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3" r:id="rId6"/>
  </p:sldMasterIdLst>
  <p:notesMasterIdLst>
    <p:notesMasterId r:id="rId76"/>
  </p:notesMasterIdLst>
  <p:handoutMasterIdLst>
    <p:handoutMasterId r:id="rId77"/>
  </p:handoutMasterIdLst>
  <p:sldIdLst>
    <p:sldId id="321" r:id="rId7"/>
    <p:sldId id="308" r:id="rId8"/>
    <p:sldId id="2147470376" r:id="rId9"/>
    <p:sldId id="7113" r:id="rId10"/>
    <p:sldId id="2147470390" r:id="rId11"/>
    <p:sldId id="2147470356" r:id="rId12"/>
    <p:sldId id="2147470396" r:id="rId13"/>
    <p:sldId id="2147470397" r:id="rId14"/>
    <p:sldId id="2147470398" r:id="rId15"/>
    <p:sldId id="2147470391" r:id="rId16"/>
    <p:sldId id="579" r:id="rId17"/>
    <p:sldId id="580" r:id="rId18"/>
    <p:sldId id="581" r:id="rId19"/>
    <p:sldId id="584" r:id="rId20"/>
    <p:sldId id="582" r:id="rId21"/>
    <p:sldId id="583" r:id="rId22"/>
    <p:sldId id="2147470409" r:id="rId23"/>
    <p:sldId id="574" r:id="rId24"/>
    <p:sldId id="575" r:id="rId25"/>
    <p:sldId id="576" r:id="rId26"/>
    <p:sldId id="578" r:id="rId27"/>
    <p:sldId id="2147470408" r:id="rId28"/>
    <p:sldId id="2147470377" r:id="rId29"/>
    <p:sldId id="550" r:id="rId30"/>
    <p:sldId id="544" r:id="rId31"/>
    <p:sldId id="545" r:id="rId32"/>
    <p:sldId id="2147470407" r:id="rId33"/>
    <p:sldId id="2147470366" r:id="rId34"/>
    <p:sldId id="2147470373" r:id="rId35"/>
    <p:sldId id="2147470368" r:id="rId36"/>
    <p:sldId id="2147470399" r:id="rId37"/>
    <p:sldId id="2147470400" r:id="rId38"/>
    <p:sldId id="2147470410" r:id="rId39"/>
    <p:sldId id="2147470375" r:id="rId40"/>
    <p:sldId id="2147470392" r:id="rId41"/>
    <p:sldId id="2147470386" r:id="rId42"/>
    <p:sldId id="551" r:id="rId43"/>
    <p:sldId id="312" r:id="rId44"/>
    <p:sldId id="552" r:id="rId45"/>
    <p:sldId id="2147470412" r:id="rId46"/>
    <p:sldId id="554" r:id="rId47"/>
    <p:sldId id="2141411990" r:id="rId48"/>
    <p:sldId id="2141412006" r:id="rId49"/>
    <p:sldId id="2141412008" r:id="rId50"/>
    <p:sldId id="2147470393" r:id="rId51"/>
    <p:sldId id="2141412007" r:id="rId52"/>
    <p:sldId id="2147470379" r:id="rId53"/>
    <p:sldId id="322" r:id="rId54"/>
    <p:sldId id="2147470384" r:id="rId55"/>
    <p:sldId id="2141412011" r:id="rId56"/>
    <p:sldId id="2147470394" r:id="rId57"/>
    <p:sldId id="2141412013" r:id="rId58"/>
    <p:sldId id="2147470388" r:id="rId59"/>
    <p:sldId id="2147470395" r:id="rId60"/>
    <p:sldId id="2147470385" r:id="rId61"/>
    <p:sldId id="2147470380" r:id="rId62"/>
    <p:sldId id="2147470381" r:id="rId63"/>
    <p:sldId id="2147470382" r:id="rId64"/>
    <p:sldId id="2147470411" r:id="rId65"/>
    <p:sldId id="2147470383" r:id="rId66"/>
    <p:sldId id="2147470389" r:id="rId67"/>
    <p:sldId id="2141412016" r:id="rId68"/>
    <p:sldId id="2141412017" r:id="rId69"/>
    <p:sldId id="2147470403" r:id="rId70"/>
    <p:sldId id="2147470404" r:id="rId71"/>
    <p:sldId id="2147470405" r:id="rId72"/>
    <p:sldId id="2147470406" r:id="rId73"/>
    <p:sldId id="2147470402" r:id="rId74"/>
    <p:sldId id="2147470387" r:id="rId75"/>
  </p:sldIdLst>
  <p:sldSz cx="12192000" cy="6858000"/>
  <p:notesSz cx="7315200" cy="9601200"/>
  <p:custDataLst>
    <p:tags r:id="rId7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3" orient="horz" pos="4320" userDrawn="1">
          <p15:clr>
            <a:srgbClr val="A4A3A4"/>
          </p15:clr>
        </p15:guide>
        <p15:guide id="5" orient="horz" userDrawn="1">
          <p15:clr>
            <a:srgbClr val="A4A3A4"/>
          </p15:clr>
        </p15:guide>
        <p15:guide id="10" pos="384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7"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Timothy Quill" initials="TQ" lastIdx="2" clrIdx="14">
    <p:extLst>
      <p:ext uri="{19B8F6BF-5375-455C-9EA6-DF929625EA0E}">
        <p15:presenceInfo xmlns:p15="http://schemas.microsoft.com/office/powerpoint/2012/main" userId="S::tquill@clinicaloptions.com::b1dc6efb-2995-45e7-a306-57a2c67aa886" providerId="AD"/>
      </p:ext>
    </p:extLst>
  </p:cmAuthor>
  <p:cmAuthor id="16" name="Ryan Topping" initials="RT" lastIdx="169" clrIdx="15">
    <p:extLst>
      <p:ext uri="{19B8F6BF-5375-455C-9EA6-DF929625EA0E}">
        <p15:presenceInfo xmlns:p15="http://schemas.microsoft.com/office/powerpoint/2012/main" userId="Ryan Topping" providerId="None"/>
      </p:ext>
    </p:extLst>
  </p:cmAuthor>
  <p:cmAuthor id="17" name="Justine Stanley" initials="JS" lastIdx="1" clrIdx="16">
    <p:extLst>
      <p:ext uri="{19B8F6BF-5375-455C-9EA6-DF929625EA0E}">
        <p15:presenceInfo xmlns:p15="http://schemas.microsoft.com/office/powerpoint/2012/main" userId="S::jstanley@clinicaloptions.com::1769bdb0-9f1c-4aef-a58e-f173b6493a85" providerId="AD"/>
      </p:ext>
    </p:extLst>
  </p:cmAuthor>
  <p:cmAuthor id="18" name="CLINICALOPTIONS\tquill" initials="C" lastIdx="59" clrIdx="17">
    <p:extLst>
      <p:ext uri="{19B8F6BF-5375-455C-9EA6-DF929625EA0E}">
        <p15:presenceInfo xmlns:p15="http://schemas.microsoft.com/office/powerpoint/2012/main" userId="CLINICALOPTIONS\tquill" providerId="None"/>
      </p:ext>
    </p:extLst>
  </p:cmAuthor>
  <p:cmAuthor id="19" name="Dussadee Royal" initials="DR" lastIdx="28" clrIdx="18">
    <p:extLst>
      <p:ext uri="{19B8F6BF-5375-455C-9EA6-DF929625EA0E}">
        <p15:presenceInfo xmlns:p15="http://schemas.microsoft.com/office/powerpoint/2012/main" userId="S::droyal@clinicaloptions.com::51beead8-6fa0-4b98-aeba-37044af35e17" providerId="AD"/>
      </p:ext>
    </p:extLst>
  </p:cmAuthor>
  <p:cmAuthor id="20" name="Christy Seals" initials="CS" lastIdx="20" clrIdx="19">
    <p:extLst>
      <p:ext uri="{19B8F6BF-5375-455C-9EA6-DF929625EA0E}">
        <p15:presenceInfo xmlns:p15="http://schemas.microsoft.com/office/powerpoint/2012/main" userId="S::cseals@clinicaloptions.com::0852e532-1f9e-4bbf-9b56-be19a9543a31" providerId="AD"/>
      </p:ext>
    </p:extLst>
  </p:cmAuthor>
  <p:cmAuthor id="21" name="Gordon Kelley" initials="GK" lastIdx="18" clrIdx="20">
    <p:extLst>
      <p:ext uri="{19B8F6BF-5375-455C-9EA6-DF929625EA0E}">
        <p15:presenceInfo xmlns:p15="http://schemas.microsoft.com/office/powerpoint/2012/main" userId="S::gkelley@clinicaloptions.com::7e3d11cf-7436-4611-80d7-51121a63678e" providerId="AD"/>
      </p:ext>
    </p:extLst>
  </p:cmAuthor>
  <p:cmAuthor id="22" name="Jacky Olin" initials="JO" lastIdx="68" clrIdx="21">
    <p:extLst>
      <p:ext uri="{19B8F6BF-5375-455C-9EA6-DF929625EA0E}">
        <p15:presenceInfo xmlns:p15="http://schemas.microsoft.com/office/powerpoint/2012/main" userId="S::jolin@clinicaloptions.com::be962d7c-0694-47b7-a47b-05bea0d96ce0" providerId="AD"/>
      </p:ext>
    </p:extLst>
  </p:cmAuthor>
  <p:cmAuthor id="23" name="Mindy Tanzola" initials="MT" lastIdx="3" clrIdx="22">
    <p:extLst>
      <p:ext uri="{19B8F6BF-5375-455C-9EA6-DF929625EA0E}">
        <p15:presenceInfo xmlns:p15="http://schemas.microsoft.com/office/powerpoint/2012/main" userId="S::mindy@scienceink.com::e94da788-77e6-4b26-ae6d-484e8c0095ed" providerId="AD"/>
      </p:ext>
    </p:extLst>
  </p:cmAuthor>
  <p:cmAuthor id="24" name="aboecler@clinicaloptions.com" initials="a" lastIdx="7" clrIdx="23">
    <p:extLst>
      <p:ext uri="{19B8F6BF-5375-455C-9EA6-DF929625EA0E}">
        <p15:presenceInfo xmlns:p15="http://schemas.microsoft.com/office/powerpoint/2012/main" userId="aboecler@clinicaloptions.com" providerId="None"/>
      </p:ext>
    </p:extLst>
  </p:cmAuthor>
  <p:cmAuthor id="25" name="Andrea Boecler" initials="AB" lastIdx="12" clrIdx="24">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E6E6E6"/>
    <a:srgbClr val="A6F6B0"/>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98" autoAdjust="0"/>
    <p:restoredTop sz="93051" autoAdjust="0"/>
  </p:normalViewPr>
  <p:slideViewPr>
    <p:cSldViewPr snapToGrid="0" showGuides="1">
      <p:cViewPr varScale="1">
        <p:scale>
          <a:sx n="59" d="100"/>
          <a:sy n="59" d="100"/>
        </p:scale>
        <p:origin x="872" y="64"/>
      </p:cViewPr>
      <p:guideLst>
        <p:guide orient="horz" pos="4320"/>
        <p:guide orient="horz"/>
        <p:guide pos="384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596"/>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commentAuthors" Target="commentAuthors.xml"/><Relationship Id="rId5" Type="http://schemas.openxmlformats.org/officeDocument/2006/relationships/customXml" Target="../customXml/item5.xml"/><Relationship Id="rId61" Type="http://schemas.openxmlformats.org/officeDocument/2006/relationships/slide" Target="slides/slide55.xml"/><Relationship Id="rId82"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ags" Target="tags/tag1.xml"/><Relationship Id="rId8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94082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CR, complete response; DoR, duration of response; ECOG, Eastern Cooperative Oncology Group; IHC, immunohistochemistry; ISH, in situ hybridization; mCRC, metastatic colorectal cancer; NGS, next-generation sequencing; ORR, overall response rate; OS, overall survival; PD, progressive disease; PR, partial response;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88623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097218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a:t>
            </a:r>
            <a:r>
              <a:rPr lang="en-US" i="1" dirty="0" err="1"/>
              <a:t>cORR</a:t>
            </a:r>
            <a:r>
              <a:rPr lang="en-US" i="1" dirty="0"/>
              <a:t>, confirmed overall response rate; DCR, disease-control rate; DoR, duration of response; ECOG, Eastern Cooperative Oncology Group; NA, not available; ORR, overall response rate; PD, progressive disease; PR, partial response; PS, performance status;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77383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75857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IQR, interquartile ratio;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027927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IRR, infusion-related reaction; SAE, serious adverse event;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93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mCRC, metastatic colorectal cancer; ORR, overall response rate; PFS, progression-free survival; TRAE, </a:t>
            </a:r>
            <a:r>
              <a:rPr lang="en-US" b="0" i="1" dirty="0"/>
              <a:t>treatment-related adverse event.</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020471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defective mismatch repair; IHC, immunohistochemistry; IO, immuno-oncology; MSI-H, high microsatellite instability; NGS, next-generation sequencing; TMB, tumor mutation burden;TME, tumor microenvironment.</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2284443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defective mismatch repair; IQR, interquartile ratio; MSI-H, high microsatellite instability; TME, tumor microenvironment.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09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defective mismatch repair; IQR, interquartile ratio; MSI-H, high microsatellite instability; TMB-H, high tumor mutational burden; TME, tumor microenvironment.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651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defective mismatch repair; MSI-H, high microsatellite instability; TME, tumor microenvironment.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663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defective mismatch repair; MSI-H, high microsatellite instability; TME, tumor microenvironment.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592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defective mismatch repair; IQR, interquartile ratio; MSI-H, high microsatellite instability; TMB, tumor mutational burden; TME, tumor microenvironment.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0356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defective mismatch repair; MSI-H, high microsatellite instability; TME, tumor microenvironment.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711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CR, complete response; CRC, colorectal cancer; DCR, disease-control rate; DoR, duration of response; irAE, immune-related adverse event; MSS, microsatellite stable; ORR, overall response rate; OS, overall survival; PFS, progression-free survival; PR, partial response; SD, stable disease;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942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PS, Eastern Cooperative Oncology Group; mCRC, metastatic colorectal cancer; MSS, microsatellite stable;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9822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BOR, best overall response; CR, complete response; DCR, disease-control rate; DoR, duration of response; mCRC, metastatic colorectal cancer; MSS, microsatellite stable;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181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ALT, alanine aminotransferase; AST, aspartate aminotransferase; irAE, immune-related adverse event; mCRC, metastatic colorectal cancer; MSS, microsatellite stable;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979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CRC, colorectal cancer; mCRC, metastatic colorectal cancer; MSS, microsatellite stable; ORR, overall response rate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979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CT, chemotherapy; DoR, duration of response; ECOG, Eastern Cooperative Oncology Group; ESCC, esophageal squamous cell carcinoma; OS, overall survival; PD, progressive disease; PFS, progression-free survival; PFS2, time from randomization to progression after subsequent systemic therapy, initiation of second subsequent systemic therapy, or death; PS, performance status.</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24</a:t>
            </a:fld>
            <a:endParaRPr lang="en-US" dirty="0"/>
          </a:p>
        </p:txBody>
      </p:sp>
    </p:spTree>
    <p:extLst>
      <p:ext uri="{BB962C8B-B14F-4D97-AF65-F5344CB8AC3E}">
        <p14:creationId xmlns:p14="http://schemas.microsoft.com/office/powerpoint/2010/main" val="3787797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ECOG, Eastern Cooperative Oncology Group; ESCC, esophageal squamous cell carcinoma; Ipi, ipilimumab; PS, performance status.</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25</a:t>
            </a:fld>
            <a:endParaRPr lang="en-US" dirty="0"/>
          </a:p>
        </p:txBody>
      </p:sp>
    </p:spTree>
    <p:extLst>
      <p:ext uri="{BB962C8B-B14F-4D97-AF65-F5344CB8AC3E}">
        <p14:creationId xmlns:p14="http://schemas.microsoft.com/office/powerpoint/2010/main" val="3382058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DoR, duration of response; Ipi, ipilimumab; Nivo, nivolumab; ORR, overall response rate; PFS2, time from randomization to progression after subsequent systemic therapy, initiation of second subsequent systemic therapy, or death; 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26</a:t>
            </a:fld>
            <a:endParaRPr lang="en-US" dirty="0"/>
          </a:p>
        </p:txBody>
      </p:sp>
    </p:spTree>
    <p:extLst>
      <p:ext uri="{BB962C8B-B14F-4D97-AF65-F5344CB8AC3E}">
        <p14:creationId xmlns:p14="http://schemas.microsoft.com/office/powerpoint/2010/main" val="26009266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DoR, duration of response; ESCC, esophageal squamous cell carcinoma; Ipi, ipilimumab; Nivo, nivolumab; PFS2, time from randomization to progression after subsequent systemic therapy, initiation of second subsequent systemic therapy, or death; SoC, standard of care.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27</a:t>
            </a:fld>
            <a:endParaRPr lang="en-US" dirty="0"/>
          </a:p>
        </p:txBody>
      </p:sp>
    </p:spTree>
    <p:extLst>
      <p:ext uri="{BB962C8B-B14F-4D97-AF65-F5344CB8AC3E}">
        <p14:creationId xmlns:p14="http://schemas.microsoft.com/office/powerpoint/2010/main" val="1999100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DoR, duration of response; ECOG, Eastern Cooperative Oncology Group; ESCC, esophageal squamous cell carcinoma; FP, fluoropyrimidine; </a:t>
            </a:r>
            <a:r>
              <a:rPr lang="en-US" i="1" dirty="0" err="1"/>
              <a:t>PHRQoL</a:t>
            </a:r>
            <a:r>
              <a:rPr lang="en-US" i="1" dirty="0"/>
              <a:t>, health-related quality of life; ITT, intention to treat; ORR, overall response rate; OS, overall survival; PD, progressive disease; PS, performance status.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26238419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FP, fluoropyrimidine; PS, performance status; SCC, squamous cell carcinoma; Tisle, tislelizumab;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8048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512772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ECOG, Eastern Cooperative Oncology Group;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40283319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6595779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CT, chemotherapy; ORR, objective response rate; PD, progressive disease; PR, partial response; SD, stable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1863612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 chemotherapy; TEAE, treatment-emergent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879499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ESCC, esophageal squamous cell carcinoma; OS, overall survival; TEAE, Treatment-emergent adverse event; WBC, white blood cell.</a:t>
            </a:r>
          </a:p>
        </p:txBody>
      </p:sp>
      <p:sp>
        <p:nvSpPr>
          <p:cNvPr id="4" name="Slide Number Placeholder 3"/>
          <p:cNvSpPr>
            <a:spLocks noGrp="1"/>
          </p:cNvSpPr>
          <p:nvPr>
            <p:ph type="sldNum" sz="quarter" idx="5"/>
          </p:nvPr>
        </p:nvSpPr>
        <p:spPr/>
        <p:txBody>
          <a:bodyPr/>
          <a:lstStyle/>
          <a:p>
            <a:fld id="{D60ABAA2-6C4E-466F-9BAE-1C454D0B2418}" type="slidenum">
              <a:rPr lang="en-US" smtClean="0"/>
              <a:t>35</a:t>
            </a:fld>
            <a:endParaRPr lang="en-US" dirty="0"/>
          </a:p>
        </p:txBody>
      </p:sp>
    </p:spTree>
    <p:extLst>
      <p:ext uri="{BB962C8B-B14F-4D97-AF65-F5344CB8AC3E}">
        <p14:creationId xmlns:p14="http://schemas.microsoft.com/office/powerpoint/2010/main" val="22084843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BTC, biliary tract cancer; CT, chemotherapy; ECC, extrahepatic cholangiocarcinoma; ECOG, Eastern Cooperative Oncology Group; GBC, gallbladder cancer; Gem/Cis, gemcitabine/cisplatin; ICC, intrahepatic cholangiocarcinoma; OS, overall survival; PD, progressive disease; PS, performance status.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82959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1" dirty="0">
                <a:latin typeface="Arial" panose="020B0604020202020204" pitchFamily="34" charset="0"/>
                <a:cs typeface="Arial" panose="020B0604020202020204" pitchFamily="34" charset="0"/>
              </a:rPr>
              <a:t>ECC, extrahepatic cholangiocarcinoma; ECOG, Eastern Cooperative Oncology Group; GBC, gallbladder cancer; Gem/Cis, gemcitabine/cisplatin; ICC, intrahepatic cholangiocarcinoma; PS, performance status, TAP, tumor area positivity</a:t>
            </a: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41087995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1" dirty="0">
                <a:latin typeface="Arial" panose="020B0604020202020204" pitchFamily="34" charset="0"/>
                <a:cs typeface="Arial" panose="020B0604020202020204" pitchFamily="34" charset="0"/>
              </a:rPr>
              <a:t>DoR, duration of response; ECC, extrahepatic cholangiocarcinoma; GBC, gallbladder cancer; Gem/Cis, gemcitabine/cisplatin; ICC, intrahepatic cholangiocarcinoma; OS, overall survival; ORR, objective response rate; PFS, progression-free survival; TTR, time to response.</a:t>
            </a: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0881377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en-US" i="1" dirty="0">
                <a:latin typeface="Arial" panose="020B0604020202020204" pitchFamily="34" charset="0"/>
              </a:rPr>
              <a:t>AE, adverse event; </a:t>
            </a:r>
            <a:r>
              <a:rPr lang="en-US" b="0" i="1" dirty="0">
                <a:latin typeface="Arial" panose="020B0604020202020204" pitchFamily="34" charset="0"/>
                <a:cs typeface="Arial" panose="020B0604020202020204" pitchFamily="34" charset="0"/>
              </a:rPr>
              <a:t>ECC, extrahepatic cholangiocarcinoma; GBC, gallbladder cancer; Gem/Cis, gemcitabine/cisplatin; ICC, intrahepatic cholangiocarcinoma; </a:t>
            </a:r>
            <a:r>
              <a:rPr lang="en-GB" altLang="en-US" i="1" dirty="0">
                <a:latin typeface="Arial" panose="020B0604020202020204" pitchFamily="34" charset="0"/>
              </a:rPr>
              <a:t>TRAE, treatment-related adverse event.</a:t>
            </a:r>
          </a:p>
        </p:txBody>
      </p:sp>
    </p:spTree>
    <p:extLst>
      <p:ext uri="{BB962C8B-B14F-4D97-AF65-F5344CB8AC3E}">
        <p14:creationId xmlns:p14="http://schemas.microsoft.com/office/powerpoint/2010/main" val="24320220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objective response rate; OS, overall survival; PFS, progression-free survival;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56504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DCR, disease control rate; DoR, duration of response; ECOG, Eastern Cooperative Oncology Group; ORR, overall response rate; OS, overall survival; PD, progressive disease; PFS, progression-free survival;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0550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CCA, cholangiocarcinoma; ECOG, Eastern Cooperative Oncology Group; PS, performance status. </a:t>
            </a:r>
          </a:p>
        </p:txBody>
      </p:sp>
      <p:sp>
        <p:nvSpPr>
          <p:cNvPr id="4" name="Slide Number Placeholder 3"/>
          <p:cNvSpPr>
            <a:spLocks noGrp="1"/>
          </p:cNvSpPr>
          <p:nvPr>
            <p:ph type="sldNum" sz="quarter" idx="5"/>
          </p:nvPr>
        </p:nvSpPr>
        <p:spPr/>
        <p:txBody>
          <a:bodyPr/>
          <a:lstStyle/>
          <a:p>
            <a:fld id="{91A41A02-141A-4B2C-BDAA-9B90C663B6A6}" type="slidenum">
              <a:rPr lang="en-US" smtClean="0"/>
              <a:t>43</a:t>
            </a:fld>
            <a:endParaRPr lang="en-US" dirty="0"/>
          </a:p>
        </p:txBody>
      </p:sp>
    </p:spTree>
    <p:extLst>
      <p:ext uri="{BB962C8B-B14F-4D97-AF65-F5344CB8AC3E}">
        <p14:creationId xmlns:p14="http://schemas.microsoft.com/office/powerpoint/2010/main" val="30767497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DoR, duration of response; NE, not estimable; ORR, overall response rate; OS, overall survival; PD, progressive disease; PFS, progression-free survival; PR, partial response; SD, stable disease. </a:t>
            </a:r>
          </a:p>
        </p:txBody>
      </p:sp>
      <p:sp>
        <p:nvSpPr>
          <p:cNvPr id="4" name="Slide Number Placeholder 3"/>
          <p:cNvSpPr>
            <a:spLocks noGrp="1"/>
          </p:cNvSpPr>
          <p:nvPr>
            <p:ph type="sldNum" sz="quarter" idx="5"/>
          </p:nvPr>
        </p:nvSpPr>
        <p:spPr/>
        <p:txBody>
          <a:bodyPr/>
          <a:lstStyle/>
          <a:p>
            <a:fld id="{91A41A02-141A-4B2C-BDAA-9B90C663B6A6}" type="slidenum">
              <a:rPr lang="en-US" smtClean="0"/>
              <a:t>44</a:t>
            </a:fld>
            <a:endParaRPr lang="en-US" dirty="0"/>
          </a:p>
        </p:txBody>
      </p:sp>
    </p:spTree>
    <p:extLst>
      <p:ext uri="{BB962C8B-B14F-4D97-AF65-F5344CB8AC3E}">
        <p14:creationId xmlns:p14="http://schemas.microsoft.com/office/powerpoint/2010/main" val="6220177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1A41A02-141A-4B2C-BDAA-9B90C663B6A6}" type="slidenum">
              <a:rPr lang="en-US" smtClean="0"/>
              <a:t>45</a:t>
            </a:fld>
            <a:endParaRPr lang="en-US" dirty="0"/>
          </a:p>
        </p:txBody>
      </p:sp>
    </p:spTree>
    <p:extLst>
      <p:ext uri="{BB962C8B-B14F-4D97-AF65-F5344CB8AC3E}">
        <p14:creationId xmlns:p14="http://schemas.microsoft.com/office/powerpoint/2010/main" val="12047363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 </a:t>
            </a:r>
          </a:p>
        </p:txBody>
      </p:sp>
      <p:sp>
        <p:nvSpPr>
          <p:cNvPr id="4" name="Slide Number Placeholder 3"/>
          <p:cNvSpPr>
            <a:spLocks noGrp="1"/>
          </p:cNvSpPr>
          <p:nvPr>
            <p:ph type="sldNum" sz="quarter" idx="5"/>
          </p:nvPr>
        </p:nvSpPr>
        <p:spPr/>
        <p:txBody>
          <a:bodyPr/>
          <a:lstStyle/>
          <a:p>
            <a:fld id="{91A41A02-141A-4B2C-BDAA-9B90C663B6A6}" type="slidenum">
              <a:rPr lang="en-US" smtClean="0"/>
              <a:t>46</a:t>
            </a:fld>
            <a:endParaRPr lang="en-US" dirty="0"/>
          </a:p>
        </p:txBody>
      </p:sp>
    </p:spTree>
    <p:extLst>
      <p:ext uri="{BB962C8B-B14F-4D97-AF65-F5344CB8AC3E}">
        <p14:creationId xmlns:p14="http://schemas.microsoft.com/office/powerpoint/2010/main" val="31198566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events; ORR, overall response rate;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47</a:t>
            </a:fld>
            <a:endParaRPr lang="en-US" dirty="0"/>
          </a:p>
        </p:txBody>
      </p:sp>
    </p:spTree>
    <p:extLst>
      <p:ext uri="{BB962C8B-B14F-4D97-AF65-F5344CB8AC3E}">
        <p14:creationId xmlns:p14="http://schemas.microsoft.com/office/powerpoint/2010/main" val="10165780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ALBI, albumin-bilirubin; BCLC, Barcelona Clinic Liver Cancer; DoR, duration of response; ECOG, Eastern Cooperative Oncology Group; ORR, overall response rate; OS, overall survival; PS, performance status; STRIDE, single tremelimumab regular interval durvalumab; TTR, time-to-response; Tx, treatment; uHCC, unresectable hepatocellular carcinoma.</a:t>
            </a:r>
          </a:p>
        </p:txBody>
      </p:sp>
      <p:sp>
        <p:nvSpPr>
          <p:cNvPr id="4" name="Slide Number Placeholder 3"/>
          <p:cNvSpPr>
            <a:spLocks noGrp="1"/>
          </p:cNvSpPr>
          <p:nvPr>
            <p:ph type="sldNum" sz="quarter" idx="5"/>
          </p:nvPr>
        </p:nvSpPr>
        <p:spPr/>
        <p:txBody>
          <a:bodyPr/>
          <a:lstStyle/>
          <a:p>
            <a:fld id="{71139804-EEAD-4545-8BE4-81E04A7275F5}" type="slidenum">
              <a:rPr lang="en-US" smtClean="0"/>
              <a:t>48</a:t>
            </a:fld>
            <a:endParaRPr lang="en-US" dirty="0"/>
          </a:p>
        </p:txBody>
      </p:sp>
    </p:spTree>
    <p:extLst>
      <p:ext uri="{BB962C8B-B14F-4D97-AF65-F5344CB8AC3E}">
        <p14:creationId xmlns:p14="http://schemas.microsoft.com/office/powerpoint/2010/main" val="9357080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ALBI, albumin-bilirubin; </a:t>
            </a:r>
            <a:r>
              <a:rPr lang="en-US" i="1" dirty="0"/>
              <a:t>SD, standard deviation; </a:t>
            </a:r>
            <a:r>
              <a:rPr lang="en-US" b="0" i="1" dirty="0">
                <a:latin typeface="Arial" panose="020B0604020202020204" pitchFamily="34" charset="0"/>
                <a:cs typeface="Arial" panose="020B0604020202020204" pitchFamily="34" charset="0"/>
              </a:rPr>
              <a:t>STRIDE, single tremelimumab regular interval durvalumab.</a:t>
            </a:r>
            <a:endParaRPr lang="en-US" i="1" dirty="0"/>
          </a:p>
        </p:txBody>
      </p:sp>
      <p:sp>
        <p:nvSpPr>
          <p:cNvPr id="4" name="Slide Number Placeholder 3"/>
          <p:cNvSpPr>
            <a:spLocks noGrp="1"/>
          </p:cNvSpPr>
          <p:nvPr>
            <p:ph type="sldNum" sz="quarter" idx="5"/>
          </p:nvPr>
        </p:nvSpPr>
        <p:spPr/>
        <p:txBody>
          <a:bodyPr/>
          <a:lstStyle/>
          <a:p>
            <a:fld id="{91A41A02-141A-4B2C-BDAA-9B90C663B6A6}" type="slidenum">
              <a:rPr lang="en-US" smtClean="0"/>
              <a:t>49</a:t>
            </a:fld>
            <a:endParaRPr lang="en-US" dirty="0"/>
          </a:p>
        </p:txBody>
      </p:sp>
    </p:spTree>
    <p:extLst>
      <p:ext uri="{BB962C8B-B14F-4D97-AF65-F5344CB8AC3E}">
        <p14:creationId xmlns:p14="http://schemas.microsoft.com/office/powerpoint/2010/main" val="36758740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AFP, </a:t>
            </a:r>
            <a:r>
              <a:rPr lang="el-GR" i="1" dirty="0"/>
              <a:t>α</a:t>
            </a:r>
            <a:r>
              <a:rPr lang="en-US" i="1" dirty="0"/>
              <a:t>-fetoprotein; ALBI, albumin-bilirubin; BCLC, Barcelona Clinic Liver Cancer; ECOG, Eastern Cooperative Oncology Group; EHS, extrahepatic spread; HBV, hepatitis B virus; HCV, hepatitis C virus; MVI, macrovascular invasion; PS, performance status; </a:t>
            </a:r>
            <a:r>
              <a:rPr lang="en-US" b="0" i="1" dirty="0">
                <a:latin typeface="Arial" panose="020B0604020202020204" pitchFamily="34" charset="0"/>
                <a:cs typeface="Arial" panose="020B0604020202020204" pitchFamily="34" charset="0"/>
              </a:rPr>
              <a:t>STRIDE, single tremelimumab regular interval durvalumab</a:t>
            </a:r>
            <a:r>
              <a:rPr lang="en-US" i="1" dirty="0"/>
              <a:t>. </a:t>
            </a:r>
          </a:p>
        </p:txBody>
      </p:sp>
      <p:sp>
        <p:nvSpPr>
          <p:cNvPr id="4" name="Slide Number Placeholder 3"/>
          <p:cNvSpPr>
            <a:spLocks noGrp="1"/>
          </p:cNvSpPr>
          <p:nvPr>
            <p:ph type="sldNum" sz="quarter" idx="5"/>
          </p:nvPr>
        </p:nvSpPr>
        <p:spPr/>
        <p:txBody>
          <a:bodyPr/>
          <a:lstStyle/>
          <a:p>
            <a:fld id="{91A41A02-141A-4B2C-BDAA-9B90C663B6A6}" type="slidenum">
              <a:rPr lang="en-US" smtClean="0"/>
              <a:t>50</a:t>
            </a:fld>
            <a:endParaRPr lang="en-US" dirty="0"/>
          </a:p>
        </p:txBody>
      </p:sp>
    </p:spTree>
    <p:extLst>
      <p:ext uri="{BB962C8B-B14F-4D97-AF65-F5344CB8AC3E}">
        <p14:creationId xmlns:p14="http://schemas.microsoft.com/office/powerpoint/2010/main" val="25828082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ALBI, albumin-bilirubin; OS, overall survival; </a:t>
            </a:r>
            <a:r>
              <a:rPr lang="en-US" b="0" i="1" dirty="0">
                <a:latin typeface="Arial" panose="020B0604020202020204" pitchFamily="34" charset="0"/>
                <a:cs typeface="Arial" panose="020B0604020202020204" pitchFamily="34" charset="0"/>
              </a:rPr>
              <a:t>STRIDE, single tremelimumab regular interval durvalumab</a:t>
            </a:r>
            <a:r>
              <a:rPr lang="en-US" i="1" dirty="0"/>
              <a:t>. </a:t>
            </a:r>
          </a:p>
        </p:txBody>
      </p:sp>
      <p:sp>
        <p:nvSpPr>
          <p:cNvPr id="4" name="Slide Number Placeholder 3"/>
          <p:cNvSpPr>
            <a:spLocks noGrp="1"/>
          </p:cNvSpPr>
          <p:nvPr>
            <p:ph type="sldNum" sz="quarter" idx="5"/>
          </p:nvPr>
        </p:nvSpPr>
        <p:spPr/>
        <p:txBody>
          <a:bodyPr/>
          <a:lstStyle/>
          <a:p>
            <a:fld id="{91A41A02-141A-4B2C-BDAA-9B90C663B6A6}" type="slidenum">
              <a:rPr lang="en-US" smtClean="0"/>
              <a:t>51</a:t>
            </a:fld>
            <a:endParaRPr lang="en-US" dirty="0"/>
          </a:p>
        </p:txBody>
      </p:sp>
    </p:spTree>
    <p:extLst>
      <p:ext uri="{BB962C8B-B14F-4D97-AF65-F5344CB8AC3E}">
        <p14:creationId xmlns:p14="http://schemas.microsoft.com/office/powerpoint/2010/main" val="38622395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IQR, interquartile range; NR, not reached; ORR, objective response rate; </a:t>
            </a:r>
            <a:r>
              <a:rPr lang="en-US" b="0" i="1" dirty="0">
                <a:latin typeface="Arial" panose="020B0604020202020204" pitchFamily="34" charset="0"/>
                <a:cs typeface="Arial" panose="020B0604020202020204" pitchFamily="34" charset="0"/>
              </a:rPr>
              <a:t>STRIDE, single tremelimumab regular interval durvalumab; TTR, time to response.</a:t>
            </a:r>
            <a:endParaRPr lang="en-US" i="1" dirty="0"/>
          </a:p>
        </p:txBody>
      </p:sp>
      <p:sp>
        <p:nvSpPr>
          <p:cNvPr id="4" name="Slide Number Placeholder 3"/>
          <p:cNvSpPr>
            <a:spLocks noGrp="1"/>
          </p:cNvSpPr>
          <p:nvPr>
            <p:ph type="sldNum" sz="quarter" idx="5"/>
          </p:nvPr>
        </p:nvSpPr>
        <p:spPr/>
        <p:txBody>
          <a:bodyPr/>
          <a:lstStyle/>
          <a:p>
            <a:fld id="{91A41A02-141A-4B2C-BDAA-9B90C663B6A6}" type="slidenum">
              <a:rPr lang="en-US" smtClean="0"/>
              <a:t>52</a:t>
            </a:fld>
            <a:endParaRPr lang="en-US" dirty="0"/>
          </a:p>
        </p:txBody>
      </p:sp>
    </p:spTree>
    <p:extLst>
      <p:ext uri="{BB962C8B-B14F-4D97-AF65-F5344CB8AC3E}">
        <p14:creationId xmlns:p14="http://schemas.microsoft.com/office/powerpoint/2010/main" val="4002960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ALBI, albumin-bilirubin; d/c, discontinuation; STRIDE, single tremelimumab regular interval durvalumab; TEAE, treatment-emergent adverse event; TRAE, treatment-related adverse event.</a:t>
            </a:r>
            <a:endParaRPr lang="en-US" i="1" dirty="0"/>
          </a:p>
        </p:txBody>
      </p:sp>
      <p:sp>
        <p:nvSpPr>
          <p:cNvPr id="4" name="Slide Number Placeholder 3"/>
          <p:cNvSpPr>
            <a:spLocks noGrp="1"/>
          </p:cNvSpPr>
          <p:nvPr>
            <p:ph type="sldNum" sz="quarter" idx="5"/>
          </p:nvPr>
        </p:nvSpPr>
        <p:spPr/>
        <p:txBody>
          <a:bodyPr/>
          <a:lstStyle/>
          <a:p>
            <a:fld id="{91A41A02-141A-4B2C-BDAA-9B90C663B6A6}" type="slidenum">
              <a:rPr lang="en-US" smtClean="0"/>
              <a:t>53</a:t>
            </a:fld>
            <a:endParaRPr lang="en-US" dirty="0"/>
          </a:p>
        </p:txBody>
      </p:sp>
    </p:spTree>
    <p:extLst>
      <p:ext uri="{BB962C8B-B14F-4D97-AF65-F5344CB8AC3E}">
        <p14:creationId xmlns:p14="http://schemas.microsoft.com/office/powerpoint/2010/main" val="31716533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ALBI, albumin-bilirubin; </a:t>
            </a:r>
            <a:r>
              <a:rPr lang="en-US" b="0" i="1" dirty="0">
                <a:latin typeface="Arial" panose="020B0604020202020204" pitchFamily="34" charset="0"/>
                <a:cs typeface="Arial" panose="020B0604020202020204" pitchFamily="34" charset="0"/>
              </a:rPr>
              <a:t>STRIDE, single tremelimumab regular interval durvalumab.</a:t>
            </a:r>
            <a:endParaRPr lang="en-US" i="1" dirty="0"/>
          </a:p>
        </p:txBody>
      </p:sp>
      <p:sp>
        <p:nvSpPr>
          <p:cNvPr id="4" name="Slide Number Placeholder 3"/>
          <p:cNvSpPr>
            <a:spLocks noGrp="1"/>
          </p:cNvSpPr>
          <p:nvPr>
            <p:ph type="sldNum" sz="quarter" idx="5"/>
          </p:nvPr>
        </p:nvSpPr>
        <p:spPr/>
        <p:txBody>
          <a:bodyPr/>
          <a:lstStyle/>
          <a:p>
            <a:fld id="{91A41A02-141A-4B2C-BDAA-9B90C663B6A6}" type="slidenum">
              <a:rPr lang="en-US" smtClean="0"/>
              <a:t>54</a:t>
            </a:fld>
            <a:endParaRPr lang="en-US" dirty="0"/>
          </a:p>
        </p:txBody>
      </p:sp>
    </p:spTree>
    <p:extLst>
      <p:ext uri="{BB962C8B-B14F-4D97-AF65-F5344CB8AC3E}">
        <p14:creationId xmlns:p14="http://schemas.microsoft.com/office/powerpoint/2010/main" val="32903648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ALBI, albumin-bilirubin; </a:t>
            </a:r>
            <a:r>
              <a:rPr lang="en-US" b="0" i="1" dirty="0">
                <a:latin typeface="Arial" panose="020B0604020202020204" pitchFamily="34" charset="0"/>
                <a:cs typeface="Arial" panose="020B0604020202020204" pitchFamily="34" charset="0"/>
              </a:rPr>
              <a:t>STRIDE, single tremelimumab regular interval durvalumab; uHCC, unresectable hepatocellular carcinoma.</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55</a:t>
            </a:fld>
            <a:endParaRPr lang="en-US" dirty="0"/>
          </a:p>
        </p:txBody>
      </p:sp>
    </p:spTree>
    <p:extLst>
      <p:ext uri="{BB962C8B-B14F-4D97-AF65-F5344CB8AC3E}">
        <p14:creationId xmlns:p14="http://schemas.microsoft.com/office/powerpoint/2010/main" val="42549572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BOR, best overall response; </a:t>
            </a:r>
            <a:r>
              <a:rPr lang="en-US" i="1" dirty="0" err="1"/>
              <a:t>CTCAE</a:t>
            </a:r>
            <a:r>
              <a:rPr lang="en-US" i="1" dirty="0"/>
              <a:t>, common terminology criteria for adverse events; DoR, duration of response; ECOG, Eastern Cooperative Oncology Group; HBV, hepatitis B virus; HCC, hepatocellular carcinoma; HCV, hepatitis C virus; Ipi, ipilimumab; Nivo, nivolumab; ORR, overall response rate; PFS, progression-free survival; PS, performance status; TTP, time to progression.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4396230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DoR, duration of response; Ipi, ipilimumab; NA, not available; NE, not estimable; Nivo, nivolumab; PD, progressive disease; PFS, progression-free survival; PR, partial response; SD, stable disease; TTR, time to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18672990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Ipi, ipilimumab; Nivo, nivolumab; OS, overall survival; PR, partial response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6337575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Ipi, ipilimumab; Nivo, nivolumab; TRAE, treatment-related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59</a:t>
            </a:fld>
            <a:endParaRPr lang="en-US" altLang="en-US" dirty="0"/>
          </a:p>
        </p:txBody>
      </p:sp>
    </p:spTree>
    <p:extLst>
      <p:ext uri="{BB962C8B-B14F-4D97-AF65-F5344CB8AC3E}">
        <p14:creationId xmlns:p14="http://schemas.microsoft.com/office/powerpoint/2010/main" val="26454967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IMAE, immune-modulated adverse event; Ipi, ipilimumab; Nivo, nivolumab.</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21849116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 Ipi, ipilimumab; Nivo, nivolumab; OS, overall survival; </a:t>
            </a:r>
          </a:p>
        </p:txBody>
      </p:sp>
      <p:sp>
        <p:nvSpPr>
          <p:cNvPr id="4" name="Slide Number Placeholder 3"/>
          <p:cNvSpPr>
            <a:spLocks noGrp="1"/>
          </p:cNvSpPr>
          <p:nvPr>
            <p:ph type="sldNum" sz="quarter" idx="5"/>
          </p:nvPr>
        </p:nvSpPr>
        <p:spPr/>
        <p:txBody>
          <a:bodyPr/>
          <a:lstStyle/>
          <a:p>
            <a:fld id="{D60ABAA2-6C4E-466F-9BAE-1C454D0B2418}" type="slidenum">
              <a:rPr lang="en-US" smtClean="0"/>
              <a:t>61</a:t>
            </a:fld>
            <a:endParaRPr lang="en-US" dirty="0"/>
          </a:p>
        </p:txBody>
      </p:sp>
    </p:spTree>
    <p:extLst>
      <p:ext uri="{BB962C8B-B14F-4D97-AF65-F5344CB8AC3E}">
        <p14:creationId xmlns:p14="http://schemas.microsoft.com/office/powerpoint/2010/main" val="10056599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ALBI, albumin-bilirubin; ECOG, Eastern Cooperative Oncology Group; HCC, hepatocellular carcinoma; NAFLD, nonalcoholic fatty liver disease; NASH, nonalcoholic steatohepatitis; OS, overall survival; PFS, progression-free survival; PS, performance status; TACE, transarterial chemoembolization.</a:t>
            </a:r>
          </a:p>
        </p:txBody>
      </p:sp>
      <p:sp>
        <p:nvSpPr>
          <p:cNvPr id="4" name="Slide Number Placeholder 3"/>
          <p:cNvSpPr>
            <a:spLocks noGrp="1"/>
          </p:cNvSpPr>
          <p:nvPr>
            <p:ph type="sldNum" sz="quarter" idx="5"/>
          </p:nvPr>
        </p:nvSpPr>
        <p:spPr/>
        <p:txBody>
          <a:bodyPr/>
          <a:lstStyle/>
          <a:p>
            <a:fld id="{D60ABAA2-6C4E-466F-9BAE-1C454D0B2418}" type="slidenum">
              <a:rPr lang="en-US" smtClean="0"/>
              <a:t>62</a:t>
            </a:fld>
            <a:endParaRPr lang="en-US" dirty="0"/>
          </a:p>
        </p:txBody>
      </p:sp>
    </p:spTree>
    <p:extLst>
      <p:ext uri="{BB962C8B-B14F-4D97-AF65-F5344CB8AC3E}">
        <p14:creationId xmlns:p14="http://schemas.microsoft.com/office/powerpoint/2010/main" val="2306699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ALBI, albumin-bilirubin; ECOG, Eastern Cooperative Oncology Group; HCC, hepatocellular carcinoma; NAFLD, nonalcoholic fatty liver disease; NASH, nonalcoholic steatohepatitis; OS, overall survival; PFS, progression-free survival; PS, performance status; TACE, transarterial chemoembolization.</a:t>
            </a:r>
          </a:p>
        </p:txBody>
      </p:sp>
      <p:sp>
        <p:nvSpPr>
          <p:cNvPr id="4" name="Slide Number Placeholder 3"/>
          <p:cNvSpPr>
            <a:spLocks noGrp="1"/>
          </p:cNvSpPr>
          <p:nvPr>
            <p:ph type="sldNum" sz="quarter" idx="5"/>
          </p:nvPr>
        </p:nvSpPr>
        <p:spPr/>
        <p:txBody>
          <a:bodyPr/>
          <a:lstStyle/>
          <a:p>
            <a:fld id="{D60ABAA2-6C4E-466F-9BAE-1C454D0B2418}" type="slidenum">
              <a:rPr lang="en-US" smtClean="0"/>
              <a:t>63</a:t>
            </a:fld>
            <a:endParaRPr lang="en-US" dirty="0"/>
          </a:p>
        </p:txBody>
      </p:sp>
    </p:spTree>
    <p:extLst>
      <p:ext uri="{BB962C8B-B14F-4D97-AF65-F5344CB8AC3E}">
        <p14:creationId xmlns:p14="http://schemas.microsoft.com/office/powerpoint/2010/main" val="29952514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HCC, hepatocellular carcinoma; OS, overall survival; PFS, progression-free survival..</a:t>
            </a:r>
            <a:endParaRPr lang="en-US" i="1" dirty="0"/>
          </a:p>
        </p:txBody>
      </p:sp>
      <p:sp>
        <p:nvSpPr>
          <p:cNvPr id="4" name="Slide Number Placeholder 3"/>
          <p:cNvSpPr>
            <a:spLocks noGrp="1"/>
          </p:cNvSpPr>
          <p:nvPr>
            <p:ph type="sldNum" sz="quarter" idx="5"/>
          </p:nvPr>
        </p:nvSpPr>
        <p:spPr/>
        <p:txBody>
          <a:bodyPr/>
          <a:lstStyle/>
          <a:p>
            <a:fld id="{91A41A02-141A-4B2C-BDAA-9B90C663B6A6}" type="slidenum">
              <a:rPr lang="en-US" smtClean="0"/>
              <a:t>64</a:t>
            </a:fld>
            <a:endParaRPr lang="en-US" dirty="0"/>
          </a:p>
        </p:txBody>
      </p:sp>
    </p:spTree>
    <p:extLst>
      <p:ext uri="{BB962C8B-B14F-4D97-AF65-F5344CB8AC3E}">
        <p14:creationId xmlns:p14="http://schemas.microsoft.com/office/powerpoint/2010/main" val="41250915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ALBI, albumin-bilirubin; AST, aspartate aminotransferase; BCLC, Barcelona Clinic Liver Cancer; HCC, hepatocellular carcinoma; NAFLD, nonalcoholic fatty liver disease; NASH, nonalcoholic steatohepatitis; NLR, neutrophil-to-lymphocyte ratio; OS, overall survival; PFS, progression-free survival; TACE, transarterial chemoembolization.</a:t>
            </a:r>
          </a:p>
        </p:txBody>
      </p:sp>
      <p:sp>
        <p:nvSpPr>
          <p:cNvPr id="4" name="Slide Number Placeholder 3"/>
          <p:cNvSpPr>
            <a:spLocks noGrp="1"/>
          </p:cNvSpPr>
          <p:nvPr>
            <p:ph type="sldNum" sz="quarter" idx="5"/>
          </p:nvPr>
        </p:nvSpPr>
        <p:spPr/>
        <p:txBody>
          <a:bodyPr/>
          <a:lstStyle/>
          <a:p>
            <a:fld id="{91A41A02-141A-4B2C-BDAA-9B90C663B6A6}" type="slidenum">
              <a:rPr lang="en-US" smtClean="0"/>
              <a:t>65</a:t>
            </a:fld>
            <a:endParaRPr lang="en-US" dirty="0"/>
          </a:p>
        </p:txBody>
      </p:sp>
    </p:spTree>
    <p:extLst>
      <p:ext uri="{BB962C8B-B14F-4D97-AF65-F5344CB8AC3E}">
        <p14:creationId xmlns:p14="http://schemas.microsoft.com/office/powerpoint/2010/main" val="21783842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 NAFLD, nonalcoholic fatty liver disease; NASH, nonalcoholic steatohepatitis; OS, overall survival; PFS, progression-free survival.</a:t>
            </a:r>
          </a:p>
        </p:txBody>
      </p:sp>
      <p:sp>
        <p:nvSpPr>
          <p:cNvPr id="4" name="Slide Number Placeholder 3"/>
          <p:cNvSpPr>
            <a:spLocks noGrp="1"/>
          </p:cNvSpPr>
          <p:nvPr>
            <p:ph type="sldNum" sz="quarter" idx="5"/>
          </p:nvPr>
        </p:nvSpPr>
        <p:spPr/>
        <p:txBody>
          <a:bodyPr/>
          <a:lstStyle/>
          <a:p>
            <a:fld id="{91A41A02-141A-4B2C-BDAA-9B90C663B6A6}" type="slidenum">
              <a:rPr lang="en-US" smtClean="0"/>
              <a:t>66</a:t>
            </a:fld>
            <a:endParaRPr lang="en-US" dirty="0"/>
          </a:p>
        </p:txBody>
      </p:sp>
    </p:spTree>
    <p:extLst>
      <p:ext uri="{BB962C8B-B14F-4D97-AF65-F5344CB8AC3E}">
        <p14:creationId xmlns:p14="http://schemas.microsoft.com/office/powerpoint/2010/main" val="6553267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 NAFLD, nonalcoholic fatty liver disease; NASH, nonalcoholic steatohepatitis; OS, overall survival; PFS, progression-free survival.</a:t>
            </a:r>
          </a:p>
        </p:txBody>
      </p:sp>
      <p:sp>
        <p:nvSpPr>
          <p:cNvPr id="4" name="Slide Number Placeholder 3"/>
          <p:cNvSpPr>
            <a:spLocks noGrp="1"/>
          </p:cNvSpPr>
          <p:nvPr>
            <p:ph type="sldNum" sz="quarter" idx="5"/>
          </p:nvPr>
        </p:nvSpPr>
        <p:spPr/>
        <p:txBody>
          <a:bodyPr/>
          <a:lstStyle/>
          <a:p>
            <a:fld id="{91A41A02-141A-4B2C-BDAA-9B90C663B6A6}" type="slidenum">
              <a:rPr lang="en-US" smtClean="0"/>
              <a:t>67</a:t>
            </a:fld>
            <a:endParaRPr lang="en-US" dirty="0"/>
          </a:p>
        </p:txBody>
      </p:sp>
    </p:spTree>
    <p:extLst>
      <p:ext uri="{BB962C8B-B14F-4D97-AF65-F5344CB8AC3E}">
        <p14:creationId xmlns:p14="http://schemas.microsoft.com/office/powerpoint/2010/main" val="17535506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HCC, hepatocellular carcinoma; NAFLD, nonalcoholic fatty liver disease; NASH, nonalcoholic steatohepatitis.</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68</a:t>
            </a:fld>
            <a:endParaRPr lang="en-US" dirty="0"/>
          </a:p>
        </p:txBody>
      </p:sp>
    </p:spTree>
    <p:extLst>
      <p:ext uri="{BB962C8B-B14F-4D97-AF65-F5344CB8AC3E}">
        <p14:creationId xmlns:p14="http://schemas.microsoft.com/office/powerpoint/2010/main" val="14765296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731617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3251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37716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729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90691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3875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2172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28104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63737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41912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56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1107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82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961516"/>
      </p:ext>
    </p:extLst>
  </p:cSld>
  <p:clrMap bg1="dk2" tx1="lt1" bg2="dk1" tx2="lt2" accent1="accent1" accent2="accent2" accent3="accent3" accent4="accent4" accent5="accent5" accent6="accent6" hlink="hlink" folHlink="folHlink"/>
  <p:sldLayoutIdLst>
    <p:sldLayoutId id="2147484724" r:id="rId1"/>
    <p:sldLayoutId id="2147484725" r:id="rId2"/>
    <p:sldLayoutId id="2147484726" r:id="rId3"/>
    <p:sldLayoutId id="2147484727" r:id="rId4"/>
    <p:sldLayoutId id="2147484728" r:id="rId5"/>
    <p:sldLayoutId id="2147484729" r:id="rId6"/>
    <p:sldLayoutId id="2147484730" r:id="rId7"/>
    <p:sldLayoutId id="2147484731" r:id="rId8"/>
    <p:sldLayoutId id="2147484732" r:id="rId9"/>
    <p:sldLayoutId id="2147484733" r:id="rId10"/>
    <p:sldLayoutId id="2147484734" r:id="rId11"/>
    <p:sldLayoutId id="2147484735" r:id="rId12"/>
    <p:sldLayoutId id="2147484736"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0">
          <p15:clr>
            <a:srgbClr val="F26B43"/>
          </p15:clr>
        </p15:guide>
        <p15:guide id="2" orient="horz" pos="260">
          <p15:clr>
            <a:srgbClr val="F26B43"/>
          </p15:clr>
        </p15:guide>
        <p15:guide id="3" orient="horz" pos="1012">
          <p15:clr>
            <a:srgbClr val="F26B43"/>
          </p15:clr>
        </p15:guide>
        <p15:guide id="4" orient="horz" pos="4155">
          <p15:clr>
            <a:srgbClr val="F26B43"/>
          </p15:clr>
        </p15:guide>
        <p15:guide id="5" orient="horz" pos="3888">
          <p15:clr>
            <a:srgbClr val="F26B43"/>
          </p15:clr>
        </p15:guide>
        <p15:guide id="6" orient="horz" pos="4032">
          <p15:clr>
            <a:srgbClr val="F26B43"/>
          </p15:clr>
        </p15:guide>
        <p15:guide id="7" pos="330">
          <p15:clr>
            <a:srgbClr val="F26B43"/>
          </p15:clr>
        </p15:guide>
        <p15:guide id="8" pos="456">
          <p15:clr>
            <a:srgbClr val="F26B43"/>
          </p15:clr>
        </p15:guide>
        <p15:guide id="9" pos="7224">
          <p15:clr>
            <a:srgbClr val="F26B43"/>
          </p15:clr>
        </p15:guide>
        <p15:guide id="10" pos="74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0742423" cy="2882265"/>
          </a:xfrm>
        </p:spPr>
        <p:txBody>
          <a:bodyPr>
            <a:normAutofit/>
          </a:bodyPr>
          <a:lstStyle/>
          <a:p>
            <a:r>
              <a:rPr lang="en-US" altLang="en-US" sz="4000" dirty="0"/>
              <a:t>Highlights From the 2022 ESMO World Congress on Gastrointestinal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3642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Bristol-Myers Squibb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810768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ESMO World Congress on Gastrointestinal Cancer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June 29 - July 2, 2022, Barcelona, Spain</a:t>
            </a: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title"/>
          </p:nvPr>
        </p:nvSpPr>
        <p:spPr/>
        <p:txBody>
          <a:bodyPr>
            <a:normAutofit/>
          </a:bodyPr>
          <a:lstStyle/>
          <a:p>
            <a:r>
              <a:rPr lang="en-US" altLang="en-US" sz="4000" dirty="0"/>
              <a:t>Colon Cancer</a:t>
            </a:r>
          </a:p>
        </p:txBody>
      </p:sp>
    </p:spTree>
    <p:extLst>
      <p:ext uri="{BB962C8B-B14F-4D97-AF65-F5344CB8AC3E}">
        <p14:creationId xmlns:p14="http://schemas.microsoft.com/office/powerpoint/2010/main" val="2515470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MOUNTAINEER: Tucatinib + Trastuzumab in Previously Treated HER2+ Metastatic Colorectal Cancer</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0877529" cy="523220"/>
          </a:xfrm>
        </p:spPr>
        <p:txBody>
          <a:bodyPr/>
          <a:lstStyle/>
          <a:p>
            <a:r>
              <a:rPr lang="en-US" sz="2000" dirty="0"/>
              <a:t>Randomized, multicenter, open-label phase II study; expanded globally from single cohort</a:t>
            </a:r>
            <a:endParaRPr lang="en-US" sz="2000" baseline="30000" dirty="0"/>
          </a:p>
        </p:txBody>
      </p:sp>
      <p:sp>
        <p:nvSpPr>
          <p:cNvPr id="37" name="Content Placeholder 2">
            <a:extLst>
              <a:ext uri="{FF2B5EF4-FFF2-40B4-BE49-F238E27FC236}">
                <a16:creationId xmlns:a16="http://schemas.microsoft.com/office/drawing/2014/main" id="{1E8F8DFB-FD56-194E-903B-9E1700D96D57}"/>
              </a:ext>
            </a:extLst>
          </p:cNvPr>
          <p:cNvSpPr txBox="1">
            <a:spLocks/>
          </p:cNvSpPr>
          <p:nvPr/>
        </p:nvSpPr>
        <p:spPr bwMode="auto">
          <a:xfrm>
            <a:off x="616701" y="4484123"/>
            <a:ext cx="6063083" cy="15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rPr>
              <a:t>Primary endpoint: </a:t>
            </a:r>
            <a:r>
              <a:rPr kumimoji="0" lang="en-US" sz="1800" b="0" i="0" u="none" strike="noStrike" kern="1200" cap="none" spc="0" normalizeH="0" baseline="0" noProof="0" dirty="0">
                <a:ln>
                  <a:noFill/>
                </a:ln>
                <a:solidFill>
                  <a:srgbClr val="000000"/>
                </a:solidFill>
                <a:effectLst/>
                <a:uLnTx/>
                <a:uFillTx/>
              </a:rPr>
              <a:t>confirmed ORR (cohorts A + B) by BICR</a:t>
            </a:r>
            <a:endParaRPr kumimoji="0" lang="en-US" sz="1800" b="0" i="0" u="none" strike="noStrike" kern="0" cap="none" spc="0" normalizeH="0" baseline="30000" noProof="0" dirty="0">
              <a:ln>
                <a:noFill/>
              </a:ln>
              <a:solidFill>
                <a:srgbClr val="000000"/>
              </a:solidFill>
              <a:effectLst/>
              <a:uLnTx/>
              <a:uFillTx/>
            </a:endParaRP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rPr>
              <a:t>Secondary endpoints: </a:t>
            </a:r>
            <a:endParaRPr lang="en-US" sz="1800" b="0" kern="0" dirty="0">
              <a:solidFill>
                <a:srgbClr val="000000"/>
              </a:solidFill>
            </a:endParaRPr>
          </a:p>
          <a:p>
            <a:pPr lvl="1" indent="-342900">
              <a:spcBef>
                <a:spcPts val="400"/>
              </a:spcBef>
              <a:buClr>
                <a:srgbClr val="000000"/>
              </a:buClr>
              <a:defRPr/>
            </a:pPr>
            <a:r>
              <a:rPr kumimoji="0" lang="en-US" sz="1600" b="0" i="0" u="none" strike="noStrike" kern="0" cap="none" spc="0" normalizeH="0" noProof="0" dirty="0">
                <a:ln>
                  <a:noFill/>
                </a:ln>
                <a:solidFill>
                  <a:srgbClr val="000000"/>
                </a:solidFill>
                <a:effectLst/>
                <a:uLnTx/>
                <a:uFillTx/>
                <a:cs typeface="+mn-cs"/>
              </a:rPr>
              <a:t>Cohorts A + B: DoR (BICR), PFS (</a:t>
            </a:r>
            <a:r>
              <a:rPr kumimoji="0" lang="en-US" sz="1600" b="0" i="0" u="none" strike="noStrike" kern="0" cap="none" spc="0" normalizeH="0" noProof="0" dirty="0" err="1">
                <a:ln>
                  <a:noFill/>
                </a:ln>
                <a:solidFill>
                  <a:srgbClr val="000000"/>
                </a:solidFill>
                <a:effectLst/>
                <a:uLnTx/>
                <a:uFillTx/>
                <a:cs typeface="+mn-cs"/>
              </a:rPr>
              <a:t>BICR</a:t>
            </a:r>
            <a:r>
              <a:rPr lang="en-US" sz="1600" b="0" kern="0" dirty="0">
                <a:solidFill>
                  <a:srgbClr val="000000"/>
                </a:solidFill>
                <a:cs typeface="+mn-cs"/>
              </a:rPr>
              <a:t>), OS</a:t>
            </a:r>
          </a:p>
          <a:p>
            <a:pPr lvl="1" indent="-342900">
              <a:spcBef>
                <a:spcPts val="400"/>
              </a:spcBef>
              <a:buClr>
                <a:srgbClr val="000000"/>
              </a:buClr>
              <a:defRPr/>
            </a:pPr>
            <a:r>
              <a:rPr kumimoji="0" lang="en-US" sz="1600" b="0" i="0" u="none" strike="noStrike" kern="0" cap="none" spc="0" normalizeH="0" noProof="0" dirty="0">
                <a:ln>
                  <a:noFill/>
                </a:ln>
                <a:solidFill>
                  <a:srgbClr val="000000"/>
                </a:solidFill>
                <a:effectLst/>
                <a:uLnTx/>
                <a:uFillTx/>
                <a:cs typeface="+mn-cs"/>
              </a:rPr>
              <a:t>Cohort C: ORR by Wk 12 (BICR)</a:t>
            </a:r>
          </a:p>
          <a:p>
            <a:pPr>
              <a:spcBef>
                <a:spcPts val="400"/>
              </a:spcBef>
              <a:buClr>
                <a:srgbClr val="000000"/>
              </a:buClr>
              <a:defRPr/>
            </a:pPr>
            <a:r>
              <a:rPr lang="en-US" sz="2000" b="0" kern="0" dirty="0">
                <a:solidFill>
                  <a:srgbClr val="000000"/>
                </a:solidFill>
              </a:rPr>
              <a:t>Safety: cohorts A + B with any amount of treatment</a:t>
            </a:r>
            <a:endParaRPr kumimoji="0" lang="en-US" sz="2000" b="0" i="0" u="none" strike="noStrike" kern="0" cap="none" spc="0" normalizeH="0" noProof="0" dirty="0">
              <a:ln>
                <a:noFill/>
              </a:ln>
              <a:solidFill>
                <a:srgbClr val="000000"/>
              </a:solidFill>
              <a:effectLst/>
              <a:uLnTx/>
              <a:uFillTx/>
              <a:cs typeface="+mn-cs"/>
            </a:endParaRPr>
          </a:p>
        </p:txBody>
      </p:sp>
      <p:sp>
        <p:nvSpPr>
          <p:cNvPr id="11" name="Rectangle 49">
            <a:extLst>
              <a:ext uri="{FF2B5EF4-FFF2-40B4-BE49-F238E27FC236}">
                <a16:creationId xmlns:a16="http://schemas.microsoft.com/office/drawing/2014/main" id="{50647660-E1C3-0243-AC47-370587C82323}"/>
              </a:ext>
            </a:extLst>
          </p:cNvPr>
          <p:cNvSpPr>
            <a:spLocks noChangeArrowheads="1"/>
          </p:cNvSpPr>
          <p:nvPr/>
        </p:nvSpPr>
        <p:spPr bwMode="auto">
          <a:xfrm>
            <a:off x="7201267" y="2553203"/>
            <a:ext cx="2975886" cy="123539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Tucatinib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PO BID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lang="en-US" altLang="en-US" sz="1600" dirty="0">
                <a:solidFill>
                  <a:srgbClr val="FFFFFF"/>
                </a:solidFill>
                <a:latin typeface="Calibri" panose="020F0502020204030204" pitchFamily="34" charset="0"/>
              </a:rPr>
              <a:t>Trastuzumab</a:t>
            </a:r>
            <a:r>
              <a:rPr lang="en-US" altLang="en-US" sz="1600" b="0" dirty="0">
                <a:solidFill>
                  <a:srgbClr val="FFFFFF"/>
                </a:solidFill>
                <a:latin typeface="Calibri" panose="020F0502020204030204" pitchFamily="34" charset="0"/>
              </a:rPr>
              <a:t> 6 mg/kg Q3W </a:t>
            </a:r>
            <a:br>
              <a:rPr lang="en-US" altLang="en-US" sz="1600" b="0" dirty="0">
                <a:solidFill>
                  <a:srgbClr val="FFFFFF"/>
                </a:solidFill>
                <a:latin typeface="Calibri" panose="020F0502020204030204" pitchFamily="34" charset="0"/>
              </a:rPr>
            </a:br>
            <a:r>
              <a:rPr lang="en-US" altLang="en-US" sz="1600" b="0" dirty="0">
                <a:solidFill>
                  <a:srgbClr val="FFFFFF"/>
                </a:solidFill>
                <a:latin typeface="Calibri" panose="020F0502020204030204" pitchFamily="34" charset="0"/>
              </a:rPr>
              <a:t>(8 mg/kg cycle 1, Day 1)</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41)</a:t>
            </a:r>
          </a:p>
        </p:txBody>
      </p:sp>
      <p:sp>
        <p:nvSpPr>
          <p:cNvPr id="12" name="Rectangle 50">
            <a:extLst>
              <a:ext uri="{FF2B5EF4-FFF2-40B4-BE49-F238E27FC236}">
                <a16:creationId xmlns:a16="http://schemas.microsoft.com/office/drawing/2014/main" id="{B9C2D476-F627-1D4D-BC52-EEEFC9D3E56A}"/>
              </a:ext>
            </a:extLst>
          </p:cNvPr>
          <p:cNvSpPr>
            <a:spLocks noChangeArrowheads="1"/>
          </p:cNvSpPr>
          <p:nvPr/>
        </p:nvSpPr>
        <p:spPr bwMode="auto">
          <a:xfrm>
            <a:off x="7210690" y="3957258"/>
            <a:ext cx="2975886" cy="92047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Tucatinib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PO BID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31)</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Text Box 45">
            <a:extLst>
              <a:ext uri="{FF2B5EF4-FFF2-40B4-BE49-F238E27FC236}">
                <a16:creationId xmlns:a16="http://schemas.microsoft.com/office/drawing/2014/main" id="{B5B30D23-1C94-954F-A31F-D8D28A13E0A2}"/>
              </a:ext>
            </a:extLst>
          </p:cNvPr>
          <p:cNvSpPr txBox="1">
            <a:spLocks noChangeArrowheads="1"/>
          </p:cNvSpPr>
          <p:nvPr/>
        </p:nvSpPr>
        <p:spPr bwMode="auto">
          <a:xfrm>
            <a:off x="77987" y="2397948"/>
            <a:ext cx="35038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Patients with </a:t>
            </a:r>
            <a:r>
              <a:rPr lang="en-GB" altLang="en-US" sz="1600" b="0" dirty="0">
                <a:solidFill>
                  <a:srgbClr val="000000"/>
                </a:solidFill>
                <a:latin typeface="Calibri" panose="020F0502020204030204" pitchFamily="34" charset="0"/>
              </a:rPr>
              <a:t>mCRC progressing on fluoropyrimidines, oxaliplatin, irinotecan, VEGF antibody; </a:t>
            </a:r>
            <a:r>
              <a:rPr lang="en-GB" altLang="en-US" sz="1600" b="0" dirty="0">
                <a:solidFill>
                  <a:srgbClr val="000000"/>
                </a:solidFill>
                <a:latin typeface="Calibri" panose="020F0502020204030204" pitchFamily="34" charset="0"/>
                <a:cs typeface="Calibri" panose="020F0502020204030204" pitchFamily="34" charset="0"/>
                <a:sym typeface="Symbol" panose="05050102010706020507" pitchFamily="18" charset="2"/>
              </a:rPr>
              <a:t>≥</a:t>
            </a:r>
            <a:r>
              <a:rPr lang="en-GB" altLang="en-US" sz="1600" b="0" dirty="0">
                <a:solidFill>
                  <a:srgbClr val="000000"/>
                </a:solidFill>
                <a:latin typeface="Calibri" panose="020F0502020204030204" pitchFamily="34" charset="0"/>
                <a:sym typeface="Symbol" panose="05050102010706020507" pitchFamily="18" charset="2"/>
              </a:rPr>
              <a:t>2 prior treatment lines; </a:t>
            </a:r>
            <a:r>
              <a:rPr lang="en-GB" altLang="en-US" sz="1600" b="0" dirty="0">
                <a:solidFill>
                  <a:srgbClr val="000000"/>
                </a:solidFill>
                <a:latin typeface="Calibri" panose="020F0502020204030204" pitchFamily="34" charset="0"/>
              </a:rPr>
              <a:t>HER2+ (IHC/ISH/NGS); </a:t>
            </a:r>
            <a:r>
              <a:rPr lang="en-GB" altLang="en-US" sz="1600" b="0" i="1" dirty="0">
                <a:solidFill>
                  <a:srgbClr val="000000"/>
                </a:solidFill>
                <a:latin typeface="Calibri" panose="020F0502020204030204" pitchFamily="34" charset="0"/>
              </a:rPr>
              <a:t>RAS</a:t>
            </a:r>
            <a:r>
              <a:rPr lang="en-GB" altLang="en-US" sz="1600" b="0" dirty="0">
                <a:solidFill>
                  <a:srgbClr val="000000"/>
                </a:solidFill>
                <a:latin typeface="Calibri" panose="020F0502020204030204" pitchFamily="34" charset="0"/>
              </a:rPr>
              <a:t> wild-type; measurable disease;</a:t>
            </a:r>
            <a:br>
              <a:rPr lang="en-GB" altLang="en-US" sz="1600" b="0" dirty="0">
                <a:solidFill>
                  <a:srgbClr val="000000"/>
                </a:solidFill>
                <a:latin typeface="Calibri" panose="020F0502020204030204" pitchFamily="34" charset="0"/>
              </a:rPr>
            </a:br>
            <a:r>
              <a:rPr lang="en-GB" altLang="en-US" sz="1600" b="0" dirty="0">
                <a:solidFill>
                  <a:srgbClr val="000000"/>
                </a:solidFill>
                <a:latin typeface="Calibri" panose="020F0502020204030204" pitchFamily="34" charset="0"/>
              </a:rPr>
              <a:t>ECOG PS 0-2; no prior HER2-targeted treatment.</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8" name="Rectangle 17">
            <a:extLst>
              <a:ext uri="{FF2B5EF4-FFF2-40B4-BE49-F238E27FC236}">
                <a16:creationId xmlns:a16="http://schemas.microsoft.com/office/drawing/2014/main" id="{BC9B88AB-6D94-A143-BCDC-CF209C35DF76}"/>
              </a:ext>
            </a:extLst>
          </p:cNvPr>
          <p:cNvSpPr/>
          <p:nvPr/>
        </p:nvSpPr>
        <p:spPr>
          <a:xfrm>
            <a:off x="5848356" y="1920657"/>
            <a:ext cx="2478770"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left-sided primary tumor vs other</a:t>
            </a:r>
          </a:p>
        </p:txBody>
      </p:sp>
      <p:cxnSp>
        <p:nvCxnSpPr>
          <p:cNvPr id="19" name="Straight Arrow Connector 18">
            <a:extLst>
              <a:ext uri="{FF2B5EF4-FFF2-40B4-BE49-F238E27FC236}">
                <a16:creationId xmlns:a16="http://schemas.microsoft.com/office/drawing/2014/main" id="{7725600C-3013-F34B-99FD-855FF100350E}"/>
              </a:ext>
            </a:extLst>
          </p:cNvPr>
          <p:cNvCxnSpPr/>
          <p:nvPr/>
        </p:nvCxnSpPr>
        <p:spPr bwMode="auto">
          <a:xfrm>
            <a:off x="6973846" y="2414185"/>
            <a:ext cx="0" cy="548640"/>
          </a:xfrm>
          <a:prstGeom prst="straightConnector1">
            <a:avLst/>
          </a:prstGeom>
          <a:noFill/>
          <a:ln w="28575" cap="flat" cmpd="sng" algn="ctr">
            <a:solidFill>
              <a:schemeClr val="bg1"/>
            </a:solidFill>
            <a:prstDash val="sysDot"/>
            <a:round/>
            <a:headEnd type="none" w="med" len="med"/>
            <a:tailEnd type="triangle"/>
          </a:ln>
          <a:effectLst/>
        </p:spPr>
      </p:cxnSp>
      <p:sp>
        <p:nvSpPr>
          <p:cNvPr id="21" name="Line 53">
            <a:extLst>
              <a:ext uri="{FF2B5EF4-FFF2-40B4-BE49-F238E27FC236}">
                <a16:creationId xmlns:a16="http://schemas.microsoft.com/office/drawing/2014/main" id="{15923B96-B3D2-4676-9A8A-B8C2AEF0E192}"/>
              </a:ext>
            </a:extLst>
          </p:cNvPr>
          <p:cNvSpPr>
            <a:spLocks noChangeShapeType="1"/>
          </p:cNvSpPr>
          <p:nvPr/>
        </p:nvSpPr>
        <p:spPr bwMode="auto">
          <a:xfrm>
            <a:off x="6554482" y="3903158"/>
            <a:ext cx="614206" cy="49352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4">
            <a:extLst>
              <a:ext uri="{FF2B5EF4-FFF2-40B4-BE49-F238E27FC236}">
                <a16:creationId xmlns:a16="http://schemas.microsoft.com/office/drawing/2014/main" id="{B57F42B7-96A6-4B11-A551-E34A31603573}"/>
              </a:ext>
            </a:extLst>
          </p:cNvPr>
          <p:cNvSpPr>
            <a:spLocks noChangeShapeType="1"/>
          </p:cNvSpPr>
          <p:nvPr/>
        </p:nvSpPr>
        <p:spPr bwMode="auto">
          <a:xfrm flipV="1">
            <a:off x="6554482" y="3384209"/>
            <a:ext cx="622301" cy="5109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49">
            <a:extLst>
              <a:ext uri="{FF2B5EF4-FFF2-40B4-BE49-F238E27FC236}">
                <a16:creationId xmlns:a16="http://schemas.microsoft.com/office/drawing/2014/main" id="{68E13C01-5A04-41E4-7C93-40A63E1E0F27}"/>
              </a:ext>
            </a:extLst>
          </p:cNvPr>
          <p:cNvSpPr>
            <a:spLocks noChangeArrowheads="1"/>
          </p:cNvSpPr>
          <p:nvPr/>
        </p:nvSpPr>
        <p:spPr bwMode="auto">
          <a:xfrm>
            <a:off x="3829793" y="2522125"/>
            <a:ext cx="2543887" cy="121303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Tucatinib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PO BID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lang="en-US" altLang="en-US" sz="1600" dirty="0">
                <a:solidFill>
                  <a:srgbClr val="FFFFFF"/>
                </a:solidFill>
                <a:latin typeface="Calibri" panose="020F0502020204030204" pitchFamily="34" charset="0"/>
              </a:rPr>
              <a:t>Trastuzumab</a:t>
            </a:r>
            <a:r>
              <a:rPr lang="en-US" altLang="en-US" sz="1600" b="0" dirty="0">
                <a:solidFill>
                  <a:srgbClr val="FFFFFF"/>
                </a:solidFill>
                <a:latin typeface="Calibri" panose="020F0502020204030204" pitchFamily="34" charset="0"/>
              </a:rPr>
              <a:t> 6 mg/kg Q3W </a:t>
            </a:r>
            <a:br>
              <a:rPr lang="en-US" altLang="en-US" sz="1600" b="0" dirty="0">
                <a:solidFill>
                  <a:srgbClr val="FFFFFF"/>
                </a:solidFill>
                <a:latin typeface="Calibri" panose="020F0502020204030204" pitchFamily="34" charset="0"/>
              </a:rPr>
            </a:br>
            <a:r>
              <a:rPr lang="en-US" altLang="en-US" sz="1600" b="0" dirty="0">
                <a:solidFill>
                  <a:srgbClr val="FFFFFF"/>
                </a:solidFill>
                <a:latin typeface="Calibri" panose="020F0502020204030204" pitchFamily="34" charset="0"/>
              </a:rPr>
              <a:t>(8 mg/kg cycle 1, Day 1)</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45)</a:t>
            </a:r>
          </a:p>
        </p:txBody>
      </p:sp>
      <p:cxnSp>
        <p:nvCxnSpPr>
          <p:cNvPr id="9" name="Straight Connector 8">
            <a:extLst>
              <a:ext uri="{FF2B5EF4-FFF2-40B4-BE49-F238E27FC236}">
                <a16:creationId xmlns:a16="http://schemas.microsoft.com/office/drawing/2014/main" id="{A02AB018-6521-C311-549A-B9A77CA537FC}"/>
              </a:ext>
            </a:extLst>
          </p:cNvPr>
          <p:cNvCxnSpPr/>
          <p:nvPr/>
        </p:nvCxnSpPr>
        <p:spPr bwMode="auto">
          <a:xfrm flipH="1">
            <a:off x="3585886" y="3895176"/>
            <a:ext cx="2960502"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E6C6E155-5065-439F-BAC0-592360F93C89}"/>
              </a:ext>
            </a:extLst>
          </p:cNvPr>
          <p:cNvSpPr txBox="1"/>
          <p:nvPr/>
        </p:nvSpPr>
        <p:spPr bwMode="auto">
          <a:xfrm>
            <a:off x="4025735" y="3842052"/>
            <a:ext cx="20702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Expansion</a:t>
            </a:r>
          </a:p>
        </p:txBody>
      </p:sp>
      <p:sp>
        <p:nvSpPr>
          <p:cNvPr id="13" name="TextBox 12">
            <a:extLst>
              <a:ext uri="{FF2B5EF4-FFF2-40B4-BE49-F238E27FC236}">
                <a16:creationId xmlns:a16="http://schemas.microsoft.com/office/drawing/2014/main" id="{91F2A720-3F64-F6B4-2148-7823B719B6B0}"/>
              </a:ext>
            </a:extLst>
          </p:cNvPr>
          <p:cNvSpPr txBox="1"/>
          <p:nvPr/>
        </p:nvSpPr>
        <p:spPr bwMode="auto">
          <a:xfrm>
            <a:off x="10717482" y="3162040"/>
            <a:ext cx="119027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Crossover allowed on PD or if no PR/CR by Wk 12</a:t>
            </a:r>
          </a:p>
        </p:txBody>
      </p:sp>
      <p:cxnSp>
        <p:nvCxnSpPr>
          <p:cNvPr id="35" name="Straight Connector 34">
            <a:extLst>
              <a:ext uri="{FF2B5EF4-FFF2-40B4-BE49-F238E27FC236}">
                <a16:creationId xmlns:a16="http://schemas.microsoft.com/office/drawing/2014/main" id="{54764BF2-FBC4-B94D-5587-B800CFDC629E}"/>
              </a:ext>
            </a:extLst>
          </p:cNvPr>
          <p:cNvCxnSpPr>
            <a:stCxn id="12" idx="3"/>
          </p:cNvCxnSpPr>
          <p:nvPr/>
        </p:nvCxnSpPr>
        <p:spPr bwMode="auto">
          <a:xfrm flipV="1">
            <a:off x="10186576" y="4417493"/>
            <a:ext cx="566530" cy="1"/>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Arrow Connector 39">
            <a:extLst>
              <a:ext uri="{FF2B5EF4-FFF2-40B4-BE49-F238E27FC236}">
                <a16:creationId xmlns:a16="http://schemas.microsoft.com/office/drawing/2014/main" id="{45AAB907-0783-4CE5-995C-A9A53A6B3DCC}"/>
              </a:ext>
            </a:extLst>
          </p:cNvPr>
          <p:cNvCxnSpPr>
            <a:cxnSpLocks/>
          </p:cNvCxnSpPr>
          <p:nvPr/>
        </p:nvCxnSpPr>
        <p:spPr bwMode="auto">
          <a:xfrm flipH="1">
            <a:off x="10177153" y="3230282"/>
            <a:ext cx="575953" cy="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Connector 41">
            <a:extLst>
              <a:ext uri="{FF2B5EF4-FFF2-40B4-BE49-F238E27FC236}">
                <a16:creationId xmlns:a16="http://schemas.microsoft.com/office/drawing/2014/main" id="{7DCF1FB8-DF32-14E3-F245-55A6E453AA42}"/>
              </a:ext>
            </a:extLst>
          </p:cNvPr>
          <p:cNvCxnSpPr/>
          <p:nvPr/>
        </p:nvCxnSpPr>
        <p:spPr bwMode="auto">
          <a:xfrm>
            <a:off x="10687792" y="4417493"/>
            <a:ext cx="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0038327-C3D5-3249-0BE4-CAB690EE0A33}"/>
              </a:ext>
            </a:extLst>
          </p:cNvPr>
          <p:cNvCxnSpPr>
            <a:cxnSpLocks/>
          </p:cNvCxnSpPr>
          <p:nvPr/>
        </p:nvCxnSpPr>
        <p:spPr bwMode="auto">
          <a:xfrm flipV="1">
            <a:off x="10753106" y="3230282"/>
            <a:ext cx="0" cy="1187211"/>
          </a:xfrm>
          <a:prstGeom prst="line">
            <a:avLst/>
          </a:prstGeom>
          <a:noFill/>
          <a:ln w="28575" cap="flat" cmpd="sng" algn="ctr">
            <a:solidFill>
              <a:schemeClr val="bg1"/>
            </a:solidFill>
            <a:prstDash val="solid"/>
            <a:round/>
            <a:headEnd type="none" w="med" len="med"/>
            <a:tailEnd type="none" w="med" len="med"/>
          </a:ln>
          <a:effectLst/>
        </p:spPr>
      </p:cxnSp>
      <p:sp>
        <p:nvSpPr>
          <p:cNvPr id="48" name="Text Box 15">
            <a:extLst>
              <a:ext uri="{FF2B5EF4-FFF2-40B4-BE49-F238E27FC236}">
                <a16:creationId xmlns:a16="http://schemas.microsoft.com/office/drawing/2014/main" id="{A5812ADA-5F32-0119-6D0E-7E7FD776D4A2}"/>
              </a:ext>
            </a:extLst>
          </p:cNvPr>
          <p:cNvSpPr txBox="1">
            <a:spLocks noChangeArrowheads="1"/>
          </p:cNvSpPr>
          <p:nvPr/>
        </p:nvSpPr>
        <p:spPr bwMode="auto">
          <a:xfrm>
            <a:off x="443728" y="6408108"/>
            <a:ext cx="785131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lang="en-US" altLang="en-US" sz="1200" b="0" spc="-10" dirty="0">
                <a:solidFill>
                  <a:schemeClr val="bg2"/>
                </a:solidFill>
                <a:latin typeface="Calibri" panose="020F0502020204030204" pitchFamily="34" charset="0"/>
              </a:rPr>
              <a:t>ESMO WCGIC 2022</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LBA-2.</a:t>
            </a:r>
            <a:endPar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9" name="Group 48">
            <a:extLst>
              <a:ext uri="{FF2B5EF4-FFF2-40B4-BE49-F238E27FC236}">
                <a16:creationId xmlns:a16="http://schemas.microsoft.com/office/drawing/2014/main" id="{EE855CBF-1E71-D9AA-0817-5E78B696E3B5}"/>
              </a:ext>
            </a:extLst>
          </p:cNvPr>
          <p:cNvGrpSpPr/>
          <p:nvPr/>
        </p:nvGrpSpPr>
        <p:grpSpPr>
          <a:xfrm>
            <a:off x="9392911" y="6207927"/>
            <a:ext cx="2488502" cy="454909"/>
            <a:chOff x="9392911" y="6207927"/>
            <a:chExt cx="2488502" cy="454909"/>
          </a:xfrm>
        </p:grpSpPr>
        <p:pic>
          <p:nvPicPr>
            <p:cNvPr id="50" name="Picture 49" descr="A picture containing text, ax, wheel&#10;&#10;Description automatically generated">
              <a:extLst>
                <a:ext uri="{FF2B5EF4-FFF2-40B4-BE49-F238E27FC236}">
                  <a16:creationId xmlns:a16="http://schemas.microsoft.com/office/drawing/2014/main" id="{FA56E6CD-F1A0-FD64-9289-D41EEA27BC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1" name="Rectangle 8">
              <a:extLst>
                <a:ext uri="{FF2B5EF4-FFF2-40B4-BE49-F238E27FC236}">
                  <a16:creationId xmlns:a16="http://schemas.microsoft.com/office/drawing/2014/main" id="{37B2C480-8096-ABFF-2857-958964D195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7184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C4CD0-EE39-CB2C-E7C4-DF5AD5F81851}"/>
              </a:ext>
            </a:extLst>
          </p:cNvPr>
          <p:cNvSpPr>
            <a:spLocks noGrp="1"/>
          </p:cNvSpPr>
          <p:nvPr>
            <p:ph type="title"/>
          </p:nvPr>
        </p:nvSpPr>
        <p:spPr/>
        <p:txBody>
          <a:bodyPr/>
          <a:lstStyle/>
          <a:p>
            <a:r>
              <a:rPr lang="en-US" dirty="0"/>
              <a:t>MOUNTAINEER: Baseline Characteristics</a:t>
            </a:r>
          </a:p>
        </p:txBody>
      </p:sp>
      <p:graphicFrame>
        <p:nvGraphicFramePr>
          <p:cNvPr id="8" name="Group 32">
            <a:extLst>
              <a:ext uri="{FF2B5EF4-FFF2-40B4-BE49-F238E27FC236}">
                <a16:creationId xmlns:a16="http://schemas.microsoft.com/office/drawing/2014/main" id="{147D0D40-258A-3390-5095-E60E300C91E6}"/>
              </a:ext>
            </a:extLst>
          </p:cNvPr>
          <p:cNvGraphicFramePr>
            <a:graphicFrameLocks noGrp="1"/>
          </p:cNvGraphicFramePr>
          <p:nvPr>
            <p:extLst>
              <p:ext uri="{D42A27DB-BD31-4B8C-83A1-F6EECF244321}">
                <p14:modId xmlns:p14="http://schemas.microsoft.com/office/powerpoint/2010/main" val="3823171635"/>
              </p:ext>
            </p:extLst>
          </p:nvPr>
        </p:nvGraphicFramePr>
        <p:xfrm>
          <a:off x="723901" y="1606329"/>
          <a:ext cx="10744200" cy="4394312"/>
        </p:xfrm>
        <a:graphic>
          <a:graphicData uri="http://schemas.openxmlformats.org/drawingml/2006/table">
            <a:tbl>
              <a:tblPr/>
              <a:tblGrid>
                <a:gridCol w="4591176">
                  <a:extLst>
                    <a:ext uri="{9D8B030D-6E8A-4147-A177-3AD203B41FA5}">
                      <a16:colId xmlns:a16="http://schemas.microsoft.com/office/drawing/2014/main" val="20000"/>
                    </a:ext>
                  </a:extLst>
                </a:gridCol>
                <a:gridCol w="3170237">
                  <a:extLst>
                    <a:ext uri="{9D8B030D-6E8A-4147-A177-3AD203B41FA5}">
                      <a16:colId xmlns:a16="http://schemas.microsoft.com/office/drawing/2014/main" val="20001"/>
                    </a:ext>
                  </a:extLst>
                </a:gridCol>
                <a:gridCol w="2982787">
                  <a:extLst>
                    <a:ext uri="{9D8B030D-6E8A-4147-A177-3AD203B41FA5}">
                      <a16:colId xmlns:a16="http://schemas.microsoft.com/office/drawing/2014/main" val="20002"/>
                    </a:ext>
                  </a:extLst>
                </a:gridCol>
              </a:tblGrid>
              <a:tr h="425798">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Tucatinib + Trastuzumab</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Cohorts A + B (n = 84)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Tucatinib</a:t>
                      </a:r>
                    </a:p>
                    <a:p>
                      <a:pPr marL="0" marR="0" lvl="0" indent="0" algn="ctr" defTabSz="914400" rtl="0" eaLnBrk="1" fontAlgn="base" latinLnBrk="0" hangingPunct="1">
                        <a:lnSpc>
                          <a:spcPct val="90000"/>
                        </a:lnSpc>
                        <a:spcBef>
                          <a:spcPct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Cohort C (n = 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49611">
                <a:tc>
                  <a:txBody>
                    <a:bodyPr/>
                    <a:lstStyle/>
                    <a:p>
                      <a:pPr marL="0" marR="0" lvl="0" indent="0" algn="l" defTabSz="914400" rtl="0" eaLnBrk="1" fontAlgn="base" latinLnBrk="0" hangingPunct="1">
                        <a:lnSpc>
                          <a:spcPct val="90000"/>
                        </a:lnSpc>
                        <a:spcBef>
                          <a:spcPct val="0"/>
                        </a:spcBef>
                        <a:spcAft>
                          <a:spcPts val="4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55.0 (24-77)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59.5 (29-75)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9611">
                <a:tc>
                  <a:txBody>
                    <a:bodyPr/>
                    <a:lstStyle/>
                    <a:p>
                      <a:pPr marL="0" marR="0" lvl="0" indent="0" algn="l" defTabSz="914400" rtl="0" eaLnBrk="1" fontAlgn="base" latinLnBrk="0" hangingPunct="1">
                        <a:lnSpc>
                          <a:spcPct val="90000"/>
                        </a:lnSpc>
                        <a:spcBef>
                          <a:spcPct val="35000"/>
                        </a:spcBef>
                        <a:spcAft>
                          <a:spcPts val="4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(60.7) / 33 (39.3)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(50) / 15 (50)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9611">
                <a:tc>
                  <a:txBody>
                    <a:bodyPr/>
                    <a:lstStyle/>
                    <a:p>
                      <a:pPr marL="0" marR="0" lvl="0" indent="0" algn="l" defTabSz="914400" rtl="0" eaLnBrk="1" fontAlgn="base" latinLnBrk="0" hangingPunct="1">
                        <a:lnSpc>
                          <a:spcPct val="90000"/>
                        </a:lnSpc>
                        <a:spcBef>
                          <a:spcPct val="0"/>
                        </a:spcBef>
                        <a:spcAft>
                          <a:spcPts val="4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59.5/36.9/3.6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56.7/43.3/0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432347">
                <a:tc>
                  <a:txBody>
                    <a:bodyPr/>
                    <a:lstStyle/>
                    <a:p>
                      <a:pPr marL="0" marR="0" lvl="0" indent="0" algn="l" defTabSz="914400" rtl="0" eaLnBrk="1" fontAlgn="base" latinLnBrk="0" hangingPunct="1">
                        <a:lnSpc>
                          <a:spcPct val="90000"/>
                        </a:lnSpc>
                        <a:spcBef>
                          <a:spcPct val="0"/>
                        </a:spcBef>
                        <a:spcAft>
                          <a:spcPts val="4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tumor site, n (%)</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Left colon and rectum</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other primaries</a:t>
                      </a:r>
                    </a:p>
                    <a:p>
                      <a:pPr marL="742950" marR="0" lvl="1" indent="-285750" algn="l" defTabSz="914400" rtl="0" eaLnBrk="1" fontAlgn="base" latinLnBrk="0" hangingPunct="1">
                        <a:lnSpc>
                          <a:spcPct val="90000"/>
                        </a:lnSpc>
                        <a:spcBef>
                          <a:spcPct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Transverse colon</a:t>
                      </a:r>
                    </a:p>
                    <a:p>
                      <a:pPr marL="742950" marR="0" lvl="1" indent="-285750" algn="l" defTabSz="914400" rtl="0" eaLnBrk="1" fontAlgn="base" latinLnBrk="0" hangingPunct="1">
                        <a:lnSpc>
                          <a:spcPct val="90000"/>
                        </a:lnSpc>
                        <a:spcBef>
                          <a:spcPct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Right colon</a:t>
                      </a:r>
                    </a:p>
                    <a:p>
                      <a:pPr marL="742950" marR="0" lvl="1" indent="-285750" algn="l" defTabSz="914400" rtl="0" eaLnBrk="1" fontAlgn="base" latinLnBrk="0" hangingPunct="1">
                        <a:lnSpc>
                          <a:spcPct val="90000"/>
                        </a:lnSpc>
                        <a:spcBef>
                          <a:spcPct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Multiple/overlapping sites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(84.5)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(15.5)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(8.3)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(90.0)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49611">
                <a:tc>
                  <a:txBody>
                    <a:bodyPr/>
                    <a:lstStyle/>
                    <a:p>
                      <a:pPr marL="0" marR="0" lvl="0" indent="0" algn="l" defTabSz="914400" rtl="0" eaLnBrk="1" fontAlgn="base" latinLnBrk="0" hangingPunct="1">
                        <a:lnSpc>
                          <a:spcPct val="90000"/>
                        </a:lnSpc>
                        <a:spcBef>
                          <a:spcPct val="0"/>
                        </a:spcBef>
                        <a:spcAft>
                          <a:spcPts val="4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IV at initial diagnosis,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(59.5)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(63.3)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3758623"/>
                  </a:ext>
                </a:extLst>
              </a:tr>
              <a:tr h="68355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Metastases at study entry, n (%)</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Liver</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Lung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54 (64.3)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59 (70.2)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15 (50.0)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20 (66.7)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9490915"/>
                  </a:ext>
                </a:extLst>
              </a:tr>
            </a:tbl>
          </a:graphicData>
        </a:graphic>
      </p:graphicFrame>
      <p:sp>
        <p:nvSpPr>
          <p:cNvPr id="9" name="Text Box 15">
            <a:extLst>
              <a:ext uri="{FF2B5EF4-FFF2-40B4-BE49-F238E27FC236}">
                <a16:creationId xmlns:a16="http://schemas.microsoft.com/office/drawing/2014/main" id="{91132FD9-B370-3C42-C457-14463613EE60}"/>
              </a:ext>
            </a:extLst>
          </p:cNvPr>
          <p:cNvSpPr txBox="1">
            <a:spLocks noChangeArrowheads="1"/>
          </p:cNvSpPr>
          <p:nvPr/>
        </p:nvSpPr>
        <p:spPr bwMode="auto">
          <a:xfrm>
            <a:off x="443728" y="6408108"/>
            <a:ext cx="785131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lang="en-US" altLang="en-US" sz="1200" b="0" spc="-10" dirty="0">
                <a:solidFill>
                  <a:schemeClr val="bg2"/>
                </a:solidFill>
                <a:latin typeface="Calibri" panose="020F0502020204030204" pitchFamily="34" charset="0"/>
              </a:rPr>
              <a:t>ESMO WCGIC 2022</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LBA-2.</a:t>
            </a:r>
            <a:endPar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CB7B645B-2052-4A12-9B71-57AAFC321342}"/>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538C52A6-1523-A86B-77BB-72A0D3E34B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F472519D-ACA8-00A3-DC26-A585C2958D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0631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EDF27C70-7682-FFB0-4829-2828D89C7ED9}"/>
              </a:ext>
            </a:extLst>
          </p:cNvPr>
          <p:cNvGraphicFramePr>
            <a:graphicFrameLocks noGrp="1"/>
          </p:cNvGraphicFramePr>
          <p:nvPr>
            <p:extLst>
              <p:ext uri="{D42A27DB-BD31-4B8C-83A1-F6EECF244321}">
                <p14:modId xmlns:p14="http://schemas.microsoft.com/office/powerpoint/2010/main" val="992137020"/>
              </p:ext>
            </p:extLst>
          </p:nvPr>
        </p:nvGraphicFramePr>
        <p:xfrm>
          <a:off x="6105525" y="1914336"/>
          <a:ext cx="5653088" cy="3474720"/>
        </p:xfrm>
        <a:graphic>
          <a:graphicData uri="http://schemas.openxmlformats.org/drawingml/2006/table">
            <a:tbl>
              <a:tblPr firstRow="1" bandRow="1">
                <a:tableStyleId>{93296810-A885-4BE3-A3E7-6D5BEEA58F35}</a:tableStyleId>
              </a:tblPr>
              <a:tblGrid>
                <a:gridCol w="2293892">
                  <a:extLst>
                    <a:ext uri="{9D8B030D-6E8A-4147-A177-3AD203B41FA5}">
                      <a16:colId xmlns:a16="http://schemas.microsoft.com/office/drawing/2014/main" val="4163557124"/>
                    </a:ext>
                  </a:extLst>
                </a:gridCol>
                <a:gridCol w="1282745">
                  <a:extLst>
                    <a:ext uri="{9D8B030D-6E8A-4147-A177-3AD203B41FA5}">
                      <a16:colId xmlns:a16="http://schemas.microsoft.com/office/drawing/2014/main" val="1797450733"/>
                    </a:ext>
                  </a:extLst>
                </a:gridCol>
                <a:gridCol w="1083733">
                  <a:extLst>
                    <a:ext uri="{9D8B030D-6E8A-4147-A177-3AD203B41FA5}">
                      <a16:colId xmlns:a16="http://schemas.microsoft.com/office/drawing/2014/main" val="1751075820"/>
                    </a:ext>
                  </a:extLst>
                </a:gridCol>
                <a:gridCol w="992718">
                  <a:extLst>
                    <a:ext uri="{9D8B030D-6E8A-4147-A177-3AD203B41FA5}">
                      <a16:colId xmlns:a16="http://schemas.microsoft.com/office/drawing/2014/main" val="3464269902"/>
                    </a:ext>
                  </a:extLst>
                </a:gridCol>
              </a:tblGrid>
              <a:tr h="241377">
                <a:tc>
                  <a:txBody>
                    <a:bodyPr/>
                    <a:lstStyle/>
                    <a:p>
                      <a:r>
                        <a:rPr lang="en-US" sz="1200" dirty="0">
                          <a:solidFill>
                            <a:schemeClr val="bg1"/>
                          </a:solidFill>
                        </a:rPr>
                        <a:t>Subgroups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cORR,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12572579"/>
                  </a:ext>
                </a:extLst>
              </a:tr>
              <a:tr h="241377">
                <a:tc>
                  <a:txBody>
                    <a:bodyPr/>
                    <a:lstStyle/>
                    <a:p>
                      <a:r>
                        <a:rPr lang="en-US" sz="1200" b="1" dirty="0">
                          <a:solidFill>
                            <a:schemeClr val="bg1"/>
                          </a:solidFill>
                        </a:rPr>
                        <a:t>Overall (n = 84)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2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38.1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27.7-49.3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43113686"/>
                  </a:ext>
                </a:extLst>
              </a:tr>
              <a:tr h="416623">
                <a:tc>
                  <a:txBody>
                    <a:bodyPr/>
                    <a:lstStyle/>
                    <a:p>
                      <a:r>
                        <a:rPr lang="en-US" sz="1200" b="1" dirty="0">
                          <a:solidFill>
                            <a:schemeClr val="bg1"/>
                          </a:solidFill>
                        </a:rPr>
                        <a:t>Age</a:t>
                      </a:r>
                    </a:p>
                    <a:p>
                      <a:pPr marL="171450" indent="-171450">
                        <a:buFont typeface="Wingdings" panose="05000000000000000000" pitchFamily="2" charset="2"/>
                        <a:buChar char="§"/>
                      </a:pPr>
                      <a:r>
                        <a:rPr lang="en-US" sz="1200" dirty="0">
                          <a:solidFill>
                            <a:schemeClr val="bg1"/>
                          </a:solidFill>
                        </a:rPr>
                        <a:t>&lt;65 yr (n = 72)</a:t>
                      </a:r>
                    </a:p>
                    <a:p>
                      <a:pPr marL="171450" indent="-171450">
                        <a:buFont typeface="Wingdings" panose="05000000000000000000" pitchFamily="2" charset="2"/>
                        <a:buChar char="§"/>
                      </a:pPr>
                      <a:r>
                        <a:rPr lang="en-US" sz="1200" dirty="0">
                          <a:solidFill>
                            <a:schemeClr val="bg1"/>
                          </a:solidFill>
                        </a:rPr>
                        <a:t>≥65 yr (n = 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dirty="0">
                        <a:solidFill>
                          <a:schemeClr val="bg1"/>
                        </a:solidFill>
                      </a:endParaRPr>
                    </a:p>
                    <a:p>
                      <a:pPr algn="ctr"/>
                      <a:r>
                        <a:rPr lang="en-US" sz="1200" dirty="0">
                          <a:solidFill>
                            <a:schemeClr val="bg1"/>
                          </a:solidFill>
                        </a:rPr>
                        <a:t>36.1</a:t>
                      </a:r>
                    </a:p>
                    <a:p>
                      <a:pPr algn="ctr"/>
                      <a:r>
                        <a:rPr lang="en-US" sz="1200" dirty="0">
                          <a:solidFill>
                            <a:schemeClr val="bg1"/>
                          </a:solidFill>
                        </a:rPr>
                        <a:t>50.0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dirty="0">
                        <a:solidFill>
                          <a:schemeClr val="bg1"/>
                        </a:solidFill>
                      </a:endParaRPr>
                    </a:p>
                    <a:p>
                      <a:pPr algn="ctr"/>
                      <a:r>
                        <a:rPr lang="en-US" sz="1200" dirty="0">
                          <a:solidFill>
                            <a:schemeClr val="bg1"/>
                          </a:solidFill>
                        </a:rPr>
                        <a:t>25.1-48.3</a:t>
                      </a:r>
                    </a:p>
                    <a:p>
                      <a:pPr algn="ctr"/>
                      <a:r>
                        <a:rPr lang="en-US" sz="1200" dirty="0">
                          <a:solidFill>
                            <a:schemeClr val="bg1"/>
                          </a:solidFill>
                        </a:rPr>
                        <a:t>21.1-78.9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7124383"/>
                  </a:ext>
                </a:extLst>
              </a:tr>
              <a:tr h="535658">
                <a:tc>
                  <a:txBody>
                    <a:bodyPr/>
                    <a:lstStyle/>
                    <a:p>
                      <a:r>
                        <a:rPr lang="en-US" sz="1200" b="1" dirty="0">
                          <a:solidFill>
                            <a:schemeClr val="bg1"/>
                          </a:solidFill>
                        </a:rPr>
                        <a:t>ECOG PS </a:t>
                      </a:r>
                      <a:br>
                        <a:rPr lang="en-US" sz="1200" b="1" dirty="0">
                          <a:solidFill>
                            <a:schemeClr val="bg1"/>
                          </a:solidFill>
                        </a:rPr>
                      </a:br>
                      <a:r>
                        <a:rPr lang="en-US" sz="1200" b="1" dirty="0">
                          <a:solidFill>
                            <a:schemeClr val="bg1"/>
                          </a:solidFill>
                        </a:rPr>
                        <a:t>at baseline</a:t>
                      </a:r>
                    </a:p>
                    <a:p>
                      <a:pPr marL="171450" indent="-171450">
                        <a:buFont typeface="Wingdings" panose="05000000000000000000" pitchFamily="2" charset="2"/>
                        <a:buChar char="§"/>
                      </a:pPr>
                      <a:r>
                        <a:rPr lang="en-US" sz="1200" dirty="0">
                          <a:solidFill>
                            <a:schemeClr val="bg1"/>
                          </a:solidFill>
                        </a:rPr>
                        <a:t>0 (n = 50)</a:t>
                      </a:r>
                    </a:p>
                    <a:p>
                      <a:pPr marL="171450" indent="-171450">
                        <a:buFont typeface="Wingdings" panose="05000000000000000000" pitchFamily="2" charset="2"/>
                        <a:buChar char="§"/>
                      </a:pPr>
                      <a:r>
                        <a:rPr lang="en-US" sz="1200" dirty="0">
                          <a:solidFill>
                            <a:schemeClr val="bg1"/>
                          </a:solidFill>
                        </a:rPr>
                        <a:t>1/2 (n = 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sz="1200" dirty="0">
                          <a:solidFill>
                            <a:schemeClr val="bg1"/>
                          </a:solidFill>
                        </a:rPr>
                      </a:br>
                      <a:endParaRPr lang="en-US" sz="1200" dirty="0">
                        <a:solidFill>
                          <a:schemeClr val="bg1"/>
                        </a:solidFill>
                      </a:endParaRPr>
                    </a:p>
                    <a:p>
                      <a:pPr algn="ctr"/>
                      <a:r>
                        <a:rPr lang="en-US" sz="1200" dirty="0">
                          <a:solidFill>
                            <a:schemeClr val="bg1"/>
                          </a:solidFill>
                        </a:rPr>
                        <a:t>44.0</a:t>
                      </a:r>
                    </a:p>
                    <a:p>
                      <a:pPr algn="ctr"/>
                      <a:r>
                        <a:rPr lang="en-US" sz="1200" dirty="0">
                          <a:solidFill>
                            <a:schemeClr val="bg1"/>
                          </a:solidFill>
                        </a:rPr>
                        <a:t>29.4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sz="1200" dirty="0">
                          <a:solidFill>
                            <a:schemeClr val="bg1"/>
                          </a:solidFill>
                        </a:rPr>
                      </a:br>
                      <a:endParaRPr lang="en-US" sz="1200" dirty="0">
                        <a:solidFill>
                          <a:schemeClr val="bg1"/>
                        </a:solidFill>
                      </a:endParaRPr>
                    </a:p>
                    <a:p>
                      <a:pPr algn="ctr"/>
                      <a:r>
                        <a:rPr lang="en-US" sz="1200" dirty="0">
                          <a:solidFill>
                            <a:schemeClr val="bg1"/>
                          </a:solidFill>
                        </a:rPr>
                        <a:t>30.0-58.7</a:t>
                      </a:r>
                    </a:p>
                    <a:p>
                      <a:pPr algn="ctr"/>
                      <a:r>
                        <a:rPr lang="en-US" sz="1200" dirty="0">
                          <a:solidFill>
                            <a:schemeClr val="bg1"/>
                          </a:solidFill>
                        </a:rPr>
                        <a:t>15.1-47.5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5429393"/>
                  </a:ext>
                </a:extLst>
              </a:tr>
              <a:tr h="416623">
                <a:tc>
                  <a:txBody>
                    <a:bodyPr/>
                    <a:lstStyle/>
                    <a:p>
                      <a:r>
                        <a:rPr lang="en-US" sz="1200" b="1" dirty="0">
                          <a:solidFill>
                            <a:schemeClr val="bg1"/>
                          </a:solidFill>
                        </a:rPr>
                        <a:t>Primary site of disease</a:t>
                      </a:r>
                    </a:p>
                    <a:p>
                      <a:pPr marL="171450" indent="-171450">
                        <a:buFont typeface="Wingdings" panose="05000000000000000000" pitchFamily="2" charset="2"/>
                        <a:buChar char="§"/>
                      </a:pPr>
                      <a:r>
                        <a:rPr lang="en-US" sz="1200" dirty="0">
                          <a:solidFill>
                            <a:schemeClr val="bg1"/>
                          </a:solidFill>
                        </a:rPr>
                        <a:t>Left-sided primary (n = 71)</a:t>
                      </a:r>
                    </a:p>
                    <a:p>
                      <a:pPr marL="171450" indent="-171450">
                        <a:buFont typeface="Wingdings" panose="05000000000000000000" pitchFamily="2" charset="2"/>
                        <a:buChar char="§"/>
                      </a:pPr>
                      <a:r>
                        <a:rPr lang="en-US" sz="1200" dirty="0">
                          <a:solidFill>
                            <a:schemeClr val="bg1"/>
                          </a:solidFill>
                        </a:rPr>
                        <a:t>All other primaries (n =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dirty="0">
                        <a:solidFill>
                          <a:schemeClr val="bg1"/>
                        </a:solidFill>
                      </a:endParaRPr>
                    </a:p>
                    <a:p>
                      <a:pPr algn="ctr"/>
                      <a:r>
                        <a:rPr lang="en-US" sz="1200" dirty="0">
                          <a:solidFill>
                            <a:schemeClr val="bg1"/>
                          </a:solidFill>
                        </a:rPr>
                        <a:t>42.3</a:t>
                      </a:r>
                      <a:br>
                        <a:rPr lang="en-US" sz="1200" dirty="0">
                          <a:solidFill>
                            <a:schemeClr val="bg1"/>
                          </a:solidFill>
                        </a:rPr>
                      </a:br>
                      <a:endParaRPr lang="en-US" sz="1200" dirty="0">
                        <a:solidFill>
                          <a:schemeClr val="bg1"/>
                        </a:solidFill>
                      </a:endParaRPr>
                    </a:p>
                    <a:p>
                      <a:pPr algn="ctr"/>
                      <a:r>
                        <a:rPr lang="en-US" sz="1200" dirty="0">
                          <a:solidFill>
                            <a:schemeClr val="bg1"/>
                          </a:solidFill>
                        </a:rPr>
                        <a:t>15.4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dirty="0">
                        <a:solidFill>
                          <a:schemeClr val="bg1"/>
                        </a:solidFill>
                      </a:endParaRPr>
                    </a:p>
                    <a:p>
                      <a:pPr algn="ctr"/>
                      <a:r>
                        <a:rPr lang="en-US" sz="1200" dirty="0">
                          <a:solidFill>
                            <a:schemeClr val="bg1"/>
                          </a:solidFill>
                        </a:rPr>
                        <a:t>30.6-54.6</a:t>
                      </a:r>
                      <a:br>
                        <a:rPr lang="en-US" sz="1200" dirty="0">
                          <a:solidFill>
                            <a:schemeClr val="bg1"/>
                          </a:solidFill>
                        </a:rPr>
                      </a:br>
                      <a:endParaRPr lang="en-US" sz="1200" dirty="0">
                        <a:solidFill>
                          <a:schemeClr val="bg1"/>
                        </a:solidFill>
                      </a:endParaRPr>
                    </a:p>
                    <a:p>
                      <a:pPr algn="ctr"/>
                      <a:r>
                        <a:rPr lang="en-US" sz="1200" dirty="0">
                          <a:solidFill>
                            <a:schemeClr val="bg1"/>
                          </a:solidFill>
                        </a:rPr>
                        <a:t>1.9-45.4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5911937"/>
                  </a:ext>
                </a:extLst>
              </a:tr>
              <a:tr h="416623">
                <a:tc>
                  <a:txBody>
                    <a:bodyPr/>
                    <a:lstStyle/>
                    <a:p>
                      <a:r>
                        <a:rPr lang="en-US" sz="1200" b="1" dirty="0">
                          <a:solidFill>
                            <a:schemeClr val="bg1"/>
                          </a:solidFill>
                        </a:rPr>
                        <a:t>Geographic region</a:t>
                      </a:r>
                    </a:p>
                    <a:p>
                      <a:pPr marL="171450" indent="-171450">
                        <a:buFont typeface="Wingdings" panose="05000000000000000000" pitchFamily="2" charset="2"/>
                        <a:buChar char="§"/>
                      </a:pPr>
                      <a:r>
                        <a:rPr lang="en-US" sz="1200" dirty="0">
                          <a:solidFill>
                            <a:schemeClr val="bg1"/>
                          </a:solidFill>
                        </a:rPr>
                        <a:t>North America (n = 69)</a:t>
                      </a:r>
                    </a:p>
                    <a:p>
                      <a:pPr marL="171450" indent="-171450">
                        <a:buFont typeface="Wingdings" panose="05000000000000000000" pitchFamily="2" charset="2"/>
                        <a:buChar char="§"/>
                      </a:pPr>
                      <a:r>
                        <a:rPr lang="en-US" sz="1200" dirty="0">
                          <a:solidFill>
                            <a:schemeClr val="bg1"/>
                          </a:solidFill>
                        </a:rPr>
                        <a:t>Europe (n = 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p>
                      <a:pPr algn="ctr"/>
                      <a:r>
                        <a:rPr lang="en-US" sz="1200" dirty="0">
                          <a:solidFill>
                            <a:schemeClr val="bg1"/>
                          </a:solidFill>
                        </a:rPr>
                        <a:t>39.1</a:t>
                      </a:r>
                    </a:p>
                    <a:p>
                      <a:pPr algn="ctr"/>
                      <a:r>
                        <a:rPr lang="en-US" sz="1200" dirty="0">
                          <a:solidFill>
                            <a:schemeClr val="bg1"/>
                          </a:solidFill>
                        </a:rPr>
                        <a:t>33.3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p>
                      <a:pPr algn="ctr"/>
                      <a:r>
                        <a:rPr lang="en-US" sz="1200" dirty="0">
                          <a:solidFill>
                            <a:schemeClr val="bg1"/>
                          </a:solidFill>
                        </a:rPr>
                        <a:t>27.6-51.6</a:t>
                      </a:r>
                    </a:p>
                    <a:p>
                      <a:pPr algn="ctr"/>
                      <a:r>
                        <a:rPr lang="en-US" sz="1200" dirty="0">
                          <a:solidFill>
                            <a:schemeClr val="bg1"/>
                          </a:solidFill>
                        </a:rPr>
                        <a:t>11.8-61.6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8911813"/>
                  </a:ext>
                </a:extLst>
              </a:tr>
            </a:tbl>
          </a:graphicData>
        </a:graphic>
      </p:graphicFrame>
      <p:sp>
        <p:nvSpPr>
          <p:cNvPr id="80" name="Rectangle 79">
            <a:extLst>
              <a:ext uri="{FF2B5EF4-FFF2-40B4-BE49-F238E27FC236}">
                <a16:creationId xmlns:a16="http://schemas.microsoft.com/office/drawing/2014/main" id="{9AAC3DAD-5BFD-73E4-50D6-FB775DE68C5F}"/>
              </a:ext>
            </a:extLst>
          </p:cNvPr>
          <p:cNvSpPr/>
          <p:nvPr/>
        </p:nvSpPr>
        <p:spPr bwMode="auto">
          <a:xfrm>
            <a:off x="8575142" y="2329096"/>
            <a:ext cx="575208" cy="3226953"/>
          </a:xfrm>
          <a:prstGeom prst="rect">
            <a:avLst/>
          </a:prstGeom>
          <a:solidFill>
            <a:schemeClr val="accent1">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05197480-7E15-FA78-D080-54E5B6356C8F}"/>
              </a:ext>
            </a:extLst>
          </p:cNvPr>
          <p:cNvSpPr>
            <a:spLocks noGrp="1"/>
          </p:cNvSpPr>
          <p:nvPr>
            <p:ph type="title"/>
          </p:nvPr>
        </p:nvSpPr>
        <p:spPr/>
        <p:txBody>
          <a:bodyPr/>
          <a:lstStyle/>
          <a:p>
            <a:r>
              <a:rPr lang="en-US" dirty="0"/>
              <a:t>MOUNTAINEER: Response</a:t>
            </a:r>
          </a:p>
        </p:txBody>
      </p:sp>
      <p:graphicFrame>
        <p:nvGraphicFramePr>
          <p:cNvPr id="5" name="Group 32">
            <a:extLst>
              <a:ext uri="{FF2B5EF4-FFF2-40B4-BE49-F238E27FC236}">
                <a16:creationId xmlns:a16="http://schemas.microsoft.com/office/drawing/2014/main" id="{2E34BD4A-E288-AE2F-5D27-70D53DA5EC56}"/>
              </a:ext>
            </a:extLst>
          </p:cNvPr>
          <p:cNvGraphicFramePr>
            <a:graphicFrameLocks noGrp="1"/>
          </p:cNvGraphicFramePr>
          <p:nvPr>
            <p:extLst>
              <p:ext uri="{D42A27DB-BD31-4B8C-83A1-F6EECF244321}">
                <p14:modId xmlns:p14="http://schemas.microsoft.com/office/powerpoint/2010/main" val="1033838369"/>
              </p:ext>
            </p:extLst>
          </p:nvPr>
        </p:nvGraphicFramePr>
        <p:xfrm>
          <a:off x="716637" y="1606550"/>
          <a:ext cx="5299152" cy="3956050"/>
        </p:xfrm>
        <a:graphic>
          <a:graphicData uri="http://schemas.openxmlformats.org/drawingml/2006/table">
            <a:tbl>
              <a:tblPr/>
              <a:tblGrid>
                <a:gridCol w="3255576">
                  <a:extLst>
                    <a:ext uri="{9D8B030D-6E8A-4147-A177-3AD203B41FA5}">
                      <a16:colId xmlns:a16="http://schemas.microsoft.com/office/drawing/2014/main" val="20000"/>
                    </a:ext>
                  </a:extLst>
                </a:gridCol>
                <a:gridCol w="2043576">
                  <a:extLst>
                    <a:ext uri="{9D8B030D-6E8A-4147-A177-3AD203B41FA5}">
                      <a16:colId xmlns:a16="http://schemas.microsoft.com/office/drawing/2014/main" val="20001"/>
                    </a:ext>
                  </a:extLst>
                </a:gridCol>
              </a:tblGrid>
              <a:tr h="76180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Tucatinib + Trastuzumab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Cohorts A +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2836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per BICR,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 (34.5)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(26.2)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6180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ORR, % (95% CI)</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Investigator review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38.1 (27.7-49.3)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42.9 (32.1-54.1)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923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ORR per BICR,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(1.2-9.8)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742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per BICR,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(71.4)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1742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per BICR,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(8.5-20.5)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0871480"/>
                  </a:ext>
                </a:extLst>
              </a:tr>
            </a:tbl>
          </a:graphicData>
        </a:graphic>
      </p:graphicFrame>
      <p:sp>
        <p:nvSpPr>
          <p:cNvPr id="6" name="Text Box 15">
            <a:extLst>
              <a:ext uri="{FF2B5EF4-FFF2-40B4-BE49-F238E27FC236}">
                <a16:creationId xmlns:a16="http://schemas.microsoft.com/office/drawing/2014/main" id="{5AD411F6-5254-075A-C1BC-E0DB6A886BEA}"/>
              </a:ext>
            </a:extLst>
          </p:cNvPr>
          <p:cNvSpPr txBox="1">
            <a:spLocks noChangeArrowheads="1"/>
          </p:cNvSpPr>
          <p:nvPr/>
        </p:nvSpPr>
        <p:spPr bwMode="auto">
          <a:xfrm>
            <a:off x="443728" y="6408108"/>
            <a:ext cx="785131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lang="en-US" altLang="en-US" sz="1200" b="0" spc="-10" dirty="0">
                <a:solidFill>
                  <a:schemeClr val="bg2"/>
                </a:solidFill>
                <a:latin typeface="Calibri" panose="020F0502020204030204" pitchFamily="34" charset="0"/>
              </a:rPr>
              <a:t>ESMO WCGIC 2022</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LBA-2. Reproduced with permission.</a:t>
            </a:r>
            <a:endPar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D4EAB776-BB42-040D-B5EB-19EB74C987B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4F52C270-A5AB-F8F1-3AE9-738CE3FD9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B0957AA-560A-12CD-F8DC-31FBD522A69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ACDF1BC6-C699-CFAF-317D-321E61D4B13F}"/>
              </a:ext>
            </a:extLst>
          </p:cNvPr>
          <p:cNvSpPr txBox="1"/>
          <p:nvPr/>
        </p:nvSpPr>
        <p:spPr bwMode="auto">
          <a:xfrm>
            <a:off x="6141720" y="1508183"/>
            <a:ext cx="5291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Responses to Tucatinib + Trastuzumab by Subgroup</a:t>
            </a:r>
          </a:p>
        </p:txBody>
      </p:sp>
      <p:grpSp>
        <p:nvGrpSpPr>
          <p:cNvPr id="10" name="Group 9">
            <a:extLst>
              <a:ext uri="{FF2B5EF4-FFF2-40B4-BE49-F238E27FC236}">
                <a16:creationId xmlns:a16="http://schemas.microsoft.com/office/drawing/2014/main" id="{3F295A3C-95FF-C975-680A-6A616845CC4B}"/>
              </a:ext>
            </a:extLst>
          </p:cNvPr>
          <p:cNvGrpSpPr/>
          <p:nvPr/>
        </p:nvGrpSpPr>
        <p:grpSpPr>
          <a:xfrm>
            <a:off x="7702214" y="5713279"/>
            <a:ext cx="3023871" cy="307585"/>
            <a:chOff x="7702214" y="5439947"/>
            <a:chExt cx="3023871" cy="307585"/>
          </a:xfrm>
        </p:grpSpPr>
        <p:sp>
          <p:nvSpPr>
            <p:cNvPr id="13" name="TextBox 12">
              <a:extLst>
                <a:ext uri="{FF2B5EF4-FFF2-40B4-BE49-F238E27FC236}">
                  <a16:creationId xmlns:a16="http://schemas.microsoft.com/office/drawing/2014/main" id="{5616DFBF-742D-21E2-DC94-3E35901C46ED}"/>
                </a:ext>
              </a:extLst>
            </p:cNvPr>
            <p:cNvSpPr txBox="1"/>
            <p:nvPr/>
          </p:nvSpPr>
          <p:spPr bwMode="auto">
            <a:xfrm>
              <a:off x="9251571" y="5439947"/>
              <a:ext cx="367408" cy="307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4DBA788D-C936-EE9C-C7C0-F958D6734307}"/>
                </a:ext>
              </a:extLst>
            </p:cNvPr>
            <p:cNvSpPr txBox="1"/>
            <p:nvPr/>
          </p:nvSpPr>
          <p:spPr bwMode="auto">
            <a:xfrm>
              <a:off x="8715198" y="5439947"/>
              <a:ext cx="367408" cy="307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635AB739-06BF-6204-3A95-A0B124032028}"/>
                </a:ext>
              </a:extLst>
            </p:cNvPr>
            <p:cNvSpPr txBox="1"/>
            <p:nvPr/>
          </p:nvSpPr>
          <p:spPr bwMode="auto">
            <a:xfrm>
              <a:off x="8186475" y="5439947"/>
              <a:ext cx="367408" cy="307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44C6DA9D-4C92-D909-C028-5B9E713141AD}"/>
                </a:ext>
              </a:extLst>
            </p:cNvPr>
            <p:cNvSpPr txBox="1"/>
            <p:nvPr/>
          </p:nvSpPr>
          <p:spPr bwMode="auto">
            <a:xfrm>
              <a:off x="7702214" y="5439947"/>
              <a:ext cx="276037" cy="307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E085A1F9-B191-83A3-67F5-940B3FB5656E}"/>
                </a:ext>
              </a:extLst>
            </p:cNvPr>
            <p:cNvSpPr txBox="1"/>
            <p:nvPr/>
          </p:nvSpPr>
          <p:spPr bwMode="auto">
            <a:xfrm>
              <a:off x="9779478" y="5439947"/>
              <a:ext cx="367408" cy="307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2CADBC0F-8A2A-58BC-C6E4-56F60F17BCC6}"/>
                </a:ext>
              </a:extLst>
            </p:cNvPr>
            <p:cNvSpPr txBox="1"/>
            <p:nvPr/>
          </p:nvSpPr>
          <p:spPr bwMode="auto">
            <a:xfrm>
              <a:off x="10267306" y="5439947"/>
              <a:ext cx="458779" cy="307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4" name="TextBox 3">
            <a:extLst>
              <a:ext uri="{FF2B5EF4-FFF2-40B4-BE49-F238E27FC236}">
                <a16:creationId xmlns:a16="http://schemas.microsoft.com/office/drawing/2014/main" id="{F2A835A3-51D4-AC4E-F72E-116632E46CBB}"/>
              </a:ext>
            </a:extLst>
          </p:cNvPr>
          <p:cNvSpPr txBox="1"/>
          <p:nvPr/>
        </p:nvSpPr>
        <p:spPr bwMode="auto">
          <a:xfrm>
            <a:off x="8374708" y="5937250"/>
            <a:ext cx="1615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Confirmed ORR (%)</a:t>
            </a:r>
          </a:p>
        </p:txBody>
      </p:sp>
      <p:cxnSp>
        <p:nvCxnSpPr>
          <p:cNvPr id="20" name="Straight Connector 19">
            <a:extLst>
              <a:ext uri="{FF2B5EF4-FFF2-40B4-BE49-F238E27FC236}">
                <a16:creationId xmlns:a16="http://schemas.microsoft.com/office/drawing/2014/main" id="{D40D4CC4-E332-F2C1-2804-279E38BAF42C}"/>
              </a:ext>
            </a:extLst>
          </p:cNvPr>
          <p:cNvCxnSpPr>
            <a:stCxn id="16" idx="0"/>
            <a:endCxn id="18" idx="0"/>
          </p:cNvCxnSpPr>
          <p:nvPr/>
        </p:nvCxnSpPr>
        <p:spPr bwMode="auto">
          <a:xfrm>
            <a:off x="7840233" y="5713279"/>
            <a:ext cx="2656463" cy="0"/>
          </a:xfrm>
          <a:prstGeom prst="line">
            <a:avLst/>
          </a:prstGeom>
          <a:noFill/>
          <a:ln w="28575" cap="flat" cmpd="sng" algn="ctr">
            <a:solidFill>
              <a:schemeClr val="bg1"/>
            </a:solidFill>
            <a:prstDash val="solid"/>
            <a:round/>
            <a:headEnd type="none" w="med" len="med"/>
            <a:tailEnd type="none" w="med" len="med"/>
          </a:ln>
          <a:effectLst/>
        </p:spPr>
      </p:cxnSp>
      <p:grpSp>
        <p:nvGrpSpPr>
          <p:cNvPr id="28" name="Group 27">
            <a:extLst>
              <a:ext uri="{FF2B5EF4-FFF2-40B4-BE49-F238E27FC236}">
                <a16:creationId xmlns:a16="http://schemas.microsoft.com/office/drawing/2014/main" id="{2E74BFAC-F488-1AE2-9CFC-99684740FE2A}"/>
              </a:ext>
            </a:extLst>
          </p:cNvPr>
          <p:cNvGrpSpPr/>
          <p:nvPr/>
        </p:nvGrpSpPr>
        <p:grpSpPr>
          <a:xfrm>
            <a:off x="7840232" y="5700579"/>
            <a:ext cx="2652897" cy="76088"/>
            <a:chOff x="7840232" y="4936067"/>
            <a:chExt cx="2652897" cy="592666"/>
          </a:xfrm>
        </p:grpSpPr>
        <p:cxnSp>
          <p:nvCxnSpPr>
            <p:cNvPr id="22" name="Straight Connector 21">
              <a:extLst>
                <a:ext uri="{FF2B5EF4-FFF2-40B4-BE49-F238E27FC236}">
                  <a16:creationId xmlns:a16="http://schemas.microsoft.com/office/drawing/2014/main" id="{4EA1A7BE-55F1-D397-E00A-27FF240F7727}"/>
                </a:ext>
              </a:extLst>
            </p:cNvPr>
            <p:cNvCxnSpPr>
              <a:cxnSpLocks/>
            </p:cNvCxnSpPr>
            <p:nvPr/>
          </p:nvCxnSpPr>
          <p:spPr bwMode="auto">
            <a:xfrm>
              <a:off x="7840232" y="4936067"/>
              <a:ext cx="0" cy="592666"/>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A1B3A8B-40B6-CF16-6D98-84F8D5D9E076}"/>
                </a:ext>
              </a:extLst>
            </p:cNvPr>
            <p:cNvCxnSpPr>
              <a:cxnSpLocks/>
            </p:cNvCxnSpPr>
            <p:nvPr/>
          </p:nvCxnSpPr>
          <p:spPr bwMode="auto">
            <a:xfrm>
              <a:off x="8370179" y="4936067"/>
              <a:ext cx="0" cy="592666"/>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6C20F25-6AEF-4086-3E07-0136330FA9BA}"/>
                </a:ext>
              </a:extLst>
            </p:cNvPr>
            <p:cNvCxnSpPr>
              <a:cxnSpLocks/>
            </p:cNvCxnSpPr>
            <p:nvPr/>
          </p:nvCxnSpPr>
          <p:spPr bwMode="auto">
            <a:xfrm>
              <a:off x="8898902" y="4936067"/>
              <a:ext cx="0" cy="59266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0D37D47-03DD-EF08-D9C5-E674AA4F6F60}"/>
                </a:ext>
              </a:extLst>
            </p:cNvPr>
            <p:cNvCxnSpPr>
              <a:cxnSpLocks/>
            </p:cNvCxnSpPr>
            <p:nvPr/>
          </p:nvCxnSpPr>
          <p:spPr bwMode="auto">
            <a:xfrm>
              <a:off x="9428849" y="4936067"/>
              <a:ext cx="0" cy="592666"/>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3D477BA-EA27-AA9D-499F-99E3A305B527}"/>
                </a:ext>
              </a:extLst>
            </p:cNvPr>
            <p:cNvCxnSpPr>
              <a:cxnSpLocks/>
            </p:cNvCxnSpPr>
            <p:nvPr/>
          </p:nvCxnSpPr>
          <p:spPr bwMode="auto">
            <a:xfrm>
              <a:off x="9963182" y="4936067"/>
              <a:ext cx="0" cy="59266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E261C69-B519-64E1-88EF-C23523F8296F}"/>
                </a:ext>
              </a:extLst>
            </p:cNvPr>
            <p:cNvCxnSpPr>
              <a:cxnSpLocks/>
            </p:cNvCxnSpPr>
            <p:nvPr/>
          </p:nvCxnSpPr>
          <p:spPr bwMode="auto">
            <a:xfrm>
              <a:off x="10493129" y="4936067"/>
              <a:ext cx="0" cy="592666"/>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C068C6BF-987D-379F-9191-E341C3B27381}"/>
              </a:ext>
            </a:extLst>
          </p:cNvPr>
          <p:cNvGrpSpPr/>
          <p:nvPr/>
        </p:nvGrpSpPr>
        <p:grpSpPr>
          <a:xfrm>
            <a:off x="8162662" y="5379044"/>
            <a:ext cx="1311537" cy="139700"/>
            <a:chOff x="8186475" y="4453467"/>
            <a:chExt cx="1206436" cy="139700"/>
          </a:xfrm>
        </p:grpSpPr>
        <p:cxnSp>
          <p:nvCxnSpPr>
            <p:cNvPr id="30" name="Straight Connector 29">
              <a:extLst>
                <a:ext uri="{FF2B5EF4-FFF2-40B4-BE49-F238E27FC236}">
                  <a16:creationId xmlns:a16="http://schemas.microsoft.com/office/drawing/2014/main" id="{467FEF68-2BFC-54ED-D40B-6ACCE69DAE77}"/>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974259C-CA04-8385-E5A2-91E12699D0E6}"/>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9000C67-F908-8636-FDF9-E0BCFB10AEE6}"/>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3CE0310C-DC7D-5A5C-F95E-E31F5A658D94}"/>
              </a:ext>
            </a:extLst>
          </p:cNvPr>
          <p:cNvGrpSpPr/>
          <p:nvPr/>
        </p:nvGrpSpPr>
        <p:grpSpPr>
          <a:xfrm>
            <a:off x="8578849" y="5196387"/>
            <a:ext cx="631825" cy="139700"/>
            <a:chOff x="8186475" y="4453467"/>
            <a:chExt cx="1206436" cy="139700"/>
          </a:xfrm>
        </p:grpSpPr>
        <p:cxnSp>
          <p:nvCxnSpPr>
            <p:cNvPr id="36" name="Straight Connector 35">
              <a:extLst>
                <a:ext uri="{FF2B5EF4-FFF2-40B4-BE49-F238E27FC236}">
                  <a16:creationId xmlns:a16="http://schemas.microsoft.com/office/drawing/2014/main" id="{61E8EA7F-6CE4-63F0-95EF-3ABBF74A7FFE}"/>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E7AE13A-CE4E-2631-78C8-501A6730383F}"/>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8A30755-3554-9E46-277E-95A07D509559}"/>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B50C6233-3F24-F3A6-EB25-4379B7BB2D15}"/>
              </a:ext>
            </a:extLst>
          </p:cNvPr>
          <p:cNvGrpSpPr/>
          <p:nvPr/>
        </p:nvGrpSpPr>
        <p:grpSpPr>
          <a:xfrm>
            <a:off x="7898452" y="4545236"/>
            <a:ext cx="1148710" cy="139700"/>
            <a:chOff x="8186475" y="4453467"/>
            <a:chExt cx="1206436" cy="139700"/>
          </a:xfrm>
        </p:grpSpPr>
        <p:cxnSp>
          <p:nvCxnSpPr>
            <p:cNvPr id="40" name="Straight Connector 39">
              <a:extLst>
                <a:ext uri="{FF2B5EF4-FFF2-40B4-BE49-F238E27FC236}">
                  <a16:creationId xmlns:a16="http://schemas.microsoft.com/office/drawing/2014/main" id="{EA7C146E-C254-8593-3474-3166CC8DEA77}"/>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5F366E3-B71A-AB7A-3062-C4DCB472C47D}"/>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54D0C69-4C76-1A6E-5D8B-78456E40FEDB}"/>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F0EC991F-FD32-C1DC-9D6E-AC91FBCA0977}"/>
              </a:ext>
            </a:extLst>
          </p:cNvPr>
          <p:cNvSpPr/>
          <p:nvPr/>
        </p:nvSpPr>
        <p:spPr bwMode="auto">
          <a:xfrm>
            <a:off x="8685829" y="5402659"/>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0B466D5A-F828-A5BD-3A39-44A900526C45}"/>
              </a:ext>
            </a:extLst>
          </p:cNvPr>
          <p:cNvSpPr/>
          <p:nvPr/>
        </p:nvSpPr>
        <p:spPr bwMode="auto">
          <a:xfrm>
            <a:off x="8836024" y="5220068"/>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0EC7BD2E-BB09-EF02-AA6B-2150CA6EC766}"/>
              </a:ext>
            </a:extLst>
          </p:cNvPr>
          <p:cNvSpPr/>
          <p:nvPr/>
        </p:nvSpPr>
        <p:spPr bwMode="auto">
          <a:xfrm>
            <a:off x="8204198" y="4569842"/>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 name="Group 45">
            <a:extLst>
              <a:ext uri="{FF2B5EF4-FFF2-40B4-BE49-F238E27FC236}">
                <a16:creationId xmlns:a16="http://schemas.microsoft.com/office/drawing/2014/main" id="{A0413083-D949-9FCB-AFC8-20AB4D23FC34}"/>
              </a:ext>
            </a:extLst>
          </p:cNvPr>
          <p:cNvGrpSpPr/>
          <p:nvPr/>
        </p:nvGrpSpPr>
        <p:grpSpPr>
          <a:xfrm>
            <a:off x="8657726" y="4206421"/>
            <a:ext cx="631826" cy="139700"/>
            <a:chOff x="8186475" y="4453467"/>
            <a:chExt cx="1206436" cy="139700"/>
          </a:xfrm>
        </p:grpSpPr>
        <p:cxnSp>
          <p:nvCxnSpPr>
            <p:cNvPr id="47" name="Straight Connector 46">
              <a:extLst>
                <a:ext uri="{FF2B5EF4-FFF2-40B4-BE49-F238E27FC236}">
                  <a16:creationId xmlns:a16="http://schemas.microsoft.com/office/drawing/2014/main" id="{5432AB5C-E6A0-9D06-2107-347A7AF5B86B}"/>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FF5510E-DE7F-4C93-0DE0-B5D8BEC3D8BA}"/>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9347930-E758-EF03-3C54-16D2F9653E57}"/>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sp>
        <p:nvSpPr>
          <p:cNvPr id="50" name="Rectangle 49">
            <a:extLst>
              <a:ext uri="{FF2B5EF4-FFF2-40B4-BE49-F238E27FC236}">
                <a16:creationId xmlns:a16="http://schemas.microsoft.com/office/drawing/2014/main" id="{BA6BE58D-8EBA-DE28-BB78-E572A73B237C}"/>
              </a:ext>
            </a:extLst>
          </p:cNvPr>
          <p:cNvSpPr/>
          <p:nvPr/>
        </p:nvSpPr>
        <p:spPr bwMode="auto">
          <a:xfrm>
            <a:off x="8932069" y="4234062"/>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1" name="Group 50">
            <a:extLst>
              <a:ext uri="{FF2B5EF4-FFF2-40B4-BE49-F238E27FC236}">
                <a16:creationId xmlns:a16="http://schemas.microsoft.com/office/drawing/2014/main" id="{1B714A4D-B95C-6A62-6928-737C54BEAD1D}"/>
              </a:ext>
            </a:extLst>
          </p:cNvPr>
          <p:cNvGrpSpPr/>
          <p:nvPr/>
        </p:nvGrpSpPr>
        <p:grpSpPr>
          <a:xfrm>
            <a:off x="8240713" y="3711428"/>
            <a:ext cx="855981" cy="139700"/>
            <a:chOff x="8186475" y="4453467"/>
            <a:chExt cx="1206436" cy="139700"/>
          </a:xfrm>
        </p:grpSpPr>
        <p:cxnSp>
          <p:nvCxnSpPr>
            <p:cNvPr id="52" name="Straight Connector 51">
              <a:extLst>
                <a:ext uri="{FF2B5EF4-FFF2-40B4-BE49-F238E27FC236}">
                  <a16:creationId xmlns:a16="http://schemas.microsoft.com/office/drawing/2014/main" id="{B92FDA02-6625-4A6F-845E-1CC27CB0FE08}"/>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BE20B34-6F08-9B6C-28FF-3455B94ADA24}"/>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B4C9750-E408-D2A0-2935-D8554611E9A3}"/>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1B607B33-017A-F11C-4DD8-F5AED3D15AF7}"/>
              </a:ext>
            </a:extLst>
          </p:cNvPr>
          <p:cNvSpPr/>
          <p:nvPr/>
        </p:nvSpPr>
        <p:spPr bwMode="auto">
          <a:xfrm>
            <a:off x="8580317" y="3736034"/>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6" name="Group 55">
            <a:extLst>
              <a:ext uri="{FF2B5EF4-FFF2-40B4-BE49-F238E27FC236}">
                <a16:creationId xmlns:a16="http://schemas.microsoft.com/office/drawing/2014/main" id="{F0BD6EEB-796F-DC7D-27B1-928B07B1B76E}"/>
              </a:ext>
            </a:extLst>
          </p:cNvPr>
          <p:cNvGrpSpPr/>
          <p:nvPr/>
        </p:nvGrpSpPr>
        <p:grpSpPr>
          <a:xfrm>
            <a:off x="8637586" y="3544415"/>
            <a:ext cx="755325" cy="139700"/>
            <a:chOff x="8186475" y="4453467"/>
            <a:chExt cx="1206436" cy="139700"/>
          </a:xfrm>
        </p:grpSpPr>
        <p:cxnSp>
          <p:nvCxnSpPr>
            <p:cNvPr id="57" name="Straight Connector 56">
              <a:extLst>
                <a:ext uri="{FF2B5EF4-FFF2-40B4-BE49-F238E27FC236}">
                  <a16:creationId xmlns:a16="http://schemas.microsoft.com/office/drawing/2014/main" id="{92315A5E-0F48-4203-AC82-90499B969B2A}"/>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4810718-75AE-B608-33E9-6E877BDF5951}"/>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A3B23D0-5AB1-F568-50C2-33CED41025F5}"/>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sp>
        <p:nvSpPr>
          <p:cNvPr id="60" name="Rectangle 59">
            <a:extLst>
              <a:ext uri="{FF2B5EF4-FFF2-40B4-BE49-F238E27FC236}">
                <a16:creationId xmlns:a16="http://schemas.microsoft.com/office/drawing/2014/main" id="{395C480B-DE1A-6DF7-0EF4-0B34502526F3}"/>
              </a:ext>
            </a:extLst>
          </p:cNvPr>
          <p:cNvSpPr/>
          <p:nvPr/>
        </p:nvSpPr>
        <p:spPr bwMode="auto">
          <a:xfrm>
            <a:off x="8973639" y="3570660"/>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1" name="Group 60">
            <a:extLst>
              <a:ext uri="{FF2B5EF4-FFF2-40B4-BE49-F238E27FC236}">
                <a16:creationId xmlns:a16="http://schemas.microsoft.com/office/drawing/2014/main" id="{0F0A69A4-8068-DEB0-DDA5-72003928DE34}"/>
              </a:ext>
            </a:extLst>
          </p:cNvPr>
          <p:cNvGrpSpPr/>
          <p:nvPr/>
        </p:nvGrpSpPr>
        <p:grpSpPr>
          <a:xfrm>
            <a:off x="8395951" y="2898351"/>
            <a:ext cx="1537037" cy="139700"/>
            <a:chOff x="8186475" y="4453467"/>
            <a:chExt cx="1206436" cy="139700"/>
          </a:xfrm>
        </p:grpSpPr>
        <p:cxnSp>
          <p:nvCxnSpPr>
            <p:cNvPr id="62" name="Straight Connector 61">
              <a:extLst>
                <a:ext uri="{FF2B5EF4-FFF2-40B4-BE49-F238E27FC236}">
                  <a16:creationId xmlns:a16="http://schemas.microsoft.com/office/drawing/2014/main" id="{3C58C2BA-517D-71F1-12ED-C295229DFEAC}"/>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67FEE2E-30A7-E5AA-A301-D4862611A4A8}"/>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378C4A7-42D3-3DCD-9CAA-C8161FEE66E4}"/>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sp>
        <p:nvSpPr>
          <p:cNvPr id="65" name="Rectangle 64">
            <a:extLst>
              <a:ext uri="{FF2B5EF4-FFF2-40B4-BE49-F238E27FC236}">
                <a16:creationId xmlns:a16="http://schemas.microsoft.com/office/drawing/2014/main" id="{494BFE31-6208-536A-2F55-8D793DA8BECB}"/>
              </a:ext>
            </a:extLst>
          </p:cNvPr>
          <p:cNvSpPr/>
          <p:nvPr/>
        </p:nvSpPr>
        <p:spPr bwMode="auto">
          <a:xfrm>
            <a:off x="9123565" y="2923234"/>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6" name="Group 65">
            <a:extLst>
              <a:ext uri="{FF2B5EF4-FFF2-40B4-BE49-F238E27FC236}">
                <a16:creationId xmlns:a16="http://schemas.microsoft.com/office/drawing/2014/main" id="{3BB0CF5D-427A-DE27-7F46-CBBA6E22DCDE}"/>
              </a:ext>
            </a:extLst>
          </p:cNvPr>
          <p:cNvGrpSpPr/>
          <p:nvPr/>
        </p:nvGrpSpPr>
        <p:grpSpPr>
          <a:xfrm>
            <a:off x="8507378" y="2730246"/>
            <a:ext cx="616187" cy="139700"/>
            <a:chOff x="8186475" y="4453467"/>
            <a:chExt cx="1206436" cy="139700"/>
          </a:xfrm>
        </p:grpSpPr>
        <p:cxnSp>
          <p:nvCxnSpPr>
            <p:cNvPr id="67" name="Straight Connector 66">
              <a:extLst>
                <a:ext uri="{FF2B5EF4-FFF2-40B4-BE49-F238E27FC236}">
                  <a16:creationId xmlns:a16="http://schemas.microsoft.com/office/drawing/2014/main" id="{09AF4255-A0E4-1B2E-ED53-B50C3FBE79D1}"/>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E676F81-36F1-A0CD-22AA-C34AAECFCE20}"/>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F885EF2-38DB-6F6F-BAA1-16B3B36FB1C3}"/>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sp>
        <p:nvSpPr>
          <p:cNvPr id="70" name="Rectangle 69">
            <a:extLst>
              <a:ext uri="{FF2B5EF4-FFF2-40B4-BE49-F238E27FC236}">
                <a16:creationId xmlns:a16="http://schemas.microsoft.com/office/drawing/2014/main" id="{B68CD4ED-DB97-C048-2DD2-79C78CE545F1}"/>
              </a:ext>
            </a:extLst>
          </p:cNvPr>
          <p:cNvSpPr/>
          <p:nvPr/>
        </p:nvSpPr>
        <p:spPr bwMode="auto">
          <a:xfrm>
            <a:off x="8756734" y="2754889"/>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6" name="Group 75">
            <a:extLst>
              <a:ext uri="{FF2B5EF4-FFF2-40B4-BE49-F238E27FC236}">
                <a16:creationId xmlns:a16="http://schemas.microsoft.com/office/drawing/2014/main" id="{9B1D7F30-10BA-0EE3-5B9D-4A525663633C}"/>
              </a:ext>
            </a:extLst>
          </p:cNvPr>
          <p:cNvGrpSpPr/>
          <p:nvPr/>
        </p:nvGrpSpPr>
        <p:grpSpPr>
          <a:xfrm>
            <a:off x="8575142" y="2259248"/>
            <a:ext cx="572034" cy="139700"/>
            <a:chOff x="8186475" y="4453467"/>
            <a:chExt cx="1206436" cy="139700"/>
          </a:xfrm>
        </p:grpSpPr>
        <p:cxnSp>
          <p:nvCxnSpPr>
            <p:cNvPr id="77" name="Straight Connector 76">
              <a:extLst>
                <a:ext uri="{FF2B5EF4-FFF2-40B4-BE49-F238E27FC236}">
                  <a16:creationId xmlns:a16="http://schemas.microsoft.com/office/drawing/2014/main" id="{C17201C9-9D76-B6B3-FF31-E64CEDD4466D}"/>
                </a:ext>
              </a:extLst>
            </p:cNvPr>
            <p:cNvCxnSpPr>
              <a:cxnSpLocks/>
            </p:cNvCxnSpPr>
            <p:nvPr/>
          </p:nvCxnSpPr>
          <p:spPr bwMode="auto">
            <a:xfrm>
              <a:off x="8186475" y="4453467"/>
              <a:ext cx="0" cy="13970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15A5B37-60DD-2DA8-5996-E61095A2541E}"/>
                </a:ext>
              </a:extLst>
            </p:cNvPr>
            <p:cNvCxnSpPr>
              <a:cxnSpLocks/>
            </p:cNvCxnSpPr>
            <p:nvPr/>
          </p:nvCxnSpPr>
          <p:spPr bwMode="auto">
            <a:xfrm>
              <a:off x="8186475" y="4523317"/>
              <a:ext cx="120643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E0D1D6F-21E1-C7FE-6FAE-6F93AD15AA87}"/>
                </a:ext>
              </a:extLst>
            </p:cNvPr>
            <p:cNvCxnSpPr>
              <a:cxnSpLocks/>
            </p:cNvCxnSpPr>
            <p:nvPr/>
          </p:nvCxnSpPr>
          <p:spPr bwMode="auto">
            <a:xfrm>
              <a:off x="9392119" y="4453467"/>
              <a:ext cx="0" cy="139700"/>
            </a:xfrm>
            <a:prstGeom prst="line">
              <a:avLst/>
            </a:prstGeom>
            <a:noFill/>
            <a:ln w="28575" cap="flat" cmpd="sng" algn="ctr">
              <a:solidFill>
                <a:schemeClr val="bg1"/>
              </a:solidFill>
              <a:prstDash val="solid"/>
              <a:round/>
              <a:headEnd type="none" w="med" len="med"/>
              <a:tailEnd type="none" w="med" len="med"/>
            </a:ln>
            <a:effectLst/>
          </p:spPr>
        </p:cxnSp>
      </p:grpSp>
      <p:sp>
        <p:nvSpPr>
          <p:cNvPr id="75" name="Rectangle 74">
            <a:extLst>
              <a:ext uri="{FF2B5EF4-FFF2-40B4-BE49-F238E27FC236}">
                <a16:creationId xmlns:a16="http://schemas.microsoft.com/office/drawing/2014/main" id="{98E9DDFD-6024-03A4-64C0-5D017D4B3D60}"/>
              </a:ext>
            </a:extLst>
          </p:cNvPr>
          <p:cNvSpPr/>
          <p:nvPr/>
        </p:nvSpPr>
        <p:spPr bwMode="auto">
          <a:xfrm>
            <a:off x="8815471" y="2274445"/>
            <a:ext cx="58737" cy="90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91820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72A03-FB80-40D7-9FE5-D4A7686017B0}"/>
              </a:ext>
            </a:extLst>
          </p:cNvPr>
          <p:cNvSpPr>
            <a:spLocks noGrp="1"/>
          </p:cNvSpPr>
          <p:nvPr>
            <p:ph type="title"/>
          </p:nvPr>
        </p:nvSpPr>
        <p:spPr/>
        <p:txBody>
          <a:bodyPr/>
          <a:lstStyle/>
          <a:p>
            <a:r>
              <a:rPr lang="en-US" dirty="0"/>
              <a:t>MOUNTAINEER: Change in Tumor Size	</a:t>
            </a:r>
          </a:p>
        </p:txBody>
      </p:sp>
      <p:sp>
        <p:nvSpPr>
          <p:cNvPr id="8" name="Text Box 15">
            <a:extLst>
              <a:ext uri="{FF2B5EF4-FFF2-40B4-BE49-F238E27FC236}">
                <a16:creationId xmlns:a16="http://schemas.microsoft.com/office/drawing/2014/main" id="{2383F24F-E910-48C9-8AEA-72522BE820CE}"/>
              </a:ext>
            </a:extLst>
          </p:cNvPr>
          <p:cNvSpPr txBox="1">
            <a:spLocks noChangeArrowheads="1"/>
          </p:cNvSpPr>
          <p:nvPr/>
        </p:nvSpPr>
        <p:spPr bwMode="auto">
          <a:xfrm>
            <a:off x="443728" y="6408108"/>
            <a:ext cx="785131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lang="en-US" altLang="en-US" sz="1200" b="0" spc="-10" dirty="0">
                <a:solidFill>
                  <a:schemeClr val="bg2"/>
                </a:solidFill>
                <a:latin typeface="Calibri" panose="020F0502020204030204" pitchFamily="34" charset="0"/>
              </a:rPr>
              <a:t>ESMO WCGIC 2022</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LBA-2. Reproduced with permission.</a:t>
            </a:r>
            <a:endPar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66" name="Group 65">
            <a:extLst>
              <a:ext uri="{FF2B5EF4-FFF2-40B4-BE49-F238E27FC236}">
                <a16:creationId xmlns:a16="http://schemas.microsoft.com/office/drawing/2014/main" id="{3A88079D-0928-DEB4-0DD6-EC48B874869C}"/>
              </a:ext>
            </a:extLst>
          </p:cNvPr>
          <p:cNvGrpSpPr/>
          <p:nvPr/>
        </p:nvGrpSpPr>
        <p:grpSpPr>
          <a:xfrm>
            <a:off x="9392911" y="6207927"/>
            <a:ext cx="2488502" cy="454909"/>
            <a:chOff x="9392911" y="6207927"/>
            <a:chExt cx="2488502" cy="454909"/>
          </a:xfrm>
        </p:grpSpPr>
        <p:pic>
          <p:nvPicPr>
            <p:cNvPr id="68" name="Picture 67" descr="A picture containing text, ax, wheel&#10;&#10;Description automatically generated">
              <a:extLst>
                <a:ext uri="{FF2B5EF4-FFF2-40B4-BE49-F238E27FC236}">
                  <a16:creationId xmlns:a16="http://schemas.microsoft.com/office/drawing/2014/main" id="{C49894D5-90AD-B128-1977-F93640EE4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0" name="Rectangle 8">
              <a:extLst>
                <a:ext uri="{FF2B5EF4-FFF2-40B4-BE49-F238E27FC236}">
                  <a16:creationId xmlns:a16="http://schemas.microsoft.com/office/drawing/2014/main" id="{38CD626F-4506-A20E-2C0A-60A10C13DA1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51" name="Group 50">
            <a:extLst>
              <a:ext uri="{FF2B5EF4-FFF2-40B4-BE49-F238E27FC236}">
                <a16:creationId xmlns:a16="http://schemas.microsoft.com/office/drawing/2014/main" id="{1E29DDE7-BD9D-45EC-3423-A5E72D0027BB}"/>
              </a:ext>
            </a:extLst>
          </p:cNvPr>
          <p:cNvGrpSpPr/>
          <p:nvPr/>
        </p:nvGrpSpPr>
        <p:grpSpPr>
          <a:xfrm>
            <a:off x="464971" y="1344250"/>
            <a:ext cx="11108963" cy="4495116"/>
            <a:chOff x="464971" y="1344250"/>
            <a:chExt cx="11108963" cy="4495116"/>
          </a:xfrm>
        </p:grpSpPr>
        <p:sp>
          <p:nvSpPr>
            <p:cNvPr id="22" name="TextBox 21">
              <a:extLst>
                <a:ext uri="{FF2B5EF4-FFF2-40B4-BE49-F238E27FC236}">
                  <a16:creationId xmlns:a16="http://schemas.microsoft.com/office/drawing/2014/main" id="{6FCA8834-637A-67FF-9010-6C77536B7EE1}"/>
                </a:ext>
              </a:extLst>
            </p:cNvPr>
            <p:cNvSpPr txBox="1"/>
            <p:nvPr/>
          </p:nvSpPr>
          <p:spPr bwMode="auto">
            <a:xfrm rot="16200000">
              <a:off x="-904965" y="3622738"/>
              <a:ext cx="3109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Change From Baseline (%)</a:t>
              </a:r>
            </a:p>
          </p:txBody>
        </p:sp>
        <p:grpSp>
          <p:nvGrpSpPr>
            <p:cNvPr id="11" name="Group 10">
              <a:extLst>
                <a:ext uri="{FF2B5EF4-FFF2-40B4-BE49-F238E27FC236}">
                  <a16:creationId xmlns:a16="http://schemas.microsoft.com/office/drawing/2014/main" id="{FBBBE5BF-04FE-5513-533A-41CD8E4E49A8}"/>
                </a:ext>
              </a:extLst>
            </p:cNvPr>
            <p:cNvGrpSpPr/>
            <p:nvPr/>
          </p:nvGrpSpPr>
          <p:grpSpPr>
            <a:xfrm>
              <a:off x="644457" y="2070101"/>
              <a:ext cx="606256" cy="3476569"/>
              <a:chOff x="1314603" y="2793107"/>
              <a:chExt cx="606256" cy="3476569"/>
            </a:xfrm>
          </p:grpSpPr>
          <p:sp>
            <p:nvSpPr>
              <p:cNvPr id="13" name="TextBox 12">
                <a:extLst>
                  <a:ext uri="{FF2B5EF4-FFF2-40B4-BE49-F238E27FC236}">
                    <a16:creationId xmlns:a16="http://schemas.microsoft.com/office/drawing/2014/main" id="{AA4F5CFB-D125-E190-4EBA-B1C35C2B1CF3}"/>
                  </a:ext>
                </a:extLst>
              </p:cNvPr>
              <p:cNvSpPr txBox="1"/>
              <p:nvPr/>
            </p:nvSpPr>
            <p:spPr bwMode="auto">
              <a:xfrm>
                <a:off x="1502155" y="27931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99F55E15-53A0-6E59-13EB-A4CF47B2EDC6}"/>
                  </a:ext>
                </a:extLst>
              </p:cNvPr>
              <p:cNvSpPr txBox="1"/>
              <p:nvPr/>
            </p:nvSpPr>
            <p:spPr bwMode="auto">
              <a:xfrm>
                <a:off x="1502155" y="32440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5F056848-4B20-0308-95F5-AC82588E00D9}"/>
                  </a:ext>
                </a:extLst>
              </p:cNvPr>
              <p:cNvSpPr txBox="1"/>
              <p:nvPr/>
            </p:nvSpPr>
            <p:spPr bwMode="auto">
              <a:xfrm>
                <a:off x="1619174" y="36822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F1BA731F-5E3F-25F5-5184-4516C39D095A}"/>
                  </a:ext>
                </a:extLst>
              </p:cNvPr>
              <p:cNvSpPr txBox="1"/>
              <p:nvPr/>
            </p:nvSpPr>
            <p:spPr bwMode="auto">
              <a:xfrm>
                <a:off x="1431621" y="412039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9FE70F9B-924F-5509-8F96-FE1ED3F8FDC8}"/>
                  </a:ext>
                </a:extLst>
              </p:cNvPr>
              <p:cNvSpPr txBox="1"/>
              <p:nvPr/>
            </p:nvSpPr>
            <p:spPr bwMode="auto">
              <a:xfrm>
                <a:off x="1431623" y="4558546"/>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3764FDAE-0FC0-EB20-ABF9-B85F8E001C0B}"/>
                  </a:ext>
                </a:extLst>
              </p:cNvPr>
              <p:cNvSpPr txBox="1"/>
              <p:nvPr/>
            </p:nvSpPr>
            <p:spPr bwMode="auto">
              <a:xfrm>
                <a:off x="1431621" y="500953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9B4F85AF-C488-4E5B-FFFE-0759B59394C4}"/>
                  </a:ext>
                </a:extLst>
              </p:cNvPr>
              <p:cNvSpPr txBox="1"/>
              <p:nvPr/>
            </p:nvSpPr>
            <p:spPr bwMode="auto">
              <a:xfrm>
                <a:off x="1431621" y="544768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5C26595F-57C2-5DE0-C381-3BBEAEAD93C1}"/>
                  </a:ext>
                </a:extLst>
              </p:cNvPr>
              <p:cNvSpPr txBox="1"/>
              <p:nvPr/>
            </p:nvSpPr>
            <p:spPr bwMode="auto">
              <a:xfrm>
                <a:off x="1314603" y="5900344"/>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25" name="Straight Connector 24">
              <a:extLst>
                <a:ext uri="{FF2B5EF4-FFF2-40B4-BE49-F238E27FC236}">
                  <a16:creationId xmlns:a16="http://schemas.microsoft.com/office/drawing/2014/main" id="{AB3765D6-B622-DCEF-5996-6748DF9AD1FC}"/>
                </a:ext>
              </a:extLst>
            </p:cNvPr>
            <p:cNvCxnSpPr>
              <a:cxnSpLocks/>
            </p:cNvCxnSpPr>
            <p:nvPr/>
          </p:nvCxnSpPr>
          <p:spPr bwMode="auto">
            <a:xfrm>
              <a:off x="1292068" y="2144700"/>
              <a:ext cx="0" cy="3333233"/>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F3A5E7F-C2BF-64A5-49CE-B8F5B874D255}"/>
                </a:ext>
              </a:extLst>
            </p:cNvPr>
            <p:cNvCxnSpPr>
              <a:cxnSpLocks/>
            </p:cNvCxnSpPr>
            <p:nvPr/>
          </p:nvCxnSpPr>
          <p:spPr bwMode="auto">
            <a:xfrm>
              <a:off x="1290789" y="3147912"/>
              <a:ext cx="10283145" cy="0"/>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FFAFAFA0-8C07-A545-E18A-A9EEFDFB8A43}"/>
                </a:ext>
              </a:extLst>
            </p:cNvPr>
            <p:cNvGrpSpPr/>
            <p:nvPr/>
          </p:nvGrpSpPr>
          <p:grpSpPr>
            <a:xfrm>
              <a:off x="1196754" y="2252800"/>
              <a:ext cx="94035" cy="3109204"/>
              <a:chOff x="1770016" y="2975806"/>
              <a:chExt cx="1625600" cy="3109204"/>
            </a:xfrm>
          </p:grpSpPr>
          <p:cxnSp>
            <p:nvCxnSpPr>
              <p:cNvPr id="29" name="Straight Connector 28">
                <a:extLst>
                  <a:ext uri="{FF2B5EF4-FFF2-40B4-BE49-F238E27FC236}">
                    <a16:creationId xmlns:a16="http://schemas.microsoft.com/office/drawing/2014/main" id="{326D628B-5A4D-9D65-D9B0-835CC12894D2}"/>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10EA9C0-45A5-CF32-C1A0-9B3DD4F6E110}"/>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72AEA5B-923D-C46F-0059-A8DFAAB45A2E}"/>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C0B2315-6835-2FF6-D0F9-CBB57102FB87}"/>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6A8C35D-4E73-5383-3348-59DAF3247AAF}"/>
                  </a:ext>
                </a:extLst>
              </p:cNvPr>
              <p:cNvCxnSpPr>
                <a:cxnSpLocks/>
              </p:cNvCxnSpPr>
              <p:nvPr/>
            </p:nvCxnSpPr>
            <p:spPr bwMode="auto">
              <a:xfrm>
                <a:off x="1770016" y="474283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50B8C93-74F3-893A-91EF-1BFDFE6491D8}"/>
                  </a:ext>
                </a:extLst>
              </p:cNvPr>
              <p:cNvCxnSpPr>
                <a:cxnSpLocks/>
              </p:cNvCxnSpPr>
              <p:nvPr/>
            </p:nvCxnSpPr>
            <p:spPr bwMode="auto">
              <a:xfrm>
                <a:off x="1770016" y="5200174"/>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4362CD8-57C0-F2B1-5B9B-FED9394E7864}"/>
                  </a:ext>
                </a:extLst>
              </p:cNvPr>
              <p:cNvCxnSpPr>
                <a:cxnSpLocks/>
              </p:cNvCxnSpPr>
              <p:nvPr/>
            </p:nvCxnSpPr>
            <p:spPr bwMode="auto">
              <a:xfrm>
                <a:off x="1770016" y="6085010"/>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3EE1E3F-0B4E-04F4-C411-57A310F2CF94}"/>
                  </a:ext>
                </a:extLst>
              </p:cNvPr>
              <p:cNvCxnSpPr>
                <a:cxnSpLocks/>
              </p:cNvCxnSpPr>
              <p:nvPr/>
            </p:nvCxnSpPr>
            <p:spPr bwMode="auto">
              <a:xfrm>
                <a:off x="1770016" y="5632351"/>
                <a:ext cx="1625600" cy="0"/>
              </a:xfrm>
              <a:prstGeom prst="line">
                <a:avLst/>
              </a:prstGeom>
              <a:noFill/>
              <a:ln w="28575" cap="flat" cmpd="sng" algn="ctr">
                <a:solidFill>
                  <a:schemeClr val="bg1"/>
                </a:solidFill>
                <a:prstDash val="solid"/>
                <a:round/>
                <a:headEnd type="none" w="med" len="med"/>
                <a:tailEnd type="none" w="med" len="med"/>
              </a:ln>
              <a:effectLst/>
            </p:spPr>
          </p:cxnSp>
        </p:grpSp>
        <p:sp>
          <p:nvSpPr>
            <p:cNvPr id="5" name="TextBox 4">
              <a:extLst>
                <a:ext uri="{FF2B5EF4-FFF2-40B4-BE49-F238E27FC236}">
                  <a16:creationId xmlns:a16="http://schemas.microsoft.com/office/drawing/2014/main" id="{38B662E8-5734-D7A1-5391-C95E0781FD80}"/>
                </a:ext>
              </a:extLst>
            </p:cNvPr>
            <p:cNvSpPr txBox="1"/>
            <p:nvPr/>
          </p:nvSpPr>
          <p:spPr bwMode="auto">
            <a:xfrm>
              <a:off x="3521148" y="4909345"/>
              <a:ext cx="58467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reduction in tumor burden: n = 52/80 (65.0%)</a:t>
              </a:r>
            </a:p>
          </p:txBody>
        </p:sp>
        <p:sp>
          <p:nvSpPr>
            <p:cNvPr id="37" name="TextBox 36">
              <a:extLst>
                <a:ext uri="{FF2B5EF4-FFF2-40B4-BE49-F238E27FC236}">
                  <a16:creationId xmlns:a16="http://schemas.microsoft.com/office/drawing/2014/main" id="{CE3BEBF5-AC26-3D43-FA26-3F6602ABDD64}"/>
                </a:ext>
              </a:extLst>
            </p:cNvPr>
            <p:cNvSpPr txBox="1"/>
            <p:nvPr/>
          </p:nvSpPr>
          <p:spPr bwMode="auto">
            <a:xfrm>
              <a:off x="2789677" y="5470034"/>
              <a:ext cx="7635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All patients with baseline and postbaseline target lesion measurements (n = 80)</a:t>
              </a:r>
            </a:p>
          </p:txBody>
        </p:sp>
        <p:cxnSp>
          <p:nvCxnSpPr>
            <p:cNvPr id="38" name="Straight Connector 37">
              <a:extLst>
                <a:ext uri="{FF2B5EF4-FFF2-40B4-BE49-F238E27FC236}">
                  <a16:creationId xmlns:a16="http://schemas.microsoft.com/office/drawing/2014/main" id="{5D67CD1E-F508-FB6C-A97C-AD719BC514AB}"/>
                </a:ext>
              </a:extLst>
            </p:cNvPr>
            <p:cNvCxnSpPr>
              <a:cxnSpLocks/>
            </p:cNvCxnSpPr>
            <p:nvPr/>
          </p:nvCxnSpPr>
          <p:spPr bwMode="auto">
            <a:xfrm>
              <a:off x="1290789" y="5476245"/>
              <a:ext cx="10283145" cy="0"/>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BA6B74FF-7D7F-8964-237D-67657F2FA6CD}"/>
                </a:ext>
              </a:extLst>
            </p:cNvPr>
            <p:cNvGrpSpPr/>
            <p:nvPr/>
          </p:nvGrpSpPr>
          <p:grpSpPr>
            <a:xfrm>
              <a:off x="8694057" y="1344250"/>
              <a:ext cx="2868837" cy="1440247"/>
              <a:chOff x="5832038" y="1628930"/>
              <a:chExt cx="2868837" cy="1440247"/>
            </a:xfrm>
          </p:grpSpPr>
          <p:sp>
            <p:nvSpPr>
              <p:cNvPr id="40" name="TextBox 39">
                <a:extLst>
                  <a:ext uri="{FF2B5EF4-FFF2-40B4-BE49-F238E27FC236}">
                    <a16:creationId xmlns:a16="http://schemas.microsoft.com/office/drawing/2014/main" id="{37A2F8E1-70A6-BAE5-949D-E2E66E92CA93}"/>
                  </a:ext>
                </a:extLst>
              </p:cNvPr>
              <p:cNvSpPr txBox="1"/>
              <p:nvPr/>
            </p:nvSpPr>
            <p:spPr bwMode="auto">
              <a:xfrm>
                <a:off x="6045981" y="1628930"/>
                <a:ext cx="265489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Best Overall Confirmed Response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SD</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PD</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Ongoing treatment</a:t>
                </a:r>
              </a:p>
            </p:txBody>
          </p:sp>
          <p:sp>
            <p:nvSpPr>
              <p:cNvPr id="6" name="Rectangle 5">
                <a:extLst>
                  <a:ext uri="{FF2B5EF4-FFF2-40B4-BE49-F238E27FC236}">
                    <a16:creationId xmlns:a16="http://schemas.microsoft.com/office/drawing/2014/main" id="{602DD9F9-A07B-B3D8-72EC-BEE547C04B55}"/>
                  </a:ext>
                </a:extLst>
              </p:cNvPr>
              <p:cNvSpPr/>
              <p:nvPr/>
            </p:nvSpPr>
            <p:spPr bwMode="auto">
              <a:xfrm>
                <a:off x="5910515" y="1934635"/>
                <a:ext cx="135466" cy="13546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56E48550-27B0-6780-5F63-58B843FFB45E}"/>
                  </a:ext>
                </a:extLst>
              </p:cNvPr>
              <p:cNvSpPr/>
              <p:nvPr/>
            </p:nvSpPr>
            <p:spPr bwMode="auto">
              <a:xfrm>
                <a:off x="5910515" y="2133085"/>
                <a:ext cx="135466" cy="13546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28058600-5982-116B-8573-F7C7D5AC165E}"/>
                  </a:ext>
                </a:extLst>
              </p:cNvPr>
              <p:cNvSpPr/>
              <p:nvPr/>
            </p:nvSpPr>
            <p:spPr bwMode="auto">
              <a:xfrm>
                <a:off x="5910515" y="2357591"/>
                <a:ext cx="135466" cy="13546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4681D3D4-7B3A-0DCE-0F87-114059BD08BA}"/>
                  </a:ext>
                </a:extLst>
              </p:cNvPr>
              <p:cNvSpPr/>
              <p:nvPr/>
            </p:nvSpPr>
            <p:spPr bwMode="auto">
              <a:xfrm>
                <a:off x="5910515" y="2556041"/>
                <a:ext cx="135466" cy="13546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CBBCD8F6-48F1-2035-7C5A-FFABD2488610}"/>
                  </a:ext>
                </a:extLst>
              </p:cNvPr>
              <p:cNvSpPr txBox="1"/>
              <p:nvPr/>
            </p:nvSpPr>
            <p:spPr bwMode="auto">
              <a:xfrm>
                <a:off x="5832038" y="269984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sp>
          <p:nvSpPr>
            <p:cNvPr id="52" name="Rectangle 51">
              <a:extLst>
                <a:ext uri="{FF2B5EF4-FFF2-40B4-BE49-F238E27FC236}">
                  <a16:creationId xmlns:a16="http://schemas.microsoft.com/office/drawing/2014/main" id="{AA305443-BFD7-04D1-252B-D6214FDD1E7A}"/>
                </a:ext>
              </a:extLst>
            </p:cNvPr>
            <p:cNvSpPr/>
            <p:nvPr/>
          </p:nvSpPr>
          <p:spPr bwMode="auto">
            <a:xfrm>
              <a:off x="10733774" y="3159578"/>
              <a:ext cx="105675" cy="22077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TextBox 52">
              <a:extLst>
                <a:ext uri="{FF2B5EF4-FFF2-40B4-BE49-F238E27FC236}">
                  <a16:creationId xmlns:a16="http://schemas.microsoft.com/office/drawing/2014/main" id="{B3456A9B-D341-8488-99AB-8576338AAA3C}"/>
                </a:ext>
              </a:extLst>
            </p:cNvPr>
            <p:cNvSpPr txBox="1"/>
            <p:nvPr/>
          </p:nvSpPr>
          <p:spPr bwMode="auto">
            <a:xfrm>
              <a:off x="8232338" y="422514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4" name="TextBox 53">
              <a:extLst>
                <a:ext uri="{FF2B5EF4-FFF2-40B4-BE49-F238E27FC236}">
                  <a16:creationId xmlns:a16="http://schemas.microsoft.com/office/drawing/2014/main" id="{4184E98D-6BAA-B15D-BA1D-EAB350A00709}"/>
                </a:ext>
              </a:extLst>
            </p:cNvPr>
            <p:cNvSpPr txBox="1"/>
            <p:nvPr/>
          </p:nvSpPr>
          <p:spPr bwMode="auto">
            <a:xfrm>
              <a:off x="8863106" y="439788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5" name="TextBox 54">
              <a:extLst>
                <a:ext uri="{FF2B5EF4-FFF2-40B4-BE49-F238E27FC236}">
                  <a16:creationId xmlns:a16="http://schemas.microsoft.com/office/drawing/2014/main" id="{D8760185-A7C4-2BFE-C22F-062F8E9B054E}"/>
                </a:ext>
              </a:extLst>
            </p:cNvPr>
            <p:cNvSpPr txBox="1"/>
            <p:nvPr/>
          </p:nvSpPr>
          <p:spPr bwMode="auto">
            <a:xfrm>
              <a:off x="8991827" y="443624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6" name="TextBox 55">
              <a:extLst>
                <a:ext uri="{FF2B5EF4-FFF2-40B4-BE49-F238E27FC236}">
                  <a16:creationId xmlns:a16="http://schemas.microsoft.com/office/drawing/2014/main" id="{CC0FD8E2-5AF2-167E-22A2-37CFC5ED2D82}"/>
                </a:ext>
              </a:extLst>
            </p:cNvPr>
            <p:cNvSpPr txBox="1"/>
            <p:nvPr/>
          </p:nvSpPr>
          <p:spPr bwMode="auto">
            <a:xfrm>
              <a:off x="9498358" y="467339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7" name="TextBox 56">
              <a:extLst>
                <a:ext uri="{FF2B5EF4-FFF2-40B4-BE49-F238E27FC236}">
                  <a16:creationId xmlns:a16="http://schemas.microsoft.com/office/drawing/2014/main" id="{6F1AC2A8-B913-2135-0AAF-269E017AA494}"/>
                </a:ext>
              </a:extLst>
            </p:cNvPr>
            <p:cNvSpPr txBox="1"/>
            <p:nvPr/>
          </p:nvSpPr>
          <p:spPr bwMode="auto">
            <a:xfrm>
              <a:off x="9625987" y="467339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8" name="TextBox 57">
              <a:extLst>
                <a:ext uri="{FF2B5EF4-FFF2-40B4-BE49-F238E27FC236}">
                  <a16:creationId xmlns:a16="http://schemas.microsoft.com/office/drawing/2014/main" id="{C18E976A-7169-64C3-7977-F9B0FDCDE6E9}"/>
                </a:ext>
              </a:extLst>
            </p:cNvPr>
            <p:cNvSpPr txBox="1"/>
            <p:nvPr/>
          </p:nvSpPr>
          <p:spPr bwMode="auto">
            <a:xfrm>
              <a:off x="9753397" y="480149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9" name="TextBox 58">
              <a:extLst>
                <a:ext uri="{FF2B5EF4-FFF2-40B4-BE49-F238E27FC236}">
                  <a16:creationId xmlns:a16="http://schemas.microsoft.com/office/drawing/2014/main" id="{4DFB95FB-FC08-1958-7CA1-91FBE14A204E}"/>
                </a:ext>
              </a:extLst>
            </p:cNvPr>
            <p:cNvSpPr txBox="1"/>
            <p:nvPr/>
          </p:nvSpPr>
          <p:spPr bwMode="auto">
            <a:xfrm>
              <a:off x="10136860" y="492309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0" name="TextBox 59">
              <a:extLst>
                <a:ext uri="{FF2B5EF4-FFF2-40B4-BE49-F238E27FC236}">
                  <a16:creationId xmlns:a16="http://schemas.microsoft.com/office/drawing/2014/main" id="{BC69C9FF-DF8E-B089-614B-EA204B7723C4}"/>
                </a:ext>
              </a:extLst>
            </p:cNvPr>
            <p:cNvSpPr txBox="1"/>
            <p:nvPr/>
          </p:nvSpPr>
          <p:spPr bwMode="auto">
            <a:xfrm>
              <a:off x="10385854" y="52786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1" name="TextBox 60">
              <a:extLst>
                <a:ext uri="{FF2B5EF4-FFF2-40B4-BE49-F238E27FC236}">
                  <a16:creationId xmlns:a16="http://schemas.microsoft.com/office/drawing/2014/main" id="{7960E55E-B45E-681C-3D9D-FE5514A16229}"/>
                </a:ext>
              </a:extLst>
            </p:cNvPr>
            <p:cNvSpPr txBox="1"/>
            <p:nvPr/>
          </p:nvSpPr>
          <p:spPr bwMode="auto">
            <a:xfrm>
              <a:off x="10511855" y="52786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2" name="TextBox 61">
              <a:extLst>
                <a:ext uri="{FF2B5EF4-FFF2-40B4-BE49-F238E27FC236}">
                  <a16:creationId xmlns:a16="http://schemas.microsoft.com/office/drawing/2014/main" id="{FF58E8BE-4DE1-9FDC-0A15-01F82DCCB609}"/>
                </a:ext>
              </a:extLst>
            </p:cNvPr>
            <p:cNvSpPr txBox="1"/>
            <p:nvPr/>
          </p:nvSpPr>
          <p:spPr bwMode="auto">
            <a:xfrm>
              <a:off x="10897087" y="52786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3" name="TextBox 62">
              <a:extLst>
                <a:ext uri="{FF2B5EF4-FFF2-40B4-BE49-F238E27FC236}">
                  <a16:creationId xmlns:a16="http://schemas.microsoft.com/office/drawing/2014/main" id="{33158784-E2CA-8C59-DD65-B98D0FA7D484}"/>
                </a:ext>
              </a:extLst>
            </p:cNvPr>
            <p:cNvSpPr txBox="1"/>
            <p:nvPr/>
          </p:nvSpPr>
          <p:spPr bwMode="auto">
            <a:xfrm>
              <a:off x="11016721" y="52786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4" name="TextBox 63">
              <a:extLst>
                <a:ext uri="{FF2B5EF4-FFF2-40B4-BE49-F238E27FC236}">
                  <a16:creationId xmlns:a16="http://schemas.microsoft.com/office/drawing/2014/main" id="{76DD20B6-9E0F-4702-4F3B-7074ED67788A}"/>
                </a:ext>
              </a:extLst>
            </p:cNvPr>
            <p:cNvSpPr txBox="1"/>
            <p:nvPr/>
          </p:nvSpPr>
          <p:spPr bwMode="auto">
            <a:xfrm>
              <a:off x="11149984" y="52786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5" name="TextBox 64">
              <a:extLst>
                <a:ext uri="{FF2B5EF4-FFF2-40B4-BE49-F238E27FC236}">
                  <a16:creationId xmlns:a16="http://schemas.microsoft.com/office/drawing/2014/main" id="{9AB53F3D-41C3-2841-19A2-CBC83FBFDAAD}"/>
                </a:ext>
              </a:extLst>
            </p:cNvPr>
            <p:cNvSpPr txBox="1"/>
            <p:nvPr/>
          </p:nvSpPr>
          <p:spPr bwMode="auto">
            <a:xfrm>
              <a:off x="11269618" y="52786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7" name="TextBox 66">
              <a:extLst>
                <a:ext uri="{FF2B5EF4-FFF2-40B4-BE49-F238E27FC236}">
                  <a16:creationId xmlns:a16="http://schemas.microsoft.com/office/drawing/2014/main" id="{5E00B9E4-F507-535F-EE49-3F4346CCD2A8}"/>
                </a:ext>
              </a:extLst>
            </p:cNvPr>
            <p:cNvSpPr txBox="1"/>
            <p:nvPr/>
          </p:nvSpPr>
          <p:spPr bwMode="auto">
            <a:xfrm>
              <a:off x="7087219" y="386002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9" name="TextBox 68">
              <a:extLst>
                <a:ext uri="{FF2B5EF4-FFF2-40B4-BE49-F238E27FC236}">
                  <a16:creationId xmlns:a16="http://schemas.microsoft.com/office/drawing/2014/main" id="{CE980E73-7A66-7879-FB63-E8ED5F7CD607}"/>
                </a:ext>
              </a:extLst>
            </p:cNvPr>
            <p:cNvSpPr txBox="1"/>
            <p:nvPr/>
          </p:nvSpPr>
          <p:spPr bwMode="auto">
            <a:xfrm>
              <a:off x="6958102" y="378271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1" name="TextBox 70">
              <a:extLst>
                <a:ext uri="{FF2B5EF4-FFF2-40B4-BE49-F238E27FC236}">
                  <a16:creationId xmlns:a16="http://schemas.microsoft.com/office/drawing/2014/main" id="{AA96EDBC-8334-7EFE-E7E7-CD817D31D0A7}"/>
                </a:ext>
              </a:extLst>
            </p:cNvPr>
            <p:cNvSpPr txBox="1"/>
            <p:nvPr/>
          </p:nvSpPr>
          <p:spPr bwMode="auto">
            <a:xfrm>
              <a:off x="6579308" y="370601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2" name="TextBox 71">
              <a:extLst>
                <a:ext uri="{FF2B5EF4-FFF2-40B4-BE49-F238E27FC236}">
                  <a16:creationId xmlns:a16="http://schemas.microsoft.com/office/drawing/2014/main" id="{D9162403-0AEF-3E1F-A98C-6BDBDB6875CC}"/>
                </a:ext>
              </a:extLst>
            </p:cNvPr>
            <p:cNvSpPr txBox="1"/>
            <p:nvPr/>
          </p:nvSpPr>
          <p:spPr bwMode="auto">
            <a:xfrm>
              <a:off x="6073737" y="359291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3" name="TextBox 72">
              <a:extLst>
                <a:ext uri="{FF2B5EF4-FFF2-40B4-BE49-F238E27FC236}">
                  <a16:creationId xmlns:a16="http://schemas.microsoft.com/office/drawing/2014/main" id="{F727BE57-D9DB-97B0-0B05-4227B2D159F0}"/>
                </a:ext>
              </a:extLst>
            </p:cNvPr>
            <p:cNvSpPr txBox="1"/>
            <p:nvPr/>
          </p:nvSpPr>
          <p:spPr bwMode="auto">
            <a:xfrm>
              <a:off x="5687640" y="342274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4" name="TextBox 73">
              <a:extLst>
                <a:ext uri="{FF2B5EF4-FFF2-40B4-BE49-F238E27FC236}">
                  <a16:creationId xmlns:a16="http://schemas.microsoft.com/office/drawing/2014/main" id="{B134DFC0-F56F-C715-D5F3-2FB8D328743A}"/>
                </a:ext>
              </a:extLst>
            </p:cNvPr>
            <p:cNvSpPr txBox="1"/>
            <p:nvPr/>
          </p:nvSpPr>
          <p:spPr bwMode="auto">
            <a:xfrm>
              <a:off x="5315889" y="337584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7" name="Rectangle 76">
              <a:extLst>
                <a:ext uri="{FF2B5EF4-FFF2-40B4-BE49-F238E27FC236}">
                  <a16:creationId xmlns:a16="http://schemas.microsoft.com/office/drawing/2014/main" id="{67BF0A46-8D28-76A3-D338-FFE2EBA3EC32}"/>
                </a:ext>
              </a:extLst>
            </p:cNvPr>
            <p:cNvSpPr/>
            <p:nvPr/>
          </p:nvSpPr>
          <p:spPr bwMode="auto">
            <a:xfrm>
              <a:off x="10990844" y="3159578"/>
              <a:ext cx="105675" cy="22077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6616E749-6A5F-8E80-E06B-02FD214ABCC3}"/>
                </a:ext>
              </a:extLst>
            </p:cNvPr>
            <p:cNvSpPr/>
            <p:nvPr/>
          </p:nvSpPr>
          <p:spPr bwMode="auto">
            <a:xfrm>
              <a:off x="11119988" y="3159578"/>
              <a:ext cx="105675" cy="22077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4F9D2523-2108-6130-D44A-246061A03C96}"/>
                </a:ext>
              </a:extLst>
            </p:cNvPr>
            <p:cNvSpPr/>
            <p:nvPr/>
          </p:nvSpPr>
          <p:spPr bwMode="auto">
            <a:xfrm>
              <a:off x="8708121" y="3161485"/>
              <a:ext cx="105675" cy="122001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E11AAF72-F7F8-C90F-3093-EA04EABD8A6D}"/>
                </a:ext>
              </a:extLst>
            </p:cNvPr>
            <p:cNvSpPr/>
            <p:nvPr/>
          </p:nvSpPr>
          <p:spPr bwMode="auto">
            <a:xfrm>
              <a:off x="7695605" y="3161485"/>
              <a:ext cx="105675" cy="101046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1B30039C-BC9B-C57F-7F88-36986E695F51}"/>
                </a:ext>
              </a:extLst>
            </p:cNvPr>
            <p:cNvSpPr/>
            <p:nvPr/>
          </p:nvSpPr>
          <p:spPr bwMode="auto">
            <a:xfrm>
              <a:off x="7311625" y="3161485"/>
              <a:ext cx="105675" cy="79456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51369EA7-AE2A-0F91-A92D-60F6BA400468}"/>
                </a:ext>
              </a:extLst>
            </p:cNvPr>
            <p:cNvSpPr/>
            <p:nvPr/>
          </p:nvSpPr>
          <p:spPr bwMode="auto">
            <a:xfrm>
              <a:off x="7062419" y="3161485"/>
              <a:ext cx="105675" cy="70566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522C4043-240E-DEAD-766C-271F4B46185E}"/>
                </a:ext>
              </a:extLst>
            </p:cNvPr>
            <p:cNvSpPr/>
            <p:nvPr/>
          </p:nvSpPr>
          <p:spPr bwMode="auto">
            <a:xfrm>
              <a:off x="6803257" y="3161486"/>
              <a:ext cx="105675" cy="63158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4AC65749-8531-E2F4-4B08-FF3A87261A11}"/>
                </a:ext>
              </a:extLst>
            </p:cNvPr>
            <p:cNvSpPr/>
            <p:nvPr/>
          </p:nvSpPr>
          <p:spPr bwMode="auto">
            <a:xfrm>
              <a:off x="6680490" y="3161486"/>
              <a:ext cx="105675" cy="614647"/>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E4308B70-97A1-2E67-55EC-0ABA4E0B6CA8}"/>
                </a:ext>
              </a:extLst>
            </p:cNvPr>
            <p:cNvSpPr/>
            <p:nvPr/>
          </p:nvSpPr>
          <p:spPr bwMode="auto">
            <a:xfrm>
              <a:off x="6549256" y="3161487"/>
              <a:ext cx="105675" cy="54056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3F9FC9AC-46BB-2B18-6150-627578901299}"/>
                </a:ext>
              </a:extLst>
            </p:cNvPr>
            <p:cNvSpPr/>
            <p:nvPr/>
          </p:nvSpPr>
          <p:spPr bwMode="auto">
            <a:xfrm>
              <a:off x="6422256" y="3161487"/>
              <a:ext cx="105675" cy="53738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832D3530-87FF-222E-28FC-9F515209CFEB}"/>
                </a:ext>
              </a:extLst>
            </p:cNvPr>
            <p:cNvSpPr/>
            <p:nvPr/>
          </p:nvSpPr>
          <p:spPr bwMode="auto">
            <a:xfrm>
              <a:off x="6298431" y="3161487"/>
              <a:ext cx="105675" cy="5231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4A522205-AD37-1B54-61C6-D943F6DE8085}"/>
                </a:ext>
              </a:extLst>
            </p:cNvPr>
            <p:cNvSpPr/>
            <p:nvPr/>
          </p:nvSpPr>
          <p:spPr bwMode="auto">
            <a:xfrm>
              <a:off x="6169844" y="3161487"/>
              <a:ext cx="105675" cy="5104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B0BE1637-2513-C9CE-2745-127313AF6D36}"/>
                </a:ext>
              </a:extLst>
            </p:cNvPr>
            <p:cNvSpPr/>
            <p:nvPr/>
          </p:nvSpPr>
          <p:spPr bwMode="auto">
            <a:xfrm>
              <a:off x="6044430" y="3161488"/>
              <a:ext cx="105675" cy="39927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6E741517-D065-8985-7765-6E34090932F9}"/>
                </a:ext>
              </a:extLst>
            </p:cNvPr>
            <p:cNvSpPr/>
            <p:nvPr/>
          </p:nvSpPr>
          <p:spPr bwMode="auto">
            <a:xfrm>
              <a:off x="5915843" y="3161488"/>
              <a:ext cx="105675" cy="35800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D45EDB35-78E4-4778-2F03-FB076762321A}"/>
                </a:ext>
              </a:extLst>
            </p:cNvPr>
            <p:cNvSpPr/>
            <p:nvPr/>
          </p:nvSpPr>
          <p:spPr bwMode="auto">
            <a:xfrm>
              <a:off x="5790431" y="3161488"/>
              <a:ext cx="105675" cy="34212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49498F6C-8205-C489-A604-B01829CC4AE3}"/>
                </a:ext>
              </a:extLst>
            </p:cNvPr>
            <p:cNvSpPr/>
            <p:nvPr/>
          </p:nvSpPr>
          <p:spPr bwMode="auto">
            <a:xfrm>
              <a:off x="5536431" y="3161489"/>
              <a:ext cx="105675" cy="29291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A4EB95CB-4F8E-8383-FA81-2562A7E7AFE9}"/>
                </a:ext>
              </a:extLst>
            </p:cNvPr>
            <p:cNvSpPr/>
            <p:nvPr/>
          </p:nvSpPr>
          <p:spPr bwMode="auto">
            <a:xfrm>
              <a:off x="5412606" y="3161489"/>
              <a:ext cx="105675" cy="28497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B86624D-3632-34AF-2C9A-6CE71F5ABD22}"/>
                </a:ext>
              </a:extLst>
            </p:cNvPr>
            <p:cNvSpPr/>
            <p:nvPr/>
          </p:nvSpPr>
          <p:spPr bwMode="auto">
            <a:xfrm>
              <a:off x="5284019" y="3161489"/>
              <a:ext cx="105675" cy="26592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5212403-FE1D-6C74-9543-62EA1F0C7837}"/>
                </a:ext>
              </a:extLst>
            </p:cNvPr>
            <p:cNvSpPr/>
            <p:nvPr/>
          </p:nvSpPr>
          <p:spPr bwMode="auto">
            <a:xfrm>
              <a:off x="5028431" y="3161489"/>
              <a:ext cx="105675" cy="14209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FB00320D-6C96-1E66-9388-CB0B370A411A}"/>
                </a:ext>
              </a:extLst>
            </p:cNvPr>
            <p:cNvSpPr/>
            <p:nvPr/>
          </p:nvSpPr>
          <p:spPr bwMode="auto">
            <a:xfrm>
              <a:off x="3636763" y="2932114"/>
              <a:ext cx="105675" cy="20424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0C3F9DE9-26C6-C0E7-D243-E4A6860F073C}"/>
                </a:ext>
              </a:extLst>
            </p:cNvPr>
            <p:cNvSpPr/>
            <p:nvPr/>
          </p:nvSpPr>
          <p:spPr bwMode="auto">
            <a:xfrm>
              <a:off x="3765350" y="2944812"/>
              <a:ext cx="105675" cy="19154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2FF4401F-B8AA-BD2F-6B8E-17845649ECFA}"/>
                </a:ext>
              </a:extLst>
            </p:cNvPr>
            <p:cNvSpPr/>
            <p:nvPr/>
          </p:nvSpPr>
          <p:spPr bwMode="auto">
            <a:xfrm>
              <a:off x="4019350" y="3011488"/>
              <a:ext cx="105675" cy="12486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398F4CFA-1C1D-0626-0290-241000C22E00}"/>
                </a:ext>
              </a:extLst>
            </p:cNvPr>
            <p:cNvSpPr/>
            <p:nvPr/>
          </p:nvSpPr>
          <p:spPr bwMode="auto">
            <a:xfrm>
              <a:off x="4143175" y="3033713"/>
              <a:ext cx="105675" cy="10264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7D348977-7C2A-E8AB-E80D-856C230B34A4}"/>
                </a:ext>
              </a:extLst>
            </p:cNvPr>
            <p:cNvSpPr/>
            <p:nvPr/>
          </p:nvSpPr>
          <p:spPr bwMode="auto">
            <a:xfrm>
              <a:off x="4271763" y="3033713"/>
              <a:ext cx="105675" cy="10264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A706D31E-DF89-E1D9-5FEF-4247B9481318}"/>
                </a:ext>
              </a:extLst>
            </p:cNvPr>
            <p:cNvSpPr/>
            <p:nvPr/>
          </p:nvSpPr>
          <p:spPr bwMode="auto">
            <a:xfrm>
              <a:off x="2876752" y="2746375"/>
              <a:ext cx="105675" cy="38997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4D9114BC-66F1-FBA5-5A18-C799051E6562}"/>
                </a:ext>
              </a:extLst>
            </p:cNvPr>
            <p:cNvSpPr/>
            <p:nvPr/>
          </p:nvSpPr>
          <p:spPr bwMode="auto">
            <a:xfrm>
              <a:off x="2744990" y="2730501"/>
              <a:ext cx="105675" cy="40585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8E9F5E90-4B91-53D1-4726-96004ABBE8AB}"/>
                </a:ext>
              </a:extLst>
            </p:cNvPr>
            <p:cNvSpPr/>
            <p:nvPr/>
          </p:nvSpPr>
          <p:spPr bwMode="auto">
            <a:xfrm>
              <a:off x="2622752" y="2730501"/>
              <a:ext cx="105675" cy="40585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B4BBDDFC-47CB-73E0-025C-17FA9876BAC2}"/>
                </a:ext>
              </a:extLst>
            </p:cNvPr>
            <p:cNvSpPr/>
            <p:nvPr/>
          </p:nvSpPr>
          <p:spPr bwMode="auto">
            <a:xfrm>
              <a:off x="2490989" y="2719388"/>
              <a:ext cx="105675" cy="416967"/>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9EE223B0-D72B-A2C4-BA47-C2723A0EF139}"/>
                </a:ext>
              </a:extLst>
            </p:cNvPr>
            <p:cNvSpPr/>
            <p:nvPr/>
          </p:nvSpPr>
          <p:spPr bwMode="auto">
            <a:xfrm>
              <a:off x="1353786" y="2220384"/>
              <a:ext cx="105675" cy="91597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AE1E58DA-CE86-340F-81E0-A093C83D9B6D}"/>
                </a:ext>
              </a:extLst>
            </p:cNvPr>
            <p:cNvSpPr/>
            <p:nvPr/>
          </p:nvSpPr>
          <p:spPr bwMode="auto">
            <a:xfrm>
              <a:off x="1480156" y="2324100"/>
              <a:ext cx="105675" cy="81225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A7E0DC0F-90F5-495E-B123-6F706FD91A01}"/>
                </a:ext>
              </a:extLst>
            </p:cNvPr>
            <p:cNvSpPr/>
            <p:nvPr/>
          </p:nvSpPr>
          <p:spPr bwMode="auto">
            <a:xfrm>
              <a:off x="1609272" y="2343150"/>
              <a:ext cx="105675" cy="793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DA91BA0-DD77-5B3C-92BC-1EF87EA9F321}"/>
                </a:ext>
              </a:extLst>
            </p:cNvPr>
            <p:cNvSpPr/>
            <p:nvPr/>
          </p:nvSpPr>
          <p:spPr bwMode="auto">
            <a:xfrm>
              <a:off x="1734155" y="2482850"/>
              <a:ext cx="105675" cy="6535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66515610-C07C-1B28-7B24-D01E8E6D01C7}"/>
                </a:ext>
              </a:extLst>
            </p:cNvPr>
            <p:cNvSpPr/>
            <p:nvPr/>
          </p:nvSpPr>
          <p:spPr bwMode="auto">
            <a:xfrm>
              <a:off x="1859039" y="2501900"/>
              <a:ext cx="105675" cy="63445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E63E5CA7-9E4A-2C0A-4175-CF16035BAF70}"/>
                </a:ext>
              </a:extLst>
            </p:cNvPr>
            <p:cNvSpPr/>
            <p:nvPr/>
          </p:nvSpPr>
          <p:spPr bwMode="auto">
            <a:xfrm>
              <a:off x="1992389" y="2510366"/>
              <a:ext cx="105675" cy="625989"/>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B0848C28-7BAC-B276-17F8-31FF3DEF772B}"/>
                </a:ext>
              </a:extLst>
            </p:cNvPr>
            <p:cNvSpPr/>
            <p:nvPr/>
          </p:nvSpPr>
          <p:spPr bwMode="auto">
            <a:xfrm>
              <a:off x="2115156" y="2510366"/>
              <a:ext cx="105675" cy="625989"/>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AA73489B-A086-075B-5482-3F67E008E1DF}"/>
                </a:ext>
              </a:extLst>
            </p:cNvPr>
            <p:cNvSpPr/>
            <p:nvPr/>
          </p:nvSpPr>
          <p:spPr bwMode="auto">
            <a:xfrm>
              <a:off x="2246466" y="2590800"/>
              <a:ext cx="105675" cy="54555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2F3633FF-67E7-B8F9-816F-8133F58AF1F3}"/>
                </a:ext>
              </a:extLst>
            </p:cNvPr>
            <p:cNvSpPr/>
            <p:nvPr/>
          </p:nvSpPr>
          <p:spPr bwMode="auto">
            <a:xfrm>
              <a:off x="2367116" y="2667000"/>
              <a:ext cx="105675" cy="46935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E09CAAE5-CEDA-62DD-304A-FE5BA383DA7C}"/>
                </a:ext>
              </a:extLst>
            </p:cNvPr>
            <p:cNvSpPr/>
            <p:nvPr/>
          </p:nvSpPr>
          <p:spPr bwMode="auto">
            <a:xfrm>
              <a:off x="3006349" y="2741083"/>
              <a:ext cx="105675" cy="39527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9C1D2EB1-DEC2-8A0B-2530-51E98D174510}"/>
                </a:ext>
              </a:extLst>
            </p:cNvPr>
            <p:cNvSpPr/>
            <p:nvPr/>
          </p:nvSpPr>
          <p:spPr bwMode="auto">
            <a:xfrm>
              <a:off x="3131233" y="2793999"/>
              <a:ext cx="105675" cy="34235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5E6AA9ED-A54F-C099-290B-766BE3024BCE}"/>
                </a:ext>
              </a:extLst>
            </p:cNvPr>
            <p:cNvSpPr/>
            <p:nvPr/>
          </p:nvSpPr>
          <p:spPr bwMode="auto">
            <a:xfrm>
              <a:off x="3256116" y="2823633"/>
              <a:ext cx="105675" cy="31272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E7ADE53C-CFE3-17A8-BB93-35A23429792F}"/>
                </a:ext>
              </a:extLst>
            </p:cNvPr>
            <p:cNvSpPr/>
            <p:nvPr/>
          </p:nvSpPr>
          <p:spPr bwMode="auto">
            <a:xfrm>
              <a:off x="3380999" y="2832100"/>
              <a:ext cx="105675" cy="30425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25AC07AB-7134-8788-37A2-827B4FC83350}"/>
                </a:ext>
              </a:extLst>
            </p:cNvPr>
            <p:cNvSpPr/>
            <p:nvPr/>
          </p:nvSpPr>
          <p:spPr bwMode="auto">
            <a:xfrm>
              <a:off x="3503766" y="2927350"/>
              <a:ext cx="105675" cy="20900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45E58143-3199-6DE1-428A-E3DABD9A6C44}"/>
                </a:ext>
              </a:extLst>
            </p:cNvPr>
            <p:cNvSpPr/>
            <p:nvPr/>
          </p:nvSpPr>
          <p:spPr bwMode="auto">
            <a:xfrm>
              <a:off x="3891116" y="2982382"/>
              <a:ext cx="105675" cy="15397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2643E39F-5681-D692-1E95-B76E20C2E34E}"/>
                </a:ext>
              </a:extLst>
            </p:cNvPr>
            <p:cNvSpPr/>
            <p:nvPr/>
          </p:nvSpPr>
          <p:spPr bwMode="auto">
            <a:xfrm>
              <a:off x="4394883" y="3033183"/>
              <a:ext cx="105675" cy="10317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6BF91FF6-367B-2E6D-85FE-29D1BB6CF8D7}"/>
                </a:ext>
              </a:extLst>
            </p:cNvPr>
            <p:cNvSpPr/>
            <p:nvPr/>
          </p:nvSpPr>
          <p:spPr bwMode="auto">
            <a:xfrm>
              <a:off x="4526117" y="3067049"/>
              <a:ext cx="105675" cy="6930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B3D69DC2-8B5C-FE09-8AA5-601E2016BCC1}"/>
                </a:ext>
              </a:extLst>
            </p:cNvPr>
            <p:cNvSpPr/>
            <p:nvPr/>
          </p:nvSpPr>
          <p:spPr bwMode="auto">
            <a:xfrm>
              <a:off x="4901388" y="3158982"/>
              <a:ext cx="105675" cy="117617"/>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FFAD2D25-1595-ED26-14D4-0E499112BCBB}"/>
                </a:ext>
              </a:extLst>
            </p:cNvPr>
            <p:cNvSpPr/>
            <p:nvPr/>
          </p:nvSpPr>
          <p:spPr bwMode="auto">
            <a:xfrm>
              <a:off x="5158515" y="3158982"/>
              <a:ext cx="105675" cy="15413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69940078-0A74-3ACE-5017-569946DC431C}"/>
                </a:ext>
              </a:extLst>
            </p:cNvPr>
            <p:cNvSpPr/>
            <p:nvPr/>
          </p:nvSpPr>
          <p:spPr bwMode="auto">
            <a:xfrm>
              <a:off x="5668102" y="3158982"/>
              <a:ext cx="105675" cy="32716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3B2EA234-5371-9FE2-304D-FB411969B7E1}"/>
                </a:ext>
              </a:extLst>
            </p:cNvPr>
            <p:cNvSpPr/>
            <p:nvPr/>
          </p:nvSpPr>
          <p:spPr bwMode="auto">
            <a:xfrm>
              <a:off x="6932374" y="3161485"/>
              <a:ext cx="105675" cy="65962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899329A6-DECA-2C2F-70B4-7AD4ADCE9221}"/>
                </a:ext>
              </a:extLst>
            </p:cNvPr>
            <p:cNvSpPr/>
            <p:nvPr/>
          </p:nvSpPr>
          <p:spPr bwMode="auto">
            <a:xfrm>
              <a:off x="7191136" y="3161485"/>
              <a:ext cx="105675" cy="77869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C99A7A7D-AFE4-FF07-F943-EE8239D995BC}"/>
                </a:ext>
              </a:extLst>
            </p:cNvPr>
            <p:cNvSpPr/>
            <p:nvPr/>
          </p:nvSpPr>
          <p:spPr bwMode="auto">
            <a:xfrm>
              <a:off x="7443549" y="3161484"/>
              <a:ext cx="105675" cy="87711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7B40FB33-0B03-F85E-F54D-784A7D9166D6}"/>
                </a:ext>
              </a:extLst>
            </p:cNvPr>
            <p:cNvSpPr/>
            <p:nvPr/>
          </p:nvSpPr>
          <p:spPr bwMode="auto">
            <a:xfrm>
              <a:off x="7568961" y="3161484"/>
              <a:ext cx="105675" cy="101205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0735DAA7-38B6-A87D-7A84-C3C75DC41CF1}"/>
                </a:ext>
              </a:extLst>
            </p:cNvPr>
            <p:cNvSpPr/>
            <p:nvPr/>
          </p:nvSpPr>
          <p:spPr bwMode="auto">
            <a:xfrm>
              <a:off x="7819786" y="3161483"/>
              <a:ext cx="105675" cy="104062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63394571-CA76-CF78-145F-4BF2762E2EFD}"/>
                </a:ext>
              </a:extLst>
            </p:cNvPr>
            <p:cNvSpPr/>
            <p:nvPr/>
          </p:nvSpPr>
          <p:spPr bwMode="auto">
            <a:xfrm>
              <a:off x="7948374" y="3161483"/>
              <a:ext cx="105675" cy="108825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EEE8F12A-B989-52E8-594C-520CD0106E8D}"/>
                </a:ext>
              </a:extLst>
            </p:cNvPr>
            <p:cNvSpPr/>
            <p:nvPr/>
          </p:nvSpPr>
          <p:spPr bwMode="auto">
            <a:xfrm>
              <a:off x="8073787" y="3161483"/>
              <a:ext cx="105675" cy="113270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45C96C1F-58EE-CC99-F645-6A32BF2881BC}"/>
                </a:ext>
              </a:extLst>
            </p:cNvPr>
            <p:cNvSpPr/>
            <p:nvPr/>
          </p:nvSpPr>
          <p:spPr bwMode="auto">
            <a:xfrm>
              <a:off x="8202374" y="3161483"/>
              <a:ext cx="105675" cy="113270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843B0615-1640-5B35-D82E-FF06636EFE02}"/>
                </a:ext>
              </a:extLst>
            </p:cNvPr>
            <p:cNvSpPr/>
            <p:nvPr/>
          </p:nvSpPr>
          <p:spPr bwMode="auto">
            <a:xfrm>
              <a:off x="8330961" y="3161483"/>
              <a:ext cx="105675" cy="115493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BC9A47E1-6994-8720-8E9A-3A300E5D834D}"/>
                </a:ext>
              </a:extLst>
            </p:cNvPr>
            <p:cNvSpPr/>
            <p:nvPr/>
          </p:nvSpPr>
          <p:spPr bwMode="auto">
            <a:xfrm>
              <a:off x="8454786" y="3161483"/>
              <a:ext cx="105675" cy="115493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EFBE8258-E46E-8EF6-EE2F-EB2F2D84D304}"/>
                </a:ext>
              </a:extLst>
            </p:cNvPr>
            <p:cNvSpPr/>
            <p:nvPr/>
          </p:nvSpPr>
          <p:spPr bwMode="auto">
            <a:xfrm>
              <a:off x="8580198" y="3161482"/>
              <a:ext cx="105675" cy="120255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CC158360-ACA3-612B-2CD6-134CB4F86F49}"/>
                </a:ext>
              </a:extLst>
            </p:cNvPr>
            <p:cNvSpPr/>
            <p:nvPr/>
          </p:nvSpPr>
          <p:spPr bwMode="auto">
            <a:xfrm>
              <a:off x="8837373" y="3161482"/>
              <a:ext cx="105675" cy="12787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B7842DB2-1632-8202-42E3-854680ABE85C}"/>
                </a:ext>
              </a:extLst>
            </p:cNvPr>
            <p:cNvSpPr/>
            <p:nvPr/>
          </p:nvSpPr>
          <p:spPr bwMode="auto">
            <a:xfrm>
              <a:off x="8961200" y="3161481"/>
              <a:ext cx="105675" cy="132638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AD603C9F-6DDD-1534-E27B-038F0BF40244}"/>
                </a:ext>
              </a:extLst>
            </p:cNvPr>
            <p:cNvSpPr/>
            <p:nvPr/>
          </p:nvSpPr>
          <p:spPr bwMode="auto">
            <a:xfrm>
              <a:off x="9092963" y="3161481"/>
              <a:ext cx="105675" cy="13486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27A93CE3-1CD5-DD47-D1DE-ED272BC9D92F}"/>
                </a:ext>
              </a:extLst>
            </p:cNvPr>
            <p:cNvSpPr/>
            <p:nvPr/>
          </p:nvSpPr>
          <p:spPr bwMode="auto">
            <a:xfrm>
              <a:off x="9213613" y="3161481"/>
              <a:ext cx="105675" cy="14978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C9FBEE45-5CC9-D5F4-24E7-AA05C9431C66}"/>
                </a:ext>
              </a:extLst>
            </p:cNvPr>
            <p:cNvSpPr/>
            <p:nvPr/>
          </p:nvSpPr>
          <p:spPr bwMode="auto">
            <a:xfrm>
              <a:off x="9345375" y="3161480"/>
              <a:ext cx="105675" cy="15137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537B97BD-953C-DF6C-C214-5D6CC990397E}"/>
                </a:ext>
              </a:extLst>
            </p:cNvPr>
            <p:cNvSpPr/>
            <p:nvPr/>
          </p:nvSpPr>
          <p:spPr bwMode="auto">
            <a:xfrm>
              <a:off x="9473963" y="3161480"/>
              <a:ext cx="105675" cy="159308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C65E7816-DFC5-3802-9CB1-F642842B80B2}"/>
                </a:ext>
              </a:extLst>
            </p:cNvPr>
            <p:cNvSpPr/>
            <p:nvPr/>
          </p:nvSpPr>
          <p:spPr bwMode="auto">
            <a:xfrm>
              <a:off x="9597788" y="3161480"/>
              <a:ext cx="105675" cy="159308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C326A648-0E90-F2DA-A1EE-61F48A38262B}"/>
                </a:ext>
              </a:extLst>
            </p:cNvPr>
            <p:cNvSpPr/>
            <p:nvPr/>
          </p:nvSpPr>
          <p:spPr bwMode="auto">
            <a:xfrm>
              <a:off x="9724788" y="3161480"/>
              <a:ext cx="105675" cy="160419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A493D0B0-79C3-56E1-7936-15D2BB98E88A}"/>
                </a:ext>
              </a:extLst>
            </p:cNvPr>
            <p:cNvSpPr/>
            <p:nvPr/>
          </p:nvSpPr>
          <p:spPr bwMode="auto">
            <a:xfrm>
              <a:off x="9854963" y="3161480"/>
              <a:ext cx="105675" cy="170738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6C6DA8FD-70D3-96C5-F181-173490AB4208}"/>
                </a:ext>
              </a:extLst>
            </p:cNvPr>
            <p:cNvSpPr/>
            <p:nvPr/>
          </p:nvSpPr>
          <p:spPr bwMode="auto">
            <a:xfrm>
              <a:off x="9974025" y="3161480"/>
              <a:ext cx="105675" cy="173913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3E71C23F-A938-D515-9FB6-2AD3EF2BD9EA}"/>
                </a:ext>
              </a:extLst>
            </p:cNvPr>
            <p:cNvSpPr/>
            <p:nvPr/>
          </p:nvSpPr>
          <p:spPr bwMode="auto">
            <a:xfrm>
              <a:off x="10105787" y="3161480"/>
              <a:ext cx="105675" cy="1823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819774BD-D6AD-5948-9DEE-F3F84A086A86}"/>
                </a:ext>
              </a:extLst>
            </p:cNvPr>
            <p:cNvSpPr/>
            <p:nvPr/>
          </p:nvSpPr>
          <p:spPr bwMode="auto">
            <a:xfrm>
              <a:off x="10237549" y="3161480"/>
              <a:ext cx="105675" cy="1823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98664DB7-F48D-7A25-712F-D8C87D974175}"/>
                </a:ext>
              </a:extLst>
            </p:cNvPr>
            <p:cNvSpPr/>
            <p:nvPr/>
          </p:nvSpPr>
          <p:spPr bwMode="auto">
            <a:xfrm>
              <a:off x="10358199" y="3161480"/>
              <a:ext cx="105675" cy="2204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0D120078-FB25-954E-BF4A-08263333478A}"/>
                </a:ext>
              </a:extLst>
            </p:cNvPr>
            <p:cNvSpPr/>
            <p:nvPr/>
          </p:nvSpPr>
          <p:spPr bwMode="auto">
            <a:xfrm>
              <a:off x="10480230" y="3161480"/>
              <a:ext cx="105675" cy="2204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005EFD9C-7053-B0EF-61AD-8C6C0A711265}"/>
                </a:ext>
              </a:extLst>
            </p:cNvPr>
            <p:cNvSpPr/>
            <p:nvPr/>
          </p:nvSpPr>
          <p:spPr bwMode="auto">
            <a:xfrm>
              <a:off x="10613101" y="3161480"/>
              <a:ext cx="105675" cy="2204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F44A5160-2286-8350-3E48-F851E2C01674}"/>
                </a:ext>
              </a:extLst>
            </p:cNvPr>
            <p:cNvSpPr/>
            <p:nvPr/>
          </p:nvSpPr>
          <p:spPr bwMode="auto">
            <a:xfrm>
              <a:off x="10856837" y="3161480"/>
              <a:ext cx="105675" cy="2204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F5A1EA9A-D478-0F48-12D5-1DC820A879E6}"/>
                </a:ext>
              </a:extLst>
            </p:cNvPr>
            <p:cNvSpPr/>
            <p:nvPr/>
          </p:nvSpPr>
          <p:spPr bwMode="auto">
            <a:xfrm>
              <a:off x="11239424" y="3161480"/>
              <a:ext cx="105675" cy="2204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CD56A7C7-6D87-4F85-495B-BCC1366A9616}"/>
                </a:ext>
              </a:extLst>
            </p:cNvPr>
            <p:cNvSpPr/>
            <p:nvPr/>
          </p:nvSpPr>
          <p:spPr bwMode="auto">
            <a:xfrm>
              <a:off x="11369599" y="3161480"/>
              <a:ext cx="105675" cy="22042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 name="Straight Connector 49">
              <a:extLst>
                <a:ext uri="{FF2B5EF4-FFF2-40B4-BE49-F238E27FC236}">
                  <a16:creationId xmlns:a16="http://schemas.microsoft.com/office/drawing/2014/main" id="{EE9BC247-3EF7-46BD-45E8-0D8E34C2655E}"/>
                </a:ext>
              </a:extLst>
            </p:cNvPr>
            <p:cNvCxnSpPr/>
            <p:nvPr/>
          </p:nvCxnSpPr>
          <p:spPr bwMode="auto">
            <a:xfrm>
              <a:off x="1291919" y="3807404"/>
              <a:ext cx="10235871"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54" name="Straight Connector 153">
              <a:extLst>
                <a:ext uri="{FF2B5EF4-FFF2-40B4-BE49-F238E27FC236}">
                  <a16:creationId xmlns:a16="http://schemas.microsoft.com/office/drawing/2014/main" id="{A1148323-7884-EFD3-08FB-CD72C9AC28DC}"/>
                </a:ext>
              </a:extLst>
            </p:cNvPr>
            <p:cNvCxnSpPr/>
            <p:nvPr/>
          </p:nvCxnSpPr>
          <p:spPr bwMode="auto">
            <a:xfrm>
              <a:off x="1291919" y="2719388"/>
              <a:ext cx="10235871"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Tree>
    <p:extLst>
      <p:ext uri="{BB962C8B-B14F-4D97-AF65-F5344CB8AC3E}">
        <p14:creationId xmlns:p14="http://schemas.microsoft.com/office/powerpoint/2010/main" val="400021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29F9A-37B4-7BE0-92B6-65229A4489EC}"/>
              </a:ext>
            </a:extLst>
          </p:cNvPr>
          <p:cNvSpPr>
            <a:spLocks noGrp="1"/>
          </p:cNvSpPr>
          <p:nvPr>
            <p:ph type="title"/>
          </p:nvPr>
        </p:nvSpPr>
        <p:spPr/>
        <p:txBody>
          <a:bodyPr/>
          <a:lstStyle/>
          <a:p>
            <a:r>
              <a:rPr lang="en-US" dirty="0"/>
              <a:t>MOUNTAINEER: PFS and OS per BICR</a:t>
            </a:r>
          </a:p>
        </p:txBody>
      </p:sp>
      <p:sp>
        <p:nvSpPr>
          <p:cNvPr id="20" name="Text Box 15">
            <a:extLst>
              <a:ext uri="{FF2B5EF4-FFF2-40B4-BE49-F238E27FC236}">
                <a16:creationId xmlns:a16="http://schemas.microsoft.com/office/drawing/2014/main" id="{57678A6A-8C0C-0E5A-3ECB-6BC622B7A614}"/>
              </a:ext>
            </a:extLst>
          </p:cNvPr>
          <p:cNvSpPr txBox="1">
            <a:spLocks noChangeArrowheads="1"/>
          </p:cNvSpPr>
          <p:nvPr/>
        </p:nvSpPr>
        <p:spPr bwMode="auto">
          <a:xfrm>
            <a:off x="443728" y="6408108"/>
            <a:ext cx="785131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lang="en-US" altLang="en-US" sz="1200" b="0" spc="-10" dirty="0">
                <a:solidFill>
                  <a:schemeClr val="bg2"/>
                </a:solidFill>
                <a:latin typeface="Calibri" panose="020F0502020204030204" pitchFamily="34" charset="0"/>
              </a:rPr>
              <a:t>ESMO WCGIC 2022</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LBA-2. Reproduced with permission</a:t>
            </a:r>
            <a:endPar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1" name="Group 20">
            <a:extLst>
              <a:ext uri="{FF2B5EF4-FFF2-40B4-BE49-F238E27FC236}">
                <a16:creationId xmlns:a16="http://schemas.microsoft.com/office/drawing/2014/main" id="{BE3AC848-9078-9C52-8207-08F75E645630}"/>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7E742480-CA67-5F6C-EC2A-EE66A04AEC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26B30C2B-4D04-00D1-F6C3-F7A348202E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1" name="TextBox 30">
            <a:extLst>
              <a:ext uri="{FF2B5EF4-FFF2-40B4-BE49-F238E27FC236}">
                <a16:creationId xmlns:a16="http://schemas.microsoft.com/office/drawing/2014/main" id="{BBC13E1B-AD9B-5F72-11B6-99FAA0DF2092}"/>
              </a:ext>
            </a:extLst>
          </p:cNvPr>
          <p:cNvSpPr txBox="1"/>
          <p:nvPr/>
        </p:nvSpPr>
        <p:spPr bwMode="auto">
          <a:xfrm>
            <a:off x="7611697" y="1879046"/>
            <a:ext cx="4276577" cy="954107"/>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Tucatinib + Trastuzumab (Cohorts A + B; N = 84)</a:t>
            </a:r>
          </a:p>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OS (38 events): 24.1 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 20.3-36.7)</a:t>
            </a:r>
          </a:p>
        </p:txBody>
      </p:sp>
      <p:sp>
        <p:nvSpPr>
          <p:cNvPr id="35" name="TextBox 34">
            <a:extLst>
              <a:ext uri="{FF2B5EF4-FFF2-40B4-BE49-F238E27FC236}">
                <a16:creationId xmlns:a16="http://schemas.microsoft.com/office/drawing/2014/main" id="{783A718F-BB7B-A548-E7EA-83AA9A930464}"/>
              </a:ext>
            </a:extLst>
          </p:cNvPr>
          <p:cNvSpPr txBox="1"/>
          <p:nvPr/>
        </p:nvSpPr>
        <p:spPr bwMode="auto">
          <a:xfrm>
            <a:off x="4058093" y="5685680"/>
            <a:ext cx="40758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follow-up: 20.7 mo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(IQR: 11.7-39.0)</a:t>
            </a:r>
          </a:p>
        </p:txBody>
      </p:sp>
      <p:grpSp>
        <p:nvGrpSpPr>
          <p:cNvPr id="51" name="Group 50">
            <a:extLst>
              <a:ext uri="{FF2B5EF4-FFF2-40B4-BE49-F238E27FC236}">
                <a16:creationId xmlns:a16="http://schemas.microsoft.com/office/drawing/2014/main" id="{7404C506-EA46-707A-83E0-5729F6529D16}"/>
              </a:ext>
            </a:extLst>
          </p:cNvPr>
          <p:cNvGrpSpPr/>
          <p:nvPr/>
        </p:nvGrpSpPr>
        <p:grpSpPr>
          <a:xfrm>
            <a:off x="339236" y="1491503"/>
            <a:ext cx="5706745" cy="4339886"/>
            <a:chOff x="339236" y="1491503"/>
            <a:chExt cx="5706745" cy="4339886"/>
          </a:xfrm>
        </p:grpSpPr>
        <p:sp>
          <p:nvSpPr>
            <p:cNvPr id="30" name="TextBox 29">
              <a:extLst>
                <a:ext uri="{FF2B5EF4-FFF2-40B4-BE49-F238E27FC236}">
                  <a16:creationId xmlns:a16="http://schemas.microsoft.com/office/drawing/2014/main" id="{C6093BA4-3E19-624C-C563-AD3F8B3AB6A5}"/>
                </a:ext>
              </a:extLst>
            </p:cNvPr>
            <p:cNvSpPr txBox="1"/>
            <p:nvPr/>
          </p:nvSpPr>
          <p:spPr bwMode="auto">
            <a:xfrm>
              <a:off x="1675374" y="1879046"/>
              <a:ext cx="4370607" cy="954107"/>
            </a:xfrm>
            <a:prstGeom prst="rect">
              <a:avLst/>
            </a:prstGeom>
            <a:solidFill>
              <a:schemeClr val="tx1"/>
            </a:solidFill>
            <a:ln>
              <a:noFill/>
            </a:ln>
            <a:effec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Tucatinib + Trastuzumab (Cohorts A + B; N = 84)</a:t>
              </a:r>
            </a:p>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PFS (59 events): 8.2 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 4.2-10.3)</a:t>
              </a:r>
            </a:p>
          </p:txBody>
        </p:sp>
        <p:sp>
          <p:nvSpPr>
            <p:cNvPr id="34" name="TextBox 33">
              <a:extLst>
                <a:ext uri="{FF2B5EF4-FFF2-40B4-BE49-F238E27FC236}">
                  <a16:creationId xmlns:a16="http://schemas.microsoft.com/office/drawing/2014/main" id="{4E7B89AC-F7D9-C307-E1ED-02B00828B0F0}"/>
                </a:ext>
              </a:extLst>
            </p:cNvPr>
            <p:cNvSpPr txBox="1"/>
            <p:nvPr/>
          </p:nvSpPr>
          <p:spPr bwMode="auto">
            <a:xfrm>
              <a:off x="1439912" y="1491503"/>
              <a:ext cx="40758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Progression-Free Survival</a:t>
              </a:r>
            </a:p>
          </p:txBody>
        </p:sp>
        <p:grpSp>
          <p:nvGrpSpPr>
            <p:cNvPr id="3" name="Group 2">
              <a:extLst>
                <a:ext uri="{FF2B5EF4-FFF2-40B4-BE49-F238E27FC236}">
                  <a16:creationId xmlns:a16="http://schemas.microsoft.com/office/drawing/2014/main" id="{2BEF4FE9-FBCB-FB9F-4CB6-E28B714E92E2}"/>
                </a:ext>
              </a:extLst>
            </p:cNvPr>
            <p:cNvGrpSpPr/>
            <p:nvPr/>
          </p:nvGrpSpPr>
          <p:grpSpPr>
            <a:xfrm>
              <a:off x="339236" y="2128045"/>
              <a:ext cx="5497952" cy="3703344"/>
              <a:chOff x="339236" y="2128045"/>
              <a:chExt cx="5497952" cy="3703344"/>
            </a:xfrm>
          </p:grpSpPr>
          <p:grpSp>
            <p:nvGrpSpPr>
              <p:cNvPr id="14" name="Group 13">
                <a:extLst>
                  <a:ext uri="{FF2B5EF4-FFF2-40B4-BE49-F238E27FC236}">
                    <a16:creationId xmlns:a16="http://schemas.microsoft.com/office/drawing/2014/main" id="{36EC2E6B-F9D3-C7BC-6236-23B0312B6A33}"/>
                  </a:ext>
                </a:extLst>
              </p:cNvPr>
              <p:cNvGrpSpPr/>
              <p:nvPr/>
            </p:nvGrpSpPr>
            <p:grpSpPr>
              <a:xfrm>
                <a:off x="513313" y="2128045"/>
                <a:ext cx="458779" cy="3238500"/>
                <a:chOff x="6421905" y="1491280"/>
                <a:chExt cx="458779" cy="2827432"/>
              </a:xfrm>
            </p:grpSpPr>
            <p:sp>
              <p:nvSpPr>
                <p:cNvPr id="15" name="TextBox 14">
                  <a:extLst>
                    <a:ext uri="{FF2B5EF4-FFF2-40B4-BE49-F238E27FC236}">
                      <a16:creationId xmlns:a16="http://schemas.microsoft.com/office/drawing/2014/main" id="{F745A777-9C67-5C51-5118-7BA02D2C309D}"/>
                    </a:ext>
                  </a:extLst>
                </p:cNvPr>
                <p:cNvSpPr txBox="1"/>
                <p:nvPr/>
              </p:nvSpPr>
              <p:spPr bwMode="auto">
                <a:xfrm>
                  <a:off x="6513276" y="2536763"/>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6" name="TextBox 15">
                  <a:extLst>
                    <a:ext uri="{FF2B5EF4-FFF2-40B4-BE49-F238E27FC236}">
                      <a16:creationId xmlns:a16="http://schemas.microsoft.com/office/drawing/2014/main" id="{54055218-1182-1C0A-B559-66281CB8CBDC}"/>
                    </a:ext>
                  </a:extLst>
                </p:cNvPr>
                <p:cNvSpPr txBox="1"/>
                <p:nvPr/>
              </p:nvSpPr>
              <p:spPr bwMode="auto">
                <a:xfrm>
                  <a:off x="6513276" y="3035394"/>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DB8433B2-4794-3421-E9D5-C8D7C156BCD4}"/>
                    </a:ext>
                  </a:extLst>
                </p:cNvPr>
                <p:cNvSpPr txBox="1"/>
                <p:nvPr/>
              </p:nvSpPr>
              <p:spPr bwMode="auto">
                <a:xfrm>
                  <a:off x="6513276" y="3514753"/>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9BCBEC49-45F1-DA2F-A59B-C34507469181}"/>
                    </a:ext>
                  </a:extLst>
                </p:cNvPr>
                <p:cNvSpPr txBox="1"/>
                <p:nvPr/>
              </p:nvSpPr>
              <p:spPr bwMode="auto">
                <a:xfrm>
                  <a:off x="6604647" y="4050169"/>
                  <a:ext cx="276037"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999EC496-366F-F63F-5F0B-FB173A107B7E}"/>
                    </a:ext>
                  </a:extLst>
                </p:cNvPr>
                <p:cNvSpPr txBox="1"/>
                <p:nvPr/>
              </p:nvSpPr>
              <p:spPr bwMode="auto">
                <a:xfrm>
                  <a:off x="6513276" y="1996747"/>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B5F08073-0443-8899-A875-C37D69759014}"/>
                    </a:ext>
                  </a:extLst>
                </p:cNvPr>
                <p:cNvSpPr txBox="1"/>
                <p:nvPr/>
              </p:nvSpPr>
              <p:spPr bwMode="auto">
                <a:xfrm>
                  <a:off x="6421905" y="1491280"/>
                  <a:ext cx="458779"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grpSp>
            <p:nvGrpSpPr>
              <p:cNvPr id="25" name="Group 24">
                <a:extLst>
                  <a:ext uri="{FF2B5EF4-FFF2-40B4-BE49-F238E27FC236}">
                    <a16:creationId xmlns:a16="http://schemas.microsoft.com/office/drawing/2014/main" id="{00B271B9-BCF3-3EE8-FCDB-979B8A45018B}"/>
                  </a:ext>
                </a:extLst>
              </p:cNvPr>
              <p:cNvGrpSpPr/>
              <p:nvPr/>
            </p:nvGrpSpPr>
            <p:grpSpPr>
              <a:xfrm>
                <a:off x="896030" y="2293146"/>
                <a:ext cx="89490" cy="2914650"/>
                <a:chOff x="1770016" y="2538033"/>
                <a:chExt cx="1625600" cy="2225944"/>
              </a:xfrm>
            </p:grpSpPr>
            <p:cxnSp>
              <p:nvCxnSpPr>
                <p:cNvPr id="26" name="Straight Connector 25">
                  <a:extLst>
                    <a:ext uri="{FF2B5EF4-FFF2-40B4-BE49-F238E27FC236}">
                      <a16:creationId xmlns:a16="http://schemas.microsoft.com/office/drawing/2014/main" id="{8320016F-60F8-87A0-6CC5-0C61C9676061}"/>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557DB43-C486-CD83-E1B4-651D10749C11}"/>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C83ABFD-389A-54E4-02F0-C8F9D8A1F09A}"/>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5D402DD-995B-6D6F-1142-179EF1163E0F}"/>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CE187A4-3952-85A8-E333-381694432B41}"/>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BE2D722-88BA-89CA-1472-304886B6B476}"/>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32CC7BD8-2749-A948-3CE7-3AAA3E1FC4FB}"/>
                  </a:ext>
                </a:extLst>
              </p:cNvPr>
              <p:cNvSpPr txBox="1"/>
              <p:nvPr/>
            </p:nvSpPr>
            <p:spPr bwMode="auto">
              <a:xfrm rot="16200000">
                <a:off x="-343903" y="3604530"/>
                <a:ext cx="1674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PFS</a:t>
                </a:r>
              </a:p>
            </p:txBody>
          </p:sp>
          <p:sp>
            <p:nvSpPr>
              <p:cNvPr id="40" name="Freeform: Shape 39">
                <a:extLst>
                  <a:ext uri="{FF2B5EF4-FFF2-40B4-BE49-F238E27FC236}">
                    <a16:creationId xmlns:a16="http://schemas.microsoft.com/office/drawing/2014/main" id="{DAA1AB7C-8632-0E64-5571-429307B6BFDD}"/>
                  </a:ext>
                </a:extLst>
              </p:cNvPr>
              <p:cNvSpPr/>
              <p:nvPr/>
            </p:nvSpPr>
            <p:spPr bwMode="auto">
              <a:xfrm>
                <a:off x="990600" y="2289901"/>
                <a:ext cx="4663440" cy="2927259"/>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B29DFAF9-DE28-39C6-C697-0EBCD54B045D}"/>
                  </a:ext>
                </a:extLst>
              </p:cNvPr>
              <p:cNvGrpSpPr/>
              <p:nvPr/>
            </p:nvGrpSpPr>
            <p:grpSpPr>
              <a:xfrm>
                <a:off x="846976" y="5238436"/>
                <a:ext cx="4990212" cy="286232"/>
                <a:chOff x="932873" y="4999452"/>
                <a:chExt cx="3674596" cy="286232"/>
              </a:xfrm>
            </p:grpSpPr>
            <p:sp>
              <p:nvSpPr>
                <p:cNvPr id="76" name="TextBox 75">
                  <a:extLst>
                    <a:ext uri="{FF2B5EF4-FFF2-40B4-BE49-F238E27FC236}">
                      <a16:creationId xmlns:a16="http://schemas.microsoft.com/office/drawing/2014/main" id="{1B9463B7-D3D9-F196-8BD7-D6BF03A685F3}"/>
                    </a:ext>
                  </a:extLst>
                </p:cNvPr>
                <p:cNvSpPr txBox="1"/>
                <p:nvPr/>
              </p:nvSpPr>
              <p:spPr bwMode="auto">
                <a:xfrm>
                  <a:off x="932873"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896B1925-D278-113B-159A-64D061D98CF5}"/>
                    </a:ext>
                  </a:extLst>
                </p:cNvPr>
                <p:cNvSpPr txBox="1"/>
                <p:nvPr/>
              </p:nvSpPr>
              <p:spPr bwMode="auto">
                <a:xfrm>
                  <a:off x="1151314"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78" name="TextBox 77">
                  <a:extLst>
                    <a:ext uri="{FF2B5EF4-FFF2-40B4-BE49-F238E27FC236}">
                      <a16:creationId xmlns:a16="http://schemas.microsoft.com/office/drawing/2014/main" id="{A681C4C5-40D5-5320-6534-3BBD76553509}"/>
                    </a:ext>
                  </a:extLst>
                </p:cNvPr>
                <p:cNvSpPr txBox="1"/>
                <p:nvPr/>
              </p:nvSpPr>
              <p:spPr bwMode="auto">
                <a:xfrm>
                  <a:off x="1364673"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79" name="TextBox 78">
                  <a:extLst>
                    <a:ext uri="{FF2B5EF4-FFF2-40B4-BE49-F238E27FC236}">
                      <a16:creationId xmlns:a16="http://schemas.microsoft.com/office/drawing/2014/main" id="{15627EE8-D726-CADD-A802-37EE475136B2}"/>
                    </a:ext>
                  </a:extLst>
                </p:cNvPr>
                <p:cNvSpPr txBox="1"/>
                <p:nvPr/>
              </p:nvSpPr>
              <p:spPr bwMode="auto">
                <a:xfrm>
                  <a:off x="1583113"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80" name="TextBox 79">
                  <a:extLst>
                    <a:ext uri="{FF2B5EF4-FFF2-40B4-BE49-F238E27FC236}">
                      <a16:creationId xmlns:a16="http://schemas.microsoft.com/office/drawing/2014/main" id="{1E6B63AF-0E6C-5532-5DC7-9756070D94A3}"/>
                    </a:ext>
                  </a:extLst>
                </p:cNvPr>
                <p:cNvSpPr txBox="1"/>
                <p:nvPr/>
              </p:nvSpPr>
              <p:spPr bwMode="auto">
                <a:xfrm>
                  <a:off x="175472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81" name="TextBox 80">
                  <a:extLst>
                    <a:ext uri="{FF2B5EF4-FFF2-40B4-BE49-F238E27FC236}">
                      <a16:creationId xmlns:a16="http://schemas.microsoft.com/office/drawing/2014/main" id="{3C73D079-1001-9ECA-013F-9858E2EB28A9}"/>
                    </a:ext>
                  </a:extLst>
                </p:cNvPr>
                <p:cNvSpPr txBox="1"/>
                <p:nvPr/>
              </p:nvSpPr>
              <p:spPr bwMode="auto">
                <a:xfrm>
                  <a:off x="197316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82" name="TextBox 81">
                  <a:extLst>
                    <a:ext uri="{FF2B5EF4-FFF2-40B4-BE49-F238E27FC236}">
                      <a16:creationId xmlns:a16="http://schemas.microsoft.com/office/drawing/2014/main" id="{B51B8123-CC20-5BFE-0CFC-FEE431514808}"/>
                    </a:ext>
                  </a:extLst>
                </p:cNvPr>
                <p:cNvSpPr txBox="1"/>
                <p:nvPr/>
              </p:nvSpPr>
              <p:spPr bwMode="auto">
                <a:xfrm>
                  <a:off x="218652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83" name="TextBox 82">
                  <a:extLst>
                    <a:ext uri="{FF2B5EF4-FFF2-40B4-BE49-F238E27FC236}">
                      <a16:creationId xmlns:a16="http://schemas.microsoft.com/office/drawing/2014/main" id="{F110C8F1-E8BE-9BCF-4D16-F2B849AFB87B}"/>
                    </a:ext>
                  </a:extLst>
                </p:cNvPr>
                <p:cNvSpPr txBox="1"/>
                <p:nvPr/>
              </p:nvSpPr>
              <p:spPr bwMode="auto">
                <a:xfrm>
                  <a:off x="240496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a:t>
                  </a:r>
                </a:p>
              </p:txBody>
            </p:sp>
            <p:sp>
              <p:nvSpPr>
                <p:cNvPr id="84" name="TextBox 83">
                  <a:extLst>
                    <a:ext uri="{FF2B5EF4-FFF2-40B4-BE49-F238E27FC236}">
                      <a16:creationId xmlns:a16="http://schemas.microsoft.com/office/drawing/2014/main" id="{A2533C8E-F82E-5264-57B2-0BB059D4F8E6}"/>
                    </a:ext>
                  </a:extLst>
                </p:cNvPr>
                <p:cNvSpPr txBox="1"/>
                <p:nvPr/>
              </p:nvSpPr>
              <p:spPr bwMode="auto">
                <a:xfrm>
                  <a:off x="262680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85" name="TextBox 84">
                  <a:extLst>
                    <a:ext uri="{FF2B5EF4-FFF2-40B4-BE49-F238E27FC236}">
                      <a16:creationId xmlns:a16="http://schemas.microsoft.com/office/drawing/2014/main" id="{0A2636EF-18CD-1260-C195-9424601E824A}"/>
                    </a:ext>
                  </a:extLst>
                </p:cNvPr>
                <p:cNvSpPr txBox="1"/>
                <p:nvPr/>
              </p:nvSpPr>
              <p:spPr bwMode="auto">
                <a:xfrm>
                  <a:off x="284524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27</a:t>
                  </a:r>
                </a:p>
              </p:txBody>
            </p:sp>
            <p:sp>
              <p:nvSpPr>
                <p:cNvPr id="86" name="TextBox 85">
                  <a:extLst>
                    <a:ext uri="{FF2B5EF4-FFF2-40B4-BE49-F238E27FC236}">
                      <a16:creationId xmlns:a16="http://schemas.microsoft.com/office/drawing/2014/main" id="{A1A5E534-8665-02BC-20C8-F20EB41FEE7C}"/>
                    </a:ext>
                  </a:extLst>
                </p:cNvPr>
                <p:cNvSpPr txBox="1"/>
                <p:nvPr/>
              </p:nvSpPr>
              <p:spPr bwMode="auto">
                <a:xfrm>
                  <a:off x="305860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87" name="TextBox 86">
                  <a:extLst>
                    <a:ext uri="{FF2B5EF4-FFF2-40B4-BE49-F238E27FC236}">
                      <a16:creationId xmlns:a16="http://schemas.microsoft.com/office/drawing/2014/main" id="{C9BF374B-AE76-8D32-604D-3332E806FCF7}"/>
                    </a:ext>
                  </a:extLst>
                </p:cNvPr>
                <p:cNvSpPr txBox="1"/>
                <p:nvPr/>
              </p:nvSpPr>
              <p:spPr bwMode="auto">
                <a:xfrm>
                  <a:off x="327704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33</a:t>
                  </a:r>
                </a:p>
              </p:txBody>
            </p:sp>
            <p:sp>
              <p:nvSpPr>
                <p:cNvPr id="88" name="TextBox 87">
                  <a:extLst>
                    <a:ext uri="{FF2B5EF4-FFF2-40B4-BE49-F238E27FC236}">
                      <a16:creationId xmlns:a16="http://schemas.microsoft.com/office/drawing/2014/main" id="{65DDDB93-52F1-3A82-B651-1A9F587BBB75}"/>
                    </a:ext>
                  </a:extLst>
                </p:cNvPr>
                <p:cNvSpPr txBox="1"/>
                <p:nvPr/>
              </p:nvSpPr>
              <p:spPr bwMode="auto">
                <a:xfrm>
                  <a:off x="348229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89" name="TextBox 88">
                  <a:extLst>
                    <a:ext uri="{FF2B5EF4-FFF2-40B4-BE49-F238E27FC236}">
                      <a16:creationId xmlns:a16="http://schemas.microsoft.com/office/drawing/2014/main" id="{7FCA13BC-D9E6-9A26-8A8E-401EBD548E68}"/>
                    </a:ext>
                  </a:extLst>
                </p:cNvPr>
                <p:cNvSpPr txBox="1"/>
                <p:nvPr/>
              </p:nvSpPr>
              <p:spPr bwMode="auto">
                <a:xfrm>
                  <a:off x="370073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90" name="TextBox 89">
                  <a:extLst>
                    <a:ext uri="{FF2B5EF4-FFF2-40B4-BE49-F238E27FC236}">
                      <a16:creationId xmlns:a16="http://schemas.microsoft.com/office/drawing/2014/main" id="{59AC5DFF-7EFF-533A-62F1-F651ADF3B7D3}"/>
                    </a:ext>
                  </a:extLst>
                </p:cNvPr>
                <p:cNvSpPr txBox="1"/>
                <p:nvPr/>
              </p:nvSpPr>
              <p:spPr bwMode="auto">
                <a:xfrm>
                  <a:off x="391409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91" name="TextBox 90">
                  <a:extLst>
                    <a:ext uri="{FF2B5EF4-FFF2-40B4-BE49-F238E27FC236}">
                      <a16:creationId xmlns:a16="http://schemas.microsoft.com/office/drawing/2014/main" id="{3A154A3E-B191-4780-B7B9-5F3CB5C5B8C4}"/>
                    </a:ext>
                  </a:extLst>
                </p:cNvPr>
                <p:cNvSpPr txBox="1"/>
                <p:nvPr/>
              </p:nvSpPr>
              <p:spPr bwMode="auto">
                <a:xfrm>
                  <a:off x="413253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92" name="TextBox 91">
                  <a:extLst>
                    <a:ext uri="{FF2B5EF4-FFF2-40B4-BE49-F238E27FC236}">
                      <a16:creationId xmlns:a16="http://schemas.microsoft.com/office/drawing/2014/main" id="{2B884160-8258-FDC9-81E7-E5B18DC662B6}"/>
                    </a:ext>
                  </a:extLst>
                </p:cNvPr>
                <p:cNvSpPr txBox="1"/>
                <p:nvPr/>
              </p:nvSpPr>
              <p:spPr bwMode="auto">
                <a:xfrm>
                  <a:off x="4336924"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48</a:t>
                  </a:r>
                </a:p>
              </p:txBody>
            </p:sp>
          </p:grpSp>
          <p:sp>
            <p:nvSpPr>
              <p:cNvPr id="46" name="TextBox 45">
                <a:extLst>
                  <a:ext uri="{FF2B5EF4-FFF2-40B4-BE49-F238E27FC236}">
                    <a16:creationId xmlns:a16="http://schemas.microsoft.com/office/drawing/2014/main" id="{B0DAF1FA-3650-04BA-C5BE-60AF60229FF3}"/>
                  </a:ext>
                </a:extLst>
              </p:cNvPr>
              <p:cNvSpPr txBox="1"/>
              <p:nvPr/>
            </p:nvSpPr>
            <p:spPr bwMode="auto">
              <a:xfrm>
                <a:off x="3133425" y="5523612"/>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47" name="Group 46">
                <a:extLst>
                  <a:ext uri="{FF2B5EF4-FFF2-40B4-BE49-F238E27FC236}">
                    <a16:creationId xmlns:a16="http://schemas.microsoft.com/office/drawing/2014/main" id="{233406E0-A0CB-18C3-4903-742059B9964B}"/>
                  </a:ext>
                </a:extLst>
              </p:cNvPr>
              <p:cNvGrpSpPr/>
              <p:nvPr/>
            </p:nvGrpSpPr>
            <p:grpSpPr>
              <a:xfrm>
                <a:off x="990601" y="5201920"/>
                <a:ext cx="4663606" cy="96520"/>
                <a:chOff x="1034651" y="4889554"/>
                <a:chExt cx="3434590" cy="210765"/>
              </a:xfrm>
            </p:grpSpPr>
            <p:grpSp>
              <p:nvGrpSpPr>
                <p:cNvPr id="48" name="Group 47">
                  <a:extLst>
                    <a:ext uri="{FF2B5EF4-FFF2-40B4-BE49-F238E27FC236}">
                      <a16:creationId xmlns:a16="http://schemas.microsoft.com/office/drawing/2014/main" id="{A125BCED-8009-4C27-FD87-0A165F2CDC8C}"/>
                    </a:ext>
                  </a:extLst>
                </p:cNvPr>
                <p:cNvGrpSpPr/>
                <p:nvPr/>
              </p:nvGrpSpPr>
              <p:grpSpPr>
                <a:xfrm rot="5400000">
                  <a:off x="1463503" y="4460702"/>
                  <a:ext cx="210765" cy="1068469"/>
                  <a:chOff x="1770016" y="2538033"/>
                  <a:chExt cx="1625600" cy="2225944"/>
                </a:xfrm>
              </p:grpSpPr>
              <p:cxnSp>
                <p:nvCxnSpPr>
                  <p:cNvPr id="70" name="Straight Connector 69">
                    <a:extLst>
                      <a:ext uri="{FF2B5EF4-FFF2-40B4-BE49-F238E27FC236}">
                        <a16:creationId xmlns:a16="http://schemas.microsoft.com/office/drawing/2014/main" id="{EA78D124-5FBE-AF45-99F1-76EA356FA626}"/>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9A52E27-81D1-DD92-7AE0-5DF7E68D5F32}"/>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A5DF3AE-7E66-2799-68E4-1996627F0EBD}"/>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C064CBF-393C-E792-7A06-9ED8D2DA5A97}"/>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87A1508-CE72-B4E7-7BD4-2738DF84B6DA}"/>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0AAAEAF-DD46-BAEB-121F-C8FE7E84A3E8}"/>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FD02EB25-8A4E-D1A5-42FC-3AE89C0DE0F9}"/>
                    </a:ext>
                  </a:extLst>
                </p:cNvPr>
                <p:cNvGrpSpPr/>
                <p:nvPr/>
              </p:nvGrpSpPr>
              <p:grpSpPr>
                <a:xfrm rot="5400000">
                  <a:off x="2757810" y="4460702"/>
                  <a:ext cx="210765" cy="1068469"/>
                  <a:chOff x="1770016" y="2538033"/>
                  <a:chExt cx="1625600" cy="2225944"/>
                </a:xfrm>
              </p:grpSpPr>
              <p:cxnSp>
                <p:nvCxnSpPr>
                  <p:cNvPr id="64" name="Straight Connector 63">
                    <a:extLst>
                      <a:ext uri="{FF2B5EF4-FFF2-40B4-BE49-F238E27FC236}">
                        <a16:creationId xmlns:a16="http://schemas.microsoft.com/office/drawing/2014/main" id="{95E8D1BD-6381-7246-6D66-A386C1290CAE}"/>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7E5CEF0-48BF-E3FB-7421-5F576DE06952}"/>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7F2EA01-601F-D615-CD2A-FAA60940A94B}"/>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3E3B01E-E5E8-FF4E-B362-E6D7B2415F26}"/>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398C377-A6E7-A997-2123-8E15074FF295}"/>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9DFDC31-A524-898B-53B7-3AD28CF1F15C}"/>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FE3034C8-E747-4E3E-374A-51D7053945F9}"/>
                    </a:ext>
                  </a:extLst>
                </p:cNvPr>
                <p:cNvGrpSpPr/>
                <p:nvPr/>
              </p:nvGrpSpPr>
              <p:grpSpPr>
                <a:xfrm rot="5400000">
                  <a:off x="3934691" y="4565769"/>
                  <a:ext cx="210765" cy="858335"/>
                  <a:chOff x="1770016" y="2975806"/>
                  <a:chExt cx="1625600" cy="1788171"/>
                </a:xfrm>
              </p:grpSpPr>
              <p:cxnSp>
                <p:nvCxnSpPr>
                  <p:cNvPr id="59" name="Straight Connector 58">
                    <a:extLst>
                      <a:ext uri="{FF2B5EF4-FFF2-40B4-BE49-F238E27FC236}">
                        <a16:creationId xmlns:a16="http://schemas.microsoft.com/office/drawing/2014/main" id="{C49710A0-9AB4-B467-88BC-13A727D93326}"/>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B85C6E6-EFC5-08B3-1141-5851029D3E4F}"/>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632CC80-CBEE-842F-FE63-32CBE4F2D1AA}"/>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C571087-B103-25A7-4A2E-D33CE9B6D5C6}"/>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D9B1CAD-2244-5A7C-CC0C-8E4EA0B8A6B0}"/>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4" name="TextBox 3">
              <a:extLst>
                <a:ext uri="{FF2B5EF4-FFF2-40B4-BE49-F238E27FC236}">
                  <a16:creationId xmlns:a16="http://schemas.microsoft.com/office/drawing/2014/main" id="{F9508516-B14D-FA24-7014-14392A8895BE}"/>
                </a:ext>
              </a:extLst>
            </p:cNvPr>
            <p:cNvSpPr txBox="1"/>
            <p:nvPr/>
          </p:nvSpPr>
          <p:spPr bwMode="auto">
            <a:xfrm>
              <a:off x="1519023" y="3191913"/>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59.0%</a:t>
              </a:r>
            </a:p>
          </p:txBody>
        </p:sp>
        <p:sp>
          <p:nvSpPr>
            <p:cNvPr id="173" name="TextBox 172">
              <a:extLst>
                <a:ext uri="{FF2B5EF4-FFF2-40B4-BE49-F238E27FC236}">
                  <a16:creationId xmlns:a16="http://schemas.microsoft.com/office/drawing/2014/main" id="{69B2E335-2D15-A560-0D7E-2DCC4E4EB6B2}"/>
                </a:ext>
              </a:extLst>
            </p:cNvPr>
            <p:cNvSpPr txBox="1"/>
            <p:nvPr/>
          </p:nvSpPr>
          <p:spPr bwMode="auto">
            <a:xfrm>
              <a:off x="2081164" y="3910301"/>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34.2%</a:t>
              </a:r>
            </a:p>
          </p:txBody>
        </p:sp>
        <p:grpSp>
          <p:nvGrpSpPr>
            <p:cNvPr id="9" name="Group 8">
              <a:extLst>
                <a:ext uri="{FF2B5EF4-FFF2-40B4-BE49-F238E27FC236}">
                  <a16:creationId xmlns:a16="http://schemas.microsoft.com/office/drawing/2014/main" id="{86681356-90A0-9763-2F37-2A6500BBAABB}"/>
                </a:ext>
              </a:extLst>
            </p:cNvPr>
            <p:cNvGrpSpPr/>
            <p:nvPr/>
          </p:nvGrpSpPr>
          <p:grpSpPr>
            <a:xfrm>
              <a:off x="930687" y="2277997"/>
              <a:ext cx="106219" cy="106219"/>
              <a:chOff x="2953965" y="3606217"/>
              <a:chExt cx="156446" cy="156446"/>
            </a:xfrm>
          </p:grpSpPr>
          <p:cxnSp>
            <p:nvCxnSpPr>
              <p:cNvPr id="8" name="Straight Connector 7">
                <a:extLst>
                  <a:ext uri="{FF2B5EF4-FFF2-40B4-BE49-F238E27FC236}">
                    <a16:creationId xmlns:a16="http://schemas.microsoft.com/office/drawing/2014/main" id="{1FA9229C-0C72-B384-2E87-45530A219AEB}"/>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79F04D4-6D36-40D8-A346-45AB93E8AB3F}"/>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12D0DFC2-F0F9-92AC-358F-9BBFDB594F9B}"/>
                </a:ext>
              </a:extLst>
            </p:cNvPr>
            <p:cNvGrpSpPr/>
            <p:nvPr/>
          </p:nvGrpSpPr>
          <p:grpSpPr>
            <a:xfrm>
              <a:off x="926377" y="2238073"/>
              <a:ext cx="106219" cy="106219"/>
              <a:chOff x="2953965" y="3606217"/>
              <a:chExt cx="156446" cy="156446"/>
            </a:xfrm>
          </p:grpSpPr>
          <p:cxnSp>
            <p:nvCxnSpPr>
              <p:cNvPr id="176" name="Straight Connector 175">
                <a:extLst>
                  <a:ext uri="{FF2B5EF4-FFF2-40B4-BE49-F238E27FC236}">
                    <a16:creationId xmlns:a16="http://schemas.microsoft.com/office/drawing/2014/main" id="{CF112D9F-7687-D7B4-95E7-E04D70137D91}"/>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3E5B501-F392-99E3-A6FC-E1316BEEC0D8}"/>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50A1693E-202E-3820-3003-D78827A55136}"/>
                </a:ext>
              </a:extLst>
            </p:cNvPr>
            <p:cNvGrpSpPr/>
            <p:nvPr/>
          </p:nvGrpSpPr>
          <p:grpSpPr>
            <a:xfrm>
              <a:off x="995680" y="2321560"/>
              <a:ext cx="4573155" cy="2720109"/>
              <a:chOff x="995680" y="2321560"/>
              <a:chExt cx="4573155" cy="2720109"/>
            </a:xfrm>
          </p:grpSpPr>
          <p:sp>
            <p:nvSpPr>
              <p:cNvPr id="6" name="Freeform: Shape 5">
                <a:extLst>
                  <a:ext uri="{FF2B5EF4-FFF2-40B4-BE49-F238E27FC236}">
                    <a16:creationId xmlns:a16="http://schemas.microsoft.com/office/drawing/2014/main" id="{30803F19-AB3C-F55D-2E58-21BD5DD5A1BC}"/>
                  </a:ext>
                </a:extLst>
              </p:cNvPr>
              <p:cNvSpPr/>
              <p:nvPr/>
            </p:nvSpPr>
            <p:spPr bwMode="auto">
              <a:xfrm>
                <a:off x="995680" y="2321560"/>
                <a:ext cx="4556760" cy="2667000"/>
              </a:xfrm>
              <a:custGeom>
                <a:avLst/>
                <a:gdLst>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9800 w 4556760"/>
                  <a:gd name="connsiteY7" fmla="*/ 2367280 h 2667000"/>
                  <a:gd name="connsiteX8" fmla="*/ 2209800 w 4556760"/>
                  <a:gd name="connsiteY8" fmla="*/ 2296160 h 2667000"/>
                  <a:gd name="connsiteX9" fmla="*/ 1981200 w 4556760"/>
                  <a:gd name="connsiteY9" fmla="*/ 2296160 h 2667000"/>
                  <a:gd name="connsiteX10" fmla="*/ 1981200 w 4556760"/>
                  <a:gd name="connsiteY10" fmla="*/ 221488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7320 w 4556760"/>
                  <a:gd name="connsiteY61" fmla="*/ 467360 h 2667000"/>
                  <a:gd name="connsiteX62" fmla="*/ 147320 w 4556760"/>
                  <a:gd name="connsiteY62" fmla="*/ 345440 h 2667000"/>
                  <a:gd name="connsiteX63" fmla="*/ 12700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9800 w 4556760"/>
                  <a:gd name="connsiteY7" fmla="*/ 2367280 h 2667000"/>
                  <a:gd name="connsiteX8" fmla="*/ 2209800 w 4556760"/>
                  <a:gd name="connsiteY8" fmla="*/ 2296160 h 2667000"/>
                  <a:gd name="connsiteX9" fmla="*/ 1981200 w 4556760"/>
                  <a:gd name="connsiteY9" fmla="*/ 2296160 h 2667000"/>
                  <a:gd name="connsiteX10" fmla="*/ 1981200 w 4556760"/>
                  <a:gd name="connsiteY10" fmla="*/ 221488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7320 w 4556760"/>
                  <a:gd name="connsiteY61" fmla="*/ 467360 h 2667000"/>
                  <a:gd name="connsiteX62" fmla="*/ 147320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9800 w 4556760"/>
                  <a:gd name="connsiteY7" fmla="*/ 2367280 h 2667000"/>
                  <a:gd name="connsiteX8" fmla="*/ 2209800 w 4556760"/>
                  <a:gd name="connsiteY8" fmla="*/ 2296160 h 2667000"/>
                  <a:gd name="connsiteX9" fmla="*/ 1981200 w 4556760"/>
                  <a:gd name="connsiteY9" fmla="*/ 2296160 h 2667000"/>
                  <a:gd name="connsiteX10" fmla="*/ 1981200 w 4556760"/>
                  <a:gd name="connsiteY10" fmla="*/ 221488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47320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9800 w 4556760"/>
                  <a:gd name="connsiteY7" fmla="*/ 2367280 h 2667000"/>
                  <a:gd name="connsiteX8" fmla="*/ 2209800 w 4556760"/>
                  <a:gd name="connsiteY8" fmla="*/ 2296160 h 2667000"/>
                  <a:gd name="connsiteX9" fmla="*/ 1981200 w 4556760"/>
                  <a:gd name="connsiteY9" fmla="*/ 2296160 h 2667000"/>
                  <a:gd name="connsiteX10" fmla="*/ 1981200 w 4556760"/>
                  <a:gd name="connsiteY10" fmla="*/ 221488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9800 w 4556760"/>
                  <a:gd name="connsiteY7" fmla="*/ 2367280 h 2667000"/>
                  <a:gd name="connsiteX8" fmla="*/ 2209800 w 4556760"/>
                  <a:gd name="connsiteY8" fmla="*/ 2296160 h 2667000"/>
                  <a:gd name="connsiteX9" fmla="*/ 1981200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9800 w 4556760"/>
                  <a:gd name="connsiteY7" fmla="*/ 2367280 h 2667000"/>
                  <a:gd name="connsiteX8" fmla="*/ 2209800 w 4556760"/>
                  <a:gd name="connsiteY8" fmla="*/ 2296160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16150 w 4556760"/>
                  <a:gd name="connsiteY7" fmla="*/ 2367280 h 2667000"/>
                  <a:gd name="connsiteX8" fmla="*/ 2209800 w 4556760"/>
                  <a:gd name="connsiteY8" fmla="*/ 2296160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193925 w 4556760"/>
                  <a:gd name="connsiteY7" fmla="*/ 2367280 h 2667000"/>
                  <a:gd name="connsiteX8" fmla="*/ 2209800 w 4556760"/>
                  <a:gd name="connsiteY8" fmla="*/ 2296160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9800 w 4556760"/>
                  <a:gd name="connsiteY8" fmla="*/ 2296160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9800 w 4556760"/>
                  <a:gd name="connsiteY8" fmla="*/ 2296160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9800 w 4556760"/>
                  <a:gd name="connsiteY8" fmla="*/ 2289810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6625 w 4556760"/>
                  <a:gd name="connsiteY8" fmla="*/ 229298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9800 w 4556760"/>
                  <a:gd name="connsiteY8" fmla="*/ 229298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9800 w 4556760"/>
                  <a:gd name="connsiteY8" fmla="*/ 229298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4480 w 4556760"/>
                  <a:gd name="connsiteY52" fmla="*/ 98552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7795 w 4556760"/>
                  <a:gd name="connsiteY61" fmla="*/ 4546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1445 w 4556760"/>
                  <a:gd name="connsiteY61" fmla="*/ 471593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9912 w 4556760"/>
                  <a:gd name="connsiteY61" fmla="*/ 47371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35679 w 4556760"/>
                  <a:gd name="connsiteY61" fmla="*/ 467360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37795 w 4556760"/>
                  <a:gd name="connsiteY62" fmla="*/ 345440 h 2667000"/>
                  <a:gd name="connsiteX63" fmla="*/ 120650 w 4556760"/>
                  <a:gd name="connsiteY63" fmla="*/ 345440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37795 w 4556760"/>
                  <a:gd name="connsiteY62" fmla="*/ 345440 h 2667000"/>
                  <a:gd name="connsiteX63" fmla="*/ 118533 w 4556760"/>
                  <a:gd name="connsiteY63" fmla="*/ 343324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45440 h 2667000"/>
                  <a:gd name="connsiteX63" fmla="*/ 118533 w 4556760"/>
                  <a:gd name="connsiteY63" fmla="*/ 343324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45440 h 2667000"/>
                  <a:gd name="connsiteX63" fmla="*/ 129116 w 4556760"/>
                  <a:gd name="connsiteY63" fmla="*/ 353908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45440 h 2667000"/>
                  <a:gd name="connsiteX63" fmla="*/ 133349 w 4556760"/>
                  <a:gd name="connsiteY63" fmla="*/ 339092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45440 h 2667000"/>
                  <a:gd name="connsiteX63" fmla="*/ 129116 w 4556760"/>
                  <a:gd name="connsiteY63" fmla="*/ 351792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45440 h 2667000"/>
                  <a:gd name="connsiteX63" fmla="*/ 126999 w 4556760"/>
                  <a:gd name="connsiteY63" fmla="*/ 351792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5440 w 4556760"/>
                  <a:gd name="connsiteY49" fmla="*/ 103632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51790 h 2667000"/>
                  <a:gd name="connsiteX63" fmla="*/ 126999 w 4556760"/>
                  <a:gd name="connsiteY63" fmla="*/ 351792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61720 h 2667000"/>
                  <a:gd name="connsiteX49" fmla="*/ 343324 w 4556760"/>
                  <a:gd name="connsiteY49" fmla="*/ 105537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51790 h 2667000"/>
                  <a:gd name="connsiteX63" fmla="*/ 126999 w 4556760"/>
                  <a:gd name="connsiteY63" fmla="*/ 351792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2957 w 4556760"/>
                  <a:gd name="connsiteY48" fmla="*/ 1051136 h 2667000"/>
                  <a:gd name="connsiteX49" fmla="*/ 343324 w 4556760"/>
                  <a:gd name="connsiteY49" fmla="*/ 105537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51790 h 2667000"/>
                  <a:gd name="connsiteX63" fmla="*/ 126999 w 4556760"/>
                  <a:gd name="connsiteY63" fmla="*/ 351792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 name="connsiteX0" fmla="*/ 4556760 w 4556760"/>
                  <a:gd name="connsiteY0" fmla="*/ 2667000 h 2667000"/>
                  <a:gd name="connsiteX1" fmla="*/ 4043680 w 4556760"/>
                  <a:gd name="connsiteY1" fmla="*/ 2667000 h 2667000"/>
                  <a:gd name="connsiteX2" fmla="*/ 4043680 w 4556760"/>
                  <a:gd name="connsiteY2" fmla="*/ 2534920 h 2667000"/>
                  <a:gd name="connsiteX3" fmla="*/ 3271520 w 4556760"/>
                  <a:gd name="connsiteY3" fmla="*/ 2534920 h 2667000"/>
                  <a:gd name="connsiteX4" fmla="*/ 3271520 w 4556760"/>
                  <a:gd name="connsiteY4" fmla="*/ 2458720 h 2667000"/>
                  <a:gd name="connsiteX5" fmla="*/ 2860040 w 4556760"/>
                  <a:gd name="connsiteY5" fmla="*/ 2458720 h 2667000"/>
                  <a:gd name="connsiteX6" fmla="*/ 2860040 w 4556760"/>
                  <a:gd name="connsiteY6" fmla="*/ 2367280 h 2667000"/>
                  <a:gd name="connsiteX7" fmla="*/ 2203450 w 4556760"/>
                  <a:gd name="connsiteY7" fmla="*/ 2367280 h 2667000"/>
                  <a:gd name="connsiteX8" fmla="*/ 2203450 w 4556760"/>
                  <a:gd name="connsiteY8" fmla="*/ 2299335 h 2667000"/>
                  <a:gd name="connsiteX9" fmla="*/ 1990725 w 4556760"/>
                  <a:gd name="connsiteY9" fmla="*/ 2296160 h 2667000"/>
                  <a:gd name="connsiteX10" fmla="*/ 1993900 w 4556760"/>
                  <a:gd name="connsiteY10" fmla="*/ 2221230 h 2667000"/>
                  <a:gd name="connsiteX11" fmla="*/ 1772920 w 4556760"/>
                  <a:gd name="connsiteY11" fmla="*/ 2214880 h 2667000"/>
                  <a:gd name="connsiteX12" fmla="*/ 1772920 w 4556760"/>
                  <a:gd name="connsiteY12" fmla="*/ 2143760 h 2667000"/>
                  <a:gd name="connsiteX13" fmla="*/ 1584960 w 4556760"/>
                  <a:gd name="connsiteY13" fmla="*/ 2143760 h 2667000"/>
                  <a:gd name="connsiteX14" fmla="*/ 1584960 w 4556760"/>
                  <a:gd name="connsiteY14" fmla="*/ 2077720 h 2667000"/>
                  <a:gd name="connsiteX15" fmla="*/ 1468120 w 4556760"/>
                  <a:gd name="connsiteY15" fmla="*/ 2077720 h 2667000"/>
                  <a:gd name="connsiteX16" fmla="*/ 1468120 w 4556760"/>
                  <a:gd name="connsiteY16" fmla="*/ 2006600 h 2667000"/>
                  <a:gd name="connsiteX17" fmla="*/ 1320800 w 4556760"/>
                  <a:gd name="connsiteY17" fmla="*/ 2006600 h 2667000"/>
                  <a:gd name="connsiteX18" fmla="*/ 1320800 w 4556760"/>
                  <a:gd name="connsiteY18" fmla="*/ 1950720 h 2667000"/>
                  <a:gd name="connsiteX19" fmla="*/ 1193800 w 4556760"/>
                  <a:gd name="connsiteY19" fmla="*/ 1950720 h 2667000"/>
                  <a:gd name="connsiteX20" fmla="*/ 1193800 w 4556760"/>
                  <a:gd name="connsiteY20" fmla="*/ 1889760 h 2667000"/>
                  <a:gd name="connsiteX21" fmla="*/ 1051560 w 4556760"/>
                  <a:gd name="connsiteY21" fmla="*/ 1889760 h 2667000"/>
                  <a:gd name="connsiteX22" fmla="*/ 1051560 w 4556760"/>
                  <a:gd name="connsiteY22" fmla="*/ 1854200 h 2667000"/>
                  <a:gd name="connsiteX23" fmla="*/ 985520 w 4556760"/>
                  <a:gd name="connsiteY23" fmla="*/ 1854200 h 2667000"/>
                  <a:gd name="connsiteX24" fmla="*/ 985520 w 4556760"/>
                  <a:gd name="connsiteY24" fmla="*/ 1808480 h 2667000"/>
                  <a:gd name="connsiteX25" fmla="*/ 980440 w 4556760"/>
                  <a:gd name="connsiteY25" fmla="*/ 1808480 h 2667000"/>
                  <a:gd name="connsiteX26" fmla="*/ 980440 w 4556760"/>
                  <a:gd name="connsiteY26" fmla="*/ 1752600 h 2667000"/>
                  <a:gd name="connsiteX27" fmla="*/ 965200 w 4556760"/>
                  <a:gd name="connsiteY27" fmla="*/ 1752600 h 2667000"/>
                  <a:gd name="connsiteX28" fmla="*/ 965200 w 4556760"/>
                  <a:gd name="connsiteY28" fmla="*/ 1661160 h 2667000"/>
                  <a:gd name="connsiteX29" fmla="*/ 965200 w 4556760"/>
                  <a:gd name="connsiteY29" fmla="*/ 1661160 h 2667000"/>
                  <a:gd name="connsiteX30" fmla="*/ 914400 w 4556760"/>
                  <a:gd name="connsiteY30" fmla="*/ 1661160 h 2667000"/>
                  <a:gd name="connsiteX31" fmla="*/ 914400 w 4556760"/>
                  <a:gd name="connsiteY31" fmla="*/ 1569720 h 2667000"/>
                  <a:gd name="connsiteX32" fmla="*/ 792480 w 4556760"/>
                  <a:gd name="connsiteY32" fmla="*/ 1569720 h 2667000"/>
                  <a:gd name="connsiteX33" fmla="*/ 792480 w 4556760"/>
                  <a:gd name="connsiteY33" fmla="*/ 1473200 h 2667000"/>
                  <a:gd name="connsiteX34" fmla="*/ 777240 w 4556760"/>
                  <a:gd name="connsiteY34" fmla="*/ 1473200 h 2667000"/>
                  <a:gd name="connsiteX35" fmla="*/ 777240 w 4556760"/>
                  <a:gd name="connsiteY35" fmla="*/ 1427480 h 2667000"/>
                  <a:gd name="connsiteX36" fmla="*/ 767080 w 4556760"/>
                  <a:gd name="connsiteY36" fmla="*/ 1427480 h 2667000"/>
                  <a:gd name="connsiteX37" fmla="*/ 767080 w 4556760"/>
                  <a:gd name="connsiteY37" fmla="*/ 1320800 h 2667000"/>
                  <a:gd name="connsiteX38" fmla="*/ 660400 w 4556760"/>
                  <a:gd name="connsiteY38" fmla="*/ 1320800 h 2667000"/>
                  <a:gd name="connsiteX39" fmla="*/ 660400 w 4556760"/>
                  <a:gd name="connsiteY39" fmla="*/ 1259840 h 2667000"/>
                  <a:gd name="connsiteX40" fmla="*/ 594360 w 4556760"/>
                  <a:gd name="connsiteY40" fmla="*/ 1259840 h 2667000"/>
                  <a:gd name="connsiteX41" fmla="*/ 594360 w 4556760"/>
                  <a:gd name="connsiteY41" fmla="*/ 1214120 h 2667000"/>
                  <a:gd name="connsiteX42" fmla="*/ 563880 w 4556760"/>
                  <a:gd name="connsiteY42" fmla="*/ 1214120 h 2667000"/>
                  <a:gd name="connsiteX43" fmla="*/ 563880 w 4556760"/>
                  <a:gd name="connsiteY43" fmla="*/ 1168400 h 2667000"/>
                  <a:gd name="connsiteX44" fmla="*/ 391160 w 4556760"/>
                  <a:gd name="connsiteY44" fmla="*/ 1168400 h 2667000"/>
                  <a:gd name="connsiteX45" fmla="*/ 391160 w 4556760"/>
                  <a:gd name="connsiteY45" fmla="*/ 1112520 h 2667000"/>
                  <a:gd name="connsiteX46" fmla="*/ 370840 w 4556760"/>
                  <a:gd name="connsiteY46" fmla="*/ 1112520 h 2667000"/>
                  <a:gd name="connsiteX47" fmla="*/ 370840 w 4556760"/>
                  <a:gd name="connsiteY47" fmla="*/ 1061720 h 2667000"/>
                  <a:gd name="connsiteX48" fmla="*/ 370840 w 4556760"/>
                  <a:gd name="connsiteY48" fmla="*/ 1059602 h 2667000"/>
                  <a:gd name="connsiteX49" fmla="*/ 343324 w 4556760"/>
                  <a:gd name="connsiteY49" fmla="*/ 1055370 h 2667000"/>
                  <a:gd name="connsiteX50" fmla="*/ 345440 w 4556760"/>
                  <a:gd name="connsiteY50" fmla="*/ 985520 h 2667000"/>
                  <a:gd name="connsiteX51" fmla="*/ 284480 w 4556760"/>
                  <a:gd name="connsiteY51" fmla="*/ 985520 h 2667000"/>
                  <a:gd name="connsiteX52" fmla="*/ 287655 w 4556760"/>
                  <a:gd name="connsiteY52" fmla="*/ 953770 h 2667000"/>
                  <a:gd name="connsiteX53" fmla="*/ 248920 w 4556760"/>
                  <a:gd name="connsiteY53" fmla="*/ 949960 h 2667000"/>
                  <a:gd name="connsiteX54" fmla="*/ 248920 w 4556760"/>
                  <a:gd name="connsiteY54" fmla="*/ 883920 h 2667000"/>
                  <a:gd name="connsiteX55" fmla="*/ 238760 w 4556760"/>
                  <a:gd name="connsiteY55" fmla="*/ 883920 h 2667000"/>
                  <a:gd name="connsiteX56" fmla="*/ 238760 w 4556760"/>
                  <a:gd name="connsiteY56" fmla="*/ 756920 h 2667000"/>
                  <a:gd name="connsiteX57" fmla="*/ 177800 w 4556760"/>
                  <a:gd name="connsiteY57" fmla="*/ 756920 h 2667000"/>
                  <a:gd name="connsiteX58" fmla="*/ 177800 w 4556760"/>
                  <a:gd name="connsiteY58" fmla="*/ 584200 h 2667000"/>
                  <a:gd name="connsiteX59" fmla="*/ 172720 w 4556760"/>
                  <a:gd name="connsiteY59" fmla="*/ 584200 h 2667000"/>
                  <a:gd name="connsiteX60" fmla="*/ 172720 w 4556760"/>
                  <a:gd name="connsiteY60" fmla="*/ 467360 h 2667000"/>
                  <a:gd name="connsiteX61" fmla="*/ 144146 w 4556760"/>
                  <a:gd name="connsiteY61" fmla="*/ 471593 h 2667000"/>
                  <a:gd name="connsiteX62" fmla="*/ 146262 w 4556760"/>
                  <a:gd name="connsiteY62" fmla="*/ 351790 h 2667000"/>
                  <a:gd name="connsiteX63" fmla="*/ 126999 w 4556760"/>
                  <a:gd name="connsiteY63" fmla="*/ 351792 h 2667000"/>
                  <a:gd name="connsiteX64" fmla="*/ 127000 w 4556760"/>
                  <a:gd name="connsiteY64" fmla="*/ 289560 h 2667000"/>
                  <a:gd name="connsiteX65" fmla="*/ 121920 w 4556760"/>
                  <a:gd name="connsiteY65" fmla="*/ 289560 h 2667000"/>
                  <a:gd name="connsiteX66" fmla="*/ 121920 w 4556760"/>
                  <a:gd name="connsiteY66" fmla="*/ 162560 h 2667000"/>
                  <a:gd name="connsiteX67" fmla="*/ 111760 w 4556760"/>
                  <a:gd name="connsiteY67" fmla="*/ 162560 h 2667000"/>
                  <a:gd name="connsiteX68" fmla="*/ 111760 w 4556760"/>
                  <a:gd name="connsiteY68" fmla="*/ 66040 h 2667000"/>
                  <a:gd name="connsiteX69" fmla="*/ 91440 w 4556760"/>
                  <a:gd name="connsiteY69" fmla="*/ 66040 h 2667000"/>
                  <a:gd name="connsiteX70" fmla="*/ 91440 w 4556760"/>
                  <a:gd name="connsiteY70" fmla="*/ 0 h 2667000"/>
                  <a:gd name="connsiteX71" fmla="*/ 0 w 4556760"/>
                  <a:gd name="connsiteY71" fmla="*/ 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556760" h="2667000">
                    <a:moveTo>
                      <a:pt x="4556760" y="2667000"/>
                    </a:moveTo>
                    <a:lnTo>
                      <a:pt x="4043680" y="2667000"/>
                    </a:lnTo>
                    <a:lnTo>
                      <a:pt x="4043680" y="2534920"/>
                    </a:lnTo>
                    <a:lnTo>
                      <a:pt x="3271520" y="2534920"/>
                    </a:lnTo>
                    <a:lnTo>
                      <a:pt x="3271520" y="2458720"/>
                    </a:lnTo>
                    <a:lnTo>
                      <a:pt x="2860040" y="2458720"/>
                    </a:lnTo>
                    <a:lnTo>
                      <a:pt x="2860040" y="2367280"/>
                    </a:lnTo>
                    <a:lnTo>
                      <a:pt x="2203450" y="2367280"/>
                    </a:lnTo>
                    <a:lnTo>
                      <a:pt x="2203450" y="2299335"/>
                    </a:lnTo>
                    <a:lnTo>
                      <a:pt x="1990725" y="2296160"/>
                    </a:lnTo>
                    <a:lnTo>
                      <a:pt x="1993900" y="2221230"/>
                    </a:lnTo>
                    <a:lnTo>
                      <a:pt x="1772920" y="2214880"/>
                    </a:lnTo>
                    <a:lnTo>
                      <a:pt x="1772920" y="2143760"/>
                    </a:lnTo>
                    <a:lnTo>
                      <a:pt x="1584960" y="2143760"/>
                    </a:lnTo>
                    <a:lnTo>
                      <a:pt x="1584960" y="2077720"/>
                    </a:lnTo>
                    <a:lnTo>
                      <a:pt x="1468120" y="2077720"/>
                    </a:lnTo>
                    <a:lnTo>
                      <a:pt x="1468120" y="2006600"/>
                    </a:lnTo>
                    <a:lnTo>
                      <a:pt x="1320800" y="2006600"/>
                    </a:lnTo>
                    <a:lnTo>
                      <a:pt x="1320800" y="1950720"/>
                    </a:lnTo>
                    <a:lnTo>
                      <a:pt x="1193800" y="1950720"/>
                    </a:lnTo>
                    <a:lnTo>
                      <a:pt x="1193800" y="1889760"/>
                    </a:lnTo>
                    <a:lnTo>
                      <a:pt x="1051560" y="1889760"/>
                    </a:lnTo>
                    <a:lnTo>
                      <a:pt x="1051560" y="1854200"/>
                    </a:lnTo>
                    <a:lnTo>
                      <a:pt x="985520" y="1854200"/>
                    </a:lnTo>
                    <a:lnTo>
                      <a:pt x="985520" y="1808480"/>
                    </a:lnTo>
                    <a:lnTo>
                      <a:pt x="980440" y="1808480"/>
                    </a:lnTo>
                    <a:lnTo>
                      <a:pt x="980440" y="1752600"/>
                    </a:lnTo>
                    <a:lnTo>
                      <a:pt x="965200" y="1752600"/>
                    </a:lnTo>
                    <a:lnTo>
                      <a:pt x="965200" y="1661160"/>
                    </a:lnTo>
                    <a:lnTo>
                      <a:pt x="965200" y="1661160"/>
                    </a:lnTo>
                    <a:lnTo>
                      <a:pt x="914400" y="1661160"/>
                    </a:lnTo>
                    <a:lnTo>
                      <a:pt x="914400" y="1569720"/>
                    </a:lnTo>
                    <a:lnTo>
                      <a:pt x="792480" y="1569720"/>
                    </a:lnTo>
                    <a:lnTo>
                      <a:pt x="792480" y="1473200"/>
                    </a:lnTo>
                    <a:lnTo>
                      <a:pt x="777240" y="1473200"/>
                    </a:lnTo>
                    <a:lnTo>
                      <a:pt x="777240" y="1427480"/>
                    </a:lnTo>
                    <a:lnTo>
                      <a:pt x="767080" y="1427480"/>
                    </a:lnTo>
                    <a:lnTo>
                      <a:pt x="767080" y="1320800"/>
                    </a:lnTo>
                    <a:lnTo>
                      <a:pt x="660400" y="1320800"/>
                    </a:lnTo>
                    <a:lnTo>
                      <a:pt x="660400" y="1259840"/>
                    </a:lnTo>
                    <a:lnTo>
                      <a:pt x="594360" y="1259840"/>
                    </a:lnTo>
                    <a:lnTo>
                      <a:pt x="594360" y="1214120"/>
                    </a:lnTo>
                    <a:lnTo>
                      <a:pt x="563880" y="1214120"/>
                    </a:lnTo>
                    <a:lnTo>
                      <a:pt x="563880" y="1168400"/>
                    </a:lnTo>
                    <a:lnTo>
                      <a:pt x="391160" y="1168400"/>
                    </a:lnTo>
                    <a:lnTo>
                      <a:pt x="391160" y="1112520"/>
                    </a:lnTo>
                    <a:lnTo>
                      <a:pt x="370840" y="1112520"/>
                    </a:lnTo>
                    <a:lnTo>
                      <a:pt x="370840" y="1061720"/>
                    </a:lnTo>
                    <a:lnTo>
                      <a:pt x="370840" y="1059602"/>
                    </a:lnTo>
                    <a:lnTo>
                      <a:pt x="343324" y="1055370"/>
                    </a:lnTo>
                    <a:cubicBezTo>
                      <a:pt x="344029" y="1032087"/>
                      <a:pt x="344735" y="1008803"/>
                      <a:pt x="345440" y="985520"/>
                    </a:cubicBezTo>
                    <a:lnTo>
                      <a:pt x="284480" y="985520"/>
                    </a:lnTo>
                    <a:lnTo>
                      <a:pt x="287655" y="953770"/>
                    </a:lnTo>
                    <a:lnTo>
                      <a:pt x="248920" y="949960"/>
                    </a:lnTo>
                    <a:lnTo>
                      <a:pt x="248920" y="883920"/>
                    </a:lnTo>
                    <a:lnTo>
                      <a:pt x="238760" y="883920"/>
                    </a:lnTo>
                    <a:lnTo>
                      <a:pt x="238760" y="756920"/>
                    </a:lnTo>
                    <a:lnTo>
                      <a:pt x="177800" y="756920"/>
                    </a:lnTo>
                    <a:lnTo>
                      <a:pt x="177800" y="584200"/>
                    </a:lnTo>
                    <a:lnTo>
                      <a:pt x="172720" y="584200"/>
                    </a:lnTo>
                    <a:lnTo>
                      <a:pt x="172720" y="467360"/>
                    </a:lnTo>
                    <a:lnTo>
                      <a:pt x="144146" y="471593"/>
                    </a:lnTo>
                    <a:cubicBezTo>
                      <a:pt x="143440" y="428836"/>
                      <a:pt x="146968" y="394547"/>
                      <a:pt x="146262" y="351790"/>
                    </a:cubicBezTo>
                    <a:lnTo>
                      <a:pt x="126999" y="351792"/>
                    </a:lnTo>
                    <a:cubicBezTo>
                      <a:pt x="126294" y="330343"/>
                      <a:pt x="127705" y="311009"/>
                      <a:pt x="127000" y="289560"/>
                    </a:cubicBezTo>
                    <a:lnTo>
                      <a:pt x="121920" y="289560"/>
                    </a:lnTo>
                    <a:lnTo>
                      <a:pt x="121920" y="162560"/>
                    </a:lnTo>
                    <a:lnTo>
                      <a:pt x="111760" y="162560"/>
                    </a:lnTo>
                    <a:lnTo>
                      <a:pt x="111760" y="66040"/>
                    </a:lnTo>
                    <a:lnTo>
                      <a:pt x="91440" y="66040"/>
                    </a:lnTo>
                    <a:lnTo>
                      <a:pt x="9144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78" name="Group 177">
                <a:extLst>
                  <a:ext uri="{FF2B5EF4-FFF2-40B4-BE49-F238E27FC236}">
                    <a16:creationId xmlns:a16="http://schemas.microsoft.com/office/drawing/2014/main" id="{8F901475-7412-BEE7-F971-D63ECAE53AC0}"/>
                  </a:ext>
                </a:extLst>
              </p:cNvPr>
              <p:cNvGrpSpPr/>
              <p:nvPr/>
            </p:nvGrpSpPr>
            <p:grpSpPr>
              <a:xfrm>
                <a:off x="1131550" y="3024516"/>
                <a:ext cx="106219" cy="106219"/>
                <a:chOff x="2953965" y="3606217"/>
                <a:chExt cx="156446" cy="156446"/>
              </a:xfrm>
            </p:grpSpPr>
            <p:cxnSp>
              <p:nvCxnSpPr>
                <p:cNvPr id="179" name="Straight Connector 178">
                  <a:extLst>
                    <a:ext uri="{FF2B5EF4-FFF2-40B4-BE49-F238E27FC236}">
                      <a16:creationId xmlns:a16="http://schemas.microsoft.com/office/drawing/2014/main" id="{C0364C5B-0E99-76E0-F7B6-23DEE120D9FA}"/>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B6363D0-C4C7-B56D-4EE4-11D1A5BC2FC7}"/>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1CB6751A-D045-C6DC-28CB-DA25C6BD7298}"/>
                  </a:ext>
                </a:extLst>
              </p:cNvPr>
              <p:cNvGrpSpPr/>
              <p:nvPr/>
            </p:nvGrpSpPr>
            <p:grpSpPr>
              <a:xfrm>
                <a:off x="1189740" y="3109060"/>
                <a:ext cx="106219" cy="106219"/>
                <a:chOff x="2953965" y="3606217"/>
                <a:chExt cx="156446" cy="156446"/>
              </a:xfrm>
            </p:grpSpPr>
            <p:cxnSp>
              <p:nvCxnSpPr>
                <p:cNvPr id="182" name="Straight Connector 181">
                  <a:extLst>
                    <a:ext uri="{FF2B5EF4-FFF2-40B4-BE49-F238E27FC236}">
                      <a16:creationId xmlns:a16="http://schemas.microsoft.com/office/drawing/2014/main" id="{876B518A-604E-5149-588B-8749C046DCE5}"/>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87874AA0-572C-C4D2-E24C-A52A20DBED89}"/>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5E6435AE-82D6-0E8A-8A5C-384224C20B48}"/>
                  </a:ext>
                </a:extLst>
              </p:cNvPr>
              <p:cNvGrpSpPr/>
              <p:nvPr/>
            </p:nvGrpSpPr>
            <p:grpSpPr>
              <a:xfrm>
                <a:off x="1281644" y="3293149"/>
                <a:ext cx="106219" cy="106219"/>
                <a:chOff x="2953965" y="3606217"/>
                <a:chExt cx="156446" cy="156446"/>
              </a:xfrm>
            </p:grpSpPr>
            <p:cxnSp>
              <p:nvCxnSpPr>
                <p:cNvPr id="185" name="Straight Connector 184">
                  <a:extLst>
                    <a:ext uri="{FF2B5EF4-FFF2-40B4-BE49-F238E27FC236}">
                      <a16:creationId xmlns:a16="http://schemas.microsoft.com/office/drawing/2014/main" id="{0A64BA1E-E229-0A13-33F5-B3E6608E46BE}"/>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B1EEE21-16C2-6A40-AE9B-5F18C662E00B}"/>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B17042E0-AFA5-A9D2-C8C1-DA4158EB03A5}"/>
                  </a:ext>
                </a:extLst>
              </p:cNvPr>
              <p:cNvGrpSpPr/>
              <p:nvPr/>
            </p:nvGrpSpPr>
            <p:grpSpPr>
              <a:xfrm>
                <a:off x="1333693" y="3399368"/>
                <a:ext cx="106219" cy="106219"/>
                <a:chOff x="2953965" y="3606217"/>
                <a:chExt cx="156446" cy="156446"/>
              </a:xfrm>
            </p:grpSpPr>
            <p:cxnSp>
              <p:nvCxnSpPr>
                <p:cNvPr id="188" name="Straight Connector 187">
                  <a:extLst>
                    <a:ext uri="{FF2B5EF4-FFF2-40B4-BE49-F238E27FC236}">
                      <a16:creationId xmlns:a16="http://schemas.microsoft.com/office/drawing/2014/main" id="{5652C4E3-5713-018D-AB16-F020A6C2259B}"/>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4883EFE-A6F4-0616-93E3-CEC9B9143FF3}"/>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5E142CBC-81E8-AEAD-79F2-90724B4E8FC2}"/>
                  </a:ext>
                </a:extLst>
              </p:cNvPr>
              <p:cNvGrpSpPr/>
              <p:nvPr/>
            </p:nvGrpSpPr>
            <p:grpSpPr>
              <a:xfrm>
                <a:off x="1489522" y="3429000"/>
                <a:ext cx="106219" cy="106219"/>
                <a:chOff x="2953965" y="3606217"/>
                <a:chExt cx="156446" cy="156446"/>
              </a:xfrm>
            </p:grpSpPr>
            <p:cxnSp>
              <p:nvCxnSpPr>
                <p:cNvPr id="191" name="Straight Connector 190">
                  <a:extLst>
                    <a:ext uri="{FF2B5EF4-FFF2-40B4-BE49-F238E27FC236}">
                      <a16:creationId xmlns:a16="http://schemas.microsoft.com/office/drawing/2014/main" id="{AAC487BD-D43F-C580-71EC-DAE1845DFE94}"/>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E2E3441-B4D0-D580-D01D-FC55678B113B}"/>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5F3EBB1B-02CA-AD8C-95ED-CCE7D0F846C6}"/>
                  </a:ext>
                </a:extLst>
              </p:cNvPr>
              <p:cNvGrpSpPr/>
              <p:nvPr/>
            </p:nvGrpSpPr>
            <p:grpSpPr>
              <a:xfrm>
                <a:off x="1584680" y="3561245"/>
                <a:ext cx="106219" cy="106219"/>
                <a:chOff x="2953965" y="3606217"/>
                <a:chExt cx="156446" cy="156446"/>
              </a:xfrm>
            </p:grpSpPr>
            <p:cxnSp>
              <p:nvCxnSpPr>
                <p:cNvPr id="194" name="Straight Connector 193">
                  <a:extLst>
                    <a:ext uri="{FF2B5EF4-FFF2-40B4-BE49-F238E27FC236}">
                      <a16:creationId xmlns:a16="http://schemas.microsoft.com/office/drawing/2014/main" id="{D5F09BED-A0BC-029C-95EF-EB2F60D3141E}"/>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019A4B7-4F01-DBBB-F303-13AAF95C3B33}"/>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9FD60999-D5EA-C78E-84CF-755918315481}"/>
                  </a:ext>
                </a:extLst>
              </p:cNvPr>
              <p:cNvGrpSpPr/>
              <p:nvPr/>
            </p:nvGrpSpPr>
            <p:grpSpPr>
              <a:xfrm>
                <a:off x="1603188" y="3612236"/>
                <a:ext cx="106219" cy="106219"/>
                <a:chOff x="2953965" y="3606217"/>
                <a:chExt cx="156446" cy="156446"/>
              </a:xfrm>
            </p:grpSpPr>
            <p:cxnSp>
              <p:nvCxnSpPr>
                <p:cNvPr id="197" name="Straight Connector 196">
                  <a:extLst>
                    <a:ext uri="{FF2B5EF4-FFF2-40B4-BE49-F238E27FC236}">
                      <a16:creationId xmlns:a16="http://schemas.microsoft.com/office/drawing/2014/main" id="{B1BE7D5B-E2B1-4B51-450F-DF85261F12EF}"/>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B889573-9476-36CC-F1AC-9FF7FB966EF1}"/>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DEA78884-2BFA-006C-E609-84F72C6AF312}"/>
                  </a:ext>
                </a:extLst>
              </p:cNvPr>
              <p:cNvGrpSpPr/>
              <p:nvPr/>
            </p:nvGrpSpPr>
            <p:grpSpPr>
              <a:xfrm>
                <a:off x="1697702" y="3601950"/>
                <a:ext cx="106219" cy="106219"/>
                <a:chOff x="2953965" y="3606217"/>
                <a:chExt cx="156446" cy="156446"/>
              </a:xfrm>
            </p:grpSpPr>
            <p:cxnSp>
              <p:nvCxnSpPr>
                <p:cNvPr id="200" name="Straight Connector 199">
                  <a:extLst>
                    <a:ext uri="{FF2B5EF4-FFF2-40B4-BE49-F238E27FC236}">
                      <a16:creationId xmlns:a16="http://schemas.microsoft.com/office/drawing/2014/main" id="{652432F5-296E-4FAB-B576-ECD7774C3204}"/>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2665C26-75A7-4661-5F76-DD43C6BCE743}"/>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18BC4C26-595C-0D6B-1C76-29C98EB253AC}"/>
                  </a:ext>
                </a:extLst>
              </p:cNvPr>
              <p:cNvGrpSpPr/>
              <p:nvPr/>
            </p:nvGrpSpPr>
            <p:grpSpPr>
              <a:xfrm>
                <a:off x="1868040" y="3880667"/>
                <a:ext cx="106219" cy="106219"/>
                <a:chOff x="2953965" y="3606217"/>
                <a:chExt cx="156446" cy="156446"/>
              </a:xfrm>
            </p:grpSpPr>
            <p:cxnSp>
              <p:nvCxnSpPr>
                <p:cNvPr id="203" name="Straight Connector 202">
                  <a:extLst>
                    <a:ext uri="{FF2B5EF4-FFF2-40B4-BE49-F238E27FC236}">
                      <a16:creationId xmlns:a16="http://schemas.microsoft.com/office/drawing/2014/main" id="{33104435-DC43-869F-5FF6-54A9CA8F0A05}"/>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69593D6-A247-A508-731D-A6A0A3E57677}"/>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499E7A7C-A972-0F81-E6E4-B48B04F92B8A}"/>
                  </a:ext>
                </a:extLst>
              </p:cNvPr>
              <p:cNvGrpSpPr/>
              <p:nvPr/>
            </p:nvGrpSpPr>
            <p:grpSpPr>
              <a:xfrm>
                <a:off x="1993674" y="4173414"/>
                <a:ext cx="106219" cy="106219"/>
                <a:chOff x="2953965" y="3606217"/>
                <a:chExt cx="156446" cy="156446"/>
              </a:xfrm>
            </p:grpSpPr>
            <p:cxnSp>
              <p:nvCxnSpPr>
                <p:cNvPr id="207" name="Straight Connector 206">
                  <a:extLst>
                    <a:ext uri="{FF2B5EF4-FFF2-40B4-BE49-F238E27FC236}">
                      <a16:creationId xmlns:a16="http://schemas.microsoft.com/office/drawing/2014/main" id="{154BBD93-11C2-1C59-05E1-72345A627D53}"/>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63219BC-DF60-830E-5107-E5A69DC79487}"/>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316F956D-26F3-03BE-E799-AAC2E865C6D6}"/>
                  </a:ext>
                </a:extLst>
              </p:cNvPr>
              <p:cNvGrpSpPr/>
              <p:nvPr/>
            </p:nvGrpSpPr>
            <p:grpSpPr>
              <a:xfrm>
                <a:off x="2165467" y="4220255"/>
                <a:ext cx="106219" cy="106219"/>
                <a:chOff x="2953965" y="3606217"/>
                <a:chExt cx="156446" cy="156446"/>
              </a:xfrm>
            </p:grpSpPr>
            <p:cxnSp>
              <p:nvCxnSpPr>
                <p:cNvPr id="210" name="Straight Connector 209">
                  <a:extLst>
                    <a:ext uri="{FF2B5EF4-FFF2-40B4-BE49-F238E27FC236}">
                      <a16:creationId xmlns:a16="http://schemas.microsoft.com/office/drawing/2014/main" id="{645AA7CD-9302-5003-6F88-61B8A4E80283}"/>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5D9E1998-E054-D4D0-4D79-BD6EA9BE8C23}"/>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47A39CE9-757A-22DF-DCB4-91F5FA83C560}"/>
                  </a:ext>
                </a:extLst>
              </p:cNvPr>
              <p:cNvGrpSpPr/>
              <p:nvPr/>
            </p:nvGrpSpPr>
            <p:grpSpPr>
              <a:xfrm>
                <a:off x="2206798" y="4226408"/>
                <a:ext cx="106219" cy="106219"/>
                <a:chOff x="2953965" y="3606217"/>
                <a:chExt cx="156446" cy="156446"/>
              </a:xfrm>
            </p:grpSpPr>
            <p:cxnSp>
              <p:nvCxnSpPr>
                <p:cNvPr id="213" name="Straight Connector 212">
                  <a:extLst>
                    <a:ext uri="{FF2B5EF4-FFF2-40B4-BE49-F238E27FC236}">
                      <a16:creationId xmlns:a16="http://schemas.microsoft.com/office/drawing/2014/main" id="{4A945252-F66F-DDB2-B382-E4DDC669A24F}"/>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6F335B0-BBEF-3E11-192E-01808F4B3C3D}"/>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D0971E41-D80C-51E9-BF3E-1A2C5DEE3737}"/>
                  </a:ext>
                </a:extLst>
              </p:cNvPr>
              <p:cNvGrpSpPr/>
              <p:nvPr/>
            </p:nvGrpSpPr>
            <p:grpSpPr>
              <a:xfrm>
                <a:off x="2294287" y="4273364"/>
                <a:ext cx="106219" cy="106219"/>
                <a:chOff x="2953965" y="3606217"/>
                <a:chExt cx="156446" cy="156446"/>
              </a:xfrm>
            </p:grpSpPr>
            <p:cxnSp>
              <p:nvCxnSpPr>
                <p:cNvPr id="216" name="Straight Connector 215">
                  <a:extLst>
                    <a:ext uri="{FF2B5EF4-FFF2-40B4-BE49-F238E27FC236}">
                      <a16:creationId xmlns:a16="http://schemas.microsoft.com/office/drawing/2014/main" id="{ED3B44F5-74A0-5494-C682-01F043143EC2}"/>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D9E65E6-10DA-FEC1-905E-9437BB5B85B5}"/>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C1142D93-E75F-E6B2-59AD-FFE57F43567B}"/>
                  </a:ext>
                </a:extLst>
              </p:cNvPr>
              <p:cNvGrpSpPr/>
              <p:nvPr/>
            </p:nvGrpSpPr>
            <p:grpSpPr>
              <a:xfrm>
                <a:off x="2410530" y="4347750"/>
                <a:ext cx="106219" cy="106219"/>
                <a:chOff x="2953965" y="3606217"/>
                <a:chExt cx="156446" cy="156446"/>
              </a:xfrm>
            </p:grpSpPr>
            <p:cxnSp>
              <p:nvCxnSpPr>
                <p:cNvPr id="219" name="Straight Connector 218">
                  <a:extLst>
                    <a:ext uri="{FF2B5EF4-FFF2-40B4-BE49-F238E27FC236}">
                      <a16:creationId xmlns:a16="http://schemas.microsoft.com/office/drawing/2014/main" id="{7EBA19C0-6F57-08E5-E676-26B46EFAE7B5}"/>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1FA86EAB-E2A5-390D-4FD9-AC5607B11C20}"/>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1D3E40B1-121D-6EFE-2F56-846E4FFAED5F}"/>
                  </a:ext>
                </a:extLst>
              </p:cNvPr>
              <p:cNvGrpSpPr/>
              <p:nvPr/>
            </p:nvGrpSpPr>
            <p:grpSpPr>
              <a:xfrm>
                <a:off x="2606502" y="4417100"/>
                <a:ext cx="106219" cy="106219"/>
                <a:chOff x="2953965" y="3606217"/>
                <a:chExt cx="156446" cy="156446"/>
              </a:xfrm>
            </p:grpSpPr>
            <p:cxnSp>
              <p:nvCxnSpPr>
                <p:cNvPr id="222" name="Straight Connector 221">
                  <a:extLst>
                    <a:ext uri="{FF2B5EF4-FFF2-40B4-BE49-F238E27FC236}">
                      <a16:creationId xmlns:a16="http://schemas.microsoft.com/office/drawing/2014/main" id="{324B29AF-5B56-FFF2-AE1B-972C9DC3C60E}"/>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AA75198A-9621-1377-8455-3B9A21711D1E}"/>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5969DE6D-FB8C-5817-26F2-2041729F01B4}"/>
                  </a:ext>
                </a:extLst>
              </p:cNvPr>
              <p:cNvGrpSpPr/>
              <p:nvPr/>
            </p:nvGrpSpPr>
            <p:grpSpPr>
              <a:xfrm>
                <a:off x="3197052" y="4647068"/>
                <a:ext cx="106219" cy="106219"/>
                <a:chOff x="2953965" y="3606217"/>
                <a:chExt cx="156446" cy="156446"/>
              </a:xfrm>
            </p:grpSpPr>
            <p:cxnSp>
              <p:nvCxnSpPr>
                <p:cNvPr id="225" name="Straight Connector 224">
                  <a:extLst>
                    <a:ext uri="{FF2B5EF4-FFF2-40B4-BE49-F238E27FC236}">
                      <a16:creationId xmlns:a16="http://schemas.microsoft.com/office/drawing/2014/main" id="{EDB7CFC4-D939-757D-A72E-ED5CA248B420}"/>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B808478-BD89-6448-FF58-93E8B34A2345}"/>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4B01B76E-07C5-DCFE-CA55-D9CFA9F6EAC4}"/>
                  </a:ext>
                </a:extLst>
              </p:cNvPr>
              <p:cNvGrpSpPr/>
              <p:nvPr/>
            </p:nvGrpSpPr>
            <p:grpSpPr>
              <a:xfrm>
                <a:off x="4552709" y="4811074"/>
                <a:ext cx="106219" cy="106219"/>
                <a:chOff x="2953965" y="3606217"/>
                <a:chExt cx="156446" cy="156446"/>
              </a:xfrm>
            </p:grpSpPr>
            <p:cxnSp>
              <p:nvCxnSpPr>
                <p:cNvPr id="228" name="Straight Connector 227">
                  <a:extLst>
                    <a:ext uri="{FF2B5EF4-FFF2-40B4-BE49-F238E27FC236}">
                      <a16:creationId xmlns:a16="http://schemas.microsoft.com/office/drawing/2014/main" id="{367E7FDD-E353-D949-D3C4-455155C2A103}"/>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DDF102C9-920E-946B-7A54-4FC101031EC5}"/>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A42C8045-ACF9-08C6-8A0B-C9F23FCAFE50}"/>
                  </a:ext>
                </a:extLst>
              </p:cNvPr>
              <p:cNvGrpSpPr/>
              <p:nvPr/>
            </p:nvGrpSpPr>
            <p:grpSpPr>
              <a:xfrm>
                <a:off x="5375920" y="4935450"/>
                <a:ext cx="106219" cy="106219"/>
                <a:chOff x="2953965" y="3606217"/>
                <a:chExt cx="156446" cy="156446"/>
              </a:xfrm>
            </p:grpSpPr>
            <p:cxnSp>
              <p:nvCxnSpPr>
                <p:cNvPr id="231" name="Straight Connector 230">
                  <a:extLst>
                    <a:ext uri="{FF2B5EF4-FFF2-40B4-BE49-F238E27FC236}">
                      <a16:creationId xmlns:a16="http://schemas.microsoft.com/office/drawing/2014/main" id="{74044062-D94E-289A-714F-822A065EAD40}"/>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2B8397C8-D1D1-C786-CDEA-4C543C4154BF}"/>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E9AA2EA8-E1A7-E962-DAA5-2CE613013E3E}"/>
                  </a:ext>
                </a:extLst>
              </p:cNvPr>
              <p:cNvGrpSpPr/>
              <p:nvPr/>
            </p:nvGrpSpPr>
            <p:grpSpPr>
              <a:xfrm>
                <a:off x="5462616" y="4935449"/>
                <a:ext cx="106219" cy="106219"/>
                <a:chOff x="2953965" y="3606217"/>
                <a:chExt cx="156446" cy="156446"/>
              </a:xfrm>
            </p:grpSpPr>
            <p:cxnSp>
              <p:nvCxnSpPr>
                <p:cNvPr id="234" name="Straight Connector 233">
                  <a:extLst>
                    <a:ext uri="{FF2B5EF4-FFF2-40B4-BE49-F238E27FC236}">
                      <a16:creationId xmlns:a16="http://schemas.microsoft.com/office/drawing/2014/main" id="{3F418313-8E17-14EE-C2FD-A1815FE4FF61}"/>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6B18EA45-32EB-9A59-4ECD-2ED8DED86B0B}"/>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cxnSp>
          <p:nvCxnSpPr>
            <p:cNvPr id="12" name="Straight Connector 11">
              <a:extLst>
                <a:ext uri="{FF2B5EF4-FFF2-40B4-BE49-F238E27FC236}">
                  <a16:creationId xmlns:a16="http://schemas.microsoft.com/office/drawing/2014/main" id="{FE101CD2-6865-581E-C11D-61030AE74FD4}"/>
                </a:ext>
              </a:extLst>
            </p:cNvPr>
            <p:cNvCxnSpPr>
              <a:stCxn id="6" idx="42"/>
            </p:cNvCxnSpPr>
            <p:nvPr/>
          </p:nvCxnSpPr>
          <p:spPr bwMode="auto">
            <a:xfrm>
              <a:off x="1559560" y="3535680"/>
              <a:ext cx="11832" cy="1662832"/>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36" name="Straight Connector 235">
              <a:extLst>
                <a:ext uri="{FF2B5EF4-FFF2-40B4-BE49-F238E27FC236}">
                  <a16:creationId xmlns:a16="http://schemas.microsoft.com/office/drawing/2014/main" id="{D275521C-3176-9D3F-4C9F-60EB5D339519}"/>
                </a:ext>
              </a:extLst>
            </p:cNvPr>
            <p:cNvCxnSpPr>
              <a:cxnSpLocks/>
            </p:cNvCxnSpPr>
            <p:nvPr/>
          </p:nvCxnSpPr>
          <p:spPr bwMode="auto">
            <a:xfrm>
              <a:off x="2154162" y="4270258"/>
              <a:ext cx="6605" cy="928254"/>
            </a:xfrm>
            <a:prstGeom prst="line">
              <a:avLst/>
            </a:prstGeom>
            <a:noFill/>
            <a:ln w="28575" cap="flat" cmpd="sng" algn="ctr">
              <a:solidFill>
                <a:schemeClr val="tx2">
                  <a:lumMod val="90000"/>
                </a:schemeClr>
              </a:solidFill>
              <a:prstDash val="sysDash"/>
              <a:round/>
              <a:headEnd type="none" w="med" len="med"/>
              <a:tailEnd type="none" w="med" len="med"/>
            </a:ln>
            <a:effectLst/>
          </p:spPr>
        </p:cxnSp>
      </p:grpSp>
      <p:grpSp>
        <p:nvGrpSpPr>
          <p:cNvPr id="52" name="Group 51">
            <a:extLst>
              <a:ext uri="{FF2B5EF4-FFF2-40B4-BE49-F238E27FC236}">
                <a16:creationId xmlns:a16="http://schemas.microsoft.com/office/drawing/2014/main" id="{237B3026-35E0-B327-F11D-A289574C7A1A}"/>
              </a:ext>
            </a:extLst>
          </p:cNvPr>
          <p:cNvGrpSpPr/>
          <p:nvPr/>
        </p:nvGrpSpPr>
        <p:grpSpPr>
          <a:xfrm>
            <a:off x="6084684" y="1491503"/>
            <a:ext cx="5520943" cy="4339886"/>
            <a:chOff x="6266628" y="1491503"/>
            <a:chExt cx="5520943" cy="4339886"/>
          </a:xfrm>
        </p:grpSpPr>
        <p:sp>
          <p:nvSpPr>
            <p:cNvPr id="33" name="TextBox 32">
              <a:extLst>
                <a:ext uri="{FF2B5EF4-FFF2-40B4-BE49-F238E27FC236}">
                  <a16:creationId xmlns:a16="http://schemas.microsoft.com/office/drawing/2014/main" id="{143DC182-B971-10F1-E7D4-EEAD18B3FB3D}"/>
                </a:ext>
              </a:extLst>
            </p:cNvPr>
            <p:cNvSpPr txBox="1"/>
            <p:nvPr/>
          </p:nvSpPr>
          <p:spPr bwMode="auto">
            <a:xfrm>
              <a:off x="6830268" y="1491503"/>
              <a:ext cx="40758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Overall Survival</a:t>
              </a:r>
            </a:p>
          </p:txBody>
        </p:sp>
        <p:grpSp>
          <p:nvGrpSpPr>
            <p:cNvPr id="113" name="Group 112">
              <a:extLst>
                <a:ext uri="{FF2B5EF4-FFF2-40B4-BE49-F238E27FC236}">
                  <a16:creationId xmlns:a16="http://schemas.microsoft.com/office/drawing/2014/main" id="{092DD1B7-7D39-06EF-93A3-CE0C4A20BCDD}"/>
                </a:ext>
              </a:extLst>
            </p:cNvPr>
            <p:cNvGrpSpPr/>
            <p:nvPr/>
          </p:nvGrpSpPr>
          <p:grpSpPr>
            <a:xfrm>
              <a:off x="6440705" y="2128045"/>
              <a:ext cx="458779" cy="3238500"/>
              <a:chOff x="6421905" y="1491280"/>
              <a:chExt cx="458779" cy="2827432"/>
            </a:xfrm>
          </p:grpSpPr>
          <p:sp>
            <p:nvSpPr>
              <p:cNvPr id="163" name="TextBox 162">
                <a:extLst>
                  <a:ext uri="{FF2B5EF4-FFF2-40B4-BE49-F238E27FC236}">
                    <a16:creationId xmlns:a16="http://schemas.microsoft.com/office/drawing/2014/main" id="{BF958832-B7ED-7407-91FA-41CB0101756D}"/>
                  </a:ext>
                </a:extLst>
              </p:cNvPr>
              <p:cNvSpPr txBox="1"/>
              <p:nvPr/>
            </p:nvSpPr>
            <p:spPr bwMode="auto">
              <a:xfrm>
                <a:off x="6513276" y="2536763"/>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64" name="TextBox 163">
                <a:extLst>
                  <a:ext uri="{FF2B5EF4-FFF2-40B4-BE49-F238E27FC236}">
                    <a16:creationId xmlns:a16="http://schemas.microsoft.com/office/drawing/2014/main" id="{ADC5FE8D-EE57-3D07-63AB-34ECE7B2ADA2}"/>
                  </a:ext>
                </a:extLst>
              </p:cNvPr>
              <p:cNvSpPr txBox="1"/>
              <p:nvPr/>
            </p:nvSpPr>
            <p:spPr bwMode="auto">
              <a:xfrm>
                <a:off x="6513276" y="3035394"/>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65" name="TextBox 164">
                <a:extLst>
                  <a:ext uri="{FF2B5EF4-FFF2-40B4-BE49-F238E27FC236}">
                    <a16:creationId xmlns:a16="http://schemas.microsoft.com/office/drawing/2014/main" id="{45C975B2-82B7-9CC1-9F10-ADC5865A9068}"/>
                  </a:ext>
                </a:extLst>
              </p:cNvPr>
              <p:cNvSpPr txBox="1"/>
              <p:nvPr/>
            </p:nvSpPr>
            <p:spPr bwMode="auto">
              <a:xfrm>
                <a:off x="6513276" y="3514753"/>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66" name="TextBox 165">
                <a:extLst>
                  <a:ext uri="{FF2B5EF4-FFF2-40B4-BE49-F238E27FC236}">
                    <a16:creationId xmlns:a16="http://schemas.microsoft.com/office/drawing/2014/main" id="{934E36C8-88ED-3999-DB93-89023FB4F463}"/>
                  </a:ext>
                </a:extLst>
              </p:cNvPr>
              <p:cNvSpPr txBox="1"/>
              <p:nvPr/>
            </p:nvSpPr>
            <p:spPr bwMode="auto">
              <a:xfrm>
                <a:off x="6604647" y="4050169"/>
                <a:ext cx="276037"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7" name="TextBox 166">
                <a:extLst>
                  <a:ext uri="{FF2B5EF4-FFF2-40B4-BE49-F238E27FC236}">
                    <a16:creationId xmlns:a16="http://schemas.microsoft.com/office/drawing/2014/main" id="{0B70B69E-DA9A-6D3D-80D7-9DA498AB0B8C}"/>
                  </a:ext>
                </a:extLst>
              </p:cNvPr>
              <p:cNvSpPr txBox="1"/>
              <p:nvPr/>
            </p:nvSpPr>
            <p:spPr bwMode="auto">
              <a:xfrm>
                <a:off x="6513276" y="1996747"/>
                <a:ext cx="367408"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68" name="TextBox 167">
                <a:extLst>
                  <a:ext uri="{FF2B5EF4-FFF2-40B4-BE49-F238E27FC236}">
                    <a16:creationId xmlns:a16="http://schemas.microsoft.com/office/drawing/2014/main" id="{1255FC08-BA95-F616-CEF5-2D7B68BE7CBD}"/>
                  </a:ext>
                </a:extLst>
              </p:cNvPr>
              <p:cNvSpPr txBox="1"/>
              <p:nvPr/>
            </p:nvSpPr>
            <p:spPr bwMode="auto">
              <a:xfrm>
                <a:off x="6421905" y="1491280"/>
                <a:ext cx="458779"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grpSp>
          <p:nvGrpSpPr>
            <p:cNvPr id="114" name="Group 113">
              <a:extLst>
                <a:ext uri="{FF2B5EF4-FFF2-40B4-BE49-F238E27FC236}">
                  <a16:creationId xmlns:a16="http://schemas.microsoft.com/office/drawing/2014/main" id="{8BFA3D52-CCE2-360E-067D-CB6BEB25E231}"/>
                </a:ext>
              </a:extLst>
            </p:cNvPr>
            <p:cNvGrpSpPr/>
            <p:nvPr/>
          </p:nvGrpSpPr>
          <p:grpSpPr>
            <a:xfrm>
              <a:off x="6823422" y="2293146"/>
              <a:ext cx="89490" cy="2914650"/>
              <a:chOff x="1770016" y="2538033"/>
              <a:chExt cx="1625600" cy="2225944"/>
            </a:xfrm>
          </p:grpSpPr>
          <p:cxnSp>
            <p:nvCxnSpPr>
              <p:cNvPr id="157" name="Straight Connector 156">
                <a:extLst>
                  <a:ext uri="{FF2B5EF4-FFF2-40B4-BE49-F238E27FC236}">
                    <a16:creationId xmlns:a16="http://schemas.microsoft.com/office/drawing/2014/main" id="{DED1D5C5-7F01-AD2F-4FD5-9D83B6BDDCCA}"/>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6F43A28-6E58-76E1-0C35-486E4706938B}"/>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F2C78F5-78A7-7105-7163-E7BEA0845F95}"/>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AE93405-F4B2-5C54-0191-6FDD1E44706B}"/>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36CA597-293D-79D4-DC2C-02EE6B601E50}"/>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6F3C702-8F07-5C42-0311-2CD5936E6E1E}"/>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sp>
          <p:nvSpPr>
            <p:cNvPr id="115" name="TextBox 114">
              <a:extLst>
                <a:ext uri="{FF2B5EF4-FFF2-40B4-BE49-F238E27FC236}">
                  <a16:creationId xmlns:a16="http://schemas.microsoft.com/office/drawing/2014/main" id="{F108AB9E-94B6-996C-3E3B-03D3266B7BCD}"/>
                </a:ext>
              </a:extLst>
            </p:cNvPr>
            <p:cNvSpPr txBox="1"/>
            <p:nvPr/>
          </p:nvSpPr>
          <p:spPr bwMode="auto">
            <a:xfrm rot="16200000">
              <a:off x="5583489" y="3604530"/>
              <a:ext cx="1674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OS</a:t>
              </a:r>
            </a:p>
          </p:txBody>
        </p:sp>
        <p:sp>
          <p:nvSpPr>
            <p:cNvPr id="116" name="Freeform: Shape 115">
              <a:extLst>
                <a:ext uri="{FF2B5EF4-FFF2-40B4-BE49-F238E27FC236}">
                  <a16:creationId xmlns:a16="http://schemas.microsoft.com/office/drawing/2014/main" id="{EE5DA151-89B3-7657-85BC-6A019E2B75FA}"/>
                </a:ext>
              </a:extLst>
            </p:cNvPr>
            <p:cNvSpPr/>
            <p:nvPr/>
          </p:nvSpPr>
          <p:spPr bwMode="auto">
            <a:xfrm>
              <a:off x="6917991" y="2289901"/>
              <a:ext cx="4681341" cy="2927259"/>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grpSp>
          <p:nvGrpSpPr>
            <p:cNvPr id="117" name="Group 116">
              <a:extLst>
                <a:ext uri="{FF2B5EF4-FFF2-40B4-BE49-F238E27FC236}">
                  <a16:creationId xmlns:a16="http://schemas.microsoft.com/office/drawing/2014/main" id="{3D1493E2-386C-9E08-8334-CFF6B9F5629F}"/>
                </a:ext>
              </a:extLst>
            </p:cNvPr>
            <p:cNvGrpSpPr/>
            <p:nvPr/>
          </p:nvGrpSpPr>
          <p:grpSpPr>
            <a:xfrm>
              <a:off x="6799768" y="5260062"/>
              <a:ext cx="4987803" cy="286232"/>
              <a:chOff x="932873" y="4999452"/>
              <a:chExt cx="4107066" cy="286232"/>
            </a:xfrm>
          </p:grpSpPr>
          <p:sp>
            <p:nvSpPr>
              <p:cNvPr id="140" name="TextBox 139">
                <a:extLst>
                  <a:ext uri="{FF2B5EF4-FFF2-40B4-BE49-F238E27FC236}">
                    <a16:creationId xmlns:a16="http://schemas.microsoft.com/office/drawing/2014/main" id="{4DAFD3E1-7E4B-46B1-FC3F-BDF51F3BA02E}"/>
                  </a:ext>
                </a:extLst>
              </p:cNvPr>
              <p:cNvSpPr txBox="1"/>
              <p:nvPr/>
            </p:nvSpPr>
            <p:spPr bwMode="auto">
              <a:xfrm>
                <a:off x="932873"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41" name="TextBox 140">
                <a:extLst>
                  <a:ext uri="{FF2B5EF4-FFF2-40B4-BE49-F238E27FC236}">
                    <a16:creationId xmlns:a16="http://schemas.microsoft.com/office/drawing/2014/main" id="{144CE7C4-884A-E6A2-8801-560A534F1C48}"/>
                  </a:ext>
                </a:extLst>
              </p:cNvPr>
              <p:cNvSpPr txBox="1"/>
              <p:nvPr/>
            </p:nvSpPr>
            <p:spPr bwMode="auto">
              <a:xfrm>
                <a:off x="1151314"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42" name="TextBox 141">
                <a:extLst>
                  <a:ext uri="{FF2B5EF4-FFF2-40B4-BE49-F238E27FC236}">
                    <a16:creationId xmlns:a16="http://schemas.microsoft.com/office/drawing/2014/main" id="{2A74D10C-16DF-3361-FF0E-FD13D81D1D99}"/>
                  </a:ext>
                </a:extLst>
              </p:cNvPr>
              <p:cNvSpPr txBox="1"/>
              <p:nvPr/>
            </p:nvSpPr>
            <p:spPr bwMode="auto">
              <a:xfrm>
                <a:off x="1364673"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143" name="TextBox 142">
                <a:extLst>
                  <a:ext uri="{FF2B5EF4-FFF2-40B4-BE49-F238E27FC236}">
                    <a16:creationId xmlns:a16="http://schemas.microsoft.com/office/drawing/2014/main" id="{2051577F-0A05-C104-90CB-6EDAEDD276C6}"/>
                  </a:ext>
                </a:extLst>
              </p:cNvPr>
              <p:cNvSpPr txBox="1"/>
              <p:nvPr/>
            </p:nvSpPr>
            <p:spPr bwMode="auto">
              <a:xfrm>
                <a:off x="1583113" y="4999452"/>
                <a:ext cx="2032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144" name="TextBox 143">
                <a:extLst>
                  <a:ext uri="{FF2B5EF4-FFF2-40B4-BE49-F238E27FC236}">
                    <a16:creationId xmlns:a16="http://schemas.microsoft.com/office/drawing/2014/main" id="{DA93E8E0-9172-10F9-7084-B7760DFD0636}"/>
                  </a:ext>
                </a:extLst>
              </p:cNvPr>
              <p:cNvSpPr txBox="1"/>
              <p:nvPr/>
            </p:nvSpPr>
            <p:spPr bwMode="auto">
              <a:xfrm>
                <a:off x="175472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145" name="TextBox 144">
                <a:extLst>
                  <a:ext uri="{FF2B5EF4-FFF2-40B4-BE49-F238E27FC236}">
                    <a16:creationId xmlns:a16="http://schemas.microsoft.com/office/drawing/2014/main" id="{E03A20A9-44D9-7E4E-1445-017700E19DD7}"/>
                  </a:ext>
                </a:extLst>
              </p:cNvPr>
              <p:cNvSpPr txBox="1"/>
              <p:nvPr/>
            </p:nvSpPr>
            <p:spPr bwMode="auto">
              <a:xfrm>
                <a:off x="197316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146" name="TextBox 145">
                <a:extLst>
                  <a:ext uri="{FF2B5EF4-FFF2-40B4-BE49-F238E27FC236}">
                    <a16:creationId xmlns:a16="http://schemas.microsoft.com/office/drawing/2014/main" id="{73A66739-A37C-3271-BF07-ADB0E9EAA611}"/>
                  </a:ext>
                </a:extLst>
              </p:cNvPr>
              <p:cNvSpPr txBox="1"/>
              <p:nvPr/>
            </p:nvSpPr>
            <p:spPr bwMode="auto">
              <a:xfrm>
                <a:off x="218652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147" name="TextBox 146">
                <a:extLst>
                  <a:ext uri="{FF2B5EF4-FFF2-40B4-BE49-F238E27FC236}">
                    <a16:creationId xmlns:a16="http://schemas.microsoft.com/office/drawing/2014/main" id="{7B969081-945D-D499-41AA-A592FF26FE86}"/>
                  </a:ext>
                </a:extLst>
              </p:cNvPr>
              <p:cNvSpPr txBox="1"/>
              <p:nvPr/>
            </p:nvSpPr>
            <p:spPr bwMode="auto">
              <a:xfrm>
                <a:off x="2404962"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a:t>
                </a:r>
              </a:p>
            </p:txBody>
          </p:sp>
          <p:sp>
            <p:nvSpPr>
              <p:cNvPr id="148" name="TextBox 147">
                <a:extLst>
                  <a:ext uri="{FF2B5EF4-FFF2-40B4-BE49-F238E27FC236}">
                    <a16:creationId xmlns:a16="http://schemas.microsoft.com/office/drawing/2014/main" id="{23C7C80F-FAE2-E734-AAFD-E69CE2A31B82}"/>
                  </a:ext>
                </a:extLst>
              </p:cNvPr>
              <p:cNvSpPr txBox="1"/>
              <p:nvPr/>
            </p:nvSpPr>
            <p:spPr bwMode="auto">
              <a:xfrm>
                <a:off x="262680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149" name="TextBox 148">
                <a:extLst>
                  <a:ext uri="{FF2B5EF4-FFF2-40B4-BE49-F238E27FC236}">
                    <a16:creationId xmlns:a16="http://schemas.microsoft.com/office/drawing/2014/main" id="{B8AC0C86-AEE3-40B0-D8A8-F75383C17B7E}"/>
                  </a:ext>
                </a:extLst>
              </p:cNvPr>
              <p:cNvSpPr txBox="1"/>
              <p:nvPr/>
            </p:nvSpPr>
            <p:spPr bwMode="auto">
              <a:xfrm>
                <a:off x="284524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27</a:t>
                </a:r>
              </a:p>
            </p:txBody>
          </p:sp>
          <p:sp>
            <p:nvSpPr>
              <p:cNvPr id="150" name="TextBox 149">
                <a:extLst>
                  <a:ext uri="{FF2B5EF4-FFF2-40B4-BE49-F238E27FC236}">
                    <a16:creationId xmlns:a16="http://schemas.microsoft.com/office/drawing/2014/main" id="{FCACD6B8-720E-4A52-025A-5B1B415C9AF1}"/>
                  </a:ext>
                </a:extLst>
              </p:cNvPr>
              <p:cNvSpPr txBox="1"/>
              <p:nvPr/>
            </p:nvSpPr>
            <p:spPr bwMode="auto">
              <a:xfrm>
                <a:off x="305860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151" name="TextBox 150">
                <a:extLst>
                  <a:ext uri="{FF2B5EF4-FFF2-40B4-BE49-F238E27FC236}">
                    <a16:creationId xmlns:a16="http://schemas.microsoft.com/office/drawing/2014/main" id="{3D1003BE-A9EF-246D-7AB6-39ADB4640B42}"/>
                  </a:ext>
                </a:extLst>
              </p:cNvPr>
              <p:cNvSpPr txBox="1"/>
              <p:nvPr/>
            </p:nvSpPr>
            <p:spPr bwMode="auto">
              <a:xfrm>
                <a:off x="3277046"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33</a:t>
                </a:r>
              </a:p>
            </p:txBody>
          </p:sp>
          <p:sp>
            <p:nvSpPr>
              <p:cNvPr id="152" name="TextBox 151">
                <a:extLst>
                  <a:ext uri="{FF2B5EF4-FFF2-40B4-BE49-F238E27FC236}">
                    <a16:creationId xmlns:a16="http://schemas.microsoft.com/office/drawing/2014/main" id="{42DB739A-90F3-F587-A9DF-2B99C6102DB6}"/>
                  </a:ext>
                </a:extLst>
              </p:cNvPr>
              <p:cNvSpPr txBox="1"/>
              <p:nvPr/>
            </p:nvSpPr>
            <p:spPr bwMode="auto">
              <a:xfrm>
                <a:off x="348229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153" name="TextBox 152">
                <a:extLst>
                  <a:ext uri="{FF2B5EF4-FFF2-40B4-BE49-F238E27FC236}">
                    <a16:creationId xmlns:a16="http://schemas.microsoft.com/office/drawing/2014/main" id="{1F78AF15-B0D9-86C2-9A27-4C64BFEB30C8}"/>
                  </a:ext>
                </a:extLst>
              </p:cNvPr>
              <p:cNvSpPr txBox="1"/>
              <p:nvPr/>
            </p:nvSpPr>
            <p:spPr bwMode="auto">
              <a:xfrm>
                <a:off x="370073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154" name="TextBox 153">
                <a:extLst>
                  <a:ext uri="{FF2B5EF4-FFF2-40B4-BE49-F238E27FC236}">
                    <a16:creationId xmlns:a16="http://schemas.microsoft.com/office/drawing/2014/main" id="{7740E4A3-BFFA-0FC5-CF6F-3EAA43EF8C3B}"/>
                  </a:ext>
                </a:extLst>
              </p:cNvPr>
              <p:cNvSpPr txBox="1"/>
              <p:nvPr/>
            </p:nvSpPr>
            <p:spPr bwMode="auto">
              <a:xfrm>
                <a:off x="391409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155" name="TextBox 154">
                <a:extLst>
                  <a:ext uri="{FF2B5EF4-FFF2-40B4-BE49-F238E27FC236}">
                    <a16:creationId xmlns:a16="http://schemas.microsoft.com/office/drawing/2014/main" id="{145BFF2A-62A7-95BB-B9D7-AD0D4062D431}"/>
                  </a:ext>
                </a:extLst>
              </p:cNvPr>
              <p:cNvSpPr txBox="1"/>
              <p:nvPr/>
            </p:nvSpPr>
            <p:spPr bwMode="auto">
              <a:xfrm>
                <a:off x="4132537"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156" name="TextBox 155">
                <a:extLst>
                  <a:ext uri="{FF2B5EF4-FFF2-40B4-BE49-F238E27FC236}">
                    <a16:creationId xmlns:a16="http://schemas.microsoft.com/office/drawing/2014/main" id="{E77589E7-DB3B-AFF1-7A83-81FB980D78C4}"/>
                  </a:ext>
                </a:extLst>
              </p:cNvPr>
              <p:cNvSpPr txBox="1"/>
              <p:nvPr/>
            </p:nvSpPr>
            <p:spPr bwMode="auto">
              <a:xfrm>
                <a:off x="4336924" y="4999452"/>
                <a:ext cx="270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48</a:t>
                </a:r>
              </a:p>
            </p:txBody>
          </p:sp>
          <p:sp>
            <p:nvSpPr>
              <p:cNvPr id="169" name="TextBox 168">
                <a:extLst>
                  <a:ext uri="{FF2B5EF4-FFF2-40B4-BE49-F238E27FC236}">
                    <a16:creationId xmlns:a16="http://schemas.microsoft.com/office/drawing/2014/main" id="{FA81696C-2A21-1C89-081E-6B769AA092EB}"/>
                  </a:ext>
                </a:extLst>
              </p:cNvPr>
              <p:cNvSpPr txBox="1"/>
              <p:nvPr/>
            </p:nvSpPr>
            <p:spPr bwMode="auto">
              <a:xfrm>
                <a:off x="4521599" y="4999452"/>
                <a:ext cx="30253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51</a:t>
                </a:r>
              </a:p>
            </p:txBody>
          </p:sp>
          <p:sp>
            <p:nvSpPr>
              <p:cNvPr id="170" name="TextBox 169">
                <a:extLst>
                  <a:ext uri="{FF2B5EF4-FFF2-40B4-BE49-F238E27FC236}">
                    <a16:creationId xmlns:a16="http://schemas.microsoft.com/office/drawing/2014/main" id="{63DA0582-3989-99C0-F9BD-8F937FBAE5CC}"/>
                  </a:ext>
                </a:extLst>
              </p:cNvPr>
              <p:cNvSpPr txBox="1"/>
              <p:nvPr/>
            </p:nvSpPr>
            <p:spPr bwMode="auto">
              <a:xfrm>
                <a:off x="4737407" y="4999452"/>
                <a:ext cx="30253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54</a:t>
                </a:r>
              </a:p>
            </p:txBody>
          </p:sp>
        </p:grpSp>
        <p:sp>
          <p:nvSpPr>
            <p:cNvPr id="118" name="TextBox 117">
              <a:extLst>
                <a:ext uri="{FF2B5EF4-FFF2-40B4-BE49-F238E27FC236}">
                  <a16:creationId xmlns:a16="http://schemas.microsoft.com/office/drawing/2014/main" id="{23D9AFC3-704B-E6FB-A588-EC4FE0EC720F}"/>
                </a:ext>
              </a:extLst>
            </p:cNvPr>
            <p:cNvSpPr txBox="1"/>
            <p:nvPr/>
          </p:nvSpPr>
          <p:spPr bwMode="auto">
            <a:xfrm>
              <a:off x="9060817" y="5523612"/>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19" name="Group 118">
              <a:extLst>
                <a:ext uri="{FF2B5EF4-FFF2-40B4-BE49-F238E27FC236}">
                  <a16:creationId xmlns:a16="http://schemas.microsoft.com/office/drawing/2014/main" id="{5C3D7A53-D747-2B8F-BCFC-23B6105830F5}"/>
                </a:ext>
              </a:extLst>
            </p:cNvPr>
            <p:cNvGrpSpPr/>
            <p:nvPr/>
          </p:nvGrpSpPr>
          <p:grpSpPr>
            <a:xfrm>
              <a:off x="6917993" y="5201908"/>
              <a:ext cx="4693505" cy="102448"/>
              <a:chOff x="1034651" y="4889554"/>
              <a:chExt cx="3866599" cy="210768"/>
            </a:xfrm>
          </p:grpSpPr>
          <p:grpSp>
            <p:nvGrpSpPr>
              <p:cNvPr id="120" name="Group 119">
                <a:extLst>
                  <a:ext uri="{FF2B5EF4-FFF2-40B4-BE49-F238E27FC236}">
                    <a16:creationId xmlns:a16="http://schemas.microsoft.com/office/drawing/2014/main" id="{498E879E-313D-C6C2-8019-336A395B0D37}"/>
                  </a:ext>
                </a:extLst>
              </p:cNvPr>
              <p:cNvGrpSpPr/>
              <p:nvPr/>
            </p:nvGrpSpPr>
            <p:grpSpPr>
              <a:xfrm rot="5400000">
                <a:off x="1463503" y="4460702"/>
                <a:ext cx="210765" cy="1068469"/>
                <a:chOff x="1770016" y="2538033"/>
                <a:chExt cx="1625600" cy="2225944"/>
              </a:xfrm>
            </p:grpSpPr>
            <p:cxnSp>
              <p:nvCxnSpPr>
                <p:cNvPr id="134" name="Straight Connector 133">
                  <a:extLst>
                    <a:ext uri="{FF2B5EF4-FFF2-40B4-BE49-F238E27FC236}">
                      <a16:creationId xmlns:a16="http://schemas.microsoft.com/office/drawing/2014/main" id="{AC9CE476-B87F-F2AD-CA3E-A04D7B994E04}"/>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6A104F8-4393-6EBE-7C2F-82E137E10AFC}"/>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871E160-B0BB-E055-F697-3EE63F22C21E}"/>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A61A3F7-1F84-8A3A-5401-215CF2A1B7EF}"/>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7D32E5C-F390-9EB9-39CD-69FC4DD44DCC}"/>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9BA1DE8-E50C-8F69-4020-39E944ECBA96}"/>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B02BF579-E6AC-47F0-B363-9D57D4D99605}"/>
                  </a:ext>
                </a:extLst>
              </p:cNvPr>
              <p:cNvGrpSpPr/>
              <p:nvPr/>
            </p:nvGrpSpPr>
            <p:grpSpPr>
              <a:xfrm rot="5400000">
                <a:off x="2757810" y="4460702"/>
                <a:ext cx="210765" cy="1068469"/>
                <a:chOff x="1770016" y="2538033"/>
                <a:chExt cx="1625600" cy="2225944"/>
              </a:xfrm>
            </p:grpSpPr>
            <p:cxnSp>
              <p:nvCxnSpPr>
                <p:cNvPr id="128" name="Straight Connector 127">
                  <a:extLst>
                    <a:ext uri="{FF2B5EF4-FFF2-40B4-BE49-F238E27FC236}">
                      <a16:creationId xmlns:a16="http://schemas.microsoft.com/office/drawing/2014/main" id="{CAEBFECC-33D3-D64A-FE43-055AD44D6533}"/>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50B1125-FD03-4BCA-9DBD-E66F49CD959F}"/>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C32FEDA-0252-8F95-7B6F-84311AFFA5DD}"/>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EEB4543-63D5-E220-DAD0-39D01AA586FD}"/>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9AB508A-F929-A23B-0C8C-1D37DFA5E00C}"/>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5F2143D-48BF-B767-2E8A-EB42B9656366}"/>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D13F8904-0DC7-A104-F7B1-D87160D3EA16}"/>
                  </a:ext>
                </a:extLst>
              </p:cNvPr>
              <p:cNvGrpSpPr/>
              <p:nvPr/>
            </p:nvGrpSpPr>
            <p:grpSpPr>
              <a:xfrm rot="5400000">
                <a:off x="4150694" y="4349766"/>
                <a:ext cx="210768" cy="1290344"/>
                <a:chOff x="1770016" y="2075801"/>
                <a:chExt cx="1625624" cy="2688176"/>
              </a:xfrm>
            </p:grpSpPr>
            <p:cxnSp>
              <p:nvCxnSpPr>
                <p:cNvPr id="123" name="Straight Connector 122">
                  <a:extLst>
                    <a:ext uri="{FF2B5EF4-FFF2-40B4-BE49-F238E27FC236}">
                      <a16:creationId xmlns:a16="http://schemas.microsoft.com/office/drawing/2014/main" id="{5243214C-F43A-A3FF-F989-0DBCAEF08044}"/>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ED17CF2-7435-24FC-F444-9D927A52B54B}"/>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99C6D31-B7E8-6F96-8DE7-DC4363D1AA14}"/>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95147E4-205F-244E-FBA2-626C1D9AC61F}"/>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468F9BA-C633-04CC-69DD-619023631027}"/>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0D348CB-132D-E37E-F49C-48758F838CE8}"/>
                    </a:ext>
                  </a:extLst>
                </p:cNvPr>
                <p:cNvCxnSpPr>
                  <a:cxnSpLocks/>
                </p:cNvCxnSpPr>
                <p:nvPr/>
              </p:nvCxnSpPr>
              <p:spPr bwMode="auto">
                <a:xfrm>
                  <a:off x="1770040" y="2075801"/>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E116B4D-DD14-0082-9D62-FED759C9032C}"/>
                    </a:ext>
                  </a:extLst>
                </p:cNvPr>
                <p:cNvCxnSpPr>
                  <a:cxnSpLocks/>
                </p:cNvCxnSpPr>
                <p:nvPr/>
              </p:nvCxnSpPr>
              <p:spPr bwMode="auto">
                <a:xfrm>
                  <a:off x="1770040" y="2533142"/>
                  <a:ext cx="162559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2" name="Group 41">
              <a:extLst>
                <a:ext uri="{FF2B5EF4-FFF2-40B4-BE49-F238E27FC236}">
                  <a16:creationId xmlns:a16="http://schemas.microsoft.com/office/drawing/2014/main" id="{F8739D18-5CF9-FF4C-3D0D-0B1306FB5F5C}"/>
                </a:ext>
              </a:extLst>
            </p:cNvPr>
            <p:cNvGrpSpPr/>
            <p:nvPr/>
          </p:nvGrpSpPr>
          <p:grpSpPr>
            <a:xfrm>
              <a:off x="6878309" y="2249195"/>
              <a:ext cx="4683300" cy="2291801"/>
              <a:chOff x="6878309" y="2249195"/>
              <a:chExt cx="4683300" cy="2291801"/>
            </a:xfrm>
          </p:grpSpPr>
          <p:grpSp>
            <p:nvGrpSpPr>
              <p:cNvPr id="237" name="Group 236">
                <a:extLst>
                  <a:ext uri="{FF2B5EF4-FFF2-40B4-BE49-F238E27FC236}">
                    <a16:creationId xmlns:a16="http://schemas.microsoft.com/office/drawing/2014/main" id="{DC9B2E38-58A4-4CBB-6155-6195A8FD898F}"/>
                  </a:ext>
                </a:extLst>
              </p:cNvPr>
              <p:cNvGrpSpPr/>
              <p:nvPr/>
            </p:nvGrpSpPr>
            <p:grpSpPr>
              <a:xfrm>
                <a:off x="6878309" y="2249195"/>
                <a:ext cx="106219" cy="106219"/>
                <a:chOff x="2953965" y="3606217"/>
                <a:chExt cx="156446" cy="156446"/>
              </a:xfrm>
            </p:grpSpPr>
            <p:cxnSp>
              <p:nvCxnSpPr>
                <p:cNvPr id="238" name="Straight Connector 237">
                  <a:extLst>
                    <a:ext uri="{FF2B5EF4-FFF2-40B4-BE49-F238E27FC236}">
                      <a16:creationId xmlns:a16="http://schemas.microsoft.com/office/drawing/2014/main" id="{A9A6F9BF-9713-A2C7-5646-DF4260CF30D1}"/>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7E52D67-EAAA-9283-99B3-02FAA49FCFA8}"/>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6B7801DF-E916-A165-320E-74C380FDD003}"/>
                  </a:ext>
                </a:extLst>
              </p:cNvPr>
              <p:cNvGrpSpPr/>
              <p:nvPr/>
            </p:nvGrpSpPr>
            <p:grpSpPr>
              <a:xfrm>
                <a:off x="6935042" y="2249195"/>
                <a:ext cx="106219" cy="106219"/>
                <a:chOff x="2953965" y="3606217"/>
                <a:chExt cx="156446" cy="156446"/>
              </a:xfrm>
            </p:grpSpPr>
            <p:cxnSp>
              <p:nvCxnSpPr>
                <p:cNvPr id="241" name="Straight Connector 240">
                  <a:extLst>
                    <a:ext uri="{FF2B5EF4-FFF2-40B4-BE49-F238E27FC236}">
                      <a16:creationId xmlns:a16="http://schemas.microsoft.com/office/drawing/2014/main" id="{2707870A-8C56-BCC8-07B9-051B6752A0B4}"/>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ABF582D-2BCB-0898-16C5-8488D297F278}"/>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16ACCA69-C523-6AC0-11BB-58A7B1D521A0}"/>
                  </a:ext>
                </a:extLst>
              </p:cNvPr>
              <p:cNvGrpSpPr/>
              <p:nvPr/>
            </p:nvGrpSpPr>
            <p:grpSpPr>
              <a:xfrm>
                <a:off x="7079166" y="2249195"/>
                <a:ext cx="106219" cy="106219"/>
                <a:chOff x="2953965" y="3606217"/>
                <a:chExt cx="156446" cy="156446"/>
              </a:xfrm>
            </p:grpSpPr>
            <p:cxnSp>
              <p:nvCxnSpPr>
                <p:cNvPr id="244" name="Straight Connector 243">
                  <a:extLst>
                    <a:ext uri="{FF2B5EF4-FFF2-40B4-BE49-F238E27FC236}">
                      <a16:creationId xmlns:a16="http://schemas.microsoft.com/office/drawing/2014/main" id="{C3C0AED1-B30E-9146-F0B8-BD70221A35E7}"/>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737AF05-FDC0-9104-E329-A8F3A1AF8981}"/>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643D2A7A-2793-901C-B5DA-B7DBCB26B50B}"/>
                  </a:ext>
                </a:extLst>
              </p:cNvPr>
              <p:cNvGrpSpPr/>
              <p:nvPr/>
            </p:nvGrpSpPr>
            <p:grpSpPr>
              <a:xfrm>
                <a:off x="7205735" y="2490495"/>
                <a:ext cx="106219" cy="106219"/>
                <a:chOff x="2953965" y="3606217"/>
                <a:chExt cx="156446" cy="156446"/>
              </a:xfrm>
            </p:grpSpPr>
            <p:cxnSp>
              <p:nvCxnSpPr>
                <p:cNvPr id="247" name="Straight Connector 246">
                  <a:extLst>
                    <a:ext uri="{FF2B5EF4-FFF2-40B4-BE49-F238E27FC236}">
                      <a16:creationId xmlns:a16="http://schemas.microsoft.com/office/drawing/2014/main" id="{7BB0A475-3533-B8AF-23D9-E5E171B268A9}"/>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9CAE2809-CB2A-41BE-B3B8-6A20E1985BD2}"/>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07E3C661-1FD3-F8B9-84FE-75EFA2F4613E}"/>
                  </a:ext>
                </a:extLst>
              </p:cNvPr>
              <p:cNvGrpSpPr/>
              <p:nvPr/>
            </p:nvGrpSpPr>
            <p:grpSpPr>
              <a:xfrm>
                <a:off x="7253290" y="2496845"/>
                <a:ext cx="106219" cy="106219"/>
                <a:chOff x="2953965" y="3606217"/>
                <a:chExt cx="156446" cy="156446"/>
              </a:xfrm>
            </p:grpSpPr>
            <p:cxnSp>
              <p:nvCxnSpPr>
                <p:cNvPr id="250" name="Straight Connector 249">
                  <a:extLst>
                    <a:ext uri="{FF2B5EF4-FFF2-40B4-BE49-F238E27FC236}">
                      <a16:creationId xmlns:a16="http://schemas.microsoft.com/office/drawing/2014/main" id="{25913E1B-F846-4EEB-B999-00F60E480175}"/>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B31F984-833E-27AF-95DA-AA5EBA4A4C03}"/>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D63D1C14-C26F-F1A8-891C-5DFF93A3E103}"/>
                  </a:ext>
                </a:extLst>
              </p:cNvPr>
              <p:cNvGrpSpPr/>
              <p:nvPr/>
            </p:nvGrpSpPr>
            <p:grpSpPr>
              <a:xfrm>
                <a:off x="7240343" y="2575039"/>
                <a:ext cx="106219" cy="106219"/>
                <a:chOff x="2953965" y="3606217"/>
                <a:chExt cx="156446" cy="156446"/>
              </a:xfrm>
            </p:grpSpPr>
            <p:cxnSp>
              <p:nvCxnSpPr>
                <p:cNvPr id="253" name="Straight Connector 252">
                  <a:extLst>
                    <a:ext uri="{FF2B5EF4-FFF2-40B4-BE49-F238E27FC236}">
                      <a16:creationId xmlns:a16="http://schemas.microsoft.com/office/drawing/2014/main" id="{BEECAF4E-DB90-8736-51AF-248B72CA85FE}"/>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DD628D4D-C9F3-BDF4-D64B-4D2A4FF1F0AE}"/>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CAE4415B-0C53-DF2C-1B38-403482CA4FC9}"/>
                  </a:ext>
                </a:extLst>
              </p:cNvPr>
              <p:cNvGrpSpPr/>
              <p:nvPr/>
            </p:nvGrpSpPr>
            <p:grpSpPr>
              <a:xfrm>
                <a:off x="7366915" y="2755291"/>
                <a:ext cx="106219" cy="106219"/>
                <a:chOff x="2953965" y="3606217"/>
                <a:chExt cx="156446" cy="156446"/>
              </a:xfrm>
            </p:grpSpPr>
            <p:cxnSp>
              <p:nvCxnSpPr>
                <p:cNvPr id="256" name="Straight Connector 255">
                  <a:extLst>
                    <a:ext uri="{FF2B5EF4-FFF2-40B4-BE49-F238E27FC236}">
                      <a16:creationId xmlns:a16="http://schemas.microsoft.com/office/drawing/2014/main" id="{088FA401-F35E-4360-3644-ACEBA62791F5}"/>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3B7E831-AA14-CEE8-F75D-4D9D0DE0FEB0}"/>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F2152F83-25F9-A07F-CCC8-B67131A227FB}"/>
                  </a:ext>
                </a:extLst>
              </p:cNvPr>
              <p:cNvGrpSpPr/>
              <p:nvPr/>
            </p:nvGrpSpPr>
            <p:grpSpPr>
              <a:xfrm>
                <a:off x="7454629" y="2824006"/>
                <a:ext cx="106219" cy="106219"/>
                <a:chOff x="2953965" y="3606217"/>
                <a:chExt cx="156446" cy="156446"/>
              </a:xfrm>
            </p:grpSpPr>
            <p:cxnSp>
              <p:nvCxnSpPr>
                <p:cNvPr id="259" name="Straight Connector 258">
                  <a:extLst>
                    <a:ext uri="{FF2B5EF4-FFF2-40B4-BE49-F238E27FC236}">
                      <a16:creationId xmlns:a16="http://schemas.microsoft.com/office/drawing/2014/main" id="{73C560C8-F0FC-267D-9E17-C329C2EEEA54}"/>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D92F7FB-19AE-00AB-B8E2-14CD71D336E4}"/>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F93931B7-7A6D-2AD9-109D-8E8E902AE175}"/>
                  </a:ext>
                </a:extLst>
              </p:cNvPr>
              <p:cNvGrpSpPr/>
              <p:nvPr/>
            </p:nvGrpSpPr>
            <p:grpSpPr>
              <a:xfrm>
                <a:off x="7484668" y="2824006"/>
                <a:ext cx="106219" cy="106219"/>
                <a:chOff x="2953965" y="3606217"/>
                <a:chExt cx="156446" cy="156446"/>
              </a:xfrm>
            </p:grpSpPr>
            <p:cxnSp>
              <p:nvCxnSpPr>
                <p:cNvPr id="262" name="Straight Connector 261">
                  <a:extLst>
                    <a:ext uri="{FF2B5EF4-FFF2-40B4-BE49-F238E27FC236}">
                      <a16:creationId xmlns:a16="http://schemas.microsoft.com/office/drawing/2014/main" id="{94F1C433-1A23-A174-9C29-862277C92E3D}"/>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AB6D7D82-A9A3-1206-BCD0-C3DB98603768}"/>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640882D8-0B35-7D27-0F49-1A97ADA09827}"/>
                  </a:ext>
                </a:extLst>
              </p:cNvPr>
              <p:cNvGrpSpPr/>
              <p:nvPr/>
            </p:nvGrpSpPr>
            <p:grpSpPr>
              <a:xfrm>
                <a:off x="7560848" y="2824006"/>
                <a:ext cx="106219" cy="106219"/>
                <a:chOff x="2953965" y="3606217"/>
                <a:chExt cx="156446" cy="156446"/>
              </a:xfrm>
            </p:grpSpPr>
            <p:cxnSp>
              <p:nvCxnSpPr>
                <p:cNvPr id="265" name="Straight Connector 264">
                  <a:extLst>
                    <a:ext uri="{FF2B5EF4-FFF2-40B4-BE49-F238E27FC236}">
                      <a16:creationId xmlns:a16="http://schemas.microsoft.com/office/drawing/2014/main" id="{11DA3D59-B62F-C40F-B10E-8F963C07CBA4}"/>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F339917E-DA51-70BE-4F62-78D4A89CD45E}"/>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05003F3D-14E6-D906-A349-01F9BB4F3B35}"/>
                  </a:ext>
                </a:extLst>
              </p:cNvPr>
              <p:cNvGrpSpPr/>
              <p:nvPr/>
            </p:nvGrpSpPr>
            <p:grpSpPr>
              <a:xfrm>
                <a:off x="7591284" y="2877115"/>
                <a:ext cx="106219" cy="106219"/>
                <a:chOff x="2953965" y="3606217"/>
                <a:chExt cx="156446" cy="156446"/>
              </a:xfrm>
            </p:grpSpPr>
            <p:cxnSp>
              <p:nvCxnSpPr>
                <p:cNvPr id="268" name="Straight Connector 267">
                  <a:extLst>
                    <a:ext uri="{FF2B5EF4-FFF2-40B4-BE49-F238E27FC236}">
                      <a16:creationId xmlns:a16="http://schemas.microsoft.com/office/drawing/2014/main" id="{29F645F8-4BE4-A05D-F02A-C0A0FAA72A7D}"/>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C956A72-C995-A56C-C0B5-5165C970BB76}"/>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7232BDDF-38D3-2FD1-EF70-297586F5D8F0}"/>
                  </a:ext>
                </a:extLst>
              </p:cNvPr>
              <p:cNvGrpSpPr/>
              <p:nvPr/>
            </p:nvGrpSpPr>
            <p:grpSpPr>
              <a:xfrm>
                <a:off x="7729525" y="2908084"/>
                <a:ext cx="106219" cy="106219"/>
                <a:chOff x="2953965" y="3606217"/>
                <a:chExt cx="156446" cy="156446"/>
              </a:xfrm>
            </p:grpSpPr>
            <p:cxnSp>
              <p:nvCxnSpPr>
                <p:cNvPr id="271" name="Straight Connector 270">
                  <a:extLst>
                    <a:ext uri="{FF2B5EF4-FFF2-40B4-BE49-F238E27FC236}">
                      <a16:creationId xmlns:a16="http://schemas.microsoft.com/office/drawing/2014/main" id="{97593185-8EA2-16F7-CA25-C3760C46F7D1}"/>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AA68209D-5ECC-B5B1-A874-7FD21B30C2FC}"/>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1517D95D-561E-FC07-684B-307ACE93B6BF}"/>
                  </a:ext>
                </a:extLst>
              </p:cNvPr>
              <p:cNvGrpSpPr/>
              <p:nvPr/>
            </p:nvGrpSpPr>
            <p:grpSpPr>
              <a:xfrm>
                <a:off x="7773715" y="2953306"/>
                <a:ext cx="106219" cy="106219"/>
                <a:chOff x="2953965" y="3606217"/>
                <a:chExt cx="156446" cy="156446"/>
              </a:xfrm>
            </p:grpSpPr>
            <p:cxnSp>
              <p:nvCxnSpPr>
                <p:cNvPr id="274" name="Straight Connector 273">
                  <a:extLst>
                    <a:ext uri="{FF2B5EF4-FFF2-40B4-BE49-F238E27FC236}">
                      <a16:creationId xmlns:a16="http://schemas.microsoft.com/office/drawing/2014/main" id="{0787C36D-A6E8-4D11-7780-63ECFF60E610}"/>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BDCE0AC-BA7E-DA4F-6F4B-0F5783180B71}"/>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AD0A3C2B-A512-4092-DCEE-ACC7DD2F60F3}"/>
                  </a:ext>
                </a:extLst>
              </p:cNvPr>
              <p:cNvGrpSpPr/>
              <p:nvPr/>
            </p:nvGrpSpPr>
            <p:grpSpPr>
              <a:xfrm>
                <a:off x="7853671" y="3043520"/>
                <a:ext cx="106219" cy="106219"/>
                <a:chOff x="2953965" y="3606217"/>
                <a:chExt cx="156446" cy="156446"/>
              </a:xfrm>
            </p:grpSpPr>
            <p:cxnSp>
              <p:nvCxnSpPr>
                <p:cNvPr id="277" name="Straight Connector 276">
                  <a:extLst>
                    <a:ext uri="{FF2B5EF4-FFF2-40B4-BE49-F238E27FC236}">
                      <a16:creationId xmlns:a16="http://schemas.microsoft.com/office/drawing/2014/main" id="{C9191A2F-E6A3-6BE1-1F0F-9346B3A85827}"/>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CFB08DD-2B11-20B6-991B-B81D0CA0028A}"/>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A83FAAAC-003B-6738-321A-3ADF5C2085BB}"/>
                  </a:ext>
                </a:extLst>
              </p:cNvPr>
              <p:cNvGrpSpPr/>
              <p:nvPr/>
            </p:nvGrpSpPr>
            <p:grpSpPr>
              <a:xfrm>
                <a:off x="7889625" y="3043520"/>
                <a:ext cx="106219" cy="106219"/>
                <a:chOff x="2953965" y="3606217"/>
                <a:chExt cx="156446" cy="156446"/>
              </a:xfrm>
            </p:grpSpPr>
            <p:cxnSp>
              <p:nvCxnSpPr>
                <p:cNvPr id="280" name="Straight Connector 279">
                  <a:extLst>
                    <a:ext uri="{FF2B5EF4-FFF2-40B4-BE49-F238E27FC236}">
                      <a16:creationId xmlns:a16="http://schemas.microsoft.com/office/drawing/2014/main" id="{D2C93C79-256E-8A63-869C-8F9F0431A4C4}"/>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36639AC-2B51-713F-E300-91C449B20771}"/>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DCA7B959-19AF-931B-8113-C747E39F3031}"/>
                  </a:ext>
                </a:extLst>
              </p:cNvPr>
              <p:cNvGrpSpPr/>
              <p:nvPr/>
            </p:nvGrpSpPr>
            <p:grpSpPr>
              <a:xfrm>
                <a:off x="7969256" y="3096043"/>
                <a:ext cx="106219" cy="106219"/>
                <a:chOff x="2953965" y="3606217"/>
                <a:chExt cx="156446" cy="156446"/>
              </a:xfrm>
            </p:grpSpPr>
            <p:cxnSp>
              <p:nvCxnSpPr>
                <p:cNvPr id="283" name="Straight Connector 282">
                  <a:extLst>
                    <a:ext uri="{FF2B5EF4-FFF2-40B4-BE49-F238E27FC236}">
                      <a16:creationId xmlns:a16="http://schemas.microsoft.com/office/drawing/2014/main" id="{5DCD5524-5EF5-DFC0-C2F8-026B919BFA3B}"/>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B50DDD00-D237-EED7-1376-107A06A3CC1D}"/>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A72C0AAF-F091-39CC-C6F7-ACD8B2EE0D9E}"/>
                  </a:ext>
                </a:extLst>
              </p:cNvPr>
              <p:cNvGrpSpPr/>
              <p:nvPr/>
            </p:nvGrpSpPr>
            <p:grpSpPr>
              <a:xfrm>
                <a:off x="8062266" y="3195890"/>
                <a:ext cx="106219" cy="106219"/>
                <a:chOff x="2953965" y="3606217"/>
                <a:chExt cx="156446" cy="156446"/>
              </a:xfrm>
            </p:grpSpPr>
            <p:cxnSp>
              <p:nvCxnSpPr>
                <p:cNvPr id="286" name="Straight Connector 285">
                  <a:extLst>
                    <a:ext uri="{FF2B5EF4-FFF2-40B4-BE49-F238E27FC236}">
                      <a16:creationId xmlns:a16="http://schemas.microsoft.com/office/drawing/2014/main" id="{4A7BB81F-817B-540B-12A4-7FE625007219}"/>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FECB2B24-F873-6CD1-02FA-DA483CD6A473}"/>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6A70DE7A-D0F3-7402-E860-7257CDA2ECAD}"/>
                  </a:ext>
                </a:extLst>
              </p:cNvPr>
              <p:cNvGrpSpPr/>
              <p:nvPr/>
            </p:nvGrpSpPr>
            <p:grpSpPr>
              <a:xfrm>
                <a:off x="8099137" y="3195890"/>
                <a:ext cx="106219" cy="106219"/>
                <a:chOff x="2953965" y="3606217"/>
                <a:chExt cx="156446" cy="156446"/>
              </a:xfrm>
            </p:grpSpPr>
            <p:cxnSp>
              <p:nvCxnSpPr>
                <p:cNvPr id="289" name="Straight Connector 288">
                  <a:extLst>
                    <a:ext uri="{FF2B5EF4-FFF2-40B4-BE49-F238E27FC236}">
                      <a16:creationId xmlns:a16="http://schemas.microsoft.com/office/drawing/2014/main" id="{661B80DB-51A5-F08B-AC7C-67A2BE7FB4EB}"/>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ED154AC-25FD-B459-81DD-6C0DC33B4FA8}"/>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B33DC1F6-9FA8-5A9D-4640-C59C3D0C01EB}"/>
                  </a:ext>
                </a:extLst>
              </p:cNvPr>
              <p:cNvGrpSpPr/>
              <p:nvPr/>
            </p:nvGrpSpPr>
            <p:grpSpPr>
              <a:xfrm>
                <a:off x="8194990" y="3195890"/>
                <a:ext cx="106219" cy="106219"/>
                <a:chOff x="2953965" y="3606217"/>
                <a:chExt cx="156446" cy="156446"/>
              </a:xfrm>
            </p:grpSpPr>
            <p:cxnSp>
              <p:nvCxnSpPr>
                <p:cNvPr id="292" name="Straight Connector 291">
                  <a:extLst>
                    <a:ext uri="{FF2B5EF4-FFF2-40B4-BE49-F238E27FC236}">
                      <a16:creationId xmlns:a16="http://schemas.microsoft.com/office/drawing/2014/main" id="{EC0EE562-EDFD-BC01-BBEC-07EBEF7986A6}"/>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7F2FF26-6D9D-8781-4034-1EBDD25F1DB2}"/>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DABCF6F5-2B7F-0FC8-3CB5-AA095B243301}"/>
                  </a:ext>
                </a:extLst>
              </p:cNvPr>
              <p:cNvGrpSpPr/>
              <p:nvPr/>
            </p:nvGrpSpPr>
            <p:grpSpPr>
              <a:xfrm>
                <a:off x="8284058" y="3195890"/>
                <a:ext cx="106219" cy="106219"/>
                <a:chOff x="2953965" y="3606217"/>
                <a:chExt cx="156446" cy="156446"/>
              </a:xfrm>
            </p:grpSpPr>
            <p:cxnSp>
              <p:nvCxnSpPr>
                <p:cNvPr id="295" name="Straight Connector 294">
                  <a:extLst>
                    <a:ext uri="{FF2B5EF4-FFF2-40B4-BE49-F238E27FC236}">
                      <a16:creationId xmlns:a16="http://schemas.microsoft.com/office/drawing/2014/main" id="{8F103826-8CBF-C157-A981-405CAC3CD970}"/>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A935C41C-C2BF-2AF7-E5F2-FA1662A9D91F}"/>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7423FD69-78CA-AF78-C9AD-BFADE08FA330}"/>
                  </a:ext>
                </a:extLst>
              </p:cNvPr>
              <p:cNvGrpSpPr/>
              <p:nvPr/>
            </p:nvGrpSpPr>
            <p:grpSpPr>
              <a:xfrm>
                <a:off x="8350819" y="3195890"/>
                <a:ext cx="106219" cy="106219"/>
                <a:chOff x="2953965" y="3606217"/>
                <a:chExt cx="156446" cy="156446"/>
              </a:xfrm>
            </p:grpSpPr>
            <p:cxnSp>
              <p:nvCxnSpPr>
                <p:cNvPr id="298" name="Straight Connector 297">
                  <a:extLst>
                    <a:ext uri="{FF2B5EF4-FFF2-40B4-BE49-F238E27FC236}">
                      <a16:creationId xmlns:a16="http://schemas.microsoft.com/office/drawing/2014/main" id="{E28071DD-B4E4-3707-144D-5083F9C8158F}"/>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AF92AC1-514E-6027-E3EB-57741AAA5D55}"/>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93DF80C3-ED8B-4DCF-90B1-528DECEE5699}"/>
                  </a:ext>
                </a:extLst>
              </p:cNvPr>
              <p:cNvGrpSpPr/>
              <p:nvPr/>
            </p:nvGrpSpPr>
            <p:grpSpPr>
              <a:xfrm>
                <a:off x="8373125" y="3240039"/>
                <a:ext cx="106219" cy="106219"/>
                <a:chOff x="2953965" y="3606217"/>
                <a:chExt cx="156446" cy="156446"/>
              </a:xfrm>
            </p:grpSpPr>
            <p:cxnSp>
              <p:nvCxnSpPr>
                <p:cNvPr id="301" name="Straight Connector 300">
                  <a:extLst>
                    <a:ext uri="{FF2B5EF4-FFF2-40B4-BE49-F238E27FC236}">
                      <a16:creationId xmlns:a16="http://schemas.microsoft.com/office/drawing/2014/main" id="{239FA4ED-9796-17DC-4FB6-280EA8A76CD1}"/>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081591C-6D0B-5B71-AE0F-646DD9179852}"/>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CA8E99B3-ABEF-BB95-F408-913324B598E0}"/>
                  </a:ext>
                </a:extLst>
              </p:cNvPr>
              <p:cNvGrpSpPr/>
              <p:nvPr/>
            </p:nvGrpSpPr>
            <p:grpSpPr>
              <a:xfrm>
                <a:off x="8393865" y="3240039"/>
                <a:ext cx="106219" cy="106219"/>
                <a:chOff x="2953965" y="3606217"/>
                <a:chExt cx="156446" cy="156446"/>
              </a:xfrm>
            </p:grpSpPr>
            <p:cxnSp>
              <p:nvCxnSpPr>
                <p:cNvPr id="304" name="Straight Connector 303">
                  <a:extLst>
                    <a:ext uri="{FF2B5EF4-FFF2-40B4-BE49-F238E27FC236}">
                      <a16:creationId xmlns:a16="http://schemas.microsoft.com/office/drawing/2014/main" id="{DF03CC21-6B40-E27C-C7BA-42102FDBDD95}"/>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3334BD51-8BB3-74F4-CA87-15A672F94D53}"/>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70E648DB-538A-9660-C23E-D57F028109DD}"/>
                  </a:ext>
                </a:extLst>
              </p:cNvPr>
              <p:cNvGrpSpPr/>
              <p:nvPr/>
            </p:nvGrpSpPr>
            <p:grpSpPr>
              <a:xfrm>
                <a:off x="8434936" y="3240039"/>
                <a:ext cx="106219" cy="106219"/>
                <a:chOff x="2953965" y="3606217"/>
                <a:chExt cx="156446" cy="156446"/>
              </a:xfrm>
            </p:grpSpPr>
            <p:cxnSp>
              <p:nvCxnSpPr>
                <p:cNvPr id="307" name="Straight Connector 306">
                  <a:extLst>
                    <a:ext uri="{FF2B5EF4-FFF2-40B4-BE49-F238E27FC236}">
                      <a16:creationId xmlns:a16="http://schemas.microsoft.com/office/drawing/2014/main" id="{F4E25450-1E86-6C68-6806-41D0FF0AC991}"/>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804F618-5311-9F10-5EB4-0B6E766C9F32}"/>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5D65F624-B35A-E54E-8794-2072C126277D}"/>
                  </a:ext>
                </a:extLst>
              </p:cNvPr>
              <p:cNvGrpSpPr/>
              <p:nvPr/>
            </p:nvGrpSpPr>
            <p:grpSpPr>
              <a:xfrm>
                <a:off x="8584234" y="3322781"/>
                <a:ext cx="106219" cy="106219"/>
                <a:chOff x="2953965" y="3606217"/>
                <a:chExt cx="156446" cy="156446"/>
              </a:xfrm>
            </p:grpSpPr>
            <p:cxnSp>
              <p:nvCxnSpPr>
                <p:cNvPr id="310" name="Straight Connector 309">
                  <a:extLst>
                    <a:ext uri="{FF2B5EF4-FFF2-40B4-BE49-F238E27FC236}">
                      <a16:creationId xmlns:a16="http://schemas.microsoft.com/office/drawing/2014/main" id="{B9B94D37-D31E-2CBA-D1CC-9C9FCBFF3884}"/>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53731FA-689E-76D3-CFB4-6E5421D14681}"/>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02C0F0F0-D76D-3537-7B4D-D845AAB22747}"/>
                  </a:ext>
                </a:extLst>
              </p:cNvPr>
              <p:cNvGrpSpPr/>
              <p:nvPr/>
            </p:nvGrpSpPr>
            <p:grpSpPr>
              <a:xfrm>
                <a:off x="8659284" y="3375890"/>
                <a:ext cx="106219" cy="106219"/>
                <a:chOff x="2953965" y="3606217"/>
                <a:chExt cx="156446" cy="156446"/>
              </a:xfrm>
            </p:grpSpPr>
            <p:cxnSp>
              <p:nvCxnSpPr>
                <p:cNvPr id="313" name="Straight Connector 312">
                  <a:extLst>
                    <a:ext uri="{FF2B5EF4-FFF2-40B4-BE49-F238E27FC236}">
                      <a16:creationId xmlns:a16="http://schemas.microsoft.com/office/drawing/2014/main" id="{FA3BFDA9-107D-BF7A-09DB-BD3905E49DCD}"/>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4CC05432-09EF-A973-9FD8-5A7C284B7ACE}"/>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457019D2-1FF8-52AF-6E0C-E55A6DEEF25E}"/>
                  </a:ext>
                </a:extLst>
              </p:cNvPr>
              <p:cNvGrpSpPr/>
              <p:nvPr/>
            </p:nvGrpSpPr>
            <p:grpSpPr>
              <a:xfrm>
                <a:off x="8968126" y="3804082"/>
                <a:ext cx="106219" cy="106219"/>
                <a:chOff x="2953965" y="3606217"/>
                <a:chExt cx="156446" cy="156446"/>
              </a:xfrm>
            </p:grpSpPr>
            <p:cxnSp>
              <p:nvCxnSpPr>
                <p:cNvPr id="316" name="Straight Connector 315">
                  <a:extLst>
                    <a:ext uri="{FF2B5EF4-FFF2-40B4-BE49-F238E27FC236}">
                      <a16:creationId xmlns:a16="http://schemas.microsoft.com/office/drawing/2014/main" id="{0E29E3FE-505C-F392-44B9-A92047D038D8}"/>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509DD22-5E38-B6CA-B10A-3DFF30E1A432}"/>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06726453-66EF-CB42-2F4C-3ABAD7799377}"/>
                  </a:ext>
                </a:extLst>
              </p:cNvPr>
              <p:cNvGrpSpPr/>
              <p:nvPr/>
            </p:nvGrpSpPr>
            <p:grpSpPr>
              <a:xfrm>
                <a:off x="9007707" y="3804082"/>
                <a:ext cx="106219" cy="106219"/>
                <a:chOff x="2953965" y="3606217"/>
                <a:chExt cx="156446" cy="156446"/>
              </a:xfrm>
            </p:grpSpPr>
            <p:cxnSp>
              <p:nvCxnSpPr>
                <p:cNvPr id="319" name="Straight Connector 318">
                  <a:extLst>
                    <a:ext uri="{FF2B5EF4-FFF2-40B4-BE49-F238E27FC236}">
                      <a16:creationId xmlns:a16="http://schemas.microsoft.com/office/drawing/2014/main" id="{0E818F94-65FB-AADD-7337-33B72CEB7426}"/>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60CB6A7-0ABB-F1B4-59CE-E7003E00B151}"/>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A9AF7797-F1FB-04AE-80B3-23BF5F716E96}"/>
                  </a:ext>
                </a:extLst>
              </p:cNvPr>
              <p:cNvGrpSpPr/>
              <p:nvPr/>
            </p:nvGrpSpPr>
            <p:grpSpPr>
              <a:xfrm>
                <a:off x="9096224" y="3804082"/>
                <a:ext cx="106219" cy="106219"/>
                <a:chOff x="2953965" y="3606217"/>
                <a:chExt cx="156446" cy="156446"/>
              </a:xfrm>
            </p:grpSpPr>
            <p:cxnSp>
              <p:nvCxnSpPr>
                <p:cNvPr id="322" name="Straight Connector 321">
                  <a:extLst>
                    <a:ext uri="{FF2B5EF4-FFF2-40B4-BE49-F238E27FC236}">
                      <a16:creationId xmlns:a16="http://schemas.microsoft.com/office/drawing/2014/main" id="{0BFF85CD-44F9-B99A-1E93-06BEDBD47C67}"/>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0E00532A-AD56-3BD3-3344-C6C12D796D32}"/>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CEDCE116-2029-6ADF-FBED-9DE62F633A7C}"/>
                  </a:ext>
                </a:extLst>
              </p:cNvPr>
              <p:cNvGrpSpPr/>
              <p:nvPr/>
            </p:nvGrpSpPr>
            <p:grpSpPr>
              <a:xfrm>
                <a:off x="9258661" y="3985315"/>
                <a:ext cx="106219" cy="106219"/>
                <a:chOff x="2953965" y="3606217"/>
                <a:chExt cx="156446" cy="156446"/>
              </a:xfrm>
            </p:grpSpPr>
            <p:cxnSp>
              <p:nvCxnSpPr>
                <p:cNvPr id="325" name="Straight Connector 324">
                  <a:extLst>
                    <a:ext uri="{FF2B5EF4-FFF2-40B4-BE49-F238E27FC236}">
                      <a16:creationId xmlns:a16="http://schemas.microsoft.com/office/drawing/2014/main" id="{3753C6B1-37F0-9FE0-5915-1D2A0F8A5042}"/>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95678B2-B0F0-2A0C-C367-05108FA9809C}"/>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DBB5A798-7730-D6CA-2C89-93368551C3B9}"/>
                  </a:ext>
                </a:extLst>
              </p:cNvPr>
              <p:cNvGrpSpPr/>
              <p:nvPr/>
            </p:nvGrpSpPr>
            <p:grpSpPr>
              <a:xfrm>
                <a:off x="9328242" y="3985315"/>
                <a:ext cx="106219" cy="106219"/>
                <a:chOff x="2953965" y="3606217"/>
                <a:chExt cx="156446" cy="156446"/>
              </a:xfrm>
            </p:grpSpPr>
            <p:cxnSp>
              <p:nvCxnSpPr>
                <p:cNvPr id="328" name="Straight Connector 327">
                  <a:extLst>
                    <a:ext uri="{FF2B5EF4-FFF2-40B4-BE49-F238E27FC236}">
                      <a16:creationId xmlns:a16="http://schemas.microsoft.com/office/drawing/2014/main" id="{EC2B3572-EA7D-386F-043D-714B97B32EF7}"/>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8BEFCBEE-01F0-96CD-EC99-2A0D04F92080}"/>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0007E817-4F74-164A-4D94-D381A5AFDD23}"/>
                  </a:ext>
                </a:extLst>
              </p:cNvPr>
              <p:cNvGrpSpPr/>
              <p:nvPr/>
            </p:nvGrpSpPr>
            <p:grpSpPr>
              <a:xfrm>
                <a:off x="9551541" y="3985315"/>
                <a:ext cx="106219" cy="106219"/>
                <a:chOff x="2953965" y="3606217"/>
                <a:chExt cx="156446" cy="156446"/>
              </a:xfrm>
            </p:grpSpPr>
            <p:cxnSp>
              <p:nvCxnSpPr>
                <p:cNvPr id="331" name="Straight Connector 330">
                  <a:extLst>
                    <a:ext uri="{FF2B5EF4-FFF2-40B4-BE49-F238E27FC236}">
                      <a16:creationId xmlns:a16="http://schemas.microsoft.com/office/drawing/2014/main" id="{EAC9B55D-ED4E-2159-99CD-14801ADC5EAD}"/>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2BAC582D-0758-FAD0-9E1D-BC544889CF60}"/>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1765CCDA-4A01-34CD-DC84-4D564AE64C64}"/>
                  </a:ext>
                </a:extLst>
              </p:cNvPr>
              <p:cNvGrpSpPr/>
              <p:nvPr/>
            </p:nvGrpSpPr>
            <p:grpSpPr>
              <a:xfrm>
                <a:off x="9789683" y="4114036"/>
                <a:ext cx="106219" cy="106219"/>
                <a:chOff x="2953965" y="3606217"/>
                <a:chExt cx="156446" cy="156446"/>
              </a:xfrm>
            </p:grpSpPr>
            <p:cxnSp>
              <p:nvCxnSpPr>
                <p:cNvPr id="334" name="Straight Connector 333">
                  <a:extLst>
                    <a:ext uri="{FF2B5EF4-FFF2-40B4-BE49-F238E27FC236}">
                      <a16:creationId xmlns:a16="http://schemas.microsoft.com/office/drawing/2014/main" id="{C4F38756-8E63-6B09-3211-10AE6E0DA098}"/>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E5085D8-F469-88BE-2C16-53711F0218D8}"/>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F12FBC6B-C6C6-7D90-4B7D-C3252179EB4A}"/>
                  </a:ext>
                </a:extLst>
              </p:cNvPr>
              <p:cNvGrpSpPr/>
              <p:nvPr/>
            </p:nvGrpSpPr>
            <p:grpSpPr>
              <a:xfrm>
                <a:off x="10246784" y="4241531"/>
                <a:ext cx="106219" cy="106219"/>
                <a:chOff x="2953965" y="3606217"/>
                <a:chExt cx="156446" cy="156446"/>
              </a:xfrm>
            </p:grpSpPr>
            <p:cxnSp>
              <p:nvCxnSpPr>
                <p:cNvPr id="337" name="Straight Connector 336">
                  <a:extLst>
                    <a:ext uri="{FF2B5EF4-FFF2-40B4-BE49-F238E27FC236}">
                      <a16:creationId xmlns:a16="http://schemas.microsoft.com/office/drawing/2014/main" id="{EA0B7C69-90E9-15B9-13FC-05232F5D53C6}"/>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FF492F7E-9FEA-47E3-298C-28BD559E7F6F}"/>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8BF82E25-ED7B-9242-F4C2-2C00DC8D843D}"/>
                  </a:ext>
                </a:extLst>
              </p:cNvPr>
              <p:cNvGrpSpPr/>
              <p:nvPr/>
            </p:nvGrpSpPr>
            <p:grpSpPr>
              <a:xfrm>
                <a:off x="10293544" y="4241531"/>
                <a:ext cx="106219" cy="106219"/>
                <a:chOff x="2953965" y="3606217"/>
                <a:chExt cx="156446" cy="156446"/>
              </a:xfrm>
            </p:grpSpPr>
            <p:cxnSp>
              <p:nvCxnSpPr>
                <p:cNvPr id="340" name="Straight Connector 339">
                  <a:extLst>
                    <a:ext uri="{FF2B5EF4-FFF2-40B4-BE49-F238E27FC236}">
                      <a16:creationId xmlns:a16="http://schemas.microsoft.com/office/drawing/2014/main" id="{1BDD1A7C-E3ED-64B2-C8C3-7F207221CC27}"/>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AA9C2C59-7674-BF7A-0ED4-C5A9BF77FAA1}"/>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42EE3DE4-FCC7-854A-EA12-2F3CAD5D362F}"/>
                  </a:ext>
                </a:extLst>
              </p:cNvPr>
              <p:cNvGrpSpPr/>
              <p:nvPr/>
            </p:nvGrpSpPr>
            <p:grpSpPr>
              <a:xfrm>
                <a:off x="10777838" y="4434777"/>
                <a:ext cx="106219" cy="106219"/>
                <a:chOff x="2953965" y="3606217"/>
                <a:chExt cx="156446" cy="156446"/>
              </a:xfrm>
            </p:grpSpPr>
            <p:cxnSp>
              <p:nvCxnSpPr>
                <p:cNvPr id="343" name="Straight Connector 342">
                  <a:extLst>
                    <a:ext uri="{FF2B5EF4-FFF2-40B4-BE49-F238E27FC236}">
                      <a16:creationId xmlns:a16="http://schemas.microsoft.com/office/drawing/2014/main" id="{6B617971-FA2C-D813-283B-5CF68C313BFB}"/>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4098ED1-1A1C-391F-F907-E47B1F2554C8}"/>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E07E8344-F409-A359-D791-EDEBE07AD8DF}"/>
                  </a:ext>
                </a:extLst>
              </p:cNvPr>
              <p:cNvGrpSpPr/>
              <p:nvPr/>
            </p:nvGrpSpPr>
            <p:grpSpPr>
              <a:xfrm>
                <a:off x="10904092" y="4434777"/>
                <a:ext cx="106219" cy="106219"/>
                <a:chOff x="2953965" y="3606217"/>
                <a:chExt cx="156446" cy="156446"/>
              </a:xfrm>
            </p:grpSpPr>
            <p:cxnSp>
              <p:nvCxnSpPr>
                <p:cNvPr id="346" name="Straight Connector 345">
                  <a:extLst>
                    <a:ext uri="{FF2B5EF4-FFF2-40B4-BE49-F238E27FC236}">
                      <a16:creationId xmlns:a16="http://schemas.microsoft.com/office/drawing/2014/main" id="{E1E6762F-AE8E-E9F0-5507-4E4A81C02720}"/>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2C072EAA-ABE9-76A3-07EF-D456A5D67B4D}"/>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4A8AFA2D-8918-CBD3-D458-EF8230498DAC}"/>
                  </a:ext>
                </a:extLst>
              </p:cNvPr>
              <p:cNvGrpSpPr/>
              <p:nvPr/>
            </p:nvGrpSpPr>
            <p:grpSpPr>
              <a:xfrm>
                <a:off x="11143210" y="4434777"/>
                <a:ext cx="106219" cy="106219"/>
                <a:chOff x="2953965" y="3606217"/>
                <a:chExt cx="156446" cy="156446"/>
              </a:xfrm>
            </p:grpSpPr>
            <p:cxnSp>
              <p:nvCxnSpPr>
                <p:cNvPr id="349" name="Straight Connector 348">
                  <a:extLst>
                    <a:ext uri="{FF2B5EF4-FFF2-40B4-BE49-F238E27FC236}">
                      <a16:creationId xmlns:a16="http://schemas.microsoft.com/office/drawing/2014/main" id="{21A70D44-241A-BCFF-7E1E-F151EF482232}"/>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A91D813F-33A3-363B-E1F1-D6BE3B56856E}"/>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EFBA239E-FC0B-A18B-9773-5C3D17B256D5}"/>
                  </a:ext>
                </a:extLst>
              </p:cNvPr>
              <p:cNvGrpSpPr/>
              <p:nvPr/>
            </p:nvGrpSpPr>
            <p:grpSpPr>
              <a:xfrm>
                <a:off x="11455390" y="4434777"/>
                <a:ext cx="106219" cy="106219"/>
                <a:chOff x="2953965" y="3606217"/>
                <a:chExt cx="156446" cy="156446"/>
              </a:xfrm>
            </p:grpSpPr>
            <p:cxnSp>
              <p:nvCxnSpPr>
                <p:cNvPr id="352" name="Straight Connector 351">
                  <a:extLst>
                    <a:ext uri="{FF2B5EF4-FFF2-40B4-BE49-F238E27FC236}">
                      <a16:creationId xmlns:a16="http://schemas.microsoft.com/office/drawing/2014/main" id="{16C9A26C-2867-BE65-8A51-5EFDA8C60C2F}"/>
                    </a:ext>
                  </a:extLst>
                </p:cNvPr>
                <p:cNvCxnSpPr>
                  <a:cxnSpLocks/>
                </p:cNvCxnSpPr>
                <p:nvPr/>
              </p:nvCxnSpPr>
              <p:spPr bwMode="auto">
                <a:xfrm>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3EE7FE8E-9D00-1CCA-4AA1-9F029C9AD36E}"/>
                    </a:ext>
                  </a:extLst>
                </p:cNvPr>
                <p:cNvCxnSpPr>
                  <a:cxnSpLocks/>
                </p:cNvCxnSpPr>
                <p:nvPr/>
              </p:nvCxnSpPr>
              <p:spPr bwMode="auto">
                <a:xfrm rot="5400000">
                  <a:off x="3032188" y="3606217"/>
                  <a:ext cx="0" cy="156446"/>
                </a:xfrm>
                <a:prstGeom prst="line">
                  <a:avLst/>
                </a:prstGeom>
                <a:noFill/>
                <a:ln w="28575" cap="flat" cmpd="sng" algn="ctr">
                  <a:solidFill>
                    <a:schemeClr val="accent1"/>
                  </a:solidFill>
                  <a:prstDash val="solid"/>
                  <a:round/>
                  <a:headEnd type="none" w="med" len="med"/>
                  <a:tailEnd type="none" w="med" len="med"/>
                </a:ln>
                <a:effectLst/>
              </p:spPr>
            </p:cxnSp>
          </p:grpSp>
          <p:sp>
            <p:nvSpPr>
              <p:cNvPr id="41" name="Freeform: Shape 40">
                <a:extLst>
                  <a:ext uri="{FF2B5EF4-FFF2-40B4-BE49-F238E27FC236}">
                    <a16:creationId xmlns:a16="http://schemas.microsoft.com/office/drawing/2014/main" id="{65F75924-DBEA-CA75-2BF7-5BDDF0EBDAA9}"/>
                  </a:ext>
                </a:extLst>
              </p:cNvPr>
              <p:cNvSpPr/>
              <p:nvPr/>
            </p:nvSpPr>
            <p:spPr bwMode="auto">
              <a:xfrm>
                <a:off x="6925733" y="2311400"/>
                <a:ext cx="4588934" cy="2171700"/>
              </a:xfrm>
              <a:custGeom>
                <a:avLst/>
                <a:gdLst>
                  <a:gd name="connsiteX0" fmla="*/ 4588934 w 4588934"/>
                  <a:gd name="connsiteY0" fmla="*/ 2171700 h 2171700"/>
                  <a:gd name="connsiteX1" fmla="*/ 3556000 w 4588934"/>
                  <a:gd name="connsiteY1" fmla="*/ 2171700 h 2171700"/>
                  <a:gd name="connsiteX2" fmla="*/ 3556000 w 4588934"/>
                  <a:gd name="connsiteY2" fmla="*/ 1993900 h 2171700"/>
                  <a:gd name="connsiteX3" fmla="*/ 3187700 w 4588934"/>
                  <a:gd name="connsiteY3" fmla="*/ 1993900 h 2171700"/>
                  <a:gd name="connsiteX4" fmla="*/ 3187700 w 4588934"/>
                  <a:gd name="connsiteY4" fmla="*/ 1858433 h 2171700"/>
                  <a:gd name="connsiteX5" fmla="*/ 2692400 w 4588934"/>
                  <a:gd name="connsiteY5" fmla="*/ 1858433 h 2171700"/>
                  <a:gd name="connsiteX6" fmla="*/ 2692400 w 4588934"/>
                  <a:gd name="connsiteY6" fmla="*/ 1739900 h 2171700"/>
                  <a:gd name="connsiteX7" fmla="*/ 2269067 w 4588934"/>
                  <a:gd name="connsiteY7" fmla="*/ 1739900 h 2171700"/>
                  <a:gd name="connsiteX8" fmla="*/ 2269067 w 4588934"/>
                  <a:gd name="connsiteY8" fmla="*/ 1642533 h 2171700"/>
                  <a:gd name="connsiteX9" fmla="*/ 2239434 w 4588934"/>
                  <a:gd name="connsiteY9" fmla="*/ 1642533 h 2171700"/>
                  <a:gd name="connsiteX10" fmla="*/ 2239434 w 4588934"/>
                  <a:gd name="connsiteY10" fmla="*/ 1557867 h 2171700"/>
                  <a:gd name="connsiteX11" fmla="*/ 2099734 w 4588934"/>
                  <a:gd name="connsiteY11" fmla="*/ 1557867 h 2171700"/>
                  <a:gd name="connsiteX12" fmla="*/ 2099734 w 4588934"/>
                  <a:gd name="connsiteY12" fmla="*/ 1481667 h 2171700"/>
                  <a:gd name="connsiteX13" fmla="*/ 2091268 w 4588934"/>
                  <a:gd name="connsiteY13" fmla="*/ 1490133 h 2171700"/>
                  <a:gd name="connsiteX14" fmla="*/ 2091268 w 4588934"/>
                  <a:gd name="connsiteY14" fmla="*/ 1413933 h 2171700"/>
                  <a:gd name="connsiteX15" fmla="*/ 2023534 w 4588934"/>
                  <a:gd name="connsiteY15" fmla="*/ 1413933 h 2171700"/>
                  <a:gd name="connsiteX16" fmla="*/ 2023534 w 4588934"/>
                  <a:gd name="connsiteY16" fmla="*/ 1350433 h 2171700"/>
                  <a:gd name="connsiteX17" fmla="*/ 1947334 w 4588934"/>
                  <a:gd name="connsiteY17" fmla="*/ 1350433 h 2171700"/>
                  <a:gd name="connsiteX18" fmla="*/ 1947334 w 4588934"/>
                  <a:gd name="connsiteY18" fmla="*/ 1270000 h 2171700"/>
                  <a:gd name="connsiteX19" fmla="*/ 1926167 w 4588934"/>
                  <a:gd name="connsiteY19" fmla="*/ 1270000 h 2171700"/>
                  <a:gd name="connsiteX20" fmla="*/ 1926167 w 4588934"/>
                  <a:gd name="connsiteY20" fmla="*/ 1198033 h 2171700"/>
                  <a:gd name="connsiteX21" fmla="*/ 1883834 w 4588934"/>
                  <a:gd name="connsiteY21" fmla="*/ 1198033 h 2171700"/>
                  <a:gd name="connsiteX22" fmla="*/ 1883834 w 4588934"/>
                  <a:gd name="connsiteY22" fmla="*/ 1126067 h 2171700"/>
                  <a:gd name="connsiteX23" fmla="*/ 1765300 w 4588934"/>
                  <a:gd name="connsiteY23" fmla="*/ 1126067 h 2171700"/>
                  <a:gd name="connsiteX24" fmla="*/ 1765300 w 4588934"/>
                  <a:gd name="connsiteY24" fmla="*/ 1062567 h 2171700"/>
                  <a:gd name="connsiteX25" fmla="*/ 1625600 w 4588934"/>
                  <a:gd name="connsiteY25" fmla="*/ 1062567 h 2171700"/>
                  <a:gd name="connsiteX26" fmla="*/ 1625600 w 4588934"/>
                  <a:gd name="connsiteY26" fmla="*/ 973667 h 2171700"/>
                  <a:gd name="connsiteX27" fmla="*/ 1485900 w 4588934"/>
                  <a:gd name="connsiteY27" fmla="*/ 973667 h 2171700"/>
                  <a:gd name="connsiteX28" fmla="*/ 1485900 w 4588934"/>
                  <a:gd name="connsiteY28" fmla="*/ 918633 h 2171700"/>
                  <a:gd name="connsiteX29" fmla="*/ 1198034 w 4588934"/>
                  <a:gd name="connsiteY29" fmla="*/ 918633 h 2171700"/>
                  <a:gd name="connsiteX30" fmla="*/ 1172634 w 4588934"/>
                  <a:gd name="connsiteY30" fmla="*/ 893233 h 2171700"/>
                  <a:gd name="connsiteX31" fmla="*/ 1087967 w 4588934"/>
                  <a:gd name="connsiteY31" fmla="*/ 893233 h 2171700"/>
                  <a:gd name="connsiteX32" fmla="*/ 1087967 w 4588934"/>
                  <a:gd name="connsiteY32" fmla="*/ 821267 h 2171700"/>
                  <a:gd name="connsiteX33" fmla="*/ 1041400 w 4588934"/>
                  <a:gd name="connsiteY33" fmla="*/ 821267 h 2171700"/>
                  <a:gd name="connsiteX34" fmla="*/ 1041400 w 4588934"/>
                  <a:gd name="connsiteY34" fmla="*/ 774700 h 2171700"/>
                  <a:gd name="connsiteX35" fmla="*/ 986367 w 4588934"/>
                  <a:gd name="connsiteY35" fmla="*/ 774700 h 2171700"/>
                  <a:gd name="connsiteX36" fmla="*/ 986367 w 4588934"/>
                  <a:gd name="connsiteY36" fmla="*/ 740833 h 2171700"/>
                  <a:gd name="connsiteX37" fmla="*/ 905934 w 4588934"/>
                  <a:gd name="connsiteY37" fmla="*/ 740833 h 2171700"/>
                  <a:gd name="connsiteX38" fmla="*/ 905934 w 4588934"/>
                  <a:gd name="connsiteY38" fmla="*/ 690033 h 2171700"/>
                  <a:gd name="connsiteX39" fmla="*/ 863600 w 4588934"/>
                  <a:gd name="connsiteY39" fmla="*/ 690033 h 2171700"/>
                  <a:gd name="connsiteX40" fmla="*/ 863600 w 4588934"/>
                  <a:gd name="connsiteY40" fmla="*/ 647700 h 2171700"/>
                  <a:gd name="connsiteX41" fmla="*/ 808567 w 4588934"/>
                  <a:gd name="connsiteY41" fmla="*/ 647700 h 2171700"/>
                  <a:gd name="connsiteX42" fmla="*/ 808567 w 4588934"/>
                  <a:gd name="connsiteY42" fmla="*/ 618067 h 2171700"/>
                  <a:gd name="connsiteX43" fmla="*/ 702734 w 4588934"/>
                  <a:gd name="connsiteY43" fmla="*/ 618067 h 2171700"/>
                  <a:gd name="connsiteX44" fmla="*/ 702734 w 4588934"/>
                  <a:gd name="connsiteY44" fmla="*/ 571500 h 2171700"/>
                  <a:gd name="connsiteX45" fmla="*/ 546100 w 4588934"/>
                  <a:gd name="connsiteY45" fmla="*/ 571500 h 2171700"/>
                  <a:gd name="connsiteX46" fmla="*/ 546100 w 4588934"/>
                  <a:gd name="connsiteY46" fmla="*/ 537633 h 2171700"/>
                  <a:gd name="connsiteX47" fmla="*/ 512234 w 4588934"/>
                  <a:gd name="connsiteY47" fmla="*/ 537633 h 2171700"/>
                  <a:gd name="connsiteX48" fmla="*/ 512234 w 4588934"/>
                  <a:gd name="connsiteY48" fmla="*/ 499533 h 2171700"/>
                  <a:gd name="connsiteX49" fmla="*/ 512234 w 4588934"/>
                  <a:gd name="connsiteY49" fmla="*/ 457200 h 2171700"/>
                  <a:gd name="connsiteX50" fmla="*/ 461434 w 4588934"/>
                  <a:gd name="connsiteY50" fmla="*/ 457200 h 2171700"/>
                  <a:gd name="connsiteX51" fmla="*/ 461434 w 4588934"/>
                  <a:gd name="connsiteY51" fmla="*/ 419100 h 2171700"/>
                  <a:gd name="connsiteX52" fmla="*/ 423334 w 4588934"/>
                  <a:gd name="connsiteY52" fmla="*/ 419100 h 2171700"/>
                  <a:gd name="connsiteX53" fmla="*/ 423334 w 4588934"/>
                  <a:gd name="connsiteY53" fmla="*/ 381000 h 2171700"/>
                  <a:gd name="connsiteX54" fmla="*/ 410634 w 4588934"/>
                  <a:gd name="connsiteY54" fmla="*/ 393700 h 2171700"/>
                  <a:gd name="connsiteX55" fmla="*/ 410634 w 4588934"/>
                  <a:gd name="connsiteY55" fmla="*/ 342900 h 2171700"/>
                  <a:gd name="connsiteX56" fmla="*/ 372534 w 4588934"/>
                  <a:gd name="connsiteY56" fmla="*/ 342900 h 2171700"/>
                  <a:gd name="connsiteX57" fmla="*/ 372534 w 4588934"/>
                  <a:gd name="connsiteY57" fmla="*/ 215900 h 2171700"/>
                  <a:gd name="connsiteX58" fmla="*/ 304800 w 4588934"/>
                  <a:gd name="connsiteY58" fmla="*/ 215900 h 2171700"/>
                  <a:gd name="connsiteX59" fmla="*/ 304800 w 4588934"/>
                  <a:gd name="connsiteY59" fmla="*/ 118533 h 2171700"/>
                  <a:gd name="connsiteX60" fmla="*/ 270934 w 4588934"/>
                  <a:gd name="connsiteY60" fmla="*/ 118533 h 2171700"/>
                  <a:gd name="connsiteX61" fmla="*/ 270934 w 4588934"/>
                  <a:gd name="connsiteY61" fmla="*/ 88900 h 2171700"/>
                  <a:gd name="connsiteX62" fmla="*/ 237067 w 4588934"/>
                  <a:gd name="connsiteY62" fmla="*/ 88900 h 2171700"/>
                  <a:gd name="connsiteX63" fmla="*/ 237067 w 4588934"/>
                  <a:gd name="connsiteY63" fmla="*/ 29633 h 2171700"/>
                  <a:gd name="connsiteX64" fmla="*/ 237067 w 4588934"/>
                  <a:gd name="connsiteY64" fmla="*/ 29633 h 2171700"/>
                  <a:gd name="connsiteX65" fmla="*/ 207434 w 4588934"/>
                  <a:gd name="connsiteY65" fmla="*/ 0 h 2171700"/>
                  <a:gd name="connsiteX66" fmla="*/ 0 w 4588934"/>
                  <a:gd name="connsiteY66" fmla="*/ 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588934" h="2171700">
                    <a:moveTo>
                      <a:pt x="4588934" y="2171700"/>
                    </a:moveTo>
                    <a:lnTo>
                      <a:pt x="3556000" y="2171700"/>
                    </a:lnTo>
                    <a:lnTo>
                      <a:pt x="3556000" y="1993900"/>
                    </a:lnTo>
                    <a:lnTo>
                      <a:pt x="3187700" y="1993900"/>
                    </a:lnTo>
                    <a:lnTo>
                      <a:pt x="3187700" y="1858433"/>
                    </a:lnTo>
                    <a:lnTo>
                      <a:pt x="2692400" y="1858433"/>
                    </a:lnTo>
                    <a:lnTo>
                      <a:pt x="2692400" y="1739900"/>
                    </a:lnTo>
                    <a:lnTo>
                      <a:pt x="2269067" y="1739900"/>
                    </a:lnTo>
                    <a:lnTo>
                      <a:pt x="2269067" y="1642533"/>
                    </a:lnTo>
                    <a:lnTo>
                      <a:pt x="2239434" y="1642533"/>
                    </a:lnTo>
                    <a:lnTo>
                      <a:pt x="2239434" y="1557867"/>
                    </a:lnTo>
                    <a:lnTo>
                      <a:pt x="2099734" y="1557867"/>
                    </a:lnTo>
                    <a:lnTo>
                      <a:pt x="2099734" y="1481667"/>
                    </a:lnTo>
                    <a:lnTo>
                      <a:pt x="2091268" y="1490133"/>
                    </a:lnTo>
                    <a:lnTo>
                      <a:pt x="2091268" y="1413933"/>
                    </a:lnTo>
                    <a:lnTo>
                      <a:pt x="2023534" y="1413933"/>
                    </a:lnTo>
                    <a:lnTo>
                      <a:pt x="2023534" y="1350433"/>
                    </a:lnTo>
                    <a:lnTo>
                      <a:pt x="1947334" y="1350433"/>
                    </a:lnTo>
                    <a:lnTo>
                      <a:pt x="1947334" y="1270000"/>
                    </a:lnTo>
                    <a:lnTo>
                      <a:pt x="1926167" y="1270000"/>
                    </a:lnTo>
                    <a:lnTo>
                      <a:pt x="1926167" y="1198033"/>
                    </a:lnTo>
                    <a:lnTo>
                      <a:pt x="1883834" y="1198033"/>
                    </a:lnTo>
                    <a:lnTo>
                      <a:pt x="1883834" y="1126067"/>
                    </a:lnTo>
                    <a:lnTo>
                      <a:pt x="1765300" y="1126067"/>
                    </a:lnTo>
                    <a:lnTo>
                      <a:pt x="1765300" y="1062567"/>
                    </a:lnTo>
                    <a:lnTo>
                      <a:pt x="1625600" y="1062567"/>
                    </a:lnTo>
                    <a:lnTo>
                      <a:pt x="1625600" y="973667"/>
                    </a:lnTo>
                    <a:lnTo>
                      <a:pt x="1485900" y="973667"/>
                    </a:lnTo>
                    <a:lnTo>
                      <a:pt x="1485900" y="918633"/>
                    </a:lnTo>
                    <a:lnTo>
                      <a:pt x="1198034" y="918633"/>
                    </a:lnTo>
                    <a:lnTo>
                      <a:pt x="1172634" y="893233"/>
                    </a:lnTo>
                    <a:lnTo>
                      <a:pt x="1087967" y="893233"/>
                    </a:lnTo>
                    <a:lnTo>
                      <a:pt x="1087967" y="821267"/>
                    </a:lnTo>
                    <a:lnTo>
                      <a:pt x="1041400" y="821267"/>
                    </a:lnTo>
                    <a:lnTo>
                      <a:pt x="1041400" y="774700"/>
                    </a:lnTo>
                    <a:lnTo>
                      <a:pt x="986367" y="774700"/>
                    </a:lnTo>
                    <a:lnTo>
                      <a:pt x="986367" y="740833"/>
                    </a:lnTo>
                    <a:lnTo>
                      <a:pt x="905934" y="740833"/>
                    </a:lnTo>
                    <a:lnTo>
                      <a:pt x="905934" y="690033"/>
                    </a:lnTo>
                    <a:lnTo>
                      <a:pt x="863600" y="690033"/>
                    </a:lnTo>
                    <a:lnTo>
                      <a:pt x="863600" y="647700"/>
                    </a:lnTo>
                    <a:lnTo>
                      <a:pt x="808567" y="647700"/>
                    </a:lnTo>
                    <a:lnTo>
                      <a:pt x="808567" y="618067"/>
                    </a:lnTo>
                    <a:lnTo>
                      <a:pt x="702734" y="618067"/>
                    </a:lnTo>
                    <a:lnTo>
                      <a:pt x="702734" y="571500"/>
                    </a:lnTo>
                    <a:lnTo>
                      <a:pt x="546100" y="571500"/>
                    </a:lnTo>
                    <a:lnTo>
                      <a:pt x="546100" y="537633"/>
                    </a:lnTo>
                    <a:lnTo>
                      <a:pt x="512234" y="537633"/>
                    </a:lnTo>
                    <a:lnTo>
                      <a:pt x="512234" y="499533"/>
                    </a:lnTo>
                    <a:lnTo>
                      <a:pt x="512234" y="457200"/>
                    </a:lnTo>
                    <a:lnTo>
                      <a:pt x="461434" y="457200"/>
                    </a:lnTo>
                    <a:lnTo>
                      <a:pt x="461434" y="419100"/>
                    </a:lnTo>
                    <a:lnTo>
                      <a:pt x="423334" y="419100"/>
                    </a:lnTo>
                    <a:lnTo>
                      <a:pt x="423334" y="381000"/>
                    </a:lnTo>
                    <a:lnTo>
                      <a:pt x="410634" y="393700"/>
                    </a:lnTo>
                    <a:lnTo>
                      <a:pt x="410634" y="342900"/>
                    </a:lnTo>
                    <a:lnTo>
                      <a:pt x="372534" y="342900"/>
                    </a:lnTo>
                    <a:lnTo>
                      <a:pt x="372534" y="215900"/>
                    </a:lnTo>
                    <a:lnTo>
                      <a:pt x="304800" y="215900"/>
                    </a:lnTo>
                    <a:lnTo>
                      <a:pt x="304800" y="118533"/>
                    </a:lnTo>
                    <a:lnTo>
                      <a:pt x="270934" y="118533"/>
                    </a:lnTo>
                    <a:lnTo>
                      <a:pt x="270934" y="88900"/>
                    </a:lnTo>
                    <a:lnTo>
                      <a:pt x="237067" y="88900"/>
                    </a:lnTo>
                    <a:lnTo>
                      <a:pt x="237067" y="29633"/>
                    </a:lnTo>
                    <a:lnTo>
                      <a:pt x="237067" y="29633"/>
                    </a:lnTo>
                    <a:lnTo>
                      <a:pt x="207434"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354" name="TextBox 353">
              <a:extLst>
                <a:ext uri="{FF2B5EF4-FFF2-40B4-BE49-F238E27FC236}">
                  <a16:creationId xmlns:a16="http://schemas.microsoft.com/office/drawing/2014/main" id="{78833D78-5A65-9B93-6AC5-24429B244B1E}"/>
                </a:ext>
              </a:extLst>
            </p:cNvPr>
            <p:cNvSpPr txBox="1"/>
            <p:nvPr/>
          </p:nvSpPr>
          <p:spPr bwMode="auto">
            <a:xfrm>
              <a:off x="8928576" y="3403241"/>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51.3%</a:t>
              </a:r>
            </a:p>
          </p:txBody>
        </p:sp>
        <p:sp>
          <p:nvSpPr>
            <p:cNvPr id="355" name="TextBox 354">
              <a:extLst>
                <a:ext uri="{FF2B5EF4-FFF2-40B4-BE49-F238E27FC236}">
                  <a16:creationId xmlns:a16="http://schemas.microsoft.com/office/drawing/2014/main" id="{B38848C3-2EFA-CB06-EA32-740C7A0529A4}"/>
                </a:ext>
              </a:extLst>
            </p:cNvPr>
            <p:cNvSpPr txBox="1"/>
            <p:nvPr/>
          </p:nvSpPr>
          <p:spPr bwMode="auto">
            <a:xfrm>
              <a:off x="7880959" y="2770729"/>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72.7%</a:t>
              </a:r>
            </a:p>
          </p:txBody>
        </p:sp>
        <p:cxnSp>
          <p:nvCxnSpPr>
            <p:cNvPr id="356" name="Straight Connector 355">
              <a:extLst>
                <a:ext uri="{FF2B5EF4-FFF2-40B4-BE49-F238E27FC236}">
                  <a16:creationId xmlns:a16="http://schemas.microsoft.com/office/drawing/2014/main" id="{A5E6CEFB-249E-3534-5656-4B5B34A78459}"/>
                </a:ext>
              </a:extLst>
            </p:cNvPr>
            <p:cNvCxnSpPr>
              <a:cxnSpLocks/>
            </p:cNvCxnSpPr>
            <p:nvPr/>
          </p:nvCxnSpPr>
          <p:spPr bwMode="auto">
            <a:xfrm>
              <a:off x="8999668" y="3877022"/>
              <a:ext cx="0" cy="132149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57" name="Straight Connector 356">
              <a:extLst>
                <a:ext uri="{FF2B5EF4-FFF2-40B4-BE49-F238E27FC236}">
                  <a16:creationId xmlns:a16="http://schemas.microsoft.com/office/drawing/2014/main" id="{0C094EDD-44FB-C4C6-285D-EACDC282F438}"/>
                </a:ext>
              </a:extLst>
            </p:cNvPr>
            <p:cNvCxnSpPr>
              <a:cxnSpLocks/>
            </p:cNvCxnSpPr>
            <p:nvPr/>
          </p:nvCxnSpPr>
          <p:spPr bwMode="auto">
            <a:xfrm>
              <a:off x="7969256" y="3162169"/>
              <a:ext cx="0" cy="2036343"/>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Tree>
    <p:extLst>
      <p:ext uri="{BB962C8B-B14F-4D97-AF65-F5344CB8AC3E}">
        <p14:creationId xmlns:p14="http://schemas.microsoft.com/office/powerpoint/2010/main" val="1801348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7480-7E15-FA78-D080-54E5B6356C8F}"/>
              </a:ext>
            </a:extLst>
          </p:cNvPr>
          <p:cNvSpPr>
            <a:spLocks noGrp="1"/>
          </p:cNvSpPr>
          <p:nvPr>
            <p:ph type="title"/>
          </p:nvPr>
        </p:nvSpPr>
        <p:spPr/>
        <p:txBody>
          <a:bodyPr/>
          <a:lstStyle/>
          <a:p>
            <a:r>
              <a:rPr lang="en-US" dirty="0"/>
              <a:t>MOUNTAINEER: Treatment-Emergent AEs</a:t>
            </a:r>
          </a:p>
        </p:txBody>
      </p:sp>
      <p:sp>
        <p:nvSpPr>
          <p:cNvPr id="33" name="Text Box 15">
            <a:extLst>
              <a:ext uri="{FF2B5EF4-FFF2-40B4-BE49-F238E27FC236}">
                <a16:creationId xmlns:a16="http://schemas.microsoft.com/office/drawing/2014/main" id="{9EF6424B-2F90-AC6E-9445-48D5C2216B1D}"/>
              </a:ext>
            </a:extLst>
          </p:cNvPr>
          <p:cNvSpPr txBox="1">
            <a:spLocks noChangeArrowheads="1"/>
          </p:cNvSpPr>
          <p:nvPr/>
        </p:nvSpPr>
        <p:spPr bwMode="auto">
          <a:xfrm>
            <a:off x="443728" y="6408108"/>
            <a:ext cx="785131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lang="en-US" altLang="en-US" sz="1200" b="0" spc="-10" dirty="0">
                <a:solidFill>
                  <a:schemeClr val="bg2"/>
                </a:solidFill>
                <a:latin typeface="Calibri" panose="020F0502020204030204" pitchFamily="34" charset="0"/>
              </a:rPr>
              <a:t>ESMO WCGIC 2022</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LBA-2. Reproduced with permission. </a:t>
            </a:r>
            <a:endPar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4" name="Group 32">
            <a:extLst>
              <a:ext uri="{FF2B5EF4-FFF2-40B4-BE49-F238E27FC236}">
                <a16:creationId xmlns:a16="http://schemas.microsoft.com/office/drawing/2014/main" id="{0EFD94BF-2DA6-B8E6-5B61-76E628C73D1A}"/>
              </a:ext>
            </a:extLst>
          </p:cNvPr>
          <p:cNvGraphicFramePr>
            <a:graphicFrameLocks noGrp="1"/>
          </p:cNvGraphicFramePr>
          <p:nvPr>
            <p:extLst>
              <p:ext uri="{D42A27DB-BD31-4B8C-83A1-F6EECF244321}">
                <p14:modId xmlns:p14="http://schemas.microsoft.com/office/powerpoint/2010/main" val="293062783"/>
              </p:ext>
            </p:extLst>
          </p:nvPr>
        </p:nvGraphicFramePr>
        <p:xfrm>
          <a:off x="2756676" y="1344873"/>
          <a:ext cx="4219081" cy="1810560"/>
        </p:xfrm>
        <a:graphic>
          <a:graphicData uri="http://schemas.openxmlformats.org/drawingml/2006/table">
            <a:tbl>
              <a:tblPr/>
              <a:tblGrid>
                <a:gridCol w="2180625">
                  <a:extLst>
                    <a:ext uri="{9D8B030D-6E8A-4147-A177-3AD203B41FA5}">
                      <a16:colId xmlns:a16="http://schemas.microsoft.com/office/drawing/2014/main" val="20000"/>
                    </a:ext>
                  </a:extLst>
                </a:gridCol>
                <a:gridCol w="2038456">
                  <a:extLst>
                    <a:ext uri="{9D8B030D-6E8A-4147-A177-3AD203B41FA5}">
                      <a16:colId xmlns:a16="http://schemas.microsoft.com/office/drawing/2014/main" val="20001"/>
                    </a:ext>
                  </a:extLst>
                </a:gridCol>
              </a:tblGrid>
              <a:tr h="202295">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Tucatinib + Trastuzumab Cohorts A + B (N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3989">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Tucatinib related</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Trastuzumab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(95.3)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(63.3)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(67.4)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3989">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AEs</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Tucatinib related</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Trastuzumab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(38.4)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(9.3)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35" name="Group 32">
            <a:extLst>
              <a:ext uri="{FF2B5EF4-FFF2-40B4-BE49-F238E27FC236}">
                <a16:creationId xmlns:a16="http://schemas.microsoft.com/office/drawing/2014/main" id="{BB395979-CBDA-833A-EDA3-AF559D669520}"/>
              </a:ext>
            </a:extLst>
          </p:cNvPr>
          <p:cNvGraphicFramePr>
            <a:graphicFrameLocks noGrp="1"/>
          </p:cNvGraphicFramePr>
          <p:nvPr>
            <p:extLst>
              <p:ext uri="{D42A27DB-BD31-4B8C-83A1-F6EECF244321}">
                <p14:modId xmlns:p14="http://schemas.microsoft.com/office/powerpoint/2010/main" val="3834790055"/>
              </p:ext>
            </p:extLst>
          </p:nvPr>
        </p:nvGraphicFramePr>
        <p:xfrm>
          <a:off x="7054465" y="1341440"/>
          <a:ext cx="4692614" cy="2094040"/>
        </p:xfrm>
        <a:graphic>
          <a:graphicData uri="http://schemas.openxmlformats.org/drawingml/2006/table">
            <a:tbl>
              <a:tblPr/>
              <a:tblGrid>
                <a:gridCol w="2565662">
                  <a:extLst>
                    <a:ext uri="{9D8B030D-6E8A-4147-A177-3AD203B41FA5}">
                      <a16:colId xmlns:a16="http://schemas.microsoft.com/office/drawing/2014/main" val="20000"/>
                    </a:ext>
                  </a:extLst>
                </a:gridCol>
                <a:gridCol w="2126952">
                  <a:extLst>
                    <a:ext uri="{9D8B030D-6E8A-4147-A177-3AD203B41FA5}">
                      <a16:colId xmlns:a16="http://schemas.microsoft.com/office/drawing/2014/main" val="20001"/>
                    </a:ext>
                  </a:extLst>
                </a:gridCol>
              </a:tblGrid>
              <a:tr h="198644">
                <a:tc>
                  <a:txBody>
                    <a:body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defRPr/>
                      </a:pPr>
                      <a:r>
                        <a:rPr kumimoji="0" lang="en-US" sz="1400" b="1" i="0" u="sng" strike="noStrike" cap="none" normalizeH="0" baseline="0" dirty="0">
                          <a:ln>
                            <a:noFill/>
                          </a:ln>
                          <a:solidFill>
                            <a:schemeClr val="tx1"/>
                          </a:solidFill>
                          <a:effectLst/>
                          <a:latin typeface="Calibri" panose="020F0502020204030204" pitchFamily="34" charset="0"/>
                        </a:rPr>
                        <a:t>Tucatinib + Trastuzumab Cohorts A + B (N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SAEs</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Tucatinib related</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Trastuzumab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0695">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leading to</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 discontinuation</a:t>
                      </a:r>
                    </a:p>
                    <a:p>
                      <a:pPr marL="285750" marR="0" lvl="0" indent="-1714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Tucatinib dose modification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(5.8)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 (25.6)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18425">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Deaths due to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0871480"/>
                  </a:ext>
                </a:extLst>
              </a:tr>
            </a:tbl>
          </a:graphicData>
        </a:graphic>
      </p:graphicFrame>
      <p:grpSp>
        <p:nvGrpSpPr>
          <p:cNvPr id="39" name="Group 38">
            <a:extLst>
              <a:ext uri="{FF2B5EF4-FFF2-40B4-BE49-F238E27FC236}">
                <a16:creationId xmlns:a16="http://schemas.microsoft.com/office/drawing/2014/main" id="{A40D4FAA-1F2F-CC01-D7EA-4313076CEEC5}"/>
              </a:ext>
            </a:extLst>
          </p:cNvPr>
          <p:cNvGrpSpPr/>
          <p:nvPr/>
        </p:nvGrpSpPr>
        <p:grpSpPr>
          <a:xfrm>
            <a:off x="818170" y="1380494"/>
            <a:ext cx="418704" cy="4394014"/>
            <a:chOff x="6461980" y="2018923"/>
            <a:chExt cx="418704" cy="2400578"/>
          </a:xfrm>
        </p:grpSpPr>
        <p:sp>
          <p:nvSpPr>
            <p:cNvPr id="40" name="TextBox 39">
              <a:extLst>
                <a:ext uri="{FF2B5EF4-FFF2-40B4-BE49-F238E27FC236}">
                  <a16:creationId xmlns:a16="http://schemas.microsoft.com/office/drawing/2014/main" id="{00DB9C91-7F46-06C9-4617-AF9AB16F55C8}"/>
                </a:ext>
              </a:extLst>
            </p:cNvPr>
            <p:cNvSpPr txBox="1"/>
            <p:nvPr/>
          </p:nvSpPr>
          <p:spPr bwMode="auto">
            <a:xfrm>
              <a:off x="6461980" y="25367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BB5F6983-01BB-8BBF-C649-E036B9BB5389}"/>
                </a:ext>
              </a:extLst>
            </p:cNvPr>
            <p:cNvSpPr txBox="1"/>
            <p:nvPr/>
          </p:nvSpPr>
          <p:spPr bwMode="auto">
            <a:xfrm>
              <a:off x="6461980" y="3035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98CC3A6B-29E6-1165-491D-7773724A395E}"/>
                </a:ext>
              </a:extLst>
            </p:cNvPr>
            <p:cNvSpPr txBox="1"/>
            <p:nvPr/>
          </p:nvSpPr>
          <p:spPr bwMode="auto">
            <a:xfrm>
              <a:off x="6461980" y="35452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6FFF56F9-58D0-096C-D745-348DAA6D7FEE}"/>
                </a:ext>
              </a:extLst>
            </p:cNvPr>
            <p:cNvSpPr txBox="1"/>
            <p:nvPr/>
          </p:nvSpPr>
          <p:spPr bwMode="auto">
            <a:xfrm>
              <a:off x="6578999" y="405016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7951B293-4FE5-B77A-DB70-B09077AEE3BF}"/>
                </a:ext>
              </a:extLst>
            </p:cNvPr>
            <p:cNvSpPr txBox="1"/>
            <p:nvPr/>
          </p:nvSpPr>
          <p:spPr bwMode="auto">
            <a:xfrm>
              <a:off x="6461980" y="20189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grpSp>
      <p:cxnSp>
        <p:nvCxnSpPr>
          <p:cNvPr id="45" name="Straight Connector 44">
            <a:extLst>
              <a:ext uri="{FF2B5EF4-FFF2-40B4-BE49-F238E27FC236}">
                <a16:creationId xmlns:a16="http://schemas.microsoft.com/office/drawing/2014/main" id="{1626EBB7-6C16-C62B-2371-FAA9B62647F7}"/>
              </a:ext>
            </a:extLst>
          </p:cNvPr>
          <p:cNvCxnSpPr>
            <a:cxnSpLocks/>
          </p:cNvCxnSpPr>
          <p:nvPr/>
        </p:nvCxnSpPr>
        <p:spPr bwMode="auto">
          <a:xfrm>
            <a:off x="1181008" y="15835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822D529-F7D2-4C33-EB13-D591BABED147}"/>
              </a:ext>
            </a:extLst>
          </p:cNvPr>
          <p:cNvCxnSpPr>
            <a:cxnSpLocks/>
          </p:cNvCxnSpPr>
          <p:nvPr/>
        </p:nvCxnSpPr>
        <p:spPr bwMode="auto">
          <a:xfrm>
            <a:off x="1181008" y="25316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9DBC1C5-A434-333E-83A2-C910D596B7FC}"/>
              </a:ext>
            </a:extLst>
          </p:cNvPr>
          <p:cNvCxnSpPr>
            <a:cxnSpLocks/>
          </p:cNvCxnSpPr>
          <p:nvPr/>
        </p:nvCxnSpPr>
        <p:spPr bwMode="auto">
          <a:xfrm>
            <a:off x="1181008" y="34391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1CB8B5B-7CAA-D5E2-FCCA-0485BFF9A81B}"/>
              </a:ext>
            </a:extLst>
          </p:cNvPr>
          <p:cNvCxnSpPr>
            <a:cxnSpLocks/>
          </p:cNvCxnSpPr>
          <p:nvPr/>
        </p:nvCxnSpPr>
        <p:spPr bwMode="auto">
          <a:xfrm>
            <a:off x="1181008" y="43391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ABA2F6E-3034-D061-DC85-8AAA0CEBCBC0}"/>
              </a:ext>
            </a:extLst>
          </p:cNvPr>
          <p:cNvCxnSpPr>
            <a:cxnSpLocks/>
          </p:cNvCxnSpPr>
          <p:nvPr/>
        </p:nvCxnSpPr>
        <p:spPr bwMode="auto">
          <a:xfrm>
            <a:off x="1181008" y="5290552"/>
            <a:ext cx="64008" cy="0"/>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4A4F0D3B-F7C3-AB70-EB60-5F4A913DB61A}"/>
              </a:ext>
            </a:extLst>
          </p:cNvPr>
          <p:cNvSpPr txBox="1"/>
          <p:nvPr/>
        </p:nvSpPr>
        <p:spPr bwMode="auto">
          <a:xfrm rot="16200000">
            <a:off x="-1123754" y="3252362"/>
            <a:ext cx="3707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Frequency (%)</a:t>
            </a:r>
          </a:p>
        </p:txBody>
      </p:sp>
      <p:cxnSp>
        <p:nvCxnSpPr>
          <p:cNvPr id="51" name="Straight Connector 50">
            <a:extLst>
              <a:ext uri="{FF2B5EF4-FFF2-40B4-BE49-F238E27FC236}">
                <a16:creationId xmlns:a16="http://schemas.microsoft.com/office/drawing/2014/main" id="{A91A21E5-299D-CF6B-122E-8FCFD28D6745}"/>
              </a:ext>
            </a:extLst>
          </p:cNvPr>
          <p:cNvCxnSpPr>
            <a:cxnSpLocks/>
          </p:cNvCxnSpPr>
          <p:nvPr/>
        </p:nvCxnSpPr>
        <p:spPr bwMode="auto">
          <a:xfrm>
            <a:off x="1487772"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DD5EBA2-9CFB-CA20-E112-D0C21313468A}"/>
              </a:ext>
            </a:extLst>
          </p:cNvPr>
          <p:cNvCxnSpPr>
            <a:cxnSpLocks/>
          </p:cNvCxnSpPr>
          <p:nvPr/>
        </p:nvCxnSpPr>
        <p:spPr bwMode="auto">
          <a:xfrm>
            <a:off x="2033623"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171DE1E-61AC-0F30-3372-DE890BF9CD31}"/>
              </a:ext>
            </a:extLst>
          </p:cNvPr>
          <p:cNvCxnSpPr>
            <a:cxnSpLocks/>
          </p:cNvCxnSpPr>
          <p:nvPr/>
        </p:nvCxnSpPr>
        <p:spPr bwMode="auto">
          <a:xfrm>
            <a:off x="2579474"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EADB164-46A5-6362-BC87-E2C2A24FEFB4}"/>
              </a:ext>
            </a:extLst>
          </p:cNvPr>
          <p:cNvCxnSpPr>
            <a:cxnSpLocks/>
          </p:cNvCxnSpPr>
          <p:nvPr/>
        </p:nvCxnSpPr>
        <p:spPr bwMode="auto">
          <a:xfrm>
            <a:off x="3125325"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E964462-62FE-55B2-D806-D04C71350477}"/>
              </a:ext>
            </a:extLst>
          </p:cNvPr>
          <p:cNvCxnSpPr>
            <a:cxnSpLocks/>
          </p:cNvCxnSpPr>
          <p:nvPr/>
        </p:nvCxnSpPr>
        <p:spPr bwMode="auto">
          <a:xfrm>
            <a:off x="3671176"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B48E49D-B92C-50E4-72B1-44F0F512AF97}"/>
              </a:ext>
            </a:extLst>
          </p:cNvPr>
          <p:cNvCxnSpPr>
            <a:cxnSpLocks/>
          </p:cNvCxnSpPr>
          <p:nvPr/>
        </p:nvCxnSpPr>
        <p:spPr bwMode="auto">
          <a:xfrm>
            <a:off x="4217027"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14E9ED9-28F0-EAD3-31BB-62C0754A96FE}"/>
              </a:ext>
            </a:extLst>
          </p:cNvPr>
          <p:cNvCxnSpPr>
            <a:cxnSpLocks/>
          </p:cNvCxnSpPr>
          <p:nvPr/>
        </p:nvCxnSpPr>
        <p:spPr bwMode="auto">
          <a:xfrm>
            <a:off x="4762878"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3EFFEF2-CE79-93B2-2956-E89AA2E42B23}"/>
              </a:ext>
            </a:extLst>
          </p:cNvPr>
          <p:cNvCxnSpPr>
            <a:cxnSpLocks/>
          </p:cNvCxnSpPr>
          <p:nvPr/>
        </p:nvCxnSpPr>
        <p:spPr bwMode="auto">
          <a:xfrm>
            <a:off x="5308729"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0A9B4FA-B80B-7BC3-6D5A-C8A1A25F082E}"/>
              </a:ext>
            </a:extLst>
          </p:cNvPr>
          <p:cNvCxnSpPr>
            <a:cxnSpLocks/>
          </p:cNvCxnSpPr>
          <p:nvPr/>
        </p:nvCxnSpPr>
        <p:spPr bwMode="auto">
          <a:xfrm>
            <a:off x="5854580"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DEA5D1F-0188-348E-FDB6-E666A26C3490}"/>
              </a:ext>
            </a:extLst>
          </p:cNvPr>
          <p:cNvCxnSpPr>
            <a:cxnSpLocks/>
          </p:cNvCxnSpPr>
          <p:nvPr/>
        </p:nvCxnSpPr>
        <p:spPr bwMode="auto">
          <a:xfrm>
            <a:off x="6400431"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05B0F8E-10DF-9F29-FF48-AE2A1997250A}"/>
              </a:ext>
            </a:extLst>
          </p:cNvPr>
          <p:cNvCxnSpPr>
            <a:cxnSpLocks/>
          </p:cNvCxnSpPr>
          <p:nvPr/>
        </p:nvCxnSpPr>
        <p:spPr bwMode="auto">
          <a:xfrm>
            <a:off x="6946282"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EECE7E3-48E8-F01C-CBD3-2890DA39F71B}"/>
              </a:ext>
            </a:extLst>
          </p:cNvPr>
          <p:cNvCxnSpPr>
            <a:cxnSpLocks/>
          </p:cNvCxnSpPr>
          <p:nvPr/>
        </p:nvCxnSpPr>
        <p:spPr bwMode="auto">
          <a:xfrm>
            <a:off x="7492133"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1AD50EF-F9AC-55F3-C886-034F44AEEACD}"/>
              </a:ext>
            </a:extLst>
          </p:cNvPr>
          <p:cNvCxnSpPr>
            <a:cxnSpLocks/>
          </p:cNvCxnSpPr>
          <p:nvPr/>
        </p:nvCxnSpPr>
        <p:spPr bwMode="auto">
          <a:xfrm>
            <a:off x="8037984"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00CDB7D-43B5-577D-DA69-773C06C0C23D}"/>
              </a:ext>
            </a:extLst>
          </p:cNvPr>
          <p:cNvCxnSpPr>
            <a:cxnSpLocks/>
          </p:cNvCxnSpPr>
          <p:nvPr/>
        </p:nvCxnSpPr>
        <p:spPr bwMode="auto">
          <a:xfrm>
            <a:off x="8583835"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3DAC914-0073-1CCD-50EB-0A0DDF8C8109}"/>
              </a:ext>
            </a:extLst>
          </p:cNvPr>
          <p:cNvCxnSpPr>
            <a:cxnSpLocks/>
          </p:cNvCxnSpPr>
          <p:nvPr/>
        </p:nvCxnSpPr>
        <p:spPr bwMode="auto">
          <a:xfrm>
            <a:off x="9129686"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7B5F5F1-B680-6FE2-6B6C-E852DFC0EE63}"/>
              </a:ext>
            </a:extLst>
          </p:cNvPr>
          <p:cNvCxnSpPr>
            <a:cxnSpLocks/>
          </p:cNvCxnSpPr>
          <p:nvPr/>
        </p:nvCxnSpPr>
        <p:spPr bwMode="auto">
          <a:xfrm>
            <a:off x="9675537"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9960399-1EB0-84A4-3283-EBACB868DB97}"/>
              </a:ext>
            </a:extLst>
          </p:cNvPr>
          <p:cNvCxnSpPr>
            <a:cxnSpLocks/>
          </p:cNvCxnSpPr>
          <p:nvPr/>
        </p:nvCxnSpPr>
        <p:spPr bwMode="auto">
          <a:xfrm>
            <a:off x="10221388"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83764E3-AC6D-9C06-C17B-03B2FC6E000A}"/>
              </a:ext>
            </a:extLst>
          </p:cNvPr>
          <p:cNvCxnSpPr>
            <a:cxnSpLocks/>
          </p:cNvCxnSpPr>
          <p:nvPr/>
        </p:nvCxnSpPr>
        <p:spPr bwMode="auto">
          <a:xfrm>
            <a:off x="10767239" y="5290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007EF48-28D3-E440-2832-85EF95A83E28}"/>
              </a:ext>
            </a:extLst>
          </p:cNvPr>
          <p:cNvCxnSpPr>
            <a:cxnSpLocks/>
          </p:cNvCxnSpPr>
          <p:nvPr/>
        </p:nvCxnSpPr>
        <p:spPr bwMode="auto">
          <a:xfrm>
            <a:off x="11313090" y="5290549"/>
            <a:ext cx="0" cy="64008"/>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9875516F-16E4-3100-7644-E3B55AA6A2FE}"/>
              </a:ext>
            </a:extLst>
          </p:cNvPr>
          <p:cNvSpPr txBox="1"/>
          <p:nvPr/>
        </p:nvSpPr>
        <p:spPr bwMode="auto">
          <a:xfrm rot="19206176">
            <a:off x="37700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Diarrhea</a:t>
            </a:r>
          </a:p>
        </p:txBody>
      </p:sp>
      <p:grpSp>
        <p:nvGrpSpPr>
          <p:cNvPr id="71" name="Group 70">
            <a:extLst>
              <a:ext uri="{FF2B5EF4-FFF2-40B4-BE49-F238E27FC236}">
                <a16:creationId xmlns:a16="http://schemas.microsoft.com/office/drawing/2014/main" id="{0E0982D0-03FE-0659-8DCA-3373500E24C0}"/>
              </a:ext>
            </a:extLst>
          </p:cNvPr>
          <p:cNvGrpSpPr/>
          <p:nvPr/>
        </p:nvGrpSpPr>
        <p:grpSpPr>
          <a:xfrm>
            <a:off x="5285470" y="6155464"/>
            <a:ext cx="2925788" cy="338554"/>
            <a:chOff x="5897758" y="7202129"/>
            <a:chExt cx="2925788" cy="338554"/>
          </a:xfrm>
        </p:grpSpPr>
        <p:sp>
          <p:nvSpPr>
            <p:cNvPr id="72" name="TextBox 71">
              <a:extLst>
                <a:ext uri="{FF2B5EF4-FFF2-40B4-BE49-F238E27FC236}">
                  <a16:creationId xmlns:a16="http://schemas.microsoft.com/office/drawing/2014/main" id="{63D1DB18-E220-57ED-4FF2-5866F40B206E}"/>
                </a:ext>
              </a:extLst>
            </p:cNvPr>
            <p:cNvSpPr txBox="1"/>
            <p:nvPr/>
          </p:nvSpPr>
          <p:spPr bwMode="auto">
            <a:xfrm>
              <a:off x="5984748" y="7202129"/>
              <a:ext cx="914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3</a:t>
              </a:r>
            </a:p>
          </p:txBody>
        </p:sp>
        <p:sp>
          <p:nvSpPr>
            <p:cNvPr id="73" name="TextBox 72">
              <a:extLst>
                <a:ext uri="{FF2B5EF4-FFF2-40B4-BE49-F238E27FC236}">
                  <a16:creationId xmlns:a16="http://schemas.microsoft.com/office/drawing/2014/main" id="{4A7F0726-8158-7E6F-795A-5B413EF3DDA8}"/>
                </a:ext>
              </a:extLst>
            </p:cNvPr>
            <p:cNvSpPr txBox="1"/>
            <p:nvPr/>
          </p:nvSpPr>
          <p:spPr bwMode="auto">
            <a:xfrm>
              <a:off x="6953065" y="7202129"/>
              <a:ext cx="914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2</a:t>
              </a:r>
            </a:p>
          </p:txBody>
        </p:sp>
        <p:sp>
          <p:nvSpPr>
            <p:cNvPr id="74" name="TextBox 73">
              <a:extLst>
                <a:ext uri="{FF2B5EF4-FFF2-40B4-BE49-F238E27FC236}">
                  <a16:creationId xmlns:a16="http://schemas.microsoft.com/office/drawing/2014/main" id="{5967B2ED-EBF7-839E-EFB3-B224520B30CD}"/>
                </a:ext>
              </a:extLst>
            </p:cNvPr>
            <p:cNvSpPr txBox="1"/>
            <p:nvPr/>
          </p:nvSpPr>
          <p:spPr bwMode="auto">
            <a:xfrm>
              <a:off x="7909018" y="7202129"/>
              <a:ext cx="914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1</a:t>
              </a:r>
            </a:p>
          </p:txBody>
        </p:sp>
        <p:sp>
          <p:nvSpPr>
            <p:cNvPr id="75" name="Rectangle 74">
              <a:extLst>
                <a:ext uri="{FF2B5EF4-FFF2-40B4-BE49-F238E27FC236}">
                  <a16:creationId xmlns:a16="http://schemas.microsoft.com/office/drawing/2014/main" id="{D461FE1A-A0BE-2E60-B576-E87354FBB2BD}"/>
                </a:ext>
              </a:extLst>
            </p:cNvPr>
            <p:cNvSpPr/>
            <p:nvPr/>
          </p:nvSpPr>
          <p:spPr bwMode="auto">
            <a:xfrm>
              <a:off x="5897758" y="7306236"/>
              <a:ext cx="134471" cy="134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FC2EC7B1-FDA0-A2C6-3806-062399474950}"/>
                </a:ext>
              </a:extLst>
            </p:cNvPr>
            <p:cNvSpPr/>
            <p:nvPr/>
          </p:nvSpPr>
          <p:spPr bwMode="auto">
            <a:xfrm>
              <a:off x="6865600" y="7306236"/>
              <a:ext cx="134471" cy="1344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01907404-3A46-C5C2-81B5-2F853CB82D64}"/>
                </a:ext>
              </a:extLst>
            </p:cNvPr>
            <p:cNvSpPr/>
            <p:nvPr/>
          </p:nvSpPr>
          <p:spPr bwMode="auto">
            <a:xfrm>
              <a:off x="7830776" y="7306236"/>
              <a:ext cx="134471" cy="13447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8" name="TextBox 77">
            <a:extLst>
              <a:ext uri="{FF2B5EF4-FFF2-40B4-BE49-F238E27FC236}">
                <a16:creationId xmlns:a16="http://schemas.microsoft.com/office/drawing/2014/main" id="{BA1B80A6-234C-91A4-4E35-BCEF00706085}"/>
              </a:ext>
            </a:extLst>
          </p:cNvPr>
          <p:cNvSpPr txBox="1"/>
          <p:nvPr/>
        </p:nvSpPr>
        <p:spPr bwMode="auto">
          <a:xfrm rot="19206176">
            <a:off x="92341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Fatigue</a:t>
            </a:r>
          </a:p>
        </p:txBody>
      </p:sp>
      <p:sp>
        <p:nvSpPr>
          <p:cNvPr id="79" name="TextBox 78">
            <a:extLst>
              <a:ext uri="{FF2B5EF4-FFF2-40B4-BE49-F238E27FC236}">
                <a16:creationId xmlns:a16="http://schemas.microsoft.com/office/drawing/2014/main" id="{2EB12B56-AEA8-A219-9FBD-D82075F57690}"/>
              </a:ext>
            </a:extLst>
          </p:cNvPr>
          <p:cNvSpPr txBox="1"/>
          <p:nvPr/>
        </p:nvSpPr>
        <p:spPr bwMode="auto">
          <a:xfrm rot="19206176">
            <a:off x="146982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Nausea</a:t>
            </a:r>
          </a:p>
        </p:txBody>
      </p:sp>
      <p:sp>
        <p:nvSpPr>
          <p:cNvPr id="80" name="TextBox 79">
            <a:extLst>
              <a:ext uri="{FF2B5EF4-FFF2-40B4-BE49-F238E27FC236}">
                <a16:creationId xmlns:a16="http://schemas.microsoft.com/office/drawing/2014/main" id="{3B97F004-BB4B-5E94-73F6-618EEB101C7F}"/>
              </a:ext>
            </a:extLst>
          </p:cNvPr>
          <p:cNvSpPr txBox="1"/>
          <p:nvPr/>
        </p:nvSpPr>
        <p:spPr bwMode="auto">
          <a:xfrm rot="19206176">
            <a:off x="201623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IRR</a:t>
            </a:r>
          </a:p>
        </p:txBody>
      </p:sp>
      <p:sp>
        <p:nvSpPr>
          <p:cNvPr id="81" name="TextBox 80">
            <a:extLst>
              <a:ext uri="{FF2B5EF4-FFF2-40B4-BE49-F238E27FC236}">
                <a16:creationId xmlns:a16="http://schemas.microsoft.com/office/drawing/2014/main" id="{74C1611F-22B5-6522-A814-EEBCCB3B3E97}"/>
              </a:ext>
            </a:extLst>
          </p:cNvPr>
          <p:cNvSpPr txBox="1"/>
          <p:nvPr/>
        </p:nvSpPr>
        <p:spPr bwMode="auto">
          <a:xfrm rot="19206176">
            <a:off x="256264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Pyrexia</a:t>
            </a:r>
          </a:p>
        </p:txBody>
      </p:sp>
      <p:sp>
        <p:nvSpPr>
          <p:cNvPr id="82" name="TextBox 81">
            <a:extLst>
              <a:ext uri="{FF2B5EF4-FFF2-40B4-BE49-F238E27FC236}">
                <a16:creationId xmlns:a16="http://schemas.microsoft.com/office/drawing/2014/main" id="{41C3D398-8405-190C-AE1D-5A3434D430C5}"/>
              </a:ext>
            </a:extLst>
          </p:cNvPr>
          <p:cNvSpPr txBox="1"/>
          <p:nvPr/>
        </p:nvSpPr>
        <p:spPr bwMode="auto">
          <a:xfrm rot="19206176">
            <a:off x="310905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Chills</a:t>
            </a:r>
          </a:p>
        </p:txBody>
      </p:sp>
      <p:sp>
        <p:nvSpPr>
          <p:cNvPr id="83" name="TextBox 82">
            <a:extLst>
              <a:ext uri="{FF2B5EF4-FFF2-40B4-BE49-F238E27FC236}">
                <a16:creationId xmlns:a16="http://schemas.microsoft.com/office/drawing/2014/main" id="{88DFADE5-B4DB-FE5D-F34D-F925715357AB}"/>
              </a:ext>
            </a:extLst>
          </p:cNvPr>
          <p:cNvSpPr txBox="1"/>
          <p:nvPr/>
        </p:nvSpPr>
        <p:spPr bwMode="auto">
          <a:xfrm rot="19206176">
            <a:off x="2929925" y="5867464"/>
            <a:ext cx="2156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Decreased appetite</a:t>
            </a:r>
          </a:p>
        </p:txBody>
      </p:sp>
      <p:sp>
        <p:nvSpPr>
          <p:cNvPr id="84" name="TextBox 83">
            <a:extLst>
              <a:ext uri="{FF2B5EF4-FFF2-40B4-BE49-F238E27FC236}">
                <a16:creationId xmlns:a16="http://schemas.microsoft.com/office/drawing/2014/main" id="{3EB45672-8F66-B3D6-055F-08BF7ABFE217}"/>
              </a:ext>
            </a:extLst>
          </p:cNvPr>
          <p:cNvSpPr txBox="1"/>
          <p:nvPr/>
        </p:nvSpPr>
        <p:spPr bwMode="auto">
          <a:xfrm rot="19206176">
            <a:off x="3406772" y="5892712"/>
            <a:ext cx="22355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Dermatitis acneiform</a:t>
            </a:r>
          </a:p>
        </p:txBody>
      </p:sp>
      <p:sp>
        <p:nvSpPr>
          <p:cNvPr id="85" name="TextBox 84">
            <a:extLst>
              <a:ext uri="{FF2B5EF4-FFF2-40B4-BE49-F238E27FC236}">
                <a16:creationId xmlns:a16="http://schemas.microsoft.com/office/drawing/2014/main" id="{532407AE-F0AE-3FFC-B23E-E50BCF71CEC0}"/>
              </a:ext>
            </a:extLst>
          </p:cNvPr>
          <p:cNvSpPr txBox="1"/>
          <p:nvPr/>
        </p:nvSpPr>
        <p:spPr bwMode="auto">
          <a:xfrm rot="19206176">
            <a:off x="474828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Back pain </a:t>
            </a:r>
          </a:p>
        </p:txBody>
      </p:sp>
      <p:sp>
        <p:nvSpPr>
          <p:cNvPr id="86" name="TextBox 85">
            <a:extLst>
              <a:ext uri="{FF2B5EF4-FFF2-40B4-BE49-F238E27FC236}">
                <a16:creationId xmlns:a16="http://schemas.microsoft.com/office/drawing/2014/main" id="{6B2DBB72-CAC0-AA15-2BCC-4E108AD5CB6E}"/>
              </a:ext>
            </a:extLst>
          </p:cNvPr>
          <p:cNvSpPr txBox="1"/>
          <p:nvPr/>
        </p:nvSpPr>
        <p:spPr bwMode="auto">
          <a:xfrm rot="19206176">
            <a:off x="529469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Hypertension</a:t>
            </a:r>
          </a:p>
        </p:txBody>
      </p:sp>
      <p:sp>
        <p:nvSpPr>
          <p:cNvPr id="87" name="TextBox 86">
            <a:extLst>
              <a:ext uri="{FF2B5EF4-FFF2-40B4-BE49-F238E27FC236}">
                <a16:creationId xmlns:a16="http://schemas.microsoft.com/office/drawing/2014/main" id="{FF2A9E2E-411D-32E0-A8C4-CB73451B4AB5}"/>
              </a:ext>
            </a:extLst>
          </p:cNvPr>
          <p:cNvSpPr txBox="1"/>
          <p:nvPr/>
        </p:nvSpPr>
        <p:spPr bwMode="auto">
          <a:xfrm rot="19206176">
            <a:off x="584110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Arthralgia</a:t>
            </a:r>
          </a:p>
        </p:txBody>
      </p:sp>
      <p:sp>
        <p:nvSpPr>
          <p:cNvPr id="88" name="TextBox 87">
            <a:extLst>
              <a:ext uri="{FF2B5EF4-FFF2-40B4-BE49-F238E27FC236}">
                <a16:creationId xmlns:a16="http://schemas.microsoft.com/office/drawing/2014/main" id="{E7A7DB28-8250-1397-0310-2583982E9D28}"/>
              </a:ext>
            </a:extLst>
          </p:cNvPr>
          <p:cNvSpPr txBox="1"/>
          <p:nvPr/>
        </p:nvSpPr>
        <p:spPr bwMode="auto">
          <a:xfrm rot="19206176">
            <a:off x="638751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Cough</a:t>
            </a:r>
          </a:p>
        </p:txBody>
      </p:sp>
      <p:sp>
        <p:nvSpPr>
          <p:cNvPr id="89" name="TextBox 88">
            <a:extLst>
              <a:ext uri="{FF2B5EF4-FFF2-40B4-BE49-F238E27FC236}">
                <a16:creationId xmlns:a16="http://schemas.microsoft.com/office/drawing/2014/main" id="{4BF7FBCF-592B-A3E6-C176-73FE89DB2B47}"/>
              </a:ext>
            </a:extLst>
          </p:cNvPr>
          <p:cNvSpPr txBox="1"/>
          <p:nvPr/>
        </p:nvSpPr>
        <p:spPr bwMode="auto">
          <a:xfrm rot="19206176">
            <a:off x="693392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Vomiting</a:t>
            </a:r>
          </a:p>
        </p:txBody>
      </p:sp>
      <p:sp>
        <p:nvSpPr>
          <p:cNvPr id="90" name="TextBox 89">
            <a:extLst>
              <a:ext uri="{FF2B5EF4-FFF2-40B4-BE49-F238E27FC236}">
                <a16:creationId xmlns:a16="http://schemas.microsoft.com/office/drawing/2014/main" id="{C176CD0A-3BB3-DBFA-AE84-490484D32631}"/>
              </a:ext>
            </a:extLst>
          </p:cNvPr>
          <p:cNvSpPr txBox="1"/>
          <p:nvPr/>
        </p:nvSpPr>
        <p:spPr bwMode="auto">
          <a:xfrm rot="19206176">
            <a:off x="7115806" y="5736434"/>
            <a:ext cx="1748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Abdominal pain</a:t>
            </a:r>
          </a:p>
        </p:txBody>
      </p:sp>
      <p:sp>
        <p:nvSpPr>
          <p:cNvPr id="91" name="TextBox 90">
            <a:extLst>
              <a:ext uri="{FF2B5EF4-FFF2-40B4-BE49-F238E27FC236}">
                <a16:creationId xmlns:a16="http://schemas.microsoft.com/office/drawing/2014/main" id="{8403142F-CBDC-68CF-D642-965B4479D419}"/>
              </a:ext>
            </a:extLst>
          </p:cNvPr>
          <p:cNvSpPr txBox="1"/>
          <p:nvPr/>
        </p:nvSpPr>
        <p:spPr bwMode="auto">
          <a:xfrm rot="19206176">
            <a:off x="802674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Constipation</a:t>
            </a:r>
          </a:p>
        </p:txBody>
      </p:sp>
      <p:sp>
        <p:nvSpPr>
          <p:cNvPr id="92" name="TextBox 91">
            <a:extLst>
              <a:ext uri="{FF2B5EF4-FFF2-40B4-BE49-F238E27FC236}">
                <a16:creationId xmlns:a16="http://schemas.microsoft.com/office/drawing/2014/main" id="{6FDE6B91-CD1F-3711-63CE-9A61B2E23659}"/>
              </a:ext>
            </a:extLst>
          </p:cNvPr>
          <p:cNvSpPr txBox="1"/>
          <p:nvPr/>
        </p:nvSpPr>
        <p:spPr bwMode="auto">
          <a:xfrm rot="19206176">
            <a:off x="857315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Dyspnea</a:t>
            </a:r>
          </a:p>
        </p:txBody>
      </p:sp>
      <p:sp>
        <p:nvSpPr>
          <p:cNvPr id="93" name="TextBox 92">
            <a:extLst>
              <a:ext uri="{FF2B5EF4-FFF2-40B4-BE49-F238E27FC236}">
                <a16:creationId xmlns:a16="http://schemas.microsoft.com/office/drawing/2014/main" id="{6C1A3DDF-D7E7-A7BA-47B2-46A795858CB9}"/>
              </a:ext>
            </a:extLst>
          </p:cNvPr>
          <p:cNvSpPr txBox="1"/>
          <p:nvPr/>
        </p:nvSpPr>
        <p:spPr bwMode="auto">
          <a:xfrm rot="19206176">
            <a:off x="911956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Myalgia</a:t>
            </a:r>
          </a:p>
        </p:txBody>
      </p:sp>
      <p:sp>
        <p:nvSpPr>
          <p:cNvPr id="94" name="TextBox 93">
            <a:extLst>
              <a:ext uri="{FF2B5EF4-FFF2-40B4-BE49-F238E27FC236}">
                <a16:creationId xmlns:a16="http://schemas.microsoft.com/office/drawing/2014/main" id="{D0BFF8E5-0D9A-44BB-2529-84CD942BB866}"/>
              </a:ext>
            </a:extLst>
          </p:cNvPr>
          <p:cNvSpPr txBox="1"/>
          <p:nvPr/>
        </p:nvSpPr>
        <p:spPr bwMode="auto">
          <a:xfrm rot="19206176">
            <a:off x="9665976"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Anemia</a:t>
            </a:r>
          </a:p>
        </p:txBody>
      </p:sp>
      <p:sp>
        <p:nvSpPr>
          <p:cNvPr id="95" name="TextBox 94">
            <a:extLst>
              <a:ext uri="{FF2B5EF4-FFF2-40B4-BE49-F238E27FC236}">
                <a16:creationId xmlns:a16="http://schemas.microsoft.com/office/drawing/2014/main" id="{C8E946B2-D064-2EFE-9350-68819D85E1D0}"/>
              </a:ext>
            </a:extLst>
          </p:cNvPr>
          <p:cNvSpPr txBox="1"/>
          <p:nvPr/>
        </p:nvSpPr>
        <p:spPr bwMode="auto">
          <a:xfrm rot="19206176">
            <a:off x="10212392" y="5604127"/>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Anxiety</a:t>
            </a:r>
          </a:p>
        </p:txBody>
      </p:sp>
      <p:sp>
        <p:nvSpPr>
          <p:cNvPr id="96" name="TextBox 95">
            <a:extLst>
              <a:ext uri="{FF2B5EF4-FFF2-40B4-BE49-F238E27FC236}">
                <a16:creationId xmlns:a16="http://schemas.microsoft.com/office/drawing/2014/main" id="{8ABA77C6-CB8A-4C41-77C4-727F3C0D393F}"/>
              </a:ext>
            </a:extLst>
          </p:cNvPr>
          <p:cNvSpPr txBox="1"/>
          <p:nvPr/>
        </p:nvSpPr>
        <p:spPr bwMode="auto">
          <a:xfrm>
            <a:off x="1181008" y="1969596"/>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64.0</a:t>
            </a:r>
          </a:p>
        </p:txBody>
      </p:sp>
      <p:sp>
        <p:nvSpPr>
          <p:cNvPr id="97" name="TextBox 96">
            <a:extLst>
              <a:ext uri="{FF2B5EF4-FFF2-40B4-BE49-F238E27FC236}">
                <a16:creationId xmlns:a16="http://schemas.microsoft.com/office/drawing/2014/main" id="{ECA0B5A7-C3EE-5C0F-BA80-0CFB07982F5F}"/>
              </a:ext>
            </a:extLst>
          </p:cNvPr>
          <p:cNvSpPr txBox="1"/>
          <p:nvPr/>
        </p:nvSpPr>
        <p:spPr bwMode="auto">
          <a:xfrm>
            <a:off x="1726120" y="2878428"/>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44.2</a:t>
            </a:r>
          </a:p>
        </p:txBody>
      </p:sp>
      <p:sp>
        <p:nvSpPr>
          <p:cNvPr id="98" name="TextBox 97">
            <a:extLst>
              <a:ext uri="{FF2B5EF4-FFF2-40B4-BE49-F238E27FC236}">
                <a16:creationId xmlns:a16="http://schemas.microsoft.com/office/drawing/2014/main" id="{DEAB5884-DB07-9458-1746-977F7643FA3D}"/>
              </a:ext>
            </a:extLst>
          </p:cNvPr>
          <p:cNvSpPr txBox="1"/>
          <p:nvPr/>
        </p:nvSpPr>
        <p:spPr bwMode="auto">
          <a:xfrm>
            <a:off x="2271232" y="3332231"/>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34.9</a:t>
            </a:r>
          </a:p>
        </p:txBody>
      </p:sp>
      <p:sp>
        <p:nvSpPr>
          <p:cNvPr id="99" name="TextBox 98">
            <a:extLst>
              <a:ext uri="{FF2B5EF4-FFF2-40B4-BE49-F238E27FC236}">
                <a16:creationId xmlns:a16="http://schemas.microsoft.com/office/drawing/2014/main" id="{3AE6E2BE-E9CE-547C-8981-C9B13EE545A4}"/>
              </a:ext>
            </a:extLst>
          </p:cNvPr>
          <p:cNvSpPr txBox="1"/>
          <p:nvPr/>
        </p:nvSpPr>
        <p:spPr bwMode="auto">
          <a:xfrm>
            <a:off x="2816344" y="3969040"/>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20.9</a:t>
            </a:r>
          </a:p>
        </p:txBody>
      </p:sp>
      <p:sp>
        <p:nvSpPr>
          <p:cNvPr id="100" name="TextBox 99">
            <a:extLst>
              <a:ext uri="{FF2B5EF4-FFF2-40B4-BE49-F238E27FC236}">
                <a16:creationId xmlns:a16="http://schemas.microsoft.com/office/drawing/2014/main" id="{D89D55DC-D121-CCC6-9E4F-185CF44F508B}"/>
              </a:ext>
            </a:extLst>
          </p:cNvPr>
          <p:cNvSpPr txBox="1"/>
          <p:nvPr/>
        </p:nvSpPr>
        <p:spPr bwMode="auto">
          <a:xfrm>
            <a:off x="3361456" y="4013211"/>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19.8</a:t>
            </a:r>
          </a:p>
        </p:txBody>
      </p:sp>
      <p:sp>
        <p:nvSpPr>
          <p:cNvPr id="101" name="TextBox 100">
            <a:extLst>
              <a:ext uri="{FF2B5EF4-FFF2-40B4-BE49-F238E27FC236}">
                <a16:creationId xmlns:a16="http://schemas.microsoft.com/office/drawing/2014/main" id="{4C251B15-8CA1-FF72-3723-3BE63623264C}"/>
              </a:ext>
            </a:extLst>
          </p:cNvPr>
          <p:cNvSpPr txBox="1"/>
          <p:nvPr/>
        </p:nvSpPr>
        <p:spPr bwMode="auto">
          <a:xfrm>
            <a:off x="3906568" y="4085448"/>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18.6</a:t>
            </a:r>
          </a:p>
        </p:txBody>
      </p:sp>
      <p:sp>
        <p:nvSpPr>
          <p:cNvPr id="102" name="TextBox 101">
            <a:extLst>
              <a:ext uri="{FF2B5EF4-FFF2-40B4-BE49-F238E27FC236}">
                <a16:creationId xmlns:a16="http://schemas.microsoft.com/office/drawing/2014/main" id="{58D1BC3A-D2C3-EB66-0FD8-3767050BA566}"/>
              </a:ext>
            </a:extLst>
          </p:cNvPr>
          <p:cNvSpPr txBox="1"/>
          <p:nvPr/>
        </p:nvSpPr>
        <p:spPr bwMode="auto">
          <a:xfrm>
            <a:off x="4451680" y="4085449"/>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18.6</a:t>
            </a:r>
          </a:p>
        </p:txBody>
      </p:sp>
      <p:sp>
        <p:nvSpPr>
          <p:cNvPr id="103" name="TextBox 102">
            <a:extLst>
              <a:ext uri="{FF2B5EF4-FFF2-40B4-BE49-F238E27FC236}">
                <a16:creationId xmlns:a16="http://schemas.microsoft.com/office/drawing/2014/main" id="{85073083-1A11-FD12-A399-13E9C2D0CECF}"/>
              </a:ext>
            </a:extLst>
          </p:cNvPr>
          <p:cNvSpPr txBox="1"/>
          <p:nvPr/>
        </p:nvSpPr>
        <p:spPr bwMode="auto">
          <a:xfrm>
            <a:off x="4996792" y="4076883"/>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18.6</a:t>
            </a:r>
          </a:p>
        </p:txBody>
      </p:sp>
      <p:sp>
        <p:nvSpPr>
          <p:cNvPr id="104" name="TextBox 103">
            <a:extLst>
              <a:ext uri="{FF2B5EF4-FFF2-40B4-BE49-F238E27FC236}">
                <a16:creationId xmlns:a16="http://schemas.microsoft.com/office/drawing/2014/main" id="{4D411F9D-9FC8-218C-F40D-2331655119E9}"/>
              </a:ext>
            </a:extLst>
          </p:cNvPr>
          <p:cNvSpPr txBox="1"/>
          <p:nvPr/>
        </p:nvSpPr>
        <p:spPr bwMode="auto">
          <a:xfrm>
            <a:off x="5515009" y="4121125"/>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17.4</a:t>
            </a:r>
          </a:p>
        </p:txBody>
      </p:sp>
      <p:sp>
        <p:nvSpPr>
          <p:cNvPr id="105" name="TextBox 104">
            <a:extLst>
              <a:ext uri="{FF2B5EF4-FFF2-40B4-BE49-F238E27FC236}">
                <a16:creationId xmlns:a16="http://schemas.microsoft.com/office/drawing/2014/main" id="{1C0AD8F5-567C-0983-2C9B-0301EF0F532D}"/>
              </a:ext>
            </a:extLst>
          </p:cNvPr>
          <p:cNvSpPr txBox="1"/>
          <p:nvPr/>
        </p:nvSpPr>
        <p:spPr bwMode="auto">
          <a:xfrm>
            <a:off x="6033228" y="4130090"/>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17.4</a:t>
            </a:r>
          </a:p>
        </p:txBody>
      </p:sp>
      <p:sp>
        <p:nvSpPr>
          <p:cNvPr id="106" name="TextBox 105">
            <a:extLst>
              <a:ext uri="{FF2B5EF4-FFF2-40B4-BE49-F238E27FC236}">
                <a16:creationId xmlns:a16="http://schemas.microsoft.com/office/drawing/2014/main" id="{847CD67B-1475-F0FB-5FF8-87938BDF7B18}"/>
              </a:ext>
            </a:extLst>
          </p:cNvPr>
          <p:cNvSpPr txBox="1"/>
          <p:nvPr/>
        </p:nvSpPr>
        <p:spPr bwMode="auto">
          <a:xfrm>
            <a:off x="6632128" y="4174238"/>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16.3</a:t>
            </a:r>
          </a:p>
        </p:txBody>
      </p:sp>
      <p:sp>
        <p:nvSpPr>
          <p:cNvPr id="107" name="TextBox 106">
            <a:extLst>
              <a:ext uri="{FF2B5EF4-FFF2-40B4-BE49-F238E27FC236}">
                <a16:creationId xmlns:a16="http://schemas.microsoft.com/office/drawing/2014/main" id="{8F8DA1F9-B678-9E92-C8BC-2835E9E7CE9E}"/>
              </a:ext>
            </a:extLst>
          </p:cNvPr>
          <p:cNvSpPr txBox="1"/>
          <p:nvPr/>
        </p:nvSpPr>
        <p:spPr bwMode="auto">
          <a:xfrm>
            <a:off x="7177240" y="4192771"/>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16.3</a:t>
            </a:r>
          </a:p>
        </p:txBody>
      </p:sp>
      <p:sp>
        <p:nvSpPr>
          <p:cNvPr id="108" name="TextBox 107">
            <a:extLst>
              <a:ext uri="{FF2B5EF4-FFF2-40B4-BE49-F238E27FC236}">
                <a16:creationId xmlns:a16="http://schemas.microsoft.com/office/drawing/2014/main" id="{6BE37507-FA36-B118-CC0E-9CD5E78429A6}"/>
              </a:ext>
            </a:extLst>
          </p:cNvPr>
          <p:cNvSpPr txBox="1"/>
          <p:nvPr/>
        </p:nvSpPr>
        <p:spPr bwMode="auto">
          <a:xfrm>
            <a:off x="7722352" y="4167100"/>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16.3</a:t>
            </a:r>
          </a:p>
        </p:txBody>
      </p:sp>
      <p:sp>
        <p:nvSpPr>
          <p:cNvPr id="109" name="TextBox 108">
            <a:extLst>
              <a:ext uri="{FF2B5EF4-FFF2-40B4-BE49-F238E27FC236}">
                <a16:creationId xmlns:a16="http://schemas.microsoft.com/office/drawing/2014/main" id="{056506FE-0821-6380-0686-83AC4F06592D}"/>
              </a:ext>
            </a:extLst>
          </p:cNvPr>
          <p:cNvSpPr txBox="1"/>
          <p:nvPr/>
        </p:nvSpPr>
        <p:spPr bwMode="auto">
          <a:xfrm>
            <a:off x="8267464" y="4236306"/>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15.1</a:t>
            </a:r>
          </a:p>
        </p:txBody>
      </p:sp>
      <p:sp>
        <p:nvSpPr>
          <p:cNvPr id="110" name="TextBox 109">
            <a:extLst>
              <a:ext uri="{FF2B5EF4-FFF2-40B4-BE49-F238E27FC236}">
                <a16:creationId xmlns:a16="http://schemas.microsoft.com/office/drawing/2014/main" id="{AC2EF3A0-DD95-B85E-062C-86D275A39DDD}"/>
              </a:ext>
            </a:extLst>
          </p:cNvPr>
          <p:cNvSpPr txBox="1"/>
          <p:nvPr/>
        </p:nvSpPr>
        <p:spPr bwMode="auto">
          <a:xfrm>
            <a:off x="8812576" y="4291933"/>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14.0</a:t>
            </a:r>
          </a:p>
        </p:txBody>
      </p:sp>
      <p:sp>
        <p:nvSpPr>
          <p:cNvPr id="111" name="TextBox 110">
            <a:extLst>
              <a:ext uri="{FF2B5EF4-FFF2-40B4-BE49-F238E27FC236}">
                <a16:creationId xmlns:a16="http://schemas.microsoft.com/office/drawing/2014/main" id="{3EE691CD-169A-7A6C-633F-F40BED329E6E}"/>
              </a:ext>
            </a:extLst>
          </p:cNvPr>
          <p:cNvSpPr txBox="1"/>
          <p:nvPr/>
        </p:nvSpPr>
        <p:spPr bwMode="auto">
          <a:xfrm>
            <a:off x="9357688" y="4309955"/>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14.0</a:t>
            </a:r>
          </a:p>
        </p:txBody>
      </p:sp>
      <p:sp>
        <p:nvSpPr>
          <p:cNvPr id="112" name="TextBox 111">
            <a:extLst>
              <a:ext uri="{FF2B5EF4-FFF2-40B4-BE49-F238E27FC236}">
                <a16:creationId xmlns:a16="http://schemas.microsoft.com/office/drawing/2014/main" id="{4DA6B234-B515-E98C-DE2D-4E1DC4079890}"/>
              </a:ext>
            </a:extLst>
          </p:cNvPr>
          <p:cNvSpPr txBox="1"/>
          <p:nvPr/>
        </p:nvSpPr>
        <p:spPr bwMode="auto">
          <a:xfrm>
            <a:off x="9902800" y="4358361"/>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12.8</a:t>
            </a:r>
          </a:p>
        </p:txBody>
      </p:sp>
      <p:sp>
        <p:nvSpPr>
          <p:cNvPr id="113" name="TextBox 112">
            <a:extLst>
              <a:ext uri="{FF2B5EF4-FFF2-40B4-BE49-F238E27FC236}">
                <a16:creationId xmlns:a16="http://schemas.microsoft.com/office/drawing/2014/main" id="{DC0E453B-E79C-952E-24DE-FA743A3EE338}"/>
              </a:ext>
            </a:extLst>
          </p:cNvPr>
          <p:cNvSpPr txBox="1"/>
          <p:nvPr/>
        </p:nvSpPr>
        <p:spPr bwMode="auto">
          <a:xfrm>
            <a:off x="10447912" y="4457519"/>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10.5</a:t>
            </a:r>
          </a:p>
        </p:txBody>
      </p:sp>
      <p:sp>
        <p:nvSpPr>
          <p:cNvPr id="114" name="TextBox 113">
            <a:extLst>
              <a:ext uri="{FF2B5EF4-FFF2-40B4-BE49-F238E27FC236}">
                <a16:creationId xmlns:a16="http://schemas.microsoft.com/office/drawing/2014/main" id="{037CA489-7DC6-69E9-24C3-8CDD17DD2CE2}"/>
              </a:ext>
            </a:extLst>
          </p:cNvPr>
          <p:cNvSpPr txBox="1"/>
          <p:nvPr/>
        </p:nvSpPr>
        <p:spPr bwMode="auto">
          <a:xfrm>
            <a:off x="10993024" y="4457519"/>
            <a:ext cx="65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10.5</a:t>
            </a:r>
          </a:p>
        </p:txBody>
      </p:sp>
      <p:grpSp>
        <p:nvGrpSpPr>
          <p:cNvPr id="115" name="Group 114">
            <a:extLst>
              <a:ext uri="{FF2B5EF4-FFF2-40B4-BE49-F238E27FC236}">
                <a16:creationId xmlns:a16="http://schemas.microsoft.com/office/drawing/2014/main" id="{02105656-A2BE-214E-D696-2730568802C3}"/>
              </a:ext>
            </a:extLst>
          </p:cNvPr>
          <p:cNvGrpSpPr/>
          <p:nvPr/>
        </p:nvGrpSpPr>
        <p:grpSpPr>
          <a:xfrm>
            <a:off x="1348635" y="2328350"/>
            <a:ext cx="305278" cy="2962200"/>
            <a:chOff x="1348635" y="2328349"/>
            <a:chExt cx="305278" cy="2976265"/>
          </a:xfrm>
        </p:grpSpPr>
        <p:sp>
          <p:nvSpPr>
            <p:cNvPr id="116" name="Rectangle 115">
              <a:extLst>
                <a:ext uri="{FF2B5EF4-FFF2-40B4-BE49-F238E27FC236}">
                  <a16:creationId xmlns:a16="http://schemas.microsoft.com/office/drawing/2014/main" id="{3E3BA523-7532-B60B-AD18-00BEC6C56D67}"/>
                </a:ext>
              </a:extLst>
            </p:cNvPr>
            <p:cNvSpPr/>
            <p:nvPr/>
          </p:nvSpPr>
          <p:spPr bwMode="auto">
            <a:xfrm>
              <a:off x="1348635" y="2328349"/>
              <a:ext cx="305278" cy="29622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C2F6FFD3-C172-111F-02B8-1D36F893556B}"/>
                </a:ext>
              </a:extLst>
            </p:cNvPr>
            <p:cNvSpPr/>
            <p:nvPr/>
          </p:nvSpPr>
          <p:spPr bwMode="auto">
            <a:xfrm>
              <a:off x="1348635" y="2503822"/>
              <a:ext cx="305278" cy="28007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26359D93-BE05-BFDB-279E-A041D242EFED}"/>
                </a:ext>
              </a:extLst>
            </p:cNvPr>
            <p:cNvSpPr/>
            <p:nvPr/>
          </p:nvSpPr>
          <p:spPr bwMode="auto">
            <a:xfrm>
              <a:off x="1348635" y="2977478"/>
              <a:ext cx="305278" cy="231307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EE273802-0652-FF34-4951-E3177EFFD6A2}"/>
              </a:ext>
            </a:extLst>
          </p:cNvPr>
          <p:cNvGrpSpPr/>
          <p:nvPr/>
        </p:nvGrpSpPr>
        <p:grpSpPr>
          <a:xfrm>
            <a:off x="1893445" y="3236843"/>
            <a:ext cx="305278" cy="2053707"/>
            <a:chOff x="1348635" y="3241155"/>
            <a:chExt cx="305278" cy="2063458"/>
          </a:xfrm>
        </p:grpSpPr>
        <p:sp>
          <p:nvSpPr>
            <p:cNvPr id="120" name="Rectangle 119">
              <a:extLst>
                <a:ext uri="{FF2B5EF4-FFF2-40B4-BE49-F238E27FC236}">
                  <a16:creationId xmlns:a16="http://schemas.microsoft.com/office/drawing/2014/main" id="{026824F0-4463-B3CA-E008-2867D9FF8395}"/>
                </a:ext>
              </a:extLst>
            </p:cNvPr>
            <p:cNvSpPr/>
            <p:nvPr/>
          </p:nvSpPr>
          <p:spPr bwMode="auto">
            <a:xfrm>
              <a:off x="1348635" y="3241155"/>
              <a:ext cx="305278" cy="20493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3B8F5909-6389-75CD-3670-61C317E694B8}"/>
                </a:ext>
              </a:extLst>
            </p:cNvPr>
            <p:cNvSpPr/>
            <p:nvPr/>
          </p:nvSpPr>
          <p:spPr bwMode="auto">
            <a:xfrm>
              <a:off x="1348635" y="3346298"/>
              <a:ext cx="305278" cy="19583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3731E5D7-873A-38A1-CA93-62BF5EF5C6B3}"/>
                </a:ext>
              </a:extLst>
            </p:cNvPr>
            <p:cNvSpPr/>
            <p:nvPr/>
          </p:nvSpPr>
          <p:spPr bwMode="auto">
            <a:xfrm>
              <a:off x="1348635" y="3843663"/>
              <a:ext cx="305278" cy="14468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3" name="Group 122">
            <a:extLst>
              <a:ext uri="{FF2B5EF4-FFF2-40B4-BE49-F238E27FC236}">
                <a16:creationId xmlns:a16="http://schemas.microsoft.com/office/drawing/2014/main" id="{E9D37050-22E6-99BA-1A69-5F3BAB7BBC5F}"/>
              </a:ext>
            </a:extLst>
          </p:cNvPr>
          <p:cNvGrpSpPr/>
          <p:nvPr/>
        </p:nvGrpSpPr>
        <p:grpSpPr>
          <a:xfrm>
            <a:off x="2438255" y="3677478"/>
            <a:ext cx="305278" cy="1613072"/>
            <a:chOff x="1348635" y="3683883"/>
            <a:chExt cx="305278" cy="1620731"/>
          </a:xfrm>
        </p:grpSpPr>
        <p:sp>
          <p:nvSpPr>
            <p:cNvPr id="124" name="Rectangle 123">
              <a:extLst>
                <a:ext uri="{FF2B5EF4-FFF2-40B4-BE49-F238E27FC236}">
                  <a16:creationId xmlns:a16="http://schemas.microsoft.com/office/drawing/2014/main" id="{26E6F287-D7D5-F5C4-6AD8-2007745CD2DA}"/>
                </a:ext>
              </a:extLst>
            </p:cNvPr>
            <p:cNvSpPr/>
            <p:nvPr/>
          </p:nvSpPr>
          <p:spPr bwMode="auto">
            <a:xfrm>
              <a:off x="1348635" y="3683883"/>
              <a:ext cx="305278" cy="16207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F667B862-A83D-C7EB-3BF1-39979452FF5A}"/>
                </a:ext>
              </a:extLst>
            </p:cNvPr>
            <p:cNvSpPr/>
            <p:nvPr/>
          </p:nvSpPr>
          <p:spPr bwMode="auto">
            <a:xfrm>
              <a:off x="1348635" y="4004566"/>
              <a:ext cx="305278" cy="130004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6" name="Group 125">
            <a:extLst>
              <a:ext uri="{FF2B5EF4-FFF2-40B4-BE49-F238E27FC236}">
                <a16:creationId xmlns:a16="http://schemas.microsoft.com/office/drawing/2014/main" id="{5E445A46-4DAC-451A-4EBA-454268903D8C}"/>
              </a:ext>
            </a:extLst>
          </p:cNvPr>
          <p:cNvGrpSpPr/>
          <p:nvPr/>
        </p:nvGrpSpPr>
        <p:grpSpPr>
          <a:xfrm>
            <a:off x="2983065" y="4316897"/>
            <a:ext cx="305278" cy="973654"/>
            <a:chOff x="1348635" y="4326337"/>
            <a:chExt cx="305278" cy="978277"/>
          </a:xfrm>
        </p:grpSpPr>
        <p:sp>
          <p:nvSpPr>
            <p:cNvPr id="127" name="Rectangle 126">
              <a:extLst>
                <a:ext uri="{FF2B5EF4-FFF2-40B4-BE49-F238E27FC236}">
                  <a16:creationId xmlns:a16="http://schemas.microsoft.com/office/drawing/2014/main" id="{F58244FD-42C1-2EC4-1DE7-EC4AF431DBB9}"/>
                </a:ext>
              </a:extLst>
            </p:cNvPr>
            <p:cNvSpPr/>
            <p:nvPr/>
          </p:nvSpPr>
          <p:spPr bwMode="auto">
            <a:xfrm>
              <a:off x="1348635" y="4326337"/>
              <a:ext cx="305278" cy="9782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9BEC8AB0-B3D7-C9E2-17A7-32006C32E1CC}"/>
                </a:ext>
              </a:extLst>
            </p:cNvPr>
            <p:cNvSpPr/>
            <p:nvPr/>
          </p:nvSpPr>
          <p:spPr bwMode="auto">
            <a:xfrm>
              <a:off x="1348635" y="4882241"/>
              <a:ext cx="305278" cy="4083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56BD70EE-73AA-A345-F6F9-134F88F60E5E}"/>
              </a:ext>
            </a:extLst>
          </p:cNvPr>
          <p:cNvGrpSpPr/>
          <p:nvPr/>
        </p:nvGrpSpPr>
        <p:grpSpPr>
          <a:xfrm>
            <a:off x="3527875" y="4374723"/>
            <a:ext cx="305278" cy="905890"/>
            <a:chOff x="1348635" y="4384436"/>
            <a:chExt cx="305278" cy="910191"/>
          </a:xfrm>
        </p:grpSpPr>
        <p:sp>
          <p:nvSpPr>
            <p:cNvPr id="130" name="Rectangle 129">
              <a:extLst>
                <a:ext uri="{FF2B5EF4-FFF2-40B4-BE49-F238E27FC236}">
                  <a16:creationId xmlns:a16="http://schemas.microsoft.com/office/drawing/2014/main" id="{D5A36AC0-E0D5-E872-CF63-AEC8895F7499}"/>
                </a:ext>
              </a:extLst>
            </p:cNvPr>
            <p:cNvSpPr/>
            <p:nvPr/>
          </p:nvSpPr>
          <p:spPr bwMode="auto">
            <a:xfrm>
              <a:off x="1348635" y="4384436"/>
              <a:ext cx="305278" cy="9101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9BDE4F29-C12E-196A-AC5C-5E80182DE7E0}"/>
                </a:ext>
              </a:extLst>
            </p:cNvPr>
            <p:cNvSpPr/>
            <p:nvPr/>
          </p:nvSpPr>
          <p:spPr bwMode="auto">
            <a:xfrm>
              <a:off x="1348635" y="4762405"/>
              <a:ext cx="305278" cy="52814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8B2E995E-2ED6-F38E-2478-7ADC87209468}"/>
              </a:ext>
            </a:extLst>
          </p:cNvPr>
          <p:cNvGrpSpPr/>
          <p:nvPr/>
        </p:nvGrpSpPr>
        <p:grpSpPr>
          <a:xfrm>
            <a:off x="4072685" y="4432870"/>
            <a:ext cx="305278" cy="857680"/>
            <a:chOff x="1348635" y="4442860"/>
            <a:chExt cx="305278" cy="861752"/>
          </a:xfrm>
        </p:grpSpPr>
        <p:sp>
          <p:nvSpPr>
            <p:cNvPr id="133" name="Rectangle 132">
              <a:extLst>
                <a:ext uri="{FF2B5EF4-FFF2-40B4-BE49-F238E27FC236}">
                  <a16:creationId xmlns:a16="http://schemas.microsoft.com/office/drawing/2014/main" id="{A7AF2641-11F2-01DF-2CB3-8F2B8D46F8EB}"/>
                </a:ext>
              </a:extLst>
            </p:cNvPr>
            <p:cNvSpPr/>
            <p:nvPr/>
          </p:nvSpPr>
          <p:spPr bwMode="auto">
            <a:xfrm>
              <a:off x="1348635" y="4442860"/>
              <a:ext cx="305278" cy="8476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46DBCCB5-D0BE-5DC7-D170-BC17A6AB7AC1}"/>
                </a:ext>
              </a:extLst>
            </p:cNvPr>
            <p:cNvSpPr/>
            <p:nvPr/>
          </p:nvSpPr>
          <p:spPr bwMode="auto">
            <a:xfrm>
              <a:off x="1348635" y="4507169"/>
              <a:ext cx="305278" cy="7974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F22A0BDA-35C3-0B14-EF7D-CE47FA080DB2}"/>
                </a:ext>
              </a:extLst>
            </p:cNvPr>
            <p:cNvSpPr/>
            <p:nvPr/>
          </p:nvSpPr>
          <p:spPr bwMode="auto">
            <a:xfrm>
              <a:off x="1348635" y="4862269"/>
              <a:ext cx="305278" cy="42827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6" name="Group 135">
            <a:extLst>
              <a:ext uri="{FF2B5EF4-FFF2-40B4-BE49-F238E27FC236}">
                <a16:creationId xmlns:a16="http://schemas.microsoft.com/office/drawing/2014/main" id="{5EFDD50D-E227-CF3C-117E-FAC8F46D686D}"/>
              </a:ext>
            </a:extLst>
          </p:cNvPr>
          <p:cNvGrpSpPr/>
          <p:nvPr/>
        </p:nvGrpSpPr>
        <p:grpSpPr>
          <a:xfrm>
            <a:off x="4617495" y="4422910"/>
            <a:ext cx="305278" cy="867637"/>
            <a:chOff x="1348635" y="4432856"/>
            <a:chExt cx="305278" cy="871757"/>
          </a:xfrm>
        </p:grpSpPr>
        <p:sp>
          <p:nvSpPr>
            <p:cNvPr id="137" name="Rectangle 136">
              <a:extLst>
                <a:ext uri="{FF2B5EF4-FFF2-40B4-BE49-F238E27FC236}">
                  <a16:creationId xmlns:a16="http://schemas.microsoft.com/office/drawing/2014/main" id="{C0E90AC0-6860-59D8-E37D-4DD14EC8C292}"/>
                </a:ext>
              </a:extLst>
            </p:cNvPr>
            <p:cNvSpPr/>
            <p:nvPr/>
          </p:nvSpPr>
          <p:spPr bwMode="auto">
            <a:xfrm>
              <a:off x="1348635" y="4432856"/>
              <a:ext cx="305278" cy="8717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422944FC-355C-8243-7E72-92EB3F6730CB}"/>
                </a:ext>
              </a:extLst>
            </p:cNvPr>
            <p:cNvSpPr/>
            <p:nvPr/>
          </p:nvSpPr>
          <p:spPr bwMode="auto">
            <a:xfrm>
              <a:off x="1348635" y="4862235"/>
              <a:ext cx="305278" cy="4415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9" name="Group 138">
            <a:extLst>
              <a:ext uri="{FF2B5EF4-FFF2-40B4-BE49-F238E27FC236}">
                <a16:creationId xmlns:a16="http://schemas.microsoft.com/office/drawing/2014/main" id="{86241C97-7F0C-30D4-6CD0-E54976B10D00}"/>
              </a:ext>
            </a:extLst>
          </p:cNvPr>
          <p:cNvGrpSpPr/>
          <p:nvPr/>
        </p:nvGrpSpPr>
        <p:grpSpPr>
          <a:xfrm>
            <a:off x="5162305" y="4432873"/>
            <a:ext cx="305278" cy="857680"/>
            <a:chOff x="1348635" y="4442862"/>
            <a:chExt cx="305278" cy="861752"/>
          </a:xfrm>
        </p:grpSpPr>
        <p:sp>
          <p:nvSpPr>
            <p:cNvPr id="140" name="Rectangle 139">
              <a:extLst>
                <a:ext uri="{FF2B5EF4-FFF2-40B4-BE49-F238E27FC236}">
                  <a16:creationId xmlns:a16="http://schemas.microsoft.com/office/drawing/2014/main" id="{080806FF-94C8-09C6-20F6-8765852CB1F6}"/>
                </a:ext>
              </a:extLst>
            </p:cNvPr>
            <p:cNvSpPr/>
            <p:nvPr/>
          </p:nvSpPr>
          <p:spPr bwMode="auto">
            <a:xfrm>
              <a:off x="1348635" y="4442862"/>
              <a:ext cx="305278" cy="8617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595816A8-AAD6-262D-D5EB-679042D82F26}"/>
                </a:ext>
              </a:extLst>
            </p:cNvPr>
            <p:cNvSpPr/>
            <p:nvPr/>
          </p:nvSpPr>
          <p:spPr bwMode="auto">
            <a:xfrm>
              <a:off x="1348635" y="4715802"/>
              <a:ext cx="305278" cy="5879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2" name="Group 141">
            <a:extLst>
              <a:ext uri="{FF2B5EF4-FFF2-40B4-BE49-F238E27FC236}">
                <a16:creationId xmlns:a16="http://schemas.microsoft.com/office/drawing/2014/main" id="{484ADC46-49B1-7374-3938-E28F943C39DF}"/>
              </a:ext>
            </a:extLst>
          </p:cNvPr>
          <p:cNvGrpSpPr/>
          <p:nvPr/>
        </p:nvGrpSpPr>
        <p:grpSpPr>
          <a:xfrm>
            <a:off x="5707115" y="4473148"/>
            <a:ext cx="305278" cy="820667"/>
            <a:chOff x="1348635" y="4483327"/>
            <a:chExt cx="305278" cy="824563"/>
          </a:xfrm>
        </p:grpSpPr>
        <p:sp>
          <p:nvSpPr>
            <p:cNvPr id="143" name="Rectangle 142">
              <a:extLst>
                <a:ext uri="{FF2B5EF4-FFF2-40B4-BE49-F238E27FC236}">
                  <a16:creationId xmlns:a16="http://schemas.microsoft.com/office/drawing/2014/main" id="{E3D69127-1D92-0A28-3282-FA9A05878716}"/>
                </a:ext>
              </a:extLst>
            </p:cNvPr>
            <p:cNvSpPr/>
            <p:nvPr/>
          </p:nvSpPr>
          <p:spPr bwMode="auto">
            <a:xfrm>
              <a:off x="1348635" y="4483327"/>
              <a:ext cx="305278" cy="8072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954F840D-37F0-B8C4-7392-2C0A45424185}"/>
                </a:ext>
              </a:extLst>
            </p:cNvPr>
            <p:cNvSpPr/>
            <p:nvPr/>
          </p:nvSpPr>
          <p:spPr bwMode="auto">
            <a:xfrm>
              <a:off x="1348635" y="4590471"/>
              <a:ext cx="305278" cy="7141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44081D24-0BB2-D4A7-C5BF-136F074ACBC5}"/>
                </a:ext>
              </a:extLst>
            </p:cNvPr>
            <p:cNvSpPr/>
            <p:nvPr/>
          </p:nvSpPr>
          <p:spPr bwMode="auto">
            <a:xfrm>
              <a:off x="1348635" y="4882240"/>
              <a:ext cx="305278" cy="42565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6" name="Group 145">
            <a:extLst>
              <a:ext uri="{FF2B5EF4-FFF2-40B4-BE49-F238E27FC236}">
                <a16:creationId xmlns:a16="http://schemas.microsoft.com/office/drawing/2014/main" id="{53726526-AC05-D88A-B4E9-27FD6AF7E919}"/>
              </a:ext>
            </a:extLst>
          </p:cNvPr>
          <p:cNvGrpSpPr/>
          <p:nvPr/>
        </p:nvGrpSpPr>
        <p:grpSpPr>
          <a:xfrm>
            <a:off x="6251925" y="4489176"/>
            <a:ext cx="305278" cy="805665"/>
            <a:chOff x="1348635" y="4499433"/>
            <a:chExt cx="305278" cy="809490"/>
          </a:xfrm>
        </p:grpSpPr>
        <p:sp>
          <p:nvSpPr>
            <p:cNvPr id="147" name="Rectangle 146">
              <a:extLst>
                <a:ext uri="{FF2B5EF4-FFF2-40B4-BE49-F238E27FC236}">
                  <a16:creationId xmlns:a16="http://schemas.microsoft.com/office/drawing/2014/main" id="{82B087A6-5734-6CCF-65CB-DD8C42060D19}"/>
                </a:ext>
              </a:extLst>
            </p:cNvPr>
            <p:cNvSpPr/>
            <p:nvPr/>
          </p:nvSpPr>
          <p:spPr bwMode="auto">
            <a:xfrm>
              <a:off x="1348635" y="4499433"/>
              <a:ext cx="305278" cy="7911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88906AC7-C57D-033E-D6A9-53D586373017}"/>
                </a:ext>
              </a:extLst>
            </p:cNvPr>
            <p:cNvSpPr/>
            <p:nvPr/>
          </p:nvSpPr>
          <p:spPr bwMode="auto">
            <a:xfrm>
              <a:off x="1348635" y="4832310"/>
              <a:ext cx="305278" cy="4723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DE8BA5B9-E58D-BE19-1BA2-A6A391F510F7}"/>
                </a:ext>
              </a:extLst>
            </p:cNvPr>
            <p:cNvSpPr/>
            <p:nvPr/>
          </p:nvSpPr>
          <p:spPr bwMode="auto">
            <a:xfrm>
              <a:off x="1348635" y="5244611"/>
              <a:ext cx="305278" cy="643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0" name="Group 149">
            <a:extLst>
              <a:ext uri="{FF2B5EF4-FFF2-40B4-BE49-F238E27FC236}">
                <a16:creationId xmlns:a16="http://schemas.microsoft.com/office/drawing/2014/main" id="{A5C4658E-E52F-8700-6115-D9962701D687}"/>
              </a:ext>
            </a:extLst>
          </p:cNvPr>
          <p:cNvGrpSpPr/>
          <p:nvPr/>
        </p:nvGrpSpPr>
        <p:grpSpPr>
          <a:xfrm>
            <a:off x="6796735" y="4535555"/>
            <a:ext cx="305278" cy="754994"/>
            <a:chOff x="1348635" y="4546035"/>
            <a:chExt cx="305278" cy="758579"/>
          </a:xfrm>
        </p:grpSpPr>
        <p:sp>
          <p:nvSpPr>
            <p:cNvPr id="151" name="Rectangle 150">
              <a:extLst>
                <a:ext uri="{FF2B5EF4-FFF2-40B4-BE49-F238E27FC236}">
                  <a16:creationId xmlns:a16="http://schemas.microsoft.com/office/drawing/2014/main" id="{75DEFE40-4AFB-706A-DE2A-BAEB09FABC6E}"/>
                </a:ext>
              </a:extLst>
            </p:cNvPr>
            <p:cNvSpPr/>
            <p:nvPr/>
          </p:nvSpPr>
          <p:spPr bwMode="auto">
            <a:xfrm>
              <a:off x="1348635" y="4546035"/>
              <a:ext cx="305278" cy="7445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99F6CC22-A8AE-21EF-5C3C-6A6CFF783710}"/>
                </a:ext>
              </a:extLst>
            </p:cNvPr>
            <p:cNvSpPr/>
            <p:nvPr/>
          </p:nvSpPr>
          <p:spPr bwMode="auto">
            <a:xfrm>
              <a:off x="1348635" y="4602625"/>
              <a:ext cx="305278" cy="7019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9605A724-F388-92B9-34D3-CE85D767CE0B}"/>
                </a:ext>
              </a:extLst>
            </p:cNvPr>
            <p:cNvSpPr/>
            <p:nvPr/>
          </p:nvSpPr>
          <p:spPr bwMode="auto">
            <a:xfrm>
              <a:off x="1348635" y="4712475"/>
              <a:ext cx="305278" cy="59125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4" name="Group 153">
            <a:extLst>
              <a:ext uri="{FF2B5EF4-FFF2-40B4-BE49-F238E27FC236}">
                <a16:creationId xmlns:a16="http://schemas.microsoft.com/office/drawing/2014/main" id="{477C4D89-FD51-5214-F565-BD25E404D297}"/>
              </a:ext>
            </a:extLst>
          </p:cNvPr>
          <p:cNvGrpSpPr/>
          <p:nvPr/>
        </p:nvGrpSpPr>
        <p:grpSpPr>
          <a:xfrm>
            <a:off x="7341545" y="4535554"/>
            <a:ext cx="305278" cy="758257"/>
            <a:chOff x="1348635" y="4546037"/>
            <a:chExt cx="305278" cy="761858"/>
          </a:xfrm>
        </p:grpSpPr>
        <p:sp>
          <p:nvSpPr>
            <p:cNvPr id="155" name="Rectangle 154">
              <a:extLst>
                <a:ext uri="{FF2B5EF4-FFF2-40B4-BE49-F238E27FC236}">
                  <a16:creationId xmlns:a16="http://schemas.microsoft.com/office/drawing/2014/main" id="{0F8FB6EA-F794-672C-577D-F785E84C3BCA}"/>
                </a:ext>
              </a:extLst>
            </p:cNvPr>
            <p:cNvSpPr/>
            <p:nvPr/>
          </p:nvSpPr>
          <p:spPr bwMode="auto">
            <a:xfrm>
              <a:off x="1348635" y="4546037"/>
              <a:ext cx="305278" cy="7585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4EB4D29D-1322-69EC-14B4-4BA672D329E7}"/>
                </a:ext>
              </a:extLst>
            </p:cNvPr>
            <p:cNvSpPr/>
            <p:nvPr/>
          </p:nvSpPr>
          <p:spPr bwMode="auto">
            <a:xfrm>
              <a:off x="1348635" y="4719133"/>
              <a:ext cx="305278" cy="58876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7" name="Group 156">
            <a:extLst>
              <a:ext uri="{FF2B5EF4-FFF2-40B4-BE49-F238E27FC236}">
                <a16:creationId xmlns:a16="http://schemas.microsoft.com/office/drawing/2014/main" id="{0694A4F2-E725-A1B6-AFA7-68503D09FAAC}"/>
              </a:ext>
            </a:extLst>
          </p:cNvPr>
          <p:cNvGrpSpPr/>
          <p:nvPr/>
        </p:nvGrpSpPr>
        <p:grpSpPr>
          <a:xfrm>
            <a:off x="7886355" y="4532239"/>
            <a:ext cx="305278" cy="758307"/>
            <a:chOff x="1348635" y="4542705"/>
            <a:chExt cx="305278" cy="761908"/>
          </a:xfrm>
        </p:grpSpPr>
        <p:sp>
          <p:nvSpPr>
            <p:cNvPr id="158" name="Rectangle 157">
              <a:extLst>
                <a:ext uri="{FF2B5EF4-FFF2-40B4-BE49-F238E27FC236}">
                  <a16:creationId xmlns:a16="http://schemas.microsoft.com/office/drawing/2014/main" id="{53E24826-3E9B-9C55-4392-45280FE9C2E0}"/>
                </a:ext>
              </a:extLst>
            </p:cNvPr>
            <p:cNvSpPr/>
            <p:nvPr/>
          </p:nvSpPr>
          <p:spPr bwMode="auto">
            <a:xfrm>
              <a:off x="1348635" y="4542705"/>
              <a:ext cx="305278" cy="7619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9C94FF68-C9B2-3521-9310-636EAE9A6C35}"/>
                </a:ext>
              </a:extLst>
            </p:cNvPr>
            <p:cNvSpPr/>
            <p:nvPr/>
          </p:nvSpPr>
          <p:spPr bwMode="auto">
            <a:xfrm>
              <a:off x="1348635" y="4659213"/>
              <a:ext cx="305278" cy="64451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0" name="Group 159">
            <a:extLst>
              <a:ext uri="{FF2B5EF4-FFF2-40B4-BE49-F238E27FC236}">
                <a16:creationId xmlns:a16="http://schemas.microsoft.com/office/drawing/2014/main" id="{20D41726-3108-9D4B-D2AD-B060454627E3}"/>
              </a:ext>
            </a:extLst>
          </p:cNvPr>
          <p:cNvGrpSpPr/>
          <p:nvPr/>
        </p:nvGrpSpPr>
        <p:grpSpPr>
          <a:xfrm>
            <a:off x="8431165" y="4591881"/>
            <a:ext cx="305278" cy="698672"/>
            <a:chOff x="1348635" y="4602625"/>
            <a:chExt cx="305278" cy="701989"/>
          </a:xfrm>
        </p:grpSpPr>
        <p:sp>
          <p:nvSpPr>
            <p:cNvPr id="161" name="Rectangle 160">
              <a:extLst>
                <a:ext uri="{FF2B5EF4-FFF2-40B4-BE49-F238E27FC236}">
                  <a16:creationId xmlns:a16="http://schemas.microsoft.com/office/drawing/2014/main" id="{3D0F0734-1A69-CCD5-3061-5BED19B7A7AA}"/>
                </a:ext>
              </a:extLst>
            </p:cNvPr>
            <p:cNvSpPr/>
            <p:nvPr/>
          </p:nvSpPr>
          <p:spPr bwMode="auto">
            <a:xfrm>
              <a:off x="1348635" y="4602625"/>
              <a:ext cx="305278" cy="6879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CE22F4DB-A289-A905-3B73-2D808346CFE0}"/>
                </a:ext>
              </a:extLst>
            </p:cNvPr>
            <p:cNvSpPr/>
            <p:nvPr/>
          </p:nvSpPr>
          <p:spPr bwMode="auto">
            <a:xfrm>
              <a:off x="1348635" y="4707175"/>
              <a:ext cx="305278" cy="5974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3F8C22EF-04F8-50B1-79C2-BE506086E78C}"/>
                </a:ext>
              </a:extLst>
            </p:cNvPr>
            <p:cNvSpPr/>
            <p:nvPr/>
          </p:nvSpPr>
          <p:spPr bwMode="auto">
            <a:xfrm>
              <a:off x="1348635" y="4965460"/>
              <a:ext cx="305278" cy="33826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4" name="Group 163">
            <a:extLst>
              <a:ext uri="{FF2B5EF4-FFF2-40B4-BE49-F238E27FC236}">
                <a16:creationId xmlns:a16="http://schemas.microsoft.com/office/drawing/2014/main" id="{AE863B7F-727B-D657-3A7F-B3B9248B64F8}"/>
              </a:ext>
            </a:extLst>
          </p:cNvPr>
          <p:cNvGrpSpPr/>
          <p:nvPr/>
        </p:nvGrpSpPr>
        <p:grpSpPr>
          <a:xfrm>
            <a:off x="8975975" y="4638251"/>
            <a:ext cx="305278" cy="652292"/>
            <a:chOff x="1348635" y="4649223"/>
            <a:chExt cx="305278" cy="655390"/>
          </a:xfrm>
        </p:grpSpPr>
        <p:sp>
          <p:nvSpPr>
            <p:cNvPr id="165" name="Rectangle 164">
              <a:extLst>
                <a:ext uri="{FF2B5EF4-FFF2-40B4-BE49-F238E27FC236}">
                  <a16:creationId xmlns:a16="http://schemas.microsoft.com/office/drawing/2014/main" id="{4FF9389A-6C9C-3688-4141-B8F9D871E049}"/>
                </a:ext>
              </a:extLst>
            </p:cNvPr>
            <p:cNvSpPr/>
            <p:nvPr/>
          </p:nvSpPr>
          <p:spPr bwMode="auto">
            <a:xfrm>
              <a:off x="1348635" y="4649223"/>
              <a:ext cx="305278" cy="6313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88A5E47E-B1B6-5B99-184B-B132178E4460}"/>
                </a:ext>
              </a:extLst>
            </p:cNvPr>
            <p:cNvSpPr/>
            <p:nvPr/>
          </p:nvSpPr>
          <p:spPr bwMode="auto">
            <a:xfrm>
              <a:off x="1348635" y="4699159"/>
              <a:ext cx="305278" cy="6054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9F639E49-0B89-26C0-00AD-0C6FF7CB43DC}"/>
                </a:ext>
              </a:extLst>
            </p:cNvPr>
            <p:cNvSpPr/>
            <p:nvPr/>
          </p:nvSpPr>
          <p:spPr bwMode="auto">
            <a:xfrm>
              <a:off x="1348635" y="4818993"/>
              <a:ext cx="305278" cy="48473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8" name="Group 167">
            <a:extLst>
              <a:ext uri="{FF2B5EF4-FFF2-40B4-BE49-F238E27FC236}">
                <a16:creationId xmlns:a16="http://schemas.microsoft.com/office/drawing/2014/main" id="{DC5A1199-4C8A-198D-8425-960F48DB6E02}"/>
              </a:ext>
            </a:extLst>
          </p:cNvPr>
          <p:cNvGrpSpPr/>
          <p:nvPr/>
        </p:nvGrpSpPr>
        <p:grpSpPr>
          <a:xfrm>
            <a:off x="9520785" y="4648196"/>
            <a:ext cx="305278" cy="642354"/>
            <a:chOff x="1348635" y="4659210"/>
            <a:chExt cx="305278" cy="645404"/>
          </a:xfrm>
        </p:grpSpPr>
        <p:sp>
          <p:nvSpPr>
            <p:cNvPr id="169" name="Rectangle 168">
              <a:extLst>
                <a:ext uri="{FF2B5EF4-FFF2-40B4-BE49-F238E27FC236}">
                  <a16:creationId xmlns:a16="http://schemas.microsoft.com/office/drawing/2014/main" id="{F3D468C4-BF11-EF46-6377-8C57A711C181}"/>
                </a:ext>
              </a:extLst>
            </p:cNvPr>
            <p:cNvSpPr/>
            <p:nvPr/>
          </p:nvSpPr>
          <p:spPr bwMode="auto">
            <a:xfrm>
              <a:off x="1348635" y="4659210"/>
              <a:ext cx="305278" cy="6454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33344BAA-D8E2-85D0-C202-900AE4D29334}"/>
                </a:ext>
              </a:extLst>
            </p:cNvPr>
            <p:cNvSpPr/>
            <p:nvPr/>
          </p:nvSpPr>
          <p:spPr bwMode="auto">
            <a:xfrm>
              <a:off x="1348635" y="4928845"/>
              <a:ext cx="305278" cy="3748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1" name="Group 170">
            <a:extLst>
              <a:ext uri="{FF2B5EF4-FFF2-40B4-BE49-F238E27FC236}">
                <a16:creationId xmlns:a16="http://schemas.microsoft.com/office/drawing/2014/main" id="{E7F35BBF-AD14-6A07-C013-86CE97B53D05}"/>
              </a:ext>
            </a:extLst>
          </p:cNvPr>
          <p:cNvGrpSpPr/>
          <p:nvPr/>
        </p:nvGrpSpPr>
        <p:grpSpPr>
          <a:xfrm>
            <a:off x="10065595" y="4694584"/>
            <a:ext cx="305278" cy="599229"/>
            <a:chOff x="1348635" y="4705817"/>
            <a:chExt cx="305278" cy="602074"/>
          </a:xfrm>
        </p:grpSpPr>
        <p:sp>
          <p:nvSpPr>
            <p:cNvPr id="172" name="Rectangle 171">
              <a:extLst>
                <a:ext uri="{FF2B5EF4-FFF2-40B4-BE49-F238E27FC236}">
                  <a16:creationId xmlns:a16="http://schemas.microsoft.com/office/drawing/2014/main" id="{8BCFFE5D-12DC-4712-E696-1B94BEEABAAE}"/>
                </a:ext>
              </a:extLst>
            </p:cNvPr>
            <p:cNvSpPr/>
            <p:nvPr/>
          </p:nvSpPr>
          <p:spPr bwMode="auto">
            <a:xfrm>
              <a:off x="1348635" y="4705817"/>
              <a:ext cx="305278" cy="5987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277F9B93-9CBE-6E48-E9B0-5122FFF7B214}"/>
                </a:ext>
              </a:extLst>
            </p:cNvPr>
            <p:cNvSpPr/>
            <p:nvPr/>
          </p:nvSpPr>
          <p:spPr bwMode="auto">
            <a:xfrm>
              <a:off x="1348635" y="4932174"/>
              <a:ext cx="305278" cy="37571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4" name="Group 173">
            <a:extLst>
              <a:ext uri="{FF2B5EF4-FFF2-40B4-BE49-F238E27FC236}">
                <a16:creationId xmlns:a16="http://schemas.microsoft.com/office/drawing/2014/main" id="{E19A2784-94D4-7376-2353-704D7EACE95E}"/>
              </a:ext>
            </a:extLst>
          </p:cNvPr>
          <p:cNvGrpSpPr/>
          <p:nvPr/>
        </p:nvGrpSpPr>
        <p:grpSpPr>
          <a:xfrm>
            <a:off x="10610405" y="4807217"/>
            <a:ext cx="305278" cy="483331"/>
            <a:chOff x="1348635" y="4818987"/>
            <a:chExt cx="305278" cy="485626"/>
          </a:xfrm>
        </p:grpSpPr>
        <p:sp>
          <p:nvSpPr>
            <p:cNvPr id="175" name="Rectangle 174">
              <a:extLst>
                <a:ext uri="{FF2B5EF4-FFF2-40B4-BE49-F238E27FC236}">
                  <a16:creationId xmlns:a16="http://schemas.microsoft.com/office/drawing/2014/main" id="{647B1593-38B6-2254-5750-DF95A530A26E}"/>
                </a:ext>
              </a:extLst>
            </p:cNvPr>
            <p:cNvSpPr/>
            <p:nvPr/>
          </p:nvSpPr>
          <p:spPr bwMode="auto">
            <a:xfrm>
              <a:off x="1348635" y="4818987"/>
              <a:ext cx="305278" cy="48562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AF42F7E4-5670-3227-2CEF-3DFD15EE1455}"/>
                </a:ext>
              </a:extLst>
            </p:cNvPr>
            <p:cNvSpPr/>
            <p:nvPr/>
          </p:nvSpPr>
          <p:spPr bwMode="auto">
            <a:xfrm>
              <a:off x="1348635" y="5138556"/>
              <a:ext cx="305278" cy="1651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7" name="Group 176">
            <a:extLst>
              <a:ext uri="{FF2B5EF4-FFF2-40B4-BE49-F238E27FC236}">
                <a16:creationId xmlns:a16="http://schemas.microsoft.com/office/drawing/2014/main" id="{45FB4E92-C1E9-ECDE-8331-CB056F8B747C}"/>
              </a:ext>
            </a:extLst>
          </p:cNvPr>
          <p:cNvGrpSpPr/>
          <p:nvPr/>
        </p:nvGrpSpPr>
        <p:grpSpPr>
          <a:xfrm>
            <a:off x="11155214" y="4807215"/>
            <a:ext cx="305278" cy="493653"/>
            <a:chOff x="1348635" y="4818985"/>
            <a:chExt cx="305278" cy="495997"/>
          </a:xfrm>
        </p:grpSpPr>
        <p:sp>
          <p:nvSpPr>
            <p:cNvPr id="178" name="Rectangle 177">
              <a:extLst>
                <a:ext uri="{FF2B5EF4-FFF2-40B4-BE49-F238E27FC236}">
                  <a16:creationId xmlns:a16="http://schemas.microsoft.com/office/drawing/2014/main" id="{E869A956-5BEC-7817-7A46-C46AC9D90448}"/>
                </a:ext>
              </a:extLst>
            </p:cNvPr>
            <p:cNvSpPr/>
            <p:nvPr/>
          </p:nvSpPr>
          <p:spPr bwMode="auto">
            <a:xfrm>
              <a:off x="1348635" y="4818985"/>
              <a:ext cx="305278" cy="4856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5EE173EC-D64A-EA49-2326-14277AA3C423}"/>
                </a:ext>
              </a:extLst>
            </p:cNvPr>
            <p:cNvSpPr/>
            <p:nvPr/>
          </p:nvSpPr>
          <p:spPr bwMode="auto">
            <a:xfrm>
              <a:off x="1348635" y="4932174"/>
              <a:ext cx="305278" cy="3828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80" name="Freeform: Shape 179">
            <a:extLst>
              <a:ext uri="{FF2B5EF4-FFF2-40B4-BE49-F238E27FC236}">
                <a16:creationId xmlns:a16="http://schemas.microsoft.com/office/drawing/2014/main" id="{EAEBCE64-9684-7AD9-909F-67193DEC5466}"/>
              </a:ext>
            </a:extLst>
          </p:cNvPr>
          <p:cNvSpPr/>
          <p:nvPr/>
        </p:nvSpPr>
        <p:spPr bwMode="auto">
          <a:xfrm>
            <a:off x="1250376" y="1496724"/>
            <a:ext cx="10241377" cy="3793828"/>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82114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MOUNTAINEER: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patients with previously treated HER2-positive mCRC, the combination of tucatinib and trastuzumab produced a confirmed ORR of 38%</a:t>
            </a:r>
          </a:p>
          <a:p>
            <a:r>
              <a:rPr lang="en-US" altLang="en-US" sz="2200" dirty="0"/>
              <a:t>After median follow-up of 20.7 mo, the median PFS and OS were 8.2 mo and 24.1 mo, respectively</a:t>
            </a:r>
          </a:p>
          <a:p>
            <a:r>
              <a:rPr lang="en-US" altLang="en-US" sz="2200" dirty="0"/>
              <a:t>The combination of tucatinib and trastuzumab was well tolerated with diarrhea, fatigue, and nausea as the most frequent TRAEs</a:t>
            </a:r>
          </a:p>
          <a:p>
            <a:pPr lvl="1"/>
            <a:r>
              <a:rPr lang="en-US" altLang="en-US" sz="2000" dirty="0"/>
              <a:t>There were no deaths related to AEs</a:t>
            </a:r>
            <a:endParaRPr lang="en-US" altLang="en-US" sz="2200" dirty="0"/>
          </a:p>
          <a:p>
            <a:r>
              <a:rPr lang="en-US" altLang="en-US" sz="2200" dirty="0"/>
              <a:t>Investigators concluded that the tucatinib and trastuzumab combination has the potential to become a standard of care in patients with HER2-positive mCRC</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4523"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lang="en-US" altLang="en-US" sz="1200" b="0" spc="-10" dirty="0">
                <a:solidFill>
                  <a:schemeClr val="bg2"/>
                </a:solidFill>
                <a:latin typeface="Calibri" panose="020F0502020204030204" pitchFamily="34" charset="0"/>
              </a:rPr>
              <a:t>ESMO WCGIC 2022.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Abstr LBA-2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18580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8D-C371-1189-3591-965D728DC9B5}"/>
              </a:ext>
            </a:extLst>
          </p:cNvPr>
          <p:cNvSpPr>
            <a:spLocks noGrp="1"/>
          </p:cNvSpPr>
          <p:nvPr>
            <p:ph type="title"/>
          </p:nvPr>
        </p:nvSpPr>
        <p:spPr/>
        <p:txBody>
          <a:bodyPr/>
          <a:lstStyle/>
          <a:p>
            <a:r>
              <a:rPr lang="en-US" dirty="0"/>
              <a:t>Analysis of the Impact of Mutated </a:t>
            </a:r>
            <a:r>
              <a:rPr lang="en-US" i="1" dirty="0"/>
              <a:t>BRAF</a:t>
            </a:r>
            <a:r>
              <a:rPr lang="en-US" i="1" baseline="30000" dirty="0"/>
              <a:t>V600E</a:t>
            </a:r>
            <a:r>
              <a:rPr lang="en-US" i="1" dirty="0"/>
              <a:t> </a:t>
            </a:r>
            <a:r>
              <a:rPr lang="en-US" dirty="0"/>
              <a:t>on </a:t>
            </a:r>
            <a:br>
              <a:rPr lang="en-US" dirty="0"/>
            </a:br>
            <a:r>
              <a:rPr lang="en-US" dirty="0"/>
              <a:t>TME and Genomic Alterations in MSI-H/dMMR CRC</a:t>
            </a:r>
          </a:p>
        </p:txBody>
      </p:sp>
      <p:sp>
        <p:nvSpPr>
          <p:cNvPr id="4" name="Content Placeholder 2">
            <a:extLst>
              <a:ext uri="{FF2B5EF4-FFF2-40B4-BE49-F238E27FC236}">
                <a16:creationId xmlns:a16="http://schemas.microsoft.com/office/drawing/2014/main" id="{BCB3A872-29B3-F7AC-4D6C-BD66F5D56B46}"/>
              </a:ext>
            </a:extLst>
          </p:cNvPr>
          <p:cNvSpPr>
            <a:spLocks noGrp="1"/>
          </p:cNvSpPr>
          <p:nvPr>
            <p:ph idx="1"/>
          </p:nvPr>
        </p:nvSpPr>
        <p:spPr>
          <a:xfrm>
            <a:off x="604675" y="1513047"/>
            <a:ext cx="11218048" cy="4797812"/>
          </a:xfrm>
        </p:spPr>
        <p:txBody>
          <a:bodyPr/>
          <a:lstStyle/>
          <a:p>
            <a:r>
              <a:rPr lang="en-US" sz="2400" i="1" dirty="0"/>
              <a:t>BRAF</a:t>
            </a:r>
            <a:r>
              <a:rPr lang="en-US" sz="2400" i="1" baseline="30000" dirty="0"/>
              <a:t>V600E</a:t>
            </a:r>
            <a:r>
              <a:rPr lang="en-US" sz="2400" dirty="0"/>
              <a:t> mutations with MSI-H tumors occur in ~2% of the total CRC population, but effects of </a:t>
            </a:r>
            <a:r>
              <a:rPr lang="en-US" sz="2400" i="1" dirty="0"/>
              <a:t>BRAF</a:t>
            </a:r>
            <a:r>
              <a:rPr lang="en-US" sz="2400" i="1" baseline="30000" dirty="0"/>
              <a:t>V600E</a:t>
            </a:r>
            <a:r>
              <a:rPr lang="en-US" sz="2400" dirty="0"/>
              <a:t> on TME and genomic alterations in MSI-H/dMMR CRC, not well described</a:t>
            </a:r>
            <a:endParaRPr lang="en-US" sz="2400" i="1" dirty="0"/>
          </a:p>
          <a:p>
            <a:r>
              <a:rPr lang="en-US" sz="2400" dirty="0"/>
              <a:t>Retrospective review of patients with MSI-H/dMMR CRC and either wild-type </a:t>
            </a:r>
            <a:r>
              <a:rPr lang="en-US" sz="2400" i="1" dirty="0"/>
              <a:t>BRAF</a:t>
            </a:r>
            <a:r>
              <a:rPr lang="en-US" sz="2400" dirty="0"/>
              <a:t> </a:t>
            </a:r>
            <a:br>
              <a:rPr lang="en-US" sz="2400" dirty="0"/>
            </a:br>
            <a:r>
              <a:rPr lang="en-US" sz="2400" dirty="0"/>
              <a:t>(n = 336) or </a:t>
            </a:r>
            <a:r>
              <a:rPr lang="en-US" sz="2400" i="1" dirty="0"/>
              <a:t>BRAF</a:t>
            </a:r>
            <a:r>
              <a:rPr lang="en-US" sz="2400" i="1" baseline="30000" dirty="0"/>
              <a:t>V600E</a:t>
            </a:r>
            <a:r>
              <a:rPr lang="en-US" sz="2400" baseline="30000" dirty="0"/>
              <a:t> </a:t>
            </a:r>
            <a:r>
              <a:rPr lang="en-US" sz="2400" dirty="0"/>
              <a:t>(n = 123) who underwent NGS</a:t>
            </a:r>
          </a:p>
          <a:p>
            <a:pPr lvl="1"/>
            <a:r>
              <a:rPr lang="en-US" sz="2000" dirty="0"/>
              <a:t>MSI-H assessed using 239 loci; dMMR assessed by IHC</a:t>
            </a:r>
          </a:p>
          <a:p>
            <a:pPr lvl="1"/>
            <a:r>
              <a:rPr lang="en-US" sz="2000" dirty="0"/>
              <a:t>Other assessments: TMB, neoantigen tumor burden, </a:t>
            </a:r>
            <a:br>
              <a:rPr lang="en-US" sz="2000" dirty="0"/>
            </a:br>
            <a:r>
              <a:rPr lang="en-US" sz="2000" dirty="0"/>
              <a:t>PD-L1 expression, immune infiltration, and canonical </a:t>
            </a:r>
            <a:br>
              <a:rPr lang="en-US" sz="2000" dirty="0"/>
            </a:br>
            <a:r>
              <a:rPr lang="en-US" sz="2000" dirty="0"/>
              <a:t>immuno-metabolomic pathways</a:t>
            </a:r>
          </a:p>
          <a:p>
            <a:pPr lvl="1"/>
            <a:r>
              <a:rPr lang="en-US" sz="2000" dirty="0"/>
              <a:t>Comparison between wild-type </a:t>
            </a:r>
            <a:r>
              <a:rPr lang="en-US" sz="2000" i="1" dirty="0"/>
              <a:t>BRAF</a:t>
            </a:r>
            <a:r>
              <a:rPr lang="en-US" sz="2000" dirty="0"/>
              <a:t> and </a:t>
            </a:r>
            <a:r>
              <a:rPr lang="en-US" sz="2000" i="1" dirty="0"/>
              <a:t>BRAF</a:t>
            </a:r>
            <a:r>
              <a:rPr lang="en-US" sz="2000" i="1" baseline="30000" dirty="0"/>
              <a:t>V600E</a:t>
            </a:r>
            <a:endParaRPr lang="en-US" sz="2000" i="1" dirty="0"/>
          </a:p>
          <a:p>
            <a:pPr lvl="2"/>
            <a:r>
              <a:rPr lang="en-US" sz="1800" dirty="0"/>
              <a:t>Prevalence of other oncogenes</a:t>
            </a:r>
          </a:p>
          <a:p>
            <a:pPr lvl="2"/>
            <a:r>
              <a:rPr lang="en-US" sz="1800" dirty="0"/>
              <a:t>Immunometabolomic pathway enrichment scores</a:t>
            </a:r>
          </a:p>
          <a:p>
            <a:endParaRPr lang="en-US" sz="2000" dirty="0"/>
          </a:p>
        </p:txBody>
      </p:sp>
      <p:grpSp>
        <p:nvGrpSpPr>
          <p:cNvPr id="5" name="Group 4">
            <a:extLst>
              <a:ext uri="{FF2B5EF4-FFF2-40B4-BE49-F238E27FC236}">
                <a16:creationId xmlns:a16="http://schemas.microsoft.com/office/drawing/2014/main" id="{69AD06E0-49AE-EAFE-0822-A2D96DA7B0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F38FDD-D300-406D-D06A-CB06156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5CABFF2B-6559-25B4-E1BB-226C977F36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15">
            <a:extLst>
              <a:ext uri="{FF2B5EF4-FFF2-40B4-BE49-F238E27FC236}">
                <a16:creationId xmlns:a16="http://schemas.microsoft.com/office/drawing/2014/main" id="{F23C09AC-A700-0679-3122-66AC37EC93DC}"/>
              </a:ext>
            </a:extLst>
          </p:cNvPr>
          <p:cNvSpPr txBox="1">
            <a:spLocks noChangeArrowheads="1"/>
          </p:cNvSpPr>
          <p:nvPr/>
        </p:nvSpPr>
        <p:spPr bwMode="auto">
          <a:xfrm>
            <a:off x="423637"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Salem. ESMO World GI 2022. Abstr SO-34.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6A4B474B-20D8-B70A-E75B-4FF4D2AA3540}"/>
              </a:ext>
            </a:extLst>
          </p:cNvPr>
          <p:cNvSpPr txBox="1"/>
          <p:nvPr/>
        </p:nvSpPr>
        <p:spPr bwMode="auto">
          <a:xfrm>
            <a:off x="7421074" y="3684487"/>
            <a:ext cx="4337539" cy="2446824"/>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Primary endpoint: </a:t>
            </a:r>
            <a:r>
              <a:rPr lang="en-US" b="0" dirty="0">
                <a:solidFill>
                  <a:schemeClr val="bg1"/>
                </a:solidFill>
                <a:latin typeface="Calibri" panose="020F0502020204030204" pitchFamily="34" charset="0"/>
              </a:rPr>
              <a:t>effect of </a:t>
            </a:r>
            <a:r>
              <a:rPr lang="en-US" i="1" dirty="0">
                <a:solidFill>
                  <a:schemeClr val="bg1"/>
                </a:solidFill>
                <a:latin typeface="Calibri" panose="020F0502020204030204" pitchFamily="34" charset="0"/>
              </a:rPr>
              <a:t>BRAF</a:t>
            </a:r>
            <a:r>
              <a:rPr lang="en-US" i="1" baseline="30000" dirty="0">
                <a:solidFill>
                  <a:schemeClr val="bg1"/>
                </a:solidFill>
                <a:latin typeface="Calibri" panose="020F0502020204030204" pitchFamily="34" charset="0"/>
              </a:rPr>
              <a:t>V600E</a:t>
            </a:r>
            <a:r>
              <a:rPr lang="en-US" dirty="0">
                <a:solidFill>
                  <a:schemeClr val="bg1"/>
                </a:solidFill>
                <a:latin typeface="Calibri" panose="020F0502020204030204" pitchFamily="34" charset="0"/>
              </a:rPr>
              <a:t> on immunologic characteristics of TME in MSI-H/dMMR CRC</a:t>
            </a:r>
          </a:p>
          <a:p>
            <a:pPr marL="285750" indent="-285750" algn="l">
              <a:lnSpc>
                <a:spcPct val="100000"/>
              </a:lnSpc>
              <a:spcBef>
                <a:spcPct val="500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Secondary endpoints: </a:t>
            </a:r>
            <a:r>
              <a:rPr lang="en-US" b="0" dirty="0">
                <a:solidFill>
                  <a:schemeClr val="bg1"/>
                </a:solidFill>
                <a:latin typeface="Calibri" panose="020F0502020204030204" pitchFamily="34" charset="0"/>
              </a:rPr>
              <a:t>describe </a:t>
            </a:r>
            <a:r>
              <a:rPr lang="en-US" b="0" i="1" dirty="0">
                <a:solidFill>
                  <a:schemeClr val="bg1"/>
                </a:solidFill>
                <a:latin typeface="Calibri" panose="020F0502020204030204" pitchFamily="34" charset="0"/>
              </a:rPr>
              <a:t>BRAF</a:t>
            </a:r>
            <a:r>
              <a:rPr lang="en-US" b="0" baseline="30000" dirty="0">
                <a:solidFill>
                  <a:schemeClr val="bg1"/>
                </a:solidFill>
                <a:latin typeface="Calibri" panose="020F0502020204030204" pitchFamily="34" charset="0"/>
              </a:rPr>
              <a:t>V600E</a:t>
            </a:r>
            <a:r>
              <a:rPr lang="en-US" b="0" i="1" dirty="0">
                <a:solidFill>
                  <a:schemeClr val="bg1"/>
                </a:solidFill>
                <a:latin typeface="Calibri" panose="020F0502020204030204" pitchFamily="34" charset="0"/>
              </a:rPr>
              <a:t>-</a:t>
            </a:r>
            <a:r>
              <a:rPr lang="en-US" b="0" dirty="0">
                <a:solidFill>
                  <a:schemeClr val="bg1"/>
                </a:solidFill>
                <a:latin typeface="Calibri" panose="020F0502020204030204" pitchFamily="34" charset="0"/>
              </a:rPr>
              <a:t>associated genomic alterations, relationship between </a:t>
            </a:r>
            <a:r>
              <a:rPr lang="en-US" b="0" i="1" dirty="0">
                <a:solidFill>
                  <a:schemeClr val="bg1"/>
                </a:solidFill>
                <a:latin typeface="Calibri" panose="020F0502020204030204" pitchFamily="34" charset="0"/>
              </a:rPr>
              <a:t>BRAF</a:t>
            </a:r>
            <a:r>
              <a:rPr lang="en-US" b="0" i="1" baseline="30000" dirty="0">
                <a:solidFill>
                  <a:schemeClr val="bg1"/>
                </a:solidFill>
                <a:latin typeface="Calibri" panose="020F0502020204030204" pitchFamily="34" charset="0"/>
              </a:rPr>
              <a:t>V600E</a:t>
            </a:r>
            <a:r>
              <a:rPr lang="en-US" b="0" dirty="0">
                <a:solidFill>
                  <a:schemeClr val="bg1"/>
                </a:solidFill>
                <a:latin typeface="Calibri" panose="020F0502020204030204" pitchFamily="34" charset="0"/>
              </a:rPr>
              <a:t> and IO biomarkers, effect of mutated </a:t>
            </a:r>
            <a:r>
              <a:rPr lang="en-US" b="0" i="1" dirty="0">
                <a:solidFill>
                  <a:schemeClr val="bg1"/>
                </a:solidFill>
                <a:latin typeface="Calibri" panose="020F0502020204030204" pitchFamily="34" charset="0"/>
              </a:rPr>
              <a:t>KRAS</a:t>
            </a:r>
            <a:r>
              <a:rPr lang="en-US" b="0" dirty="0">
                <a:solidFill>
                  <a:schemeClr val="bg1"/>
                </a:solidFill>
                <a:latin typeface="Calibri" panose="020F0502020204030204" pitchFamily="34" charset="0"/>
              </a:rPr>
              <a:t> on TME in MSI-H/dMMR CRC</a:t>
            </a:r>
          </a:p>
        </p:txBody>
      </p:sp>
    </p:spTree>
    <p:extLst>
      <p:ext uri="{BB962C8B-B14F-4D97-AF65-F5344CB8AC3E}">
        <p14:creationId xmlns:p14="http://schemas.microsoft.com/office/powerpoint/2010/main" val="3816369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8D-C371-1189-3591-965D728DC9B5}"/>
              </a:ext>
            </a:extLst>
          </p:cNvPr>
          <p:cNvSpPr>
            <a:spLocks noGrp="1"/>
          </p:cNvSpPr>
          <p:nvPr>
            <p:ph type="title"/>
          </p:nvPr>
        </p:nvSpPr>
        <p:spPr/>
        <p:txBody>
          <a:bodyPr/>
          <a:lstStyle/>
          <a:p>
            <a:r>
              <a:rPr lang="en-US" dirty="0"/>
              <a:t>Analysis of Mutated </a:t>
            </a:r>
            <a:r>
              <a:rPr lang="en-US" i="1" dirty="0"/>
              <a:t>BRAF</a:t>
            </a:r>
            <a:r>
              <a:rPr lang="en-US" i="1" baseline="30000" dirty="0"/>
              <a:t>V600E</a:t>
            </a:r>
            <a:r>
              <a:rPr lang="en-US" dirty="0"/>
              <a:t> Impact on TME in </a:t>
            </a:r>
            <a:br>
              <a:rPr lang="en-US" dirty="0"/>
            </a:br>
            <a:r>
              <a:rPr lang="en-US" dirty="0"/>
              <a:t>MSI-H/dMMR CRC: Clinical Characteristics</a:t>
            </a:r>
          </a:p>
        </p:txBody>
      </p:sp>
      <p:grpSp>
        <p:nvGrpSpPr>
          <p:cNvPr id="5" name="Group 4">
            <a:extLst>
              <a:ext uri="{FF2B5EF4-FFF2-40B4-BE49-F238E27FC236}">
                <a16:creationId xmlns:a16="http://schemas.microsoft.com/office/drawing/2014/main" id="{69AD06E0-49AE-EAFE-0822-A2D96DA7B0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F38FDD-D300-406D-D06A-CB06156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5CABFF2B-6559-25B4-E1BB-226C977F36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15">
            <a:extLst>
              <a:ext uri="{FF2B5EF4-FFF2-40B4-BE49-F238E27FC236}">
                <a16:creationId xmlns:a16="http://schemas.microsoft.com/office/drawing/2014/main" id="{F23C09AC-A700-0679-3122-66AC37EC93DC}"/>
              </a:ext>
            </a:extLst>
          </p:cNvPr>
          <p:cNvSpPr txBox="1">
            <a:spLocks noChangeArrowheads="1"/>
          </p:cNvSpPr>
          <p:nvPr/>
        </p:nvSpPr>
        <p:spPr bwMode="auto">
          <a:xfrm>
            <a:off x="412751" y="6409247"/>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Salem. ESMO World GI 2022. Abstr SO-34.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Group 3">
            <a:extLst>
              <a:ext uri="{FF2B5EF4-FFF2-40B4-BE49-F238E27FC236}">
                <a16:creationId xmlns:a16="http://schemas.microsoft.com/office/drawing/2014/main" id="{B03AC0BF-6463-B4FC-20EE-6368F51673EF}"/>
              </a:ext>
            </a:extLst>
          </p:cNvPr>
          <p:cNvGraphicFramePr>
            <a:graphicFrameLocks/>
          </p:cNvGraphicFramePr>
          <p:nvPr>
            <p:extLst>
              <p:ext uri="{D42A27DB-BD31-4B8C-83A1-F6EECF244321}">
                <p14:modId xmlns:p14="http://schemas.microsoft.com/office/powerpoint/2010/main" val="2216822858"/>
              </p:ext>
            </p:extLst>
          </p:nvPr>
        </p:nvGraphicFramePr>
        <p:xfrm>
          <a:off x="723900" y="1606550"/>
          <a:ext cx="10744200" cy="4297760"/>
        </p:xfrm>
        <a:graphic>
          <a:graphicData uri="http://schemas.openxmlformats.org/drawingml/2006/table">
            <a:tbl>
              <a:tblPr/>
              <a:tblGrid>
                <a:gridCol w="4113464">
                  <a:extLst>
                    <a:ext uri="{9D8B030D-6E8A-4147-A177-3AD203B41FA5}">
                      <a16:colId xmlns:a16="http://schemas.microsoft.com/office/drawing/2014/main" val="20000"/>
                    </a:ext>
                  </a:extLst>
                </a:gridCol>
                <a:gridCol w="2219314">
                  <a:extLst>
                    <a:ext uri="{9D8B030D-6E8A-4147-A177-3AD203B41FA5}">
                      <a16:colId xmlns:a16="http://schemas.microsoft.com/office/drawing/2014/main" val="20001"/>
                    </a:ext>
                  </a:extLst>
                </a:gridCol>
                <a:gridCol w="1994631">
                  <a:extLst>
                    <a:ext uri="{9D8B030D-6E8A-4147-A177-3AD203B41FA5}">
                      <a16:colId xmlns:a16="http://schemas.microsoft.com/office/drawing/2014/main" val="1185194655"/>
                    </a:ext>
                  </a:extLst>
                </a:gridCol>
                <a:gridCol w="2416791">
                  <a:extLst>
                    <a:ext uri="{9D8B030D-6E8A-4147-A177-3AD203B41FA5}">
                      <a16:colId xmlns:a16="http://schemas.microsoft.com/office/drawing/2014/main" val="1114391764"/>
                    </a:ext>
                  </a:extLst>
                </a:gridCol>
              </a:tblGrid>
              <a:tr h="484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Overall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1" u="none" strike="noStrike" cap="none" normalizeH="0" baseline="0" dirty="0">
                          <a:ln>
                            <a:noFill/>
                          </a:ln>
                          <a:solidFill>
                            <a:schemeClr val="tx1"/>
                          </a:solidFill>
                          <a:effectLst/>
                          <a:latin typeface="Calibri" panose="020F0502020204030204" pitchFamily="34" charset="0"/>
                        </a:rPr>
                        <a:t>BRAF</a:t>
                      </a:r>
                      <a:r>
                        <a:rPr kumimoji="0" lang="en-US" sz="1400" b="1" i="1" u="none" strike="noStrike" cap="none" normalizeH="0" baseline="30000" dirty="0">
                          <a:ln>
                            <a:noFill/>
                          </a:ln>
                          <a:solidFill>
                            <a:schemeClr val="tx1"/>
                          </a:solidFill>
                          <a:effectLst/>
                          <a:latin typeface="Calibri" panose="020F0502020204030204" pitchFamily="34" charset="0"/>
                        </a:rPr>
                        <a:t>WT</a:t>
                      </a:r>
                      <a:endParaRPr kumimoji="0" lang="en-US" sz="1400" b="1" i="1"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336)</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1" u="none" strike="noStrike" cap="none" normalizeH="0" baseline="0" dirty="0">
                          <a:ln>
                            <a:noFill/>
                          </a:ln>
                          <a:solidFill>
                            <a:schemeClr val="tx1"/>
                          </a:solidFill>
                          <a:effectLst/>
                          <a:latin typeface="Calibri" panose="020F0502020204030204" pitchFamily="34" charset="0"/>
                        </a:rPr>
                        <a:t>BRAF</a:t>
                      </a:r>
                      <a:r>
                        <a:rPr kumimoji="0" lang="en-US" sz="1400" b="1" i="1" u="none" strike="noStrike" cap="none" normalizeH="0" baseline="30000" dirty="0">
                          <a:ln>
                            <a:noFill/>
                          </a:ln>
                          <a:solidFill>
                            <a:schemeClr val="tx1"/>
                          </a:solidFill>
                          <a:effectLst/>
                          <a:latin typeface="Calibri" panose="020F0502020204030204" pitchFamily="34" charset="0"/>
                        </a:rPr>
                        <a:t>V600E</a:t>
                      </a:r>
                      <a:endParaRPr kumimoji="0" lang="en-US" sz="1400" b="1" i="1"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123)</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8436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269 (59)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185 (55)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(69)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8436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(IQR)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(57-78)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(51-73)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(70-85)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0069260"/>
                  </a:ext>
                </a:extLst>
              </a:tr>
              <a:tr h="13001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227 (49.4)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(4.3)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(0.6)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 (5.2)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185 (40.5)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170 (50.8)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(0.9)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 (5.6)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128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57 (46.4)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(3.2)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57 (46.4)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431208"/>
                  </a:ext>
                </a:extLst>
              </a:tr>
              <a:tr h="13001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stage,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IV</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 (4.2)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81 (17.7)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90 (19.6)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190 (41.3)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79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 (5)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60 (17.8)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63 (18.8)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141 (42)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55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 (17)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 (22)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49 (40)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 (19.5)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321916"/>
                  </a:ext>
                </a:extLst>
              </a:tr>
            </a:tbl>
          </a:graphicData>
        </a:graphic>
      </p:graphicFrame>
    </p:spTree>
    <p:extLst>
      <p:ext uri="{BB962C8B-B14F-4D97-AF65-F5344CB8AC3E}">
        <p14:creationId xmlns:p14="http://schemas.microsoft.com/office/powerpoint/2010/main" val="491901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8D-C371-1189-3591-965D728DC9B5}"/>
              </a:ext>
            </a:extLst>
          </p:cNvPr>
          <p:cNvSpPr>
            <a:spLocks noGrp="1"/>
          </p:cNvSpPr>
          <p:nvPr>
            <p:ph type="title"/>
          </p:nvPr>
        </p:nvSpPr>
        <p:spPr/>
        <p:txBody>
          <a:bodyPr/>
          <a:lstStyle/>
          <a:p>
            <a:r>
              <a:rPr lang="en-US" dirty="0"/>
              <a:t>Analysis of Mutated </a:t>
            </a:r>
            <a:r>
              <a:rPr lang="en-US" i="1" dirty="0"/>
              <a:t>BRAF</a:t>
            </a:r>
            <a:r>
              <a:rPr lang="en-US" i="1" baseline="30000" dirty="0"/>
              <a:t>V600E</a:t>
            </a:r>
            <a:r>
              <a:rPr lang="en-US" i="1" dirty="0"/>
              <a:t> </a:t>
            </a:r>
            <a:r>
              <a:rPr lang="en-US" dirty="0"/>
              <a:t>Impact</a:t>
            </a:r>
            <a:r>
              <a:rPr lang="en-US" i="1" dirty="0"/>
              <a:t> </a:t>
            </a:r>
            <a:r>
              <a:rPr lang="en-US" dirty="0"/>
              <a:t>on TME in </a:t>
            </a:r>
            <a:br>
              <a:rPr lang="en-US" dirty="0"/>
            </a:br>
            <a:r>
              <a:rPr lang="en-US" dirty="0"/>
              <a:t>MSI-H/dMMR CRC: Immunologic Status</a:t>
            </a:r>
          </a:p>
        </p:txBody>
      </p:sp>
      <p:grpSp>
        <p:nvGrpSpPr>
          <p:cNvPr id="5" name="Group 4">
            <a:extLst>
              <a:ext uri="{FF2B5EF4-FFF2-40B4-BE49-F238E27FC236}">
                <a16:creationId xmlns:a16="http://schemas.microsoft.com/office/drawing/2014/main" id="{69AD06E0-49AE-EAFE-0822-A2D96DA7B0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F38FDD-D300-406D-D06A-CB06156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5CABFF2B-6559-25B4-E1BB-226C977F36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15">
            <a:extLst>
              <a:ext uri="{FF2B5EF4-FFF2-40B4-BE49-F238E27FC236}">
                <a16:creationId xmlns:a16="http://schemas.microsoft.com/office/drawing/2014/main" id="{F23C09AC-A700-0679-3122-66AC37EC93DC}"/>
              </a:ext>
            </a:extLst>
          </p:cNvPr>
          <p:cNvSpPr txBox="1">
            <a:spLocks noChangeArrowheads="1"/>
          </p:cNvSpPr>
          <p:nvPr/>
        </p:nvSpPr>
        <p:spPr bwMode="auto">
          <a:xfrm>
            <a:off x="412751"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Salem. ESMO World GI 2022. Abstr SO-34.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9BAE6B15-A5DE-D899-5E3F-4B5DC955EEE0}"/>
              </a:ext>
            </a:extLst>
          </p:cNvPr>
          <p:cNvGraphicFramePr>
            <a:graphicFrameLocks/>
          </p:cNvGraphicFramePr>
          <p:nvPr>
            <p:extLst>
              <p:ext uri="{D42A27DB-BD31-4B8C-83A1-F6EECF244321}">
                <p14:modId xmlns:p14="http://schemas.microsoft.com/office/powerpoint/2010/main" val="1324490963"/>
              </p:ext>
            </p:extLst>
          </p:nvPr>
        </p:nvGraphicFramePr>
        <p:xfrm>
          <a:off x="723900" y="1606550"/>
          <a:ext cx="10744199" cy="3474800"/>
        </p:xfrm>
        <a:graphic>
          <a:graphicData uri="http://schemas.openxmlformats.org/drawingml/2006/table">
            <a:tbl>
              <a:tblPr/>
              <a:tblGrid>
                <a:gridCol w="3947325">
                  <a:extLst>
                    <a:ext uri="{9D8B030D-6E8A-4147-A177-3AD203B41FA5}">
                      <a16:colId xmlns:a16="http://schemas.microsoft.com/office/drawing/2014/main" val="20000"/>
                    </a:ext>
                  </a:extLst>
                </a:gridCol>
                <a:gridCol w="1636243">
                  <a:extLst>
                    <a:ext uri="{9D8B030D-6E8A-4147-A177-3AD203B41FA5}">
                      <a16:colId xmlns:a16="http://schemas.microsoft.com/office/drawing/2014/main" val="20001"/>
                    </a:ext>
                  </a:extLst>
                </a:gridCol>
                <a:gridCol w="1526001">
                  <a:extLst>
                    <a:ext uri="{9D8B030D-6E8A-4147-A177-3AD203B41FA5}">
                      <a16:colId xmlns:a16="http://schemas.microsoft.com/office/drawing/2014/main" val="1185194655"/>
                    </a:ext>
                  </a:extLst>
                </a:gridCol>
                <a:gridCol w="1817315">
                  <a:extLst>
                    <a:ext uri="{9D8B030D-6E8A-4147-A177-3AD203B41FA5}">
                      <a16:colId xmlns:a16="http://schemas.microsoft.com/office/drawing/2014/main" val="1114391764"/>
                    </a:ext>
                  </a:extLst>
                </a:gridCol>
                <a:gridCol w="1817315">
                  <a:extLst>
                    <a:ext uri="{9D8B030D-6E8A-4147-A177-3AD203B41FA5}">
                      <a16:colId xmlns:a16="http://schemas.microsoft.com/office/drawing/2014/main" val="85973572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BRAF</a:t>
                      </a:r>
                      <a:r>
                        <a:rPr kumimoji="0" lang="en-US" sz="1800" b="1" i="1" u="none" strike="noStrike" cap="none" normalizeH="0" baseline="30000" dirty="0">
                          <a:ln>
                            <a:noFill/>
                          </a:ln>
                          <a:solidFill>
                            <a:schemeClr val="tx1"/>
                          </a:solidFill>
                          <a:effectLst/>
                          <a:latin typeface="Calibri" panose="020F0502020204030204" pitchFamily="34" charset="0"/>
                        </a:rPr>
                        <a:t>WT</a:t>
                      </a:r>
                      <a:endParaRPr kumimoji="0" lang="en-US" sz="1800" b="1" i="1"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336)</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BRAF</a:t>
                      </a:r>
                      <a:r>
                        <a:rPr kumimoji="0" lang="en-US" sz="1800" b="1" i="1" u="none" strike="noStrike" cap="none" normalizeH="0" baseline="30000" dirty="0">
                          <a:ln>
                            <a:noFill/>
                          </a:ln>
                          <a:solidFill>
                            <a:schemeClr val="tx1"/>
                          </a:solidFill>
                          <a:effectLst/>
                          <a:latin typeface="Calibri" panose="020F0502020204030204" pitchFamily="34" charset="0"/>
                        </a:rPr>
                        <a:t>V600E</a:t>
                      </a:r>
                      <a:endParaRPr kumimoji="0" lang="en-US" sz="1800" b="1" i="1"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123)</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MSI-H,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444 (98)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321 (97)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 (100)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3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TMB-H,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428 (96)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305 (95)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 (100)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0069260"/>
                  </a:ext>
                </a:extLst>
              </a:tr>
              <a:tr h="22719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neoantigen mutation burden, Mb</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-1</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(IQR)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(10-20)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(10-20)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(12-20)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43120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(26)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321916"/>
                  </a:ext>
                </a:extLst>
              </a:tr>
            </a:tbl>
          </a:graphicData>
        </a:graphic>
      </p:graphicFrame>
    </p:spTree>
    <p:extLst>
      <p:ext uri="{BB962C8B-B14F-4D97-AF65-F5344CB8AC3E}">
        <p14:creationId xmlns:p14="http://schemas.microsoft.com/office/powerpoint/2010/main" val="2005826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8D-C371-1189-3591-965D728DC9B5}"/>
              </a:ext>
            </a:extLst>
          </p:cNvPr>
          <p:cNvSpPr>
            <a:spLocks noGrp="1"/>
          </p:cNvSpPr>
          <p:nvPr>
            <p:ph type="title"/>
          </p:nvPr>
        </p:nvSpPr>
        <p:spPr/>
        <p:txBody>
          <a:bodyPr/>
          <a:lstStyle/>
          <a:p>
            <a:r>
              <a:rPr lang="en-US" dirty="0"/>
              <a:t>Analysis of Mutated </a:t>
            </a:r>
            <a:r>
              <a:rPr lang="en-US" i="1" dirty="0"/>
              <a:t>BRAF</a:t>
            </a:r>
            <a:r>
              <a:rPr lang="en-US" i="1" baseline="30000" dirty="0"/>
              <a:t>V600E</a:t>
            </a:r>
            <a:r>
              <a:rPr lang="en-US" i="1" dirty="0"/>
              <a:t> </a:t>
            </a:r>
            <a:r>
              <a:rPr lang="en-US" dirty="0"/>
              <a:t>on TME in MSI-H/dMMR CRC: Oncogenic Comutations</a:t>
            </a:r>
          </a:p>
        </p:txBody>
      </p:sp>
      <p:grpSp>
        <p:nvGrpSpPr>
          <p:cNvPr id="5" name="Group 4">
            <a:extLst>
              <a:ext uri="{FF2B5EF4-FFF2-40B4-BE49-F238E27FC236}">
                <a16:creationId xmlns:a16="http://schemas.microsoft.com/office/drawing/2014/main" id="{69AD06E0-49AE-EAFE-0822-A2D96DA7B0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F38FDD-D300-406D-D06A-CB06156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5CABFF2B-6559-25B4-E1BB-226C977F36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15">
            <a:extLst>
              <a:ext uri="{FF2B5EF4-FFF2-40B4-BE49-F238E27FC236}">
                <a16:creationId xmlns:a16="http://schemas.microsoft.com/office/drawing/2014/main" id="{F23C09AC-A700-0679-3122-66AC37EC93DC}"/>
              </a:ext>
            </a:extLst>
          </p:cNvPr>
          <p:cNvSpPr txBox="1">
            <a:spLocks noChangeArrowheads="1"/>
          </p:cNvSpPr>
          <p:nvPr/>
        </p:nvSpPr>
        <p:spPr bwMode="auto">
          <a:xfrm>
            <a:off x="423637"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Salem. ESMO World GI 2022. Abstr SO-34.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9BAE6B15-A5DE-D899-5E3F-4B5DC955EEE0}"/>
              </a:ext>
            </a:extLst>
          </p:cNvPr>
          <p:cNvGraphicFramePr>
            <a:graphicFrameLocks/>
          </p:cNvGraphicFramePr>
          <p:nvPr>
            <p:extLst>
              <p:ext uri="{D42A27DB-BD31-4B8C-83A1-F6EECF244321}">
                <p14:modId xmlns:p14="http://schemas.microsoft.com/office/powerpoint/2010/main" val="2488729789"/>
              </p:ext>
            </p:extLst>
          </p:nvPr>
        </p:nvGraphicFramePr>
        <p:xfrm>
          <a:off x="723900" y="1606550"/>
          <a:ext cx="10758304" cy="2828346"/>
        </p:xfrm>
        <a:graphic>
          <a:graphicData uri="http://schemas.openxmlformats.org/drawingml/2006/table">
            <a:tbl>
              <a:tblPr/>
              <a:tblGrid>
                <a:gridCol w="5824799">
                  <a:extLst>
                    <a:ext uri="{9D8B030D-6E8A-4147-A177-3AD203B41FA5}">
                      <a16:colId xmlns:a16="http://schemas.microsoft.com/office/drawing/2014/main" val="20000"/>
                    </a:ext>
                  </a:extLst>
                </a:gridCol>
                <a:gridCol w="2633444">
                  <a:extLst>
                    <a:ext uri="{9D8B030D-6E8A-4147-A177-3AD203B41FA5}">
                      <a16:colId xmlns:a16="http://schemas.microsoft.com/office/drawing/2014/main" val="1185194655"/>
                    </a:ext>
                  </a:extLst>
                </a:gridCol>
                <a:gridCol w="2300061">
                  <a:extLst>
                    <a:ext uri="{9D8B030D-6E8A-4147-A177-3AD203B41FA5}">
                      <a16:colId xmlns:a16="http://schemas.microsoft.com/office/drawing/2014/main" val="1114391764"/>
                    </a:ext>
                  </a:extLst>
                </a:gridCol>
              </a:tblGrid>
              <a:tr h="4713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400" b="1" i="0" u="none" strike="noStrike" cap="none" normalizeH="0" baseline="0" dirty="0">
                          <a:ln>
                            <a:noFill/>
                          </a:ln>
                          <a:solidFill>
                            <a:schemeClr val="tx1"/>
                          </a:solidFill>
                          <a:effectLst/>
                          <a:latin typeface="Calibri" panose="020F0502020204030204" pitchFamily="34" charset="0"/>
                        </a:rPr>
                        <a:t>Genomic Comutation,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1" i="1" u="none" strike="noStrike" cap="none" normalizeH="0" baseline="0" dirty="0">
                          <a:ln>
                            <a:noFill/>
                          </a:ln>
                          <a:solidFill>
                            <a:schemeClr val="tx1"/>
                          </a:solidFill>
                          <a:effectLst/>
                          <a:latin typeface="Calibri" panose="020F0502020204030204" pitchFamily="34" charset="0"/>
                        </a:rPr>
                        <a:t>BRAF</a:t>
                      </a:r>
                      <a:r>
                        <a:rPr kumimoji="0" lang="en-US" sz="2400" b="1" i="1" u="none" strike="noStrike" cap="none" normalizeH="0" baseline="30000" dirty="0">
                          <a:ln>
                            <a:noFill/>
                          </a:ln>
                          <a:solidFill>
                            <a:schemeClr val="tx1"/>
                          </a:solidFill>
                          <a:effectLst/>
                          <a:latin typeface="Calibri" panose="020F0502020204030204" pitchFamily="34" charset="0"/>
                        </a:rPr>
                        <a:t>V600E </a:t>
                      </a:r>
                      <a:endParaRPr kumimoji="0" lang="en-US" sz="2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1" i="1" u="none" strike="noStrike" cap="none" normalizeH="0" baseline="0" dirty="0">
                          <a:ln>
                            <a:noFill/>
                          </a:ln>
                          <a:solidFill>
                            <a:schemeClr val="tx1"/>
                          </a:solidFill>
                          <a:effectLst/>
                          <a:latin typeface="Calibri" panose="020F0502020204030204" pitchFamily="34" charset="0"/>
                        </a:rPr>
                        <a:t>BRAF</a:t>
                      </a:r>
                      <a:r>
                        <a:rPr kumimoji="0" lang="en-US" sz="2400" b="1" i="1" u="none" strike="noStrike" cap="none" normalizeH="0" baseline="30000" dirty="0">
                          <a:ln>
                            <a:noFill/>
                          </a:ln>
                          <a:solidFill>
                            <a:schemeClr val="tx1"/>
                          </a:solidFill>
                          <a:effectLst/>
                          <a:latin typeface="Calibri" panose="020F0502020204030204" pitchFamily="34" charset="0"/>
                        </a:rPr>
                        <a:t>WT</a:t>
                      </a:r>
                      <a:endParaRPr kumimoji="0" lang="en-US" sz="2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7139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400" b="0" i="1" u="none" strike="noStrike" cap="none" normalizeH="0" baseline="0" dirty="0">
                          <a:ln>
                            <a:noFill/>
                          </a:ln>
                          <a:solidFill>
                            <a:schemeClr val="bg2">
                              <a:lumMod val="10000"/>
                            </a:schemeClr>
                          </a:solidFill>
                          <a:effectLst/>
                          <a:latin typeface="Calibri" panose="020F0502020204030204" pitchFamily="34" charset="0"/>
                        </a:rPr>
                        <a:t>MSH6*</a:t>
                      </a: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139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400" b="0" i="1" u="none" strike="noStrike" cap="none" normalizeH="0" baseline="0" dirty="0">
                          <a:ln>
                            <a:noFill/>
                          </a:ln>
                          <a:solidFill>
                            <a:schemeClr val="bg2">
                              <a:lumMod val="10000"/>
                            </a:schemeClr>
                          </a:solidFill>
                          <a:effectLst/>
                          <a:latin typeface="Calibri" panose="020F0502020204030204" pitchFamily="34" charset="0"/>
                        </a:rPr>
                        <a:t>B2M*</a:t>
                      </a: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0069260"/>
                  </a:ext>
                </a:extLst>
              </a:tr>
              <a:tr h="47139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400" b="0" i="1" u="none" strike="noStrike" cap="none" normalizeH="0" baseline="0" dirty="0">
                          <a:ln>
                            <a:noFill/>
                          </a:ln>
                          <a:solidFill>
                            <a:schemeClr val="bg2">
                              <a:lumMod val="10000"/>
                            </a:schemeClr>
                          </a:solidFill>
                          <a:effectLst/>
                          <a:latin typeface="Calibri" panose="020F0502020204030204" pitchFamily="34" charset="0"/>
                        </a:rPr>
                        <a:t>ATM*</a:t>
                      </a: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431208"/>
                  </a:ext>
                </a:extLst>
              </a:tr>
              <a:tr h="47139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400" b="0" i="1" u="none" strike="noStrike" cap="none" normalizeH="0" baseline="0" dirty="0">
                          <a:ln>
                            <a:noFill/>
                          </a:ln>
                          <a:solidFill>
                            <a:schemeClr val="bg2">
                              <a:lumMod val="10000"/>
                            </a:schemeClr>
                          </a:solidFill>
                          <a:effectLst/>
                          <a:latin typeface="Calibri" panose="020F0502020204030204" pitchFamily="34" charset="0"/>
                        </a:rPr>
                        <a:t>TP53*</a:t>
                      </a: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321916"/>
                  </a:ext>
                </a:extLst>
              </a:tr>
              <a:tr h="47139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400" b="0" i="1" u="none" strike="noStrike" cap="none" normalizeH="0" baseline="0" dirty="0">
                          <a:ln>
                            <a:noFill/>
                          </a:ln>
                          <a:solidFill>
                            <a:schemeClr val="bg2">
                              <a:lumMod val="10000"/>
                            </a:schemeClr>
                          </a:solidFill>
                          <a:effectLst/>
                          <a:latin typeface="Calibri" panose="020F0502020204030204" pitchFamily="34" charset="0"/>
                        </a:rPr>
                        <a:t>MSH2*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5100623"/>
                  </a:ext>
                </a:extLst>
              </a:tr>
            </a:tbl>
          </a:graphicData>
        </a:graphic>
      </p:graphicFrame>
      <p:sp>
        <p:nvSpPr>
          <p:cNvPr id="3" name="TextBox 2">
            <a:extLst>
              <a:ext uri="{FF2B5EF4-FFF2-40B4-BE49-F238E27FC236}">
                <a16:creationId xmlns:a16="http://schemas.microsoft.com/office/drawing/2014/main" id="{F41875B4-7E9A-B135-40AC-7AD343AD540D}"/>
              </a:ext>
            </a:extLst>
          </p:cNvPr>
          <p:cNvSpPr txBox="1"/>
          <p:nvPr/>
        </p:nvSpPr>
        <p:spPr bwMode="auto">
          <a:xfrm>
            <a:off x="642417" y="4434896"/>
            <a:ext cx="3282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r>
              <a:rPr lang="en-US" b="0" i="1" dirty="0">
                <a:solidFill>
                  <a:schemeClr val="bg1"/>
                </a:solidFill>
                <a:latin typeface="Calibri" panose="020F0502020204030204" pitchFamily="34" charset="0"/>
              </a:rPr>
              <a:t>q </a:t>
            </a:r>
            <a:r>
              <a:rPr lang="en-US" b="0" dirty="0">
                <a:solidFill>
                  <a:schemeClr val="bg1"/>
                </a:solidFill>
                <a:latin typeface="Calibri" panose="020F0502020204030204" pitchFamily="34" charset="0"/>
              </a:rPr>
              <a:t>&lt;.05 by </a:t>
            </a:r>
            <a:r>
              <a:rPr lang="en-US" b="0" i="1" dirty="0">
                <a:solidFill>
                  <a:schemeClr val="bg1"/>
                </a:solidFill>
                <a:latin typeface="Calibri" panose="020F0502020204030204" pitchFamily="34" charset="0"/>
              </a:rPr>
              <a:t>BRAF</a:t>
            </a:r>
            <a:r>
              <a:rPr lang="en-US" b="0" dirty="0">
                <a:solidFill>
                  <a:schemeClr val="bg1"/>
                </a:solidFill>
                <a:latin typeface="Calibri" panose="020F0502020204030204" pitchFamily="34" charset="0"/>
              </a:rPr>
              <a:t> mutation status.</a:t>
            </a:r>
          </a:p>
        </p:txBody>
      </p:sp>
    </p:spTree>
    <p:extLst>
      <p:ext uri="{BB962C8B-B14F-4D97-AF65-F5344CB8AC3E}">
        <p14:creationId xmlns:p14="http://schemas.microsoft.com/office/powerpoint/2010/main" val="2875043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8D-C371-1189-3591-965D728DC9B5}"/>
              </a:ext>
            </a:extLst>
          </p:cNvPr>
          <p:cNvSpPr>
            <a:spLocks noGrp="1"/>
          </p:cNvSpPr>
          <p:nvPr>
            <p:ph type="title"/>
          </p:nvPr>
        </p:nvSpPr>
        <p:spPr/>
        <p:txBody>
          <a:bodyPr/>
          <a:lstStyle/>
          <a:p>
            <a:r>
              <a:rPr lang="en-US" dirty="0"/>
              <a:t>Analysis of Mutated </a:t>
            </a:r>
            <a:r>
              <a:rPr lang="en-US" i="1" dirty="0"/>
              <a:t>BRAF</a:t>
            </a:r>
            <a:r>
              <a:rPr lang="en-US" i="1" baseline="30000" dirty="0"/>
              <a:t>V600E</a:t>
            </a:r>
            <a:r>
              <a:rPr lang="en-US" i="1" dirty="0"/>
              <a:t> </a:t>
            </a:r>
            <a:r>
              <a:rPr lang="en-US" dirty="0"/>
              <a:t>on TME in MSI-H/dMMR CRC: Laboratory Results</a:t>
            </a:r>
          </a:p>
        </p:txBody>
      </p:sp>
      <p:grpSp>
        <p:nvGrpSpPr>
          <p:cNvPr id="5" name="Group 4">
            <a:extLst>
              <a:ext uri="{FF2B5EF4-FFF2-40B4-BE49-F238E27FC236}">
                <a16:creationId xmlns:a16="http://schemas.microsoft.com/office/drawing/2014/main" id="{69AD06E0-49AE-EAFE-0822-A2D96DA7B0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F38FDD-D300-406D-D06A-CB06156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5CABFF2B-6559-25B4-E1BB-226C977F36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15">
            <a:extLst>
              <a:ext uri="{FF2B5EF4-FFF2-40B4-BE49-F238E27FC236}">
                <a16:creationId xmlns:a16="http://schemas.microsoft.com/office/drawing/2014/main" id="{F23C09AC-A700-0679-3122-66AC37EC93DC}"/>
              </a:ext>
            </a:extLst>
          </p:cNvPr>
          <p:cNvSpPr txBox="1">
            <a:spLocks noChangeArrowheads="1"/>
          </p:cNvSpPr>
          <p:nvPr/>
        </p:nvSpPr>
        <p:spPr bwMode="auto">
          <a:xfrm>
            <a:off x="412751"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Salem. ESMO World GI 2022. Abstr SO-34.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14282F84-AEF8-8355-3409-9D17E934903B}"/>
              </a:ext>
            </a:extLst>
          </p:cNvPr>
          <p:cNvSpPr txBox="1"/>
          <p:nvPr/>
        </p:nvSpPr>
        <p:spPr bwMode="auto">
          <a:xfrm>
            <a:off x="667752" y="1488572"/>
            <a:ext cx="10293016"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dirty="0">
                <a:solidFill>
                  <a:schemeClr val="bg1"/>
                </a:solidFill>
                <a:latin typeface="Calibri" panose="020F0502020204030204" pitchFamily="34" charset="0"/>
              </a:rPr>
              <a:t>Impact on CRC tumor immune microenvironment</a:t>
            </a:r>
          </a:p>
          <a:p>
            <a:pPr marL="742950" lvl="1" indent="-285750">
              <a:spcBef>
                <a:spcPct val="50000"/>
              </a:spcBef>
              <a:spcAft>
                <a:spcPct val="0"/>
              </a:spcAft>
              <a:buFont typeface="Arial" panose="020B0604020202020204" pitchFamily="34" charset="0"/>
              <a:buChar char="‒"/>
            </a:pPr>
            <a:r>
              <a:rPr lang="en-US" b="0" dirty="0">
                <a:solidFill>
                  <a:schemeClr val="bg1"/>
                </a:solidFill>
                <a:latin typeface="Calibri" panose="020F0502020204030204" pitchFamily="34" charset="0"/>
              </a:rPr>
              <a:t>Proportion of NK cells significantly higher with </a:t>
            </a:r>
            <a:r>
              <a:rPr lang="en-US" b="0" i="1" dirty="0">
                <a:solidFill>
                  <a:schemeClr val="bg1"/>
                </a:solidFill>
                <a:latin typeface="Calibri" panose="020F0502020204030204" pitchFamily="34" charset="0"/>
              </a:rPr>
              <a:t>BRAF</a:t>
            </a:r>
            <a:r>
              <a:rPr lang="en-US" b="0" i="1" baseline="30000" dirty="0">
                <a:solidFill>
                  <a:schemeClr val="bg1"/>
                </a:solidFill>
                <a:latin typeface="Calibri" panose="020F0502020204030204" pitchFamily="34" charset="0"/>
              </a:rPr>
              <a:t>V600E</a:t>
            </a:r>
            <a:r>
              <a:rPr lang="en-US" b="0" dirty="0">
                <a:solidFill>
                  <a:schemeClr val="bg1"/>
                </a:solidFill>
                <a:latin typeface="Calibri" panose="020F0502020204030204" pitchFamily="34" charset="0"/>
              </a:rPr>
              <a:t> vs </a:t>
            </a:r>
            <a:r>
              <a:rPr lang="en-US" b="0" i="1" dirty="0">
                <a:solidFill>
                  <a:schemeClr val="bg1"/>
                </a:solidFill>
                <a:latin typeface="Calibri" panose="020F0502020204030204" pitchFamily="34" charset="0"/>
              </a:rPr>
              <a:t>BRAF</a:t>
            </a:r>
            <a:r>
              <a:rPr lang="en-US" b="0" i="1" baseline="30000" dirty="0">
                <a:solidFill>
                  <a:schemeClr val="bg1"/>
                </a:solidFill>
                <a:latin typeface="Calibri" panose="020F0502020204030204" pitchFamily="34" charset="0"/>
              </a:rPr>
              <a:t>WT</a:t>
            </a:r>
            <a:r>
              <a:rPr lang="en-US" b="0" dirty="0">
                <a:solidFill>
                  <a:schemeClr val="bg1"/>
                </a:solidFill>
                <a:latin typeface="Calibri" panose="020F0502020204030204" pitchFamily="34" charset="0"/>
              </a:rPr>
              <a:t>: median of 21% vs 15% (</a:t>
            </a:r>
            <a:r>
              <a:rPr lang="en-US" b="0" i="1" dirty="0">
                <a:solidFill>
                  <a:schemeClr val="bg1"/>
                </a:solidFill>
                <a:latin typeface="Calibri" panose="020F0502020204030204" pitchFamily="34" charset="0"/>
              </a:rPr>
              <a:t>P &lt;.</a:t>
            </a:r>
            <a:r>
              <a:rPr lang="en-US" b="0" dirty="0">
                <a:solidFill>
                  <a:schemeClr val="bg1"/>
                </a:solidFill>
                <a:latin typeface="Calibri" panose="020F0502020204030204" pitchFamily="34" charset="0"/>
              </a:rPr>
              <a:t>001)</a:t>
            </a:r>
          </a:p>
          <a:p>
            <a:pPr marL="742950" lvl="1" indent="-285750">
              <a:spcBef>
                <a:spcPct val="50000"/>
              </a:spcBef>
              <a:spcAft>
                <a:spcPct val="0"/>
              </a:spcAft>
              <a:buFont typeface="Arial" panose="020B0604020202020204" pitchFamily="34" charset="0"/>
              <a:buChar char="‒"/>
            </a:pPr>
            <a:r>
              <a:rPr lang="en-US" b="0" dirty="0">
                <a:solidFill>
                  <a:schemeClr val="bg1"/>
                </a:solidFill>
                <a:latin typeface="Calibri" panose="020F0502020204030204" pitchFamily="34" charset="0"/>
              </a:rPr>
              <a:t>No significant differences in proportion of CD4+ and CD8+ T-cells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.50)</a:t>
            </a:r>
          </a:p>
          <a:p>
            <a:pPr marL="742950" lvl="1" indent="-285750">
              <a:spcBef>
                <a:spcPct val="50000"/>
              </a:spcBef>
              <a:spcAft>
                <a:spcPct val="0"/>
              </a:spcAft>
              <a:buFont typeface="Arial" panose="020B0604020202020204" pitchFamily="34" charset="0"/>
              <a:buChar char="‒"/>
            </a:pPr>
            <a:r>
              <a:rPr lang="en-US" b="0" dirty="0">
                <a:solidFill>
                  <a:schemeClr val="bg1"/>
                </a:solidFill>
                <a:latin typeface="Calibri" panose="020F0502020204030204" pitchFamily="34" charset="0"/>
              </a:rPr>
              <a:t>Significant upregulation of IMMUNE_TH1_GALON in </a:t>
            </a:r>
            <a:r>
              <a:rPr lang="en-US" b="0" i="1" dirty="0">
                <a:solidFill>
                  <a:schemeClr val="bg1"/>
                </a:solidFill>
                <a:latin typeface="Calibri" panose="020F0502020204030204" pitchFamily="34" charset="0"/>
              </a:rPr>
              <a:t>BRAF</a:t>
            </a:r>
            <a:r>
              <a:rPr lang="en-US" b="0" i="1" baseline="30000" dirty="0">
                <a:solidFill>
                  <a:schemeClr val="bg1"/>
                </a:solidFill>
                <a:latin typeface="Calibri" panose="020F0502020204030204" pitchFamily="34" charset="0"/>
              </a:rPr>
              <a:t>V600E</a:t>
            </a:r>
            <a:r>
              <a:rPr lang="en-US" b="0" dirty="0">
                <a:solidFill>
                  <a:schemeClr val="bg1"/>
                </a:solidFill>
                <a:latin typeface="Calibri" panose="020F0502020204030204" pitchFamily="34" charset="0"/>
              </a:rPr>
              <a:t> tumors</a:t>
            </a:r>
          </a:p>
        </p:txBody>
      </p:sp>
      <p:sp>
        <p:nvSpPr>
          <p:cNvPr id="9" name="TextBox 8">
            <a:extLst>
              <a:ext uri="{FF2B5EF4-FFF2-40B4-BE49-F238E27FC236}">
                <a16:creationId xmlns:a16="http://schemas.microsoft.com/office/drawing/2014/main" id="{34F24816-3474-2B4F-96C9-B7904146DEE2}"/>
              </a:ext>
            </a:extLst>
          </p:cNvPr>
          <p:cNvSpPr txBox="1"/>
          <p:nvPr/>
        </p:nvSpPr>
        <p:spPr bwMode="auto">
          <a:xfrm>
            <a:off x="559469" y="3380873"/>
            <a:ext cx="5775157"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2000" b="0" dirty="0">
                <a:solidFill>
                  <a:schemeClr val="bg1"/>
                </a:solidFill>
                <a:latin typeface="Calibri" panose="020F0502020204030204" pitchFamily="34" charset="0"/>
              </a:rPr>
              <a:t>Significant</a:t>
            </a:r>
            <a:r>
              <a:rPr lang="en-US" sz="2000" dirty="0">
                <a:solidFill>
                  <a:schemeClr val="bg1"/>
                </a:solidFill>
                <a:latin typeface="Calibri" panose="020F0502020204030204" pitchFamily="34" charset="0"/>
              </a:rPr>
              <a:t> </a:t>
            </a:r>
            <a:r>
              <a:rPr lang="en-US" sz="2000" i="1" dirty="0">
                <a:solidFill>
                  <a:schemeClr val="bg1"/>
                </a:solidFill>
                <a:latin typeface="Calibri" panose="020F0502020204030204" pitchFamily="34" charset="0"/>
              </a:rPr>
              <a:t>downregulation</a:t>
            </a:r>
            <a:r>
              <a:rPr lang="en-US" sz="2000" dirty="0">
                <a:solidFill>
                  <a:schemeClr val="bg1"/>
                </a:solidFill>
                <a:latin typeface="Calibri" panose="020F0502020204030204" pitchFamily="34" charset="0"/>
              </a:rPr>
              <a:t> </a:t>
            </a:r>
            <a:r>
              <a:rPr lang="en-US" sz="2000" b="0" dirty="0">
                <a:solidFill>
                  <a:schemeClr val="bg1"/>
                </a:solidFill>
                <a:latin typeface="Calibri" panose="020F0502020204030204" pitchFamily="34" charset="0"/>
              </a:rPr>
              <a:t>of cancer stem cell pathways in </a:t>
            </a:r>
            <a:r>
              <a:rPr lang="en-US" sz="2000" b="0" i="1" dirty="0">
                <a:solidFill>
                  <a:schemeClr val="bg1"/>
                </a:solidFill>
                <a:latin typeface="Calibri" panose="020F0502020204030204" pitchFamily="34" charset="0"/>
              </a:rPr>
              <a:t>BRAF</a:t>
            </a:r>
            <a:r>
              <a:rPr lang="en-US" sz="2000" b="0" i="1" baseline="30000" dirty="0">
                <a:solidFill>
                  <a:schemeClr val="bg1"/>
                </a:solidFill>
                <a:latin typeface="Calibri" panose="020F0502020204030204" pitchFamily="34" charset="0"/>
              </a:rPr>
              <a:t>V600E</a:t>
            </a:r>
            <a:r>
              <a:rPr lang="en-US" sz="2000" b="0" dirty="0">
                <a:solidFill>
                  <a:schemeClr val="bg1"/>
                </a:solidFill>
                <a:latin typeface="Calibri" panose="020F0502020204030204" pitchFamily="34" charset="0"/>
              </a:rPr>
              <a:t> tumors</a:t>
            </a:r>
          </a:p>
          <a:p>
            <a:pPr marL="742950" lvl="1" indent="-285750">
              <a:spcBef>
                <a:spcPct val="50000"/>
              </a:spcBef>
              <a:spcAft>
                <a:spcPct val="0"/>
              </a:spcAft>
              <a:buFont typeface="Arial" panose="020B0604020202020204" pitchFamily="34" charset="0"/>
              <a:buChar char="‒"/>
            </a:pPr>
            <a:r>
              <a:rPr lang="en-US" b="0" dirty="0">
                <a:solidFill>
                  <a:schemeClr val="bg1"/>
                </a:solidFill>
                <a:latin typeface="Calibri" panose="020F0502020204030204" pitchFamily="34" charset="0"/>
              </a:rPr>
              <a:t>NOTCH_REACTOME enrichment score for </a:t>
            </a:r>
            <a:r>
              <a:rPr lang="en-US" i="1" dirty="0">
                <a:solidFill>
                  <a:schemeClr val="bg1"/>
                </a:solidFill>
                <a:latin typeface="Calibri" panose="020F0502020204030204" pitchFamily="34" charset="0"/>
              </a:rPr>
              <a:t>BRAF</a:t>
            </a:r>
            <a:r>
              <a:rPr lang="en-US" i="1" baseline="30000" dirty="0">
                <a:solidFill>
                  <a:schemeClr val="bg1"/>
                </a:solidFill>
                <a:latin typeface="Calibri" panose="020F0502020204030204" pitchFamily="34" charset="0"/>
              </a:rPr>
              <a:t>V600E</a:t>
            </a:r>
            <a:r>
              <a:rPr lang="en-US" dirty="0">
                <a:solidFill>
                  <a:schemeClr val="bg1"/>
                </a:solidFill>
                <a:latin typeface="Calibri" panose="020F0502020204030204" pitchFamily="34" charset="0"/>
              </a:rPr>
              <a:t> vs </a:t>
            </a:r>
            <a:r>
              <a:rPr lang="en-US" i="1" dirty="0">
                <a:solidFill>
                  <a:schemeClr val="bg1"/>
                </a:solidFill>
                <a:latin typeface="Calibri" panose="020F0502020204030204" pitchFamily="34" charset="0"/>
              </a:rPr>
              <a:t>BRAF</a:t>
            </a:r>
            <a:r>
              <a:rPr lang="en-US" i="1" baseline="30000" dirty="0">
                <a:solidFill>
                  <a:schemeClr val="bg1"/>
                </a:solidFill>
                <a:latin typeface="Calibri" panose="020F0502020204030204" pitchFamily="34" charset="0"/>
              </a:rPr>
              <a:t>WT</a:t>
            </a:r>
            <a:r>
              <a:rPr lang="en-US" dirty="0">
                <a:solidFill>
                  <a:schemeClr val="bg1"/>
                </a:solidFill>
                <a:latin typeface="Calibri" panose="020F0502020204030204" pitchFamily="34" charset="0"/>
              </a:rPr>
              <a:t>: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.001</a:t>
            </a:r>
          </a:p>
          <a:p>
            <a:pPr marL="742950" lvl="1" indent="-285750">
              <a:spcBef>
                <a:spcPct val="50000"/>
              </a:spcBef>
              <a:spcAft>
                <a:spcPct val="0"/>
              </a:spcAft>
              <a:buFont typeface="Arial" panose="020B0604020202020204" pitchFamily="34" charset="0"/>
              <a:buChar char="‒"/>
            </a:pPr>
            <a:r>
              <a:rPr lang="en-US" dirty="0">
                <a:solidFill>
                  <a:schemeClr val="bg1"/>
                </a:solidFill>
                <a:latin typeface="Calibri" panose="020F0502020204030204" pitchFamily="34" charset="0"/>
              </a:rPr>
              <a:t>TRANSLATION_RIBOS_REACTOME </a:t>
            </a:r>
            <a:r>
              <a:rPr lang="en-US" b="0" dirty="0">
                <a:solidFill>
                  <a:schemeClr val="bg1"/>
                </a:solidFill>
                <a:latin typeface="Calibri" panose="020F0502020204030204" pitchFamily="34" charset="0"/>
              </a:rPr>
              <a:t>enrichment score for </a:t>
            </a:r>
            <a:r>
              <a:rPr lang="en-US" i="1" dirty="0">
                <a:solidFill>
                  <a:schemeClr val="bg1"/>
                </a:solidFill>
                <a:latin typeface="Calibri" panose="020F0502020204030204" pitchFamily="34" charset="0"/>
              </a:rPr>
              <a:t>BRAF</a:t>
            </a:r>
            <a:r>
              <a:rPr lang="en-US" i="1" baseline="30000" dirty="0">
                <a:solidFill>
                  <a:schemeClr val="bg1"/>
                </a:solidFill>
                <a:latin typeface="Calibri" panose="020F0502020204030204" pitchFamily="34" charset="0"/>
              </a:rPr>
              <a:t>V600E</a:t>
            </a:r>
            <a:r>
              <a:rPr lang="en-US" dirty="0">
                <a:solidFill>
                  <a:schemeClr val="bg1"/>
                </a:solidFill>
                <a:latin typeface="Calibri" panose="020F0502020204030204" pitchFamily="34" charset="0"/>
              </a:rPr>
              <a:t> vs </a:t>
            </a:r>
            <a:r>
              <a:rPr lang="en-US" i="1" dirty="0">
                <a:solidFill>
                  <a:schemeClr val="bg1"/>
                </a:solidFill>
                <a:latin typeface="Calibri" panose="020F0502020204030204" pitchFamily="34" charset="0"/>
              </a:rPr>
              <a:t>BRAF</a:t>
            </a:r>
            <a:r>
              <a:rPr lang="en-US" i="1" baseline="30000" dirty="0">
                <a:solidFill>
                  <a:schemeClr val="bg1"/>
                </a:solidFill>
                <a:latin typeface="Calibri" panose="020F0502020204030204" pitchFamily="34" charset="0"/>
              </a:rPr>
              <a:t>WT</a:t>
            </a:r>
            <a:r>
              <a:rPr lang="en-US" dirty="0">
                <a:solidFill>
                  <a:schemeClr val="bg1"/>
                </a:solidFill>
                <a:latin typeface="Calibri" panose="020F0502020204030204" pitchFamily="34" charset="0"/>
              </a:rPr>
              <a:t>: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.003</a:t>
            </a:r>
          </a:p>
          <a:p>
            <a:pPr marL="742950" lvl="1" indent="-285750">
              <a:spcBef>
                <a:spcPct val="50000"/>
              </a:spcBef>
              <a:spcAft>
                <a:spcPct val="0"/>
              </a:spcAft>
              <a:buFont typeface="Arial" panose="020B0604020202020204" pitchFamily="34" charset="0"/>
              <a:buChar char="‒"/>
            </a:pPr>
            <a:r>
              <a:rPr lang="en-US" dirty="0">
                <a:solidFill>
                  <a:schemeClr val="bg1"/>
                </a:solidFill>
                <a:latin typeface="Calibri" panose="020F0502020204030204" pitchFamily="34" charset="0"/>
              </a:rPr>
              <a:t>WNT_BIOCARTA </a:t>
            </a:r>
            <a:r>
              <a:rPr lang="en-US" b="0" dirty="0">
                <a:solidFill>
                  <a:schemeClr val="bg1"/>
                </a:solidFill>
                <a:latin typeface="Calibri" panose="020F0502020204030204" pitchFamily="34" charset="0"/>
              </a:rPr>
              <a:t>enrichment score for </a:t>
            </a:r>
            <a:r>
              <a:rPr lang="en-US" i="1" dirty="0">
                <a:solidFill>
                  <a:schemeClr val="bg1"/>
                </a:solidFill>
                <a:latin typeface="Calibri" panose="020F0502020204030204" pitchFamily="34" charset="0"/>
              </a:rPr>
              <a:t>BRAF</a:t>
            </a:r>
            <a:r>
              <a:rPr lang="en-US" i="1" baseline="30000" dirty="0">
                <a:solidFill>
                  <a:schemeClr val="bg1"/>
                </a:solidFill>
                <a:latin typeface="Calibri" panose="020F0502020204030204" pitchFamily="34" charset="0"/>
              </a:rPr>
              <a:t>V600E</a:t>
            </a:r>
            <a:r>
              <a:rPr lang="en-US" dirty="0">
                <a:solidFill>
                  <a:schemeClr val="bg1"/>
                </a:solidFill>
                <a:latin typeface="Calibri" panose="020F0502020204030204" pitchFamily="34" charset="0"/>
              </a:rPr>
              <a:t> vs </a:t>
            </a:r>
            <a:r>
              <a:rPr lang="en-US" i="1" dirty="0">
                <a:solidFill>
                  <a:schemeClr val="bg1"/>
                </a:solidFill>
                <a:latin typeface="Calibri" panose="020F0502020204030204" pitchFamily="34" charset="0"/>
              </a:rPr>
              <a:t>BRAF</a:t>
            </a:r>
            <a:r>
              <a:rPr lang="en-US" i="1" baseline="30000" dirty="0">
                <a:solidFill>
                  <a:schemeClr val="bg1"/>
                </a:solidFill>
                <a:latin typeface="Calibri" panose="020F0502020204030204" pitchFamily="34" charset="0"/>
              </a:rPr>
              <a:t>WT</a:t>
            </a:r>
            <a:r>
              <a:rPr lang="en-US" dirty="0">
                <a:solidFill>
                  <a:schemeClr val="bg1"/>
                </a:solidFill>
                <a:latin typeface="Calibri" panose="020F0502020204030204" pitchFamily="34" charset="0"/>
              </a:rPr>
              <a:t>: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.001</a:t>
            </a:r>
          </a:p>
        </p:txBody>
      </p:sp>
      <p:sp>
        <p:nvSpPr>
          <p:cNvPr id="10" name="TextBox 9">
            <a:extLst>
              <a:ext uri="{FF2B5EF4-FFF2-40B4-BE49-F238E27FC236}">
                <a16:creationId xmlns:a16="http://schemas.microsoft.com/office/drawing/2014/main" id="{72BB9C17-7DA5-8F2A-E3CA-7A8D6A556A8D}"/>
              </a:ext>
            </a:extLst>
          </p:cNvPr>
          <p:cNvSpPr txBox="1"/>
          <p:nvPr/>
        </p:nvSpPr>
        <p:spPr bwMode="auto">
          <a:xfrm>
            <a:off x="6154381" y="3390399"/>
            <a:ext cx="5727032"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2000" b="0" dirty="0">
                <a:solidFill>
                  <a:schemeClr val="bg1"/>
                </a:solidFill>
                <a:latin typeface="Calibri" panose="020F0502020204030204" pitchFamily="34" charset="0"/>
              </a:rPr>
              <a:t>Significant </a:t>
            </a:r>
            <a:r>
              <a:rPr lang="en-US" sz="2000" i="1" dirty="0">
                <a:solidFill>
                  <a:schemeClr val="bg1"/>
                </a:solidFill>
                <a:latin typeface="Calibri" panose="020F0502020204030204" pitchFamily="34" charset="0"/>
              </a:rPr>
              <a:t>upregulation</a:t>
            </a:r>
            <a:r>
              <a:rPr lang="en-US" sz="2000" dirty="0">
                <a:solidFill>
                  <a:schemeClr val="bg1"/>
                </a:solidFill>
                <a:latin typeface="Calibri" panose="020F0502020204030204" pitchFamily="34" charset="0"/>
              </a:rPr>
              <a:t> </a:t>
            </a:r>
            <a:r>
              <a:rPr lang="en-US" sz="2000" b="0" dirty="0">
                <a:solidFill>
                  <a:schemeClr val="bg1"/>
                </a:solidFill>
                <a:latin typeface="Calibri" panose="020F0502020204030204" pitchFamily="34" charset="0"/>
              </a:rPr>
              <a:t>of 4 pathways among </a:t>
            </a:r>
            <a:r>
              <a:rPr lang="en-US" sz="2000" b="0" i="1" dirty="0">
                <a:solidFill>
                  <a:schemeClr val="bg1"/>
                </a:solidFill>
                <a:latin typeface="Calibri" panose="020F0502020204030204" pitchFamily="34" charset="0"/>
              </a:rPr>
              <a:t>BRAF</a:t>
            </a:r>
            <a:r>
              <a:rPr lang="en-US" sz="2000" b="0" i="1" baseline="30000" dirty="0">
                <a:solidFill>
                  <a:schemeClr val="bg1"/>
                </a:solidFill>
                <a:latin typeface="Calibri" panose="020F0502020204030204" pitchFamily="34" charset="0"/>
              </a:rPr>
              <a:t>V600E</a:t>
            </a:r>
            <a:r>
              <a:rPr lang="en-US" sz="2000" b="0" i="1" dirty="0">
                <a:solidFill>
                  <a:schemeClr val="bg1"/>
                </a:solidFill>
                <a:latin typeface="Calibri" panose="020F0502020204030204" pitchFamily="34" charset="0"/>
              </a:rPr>
              <a:t> </a:t>
            </a:r>
            <a:r>
              <a:rPr lang="en-US" sz="2000" b="0" dirty="0">
                <a:solidFill>
                  <a:schemeClr val="bg1"/>
                </a:solidFill>
                <a:latin typeface="Calibri" panose="020F0502020204030204" pitchFamily="34" charset="0"/>
              </a:rPr>
              <a:t>tumors</a:t>
            </a:r>
          </a:p>
          <a:p>
            <a:pPr marL="800100" lvl="1" indent="-342900">
              <a:spcBef>
                <a:spcPct val="50000"/>
              </a:spcBef>
              <a:spcAft>
                <a:spcPct val="0"/>
              </a:spcAft>
              <a:buFont typeface="Arial" panose="020B0604020202020204" pitchFamily="34" charset="0"/>
              <a:buChar char="‒"/>
            </a:pPr>
            <a:r>
              <a:rPr lang="en-US" sz="2000" b="0" dirty="0">
                <a:solidFill>
                  <a:schemeClr val="bg1"/>
                </a:solidFill>
                <a:latin typeface="Calibri" panose="020F0502020204030204" pitchFamily="34" charset="0"/>
              </a:rPr>
              <a:t>Cyclin-dependent cell signaling (</a:t>
            </a: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&lt;.001)</a:t>
            </a:r>
          </a:p>
          <a:p>
            <a:pPr marL="800100" lvl="1" indent="-342900">
              <a:spcBef>
                <a:spcPct val="50000"/>
              </a:spcBef>
              <a:spcAft>
                <a:spcPct val="0"/>
              </a:spcAft>
              <a:buFont typeface="Arial" panose="020B0604020202020204" pitchFamily="34" charset="0"/>
              <a:buChar char="‒"/>
            </a:pPr>
            <a:r>
              <a:rPr lang="en-US" sz="2000" b="0" dirty="0">
                <a:solidFill>
                  <a:schemeClr val="bg1"/>
                </a:solidFill>
                <a:latin typeface="Calibri" panose="020F0502020204030204" pitchFamily="34" charset="0"/>
              </a:rPr>
              <a:t>Glycerophospholipid metabolism (</a:t>
            </a: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&lt;.001)</a:t>
            </a:r>
          </a:p>
          <a:p>
            <a:pPr marL="800100" lvl="1" indent="-342900">
              <a:spcBef>
                <a:spcPct val="50000"/>
              </a:spcBef>
              <a:spcAft>
                <a:spcPct val="0"/>
              </a:spcAft>
              <a:buFont typeface="Arial" panose="020B0604020202020204" pitchFamily="34" charset="0"/>
              <a:buChar char="‒"/>
            </a:pPr>
            <a:r>
              <a:rPr lang="en-US" sz="2000" b="0" dirty="0">
                <a:solidFill>
                  <a:schemeClr val="bg1"/>
                </a:solidFill>
                <a:latin typeface="Calibri" panose="020F0502020204030204" pitchFamily="34" charset="0"/>
              </a:rPr>
              <a:t>Galactose metabolism (</a:t>
            </a: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 .024)</a:t>
            </a:r>
          </a:p>
          <a:p>
            <a:pPr marL="800100" lvl="1" indent="-342900">
              <a:spcBef>
                <a:spcPct val="50000"/>
              </a:spcBef>
              <a:spcAft>
                <a:spcPct val="0"/>
              </a:spcAft>
              <a:buFont typeface="Arial" panose="020B0604020202020204" pitchFamily="34" charset="0"/>
              <a:buChar char="‒"/>
            </a:pPr>
            <a:r>
              <a:rPr lang="en-US" sz="2000" b="0" dirty="0">
                <a:solidFill>
                  <a:schemeClr val="bg1"/>
                </a:solidFill>
                <a:latin typeface="Calibri" panose="020F0502020204030204" pitchFamily="34" charset="0"/>
              </a:rPr>
              <a:t>Nucleotide metabolism (</a:t>
            </a: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 .043)</a:t>
            </a:r>
          </a:p>
          <a:p>
            <a:pPr marL="742950" lvl="1" indent="-285750">
              <a:spcBef>
                <a:spcPct val="50000"/>
              </a:spcBef>
              <a:spcAft>
                <a:spcPct val="0"/>
              </a:spcAft>
              <a:buFont typeface="Wingdings" panose="05000000000000000000" pitchFamily="2" charset="2"/>
              <a:buChar char="§"/>
            </a:pPr>
            <a:endParaRPr lang="en-US" sz="2000" b="0" dirty="0">
              <a:solidFill>
                <a:schemeClr val="bg1"/>
              </a:solidFill>
              <a:latin typeface="Calibri" panose="020F0502020204030204" pitchFamily="34" charset="0"/>
            </a:endParaRPr>
          </a:p>
          <a:p>
            <a:pPr marL="742950" lvl="1" indent="-285750">
              <a:spcBef>
                <a:spcPct val="50000"/>
              </a:spcBef>
              <a:spcAft>
                <a:spcPct val="0"/>
              </a:spcAft>
              <a:buFont typeface="Wingdings" panose="05000000000000000000" pitchFamily="2" charset="2"/>
              <a:buChar char="§"/>
            </a:pPr>
            <a:endParaRPr lang="en-US" sz="2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991004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8D-C371-1189-3591-965D728DC9B5}"/>
              </a:ext>
            </a:extLst>
          </p:cNvPr>
          <p:cNvSpPr>
            <a:spLocks noGrp="1"/>
          </p:cNvSpPr>
          <p:nvPr>
            <p:ph type="title"/>
          </p:nvPr>
        </p:nvSpPr>
        <p:spPr/>
        <p:txBody>
          <a:bodyPr/>
          <a:lstStyle/>
          <a:p>
            <a:r>
              <a:rPr lang="en-US" dirty="0"/>
              <a:t>Analysis of Mutated </a:t>
            </a:r>
            <a:r>
              <a:rPr lang="en-US" i="1" dirty="0"/>
              <a:t>BRAF</a:t>
            </a:r>
            <a:r>
              <a:rPr lang="en-US" i="1" baseline="30000" dirty="0"/>
              <a:t>V600E</a:t>
            </a:r>
            <a:r>
              <a:rPr lang="en-US" i="1" dirty="0"/>
              <a:t> </a:t>
            </a:r>
            <a:r>
              <a:rPr lang="en-US" dirty="0"/>
              <a:t>on TME in MSI-H/dMMR CRC: Neoantigen Burden With </a:t>
            </a:r>
            <a:r>
              <a:rPr lang="en-US" i="1" dirty="0"/>
              <a:t>RAS</a:t>
            </a:r>
            <a:r>
              <a:rPr lang="en-US" i="1" baseline="30000" dirty="0"/>
              <a:t>mut</a:t>
            </a:r>
            <a:r>
              <a:rPr lang="en-US" i="1" dirty="0"/>
              <a:t> </a:t>
            </a:r>
            <a:r>
              <a:rPr lang="en-US" dirty="0"/>
              <a:t>vs </a:t>
            </a:r>
            <a:r>
              <a:rPr lang="en-US" i="1" dirty="0"/>
              <a:t>RAS</a:t>
            </a:r>
            <a:r>
              <a:rPr lang="en-US" i="1" baseline="30000" dirty="0"/>
              <a:t>WT</a:t>
            </a:r>
            <a:endParaRPr lang="en-US" dirty="0"/>
          </a:p>
        </p:txBody>
      </p:sp>
      <p:grpSp>
        <p:nvGrpSpPr>
          <p:cNvPr id="5" name="Group 4">
            <a:extLst>
              <a:ext uri="{FF2B5EF4-FFF2-40B4-BE49-F238E27FC236}">
                <a16:creationId xmlns:a16="http://schemas.microsoft.com/office/drawing/2014/main" id="{69AD06E0-49AE-EAFE-0822-A2D96DA7B0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F38FDD-D300-406D-D06A-CB06156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5CABFF2B-6559-25B4-E1BB-226C977F36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15">
            <a:extLst>
              <a:ext uri="{FF2B5EF4-FFF2-40B4-BE49-F238E27FC236}">
                <a16:creationId xmlns:a16="http://schemas.microsoft.com/office/drawing/2014/main" id="{F23C09AC-A700-0679-3122-66AC37EC93DC}"/>
              </a:ext>
            </a:extLst>
          </p:cNvPr>
          <p:cNvSpPr txBox="1">
            <a:spLocks noChangeArrowheads="1"/>
          </p:cNvSpPr>
          <p:nvPr/>
        </p:nvSpPr>
        <p:spPr bwMode="auto">
          <a:xfrm>
            <a:off x="412751" y="6409247"/>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Salem. ESMO World GI 2022. Abstr SO-34.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9BAE6B15-A5DE-D899-5E3F-4B5DC955EEE0}"/>
              </a:ext>
            </a:extLst>
          </p:cNvPr>
          <p:cNvGraphicFramePr>
            <a:graphicFrameLocks/>
          </p:cNvGraphicFramePr>
          <p:nvPr>
            <p:extLst>
              <p:ext uri="{D42A27DB-BD31-4B8C-83A1-F6EECF244321}">
                <p14:modId xmlns:p14="http://schemas.microsoft.com/office/powerpoint/2010/main" val="2517280932"/>
              </p:ext>
            </p:extLst>
          </p:nvPr>
        </p:nvGraphicFramePr>
        <p:xfrm>
          <a:off x="723900" y="1607367"/>
          <a:ext cx="10744199" cy="3173048"/>
        </p:xfrm>
        <a:graphic>
          <a:graphicData uri="http://schemas.openxmlformats.org/drawingml/2006/table">
            <a:tbl>
              <a:tblPr/>
              <a:tblGrid>
                <a:gridCol w="3947325">
                  <a:extLst>
                    <a:ext uri="{9D8B030D-6E8A-4147-A177-3AD203B41FA5}">
                      <a16:colId xmlns:a16="http://schemas.microsoft.com/office/drawing/2014/main" val="20000"/>
                    </a:ext>
                  </a:extLst>
                </a:gridCol>
                <a:gridCol w="1636243">
                  <a:extLst>
                    <a:ext uri="{9D8B030D-6E8A-4147-A177-3AD203B41FA5}">
                      <a16:colId xmlns:a16="http://schemas.microsoft.com/office/drawing/2014/main" val="20001"/>
                    </a:ext>
                  </a:extLst>
                </a:gridCol>
                <a:gridCol w="1526001">
                  <a:extLst>
                    <a:ext uri="{9D8B030D-6E8A-4147-A177-3AD203B41FA5}">
                      <a16:colId xmlns:a16="http://schemas.microsoft.com/office/drawing/2014/main" val="1185194655"/>
                    </a:ext>
                  </a:extLst>
                </a:gridCol>
                <a:gridCol w="1817315">
                  <a:extLst>
                    <a:ext uri="{9D8B030D-6E8A-4147-A177-3AD203B41FA5}">
                      <a16:colId xmlns:a16="http://schemas.microsoft.com/office/drawing/2014/main" val="1114391764"/>
                    </a:ext>
                  </a:extLst>
                </a:gridCol>
                <a:gridCol w="1817315">
                  <a:extLst>
                    <a:ext uri="{9D8B030D-6E8A-4147-A177-3AD203B41FA5}">
                      <a16:colId xmlns:a16="http://schemas.microsoft.com/office/drawing/2014/main" val="859735724"/>
                    </a:ext>
                  </a:extLst>
                </a:gridCol>
              </a:tblGrid>
              <a:tr h="49600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RAS</a:t>
                      </a:r>
                      <a:r>
                        <a:rPr kumimoji="0" lang="en-US" sz="1800" b="1" i="1" u="none" strike="noStrike" cap="none" normalizeH="0" baseline="30000" dirty="0">
                          <a:ln>
                            <a:noFill/>
                          </a:ln>
                          <a:solidFill>
                            <a:schemeClr val="tx1"/>
                          </a:solidFill>
                          <a:effectLst/>
                          <a:latin typeface="Calibri" panose="020F0502020204030204" pitchFamily="34" charset="0"/>
                        </a:rPr>
                        <a:t>WT</a:t>
                      </a:r>
                      <a:endParaRPr kumimoji="0" lang="en-US" sz="18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353)</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RAS</a:t>
                      </a:r>
                      <a:r>
                        <a:rPr kumimoji="0" lang="en-US" sz="1800" b="1" i="1" u="none" strike="noStrike" cap="none" normalizeH="0" baseline="30000" dirty="0">
                          <a:ln>
                            <a:noFill/>
                          </a:ln>
                          <a:solidFill>
                            <a:schemeClr val="tx1"/>
                          </a:solidFill>
                          <a:effectLst/>
                          <a:latin typeface="Calibri" panose="020F0502020204030204" pitchFamily="34" charset="0"/>
                        </a:rPr>
                        <a:t>mut</a:t>
                      </a:r>
                      <a:endParaRPr kumimoji="0" lang="en-US" sz="18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110)</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96008">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MSI-H, n (%)</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446 (97)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340 (97)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(97)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96008">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TMB-H, n (%)</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432 (96)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328 (97)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 (95)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0069260"/>
                  </a:ext>
                </a:extLst>
              </a:tr>
              <a:tr h="708578">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neoantigen mutation burden, Mb</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-1</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(IQR)</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15 (10-20)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16 (12-20)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 (9-18)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431208"/>
                  </a:ext>
                </a:extLst>
              </a:tr>
              <a:tr h="496008">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n (%)</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(27)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(31)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321916"/>
                  </a:ext>
                </a:extLst>
              </a:tr>
            </a:tbl>
          </a:graphicData>
        </a:graphic>
      </p:graphicFrame>
      <p:sp>
        <p:nvSpPr>
          <p:cNvPr id="3" name="TextBox 2">
            <a:extLst>
              <a:ext uri="{FF2B5EF4-FFF2-40B4-BE49-F238E27FC236}">
                <a16:creationId xmlns:a16="http://schemas.microsoft.com/office/drawing/2014/main" id="{56B9C453-51D0-5BE2-DF22-5454627D4083}"/>
              </a:ext>
            </a:extLst>
          </p:cNvPr>
          <p:cNvSpPr txBox="1"/>
          <p:nvPr/>
        </p:nvSpPr>
        <p:spPr bwMode="auto">
          <a:xfrm>
            <a:off x="733065" y="4850960"/>
            <a:ext cx="905252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Tumor inflammation typically downregulated in </a:t>
            </a:r>
            <a:r>
              <a:rPr lang="en-US" b="0" i="1" dirty="0">
                <a:solidFill>
                  <a:schemeClr val="bg1"/>
                </a:solidFill>
                <a:latin typeface="Calibri" panose="020F0502020204030204" pitchFamily="34" charset="0"/>
              </a:rPr>
              <a:t>RAS</a:t>
            </a:r>
            <a:r>
              <a:rPr lang="en-US" b="0" i="1" baseline="30000" dirty="0">
                <a:solidFill>
                  <a:schemeClr val="bg1"/>
                </a:solidFill>
                <a:latin typeface="Calibri" panose="020F0502020204030204" pitchFamily="34" charset="0"/>
              </a:rPr>
              <a:t>mut</a:t>
            </a:r>
            <a:r>
              <a:rPr lang="en-US" b="0" i="1"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tumors including key pathways (cytokine signaling (JAK-STAT, TH1) and adaptive immune events (CD8+ T-cell, Tregs)</a:t>
            </a:r>
          </a:p>
          <a:p>
            <a:pPr marL="742950" lvl="1" indent="-285750">
              <a:spcBef>
                <a:spcPct val="50000"/>
              </a:spcBef>
              <a:spcAft>
                <a:spcPct val="0"/>
              </a:spcAft>
              <a:buFont typeface="Arial" panose="020B0604020202020204" pitchFamily="34" charset="0"/>
              <a:buChar char="‒"/>
            </a:pPr>
            <a:r>
              <a:rPr lang="en-US" sz="1600" b="0" dirty="0">
                <a:solidFill>
                  <a:schemeClr val="bg1"/>
                </a:solidFill>
                <a:latin typeface="Calibri" panose="020F0502020204030204" pitchFamily="34" charset="0"/>
              </a:rPr>
              <a:t>IMMUNE_CD8MACRO_GALON enrichment score: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.025</a:t>
            </a:r>
          </a:p>
          <a:p>
            <a:pPr marL="742950" lvl="1" indent="-285750">
              <a:spcBef>
                <a:spcPct val="50000"/>
              </a:spcBef>
              <a:spcAft>
                <a:spcPct val="0"/>
              </a:spcAft>
              <a:buFont typeface="Arial" panose="020B0604020202020204" pitchFamily="34" charset="0"/>
              <a:buChar char="‒"/>
            </a:pPr>
            <a:r>
              <a:rPr lang="en-US" sz="1600" b="0" dirty="0">
                <a:solidFill>
                  <a:schemeClr val="bg1"/>
                </a:solidFill>
                <a:latin typeface="Calibri" panose="020F0502020204030204" pitchFamily="34" charset="0"/>
              </a:rPr>
              <a:t>IMMUNE_TREG_GALON enrichment score: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.015</a:t>
            </a:r>
          </a:p>
        </p:txBody>
      </p:sp>
      <p:sp>
        <p:nvSpPr>
          <p:cNvPr id="10" name="TextBox 9">
            <a:extLst>
              <a:ext uri="{FF2B5EF4-FFF2-40B4-BE49-F238E27FC236}">
                <a16:creationId xmlns:a16="http://schemas.microsoft.com/office/drawing/2014/main" id="{F6B17AE8-8763-1334-4DC6-067B73408AC4}"/>
              </a:ext>
            </a:extLst>
          </p:cNvPr>
          <p:cNvSpPr txBox="1"/>
          <p:nvPr/>
        </p:nvSpPr>
        <p:spPr bwMode="auto">
          <a:xfrm>
            <a:off x="6352675" y="5703194"/>
            <a:ext cx="5141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742950" lvl="1" indent="-285750">
              <a:spcBef>
                <a:spcPct val="50000"/>
              </a:spcBef>
              <a:spcAft>
                <a:spcPct val="0"/>
              </a:spcAft>
              <a:buFont typeface="Wingdings" panose="05000000000000000000" pitchFamily="2" charset="2"/>
              <a:buChar char="§"/>
            </a:pPr>
            <a:r>
              <a:rPr lang="en-US" sz="1600" b="0" dirty="0">
                <a:solidFill>
                  <a:schemeClr val="bg1"/>
                </a:solidFill>
                <a:latin typeface="Calibri" panose="020F0502020204030204" pitchFamily="34" charset="0"/>
              </a:rPr>
              <a:t>JAK_STAT_GO_BP enrichment score: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.002</a:t>
            </a:r>
          </a:p>
        </p:txBody>
      </p:sp>
    </p:spTree>
    <p:extLst>
      <p:ext uri="{BB962C8B-B14F-4D97-AF65-F5344CB8AC3E}">
        <p14:creationId xmlns:p14="http://schemas.microsoft.com/office/powerpoint/2010/main" val="2126171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A88D-C371-1189-3591-965D728DC9B5}"/>
              </a:ext>
            </a:extLst>
          </p:cNvPr>
          <p:cNvSpPr>
            <a:spLocks noGrp="1"/>
          </p:cNvSpPr>
          <p:nvPr>
            <p:ph type="title"/>
          </p:nvPr>
        </p:nvSpPr>
        <p:spPr/>
        <p:txBody>
          <a:bodyPr/>
          <a:lstStyle/>
          <a:p>
            <a:r>
              <a:rPr lang="en-US" dirty="0"/>
              <a:t>Analysis of Mutated </a:t>
            </a:r>
            <a:r>
              <a:rPr lang="en-US" i="1" dirty="0"/>
              <a:t>BRAF</a:t>
            </a:r>
            <a:r>
              <a:rPr lang="en-US" i="1" baseline="30000" dirty="0"/>
              <a:t>V600E</a:t>
            </a:r>
            <a:r>
              <a:rPr lang="en-US" i="1" dirty="0"/>
              <a:t> </a:t>
            </a:r>
            <a:r>
              <a:rPr lang="en-US" dirty="0"/>
              <a:t>on TME in </a:t>
            </a:r>
            <a:br>
              <a:rPr lang="en-US" dirty="0"/>
            </a:br>
            <a:r>
              <a:rPr lang="en-US" dirty="0"/>
              <a:t>MSI-H/dMMR CRC: Conclusions</a:t>
            </a:r>
          </a:p>
        </p:txBody>
      </p:sp>
      <p:sp>
        <p:nvSpPr>
          <p:cNvPr id="3" name="Content Placeholder 2">
            <a:extLst>
              <a:ext uri="{FF2B5EF4-FFF2-40B4-BE49-F238E27FC236}">
                <a16:creationId xmlns:a16="http://schemas.microsoft.com/office/drawing/2014/main" id="{A9AC4B35-5762-F145-065F-8CF2C1447A76}"/>
              </a:ext>
            </a:extLst>
          </p:cNvPr>
          <p:cNvSpPr>
            <a:spLocks noGrp="1"/>
          </p:cNvSpPr>
          <p:nvPr>
            <p:ph idx="1"/>
          </p:nvPr>
        </p:nvSpPr>
        <p:spPr/>
        <p:txBody>
          <a:bodyPr/>
          <a:lstStyle/>
          <a:p>
            <a:r>
              <a:rPr lang="en-US" dirty="0"/>
              <a:t>Neoantigen</a:t>
            </a:r>
            <a:r>
              <a:rPr lang="en-US" i="1" dirty="0"/>
              <a:t> </a:t>
            </a:r>
            <a:r>
              <a:rPr lang="en-US" dirty="0"/>
              <a:t>tumor burden and CD4/CD8 proportion were similar in both </a:t>
            </a:r>
            <a:r>
              <a:rPr lang="en-US" sz="2800" i="1" dirty="0"/>
              <a:t>BRAF</a:t>
            </a:r>
            <a:r>
              <a:rPr lang="en-US" sz="2800" i="1" baseline="30000" dirty="0"/>
              <a:t>WT</a:t>
            </a:r>
            <a:r>
              <a:rPr lang="en-US" sz="2800" dirty="0"/>
              <a:t> and </a:t>
            </a:r>
            <a:r>
              <a:rPr lang="en-US" sz="2800" i="1" dirty="0"/>
              <a:t>BRAF</a:t>
            </a:r>
            <a:r>
              <a:rPr lang="en-US" sz="2800" i="1" baseline="30000" dirty="0"/>
              <a:t>V600E</a:t>
            </a:r>
            <a:r>
              <a:rPr lang="en-US" sz="2800" baseline="30000" dirty="0"/>
              <a:t> </a:t>
            </a:r>
            <a:r>
              <a:rPr lang="en-US" sz="2800" dirty="0"/>
              <a:t>MSI-H/dMMR CRC tumors</a:t>
            </a:r>
          </a:p>
          <a:p>
            <a:r>
              <a:rPr lang="en-US" dirty="0"/>
              <a:t>Reduced neoantigen</a:t>
            </a:r>
            <a:r>
              <a:rPr lang="en-US" i="1" dirty="0"/>
              <a:t> </a:t>
            </a:r>
            <a:r>
              <a:rPr lang="en-US" dirty="0"/>
              <a:t>tumor burden and tumor inflammation was observed in </a:t>
            </a:r>
            <a:r>
              <a:rPr lang="en-US" sz="2800" i="1" dirty="0"/>
              <a:t>RAS</a:t>
            </a:r>
            <a:r>
              <a:rPr lang="en-US" sz="2800" i="1" baseline="30000" dirty="0"/>
              <a:t>mut</a:t>
            </a:r>
            <a:r>
              <a:rPr lang="en-US" sz="2800" dirty="0"/>
              <a:t> MSI-H/dMMR CRC tumor compared to </a:t>
            </a:r>
            <a:r>
              <a:rPr lang="en-US" sz="2800" i="1" dirty="0"/>
              <a:t>RAS</a:t>
            </a:r>
            <a:r>
              <a:rPr lang="en-US" sz="2800" i="1" baseline="30000" dirty="0"/>
              <a:t>WT</a:t>
            </a:r>
            <a:r>
              <a:rPr lang="en-US" sz="2800" baseline="30000" dirty="0"/>
              <a:t> </a:t>
            </a:r>
            <a:endParaRPr lang="en-US" dirty="0"/>
          </a:p>
          <a:p>
            <a:r>
              <a:rPr lang="en-US" dirty="0"/>
              <a:t>Investigators concluded that the similarity in some immunologic characteristics within the TME of the </a:t>
            </a:r>
            <a:r>
              <a:rPr lang="en-US" sz="2800" i="1" dirty="0"/>
              <a:t>BRAF</a:t>
            </a:r>
            <a:r>
              <a:rPr lang="en-US" sz="2800" i="1" baseline="30000" dirty="0"/>
              <a:t>WT</a:t>
            </a:r>
            <a:r>
              <a:rPr lang="en-US" sz="2800" dirty="0"/>
              <a:t> and </a:t>
            </a:r>
            <a:r>
              <a:rPr lang="en-US" sz="2800" i="1" dirty="0"/>
              <a:t>BRAF</a:t>
            </a:r>
            <a:r>
              <a:rPr lang="en-US" sz="2800" i="1" baseline="30000" dirty="0"/>
              <a:t>V600E</a:t>
            </a:r>
            <a:r>
              <a:rPr lang="en-US" sz="2800" baseline="30000" dirty="0"/>
              <a:t> </a:t>
            </a:r>
            <a:r>
              <a:rPr lang="en-US" sz="2800" dirty="0"/>
              <a:t>MSI-H/ dMMR CRC tumors indicates both subtypes likely will derive similar benefit from immune checkpoint inhibitors</a:t>
            </a:r>
          </a:p>
          <a:p>
            <a:endParaRPr lang="en-US" dirty="0"/>
          </a:p>
        </p:txBody>
      </p:sp>
      <p:grpSp>
        <p:nvGrpSpPr>
          <p:cNvPr id="5" name="Group 4">
            <a:extLst>
              <a:ext uri="{FF2B5EF4-FFF2-40B4-BE49-F238E27FC236}">
                <a16:creationId xmlns:a16="http://schemas.microsoft.com/office/drawing/2014/main" id="{69AD06E0-49AE-EAFE-0822-A2D96DA7B0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F38FDD-D300-406D-D06A-CB06156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5CABFF2B-6559-25B4-E1BB-226C977F36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15">
            <a:extLst>
              <a:ext uri="{FF2B5EF4-FFF2-40B4-BE49-F238E27FC236}">
                <a16:creationId xmlns:a16="http://schemas.microsoft.com/office/drawing/2014/main" id="{F23C09AC-A700-0679-3122-66AC37EC93DC}"/>
              </a:ext>
            </a:extLst>
          </p:cNvPr>
          <p:cNvSpPr txBox="1">
            <a:spLocks noChangeArrowheads="1"/>
          </p:cNvSpPr>
          <p:nvPr/>
        </p:nvSpPr>
        <p:spPr bwMode="auto">
          <a:xfrm>
            <a:off x="412751" y="6409247"/>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Salem. ESMO World GI 2022. Abstr SO-34.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78127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Botensilimab + Balstilimab in Heavily Pretreated, Microsatellite-Stable Metastatic CRC</a:t>
            </a:r>
            <a:endParaRPr lang="en-US" altLang="en-US" dirty="0"/>
          </a:p>
        </p:txBody>
      </p:sp>
      <p:sp>
        <p:nvSpPr>
          <p:cNvPr id="11" name="Content Placeholder 2">
            <a:extLst>
              <a:ext uri="{FF2B5EF4-FFF2-40B4-BE49-F238E27FC236}">
                <a16:creationId xmlns:a16="http://schemas.microsoft.com/office/drawing/2014/main" id="{98A73E26-45AE-3041-9456-80471B783600}"/>
              </a:ext>
            </a:extLst>
          </p:cNvPr>
          <p:cNvSpPr>
            <a:spLocks noGrp="1"/>
          </p:cNvSpPr>
          <p:nvPr>
            <p:ph idx="1"/>
          </p:nvPr>
        </p:nvSpPr>
        <p:spPr>
          <a:xfrm>
            <a:off x="587287" y="1547661"/>
            <a:ext cx="10877529" cy="1356386"/>
          </a:xfrm>
        </p:spPr>
        <p:txBody>
          <a:bodyPr/>
          <a:lstStyle/>
          <a:p>
            <a:pPr>
              <a:spcBef>
                <a:spcPts val="400"/>
              </a:spcBef>
            </a:pPr>
            <a:r>
              <a:rPr lang="en-US" sz="2400" dirty="0"/>
              <a:t>First-in-human, dose-escalation phase I trial of FC-enhanced CTLA-4 antibody botensilimab, with or without PD-1 antibody balstilimab, in advanced solid tumors</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2" name="Text Box 45">
            <a:extLst>
              <a:ext uri="{FF2B5EF4-FFF2-40B4-BE49-F238E27FC236}">
                <a16:creationId xmlns:a16="http://schemas.microsoft.com/office/drawing/2014/main" id="{A11A17ED-BE62-5649-9D92-7D5843EF3BE4}"/>
              </a:ext>
            </a:extLst>
          </p:cNvPr>
          <p:cNvSpPr txBox="1">
            <a:spLocks noChangeArrowheads="1"/>
          </p:cNvSpPr>
          <p:nvPr/>
        </p:nvSpPr>
        <p:spPr bwMode="auto">
          <a:xfrm>
            <a:off x="833617" y="3018449"/>
            <a:ext cx="318026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n-ea"/>
                <a:cs typeface="+mn-cs"/>
              </a:rPr>
              <a:t>Patients with advanced solid tumors refractory to standard treatment; prior immunotherapy allowed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chemeClr val="tx1">
                    <a:lumMod val="65000"/>
                  </a:schemeClr>
                </a:solidFill>
                <a:effectLst/>
                <a:uLnTx/>
                <a:uFillTx/>
                <a:latin typeface="Calibri" panose="020F0502020204030204" pitchFamily="34" charset="0"/>
                <a:ea typeface="+mn-ea"/>
                <a:cs typeface="+mn-cs"/>
              </a:rPr>
              <a:t>(estimated N = 195)</a:t>
            </a:r>
          </a:p>
        </p:txBody>
      </p:sp>
      <p:sp>
        <p:nvSpPr>
          <p:cNvPr id="15" name="Content Placeholder 18">
            <a:extLst>
              <a:ext uri="{FF2B5EF4-FFF2-40B4-BE49-F238E27FC236}">
                <a16:creationId xmlns:a16="http://schemas.microsoft.com/office/drawing/2014/main" id="{E8BA13EB-9AC5-CE4C-974D-B62CE1B81F80}"/>
              </a:ext>
            </a:extLst>
          </p:cNvPr>
          <p:cNvSpPr txBox="1">
            <a:spLocks/>
          </p:cNvSpPr>
          <p:nvPr/>
        </p:nvSpPr>
        <p:spPr bwMode="auto">
          <a:xfrm>
            <a:off x="587287" y="5817118"/>
            <a:ext cx="10959796" cy="54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DCR (SD, CR, or PR), PFS, DoR, OS, safety (AEs, TRAEs, irAEs)</a:t>
            </a:r>
          </a:p>
        </p:txBody>
      </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409247"/>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Bullock. ESMO World GI 2022. Abstr LBA_09. ClinicalTrials.gov. NCT03860272.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5" name="Line 54">
            <a:extLst>
              <a:ext uri="{FF2B5EF4-FFF2-40B4-BE49-F238E27FC236}">
                <a16:creationId xmlns:a16="http://schemas.microsoft.com/office/drawing/2014/main" id="{FF358DEE-6998-00B2-45DA-7131E2BDBFD1}"/>
              </a:ext>
            </a:extLst>
          </p:cNvPr>
          <p:cNvSpPr>
            <a:spLocks noChangeShapeType="1"/>
          </p:cNvSpPr>
          <p:nvPr/>
        </p:nvSpPr>
        <p:spPr bwMode="auto">
          <a:xfrm flipV="1">
            <a:off x="3953816" y="3018449"/>
            <a:ext cx="720770" cy="291820"/>
          </a:xfrm>
          <a:prstGeom prst="line">
            <a:avLst/>
          </a:prstGeom>
          <a:noFill/>
          <a:ln w="28575">
            <a:solidFill>
              <a:schemeClr val="tx1">
                <a:lumMod val="65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49">
            <a:extLst>
              <a:ext uri="{FF2B5EF4-FFF2-40B4-BE49-F238E27FC236}">
                <a16:creationId xmlns:a16="http://schemas.microsoft.com/office/drawing/2014/main" id="{CA827809-3BA9-DC09-D28B-CBA5B034C261}"/>
              </a:ext>
            </a:extLst>
          </p:cNvPr>
          <p:cNvSpPr>
            <a:spLocks noChangeArrowheads="1"/>
          </p:cNvSpPr>
          <p:nvPr/>
        </p:nvSpPr>
        <p:spPr bwMode="auto">
          <a:xfrm>
            <a:off x="4829715" y="2519800"/>
            <a:ext cx="4570123" cy="907945"/>
          </a:xfrm>
          <a:prstGeom prst="rect">
            <a:avLst/>
          </a:prstGeom>
          <a:solidFill>
            <a:schemeClr val="accent1">
              <a:alpha val="2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Botensilimab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0.1, 0.3, 1, 2, 3, 4 mg/kg Q3W</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Crossover to combination therapy allowed</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Rectangle 46">
            <a:extLst>
              <a:ext uri="{FF2B5EF4-FFF2-40B4-BE49-F238E27FC236}">
                <a16:creationId xmlns:a16="http://schemas.microsoft.com/office/drawing/2014/main" id="{56B60EFB-5679-75BD-AB82-C0237B73C74B}"/>
              </a:ext>
            </a:extLst>
          </p:cNvPr>
          <p:cNvSpPr>
            <a:spLocks noChangeArrowheads="1"/>
          </p:cNvSpPr>
          <p:nvPr/>
        </p:nvSpPr>
        <p:spPr bwMode="auto">
          <a:xfrm>
            <a:off x="9707684" y="4681657"/>
            <a:ext cx="198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 for up to 2 yr</a:t>
            </a:r>
          </a:p>
        </p:txBody>
      </p:sp>
      <p:sp>
        <p:nvSpPr>
          <p:cNvPr id="28" name="Line 52">
            <a:extLst>
              <a:ext uri="{FF2B5EF4-FFF2-40B4-BE49-F238E27FC236}">
                <a16:creationId xmlns:a16="http://schemas.microsoft.com/office/drawing/2014/main" id="{66E6AD60-A01D-BD28-CC16-02CC99DF8696}"/>
              </a:ext>
            </a:extLst>
          </p:cNvPr>
          <p:cNvSpPr>
            <a:spLocks noChangeShapeType="1"/>
          </p:cNvSpPr>
          <p:nvPr/>
        </p:nvSpPr>
        <p:spPr bwMode="auto">
          <a:xfrm>
            <a:off x="9393810" y="486665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49">
            <a:extLst>
              <a:ext uri="{FF2B5EF4-FFF2-40B4-BE49-F238E27FC236}">
                <a16:creationId xmlns:a16="http://schemas.microsoft.com/office/drawing/2014/main" id="{837F3C36-BBBA-D4DB-D1C0-2888803AEC31}"/>
              </a:ext>
            </a:extLst>
          </p:cNvPr>
          <p:cNvSpPr>
            <a:spLocks noChangeArrowheads="1"/>
          </p:cNvSpPr>
          <p:nvPr/>
        </p:nvSpPr>
        <p:spPr bwMode="auto">
          <a:xfrm>
            <a:off x="4829715" y="3478364"/>
            <a:ext cx="4570124" cy="907945"/>
          </a:xfrm>
          <a:prstGeom prst="rect">
            <a:avLst/>
          </a:prstGeom>
          <a:solidFill>
            <a:schemeClr val="accent3">
              <a:alpha val="2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Botensilimab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 up to 4 mg/kg Q6W</a:t>
            </a:r>
          </a:p>
          <a:p>
            <a:pPr algn="ctr" eaLnBrk="0" fontAlgn="base" hangingPunct="0">
              <a:lnSpc>
                <a:spcPct val="100000"/>
              </a:lnSpc>
              <a:spcBef>
                <a:spcPct val="0"/>
              </a:spcBef>
              <a:spcAft>
                <a:spcPct val="0"/>
              </a:spcAft>
              <a:buClrTx/>
              <a:buNone/>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Crossover to combination therapy allowed</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Rectangle 49">
            <a:extLst>
              <a:ext uri="{FF2B5EF4-FFF2-40B4-BE49-F238E27FC236}">
                <a16:creationId xmlns:a16="http://schemas.microsoft.com/office/drawing/2014/main" id="{C32C6075-5BEF-670D-6D1D-FFC3083B4402}"/>
              </a:ext>
            </a:extLst>
          </p:cNvPr>
          <p:cNvSpPr>
            <a:spLocks noChangeArrowheads="1"/>
          </p:cNvSpPr>
          <p:nvPr/>
        </p:nvSpPr>
        <p:spPr bwMode="auto">
          <a:xfrm>
            <a:off x="4829715" y="4436928"/>
            <a:ext cx="4570123" cy="907945"/>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Botensilimab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0.1, 0.3, 1, 2 mg/kg Q6W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Balstilimab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 mg/kg Q2W</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Line 54">
            <a:extLst>
              <a:ext uri="{FF2B5EF4-FFF2-40B4-BE49-F238E27FC236}">
                <a16:creationId xmlns:a16="http://schemas.microsoft.com/office/drawing/2014/main" id="{49DF05E0-788E-6813-085C-F12847316D6A}"/>
              </a:ext>
            </a:extLst>
          </p:cNvPr>
          <p:cNvSpPr>
            <a:spLocks noChangeShapeType="1"/>
          </p:cNvSpPr>
          <p:nvPr/>
        </p:nvSpPr>
        <p:spPr bwMode="auto">
          <a:xfrm>
            <a:off x="3953815" y="3926617"/>
            <a:ext cx="813863" cy="6018"/>
          </a:xfrm>
          <a:prstGeom prst="line">
            <a:avLst/>
          </a:prstGeom>
          <a:noFill/>
          <a:ln w="28575">
            <a:solidFill>
              <a:schemeClr val="tx1">
                <a:lumMod val="65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54">
            <a:extLst>
              <a:ext uri="{FF2B5EF4-FFF2-40B4-BE49-F238E27FC236}">
                <a16:creationId xmlns:a16="http://schemas.microsoft.com/office/drawing/2014/main" id="{7D9DB5E8-32BD-33E2-4033-BF77F8137132}"/>
              </a:ext>
            </a:extLst>
          </p:cNvPr>
          <p:cNvSpPr>
            <a:spLocks noChangeShapeType="1"/>
          </p:cNvSpPr>
          <p:nvPr/>
        </p:nvSpPr>
        <p:spPr bwMode="auto">
          <a:xfrm>
            <a:off x="3953815" y="4350980"/>
            <a:ext cx="720770" cy="3908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Content Placeholder 2">
            <a:extLst>
              <a:ext uri="{FF2B5EF4-FFF2-40B4-BE49-F238E27FC236}">
                <a16:creationId xmlns:a16="http://schemas.microsoft.com/office/drawing/2014/main" id="{C6586856-E102-8CA3-3776-12D4BE793ACC}"/>
              </a:ext>
            </a:extLst>
          </p:cNvPr>
          <p:cNvSpPr txBox="1">
            <a:spLocks/>
          </p:cNvSpPr>
          <p:nvPr/>
        </p:nvSpPr>
        <p:spPr bwMode="auto">
          <a:xfrm>
            <a:off x="503577" y="4526065"/>
            <a:ext cx="3780279" cy="94037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57150" indent="0" algn="ctr">
              <a:spcBef>
                <a:spcPts val="400"/>
              </a:spcBef>
              <a:buNone/>
            </a:pPr>
            <a:r>
              <a:rPr lang="en-US" sz="2000" b="1" i="1" kern="0" dirty="0"/>
              <a:t>Current report: </a:t>
            </a:r>
            <a:r>
              <a:rPr lang="en-US" sz="2000" i="1" kern="0" dirty="0"/>
              <a:t>botensilimab + balstilimab in metastatic MSS CRC (N = 41)</a:t>
            </a:r>
          </a:p>
        </p:txBody>
      </p:sp>
      <p:sp>
        <p:nvSpPr>
          <p:cNvPr id="3" name="TextBox 2">
            <a:extLst>
              <a:ext uri="{FF2B5EF4-FFF2-40B4-BE49-F238E27FC236}">
                <a16:creationId xmlns:a16="http://schemas.microsoft.com/office/drawing/2014/main" id="{60F6F437-99EA-3105-6CFE-81C4F9F7E266}"/>
              </a:ext>
            </a:extLst>
          </p:cNvPr>
          <p:cNvSpPr txBox="1"/>
          <p:nvPr/>
        </p:nvSpPr>
        <p:spPr bwMode="auto">
          <a:xfrm>
            <a:off x="5047738" y="5308172"/>
            <a:ext cx="4134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Imaging at Wk 0, 6, and 12</a:t>
            </a:r>
          </a:p>
        </p:txBody>
      </p:sp>
    </p:spTree>
    <p:extLst>
      <p:ext uri="{BB962C8B-B14F-4D97-AF65-F5344CB8AC3E}">
        <p14:creationId xmlns:p14="http://schemas.microsoft.com/office/powerpoint/2010/main" val="973609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Botensilimab + Balstilimab in Previously Treated </a:t>
            </a:r>
            <a:br>
              <a:rPr lang="en-US" dirty="0"/>
            </a:br>
            <a:r>
              <a:rPr lang="en-US" dirty="0"/>
              <a:t>MSS mCRC: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Bullock. ESMO World GI 2022. Abstr LBA_09.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22" name="Group 3">
            <a:extLst>
              <a:ext uri="{FF2B5EF4-FFF2-40B4-BE49-F238E27FC236}">
                <a16:creationId xmlns:a16="http://schemas.microsoft.com/office/drawing/2014/main" id="{70868AF4-A5B0-9965-425F-FC8C93EB11A2}"/>
              </a:ext>
            </a:extLst>
          </p:cNvPr>
          <p:cNvGraphicFramePr>
            <a:graphicFrameLocks/>
          </p:cNvGraphicFramePr>
          <p:nvPr>
            <p:extLst>
              <p:ext uri="{D42A27DB-BD31-4B8C-83A1-F6EECF244321}">
                <p14:modId xmlns:p14="http://schemas.microsoft.com/office/powerpoint/2010/main" val="3152699433"/>
              </p:ext>
            </p:extLst>
          </p:nvPr>
        </p:nvGraphicFramePr>
        <p:xfrm>
          <a:off x="723900" y="1606550"/>
          <a:ext cx="5376863" cy="3962560"/>
        </p:xfrm>
        <a:graphic>
          <a:graphicData uri="http://schemas.openxmlformats.org/drawingml/2006/table">
            <a:tbl>
              <a:tblPr/>
              <a:tblGrid>
                <a:gridCol w="3134672">
                  <a:extLst>
                    <a:ext uri="{9D8B030D-6E8A-4147-A177-3AD203B41FA5}">
                      <a16:colId xmlns:a16="http://schemas.microsoft.com/office/drawing/2014/main" val="20000"/>
                    </a:ext>
                  </a:extLst>
                </a:gridCol>
                <a:gridCol w="224219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(36-82)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5969035"/>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53939504"/>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Prior lines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27026313"/>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8293674"/>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7017152"/>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37492618"/>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4986533"/>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7959759"/>
                  </a:ext>
                </a:extLst>
              </a:tr>
            </a:tbl>
          </a:graphicData>
        </a:graphic>
      </p:graphicFrame>
      <p:sp>
        <p:nvSpPr>
          <p:cNvPr id="4" name="TextBox 3">
            <a:extLst>
              <a:ext uri="{FF2B5EF4-FFF2-40B4-BE49-F238E27FC236}">
                <a16:creationId xmlns:a16="http://schemas.microsoft.com/office/drawing/2014/main" id="{71F8D3CD-919E-F13E-AA47-DD122FD0C68C}"/>
              </a:ext>
            </a:extLst>
          </p:cNvPr>
          <p:cNvSpPr txBox="1"/>
          <p:nvPr/>
        </p:nvSpPr>
        <p:spPr bwMode="auto">
          <a:xfrm>
            <a:off x="6400763" y="4837265"/>
            <a:ext cx="33585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Q6W + balstilimab Q2W.</a:t>
            </a:r>
            <a:endParaRPr lang="en-US" sz="1400" b="0" dirty="0">
              <a:solidFill>
                <a:schemeClr val="bg1"/>
              </a:solidFill>
              <a:latin typeface="Calibri" panose="020F0502020204030204" pitchFamily="34" charset="0"/>
            </a:endParaRPr>
          </a:p>
        </p:txBody>
      </p:sp>
      <p:graphicFrame>
        <p:nvGraphicFramePr>
          <p:cNvPr id="23" name="Group 3">
            <a:extLst>
              <a:ext uri="{FF2B5EF4-FFF2-40B4-BE49-F238E27FC236}">
                <a16:creationId xmlns:a16="http://schemas.microsoft.com/office/drawing/2014/main" id="{0ABC2CDF-A161-171E-4859-16FCBBF9289A}"/>
              </a:ext>
            </a:extLst>
          </p:cNvPr>
          <p:cNvGraphicFramePr>
            <a:graphicFrameLocks/>
          </p:cNvGraphicFramePr>
          <p:nvPr>
            <p:extLst>
              <p:ext uri="{D42A27DB-BD31-4B8C-83A1-F6EECF244321}">
                <p14:modId xmlns:p14="http://schemas.microsoft.com/office/powerpoint/2010/main" val="3273708554"/>
              </p:ext>
            </p:extLst>
          </p:nvPr>
        </p:nvGraphicFramePr>
        <p:xfrm>
          <a:off x="6400762" y="1618501"/>
          <a:ext cx="5067337" cy="3170048"/>
        </p:xfrm>
        <a:graphic>
          <a:graphicData uri="http://schemas.openxmlformats.org/drawingml/2006/table">
            <a:tbl>
              <a:tblPr/>
              <a:tblGrid>
                <a:gridCol w="3291496">
                  <a:extLst>
                    <a:ext uri="{9D8B030D-6E8A-4147-A177-3AD203B41FA5}">
                      <a16:colId xmlns:a16="http://schemas.microsoft.com/office/drawing/2014/main" val="20000"/>
                    </a:ext>
                  </a:extLst>
                </a:gridCol>
                <a:gridCol w="177584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Prior immunotherapy,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616097"/>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Botensilimab dose,*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3364286"/>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051287"/>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583466"/>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MSS,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9775565"/>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1" u="none" strike="noStrike" cap="none" normalizeH="0" baseline="0" dirty="0">
                          <a:ln>
                            <a:noFill/>
                          </a:ln>
                          <a:solidFill>
                            <a:schemeClr val="bg2">
                              <a:lumMod val="10000"/>
                            </a:schemeClr>
                          </a:solidFill>
                          <a:effectLst/>
                          <a:latin typeface="Calibri" panose="020F0502020204030204" pitchFamily="34" charset="0"/>
                        </a:rPr>
                        <a:t>RAS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mutation, n (%)</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7251563"/>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mutation, n/N (%)</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2/38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4957842"/>
                  </a:ext>
                </a:extLst>
              </a:tr>
            </a:tbl>
          </a:graphicData>
        </a:graphic>
      </p:graphicFrame>
    </p:spTree>
    <p:extLst>
      <p:ext uri="{BB962C8B-B14F-4D97-AF65-F5344CB8AC3E}">
        <p14:creationId xmlns:p14="http://schemas.microsoft.com/office/powerpoint/2010/main" val="1484716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Botensilimab + Balstilimab in Previously Treated </a:t>
            </a:r>
            <a:br>
              <a:rPr lang="en-US" dirty="0"/>
            </a:br>
            <a:r>
              <a:rPr lang="en-US" dirty="0"/>
              <a:t>MSS mCRC: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Bullock. ESMO World GI 2022. Abstr LBA_09.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Group 3">
            <a:extLst>
              <a:ext uri="{FF2B5EF4-FFF2-40B4-BE49-F238E27FC236}">
                <a16:creationId xmlns:a16="http://schemas.microsoft.com/office/drawing/2014/main" id="{FC8098E6-F7AF-FBE2-E459-1089DEEF077C}"/>
              </a:ext>
            </a:extLst>
          </p:cNvPr>
          <p:cNvGraphicFramePr>
            <a:graphicFrameLocks/>
          </p:cNvGraphicFramePr>
          <p:nvPr>
            <p:extLst>
              <p:ext uri="{D42A27DB-BD31-4B8C-83A1-F6EECF244321}">
                <p14:modId xmlns:p14="http://schemas.microsoft.com/office/powerpoint/2010/main" val="4130137968"/>
              </p:ext>
            </p:extLst>
          </p:nvPr>
        </p:nvGraphicFramePr>
        <p:xfrm>
          <a:off x="723900" y="1619937"/>
          <a:ext cx="5372100" cy="3291984"/>
        </p:xfrm>
        <a:graphic>
          <a:graphicData uri="http://schemas.openxmlformats.org/drawingml/2006/table">
            <a:tbl>
              <a:tblPr/>
              <a:tblGrid>
                <a:gridCol w="3410339">
                  <a:extLst>
                    <a:ext uri="{9D8B030D-6E8A-4147-A177-3AD203B41FA5}">
                      <a16:colId xmlns:a16="http://schemas.microsoft.com/office/drawing/2014/main" val="20000"/>
                    </a:ext>
                  </a:extLst>
                </a:gridCol>
                <a:gridCol w="196176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(14-39)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781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0069260"/>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251049"/>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5969035"/>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8293674"/>
                  </a:ext>
                </a:extLst>
              </a:tr>
              <a:tr h="29781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7017152"/>
                  </a:ext>
                </a:extLst>
              </a:tr>
              <a:tr h="29781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(PR + SD),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 (58-84)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7492618"/>
                  </a:ext>
                </a:extLst>
              </a:tr>
              <a:tr h="29781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(1.6-24.4)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4986533"/>
                  </a:ext>
                </a:extLst>
              </a:tr>
            </a:tbl>
          </a:graphicData>
        </a:graphic>
      </p:graphicFrame>
      <p:sp>
        <p:nvSpPr>
          <p:cNvPr id="2" name="TextBox 1">
            <a:extLst>
              <a:ext uri="{FF2B5EF4-FFF2-40B4-BE49-F238E27FC236}">
                <a16:creationId xmlns:a16="http://schemas.microsoft.com/office/drawing/2014/main" id="{EF3F943B-5995-DEE2-8908-D2DF42A24EAA}"/>
              </a:ext>
            </a:extLst>
          </p:cNvPr>
          <p:cNvSpPr txBox="1"/>
          <p:nvPr/>
        </p:nvSpPr>
        <p:spPr bwMode="auto">
          <a:xfrm>
            <a:off x="6498771" y="1537383"/>
            <a:ext cx="5007428"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8 of 10 objective responses ongoing</a:t>
            </a:r>
          </a:p>
          <a:p>
            <a:pPr marL="285750" indent="-285750" algn="l">
              <a:lnSpc>
                <a:spcPct val="100000"/>
              </a:lnSpc>
              <a:spcBef>
                <a:spcPct val="50000"/>
              </a:spcBef>
              <a:spcAft>
                <a:spcPct val="0"/>
              </a:spcAft>
              <a:buClrTx/>
              <a:buFont typeface="Wingdings" panose="05000000000000000000" pitchFamily="2" charset="2"/>
              <a:buChar char="§"/>
            </a:pPr>
            <a:r>
              <a:rPr lang="en-US" sz="2000" dirty="0">
                <a:solidFill>
                  <a:schemeClr val="bg1"/>
                </a:solidFill>
                <a:latin typeface="Calibri" panose="020F0502020204030204" pitchFamily="34" charset="0"/>
              </a:rPr>
              <a:t>3 responses &gt;1 yr</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DoR: not reached</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Exploratory analysis in patients without active liver metastases (n = 24)</a:t>
            </a:r>
          </a:p>
          <a:p>
            <a:pPr marL="742950" lvl="1" indent="-285750">
              <a:spcBef>
                <a:spcPct val="50000"/>
              </a:spcBef>
              <a:spcAft>
                <a:spcPct val="0"/>
              </a:spcAft>
              <a:buFont typeface="Arial" panose="020B0604020202020204" pitchFamily="34" charset="0"/>
              <a:buChar char="‒"/>
            </a:pPr>
            <a:r>
              <a:rPr lang="en-US" dirty="0">
                <a:solidFill>
                  <a:schemeClr val="bg1"/>
                </a:solidFill>
                <a:latin typeface="Calibri" panose="020F0502020204030204" pitchFamily="34" charset="0"/>
              </a:rPr>
              <a:t>ORR: 42% (95% CI: 25-61)</a:t>
            </a:r>
          </a:p>
          <a:p>
            <a:pPr marL="742950" lvl="1" indent="-285750">
              <a:spcBef>
                <a:spcPct val="50000"/>
              </a:spcBef>
              <a:spcAft>
                <a:spcPct val="0"/>
              </a:spcAft>
              <a:buFont typeface="Arial" panose="020B0604020202020204" pitchFamily="34" charset="0"/>
              <a:buChar char="‒"/>
            </a:pPr>
            <a:r>
              <a:rPr lang="en-US" b="0" dirty="0">
                <a:solidFill>
                  <a:schemeClr val="bg1"/>
                </a:solidFill>
                <a:latin typeface="Calibri" panose="020F0502020204030204" pitchFamily="34" charset="0"/>
              </a:rPr>
              <a:t>DCR: 96% (95% CI: 80-99)</a:t>
            </a:r>
          </a:p>
        </p:txBody>
      </p:sp>
    </p:spTree>
    <p:extLst>
      <p:ext uri="{BB962C8B-B14F-4D97-AF65-F5344CB8AC3E}">
        <p14:creationId xmlns:p14="http://schemas.microsoft.com/office/powerpoint/2010/main" val="4173769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Botensilimab + Balstilimab in Previously Treated </a:t>
            </a:r>
            <a:br>
              <a:rPr lang="en-US" dirty="0"/>
            </a:br>
            <a:r>
              <a:rPr lang="en-US" dirty="0"/>
              <a:t>MSS mCRC: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Bullock. ESMO World GI 2022. Abstr LBA_09.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Group 3">
            <a:extLst>
              <a:ext uri="{FF2B5EF4-FFF2-40B4-BE49-F238E27FC236}">
                <a16:creationId xmlns:a16="http://schemas.microsoft.com/office/drawing/2014/main" id="{9B7E62C7-3835-BE8F-675B-BE6616649FA5}"/>
              </a:ext>
            </a:extLst>
          </p:cNvPr>
          <p:cNvGraphicFramePr>
            <a:graphicFrameLocks/>
          </p:cNvGraphicFramePr>
          <p:nvPr>
            <p:extLst>
              <p:ext uri="{D42A27DB-BD31-4B8C-83A1-F6EECF244321}">
                <p14:modId xmlns:p14="http://schemas.microsoft.com/office/powerpoint/2010/main" val="3294828515"/>
              </p:ext>
            </p:extLst>
          </p:nvPr>
        </p:nvGraphicFramePr>
        <p:xfrm>
          <a:off x="723900" y="1624121"/>
          <a:ext cx="6776135" cy="4583807"/>
        </p:xfrm>
        <a:graphic>
          <a:graphicData uri="http://schemas.openxmlformats.org/drawingml/2006/table">
            <a:tbl>
              <a:tblPr/>
              <a:tblGrid>
                <a:gridCol w="2594273">
                  <a:extLst>
                    <a:ext uri="{9D8B030D-6E8A-4147-A177-3AD203B41FA5}">
                      <a16:colId xmlns:a16="http://schemas.microsoft.com/office/drawing/2014/main" val="20000"/>
                    </a:ext>
                  </a:extLst>
                </a:gridCol>
                <a:gridCol w="1399673">
                  <a:extLst>
                    <a:ext uri="{9D8B030D-6E8A-4147-A177-3AD203B41FA5}">
                      <a16:colId xmlns:a16="http://schemas.microsoft.com/office/drawing/2014/main" val="20001"/>
                    </a:ext>
                  </a:extLst>
                </a:gridCol>
                <a:gridCol w="1257971">
                  <a:extLst>
                    <a:ext uri="{9D8B030D-6E8A-4147-A177-3AD203B41FA5}">
                      <a16:colId xmlns:a16="http://schemas.microsoft.com/office/drawing/2014/main" val="1185194655"/>
                    </a:ext>
                  </a:extLst>
                </a:gridCol>
                <a:gridCol w="1524218">
                  <a:extLst>
                    <a:ext uri="{9D8B030D-6E8A-4147-A177-3AD203B41FA5}">
                      <a16:colId xmlns:a16="http://schemas.microsoft.com/office/drawing/2014/main" val="1114391764"/>
                    </a:ext>
                  </a:extLst>
                </a:gridCol>
              </a:tblGrid>
              <a:tr h="29000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0005">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79337">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Gastrointestinal</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Diarrhea/colitis</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 (39)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 (29)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0069260"/>
                  </a:ext>
                </a:extLst>
              </a:tr>
              <a:tr h="1075781">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Constitutional</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Chills</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(20)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431208"/>
                  </a:ext>
                </a:extLst>
              </a:tr>
              <a:tr h="68289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Hepatic</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321916"/>
                  </a:ext>
                </a:extLst>
              </a:tr>
              <a:tr h="68289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Musculoskeletal</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6047939"/>
                  </a:ext>
                </a:extLst>
              </a:tr>
              <a:tr h="68289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4486121"/>
                  </a:ext>
                </a:extLst>
              </a:tr>
            </a:tbl>
          </a:graphicData>
        </a:graphic>
      </p:graphicFrame>
      <p:sp>
        <p:nvSpPr>
          <p:cNvPr id="2" name="TextBox 1">
            <a:extLst>
              <a:ext uri="{FF2B5EF4-FFF2-40B4-BE49-F238E27FC236}">
                <a16:creationId xmlns:a16="http://schemas.microsoft.com/office/drawing/2014/main" id="{D7BD34BE-C355-FC59-E6A8-8BB868865747}"/>
              </a:ext>
            </a:extLst>
          </p:cNvPr>
          <p:cNvSpPr txBox="1"/>
          <p:nvPr/>
        </p:nvSpPr>
        <p:spPr bwMode="auto">
          <a:xfrm>
            <a:off x="7688465" y="1499215"/>
            <a:ext cx="377963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No hypophysitis and </a:t>
            </a:r>
            <a:br>
              <a:rPr lang="en-US" sz="2000" b="0" dirty="0">
                <a:solidFill>
                  <a:schemeClr val="bg1"/>
                </a:solidFill>
                <a:latin typeface="Calibri" panose="020F0502020204030204" pitchFamily="34" charset="0"/>
              </a:rPr>
            </a:br>
            <a:r>
              <a:rPr lang="en-US" sz="2000" b="0" dirty="0">
                <a:solidFill>
                  <a:schemeClr val="bg1"/>
                </a:solidFill>
                <a:latin typeface="Calibri" panose="020F0502020204030204" pitchFamily="34" charset="0"/>
              </a:rPr>
              <a:t>rare pneumonitis</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No grade 4/5 TRAEs</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Investigator-assessed irAEs</a:t>
            </a:r>
          </a:p>
          <a:p>
            <a:pPr marL="800100" lvl="1" indent="-342900">
              <a:spcBef>
                <a:spcPct val="50000"/>
              </a:spcBef>
              <a:spcAft>
                <a:spcPct val="0"/>
              </a:spcAft>
              <a:buFont typeface="Arial" panose="020B0604020202020204" pitchFamily="34" charset="0"/>
              <a:buChar char="‒"/>
            </a:pPr>
            <a:r>
              <a:rPr lang="en-US" sz="2000" b="0" dirty="0">
                <a:solidFill>
                  <a:schemeClr val="bg1"/>
                </a:solidFill>
                <a:latin typeface="Calibri" panose="020F0502020204030204" pitchFamily="34" charset="0"/>
              </a:rPr>
              <a:t>Any grade: 46%</a:t>
            </a:r>
          </a:p>
          <a:p>
            <a:pPr marL="800100" lvl="1" indent="-342900">
              <a:spcBef>
                <a:spcPct val="50000"/>
              </a:spcBef>
              <a:spcAft>
                <a:spcPct val="0"/>
              </a:spcAft>
              <a:buFont typeface="Arial" panose="020B0604020202020204" pitchFamily="34" charset="0"/>
              <a:buChar char="‒"/>
            </a:pPr>
            <a:r>
              <a:rPr lang="en-US" sz="2000" b="0" dirty="0">
                <a:solidFill>
                  <a:schemeClr val="bg1"/>
                </a:solidFill>
                <a:latin typeface="Calibri" panose="020F0502020204030204" pitchFamily="34" charset="0"/>
              </a:rPr>
              <a:t>Grade 3: 17%</a:t>
            </a:r>
          </a:p>
          <a:p>
            <a:pPr marL="285750" indent="-28575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Discontinuation due to TRAE</a:t>
            </a:r>
          </a:p>
          <a:p>
            <a:pPr marL="800100" lvl="1" indent="-342900">
              <a:spcBef>
                <a:spcPct val="50000"/>
              </a:spcBef>
              <a:buFont typeface="Arial" panose="020B0604020202020204" pitchFamily="34" charset="0"/>
              <a:buChar char="‒"/>
            </a:pPr>
            <a:r>
              <a:rPr lang="en-US" sz="2000" b="0" dirty="0">
                <a:solidFill>
                  <a:schemeClr val="bg1"/>
                </a:solidFill>
                <a:latin typeface="Calibri" panose="020F0502020204030204" pitchFamily="34" charset="0"/>
              </a:rPr>
              <a:t>Botensilimab only: 10%</a:t>
            </a:r>
          </a:p>
          <a:p>
            <a:pPr marL="800100" lvl="1" indent="-342900">
              <a:spcBef>
                <a:spcPct val="50000"/>
              </a:spcBef>
              <a:buFont typeface="Arial" panose="020B0604020202020204" pitchFamily="34" charset="0"/>
              <a:buChar char="‒"/>
            </a:pPr>
            <a:r>
              <a:rPr lang="en-US" sz="2000" b="0" dirty="0">
                <a:solidFill>
                  <a:schemeClr val="bg1"/>
                </a:solidFill>
                <a:latin typeface="Calibri" panose="020F0502020204030204" pitchFamily="34" charset="0"/>
              </a:rPr>
              <a:t>Botensilimab and </a:t>
            </a:r>
            <a:br>
              <a:rPr lang="en-US" sz="2000" b="0" dirty="0">
                <a:solidFill>
                  <a:schemeClr val="bg1"/>
                </a:solidFill>
                <a:latin typeface="Calibri" panose="020F0502020204030204" pitchFamily="34" charset="0"/>
              </a:rPr>
            </a:br>
            <a:r>
              <a:rPr lang="en-US" sz="2000" b="0" dirty="0">
                <a:solidFill>
                  <a:schemeClr val="bg1"/>
                </a:solidFill>
                <a:latin typeface="Calibri" panose="020F0502020204030204" pitchFamily="34" charset="0"/>
              </a:rPr>
              <a:t>Balstilimab: 10%</a:t>
            </a:r>
          </a:p>
        </p:txBody>
      </p:sp>
    </p:spTree>
    <p:extLst>
      <p:ext uri="{BB962C8B-B14F-4D97-AF65-F5344CB8AC3E}">
        <p14:creationId xmlns:p14="http://schemas.microsoft.com/office/powerpoint/2010/main" val="4175734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Botensilimab + Balstilimab in Previously Treated </a:t>
            </a:r>
            <a:br>
              <a:rPr lang="en-US" dirty="0"/>
            </a:br>
            <a:r>
              <a:rPr lang="en-US" dirty="0"/>
              <a:t>MSS mCRC: Conclusions</a:t>
            </a:r>
            <a:endParaRPr lang="en-US" altLang="en-US" dirty="0"/>
          </a:p>
        </p:txBody>
      </p:sp>
      <p:sp>
        <p:nvSpPr>
          <p:cNvPr id="2" name="Content Placeholder 1">
            <a:extLst>
              <a:ext uri="{FF2B5EF4-FFF2-40B4-BE49-F238E27FC236}">
                <a16:creationId xmlns:a16="http://schemas.microsoft.com/office/drawing/2014/main" id="{50181C60-F80F-F7FF-B20E-A9EF0C0085E0}"/>
              </a:ext>
            </a:extLst>
          </p:cNvPr>
          <p:cNvSpPr>
            <a:spLocks noGrp="1"/>
          </p:cNvSpPr>
          <p:nvPr>
            <p:ph idx="1"/>
          </p:nvPr>
        </p:nvSpPr>
        <p:spPr/>
        <p:txBody>
          <a:bodyPr/>
          <a:lstStyle/>
          <a:p>
            <a:r>
              <a:rPr lang="en-US" dirty="0"/>
              <a:t>In patients with heavily pretreated MSS mCRC, the novel </a:t>
            </a:r>
            <a:r>
              <a:rPr lang="en-US" sz="2800" dirty="0"/>
              <a:t>FC-enhanced CTLA-4 antibody botensilimab in combination with the PD-1 antibody balstilimab produced an ORR of 24% with evidence of some durable responses</a:t>
            </a:r>
          </a:p>
          <a:p>
            <a:pPr lvl="1"/>
            <a:r>
              <a:rPr lang="en-US" dirty="0"/>
              <a:t>The ORR was 42% in patients without active liver metastases</a:t>
            </a:r>
          </a:p>
          <a:p>
            <a:r>
              <a:rPr lang="en-US" dirty="0"/>
              <a:t>The combination was well tolerated with most AEs of grade 1/2 and </a:t>
            </a:r>
            <a:br>
              <a:rPr lang="en-US" dirty="0"/>
            </a:br>
            <a:r>
              <a:rPr lang="en-US" dirty="0"/>
              <a:t>no cases of hypophysitis</a:t>
            </a:r>
          </a:p>
          <a:p>
            <a:r>
              <a:rPr lang="en-US" dirty="0"/>
              <a:t>Investigators concluded that the </a:t>
            </a:r>
            <a:r>
              <a:rPr lang="en-US" sz="2800" dirty="0"/>
              <a:t>botensilimab and balstilimab combination warrants further investigation</a:t>
            </a:r>
            <a:endParaRPr lang="en-US" dirty="0"/>
          </a:p>
          <a:p>
            <a:endParaRPr 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420133"/>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Bullock. ESMO World GI 2022. Abstr LBA_09.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35124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title"/>
          </p:nvPr>
        </p:nvSpPr>
        <p:spPr/>
        <p:txBody>
          <a:bodyPr>
            <a:normAutofit/>
          </a:bodyPr>
          <a:lstStyle/>
          <a:p>
            <a:r>
              <a:rPr lang="en-US" altLang="en-US" sz="4000" dirty="0"/>
              <a:t>Esophageal Cancer</a:t>
            </a:r>
          </a:p>
        </p:txBody>
      </p:sp>
    </p:spTree>
    <p:extLst>
      <p:ext uri="{BB962C8B-B14F-4D97-AF65-F5344CB8AC3E}">
        <p14:creationId xmlns:p14="http://schemas.microsoft.com/office/powerpoint/2010/main" val="985192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First-line Nivolumab + Chemotherapy or Ipilimumab vs Chemotherapy in Advanced ESCC</a:t>
            </a:r>
            <a:endParaRPr lang="en-US" altLang="en-US" dirty="0"/>
          </a:p>
        </p:txBody>
      </p:sp>
      <p:sp>
        <p:nvSpPr>
          <p:cNvPr id="5" name="Content Placeholder 2">
            <a:extLst>
              <a:ext uri="{FF2B5EF4-FFF2-40B4-BE49-F238E27FC236}">
                <a16:creationId xmlns:a16="http://schemas.microsoft.com/office/drawing/2014/main" id="{17A429C7-3786-1D4B-4D4D-E5EAEBC5B8D7}"/>
              </a:ext>
            </a:extLst>
          </p:cNvPr>
          <p:cNvSpPr>
            <a:spLocks noGrp="1"/>
          </p:cNvSpPr>
          <p:nvPr>
            <p:ph idx="1"/>
          </p:nvPr>
        </p:nvSpPr>
        <p:spPr>
          <a:xfrm>
            <a:off x="604675" y="1513047"/>
            <a:ext cx="10877529" cy="728501"/>
          </a:xfrm>
        </p:spPr>
        <p:txBody>
          <a:bodyPr/>
          <a:lstStyle/>
          <a:p>
            <a:r>
              <a:rPr lang="en-US" sz="2200" dirty="0"/>
              <a:t>International, randomized, open-label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Chau. ESMO World GI 2022. Abstr O-3. Chau. ASCO 2022. Abstr 4035. Doki. NEJM. 2022; 386: 449.</a:t>
            </a:r>
            <a:endParaRPr lang="en-US" altLang="en-US" sz="1200" b="0" dirty="0">
              <a:solidFill>
                <a:schemeClr val="bg2"/>
              </a:solidFill>
              <a:latin typeface="Calibri" panose="020F0502020204030204" pitchFamily="34" charset="0"/>
            </a:endParaRPr>
          </a:p>
        </p:txBody>
      </p:sp>
      <p:sp>
        <p:nvSpPr>
          <p:cNvPr id="6" name="Text Box 23">
            <a:extLst>
              <a:ext uri="{FF2B5EF4-FFF2-40B4-BE49-F238E27FC236}">
                <a16:creationId xmlns:a16="http://schemas.microsoft.com/office/drawing/2014/main" id="{A1C9219F-DA02-6E03-3475-4D213E97B3CD}"/>
              </a:ext>
            </a:extLst>
          </p:cNvPr>
          <p:cNvSpPr txBox="1">
            <a:spLocks noChangeArrowheads="1"/>
          </p:cNvSpPr>
          <p:nvPr/>
        </p:nvSpPr>
        <p:spPr bwMode="auto">
          <a:xfrm>
            <a:off x="465748" y="2837822"/>
            <a:ext cx="294368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unresectable advanced, recurrent, or metastatic ESCC; no prior systemic therapy for advanced disease; measurable disease;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970)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24">
            <a:extLst>
              <a:ext uri="{FF2B5EF4-FFF2-40B4-BE49-F238E27FC236}">
                <a16:creationId xmlns:a16="http://schemas.microsoft.com/office/drawing/2014/main" id="{867FA0CA-D9D4-0BF1-50EA-73C1CCCB4BEA}"/>
              </a:ext>
            </a:extLst>
          </p:cNvPr>
          <p:cNvSpPr>
            <a:spLocks noChangeArrowheads="1"/>
          </p:cNvSpPr>
          <p:nvPr/>
        </p:nvSpPr>
        <p:spPr bwMode="auto">
          <a:xfrm>
            <a:off x="3911859" y="2114277"/>
            <a:ext cx="5507563" cy="1000065"/>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240 mg Q2W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CT</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(fluorouracil + cisplatin) Q4W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rgbClr val="FFFFFF"/>
                </a:solidFill>
                <a:latin typeface="Calibri" panose="020F0502020204030204" pitchFamily="34" charset="0"/>
                <a:cs typeface="Arial" charset="0"/>
              </a:rPr>
              <a:t>(n = 321)</a:t>
            </a:r>
            <a:endPar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8" name="Rectangle 25">
            <a:extLst>
              <a:ext uri="{FF2B5EF4-FFF2-40B4-BE49-F238E27FC236}">
                <a16:creationId xmlns:a16="http://schemas.microsoft.com/office/drawing/2014/main" id="{BA90A8AA-73E7-3DEE-0AFF-B8CB0F325EC8}"/>
              </a:ext>
            </a:extLst>
          </p:cNvPr>
          <p:cNvSpPr>
            <a:spLocks noChangeArrowheads="1"/>
          </p:cNvSpPr>
          <p:nvPr/>
        </p:nvSpPr>
        <p:spPr bwMode="auto">
          <a:xfrm>
            <a:off x="3911859" y="4266242"/>
            <a:ext cx="5507563" cy="1000064"/>
          </a:xfrm>
          <a:prstGeom prst="rect">
            <a:avLst/>
          </a:prstGeom>
          <a:solidFill>
            <a:schemeClr val="accent4"/>
          </a:solidFill>
          <a:ln w="9525">
            <a:noFill/>
            <a:miter lim="800000"/>
            <a:headEnd/>
            <a:tailEnd/>
          </a:ln>
        </p:spPr>
        <p:txBody>
          <a:bodyPr wrap="square" anchor="ctr" anchorCtr="1"/>
          <a:lstStyle/>
          <a:p>
            <a:pPr lvl="0" algn="ctr">
              <a:defRPr/>
            </a:pPr>
            <a:r>
              <a:rPr lang="en-US" b="1" dirty="0">
                <a:solidFill>
                  <a:srgbClr val="FFFFFF"/>
                </a:solidFill>
                <a:latin typeface="Calibri" panose="020F0502020204030204" pitchFamily="34" charset="0"/>
                <a:cs typeface="Arial" charset="0"/>
              </a:rPr>
              <a:t>CT</a:t>
            </a:r>
            <a:r>
              <a:rPr lang="en-US" b="0" dirty="0">
                <a:solidFill>
                  <a:srgbClr val="FFFFFF"/>
                </a:solidFill>
                <a:latin typeface="Calibri" panose="020F0502020204030204" pitchFamily="34" charset="0"/>
                <a:cs typeface="Arial" charset="0"/>
              </a:rPr>
              <a:t> (fluorouracil + cisplatin) Q4W</a:t>
            </a:r>
          </a:p>
          <a:p>
            <a:pPr lvl="0" algn="ctr">
              <a:defRPr/>
            </a:pPr>
            <a:r>
              <a:rPr lang="en-US" b="0" dirty="0">
                <a:solidFill>
                  <a:srgbClr val="FFFFFF"/>
                </a:solidFill>
                <a:latin typeface="Calibri" panose="020F0502020204030204" pitchFamily="34" charset="0"/>
                <a:cs typeface="Arial" charset="0"/>
              </a:rPr>
              <a:t>(n = 324)</a:t>
            </a:r>
            <a:endParaRPr lang="en-US" dirty="0">
              <a:solidFill>
                <a:srgbClr val="FFFFFF"/>
              </a:solidFill>
              <a:latin typeface="Calibri" panose="020F0502020204030204" pitchFamily="34" charset="0"/>
              <a:cs typeface="Arial" charset="0"/>
            </a:endParaRPr>
          </a:p>
        </p:txBody>
      </p:sp>
      <p:sp>
        <p:nvSpPr>
          <p:cNvPr id="9" name="Line 26">
            <a:extLst>
              <a:ext uri="{FF2B5EF4-FFF2-40B4-BE49-F238E27FC236}">
                <a16:creationId xmlns:a16="http://schemas.microsoft.com/office/drawing/2014/main" id="{F3B9790B-C43C-512E-7FF2-5EC2E5ECA49E}"/>
              </a:ext>
            </a:extLst>
          </p:cNvPr>
          <p:cNvSpPr>
            <a:spLocks noChangeShapeType="1"/>
          </p:cNvSpPr>
          <p:nvPr/>
        </p:nvSpPr>
        <p:spPr bwMode="auto">
          <a:xfrm>
            <a:off x="3407855" y="4300493"/>
            <a:ext cx="342862" cy="1928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27">
            <a:extLst>
              <a:ext uri="{FF2B5EF4-FFF2-40B4-BE49-F238E27FC236}">
                <a16:creationId xmlns:a16="http://schemas.microsoft.com/office/drawing/2014/main" id="{EE12AFDE-B164-2142-F155-350155DADADC}"/>
              </a:ext>
            </a:extLst>
          </p:cNvPr>
          <p:cNvSpPr>
            <a:spLocks noChangeShapeType="1"/>
          </p:cNvSpPr>
          <p:nvPr/>
        </p:nvSpPr>
        <p:spPr bwMode="auto">
          <a:xfrm flipV="1">
            <a:off x="3407855" y="2896787"/>
            <a:ext cx="376312" cy="21755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28">
            <a:extLst>
              <a:ext uri="{FF2B5EF4-FFF2-40B4-BE49-F238E27FC236}">
                <a16:creationId xmlns:a16="http://schemas.microsoft.com/office/drawing/2014/main" id="{731CBEF8-0E11-9146-2880-A1DE0A4CD8EE}"/>
              </a:ext>
            </a:extLst>
          </p:cNvPr>
          <p:cNvSpPr>
            <a:spLocks noChangeArrowheads="1"/>
          </p:cNvSpPr>
          <p:nvPr/>
        </p:nvSpPr>
        <p:spPr bwMode="auto">
          <a:xfrm>
            <a:off x="3911859" y="3187560"/>
            <a:ext cx="5507563" cy="1000064"/>
          </a:xfrm>
          <a:prstGeom prst="rect">
            <a:avLst/>
          </a:prstGeom>
          <a:solidFill>
            <a:schemeClr val="accent3"/>
          </a:solidFill>
          <a:ln w="9525">
            <a:noFill/>
            <a:miter lim="800000"/>
            <a:headEnd/>
            <a:tailEnd/>
          </a:ln>
        </p:spPr>
        <p:txBody>
          <a:bodyPr wrap="square" anchor="ctr" anchorCtr="1"/>
          <a:lstStyle/>
          <a:p>
            <a:pPr lvl="0" algn="ctr">
              <a:defRPr/>
            </a:pPr>
            <a:r>
              <a:rPr lang="en-US" b="1" dirty="0">
                <a:solidFill>
                  <a:srgbClr val="FFFFFF"/>
                </a:solidFill>
                <a:latin typeface="Calibri" panose="020F0502020204030204" pitchFamily="34" charset="0"/>
                <a:cs typeface="Arial" charset="0"/>
              </a:rPr>
              <a:t>Nivolumab</a:t>
            </a:r>
            <a:r>
              <a:rPr lang="en-US" b="0" dirty="0">
                <a:solidFill>
                  <a:srgbClr val="FFFFFF"/>
                </a:solidFill>
                <a:latin typeface="Calibri" panose="020F0502020204030204" pitchFamily="34" charset="0"/>
                <a:cs typeface="Arial" charset="0"/>
              </a:rPr>
              <a:t> 3 mg/kg Q2W +</a:t>
            </a:r>
          </a:p>
          <a:p>
            <a:pPr lvl="0" algn="ctr">
              <a:defRPr/>
            </a:pPr>
            <a:r>
              <a:rPr lang="en-US" b="1" dirty="0">
                <a:solidFill>
                  <a:srgbClr val="FFFFFF"/>
                </a:solidFill>
                <a:latin typeface="Calibri" panose="020F0502020204030204" pitchFamily="34" charset="0"/>
                <a:cs typeface="Arial" charset="0"/>
              </a:rPr>
              <a:t>Ipilimumab</a:t>
            </a:r>
            <a:r>
              <a:rPr lang="en-US" b="0" dirty="0">
                <a:solidFill>
                  <a:srgbClr val="FFFFFF"/>
                </a:solidFill>
                <a:latin typeface="Calibri" panose="020F0502020204030204" pitchFamily="34" charset="0"/>
                <a:cs typeface="Arial" charset="0"/>
              </a:rPr>
              <a:t> 1 mg/kg Q6W</a:t>
            </a:r>
          </a:p>
          <a:p>
            <a:pPr lvl="0" algn="ctr">
              <a:defRPr/>
            </a:pPr>
            <a:r>
              <a:rPr lang="en-US" b="0" dirty="0">
                <a:solidFill>
                  <a:srgbClr val="FFFFFF"/>
                </a:solidFill>
                <a:latin typeface="Calibri" panose="020F0502020204030204" pitchFamily="34" charset="0"/>
                <a:cs typeface="Arial" charset="0"/>
              </a:rPr>
              <a:t>(n = 325)</a:t>
            </a:r>
            <a:endParaRPr lang="en-US" dirty="0">
              <a:solidFill>
                <a:srgbClr val="FFFFFF"/>
              </a:solidFill>
              <a:latin typeface="Calibri" panose="020F0502020204030204" pitchFamily="34" charset="0"/>
              <a:cs typeface="Arial" charset="0"/>
            </a:endParaRPr>
          </a:p>
        </p:txBody>
      </p:sp>
      <p:sp>
        <p:nvSpPr>
          <p:cNvPr id="12" name="Line 32">
            <a:extLst>
              <a:ext uri="{FF2B5EF4-FFF2-40B4-BE49-F238E27FC236}">
                <a16:creationId xmlns:a16="http://schemas.microsoft.com/office/drawing/2014/main" id="{68BFB81A-64A5-80BB-5BE1-C5C24E6BAAC9}"/>
              </a:ext>
            </a:extLst>
          </p:cNvPr>
          <p:cNvSpPr>
            <a:spLocks noChangeShapeType="1"/>
          </p:cNvSpPr>
          <p:nvPr/>
        </p:nvSpPr>
        <p:spPr bwMode="auto">
          <a:xfrm>
            <a:off x="9567931" y="368022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33">
            <a:extLst>
              <a:ext uri="{FF2B5EF4-FFF2-40B4-BE49-F238E27FC236}">
                <a16:creationId xmlns:a16="http://schemas.microsoft.com/office/drawing/2014/main" id="{1B7E3AEB-92F5-1E43-DB18-CC13C29F4449}"/>
              </a:ext>
            </a:extLst>
          </p:cNvPr>
          <p:cNvSpPr>
            <a:spLocks noChangeShapeType="1"/>
          </p:cNvSpPr>
          <p:nvPr/>
        </p:nvSpPr>
        <p:spPr bwMode="auto">
          <a:xfrm>
            <a:off x="3417887" y="367648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 Box 23">
            <a:extLst>
              <a:ext uri="{FF2B5EF4-FFF2-40B4-BE49-F238E27FC236}">
                <a16:creationId xmlns:a16="http://schemas.microsoft.com/office/drawing/2014/main" id="{86497D50-B2E8-6DAB-023C-A4F3BCF8935F}"/>
              </a:ext>
            </a:extLst>
          </p:cNvPr>
          <p:cNvSpPr txBox="1">
            <a:spLocks noChangeArrowheads="1"/>
          </p:cNvSpPr>
          <p:nvPr/>
        </p:nvSpPr>
        <p:spPr bwMode="auto">
          <a:xfrm>
            <a:off x="9986249" y="2649177"/>
            <a:ext cx="174000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(treatment beyond PD permitted for nivolumab arms), unacceptable toxicity, consent withdrawal, or end of study</a:t>
            </a:r>
          </a:p>
        </p:txBody>
      </p:sp>
      <p:sp>
        <p:nvSpPr>
          <p:cNvPr id="15" name="Text Box 23">
            <a:extLst>
              <a:ext uri="{FF2B5EF4-FFF2-40B4-BE49-F238E27FC236}">
                <a16:creationId xmlns:a16="http://schemas.microsoft.com/office/drawing/2014/main" id="{07A56CFD-4E1E-AF17-F095-A04EC27365F7}"/>
              </a:ext>
            </a:extLst>
          </p:cNvPr>
          <p:cNvSpPr txBox="1">
            <a:spLocks noChangeArrowheads="1"/>
          </p:cNvSpPr>
          <p:nvPr/>
        </p:nvSpPr>
        <p:spPr bwMode="auto">
          <a:xfrm>
            <a:off x="423026" y="1872667"/>
            <a:ext cx="3327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PD-L1 (≥1% vs &lt;1%), region (East Asia vs rest of Asia vs rest of world), ECOG PS (0 vs 1), </a:t>
            </a:r>
            <a:r>
              <a:rPr lang="en-US" altLang="en-US" sz="1200" b="0" i="1" dirty="0">
                <a:solidFill>
                  <a:srgbClr val="000000"/>
                </a:solidFill>
                <a:latin typeface="Calibri" panose="020F0502020204030204" pitchFamily="34" charset="0"/>
              </a:rPr>
              <a:t>no</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of organs with </a:t>
            </a:r>
            <a:r>
              <a:rPr lang="en-US" altLang="en-US" sz="1200" b="0" i="1" dirty="0">
                <a:solidFill>
                  <a:srgbClr val="000000"/>
                </a:solidFill>
                <a:latin typeface="Calibri" panose="020F0502020204030204" pitchFamily="34" charset="0"/>
              </a:rPr>
              <a:t>metastases (≤1 vs ≥2</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 name="Line 32">
            <a:extLst>
              <a:ext uri="{FF2B5EF4-FFF2-40B4-BE49-F238E27FC236}">
                <a16:creationId xmlns:a16="http://schemas.microsoft.com/office/drawing/2014/main" id="{2A2E21C7-7166-FC48-1AFD-7219797F7659}"/>
              </a:ext>
            </a:extLst>
          </p:cNvPr>
          <p:cNvSpPr>
            <a:spLocks noChangeShapeType="1"/>
          </p:cNvSpPr>
          <p:nvPr/>
        </p:nvSpPr>
        <p:spPr bwMode="auto">
          <a:xfrm rot="5400000">
            <a:off x="3413131" y="2511025"/>
            <a:ext cx="365760"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Content Placeholder 2">
            <a:extLst>
              <a:ext uri="{FF2B5EF4-FFF2-40B4-BE49-F238E27FC236}">
                <a16:creationId xmlns:a16="http://schemas.microsoft.com/office/drawing/2014/main" id="{E7F27752-77CF-3CB0-98AC-525514C156A5}"/>
              </a:ext>
            </a:extLst>
          </p:cNvPr>
          <p:cNvSpPr txBox="1">
            <a:spLocks/>
          </p:cNvSpPr>
          <p:nvPr/>
        </p:nvSpPr>
        <p:spPr bwMode="auto">
          <a:xfrm>
            <a:off x="604674" y="5318115"/>
            <a:ext cx="10861043" cy="100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rPr>
              <a:t>Coprimary endpoints: OS and PFS per BICR in patients with tumor cell PD-L1 ≥</a:t>
            </a:r>
            <a:r>
              <a:rPr lang="en-US" sz="2200" b="0" kern="0" dirty="0">
                <a:solidFill>
                  <a:srgbClr val="000000"/>
                </a:solidFill>
              </a:rPr>
              <a:t>1%</a:t>
            </a:r>
            <a:endParaRPr kumimoji="0" lang="en-US" sz="2200" b="0" i="0" u="none" strike="noStrike" kern="0" cap="none" spc="0" normalizeH="0" baseline="0" noProof="0" dirty="0">
              <a:ln>
                <a:noFill/>
              </a:ln>
              <a:solidFill>
                <a:srgbClr val="000000"/>
              </a:solidFill>
              <a:effectLst/>
              <a:uLnTx/>
              <a:uFillTx/>
            </a:endParaRPr>
          </a:p>
          <a:p>
            <a:pPr>
              <a:buClr>
                <a:srgbClr val="000000"/>
              </a:buClr>
              <a:defRPr/>
            </a:pPr>
            <a:r>
              <a:rPr kumimoji="0" lang="en-US" sz="2200" b="0" i="0" u="none" strike="noStrike" kern="0" cap="none" spc="0" normalizeH="0" baseline="0" noProof="0" dirty="0">
                <a:ln>
                  <a:noFill/>
                </a:ln>
                <a:solidFill>
                  <a:srgbClr val="000000"/>
                </a:solidFill>
                <a:effectLst/>
                <a:uLnTx/>
                <a:uFillTx/>
              </a:rPr>
              <a:t>Exploratory endpoints in this analysis: DoR per BICR, PFS2</a:t>
            </a:r>
            <a:endParaRPr lang="en-US" sz="2200" b="0" kern="0" dirty="0">
              <a:solidFill>
                <a:srgbClr val="000000"/>
              </a:solidFill>
            </a:endParaRPr>
          </a:p>
        </p:txBody>
      </p:sp>
    </p:spTree>
    <p:extLst>
      <p:ext uri="{BB962C8B-B14F-4D97-AF65-F5344CB8AC3E}">
        <p14:creationId xmlns:p14="http://schemas.microsoft.com/office/powerpoint/2010/main" val="3393707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Chau. ESMO World GI 2022. Abstr O-3. Chau. ASCO 2022. Abstr 4035. Doki. NEJM. 2022;386: 449.</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683D12D-9CC3-D5A1-C8DE-593820E55F8D}"/>
              </a:ext>
            </a:extLst>
          </p:cNvPr>
          <p:cNvGraphicFramePr>
            <a:graphicFrameLocks/>
          </p:cNvGraphicFramePr>
          <p:nvPr>
            <p:extLst>
              <p:ext uri="{D42A27DB-BD31-4B8C-83A1-F6EECF244321}">
                <p14:modId xmlns:p14="http://schemas.microsoft.com/office/powerpoint/2010/main" val="592433506"/>
              </p:ext>
            </p:extLst>
          </p:nvPr>
        </p:nvGraphicFramePr>
        <p:xfrm>
          <a:off x="724221" y="1410788"/>
          <a:ext cx="10743881" cy="4645312"/>
        </p:xfrm>
        <a:graphic>
          <a:graphicData uri="http://schemas.openxmlformats.org/drawingml/2006/table">
            <a:tbl>
              <a:tblPr/>
              <a:tblGrid>
                <a:gridCol w="3493718">
                  <a:extLst>
                    <a:ext uri="{9D8B030D-6E8A-4147-A177-3AD203B41FA5}">
                      <a16:colId xmlns:a16="http://schemas.microsoft.com/office/drawing/2014/main" val="20000"/>
                    </a:ext>
                  </a:extLst>
                </a:gridCol>
                <a:gridCol w="2416721">
                  <a:extLst>
                    <a:ext uri="{9D8B030D-6E8A-4147-A177-3AD203B41FA5}">
                      <a16:colId xmlns:a16="http://schemas.microsoft.com/office/drawing/2014/main" val="20001"/>
                    </a:ext>
                  </a:extLst>
                </a:gridCol>
                <a:gridCol w="2416721">
                  <a:extLst>
                    <a:ext uri="{9D8B030D-6E8A-4147-A177-3AD203B41FA5}">
                      <a16:colId xmlns:a16="http://schemas.microsoft.com/office/drawing/2014/main" val="20002"/>
                    </a:ext>
                  </a:extLst>
                </a:gridCol>
                <a:gridCol w="2416721">
                  <a:extLst>
                    <a:ext uri="{9D8B030D-6E8A-4147-A177-3AD203B41FA5}">
                      <a16:colId xmlns:a16="http://schemas.microsoft.com/office/drawing/2014/main" val="1185194655"/>
                    </a:ext>
                  </a:extLst>
                </a:gridCol>
              </a:tblGrid>
              <a:tr h="4689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Nivolumab + Ipi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92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(28-81)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(26-81)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92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92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492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27492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ESCC,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r h="274920">
                <a:tc>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Tumor cell PD-L1 expression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2535834"/>
                  </a:ext>
                </a:extLst>
              </a:tr>
              <a:tr h="1051124">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Disease status at entry,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 novo metastatic</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Recurrent locoregional</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Recurrent distant</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Unresectable advanced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5644366"/>
                  </a:ext>
                </a:extLst>
              </a:tr>
              <a:tr h="663022">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of organs with metastases,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2854530"/>
                  </a:ext>
                </a:extLst>
              </a:tr>
              <a:tr h="274920">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Current/former smoker,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29754"/>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Updated Efficacy and Safety Results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Chau. ESMO World GI 2022. Abstr O-3. </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75B1791E-86DC-2534-ECAB-CB853EF0DFC0}"/>
              </a:ext>
            </a:extLst>
          </p:cNvPr>
          <p:cNvGraphicFramePr>
            <a:graphicFrameLocks/>
          </p:cNvGraphicFramePr>
          <p:nvPr>
            <p:extLst>
              <p:ext uri="{D42A27DB-BD31-4B8C-83A1-F6EECF244321}">
                <p14:modId xmlns:p14="http://schemas.microsoft.com/office/powerpoint/2010/main" val="2522596894"/>
              </p:ext>
            </p:extLst>
          </p:nvPr>
        </p:nvGraphicFramePr>
        <p:xfrm>
          <a:off x="724222" y="1624398"/>
          <a:ext cx="5789313" cy="3074934"/>
        </p:xfrm>
        <a:graphic>
          <a:graphicData uri="http://schemas.openxmlformats.org/drawingml/2006/table">
            <a:tbl>
              <a:tblPr/>
              <a:tblGrid>
                <a:gridCol w="1882581">
                  <a:extLst>
                    <a:ext uri="{9D8B030D-6E8A-4147-A177-3AD203B41FA5}">
                      <a16:colId xmlns:a16="http://schemas.microsoft.com/office/drawing/2014/main" val="20000"/>
                    </a:ext>
                  </a:extLst>
                </a:gridCol>
                <a:gridCol w="1302244">
                  <a:extLst>
                    <a:ext uri="{9D8B030D-6E8A-4147-A177-3AD203B41FA5}">
                      <a16:colId xmlns:a16="http://schemas.microsoft.com/office/drawing/2014/main" val="20001"/>
                    </a:ext>
                  </a:extLst>
                </a:gridCol>
                <a:gridCol w="1302244">
                  <a:extLst>
                    <a:ext uri="{9D8B030D-6E8A-4147-A177-3AD203B41FA5}">
                      <a16:colId xmlns:a16="http://schemas.microsoft.com/office/drawing/2014/main" val="20002"/>
                    </a:ext>
                  </a:extLst>
                </a:gridCol>
                <a:gridCol w="1302244">
                  <a:extLst>
                    <a:ext uri="{9D8B030D-6E8A-4147-A177-3AD203B41FA5}">
                      <a16:colId xmlns:a16="http://schemas.microsoft.com/office/drawing/2014/main" val="1185194655"/>
                    </a:ext>
                  </a:extLst>
                </a:gridCol>
              </a:tblGrid>
              <a:tr h="72602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Nivo + Ipi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829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PFS2,* HR vs CT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(0.54-0.77)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(0.62-0.88)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829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(42-53)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829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DoR ≥12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1E08E893-257D-DE8E-76D8-A12D6081CAD3}"/>
              </a:ext>
            </a:extLst>
          </p:cNvPr>
          <p:cNvSpPr txBox="1"/>
          <p:nvPr/>
        </p:nvSpPr>
        <p:spPr bwMode="auto">
          <a:xfrm>
            <a:off x="6567814" y="1495629"/>
            <a:ext cx="5624186" cy="484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400"/>
              </a:spcBef>
              <a:spcAft>
                <a:spcPts val="400"/>
              </a:spcAft>
              <a:buClrTx/>
              <a:buFont typeface="Wingdings" panose="05000000000000000000" pitchFamily="2" charset="2"/>
              <a:buChar char="§"/>
            </a:pPr>
            <a:r>
              <a:rPr lang="en-US" sz="2000" b="0" dirty="0">
                <a:solidFill>
                  <a:schemeClr val="bg1"/>
                </a:solidFill>
                <a:latin typeface="Calibri" panose="020F0502020204030204" pitchFamily="34" charset="0"/>
              </a:rPr>
              <a:t>TRAEs mostly grade 1/2</a:t>
            </a:r>
          </a:p>
          <a:p>
            <a:pPr marL="742950" lvl="1" indent="-285750">
              <a:spcBef>
                <a:spcPts val="400"/>
              </a:spcBef>
              <a:spcAft>
                <a:spcPts val="400"/>
              </a:spcAft>
              <a:buFont typeface="Arial" panose="020B0604020202020204" pitchFamily="34" charset="0"/>
              <a:buChar char="‒"/>
            </a:pPr>
            <a:r>
              <a:rPr lang="en-US" b="0" dirty="0">
                <a:solidFill>
                  <a:schemeClr val="bg1"/>
                </a:solidFill>
                <a:latin typeface="Calibri" panose="020F0502020204030204" pitchFamily="34" charset="0"/>
              </a:rPr>
              <a:t>Grade 3/4 events: ≤6% in nivolumab arms</a:t>
            </a:r>
          </a:p>
          <a:p>
            <a:pPr marL="742950" lvl="1" indent="-285750">
              <a:spcBef>
                <a:spcPts val="400"/>
              </a:spcBef>
              <a:spcAft>
                <a:spcPts val="400"/>
              </a:spcAft>
              <a:buFont typeface="Arial" panose="020B0604020202020204" pitchFamily="34" charset="0"/>
              <a:buChar char="‒"/>
            </a:pPr>
            <a:r>
              <a:rPr lang="en-US" b="0" dirty="0">
                <a:solidFill>
                  <a:schemeClr val="bg1"/>
                </a:solidFill>
                <a:latin typeface="Calibri" panose="020F0502020204030204" pitchFamily="34" charset="0"/>
              </a:rPr>
              <a:t>Any-grade select AEs</a:t>
            </a:r>
          </a:p>
          <a:p>
            <a:pPr marL="1200150" lvl="2" indent="-285750">
              <a:spcBef>
                <a:spcPts val="400"/>
              </a:spcBef>
              <a:spcAft>
                <a:spcPts val="400"/>
              </a:spcAft>
              <a:buFont typeface="Arial" panose="020B0604020202020204" pitchFamily="34" charset="0"/>
              <a:buChar char="‒"/>
            </a:pPr>
            <a:r>
              <a:rPr lang="en-US" sz="1600" b="0" dirty="0">
                <a:solidFill>
                  <a:schemeClr val="bg1"/>
                </a:solidFill>
                <a:latin typeface="Calibri" panose="020F0502020204030204" pitchFamily="34" charset="0"/>
              </a:rPr>
              <a:t>Nivo/CT: median 5-31 wk</a:t>
            </a:r>
          </a:p>
          <a:p>
            <a:pPr marL="1200150" lvl="2" indent="-285750">
              <a:spcBef>
                <a:spcPts val="400"/>
              </a:spcBef>
              <a:spcAft>
                <a:spcPts val="400"/>
              </a:spcAft>
              <a:buFont typeface="Arial" panose="020B0604020202020204" pitchFamily="34" charset="0"/>
              <a:buChar char="‒"/>
            </a:pPr>
            <a:r>
              <a:rPr lang="en-US" sz="1600" b="0" dirty="0">
                <a:solidFill>
                  <a:schemeClr val="bg1"/>
                </a:solidFill>
                <a:latin typeface="Calibri" panose="020F0502020204030204" pitchFamily="34" charset="0"/>
              </a:rPr>
              <a:t>Nivo/Ipi/CT: median 4-12 wk</a:t>
            </a:r>
          </a:p>
          <a:p>
            <a:pPr marL="285750" indent="-285750">
              <a:spcBef>
                <a:spcPts val="400"/>
              </a:spcBef>
              <a:spcAft>
                <a:spcPts val="400"/>
              </a:spcAft>
              <a:buFont typeface="Wingdings" panose="05000000000000000000" pitchFamily="2" charset="2"/>
              <a:buChar char="§"/>
            </a:pPr>
            <a:r>
              <a:rPr lang="en-US" sz="2000" b="0" dirty="0">
                <a:solidFill>
                  <a:schemeClr val="bg1"/>
                </a:solidFill>
                <a:latin typeface="Calibri" panose="020F0502020204030204" pitchFamily="34" charset="0"/>
              </a:rPr>
              <a:t>Nonendocrine select TRAEs resolved in most patients with established management algorithms</a:t>
            </a:r>
          </a:p>
          <a:p>
            <a:pPr marL="742950" lvl="1" indent="-285750">
              <a:spcBef>
                <a:spcPts val="400"/>
              </a:spcBef>
              <a:spcAft>
                <a:spcPts val="400"/>
              </a:spcAft>
              <a:buFont typeface="Arial" panose="020B0604020202020204" pitchFamily="34" charset="0"/>
              <a:buChar char="‒"/>
            </a:pPr>
            <a:r>
              <a:rPr lang="en-US" b="0" dirty="0">
                <a:solidFill>
                  <a:schemeClr val="bg1"/>
                </a:solidFill>
                <a:latin typeface="Calibri" panose="020F0502020204030204" pitchFamily="34" charset="0"/>
              </a:rPr>
              <a:t>Nivo/CT: 57%-91%</a:t>
            </a:r>
          </a:p>
          <a:p>
            <a:pPr marL="742950" lvl="1" indent="-285750">
              <a:spcBef>
                <a:spcPts val="400"/>
              </a:spcBef>
              <a:spcAft>
                <a:spcPts val="400"/>
              </a:spcAft>
              <a:buFont typeface="Arial" panose="020B0604020202020204" pitchFamily="34" charset="0"/>
              <a:buChar char="‒"/>
            </a:pPr>
            <a:r>
              <a:rPr lang="en-US" b="0" dirty="0">
                <a:solidFill>
                  <a:schemeClr val="bg1"/>
                </a:solidFill>
                <a:latin typeface="Calibri" panose="020F0502020204030204" pitchFamily="34" charset="0"/>
              </a:rPr>
              <a:t>Nivo/Ipi/CT: 63%-95%</a:t>
            </a:r>
          </a:p>
          <a:p>
            <a:pPr marL="742950" lvl="1" indent="-285750">
              <a:spcBef>
                <a:spcPts val="400"/>
              </a:spcBef>
              <a:spcAft>
                <a:spcPts val="400"/>
              </a:spcAft>
              <a:buFont typeface="Arial" panose="020B0604020202020204" pitchFamily="34" charset="0"/>
              <a:buChar char="‒"/>
            </a:pPr>
            <a:r>
              <a:rPr lang="en-US" b="0" dirty="0">
                <a:solidFill>
                  <a:schemeClr val="bg1"/>
                </a:solidFill>
                <a:latin typeface="Calibri" panose="020F0502020204030204" pitchFamily="34" charset="0"/>
              </a:rPr>
              <a:t>Median time to resolution</a:t>
            </a:r>
          </a:p>
          <a:p>
            <a:pPr marL="1200150" lvl="2" indent="-285750">
              <a:spcBef>
                <a:spcPts val="400"/>
              </a:spcBef>
              <a:spcAft>
                <a:spcPts val="400"/>
              </a:spcAft>
              <a:buFont typeface="Arial" panose="020B0604020202020204" pitchFamily="34" charset="0"/>
              <a:buChar char="‒"/>
            </a:pPr>
            <a:r>
              <a:rPr lang="en-US" sz="1600" b="0" dirty="0">
                <a:solidFill>
                  <a:schemeClr val="bg1"/>
                </a:solidFill>
                <a:latin typeface="Calibri" panose="020F0502020204030204" pitchFamily="34" charset="0"/>
              </a:rPr>
              <a:t>Nivo/CT: 2-17 wk</a:t>
            </a:r>
          </a:p>
          <a:p>
            <a:pPr marL="1200150" lvl="2" indent="-285750">
              <a:spcBef>
                <a:spcPts val="400"/>
              </a:spcBef>
              <a:spcAft>
                <a:spcPts val="400"/>
              </a:spcAft>
              <a:buFont typeface="Arial" panose="020B0604020202020204" pitchFamily="34" charset="0"/>
              <a:buChar char="‒"/>
            </a:pPr>
            <a:r>
              <a:rPr lang="en-US" sz="1600" b="0" dirty="0">
                <a:solidFill>
                  <a:schemeClr val="bg1"/>
                </a:solidFill>
                <a:latin typeface="Calibri" panose="020F0502020204030204" pitchFamily="34" charset="0"/>
              </a:rPr>
              <a:t>Ipi/CT: 3-12 wk</a:t>
            </a:r>
          </a:p>
        </p:txBody>
      </p:sp>
      <p:sp>
        <p:nvSpPr>
          <p:cNvPr id="2" name="TextBox 1">
            <a:extLst>
              <a:ext uri="{FF2B5EF4-FFF2-40B4-BE49-F238E27FC236}">
                <a16:creationId xmlns:a16="http://schemas.microsoft.com/office/drawing/2014/main" id="{CBDD8CAD-AA89-E99E-3F62-267B9027ECEE}"/>
              </a:ext>
            </a:extLst>
          </p:cNvPr>
          <p:cNvSpPr txBox="1"/>
          <p:nvPr/>
        </p:nvSpPr>
        <p:spPr bwMode="auto">
          <a:xfrm>
            <a:off x="706241" y="4768679"/>
            <a:ext cx="28825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13 mo of follow-</a:t>
            </a:r>
            <a:r>
              <a:rPr lang="en-US" b="0" dirty="0">
                <a:solidFill>
                  <a:schemeClr val="bg1"/>
                </a:solidFill>
                <a:latin typeface="Calibri" panose="020F0502020204030204" pitchFamily="34" charset="0"/>
              </a:rPr>
              <a:t>up.</a:t>
            </a:r>
          </a:p>
        </p:txBody>
      </p:sp>
    </p:spTree>
    <p:extLst>
      <p:ext uri="{BB962C8B-B14F-4D97-AF65-F5344CB8AC3E}">
        <p14:creationId xmlns:p14="http://schemas.microsoft.com/office/powerpoint/2010/main" val="4130216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Conclusions</a:t>
            </a:r>
            <a:endParaRPr lang="en-US" altLang="en-US" dirty="0"/>
          </a:p>
        </p:txBody>
      </p:sp>
      <p:sp>
        <p:nvSpPr>
          <p:cNvPr id="2" name="Content Placeholder 1">
            <a:extLst>
              <a:ext uri="{FF2B5EF4-FFF2-40B4-BE49-F238E27FC236}">
                <a16:creationId xmlns:a16="http://schemas.microsoft.com/office/drawing/2014/main" id="{63E7E932-4251-5FA3-FD3D-558980C0AAAD}"/>
              </a:ext>
            </a:extLst>
          </p:cNvPr>
          <p:cNvSpPr>
            <a:spLocks noGrp="1"/>
          </p:cNvSpPr>
          <p:nvPr>
            <p:ph idx="1"/>
          </p:nvPr>
        </p:nvSpPr>
        <p:spPr>
          <a:xfrm>
            <a:off x="604675" y="1513047"/>
            <a:ext cx="11142825" cy="4650686"/>
          </a:xfrm>
        </p:spPr>
        <p:txBody>
          <a:bodyPr/>
          <a:lstStyle/>
          <a:p>
            <a:r>
              <a:rPr lang="en-US" dirty="0"/>
              <a:t>In patients with previously untreated advanced ESCC, nivolumab + CT or nivolumab + ipilimumab had improved PFS2 compared with CT alone after 13.2 mo of follow-up</a:t>
            </a:r>
          </a:p>
          <a:p>
            <a:pPr lvl="1"/>
            <a:r>
              <a:rPr lang="en-US" dirty="0"/>
              <a:t>Higher proportion of patients receiving nivolumab + CT (39%) or nivolumab + ipilimumab (48%) had DoR </a:t>
            </a:r>
            <a:r>
              <a:rPr lang="en-US" dirty="0">
                <a:cs typeface="Calibri" panose="020F0502020204030204" pitchFamily="34" charset="0"/>
                <a:sym typeface="Symbol" panose="05050102010706020507" pitchFamily="18" charset="2"/>
              </a:rPr>
              <a:t>≥</a:t>
            </a:r>
            <a:r>
              <a:rPr lang="en-US" dirty="0"/>
              <a:t>12 mo compared with CT alone (23%)</a:t>
            </a:r>
          </a:p>
          <a:p>
            <a:r>
              <a:rPr lang="en-US" dirty="0"/>
              <a:t>No new safety concerns were identified</a:t>
            </a:r>
          </a:p>
          <a:p>
            <a:r>
              <a:rPr lang="en-US" dirty="0"/>
              <a:t>Investigators concluded that these data provided additional support for these 2 immunotherapy-based regimens as potential first-line SoC in advanced ESCC</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Chau. ESMO World GI 2022. Abstr O-3.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08892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RATIONALE-306: Tislelizumab + CT vs CT in Advanced/Metastatic ESCC</a:t>
            </a:r>
            <a:endParaRPr lang="en-US" dirty="0"/>
          </a:p>
        </p:txBody>
      </p:sp>
      <p:sp>
        <p:nvSpPr>
          <p:cNvPr id="9" name="TextBox 8"/>
          <p:cNvSpPr txBox="1"/>
          <p:nvPr/>
        </p:nvSpPr>
        <p:spPr>
          <a:xfrm>
            <a:off x="421832" y="6375763"/>
            <a:ext cx="2583656"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a:t>
            </a:r>
          </a:p>
        </p:txBody>
      </p:sp>
      <p:grpSp>
        <p:nvGrpSpPr>
          <p:cNvPr id="8" name="Group 7">
            <a:extLst>
              <a:ext uri="{FF2B5EF4-FFF2-40B4-BE49-F238E27FC236}">
                <a16:creationId xmlns:a16="http://schemas.microsoft.com/office/drawing/2014/main" id="{8BE00D25-2C86-7942-B52C-513F0A5CEC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3CF6E66-32C7-D17E-976B-DD8D2BE2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E88F834-5AA8-73FF-DB7A-78EAF3188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45">
            <a:extLst>
              <a:ext uri="{FF2B5EF4-FFF2-40B4-BE49-F238E27FC236}">
                <a16:creationId xmlns:a16="http://schemas.microsoft.com/office/drawing/2014/main" id="{D6DA69E3-3309-331F-2251-7F763EE397F7}"/>
              </a:ext>
            </a:extLst>
          </p:cNvPr>
          <p:cNvSpPr txBox="1">
            <a:spLocks noChangeArrowheads="1"/>
          </p:cNvSpPr>
          <p:nvPr/>
        </p:nvSpPr>
        <p:spPr bwMode="auto">
          <a:xfrm>
            <a:off x="261179" y="2940368"/>
            <a:ext cx="302653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r>
              <a:rPr lang="en-GB" altLang="en-US" sz="1800" b="0" dirty="0">
                <a:solidFill>
                  <a:srgbClr val="000000"/>
                </a:solidFill>
                <a:latin typeface="Calibri" panose="020F0502020204030204" pitchFamily="34" charset="0"/>
              </a:rPr>
              <a:t>unresectable, locally advanced/metastatic ESCC, no prior systemic treatment for advanced disease; Measurable disease;</a:t>
            </a:r>
            <a:br>
              <a:rPr lang="en-GB" altLang="en-US" sz="1800" b="0" dirty="0">
                <a:solidFill>
                  <a:srgbClr val="000000"/>
                </a:solidFill>
                <a:latin typeface="Calibri" panose="020F0502020204030204" pitchFamily="34" charset="0"/>
              </a:rPr>
            </a:br>
            <a:r>
              <a:rPr lang="en-GB" altLang="en-US" sz="1800" b="0" dirty="0">
                <a:solidFill>
                  <a:srgbClr val="000000"/>
                </a:solidFill>
                <a:latin typeface="Calibri" panose="020F0502020204030204" pitchFamily="34" charset="0"/>
              </a:rPr>
              <a:t> ECOG PS 0/1</a:t>
            </a:r>
            <a:endParaRPr lang="en-US" altLang="en-US" sz="1800" b="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altLang="en-US" sz="1800" b="0" dirty="0">
                <a:solidFill>
                  <a:srgbClr val="000000"/>
                </a:solidFill>
                <a:latin typeface="Calibri" panose="020F0502020204030204" pitchFamily="34" charset="0"/>
              </a:rPr>
              <a:t>N = 649)</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6">
            <a:extLst>
              <a:ext uri="{FF2B5EF4-FFF2-40B4-BE49-F238E27FC236}">
                <a16:creationId xmlns:a16="http://schemas.microsoft.com/office/drawing/2014/main" id="{57CB3597-6712-670A-C9C1-A3682CE46897}"/>
              </a:ext>
            </a:extLst>
          </p:cNvPr>
          <p:cNvSpPr>
            <a:spLocks noChangeArrowheads="1"/>
          </p:cNvSpPr>
          <p:nvPr/>
        </p:nvSpPr>
        <p:spPr bwMode="auto">
          <a:xfrm>
            <a:off x="9837388" y="3353188"/>
            <a:ext cx="17125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 until PD, intolerable toxicity, or patient refusal</a:t>
            </a:r>
          </a:p>
        </p:txBody>
      </p:sp>
      <p:sp>
        <p:nvSpPr>
          <p:cNvPr id="15" name="Rectangle 49">
            <a:extLst>
              <a:ext uri="{FF2B5EF4-FFF2-40B4-BE49-F238E27FC236}">
                <a16:creationId xmlns:a16="http://schemas.microsoft.com/office/drawing/2014/main" id="{2352ACB2-7322-C5ED-E650-6287C1D5FC9B}"/>
              </a:ext>
            </a:extLst>
          </p:cNvPr>
          <p:cNvSpPr>
            <a:spLocks noChangeArrowheads="1"/>
          </p:cNvSpPr>
          <p:nvPr/>
        </p:nvSpPr>
        <p:spPr bwMode="auto">
          <a:xfrm>
            <a:off x="4024313" y="2941413"/>
            <a:ext cx="5365256" cy="94456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Tislelizumab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investigator-chosen </a:t>
            </a:r>
            <a:r>
              <a:rPr lang="en-US" altLang="en-US" sz="1800" dirty="0">
                <a:solidFill>
                  <a:srgbClr val="FFFFFF"/>
                </a:solidFill>
                <a:latin typeface="Calibri" panose="020F0502020204030204" pitchFamily="34" charset="0"/>
              </a:rPr>
              <a:t>CT*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50">
            <a:extLst>
              <a:ext uri="{FF2B5EF4-FFF2-40B4-BE49-F238E27FC236}">
                <a16:creationId xmlns:a16="http://schemas.microsoft.com/office/drawing/2014/main" id="{E2F1EBC2-70B8-9D0D-C5A7-E41D3EDDF49B}"/>
              </a:ext>
            </a:extLst>
          </p:cNvPr>
          <p:cNvSpPr>
            <a:spLocks noChangeArrowheads="1"/>
          </p:cNvSpPr>
          <p:nvPr/>
        </p:nvSpPr>
        <p:spPr bwMode="auto">
          <a:xfrm>
            <a:off x="4024313" y="4020730"/>
            <a:ext cx="5365256" cy="94183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lang="en-US" altLang="en-US" sz="1800" b="0" dirty="0">
                <a:solidFill>
                  <a:srgbClr val="FFFFFF"/>
                </a:solidFill>
                <a:latin typeface="Calibri" panose="020F0502020204030204" pitchFamily="34" charset="0"/>
              </a:rPr>
              <a:t>IV Q3W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i</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nvestigator-chosen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Line 52">
            <a:extLst>
              <a:ext uri="{FF2B5EF4-FFF2-40B4-BE49-F238E27FC236}">
                <a16:creationId xmlns:a16="http://schemas.microsoft.com/office/drawing/2014/main" id="{1C67B7D8-5DA1-957D-254F-81F82275D81C}"/>
              </a:ext>
            </a:extLst>
          </p:cNvPr>
          <p:cNvSpPr>
            <a:spLocks noChangeShapeType="1"/>
          </p:cNvSpPr>
          <p:nvPr/>
        </p:nvSpPr>
        <p:spPr bwMode="auto">
          <a:xfrm>
            <a:off x="9537820" y="395335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3">
            <a:extLst>
              <a:ext uri="{FF2B5EF4-FFF2-40B4-BE49-F238E27FC236}">
                <a16:creationId xmlns:a16="http://schemas.microsoft.com/office/drawing/2014/main" id="{35E83399-AF76-738F-35C3-5FD29FDBD7E3}"/>
              </a:ext>
            </a:extLst>
          </p:cNvPr>
          <p:cNvSpPr>
            <a:spLocks noChangeShapeType="1"/>
          </p:cNvSpPr>
          <p:nvPr/>
        </p:nvSpPr>
        <p:spPr bwMode="auto">
          <a:xfrm>
            <a:off x="3287713" y="402866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3391C6E4-61CA-33FE-AE42-49F621635523}"/>
              </a:ext>
            </a:extLst>
          </p:cNvPr>
          <p:cNvSpPr>
            <a:spLocks noChangeShapeType="1"/>
          </p:cNvSpPr>
          <p:nvPr/>
        </p:nvSpPr>
        <p:spPr bwMode="auto">
          <a:xfrm flipV="1">
            <a:off x="3287713" y="342859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CE1698F4-0783-A21B-3F53-BF4A019C8F57}"/>
              </a:ext>
            </a:extLst>
          </p:cNvPr>
          <p:cNvSpPr txBox="1"/>
          <p:nvPr/>
        </p:nvSpPr>
        <p:spPr bwMode="auto">
          <a:xfrm>
            <a:off x="1227385" y="1895735"/>
            <a:ext cx="536525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region (Asia excluding Japan vs Japan vs rest of world), prior definitive therapy (yes vs no), investigator-chosen chemotherapy (platinum/FP vs platinum/paclitaxel)</a:t>
            </a:r>
          </a:p>
        </p:txBody>
      </p:sp>
      <p:sp>
        <p:nvSpPr>
          <p:cNvPr id="22" name="TextBox 21">
            <a:extLst>
              <a:ext uri="{FF2B5EF4-FFF2-40B4-BE49-F238E27FC236}">
                <a16:creationId xmlns:a16="http://schemas.microsoft.com/office/drawing/2014/main" id="{3A140FE2-B7C0-9A34-FF4D-27EB856D81AA}"/>
              </a:ext>
            </a:extLst>
          </p:cNvPr>
          <p:cNvSpPr txBox="1"/>
          <p:nvPr/>
        </p:nvSpPr>
        <p:spPr bwMode="auto">
          <a:xfrm>
            <a:off x="596152" y="1460137"/>
            <a:ext cx="94901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Double-blind, placebo-controlled, global, randomized phase III study</a:t>
            </a:r>
          </a:p>
        </p:txBody>
      </p:sp>
      <p:sp>
        <p:nvSpPr>
          <p:cNvPr id="23" name="TextBox 22">
            <a:extLst>
              <a:ext uri="{FF2B5EF4-FFF2-40B4-BE49-F238E27FC236}">
                <a16:creationId xmlns:a16="http://schemas.microsoft.com/office/drawing/2014/main" id="{F93AF2C2-146A-4CD2-2B6C-C6137F659B9C}"/>
              </a:ext>
            </a:extLst>
          </p:cNvPr>
          <p:cNvSpPr txBox="1"/>
          <p:nvPr/>
        </p:nvSpPr>
        <p:spPr bwMode="auto">
          <a:xfrm>
            <a:off x="620645" y="5374885"/>
            <a:ext cx="97369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(ITT)</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ORR, DoR by investigator; OS with PD-L1 ≥10%; HRQoL; safety</a:t>
            </a:r>
          </a:p>
        </p:txBody>
      </p:sp>
      <p:cxnSp>
        <p:nvCxnSpPr>
          <p:cNvPr id="24" name="Straight Arrow Connector 23">
            <a:extLst>
              <a:ext uri="{FF2B5EF4-FFF2-40B4-BE49-F238E27FC236}">
                <a16:creationId xmlns:a16="http://schemas.microsoft.com/office/drawing/2014/main" id="{91E97ECB-26BF-8000-7440-A4908558C97A}"/>
              </a:ext>
            </a:extLst>
          </p:cNvPr>
          <p:cNvCxnSpPr/>
          <p:nvPr/>
        </p:nvCxnSpPr>
        <p:spPr bwMode="auto">
          <a:xfrm>
            <a:off x="3618963" y="2557793"/>
            <a:ext cx="0" cy="700034"/>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4CCEBA8C-493E-497D-4DF1-5FCECF9B251E}"/>
              </a:ext>
            </a:extLst>
          </p:cNvPr>
          <p:cNvSpPr txBox="1"/>
          <p:nvPr/>
        </p:nvSpPr>
        <p:spPr bwMode="auto">
          <a:xfrm>
            <a:off x="3979071" y="5000317"/>
            <a:ext cx="56611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*Cisplatin or oxaliplatin plus either fluoropyrimidine or paclitaxel</a:t>
            </a:r>
          </a:p>
        </p:txBody>
      </p:sp>
    </p:spTree>
    <p:extLst>
      <p:ext uri="{BB962C8B-B14F-4D97-AF65-F5344CB8AC3E}">
        <p14:creationId xmlns:p14="http://schemas.microsoft.com/office/powerpoint/2010/main" val="790635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1418B0E-33B5-2F8A-2335-38AB2560BE42}"/>
              </a:ext>
            </a:extLst>
          </p:cNvPr>
          <p:cNvSpPr>
            <a:spLocks noGrp="1"/>
          </p:cNvSpPr>
          <p:nvPr>
            <p:ph type="title"/>
          </p:nvPr>
        </p:nvSpPr>
        <p:spPr/>
        <p:txBody>
          <a:bodyPr/>
          <a:lstStyle/>
          <a:p>
            <a:r>
              <a:rPr lang="en-US" altLang="en-US" dirty="0"/>
              <a:t>RATIONALE-306: Baseline Characteristics</a:t>
            </a:r>
            <a:endParaRPr lang="en-US" dirty="0"/>
          </a:p>
        </p:txBody>
      </p:sp>
      <p:sp>
        <p:nvSpPr>
          <p:cNvPr id="14" name="TextBox 13">
            <a:extLst>
              <a:ext uri="{FF2B5EF4-FFF2-40B4-BE49-F238E27FC236}">
                <a16:creationId xmlns:a16="http://schemas.microsoft.com/office/drawing/2014/main" id="{3DCFCFCE-C0C7-F6A2-EF7F-4A9B13719AE5}"/>
              </a:ext>
            </a:extLst>
          </p:cNvPr>
          <p:cNvSpPr txBox="1"/>
          <p:nvPr/>
        </p:nvSpPr>
        <p:spPr>
          <a:xfrm>
            <a:off x="421832" y="6421483"/>
            <a:ext cx="2583656"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a:t>
            </a:r>
          </a:p>
        </p:txBody>
      </p:sp>
      <p:grpSp>
        <p:nvGrpSpPr>
          <p:cNvPr id="15" name="Group 14">
            <a:extLst>
              <a:ext uri="{FF2B5EF4-FFF2-40B4-BE49-F238E27FC236}">
                <a16:creationId xmlns:a16="http://schemas.microsoft.com/office/drawing/2014/main" id="{08278455-4152-BEC0-DEFE-665A3AB4A545}"/>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30B56F38-883C-DFB6-7A10-297378190B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16">
              <a:extLst>
                <a:ext uri="{FF2B5EF4-FFF2-40B4-BE49-F238E27FC236}">
                  <a16:creationId xmlns:a16="http://schemas.microsoft.com/office/drawing/2014/main" id="{64600582-5A62-B32A-0A99-2A5308485F9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32">
            <a:extLst>
              <a:ext uri="{FF2B5EF4-FFF2-40B4-BE49-F238E27FC236}">
                <a16:creationId xmlns:a16="http://schemas.microsoft.com/office/drawing/2014/main" id="{FA38DF1E-1E26-C352-1AC9-2E0FE6430FE0}"/>
              </a:ext>
            </a:extLst>
          </p:cNvPr>
          <p:cNvGraphicFramePr>
            <a:graphicFrameLocks noGrp="1"/>
          </p:cNvGraphicFramePr>
          <p:nvPr>
            <p:extLst>
              <p:ext uri="{D42A27DB-BD31-4B8C-83A1-F6EECF244321}">
                <p14:modId xmlns:p14="http://schemas.microsoft.com/office/powerpoint/2010/main" val="4220841822"/>
              </p:ext>
            </p:extLst>
          </p:nvPr>
        </p:nvGraphicFramePr>
        <p:xfrm>
          <a:off x="538981" y="1511596"/>
          <a:ext cx="5561782" cy="4668616"/>
        </p:xfrm>
        <a:graphic>
          <a:graphicData uri="http://schemas.openxmlformats.org/drawingml/2006/table">
            <a:tbl>
              <a:tblPr/>
              <a:tblGrid>
                <a:gridCol w="2493586">
                  <a:extLst>
                    <a:ext uri="{9D8B030D-6E8A-4147-A177-3AD203B41FA5}">
                      <a16:colId xmlns:a16="http://schemas.microsoft.com/office/drawing/2014/main" val="20000"/>
                    </a:ext>
                  </a:extLst>
                </a:gridCol>
                <a:gridCol w="1524143">
                  <a:extLst>
                    <a:ext uri="{9D8B030D-6E8A-4147-A177-3AD203B41FA5}">
                      <a16:colId xmlns:a16="http://schemas.microsoft.com/office/drawing/2014/main" val="20001"/>
                    </a:ext>
                  </a:extLst>
                </a:gridCol>
                <a:gridCol w="1544053">
                  <a:extLst>
                    <a:ext uri="{9D8B030D-6E8A-4147-A177-3AD203B41FA5}">
                      <a16:colId xmlns:a16="http://schemas.microsoft.com/office/drawing/2014/main" val="20002"/>
                    </a:ext>
                  </a:extLst>
                </a:gridCol>
              </a:tblGrid>
              <a:tr h="243974">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Tisle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0473">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 (26-84)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65.0 (40-84)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0473">
                <a:tc>
                  <a:txBody>
                    <a:bodyPr/>
                    <a:lstStyle/>
                    <a:p>
                      <a:pPr marL="0" marR="0" lvl="0" indent="0" algn="l" defTabSz="914400" rtl="0" eaLnBrk="1" fontAlgn="base" latinLnBrk="0" hangingPunct="1">
                        <a:lnSpc>
                          <a:spcPct val="90000"/>
                        </a:lnSpc>
                        <a:spcBef>
                          <a:spcPct val="3500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282 (86.5)</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281 (87.0)</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92049">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n (%)</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 (excluding Japan)</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Japan</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210 (64.4)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33 (10.1)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83 (25.5)</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210 (65.0)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33 (10.2)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80 (24.8)</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92049">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243 (74.5)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79 (24.2)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243 (75.2)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76 (23.5)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0473">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33.4/66.6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32.2/67.8</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3758623"/>
                  </a:ext>
                </a:extLst>
              </a:tr>
              <a:tr h="492049">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Smoking status, n (%)</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Current/former</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Missing</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68 (20.9)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247 (75.7)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(3.4)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81 (25.1)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231 (71.5)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(3.4)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9490915"/>
                  </a:ext>
                </a:extLst>
              </a:tr>
              <a:tr h="374857">
                <a:tc>
                  <a:txBody>
                    <a:bodyPr/>
                    <a:lstStyle/>
                    <a:p>
                      <a:pPr marL="0" marR="0" lvl="0" indent="0" algn="l" defTabSz="914400" rtl="0" eaLnBrk="1" fontAlgn="base" latinLnBrk="0" hangingPunct="1">
                        <a:lnSpc>
                          <a:spcPct val="90000"/>
                        </a:lnSpc>
                        <a:spcBef>
                          <a:spcPct val="0"/>
                        </a:spcBef>
                        <a:spcAft>
                          <a:spcPts val="2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SCC</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325 (99.7)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323 (100)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2154679"/>
                  </a:ext>
                </a:extLst>
              </a:tr>
            </a:tbl>
          </a:graphicData>
        </a:graphic>
      </p:graphicFrame>
      <p:graphicFrame>
        <p:nvGraphicFramePr>
          <p:cNvPr id="10" name="Group 32">
            <a:extLst>
              <a:ext uri="{FF2B5EF4-FFF2-40B4-BE49-F238E27FC236}">
                <a16:creationId xmlns:a16="http://schemas.microsoft.com/office/drawing/2014/main" id="{84A47C31-A2F6-CDC7-BF11-622E95FA0D0F}"/>
              </a:ext>
            </a:extLst>
          </p:cNvPr>
          <p:cNvGraphicFramePr>
            <a:graphicFrameLocks noGrp="1"/>
          </p:cNvGraphicFramePr>
          <p:nvPr>
            <p:extLst>
              <p:ext uri="{D42A27DB-BD31-4B8C-83A1-F6EECF244321}">
                <p14:modId xmlns:p14="http://schemas.microsoft.com/office/powerpoint/2010/main" val="4021105212"/>
              </p:ext>
            </p:extLst>
          </p:nvPr>
        </p:nvGraphicFramePr>
        <p:xfrm>
          <a:off x="6178004" y="1511595"/>
          <a:ext cx="5580608" cy="4408000"/>
        </p:xfrm>
        <a:graphic>
          <a:graphicData uri="http://schemas.openxmlformats.org/drawingml/2006/table">
            <a:tbl>
              <a:tblPr/>
              <a:tblGrid>
                <a:gridCol w="2692596">
                  <a:extLst>
                    <a:ext uri="{9D8B030D-6E8A-4147-A177-3AD203B41FA5}">
                      <a16:colId xmlns:a16="http://schemas.microsoft.com/office/drawing/2014/main" val="20000"/>
                    </a:ext>
                  </a:extLst>
                </a:gridCol>
                <a:gridCol w="1393347">
                  <a:extLst>
                    <a:ext uri="{9D8B030D-6E8A-4147-A177-3AD203B41FA5}">
                      <a16:colId xmlns:a16="http://schemas.microsoft.com/office/drawing/2014/main" val="20001"/>
                    </a:ext>
                  </a:extLst>
                </a:gridCol>
                <a:gridCol w="1494665">
                  <a:extLst>
                    <a:ext uri="{9D8B030D-6E8A-4147-A177-3AD203B41FA5}">
                      <a16:colId xmlns:a16="http://schemas.microsoft.com/office/drawing/2014/main" val="20002"/>
                    </a:ext>
                  </a:extLst>
                </a:gridCol>
              </a:tblGrid>
              <a:tr h="221032">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Tisle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9607">
                <a:tc>
                  <a:txBody>
                    <a:bodyPr/>
                    <a:lstStyle/>
                    <a:p>
                      <a:pPr marL="0" marR="0" lvl="0" indent="0" algn="l" defTabSz="914400" rtl="0" eaLnBrk="1" fontAlgn="base" latinLnBrk="0" hangingPunct="1">
                        <a:lnSpc>
                          <a:spcPct val="90000"/>
                        </a:lnSpc>
                        <a:spcBef>
                          <a:spcPct val="3500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Baseline disease status, n (%)</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Metastatic</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Locally advanced</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279 (85.6)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47 (14.4)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282 (79.3)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41 (12.7)</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9607">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definitive therapy, n (%)</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Surgery</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Radiotherapy</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107 (32.8)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40 (12.3)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107 (33.1)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40 (12.4)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5779">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status, n (%)</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&lt;10%</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123 (37.7)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165 (50.6)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 (11.7)</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113 (35.0)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176 (54.5)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34 (10.5)</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27263">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Tx, mo (range)</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(0.1-38.3)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(0.6-34.9)</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33376">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Investigator-chosen CT, n (%)</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Platinum + FP</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Platinum + paclitaxel</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147 (45.1)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179 (54.9)</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146 (45.2)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177 (54.8)</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3758623"/>
                  </a:ext>
                </a:extLst>
              </a:tr>
              <a:tr h="339607">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Post-Tx systemic therapy, n (%)</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Systemic</a:t>
                      </a:r>
                    </a:p>
                    <a:p>
                      <a:pPr marL="285750" marR="0" lvl="0" indent="-171450" algn="l" defTabSz="914400" rtl="0" eaLnBrk="1" fontAlgn="base" latinLnBrk="0" hangingPunct="1">
                        <a:lnSpc>
                          <a:spcPct val="90000"/>
                        </a:lnSpc>
                        <a:spcBef>
                          <a:spcPct val="0"/>
                        </a:spcBef>
                        <a:spcAft>
                          <a:spcPts val="2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Immunotherapy</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157 (48.2)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46 (14.1)</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177 (54.8)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72 (22.3)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9490915"/>
                  </a:ext>
                </a:extLst>
              </a:tr>
            </a:tbl>
          </a:graphicData>
        </a:graphic>
      </p:graphicFrame>
    </p:spTree>
    <p:extLst>
      <p:ext uri="{BB962C8B-B14F-4D97-AF65-F5344CB8AC3E}">
        <p14:creationId xmlns:p14="http://schemas.microsoft.com/office/powerpoint/2010/main" val="2639396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RATIONALE-306: Overall Survival (Primary Endpoint)</a:t>
            </a:r>
            <a:endParaRPr lang="en-US" dirty="0"/>
          </a:p>
        </p:txBody>
      </p:sp>
      <p:sp>
        <p:nvSpPr>
          <p:cNvPr id="9" name="TextBox 8"/>
          <p:cNvSpPr txBox="1"/>
          <p:nvPr/>
        </p:nvSpPr>
        <p:spPr>
          <a:xfrm>
            <a:off x="421832" y="6411388"/>
            <a:ext cx="4445961"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 Reproduced with permission.</a:t>
            </a:r>
          </a:p>
        </p:txBody>
      </p:sp>
      <p:grpSp>
        <p:nvGrpSpPr>
          <p:cNvPr id="8" name="Group 7">
            <a:extLst>
              <a:ext uri="{FF2B5EF4-FFF2-40B4-BE49-F238E27FC236}">
                <a16:creationId xmlns:a16="http://schemas.microsoft.com/office/drawing/2014/main" id="{8BE00D25-2C86-7942-B52C-513F0A5CEC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3CF6E66-32C7-D17E-976B-DD8D2BE2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E88F834-5AA8-73FF-DB7A-78EAF3188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B6A03B5D-AB5F-B2D6-9F96-A2A1B2CCF2FA}"/>
              </a:ext>
            </a:extLst>
          </p:cNvPr>
          <p:cNvGrpSpPr/>
          <p:nvPr/>
        </p:nvGrpSpPr>
        <p:grpSpPr>
          <a:xfrm>
            <a:off x="2934080" y="1697889"/>
            <a:ext cx="7236521" cy="2234532"/>
            <a:chOff x="2934080" y="1697889"/>
            <a:chExt cx="7236521" cy="2234532"/>
          </a:xfrm>
        </p:grpSpPr>
        <p:sp>
          <p:nvSpPr>
            <p:cNvPr id="34" name="Oval 33">
              <a:extLst>
                <a:ext uri="{FF2B5EF4-FFF2-40B4-BE49-F238E27FC236}">
                  <a16:creationId xmlns:a16="http://schemas.microsoft.com/office/drawing/2014/main" id="{94A24BAB-6CC8-3D57-B754-F07DAC0A5B7A}"/>
                </a:ext>
              </a:extLst>
            </p:cNvPr>
            <p:cNvSpPr/>
            <p:nvPr/>
          </p:nvSpPr>
          <p:spPr bwMode="auto">
            <a:xfrm>
              <a:off x="10086954" y="384773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8D8D2B4B-A54F-A1BF-87AD-413AA2E453B5}"/>
                </a:ext>
              </a:extLst>
            </p:cNvPr>
            <p:cNvSpPr/>
            <p:nvPr/>
          </p:nvSpPr>
          <p:spPr bwMode="auto">
            <a:xfrm>
              <a:off x="8158822" y="378749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BE8D6E46-D914-D883-8A82-548AEE2E09FC}"/>
                </a:ext>
              </a:extLst>
            </p:cNvPr>
            <p:cNvSpPr/>
            <p:nvPr/>
          </p:nvSpPr>
          <p:spPr bwMode="auto">
            <a:xfrm>
              <a:off x="8203837" y="384230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4160892A-E14A-BA4A-BF59-88450BC3FFB1}"/>
                </a:ext>
              </a:extLst>
            </p:cNvPr>
            <p:cNvSpPr/>
            <p:nvPr/>
          </p:nvSpPr>
          <p:spPr bwMode="auto">
            <a:xfrm>
              <a:off x="8240717" y="384230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B03A6D74-EBE8-CC31-E956-4BDFC33DA655}"/>
                </a:ext>
              </a:extLst>
            </p:cNvPr>
            <p:cNvSpPr/>
            <p:nvPr/>
          </p:nvSpPr>
          <p:spPr bwMode="auto">
            <a:xfrm>
              <a:off x="8343584" y="384594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9984D3F8-647C-6BF3-6950-BFB1EAE09FF7}"/>
                </a:ext>
              </a:extLst>
            </p:cNvPr>
            <p:cNvSpPr/>
            <p:nvPr/>
          </p:nvSpPr>
          <p:spPr bwMode="auto">
            <a:xfrm>
              <a:off x="8434883" y="384838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CFFC0FF3-4FFC-78C6-6AE7-51ABA4C72A0B}"/>
                </a:ext>
              </a:extLst>
            </p:cNvPr>
            <p:cNvSpPr/>
            <p:nvPr/>
          </p:nvSpPr>
          <p:spPr bwMode="auto">
            <a:xfrm>
              <a:off x="8618576" y="383978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649A6316-51FD-80A5-0DBA-4E4F8C08B849}"/>
                </a:ext>
              </a:extLst>
            </p:cNvPr>
            <p:cNvSpPr/>
            <p:nvPr/>
          </p:nvSpPr>
          <p:spPr bwMode="auto">
            <a:xfrm>
              <a:off x="8489790" y="384230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DD38F5B0-BCE6-D6C8-046A-4218C7544FF4}"/>
                </a:ext>
              </a:extLst>
            </p:cNvPr>
            <p:cNvSpPr/>
            <p:nvPr/>
          </p:nvSpPr>
          <p:spPr bwMode="auto">
            <a:xfrm>
              <a:off x="8552668" y="384641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A2DF3C50-41BB-C149-4B9C-432A0E972978}"/>
                </a:ext>
              </a:extLst>
            </p:cNvPr>
            <p:cNvSpPr/>
            <p:nvPr/>
          </p:nvSpPr>
          <p:spPr bwMode="auto">
            <a:xfrm>
              <a:off x="8811153" y="384302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726DFA8F-FE62-FE54-09E2-37C27F8A65E2}"/>
                </a:ext>
              </a:extLst>
            </p:cNvPr>
            <p:cNvSpPr/>
            <p:nvPr/>
          </p:nvSpPr>
          <p:spPr bwMode="auto">
            <a:xfrm>
              <a:off x="8920740" y="384230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CF3D3B74-9F9B-44F4-0AF7-53524E120603}"/>
                </a:ext>
              </a:extLst>
            </p:cNvPr>
            <p:cNvSpPr/>
            <p:nvPr/>
          </p:nvSpPr>
          <p:spPr bwMode="auto">
            <a:xfrm>
              <a:off x="8993025" y="384633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02B0A902-AD04-E83C-102C-655BFF839618}"/>
                </a:ext>
              </a:extLst>
            </p:cNvPr>
            <p:cNvSpPr/>
            <p:nvPr/>
          </p:nvSpPr>
          <p:spPr bwMode="auto">
            <a:xfrm>
              <a:off x="9178451" y="384373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EC240686-0468-65DD-F2A3-24B9CB722854}"/>
                </a:ext>
              </a:extLst>
            </p:cNvPr>
            <p:cNvSpPr/>
            <p:nvPr/>
          </p:nvSpPr>
          <p:spPr bwMode="auto">
            <a:xfrm>
              <a:off x="9269953" y="384302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9D00B4E3-F561-74CF-BB2A-D5EAC654ACA4}"/>
                </a:ext>
              </a:extLst>
            </p:cNvPr>
            <p:cNvSpPr/>
            <p:nvPr/>
          </p:nvSpPr>
          <p:spPr bwMode="auto">
            <a:xfrm>
              <a:off x="9232015" y="384877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02CBEB51-4AB7-9E3C-BE6A-1235568606CA}"/>
                </a:ext>
              </a:extLst>
            </p:cNvPr>
            <p:cNvSpPr/>
            <p:nvPr/>
          </p:nvSpPr>
          <p:spPr bwMode="auto">
            <a:xfrm>
              <a:off x="9441099" y="384230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1AA2E763-0490-C931-B4A2-BD7F78A8A2C0}"/>
                </a:ext>
              </a:extLst>
            </p:cNvPr>
            <p:cNvSpPr/>
            <p:nvPr/>
          </p:nvSpPr>
          <p:spPr bwMode="auto">
            <a:xfrm>
              <a:off x="9528269" y="384230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3E9B7BCF-E382-DAE7-53BE-20B50EE033B8}"/>
                </a:ext>
              </a:extLst>
            </p:cNvPr>
            <p:cNvSpPr/>
            <p:nvPr/>
          </p:nvSpPr>
          <p:spPr bwMode="auto">
            <a:xfrm>
              <a:off x="8139244" y="371071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27487269-7774-C85F-23BB-3E87614F207F}"/>
                </a:ext>
              </a:extLst>
            </p:cNvPr>
            <p:cNvSpPr/>
            <p:nvPr/>
          </p:nvSpPr>
          <p:spPr bwMode="auto">
            <a:xfrm>
              <a:off x="2934080" y="169788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B304AE68-FB0D-5C19-CFFB-2D8CF75E507F}"/>
                </a:ext>
              </a:extLst>
            </p:cNvPr>
            <p:cNvSpPr/>
            <p:nvPr/>
          </p:nvSpPr>
          <p:spPr bwMode="auto">
            <a:xfrm>
              <a:off x="2985754" y="1705827"/>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8FDED830-0E7E-E45F-38B7-715D1ABF541F}"/>
                </a:ext>
              </a:extLst>
            </p:cNvPr>
            <p:cNvSpPr/>
            <p:nvPr/>
          </p:nvSpPr>
          <p:spPr bwMode="auto">
            <a:xfrm>
              <a:off x="3292443" y="182287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8035A48A-4186-057C-FF8F-E1CA1E7EE901}"/>
                </a:ext>
              </a:extLst>
            </p:cNvPr>
            <p:cNvSpPr/>
            <p:nvPr/>
          </p:nvSpPr>
          <p:spPr bwMode="auto">
            <a:xfrm>
              <a:off x="3126711" y="173426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18A23CD3-E048-B7EB-07FC-CCC76D038540}"/>
                </a:ext>
              </a:extLst>
            </p:cNvPr>
            <p:cNvSpPr/>
            <p:nvPr/>
          </p:nvSpPr>
          <p:spPr bwMode="auto">
            <a:xfrm>
              <a:off x="3363095" y="185240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6AE8F2A3-12D8-37EF-355C-4564918F4757}"/>
                </a:ext>
              </a:extLst>
            </p:cNvPr>
            <p:cNvSpPr/>
            <p:nvPr/>
          </p:nvSpPr>
          <p:spPr bwMode="auto">
            <a:xfrm>
              <a:off x="3747228" y="201625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DDADCE07-8B66-4DC5-3A6B-FFAB86EE38B6}"/>
                </a:ext>
              </a:extLst>
            </p:cNvPr>
            <p:cNvSpPr/>
            <p:nvPr/>
          </p:nvSpPr>
          <p:spPr bwMode="auto">
            <a:xfrm>
              <a:off x="3789128" y="205042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5163F533-F317-7D60-760B-6A7447A05887}"/>
                </a:ext>
              </a:extLst>
            </p:cNvPr>
            <p:cNvSpPr/>
            <p:nvPr/>
          </p:nvSpPr>
          <p:spPr bwMode="auto">
            <a:xfrm>
              <a:off x="3846120" y="206728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70F94E4B-A24F-4E55-7E06-ED3B029F5374}"/>
                </a:ext>
              </a:extLst>
            </p:cNvPr>
            <p:cNvSpPr/>
            <p:nvPr/>
          </p:nvSpPr>
          <p:spPr bwMode="auto">
            <a:xfrm>
              <a:off x="3946861" y="213406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7C8E187F-F045-02C9-AAC3-70F339B281BB}"/>
                </a:ext>
              </a:extLst>
            </p:cNvPr>
            <p:cNvSpPr/>
            <p:nvPr/>
          </p:nvSpPr>
          <p:spPr bwMode="auto">
            <a:xfrm>
              <a:off x="4137315" y="220103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A9B15DDB-1619-1EE5-D539-394DF15E13A0}"/>
                </a:ext>
              </a:extLst>
            </p:cNvPr>
            <p:cNvSpPr/>
            <p:nvPr/>
          </p:nvSpPr>
          <p:spPr bwMode="auto">
            <a:xfrm>
              <a:off x="4350103" y="225618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EEA3106B-B7D9-CE84-B52D-27C490830CE9}"/>
                </a:ext>
              </a:extLst>
            </p:cNvPr>
            <p:cNvSpPr/>
            <p:nvPr/>
          </p:nvSpPr>
          <p:spPr bwMode="auto">
            <a:xfrm>
              <a:off x="4679330" y="244583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E32580F5-175D-B2BB-572F-72DC2F15D311}"/>
                </a:ext>
              </a:extLst>
            </p:cNvPr>
            <p:cNvSpPr/>
            <p:nvPr/>
          </p:nvSpPr>
          <p:spPr bwMode="auto">
            <a:xfrm>
              <a:off x="5336766" y="282620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3F76B754-C1EA-7999-7AC1-DDC835E61C68}"/>
                </a:ext>
              </a:extLst>
            </p:cNvPr>
            <p:cNvSpPr/>
            <p:nvPr/>
          </p:nvSpPr>
          <p:spPr bwMode="auto">
            <a:xfrm>
              <a:off x="5361341" y="283533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108BA889-0874-B60D-929F-838313FA00A0}"/>
                </a:ext>
              </a:extLst>
            </p:cNvPr>
            <p:cNvSpPr/>
            <p:nvPr/>
          </p:nvSpPr>
          <p:spPr bwMode="auto">
            <a:xfrm>
              <a:off x="5740313" y="294498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27C8AFBE-A2D7-4D61-9274-EC9F9D0F74FB}"/>
                </a:ext>
              </a:extLst>
            </p:cNvPr>
            <p:cNvSpPr/>
            <p:nvPr/>
          </p:nvSpPr>
          <p:spPr bwMode="auto">
            <a:xfrm>
              <a:off x="5914901" y="306559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23209BC1-9775-D9A7-7883-33EF268C2680}"/>
                </a:ext>
              </a:extLst>
            </p:cNvPr>
            <p:cNvSpPr/>
            <p:nvPr/>
          </p:nvSpPr>
          <p:spPr bwMode="auto">
            <a:xfrm>
              <a:off x="5990889" y="312460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9A52C23A-CF8C-8430-6FC5-7B50B60814D0}"/>
                </a:ext>
              </a:extLst>
            </p:cNvPr>
            <p:cNvSpPr/>
            <p:nvPr/>
          </p:nvSpPr>
          <p:spPr bwMode="auto">
            <a:xfrm>
              <a:off x="6036088" y="312747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71A6CB0D-D2D1-C32F-410E-3D26DF4770AC}"/>
                </a:ext>
              </a:extLst>
            </p:cNvPr>
            <p:cNvSpPr/>
            <p:nvPr/>
          </p:nvSpPr>
          <p:spPr bwMode="auto">
            <a:xfrm>
              <a:off x="6074482" y="312728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1D8A9119-825A-9C37-E905-53026821CD92}"/>
                </a:ext>
              </a:extLst>
            </p:cNvPr>
            <p:cNvSpPr/>
            <p:nvPr/>
          </p:nvSpPr>
          <p:spPr bwMode="auto">
            <a:xfrm>
              <a:off x="6119297" y="315370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7D709E53-9475-5AE9-302F-8EC3C9FD0CD3}"/>
                </a:ext>
              </a:extLst>
            </p:cNvPr>
            <p:cNvSpPr/>
            <p:nvPr/>
          </p:nvSpPr>
          <p:spPr bwMode="auto">
            <a:xfrm>
              <a:off x="6202455" y="318517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B56C7BCD-679C-EE6C-A3EC-90A273AEDB84}"/>
                </a:ext>
              </a:extLst>
            </p:cNvPr>
            <p:cNvSpPr/>
            <p:nvPr/>
          </p:nvSpPr>
          <p:spPr bwMode="auto">
            <a:xfrm>
              <a:off x="6255268" y="318479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75DE1FE1-19C1-B4EC-35CC-31CA7E390ADE}"/>
                </a:ext>
              </a:extLst>
            </p:cNvPr>
            <p:cNvSpPr/>
            <p:nvPr/>
          </p:nvSpPr>
          <p:spPr bwMode="auto">
            <a:xfrm>
              <a:off x="6357860" y="324454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1CED49AD-1934-3665-5B1A-833A34CFFB9C}"/>
                </a:ext>
              </a:extLst>
            </p:cNvPr>
            <p:cNvSpPr/>
            <p:nvPr/>
          </p:nvSpPr>
          <p:spPr bwMode="auto">
            <a:xfrm>
              <a:off x="6403668" y="324453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89B2D441-A194-D7BF-215A-CBAC438EA175}"/>
                </a:ext>
              </a:extLst>
            </p:cNvPr>
            <p:cNvSpPr/>
            <p:nvPr/>
          </p:nvSpPr>
          <p:spPr bwMode="auto">
            <a:xfrm>
              <a:off x="6468284" y="326617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2CFCD756-770F-9033-139B-AF78F75D7921}"/>
                </a:ext>
              </a:extLst>
            </p:cNvPr>
            <p:cNvSpPr/>
            <p:nvPr/>
          </p:nvSpPr>
          <p:spPr bwMode="auto">
            <a:xfrm>
              <a:off x="6536069" y="328106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BF88744B-6BE9-4ACC-1A61-138C3805CEEA}"/>
                </a:ext>
              </a:extLst>
            </p:cNvPr>
            <p:cNvSpPr/>
            <p:nvPr/>
          </p:nvSpPr>
          <p:spPr bwMode="auto">
            <a:xfrm>
              <a:off x="6600652" y="329894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0C4DF7F3-94BD-82BF-BAA7-03B1A540B3E4}"/>
                </a:ext>
              </a:extLst>
            </p:cNvPr>
            <p:cNvSpPr/>
            <p:nvPr/>
          </p:nvSpPr>
          <p:spPr bwMode="auto">
            <a:xfrm>
              <a:off x="6673225" y="330975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BE3B8A11-3F46-68BD-0428-48D8308F04C1}"/>
                </a:ext>
              </a:extLst>
            </p:cNvPr>
            <p:cNvSpPr/>
            <p:nvPr/>
          </p:nvSpPr>
          <p:spPr bwMode="auto">
            <a:xfrm>
              <a:off x="6729625" y="332209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CEA7C83C-765E-A6EE-D631-B4D54D718CA2}"/>
                </a:ext>
              </a:extLst>
            </p:cNvPr>
            <p:cNvSpPr/>
            <p:nvPr/>
          </p:nvSpPr>
          <p:spPr bwMode="auto">
            <a:xfrm>
              <a:off x="6795121" y="334476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85D34B80-3A4C-4B36-D381-CFABE705631F}"/>
                </a:ext>
              </a:extLst>
            </p:cNvPr>
            <p:cNvSpPr/>
            <p:nvPr/>
          </p:nvSpPr>
          <p:spPr bwMode="auto">
            <a:xfrm>
              <a:off x="6873915" y="335473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F660EC23-DB2D-8385-E093-FEF0B1C0A68B}"/>
                </a:ext>
              </a:extLst>
            </p:cNvPr>
            <p:cNvSpPr/>
            <p:nvPr/>
          </p:nvSpPr>
          <p:spPr bwMode="auto">
            <a:xfrm>
              <a:off x="6911498" y="335811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4EB534F4-B3E4-02E0-B79E-92138CB3D3C2}"/>
                </a:ext>
              </a:extLst>
            </p:cNvPr>
            <p:cNvSpPr/>
            <p:nvPr/>
          </p:nvSpPr>
          <p:spPr bwMode="auto">
            <a:xfrm>
              <a:off x="6956236" y="338472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87889677-2F49-47AB-4525-7A3047E908DD}"/>
                </a:ext>
              </a:extLst>
            </p:cNvPr>
            <p:cNvSpPr/>
            <p:nvPr/>
          </p:nvSpPr>
          <p:spPr bwMode="auto">
            <a:xfrm>
              <a:off x="7016833" y="339231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3796E65C-70D5-52F0-7B92-8F5949A1A19C}"/>
                </a:ext>
              </a:extLst>
            </p:cNvPr>
            <p:cNvSpPr/>
            <p:nvPr/>
          </p:nvSpPr>
          <p:spPr bwMode="auto">
            <a:xfrm>
              <a:off x="7137611" y="341695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3BA87675-C333-BCDA-DA2A-A6D02AA5DEB1}"/>
                </a:ext>
              </a:extLst>
            </p:cNvPr>
            <p:cNvSpPr/>
            <p:nvPr/>
          </p:nvSpPr>
          <p:spPr bwMode="auto">
            <a:xfrm>
              <a:off x="7160981" y="343724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33E9994E-EE67-ADF5-2695-1A7E9140E545}"/>
                </a:ext>
              </a:extLst>
            </p:cNvPr>
            <p:cNvSpPr/>
            <p:nvPr/>
          </p:nvSpPr>
          <p:spPr bwMode="auto">
            <a:xfrm>
              <a:off x="7213556" y="344362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CBAC8E9E-C4EB-CFD3-7469-D1ED44A6A2C4}"/>
                </a:ext>
              </a:extLst>
            </p:cNvPr>
            <p:cNvSpPr/>
            <p:nvPr/>
          </p:nvSpPr>
          <p:spPr bwMode="auto">
            <a:xfrm>
              <a:off x="7262073" y="344589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607E4777-C5F8-4B5A-D2E4-D4A247A7FC0B}"/>
                </a:ext>
              </a:extLst>
            </p:cNvPr>
            <p:cNvSpPr/>
            <p:nvPr/>
          </p:nvSpPr>
          <p:spPr bwMode="auto">
            <a:xfrm>
              <a:off x="7306268" y="346956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24D9F633-8BDA-133C-0E01-48A8746AAE9C}"/>
                </a:ext>
              </a:extLst>
            </p:cNvPr>
            <p:cNvSpPr/>
            <p:nvPr/>
          </p:nvSpPr>
          <p:spPr bwMode="auto">
            <a:xfrm>
              <a:off x="7350971" y="349247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2913DDFF-F83C-D855-AD27-4E7FDF7DFCA2}"/>
                </a:ext>
              </a:extLst>
            </p:cNvPr>
            <p:cNvSpPr/>
            <p:nvPr/>
          </p:nvSpPr>
          <p:spPr bwMode="auto">
            <a:xfrm>
              <a:off x="7401465" y="349433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42EDF35E-6261-D728-E2FF-59B11E2C2CB6}"/>
                </a:ext>
              </a:extLst>
            </p:cNvPr>
            <p:cNvSpPr/>
            <p:nvPr/>
          </p:nvSpPr>
          <p:spPr bwMode="auto">
            <a:xfrm>
              <a:off x="7434738" y="349736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F5D96640-566B-D974-3E08-27945429CD65}"/>
                </a:ext>
              </a:extLst>
            </p:cNvPr>
            <p:cNvSpPr/>
            <p:nvPr/>
          </p:nvSpPr>
          <p:spPr bwMode="auto">
            <a:xfrm>
              <a:off x="7510677" y="355876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D36FA48A-F32F-6EAF-495C-84438FF38BF0}"/>
                </a:ext>
              </a:extLst>
            </p:cNvPr>
            <p:cNvSpPr/>
            <p:nvPr/>
          </p:nvSpPr>
          <p:spPr bwMode="auto">
            <a:xfrm>
              <a:off x="7644017" y="358119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AA961318-5A07-DD66-BAA7-E55A05B42D86}"/>
                </a:ext>
              </a:extLst>
            </p:cNvPr>
            <p:cNvSpPr/>
            <p:nvPr/>
          </p:nvSpPr>
          <p:spPr bwMode="auto">
            <a:xfrm>
              <a:off x="8021441" y="3676017"/>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130B2E15-C862-28B6-AC6F-11ABC44CC420}"/>
                </a:ext>
              </a:extLst>
            </p:cNvPr>
            <p:cNvSpPr/>
            <p:nvPr/>
          </p:nvSpPr>
          <p:spPr bwMode="auto">
            <a:xfrm>
              <a:off x="7995503" y="367793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96B52D4E-2C7E-0C0E-1CEE-1C7B86712A86}"/>
                </a:ext>
              </a:extLst>
            </p:cNvPr>
            <p:cNvSpPr/>
            <p:nvPr/>
          </p:nvSpPr>
          <p:spPr bwMode="auto">
            <a:xfrm>
              <a:off x="7894555" y="3676017"/>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1AECA7BF-4B28-2233-E54F-A2764A84978B}"/>
                </a:ext>
              </a:extLst>
            </p:cNvPr>
            <p:cNvSpPr/>
            <p:nvPr/>
          </p:nvSpPr>
          <p:spPr bwMode="auto">
            <a:xfrm>
              <a:off x="7695515" y="359786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60E84BBC-4853-C9EA-62AC-5FF9F9A89F59}"/>
                </a:ext>
              </a:extLst>
            </p:cNvPr>
            <p:cNvSpPr/>
            <p:nvPr/>
          </p:nvSpPr>
          <p:spPr bwMode="auto">
            <a:xfrm>
              <a:off x="7741533" y="362104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9E3936EB-9E86-D692-C9CA-14384C540655}"/>
                </a:ext>
              </a:extLst>
            </p:cNvPr>
            <p:cNvSpPr/>
            <p:nvPr/>
          </p:nvSpPr>
          <p:spPr bwMode="auto">
            <a:xfrm>
              <a:off x="7790652" y="3628757"/>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3DF3B58A-F62C-7884-38CC-3C4DDEBBC396}"/>
                </a:ext>
              </a:extLst>
            </p:cNvPr>
            <p:cNvSpPr/>
            <p:nvPr/>
          </p:nvSpPr>
          <p:spPr bwMode="auto">
            <a:xfrm>
              <a:off x="7848500" y="363069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aphicFrame>
        <p:nvGraphicFramePr>
          <p:cNvPr id="104" name="Group 32">
            <a:extLst>
              <a:ext uri="{FF2B5EF4-FFF2-40B4-BE49-F238E27FC236}">
                <a16:creationId xmlns:a16="http://schemas.microsoft.com/office/drawing/2014/main" id="{9130845D-CBF7-B5DD-1279-A7B4080696B5}"/>
              </a:ext>
            </a:extLst>
          </p:cNvPr>
          <p:cNvGraphicFramePr>
            <a:graphicFrameLocks noGrp="1"/>
          </p:cNvGraphicFramePr>
          <p:nvPr>
            <p:extLst>
              <p:ext uri="{D42A27DB-BD31-4B8C-83A1-F6EECF244321}">
                <p14:modId xmlns:p14="http://schemas.microsoft.com/office/powerpoint/2010/main" val="3879909735"/>
              </p:ext>
            </p:extLst>
          </p:nvPr>
        </p:nvGraphicFramePr>
        <p:xfrm>
          <a:off x="7062681" y="1619899"/>
          <a:ext cx="4703803" cy="1687128"/>
        </p:xfrm>
        <a:graphic>
          <a:graphicData uri="http://schemas.openxmlformats.org/drawingml/2006/table">
            <a:tbl>
              <a:tblPr/>
              <a:tblGrid>
                <a:gridCol w="1988481">
                  <a:extLst>
                    <a:ext uri="{9D8B030D-6E8A-4147-A177-3AD203B41FA5}">
                      <a16:colId xmlns:a16="http://schemas.microsoft.com/office/drawing/2014/main" val="20000"/>
                    </a:ext>
                  </a:extLst>
                </a:gridCol>
                <a:gridCol w="1405054">
                  <a:extLst>
                    <a:ext uri="{9D8B030D-6E8A-4147-A177-3AD203B41FA5}">
                      <a16:colId xmlns:a16="http://schemas.microsoft.com/office/drawing/2014/main" val="20001"/>
                    </a:ext>
                  </a:extLst>
                </a:gridCol>
                <a:gridCol w="1310268">
                  <a:extLst>
                    <a:ext uri="{9D8B030D-6E8A-4147-A177-3AD203B41FA5}">
                      <a16:colId xmlns:a16="http://schemas.microsoft.com/office/drawing/2014/main" val="20002"/>
                    </a:ext>
                  </a:extLst>
                </a:gridCol>
              </a:tblGrid>
              <a:tr h="318297">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Tislelizumab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8677">
                <a:tc>
                  <a:txBody>
                    <a:bodyPr/>
                    <a:lstStyle/>
                    <a:p>
                      <a:pPr marL="0" marR="0" lvl="0" indent="0" algn="l" defTabSz="914400" rtl="0" eaLnBrk="1" fontAlgn="base" latinLnBrk="0" hangingPunct="1">
                        <a:lnSpc>
                          <a:spcPct val="9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 of patients)</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(60.1)</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226 (70.0)</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8677">
                <a:tc>
                  <a:txBody>
                    <a:bodyPr/>
                    <a:lstStyle/>
                    <a:p>
                      <a:pPr marL="0" marR="0" lvl="0" indent="0" algn="l" defTabSz="914400" rtl="0" eaLnBrk="1" fontAlgn="base" latinLnBrk="0" hangingPunct="1">
                        <a:lnSpc>
                          <a:spcPct val="90000"/>
                        </a:lnSpc>
                        <a:spcBef>
                          <a:spcPct val="3500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 (15.8-20.1)</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(9.3-12.1)</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8677">
                <a:tc>
                  <a:txBody>
                    <a:bodyPr/>
                    <a:lstStyle/>
                    <a:p>
                      <a:pPr marL="0" marR="0" lvl="0" indent="0" algn="l" defTabSz="914400" rtl="0" eaLnBrk="1" fontAlgn="base" latinLnBrk="0" hangingPunct="1">
                        <a:lnSpc>
                          <a:spcPct val="90000"/>
                        </a:lnSpc>
                        <a:spcBef>
                          <a:spcPct val="0"/>
                        </a:spcBef>
                        <a:spcAft>
                          <a:spcPts val="2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0.66 (95% CI: 0.54-0.80)</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28677">
                <a:tc>
                  <a:txBody>
                    <a:bodyPr/>
                    <a:lstStyle/>
                    <a:p>
                      <a:pPr marL="0" marR="0" lvl="0" indent="0" algn="l" defTabSz="914400" rtl="0" eaLnBrk="1" fontAlgn="base" latinLnBrk="0" hangingPunct="1">
                        <a:lnSpc>
                          <a:spcPct val="90000"/>
                        </a:lnSpc>
                        <a:spcBef>
                          <a:spcPct val="0"/>
                        </a:spcBef>
                        <a:spcAft>
                          <a:spcPts val="2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90000"/>
                        </a:lnSpc>
                        <a:spcBef>
                          <a:spcPts val="1000"/>
                        </a:spcBef>
                        <a:spcAft>
                          <a:spcPct val="2500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&lt;.0001</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05" name="TextBox 104">
            <a:extLst>
              <a:ext uri="{FF2B5EF4-FFF2-40B4-BE49-F238E27FC236}">
                <a16:creationId xmlns:a16="http://schemas.microsoft.com/office/drawing/2014/main" id="{7C610BFE-0830-32E8-8732-C516AD48FE6A}"/>
              </a:ext>
            </a:extLst>
          </p:cNvPr>
          <p:cNvSpPr txBox="1"/>
          <p:nvPr/>
        </p:nvSpPr>
        <p:spPr bwMode="auto">
          <a:xfrm>
            <a:off x="8379193" y="3496174"/>
            <a:ext cx="2804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Tislelizumab + CT</a:t>
            </a:r>
          </a:p>
        </p:txBody>
      </p:sp>
      <p:sp>
        <p:nvSpPr>
          <p:cNvPr id="106" name="TextBox 105">
            <a:extLst>
              <a:ext uri="{FF2B5EF4-FFF2-40B4-BE49-F238E27FC236}">
                <a16:creationId xmlns:a16="http://schemas.microsoft.com/office/drawing/2014/main" id="{2EC9D22D-76D0-D6FF-EDDF-CA5E54820ED7}"/>
              </a:ext>
            </a:extLst>
          </p:cNvPr>
          <p:cNvSpPr txBox="1"/>
          <p:nvPr/>
        </p:nvSpPr>
        <p:spPr bwMode="auto">
          <a:xfrm>
            <a:off x="8607793" y="4176527"/>
            <a:ext cx="2804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Placebo + CT</a:t>
            </a:r>
          </a:p>
        </p:txBody>
      </p:sp>
      <p:grpSp>
        <p:nvGrpSpPr>
          <p:cNvPr id="107" name="Group 106">
            <a:extLst>
              <a:ext uri="{FF2B5EF4-FFF2-40B4-BE49-F238E27FC236}">
                <a16:creationId xmlns:a16="http://schemas.microsoft.com/office/drawing/2014/main" id="{C588F1CA-6CA1-83BA-12E1-6F25A0EE88B9}"/>
              </a:ext>
            </a:extLst>
          </p:cNvPr>
          <p:cNvGrpSpPr/>
          <p:nvPr/>
        </p:nvGrpSpPr>
        <p:grpSpPr>
          <a:xfrm>
            <a:off x="2304555" y="1523636"/>
            <a:ext cx="535724" cy="3336967"/>
            <a:chOff x="6344960" y="1507912"/>
            <a:chExt cx="535724" cy="2911589"/>
          </a:xfrm>
        </p:grpSpPr>
        <p:sp>
          <p:nvSpPr>
            <p:cNvPr id="108" name="TextBox 107">
              <a:extLst>
                <a:ext uri="{FF2B5EF4-FFF2-40B4-BE49-F238E27FC236}">
                  <a16:creationId xmlns:a16="http://schemas.microsoft.com/office/drawing/2014/main" id="{73E7875A-DA04-4BB8-6AB5-C79EB395158B}"/>
                </a:ext>
              </a:extLst>
            </p:cNvPr>
            <p:cNvSpPr txBox="1"/>
            <p:nvPr/>
          </p:nvSpPr>
          <p:spPr bwMode="auto">
            <a:xfrm>
              <a:off x="6461980" y="25367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9" name="TextBox 108">
              <a:extLst>
                <a:ext uri="{FF2B5EF4-FFF2-40B4-BE49-F238E27FC236}">
                  <a16:creationId xmlns:a16="http://schemas.microsoft.com/office/drawing/2014/main" id="{846B86C7-726C-2F04-45A2-7E50C50FA778}"/>
                </a:ext>
              </a:extLst>
            </p:cNvPr>
            <p:cNvSpPr txBox="1"/>
            <p:nvPr/>
          </p:nvSpPr>
          <p:spPr bwMode="auto">
            <a:xfrm>
              <a:off x="6461980" y="3035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0" name="TextBox 109">
              <a:extLst>
                <a:ext uri="{FF2B5EF4-FFF2-40B4-BE49-F238E27FC236}">
                  <a16:creationId xmlns:a16="http://schemas.microsoft.com/office/drawing/2014/main" id="{3AC17CF5-872B-3B04-7D8E-9F4D99011E7A}"/>
                </a:ext>
              </a:extLst>
            </p:cNvPr>
            <p:cNvSpPr txBox="1"/>
            <p:nvPr/>
          </p:nvSpPr>
          <p:spPr bwMode="auto">
            <a:xfrm>
              <a:off x="6461980" y="35591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1" name="TextBox 110">
              <a:extLst>
                <a:ext uri="{FF2B5EF4-FFF2-40B4-BE49-F238E27FC236}">
                  <a16:creationId xmlns:a16="http://schemas.microsoft.com/office/drawing/2014/main" id="{484C22C4-AA01-7752-5FA3-EC1BC02779A9}"/>
                </a:ext>
              </a:extLst>
            </p:cNvPr>
            <p:cNvSpPr txBox="1"/>
            <p:nvPr/>
          </p:nvSpPr>
          <p:spPr bwMode="auto">
            <a:xfrm>
              <a:off x="6578999" y="405016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2" name="TextBox 111">
              <a:extLst>
                <a:ext uri="{FF2B5EF4-FFF2-40B4-BE49-F238E27FC236}">
                  <a16:creationId xmlns:a16="http://schemas.microsoft.com/office/drawing/2014/main" id="{7DD8C72A-5CAE-B54C-66F1-27E258F538EC}"/>
                </a:ext>
              </a:extLst>
            </p:cNvPr>
            <p:cNvSpPr txBox="1"/>
            <p:nvPr/>
          </p:nvSpPr>
          <p:spPr bwMode="auto">
            <a:xfrm>
              <a:off x="6461980" y="20189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3" name="TextBox 112">
              <a:extLst>
                <a:ext uri="{FF2B5EF4-FFF2-40B4-BE49-F238E27FC236}">
                  <a16:creationId xmlns:a16="http://schemas.microsoft.com/office/drawing/2014/main" id="{2E225A22-5B9B-CF9D-E12F-24732E3419F5}"/>
                </a:ext>
              </a:extLst>
            </p:cNvPr>
            <p:cNvSpPr txBox="1"/>
            <p:nvPr/>
          </p:nvSpPr>
          <p:spPr bwMode="auto">
            <a:xfrm>
              <a:off x="6344960" y="150791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114" name="Straight Connector 113">
            <a:extLst>
              <a:ext uri="{FF2B5EF4-FFF2-40B4-BE49-F238E27FC236}">
                <a16:creationId xmlns:a16="http://schemas.microsoft.com/office/drawing/2014/main" id="{2A422AB0-F8FF-5169-DF40-276CC3F2AD9A}"/>
              </a:ext>
            </a:extLst>
          </p:cNvPr>
          <p:cNvCxnSpPr>
            <a:cxnSpLocks/>
          </p:cNvCxnSpPr>
          <p:nvPr/>
        </p:nvCxnSpPr>
        <p:spPr bwMode="auto">
          <a:xfrm>
            <a:off x="2798567" y="17067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4242454-1098-389E-B982-A6F09652D86C}"/>
              </a:ext>
            </a:extLst>
          </p:cNvPr>
          <p:cNvCxnSpPr>
            <a:cxnSpLocks/>
          </p:cNvCxnSpPr>
          <p:nvPr/>
        </p:nvCxnSpPr>
        <p:spPr bwMode="auto">
          <a:xfrm>
            <a:off x="2798567" y="22829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286BAF5-6B2E-D954-9AE0-5ABAFEC133C5}"/>
              </a:ext>
            </a:extLst>
          </p:cNvPr>
          <p:cNvCxnSpPr>
            <a:cxnSpLocks/>
          </p:cNvCxnSpPr>
          <p:nvPr/>
        </p:nvCxnSpPr>
        <p:spPr bwMode="auto">
          <a:xfrm>
            <a:off x="2798567" y="28849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4E1B20C-7EB9-EB02-25AA-7EEB3C8327C0}"/>
              </a:ext>
            </a:extLst>
          </p:cNvPr>
          <p:cNvCxnSpPr>
            <a:cxnSpLocks/>
          </p:cNvCxnSpPr>
          <p:nvPr/>
        </p:nvCxnSpPr>
        <p:spPr bwMode="auto">
          <a:xfrm>
            <a:off x="2798567" y="34611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9AA818D-611C-95C5-215B-985345B54062}"/>
              </a:ext>
            </a:extLst>
          </p:cNvPr>
          <p:cNvCxnSpPr>
            <a:cxnSpLocks/>
          </p:cNvCxnSpPr>
          <p:nvPr/>
        </p:nvCxnSpPr>
        <p:spPr bwMode="auto">
          <a:xfrm>
            <a:off x="2798567" y="40325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807DC0C-3F89-6035-7A16-0B99BE89BAC1}"/>
              </a:ext>
            </a:extLst>
          </p:cNvPr>
          <p:cNvCxnSpPr>
            <a:cxnSpLocks/>
          </p:cNvCxnSpPr>
          <p:nvPr/>
        </p:nvCxnSpPr>
        <p:spPr bwMode="auto">
          <a:xfrm>
            <a:off x="2798567" y="463662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0" name="TextBox 119">
            <a:extLst>
              <a:ext uri="{FF2B5EF4-FFF2-40B4-BE49-F238E27FC236}">
                <a16:creationId xmlns:a16="http://schemas.microsoft.com/office/drawing/2014/main" id="{781B980D-41B4-D88D-15A9-0CCFBF5B137B}"/>
              </a:ext>
            </a:extLst>
          </p:cNvPr>
          <p:cNvSpPr txBox="1"/>
          <p:nvPr/>
        </p:nvSpPr>
        <p:spPr bwMode="auto">
          <a:xfrm rot="16200000">
            <a:off x="705940" y="2984542"/>
            <a:ext cx="29348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121" name="Freeform: Shape 120">
            <a:extLst>
              <a:ext uri="{FF2B5EF4-FFF2-40B4-BE49-F238E27FC236}">
                <a16:creationId xmlns:a16="http://schemas.microsoft.com/office/drawing/2014/main" id="{306C798E-36B1-52C7-50A6-E4AC0AB88587}"/>
              </a:ext>
            </a:extLst>
          </p:cNvPr>
          <p:cNvSpPr/>
          <p:nvPr/>
        </p:nvSpPr>
        <p:spPr bwMode="auto">
          <a:xfrm>
            <a:off x="2858947" y="1701800"/>
            <a:ext cx="7389658" cy="2934818"/>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cxnSp>
        <p:nvCxnSpPr>
          <p:cNvPr id="122" name="Straight Connector 121">
            <a:extLst>
              <a:ext uri="{FF2B5EF4-FFF2-40B4-BE49-F238E27FC236}">
                <a16:creationId xmlns:a16="http://schemas.microsoft.com/office/drawing/2014/main" id="{563DA98C-8B20-525B-FDF9-140556388926}"/>
              </a:ext>
            </a:extLst>
          </p:cNvPr>
          <p:cNvCxnSpPr>
            <a:cxnSpLocks/>
          </p:cNvCxnSpPr>
          <p:nvPr/>
        </p:nvCxnSpPr>
        <p:spPr bwMode="auto">
          <a:xfrm>
            <a:off x="2858947"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64245D6-D921-8990-9D52-A476A31757C1}"/>
              </a:ext>
            </a:extLst>
          </p:cNvPr>
          <p:cNvCxnSpPr>
            <a:cxnSpLocks/>
          </p:cNvCxnSpPr>
          <p:nvPr/>
        </p:nvCxnSpPr>
        <p:spPr bwMode="auto">
          <a:xfrm>
            <a:off x="3608493"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A1E93B0-272A-0858-CD4D-D7BA7081ED75}"/>
              </a:ext>
            </a:extLst>
          </p:cNvPr>
          <p:cNvCxnSpPr>
            <a:cxnSpLocks/>
          </p:cNvCxnSpPr>
          <p:nvPr/>
        </p:nvCxnSpPr>
        <p:spPr bwMode="auto">
          <a:xfrm>
            <a:off x="4358039"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67F1306-46AD-0078-E505-4EB89BD67FD2}"/>
              </a:ext>
            </a:extLst>
          </p:cNvPr>
          <p:cNvCxnSpPr>
            <a:cxnSpLocks/>
          </p:cNvCxnSpPr>
          <p:nvPr/>
        </p:nvCxnSpPr>
        <p:spPr bwMode="auto">
          <a:xfrm>
            <a:off x="5130735"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D32CF9F-ACC6-8361-6651-E0B71579F264}"/>
              </a:ext>
            </a:extLst>
          </p:cNvPr>
          <p:cNvCxnSpPr>
            <a:cxnSpLocks/>
          </p:cNvCxnSpPr>
          <p:nvPr/>
        </p:nvCxnSpPr>
        <p:spPr bwMode="auto">
          <a:xfrm>
            <a:off x="5880281"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7F5D5D7-6AA7-0FD5-BAE8-83764A010B1E}"/>
              </a:ext>
            </a:extLst>
          </p:cNvPr>
          <p:cNvCxnSpPr>
            <a:cxnSpLocks/>
          </p:cNvCxnSpPr>
          <p:nvPr/>
        </p:nvCxnSpPr>
        <p:spPr bwMode="auto">
          <a:xfrm>
            <a:off x="6641402"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3B6ADF5-CB9E-8D06-C756-F4EB5B8D228B}"/>
              </a:ext>
            </a:extLst>
          </p:cNvPr>
          <p:cNvCxnSpPr>
            <a:cxnSpLocks/>
          </p:cNvCxnSpPr>
          <p:nvPr/>
        </p:nvCxnSpPr>
        <p:spPr bwMode="auto">
          <a:xfrm>
            <a:off x="7390947"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A35A712-C533-DA62-9ED3-6A3B1A1E0874}"/>
              </a:ext>
            </a:extLst>
          </p:cNvPr>
          <p:cNvCxnSpPr>
            <a:cxnSpLocks/>
          </p:cNvCxnSpPr>
          <p:nvPr/>
        </p:nvCxnSpPr>
        <p:spPr bwMode="auto">
          <a:xfrm>
            <a:off x="8152068"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3B666A9-D0D1-5FA1-F5F5-AF090D6A2981}"/>
              </a:ext>
            </a:extLst>
          </p:cNvPr>
          <p:cNvCxnSpPr>
            <a:cxnSpLocks/>
          </p:cNvCxnSpPr>
          <p:nvPr/>
        </p:nvCxnSpPr>
        <p:spPr bwMode="auto">
          <a:xfrm>
            <a:off x="8913189"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179BBC8-08FA-3B74-ACD3-D8E1AC24149A}"/>
              </a:ext>
            </a:extLst>
          </p:cNvPr>
          <p:cNvCxnSpPr>
            <a:cxnSpLocks/>
          </p:cNvCxnSpPr>
          <p:nvPr/>
        </p:nvCxnSpPr>
        <p:spPr bwMode="auto">
          <a:xfrm>
            <a:off x="9662733"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A10D3D3-8152-EA5A-2D9F-FB87C8D500B6}"/>
              </a:ext>
            </a:extLst>
          </p:cNvPr>
          <p:cNvCxnSpPr>
            <a:cxnSpLocks/>
          </p:cNvCxnSpPr>
          <p:nvPr/>
        </p:nvCxnSpPr>
        <p:spPr bwMode="auto">
          <a:xfrm>
            <a:off x="10238659" y="46366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3" name="TextBox 132">
            <a:extLst>
              <a:ext uri="{FF2B5EF4-FFF2-40B4-BE49-F238E27FC236}">
                <a16:creationId xmlns:a16="http://schemas.microsoft.com/office/drawing/2014/main" id="{909D1A47-462B-8E3C-7FFE-5B63B63F5819}"/>
              </a:ext>
            </a:extLst>
          </p:cNvPr>
          <p:cNvSpPr txBox="1"/>
          <p:nvPr/>
        </p:nvSpPr>
        <p:spPr bwMode="auto">
          <a:xfrm>
            <a:off x="10039253"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134" name="TextBox 133">
            <a:extLst>
              <a:ext uri="{FF2B5EF4-FFF2-40B4-BE49-F238E27FC236}">
                <a16:creationId xmlns:a16="http://schemas.microsoft.com/office/drawing/2014/main" id="{A0CB3C02-1C8E-D1F3-F2EE-8C94AA64E52C}"/>
              </a:ext>
            </a:extLst>
          </p:cNvPr>
          <p:cNvSpPr txBox="1"/>
          <p:nvPr/>
        </p:nvSpPr>
        <p:spPr bwMode="auto">
          <a:xfrm>
            <a:off x="2719679" y="46747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35" name="TextBox 134">
            <a:extLst>
              <a:ext uri="{FF2B5EF4-FFF2-40B4-BE49-F238E27FC236}">
                <a16:creationId xmlns:a16="http://schemas.microsoft.com/office/drawing/2014/main" id="{711D6EAB-F3B2-7485-3BBB-4DAADC374726}"/>
              </a:ext>
            </a:extLst>
          </p:cNvPr>
          <p:cNvSpPr txBox="1"/>
          <p:nvPr/>
        </p:nvSpPr>
        <p:spPr bwMode="auto">
          <a:xfrm>
            <a:off x="3451636" y="46747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36" name="TextBox 135">
            <a:extLst>
              <a:ext uri="{FF2B5EF4-FFF2-40B4-BE49-F238E27FC236}">
                <a16:creationId xmlns:a16="http://schemas.microsoft.com/office/drawing/2014/main" id="{D6786FFD-1F39-82DC-5F68-6FBAB76E8F6E}"/>
              </a:ext>
            </a:extLst>
          </p:cNvPr>
          <p:cNvSpPr txBox="1"/>
          <p:nvPr/>
        </p:nvSpPr>
        <p:spPr bwMode="auto">
          <a:xfrm>
            <a:off x="4206742" y="46747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37" name="TextBox 136">
            <a:extLst>
              <a:ext uri="{FF2B5EF4-FFF2-40B4-BE49-F238E27FC236}">
                <a16:creationId xmlns:a16="http://schemas.microsoft.com/office/drawing/2014/main" id="{DB571CB1-CFC1-F0F1-B401-38D5E2E6FA0B}"/>
              </a:ext>
            </a:extLst>
          </p:cNvPr>
          <p:cNvSpPr txBox="1"/>
          <p:nvPr/>
        </p:nvSpPr>
        <p:spPr bwMode="auto">
          <a:xfrm>
            <a:off x="4914916"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38" name="TextBox 137">
            <a:extLst>
              <a:ext uri="{FF2B5EF4-FFF2-40B4-BE49-F238E27FC236}">
                <a16:creationId xmlns:a16="http://schemas.microsoft.com/office/drawing/2014/main" id="{FEC367B6-C730-0A40-0CC7-5F824D0ABBBC}"/>
              </a:ext>
            </a:extLst>
          </p:cNvPr>
          <p:cNvSpPr txBox="1"/>
          <p:nvPr/>
        </p:nvSpPr>
        <p:spPr bwMode="auto">
          <a:xfrm>
            <a:off x="5681596"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139" name="TextBox 138">
            <a:extLst>
              <a:ext uri="{FF2B5EF4-FFF2-40B4-BE49-F238E27FC236}">
                <a16:creationId xmlns:a16="http://schemas.microsoft.com/office/drawing/2014/main" id="{8DD07A5A-A2B7-AC53-2CCC-E61DEDB0D2A2}"/>
              </a:ext>
            </a:extLst>
          </p:cNvPr>
          <p:cNvSpPr txBox="1"/>
          <p:nvPr/>
        </p:nvSpPr>
        <p:spPr bwMode="auto">
          <a:xfrm>
            <a:off x="6425128"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0" name="TextBox 139">
            <a:extLst>
              <a:ext uri="{FF2B5EF4-FFF2-40B4-BE49-F238E27FC236}">
                <a16:creationId xmlns:a16="http://schemas.microsoft.com/office/drawing/2014/main" id="{0B9698A0-801A-C58F-064E-7E97DB8E50FC}"/>
              </a:ext>
            </a:extLst>
          </p:cNvPr>
          <p:cNvSpPr txBox="1"/>
          <p:nvPr/>
        </p:nvSpPr>
        <p:spPr bwMode="auto">
          <a:xfrm>
            <a:off x="7191808"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41" name="TextBox 140">
            <a:extLst>
              <a:ext uri="{FF2B5EF4-FFF2-40B4-BE49-F238E27FC236}">
                <a16:creationId xmlns:a16="http://schemas.microsoft.com/office/drawing/2014/main" id="{4B689CA7-93CE-D5D0-5A56-D6682D7469CF}"/>
              </a:ext>
            </a:extLst>
          </p:cNvPr>
          <p:cNvSpPr txBox="1"/>
          <p:nvPr/>
        </p:nvSpPr>
        <p:spPr bwMode="auto">
          <a:xfrm>
            <a:off x="7946916"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142" name="TextBox 141">
            <a:extLst>
              <a:ext uri="{FF2B5EF4-FFF2-40B4-BE49-F238E27FC236}">
                <a16:creationId xmlns:a16="http://schemas.microsoft.com/office/drawing/2014/main" id="{92DF4511-D36B-938D-E975-328A56B14229}"/>
              </a:ext>
            </a:extLst>
          </p:cNvPr>
          <p:cNvSpPr txBox="1"/>
          <p:nvPr/>
        </p:nvSpPr>
        <p:spPr bwMode="auto">
          <a:xfrm>
            <a:off x="8725171"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143" name="TextBox 142">
            <a:extLst>
              <a:ext uri="{FF2B5EF4-FFF2-40B4-BE49-F238E27FC236}">
                <a16:creationId xmlns:a16="http://schemas.microsoft.com/office/drawing/2014/main" id="{DF4030BA-4ED0-79F8-000B-041EBB6D048A}"/>
              </a:ext>
            </a:extLst>
          </p:cNvPr>
          <p:cNvSpPr txBox="1"/>
          <p:nvPr/>
        </p:nvSpPr>
        <p:spPr bwMode="auto">
          <a:xfrm>
            <a:off x="9445553"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44" name="TextBox 143">
            <a:extLst>
              <a:ext uri="{FF2B5EF4-FFF2-40B4-BE49-F238E27FC236}">
                <a16:creationId xmlns:a16="http://schemas.microsoft.com/office/drawing/2014/main" id="{9281AC97-B320-F196-A6A6-6DC0923213B9}"/>
              </a:ext>
            </a:extLst>
          </p:cNvPr>
          <p:cNvSpPr txBox="1"/>
          <p:nvPr/>
        </p:nvSpPr>
        <p:spPr bwMode="auto">
          <a:xfrm>
            <a:off x="2858947" y="4977102"/>
            <a:ext cx="7379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45" name="TextBox 144">
            <a:extLst>
              <a:ext uri="{FF2B5EF4-FFF2-40B4-BE49-F238E27FC236}">
                <a16:creationId xmlns:a16="http://schemas.microsoft.com/office/drawing/2014/main" id="{17D6C8D6-C931-4D45-A0B6-8A8311CAE2BA}"/>
              </a:ext>
            </a:extLst>
          </p:cNvPr>
          <p:cNvSpPr txBox="1"/>
          <p:nvPr/>
        </p:nvSpPr>
        <p:spPr bwMode="auto">
          <a:xfrm>
            <a:off x="150470" y="5317246"/>
            <a:ext cx="25025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400" dirty="0">
                <a:solidFill>
                  <a:schemeClr val="bg1"/>
                </a:solidFill>
                <a:latin typeface="Calibri" panose="020F0502020204030204" pitchFamily="34" charset="0"/>
              </a:rPr>
              <a:t>Patients at Risk, 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Time</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Tislelizumab + CT</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Placebo + CT</a:t>
            </a:r>
          </a:p>
        </p:txBody>
      </p:sp>
      <p:sp>
        <p:nvSpPr>
          <p:cNvPr id="146" name="TextBox 145">
            <a:extLst>
              <a:ext uri="{FF2B5EF4-FFF2-40B4-BE49-F238E27FC236}">
                <a16:creationId xmlns:a16="http://schemas.microsoft.com/office/drawing/2014/main" id="{E6CC6E3C-BA57-C64E-266B-6425C2741AC2}"/>
              </a:ext>
            </a:extLst>
          </p:cNvPr>
          <p:cNvSpPr txBox="1"/>
          <p:nvPr/>
        </p:nvSpPr>
        <p:spPr bwMode="auto">
          <a:xfrm>
            <a:off x="2557002"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323</a:t>
            </a:r>
          </a:p>
        </p:txBody>
      </p:sp>
      <p:sp>
        <p:nvSpPr>
          <p:cNvPr id="147" name="TextBox 146">
            <a:extLst>
              <a:ext uri="{FF2B5EF4-FFF2-40B4-BE49-F238E27FC236}">
                <a16:creationId xmlns:a16="http://schemas.microsoft.com/office/drawing/2014/main" id="{D3A2D71E-770B-9BBB-B973-BF24D8683B1D}"/>
              </a:ext>
            </a:extLst>
          </p:cNvPr>
          <p:cNvSpPr txBox="1"/>
          <p:nvPr/>
        </p:nvSpPr>
        <p:spPr bwMode="auto">
          <a:xfrm>
            <a:off x="2934304"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311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304</a:t>
            </a:r>
          </a:p>
        </p:txBody>
      </p:sp>
      <p:sp>
        <p:nvSpPr>
          <p:cNvPr id="148" name="TextBox 147">
            <a:extLst>
              <a:ext uri="{FF2B5EF4-FFF2-40B4-BE49-F238E27FC236}">
                <a16:creationId xmlns:a16="http://schemas.microsoft.com/office/drawing/2014/main" id="{16FD88BA-2C98-C911-834D-694F982F23CD}"/>
              </a:ext>
            </a:extLst>
          </p:cNvPr>
          <p:cNvSpPr txBox="1"/>
          <p:nvPr/>
        </p:nvSpPr>
        <p:spPr bwMode="auto">
          <a:xfrm>
            <a:off x="3311606"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287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268</a:t>
            </a:r>
          </a:p>
        </p:txBody>
      </p:sp>
      <p:sp>
        <p:nvSpPr>
          <p:cNvPr id="149" name="TextBox 148">
            <a:extLst>
              <a:ext uri="{FF2B5EF4-FFF2-40B4-BE49-F238E27FC236}">
                <a16:creationId xmlns:a16="http://schemas.microsoft.com/office/drawing/2014/main" id="{873F0E29-6E9A-E4BD-1195-3A502281A66A}"/>
              </a:ext>
            </a:extLst>
          </p:cNvPr>
          <p:cNvSpPr txBox="1"/>
          <p:nvPr/>
        </p:nvSpPr>
        <p:spPr bwMode="auto">
          <a:xfrm>
            <a:off x="3688908"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264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239</a:t>
            </a:r>
          </a:p>
        </p:txBody>
      </p:sp>
      <p:sp>
        <p:nvSpPr>
          <p:cNvPr id="150" name="TextBox 149">
            <a:extLst>
              <a:ext uri="{FF2B5EF4-FFF2-40B4-BE49-F238E27FC236}">
                <a16:creationId xmlns:a16="http://schemas.microsoft.com/office/drawing/2014/main" id="{3B0EA92B-DFA2-9459-0C17-C468D713A1EC}"/>
              </a:ext>
            </a:extLst>
          </p:cNvPr>
          <p:cNvSpPr txBox="1"/>
          <p:nvPr/>
        </p:nvSpPr>
        <p:spPr bwMode="auto">
          <a:xfrm>
            <a:off x="4066210"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195</a:t>
            </a:r>
          </a:p>
        </p:txBody>
      </p:sp>
      <p:sp>
        <p:nvSpPr>
          <p:cNvPr id="151" name="TextBox 150">
            <a:extLst>
              <a:ext uri="{FF2B5EF4-FFF2-40B4-BE49-F238E27FC236}">
                <a16:creationId xmlns:a16="http://schemas.microsoft.com/office/drawing/2014/main" id="{68969D96-1A28-7D92-489C-4D48394A961F}"/>
              </a:ext>
            </a:extLst>
          </p:cNvPr>
          <p:cNvSpPr txBox="1"/>
          <p:nvPr/>
        </p:nvSpPr>
        <p:spPr bwMode="auto">
          <a:xfrm>
            <a:off x="4443512"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227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158</a:t>
            </a:r>
          </a:p>
        </p:txBody>
      </p:sp>
      <p:sp>
        <p:nvSpPr>
          <p:cNvPr id="152" name="TextBox 151">
            <a:extLst>
              <a:ext uri="{FF2B5EF4-FFF2-40B4-BE49-F238E27FC236}">
                <a16:creationId xmlns:a16="http://schemas.microsoft.com/office/drawing/2014/main" id="{19E603E2-40A7-984A-BF02-F7DEE6FBAC2B}"/>
              </a:ext>
            </a:extLst>
          </p:cNvPr>
          <p:cNvSpPr txBox="1"/>
          <p:nvPr/>
        </p:nvSpPr>
        <p:spPr bwMode="auto">
          <a:xfrm>
            <a:off x="4820814"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135</a:t>
            </a:r>
          </a:p>
        </p:txBody>
      </p:sp>
      <p:sp>
        <p:nvSpPr>
          <p:cNvPr id="153" name="TextBox 152">
            <a:extLst>
              <a:ext uri="{FF2B5EF4-FFF2-40B4-BE49-F238E27FC236}">
                <a16:creationId xmlns:a16="http://schemas.microsoft.com/office/drawing/2014/main" id="{779725B9-306D-F200-D290-940E8862BC0E}"/>
              </a:ext>
            </a:extLst>
          </p:cNvPr>
          <p:cNvSpPr txBox="1"/>
          <p:nvPr/>
        </p:nvSpPr>
        <p:spPr bwMode="auto">
          <a:xfrm>
            <a:off x="5198116"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122</a:t>
            </a:r>
          </a:p>
        </p:txBody>
      </p:sp>
      <p:sp>
        <p:nvSpPr>
          <p:cNvPr id="154" name="TextBox 153">
            <a:extLst>
              <a:ext uri="{FF2B5EF4-FFF2-40B4-BE49-F238E27FC236}">
                <a16:creationId xmlns:a16="http://schemas.microsoft.com/office/drawing/2014/main" id="{FAF10239-EA4E-1E39-729A-9669181B702C}"/>
              </a:ext>
            </a:extLst>
          </p:cNvPr>
          <p:cNvSpPr txBox="1"/>
          <p:nvPr/>
        </p:nvSpPr>
        <p:spPr bwMode="auto">
          <a:xfrm>
            <a:off x="5575418"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112</a:t>
            </a:r>
          </a:p>
        </p:txBody>
      </p:sp>
      <p:sp>
        <p:nvSpPr>
          <p:cNvPr id="155" name="TextBox 154">
            <a:extLst>
              <a:ext uri="{FF2B5EF4-FFF2-40B4-BE49-F238E27FC236}">
                <a16:creationId xmlns:a16="http://schemas.microsoft.com/office/drawing/2014/main" id="{487B044C-1259-E5E8-D6EE-80A268109892}"/>
              </a:ext>
            </a:extLst>
          </p:cNvPr>
          <p:cNvSpPr txBox="1"/>
          <p:nvPr/>
        </p:nvSpPr>
        <p:spPr bwMode="auto">
          <a:xfrm>
            <a:off x="5952720"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91</a:t>
            </a:r>
          </a:p>
        </p:txBody>
      </p:sp>
      <p:sp>
        <p:nvSpPr>
          <p:cNvPr id="156" name="TextBox 155">
            <a:extLst>
              <a:ext uri="{FF2B5EF4-FFF2-40B4-BE49-F238E27FC236}">
                <a16:creationId xmlns:a16="http://schemas.microsoft.com/office/drawing/2014/main" id="{7CABBE00-7C17-7232-97B8-5C36D973E47A}"/>
              </a:ext>
            </a:extLst>
          </p:cNvPr>
          <p:cNvSpPr txBox="1"/>
          <p:nvPr/>
        </p:nvSpPr>
        <p:spPr bwMode="auto">
          <a:xfrm>
            <a:off x="6330022"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71</a:t>
            </a:r>
          </a:p>
        </p:txBody>
      </p:sp>
      <p:sp>
        <p:nvSpPr>
          <p:cNvPr id="157" name="TextBox 156">
            <a:extLst>
              <a:ext uri="{FF2B5EF4-FFF2-40B4-BE49-F238E27FC236}">
                <a16:creationId xmlns:a16="http://schemas.microsoft.com/office/drawing/2014/main" id="{79F4EED4-AD39-5C46-837B-ACBE9F833F38}"/>
              </a:ext>
            </a:extLst>
          </p:cNvPr>
          <p:cNvSpPr txBox="1"/>
          <p:nvPr/>
        </p:nvSpPr>
        <p:spPr bwMode="auto">
          <a:xfrm>
            <a:off x="6707324"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54</a:t>
            </a:r>
          </a:p>
        </p:txBody>
      </p:sp>
      <p:sp>
        <p:nvSpPr>
          <p:cNvPr id="158" name="TextBox 157">
            <a:extLst>
              <a:ext uri="{FF2B5EF4-FFF2-40B4-BE49-F238E27FC236}">
                <a16:creationId xmlns:a16="http://schemas.microsoft.com/office/drawing/2014/main" id="{093F67CE-EBA4-6822-4A5F-A2BED55F08D4}"/>
              </a:ext>
            </a:extLst>
          </p:cNvPr>
          <p:cNvSpPr txBox="1"/>
          <p:nvPr/>
        </p:nvSpPr>
        <p:spPr bwMode="auto">
          <a:xfrm>
            <a:off x="7084626"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40</a:t>
            </a:r>
          </a:p>
        </p:txBody>
      </p:sp>
      <p:sp>
        <p:nvSpPr>
          <p:cNvPr id="159" name="TextBox 158">
            <a:extLst>
              <a:ext uri="{FF2B5EF4-FFF2-40B4-BE49-F238E27FC236}">
                <a16:creationId xmlns:a16="http://schemas.microsoft.com/office/drawing/2014/main" id="{41F7AAAB-DB8F-68E3-0FAC-7593DBFFC511}"/>
              </a:ext>
            </a:extLst>
          </p:cNvPr>
          <p:cNvSpPr txBox="1"/>
          <p:nvPr/>
        </p:nvSpPr>
        <p:spPr bwMode="auto">
          <a:xfrm>
            <a:off x="7461928"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a:t>
            </a:r>
          </a:p>
        </p:txBody>
      </p:sp>
      <p:sp>
        <p:nvSpPr>
          <p:cNvPr id="160" name="TextBox 159">
            <a:extLst>
              <a:ext uri="{FF2B5EF4-FFF2-40B4-BE49-F238E27FC236}">
                <a16:creationId xmlns:a16="http://schemas.microsoft.com/office/drawing/2014/main" id="{758FA296-BFF0-D537-3108-03EE63BF14A5}"/>
              </a:ext>
            </a:extLst>
          </p:cNvPr>
          <p:cNvSpPr txBox="1"/>
          <p:nvPr/>
        </p:nvSpPr>
        <p:spPr bwMode="auto">
          <a:xfrm>
            <a:off x="7839230"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22</a:t>
            </a:r>
          </a:p>
        </p:txBody>
      </p:sp>
      <p:sp>
        <p:nvSpPr>
          <p:cNvPr id="161" name="TextBox 160">
            <a:extLst>
              <a:ext uri="{FF2B5EF4-FFF2-40B4-BE49-F238E27FC236}">
                <a16:creationId xmlns:a16="http://schemas.microsoft.com/office/drawing/2014/main" id="{F1111FE0-A994-BBA7-AA52-0961B476D465}"/>
              </a:ext>
            </a:extLst>
          </p:cNvPr>
          <p:cNvSpPr txBox="1"/>
          <p:nvPr/>
        </p:nvSpPr>
        <p:spPr bwMode="auto">
          <a:xfrm>
            <a:off x="8216532"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a:t>
            </a:r>
          </a:p>
        </p:txBody>
      </p:sp>
      <p:sp>
        <p:nvSpPr>
          <p:cNvPr id="162" name="TextBox 161">
            <a:extLst>
              <a:ext uri="{FF2B5EF4-FFF2-40B4-BE49-F238E27FC236}">
                <a16:creationId xmlns:a16="http://schemas.microsoft.com/office/drawing/2014/main" id="{1B2A0D2D-852D-928B-44C3-4B6F86138D90}"/>
              </a:ext>
            </a:extLst>
          </p:cNvPr>
          <p:cNvSpPr txBox="1"/>
          <p:nvPr/>
        </p:nvSpPr>
        <p:spPr bwMode="auto">
          <a:xfrm>
            <a:off x="8593834"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p>
        </p:txBody>
      </p:sp>
      <p:sp>
        <p:nvSpPr>
          <p:cNvPr id="163" name="TextBox 162">
            <a:extLst>
              <a:ext uri="{FF2B5EF4-FFF2-40B4-BE49-F238E27FC236}">
                <a16:creationId xmlns:a16="http://schemas.microsoft.com/office/drawing/2014/main" id="{95A60145-33E5-A3F0-0F6C-84C69AC94B18}"/>
              </a:ext>
            </a:extLst>
          </p:cNvPr>
          <p:cNvSpPr txBox="1"/>
          <p:nvPr/>
        </p:nvSpPr>
        <p:spPr bwMode="auto">
          <a:xfrm>
            <a:off x="8971136"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a:t>
            </a:r>
          </a:p>
        </p:txBody>
      </p:sp>
      <p:sp>
        <p:nvSpPr>
          <p:cNvPr id="164" name="TextBox 163">
            <a:extLst>
              <a:ext uri="{FF2B5EF4-FFF2-40B4-BE49-F238E27FC236}">
                <a16:creationId xmlns:a16="http://schemas.microsoft.com/office/drawing/2014/main" id="{5D9E329C-A825-3B05-C653-0A2AC68177EC}"/>
              </a:ext>
            </a:extLst>
          </p:cNvPr>
          <p:cNvSpPr txBox="1"/>
          <p:nvPr/>
        </p:nvSpPr>
        <p:spPr bwMode="auto">
          <a:xfrm>
            <a:off x="9348438"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165" name="TextBox 164">
            <a:extLst>
              <a:ext uri="{FF2B5EF4-FFF2-40B4-BE49-F238E27FC236}">
                <a16:creationId xmlns:a16="http://schemas.microsoft.com/office/drawing/2014/main" id="{7EE19B3C-5EBF-0DAD-1252-83FFA14BC147}"/>
              </a:ext>
            </a:extLst>
          </p:cNvPr>
          <p:cNvSpPr txBox="1"/>
          <p:nvPr/>
        </p:nvSpPr>
        <p:spPr bwMode="auto">
          <a:xfrm>
            <a:off x="9725734"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166" name="TextBox 165">
            <a:extLst>
              <a:ext uri="{FF2B5EF4-FFF2-40B4-BE49-F238E27FC236}">
                <a16:creationId xmlns:a16="http://schemas.microsoft.com/office/drawing/2014/main" id="{B23A8278-C0D2-A266-4DAF-806B7F6EEA3B}"/>
              </a:ext>
            </a:extLst>
          </p:cNvPr>
          <p:cNvSpPr txBox="1"/>
          <p:nvPr/>
        </p:nvSpPr>
        <p:spPr bwMode="auto">
          <a:xfrm>
            <a:off x="3084500" y="1517128"/>
            <a:ext cx="18108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6-mo rate</a:t>
            </a:r>
          </a:p>
        </p:txBody>
      </p:sp>
      <p:sp>
        <p:nvSpPr>
          <p:cNvPr id="167" name="TextBox 166">
            <a:extLst>
              <a:ext uri="{FF2B5EF4-FFF2-40B4-BE49-F238E27FC236}">
                <a16:creationId xmlns:a16="http://schemas.microsoft.com/office/drawing/2014/main" id="{98ECC17B-520C-3AA4-4B27-26511179195F}"/>
              </a:ext>
            </a:extLst>
          </p:cNvPr>
          <p:cNvSpPr txBox="1"/>
          <p:nvPr/>
        </p:nvSpPr>
        <p:spPr bwMode="auto">
          <a:xfrm>
            <a:off x="4319671" y="1513828"/>
            <a:ext cx="16548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12-mo rate</a:t>
            </a:r>
          </a:p>
        </p:txBody>
      </p:sp>
      <p:sp>
        <p:nvSpPr>
          <p:cNvPr id="168" name="TextBox 167">
            <a:extLst>
              <a:ext uri="{FF2B5EF4-FFF2-40B4-BE49-F238E27FC236}">
                <a16:creationId xmlns:a16="http://schemas.microsoft.com/office/drawing/2014/main" id="{E3162039-9789-68EB-2A87-7F92F2ADC926}"/>
              </a:ext>
            </a:extLst>
          </p:cNvPr>
          <p:cNvSpPr txBox="1"/>
          <p:nvPr/>
        </p:nvSpPr>
        <p:spPr bwMode="auto">
          <a:xfrm>
            <a:off x="5459703" y="1507643"/>
            <a:ext cx="16548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18-mo rate</a:t>
            </a:r>
          </a:p>
        </p:txBody>
      </p:sp>
      <p:sp>
        <p:nvSpPr>
          <p:cNvPr id="169" name="TextBox 168">
            <a:extLst>
              <a:ext uri="{FF2B5EF4-FFF2-40B4-BE49-F238E27FC236}">
                <a16:creationId xmlns:a16="http://schemas.microsoft.com/office/drawing/2014/main" id="{9C913481-A99E-2E58-FD9E-5D2BA3366A03}"/>
              </a:ext>
            </a:extLst>
          </p:cNvPr>
          <p:cNvSpPr txBox="1"/>
          <p:nvPr/>
        </p:nvSpPr>
        <p:spPr bwMode="auto">
          <a:xfrm>
            <a:off x="3845084" y="1750950"/>
            <a:ext cx="84107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0" dirty="0">
                <a:solidFill>
                  <a:schemeClr val="accent3"/>
                </a:solidFill>
                <a:latin typeface="Calibri" panose="020F0502020204030204" pitchFamily="34" charset="0"/>
              </a:rPr>
              <a:t>84.3%</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77.3%</a:t>
            </a:r>
          </a:p>
        </p:txBody>
      </p:sp>
      <p:sp>
        <p:nvSpPr>
          <p:cNvPr id="170" name="TextBox 169">
            <a:extLst>
              <a:ext uri="{FF2B5EF4-FFF2-40B4-BE49-F238E27FC236}">
                <a16:creationId xmlns:a16="http://schemas.microsoft.com/office/drawing/2014/main" id="{3AD4727E-02E4-C3E7-8963-9AF55DE754B9}"/>
              </a:ext>
            </a:extLst>
          </p:cNvPr>
          <p:cNvSpPr txBox="1"/>
          <p:nvPr/>
        </p:nvSpPr>
        <p:spPr bwMode="auto">
          <a:xfrm>
            <a:off x="4985095" y="1750950"/>
            <a:ext cx="84107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0" dirty="0">
                <a:solidFill>
                  <a:schemeClr val="accent3"/>
                </a:solidFill>
                <a:latin typeface="Calibri" panose="020F0502020204030204" pitchFamily="34" charset="0"/>
              </a:rPr>
              <a:t>65.0%</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44.9%</a:t>
            </a:r>
          </a:p>
        </p:txBody>
      </p:sp>
      <p:sp>
        <p:nvSpPr>
          <p:cNvPr id="171" name="TextBox 170">
            <a:extLst>
              <a:ext uri="{FF2B5EF4-FFF2-40B4-BE49-F238E27FC236}">
                <a16:creationId xmlns:a16="http://schemas.microsoft.com/office/drawing/2014/main" id="{6A8EFF58-C6D0-450A-3ED7-559F1DE3B508}"/>
              </a:ext>
            </a:extLst>
          </p:cNvPr>
          <p:cNvSpPr txBox="1"/>
          <p:nvPr/>
        </p:nvSpPr>
        <p:spPr bwMode="auto">
          <a:xfrm>
            <a:off x="6097466" y="1744197"/>
            <a:ext cx="85307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0" dirty="0">
                <a:solidFill>
                  <a:schemeClr val="accent3"/>
                </a:solidFill>
                <a:latin typeface="Calibri" panose="020F0502020204030204" pitchFamily="34" charset="0"/>
              </a:rPr>
              <a:t>48.6%</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34.5%</a:t>
            </a:r>
          </a:p>
        </p:txBody>
      </p:sp>
      <p:cxnSp>
        <p:nvCxnSpPr>
          <p:cNvPr id="172" name="Straight Connector 171">
            <a:extLst>
              <a:ext uri="{FF2B5EF4-FFF2-40B4-BE49-F238E27FC236}">
                <a16:creationId xmlns:a16="http://schemas.microsoft.com/office/drawing/2014/main" id="{DD85A2F0-E027-632D-624F-2306C79511C1}"/>
              </a:ext>
            </a:extLst>
          </p:cNvPr>
          <p:cNvCxnSpPr>
            <a:cxnSpLocks/>
          </p:cNvCxnSpPr>
          <p:nvPr/>
        </p:nvCxnSpPr>
        <p:spPr bwMode="auto">
          <a:xfrm flipV="1">
            <a:off x="3989947" y="1815420"/>
            <a:ext cx="0" cy="2821197"/>
          </a:xfrm>
          <a:prstGeom prst="line">
            <a:avLst/>
          </a:prstGeom>
          <a:noFill/>
          <a:ln w="28575" cap="flat" cmpd="sng" algn="ctr">
            <a:solidFill>
              <a:schemeClr val="tx2"/>
            </a:solidFill>
            <a:prstDash val="sysDash"/>
            <a:round/>
            <a:headEnd type="none" w="med" len="med"/>
            <a:tailEnd type="none" w="med" len="med"/>
          </a:ln>
          <a:effectLst/>
        </p:spPr>
      </p:cxnSp>
      <p:cxnSp>
        <p:nvCxnSpPr>
          <p:cNvPr id="173" name="Straight Connector 172">
            <a:extLst>
              <a:ext uri="{FF2B5EF4-FFF2-40B4-BE49-F238E27FC236}">
                <a16:creationId xmlns:a16="http://schemas.microsoft.com/office/drawing/2014/main" id="{DF3C8BD3-B1C7-D58C-20DD-C6C49CF2D22B}"/>
              </a:ext>
            </a:extLst>
          </p:cNvPr>
          <p:cNvCxnSpPr>
            <a:cxnSpLocks/>
          </p:cNvCxnSpPr>
          <p:nvPr/>
        </p:nvCxnSpPr>
        <p:spPr bwMode="auto">
          <a:xfrm flipV="1">
            <a:off x="5124268" y="1815420"/>
            <a:ext cx="0" cy="2821197"/>
          </a:xfrm>
          <a:prstGeom prst="line">
            <a:avLst/>
          </a:prstGeom>
          <a:noFill/>
          <a:ln w="28575" cap="flat" cmpd="sng" algn="ctr">
            <a:solidFill>
              <a:schemeClr val="tx2"/>
            </a:solidFill>
            <a:prstDash val="sysDash"/>
            <a:round/>
            <a:headEnd type="none" w="med" len="med"/>
            <a:tailEnd type="none" w="med" len="med"/>
          </a:ln>
          <a:effectLst/>
        </p:spPr>
      </p:cxnSp>
      <p:cxnSp>
        <p:nvCxnSpPr>
          <p:cNvPr id="174" name="Straight Connector 173">
            <a:extLst>
              <a:ext uri="{FF2B5EF4-FFF2-40B4-BE49-F238E27FC236}">
                <a16:creationId xmlns:a16="http://schemas.microsoft.com/office/drawing/2014/main" id="{9954390C-58C2-187D-1251-1E06234273B7}"/>
              </a:ext>
            </a:extLst>
          </p:cNvPr>
          <p:cNvCxnSpPr>
            <a:cxnSpLocks/>
          </p:cNvCxnSpPr>
          <p:nvPr/>
        </p:nvCxnSpPr>
        <p:spPr bwMode="auto">
          <a:xfrm flipV="1">
            <a:off x="6243628" y="1815420"/>
            <a:ext cx="0" cy="2821197"/>
          </a:xfrm>
          <a:prstGeom prst="line">
            <a:avLst/>
          </a:prstGeom>
          <a:noFill/>
          <a:ln w="28575" cap="flat" cmpd="sng" algn="ctr">
            <a:solidFill>
              <a:schemeClr val="tx2"/>
            </a:solidFill>
            <a:prstDash val="sysDash"/>
            <a:round/>
            <a:headEnd type="none" w="med" len="med"/>
            <a:tailEnd type="none" w="med" len="med"/>
          </a:ln>
          <a:effectLst/>
        </p:spPr>
      </p:cxnSp>
      <p:sp>
        <p:nvSpPr>
          <p:cNvPr id="175" name="Freeform 95">
            <a:extLst>
              <a:ext uri="{FF2B5EF4-FFF2-40B4-BE49-F238E27FC236}">
                <a16:creationId xmlns:a16="http://schemas.microsoft.com/office/drawing/2014/main" id="{46FD6FCE-0CF2-D7B2-C2F5-3CB7713E41DA}"/>
              </a:ext>
            </a:extLst>
          </p:cNvPr>
          <p:cNvSpPr/>
          <p:nvPr/>
        </p:nvSpPr>
        <p:spPr bwMode="auto">
          <a:xfrm>
            <a:off x="2875472" y="1725283"/>
            <a:ext cx="7251939" cy="2162355"/>
          </a:xfrm>
          <a:custGeom>
            <a:avLst/>
            <a:gdLst>
              <a:gd name="connsiteX0" fmla="*/ 7251939 w 7251939"/>
              <a:gd name="connsiteY0" fmla="*/ 2162355 h 2162355"/>
              <a:gd name="connsiteX1" fmla="*/ 5359879 w 7251939"/>
              <a:gd name="connsiteY1" fmla="*/ 2162355 h 2162355"/>
              <a:gd name="connsiteX2" fmla="*/ 5359879 w 7251939"/>
              <a:gd name="connsiteY2" fmla="*/ 2110596 h 2162355"/>
              <a:gd name="connsiteX3" fmla="*/ 5359879 w 7251939"/>
              <a:gd name="connsiteY3" fmla="*/ 2110596 h 2162355"/>
              <a:gd name="connsiteX4" fmla="*/ 5359879 w 7251939"/>
              <a:gd name="connsiteY4" fmla="*/ 2110596 h 2162355"/>
              <a:gd name="connsiteX5" fmla="*/ 5319622 w 7251939"/>
              <a:gd name="connsiteY5" fmla="*/ 2110596 h 2162355"/>
              <a:gd name="connsiteX6" fmla="*/ 5319622 w 7251939"/>
              <a:gd name="connsiteY6" fmla="*/ 2018581 h 2162355"/>
              <a:gd name="connsiteX7" fmla="*/ 5210354 w 7251939"/>
              <a:gd name="connsiteY7" fmla="*/ 2018581 h 2162355"/>
              <a:gd name="connsiteX8" fmla="*/ 5210354 w 7251939"/>
              <a:gd name="connsiteY8" fmla="*/ 1995577 h 2162355"/>
              <a:gd name="connsiteX9" fmla="*/ 5049328 w 7251939"/>
              <a:gd name="connsiteY9" fmla="*/ 1995577 h 2162355"/>
              <a:gd name="connsiteX10" fmla="*/ 5049328 w 7251939"/>
              <a:gd name="connsiteY10" fmla="*/ 1961072 h 2162355"/>
              <a:gd name="connsiteX11" fmla="*/ 4974566 w 7251939"/>
              <a:gd name="connsiteY11" fmla="*/ 1961072 h 2162355"/>
              <a:gd name="connsiteX12" fmla="*/ 4974566 w 7251939"/>
              <a:gd name="connsiteY12" fmla="*/ 1949570 h 2162355"/>
              <a:gd name="connsiteX13" fmla="*/ 4888302 w 7251939"/>
              <a:gd name="connsiteY13" fmla="*/ 1949570 h 2162355"/>
              <a:gd name="connsiteX14" fmla="*/ 4888302 w 7251939"/>
              <a:gd name="connsiteY14" fmla="*/ 1903562 h 2162355"/>
              <a:gd name="connsiteX15" fmla="*/ 4710022 w 7251939"/>
              <a:gd name="connsiteY15" fmla="*/ 1903562 h 2162355"/>
              <a:gd name="connsiteX16" fmla="*/ 4710022 w 7251939"/>
              <a:gd name="connsiteY16" fmla="*/ 1874808 h 2162355"/>
              <a:gd name="connsiteX17" fmla="*/ 4623758 w 7251939"/>
              <a:gd name="connsiteY17" fmla="*/ 1874808 h 2162355"/>
              <a:gd name="connsiteX18" fmla="*/ 4623758 w 7251939"/>
              <a:gd name="connsiteY18" fmla="*/ 1805796 h 2162355"/>
              <a:gd name="connsiteX19" fmla="*/ 4468483 w 7251939"/>
              <a:gd name="connsiteY19" fmla="*/ 1805796 h 2162355"/>
              <a:gd name="connsiteX20" fmla="*/ 4468483 w 7251939"/>
              <a:gd name="connsiteY20" fmla="*/ 1748287 h 2162355"/>
              <a:gd name="connsiteX21" fmla="*/ 4307456 w 7251939"/>
              <a:gd name="connsiteY21" fmla="*/ 1748287 h 2162355"/>
              <a:gd name="connsiteX22" fmla="*/ 4307456 w 7251939"/>
              <a:gd name="connsiteY22" fmla="*/ 1725283 h 2162355"/>
              <a:gd name="connsiteX23" fmla="*/ 4244196 w 7251939"/>
              <a:gd name="connsiteY23" fmla="*/ 1725283 h 2162355"/>
              <a:gd name="connsiteX24" fmla="*/ 4244196 w 7251939"/>
              <a:gd name="connsiteY24" fmla="*/ 1696528 h 2162355"/>
              <a:gd name="connsiteX25" fmla="*/ 4048664 w 7251939"/>
              <a:gd name="connsiteY25" fmla="*/ 1696528 h 2162355"/>
              <a:gd name="connsiteX26" fmla="*/ 4048664 w 7251939"/>
              <a:gd name="connsiteY26" fmla="*/ 1656272 h 2162355"/>
              <a:gd name="connsiteX27" fmla="*/ 3899139 w 7251939"/>
              <a:gd name="connsiteY27" fmla="*/ 1656272 h 2162355"/>
              <a:gd name="connsiteX28" fmla="*/ 3899139 w 7251939"/>
              <a:gd name="connsiteY28" fmla="*/ 1627517 h 2162355"/>
              <a:gd name="connsiteX29" fmla="*/ 3743864 w 7251939"/>
              <a:gd name="connsiteY29" fmla="*/ 1627517 h 2162355"/>
              <a:gd name="connsiteX30" fmla="*/ 3743864 w 7251939"/>
              <a:gd name="connsiteY30" fmla="*/ 1593011 h 2162355"/>
              <a:gd name="connsiteX31" fmla="*/ 3605841 w 7251939"/>
              <a:gd name="connsiteY31" fmla="*/ 1593011 h 2162355"/>
              <a:gd name="connsiteX32" fmla="*/ 3605841 w 7251939"/>
              <a:gd name="connsiteY32" fmla="*/ 1593011 h 2162355"/>
              <a:gd name="connsiteX33" fmla="*/ 3605841 w 7251939"/>
              <a:gd name="connsiteY33" fmla="*/ 1552755 h 2162355"/>
              <a:gd name="connsiteX34" fmla="*/ 3462068 w 7251939"/>
              <a:gd name="connsiteY34" fmla="*/ 1552755 h 2162355"/>
              <a:gd name="connsiteX35" fmla="*/ 3462068 w 7251939"/>
              <a:gd name="connsiteY35" fmla="*/ 1500996 h 2162355"/>
              <a:gd name="connsiteX36" fmla="*/ 3318294 w 7251939"/>
              <a:gd name="connsiteY36" fmla="*/ 1500996 h 2162355"/>
              <a:gd name="connsiteX37" fmla="*/ 3318294 w 7251939"/>
              <a:gd name="connsiteY37" fmla="*/ 1472242 h 2162355"/>
              <a:gd name="connsiteX38" fmla="*/ 3214777 w 7251939"/>
              <a:gd name="connsiteY38" fmla="*/ 1472242 h 2162355"/>
              <a:gd name="connsiteX39" fmla="*/ 3214777 w 7251939"/>
              <a:gd name="connsiteY39" fmla="*/ 1472242 h 2162355"/>
              <a:gd name="connsiteX40" fmla="*/ 3214777 w 7251939"/>
              <a:gd name="connsiteY40" fmla="*/ 1437736 h 2162355"/>
              <a:gd name="connsiteX41" fmla="*/ 3128513 w 7251939"/>
              <a:gd name="connsiteY41" fmla="*/ 1437736 h 2162355"/>
              <a:gd name="connsiteX42" fmla="*/ 3019245 w 7251939"/>
              <a:gd name="connsiteY42" fmla="*/ 1299713 h 2162355"/>
              <a:gd name="connsiteX43" fmla="*/ 3019245 w 7251939"/>
              <a:gd name="connsiteY43" fmla="*/ 1299713 h 2162355"/>
              <a:gd name="connsiteX44" fmla="*/ 2961736 w 7251939"/>
              <a:gd name="connsiteY44" fmla="*/ 1299713 h 2162355"/>
              <a:gd name="connsiteX45" fmla="*/ 2944483 w 7251939"/>
              <a:gd name="connsiteY45" fmla="*/ 1282460 h 2162355"/>
              <a:gd name="connsiteX46" fmla="*/ 2944483 w 7251939"/>
              <a:gd name="connsiteY46" fmla="*/ 1282460 h 2162355"/>
              <a:gd name="connsiteX47" fmla="*/ 2944483 w 7251939"/>
              <a:gd name="connsiteY47" fmla="*/ 1282460 h 2162355"/>
              <a:gd name="connsiteX48" fmla="*/ 2927230 w 7251939"/>
              <a:gd name="connsiteY48" fmla="*/ 1253706 h 2162355"/>
              <a:gd name="connsiteX49" fmla="*/ 2869720 w 7251939"/>
              <a:gd name="connsiteY49" fmla="*/ 1253706 h 2162355"/>
              <a:gd name="connsiteX50" fmla="*/ 2846717 w 7251939"/>
              <a:gd name="connsiteY50" fmla="*/ 1219200 h 2162355"/>
              <a:gd name="connsiteX51" fmla="*/ 2725947 w 7251939"/>
              <a:gd name="connsiteY51" fmla="*/ 1219200 h 2162355"/>
              <a:gd name="connsiteX52" fmla="*/ 2691441 w 7251939"/>
              <a:gd name="connsiteY52" fmla="*/ 1184694 h 2162355"/>
              <a:gd name="connsiteX53" fmla="*/ 2651185 w 7251939"/>
              <a:gd name="connsiteY53" fmla="*/ 1190445 h 2162355"/>
              <a:gd name="connsiteX54" fmla="*/ 2610928 w 7251939"/>
              <a:gd name="connsiteY54" fmla="*/ 1161691 h 2162355"/>
              <a:gd name="connsiteX55" fmla="*/ 2530415 w 7251939"/>
              <a:gd name="connsiteY55" fmla="*/ 1155940 h 2162355"/>
              <a:gd name="connsiteX56" fmla="*/ 2467154 w 7251939"/>
              <a:gd name="connsiteY56" fmla="*/ 1115683 h 2162355"/>
              <a:gd name="connsiteX57" fmla="*/ 2392392 w 7251939"/>
              <a:gd name="connsiteY57" fmla="*/ 1115683 h 2162355"/>
              <a:gd name="connsiteX58" fmla="*/ 2392392 w 7251939"/>
              <a:gd name="connsiteY58" fmla="*/ 1115683 h 2162355"/>
              <a:gd name="connsiteX59" fmla="*/ 2392392 w 7251939"/>
              <a:gd name="connsiteY59" fmla="*/ 1075426 h 2162355"/>
              <a:gd name="connsiteX60" fmla="*/ 2340634 w 7251939"/>
              <a:gd name="connsiteY60" fmla="*/ 1075426 h 2162355"/>
              <a:gd name="connsiteX61" fmla="*/ 2340634 w 7251939"/>
              <a:gd name="connsiteY61" fmla="*/ 1052423 h 2162355"/>
              <a:gd name="connsiteX62" fmla="*/ 2283124 w 7251939"/>
              <a:gd name="connsiteY62" fmla="*/ 1052423 h 2162355"/>
              <a:gd name="connsiteX63" fmla="*/ 2283124 w 7251939"/>
              <a:gd name="connsiteY63" fmla="*/ 1006415 h 2162355"/>
              <a:gd name="connsiteX64" fmla="*/ 2283124 w 7251939"/>
              <a:gd name="connsiteY64" fmla="*/ 1006415 h 2162355"/>
              <a:gd name="connsiteX65" fmla="*/ 2242868 w 7251939"/>
              <a:gd name="connsiteY65" fmla="*/ 977660 h 2162355"/>
              <a:gd name="connsiteX66" fmla="*/ 2185358 w 7251939"/>
              <a:gd name="connsiteY66" fmla="*/ 983411 h 2162355"/>
              <a:gd name="connsiteX67" fmla="*/ 2173856 w 7251939"/>
              <a:gd name="connsiteY67" fmla="*/ 925902 h 2162355"/>
              <a:gd name="connsiteX68" fmla="*/ 2104845 w 7251939"/>
              <a:gd name="connsiteY68" fmla="*/ 920151 h 2162355"/>
              <a:gd name="connsiteX69" fmla="*/ 2104845 w 7251939"/>
              <a:gd name="connsiteY69" fmla="*/ 920151 h 2162355"/>
              <a:gd name="connsiteX70" fmla="*/ 2070339 w 7251939"/>
              <a:gd name="connsiteY70" fmla="*/ 885645 h 2162355"/>
              <a:gd name="connsiteX71" fmla="*/ 2070339 w 7251939"/>
              <a:gd name="connsiteY71" fmla="*/ 885645 h 2162355"/>
              <a:gd name="connsiteX72" fmla="*/ 2018581 w 7251939"/>
              <a:gd name="connsiteY72" fmla="*/ 851140 h 2162355"/>
              <a:gd name="connsiteX73" fmla="*/ 2018581 w 7251939"/>
              <a:gd name="connsiteY73" fmla="*/ 851140 h 2162355"/>
              <a:gd name="connsiteX74" fmla="*/ 1972573 w 7251939"/>
              <a:gd name="connsiteY74" fmla="*/ 851140 h 2162355"/>
              <a:gd name="connsiteX75" fmla="*/ 1955320 w 7251939"/>
              <a:gd name="connsiteY75" fmla="*/ 782128 h 2162355"/>
              <a:gd name="connsiteX76" fmla="*/ 1874807 w 7251939"/>
              <a:gd name="connsiteY76" fmla="*/ 787879 h 2162355"/>
              <a:gd name="connsiteX77" fmla="*/ 1880558 w 7251939"/>
              <a:gd name="connsiteY77" fmla="*/ 764875 h 2162355"/>
              <a:gd name="connsiteX78" fmla="*/ 1777041 w 7251939"/>
              <a:gd name="connsiteY78" fmla="*/ 764875 h 2162355"/>
              <a:gd name="connsiteX79" fmla="*/ 1742536 w 7251939"/>
              <a:gd name="connsiteY79" fmla="*/ 707366 h 2162355"/>
              <a:gd name="connsiteX80" fmla="*/ 1690777 w 7251939"/>
              <a:gd name="connsiteY80" fmla="*/ 713117 h 2162355"/>
              <a:gd name="connsiteX81" fmla="*/ 1690777 w 7251939"/>
              <a:gd name="connsiteY81" fmla="*/ 684362 h 2162355"/>
              <a:gd name="connsiteX82" fmla="*/ 1633268 w 7251939"/>
              <a:gd name="connsiteY82" fmla="*/ 684362 h 2162355"/>
              <a:gd name="connsiteX83" fmla="*/ 1639019 w 7251939"/>
              <a:gd name="connsiteY83" fmla="*/ 632604 h 2162355"/>
              <a:gd name="connsiteX84" fmla="*/ 1639019 w 7251939"/>
              <a:gd name="connsiteY84" fmla="*/ 632604 h 2162355"/>
              <a:gd name="connsiteX85" fmla="*/ 1587260 w 7251939"/>
              <a:gd name="connsiteY85" fmla="*/ 632604 h 2162355"/>
              <a:gd name="connsiteX86" fmla="*/ 1547003 w 7251939"/>
              <a:gd name="connsiteY86" fmla="*/ 586596 h 2162355"/>
              <a:gd name="connsiteX87" fmla="*/ 1524000 w 7251939"/>
              <a:gd name="connsiteY87" fmla="*/ 586596 h 2162355"/>
              <a:gd name="connsiteX88" fmla="*/ 1477992 w 7251939"/>
              <a:gd name="connsiteY88" fmla="*/ 540589 h 2162355"/>
              <a:gd name="connsiteX89" fmla="*/ 1420483 w 7251939"/>
              <a:gd name="connsiteY89" fmla="*/ 540589 h 2162355"/>
              <a:gd name="connsiteX90" fmla="*/ 1408981 w 7251939"/>
              <a:gd name="connsiteY90" fmla="*/ 523336 h 2162355"/>
              <a:gd name="connsiteX91" fmla="*/ 1288211 w 7251939"/>
              <a:gd name="connsiteY91" fmla="*/ 517585 h 2162355"/>
              <a:gd name="connsiteX92" fmla="*/ 1270958 w 7251939"/>
              <a:gd name="connsiteY92" fmla="*/ 483079 h 2162355"/>
              <a:gd name="connsiteX93" fmla="*/ 1213449 w 7251939"/>
              <a:gd name="connsiteY93" fmla="*/ 483079 h 2162355"/>
              <a:gd name="connsiteX94" fmla="*/ 1190445 w 7251939"/>
              <a:gd name="connsiteY94" fmla="*/ 454325 h 2162355"/>
              <a:gd name="connsiteX95" fmla="*/ 1104181 w 7251939"/>
              <a:gd name="connsiteY95" fmla="*/ 454325 h 2162355"/>
              <a:gd name="connsiteX96" fmla="*/ 1058173 w 7251939"/>
              <a:gd name="connsiteY96" fmla="*/ 391064 h 2162355"/>
              <a:gd name="connsiteX97" fmla="*/ 977660 w 7251939"/>
              <a:gd name="connsiteY97" fmla="*/ 379562 h 2162355"/>
              <a:gd name="connsiteX98" fmla="*/ 977660 w 7251939"/>
              <a:gd name="connsiteY98" fmla="*/ 362309 h 2162355"/>
              <a:gd name="connsiteX99" fmla="*/ 920151 w 7251939"/>
              <a:gd name="connsiteY99" fmla="*/ 362309 h 2162355"/>
              <a:gd name="connsiteX100" fmla="*/ 908649 w 7251939"/>
              <a:gd name="connsiteY100" fmla="*/ 327804 h 2162355"/>
              <a:gd name="connsiteX101" fmla="*/ 908649 w 7251939"/>
              <a:gd name="connsiteY101" fmla="*/ 327804 h 2162355"/>
              <a:gd name="connsiteX102" fmla="*/ 851139 w 7251939"/>
              <a:gd name="connsiteY102" fmla="*/ 293298 h 2162355"/>
              <a:gd name="connsiteX103" fmla="*/ 776377 w 7251939"/>
              <a:gd name="connsiteY103" fmla="*/ 287547 h 2162355"/>
              <a:gd name="connsiteX104" fmla="*/ 713117 w 7251939"/>
              <a:gd name="connsiteY104" fmla="*/ 253042 h 2162355"/>
              <a:gd name="connsiteX105" fmla="*/ 649856 w 7251939"/>
              <a:gd name="connsiteY105" fmla="*/ 247291 h 2162355"/>
              <a:gd name="connsiteX106" fmla="*/ 580845 w 7251939"/>
              <a:gd name="connsiteY106" fmla="*/ 184030 h 2162355"/>
              <a:gd name="connsiteX107" fmla="*/ 540588 w 7251939"/>
              <a:gd name="connsiteY107" fmla="*/ 155275 h 2162355"/>
              <a:gd name="connsiteX108" fmla="*/ 442822 w 7251939"/>
              <a:gd name="connsiteY108" fmla="*/ 149525 h 2162355"/>
              <a:gd name="connsiteX109" fmla="*/ 396815 w 7251939"/>
              <a:gd name="connsiteY109" fmla="*/ 92015 h 2162355"/>
              <a:gd name="connsiteX110" fmla="*/ 362309 w 7251939"/>
              <a:gd name="connsiteY110" fmla="*/ 97766 h 2162355"/>
              <a:gd name="connsiteX111" fmla="*/ 310551 w 7251939"/>
              <a:gd name="connsiteY111" fmla="*/ 46008 h 2162355"/>
              <a:gd name="connsiteX112" fmla="*/ 212785 w 7251939"/>
              <a:gd name="connsiteY112" fmla="*/ 46008 h 2162355"/>
              <a:gd name="connsiteX113" fmla="*/ 212785 w 7251939"/>
              <a:gd name="connsiteY113" fmla="*/ 46008 h 2162355"/>
              <a:gd name="connsiteX114" fmla="*/ 195532 w 7251939"/>
              <a:gd name="connsiteY114" fmla="*/ 0 h 2162355"/>
              <a:gd name="connsiteX115" fmla="*/ 0 w 7251939"/>
              <a:gd name="connsiteY115" fmla="*/ 0 h 216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7251939" h="2162355">
                <a:moveTo>
                  <a:pt x="7251939" y="2162355"/>
                </a:moveTo>
                <a:lnTo>
                  <a:pt x="5359879" y="2162355"/>
                </a:lnTo>
                <a:lnTo>
                  <a:pt x="5359879" y="2110596"/>
                </a:lnTo>
                <a:lnTo>
                  <a:pt x="5359879" y="2110596"/>
                </a:lnTo>
                <a:lnTo>
                  <a:pt x="5359879" y="2110596"/>
                </a:lnTo>
                <a:lnTo>
                  <a:pt x="5319622" y="2110596"/>
                </a:lnTo>
                <a:lnTo>
                  <a:pt x="5319622" y="2018581"/>
                </a:lnTo>
                <a:lnTo>
                  <a:pt x="5210354" y="2018581"/>
                </a:lnTo>
                <a:lnTo>
                  <a:pt x="5210354" y="1995577"/>
                </a:lnTo>
                <a:lnTo>
                  <a:pt x="5049328" y="1995577"/>
                </a:lnTo>
                <a:lnTo>
                  <a:pt x="5049328" y="1961072"/>
                </a:lnTo>
                <a:lnTo>
                  <a:pt x="4974566" y="1961072"/>
                </a:lnTo>
                <a:lnTo>
                  <a:pt x="4974566" y="1949570"/>
                </a:lnTo>
                <a:lnTo>
                  <a:pt x="4888302" y="1949570"/>
                </a:lnTo>
                <a:lnTo>
                  <a:pt x="4888302" y="1903562"/>
                </a:lnTo>
                <a:lnTo>
                  <a:pt x="4710022" y="1903562"/>
                </a:lnTo>
                <a:lnTo>
                  <a:pt x="4710022" y="1874808"/>
                </a:lnTo>
                <a:lnTo>
                  <a:pt x="4623758" y="1874808"/>
                </a:lnTo>
                <a:lnTo>
                  <a:pt x="4623758" y="1805796"/>
                </a:lnTo>
                <a:lnTo>
                  <a:pt x="4468483" y="1805796"/>
                </a:lnTo>
                <a:lnTo>
                  <a:pt x="4468483" y="1748287"/>
                </a:lnTo>
                <a:lnTo>
                  <a:pt x="4307456" y="1748287"/>
                </a:lnTo>
                <a:lnTo>
                  <a:pt x="4307456" y="1725283"/>
                </a:lnTo>
                <a:lnTo>
                  <a:pt x="4244196" y="1725283"/>
                </a:lnTo>
                <a:lnTo>
                  <a:pt x="4244196" y="1696528"/>
                </a:lnTo>
                <a:lnTo>
                  <a:pt x="4048664" y="1696528"/>
                </a:lnTo>
                <a:lnTo>
                  <a:pt x="4048664" y="1656272"/>
                </a:lnTo>
                <a:lnTo>
                  <a:pt x="3899139" y="1656272"/>
                </a:lnTo>
                <a:lnTo>
                  <a:pt x="3899139" y="1627517"/>
                </a:lnTo>
                <a:lnTo>
                  <a:pt x="3743864" y="1627517"/>
                </a:lnTo>
                <a:lnTo>
                  <a:pt x="3743864" y="1593011"/>
                </a:lnTo>
                <a:lnTo>
                  <a:pt x="3605841" y="1593011"/>
                </a:lnTo>
                <a:lnTo>
                  <a:pt x="3605841" y="1593011"/>
                </a:lnTo>
                <a:lnTo>
                  <a:pt x="3605841" y="1552755"/>
                </a:lnTo>
                <a:lnTo>
                  <a:pt x="3462068" y="1552755"/>
                </a:lnTo>
                <a:lnTo>
                  <a:pt x="3462068" y="1500996"/>
                </a:lnTo>
                <a:lnTo>
                  <a:pt x="3318294" y="1500996"/>
                </a:lnTo>
                <a:lnTo>
                  <a:pt x="3318294" y="1472242"/>
                </a:lnTo>
                <a:lnTo>
                  <a:pt x="3214777" y="1472242"/>
                </a:lnTo>
                <a:lnTo>
                  <a:pt x="3214777" y="1472242"/>
                </a:lnTo>
                <a:lnTo>
                  <a:pt x="3214777" y="1437736"/>
                </a:lnTo>
                <a:lnTo>
                  <a:pt x="3128513" y="1437736"/>
                </a:lnTo>
                <a:lnTo>
                  <a:pt x="3019245" y="1299713"/>
                </a:lnTo>
                <a:lnTo>
                  <a:pt x="3019245" y="1299713"/>
                </a:lnTo>
                <a:lnTo>
                  <a:pt x="2961736" y="1299713"/>
                </a:lnTo>
                <a:lnTo>
                  <a:pt x="2944483" y="1282460"/>
                </a:lnTo>
                <a:lnTo>
                  <a:pt x="2944483" y="1282460"/>
                </a:lnTo>
                <a:lnTo>
                  <a:pt x="2944483" y="1282460"/>
                </a:lnTo>
                <a:lnTo>
                  <a:pt x="2927230" y="1253706"/>
                </a:lnTo>
                <a:lnTo>
                  <a:pt x="2869720" y="1253706"/>
                </a:lnTo>
                <a:lnTo>
                  <a:pt x="2846717" y="1219200"/>
                </a:lnTo>
                <a:lnTo>
                  <a:pt x="2725947" y="1219200"/>
                </a:lnTo>
                <a:lnTo>
                  <a:pt x="2691441" y="1184694"/>
                </a:lnTo>
                <a:lnTo>
                  <a:pt x="2651185" y="1190445"/>
                </a:lnTo>
                <a:lnTo>
                  <a:pt x="2610928" y="1161691"/>
                </a:lnTo>
                <a:lnTo>
                  <a:pt x="2530415" y="1155940"/>
                </a:lnTo>
                <a:lnTo>
                  <a:pt x="2467154" y="1115683"/>
                </a:lnTo>
                <a:lnTo>
                  <a:pt x="2392392" y="1115683"/>
                </a:lnTo>
                <a:lnTo>
                  <a:pt x="2392392" y="1115683"/>
                </a:lnTo>
                <a:lnTo>
                  <a:pt x="2392392" y="1075426"/>
                </a:lnTo>
                <a:lnTo>
                  <a:pt x="2340634" y="1075426"/>
                </a:lnTo>
                <a:lnTo>
                  <a:pt x="2340634" y="1052423"/>
                </a:lnTo>
                <a:lnTo>
                  <a:pt x="2283124" y="1052423"/>
                </a:lnTo>
                <a:lnTo>
                  <a:pt x="2283124" y="1006415"/>
                </a:lnTo>
                <a:lnTo>
                  <a:pt x="2283124" y="1006415"/>
                </a:lnTo>
                <a:lnTo>
                  <a:pt x="2242868" y="977660"/>
                </a:lnTo>
                <a:lnTo>
                  <a:pt x="2185358" y="983411"/>
                </a:lnTo>
                <a:lnTo>
                  <a:pt x="2173856" y="925902"/>
                </a:lnTo>
                <a:lnTo>
                  <a:pt x="2104845" y="920151"/>
                </a:lnTo>
                <a:lnTo>
                  <a:pt x="2104845" y="920151"/>
                </a:lnTo>
                <a:lnTo>
                  <a:pt x="2070339" y="885645"/>
                </a:lnTo>
                <a:lnTo>
                  <a:pt x="2070339" y="885645"/>
                </a:lnTo>
                <a:lnTo>
                  <a:pt x="2018581" y="851140"/>
                </a:lnTo>
                <a:lnTo>
                  <a:pt x="2018581" y="851140"/>
                </a:lnTo>
                <a:lnTo>
                  <a:pt x="1972573" y="851140"/>
                </a:lnTo>
                <a:lnTo>
                  <a:pt x="1955320" y="782128"/>
                </a:lnTo>
                <a:lnTo>
                  <a:pt x="1874807" y="787879"/>
                </a:lnTo>
                <a:lnTo>
                  <a:pt x="1880558" y="764875"/>
                </a:lnTo>
                <a:lnTo>
                  <a:pt x="1777041" y="764875"/>
                </a:lnTo>
                <a:lnTo>
                  <a:pt x="1742536" y="707366"/>
                </a:lnTo>
                <a:lnTo>
                  <a:pt x="1690777" y="713117"/>
                </a:lnTo>
                <a:lnTo>
                  <a:pt x="1690777" y="684362"/>
                </a:lnTo>
                <a:lnTo>
                  <a:pt x="1633268" y="684362"/>
                </a:lnTo>
                <a:lnTo>
                  <a:pt x="1639019" y="632604"/>
                </a:lnTo>
                <a:lnTo>
                  <a:pt x="1639019" y="632604"/>
                </a:lnTo>
                <a:lnTo>
                  <a:pt x="1587260" y="632604"/>
                </a:lnTo>
                <a:lnTo>
                  <a:pt x="1547003" y="586596"/>
                </a:lnTo>
                <a:lnTo>
                  <a:pt x="1524000" y="586596"/>
                </a:lnTo>
                <a:lnTo>
                  <a:pt x="1477992" y="540589"/>
                </a:lnTo>
                <a:lnTo>
                  <a:pt x="1420483" y="540589"/>
                </a:lnTo>
                <a:lnTo>
                  <a:pt x="1408981" y="523336"/>
                </a:lnTo>
                <a:lnTo>
                  <a:pt x="1288211" y="517585"/>
                </a:lnTo>
                <a:lnTo>
                  <a:pt x="1270958" y="483079"/>
                </a:lnTo>
                <a:lnTo>
                  <a:pt x="1213449" y="483079"/>
                </a:lnTo>
                <a:lnTo>
                  <a:pt x="1190445" y="454325"/>
                </a:lnTo>
                <a:lnTo>
                  <a:pt x="1104181" y="454325"/>
                </a:lnTo>
                <a:lnTo>
                  <a:pt x="1058173" y="391064"/>
                </a:lnTo>
                <a:lnTo>
                  <a:pt x="977660" y="379562"/>
                </a:lnTo>
                <a:lnTo>
                  <a:pt x="977660" y="362309"/>
                </a:lnTo>
                <a:lnTo>
                  <a:pt x="920151" y="362309"/>
                </a:lnTo>
                <a:lnTo>
                  <a:pt x="908649" y="327804"/>
                </a:lnTo>
                <a:lnTo>
                  <a:pt x="908649" y="327804"/>
                </a:lnTo>
                <a:lnTo>
                  <a:pt x="851139" y="293298"/>
                </a:lnTo>
                <a:lnTo>
                  <a:pt x="776377" y="287547"/>
                </a:lnTo>
                <a:lnTo>
                  <a:pt x="713117" y="253042"/>
                </a:lnTo>
                <a:lnTo>
                  <a:pt x="649856" y="247291"/>
                </a:lnTo>
                <a:lnTo>
                  <a:pt x="580845" y="184030"/>
                </a:lnTo>
                <a:lnTo>
                  <a:pt x="540588" y="155275"/>
                </a:lnTo>
                <a:lnTo>
                  <a:pt x="442822" y="149525"/>
                </a:lnTo>
                <a:lnTo>
                  <a:pt x="396815" y="92015"/>
                </a:lnTo>
                <a:lnTo>
                  <a:pt x="362309" y="97766"/>
                </a:lnTo>
                <a:lnTo>
                  <a:pt x="310551" y="46008"/>
                </a:lnTo>
                <a:lnTo>
                  <a:pt x="212785" y="46008"/>
                </a:lnTo>
                <a:lnTo>
                  <a:pt x="212785" y="46008"/>
                </a:lnTo>
                <a:lnTo>
                  <a:pt x="195532"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76" name="Group 175">
            <a:extLst>
              <a:ext uri="{FF2B5EF4-FFF2-40B4-BE49-F238E27FC236}">
                <a16:creationId xmlns:a16="http://schemas.microsoft.com/office/drawing/2014/main" id="{0DCBF434-2256-81D6-8D69-1FA72E50510E}"/>
              </a:ext>
            </a:extLst>
          </p:cNvPr>
          <p:cNvGrpSpPr/>
          <p:nvPr/>
        </p:nvGrpSpPr>
        <p:grpSpPr>
          <a:xfrm>
            <a:off x="2840966" y="1719532"/>
            <a:ext cx="7067909" cy="2403894"/>
            <a:chOff x="2840966" y="1719532"/>
            <a:chExt cx="7067909" cy="2403894"/>
          </a:xfrm>
        </p:grpSpPr>
        <p:sp>
          <p:nvSpPr>
            <p:cNvPr id="177" name="Freeform 98">
              <a:extLst>
                <a:ext uri="{FF2B5EF4-FFF2-40B4-BE49-F238E27FC236}">
                  <a16:creationId xmlns:a16="http://schemas.microsoft.com/office/drawing/2014/main" id="{2FFFAFD1-44D3-5586-24A1-64F46A246635}"/>
                </a:ext>
              </a:extLst>
            </p:cNvPr>
            <p:cNvSpPr/>
            <p:nvPr/>
          </p:nvSpPr>
          <p:spPr bwMode="auto">
            <a:xfrm>
              <a:off x="7361208" y="3893389"/>
              <a:ext cx="2547667" cy="230037"/>
            </a:xfrm>
            <a:custGeom>
              <a:avLst/>
              <a:gdLst>
                <a:gd name="connsiteX0" fmla="*/ 2547667 w 2547667"/>
                <a:gd name="connsiteY0" fmla="*/ 230037 h 230037"/>
                <a:gd name="connsiteX1" fmla="*/ 1598762 w 2547667"/>
                <a:gd name="connsiteY1" fmla="*/ 230037 h 230037"/>
                <a:gd name="connsiteX2" fmla="*/ 1598762 w 2547667"/>
                <a:gd name="connsiteY2" fmla="*/ 149524 h 230037"/>
                <a:gd name="connsiteX3" fmla="*/ 960407 w 2547667"/>
                <a:gd name="connsiteY3" fmla="*/ 149524 h 230037"/>
                <a:gd name="connsiteX4" fmla="*/ 960407 w 2547667"/>
                <a:gd name="connsiteY4" fmla="*/ 149524 h 230037"/>
                <a:gd name="connsiteX5" fmla="*/ 960407 w 2547667"/>
                <a:gd name="connsiteY5" fmla="*/ 109268 h 230037"/>
                <a:gd name="connsiteX6" fmla="*/ 862641 w 2547667"/>
                <a:gd name="connsiteY6" fmla="*/ 109268 h 230037"/>
                <a:gd name="connsiteX7" fmla="*/ 862641 w 2547667"/>
                <a:gd name="connsiteY7" fmla="*/ 74762 h 230037"/>
                <a:gd name="connsiteX8" fmla="*/ 667109 w 2547667"/>
                <a:gd name="connsiteY8" fmla="*/ 74762 h 230037"/>
                <a:gd name="connsiteX9" fmla="*/ 667109 w 2547667"/>
                <a:gd name="connsiteY9" fmla="*/ 51758 h 230037"/>
                <a:gd name="connsiteX10" fmla="*/ 534837 w 2547667"/>
                <a:gd name="connsiteY10" fmla="*/ 51758 h 230037"/>
                <a:gd name="connsiteX11" fmla="*/ 534837 w 2547667"/>
                <a:gd name="connsiteY11" fmla="*/ 17253 h 230037"/>
                <a:gd name="connsiteX12" fmla="*/ 362309 w 2547667"/>
                <a:gd name="connsiteY12" fmla="*/ 17253 h 230037"/>
                <a:gd name="connsiteX13" fmla="*/ 362309 w 2547667"/>
                <a:gd name="connsiteY13" fmla="*/ 0 h 230037"/>
                <a:gd name="connsiteX14" fmla="*/ 0 w 2547667"/>
                <a:gd name="connsiteY14" fmla="*/ 0 h 23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47667" h="230037">
                  <a:moveTo>
                    <a:pt x="2547667" y="230037"/>
                  </a:moveTo>
                  <a:lnTo>
                    <a:pt x="1598762" y="230037"/>
                  </a:lnTo>
                  <a:lnTo>
                    <a:pt x="1598762" y="149524"/>
                  </a:lnTo>
                  <a:lnTo>
                    <a:pt x="960407" y="149524"/>
                  </a:lnTo>
                  <a:lnTo>
                    <a:pt x="960407" y="149524"/>
                  </a:lnTo>
                  <a:lnTo>
                    <a:pt x="960407" y="109268"/>
                  </a:lnTo>
                  <a:lnTo>
                    <a:pt x="862641" y="109268"/>
                  </a:lnTo>
                  <a:lnTo>
                    <a:pt x="862641" y="74762"/>
                  </a:lnTo>
                  <a:lnTo>
                    <a:pt x="667109" y="74762"/>
                  </a:lnTo>
                  <a:lnTo>
                    <a:pt x="667109" y="51758"/>
                  </a:lnTo>
                  <a:lnTo>
                    <a:pt x="534837" y="51758"/>
                  </a:lnTo>
                  <a:lnTo>
                    <a:pt x="534837" y="17253"/>
                  </a:lnTo>
                  <a:lnTo>
                    <a:pt x="362309" y="17253"/>
                  </a:lnTo>
                  <a:lnTo>
                    <a:pt x="362309"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78" name="Freeform 99">
              <a:extLst>
                <a:ext uri="{FF2B5EF4-FFF2-40B4-BE49-F238E27FC236}">
                  <a16:creationId xmlns:a16="http://schemas.microsoft.com/office/drawing/2014/main" id="{6A020073-33B0-AFBA-CB54-CE52E7039566}"/>
                </a:ext>
              </a:extLst>
            </p:cNvPr>
            <p:cNvSpPr/>
            <p:nvPr/>
          </p:nvSpPr>
          <p:spPr bwMode="auto">
            <a:xfrm>
              <a:off x="2840966" y="1719532"/>
              <a:ext cx="4554747" cy="2162355"/>
            </a:xfrm>
            <a:custGeom>
              <a:avLst/>
              <a:gdLst>
                <a:gd name="connsiteX0" fmla="*/ 0 w 4554747"/>
                <a:gd name="connsiteY0" fmla="*/ 0 h 2162355"/>
                <a:gd name="connsiteX1" fmla="*/ 207034 w 4554747"/>
                <a:gd name="connsiteY1" fmla="*/ 0 h 2162355"/>
                <a:gd name="connsiteX2" fmla="*/ 207034 w 4554747"/>
                <a:gd name="connsiteY2" fmla="*/ 80513 h 2162355"/>
                <a:gd name="connsiteX3" fmla="*/ 385313 w 4554747"/>
                <a:gd name="connsiteY3" fmla="*/ 80513 h 2162355"/>
                <a:gd name="connsiteX4" fmla="*/ 385313 w 4554747"/>
                <a:gd name="connsiteY4" fmla="*/ 132272 h 2162355"/>
                <a:gd name="connsiteX5" fmla="*/ 465826 w 4554747"/>
                <a:gd name="connsiteY5" fmla="*/ 132272 h 2162355"/>
                <a:gd name="connsiteX6" fmla="*/ 465826 w 4554747"/>
                <a:gd name="connsiteY6" fmla="*/ 189781 h 2162355"/>
                <a:gd name="connsiteX7" fmla="*/ 580845 w 4554747"/>
                <a:gd name="connsiteY7" fmla="*/ 189781 h 2162355"/>
                <a:gd name="connsiteX8" fmla="*/ 580845 w 4554747"/>
                <a:gd name="connsiteY8" fmla="*/ 276045 h 2162355"/>
                <a:gd name="connsiteX9" fmla="*/ 655608 w 4554747"/>
                <a:gd name="connsiteY9" fmla="*/ 276045 h 2162355"/>
                <a:gd name="connsiteX10" fmla="*/ 655608 w 4554747"/>
                <a:gd name="connsiteY10" fmla="*/ 322053 h 2162355"/>
                <a:gd name="connsiteX11" fmla="*/ 724619 w 4554747"/>
                <a:gd name="connsiteY11" fmla="*/ 322053 h 2162355"/>
                <a:gd name="connsiteX12" fmla="*/ 724619 w 4554747"/>
                <a:gd name="connsiteY12" fmla="*/ 373811 h 2162355"/>
                <a:gd name="connsiteX13" fmla="*/ 759125 w 4554747"/>
                <a:gd name="connsiteY13" fmla="*/ 373811 h 2162355"/>
                <a:gd name="connsiteX14" fmla="*/ 759125 w 4554747"/>
                <a:gd name="connsiteY14" fmla="*/ 425570 h 2162355"/>
                <a:gd name="connsiteX15" fmla="*/ 897147 w 4554747"/>
                <a:gd name="connsiteY15" fmla="*/ 425570 h 2162355"/>
                <a:gd name="connsiteX16" fmla="*/ 897147 w 4554747"/>
                <a:gd name="connsiteY16" fmla="*/ 471577 h 2162355"/>
                <a:gd name="connsiteX17" fmla="*/ 943155 w 4554747"/>
                <a:gd name="connsiteY17" fmla="*/ 471577 h 2162355"/>
                <a:gd name="connsiteX18" fmla="*/ 943155 w 4554747"/>
                <a:gd name="connsiteY18" fmla="*/ 529087 h 2162355"/>
                <a:gd name="connsiteX19" fmla="*/ 1000664 w 4554747"/>
                <a:gd name="connsiteY19" fmla="*/ 529087 h 2162355"/>
                <a:gd name="connsiteX20" fmla="*/ 1000664 w 4554747"/>
                <a:gd name="connsiteY20" fmla="*/ 580845 h 2162355"/>
                <a:gd name="connsiteX21" fmla="*/ 1029419 w 4554747"/>
                <a:gd name="connsiteY21" fmla="*/ 580845 h 2162355"/>
                <a:gd name="connsiteX22" fmla="*/ 1029419 w 4554747"/>
                <a:gd name="connsiteY22" fmla="*/ 580845 h 2162355"/>
                <a:gd name="connsiteX23" fmla="*/ 1029419 w 4554747"/>
                <a:gd name="connsiteY23" fmla="*/ 621102 h 2162355"/>
                <a:gd name="connsiteX24" fmla="*/ 1138687 w 4554747"/>
                <a:gd name="connsiteY24" fmla="*/ 621102 h 2162355"/>
                <a:gd name="connsiteX25" fmla="*/ 1138687 w 4554747"/>
                <a:gd name="connsiteY25" fmla="*/ 678611 h 2162355"/>
                <a:gd name="connsiteX26" fmla="*/ 1219200 w 4554747"/>
                <a:gd name="connsiteY26" fmla="*/ 678611 h 2162355"/>
                <a:gd name="connsiteX27" fmla="*/ 1219200 w 4554747"/>
                <a:gd name="connsiteY27" fmla="*/ 741872 h 2162355"/>
                <a:gd name="connsiteX28" fmla="*/ 1288211 w 4554747"/>
                <a:gd name="connsiteY28" fmla="*/ 741872 h 2162355"/>
                <a:gd name="connsiteX29" fmla="*/ 1288211 w 4554747"/>
                <a:gd name="connsiteY29" fmla="*/ 770626 h 2162355"/>
                <a:gd name="connsiteX30" fmla="*/ 1311215 w 4554747"/>
                <a:gd name="connsiteY30" fmla="*/ 793630 h 2162355"/>
                <a:gd name="connsiteX31" fmla="*/ 1311215 w 4554747"/>
                <a:gd name="connsiteY31" fmla="*/ 793630 h 2162355"/>
                <a:gd name="connsiteX32" fmla="*/ 1351472 w 4554747"/>
                <a:gd name="connsiteY32" fmla="*/ 833887 h 2162355"/>
                <a:gd name="connsiteX33" fmla="*/ 1351472 w 4554747"/>
                <a:gd name="connsiteY33" fmla="*/ 833887 h 2162355"/>
                <a:gd name="connsiteX34" fmla="*/ 1351472 w 4554747"/>
                <a:gd name="connsiteY34" fmla="*/ 833887 h 2162355"/>
                <a:gd name="connsiteX35" fmla="*/ 1351472 w 4554747"/>
                <a:gd name="connsiteY35" fmla="*/ 891396 h 2162355"/>
                <a:gd name="connsiteX36" fmla="*/ 1420483 w 4554747"/>
                <a:gd name="connsiteY36" fmla="*/ 891396 h 2162355"/>
                <a:gd name="connsiteX37" fmla="*/ 1420483 w 4554747"/>
                <a:gd name="connsiteY37" fmla="*/ 943155 h 2162355"/>
                <a:gd name="connsiteX38" fmla="*/ 1460740 w 4554747"/>
                <a:gd name="connsiteY38" fmla="*/ 943155 h 2162355"/>
                <a:gd name="connsiteX39" fmla="*/ 1500996 w 4554747"/>
                <a:gd name="connsiteY39" fmla="*/ 983411 h 2162355"/>
                <a:gd name="connsiteX40" fmla="*/ 1535502 w 4554747"/>
                <a:gd name="connsiteY40" fmla="*/ 1069676 h 2162355"/>
                <a:gd name="connsiteX41" fmla="*/ 1587260 w 4554747"/>
                <a:gd name="connsiteY41" fmla="*/ 1075426 h 2162355"/>
                <a:gd name="connsiteX42" fmla="*/ 1616015 w 4554747"/>
                <a:gd name="connsiteY42" fmla="*/ 1132936 h 2162355"/>
                <a:gd name="connsiteX43" fmla="*/ 1656272 w 4554747"/>
                <a:gd name="connsiteY43" fmla="*/ 1196196 h 2162355"/>
                <a:gd name="connsiteX44" fmla="*/ 1708030 w 4554747"/>
                <a:gd name="connsiteY44" fmla="*/ 1196196 h 2162355"/>
                <a:gd name="connsiteX45" fmla="*/ 1800045 w 4554747"/>
                <a:gd name="connsiteY45" fmla="*/ 1339970 h 2162355"/>
                <a:gd name="connsiteX46" fmla="*/ 1823049 w 4554747"/>
                <a:gd name="connsiteY46" fmla="*/ 1339970 h 2162355"/>
                <a:gd name="connsiteX47" fmla="*/ 1863306 w 4554747"/>
                <a:gd name="connsiteY47" fmla="*/ 1391728 h 2162355"/>
                <a:gd name="connsiteX48" fmla="*/ 1949570 w 4554747"/>
                <a:gd name="connsiteY48" fmla="*/ 1403230 h 2162355"/>
                <a:gd name="connsiteX49" fmla="*/ 1949570 w 4554747"/>
                <a:gd name="connsiteY49" fmla="*/ 1403230 h 2162355"/>
                <a:gd name="connsiteX50" fmla="*/ 2012830 w 4554747"/>
                <a:gd name="connsiteY50" fmla="*/ 1449238 h 2162355"/>
                <a:gd name="connsiteX51" fmla="*/ 2018581 w 4554747"/>
                <a:gd name="connsiteY51" fmla="*/ 1477993 h 2162355"/>
                <a:gd name="connsiteX52" fmla="*/ 2116347 w 4554747"/>
                <a:gd name="connsiteY52" fmla="*/ 1495245 h 2162355"/>
                <a:gd name="connsiteX53" fmla="*/ 2139351 w 4554747"/>
                <a:gd name="connsiteY53" fmla="*/ 1524000 h 2162355"/>
                <a:gd name="connsiteX54" fmla="*/ 2231366 w 4554747"/>
                <a:gd name="connsiteY54" fmla="*/ 1541253 h 2162355"/>
                <a:gd name="connsiteX55" fmla="*/ 2277374 w 4554747"/>
                <a:gd name="connsiteY55" fmla="*/ 1616015 h 2162355"/>
                <a:gd name="connsiteX56" fmla="*/ 2329132 w 4554747"/>
                <a:gd name="connsiteY56" fmla="*/ 1610264 h 2162355"/>
                <a:gd name="connsiteX57" fmla="*/ 2329132 w 4554747"/>
                <a:gd name="connsiteY57" fmla="*/ 1610264 h 2162355"/>
                <a:gd name="connsiteX58" fmla="*/ 2346385 w 4554747"/>
                <a:gd name="connsiteY58" fmla="*/ 1644770 h 2162355"/>
                <a:gd name="connsiteX59" fmla="*/ 2438400 w 4554747"/>
                <a:gd name="connsiteY59" fmla="*/ 1644770 h 2162355"/>
                <a:gd name="connsiteX60" fmla="*/ 2438400 w 4554747"/>
                <a:gd name="connsiteY60" fmla="*/ 1667774 h 2162355"/>
                <a:gd name="connsiteX61" fmla="*/ 2536166 w 4554747"/>
                <a:gd name="connsiteY61" fmla="*/ 1667774 h 2162355"/>
                <a:gd name="connsiteX62" fmla="*/ 2536166 w 4554747"/>
                <a:gd name="connsiteY62" fmla="*/ 1702279 h 2162355"/>
                <a:gd name="connsiteX63" fmla="*/ 2616679 w 4554747"/>
                <a:gd name="connsiteY63" fmla="*/ 1702279 h 2162355"/>
                <a:gd name="connsiteX64" fmla="*/ 2616679 w 4554747"/>
                <a:gd name="connsiteY64" fmla="*/ 1736785 h 2162355"/>
                <a:gd name="connsiteX65" fmla="*/ 2731698 w 4554747"/>
                <a:gd name="connsiteY65" fmla="*/ 1736785 h 2162355"/>
                <a:gd name="connsiteX66" fmla="*/ 2731698 w 4554747"/>
                <a:gd name="connsiteY66" fmla="*/ 1782793 h 2162355"/>
                <a:gd name="connsiteX67" fmla="*/ 3019245 w 4554747"/>
                <a:gd name="connsiteY67" fmla="*/ 1782793 h 2162355"/>
                <a:gd name="connsiteX68" fmla="*/ 3019245 w 4554747"/>
                <a:gd name="connsiteY68" fmla="*/ 1823049 h 2162355"/>
                <a:gd name="connsiteX69" fmla="*/ 3082506 w 4554747"/>
                <a:gd name="connsiteY69" fmla="*/ 1823049 h 2162355"/>
                <a:gd name="connsiteX70" fmla="*/ 3082506 w 4554747"/>
                <a:gd name="connsiteY70" fmla="*/ 1823049 h 2162355"/>
                <a:gd name="connsiteX71" fmla="*/ 3082506 w 4554747"/>
                <a:gd name="connsiteY71" fmla="*/ 1823049 h 2162355"/>
                <a:gd name="connsiteX72" fmla="*/ 3082506 w 4554747"/>
                <a:gd name="connsiteY72" fmla="*/ 1823049 h 2162355"/>
                <a:gd name="connsiteX73" fmla="*/ 3082506 w 4554747"/>
                <a:gd name="connsiteY73" fmla="*/ 1857555 h 2162355"/>
                <a:gd name="connsiteX74" fmla="*/ 3157268 w 4554747"/>
                <a:gd name="connsiteY74" fmla="*/ 1857555 h 2162355"/>
                <a:gd name="connsiteX75" fmla="*/ 3157268 w 4554747"/>
                <a:gd name="connsiteY75" fmla="*/ 1903562 h 2162355"/>
                <a:gd name="connsiteX76" fmla="*/ 3450566 w 4554747"/>
                <a:gd name="connsiteY76" fmla="*/ 1903562 h 2162355"/>
                <a:gd name="connsiteX77" fmla="*/ 3462068 w 4554747"/>
                <a:gd name="connsiteY77" fmla="*/ 1915064 h 2162355"/>
                <a:gd name="connsiteX78" fmla="*/ 3651849 w 4554747"/>
                <a:gd name="connsiteY78" fmla="*/ 1915064 h 2162355"/>
                <a:gd name="connsiteX79" fmla="*/ 3703608 w 4554747"/>
                <a:gd name="connsiteY79" fmla="*/ 1984076 h 2162355"/>
                <a:gd name="connsiteX80" fmla="*/ 3824377 w 4554747"/>
                <a:gd name="connsiteY80" fmla="*/ 1984076 h 2162355"/>
                <a:gd name="connsiteX81" fmla="*/ 3853132 w 4554747"/>
                <a:gd name="connsiteY81" fmla="*/ 2024332 h 2162355"/>
                <a:gd name="connsiteX82" fmla="*/ 4008408 w 4554747"/>
                <a:gd name="connsiteY82" fmla="*/ 2030083 h 2162355"/>
                <a:gd name="connsiteX83" fmla="*/ 4094672 w 4554747"/>
                <a:gd name="connsiteY83" fmla="*/ 2030083 h 2162355"/>
                <a:gd name="connsiteX84" fmla="*/ 4094672 w 4554747"/>
                <a:gd name="connsiteY84" fmla="*/ 2064589 h 2162355"/>
                <a:gd name="connsiteX85" fmla="*/ 4146430 w 4554747"/>
                <a:gd name="connsiteY85" fmla="*/ 2064589 h 2162355"/>
                <a:gd name="connsiteX86" fmla="*/ 4146430 w 4554747"/>
                <a:gd name="connsiteY86" fmla="*/ 2099094 h 2162355"/>
                <a:gd name="connsiteX87" fmla="*/ 4221192 w 4554747"/>
                <a:gd name="connsiteY87" fmla="*/ 2099094 h 2162355"/>
                <a:gd name="connsiteX88" fmla="*/ 4221192 w 4554747"/>
                <a:gd name="connsiteY88" fmla="*/ 2133600 h 2162355"/>
                <a:gd name="connsiteX89" fmla="*/ 4290204 w 4554747"/>
                <a:gd name="connsiteY89" fmla="*/ 2133600 h 2162355"/>
                <a:gd name="connsiteX90" fmla="*/ 4290204 w 4554747"/>
                <a:gd name="connsiteY90" fmla="*/ 2162355 h 2162355"/>
                <a:gd name="connsiteX91" fmla="*/ 4554747 w 4554747"/>
                <a:gd name="connsiteY91" fmla="*/ 2162355 h 216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554747" h="2162355">
                  <a:moveTo>
                    <a:pt x="0" y="0"/>
                  </a:moveTo>
                  <a:lnTo>
                    <a:pt x="207034" y="0"/>
                  </a:lnTo>
                  <a:lnTo>
                    <a:pt x="207034" y="80513"/>
                  </a:lnTo>
                  <a:lnTo>
                    <a:pt x="385313" y="80513"/>
                  </a:lnTo>
                  <a:lnTo>
                    <a:pt x="385313" y="132272"/>
                  </a:lnTo>
                  <a:lnTo>
                    <a:pt x="465826" y="132272"/>
                  </a:lnTo>
                  <a:lnTo>
                    <a:pt x="465826" y="189781"/>
                  </a:lnTo>
                  <a:lnTo>
                    <a:pt x="580845" y="189781"/>
                  </a:lnTo>
                  <a:lnTo>
                    <a:pt x="580845" y="276045"/>
                  </a:lnTo>
                  <a:lnTo>
                    <a:pt x="655608" y="276045"/>
                  </a:lnTo>
                  <a:lnTo>
                    <a:pt x="655608" y="322053"/>
                  </a:lnTo>
                  <a:lnTo>
                    <a:pt x="724619" y="322053"/>
                  </a:lnTo>
                  <a:lnTo>
                    <a:pt x="724619" y="373811"/>
                  </a:lnTo>
                  <a:lnTo>
                    <a:pt x="759125" y="373811"/>
                  </a:lnTo>
                  <a:lnTo>
                    <a:pt x="759125" y="425570"/>
                  </a:lnTo>
                  <a:lnTo>
                    <a:pt x="897147" y="425570"/>
                  </a:lnTo>
                  <a:lnTo>
                    <a:pt x="897147" y="471577"/>
                  </a:lnTo>
                  <a:lnTo>
                    <a:pt x="943155" y="471577"/>
                  </a:lnTo>
                  <a:lnTo>
                    <a:pt x="943155" y="529087"/>
                  </a:lnTo>
                  <a:lnTo>
                    <a:pt x="1000664" y="529087"/>
                  </a:lnTo>
                  <a:lnTo>
                    <a:pt x="1000664" y="580845"/>
                  </a:lnTo>
                  <a:lnTo>
                    <a:pt x="1029419" y="580845"/>
                  </a:lnTo>
                  <a:lnTo>
                    <a:pt x="1029419" y="580845"/>
                  </a:lnTo>
                  <a:lnTo>
                    <a:pt x="1029419" y="621102"/>
                  </a:lnTo>
                  <a:lnTo>
                    <a:pt x="1138687" y="621102"/>
                  </a:lnTo>
                  <a:lnTo>
                    <a:pt x="1138687" y="678611"/>
                  </a:lnTo>
                  <a:lnTo>
                    <a:pt x="1219200" y="678611"/>
                  </a:lnTo>
                  <a:lnTo>
                    <a:pt x="1219200" y="741872"/>
                  </a:lnTo>
                  <a:lnTo>
                    <a:pt x="1288211" y="741872"/>
                  </a:lnTo>
                  <a:lnTo>
                    <a:pt x="1288211" y="770626"/>
                  </a:lnTo>
                  <a:lnTo>
                    <a:pt x="1311215" y="793630"/>
                  </a:lnTo>
                  <a:lnTo>
                    <a:pt x="1311215" y="793630"/>
                  </a:lnTo>
                  <a:lnTo>
                    <a:pt x="1351472" y="833887"/>
                  </a:lnTo>
                  <a:lnTo>
                    <a:pt x="1351472" y="833887"/>
                  </a:lnTo>
                  <a:lnTo>
                    <a:pt x="1351472" y="833887"/>
                  </a:lnTo>
                  <a:lnTo>
                    <a:pt x="1351472" y="891396"/>
                  </a:lnTo>
                  <a:lnTo>
                    <a:pt x="1420483" y="891396"/>
                  </a:lnTo>
                  <a:lnTo>
                    <a:pt x="1420483" y="943155"/>
                  </a:lnTo>
                  <a:lnTo>
                    <a:pt x="1460740" y="943155"/>
                  </a:lnTo>
                  <a:lnTo>
                    <a:pt x="1500996" y="983411"/>
                  </a:lnTo>
                  <a:lnTo>
                    <a:pt x="1535502" y="1069676"/>
                  </a:lnTo>
                  <a:lnTo>
                    <a:pt x="1587260" y="1075426"/>
                  </a:lnTo>
                  <a:lnTo>
                    <a:pt x="1616015" y="1132936"/>
                  </a:lnTo>
                  <a:lnTo>
                    <a:pt x="1656272" y="1196196"/>
                  </a:lnTo>
                  <a:lnTo>
                    <a:pt x="1708030" y="1196196"/>
                  </a:lnTo>
                  <a:lnTo>
                    <a:pt x="1800045" y="1339970"/>
                  </a:lnTo>
                  <a:lnTo>
                    <a:pt x="1823049" y="1339970"/>
                  </a:lnTo>
                  <a:lnTo>
                    <a:pt x="1863306" y="1391728"/>
                  </a:lnTo>
                  <a:lnTo>
                    <a:pt x="1949570" y="1403230"/>
                  </a:lnTo>
                  <a:lnTo>
                    <a:pt x="1949570" y="1403230"/>
                  </a:lnTo>
                  <a:lnTo>
                    <a:pt x="2012830" y="1449238"/>
                  </a:lnTo>
                  <a:lnTo>
                    <a:pt x="2018581" y="1477993"/>
                  </a:lnTo>
                  <a:lnTo>
                    <a:pt x="2116347" y="1495245"/>
                  </a:lnTo>
                  <a:lnTo>
                    <a:pt x="2139351" y="1524000"/>
                  </a:lnTo>
                  <a:lnTo>
                    <a:pt x="2231366" y="1541253"/>
                  </a:lnTo>
                  <a:lnTo>
                    <a:pt x="2277374" y="1616015"/>
                  </a:lnTo>
                  <a:lnTo>
                    <a:pt x="2329132" y="1610264"/>
                  </a:lnTo>
                  <a:lnTo>
                    <a:pt x="2329132" y="1610264"/>
                  </a:lnTo>
                  <a:lnTo>
                    <a:pt x="2346385" y="1644770"/>
                  </a:lnTo>
                  <a:lnTo>
                    <a:pt x="2438400" y="1644770"/>
                  </a:lnTo>
                  <a:lnTo>
                    <a:pt x="2438400" y="1667774"/>
                  </a:lnTo>
                  <a:lnTo>
                    <a:pt x="2536166" y="1667774"/>
                  </a:lnTo>
                  <a:lnTo>
                    <a:pt x="2536166" y="1702279"/>
                  </a:lnTo>
                  <a:lnTo>
                    <a:pt x="2616679" y="1702279"/>
                  </a:lnTo>
                  <a:lnTo>
                    <a:pt x="2616679" y="1736785"/>
                  </a:lnTo>
                  <a:lnTo>
                    <a:pt x="2731698" y="1736785"/>
                  </a:lnTo>
                  <a:lnTo>
                    <a:pt x="2731698" y="1782793"/>
                  </a:lnTo>
                  <a:lnTo>
                    <a:pt x="3019245" y="1782793"/>
                  </a:lnTo>
                  <a:lnTo>
                    <a:pt x="3019245" y="1823049"/>
                  </a:lnTo>
                  <a:lnTo>
                    <a:pt x="3082506" y="1823049"/>
                  </a:lnTo>
                  <a:lnTo>
                    <a:pt x="3082506" y="1823049"/>
                  </a:lnTo>
                  <a:lnTo>
                    <a:pt x="3082506" y="1823049"/>
                  </a:lnTo>
                  <a:lnTo>
                    <a:pt x="3082506" y="1823049"/>
                  </a:lnTo>
                  <a:lnTo>
                    <a:pt x="3082506" y="1857555"/>
                  </a:lnTo>
                  <a:lnTo>
                    <a:pt x="3157268" y="1857555"/>
                  </a:lnTo>
                  <a:lnTo>
                    <a:pt x="3157268" y="1903562"/>
                  </a:lnTo>
                  <a:lnTo>
                    <a:pt x="3450566" y="1903562"/>
                  </a:lnTo>
                  <a:lnTo>
                    <a:pt x="3462068" y="1915064"/>
                  </a:lnTo>
                  <a:lnTo>
                    <a:pt x="3651849" y="1915064"/>
                  </a:lnTo>
                  <a:lnTo>
                    <a:pt x="3703608" y="1984076"/>
                  </a:lnTo>
                  <a:lnTo>
                    <a:pt x="3824377" y="1984076"/>
                  </a:lnTo>
                  <a:lnTo>
                    <a:pt x="3853132" y="2024332"/>
                  </a:lnTo>
                  <a:lnTo>
                    <a:pt x="4008408" y="2030083"/>
                  </a:lnTo>
                  <a:lnTo>
                    <a:pt x="4094672" y="2030083"/>
                  </a:lnTo>
                  <a:lnTo>
                    <a:pt x="4094672" y="2064589"/>
                  </a:lnTo>
                  <a:lnTo>
                    <a:pt x="4146430" y="2064589"/>
                  </a:lnTo>
                  <a:lnTo>
                    <a:pt x="4146430" y="2099094"/>
                  </a:lnTo>
                  <a:lnTo>
                    <a:pt x="4221192" y="2099094"/>
                  </a:lnTo>
                  <a:lnTo>
                    <a:pt x="4221192" y="2133600"/>
                  </a:lnTo>
                  <a:lnTo>
                    <a:pt x="4290204" y="2133600"/>
                  </a:lnTo>
                  <a:lnTo>
                    <a:pt x="4290204" y="2162355"/>
                  </a:lnTo>
                  <a:lnTo>
                    <a:pt x="4554747" y="2162355"/>
                  </a:lnTo>
                </a:path>
              </a:pathLst>
            </a:custGeom>
            <a:noFill/>
            <a:ln w="28575">
              <a:solidFill>
                <a:schemeClr val="accent1"/>
              </a:solidFill>
              <a:miter lim="800000"/>
              <a:headEnd/>
              <a:tailEnd/>
            </a:ln>
          </p:spPr>
          <p:txBody>
            <a:bodyPr rtlCol="0" anchor="ctr"/>
            <a:lstStyle/>
            <a:p>
              <a:pPr algn="ctr"/>
              <a:endParaRPr lang="en-US" dirty="0"/>
            </a:p>
          </p:txBody>
        </p:sp>
      </p:grpSp>
      <p:grpSp>
        <p:nvGrpSpPr>
          <p:cNvPr id="179" name="Group 178">
            <a:extLst>
              <a:ext uri="{FF2B5EF4-FFF2-40B4-BE49-F238E27FC236}">
                <a16:creationId xmlns:a16="http://schemas.microsoft.com/office/drawing/2014/main" id="{BC25E1B8-CA34-DBA0-B16F-0858B4E4ECCE}"/>
              </a:ext>
            </a:extLst>
          </p:cNvPr>
          <p:cNvGrpSpPr/>
          <p:nvPr/>
        </p:nvGrpSpPr>
        <p:grpSpPr>
          <a:xfrm>
            <a:off x="2828100" y="1677287"/>
            <a:ext cx="7132203" cy="2492734"/>
            <a:chOff x="2828100" y="1677287"/>
            <a:chExt cx="7132203" cy="2492734"/>
          </a:xfrm>
        </p:grpSpPr>
        <p:sp>
          <p:nvSpPr>
            <p:cNvPr id="180" name="Oval 179">
              <a:extLst>
                <a:ext uri="{FF2B5EF4-FFF2-40B4-BE49-F238E27FC236}">
                  <a16:creationId xmlns:a16="http://schemas.microsoft.com/office/drawing/2014/main" id="{E6BE1821-177B-4E79-EC99-A97E4A315ECE}"/>
                </a:ext>
              </a:extLst>
            </p:cNvPr>
            <p:cNvSpPr/>
            <p:nvPr/>
          </p:nvSpPr>
          <p:spPr bwMode="auto">
            <a:xfrm>
              <a:off x="2828100" y="1677287"/>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231C87CE-EF72-CC04-C6D0-C25A1F384A70}"/>
                </a:ext>
              </a:extLst>
            </p:cNvPr>
            <p:cNvSpPr/>
            <p:nvPr/>
          </p:nvSpPr>
          <p:spPr bwMode="auto">
            <a:xfrm>
              <a:off x="2916445" y="1680163"/>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077FFBB-42CE-D921-C0E6-5D1D19136BE1}"/>
                </a:ext>
              </a:extLst>
            </p:cNvPr>
            <p:cNvSpPr/>
            <p:nvPr/>
          </p:nvSpPr>
          <p:spPr bwMode="auto">
            <a:xfrm>
              <a:off x="3127092" y="1764578"/>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9494F096-3196-B303-D2C3-54E673EEB8B7}"/>
                </a:ext>
              </a:extLst>
            </p:cNvPr>
            <p:cNvSpPr/>
            <p:nvPr/>
          </p:nvSpPr>
          <p:spPr bwMode="auto">
            <a:xfrm>
              <a:off x="3198236" y="1806998"/>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DE482047-A157-D416-52A2-66709830E23B}"/>
                </a:ext>
              </a:extLst>
            </p:cNvPr>
            <p:cNvSpPr/>
            <p:nvPr/>
          </p:nvSpPr>
          <p:spPr bwMode="auto">
            <a:xfrm>
              <a:off x="3264151" y="1839002"/>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64C08B40-7E34-0A8B-90AC-B0C9E1E2891B}"/>
                </a:ext>
              </a:extLst>
            </p:cNvPr>
            <p:cNvSpPr/>
            <p:nvPr/>
          </p:nvSpPr>
          <p:spPr bwMode="auto">
            <a:xfrm>
              <a:off x="3343066" y="1881422"/>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8AD86EAE-D56A-F467-777D-D8A8CE0E0A62}"/>
                </a:ext>
              </a:extLst>
            </p:cNvPr>
            <p:cNvSpPr/>
            <p:nvPr/>
          </p:nvSpPr>
          <p:spPr bwMode="auto">
            <a:xfrm>
              <a:off x="3374696" y="1924554"/>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397DE069-2D57-346C-8B19-51A48EFFFB75}"/>
                </a:ext>
              </a:extLst>
            </p:cNvPr>
            <p:cNvSpPr/>
            <p:nvPr/>
          </p:nvSpPr>
          <p:spPr bwMode="auto">
            <a:xfrm>
              <a:off x="3612093" y="2109305"/>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D0F08812-0EBD-4077-071F-8C6F4D35E367}"/>
                </a:ext>
              </a:extLst>
            </p:cNvPr>
            <p:cNvSpPr/>
            <p:nvPr/>
          </p:nvSpPr>
          <p:spPr bwMode="auto">
            <a:xfrm>
              <a:off x="3737390" y="2167794"/>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FD4B9D8B-229A-2683-8AD5-BB64A84E676F}"/>
                </a:ext>
              </a:extLst>
            </p:cNvPr>
            <p:cNvSpPr/>
            <p:nvPr/>
          </p:nvSpPr>
          <p:spPr bwMode="auto">
            <a:xfrm>
              <a:off x="4130882" y="253099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D939F632-A1C4-2246-E7F4-74E715C410AE}"/>
                </a:ext>
              </a:extLst>
            </p:cNvPr>
            <p:cNvSpPr/>
            <p:nvPr/>
          </p:nvSpPr>
          <p:spPr bwMode="auto">
            <a:xfrm>
              <a:off x="4191479" y="257341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F90F79DC-92F9-B31F-A212-5EAB37CCA07D}"/>
                </a:ext>
              </a:extLst>
            </p:cNvPr>
            <p:cNvSpPr/>
            <p:nvPr/>
          </p:nvSpPr>
          <p:spPr bwMode="auto">
            <a:xfrm>
              <a:off x="4298033" y="2668974"/>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9F619096-9DE4-6CD0-C334-E2C68EF94006}"/>
                </a:ext>
              </a:extLst>
            </p:cNvPr>
            <p:cNvSpPr/>
            <p:nvPr/>
          </p:nvSpPr>
          <p:spPr bwMode="auto">
            <a:xfrm>
              <a:off x="4663348" y="3064406"/>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B42982E2-3A1B-B675-3840-8544653E46C4}"/>
                </a:ext>
              </a:extLst>
            </p:cNvPr>
            <p:cNvSpPr/>
            <p:nvPr/>
          </p:nvSpPr>
          <p:spPr bwMode="auto">
            <a:xfrm>
              <a:off x="4975582" y="321154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7188D238-AD99-1F31-2CC4-9D05CFBEC65A}"/>
                </a:ext>
              </a:extLst>
            </p:cNvPr>
            <p:cNvSpPr/>
            <p:nvPr/>
          </p:nvSpPr>
          <p:spPr bwMode="auto">
            <a:xfrm>
              <a:off x="5643728" y="3471947"/>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F16B4753-2637-DDE5-F063-4373BD97E67F}"/>
                </a:ext>
              </a:extLst>
            </p:cNvPr>
            <p:cNvSpPr/>
            <p:nvPr/>
          </p:nvSpPr>
          <p:spPr bwMode="auto">
            <a:xfrm>
              <a:off x="5718944" y="3477698"/>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D8449516-28D1-D8E8-5110-7D9BDE8E3474}"/>
                </a:ext>
              </a:extLst>
            </p:cNvPr>
            <p:cNvSpPr/>
            <p:nvPr/>
          </p:nvSpPr>
          <p:spPr bwMode="auto">
            <a:xfrm>
              <a:off x="6021451" y="358061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D239DAB8-BD2B-D5B3-6693-89BAD1C7669C}"/>
                </a:ext>
              </a:extLst>
            </p:cNvPr>
            <p:cNvSpPr/>
            <p:nvPr/>
          </p:nvSpPr>
          <p:spPr bwMode="auto">
            <a:xfrm>
              <a:off x="6117615" y="358521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210ED709-07AE-C803-074D-3E74E73B744C}"/>
                </a:ext>
              </a:extLst>
            </p:cNvPr>
            <p:cNvSpPr/>
            <p:nvPr/>
          </p:nvSpPr>
          <p:spPr bwMode="auto">
            <a:xfrm>
              <a:off x="6181368" y="3588087"/>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83A7884D-0861-6920-FEF0-62920EC90CCA}"/>
                </a:ext>
              </a:extLst>
            </p:cNvPr>
            <p:cNvSpPr/>
            <p:nvPr/>
          </p:nvSpPr>
          <p:spPr bwMode="auto">
            <a:xfrm>
              <a:off x="6638568" y="370054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7B4BB2B0-A391-D3FC-1892-0A61E8511360}"/>
                </a:ext>
              </a:extLst>
            </p:cNvPr>
            <p:cNvSpPr/>
            <p:nvPr/>
          </p:nvSpPr>
          <p:spPr bwMode="auto">
            <a:xfrm>
              <a:off x="6258294" y="3588087"/>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1C9615F6-2C26-45E3-1EFE-6115559311BC}"/>
                </a:ext>
              </a:extLst>
            </p:cNvPr>
            <p:cNvSpPr/>
            <p:nvPr/>
          </p:nvSpPr>
          <p:spPr bwMode="auto">
            <a:xfrm>
              <a:off x="6310764" y="3590963"/>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72B7B71B-23B0-CBC1-85C1-4A17948EEAB2}"/>
                </a:ext>
              </a:extLst>
            </p:cNvPr>
            <p:cNvSpPr/>
            <p:nvPr/>
          </p:nvSpPr>
          <p:spPr bwMode="auto">
            <a:xfrm>
              <a:off x="6376900" y="3588087"/>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6F2C5203-99A4-43F0-5727-689A328F2F55}"/>
                </a:ext>
              </a:extLst>
            </p:cNvPr>
            <p:cNvSpPr/>
            <p:nvPr/>
          </p:nvSpPr>
          <p:spPr bwMode="auto">
            <a:xfrm>
              <a:off x="6431627" y="362009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1014D4E6-864D-3B07-C6E5-C03EB01DE566}"/>
                </a:ext>
              </a:extLst>
            </p:cNvPr>
            <p:cNvSpPr/>
            <p:nvPr/>
          </p:nvSpPr>
          <p:spPr bwMode="auto">
            <a:xfrm>
              <a:off x="6509225" y="3639332"/>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5429640B-4A16-073A-18D9-D49D77135A84}"/>
                </a:ext>
              </a:extLst>
            </p:cNvPr>
            <p:cNvSpPr/>
            <p:nvPr/>
          </p:nvSpPr>
          <p:spPr bwMode="auto">
            <a:xfrm>
              <a:off x="6581421" y="3642836"/>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448F55B6-25D2-130E-58D5-FEACA1589482}"/>
                </a:ext>
              </a:extLst>
            </p:cNvPr>
            <p:cNvSpPr/>
            <p:nvPr/>
          </p:nvSpPr>
          <p:spPr bwMode="auto">
            <a:xfrm>
              <a:off x="6865730" y="372610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022E8198-704D-C0E7-464B-2286AAA9D7BE}"/>
                </a:ext>
              </a:extLst>
            </p:cNvPr>
            <p:cNvSpPr/>
            <p:nvPr/>
          </p:nvSpPr>
          <p:spPr bwMode="auto">
            <a:xfrm>
              <a:off x="6937123" y="3750622"/>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C8F038E3-DA40-5271-E707-99833F9CD6A1}"/>
                </a:ext>
              </a:extLst>
            </p:cNvPr>
            <p:cNvSpPr/>
            <p:nvPr/>
          </p:nvSpPr>
          <p:spPr bwMode="auto">
            <a:xfrm>
              <a:off x="7038298" y="3821058"/>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6AE96C4D-4FC6-6D99-E086-8273AB4AA3EC}"/>
                </a:ext>
              </a:extLst>
            </p:cNvPr>
            <p:cNvSpPr/>
            <p:nvPr/>
          </p:nvSpPr>
          <p:spPr bwMode="auto">
            <a:xfrm>
              <a:off x="7122218" y="3845218"/>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9A3548DD-D193-72C4-986F-72772E316510}"/>
                </a:ext>
              </a:extLst>
            </p:cNvPr>
            <p:cNvSpPr/>
            <p:nvPr/>
          </p:nvSpPr>
          <p:spPr bwMode="auto">
            <a:xfrm>
              <a:off x="7260054" y="384184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1351C9C3-69D6-F940-7D3D-02D975F62BE2}"/>
                </a:ext>
              </a:extLst>
            </p:cNvPr>
            <p:cNvSpPr/>
            <p:nvPr/>
          </p:nvSpPr>
          <p:spPr bwMode="auto">
            <a:xfrm>
              <a:off x="7176312" y="3838543"/>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3A548312-98FF-3F74-63DE-CBB0AB8D43F1}"/>
                </a:ext>
              </a:extLst>
            </p:cNvPr>
            <p:cNvSpPr/>
            <p:nvPr/>
          </p:nvSpPr>
          <p:spPr bwMode="auto">
            <a:xfrm>
              <a:off x="7467629" y="385863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337989D9-D8AF-364F-1706-853BF0D6BC6F}"/>
                </a:ext>
              </a:extLst>
            </p:cNvPr>
            <p:cNvSpPr/>
            <p:nvPr/>
          </p:nvSpPr>
          <p:spPr bwMode="auto">
            <a:xfrm>
              <a:off x="7527293" y="385592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3BBCCDB6-76BB-8192-0111-981363CBA4D0}"/>
                </a:ext>
              </a:extLst>
            </p:cNvPr>
            <p:cNvSpPr/>
            <p:nvPr/>
          </p:nvSpPr>
          <p:spPr bwMode="auto">
            <a:xfrm>
              <a:off x="7576897" y="3858420"/>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0112F910-45A4-09BE-AB22-107BCB35DC73}"/>
                </a:ext>
              </a:extLst>
            </p:cNvPr>
            <p:cNvSpPr/>
            <p:nvPr/>
          </p:nvSpPr>
          <p:spPr bwMode="auto">
            <a:xfrm>
              <a:off x="7665662" y="385592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7D73F57C-5013-2B69-942D-2F984D630D7C}"/>
                </a:ext>
              </a:extLst>
            </p:cNvPr>
            <p:cNvSpPr/>
            <p:nvPr/>
          </p:nvSpPr>
          <p:spPr bwMode="auto">
            <a:xfrm>
              <a:off x="7719122" y="3875134"/>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2C14E072-6847-2791-43FC-EDA310BD3293}"/>
                </a:ext>
              </a:extLst>
            </p:cNvPr>
            <p:cNvSpPr/>
            <p:nvPr/>
          </p:nvSpPr>
          <p:spPr bwMode="auto">
            <a:xfrm>
              <a:off x="7793848" y="3877086"/>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C10570BB-FC26-891B-358B-3A0139058CC1}"/>
                </a:ext>
              </a:extLst>
            </p:cNvPr>
            <p:cNvSpPr/>
            <p:nvPr/>
          </p:nvSpPr>
          <p:spPr bwMode="auto">
            <a:xfrm>
              <a:off x="7857243" y="3880963"/>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1DA445BA-9A4A-D1F9-5361-7E6BBFFA6A2C}"/>
                </a:ext>
              </a:extLst>
            </p:cNvPr>
            <p:cNvSpPr/>
            <p:nvPr/>
          </p:nvSpPr>
          <p:spPr bwMode="auto">
            <a:xfrm>
              <a:off x="7910994" y="3907020"/>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7242437B-70EF-58D2-E921-56D41D918090}"/>
                </a:ext>
              </a:extLst>
            </p:cNvPr>
            <p:cNvSpPr/>
            <p:nvPr/>
          </p:nvSpPr>
          <p:spPr bwMode="auto">
            <a:xfrm>
              <a:off x="8034549" y="3934640"/>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E88BCB86-6EDB-4AD1-FF30-6F1868AEC27B}"/>
                </a:ext>
              </a:extLst>
            </p:cNvPr>
            <p:cNvSpPr/>
            <p:nvPr/>
          </p:nvSpPr>
          <p:spPr bwMode="auto">
            <a:xfrm>
              <a:off x="8151762" y="3936769"/>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EDD2784F-DDA9-1B35-868D-94C1E3C2F58E}"/>
                </a:ext>
              </a:extLst>
            </p:cNvPr>
            <p:cNvSpPr/>
            <p:nvPr/>
          </p:nvSpPr>
          <p:spPr bwMode="auto">
            <a:xfrm>
              <a:off x="8270523" y="3965987"/>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FF2BFA66-8FFD-2AED-2A52-C202C19B3893}"/>
                </a:ext>
              </a:extLst>
            </p:cNvPr>
            <p:cNvSpPr/>
            <p:nvPr/>
          </p:nvSpPr>
          <p:spPr bwMode="auto">
            <a:xfrm>
              <a:off x="8336658" y="4001310"/>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007DBD87-F936-ADD8-2411-3384D84BB61B}"/>
                </a:ext>
              </a:extLst>
            </p:cNvPr>
            <p:cNvSpPr/>
            <p:nvPr/>
          </p:nvSpPr>
          <p:spPr bwMode="auto">
            <a:xfrm>
              <a:off x="8390611" y="4006063"/>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7B0729CA-3855-4A1F-1AAA-AD5E0770F92C}"/>
                </a:ext>
              </a:extLst>
            </p:cNvPr>
            <p:cNvSpPr/>
            <p:nvPr/>
          </p:nvSpPr>
          <p:spPr bwMode="auto">
            <a:xfrm>
              <a:off x="8451058" y="4003910"/>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776A4A1D-39E2-3809-9260-A315A1465CCF}"/>
                </a:ext>
              </a:extLst>
            </p:cNvPr>
            <p:cNvSpPr/>
            <p:nvPr/>
          </p:nvSpPr>
          <p:spPr bwMode="auto">
            <a:xfrm>
              <a:off x="8561746" y="4006484"/>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C44761E4-BDFC-D0A8-AD50-96131B31A74C}"/>
                </a:ext>
              </a:extLst>
            </p:cNvPr>
            <p:cNvSpPr/>
            <p:nvPr/>
          </p:nvSpPr>
          <p:spPr bwMode="auto">
            <a:xfrm>
              <a:off x="8599966" y="4009660"/>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E66236AA-06B0-C3FC-CAF2-E600EAD093CE}"/>
                </a:ext>
              </a:extLst>
            </p:cNvPr>
            <p:cNvSpPr/>
            <p:nvPr/>
          </p:nvSpPr>
          <p:spPr bwMode="auto">
            <a:xfrm>
              <a:off x="9188210" y="4075163"/>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7209D8FC-466E-E52B-E3DB-6AA5287F1B8D}"/>
                </a:ext>
              </a:extLst>
            </p:cNvPr>
            <p:cNvSpPr/>
            <p:nvPr/>
          </p:nvSpPr>
          <p:spPr bwMode="auto">
            <a:xfrm>
              <a:off x="9256370" y="4079430"/>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868B0524-8EF8-8319-A92E-BF2994EB95D7}"/>
                </a:ext>
              </a:extLst>
            </p:cNvPr>
            <p:cNvSpPr/>
            <p:nvPr/>
          </p:nvSpPr>
          <p:spPr bwMode="auto">
            <a:xfrm>
              <a:off x="9875463" y="4082785"/>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16D18779-D363-D42D-A4C4-A069274E8363}"/>
                </a:ext>
              </a:extLst>
            </p:cNvPr>
            <p:cNvSpPr/>
            <p:nvPr/>
          </p:nvSpPr>
          <p:spPr bwMode="auto">
            <a:xfrm>
              <a:off x="9423148" y="408518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2924C15C-CE14-BCF2-4382-B402F5E4413F}"/>
                </a:ext>
              </a:extLst>
            </p:cNvPr>
            <p:cNvSpPr/>
            <p:nvPr/>
          </p:nvSpPr>
          <p:spPr bwMode="auto">
            <a:xfrm>
              <a:off x="9472042" y="408278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C15F0A7F-8239-19C6-5478-E4875FB60159}"/>
                </a:ext>
              </a:extLst>
            </p:cNvPr>
            <p:cNvSpPr/>
            <p:nvPr/>
          </p:nvSpPr>
          <p:spPr bwMode="auto">
            <a:xfrm>
              <a:off x="9509412" y="4085181"/>
              <a:ext cx="84840" cy="84840"/>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408786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8D5F59A5-41D0-266A-380B-41746B4B7474}"/>
              </a:ext>
            </a:extLst>
          </p:cNvPr>
          <p:cNvSpPr/>
          <p:nvPr/>
        </p:nvSpPr>
        <p:spPr bwMode="auto">
          <a:xfrm>
            <a:off x="523874" y="5442751"/>
            <a:ext cx="10944225" cy="563536"/>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AD4F0087-0172-41EB-894B-72ED668B15F5}"/>
              </a:ext>
            </a:extLst>
          </p:cNvPr>
          <p:cNvSpPr/>
          <p:nvPr/>
        </p:nvSpPr>
        <p:spPr bwMode="auto">
          <a:xfrm>
            <a:off x="523874" y="4612198"/>
            <a:ext cx="10944225" cy="426695"/>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92621CF4-ABF7-4B00-C33A-0E856BDA3057}"/>
              </a:ext>
            </a:extLst>
          </p:cNvPr>
          <p:cNvSpPr/>
          <p:nvPr/>
        </p:nvSpPr>
        <p:spPr bwMode="auto">
          <a:xfrm>
            <a:off x="523874" y="3799538"/>
            <a:ext cx="10944225" cy="426695"/>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465022E8-C10D-F08E-CD0C-92D0F772295D}"/>
              </a:ext>
            </a:extLst>
          </p:cNvPr>
          <p:cNvSpPr/>
          <p:nvPr/>
        </p:nvSpPr>
        <p:spPr bwMode="auto">
          <a:xfrm>
            <a:off x="523874" y="2966803"/>
            <a:ext cx="10944225" cy="426695"/>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05CC8124-4113-DF04-6636-B4014CEB3CA4}"/>
              </a:ext>
            </a:extLst>
          </p:cNvPr>
          <p:cNvSpPr/>
          <p:nvPr/>
        </p:nvSpPr>
        <p:spPr bwMode="auto">
          <a:xfrm>
            <a:off x="523874" y="2144988"/>
            <a:ext cx="10944225" cy="426695"/>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Rectangle 1">
            <a:extLst>
              <a:ext uri="{FF2B5EF4-FFF2-40B4-BE49-F238E27FC236}">
                <a16:creationId xmlns:a16="http://schemas.microsoft.com/office/drawing/2014/main" id="{9726CB68-0EB7-0943-2796-F82ACC7A4B65}"/>
              </a:ext>
            </a:extLst>
          </p:cNvPr>
          <p:cNvSpPr/>
          <p:nvPr/>
        </p:nvSpPr>
        <p:spPr bwMode="auto">
          <a:xfrm>
            <a:off x="523874" y="1599899"/>
            <a:ext cx="10944225" cy="135811"/>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itle 2"/>
          <p:cNvSpPr>
            <a:spLocks noGrp="1"/>
          </p:cNvSpPr>
          <p:nvPr>
            <p:ph type="title"/>
          </p:nvPr>
        </p:nvSpPr>
        <p:spPr/>
        <p:txBody>
          <a:bodyPr/>
          <a:lstStyle/>
          <a:p>
            <a:r>
              <a:rPr lang="en-US" altLang="en-US" dirty="0"/>
              <a:t>RATIONALE-306: Overall Survival by Subgroup</a:t>
            </a:r>
            <a:endParaRPr lang="en-US" dirty="0"/>
          </a:p>
        </p:txBody>
      </p:sp>
      <p:sp>
        <p:nvSpPr>
          <p:cNvPr id="9" name="TextBox 8"/>
          <p:cNvSpPr txBox="1"/>
          <p:nvPr/>
        </p:nvSpPr>
        <p:spPr>
          <a:xfrm>
            <a:off x="421832" y="6413863"/>
            <a:ext cx="4445961"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 Reproduced with permission.</a:t>
            </a:r>
          </a:p>
        </p:txBody>
      </p:sp>
      <p:grpSp>
        <p:nvGrpSpPr>
          <p:cNvPr id="8" name="Group 7">
            <a:extLst>
              <a:ext uri="{FF2B5EF4-FFF2-40B4-BE49-F238E27FC236}">
                <a16:creationId xmlns:a16="http://schemas.microsoft.com/office/drawing/2014/main" id="{8BE00D25-2C86-7942-B52C-513F0A5CEC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3CF6E66-32C7-D17E-976B-DD8D2BE2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E88F834-5AA8-73FF-DB7A-78EAF3188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4" name="Straight Connector 13">
            <a:extLst>
              <a:ext uri="{FF2B5EF4-FFF2-40B4-BE49-F238E27FC236}">
                <a16:creationId xmlns:a16="http://schemas.microsoft.com/office/drawing/2014/main" id="{51866B37-C12D-2173-6CCD-8586FF6FDE49}"/>
              </a:ext>
            </a:extLst>
          </p:cNvPr>
          <p:cNvCxnSpPr>
            <a:cxnSpLocks/>
          </p:cNvCxnSpPr>
          <p:nvPr/>
        </p:nvCxnSpPr>
        <p:spPr bwMode="auto">
          <a:xfrm>
            <a:off x="8051800" y="6078071"/>
            <a:ext cx="120332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976FFC4-A4B9-74E5-D109-3D2F16F7BE0F}"/>
              </a:ext>
            </a:extLst>
          </p:cNvPr>
          <p:cNvCxnSpPr>
            <a:cxnSpLocks/>
          </p:cNvCxnSpPr>
          <p:nvPr/>
        </p:nvCxnSpPr>
        <p:spPr bwMode="auto">
          <a:xfrm>
            <a:off x="8139953" y="6078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87A4018-6B1C-8FC8-A77B-73A87CFBCCDA}"/>
              </a:ext>
            </a:extLst>
          </p:cNvPr>
          <p:cNvCxnSpPr>
            <a:cxnSpLocks/>
          </p:cNvCxnSpPr>
          <p:nvPr/>
        </p:nvCxnSpPr>
        <p:spPr bwMode="auto">
          <a:xfrm>
            <a:off x="8400303" y="6078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252B0EE-0C6C-0259-AEB8-D74071604D3F}"/>
              </a:ext>
            </a:extLst>
          </p:cNvPr>
          <p:cNvCxnSpPr>
            <a:cxnSpLocks/>
          </p:cNvCxnSpPr>
          <p:nvPr/>
        </p:nvCxnSpPr>
        <p:spPr bwMode="auto">
          <a:xfrm>
            <a:off x="8660653" y="6078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5DF320E-E60E-A959-F0C6-1C50480E1194}"/>
              </a:ext>
            </a:extLst>
          </p:cNvPr>
          <p:cNvCxnSpPr>
            <a:cxnSpLocks/>
          </p:cNvCxnSpPr>
          <p:nvPr/>
        </p:nvCxnSpPr>
        <p:spPr bwMode="auto">
          <a:xfrm>
            <a:off x="8921003" y="6078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3727810-5F13-1CA2-4D90-06944B912EC1}"/>
              </a:ext>
            </a:extLst>
          </p:cNvPr>
          <p:cNvCxnSpPr>
            <a:cxnSpLocks/>
          </p:cNvCxnSpPr>
          <p:nvPr/>
        </p:nvCxnSpPr>
        <p:spPr bwMode="auto">
          <a:xfrm>
            <a:off x="9181353" y="6078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3E02DD2-805E-5DB6-C756-A92D3AE3C5BD}"/>
              </a:ext>
            </a:extLst>
          </p:cNvPr>
          <p:cNvCxnSpPr>
            <a:cxnSpLocks/>
            <a:endCxn id="24" idx="0"/>
          </p:cNvCxnSpPr>
          <p:nvPr/>
        </p:nvCxnSpPr>
        <p:spPr bwMode="auto">
          <a:xfrm flipH="1">
            <a:off x="8660654" y="1572587"/>
            <a:ext cx="0" cy="4481055"/>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40CA01A3-ED57-8237-2191-E97B02DB0126}"/>
              </a:ext>
            </a:extLst>
          </p:cNvPr>
          <p:cNvSpPr txBox="1"/>
          <p:nvPr/>
        </p:nvSpPr>
        <p:spPr bwMode="auto">
          <a:xfrm>
            <a:off x="8970216" y="6053642"/>
            <a:ext cx="422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2" name="TextBox 21">
            <a:extLst>
              <a:ext uri="{FF2B5EF4-FFF2-40B4-BE49-F238E27FC236}">
                <a16:creationId xmlns:a16="http://schemas.microsoft.com/office/drawing/2014/main" id="{E887D414-737F-E587-0395-9040411EC5F2}"/>
              </a:ext>
            </a:extLst>
          </p:cNvPr>
          <p:cNvSpPr txBox="1"/>
          <p:nvPr/>
        </p:nvSpPr>
        <p:spPr bwMode="auto">
          <a:xfrm>
            <a:off x="7928817" y="6053642"/>
            <a:ext cx="422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A2350498-8DB2-E4CC-1113-51758F389F01}"/>
              </a:ext>
            </a:extLst>
          </p:cNvPr>
          <p:cNvSpPr txBox="1"/>
          <p:nvPr/>
        </p:nvSpPr>
        <p:spPr bwMode="auto">
          <a:xfrm>
            <a:off x="8189167" y="6053642"/>
            <a:ext cx="422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24" name="TextBox 23">
            <a:extLst>
              <a:ext uri="{FF2B5EF4-FFF2-40B4-BE49-F238E27FC236}">
                <a16:creationId xmlns:a16="http://schemas.microsoft.com/office/drawing/2014/main" id="{728EF815-A5B7-EEAD-A99F-30CC9ED75966}"/>
              </a:ext>
            </a:extLst>
          </p:cNvPr>
          <p:cNvSpPr txBox="1"/>
          <p:nvPr/>
        </p:nvSpPr>
        <p:spPr bwMode="auto">
          <a:xfrm>
            <a:off x="8449517" y="6053642"/>
            <a:ext cx="422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5" name="TextBox 24">
            <a:extLst>
              <a:ext uri="{FF2B5EF4-FFF2-40B4-BE49-F238E27FC236}">
                <a16:creationId xmlns:a16="http://schemas.microsoft.com/office/drawing/2014/main" id="{AB61C94B-7C24-E66A-EBAA-CD9242E4DE72}"/>
              </a:ext>
            </a:extLst>
          </p:cNvPr>
          <p:cNvSpPr txBox="1"/>
          <p:nvPr/>
        </p:nvSpPr>
        <p:spPr bwMode="auto">
          <a:xfrm>
            <a:off x="8709867" y="6053642"/>
            <a:ext cx="422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6" name="TextBox 25">
            <a:extLst>
              <a:ext uri="{FF2B5EF4-FFF2-40B4-BE49-F238E27FC236}">
                <a16:creationId xmlns:a16="http://schemas.microsoft.com/office/drawing/2014/main" id="{584034A5-7E43-1374-F860-3D1DE0A6BA2E}"/>
              </a:ext>
            </a:extLst>
          </p:cNvPr>
          <p:cNvSpPr txBox="1"/>
          <p:nvPr/>
        </p:nvSpPr>
        <p:spPr bwMode="auto">
          <a:xfrm>
            <a:off x="8709867" y="6190198"/>
            <a:ext cx="12691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better</a:t>
            </a:r>
          </a:p>
        </p:txBody>
      </p:sp>
      <p:sp>
        <p:nvSpPr>
          <p:cNvPr id="27" name="TextBox 26">
            <a:extLst>
              <a:ext uri="{FF2B5EF4-FFF2-40B4-BE49-F238E27FC236}">
                <a16:creationId xmlns:a16="http://schemas.microsoft.com/office/drawing/2014/main" id="{3A48F231-46A9-A665-793D-F1311198ACFF}"/>
              </a:ext>
            </a:extLst>
          </p:cNvPr>
          <p:cNvSpPr txBox="1"/>
          <p:nvPr/>
        </p:nvSpPr>
        <p:spPr bwMode="auto">
          <a:xfrm>
            <a:off x="7074793" y="6190198"/>
            <a:ext cx="1740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Tislelizumab better</a:t>
            </a:r>
          </a:p>
        </p:txBody>
      </p:sp>
      <p:sp>
        <p:nvSpPr>
          <p:cNvPr id="28" name="TextBox 27">
            <a:extLst>
              <a:ext uri="{FF2B5EF4-FFF2-40B4-BE49-F238E27FC236}">
                <a16:creationId xmlns:a16="http://schemas.microsoft.com/office/drawing/2014/main" id="{38110C3C-69D7-F514-C778-530DE475DF40}"/>
              </a:ext>
            </a:extLst>
          </p:cNvPr>
          <p:cNvSpPr txBox="1"/>
          <p:nvPr/>
        </p:nvSpPr>
        <p:spPr bwMode="auto">
          <a:xfrm>
            <a:off x="9868108" y="1327564"/>
            <a:ext cx="12691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 CI)</a:t>
            </a:r>
          </a:p>
        </p:txBody>
      </p:sp>
      <p:sp>
        <p:nvSpPr>
          <p:cNvPr id="29" name="TextBox 28">
            <a:extLst>
              <a:ext uri="{FF2B5EF4-FFF2-40B4-BE49-F238E27FC236}">
                <a16:creationId xmlns:a16="http://schemas.microsoft.com/office/drawing/2014/main" id="{3456EA3D-4229-2B4F-1732-5544F45C2E23}"/>
              </a:ext>
            </a:extLst>
          </p:cNvPr>
          <p:cNvSpPr txBox="1"/>
          <p:nvPr/>
        </p:nvSpPr>
        <p:spPr bwMode="auto">
          <a:xfrm>
            <a:off x="628762" y="1327564"/>
            <a:ext cx="12691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Subgroup</a:t>
            </a:r>
          </a:p>
        </p:txBody>
      </p:sp>
      <p:sp>
        <p:nvSpPr>
          <p:cNvPr id="30" name="TextBox 29">
            <a:extLst>
              <a:ext uri="{FF2B5EF4-FFF2-40B4-BE49-F238E27FC236}">
                <a16:creationId xmlns:a16="http://schemas.microsoft.com/office/drawing/2014/main" id="{CEB659D3-5B29-2845-5D6B-C4D9713687B1}"/>
              </a:ext>
            </a:extLst>
          </p:cNvPr>
          <p:cNvSpPr txBox="1"/>
          <p:nvPr/>
        </p:nvSpPr>
        <p:spPr bwMode="auto">
          <a:xfrm>
            <a:off x="2960685" y="1112121"/>
            <a:ext cx="2679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Event/Total:</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Tislelizumab + CT</a:t>
            </a:r>
          </a:p>
        </p:txBody>
      </p:sp>
      <p:sp>
        <p:nvSpPr>
          <p:cNvPr id="31" name="TextBox 30">
            <a:extLst>
              <a:ext uri="{FF2B5EF4-FFF2-40B4-BE49-F238E27FC236}">
                <a16:creationId xmlns:a16="http://schemas.microsoft.com/office/drawing/2014/main" id="{84751450-3275-CFBF-5712-405BB030E142}"/>
              </a:ext>
            </a:extLst>
          </p:cNvPr>
          <p:cNvSpPr txBox="1"/>
          <p:nvPr/>
        </p:nvSpPr>
        <p:spPr bwMode="auto">
          <a:xfrm>
            <a:off x="5243631" y="1112121"/>
            <a:ext cx="2679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Event/Total:</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Placebo + CT</a:t>
            </a:r>
          </a:p>
        </p:txBody>
      </p:sp>
      <p:sp>
        <p:nvSpPr>
          <p:cNvPr id="32" name="TextBox 31">
            <a:extLst>
              <a:ext uri="{FF2B5EF4-FFF2-40B4-BE49-F238E27FC236}">
                <a16:creationId xmlns:a16="http://schemas.microsoft.com/office/drawing/2014/main" id="{46C70665-6657-831E-2509-3EB29C740077}"/>
              </a:ext>
            </a:extLst>
          </p:cNvPr>
          <p:cNvSpPr txBox="1"/>
          <p:nvPr/>
        </p:nvSpPr>
        <p:spPr bwMode="auto">
          <a:xfrm>
            <a:off x="7594485" y="1112121"/>
            <a:ext cx="21207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for Death</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a:t>
            </a:r>
          </a:p>
        </p:txBody>
      </p:sp>
      <p:sp>
        <p:nvSpPr>
          <p:cNvPr id="33" name="TextBox 32">
            <a:extLst>
              <a:ext uri="{FF2B5EF4-FFF2-40B4-BE49-F238E27FC236}">
                <a16:creationId xmlns:a16="http://schemas.microsoft.com/office/drawing/2014/main" id="{8543FD7D-7D9A-9004-3D4B-10AE136D9B02}"/>
              </a:ext>
            </a:extLst>
          </p:cNvPr>
          <p:cNvSpPr txBox="1"/>
          <p:nvPr/>
        </p:nvSpPr>
        <p:spPr bwMode="auto">
          <a:xfrm>
            <a:off x="628762" y="1567276"/>
            <a:ext cx="2907743" cy="453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75000"/>
              </a:lnSpc>
              <a:spcBef>
                <a:spcPts val="0"/>
              </a:spcBef>
              <a:tabLst>
                <a:tab pos="106363" algn="l"/>
              </a:tabLst>
            </a:pPr>
            <a:r>
              <a:rPr lang="en-US" sz="1200" dirty="0">
                <a:solidFill>
                  <a:schemeClr val="bg1"/>
                </a:solidFill>
                <a:latin typeface="Calibri" panose="020F0502020204030204" pitchFamily="34" charset="0"/>
              </a:rPr>
              <a:t>Overall</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Age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Age &lt;65 yr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Age ≥65 yr</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Sex</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Male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Female</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Smoking status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Former/current smoker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Nonsmoker</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Investigator-chosen CT options</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Platinum with fluoropyrimidine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Platinum with paclitaxel</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ECOG PS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1</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Region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Asia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Rest of world</a:t>
            </a:r>
            <a:br>
              <a:rPr lang="en-US" sz="1200" b="0" baseline="300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Race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Asian and other</a:t>
            </a:r>
            <a:r>
              <a:rPr lang="en-US" sz="1200" b="0" baseline="30000" dirty="0">
                <a:solidFill>
                  <a:schemeClr val="bg1"/>
                </a:solidFill>
                <a:latin typeface="Calibri" panose="020F0502020204030204" pitchFamily="34" charset="0"/>
              </a:rPr>
              <a:t> </a:t>
            </a:r>
          </a:p>
          <a:p>
            <a:pPr>
              <a:lnSpc>
                <a:spcPct val="75000"/>
              </a:lnSpc>
              <a:spcBef>
                <a:spcPts val="0"/>
              </a:spcBef>
              <a:tabLst>
                <a:tab pos="106363" algn="l"/>
              </a:tabLst>
            </a:pPr>
            <a:r>
              <a:rPr lang="en-US" sz="1200" b="0" dirty="0">
                <a:solidFill>
                  <a:schemeClr val="bg1"/>
                </a:solidFill>
                <a:latin typeface="Calibri" panose="020F0502020204030204" pitchFamily="34" charset="0"/>
              </a:rPr>
              <a:t>	White</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Disease status at study entry</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Metastatic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Locally advanced</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Prior definitive therapy</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Yes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No</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Centrally assessed baseline PD-L1 status</a:t>
            </a:r>
            <a:endParaRPr lang="en-US" sz="1200" baseline="30000" dirty="0">
              <a:solidFill>
                <a:schemeClr val="bg1"/>
              </a:solidFill>
              <a:latin typeface="Calibri" panose="020F0502020204030204" pitchFamily="34" charset="0"/>
            </a:endParaRPr>
          </a:p>
          <a:p>
            <a:pPr>
              <a:lnSpc>
                <a:spcPct val="75000"/>
              </a:lnSpc>
              <a:spcBef>
                <a:spcPts val="0"/>
              </a:spcBef>
              <a:tabLst>
                <a:tab pos="106363" algn="l"/>
              </a:tabLst>
            </a:pPr>
            <a:r>
              <a:rPr lang="en-US" sz="1200" b="0" dirty="0">
                <a:solidFill>
                  <a:schemeClr val="bg1"/>
                </a:solidFill>
                <a:latin typeface="Calibri" panose="020F0502020204030204" pitchFamily="34" charset="0"/>
              </a:rPr>
              <a:t>	PD-L1 score ≥10%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PD-L1 score &lt;10%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Unknown</a:t>
            </a:r>
            <a:endParaRPr lang="en-US" sz="1200" b="0" baseline="3000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3E96927A-4532-F090-27EE-789A51B26586}"/>
              </a:ext>
            </a:extLst>
          </p:cNvPr>
          <p:cNvSpPr txBox="1"/>
          <p:nvPr/>
        </p:nvSpPr>
        <p:spPr bwMode="auto">
          <a:xfrm>
            <a:off x="3696540" y="1567276"/>
            <a:ext cx="1207536" cy="453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5000"/>
              </a:lnSpc>
              <a:spcBef>
                <a:spcPts val="0"/>
              </a:spcBef>
              <a:tabLst>
                <a:tab pos="106363" algn="l"/>
              </a:tabLst>
            </a:pPr>
            <a:r>
              <a:rPr lang="en-US" sz="1200" b="0" dirty="0">
                <a:solidFill>
                  <a:schemeClr val="bg1"/>
                </a:solidFill>
                <a:latin typeface="Calibri" panose="020F0502020204030204" pitchFamily="34" charset="0"/>
              </a:rPr>
              <a:t>196/326</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113/176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83/150</a:t>
            </a:r>
          </a:p>
          <a:p>
            <a:pPr algn="ctr">
              <a:lnSpc>
                <a:spcPct val="75000"/>
              </a:lnSpc>
              <a:spcBef>
                <a:spcPts val="0"/>
              </a:spcBef>
              <a:tabLst>
                <a:tab pos="106363" algn="l"/>
              </a:tabLst>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179/282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17/44</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153/247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37/68</a:t>
            </a:r>
          </a:p>
          <a:p>
            <a:pPr algn="ctr">
              <a:lnSpc>
                <a:spcPct val="75000"/>
              </a:lnSpc>
              <a:spcBef>
                <a:spcPts val="0"/>
              </a:spcBef>
              <a:tabLst>
                <a:tab pos="106363" algn="l"/>
              </a:tabLst>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85/147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111/179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58/109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138/217</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143/243</a:t>
            </a:r>
          </a:p>
          <a:p>
            <a:pPr algn="ctr">
              <a:lnSpc>
                <a:spcPct val="75000"/>
              </a:lnSpc>
              <a:spcBef>
                <a:spcPts val="0"/>
              </a:spcBef>
              <a:tabLst>
                <a:tab pos="106363" algn="l"/>
              </a:tabLst>
            </a:pPr>
            <a:r>
              <a:rPr lang="en-US" sz="1200" b="0" dirty="0">
                <a:solidFill>
                  <a:schemeClr val="bg1"/>
                </a:solidFill>
                <a:latin typeface="Calibri" panose="020F0502020204030204" pitchFamily="34" charset="0"/>
              </a:rPr>
              <a:t>53/83</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146/247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50/79</a:t>
            </a:r>
          </a:p>
          <a:p>
            <a:pPr algn="ctr">
              <a:lnSpc>
                <a:spcPct val="75000"/>
              </a:lnSpc>
              <a:spcBef>
                <a:spcPts val="0"/>
              </a:spcBef>
              <a:tabLst>
                <a:tab pos="106363" algn="l"/>
              </a:tabLst>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175/279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21/47</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81/143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115/183</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73/123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105/165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18/38</a:t>
            </a:r>
          </a:p>
        </p:txBody>
      </p:sp>
      <p:sp>
        <p:nvSpPr>
          <p:cNvPr id="35" name="TextBox 34">
            <a:extLst>
              <a:ext uri="{FF2B5EF4-FFF2-40B4-BE49-F238E27FC236}">
                <a16:creationId xmlns:a16="http://schemas.microsoft.com/office/drawing/2014/main" id="{2CFEC607-CEF5-4BE9-A369-99AC7CE22D5C}"/>
              </a:ext>
            </a:extLst>
          </p:cNvPr>
          <p:cNvSpPr txBox="1"/>
          <p:nvPr/>
        </p:nvSpPr>
        <p:spPr bwMode="auto">
          <a:xfrm>
            <a:off x="5979486" y="1567276"/>
            <a:ext cx="1207536" cy="453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5000"/>
              </a:lnSpc>
              <a:spcBef>
                <a:spcPts val="0"/>
              </a:spcBef>
              <a:tabLst>
                <a:tab pos="106363" algn="l"/>
              </a:tabLst>
            </a:pPr>
            <a:r>
              <a:rPr lang="en-US" sz="1200" b="0" dirty="0">
                <a:solidFill>
                  <a:schemeClr val="bg1"/>
                </a:solidFill>
                <a:latin typeface="Calibri" panose="020F0502020204030204" pitchFamily="34" charset="0"/>
              </a:rPr>
              <a:t>226/323</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112/161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114/162</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202/281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24/42</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172/231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45/81</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99/146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127/177</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62/104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164/219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169/243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57/80</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171/247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55/76</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198/282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28/41</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96/141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130/182</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79/113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127/176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20/34</a:t>
            </a:r>
          </a:p>
        </p:txBody>
      </p:sp>
      <p:sp>
        <p:nvSpPr>
          <p:cNvPr id="36" name="TextBox 35">
            <a:extLst>
              <a:ext uri="{FF2B5EF4-FFF2-40B4-BE49-F238E27FC236}">
                <a16:creationId xmlns:a16="http://schemas.microsoft.com/office/drawing/2014/main" id="{1F8DF48B-388D-4CE9-BFF0-71D30A58233A}"/>
              </a:ext>
            </a:extLst>
          </p:cNvPr>
          <p:cNvSpPr txBox="1"/>
          <p:nvPr/>
        </p:nvSpPr>
        <p:spPr bwMode="auto">
          <a:xfrm>
            <a:off x="9898918" y="1567276"/>
            <a:ext cx="1207536" cy="466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5000"/>
              </a:lnSpc>
              <a:spcBef>
                <a:spcPts val="0"/>
              </a:spcBef>
              <a:tabLst>
                <a:tab pos="106363" algn="l"/>
              </a:tabLst>
            </a:pPr>
            <a:r>
              <a:rPr lang="en-US" sz="1200" b="0" dirty="0">
                <a:solidFill>
                  <a:schemeClr val="bg1"/>
                </a:solidFill>
                <a:latin typeface="Calibri" panose="020F0502020204030204" pitchFamily="34" charset="0"/>
              </a:rPr>
              <a:t>0.68 (0.56-0.82)</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0.73 (0.56-0.95)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0.62 (0.47-0.82)</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0.72 (0.59-0.88)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0.46 (0.24-0.85)</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0.65 (052-0.81)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0.77 (0.50-1.19)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0.66 (0.49-0.88)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0.69 (0.54-0.89)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0.72 (0.51-1.04)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0.66 (0.53-0.83)</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0.67 (0.54-0.84)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0.66 (0.45-0.96)</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0.69 (0.56-0.87)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0.61 (0.41-0.89)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0.72 (0.59-0.88)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0.44 (0.25-0.78)</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0.67 (0.49-0.90)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0.68 (0.53-0.87)</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0.65 (0.47-0.89)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0.71 (0.55-0.92)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0.65 (0.34-1.23)</a:t>
            </a:r>
          </a:p>
        </p:txBody>
      </p:sp>
      <p:grpSp>
        <p:nvGrpSpPr>
          <p:cNvPr id="37" name="Group 36">
            <a:extLst>
              <a:ext uri="{FF2B5EF4-FFF2-40B4-BE49-F238E27FC236}">
                <a16:creationId xmlns:a16="http://schemas.microsoft.com/office/drawing/2014/main" id="{F24800AE-AD87-D70B-8A89-F59696D5DAB7}"/>
              </a:ext>
            </a:extLst>
          </p:cNvPr>
          <p:cNvGrpSpPr/>
          <p:nvPr/>
        </p:nvGrpSpPr>
        <p:grpSpPr>
          <a:xfrm>
            <a:off x="8449516" y="1607347"/>
            <a:ext cx="137160" cy="68400"/>
            <a:chOff x="8449516" y="1679067"/>
            <a:chExt cx="137160" cy="68400"/>
          </a:xfrm>
        </p:grpSpPr>
        <p:cxnSp>
          <p:nvCxnSpPr>
            <p:cNvPr id="38" name="Straight Connector 37">
              <a:extLst>
                <a:ext uri="{FF2B5EF4-FFF2-40B4-BE49-F238E27FC236}">
                  <a16:creationId xmlns:a16="http://schemas.microsoft.com/office/drawing/2014/main" id="{1E35767A-805B-3757-82C4-804F7D62F531}"/>
                </a:ext>
              </a:extLst>
            </p:cNvPr>
            <p:cNvCxnSpPr>
              <a:cxnSpLocks/>
            </p:cNvCxnSpPr>
            <p:nvPr/>
          </p:nvCxnSpPr>
          <p:spPr bwMode="auto">
            <a:xfrm>
              <a:off x="8449516" y="1717647"/>
              <a:ext cx="137160" cy="0"/>
            </a:xfrm>
            <a:prstGeom prst="line">
              <a:avLst/>
            </a:prstGeom>
            <a:noFill/>
            <a:ln w="28575" cap="flat" cmpd="sng" algn="ctr">
              <a:solidFill>
                <a:schemeClr val="accent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67801772-B7A8-1F50-CAC7-77D7F3DF819C}"/>
                </a:ext>
              </a:extLst>
            </p:cNvPr>
            <p:cNvSpPr/>
            <p:nvPr/>
          </p:nvSpPr>
          <p:spPr bwMode="auto">
            <a:xfrm>
              <a:off x="8479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0" name="Group 39">
            <a:extLst>
              <a:ext uri="{FF2B5EF4-FFF2-40B4-BE49-F238E27FC236}">
                <a16:creationId xmlns:a16="http://schemas.microsoft.com/office/drawing/2014/main" id="{283E8D0C-23DF-92DB-F462-99313C8F8641}"/>
              </a:ext>
            </a:extLst>
          </p:cNvPr>
          <p:cNvGrpSpPr/>
          <p:nvPr/>
        </p:nvGrpSpPr>
        <p:grpSpPr>
          <a:xfrm>
            <a:off x="8462264" y="1906489"/>
            <a:ext cx="191198" cy="68400"/>
            <a:chOff x="8435116" y="1679067"/>
            <a:chExt cx="191198" cy="68400"/>
          </a:xfrm>
        </p:grpSpPr>
        <p:cxnSp>
          <p:nvCxnSpPr>
            <p:cNvPr id="41" name="Straight Connector 40">
              <a:extLst>
                <a:ext uri="{FF2B5EF4-FFF2-40B4-BE49-F238E27FC236}">
                  <a16:creationId xmlns:a16="http://schemas.microsoft.com/office/drawing/2014/main" id="{2922AFBE-F1B6-D2F8-C4AC-AB706E5048DE}"/>
                </a:ext>
              </a:extLst>
            </p:cNvPr>
            <p:cNvCxnSpPr>
              <a:cxnSpLocks/>
            </p:cNvCxnSpPr>
            <p:nvPr/>
          </p:nvCxnSpPr>
          <p:spPr bwMode="auto">
            <a:xfrm>
              <a:off x="8435116" y="1717647"/>
              <a:ext cx="191198" cy="0"/>
            </a:xfrm>
            <a:prstGeom prst="line">
              <a:avLst/>
            </a:prstGeom>
            <a:noFill/>
            <a:ln w="28575" cap="flat" cmpd="sng" algn="ctr">
              <a:solidFill>
                <a:schemeClr val="accent1"/>
              </a:solidFill>
              <a:prstDash val="solid"/>
              <a:round/>
              <a:headEnd type="none" w="med" len="med"/>
              <a:tailEnd type="none" w="med" len="med"/>
            </a:ln>
            <a:effectLst/>
          </p:spPr>
        </p:cxnSp>
        <p:sp>
          <p:nvSpPr>
            <p:cNvPr id="42" name="Rectangle 41">
              <a:extLst>
                <a:ext uri="{FF2B5EF4-FFF2-40B4-BE49-F238E27FC236}">
                  <a16:creationId xmlns:a16="http://schemas.microsoft.com/office/drawing/2014/main" id="{6B81C5D7-AB48-EFD5-23B8-14467D7A1282}"/>
                </a:ext>
              </a:extLst>
            </p:cNvPr>
            <p:cNvSpPr/>
            <p:nvPr/>
          </p:nvSpPr>
          <p:spPr bwMode="auto">
            <a:xfrm>
              <a:off x="8479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 name="Group 42">
            <a:extLst>
              <a:ext uri="{FF2B5EF4-FFF2-40B4-BE49-F238E27FC236}">
                <a16:creationId xmlns:a16="http://schemas.microsoft.com/office/drawing/2014/main" id="{D40D6142-F8FD-5017-9980-4DCAEFAC620E}"/>
              </a:ext>
            </a:extLst>
          </p:cNvPr>
          <p:cNvGrpSpPr/>
          <p:nvPr/>
        </p:nvGrpSpPr>
        <p:grpSpPr>
          <a:xfrm>
            <a:off x="8401516" y="2047042"/>
            <a:ext cx="185160" cy="68400"/>
            <a:chOff x="8449516" y="1679067"/>
            <a:chExt cx="185160" cy="68400"/>
          </a:xfrm>
        </p:grpSpPr>
        <p:cxnSp>
          <p:nvCxnSpPr>
            <p:cNvPr id="44" name="Straight Connector 43">
              <a:extLst>
                <a:ext uri="{FF2B5EF4-FFF2-40B4-BE49-F238E27FC236}">
                  <a16:creationId xmlns:a16="http://schemas.microsoft.com/office/drawing/2014/main" id="{53CEE9A2-E841-9D28-0E68-CD482C0DF1EF}"/>
                </a:ext>
              </a:extLst>
            </p:cNvPr>
            <p:cNvCxnSpPr>
              <a:cxnSpLocks/>
            </p:cNvCxnSpPr>
            <p:nvPr/>
          </p:nvCxnSpPr>
          <p:spPr bwMode="auto">
            <a:xfrm>
              <a:off x="8449516" y="1717647"/>
              <a:ext cx="185160" cy="0"/>
            </a:xfrm>
            <a:prstGeom prst="line">
              <a:avLst/>
            </a:prstGeom>
            <a:noFill/>
            <a:ln w="28575" cap="flat" cmpd="sng" algn="ctr">
              <a:solidFill>
                <a:schemeClr val="accent1"/>
              </a:solidFill>
              <a:prstDash val="solid"/>
              <a:round/>
              <a:headEnd type="none" w="med" len="med"/>
              <a:tailEnd type="none" w="med" len="med"/>
            </a:ln>
            <a:effectLst/>
          </p:spPr>
        </p:cxnSp>
        <p:sp>
          <p:nvSpPr>
            <p:cNvPr id="45" name="Rectangle 44">
              <a:extLst>
                <a:ext uri="{FF2B5EF4-FFF2-40B4-BE49-F238E27FC236}">
                  <a16:creationId xmlns:a16="http://schemas.microsoft.com/office/drawing/2014/main" id="{DB307DAF-8732-062B-27F8-59023A556109}"/>
                </a:ext>
              </a:extLst>
            </p:cNvPr>
            <p:cNvSpPr/>
            <p:nvPr/>
          </p:nvSpPr>
          <p:spPr bwMode="auto">
            <a:xfrm>
              <a:off x="84835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D0E03BA9-4575-8AFC-EA33-790350C9A47E}"/>
              </a:ext>
            </a:extLst>
          </p:cNvPr>
          <p:cNvGrpSpPr/>
          <p:nvPr/>
        </p:nvGrpSpPr>
        <p:grpSpPr>
          <a:xfrm>
            <a:off x="8471774" y="2331521"/>
            <a:ext cx="137160" cy="68400"/>
            <a:chOff x="8449516" y="1679067"/>
            <a:chExt cx="137160" cy="68400"/>
          </a:xfrm>
        </p:grpSpPr>
        <p:cxnSp>
          <p:nvCxnSpPr>
            <p:cNvPr id="47" name="Straight Connector 46">
              <a:extLst>
                <a:ext uri="{FF2B5EF4-FFF2-40B4-BE49-F238E27FC236}">
                  <a16:creationId xmlns:a16="http://schemas.microsoft.com/office/drawing/2014/main" id="{E16878C1-D4C0-CBF7-8FE2-689DC85156E0}"/>
                </a:ext>
              </a:extLst>
            </p:cNvPr>
            <p:cNvCxnSpPr>
              <a:cxnSpLocks/>
            </p:cNvCxnSpPr>
            <p:nvPr/>
          </p:nvCxnSpPr>
          <p:spPr bwMode="auto">
            <a:xfrm>
              <a:off x="8449516" y="1717647"/>
              <a:ext cx="137160" cy="0"/>
            </a:xfrm>
            <a:prstGeom prst="line">
              <a:avLst/>
            </a:prstGeom>
            <a:noFill/>
            <a:ln w="28575" cap="flat" cmpd="sng" algn="ctr">
              <a:solidFill>
                <a:schemeClr val="accent1"/>
              </a:solidFill>
              <a:prstDash val="solid"/>
              <a:round/>
              <a:headEnd type="none" w="med" len="med"/>
              <a:tailEnd type="none" w="med" len="med"/>
            </a:ln>
            <a:effectLst/>
          </p:spPr>
        </p:cxnSp>
        <p:sp>
          <p:nvSpPr>
            <p:cNvPr id="48" name="Rectangle 47">
              <a:extLst>
                <a:ext uri="{FF2B5EF4-FFF2-40B4-BE49-F238E27FC236}">
                  <a16:creationId xmlns:a16="http://schemas.microsoft.com/office/drawing/2014/main" id="{682EED30-948D-58CA-3774-07D24E0587E3}"/>
                </a:ext>
              </a:extLst>
            </p:cNvPr>
            <p:cNvSpPr/>
            <p:nvPr/>
          </p:nvSpPr>
          <p:spPr bwMode="auto">
            <a:xfrm>
              <a:off x="8479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 name="Group 48">
            <a:extLst>
              <a:ext uri="{FF2B5EF4-FFF2-40B4-BE49-F238E27FC236}">
                <a16:creationId xmlns:a16="http://schemas.microsoft.com/office/drawing/2014/main" id="{60530DFC-D8D5-109A-6F3D-DB4B166281D1}"/>
              </a:ext>
            </a:extLst>
          </p:cNvPr>
          <p:cNvGrpSpPr/>
          <p:nvPr/>
        </p:nvGrpSpPr>
        <p:grpSpPr>
          <a:xfrm>
            <a:off x="8301998" y="2446496"/>
            <a:ext cx="291878" cy="68400"/>
            <a:chOff x="8456716" y="1679067"/>
            <a:chExt cx="291878" cy="68400"/>
          </a:xfrm>
        </p:grpSpPr>
        <p:cxnSp>
          <p:nvCxnSpPr>
            <p:cNvPr id="50" name="Straight Connector 49">
              <a:extLst>
                <a:ext uri="{FF2B5EF4-FFF2-40B4-BE49-F238E27FC236}">
                  <a16:creationId xmlns:a16="http://schemas.microsoft.com/office/drawing/2014/main" id="{25D73F07-BE9A-46B6-AE91-4935716F3A90}"/>
                </a:ext>
              </a:extLst>
            </p:cNvPr>
            <p:cNvCxnSpPr>
              <a:cxnSpLocks/>
            </p:cNvCxnSpPr>
            <p:nvPr/>
          </p:nvCxnSpPr>
          <p:spPr bwMode="auto">
            <a:xfrm>
              <a:off x="8456716" y="1717647"/>
              <a:ext cx="291878" cy="0"/>
            </a:xfrm>
            <a:prstGeom prst="line">
              <a:avLst/>
            </a:prstGeom>
            <a:noFill/>
            <a:ln w="28575" cap="flat" cmpd="sng" algn="ctr">
              <a:solidFill>
                <a:schemeClr val="accent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62ED0394-2D72-2187-7D65-F486ED10E5A1}"/>
                </a:ext>
              </a:extLst>
            </p:cNvPr>
            <p:cNvSpPr/>
            <p:nvPr/>
          </p:nvSpPr>
          <p:spPr bwMode="auto">
            <a:xfrm>
              <a:off x="8515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2" name="Group 51">
            <a:extLst>
              <a:ext uri="{FF2B5EF4-FFF2-40B4-BE49-F238E27FC236}">
                <a16:creationId xmlns:a16="http://schemas.microsoft.com/office/drawing/2014/main" id="{5E8CDCDA-01BB-F248-45B0-C998F1852333}"/>
              </a:ext>
            </a:extLst>
          </p:cNvPr>
          <p:cNvGrpSpPr/>
          <p:nvPr/>
        </p:nvGrpSpPr>
        <p:grpSpPr>
          <a:xfrm>
            <a:off x="8441841" y="2709444"/>
            <a:ext cx="137160" cy="68400"/>
            <a:chOff x="8449516" y="1679067"/>
            <a:chExt cx="137160" cy="68400"/>
          </a:xfrm>
        </p:grpSpPr>
        <p:cxnSp>
          <p:nvCxnSpPr>
            <p:cNvPr id="53" name="Straight Connector 52">
              <a:extLst>
                <a:ext uri="{FF2B5EF4-FFF2-40B4-BE49-F238E27FC236}">
                  <a16:creationId xmlns:a16="http://schemas.microsoft.com/office/drawing/2014/main" id="{5E11014F-6DF1-5417-D5F4-CCFCEA15903C}"/>
                </a:ext>
              </a:extLst>
            </p:cNvPr>
            <p:cNvCxnSpPr>
              <a:cxnSpLocks/>
            </p:cNvCxnSpPr>
            <p:nvPr/>
          </p:nvCxnSpPr>
          <p:spPr bwMode="auto">
            <a:xfrm>
              <a:off x="8449516" y="1717647"/>
              <a:ext cx="137160" cy="0"/>
            </a:xfrm>
            <a:prstGeom prst="line">
              <a:avLst/>
            </a:prstGeom>
            <a:noFill/>
            <a:ln w="28575" cap="flat" cmpd="sng" algn="ctr">
              <a:solidFill>
                <a:schemeClr val="accent1"/>
              </a:solidFill>
              <a:prstDash val="solid"/>
              <a:round/>
              <a:headEnd type="none" w="med" len="med"/>
              <a:tailEnd type="none" w="med" len="med"/>
            </a:ln>
            <a:effectLst/>
          </p:spPr>
        </p:cxnSp>
        <p:sp>
          <p:nvSpPr>
            <p:cNvPr id="54" name="Rectangle 53">
              <a:extLst>
                <a:ext uri="{FF2B5EF4-FFF2-40B4-BE49-F238E27FC236}">
                  <a16:creationId xmlns:a16="http://schemas.microsoft.com/office/drawing/2014/main" id="{EA20B00B-4868-60DE-4534-5FBBE35DAACA}"/>
                </a:ext>
              </a:extLst>
            </p:cNvPr>
            <p:cNvSpPr/>
            <p:nvPr/>
          </p:nvSpPr>
          <p:spPr bwMode="auto">
            <a:xfrm>
              <a:off x="8479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 name="Group 54">
            <a:extLst>
              <a:ext uri="{FF2B5EF4-FFF2-40B4-BE49-F238E27FC236}">
                <a16:creationId xmlns:a16="http://schemas.microsoft.com/office/drawing/2014/main" id="{70A06424-EE73-3A19-3EBE-0821A06A988E}"/>
              </a:ext>
            </a:extLst>
          </p:cNvPr>
          <p:cNvGrpSpPr/>
          <p:nvPr/>
        </p:nvGrpSpPr>
        <p:grpSpPr>
          <a:xfrm>
            <a:off x="8409895" y="2859295"/>
            <a:ext cx="363305" cy="68400"/>
            <a:chOff x="8449516" y="1679067"/>
            <a:chExt cx="363305" cy="68400"/>
          </a:xfrm>
        </p:grpSpPr>
        <p:cxnSp>
          <p:nvCxnSpPr>
            <p:cNvPr id="56" name="Straight Connector 55">
              <a:extLst>
                <a:ext uri="{FF2B5EF4-FFF2-40B4-BE49-F238E27FC236}">
                  <a16:creationId xmlns:a16="http://schemas.microsoft.com/office/drawing/2014/main" id="{F3CF3F8B-B842-DE9F-BA1A-736B087F9FEB}"/>
                </a:ext>
              </a:extLst>
            </p:cNvPr>
            <p:cNvCxnSpPr>
              <a:cxnSpLocks/>
            </p:cNvCxnSpPr>
            <p:nvPr/>
          </p:nvCxnSpPr>
          <p:spPr bwMode="auto">
            <a:xfrm>
              <a:off x="8449516" y="1717647"/>
              <a:ext cx="363305" cy="0"/>
            </a:xfrm>
            <a:prstGeom prst="line">
              <a:avLst/>
            </a:prstGeom>
            <a:noFill/>
            <a:ln w="28575" cap="flat" cmpd="sng" algn="ctr">
              <a:solidFill>
                <a:schemeClr val="accent1"/>
              </a:solidFill>
              <a:prstDash val="solid"/>
              <a:round/>
              <a:headEnd type="none" w="med" len="med"/>
              <a:tailEnd type="none" w="med" len="med"/>
            </a:ln>
            <a:effectLst/>
          </p:spPr>
        </p:cxnSp>
        <p:sp>
          <p:nvSpPr>
            <p:cNvPr id="57" name="Rectangle 56">
              <a:extLst>
                <a:ext uri="{FF2B5EF4-FFF2-40B4-BE49-F238E27FC236}">
                  <a16:creationId xmlns:a16="http://schemas.microsoft.com/office/drawing/2014/main" id="{10D3D695-DB6F-C7C1-3DB2-2186A5FD3D90}"/>
                </a:ext>
              </a:extLst>
            </p:cNvPr>
            <p:cNvSpPr/>
            <p:nvPr/>
          </p:nvSpPr>
          <p:spPr bwMode="auto">
            <a:xfrm>
              <a:off x="85627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8" name="Group 57">
            <a:extLst>
              <a:ext uri="{FF2B5EF4-FFF2-40B4-BE49-F238E27FC236}">
                <a16:creationId xmlns:a16="http://schemas.microsoft.com/office/drawing/2014/main" id="{9312B524-B094-0D3C-D841-333F898F9B11}"/>
              </a:ext>
            </a:extLst>
          </p:cNvPr>
          <p:cNvGrpSpPr/>
          <p:nvPr/>
        </p:nvGrpSpPr>
        <p:grpSpPr>
          <a:xfrm>
            <a:off x="8423212" y="3131208"/>
            <a:ext cx="185722" cy="68400"/>
            <a:chOff x="8449516" y="1679067"/>
            <a:chExt cx="185722" cy="68400"/>
          </a:xfrm>
        </p:grpSpPr>
        <p:cxnSp>
          <p:nvCxnSpPr>
            <p:cNvPr id="59" name="Straight Connector 58">
              <a:extLst>
                <a:ext uri="{FF2B5EF4-FFF2-40B4-BE49-F238E27FC236}">
                  <a16:creationId xmlns:a16="http://schemas.microsoft.com/office/drawing/2014/main" id="{5DBBD68E-36E0-1517-F9F2-8CFC9252927A}"/>
                </a:ext>
              </a:extLst>
            </p:cNvPr>
            <p:cNvCxnSpPr>
              <a:cxnSpLocks/>
            </p:cNvCxnSpPr>
            <p:nvPr/>
          </p:nvCxnSpPr>
          <p:spPr bwMode="auto">
            <a:xfrm>
              <a:off x="8449516" y="1717647"/>
              <a:ext cx="185722" cy="0"/>
            </a:xfrm>
            <a:prstGeom prst="line">
              <a:avLst/>
            </a:prstGeom>
            <a:noFill/>
            <a:ln w="28575" cap="flat" cmpd="sng" algn="ctr">
              <a:solidFill>
                <a:schemeClr val="accent1"/>
              </a:solidFill>
              <a:prstDash val="solid"/>
              <a:round/>
              <a:headEnd type="none" w="med" len="med"/>
              <a:tailEnd type="none" w="med" len="med"/>
            </a:ln>
            <a:effectLst/>
          </p:spPr>
        </p:cxnSp>
        <p:sp>
          <p:nvSpPr>
            <p:cNvPr id="60" name="Rectangle 59">
              <a:extLst>
                <a:ext uri="{FF2B5EF4-FFF2-40B4-BE49-F238E27FC236}">
                  <a16:creationId xmlns:a16="http://schemas.microsoft.com/office/drawing/2014/main" id="{7A98B16D-0354-B237-6864-6FD57DCC3612}"/>
                </a:ext>
              </a:extLst>
            </p:cNvPr>
            <p:cNvSpPr/>
            <p:nvPr/>
          </p:nvSpPr>
          <p:spPr bwMode="auto">
            <a:xfrm>
              <a:off x="8497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 name="Group 60">
            <a:extLst>
              <a:ext uri="{FF2B5EF4-FFF2-40B4-BE49-F238E27FC236}">
                <a16:creationId xmlns:a16="http://schemas.microsoft.com/office/drawing/2014/main" id="{AB6C1706-B846-A8F2-043B-F9FC3C5523CF}"/>
              </a:ext>
            </a:extLst>
          </p:cNvPr>
          <p:cNvGrpSpPr/>
          <p:nvPr/>
        </p:nvGrpSpPr>
        <p:grpSpPr>
          <a:xfrm>
            <a:off x="8437943" y="3281274"/>
            <a:ext cx="185722" cy="68400"/>
            <a:chOff x="8449516" y="1679067"/>
            <a:chExt cx="185722" cy="68400"/>
          </a:xfrm>
        </p:grpSpPr>
        <p:cxnSp>
          <p:nvCxnSpPr>
            <p:cNvPr id="62" name="Straight Connector 61">
              <a:extLst>
                <a:ext uri="{FF2B5EF4-FFF2-40B4-BE49-F238E27FC236}">
                  <a16:creationId xmlns:a16="http://schemas.microsoft.com/office/drawing/2014/main" id="{11F17BC1-2892-6716-71F3-A150E8351380}"/>
                </a:ext>
              </a:extLst>
            </p:cNvPr>
            <p:cNvCxnSpPr>
              <a:cxnSpLocks/>
            </p:cNvCxnSpPr>
            <p:nvPr/>
          </p:nvCxnSpPr>
          <p:spPr bwMode="auto">
            <a:xfrm>
              <a:off x="8449516" y="1717647"/>
              <a:ext cx="185722" cy="0"/>
            </a:xfrm>
            <a:prstGeom prst="line">
              <a:avLst/>
            </a:prstGeom>
            <a:noFill/>
            <a:ln w="28575" cap="flat" cmpd="sng" algn="ctr">
              <a:solidFill>
                <a:schemeClr val="accent1"/>
              </a:solidFill>
              <a:prstDash val="solid"/>
              <a:round/>
              <a:headEnd type="none" w="med" len="med"/>
              <a:tailEnd type="none" w="med" len="med"/>
            </a:ln>
            <a:effectLst/>
          </p:spPr>
        </p:cxnSp>
        <p:sp>
          <p:nvSpPr>
            <p:cNvPr id="63" name="Rectangle 62">
              <a:extLst>
                <a:ext uri="{FF2B5EF4-FFF2-40B4-BE49-F238E27FC236}">
                  <a16:creationId xmlns:a16="http://schemas.microsoft.com/office/drawing/2014/main" id="{2FA3EE03-A7DB-073D-FD0A-84473F0902AB}"/>
                </a:ext>
              </a:extLst>
            </p:cNvPr>
            <p:cNvSpPr/>
            <p:nvPr/>
          </p:nvSpPr>
          <p:spPr bwMode="auto">
            <a:xfrm>
              <a:off x="8497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4" name="Group 63">
            <a:extLst>
              <a:ext uri="{FF2B5EF4-FFF2-40B4-BE49-F238E27FC236}">
                <a16:creationId xmlns:a16="http://schemas.microsoft.com/office/drawing/2014/main" id="{A6128FC5-F6F2-7D3F-551F-79949D1BD274}"/>
              </a:ext>
            </a:extLst>
          </p:cNvPr>
          <p:cNvGrpSpPr/>
          <p:nvPr/>
        </p:nvGrpSpPr>
        <p:grpSpPr>
          <a:xfrm>
            <a:off x="8413826" y="3541517"/>
            <a:ext cx="296041" cy="68400"/>
            <a:chOff x="8417116" y="1679067"/>
            <a:chExt cx="296041" cy="68400"/>
          </a:xfrm>
        </p:grpSpPr>
        <p:cxnSp>
          <p:nvCxnSpPr>
            <p:cNvPr id="65" name="Straight Connector 64">
              <a:extLst>
                <a:ext uri="{FF2B5EF4-FFF2-40B4-BE49-F238E27FC236}">
                  <a16:creationId xmlns:a16="http://schemas.microsoft.com/office/drawing/2014/main" id="{4C0DBCD0-5829-F56C-4651-DFBFD43CCBD0}"/>
                </a:ext>
              </a:extLst>
            </p:cNvPr>
            <p:cNvCxnSpPr>
              <a:cxnSpLocks/>
            </p:cNvCxnSpPr>
            <p:nvPr/>
          </p:nvCxnSpPr>
          <p:spPr bwMode="auto">
            <a:xfrm>
              <a:off x="8417116" y="1717647"/>
              <a:ext cx="296041" cy="0"/>
            </a:xfrm>
            <a:prstGeom prst="line">
              <a:avLst/>
            </a:prstGeom>
            <a:noFill/>
            <a:ln w="28575" cap="flat" cmpd="sng" algn="ctr">
              <a:solidFill>
                <a:schemeClr val="accent1"/>
              </a:solidFill>
              <a:prstDash val="solid"/>
              <a:round/>
              <a:headEnd type="none" w="med" len="med"/>
              <a:tailEnd type="none" w="med" len="med"/>
            </a:ln>
            <a:effectLst/>
          </p:spPr>
        </p:cxnSp>
        <p:sp>
          <p:nvSpPr>
            <p:cNvPr id="66" name="Rectangle 65">
              <a:extLst>
                <a:ext uri="{FF2B5EF4-FFF2-40B4-BE49-F238E27FC236}">
                  <a16:creationId xmlns:a16="http://schemas.microsoft.com/office/drawing/2014/main" id="{CE42870E-25AD-CB20-48D0-BE04E16A8457}"/>
                </a:ext>
              </a:extLst>
            </p:cNvPr>
            <p:cNvSpPr/>
            <p:nvPr/>
          </p:nvSpPr>
          <p:spPr bwMode="auto">
            <a:xfrm>
              <a:off x="85015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BBEB4874-B798-E698-C7CF-BBC0312A7588}"/>
              </a:ext>
            </a:extLst>
          </p:cNvPr>
          <p:cNvGrpSpPr/>
          <p:nvPr/>
        </p:nvGrpSpPr>
        <p:grpSpPr>
          <a:xfrm>
            <a:off x="8427262" y="3709064"/>
            <a:ext cx="166614" cy="68400"/>
            <a:chOff x="8417116" y="1679067"/>
            <a:chExt cx="166614" cy="68400"/>
          </a:xfrm>
        </p:grpSpPr>
        <p:cxnSp>
          <p:nvCxnSpPr>
            <p:cNvPr id="68" name="Straight Connector 67">
              <a:extLst>
                <a:ext uri="{FF2B5EF4-FFF2-40B4-BE49-F238E27FC236}">
                  <a16:creationId xmlns:a16="http://schemas.microsoft.com/office/drawing/2014/main" id="{A0D9771F-BB2D-46EF-3551-C8D54F70D775}"/>
                </a:ext>
              </a:extLst>
            </p:cNvPr>
            <p:cNvCxnSpPr>
              <a:cxnSpLocks/>
            </p:cNvCxnSpPr>
            <p:nvPr/>
          </p:nvCxnSpPr>
          <p:spPr bwMode="auto">
            <a:xfrm>
              <a:off x="8417116" y="1717647"/>
              <a:ext cx="166614" cy="0"/>
            </a:xfrm>
            <a:prstGeom prst="line">
              <a:avLst/>
            </a:prstGeom>
            <a:noFill/>
            <a:ln w="28575" cap="flat" cmpd="sng" algn="ctr">
              <a:solidFill>
                <a:schemeClr val="accent1"/>
              </a:solidFill>
              <a:prstDash val="solid"/>
              <a:round/>
              <a:headEnd type="none" w="med" len="med"/>
              <a:tailEnd type="none" w="med" len="med"/>
            </a:ln>
            <a:effectLst/>
          </p:spPr>
        </p:cxnSp>
        <p:sp>
          <p:nvSpPr>
            <p:cNvPr id="69" name="Rectangle 68">
              <a:extLst>
                <a:ext uri="{FF2B5EF4-FFF2-40B4-BE49-F238E27FC236}">
                  <a16:creationId xmlns:a16="http://schemas.microsoft.com/office/drawing/2014/main" id="{46A2B56A-CDEF-859A-99FC-6E882D398849}"/>
                </a:ext>
              </a:extLst>
            </p:cNvPr>
            <p:cNvSpPr/>
            <p:nvPr/>
          </p:nvSpPr>
          <p:spPr bwMode="auto">
            <a:xfrm>
              <a:off x="8461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E6EB3138-2087-1E09-2D51-0C3201C8505C}"/>
              </a:ext>
            </a:extLst>
          </p:cNvPr>
          <p:cNvGrpSpPr/>
          <p:nvPr/>
        </p:nvGrpSpPr>
        <p:grpSpPr>
          <a:xfrm>
            <a:off x="8432766" y="3965171"/>
            <a:ext cx="166614" cy="68400"/>
            <a:chOff x="8417116" y="1679067"/>
            <a:chExt cx="166614" cy="68400"/>
          </a:xfrm>
        </p:grpSpPr>
        <p:cxnSp>
          <p:nvCxnSpPr>
            <p:cNvPr id="71" name="Straight Connector 70">
              <a:extLst>
                <a:ext uri="{FF2B5EF4-FFF2-40B4-BE49-F238E27FC236}">
                  <a16:creationId xmlns:a16="http://schemas.microsoft.com/office/drawing/2014/main" id="{920E2359-39B3-518C-D3A6-98DEADD1C708}"/>
                </a:ext>
              </a:extLst>
            </p:cNvPr>
            <p:cNvCxnSpPr>
              <a:cxnSpLocks/>
            </p:cNvCxnSpPr>
            <p:nvPr/>
          </p:nvCxnSpPr>
          <p:spPr bwMode="auto">
            <a:xfrm>
              <a:off x="8417116" y="1717647"/>
              <a:ext cx="166614" cy="0"/>
            </a:xfrm>
            <a:prstGeom prst="line">
              <a:avLst/>
            </a:prstGeom>
            <a:noFill/>
            <a:ln w="28575" cap="flat" cmpd="sng" algn="ctr">
              <a:solidFill>
                <a:schemeClr val="accent1"/>
              </a:solidFill>
              <a:prstDash val="solid"/>
              <a:round/>
              <a:headEnd type="none" w="med" len="med"/>
              <a:tailEnd type="none" w="med" len="med"/>
            </a:ln>
            <a:effectLst/>
          </p:spPr>
        </p:cxnSp>
        <p:sp>
          <p:nvSpPr>
            <p:cNvPr id="72" name="Rectangle 71">
              <a:extLst>
                <a:ext uri="{FF2B5EF4-FFF2-40B4-BE49-F238E27FC236}">
                  <a16:creationId xmlns:a16="http://schemas.microsoft.com/office/drawing/2014/main" id="{AB601B0D-FC89-AD8E-6489-7DE18BB187B2}"/>
                </a:ext>
              </a:extLst>
            </p:cNvPr>
            <p:cNvSpPr/>
            <p:nvPr/>
          </p:nvSpPr>
          <p:spPr bwMode="auto">
            <a:xfrm>
              <a:off x="8461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287571EF-20A9-C4D3-3558-2034D653E1F1}"/>
              </a:ext>
            </a:extLst>
          </p:cNvPr>
          <p:cNvGrpSpPr/>
          <p:nvPr/>
        </p:nvGrpSpPr>
        <p:grpSpPr>
          <a:xfrm>
            <a:off x="8406295" y="4084529"/>
            <a:ext cx="244505" cy="68400"/>
            <a:chOff x="8391916" y="1679067"/>
            <a:chExt cx="244505" cy="68400"/>
          </a:xfrm>
        </p:grpSpPr>
        <p:cxnSp>
          <p:nvCxnSpPr>
            <p:cNvPr id="74" name="Straight Connector 73">
              <a:extLst>
                <a:ext uri="{FF2B5EF4-FFF2-40B4-BE49-F238E27FC236}">
                  <a16:creationId xmlns:a16="http://schemas.microsoft.com/office/drawing/2014/main" id="{932A2325-6CF4-B5ED-653C-D94E3A95407B}"/>
                </a:ext>
              </a:extLst>
            </p:cNvPr>
            <p:cNvCxnSpPr>
              <a:cxnSpLocks/>
            </p:cNvCxnSpPr>
            <p:nvPr/>
          </p:nvCxnSpPr>
          <p:spPr bwMode="auto">
            <a:xfrm>
              <a:off x="8391916" y="1717647"/>
              <a:ext cx="244505" cy="0"/>
            </a:xfrm>
            <a:prstGeom prst="line">
              <a:avLst/>
            </a:prstGeom>
            <a:noFill/>
            <a:ln w="28575" cap="flat" cmpd="sng" algn="ctr">
              <a:solidFill>
                <a:schemeClr val="accent1"/>
              </a:solidFill>
              <a:prstDash val="solid"/>
              <a:round/>
              <a:headEnd type="none" w="med" len="med"/>
              <a:tailEnd type="none" w="med" len="med"/>
            </a:ln>
            <a:effectLst/>
          </p:spPr>
        </p:cxnSp>
        <p:sp>
          <p:nvSpPr>
            <p:cNvPr id="75" name="Rectangle 74">
              <a:extLst>
                <a:ext uri="{FF2B5EF4-FFF2-40B4-BE49-F238E27FC236}">
                  <a16:creationId xmlns:a16="http://schemas.microsoft.com/office/drawing/2014/main" id="{E21849F1-DC90-1965-2C52-06865A992BF3}"/>
                </a:ext>
              </a:extLst>
            </p:cNvPr>
            <p:cNvSpPr/>
            <p:nvPr/>
          </p:nvSpPr>
          <p:spPr bwMode="auto">
            <a:xfrm>
              <a:off x="8461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AB84A2EF-A28B-5443-A701-C380BA51D239}"/>
              </a:ext>
            </a:extLst>
          </p:cNvPr>
          <p:cNvGrpSpPr/>
          <p:nvPr/>
        </p:nvGrpSpPr>
        <p:grpSpPr>
          <a:xfrm>
            <a:off x="8442320" y="4349110"/>
            <a:ext cx="166614" cy="68400"/>
            <a:chOff x="8417116" y="1679067"/>
            <a:chExt cx="166614" cy="68400"/>
          </a:xfrm>
        </p:grpSpPr>
        <p:cxnSp>
          <p:nvCxnSpPr>
            <p:cNvPr id="77" name="Straight Connector 76">
              <a:extLst>
                <a:ext uri="{FF2B5EF4-FFF2-40B4-BE49-F238E27FC236}">
                  <a16:creationId xmlns:a16="http://schemas.microsoft.com/office/drawing/2014/main" id="{AE4437A0-D29B-8D14-C712-A34EA2E2593F}"/>
                </a:ext>
              </a:extLst>
            </p:cNvPr>
            <p:cNvCxnSpPr>
              <a:cxnSpLocks/>
            </p:cNvCxnSpPr>
            <p:nvPr/>
          </p:nvCxnSpPr>
          <p:spPr bwMode="auto">
            <a:xfrm>
              <a:off x="8417116" y="1717647"/>
              <a:ext cx="166614" cy="0"/>
            </a:xfrm>
            <a:prstGeom prst="line">
              <a:avLst/>
            </a:prstGeom>
            <a:noFill/>
            <a:ln w="28575" cap="flat" cmpd="sng" algn="ctr">
              <a:solidFill>
                <a:schemeClr val="accent1"/>
              </a:solidFill>
              <a:prstDash val="solid"/>
              <a:round/>
              <a:headEnd type="none" w="med" len="med"/>
              <a:tailEnd type="none" w="med" len="med"/>
            </a:ln>
            <a:effectLst/>
          </p:spPr>
        </p:cxnSp>
        <p:sp>
          <p:nvSpPr>
            <p:cNvPr id="78" name="Rectangle 77">
              <a:extLst>
                <a:ext uri="{FF2B5EF4-FFF2-40B4-BE49-F238E27FC236}">
                  <a16:creationId xmlns:a16="http://schemas.microsoft.com/office/drawing/2014/main" id="{1251EF53-9536-189C-593D-342005D0B6CA}"/>
                </a:ext>
              </a:extLst>
            </p:cNvPr>
            <p:cNvSpPr/>
            <p:nvPr/>
          </p:nvSpPr>
          <p:spPr bwMode="auto">
            <a:xfrm>
              <a:off x="84619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9" name="Group 78">
            <a:extLst>
              <a:ext uri="{FF2B5EF4-FFF2-40B4-BE49-F238E27FC236}">
                <a16:creationId xmlns:a16="http://schemas.microsoft.com/office/drawing/2014/main" id="{12A5E414-7268-34FC-C1BE-4EE5FA55D3FE}"/>
              </a:ext>
            </a:extLst>
          </p:cNvPr>
          <p:cNvGrpSpPr/>
          <p:nvPr/>
        </p:nvGrpSpPr>
        <p:grpSpPr>
          <a:xfrm>
            <a:off x="8373440" y="4502391"/>
            <a:ext cx="250225" cy="68400"/>
            <a:chOff x="8417116" y="1679067"/>
            <a:chExt cx="250225" cy="68400"/>
          </a:xfrm>
        </p:grpSpPr>
        <p:cxnSp>
          <p:nvCxnSpPr>
            <p:cNvPr id="80" name="Straight Connector 79">
              <a:extLst>
                <a:ext uri="{FF2B5EF4-FFF2-40B4-BE49-F238E27FC236}">
                  <a16:creationId xmlns:a16="http://schemas.microsoft.com/office/drawing/2014/main" id="{9CD52C50-71C2-DAA0-86D8-CAE9706B7697}"/>
                </a:ext>
              </a:extLst>
            </p:cNvPr>
            <p:cNvCxnSpPr>
              <a:cxnSpLocks/>
            </p:cNvCxnSpPr>
            <p:nvPr/>
          </p:nvCxnSpPr>
          <p:spPr bwMode="auto">
            <a:xfrm>
              <a:off x="8417116" y="1717647"/>
              <a:ext cx="250225" cy="0"/>
            </a:xfrm>
            <a:prstGeom prst="line">
              <a:avLst/>
            </a:prstGeom>
            <a:noFill/>
            <a:ln w="28575" cap="flat" cmpd="sng" algn="ctr">
              <a:solidFill>
                <a:schemeClr val="accent1"/>
              </a:solidFill>
              <a:prstDash val="solid"/>
              <a:round/>
              <a:headEnd type="none" w="med" len="med"/>
              <a:tailEnd type="none" w="med" len="med"/>
            </a:ln>
            <a:effectLst/>
          </p:spPr>
        </p:cxnSp>
        <p:sp>
          <p:nvSpPr>
            <p:cNvPr id="81" name="Rectangle 80">
              <a:extLst>
                <a:ext uri="{FF2B5EF4-FFF2-40B4-BE49-F238E27FC236}">
                  <a16:creationId xmlns:a16="http://schemas.microsoft.com/office/drawing/2014/main" id="{0F4A5670-E86B-8C03-2631-FC9269951521}"/>
                </a:ext>
              </a:extLst>
            </p:cNvPr>
            <p:cNvSpPr/>
            <p:nvPr/>
          </p:nvSpPr>
          <p:spPr bwMode="auto">
            <a:xfrm>
              <a:off x="84871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D8929014-93FA-405A-6AC7-8772AB4123CA}"/>
              </a:ext>
            </a:extLst>
          </p:cNvPr>
          <p:cNvGrpSpPr/>
          <p:nvPr/>
        </p:nvGrpSpPr>
        <p:grpSpPr>
          <a:xfrm>
            <a:off x="8464047" y="4763141"/>
            <a:ext cx="159618" cy="68400"/>
            <a:chOff x="8417116" y="1679067"/>
            <a:chExt cx="159618" cy="68400"/>
          </a:xfrm>
        </p:grpSpPr>
        <p:cxnSp>
          <p:nvCxnSpPr>
            <p:cNvPr id="83" name="Straight Connector 82">
              <a:extLst>
                <a:ext uri="{FF2B5EF4-FFF2-40B4-BE49-F238E27FC236}">
                  <a16:creationId xmlns:a16="http://schemas.microsoft.com/office/drawing/2014/main" id="{F0EE6034-8238-FA4E-E379-401CF02472B3}"/>
                </a:ext>
              </a:extLst>
            </p:cNvPr>
            <p:cNvCxnSpPr>
              <a:cxnSpLocks/>
            </p:cNvCxnSpPr>
            <p:nvPr/>
          </p:nvCxnSpPr>
          <p:spPr bwMode="auto">
            <a:xfrm>
              <a:off x="8417116" y="1717647"/>
              <a:ext cx="159618" cy="0"/>
            </a:xfrm>
            <a:prstGeom prst="line">
              <a:avLst/>
            </a:prstGeom>
            <a:noFill/>
            <a:ln w="28575" cap="flat" cmpd="sng" algn="ctr">
              <a:solidFill>
                <a:schemeClr val="accent1"/>
              </a:solidFill>
              <a:prstDash val="solid"/>
              <a:round/>
              <a:headEnd type="none" w="med" len="med"/>
              <a:tailEnd type="none" w="med" len="med"/>
            </a:ln>
            <a:effectLst/>
          </p:spPr>
        </p:cxnSp>
        <p:sp>
          <p:nvSpPr>
            <p:cNvPr id="84" name="Rectangle 83">
              <a:extLst>
                <a:ext uri="{FF2B5EF4-FFF2-40B4-BE49-F238E27FC236}">
                  <a16:creationId xmlns:a16="http://schemas.microsoft.com/office/drawing/2014/main" id="{534B01AA-F7A6-1632-62B2-E73D67CAA282}"/>
                </a:ext>
              </a:extLst>
            </p:cNvPr>
            <p:cNvSpPr/>
            <p:nvPr/>
          </p:nvSpPr>
          <p:spPr bwMode="auto">
            <a:xfrm>
              <a:off x="84511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5" name="Group 84">
            <a:extLst>
              <a:ext uri="{FF2B5EF4-FFF2-40B4-BE49-F238E27FC236}">
                <a16:creationId xmlns:a16="http://schemas.microsoft.com/office/drawing/2014/main" id="{D3E43557-B947-68C1-A4FB-0DBA52219E89}"/>
              </a:ext>
            </a:extLst>
          </p:cNvPr>
          <p:cNvGrpSpPr/>
          <p:nvPr/>
        </p:nvGrpSpPr>
        <p:grpSpPr>
          <a:xfrm>
            <a:off x="8293631" y="4922761"/>
            <a:ext cx="268215" cy="68400"/>
            <a:chOff x="8417116" y="1679067"/>
            <a:chExt cx="268215" cy="68400"/>
          </a:xfrm>
        </p:grpSpPr>
        <p:cxnSp>
          <p:nvCxnSpPr>
            <p:cNvPr id="86" name="Straight Connector 85">
              <a:extLst>
                <a:ext uri="{FF2B5EF4-FFF2-40B4-BE49-F238E27FC236}">
                  <a16:creationId xmlns:a16="http://schemas.microsoft.com/office/drawing/2014/main" id="{D0CEBB62-C8C2-6DD5-CD8D-A1E864750C4F}"/>
                </a:ext>
              </a:extLst>
            </p:cNvPr>
            <p:cNvCxnSpPr>
              <a:cxnSpLocks/>
            </p:cNvCxnSpPr>
            <p:nvPr/>
          </p:nvCxnSpPr>
          <p:spPr bwMode="auto">
            <a:xfrm>
              <a:off x="8417116" y="1717647"/>
              <a:ext cx="268215" cy="0"/>
            </a:xfrm>
            <a:prstGeom prst="line">
              <a:avLst/>
            </a:prstGeom>
            <a:noFill/>
            <a:ln w="28575" cap="flat" cmpd="sng" algn="ctr">
              <a:solidFill>
                <a:schemeClr val="accent1"/>
              </a:solidFill>
              <a:prstDash val="solid"/>
              <a:round/>
              <a:headEnd type="none" w="med" len="med"/>
              <a:tailEnd type="none" w="med" len="med"/>
            </a:ln>
            <a:effectLst/>
          </p:spPr>
        </p:cxnSp>
        <p:sp>
          <p:nvSpPr>
            <p:cNvPr id="87" name="Rectangle 86">
              <a:extLst>
                <a:ext uri="{FF2B5EF4-FFF2-40B4-BE49-F238E27FC236}">
                  <a16:creationId xmlns:a16="http://schemas.microsoft.com/office/drawing/2014/main" id="{A75AEDB4-C942-A34A-079F-FBF1FA266B1B}"/>
                </a:ext>
              </a:extLst>
            </p:cNvPr>
            <p:cNvSpPr/>
            <p:nvPr/>
          </p:nvSpPr>
          <p:spPr bwMode="auto">
            <a:xfrm>
              <a:off x="84763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B4C0DC28-EE2C-B9CF-4387-D978286E96BF}"/>
              </a:ext>
            </a:extLst>
          </p:cNvPr>
          <p:cNvGrpSpPr/>
          <p:nvPr/>
        </p:nvGrpSpPr>
        <p:grpSpPr>
          <a:xfrm>
            <a:off x="8422407" y="5178926"/>
            <a:ext cx="201258" cy="68400"/>
            <a:chOff x="8417116" y="1679067"/>
            <a:chExt cx="201258" cy="68400"/>
          </a:xfrm>
        </p:grpSpPr>
        <p:cxnSp>
          <p:nvCxnSpPr>
            <p:cNvPr id="89" name="Straight Connector 88">
              <a:extLst>
                <a:ext uri="{FF2B5EF4-FFF2-40B4-BE49-F238E27FC236}">
                  <a16:creationId xmlns:a16="http://schemas.microsoft.com/office/drawing/2014/main" id="{4D06BB15-9B08-1AD7-A0DD-EBEC0B865BC6}"/>
                </a:ext>
              </a:extLst>
            </p:cNvPr>
            <p:cNvCxnSpPr>
              <a:cxnSpLocks/>
            </p:cNvCxnSpPr>
            <p:nvPr/>
          </p:nvCxnSpPr>
          <p:spPr bwMode="auto">
            <a:xfrm>
              <a:off x="8417116" y="1717647"/>
              <a:ext cx="201258" cy="0"/>
            </a:xfrm>
            <a:prstGeom prst="line">
              <a:avLst/>
            </a:prstGeom>
            <a:noFill/>
            <a:ln w="28575" cap="flat" cmpd="sng" algn="ctr">
              <a:solidFill>
                <a:schemeClr val="accent1"/>
              </a:solidFill>
              <a:prstDash val="solid"/>
              <a:round/>
              <a:headEnd type="none" w="med" len="med"/>
              <a:tailEnd type="none" w="med" len="med"/>
            </a:ln>
            <a:effectLst/>
          </p:spPr>
        </p:cxnSp>
        <p:sp>
          <p:nvSpPr>
            <p:cNvPr id="90" name="Rectangle 89">
              <a:extLst>
                <a:ext uri="{FF2B5EF4-FFF2-40B4-BE49-F238E27FC236}">
                  <a16:creationId xmlns:a16="http://schemas.microsoft.com/office/drawing/2014/main" id="{8B5894D9-C32E-6045-1134-FE3E06CC0BB6}"/>
                </a:ext>
              </a:extLst>
            </p:cNvPr>
            <p:cNvSpPr/>
            <p:nvPr/>
          </p:nvSpPr>
          <p:spPr bwMode="auto">
            <a:xfrm>
              <a:off x="84691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DF1D6170-8213-E024-2B16-D7E736C7E626}"/>
              </a:ext>
            </a:extLst>
          </p:cNvPr>
          <p:cNvGrpSpPr/>
          <p:nvPr/>
        </p:nvGrpSpPr>
        <p:grpSpPr>
          <a:xfrm>
            <a:off x="8435558" y="5334229"/>
            <a:ext cx="188107" cy="68400"/>
            <a:chOff x="8417116" y="1679067"/>
            <a:chExt cx="188107" cy="68400"/>
          </a:xfrm>
        </p:grpSpPr>
        <p:cxnSp>
          <p:nvCxnSpPr>
            <p:cNvPr id="92" name="Straight Connector 91">
              <a:extLst>
                <a:ext uri="{FF2B5EF4-FFF2-40B4-BE49-F238E27FC236}">
                  <a16:creationId xmlns:a16="http://schemas.microsoft.com/office/drawing/2014/main" id="{5B1CD560-B2E3-9C6B-F515-33AD0ABA163E}"/>
                </a:ext>
              </a:extLst>
            </p:cNvPr>
            <p:cNvCxnSpPr>
              <a:cxnSpLocks/>
            </p:cNvCxnSpPr>
            <p:nvPr/>
          </p:nvCxnSpPr>
          <p:spPr bwMode="auto">
            <a:xfrm>
              <a:off x="8417116" y="1717647"/>
              <a:ext cx="188107" cy="0"/>
            </a:xfrm>
            <a:prstGeom prst="line">
              <a:avLst/>
            </a:prstGeom>
            <a:noFill/>
            <a:ln w="28575" cap="flat" cmpd="sng" algn="ctr">
              <a:solidFill>
                <a:schemeClr val="accent1"/>
              </a:solidFill>
              <a:prstDash val="solid"/>
              <a:round/>
              <a:headEnd type="none" w="med" len="med"/>
              <a:tailEnd type="none" w="med" len="med"/>
            </a:ln>
            <a:effectLst/>
          </p:spPr>
        </p:cxnSp>
        <p:sp>
          <p:nvSpPr>
            <p:cNvPr id="93" name="Rectangle 92">
              <a:extLst>
                <a:ext uri="{FF2B5EF4-FFF2-40B4-BE49-F238E27FC236}">
                  <a16:creationId xmlns:a16="http://schemas.microsoft.com/office/drawing/2014/main" id="{1AB3B65D-1064-9049-EB76-EE32FF18A9E1}"/>
                </a:ext>
              </a:extLst>
            </p:cNvPr>
            <p:cNvSpPr/>
            <p:nvPr/>
          </p:nvSpPr>
          <p:spPr bwMode="auto">
            <a:xfrm>
              <a:off x="84691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 name="Group 93">
            <a:extLst>
              <a:ext uri="{FF2B5EF4-FFF2-40B4-BE49-F238E27FC236}">
                <a16:creationId xmlns:a16="http://schemas.microsoft.com/office/drawing/2014/main" id="{B056A856-EAC9-0827-0E69-32BEB0EBCB72}"/>
              </a:ext>
            </a:extLst>
          </p:cNvPr>
          <p:cNvGrpSpPr/>
          <p:nvPr/>
        </p:nvGrpSpPr>
        <p:grpSpPr>
          <a:xfrm>
            <a:off x="8414873" y="5599920"/>
            <a:ext cx="208792" cy="68400"/>
            <a:chOff x="8417116" y="1679067"/>
            <a:chExt cx="208792" cy="68400"/>
          </a:xfrm>
        </p:grpSpPr>
        <p:cxnSp>
          <p:nvCxnSpPr>
            <p:cNvPr id="95" name="Straight Connector 94">
              <a:extLst>
                <a:ext uri="{FF2B5EF4-FFF2-40B4-BE49-F238E27FC236}">
                  <a16:creationId xmlns:a16="http://schemas.microsoft.com/office/drawing/2014/main" id="{70C39EA9-B3BE-4A03-E7C8-ABAC5451E19F}"/>
                </a:ext>
              </a:extLst>
            </p:cNvPr>
            <p:cNvCxnSpPr>
              <a:cxnSpLocks/>
            </p:cNvCxnSpPr>
            <p:nvPr/>
          </p:nvCxnSpPr>
          <p:spPr bwMode="auto">
            <a:xfrm>
              <a:off x="8417116" y="1717647"/>
              <a:ext cx="208792" cy="0"/>
            </a:xfrm>
            <a:prstGeom prst="line">
              <a:avLst/>
            </a:prstGeom>
            <a:noFill/>
            <a:ln w="28575" cap="flat" cmpd="sng" algn="ctr">
              <a:solidFill>
                <a:schemeClr val="accent1"/>
              </a:solidFill>
              <a:prstDash val="solid"/>
              <a:round/>
              <a:headEnd type="none" w="med" len="med"/>
              <a:tailEnd type="none" w="med" len="med"/>
            </a:ln>
            <a:effectLst/>
          </p:spPr>
        </p:cxnSp>
        <p:sp>
          <p:nvSpPr>
            <p:cNvPr id="96" name="Rectangle 95">
              <a:extLst>
                <a:ext uri="{FF2B5EF4-FFF2-40B4-BE49-F238E27FC236}">
                  <a16:creationId xmlns:a16="http://schemas.microsoft.com/office/drawing/2014/main" id="{12A7D2EE-4CB9-DB62-9D0B-5BEECD5DC046}"/>
                </a:ext>
              </a:extLst>
            </p:cNvPr>
            <p:cNvSpPr/>
            <p:nvPr/>
          </p:nvSpPr>
          <p:spPr bwMode="auto">
            <a:xfrm>
              <a:off x="84691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F4F0882F-7287-F12B-D073-15FC86AEC620}"/>
              </a:ext>
            </a:extLst>
          </p:cNvPr>
          <p:cNvGrpSpPr/>
          <p:nvPr/>
        </p:nvGrpSpPr>
        <p:grpSpPr>
          <a:xfrm>
            <a:off x="8448255" y="5735781"/>
            <a:ext cx="175410" cy="68400"/>
            <a:chOff x="8417116" y="1679067"/>
            <a:chExt cx="175410" cy="68400"/>
          </a:xfrm>
        </p:grpSpPr>
        <p:cxnSp>
          <p:nvCxnSpPr>
            <p:cNvPr id="98" name="Straight Connector 97">
              <a:extLst>
                <a:ext uri="{FF2B5EF4-FFF2-40B4-BE49-F238E27FC236}">
                  <a16:creationId xmlns:a16="http://schemas.microsoft.com/office/drawing/2014/main" id="{B941717E-FEEF-9A13-12B6-BB9FBA65BD26}"/>
                </a:ext>
              </a:extLst>
            </p:cNvPr>
            <p:cNvCxnSpPr>
              <a:cxnSpLocks/>
            </p:cNvCxnSpPr>
            <p:nvPr/>
          </p:nvCxnSpPr>
          <p:spPr bwMode="auto">
            <a:xfrm>
              <a:off x="8417116" y="1717647"/>
              <a:ext cx="175410" cy="0"/>
            </a:xfrm>
            <a:prstGeom prst="line">
              <a:avLst/>
            </a:prstGeom>
            <a:noFill/>
            <a:ln w="28575" cap="flat" cmpd="sng" algn="ctr">
              <a:solidFill>
                <a:schemeClr val="accent1"/>
              </a:solidFill>
              <a:prstDash val="solid"/>
              <a:round/>
              <a:headEnd type="none" w="med" len="med"/>
              <a:tailEnd type="none" w="med" len="med"/>
            </a:ln>
            <a:effectLst/>
          </p:spPr>
        </p:cxnSp>
        <p:sp>
          <p:nvSpPr>
            <p:cNvPr id="99" name="Rectangle 98">
              <a:extLst>
                <a:ext uri="{FF2B5EF4-FFF2-40B4-BE49-F238E27FC236}">
                  <a16:creationId xmlns:a16="http://schemas.microsoft.com/office/drawing/2014/main" id="{1A164E8A-79FA-8BAB-EDFB-90C6B3FD4194}"/>
                </a:ext>
              </a:extLst>
            </p:cNvPr>
            <p:cNvSpPr/>
            <p:nvPr/>
          </p:nvSpPr>
          <p:spPr bwMode="auto">
            <a:xfrm>
              <a:off x="8469158" y="167906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 name="Group 99">
            <a:extLst>
              <a:ext uri="{FF2B5EF4-FFF2-40B4-BE49-F238E27FC236}">
                <a16:creationId xmlns:a16="http://schemas.microsoft.com/office/drawing/2014/main" id="{AAB87B9D-8F0A-5A4A-DFB5-CEBDDD30E3BC}"/>
              </a:ext>
            </a:extLst>
          </p:cNvPr>
          <p:cNvGrpSpPr/>
          <p:nvPr/>
        </p:nvGrpSpPr>
        <p:grpSpPr>
          <a:xfrm>
            <a:off x="8347853" y="5878171"/>
            <a:ext cx="467583" cy="68400"/>
            <a:chOff x="8348508" y="1696997"/>
            <a:chExt cx="467583" cy="68400"/>
          </a:xfrm>
        </p:grpSpPr>
        <p:cxnSp>
          <p:nvCxnSpPr>
            <p:cNvPr id="101" name="Straight Connector 100">
              <a:extLst>
                <a:ext uri="{FF2B5EF4-FFF2-40B4-BE49-F238E27FC236}">
                  <a16:creationId xmlns:a16="http://schemas.microsoft.com/office/drawing/2014/main" id="{780D8727-80C6-C9A8-36B6-17C5EDBF31F0}"/>
                </a:ext>
              </a:extLst>
            </p:cNvPr>
            <p:cNvCxnSpPr>
              <a:cxnSpLocks/>
            </p:cNvCxnSpPr>
            <p:nvPr/>
          </p:nvCxnSpPr>
          <p:spPr bwMode="auto">
            <a:xfrm>
              <a:off x="8348508" y="1717647"/>
              <a:ext cx="467583" cy="0"/>
            </a:xfrm>
            <a:prstGeom prst="line">
              <a:avLst/>
            </a:prstGeom>
            <a:noFill/>
            <a:ln w="28575" cap="flat" cmpd="sng" algn="ctr">
              <a:solidFill>
                <a:schemeClr val="accent1"/>
              </a:solidFill>
              <a:prstDash val="solid"/>
              <a:round/>
              <a:headEnd type="none" w="med" len="med"/>
              <a:tailEnd type="none" w="med" len="med"/>
            </a:ln>
            <a:effectLst/>
          </p:spPr>
        </p:cxnSp>
        <p:sp>
          <p:nvSpPr>
            <p:cNvPr id="102" name="Rectangle 101">
              <a:extLst>
                <a:ext uri="{FF2B5EF4-FFF2-40B4-BE49-F238E27FC236}">
                  <a16:creationId xmlns:a16="http://schemas.microsoft.com/office/drawing/2014/main" id="{523CB185-593A-2C19-C6D2-CB1C653859B3}"/>
                </a:ext>
              </a:extLst>
            </p:cNvPr>
            <p:cNvSpPr/>
            <p:nvPr/>
          </p:nvSpPr>
          <p:spPr bwMode="auto">
            <a:xfrm>
              <a:off x="8469158" y="1696997"/>
              <a:ext cx="68400" cy="68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272979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RATIONALE-306: Progression-Free Survival</a:t>
            </a:r>
            <a:endParaRPr lang="en-US" dirty="0"/>
          </a:p>
        </p:txBody>
      </p:sp>
      <p:sp>
        <p:nvSpPr>
          <p:cNvPr id="9" name="TextBox 8"/>
          <p:cNvSpPr txBox="1"/>
          <p:nvPr/>
        </p:nvSpPr>
        <p:spPr>
          <a:xfrm>
            <a:off x="421832" y="6413863"/>
            <a:ext cx="4445961"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 Reproduced with permission.</a:t>
            </a:r>
          </a:p>
        </p:txBody>
      </p:sp>
      <p:grpSp>
        <p:nvGrpSpPr>
          <p:cNvPr id="8" name="Group 7">
            <a:extLst>
              <a:ext uri="{FF2B5EF4-FFF2-40B4-BE49-F238E27FC236}">
                <a16:creationId xmlns:a16="http://schemas.microsoft.com/office/drawing/2014/main" id="{8BE00D25-2C86-7942-B52C-513F0A5CEC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3CF6E66-32C7-D17E-976B-DD8D2BE2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E88F834-5AA8-73FF-DB7A-78EAF3188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859CE9B9-3AD3-FED6-7033-22D3851177B2}"/>
              </a:ext>
            </a:extLst>
          </p:cNvPr>
          <p:cNvGrpSpPr/>
          <p:nvPr/>
        </p:nvGrpSpPr>
        <p:grpSpPr>
          <a:xfrm>
            <a:off x="2934383" y="1675892"/>
            <a:ext cx="7332732" cy="2465975"/>
            <a:chOff x="2934383" y="1675892"/>
            <a:chExt cx="7332732" cy="2465975"/>
          </a:xfrm>
        </p:grpSpPr>
        <p:sp>
          <p:nvSpPr>
            <p:cNvPr id="34" name="Oval 33">
              <a:extLst>
                <a:ext uri="{FF2B5EF4-FFF2-40B4-BE49-F238E27FC236}">
                  <a16:creationId xmlns:a16="http://schemas.microsoft.com/office/drawing/2014/main" id="{81D3181B-EBB8-1AC5-6A4E-8FE3403925ED}"/>
                </a:ext>
              </a:extLst>
            </p:cNvPr>
            <p:cNvSpPr/>
            <p:nvPr/>
          </p:nvSpPr>
          <p:spPr bwMode="auto">
            <a:xfrm>
              <a:off x="2934383" y="167589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7354F42E-9F2B-97E7-CAB8-ABD623C28420}"/>
                </a:ext>
              </a:extLst>
            </p:cNvPr>
            <p:cNvSpPr/>
            <p:nvPr/>
          </p:nvSpPr>
          <p:spPr bwMode="auto">
            <a:xfrm>
              <a:off x="2981009" y="170049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4B8FD48A-FA00-755F-2F68-BED0E07456A2}"/>
                </a:ext>
              </a:extLst>
            </p:cNvPr>
            <p:cNvSpPr/>
            <p:nvPr/>
          </p:nvSpPr>
          <p:spPr bwMode="auto">
            <a:xfrm>
              <a:off x="3051858" y="170764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618AE893-8802-4804-6E5C-33EB609DF6D4}"/>
                </a:ext>
              </a:extLst>
            </p:cNvPr>
            <p:cNvSpPr/>
            <p:nvPr/>
          </p:nvSpPr>
          <p:spPr bwMode="auto">
            <a:xfrm>
              <a:off x="3093569" y="174037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1E33D9FA-2080-C6F1-BC44-8454DB18485D}"/>
                </a:ext>
              </a:extLst>
            </p:cNvPr>
            <p:cNvSpPr/>
            <p:nvPr/>
          </p:nvSpPr>
          <p:spPr bwMode="auto">
            <a:xfrm>
              <a:off x="3112584" y="178638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E9A63D6C-BF5A-562D-534A-134A94264432}"/>
                </a:ext>
              </a:extLst>
            </p:cNvPr>
            <p:cNvSpPr/>
            <p:nvPr/>
          </p:nvSpPr>
          <p:spPr bwMode="auto">
            <a:xfrm>
              <a:off x="3343764" y="196936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5960BEBE-6ED3-1F0C-7FCD-C644CD31C844}"/>
                </a:ext>
              </a:extLst>
            </p:cNvPr>
            <p:cNvSpPr/>
            <p:nvPr/>
          </p:nvSpPr>
          <p:spPr bwMode="auto">
            <a:xfrm>
              <a:off x="3363491" y="199852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C0DFFD30-EC5A-8EB8-7AE7-758EA42D3265}"/>
                </a:ext>
              </a:extLst>
            </p:cNvPr>
            <p:cNvSpPr/>
            <p:nvPr/>
          </p:nvSpPr>
          <p:spPr bwMode="auto">
            <a:xfrm>
              <a:off x="3355053" y="203587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E1CF0719-49D6-03FF-6EE7-A095F451F2C5}"/>
                </a:ext>
              </a:extLst>
            </p:cNvPr>
            <p:cNvSpPr/>
            <p:nvPr/>
          </p:nvSpPr>
          <p:spPr bwMode="auto">
            <a:xfrm>
              <a:off x="3366342" y="210386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184F8768-E244-307B-B6B9-B3935D708ACE}"/>
                </a:ext>
              </a:extLst>
            </p:cNvPr>
            <p:cNvSpPr/>
            <p:nvPr/>
          </p:nvSpPr>
          <p:spPr bwMode="auto">
            <a:xfrm>
              <a:off x="3413672" y="210796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C3E54C74-B2C2-AC12-9204-3628576009D2}"/>
                </a:ext>
              </a:extLst>
            </p:cNvPr>
            <p:cNvSpPr/>
            <p:nvPr/>
          </p:nvSpPr>
          <p:spPr bwMode="auto">
            <a:xfrm>
              <a:off x="3534073" y="216538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2EFADC91-9449-34B8-969C-41AAAD06F8C7}"/>
                </a:ext>
              </a:extLst>
            </p:cNvPr>
            <p:cNvSpPr/>
            <p:nvPr/>
          </p:nvSpPr>
          <p:spPr bwMode="auto">
            <a:xfrm>
              <a:off x="3601347" y="224198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C2A8B453-BECB-CDC9-16BF-1C88DBC1CECF}"/>
                </a:ext>
              </a:extLst>
            </p:cNvPr>
            <p:cNvSpPr/>
            <p:nvPr/>
          </p:nvSpPr>
          <p:spPr bwMode="auto">
            <a:xfrm>
              <a:off x="3650637" y="234358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E1DD5956-FE3C-E3A4-0248-CB3D82DAAA84}"/>
                </a:ext>
              </a:extLst>
            </p:cNvPr>
            <p:cNvSpPr/>
            <p:nvPr/>
          </p:nvSpPr>
          <p:spPr bwMode="auto">
            <a:xfrm>
              <a:off x="3677258" y="237693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582C13D4-DEF9-09F4-3D30-FCDE3BA9C705}"/>
                </a:ext>
              </a:extLst>
            </p:cNvPr>
            <p:cNvSpPr/>
            <p:nvPr/>
          </p:nvSpPr>
          <p:spPr bwMode="auto">
            <a:xfrm>
              <a:off x="3776474" y="244871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617597C7-677D-87BC-B672-11B636178303}"/>
                </a:ext>
              </a:extLst>
            </p:cNvPr>
            <p:cNvSpPr/>
            <p:nvPr/>
          </p:nvSpPr>
          <p:spPr bwMode="auto">
            <a:xfrm>
              <a:off x="3868764" y="250413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A4D490B5-88EA-991C-F36C-198F50049796}"/>
                </a:ext>
              </a:extLst>
            </p:cNvPr>
            <p:cNvSpPr/>
            <p:nvPr/>
          </p:nvSpPr>
          <p:spPr bwMode="auto">
            <a:xfrm>
              <a:off x="3880053" y="255805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9EC3CEEF-0C52-9974-5C39-4AB3685873DC}"/>
                </a:ext>
              </a:extLst>
            </p:cNvPr>
            <p:cNvSpPr/>
            <p:nvPr/>
          </p:nvSpPr>
          <p:spPr bwMode="auto">
            <a:xfrm>
              <a:off x="3885443" y="261177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B198531F-EF28-F9B8-8F30-632792053472}"/>
                </a:ext>
              </a:extLst>
            </p:cNvPr>
            <p:cNvSpPr/>
            <p:nvPr/>
          </p:nvSpPr>
          <p:spPr bwMode="auto">
            <a:xfrm>
              <a:off x="3931735" y="275916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AB711743-2C2C-C4B2-5128-5809B191B13B}"/>
                </a:ext>
              </a:extLst>
            </p:cNvPr>
            <p:cNvSpPr/>
            <p:nvPr/>
          </p:nvSpPr>
          <p:spPr bwMode="auto">
            <a:xfrm>
              <a:off x="4100263" y="280125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43EA51BE-DCA3-E905-0669-09C7CFFB87EA}"/>
                </a:ext>
              </a:extLst>
            </p:cNvPr>
            <p:cNvSpPr/>
            <p:nvPr/>
          </p:nvSpPr>
          <p:spPr bwMode="auto">
            <a:xfrm>
              <a:off x="4160293" y="292124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3A512294-8ECE-3708-F42D-73AF68CCEF5E}"/>
                </a:ext>
              </a:extLst>
            </p:cNvPr>
            <p:cNvSpPr/>
            <p:nvPr/>
          </p:nvSpPr>
          <p:spPr bwMode="auto">
            <a:xfrm>
              <a:off x="4170734" y="301053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028BE7F5-0836-91B9-6BE8-CFBE04D9FECD}"/>
                </a:ext>
              </a:extLst>
            </p:cNvPr>
            <p:cNvSpPr/>
            <p:nvPr/>
          </p:nvSpPr>
          <p:spPr bwMode="auto">
            <a:xfrm>
              <a:off x="4163175" y="2965887"/>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2D4B3EE1-8CA3-4469-76E8-00468E29AB63}"/>
                </a:ext>
              </a:extLst>
            </p:cNvPr>
            <p:cNvSpPr/>
            <p:nvPr/>
          </p:nvSpPr>
          <p:spPr bwMode="auto">
            <a:xfrm>
              <a:off x="4702684" y="352833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6C5BC230-0DB5-E930-5B01-6F403E5629B5}"/>
                </a:ext>
              </a:extLst>
            </p:cNvPr>
            <p:cNvSpPr/>
            <p:nvPr/>
          </p:nvSpPr>
          <p:spPr bwMode="auto">
            <a:xfrm>
              <a:off x="4195098" y="304953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76A8275E-B93C-57C6-BE8F-E477291F0745}"/>
                </a:ext>
              </a:extLst>
            </p:cNvPr>
            <p:cNvSpPr/>
            <p:nvPr/>
          </p:nvSpPr>
          <p:spPr bwMode="auto">
            <a:xfrm>
              <a:off x="4348534" y="315023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1AC1FAB5-07AD-B511-0F38-B9C3EB2601CF}"/>
                </a:ext>
              </a:extLst>
            </p:cNvPr>
            <p:cNvSpPr/>
            <p:nvPr/>
          </p:nvSpPr>
          <p:spPr bwMode="auto">
            <a:xfrm>
              <a:off x="4409260" y="318371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2865F07D-647C-DE79-DC7F-1E2944BAB51D}"/>
                </a:ext>
              </a:extLst>
            </p:cNvPr>
            <p:cNvSpPr/>
            <p:nvPr/>
          </p:nvSpPr>
          <p:spPr bwMode="auto">
            <a:xfrm>
              <a:off x="5004743" y="369103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A894AA86-571E-4ADD-9807-6D89185AADCB}"/>
                </a:ext>
              </a:extLst>
            </p:cNvPr>
            <p:cNvSpPr/>
            <p:nvPr/>
          </p:nvSpPr>
          <p:spPr bwMode="auto">
            <a:xfrm>
              <a:off x="5057855" y="3692907"/>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BBEF8F97-E50D-67B3-E1FD-F8977B3AE26A}"/>
                </a:ext>
              </a:extLst>
            </p:cNvPr>
            <p:cNvSpPr/>
            <p:nvPr/>
          </p:nvSpPr>
          <p:spPr bwMode="auto">
            <a:xfrm>
              <a:off x="5441251" y="380372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E7089A43-48C0-83AE-6462-4F78A6D32D84}"/>
                </a:ext>
              </a:extLst>
            </p:cNvPr>
            <p:cNvSpPr/>
            <p:nvPr/>
          </p:nvSpPr>
          <p:spPr bwMode="auto">
            <a:xfrm>
              <a:off x="5478215" y="380335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924B83A8-D103-B54D-0EB7-92117D836132}"/>
                </a:ext>
              </a:extLst>
            </p:cNvPr>
            <p:cNvSpPr/>
            <p:nvPr/>
          </p:nvSpPr>
          <p:spPr bwMode="auto">
            <a:xfrm>
              <a:off x="5646313" y="383766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EEC9B115-5A25-F0AE-95B4-9CCA612E4525}"/>
                </a:ext>
              </a:extLst>
            </p:cNvPr>
            <p:cNvSpPr/>
            <p:nvPr/>
          </p:nvSpPr>
          <p:spPr bwMode="auto">
            <a:xfrm>
              <a:off x="5777333" y="387042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C89D84A2-C017-6209-354A-EE5BFF78BE7C}"/>
                </a:ext>
              </a:extLst>
            </p:cNvPr>
            <p:cNvSpPr/>
            <p:nvPr/>
          </p:nvSpPr>
          <p:spPr bwMode="auto">
            <a:xfrm>
              <a:off x="5805063" y="387576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52618DD4-6695-91C1-2FDA-AFF1AC0541CE}"/>
                </a:ext>
              </a:extLst>
            </p:cNvPr>
            <p:cNvSpPr/>
            <p:nvPr/>
          </p:nvSpPr>
          <p:spPr bwMode="auto">
            <a:xfrm>
              <a:off x="6163495" y="394892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F75FE769-D24B-17E6-8E2F-AB58A9E02906}"/>
                </a:ext>
              </a:extLst>
            </p:cNvPr>
            <p:cNvSpPr/>
            <p:nvPr/>
          </p:nvSpPr>
          <p:spPr bwMode="auto">
            <a:xfrm>
              <a:off x="6200153" y="3955358"/>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49AC7FA5-EB92-711B-3D78-1C41E2304887}"/>
                </a:ext>
              </a:extLst>
            </p:cNvPr>
            <p:cNvSpPr/>
            <p:nvPr/>
          </p:nvSpPr>
          <p:spPr bwMode="auto">
            <a:xfrm>
              <a:off x="6271445" y="3964801"/>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FCF83BD2-BDEA-3945-2931-EEE827C8E0CC}"/>
                </a:ext>
              </a:extLst>
            </p:cNvPr>
            <p:cNvSpPr/>
            <p:nvPr/>
          </p:nvSpPr>
          <p:spPr bwMode="auto">
            <a:xfrm>
              <a:off x="6566791" y="397885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A291CEDF-22A0-033D-DD35-369E7BB94AE0}"/>
                </a:ext>
              </a:extLst>
            </p:cNvPr>
            <p:cNvSpPr/>
            <p:nvPr/>
          </p:nvSpPr>
          <p:spPr bwMode="auto">
            <a:xfrm>
              <a:off x="6617591" y="397885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97BF3159-0A59-4B8A-79E6-20C9B7647A75}"/>
                </a:ext>
              </a:extLst>
            </p:cNvPr>
            <p:cNvSpPr/>
            <p:nvPr/>
          </p:nvSpPr>
          <p:spPr bwMode="auto">
            <a:xfrm>
              <a:off x="6918030" y="3980742"/>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7DE40BE0-D5D9-32CE-1003-C45C3C50D56A}"/>
                </a:ext>
              </a:extLst>
            </p:cNvPr>
            <p:cNvSpPr/>
            <p:nvPr/>
          </p:nvSpPr>
          <p:spPr bwMode="auto">
            <a:xfrm>
              <a:off x="6981405" y="4000877"/>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D682057C-1EC0-650F-6101-1B2FD64A268C}"/>
                </a:ext>
              </a:extLst>
            </p:cNvPr>
            <p:cNvSpPr/>
            <p:nvPr/>
          </p:nvSpPr>
          <p:spPr bwMode="auto">
            <a:xfrm>
              <a:off x="6955050" y="398418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F9D9E446-DE37-39C5-28C4-9FAA3333C4B8}"/>
                </a:ext>
              </a:extLst>
            </p:cNvPr>
            <p:cNvSpPr/>
            <p:nvPr/>
          </p:nvSpPr>
          <p:spPr bwMode="auto">
            <a:xfrm>
              <a:off x="7330574" y="403900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E19AC3B8-679B-8DB3-19B2-8D48B14F205D}"/>
                </a:ext>
              </a:extLst>
            </p:cNvPr>
            <p:cNvSpPr/>
            <p:nvPr/>
          </p:nvSpPr>
          <p:spPr bwMode="auto">
            <a:xfrm>
              <a:off x="7390899" y="404535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0BD1BD9A-867F-7531-C3DB-6C1603C0E798}"/>
                </a:ext>
              </a:extLst>
            </p:cNvPr>
            <p:cNvSpPr/>
            <p:nvPr/>
          </p:nvSpPr>
          <p:spPr bwMode="auto">
            <a:xfrm>
              <a:off x="7433558" y="404535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91644416-064C-5091-39EE-491090FC0232}"/>
                </a:ext>
              </a:extLst>
            </p:cNvPr>
            <p:cNvSpPr/>
            <p:nvPr/>
          </p:nvSpPr>
          <p:spPr bwMode="auto">
            <a:xfrm>
              <a:off x="7563039" y="404535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EC008B67-5E90-D3E5-DF57-E6F161B7840F}"/>
                </a:ext>
              </a:extLst>
            </p:cNvPr>
            <p:cNvSpPr/>
            <p:nvPr/>
          </p:nvSpPr>
          <p:spPr bwMode="auto">
            <a:xfrm>
              <a:off x="7740184" y="404535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AB719048-11CC-F2F0-34FA-411B2EEE4D82}"/>
                </a:ext>
              </a:extLst>
            </p:cNvPr>
            <p:cNvSpPr/>
            <p:nvPr/>
          </p:nvSpPr>
          <p:spPr bwMode="auto">
            <a:xfrm>
              <a:off x="7851964" y="404853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6AEF214D-E208-A87D-9AA2-6DEE22CE5E65}"/>
                </a:ext>
              </a:extLst>
            </p:cNvPr>
            <p:cNvSpPr/>
            <p:nvPr/>
          </p:nvSpPr>
          <p:spPr bwMode="auto">
            <a:xfrm>
              <a:off x="7765260" y="4045355"/>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873AB63F-029A-43F2-E6B2-18DAF8787B1D}"/>
                </a:ext>
              </a:extLst>
            </p:cNvPr>
            <p:cNvSpPr/>
            <p:nvPr/>
          </p:nvSpPr>
          <p:spPr bwMode="auto">
            <a:xfrm>
              <a:off x="8135996" y="4058220"/>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35015195-79A7-1EF8-28A9-BA68A14EFED1}"/>
                </a:ext>
              </a:extLst>
            </p:cNvPr>
            <p:cNvSpPr/>
            <p:nvPr/>
          </p:nvSpPr>
          <p:spPr bwMode="auto">
            <a:xfrm>
              <a:off x="8274496" y="405387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82C4E908-EA48-75FD-8F78-8D5EB837C545}"/>
                </a:ext>
              </a:extLst>
            </p:cNvPr>
            <p:cNvSpPr/>
            <p:nvPr/>
          </p:nvSpPr>
          <p:spPr bwMode="auto">
            <a:xfrm>
              <a:off x="8174388" y="405387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192D4D3E-F4EA-781A-77F4-B0BD1953DCC0}"/>
                </a:ext>
              </a:extLst>
            </p:cNvPr>
            <p:cNvSpPr/>
            <p:nvPr/>
          </p:nvSpPr>
          <p:spPr bwMode="auto">
            <a:xfrm>
              <a:off x="8232131" y="405387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14FE8B63-4D9B-42FC-40B8-5727BF829C1C}"/>
                </a:ext>
              </a:extLst>
            </p:cNvPr>
            <p:cNvSpPr/>
            <p:nvPr/>
          </p:nvSpPr>
          <p:spPr bwMode="auto">
            <a:xfrm>
              <a:off x="8578902" y="405387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05ADF8CC-E8C1-A943-AF9F-EC7849EEB6C4}"/>
                </a:ext>
              </a:extLst>
            </p:cNvPr>
            <p:cNvSpPr/>
            <p:nvPr/>
          </p:nvSpPr>
          <p:spPr bwMode="auto">
            <a:xfrm>
              <a:off x="8601390" y="4053874"/>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2D70DE64-B9E0-A8DE-B96A-46477C1C9F13}"/>
                </a:ext>
              </a:extLst>
            </p:cNvPr>
            <p:cNvSpPr/>
            <p:nvPr/>
          </p:nvSpPr>
          <p:spPr bwMode="auto">
            <a:xfrm>
              <a:off x="9007790" y="4050699"/>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7AEB04E2-5D2A-EA20-4ADA-87405D97F124}"/>
                </a:ext>
              </a:extLst>
            </p:cNvPr>
            <p:cNvSpPr/>
            <p:nvPr/>
          </p:nvSpPr>
          <p:spPr bwMode="auto">
            <a:xfrm>
              <a:off x="9032551" y="4048086"/>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612C1337-A779-E846-B0D8-01A1A38B0180}"/>
                </a:ext>
              </a:extLst>
            </p:cNvPr>
            <p:cNvSpPr/>
            <p:nvPr/>
          </p:nvSpPr>
          <p:spPr bwMode="auto">
            <a:xfrm>
              <a:off x="10183468" y="405186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A7129555-E7A1-D3C2-4698-79CDB44D3B4E}"/>
                </a:ext>
              </a:extLst>
            </p:cNvPr>
            <p:cNvSpPr/>
            <p:nvPr/>
          </p:nvSpPr>
          <p:spPr bwMode="auto">
            <a:xfrm>
              <a:off x="9395436" y="405186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CA376250-1D7A-5CE6-705D-6BCD99850BED}"/>
                </a:ext>
              </a:extLst>
            </p:cNvPr>
            <p:cNvSpPr/>
            <p:nvPr/>
          </p:nvSpPr>
          <p:spPr bwMode="auto">
            <a:xfrm>
              <a:off x="9479083" y="4049093"/>
              <a:ext cx="83647" cy="83647"/>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aphicFrame>
        <p:nvGraphicFramePr>
          <p:cNvPr id="95" name="Group 32">
            <a:extLst>
              <a:ext uri="{FF2B5EF4-FFF2-40B4-BE49-F238E27FC236}">
                <a16:creationId xmlns:a16="http://schemas.microsoft.com/office/drawing/2014/main" id="{DBB798EA-605C-92AE-3523-3870BD9C0C9A}"/>
              </a:ext>
            </a:extLst>
          </p:cNvPr>
          <p:cNvGraphicFramePr>
            <a:graphicFrameLocks noGrp="1"/>
          </p:cNvGraphicFramePr>
          <p:nvPr>
            <p:extLst>
              <p:ext uri="{D42A27DB-BD31-4B8C-83A1-F6EECF244321}">
                <p14:modId xmlns:p14="http://schemas.microsoft.com/office/powerpoint/2010/main" val="3544134455"/>
              </p:ext>
            </p:extLst>
          </p:nvPr>
        </p:nvGraphicFramePr>
        <p:xfrm>
          <a:off x="6100763" y="1614356"/>
          <a:ext cx="5367338" cy="1623120"/>
        </p:xfrm>
        <a:graphic>
          <a:graphicData uri="http://schemas.openxmlformats.org/drawingml/2006/table">
            <a:tbl>
              <a:tblPr/>
              <a:tblGrid>
                <a:gridCol w="2075049">
                  <a:extLst>
                    <a:ext uri="{9D8B030D-6E8A-4147-A177-3AD203B41FA5}">
                      <a16:colId xmlns:a16="http://schemas.microsoft.com/office/drawing/2014/main" val="20000"/>
                    </a:ext>
                  </a:extLst>
                </a:gridCol>
                <a:gridCol w="1797190">
                  <a:extLst>
                    <a:ext uri="{9D8B030D-6E8A-4147-A177-3AD203B41FA5}">
                      <a16:colId xmlns:a16="http://schemas.microsoft.com/office/drawing/2014/main" val="20001"/>
                    </a:ext>
                  </a:extLst>
                </a:gridCol>
                <a:gridCol w="1495099">
                  <a:extLst>
                    <a:ext uri="{9D8B030D-6E8A-4147-A177-3AD203B41FA5}">
                      <a16:colId xmlns:a16="http://schemas.microsoft.com/office/drawing/2014/main" val="20002"/>
                    </a:ext>
                  </a:extLst>
                </a:gridCol>
              </a:tblGrid>
              <a:tr h="18513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Tislelizumab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323)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05388">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 of patients)</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 (67.5)</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 (78.6)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5388">
                <a:tc>
                  <a:txBody>
                    <a:bodyPr/>
                    <a:lstStyle/>
                    <a:p>
                      <a:pPr marL="0" marR="0" lvl="0" indent="0" algn="l" defTabSz="914400" rtl="0" eaLnBrk="1" fontAlgn="base" latinLnBrk="0" hangingPunct="1">
                        <a:lnSpc>
                          <a:spcPct val="100000"/>
                        </a:lnSpc>
                        <a:spcBef>
                          <a:spcPct val="3500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(6.9-8.3)</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(4.9-6.0)</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05388">
                <a:tc>
                  <a:txBody>
                    <a:bodyPr/>
                    <a:lstStyle/>
                    <a:p>
                      <a:pPr marL="0" marR="0" lvl="0" indent="0" algn="l" defTabSz="914400" rtl="0" eaLnBrk="1" fontAlgn="base" latinLnBrk="0" hangingPunct="1">
                        <a:lnSpc>
                          <a:spcPct val="100000"/>
                        </a:lnSpc>
                        <a:spcBef>
                          <a:spcPct val="0"/>
                        </a:spcBef>
                        <a:spcAft>
                          <a:spcPts val="2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0.62 (95% CI: 0.52-0.75)</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05388">
                <a:tc>
                  <a:txBody>
                    <a:bodyPr/>
                    <a:lstStyle/>
                    <a:p>
                      <a:pPr marL="0" marR="0" lvl="0" indent="0" algn="l" defTabSz="914400" rtl="0" eaLnBrk="1" fontAlgn="base" latinLnBrk="0" hangingPunct="1">
                        <a:lnSpc>
                          <a:spcPct val="100000"/>
                        </a:lnSpc>
                        <a:spcBef>
                          <a:spcPct val="0"/>
                        </a:spcBef>
                        <a:spcAft>
                          <a:spcPts val="2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&lt;.0001</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96" name="TextBox 95">
            <a:extLst>
              <a:ext uri="{FF2B5EF4-FFF2-40B4-BE49-F238E27FC236}">
                <a16:creationId xmlns:a16="http://schemas.microsoft.com/office/drawing/2014/main" id="{DB07AECE-E583-8666-8DA9-D0950DA3061C}"/>
              </a:ext>
            </a:extLst>
          </p:cNvPr>
          <p:cNvSpPr txBox="1"/>
          <p:nvPr/>
        </p:nvSpPr>
        <p:spPr bwMode="auto">
          <a:xfrm>
            <a:off x="9681236" y="4258700"/>
            <a:ext cx="1667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Placebo + CT</a:t>
            </a:r>
          </a:p>
        </p:txBody>
      </p:sp>
      <p:sp>
        <p:nvSpPr>
          <p:cNvPr id="97" name="TextBox 96">
            <a:extLst>
              <a:ext uri="{FF2B5EF4-FFF2-40B4-BE49-F238E27FC236}">
                <a16:creationId xmlns:a16="http://schemas.microsoft.com/office/drawing/2014/main" id="{A05ED3ED-8201-F283-5626-25692CB8FC19}"/>
              </a:ext>
            </a:extLst>
          </p:cNvPr>
          <p:cNvSpPr txBox="1"/>
          <p:nvPr/>
        </p:nvSpPr>
        <p:spPr bwMode="auto">
          <a:xfrm>
            <a:off x="8544514" y="3662005"/>
            <a:ext cx="2804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Tislelizumab + CT</a:t>
            </a:r>
          </a:p>
        </p:txBody>
      </p:sp>
      <p:grpSp>
        <p:nvGrpSpPr>
          <p:cNvPr id="98" name="Group 97">
            <a:extLst>
              <a:ext uri="{FF2B5EF4-FFF2-40B4-BE49-F238E27FC236}">
                <a16:creationId xmlns:a16="http://schemas.microsoft.com/office/drawing/2014/main" id="{E86D0E8E-8403-8F2D-43DA-E3A585B43D70}"/>
              </a:ext>
            </a:extLst>
          </p:cNvPr>
          <p:cNvGrpSpPr/>
          <p:nvPr/>
        </p:nvGrpSpPr>
        <p:grpSpPr>
          <a:xfrm>
            <a:off x="2304555" y="1523636"/>
            <a:ext cx="535724" cy="3336967"/>
            <a:chOff x="6344960" y="1507912"/>
            <a:chExt cx="535724" cy="2911589"/>
          </a:xfrm>
        </p:grpSpPr>
        <p:sp>
          <p:nvSpPr>
            <p:cNvPr id="99" name="TextBox 98">
              <a:extLst>
                <a:ext uri="{FF2B5EF4-FFF2-40B4-BE49-F238E27FC236}">
                  <a16:creationId xmlns:a16="http://schemas.microsoft.com/office/drawing/2014/main" id="{160D4C16-2D4B-9252-AA16-C84FB4A78871}"/>
                </a:ext>
              </a:extLst>
            </p:cNvPr>
            <p:cNvSpPr txBox="1"/>
            <p:nvPr/>
          </p:nvSpPr>
          <p:spPr bwMode="auto">
            <a:xfrm>
              <a:off x="6461980" y="25367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0" name="TextBox 99">
              <a:extLst>
                <a:ext uri="{FF2B5EF4-FFF2-40B4-BE49-F238E27FC236}">
                  <a16:creationId xmlns:a16="http://schemas.microsoft.com/office/drawing/2014/main" id="{3D5E2EE2-956C-981C-C32E-C4B3AE803969}"/>
                </a:ext>
              </a:extLst>
            </p:cNvPr>
            <p:cNvSpPr txBox="1"/>
            <p:nvPr/>
          </p:nvSpPr>
          <p:spPr bwMode="auto">
            <a:xfrm>
              <a:off x="6461980" y="3035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1" name="TextBox 100">
              <a:extLst>
                <a:ext uri="{FF2B5EF4-FFF2-40B4-BE49-F238E27FC236}">
                  <a16:creationId xmlns:a16="http://schemas.microsoft.com/office/drawing/2014/main" id="{4048ED3C-F6DE-324B-B72C-15019E187F9B}"/>
                </a:ext>
              </a:extLst>
            </p:cNvPr>
            <p:cNvSpPr txBox="1"/>
            <p:nvPr/>
          </p:nvSpPr>
          <p:spPr bwMode="auto">
            <a:xfrm>
              <a:off x="6461980" y="35591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2" name="TextBox 101">
              <a:extLst>
                <a:ext uri="{FF2B5EF4-FFF2-40B4-BE49-F238E27FC236}">
                  <a16:creationId xmlns:a16="http://schemas.microsoft.com/office/drawing/2014/main" id="{934607B7-D2ED-7ECD-E850-A23972A00F19}"/>
                </a:ext>
              </a:extLst>
            </p:cNvPr>
            <p:cNvSpPr txBox="1"/>
            <p:nvPr/>
          </p:nvSpPr>
          <p:spPr bwMode="auto">
            <a:xfrm>
              <a:off x="6578999" y="405016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3" name="TextBox 102">
              <a:extLst>
                <a:ext uri="{FF2B5EF4-FFF2-40B4-BE49-F238E27FC236}">
                  <a16:creationId xmlns:a16="http://schemas.microsoft.com/office/drawing/2014/main" id="{621EB5AC-2DFA-3D3A-979D-8964A7A8F8D9}"/>
                </a:ext>
              </a:extLst>
            </p:cNvPr>
            <p:cNvSpPr txBox="1"/>
            <p:nvPr/>
          </p:nvSpPr>
          <p:spPr bwMode="auto">
            <a:xfrm>
              <a:off x="6461980" y="20189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04" name="TextBox 103">
              <a:extLst>
                <a:ext uri="{FF2B5EF4-FFF2-40B4-BE49-F238E27FC236}">
                  <a16:creationId xmlns:a16="http://schemas.microsoft.com/office/drawing/2014/main" id="{160EA3CE-74A9-1FDD-BD0A-7D7E5924650F}"/>
                </a:ext>
              </a:extLst>
            </p:cNvPr>
            <p:cNvSpPr txBox="1"/>
            <p:nvPr/>
          </p:nvSpPr>
          <p:spPr bwMode="auto">
            <a:xfrm>
              <a:off x="6344960" y="150791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105" name="Straight Connector 104">
            <a:extLst>
              <a:ext uri="{FF2B5EF4-FFF2-40B4-BE49-F238E27FC236}">
                <a16:creationId xmlns:a16="http://schemas.microsoft.com/office/drawing/2014/main" id="{CC3BD58A-0B7D-FBDC-A24F-12A3F643EF6D}"/>
              </a:ext>
            </a:extLst>
          </p:cNvPr>
          <p:cNvCxnSpPr>
            <a:cxnSpLocks/>
          </p:cNvCxnSpPr>
          <p:nvPr/>
        </p:nvCxnSpPr>
        <p:spPr bwMode="auto">
          <a:xfrm>
            <a:off x="2798567" y="17067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E3EE36D-6DCC-549A-2BF6-01B54934FB76}"/>
              </a:ext>
            </a:extLst>
          </p:cNvPr>
          <p:cNvCxnSpPr>
            <a:cxnSpLocks/>
          </p:cNvCxnSpPr>
          <p:nvPr/>
        </p:nvCxnSpPr>
        <p:spPr bwMode="auto">
          <a:xfrm>
            <a:off x="2798567" y="22829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4A3C5AA-9A98-900F-BA08-0A2B8D9D9176}"/>
              </a:ext>
            </a:extLst>
          </p:cNvPr>
          <p:cNvCxnSpPr>
            <a:cxnSpLocks/>
          </p:cNvCxnSpPr>
          <p:nvPr/>
        </p:nvCxnSpPr>
        <p:spPr bwMode="auto">
          <a:xfrm>
            <a:off x="2798567" y="28849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3DAD0F7-FAEB-AEF6-1546-EB44F5671BC7}"/>
              </a:ext>
            </a:extLst>
          </p:cNvPr>
          <p:cNvCxnSpPr>
            <a:cxnSpLocks/>
          </p:cNvCxnSpPr>
          <p:nvPr/>
        </p:nvCxnSpPr>
        <p:spPr bwMode="auto">
          <a:xfrm>
            <a:off x="2798567" y="34611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531FC04-D147-B841-A708-4FC8BCB4DC9B}"/>
              </a:ext>
            </a:extLst>
          </p:cNvPr>
          <p:cNvCxnSpPr>
            <a:cxnSpLocks/>
          </p:cNvCxnSpPr>
          <p:nvPr/>
        </p:nvCxnSpPr>
        <p:spPr bwMode="auto">
          <a:xfrm>
            <a:off x="2798567" y="40325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035A010-5BC8-A873-5CC2-29B6B7FCCF36}"/>
              </a:ext>
            </a:extLst>
          </p:cNvPr>
          <p:cNvCxnSpPr>
            <a:cxnSpLocks/>
          </p:cNvCxnSpPr>
          <p:nvPr/>
        </p:nvCxnSpPr>
        <p:spPr bwMode="auto">
          <a:xfrm>
            <a:off x="2798567" y="463662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1" name="TextBox 110">
            <a:extLst>
              <a:ext uri="{FF2B5EF4-FFF2-40B4-BE49-F238E27FC236}">
                <a16:creationId xmlns:a16="http://schemas.microsoft.com/office/drawing/2014/main" id="{08B5CC4F-6DEC-D832-22FC-DE0D7E0B700C}"/>
              </a:ext>
            </a:extLst>
          </p:cNvPr>
          <p:cNvSpPr txBox="1"/>
          <p:nvPr/>
        </p:nvSpPr>
        <p:spPr bwMode="auto">
          <a:xfrm rot="16200000">
            <a:off x="705940" y="2984542"/>
            <a:ext cx="29348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12" name="Freeform: Shape 30">
            <a:extLst>
              <a:ext uri="{FF2B5EF4-FFF2-40B4-BE49-F238E27FC236}">
                <a16:creationId xmlns:a16="http://schemas.microsoft.com/office/drawing/2014/main" id="{A042E70B-F696-49CF-066D-034D8356BD3F}"/>
              </a:ext>
            </a:extLst>
          </p:cNvPr>
          <p:cNvSpPr/>
          <p:nvPr/>
        </p:nvSpPr>
        <p:spPr bwMode="auto">
          <a:xfrm>
            <a:off x="2858947" y="1701800"/>
            <a:ext cx="7389658" cy="2934818"/>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cxnSp>
        <p:nvCxnSpPr>
          <p:cNvPr id="113" name="Straight Connector 112">
            <a:extLst>
              <a:ext uri="{FF2B5EF4-FFF2-40B4-BE49-F238E27FC236}">
                <a16:creationId xmlns:a16="http://schemas.microsoft.com/office/drawing/2014/main" id="{242B5F52-6A4C-D676-CBFF-E0BA506F8CE9}"/>
              </a:ext>
            </a:extLst>
          </p:cNvPr>
          <p:cNvCxnSpPr>
            <a:cxnSpLocks/>
          </p:cNvCxnSpPr>
          <p:nvPr/>
        </p:nvCxnSpPr>
        <p:spPr bwMode="auto">
          <a:xfrm>
            <a:off x="2858947"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5C9AFC4-C455-3363-9EEA-3570F62ABD71}"/>
              </a:ext>
            </a:extLst>
          </p:cNvPr>
          <p:cNvCxnSpPr>
            <a:cxnSpLocks/>
          </p:cNvCxnSpPr>
          <p:nvPr/>
        </p:nvCxnSpPr>
        <p:spPr bwMode="auto">
          <a:xfrm>
            <a:off x="3635759"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1111555-1D15-8663-6AE2-4CB2ACAE6AAD}"/>
              </a:ext>
            </a:extLst>
          </p:cNvPr>
          <p:cNvCxnSpPr>
            <a:cxnSpLocks/>
          </p:cNvCxnSpPr>
          <p:nvPr/>
        </p:nvCxnSpPr>
        <p:spPr bwMode="auto">
          <a:xfrm>
            <a:off x="4412571"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5D443DE-84D3-AF7E-61BB-24B787B5E5F4}"/>
              </a:ext>
            </a:extLst>
          </p:cNvPr>
          <p:cNvCxnSpPr>
            <a:cxnSpLocks/>
          </p:cNvCxnSpPr>
          <p:nvPr/>
        </p:nvCxnSpPr>
        <p:spPr bwMode="auto">
          <a:xfrm>
            <a:off x="5189383"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BD9D494-CB01-37D8-3EB2-A061D84F76CC}"/>
              </a:ext>
            </a:extLst>
          </p:cNvPr>
          <p:cNvCxnSpPr>
            <a:cxnSpLocks/>
          </p:cNvCxnSpPr>
          <p:nvPr/>
        </p:nvCxnSpPr>
        <p:spPr bwMode="auto">
          <a:xfrm>
            <a:off x="5966195"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CE84723-A3C9-2E22-D966-B6F5E56ABF21}"/>
              </a:ext>
            </a:extLst>
          </p:cNvPr>
          <p:cNvCxnSpPr>
            <a:cxnSpLocks/>
          </p:cNvCxnSpPr>
          <p:nvPr/>
        </p:nvCxnSpPr>
        <p:spPr bwMode="auto">
          <a:xfrm>
            <a:off x="6743007"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EA378DC-7B62-E56F-77FB-E2FC0EFDDAAD}"/>
              </a:ext>
            </a:extLst>
          </p:cNvPr>
          <p:cNvCxnSpPr>
            <a:cxnSpLocks/>
          </p:cNvCxnSpPr>
          <p:nvPr/>
        </p:nvCxnSpPr>
        <p:spPr bwMode="auto">
          <a:xfrm>
            <a:off x="7519819"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53BA27CF-7DE5-1B24-C75F-1AA58B9DB43A}"/>
              </a:ext>
            </a:extLst>
          </p:cNvPr>
          <p:cNvCxnSpPr>
            <a:cxnSpLocks/>
          </p:cNvCxnSpPr>
          <p:nvPr/>
        </p:nvCxnSpPr>
        <p:spPr bwMode="auto">
          <a:xfrm>
            <a:off x="8296631"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5F84604-DA10-D452-3A2A-05D7513CF7F1}"/>
              </a:ext>
            </a:extLst>
          </p:cNvPr>
          <p:cNvCxnSpPr>
            <a:cxnSpLocks/>
          </p:cNvCxnSpPr>
          <p:nvPr/>
        </p:nvCxnSpPr>
        <p:spPr bwMode="auto">
          <a:xfrm>
            <a:off x="9073443"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A401628-2BBB-49A5-E99A-5D622D52B6E0}"/>
              </a:ext>
            </a:extLst>
          </p:cNvPr>
          <p:cNvCxnSpPr>
            <a:cxnSpLocks/>
          </p:cNvCxnSpPr>
          <p:nvPr/>
        </p:nvCxnSpPr>
        <p:spPr bwMode="auto">
          <a:xfrm>
            <a:off x="9850255" y="4636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C4238BF-891F-C4B6-DC78-919556D7DEF7}"/>
              </a:ext>
            </a:extLst>
          </p:cNvPr>
          <p:cNvCxnSpPr>
            <a:cxnSpLocks/>
          </p:cNvCxnSpPr>
          <p:nvPr/>
        </p:nvCxnSpPr>
        <p:spPr bwMode="auto">
          <a:xfrm>
            <a:off x="10238659" y="46366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5DA3A492-BA5A-1D27-AE70-F401B0E22FAF}"/>
              </a:ext>
            </a:extLst>
          </p:cNvPr>
          <p:cNvSpPr txBox="1"/>
          <p:nvPr/>
        </p:nvSpPr>
        <p:spPr bwMode="auto">
          <a:xfrm>
            <a:off x="10039253"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125" name="TextBox 124">
            <a:extLst>
              <a:ext uri="{FF2B5EF4-FFF2-40B4-BE49-F238E27FC236}">
                <a16:creationId xmlns:a16="http://schemas.microsoft.com/office/drawing/2014/main" id="{4780C0F4-2276-DE92-1C23-9E2448713C21}"/>
              </a:ext>
            </a:extLst>
          </p:cNvPr>
          <p:cNvSpPr txBox="1"/>
          <p:nvPr/>
        </p:nvSpPr>
        <p:spPr bwMode="auto">
          <a:xfrm>
            <a:off x="2719679" y="46747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6" name="TextBox 125">
            <a:extLst>
              <a:ext uri="{FF2B5EF4-FFF2-40B4-BE49-F238E27FC236}">
                <a16:creationId xmlns:a16="http://schemas.microsoft.com/office/drawing/2014/main" id="{439552F8-8502-34B0-42C2-560B16D552D5}"/>
              </a:ext>
            </a:extLst>
          </p:cNvPr>
          <p:cNvSpPr txBox="1"/>
          <p:nvPr/>
        </p:nvSpPr>
        <p:spPr bwMode="auto">
          <a:xfrm>
            <a:off x="3492329" y="46747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27" name="TextBox 126">
            <a:extLst>
              <a:ext uri="{FF2B5EF4-FFF2-40B4-BE49-F238E27FC236}">
                <a16:creationId xmlns:a16="http://schemas.microsoft.com/office/drawing/2014/main" id="{5B8E8D9F-2FE7-5E0B-B66A-2BD4C98C5F13}"/>
              </a:ext>
            </a:extLst>
          </p:cNvPr>
          <p:cNvSpPr txBox="1"/>
          <p:nvPr/>
        </p:nvSpPr>
        <p:spPr bwMode="auto">
          <a:xfrm>
            <a:off x="4264979" y="46747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28" name="TextBox 127">
            <a:extLst>
              <a:ext uri="{FF2B5EF4-FFF2-40B4-BE49-F238E27FC236}">
                <a16:creationId xmlns:a16="http://schemas.microsoft.com/office/drawing/2014/main" id="{A079D684-EAC6-AFAA-54E3-28ED05FFA5E3}"/>
              </a:ext>
            </a:extLst>
          </p:cNvPr>
          <p:cNvSpPr txBox="1"/>
          <p:nvPr/>
        </p:nvSpPr>
        <p:spPr bwMode="auto">
          <a:xfrm>
            <a:off x="4990595"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29" name="TextBox 128">
            <a:extLst>
              <a:ext uri="{FF2B5EF4-FFF2-40B4-BE49-F238E27FC236}">
                <a16:creationId xmlns:a16="http://schemas.microsoft.com/office/drawing/2014/main" id="{52879F8F-A97A-FBC8-0E66-09F292E3674E}"/>
              </a:ext>
            </a:extLst>
          </p:cNvPr>
          <p:cNvSpPr txBox="1"/>
          <p:nvPr/>
        </p:nvSpPr>
        <p:spPr bwMode="auto">
          <a:xfrm>
            <a:off x="5767311"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130" name="TextBox 129">
            <a:extLst>
              <a:ext uri="{FF2B5EF4-FFF2-40B4-BE49-F238E27FC236}">
                <a16:creationId xmlns:a16="http://schemas.microsoft.com/office/drawing/2014/main" id="{7C4BB6B5-6E46-2DE6-8464-B4DCB4B79BEE}"/>
              </a:ext>
            </a:extLst>
          </p:cNvPr>
          <p:cNvSpPr txBox="1"/>
          <p:nvPr/>
        </p:nvSpPr>
        <p:spPr bwMode="auto">
          <a:xfrm>
            <a:off x="6544027"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1" name="TextBox 130">
            <a:extLst>
              <a:ext uri="{FF2B5EF4-FFF2-40B4-BE49-F238E27FC236}">
                <a16:creationId xmlns:a16="http://schemas.microsoft.com/office/drawing/2014/main" id="{E58E0635-C53F-3062-95F0-FFD473173F5C}"/>
              </a:ext>
            </a:extLst>
          </p:cNvPr>
          <p:cNvSpPr txBox="1"/>
          <p:nvPr/>
        </p:nvSpPr>
        <p:spPr bwMode="auto">
          <a:xfrm>
            <a:off x="7320743"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32" name="TextBox 131">
            <a:extLst>
              <a:ext uri="{FF2B5EF4-FFF2-40B4-BE49-F238E27FC236}">
                <a16:creationId xmlns:a16="http://schemas.microsoft.com/office/drawing/2014/main" id="{0E35BD8F-DFA9-E467-455F-3656F1CA2520}"/>
              </a:ext>
            </a:extLst>
          </p:cNvPr>
          <p:cNvSpPr txBox="1"/>
          <p:nvPr/>
        </p:nvSpPr>
        <p:spPr bwMode="auto">
          <a:xfrm>
            <a:off x="8097459"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133" name="TextBox 132">
            <a:extLst>
              <a:ext uri="{FF2B5EF4-FFF2-40B4-BE49-F238E27FC236}">
                <a16:creationId xmlns:a16="http://schemas.microsoft.com/office/drawing/2014/main" id="{F4A0AE00-70B0-71C2-76B0-75777F2D0BE5}"/>
              </a:ext>
            </a:extLst>
          </p:cNvPr>
          <p:cNvSpPr txBox="1"/>
          <p:nvPr/>
        </p:nvSpPr>
        <p:spPr bwMode="auto">
          <a:xfrm>
            <a:off x="8874175"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134" name="TextBox 133">
            <a:extLst>
              <a:ext uri="{FF2B5EF4-FFF2-40B4-BE49-F238E27FC236}">
                <a16:creationId xmlns:a16="http://schemas.microsoft.com/office/drawing/2014/main" id="{DFCF8B1A-81D5-74F0-4A7C-C5E111FA14AB}"/>
              </a:ext>
            </a:extLst>
          </p:cNvPr>
          <p:cNvSpPr txBox="1"/>
          <p:nvPr/>
        </p:nvSpPr>
        <p:spPr bwMode="auto">
          <a:xfrm>
            <a:off x="9650891" y="467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35" name="TextBox 134">
            <a:extLst>
              <a:ext uri="{FF2B5EF4-FFF2-40B4-BE49-F238E27FC236}">
                <a16:creationId xmlns:a16="http://schemas.microsoft.com/office/drawing/2014/main" id="{27004D93-B09D-0C1E-A47E-542187A25F95}"/>
              </a:ext>
            </a:extLst>
          </p:cNvPr>
          <p:cNvSpPr txBox="1"/>
          <p:nvPr/>
        </p:nvSpPr>
        <p:spPr bwMode="auto">
          <a:xfrm>
            <a:off x="2858947" y="4977102"/>
            <a:ext cx="7379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36" name="TextBox 135">
            <a:extLst>
              <a:ext uri="{FF2B5EF4-FFF2-40B4-BE49-F238E27FC236}">
                <a16:creationId xmlns:a16="http://schemas.microsoft.com/office/drawing/2014/main" id="{F2C9BD18-4C67-F0FD-BC87-00DC9B85426D}"/>
              </a:ext>
            </a:extLst>
          </p:cNvPr>
          <p:cNvSpPr txBox="1"/>
          <p:nvPr/>
        </p:nvSpPr>
        <p:spPr bwMode="auto">
          <a:xfrm>
            <a:off x="150470" y="5317246"/>
            <a:ext cx="25025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400" dirty="0">
                <a:solidFill>
                  <a:schemeClr val="bg1"/>
                </a:solidFill>
                <a:latin typeface="Calibri" panose="020F0502020204030204" pitchFamily="34" charset="0"/>
              </a:rPr>
              <a:t>Patients at Risk, 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Time</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Tislelizumab + CT</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Placebo + CT</a:t>
            </a:r>
          </a:p>
        </p:txBody>
      </p:sp>
      <p:sp>
        <p:nvSpPr>
          <p:cNvPr id="137" name="TextBox 136">
            <a:extLst>
              <a:ext uri="{FF2B5EF4-FFF2-40B4-BE49-F238E27FC236}">
                <a16:creationId xmlns:a16="http://schemas.microsoft.com/office/drawing/2014/main" id="{4B6FB756-E2C1-0853-D51F-BEC974808E3D}"/>
              </a:ext>
            </a:extLst>
          </p:cNvPr>
          <p:cNvSpPr txBox="1"/>
          <p:nvPr/>
        </p:nvSpPr>
        <p:spPr bwMode="auto">
          <a:xfrm>
            <a:off x="2557002"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323</a:t>
            </a:r>
          </a:p>
        </p:txBody>
      </p:sp>
      <p:sp>
        <p:nvSpPr>
          <p:cNvPr id="138" name="TextBox 137">
            <a:extLst>
              <a:ext uri="{FF2B5EF4-FFF2-40B4-BE49-F238E27FC236}">
                <a16:creationId xmlns:a16="http://schemas.microsoft.com/office/drawing/2014/main" id="{CC68E7B6-F0C1-1FA8-0251-0AEC75938018}"/>
              </a:ext>
            </a:extLst>
          </p:cNvPr>
          <p:cNvSpPr txBox="1"/>
          <p:nvPr/>
        </p:nvSpPr>
        <p:spPr bwMode="auto">
          <a:xfrm>
            <a:off x="3084500" y="1517128"/>
            <a:ext cx="18108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6-mo rate</a:t>
            </a:r>
          </a:p>
        </p:txBody>
      </p:sp>
      <p:sp>
        <p:nvSpPr>
          <p:cNvPr id="139" name="TextBox 138">
            <a:extLst>
              <a:ext uri="{FF2B5EF4-FFF2-40B4-BE49-F238E27FC236}">
                <a16:creationId xmlns:a16="http://schemas.microsoft.com/office/drawing/2014/main" id="{0D9AAE50-D442-4CEB-448C-0AD12C9DC74E}"/>
              </a:ext>
            </a:extLst>
          </p:cNvPr>
          <p:cNvSpPr txBox="1"/>
          <p:nvPr/>
        </p:nvSpPr>
        <p:spPr bwMode="auto">
          <a:xfrm>
            <a:off x="4319671" y="1513828"/>
            <a:ext cx="16548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12-mo rate</a:t>
            </a:r>
          </a:p>
        </p:txBody>
      </p:sp>
      <p:sp>
        <p:nvSpPr>
          <p:cNvPr id="140" name="TextBox 139">
            <a:extLst>
              <a:ext uri="{FF2B5EF4-FFF2-40B4-BE49-F238E27FC236}">
                <a16:creationId xmlns:a16="http://schemas.microsoft.com/office/drawing/2014/main" id="{33BBF420-C208-ADA8-8601-47078F0DD7DA}"/>
              </a:ext>
            </a:extLst>
          </p:cNvPr>
          <p:cNvSpPr txBox="1"/>
          <p:nvPr/>
        </p:nvSpPr>
        <p:spPr bwMode="auto">
          <a:xfrm>
            <a:off x="3931961" y="1750950"/>
            <a:ext cx="84107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0" dirty="0">
                <a:solidFill>
                  <a:schemeClr val="accent3"/>
                </a:solidFill>
                <a:latin typeface="Calibri" panose="020F0502020204030204" pitchFamily="34" charset="0"/>
              </a:rPr>
              <a:t>61.1%</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44.5%</a:t>
            </a:r>
          </a:p>
        </p:txBody>
      </p:sp>
      <p:sp>
        <p:nvSpPr>
          <p:cNvPr id="141" name="TextBox 140">
            <a:extLst>
              <a:ext uri="{FF2B5EF4-FFF2-40B4-BE49-F238E27FC236}">
                <a16:creationId xmlns:a16="http://schemas.microsoft.com/office/drawing/2014/main" id="{0D43B225-E555-A713-8B46-9CFB5D37CDF6}"/>
              </a:ext>
            </a:extLst>
          </p:cNvPr>
          <p:cNvSpPr txBox="1"/>
          <p:nvPr/>
        </p:nvSpPr>
        <p:spPr bwMode="auto">
          <a:xfrm>
            <a:off x="5084552" y="1750950"/>
            <a:ext cx="84107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0" dirty="0">
                <a:solidFill>
                  <a:schemeClr val="accent3"/>
                </a:solidFill>
                <a:latin typeface="Calibri" panose="020F0502020204030204" pitchFamily="34" charset="0"/>
              </a:rPr>
              <a:t>30.0%</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15.7%</a:t>
            </a:r>
          </a:p>
        </p:txBody>
      </p:sp>
      <p:cxnSp>
        <p:nvCxnSpPr>
          <p:cNvPr id="142" name="Straight Connector 141">
            <a:extLst>
              <a:ext uri="{FF2B5EF4-FFF2-40B4-BE49-F238E27FC236}">
                <a16:creationId xmlns:a16="http://schemas.microsoft.com/office/drawing/2014/main" id="{24EA8D1A-F604-819F-4036-30845AB058BA}"/>
              </a:ext>
            </a:extLst>
          </p:cNvPr>
          <p:cNvCxnSpPr>
            <a:cxnSpLocks/>
          </p:cNvCxnSpPr>
          <p:nvPr/>
        </p:nvCxnSpPr>
        <p:spPr bwMode="auto">
          <a:xfrm flipV="1">
            <a:off x="4016842" y="1824905"/>
            <a:ext cx="0" cy="2821197"/>
          </a:xfrm>
          <a:prstGeom prst="line">
            <a:avLst/>
          </a:prstGeom>
          <a:noFill/>
          <a:ln w="28575" cap="flat" cmpd="sng" algn="ctr">
            <a:solidFill>
              <a:schemeClr val="tx2"/>
            </a:solidFill>
            <a:prstDash val="sysDash"/>
            <a:round/>
            <a:headEnd type="none" w="med" len="med"/>
            <a:tailEnd type="none" w="med" len="med"/>
          </a:ln>
          <a:effectLst/>
        </p:spPr>
      </p:cxnSp>
      <p:cxnSp>
        <p:nvCxnSpPr>
          <p:cNvPr id="143" name="Straight Connector 142">
            <a:extLst>
              <a:ext uri="{FF2B5EF4-FFF2-40B4-BE49-F238E27FC236}">
                <a16:creationId xmlns:a16="http://schemas.microsoft.com/office/drawing/2014/main" id="{D701CA6C-83AF-997E-9249-0A8870B7509D}"/>
              </a:ext>
            </a:extLst>
          </p:cNvPr>
          <p:cNvCxnSpPr>
            <a:cxnSpLocks/>
          </p:cNvCxnSpPr>
          <p:nvPr/>
        </p:nvCxnSpPr>
        <p:spPr bwMode="auto">
          <a:xfrm flipV="1">
            <a:off x="5204953" y="1815420"/>
            <a:ext cx="0" cy="2821197"/>
          </a:xfrm>
          <a:prstGeom prst="line">
            <a:avLst/>
          </a:prstGeom>
          <a:noFill/>
          <a:ln w="28575" cap="flat" cmpd="sng" algn="ctr">
            <a:solidFill>
              <a:schemeClr val="tx2"/>
            </a:solidFill>
            <a:prstDash val="sysDash"/>
            <a:round/>
            <a:headEnd type="none" w="med" len="med"/>
            <a:tailEnd type="none" w="med" len="med"/>
          </a:ln>
          <a:effectLst/>
        </p:spPr>
      </p:cxnSp>
      <p:cxnSp>
        <p:nvCxnSpPr>
          <p:cNvPr id="144" name="Straight Connector 143">
            <a:extLst>
              <a:ext uri="{FF2B5EF4-FFF2-40B4-BE49-F238E27FC236}">
                <a16:creationId xmlns:a16="http://schemas.microsoft.com/office/drawing/2014/main" id="{8872DAC9-4E36-7FEA-C61E-F30E28BDD5C1}"/>
              </a:ext>
            </a:extLst>
          </p:cNvPr>
          <p:cNvCxnSpPr>
            <a:cxnSpLocks/>
          </p:cNvCxnSpPr>
          <p:nvPr/>
        </p:nvCxnSpPr>
        <p:spPr bwMode="auto">
          <a:xfrm>
            <a:off x="3247353" y="46366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1CC64CD1-E914-02DE-9797-89D4343BED31}"/>
              </a:ext>
            </a:extLst>
          </p:cNvPr>
          <p:cNvSpPr txBox="1"/>
          <p:nvPr/>
        </p:nvSpPr>
        <p:spPr bwMode="auto">
          <a:xfrm>
            <a:off x="3106004" y="46747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cxnSp>
        <p:nvCxnSpPr>
          <p:cNvPr id="146" name="Straight Connector 145">
            <a:extLst>
              <a:ext uri="{FF2B5EF4-FFF2-40B4-BE49-F238E27FC236}">
                <a16:creationId xmlns:a16="http://schemas.microsoft.com/office/drawing/2014/main" id="{964205B6-C036-FA08-1349-57C1BAEC69EB}"/>
              </a:ext>
            </a:extLst>
          </p:cNvPr>
          <p:cNvCxnSpPr>
            <a:cxnSpLocks/>
          </p:cNvCxnSpPr>
          <p:nvPr/>
        </p:nvCxnSpPr>
        <p:spPr bwMode="auto">
          <a:xfrm>
            <a:off x="4024165" y="46366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D3D19BA8-4E12-BF1B-2F54-FAD9D3C064AD}"/>
              </a:ext>
            </a:extLst>
          </p:cNvPr>
          <p:cNvSpPr txBox="1"/>
          <p:nvPr/>
        </p:nvSpPr>
        <p:spPr bwMode="auto">
          <a:xfrm>
            <a:off x="3878654" y="46747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cxnSp>
        <p:nvCxnSpPr>
          <p:cNvPr id="148" name="Straight Connector 147">
            <a:extLst>
              <a:ext uri="{FF2B5EF4-FFF2-40B4-BE49-F238E27FC236}">
                <a16:creationId xmlns:a16="http://schemas.microsoft.com/office/drawing/2014/main" id="{44C7E4FB-EE78-7E9D-7CFE-7FA9D4D65073}"/>
              </a:ext>
            </a:extLst>
          </p:cNvPr>
          <p:cNvCxnSpPr>
            <a:cxnSpLocks/>
          </p:cNvCxnSpPr>
          <p:nvPr/>
        </p:nvCxnSpPr>
        <p:spPr bwMode="auto">
          <a:xfrm>
            <a:off x="4800977" y="4645211"/>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9" name="TextBox 148">
            <a:extLst>
              <a:ext uri="{FF2B5EF4-FFF2-40B4-BE49-F238E27FC236}">
                <a16:creationId xmlns:a16="http://schemas.microsoft.com/office/drawing/2014/main" id="{75347443-9EAB-76C0-B15A-24FC4E86E522}"/>
              </a:ext>
            </a:extLst>
          </p:cNvPr>
          <p:cNvSpPr txBox="1"/>
          <p:nvPr/>
        </p:nvSpPr>
        <p:spPr bwMode="auto">
          <a:xfrm>
            <a:off x="4602237" y="46744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cxnSp>
        <p:nvCxnSpPr>
          <p:cNvPr id="150" name="Straight Connector 149">
            <a:extLst>
              <a:ext uri="{FF2B5EF4-FFF2-40B4-BE49-F238E27FC236}">
                <a16:creationId xmlns:a16="http://schemas.microsoft.com/office/drawing/2014/main" id="{E9C8D11D-3A7B-9C6C-85D2-2B305D0CBCD4}"/>
              </a:ext>
            </a:extLst>
          </p:cNvPr>
          <p:cNvCxnSpPr>
            <a:cxnSpLocks/>
          </p:cNvCxnSpPr>
          <p:nvPr/>
        </p:nvCxnSpPr>
        <p:spPr bwMode="auto">
          <a:xfrm>
            <a:off x="5577789" y="46362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1" name="TextBox 150">
            <a:extLst>
              <a:ext uri="{FF2B5EF4-FFF2-40B4-BE49-F238E27FC236}">
                <a16:creationId xmlns:a16="http://schemas.microsoft.com/office/drawing/2014/main" id="{C8DE7A7E-7B71-3353-2A87-2D1ACDA59733}"/>
              </a:ext>
            </a:extLst>
          </p:cNvPr>
          <p:cNvSpPr txBox="1"/>
          <p:nvPr/>
        </p:nvSpPr>
        <p:spPr bwMode="auto">
          <a:xfrm>
            <a:off x="5378953" y="46744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cxnSp>
        <p:nvCxnSpPr>
          <p:cNvPr id="152" name="Straight Connector 151">
            <a:extLst>
              <a:ext uri="{FF2B5EF4-FFF2-40B4-BE49-F238E27FC236}">
                <a16:creationId xmlns:a16="http://schemas.microsoft.com/office/drawing/2014/main" id="{9ACA14ED-63FC-35E9-2407-94C246EAAF0F}"/>
              </a:ext>
            </a:extLst>
          </p:cNvPr>
          <p:cNvCxnSpPr>
            <a:cxnSpLocks/>
          </p:cNvCxnSpPr>
          <p:nvPr/>
        </p:nvCxnSpPr>
        <p:spPr bwMode="auto">
          <a:xfrm>
            <a:off x="6354601" y="46362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3" name="TextBox 152">
            <a:extLst>
              <a:ext uri="{FF2B5EF4-FFF2-40B4-BE49-F238E27FC236}">
                <a16:creationId xmlns:a16="http://schemas.microsoft.com/office/drawing/2014/main" id="{75C59A24-DD26-0636-5D90-E13BD13EA2D3}"/>
              </a:ext>
            </a:extLst>
          </p:cNvPr>
          <p:cNvSpPr txBox="1"/>
          <p:nvPr/>
        </p:nvSpPr>
        <p:spPr bwMode="auto">
          <a:xfrm>
            <a:off x="6155669" y="46744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cxnSp>
        <p:nvCxnSpPr>
          <p:cNvPr id="154" name="Straight Connector 153">
            <a:extLst>
              <a:ext uri="{FF2B5EF4-FFF2-40B4-BE49-F238E27FC236}">
                <a16:creationId xmlns:a16="http://schemas.microsoft.com/office/drawing/2014/main" id="{48CC736E-E08C-9215-FF0D-06F613B8EE2D}"/>
              </a:ext>
            </a:extLst>
          </p:cNvPr>
          <p:cNvCxnSpPr>
            <a:cxnSpLocks/>
          </p:cNvCxnSpPr>
          <p:nvPr/>
        </p:nvCxnSpPr>
        <p:spPr bwMode="auto">
          <a:xfrm>
            <a:off x="7131413" y="4645211"/>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5" name="TextBox 154">
            <a:extLst>
              <a:ext uri="{FF2B5EF4-FFF2-40B4-BE49-F238E27FC236}">
                <a16:creationId xmlns:a16="http://schemas.microsoft.com/office/drawing/2014/main" id="{F41E9334-2C0B-E08F-DDE6-722DF8427AD2}"/>
              </a:ext>
            </a:extLst>
          </p:cNvPr>
          <p:cNvSpPr txBox="1"/>
          <p:nvPr/>
        </p:nvSpPr>
        <p:spPr bwMode="auto">
          <a:xfrm>
            <a:off x="6932385" y="46833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cxnSp>
        <p:nvCxnSpPr>
          <p:cNvPr id="156" name="Straight Connector 155">
            <a:extLst>
              <a:ext uri="{FF2B5EF4-FFF2-40B4-BE49-F238E27FC236}">
                <a16:creationId xmlns:a16="http://schemas.microsoft.com/office/drawing/2014/main" id="{D2C83935-4624-F7FE-E08D-08A97CEB95A8}"/>
              </a:ext>
            </a:extLst>
          </p:cNvPr>
          <p:cNvCxnSpPr>
            <a:cxnSpLocks/>
          </p:cNvCxnSpPr>
          <p:nvPr/>
        </p:nvCxnSpPr>
        <p:spPr bwMode="auto">
          <a:xfrm>
            <a:off x="7908225" y="463562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7" name="TextBox 156">
            <a:extLst>
              <a:ext uri="{FF2B5EF4-FFF2-40B4-BE49-F238E27FC236}">
                <a16:creationId xmlns:a16="http://schemas.microsoft.com/office/drawing/2014/main" id="{45082FDE-658B-308C-D49C-F215845B8676}"/>
              </a:ext>
            </a:extLst>
          </p:cNvPr>
          <p:cNvSpPr txBox="1"/>
          <p:nvPr/>
        </p:nvSpPr>
        <p:spPr bwMode="auto">
          <a:xfrm>
            <a:off x="7709101" y="46737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cxnSp>
        <p:nvCxnSpPr>
          <p:cNvPr id="158" name="Straight Connector 157">
            <a:extLst>
              <a:ext uri="{FF2B5EF4-FFF2-40B4-BE49-F238E27FC236}">
                <a16:creationId xmlns:a16="http://schemas.microsoft.com/office/drawing/2014/main" id="{B86E61C6-3258-60F3-D194-E071D409A78C}"/>
              </a:ext>
            </a:extLst>
          </p:cNvPr>
          <p:cNvCxnSpPr>
            <a:cxnSpLocks/>
          </p:cNvCxnSpPr>
          <p:nvPr/>
        </p:nvCxnSpPr>
        <p:spPr bwMode="auto">
          <a:xfrm>
            <a:off x="8685037" y="46226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9" name="TextBox 158">
            <a:extLst>
              <a:ext uri="{FF2B5EF4-FFF2-40B4-BE49-F238E27FC236}">
                <a16:creationId xmlns:a16="http://schemas.microsoft.com/office/drawing/2014/main" id="{45BB2193-D492-ACAD-4027-25CB61511FE2}"/>
              </a:ext>
            </a:extLst>
          </p:cNvPr>
          <p:cNvSpPr txBox="1"/>
          <p:nvPr/>
        </p:nvSpPr>
        <p:spPr bwMode="auto">
          <a:xfrm>
            <a:off x="8485817" y="46608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cxnSp>
        <p:nvCxnSpPr>
          <p:cNvPr id="160" name="Straight Connector 159">
            <a:extLst>
              <a:ext uri="{FF2B5EF4-FFF2-40B4-BE49-F238E27FC236}">
                <a16:creationId xmlns:a16="http://schemas.microsoft.com/office/drawing/2014/main" id="{16AF5022-E5CA-78A9-8024-B84EFF88029C}"/>
              </a:ext>
            </a:extLst>
          </p:cNvPr>
          <p:cNvCxnSpPr>
            <a:cxnSpLocks/>
          </p:cNvCxnSpPr>
          <p:nvPr/>
        </p:nvCxnSpPr>
        <p:spPr bwMode="auto">
          <a:xfrm>
            <a:off x="9461849" y="464136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61" name="TextBox 160">
            <a:extLst>
              <a:ext uri="{FF2B5EF4-FFF2-40B4-BE49-F238E27FC236}">
                <a16:creationId xmlns:a16="http://schemas.microsoft.com/office/drawing/2014/main" id="{BC5BA23C-B9E0-5066-E80D-6CF994EB010B}"/>
              </a:ext>
            </a:extLst>
          </p:cNvPr>
          <p:cNvSpPr txBox="1"/>
          <p:nvPr/>
        </p:nvSpPr>
        <p:spPr bwMode="auto">
          <a:xfrm>
            <a:off x="9262533" y="46795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162" name="TextBox 161">
            <a:extLst>
              <a:ext uri="{FF2B5EF4-FFF2-40B4-BE49-F238E27FC236}">
                <a16:creationId xmlns:a16="http://schemas.microsoft.com/office/drawing/2014/main" id="{D199101B-27CC-0F9D-1D65-78CA4F796F54}"/>
              </a:ext>
            </a:extLst>
          </p:cNvPr>
          <p:cNvSpPr txBox="1"/>
          <p:nvPr/>
        </p:nvSpPr>
        <p:spPr bwMode="auto">
          <a:xfrm>
            <a:off x="2945741"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283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248</a:t>
            </a:r>
          </a:p>
        </p:txBody>
      </p:sp>
      <p:sp>
        <p:nvSpPr>
          <p:cNvPr id="163" name="TextBox 162">
            <a:extLst>
              <a:ext uri="{FF2B5EF4-FFF2-40B4-BE49-F238E27FC236}">
                <a16:creationId xmlns:a16="http://schemas.microsoft.com/office/drawing/2014/main" id="{6170A66C-C60D-7B2A-9705-9D39648F714B}"/>
              </a:ext>
            </a:extLst>
          </p:cNvPr>
          <p:cNvSpPr txBox="1"/>
          <p:nvPr/>
        </p:nvSpPr>
        <p:spPr bwMode="auto">
          <a:xfrm>
            <a:off x="3334480"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196</a:t>
            </a:r>
          </a:p>
        </p:txBody>
      </p:sp>
      <p:sp>
        <p:nvSpPr>
          <p:cNvPr id="164" name="TextBox 163">
            <a:extLst>
              <a:ext uri="{FF2B5EF4-FFF2-40B4-BE49-F238E27FC236}">
                <a16:creationId xmlns:a16="http://schemas.microsoft.com/office/drawing/2014/main" id="{6C127F6F-F617-5D1E-5926-E8EF949F51F2}"/>
              </a:ext>
            </a:extLst>
          </p:cNvPr>
          <p:cNvSpPr txBox="1"/>
          <p:nvPr/>
        </p:nvSpPr>
        <p:spPr bwMode="auto">
          <a:xfrm>
            <a:off x="3723219"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119</a:t>
            </a:r>
          </a:p>
        </p:txBody>
      </p:sp>
      <p:sp>
        <p:nvSpPr>
          <p:cNvPr id="165" name="TextBox 164">
            <a:extLst>
              <a:ext uri="{FF2B5EF4-FFF2-40B4-BE49-F238E27FC236}">
                <a16:creationId xmlns:a16="http://schemas.microsoft.com/office/drawing/2014/main" id="{DDC3E6C1-0B2A-9DFD-73B5-9F4E98B405F3}"/>
              </a:ext>
            </a:extLst>
          </p:cNvPr>
          <p:cNvSpPr txBox="1"/>
          <p:nvPr/>
        </p:nvSpPr>
        <p:spPr bwMode="auto">
          <a:xfrm>
            <a:off x="4111958"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80</a:t>
            </a:r>
          </a:p>
        </p:txBody>
      </p:sp>
      <p:sp>
        <p:nvSpPr>
          <p:cNvPr id="166" name="TextBox 165">
            <a:extLst>
              <a:ext uri="{FF2B5EF4-FFF2-40B4-BE49-F238E27FC236}">
                <a16:creationId xmlns:a16="http://schemas.microsoft.com/office/drawing/2014/main" id="{8D5C31AC-1438-BDDE-FBDC-7FCB57F4A56B}"/>
              </a:ext>
            </a:extLst>
          </p:cNvPr>
          <p:cNvSpPr txBox="1"/>
          <p:nvPr/>
        </p:nvSpPr>
        <p:spPr bwMode="auto">
          <a:xfrm>
            <a:off x="4500697"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49</a:t>
            </a:r>
          </a:p>
        </p:txBody>
      </p:sp>
      <p:sp>
        <p:nvSpPr>
          <p:cNvPr id="167" name="TextBox 166">
            <a:extLst>
              <a:ext uri="{FF2B5EF4-FFF2-40B4-BE49-F238E27FC236}">
                <a16:creationId xmlns:a16="http://schemas.microsoft.com/office/drawing/2014/main" id="{F4617291-7958-78E9-716A-326F9766E85B}"/>
              </a:ext>
            </a:extLst>
          </p:cNvPr>
          <p:cNvSpPr txBox="1"/>
          <p:nvPr/>
        </p:nvSpPr>
        <p:spPr bwMode="auto">
          <a:xfrm>
            <a:off x="4889436"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36</a:t>
            </a:r>
          </a:p>
        </p:txBody>
      </p:sp>
      <p:sp>
        <p:nvSpPr>
          <p:cNvPr id="168" name="TextBox 167">
            <a:extLst>
              <a:ext uri="{FF2B5EF4-FFF2-40B4-BE49-F238E27FC236}">
                <a16:creationId xmlns:a16="http://schemas.microsoft.com/office/drawing/2014/main" id="{098C114D-D9A7-52D3-13FF-69D515B9CE8D}"/>
              </a:ext>
            </a:extLst>
          </p:cNvPr>
          <p:cNvSpPr txBox="1"/>
          <p:nvPr/>
        </p:nvSpPr>
        <p:spPr bwMode="auto">
          <a:xfrm>
            <a:off x="5278175"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27</a:t>
            </a:r>
          </a:p>
        </p:txBody>
      </p:sp>
      <p:sp>
        <p:nvSpPr>
          <p:cNvPr id="169" name="TextBox 168">
            <a:extLst>
              <a:ext uri="{FF2B5EF4-FFF2-40B4-BE49-F238E27FC236}">
                <a16:creationId xmlns:a16="http://schemas.microsoft.com/office/drawing/2014/main" id="{53AD9E35-05B8-2070-9ACE-693BF15E4BFC}"/>
              </a:ext>
            </a:extLst>
          </p:cNvPr>
          <p:cNvSpPr txBox="1"/>
          <p:nvPr/>
        </p:nvSpPr>
        <p:spPr bwMode="auto">
          <a:xfrm>
            <a:off x="5666914"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a:t>
            </a:r>
          </a:p>
        </p:txBody>
      </p:sp>
      <p:sp>
        <p:nvSpPr>
          <p:cNvPr id="170" name="TextBox 169">
            <a:extLst>
              <a:ext uri="{FF2B5EF4-FFF2-40B4-BE49-F238E27FC236}">
                <a16:creationId xmlns:a16="http://schemas.microsoft.com/office/drawing/2014/main" id="{8F4A2995-474B-1681-D53C-5F0CDACB4BB4}"/>
              </a:ext>
            </a:extLst>
          </p:cNvPr>
          <p:cNvSpPr txBox="1"/>
          <p:nvPr/>
        </p:nvSpPr>
        <p:spPr bwMode="auto">
          <a:xfrm>
            <a:off x="6055653"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a:t>
            </a:r>
          </a:p>
        </p:txBody>
      </p:sp>
      <p:sp>
        <p:nvSpPr>
          <p:cNvPr id="171" name="TextBox 170">
            <a:extLst>
              <a:ext uri="{FF2B5EF4-FFF2-40B4-BE49-F238E27FC236}">
                <a16:creationId xmlns:a16="http://schemas.microsoft.com/office/drawing/2014/main" id="{55B184ED-3EDA-6C52-351A-97C3B7C8E8E1}"/>
              </a:ext>
            </a:extLst>
          </p:cNvPr>
          <p:cNvSpPr txBox="1"/>
          <p:nvPr/>
        </p:nvSpPr>
        <p:spPr bwMode="auto">
          <a:xfrm>
            <a:off x="6444392"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a:t>
            </a:r>
          </a:p>
        </p:txBody>
      </p:sp>
      <p:sp>
        <p:nvSpPr>
          <p:cNvPr id="172" name="TextBox 171">
            <a:extLst>
              <a:ext uri="{FF2B5EF4-FFF2-40B4-BE49-F238E27FC236}">
                <a16:creationId xmlns:a16="http://schemas.microsoft.com/office/drawing/2014/main" id="{B5081893-C9B7-1D82-744E-96903C64D7ED}"/>
              </a:ext>
            </a:extLst>
          </p:cNvPr>
          <p:cNvSpPr txBox="1"/>
          <p:nvPr/>
        </p:nvSpPr>
        <p:spPr bwMode="auto">
          <a:xfrm>
            <a:off x="6833131"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a:t>
            </a:r>
          </a:p>
        </p:txBody>
      </p:sp>
      <p:sp>
        <p:nvSpPr>
          <p:cNvPr id="173" name="TextBox 172">
            <a:extLst>
              <a:ext uri="{FF2B5EF4-FFF2-40B4-BE49-F238E27FC236}">
                <a16:creationId xmlns:a16="http://schemas.microsoft.com/office/drawing/2014/main" id="{2A6E2215-7CF1-924C-8657-FDAE62CE7127}"/>
              </a:ext>
            </a:extLst>
          </p:cNvPr>
          <p:cNvSpPr txBox="1"/>
          <p:nvPr/>
        </p:nvSpPr>
        <p:spPr bwMode="auto">
          <a:xfrm>
            <a:off x="7221870"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a:t>
            </a:r>
          </a:p>
        </p:txBody>
      </p:sp>
      <p:sp>
        <p:nvSpPr>
          <p:cNvPr id="174" name="TextBox 173">
            <a:extLst>
              <a:ext uri="{FF2B5EF4-FFF2-40B4-BE49-F238E27FC236}">
                <a16:creationId xmlns:a16="http://schemas.microsoft.com/office/drawing/2014/main" id="{AB4A829C-B79F-B296-B4C4-27151A348A9C}"/>
              </a:ext>
            </a:extLst>
          </p:cNvPr>
          <p:cNvSpPr txBox="1"/>
          <p:nvPr/>
        </p:nvSpPr>
        <p:spPr bwMode="auto">
          <a:xfrm>
            <a:off x="7610609"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p>
        </p:txBody>
      </p:sp>
      <p:sp>
        <p:nvSpPr>
          <p:cNvPr id="175" name="TextBox 174">
            <a:extLst>
              <a:ext uri="{FF2B5EF4-FFF2-40B4-BE49-F238E27FC236}">
                <a16:creationId xmlns:a16="http://schemas.microsoft.com/office/drawing/2014/main" id="{988B86B9-E68E-648F-BBE2-34FE893A8720}"/>
              </a:ext>
            </a:extLst>
          </p:cNvPr>
          <p:cNvSpPr txBox="1"/>
          <p:nvPr/>
        </p:nvSpPr>
        <p:spPr bwMode="auto">
          <a:xfrm>
            <a:off x="7999348"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28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a:t>
            </a:r>
          </a:p>
        </p:txBody>
      </p:sp>
      <p:sp>
        <p:nvSpPr>
          <p:cNvPr id="176" name="TextBox 175">
            <a:extLst>
              <a:ext uri="{FF2B5EF4-FFF2-40B4-BE49-F238E27FC236}">
                <a16:creationId xmlns:a16="http://schemas.microsoft.com/office/drawing/2014/main" id="{5F839DCB-5F84-BE4C-6A90-763F73769D10}"/>
              </a:ext>
            </a:extLst>
          </p:cNvPr>
          <p:cNvSpPr txBox="1"/>
          <p:nvPr/>
        </p:nvSpPr>
        <p:spPr bwMode="auto">
          <a:xfrm>
            <a:off x="8388087"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177" name="TextBox 176">
            <a:extLst>
              <a:ext uri="{FF2B5EF4-FFF2-40B4-BE49-F238E27FC236}">
                <a16:creationId xmlns:a16="http://schemas.microsoft.com/office/drawing/2014/main" id="{14CF5E67-9945-0AA9-2D8F-2608659FC148}"/>
              </a:ext>
            </a:extLst>
          </p:cNvPr>
          <p:cNvSpPr txBox="1"/>
          <p:nvPr/>
        </p:nvSpPr>
        <p:spPr bwMode="auto">
          <a:xfrm>
            <a:off x="8776826"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178" name="TextBox 177">
            <a:extLst>
              <a:ext uri="{FF2B5EF4-FFF2-40B4-BE49-F238E27FC236}">
                <a16:creationId xmlns:a16="http://schemas.microsoft.com/office/drawing/2014/main" id="{72AAB2A7-F802-12F4-5B7A-E3C2B29D4999}"/>
              </a:ext>
            </a:extLst>
          </p:cNvPr>
          <p:cNvSpPr txBox="1"/>
          <p:nvPr/>
        </p:nvSpPr>
        <p:spPr bwMode="auto">
          <a:xfrm>
            <a:off x="9165565"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179" name="TextBox 178">
            <a:extLst>
              <a:ext uri="{FF2B5EF4-FFF2-40B4-BE49-F238E27FC236}">
                <a16:creationId xmlns:a16="http://schemas.microsoft.com/office/drawing/2014/main" id="{87838E62-964F-15A8-30BD-30D6250EDDFF}"/>
              </a:ext>
            </a:extLst>
          </p:cNvPr>
          <p:cNvSpPr txBox="1"/>
          <p:nvPr/>
        </p:nvSpPr>
        <p:spPr bwMode="auto">
          <a:xfrm>
            <a:off x="9554304"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180" name="TextBox 179">
            <a:extLst>
              <a:ext uri="{FF2B5EF4-FFF2-40B4-BE49-F238E27FC236}">
                <a16:creationId xmlns:a16="http://schemas.microsoft.com/office/drawing/2014/main" id="{D089656F-5922-7060-D5B5-6B6B197EB0A8}"/>
              </a:ext>
            </a:extLst>
          </p:cNvPr>
          <p:cNvSpPr txBox="1"/>
          <p:nvPr/>
        </p:nvSpPr>
        <p:spPr bwMode="auto">
          <a:xfrm>
            <a:off x="9943052" y="5532689"/>
            <a:ext cx="62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181" name="Freeform 209">
            <a:extLst>
              <a:ext uri="{FF2B5EF4-FFF2-40B4-BE49-F238E27FC236}">
                <a16:creationId xmlns:a16="http://schemas.microsoft.com/office/drawing/2014/main" id="{9C6D41F8-3ADB-688F-21BA-F3EC48701D0B}"/>
              </a:ext>
            </a:extLst>
          </p:cNvPr>
          <p:cNvSpPr/>
          <p:nvPr/>
        </p:nvSpPr>
        <p:spPr bwMode="auto">
          <a:xfrm>
            <a:off x="2878667" y="1727200"/>
            <a:ext cx="7332133" cy="2365022"/>
          </a:xfrm>
          <a:custGeom>
            <a:avLst/>
            <a:gdLst>
              <a:gd name="connsiteX0" fmla="*/ 7332133 w 7332133"/>
              <a:gd name="connsiteY0" fmla="*/ 2365022 h 2365022"/>
              <a:gd name="connsiteX1" fmla="*/ 4476044 w 7332133"/>
              <a:gd name="connsiteY1" fmla="*/ 2365022 h 2365022"/>
              <a:gd name="connsiteX2" fmla="*/ 4476044 w 7332133"/>
              <a:gd name="connsiteY2" fmla="*/ 2342444 h 2365022"/>
              <a:gd name="connsiteX3" fmla="*/ 4408311 w 7332133"/>
              <a:gd name="connsiteY3" fmla="*/ 2342444 h 2365022"/>
              <a:gd name="connsiteX4" fmla="*/ 4419600 w 7332133"/>
              <a:gd name="connsiteY4" fmla="*/ 2331155 h 2365022"/>
              <a:gd name="connsiteX5" fmla="*/ 4159955 w 7332133"/>
              <a:gd name="connsiteY5" fmla="*/ 2331155 h 2365022"/>
              <a:gd name="connsiteX6" fmla="*/ 4159955 w 7332133"/>
              <a:gd name="connsiteY6" fmla="*/ 2291644 h 2365022"/>
              <a:gd name="connsiteX7" fmla="*/ 3725333 w 7332133"/>
              <a:gd name="connsiteY7" fmla="*/ 2291644 h 2365022"/>
              <a:gd name="connsiteX8" fmla="*/ 3725333 w 7332133"/>
              <a:gd name="connsiteY8" fmla="*/ 2274711 h 2365022"/>
              <a:gd name="connsiteX9" fmla="*/ 3330222 w 7332133"/>
              <a:gd name="connsiteY9" fmla="*/ 2274711 h 2365022"/>
              <a:gd name="connsiteX10" fmla="*/ 3330222 w 7332133"/>
              <a:gd name="connsiteY10" fmla="*/ 2274711 h 2365022"/>
              <a:gd name="connsiteX11" fmla="*/ 3290711 w 7332133"/>
              <a:gd name="connsiteY11" fmla="*/ 2235200 h 2365022"/>
              <a:gd name="connsiteX12" fmla="*/ 3290711 w 7332133"/>
              <a:gd name="connsiteY12" fmla="*/ 2218267 h 2365022"/>
              <a:gd name="connsiteX13" fmla="*/ 3059289 w 7332133"/>
              <a:gd name="connsiteY13" fmla="*/ 2218267 h 2365022"/>
              <a:gd name="connsiteX14" fmla="*/ 3042355 w 7332133"/>
              <a:gd name="connsiteY14" fmla="*/ 2201333 h 2365022"/>
              <a:gd name="connsiteX15" fmla="*/ 2952044 w 7332133"/>
              <a:gd name="connsiteY15" fmla="*/ 2201333 h 2365022"/>
              <a:gd name="connsiteX16" fmla="*/ 2952044 w 7332133"/>
              <a:gd name="connsiteY16" fmla="*/ 2167467 h 2365022"/>
              <a:gd name="connsiteX17" fmla="*/ 2895600 w 7332133"/>
              <a:gd name="connsiteY17" fmla="*/ 2167467 h 2365022"/>
              <a:gd name="connsiteX18" fmla="*/ 2895600 w 7332133"/>
              <a:gd name="connsiteY18" fmla="*/ 2139244 h 2365022"/>
              <a:gd name="connsiteX19" fmla="*/ 2731911 w 7332133"/>
              <a:gd name="connsiteY19" fmla="*/ 2139244 h 2365022"/>
              <a:gd name="connsiteX20" fmla="*/ 2731911 w 7332133"/>
              <a:gd name="connsiteY20" fmla="*/ 2122311 h 2365022"/>
              <a:gd name="connsiteX21" fmla="*/ 2590800 w 7332133"/>
              <a:gd name="connsiteY21" fmla="*/ 2122311 h 2365022"/>
              <a:gd name="connsiteX22" fmla="*/ 2590800 w 7332133"/>
              <a:gd name="connsiteY22" fmla="*/ 2099733 h 2365022"/>
              <a:gd name="connsiteX23" fmla="*/ 2590800 w 7332133"/>
              <a:gd name="connsiteY23" fmla="*/ 2099733 h 2365022"/>
              <a:gd name="connsiteX24" fmla="*/ 2562577 w 7332133"/>
              <a:gd name="connsiteY24" fmla="*/ 2071510 h 2365022"/>
              <a:gd name="connsiteX25" fmla="*/ 2545645 w 7332133"/>
              <a:gd name="connsiteY25" fmla="*/ 2054578 h 2365022"/>
              <a:gd name="connsiteX26" fmla="*/ 2500489 w 7332133"/>
              <a:gd name="connsiteY26" fmla="*/ 2009422 h 2365022"/>
              <a:gd name="connsiteX27" fmla="*/ 2161822 w 7332133"/>
              <a:gd name="connsiteY27" fmla="*/ 2009422 h 2365022"/>
              <a:gd name="connsiteX28" fmla="*/ 2094089 w 7332133"/>
              <a:gd name="connsiteY28" fmla="*/ 1941689 h 2365022"/>
              <a:gd name="connsiteX29" fmla="*/ 1975555 w 7332133"/>
              <a:gd name="connsiteY29" fmla="*/ 1941689 h 2365022"/>
              <a:gd name="connsiteX30" fmla="*/ 1975555 w 7332133"/>
              <a:gd name="connsiteY30" fmla="*/ 1919111 h 2365022"/>
              <a:gd name="connsiteX31" fmla="*/ 1907822 w 7332133"/>
              <a:gd name="connsiteY31" fmla="*/ 1919111 h 2365022"/>
              <a:gd name="connsiteX32" fmla="*/ 1811866 w 7332133"/>
              <a:gd name="connsiteY32" fmla="*/ 1744133 h 2365022"/>
              <a:gd name="connsiteX33" fmla="*/ 1732844 w 7332133"/>
              <a:gd name="connsiteY33" fmla="*/ 1744133 h 2365022"/>
              <a:gd name="connsiteX34" fmla="*/ 1732844 w 7332133"/>
              <a:gd name="connsiteY34" fmla="*/ 1727200 h 2365022"/>
              <a:gd name="connsiteX35" fmla="*/ 1732844 w 7332133"/>
              <a:gd name="connsiteY35" fmla="*/ 1727200 h 2365022"/>
              <a:gd name="connsiteX36" fmla="*/ 1732844 w 7332133"/>
              <a:gd name="connsiteY36" fmla="*/ 1727200 h 2365022"/>
              <a:gd name="connsiteX37" fmla="*/ 1698977 w 7332133"/>
              <a:gd name="connsiteY37" fmla="*/ 1727200 h 2365022"/>
              <a:gd name="connsiteX38" fmla="*/ 1698977 w 7332133"/>
              <a:gd name="connsiteY38" fmla="*/ 1676400 h 2365022"/>
              <a:gd name="connsiteX39" fmla="*/ 1625600 w 7332133"/>
              <a:gd name="connsiteY39" fmla="*/ 1676400 h 2365022"/>
              <a:gd name="connsiteX40" fmla="*/ 1625600 w 7332133"/>
              <a:gd name="connsiteY40" fmla="*/ 1619956 h 2365022"/>
              <a:gd name="connsiteX41" fmla="*/ 1625600 w 7332133"/>
              <a:gd name="connsiteY41" fmla="*/ 1619956 h 2365022"/>
              <a:gd name="connsiteX42" fmla="*/ 1603022 w 7332133"/>
              <a:gd name="connsiteY42" fmla="*/ 1619956 h 2365022"/>
              <a:gd name="connsiteX43" fmla="*/ 1603022 w 7332133"/>
              <a:gd name="connsiteY43" fmla="*/ 1524000 h 2365022"/>
              <a:gd name="connsiteX44" fmla="*/ 1569155 w 7332133"/>
              <a:gd name="connsiteY44" fmla="*/ 1524000 h 2365022"/>
              <a:gd name="connsiteX45" fmla="*/ 1569155 w 7332133"/>
              <a:gd name="connsiteY45" fmla="*/ 1473200 h 2365022"/>
              <a:gd name="connsiteX46" fmla="*/ 1501422 w 7332133"/>
              <a:gd name="connsiteY46" fmla="*/ 1473200 h 2365022"/>
              <a:gd name="connsiteX47" fmla="*/ 1501422 w 7332133"/>
              <a:gd name="connsiteY47" fmla="*/ 1439333 h 2365022"/>
              <a:gd name="connsiteX48" fmla="*/ 1405466 w 7332133"/>
              <a:gd name="connsiteY48" fmla="*/ 1439333 h 2365022"/>
              <a:gd name="connsiteX49" fmla="*/ 1405466 w 7332133"/>
              <a:gd name="connsiteY49" fmla="*/ 1411111 h 2365022"/>
              <a:gd name="connsiteX50" fmla="*/ 1354666 w 7332133"/>
              <a:gd name="connsiteY50" fmla="*/ 1411111 h 2365022"/>
              <a:gd name="connsiteX51" fmla="*/ 1354666 w 7332133"/>
              <a:gd name="connsiteY51" fmla="*/ 1320800 h 2365022"/>
              <a:gd name="connsiteX52" fmla="*/ 1354666 w 7332133"/>
              <a:gd name="connsiteY52" fmla="*/ 1320800 h 2365022"/>
              <a:gd name="connsiteX53" fmla="*/ 1315155 w 7332133"/>
              <a:gd name="connsiteY53" fmla="*/ 1320800 h 2365022"/>
              <a:gd name="connsiteX54" fmla="*/ 1315155 w 7332133"/>
              <a:gd name="connsiteY54" fmla="*/ 1179689 h 2365022"/>
              <a:gd name="connsiteX55" fmla="*/ 1292577 w 7332133"/>
              <a:gd name="connsiteY55" fmla="*/ 1179689 h 2365022"/>
              <a:gd name="connsiteX56" fmla="*/ 1292577 w 7332133"/>
              <a:gd name="connsiteY56" fmla="*/ 1100667 h 2365022"/>
              <a:gd name="connsiteX57" fmla="*/ 1100666 w 7332133"/>
              <a:gd name="connsiteY57" fmla="*/ 1100667 h 2365022"/>
              <a:gd name="connsiteX58" fmla="*/ 1061155 w 7332133"/>
              <a:gd name="connsiteY58" fmla="*/ 987778 h 2365022"/>
              <a:gd name="connsiteX59" fmla="*/ 1021644 w 7332133"/>
              <a:gd name="connsiteY59" fmla="*/ 778933 h 2365022"/>
              <a:gd name="connsiteX60" fmla="*/ 1021644 w 7332133"/>
              <a:gd name="connsiteY60" fmla="*/ 778933 h 2365022"/>
              <a:gd name="connsiteX61" fmla="*/ 959555 w 7332133"/>
              <a:gd name="connsiteY61" fmla="*/ 778933 h 2365022"/>
              <a:gd name="connsiteX62" fmla="*/ 891822 w 7332133"/>
              <a:gd name="connsiteY62" fmla="*/ 699911 h 2365022"/>
              <a:gd name="connsiteX63" fmla="*/ 818444 w 7332133"/>
              <a:gd name="connsiteY63" fmla="*/ 688622 h 2365022"/>
              <a:gd name="connsiteX64" fmla="*/ 745066 w 7332133"/>
              <a:gd name="connsiteY64" fmla="*/ 491067 h 2365022"/>
              <a:gd name="connsiteX65" fmla="*/ 677333 w 7332133"/>
              <a:gd name="connsiteY65" fmla="*/ 485422 h 2365022"/>
              <a:gd name="connsiteX66" fmla="*/ 677333 w 7332133"/>
              <a:gd name="connsiteY66" fmla="*/ 462844 h 2365022"/>
              <a:gd name="connsiteX67" fmla="*/ 620889 w 7332133"/>
              <a:gd name="connsiteY67" fmla="*/ 462844 h 2365022"/>
              <a:gd name="connsiteX68" fmla="*/ 620889 w 7332133"/>
              <a:gd name="connsiteY68" fmla="*/ 462844 h 2365022"/>
              <a:gd name="connsiteX69" fmla="*/ 620889 w 7332133"/>
              <a:gd name="connsiteY69" fmla="*/ 462844 h 2365022"/>
              <a:gd name="connsiteX70" fmla="*/ 620889 w 7332133"/>
              <a:gd name="connsiteY70" fmla="*/ 423333 h 2365022"/>
              <a:gd name="connsiteX71" fmla="*/ 519289 w 7332133"/>
              <a:gd name="connsiteY71" fmla="*/ 423333 h 2365022"/>
              <a:gd name="connsiteX72" fmla="*/ 519289 w 7332133"/>
              <a:gd name="connsiteY72" fmla="*/ 287867 h 2365022"/>
              <a:gd name="connsiteX73" fmla="*/ 485422 w 7332133"/>
              <a:gd name="connsiteY73" fmla="*/ 287867 h 2365022"/>
              <a:gd name="connsiteX74" fmla="*/ 485422 w 7332133"/>
              <a:gd name="connsiteY74" fmla="*/ 231422 h 2365022"/>
              <a:gd name="connsiteX75" fmla="*/ 423333 w 7332133"/>
              <a:gd name="connsiteY75" fmla="*/ 231422 h 2365022"/>
              <a:gd name="connsiteX76" fmla="*/ 423333 w 7332133"/>
              <a:gd name="connsiteY76" fmla="*/ 231422 h 2365022"/>
              <a:gd name="connsiteX77" fmla="*/ 395111 w 7332133"/>
              <a:gd name="connsiteY77" fmla="*/ 203200 h 2365022"/>
              <a:gd name="connsiteX78" fmla="*/ 361244 w 7332133"/>
              <a:gd name="connsiteY78" fmla="*/ 203200 h 2365022"/>
              <a:gd name="connsiteX79" fmla="*/ 299155 w 7332133"/>
              <a:gd name="connsiteY79" fmla="*/ 141111 h 2365022"/>
              <a:gd name="connsiteX80" fmla="*/ 299155 w 7332133"/>
              <a:gd name="connsiteY80" fmla="*/ 141111 h 2365022"/>
              <a:gd name="connsiteX81" fmla="*/ 265289 w 7332133"/>
              <a:gd name="connsiteY81" fmla="*/ 107245 h 2365022"/>
              <a:gd name="connsiteX82" fmla="*/ 265289 w 7332133"/>
              <a:gd name="connsiteY82" fmla="*/ 45156 h 2365022"/>
              <a:gd name="connsiteX83" fmla="*/ 208844 w 7332133"/>
              <a:gd name="connsiteY83" fmla="*/ 45156 h 2365022"/>
              <a:gd name="connsiteX84" fmla="*/ 208844 w 7332133"/>
              <a:gd name="connsiteY84" fmla="*/ 45156 h 2365022"/>
              <a:gd name="connsiteX85" fmla="*/ 208844 w 7332133"/>
              <a:gd name="connsiteY85" fmla="*/ 0 h 2365022"/>
              <a:gd name="connsiteX86" fmla="*/ 0 w 7332133"/>
              <a:gd name="connsiteY86" fmla="*/ 0 h 236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7332133" h="2365022">
                <a:moveTo>
                  <a:pt x="7332133" y="2365022"/>
                </a:moveTo>
                <a:lnTo>
                  <a:pt x="4476044" y="2365022"/>
                </a:lnTo>
                <a:lnTo>
                  <a:pt x="4476044" y="2342444"/>
                </a:lnTo>
                <a:lnTo>
                  <a:pt x="4408311" y="2342444"/>
                </a:lnTo>
                <a:lnTo>
                  <a:pt x="4419600" y="2331155"/>
                </a:lnTo>
                <a:lnTo>
                  <a:pt x="4159955" y="2331155"/>
                </a:lnTo>
                <a:lnTo>
                  <a:pt x="4159955" y="2291644"/>
                </a:lnTo>
                <a:lnTo>
                  <a:pt x="3725333" y="2291644"/>
                </a:lnTo>
                <a:lnTo>
                  <a:pt x="3725333" y="2274711"/>
                </a:lnTo>
                <a:lnTo>
                  <a:pt x="3330222" y="2274711"/>
                </a:lnTo>
                <a:lnTo>
                  <a:pt x="3330222" y="2274711"/>
                </a:lnTo>
                <a:lnTo>
                  <a:pt x="3290711" y="2235200"/>
                </a:lnTo>
                <a:lnTo>
                  <a:pt x="3290711" y="2218267"/>
                </a:lnTo>
                <a:lnTo>
                  <a:pt x="3059289" y="2218267"/>
                </a:lnTo>
                <a:lnTo>
                  <a:pt x="3042355" y="2201333"/>
                </a:lnTo>
                <a:lnTo>
                  <a:pt x="2952044" y="2201333"/>
                </a:lnTo>
                <a:lnTo>
                  <a:pt x="2952044" y="2167467"/>
                </a:lnTo>
                <a:lnTo>
                  <a:pt x="2895600" y="2167467"/>
                </a:lnTo>
                <a:lnTo>
                  <a:pt x="2895600" y="2139244"/>
                </a:lnTo>
                <a:lnTo>
                  <a:pt x="2731911" y="2139244"/>
                </a:lnTo>
                <a:lnTo>
                  <a:pt x="2731911" y="2122311"/>
                </a:lnTo>
                <a:lnTo>
                  <a:pt x="2590800" y="2122311"/>
                </a:lnTo>
                <a:lnTo>
                  <a:pt x="2590800" y="2099733"/>
                </a:lnTo>
                <a:lnTo>
                  <a:pt x="2590800" y="2099733"/>
                </a:lnTo>
                <a:lnTo>
                  <a:pt x="2562577" y="2071510"/>
                </a:lnTo>
                <a:lnTo>
                  <a:pt x="2545645" y="2054578"/>
                </a:lnTo>
                <a:lnTo>
                  <a:pt x="2500489" y="2009422"/>
                </a:lnTo>
                <a:lnTo>
                  <a:pt x="2161822" y="2009422"/>
                </a:lnTo>
                <a:lnTo>
                  <a:pt x="2094089" y="1941689"/>
                </a:lnTo>
                <a:lnTo>
                  <a:pt x="1975555" y="1941689"/>
                </a:lnTo>
                <a:lnTo>
                  <a:pt x="1975555" y="1919111"/>
                </a:lnTo>
                <a:lnTo>
                  <a:pt x="1907822" y="1919111"/>
                </a:lnTo>
                <a:lnTo>
                  <a:pt x="1811866" y="1744133"/>
                </a:lnTo>
                <a:lnTo>
                  <a:pt x="1732844" y="1744133"/>
                </a:lnTo>
                <a:lnTo>
                  <a:pt x="1732844" y="1727200"/>
                </a:lnTo>
                <a:lnTo>
                  <a:pt x="1732844" y="1727200"/>
                </a:lnTo>
                <a:lnTo>
                  <a:pt x="1732844" y="1727200"/>
                </a:lnTo>
                <a:lnTo>
                  <a:pt x="1698977" y="1727200"/>
                </a:lnTo>
                <a:lnTo>
                  <a:pt x="1698977" y="1676400"/>
                </a:lnTo>
                <a:lnTo>
                  <a:pt x="1625600" y="1676400"/>
                </a:lnTo>
                <a:lnTo>
                  <a:pt x="1625600" y="1619956"/>
                </a:lnTo>
                <a:lnTo>
                  <a:pt x="1625600" y="1619956"/>
                </a:lnTo>
                <a:lnTo>
                  <a:pt x="1603022" y="1619956"/>
                </a:lnTo>
                <a:lnTo>
                  <a:pt x="1603022" y="1524000"/>
                </a:lnTo>
                <a:lnTo>
                  <a:pt x="1569155" y="1524000"/>
                </a:lnTo>
                <a:lnTo>
                  <a:pt x="1569155" y="1473200"/>
                </a:lnTo>
                <a:lnTo>
                  <a:pt x="1501422" y="1473200"/>
                </a:lnTo>
                <a:lnTo>
                  <a:pt x="1501422" y="1439333"/>
                </a:lnTo>
                <a:lnTo>
                  <a:pt x="1405466" y="1439333"/>
                </a:lnTo>
                <a:lnTo>
                  <a:pt x="1405466" y="1411111"/>
                </a:lnTo>
                <a:lnTo>
                  <a:pt x="1354666" y="1411111"/>
                </a:lnTo>
                <a:lnTo>
                  <a:pt x="1354666" y="1320800"/>
                </a:lnTo>
                <a:lnTo>
                  <a:pt x="1354666" y="1320800"/>
                </a:lnTo>
                <a:lnTo>
                  <a:pt x="1315155" y="1320800"/>
                </a:lnTo>
                <a:lnTo>
                  <a:pt x="1315155" y="1179689"/>
                </a:lnTo>
                <a:lnTo>
                  <a:pt x="1292577" y="1179689"/>
                </a:lnTo>
                <a:lnTo>
                  <a:pt x="1292577" y="1100667"/>
                </a:lnTo>
                <a:lnTo>
                  <a:pt x="1100666" y="1100667"/>
                </a:lnTo>
                <a:lnTo>
                  <a:pt x="1061155" y="987778"/>
                </a:lnTo>
                <a:lnTo>
                  <a:pt x="1021644" y="778933"/>
                </a:lnTo>
                <a:lnTo>
                  <a:pt x="1021644" y="778933"/>
                </a:lnTo>
                <a:lnTo>
                  <a:pt x="959555" y="778933"/>
                </a:lnTo>
                <a:lnTo>
                  <a:pt x="891822" y="699911"/>
                </a:lnTo>
                <a:lnTo>
                  <a:pt x="818444" y="688622"/>
                </a:lnTo>
                <a:lnTo>
                  <a:pt x="745066" y="491067"/>
                </a:lnTo>
                <a:lnTo>
                  <a:pt x="677333" y="485422"/>
                </a:lnTo>
                <a:lnTo>
                  <a:pt x="677333" y="462844"/>
                </a:lnTo>
                <a:lnTo>
                  <a:pt x="620889" y="462844"/>
                </a:lnTo>
                <a:lnTo>
                  <a:pt x="620889" y="462844"/>
                </a:lnTo>
                <a:lnTo>
                  <a:pt x="620889" y="462844"/>
                </a:lnTo>
                <a:lnTo>
                  <a:pt x="620889" y="423333"/>
                </a:lnTo>
                <a:lnTo>
                  <a:pt x="519289" y="423333"/>
                </a:lnTo>
                <a:lnTo>
                  <a:pt x="519289" y="287867"/>
                </a:lnTo>
                <a:lnTo>
                  <a:pt x="485422" y="287867"/>
                </a:lnTo>
                <a:lnTo>
                  <a:pt x="485422" y="231422"/>
                </a:lnTo>
                <a:lnTo>
                  <a:pt x="423333" y="231422"/>
                </a:lnTo>
                <a:lnTo>
                  <a:pt x="423333" y="231422"/>
                </a:lnTo>
                <a:lnTo>
                  <a:pt x="395111" y="203200"/>
                </a:lnTo>
                <a:lnTo>
                  <a:pt x="361244" y="203200"/>
                </a:lnTo>
                <a:lnTo>
                  <a:pt x="299155" y="141111"/>
                </a:lnTo>
                <a:lnTo>
                  <a:pt x="299155" y="141111"/>
                </a:lnTo>
                <a:lnTo>
                  <a:pt x="265289" y="107245"/>
                </a:lnTo>
                <a:lnTo>
                  <a:pt x="265289" y="45156"/>
                </a:lnTo>
                <a:lnTo>
                  <a:pt x="208844" y="45156"/>
                </a:lnTo>
                <a:lnTo>
                  <a:pt x="208844" y="45156"/>
                </a:lnTo>
                <a:lnTo>
                  <a:pt x="208844"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82" name="Group 181">
            <a:extLst>
              <a:ext uri="{FF2B5EF4-FFF2-40B4-BE49-F238E27FC236}">
                <a16:creationId xmlns:a16="http://schemas.microsoft.com/office/drawing/2014/main" id="{7401B4A2-421F-F0FB-DA4F-E64DAED0B2C0}"/>
              </a:ext>
            </a:extLst>
          </p:cNvPr>
          <p:cNvGrpSpPr/>
          <p:nvPr/>
        </p:nvGrpSpPr>
        <p:grpSpPr>
          <a:xfrm>
            <a:off x="2867378" y="1698978"/>
            <a:ext cx="6756400" cy="2923822"/>
            <a:chOff x="2867378" y="1698978"/>
            <a:chExt cx="6756400" cy="2923822"/>
          </a:xfrm>
        </p:grpSpPr>
        <p:sp>
          <p:nvSpPr>
            <p:cNvPr id="183" name="Freeform 210">
              <a:extLst>
                <a:ext uri="{FF2B5EF4-FFF2-40B4-BE49-F238E27FC236}">
                  <a16:creationId xmlns:a16="http://schemas.microsoft.com/office/drawing/2014/main" id="{8E2CA9A4-403E-E0AB-DFDC-34FE573C7E1C}"/>
                </a:ext>
              </a:extLst>
            </p:cNvPr>
            <p:cNvSpPr/>
            <p:nvPr/>
          </p:nvSpPr>
          <p:spPr bwMode="auto">
            <a:xfrm>
              <a:off x="6773333" y="4408311"/>
              <a:ext cx="2850445" cy="214489"/>
            </a:xfrm>
            <a:custGeom>
              <a:avLst/>
              <a:gdLst>
                <a:gd name="connsiteX0" fmla="*/ 2850445 w 2850445"/>
                <a:gd name="connsiteY0" fmla="*/ 214489 h 214489"/>
                <a:gd name="connsiteX1" fmla="*/ 2850445 w 2850445"/>
                <a:gd name="connsiteY1" fmla="*/ 28222 h 214489"/>
                <a:gd name="connsiteX2" fmla="*/ 931334 w 2850445"/>
                <a:gd name="connsiteY2" fmla="*/ 28222 h 214489"/>
                <a:gd name="connsiteX3" fmla="*/ 931334 w 2850445"/>
                <a:gd name="connsiteY3" fmla="*/ 0 h 214489"/>
                <a:gd name="connsiteX4" fmla="*/ 0 w 2850445"/>
                <a:gd name="connsiteY4" fmla="*/ 0 h 21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0445" h="214489">
                  <a:moveTo>
                    <a:pt x="2850445" y="214489"/>
                  </a:moveTo>
                  <a:lnTo>
                    <a:pt x="2850445" y="28222"/>
                  </a:lnTo>
                  <a:lnTo>
                    <a:pt x="931334" y="28222"/>
                  </a:lnTo>
                  <a:lnTo>
                    <a:pt x="931334"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84" name="Freeform 211">
              <a:extLst>
                <a:ext uri="{FF2B5EF4-FFF2-40B4-BE49-F238E27FC236}">
                  <a16:creationId xmlns:a16="http://schemas.microsoft.com/office/drawing/2014/main" id="{8AF97199-6343-7379-F6A3-FDC7499258CB}"/>
                </a:ext>
              </a:extLst>
            </p:cNvPr>
            <p:cNvSpPr/>
            <p:nvPr/>
          </p:nvSpPr>
          <p:spPr bwMode="auto">
            <a:xfrm>
              <a:off x="2867378" y="1698978"/>
              <a:ext cx="3922889" cy="2720622"/>
            </a:xfrm>
            <a:custGeom>
              <a:avLst/>
              <a:gdLst>
                <a:gd name="connsiteX0" fmla="*/ 0 w 3922889"/>
                <a:gd name="connsiteY0" fmla="*/ 0 h 2720622"/>
                <a:gd name="connsiteX1" fmla="*/ 174978 w 3922889"/>
                <a:gd name="connsiteY1" fmla="*/ 0 h 2720622"/>
                <a:gd name="connsiteX2" fmla="*/ 174978 w 3922889"/>
                <a:gd name="connsiteY2" fmla="*/ 73378 h 2720622"/>
                <a:gd name="connsiteX3" fmla="*/ 231422 w 3922889"/>
                <a:gd name="connsiteY3" fmla="*/ 73378 h 2720622"/>
                <a:gd name="connsiteX4" fmla="*/ 231422 w 3922889"/>
                <a:gd name="connsiteY4" fmla="*/ 254000 h 2720622"/>
                <a:gd name="connsiteX5" fmla="*/ 231422 w 3922889"/>
                <a:gd name="connsiteY5" fmla="*/ 254000 h 2720622"/>
                <a:gd name="connsiteX6" fmla="*/ 270933 w 3922889"/>
                <a:gd name="connsiteY6" fmla="*/ 254000 h 2720622"/>
                <a:gd name="connsiteX7" fmla="*/ 270933 w 3922889"/>
                <a:gd name="connsiteY7" fmla="*/ 440266 h 2720622"/>
                <a:gd name="connsiteX8" fmla="*/ 383822 w 3922889"/>
                <a:gd name="connsiteY8" fmla="*/ 440266 h 2720622"/>
                <a:gd name="connsiteX9" fmla="*/ 383822 w 3922889"/>
                <a:gd name="connsiteY9" fmla="*/ 491066 h 2720622"/>
                <a:gd name="connsiteX10" fmla="*/ 462844 w 3922889"/>
                <a:gd name="connsiteY10" fmla="*/ 491066 h 2720622"/>
                <a:gd name="connsiteX11" fmla="*/ 462844 w 3922889"/>
                <a:gd name="connsiteY11" fmla="*/ 524933 h 2720622"/>
                <a:gd name="connsiteX12" fmla="*/ 462844 w 3922889"/>
                <a:gd name="connsiteY12" fmla="*/ 524933 h 2720622"/>
                <a:gd name="connsiteX13" fmla="*/ 519289 w 3922889"/>
                <a:gd name="connsiteY13" fmla="*/ 575733 h 2720622"/>
                <a:gd name="connsiteX14" fmla="*/ 541866 w 3922889"/>
                <a:gd name="connsiteY14" fmla="*/ 745066 h 2720622"/>
                <a:gd name="connsiteX15" fmla="*/ 598311 w 3922889"/>
                <a:gd name="connsiteY15" fmla="*/ 767644 h 2720622"/>
                <a:gd name="connsiteX16" fmla="*/ 598311 w 3922889"/>
                <a:gd name="connsiteY16" fmla="*/ 767644 h 2720622"/>
                <a:gd name="connsiteX17" fmla="*/ 598311 w 3922889"/>
                <a:gd name="connsiteY17" fmla="*/ 824089 h 2720622"/>
                <a:gd name="connsiteX18" fmla="*/ 756355 w 3922889"/>
                <a:gd name="connsiteY18" fmla="*/ 886178 h 2720622"/>
                <a:gd name="connsiteX19" fmla="*/ 818444 w 3922889"/>
                <a:gd name="connsiteY19" fmla="*/ 1111955 h 2720622"/>
                <a:gd name="connsiteX20" fmla="*/ 857955 w 3922889"/>
                <a:gd name="connsiteY20" fmla="*/ 1253066 h 2720622"/>
                <a:gd name="connsiteX21" fmla="*/ 942622 w 3922889"/>
                <a:gd name="connsiteY21" fmla="*/ 1258711 h 2720622"/>
                <a:gd name="connsiteX22" fmla="*/ 942622 w 3922889"/>
                <a:gd name="connsiteY22" fmla="*/ 1292578 h 2720622"/>
                <a:gd name="connsiteX23" fmla="*/ 1021644 w 3922889"/>
                <a:gd name="connsiteY23" fmla="*/ 1303866 h 2720622"/>
                <a:gd name="connsiteX24" fmla="*/ 1016000 w 3922889"/>
                <a:gd name="connsiteY24" fmla="*/ 1365955 h 2720622"/>
                <a:gd name="connsiteX25" fmla="*/ 1016000 w 3922889"/>
                <a:gd name="connsiteY25" fmla="*/ 1365955 h 2720622"/>
                <a:gd name="connsiteX26" fmla="*/ 1066800 w 3922889"/>
                <a:gd name="connsiteY26" fmla="*/ 1365955 h 2720622"/>
                <a:gd name="connsiteX27" fmla="*/ 1066800 w 3922889"/>
                <a:gd name="connsiteY27" fmla="*/ 1552222 h 2720622"/>
                <a:gd name="connsiteX28" fmla="*/ 1128889 w 3922889"/>
                <a:gd name="connsiteY28" fmla="*/ 1552222 h 2720622"/>
                <a:gd name="connsiteX29" fmla="*/ 1128889 w 3922889"/>
                <a:gd name="connsiteY29" fmla="*/ 1619955 h 2720622"/>
                <a:gd name="connsiteX30" fmla="*/ 1230489 w 3922889"/>
                <a:gd name="connsiteY30" fmla="*/ 1619955 h 2720622"/>
                <a:gd name="connsiteX31" fmla="*/ 1230489 w 3922889"/>
                <a:gd name="connsiteY31" fmla="*/ 1670755 h 2720622"/>
                <a:gd name="connsiteX32" fmla="*/ 1298222 w 3922889"/>
                <a:gd name="connsiteY32" fmla="*/ 1670755 h 2720622"/>
                <a:gd name="connsiteX33" fmla="*/ 1298222 w 3922889"/>
                <a:gd name="connsiteY33" fmla="*/ 1783644 h 2720622"/>
                <a:gd name="connsiteX34" fmla="*/ 1337733 w 3922889"/>
                <a:gd name="connsiteY34" fmla="*/ 1783644 h 2720622"/>
                <a:gd name="connsiteX35" fmla="*/ 1337733 w 3922889"/>
                <a:gd name="connsiteY35" fmla="*/ 1868311 h 2720622"/>
                <a:gd name="connsiteX36" fmla="*/ 1365955 w 3922889"/>
                <a:gd name="connsiteY36" fmla="*/ 1868311 h 2720622"/>
                <a:gd name="connsiteX37" fmla="*/ 1365955 w 3922889"/>
                <a:gd name="connsiteY37" fmla="*/ 1919111 h 2720622"/>
                <a:gd name="connsiteX38" fmla="*/ 1450622 w 3922889"/>
                <a:gd name="connsiteY38" fmla="*/ 1919111 h 2720622"/>
                <a:gd name="connsiteX39" fmla="*/ 1450622 w 3922889"/>
                <a:gd name="connsiteY39" fmla="*/ 1998133 h 2720622"/>
                <a:gd name="connsiteX40" fmla="*/ 1524000 w 3922889"/>
                <a:gd name="connsiteY40" fmla="*/ 1998133 h 2720622"/>
                <a:gd name="connsiteX41" fmla="*/ 1524000 w 3922889"/>
                <a:gd name="connsiteY41" fmla="*/ 2015066 h 2720622"/>
                <a:gd name="connsiteX42" fmla="*/ 1603022 w 3922889"/>
                <a:gd name="connsiteY42" fmla="*/ 2015066 h 2720622"/>
                <a:gd name="connsiteX43" fmla="*/ 1603022 w 3922889"/>
                <a:gd name="connsiteY43" fmla="*/ 2150533 h 2720622"/>
                <a:gd name="connsiteX44" fmla="*/ 1653822 w 3922889"/>
                <a:gd name="connsiteY44" fmla="*/ 2150533 h 2720622"/>
                <a:gd name="connsiteX45" fmla="*/ 1653822 w 3922889"/>
                <a:gd name="connsiteY45" fmla="*/ 2190044 h 2720622"/>
                <a:gd name="connsiteX46" fmla="*/ 1868311 w 3922889"/>
                <a:gd name="connsiteY46" fmla="*/ 2190044 h 2720622"/>
                <a:gd name="connsiteX47" fmla="*/ 1868311 w 3922889"/>
                <a:gd name="connsiteY47" fmla="*/ 2263422 h 2720622"/>
                <a:gd name="connsiteX48" fmla="*/ 1896533 w 3922889"/>
                <a:gd name="connsiteY48" fmla="*/ 2263422 h 2720622"/>
                <a:gd name="connsiteX49" fmla="*/ 1896533 w 3922889"/>
                <a:gd name="connsiteY49" fmla="*/ 2325511 h 2720622"/>
                <a:gd name="connsiteX50" fmla="*/ 1998133 w 3922889"/>
                <a:gd name="connsiteY50" fmla="*/ 2325511 h 2720622"/>
                <a:gd name="connsiteX51" fmla="*/ 1998133 w 3922889"/>
                <a:gd name="connsiteY51" fmla="*/ 2353733 h 2720622"/>
                <a:gd name="connsiteX52" fmla="*/ 2116666 w 3922889"/>
                <a:gd name="connsiteY52" fmla="*/ 2353733 h 2720622"/>
                <a:gd name="connsiteX53" fmla="*/ 2116666 w 3922889"/>
                <a:gd name="connsiteY53" fmla="*/ 2415822 h 2720622"/>
                <a:gd name="connsiteX54" fmla="*/ 2173111 w 3922889"/>
                <a:gd name="connsiteY54" fmla="*/ 2415822 h 2720622"/>
                <a:gd name="connsiteX55" fmla="*/ 2173111 w 3922889"/>
                <a:gd name="connsiteY55" fmla="*/ 2415822 h 2720622"/>
                <a:gd name="connsiteX56" fmla="*/ 2173111 w 3922889"/>
                <a:gd name="connsiteY56" fmla="*/ 2415822 h 2720622"/>
                <a:gd name="connsiteX57" fmla="*/ 2173111 w 3922889"/>
                <a:gd name="connsiteY57" fmla="*/ 2472266 h 2720622"/>
                <a:gd name="connsiteX58" fmla="*/ 2523066 w 3922889"/>
                <a:gd name="connsiteY58" fmla="*/ 2472266 h 2720622"/>
                <a:gd name="connsiteX59" fmla="*/ 2523066 w 3922889"/>
                <a:gd name="connsiteY59" fmla="*/ 2506133 h 2720622"/>
                <a:gd name="connsiteX60" fmla="*/ 2556933 w 3922889"/>
                <a:gd name="connsiteY60" fmla="*/ 2506133 h 2720622"/>
                <a:gd name="connsiteX61" fmla="*/ 2556933 w 3922889"/>
                <a:gd name="connsiteY61" fmla="*/ 2506133 h 2720622"/>
                <a:gd name="connsiteX62" fmla="*/ 2556933 w 3922889"/>
                <a:gd name="connsiteY62" fmla="*/ 2506133 h 2720622"/>
                <a:gd name="connsiteX63" fmla="*/ 2556933 w 3922889"/>
                <a:gd name="connsiteY63" fmla="*/ 2506133 h 2720622"/>
                <a:gd name="connsiteX64" fmla="*/ 2556933 w 3922889"/>
                <a:gd name="connsiteY64" fmla="*/ 2556933 h 2720622"/>
                <a:gd name="connsiteX65" fmla="*/ 2731911 w 3922889"/>
                <a:gd name="connsiteY65" fmla="*/ 2556933 h 2720622"/>
                <a:gd name="connsiteX66" fmla="*/ 2731911 w 3922889"/>
                <a:gd name="connsiteY66" fmla="*/ 2590800 h 2720622"/>
                <a:gd name="connsiteX67" fmla="*/ 2929466 w 3922889"/>
                <a:gd name="connsiteY67" fmla="*/ 2590800 h 2720622"/>
                <a:gd name="connsiteX68" fmla="*/ 2929466 w 3922889"/>
                <a:gd name="connsiteY68" fmla="*/ 2619022 h 2720622"/>
                <a:gd name="connsiteX69" fmla="*/ 3138311 w 3922889"/>
                <a:gd name="connsiteY69" fmla="*/ 2619022 h 2720622"/>
                <a:gd name="connsiteX70" fmla="*/ 3138311 w 3922889"/>
                <a:gd name="connsiteY70" fmla="*/ 2635955 h 2720622"/>
                <a:gd name="connsiteX71" fmla="*/ 3409244 w 3922889"/>
                <a:gd name="connsiteY71" fmla="*/ 2635955 h 2720622"/>
                <a:gd name="connsiteX72" fmla="*/ 3409244 w 3922889"/>
                <a:gd name="connsiteY72" fmla="*/ 2658533 h 2720622"/>
                <a:gd name="connsiteX73" fmla="*/ 3708400 w 3922889"/>
                <a:gd name="connsiteY73" fmla="*/ 2658533 h 2720622"/>
                <a:gd name="connsiteX74" fmla="*/ 3708400 w 3922889"/>
                <a:gd name="connsiteY74" fmla="*/ 2686755 h 2720622"/>
                <a:gd name="connsiteX75" fmla="*/ 3922889 w 3922889"/>
                <a:gd name="connsiteY75" fmla="*/ 2686755 h 2720622"/>
                <a:gd name="connsiteX76" fmla="*/ 3922889 w 3922889"/>
                <a:gd name="connsiteY76" fmla="*/ 2720622 h 27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922889" h="2720622">
                  <a:moveTo>
                    <a:pt x="0" y="0"/>
                  </a:moveTo>
                  <a:lnTo>
                    <a:pt x="174978" y="0"/>
                  </a:lnTo>
                  <a:lnTo>
                    <a:pt x="174978" y="73378"/>
                  </a:lnTo>
                  <a:lnTo>
                    <a:pt x="231422" y="73378"/>
                  </a:lnTo>
                  <a:lnTo>
                    <a:pt x="231422" y="254000"/>
                  </a:lnTo>
                  <a:lnTo>
                    <a:pt x="231422" y="254000"/>
                  </a:lnTo>
                  <a:lnTo>
                    <a:pt x="270933" y="254000"/>
                  </a:lnTo>
                  <a:lnTo>
                    <a:pt x="270933" y="440266"/>
                  </a:lnTo>
                  <a:lnTo>
                    <a:pt x="383822" y="440266"/>
                  </a:lnTo>
                  <a:lnTo>
                    <a:pt x="383822" y="491066"/>
                  </a:lnTo>
                  <a:lnTo>
                    <a:pt x="462844" y="491066"/>
                  </a:lnTo>
                  <a:lnTo>
                    <a:pt x="462844" y="524933"/>
                  </a:lnTo>
                  <a:lnTo>
                    <a:pt x="462844" y="524933"/>
                  </a:lnTo>
                  <a:lnTo>
                    <a:pt x="519289" y="575733"/>
                  </a:lnTo>
                  <a:lnTo>
                    <a:pt x="541866" y="745066"/>
                  </a:lnTo>
                  <a:lnTo>
                    <a:pt x="598311" y="767644"/>
                  </a:lnTo>
                  <a:lnTo>
                    <a:pt x="598311" y="767644"/>
                  </a:lnTo>
                  <a:lnTo>
                    <a:pt x="598311" y="824089"/>
                  </a:lnTo>
                  <a:lnTo>
                    <a:pt x="756355" y="886178"/>
                  </a:lnTo>
                  <a:lnTo>
                    <a:pt x="818444" y="1111955"/>
                  </a:lnTo>
                  <a:lnTo>
                    <a:pt x="857955" y="1253066"/>
                  </a:lnTo>
                  <a:lnTo>
                    <a:pt x="942622" y="1258711"/>
                  </a:lnTo>
                  <a:lnTo>
                    <a:pt x="942622" y="1292578"/>
                  </a:lnTo>
                  <a:lnTo>
                    <a:pt x="1021644" y="1303866"/>
                  </a:lnTo>
                  <a:lnTo>
                    <a:pt x="1016000" y="1365955"/>
                  </a:lnTo>
                  <a:lnTo>
                    <a:pt x="1016000" y="1365955"/>
                  </a:lnTo>
                  <a:lnTo>
                    <a:pt x="1066800" y="1365955"/>
                  </a:lnTo>
                  <a:lnTo>
                    <a:pt x="1066800" y="1552222"/>
                  </a:lnTo>
                  <a:lnTo>
                    <a:pt x="1128889" y="1552222"/>
                  </a:lnTo>
                  <a:lnTo>
                    <a:pt x="1128889" y="1619955"/>
                  </a:lnTo>
                  <a:lnTo>
                    <a:pt x="1230489" y="1619955"/>
                  </a:lnTo>
                  <a:lnTo>
                    <a:pt x="1230489" y="1670755"/>
                  </a:lnTo>
                  <a:lnTo>
                    <a:pt x="1298222" y="1670755"/>
                  </a:lnTo>
                  <a:lnTo>
                    <a:pt x="1298222" y="1783644"/>
                  </a:lnTo>
                  <a:lnTo>
                    <a:pt x="1337733" y="1783644"/>
                  </a:lnTo>
                  <a:lnTo>
                    <a:pt x="1337733" y="1868311"/>
                  </a:lnTo>
                  <a:lnTo>
                    <a:pt x="1365955" y="1868311"/>
                  </a:lnTo>
                  <a:lnTo>
                    <a:pt x="1365955" y="1919111"/>
                  </a:lnTo>
                  <a:lnTo>
                    <a:pt x="1450622" y="1919111"/>
                  </a:lnTo>
                  <a:lnTo>
                    <a:pt x="1450622" y="1998133"/>
                  </a:lnTo>
                  <a:lnTo>
                    <a:pt x="1524000" y="1998133"/>
                  </a:lnTo>
                  <a:lnTo>
                    <a:pt x="1524000" y="2015066"/>
                  </a:lnTo>
                  <a:lnTo>
                    <a:pt x="1603022" y="2015066"/>
                  </a:lnTo>
                  <a:lnTo>
                    <a:pt x="1603022" y="2150533"/>
                  </a:lnTo>
                  <a:lnTo>
                    <a:pt x="1653822" y="2150533"/>
                  </a:lnTo>
                  <a:lnTo>
                    <a:pt x="1653822" y="2190044"/>
                  </a:lnTo>
                  <a:lnTo>
                    <a:pt x="1868311" y="2190044"/>
                  </a:lnTo>
                  <a:lnTo>
                    <a:pt x="1868311" y="2263422"/>
                  </a:lnTo>
                  <a:lnTo>
                    <a:pt x="1896533" y="2263422"/>
                  </a:lnTo>
                  <a:lnTo>
                    <a:pt x="1896533" y="2325511"/>
                  </a:lnTo>
                  <a:lnTo>
                    <a:pt x="1998133" y="2325511"/>
                  </a:lnTo>
                  <a:lnTo>
                    <a:pt x="1998133" y="2353733"/>
                  </a:lnTo>
                  <a:lnTo>
                    <a:pt x="2116666" y="2353733"/>
                  </a:lnTo>
                  <a:lnTo>
                    <a:pt x="2116666" y="2415822"/>
                  </a:lnTo>
                  <a:lnTo>
                    <a:pt x="2173111" y="2415822"/>
                  </a:lnTo>
                  <a:lnTo>
                    <a:pt x="2173111" y="2415822"/>
                  </a:lnTo>
                  <a:lnTo>
                    <a:pt x="2173111" y="2415822"/>
                  </a:lnTo>
                  <a:lnTo>
                    <a:pt x="2173111" y="2472266"/>
                  </a:lnTo>
                  <a:lnTo>
                    <a:pt x="2523066" y="2472266"/>
                  </a:lnTo>
                  <a:lnTo>
                    <a:pt x="2523066" y="2506133"/>
                  </a:lnTo>
                  <a:lnTo>
                    <a:pt x="2556933" y="2506133"/>
                  </a:lnTo>
                  <a:lnTo>
                    <a:pt x="2556933" y="2506133"/>
                  </a:lnTo>
                  <a:lnTo>
                    <a:pt x="2556933" y="2506133"/>
                  </a:lnTo>
                  <a:lnTo>
                    <a:pt x="2556933" y="2506133"/>
                  </a:lnTo>
                  <a:lnTo>
                    <a:pt x="2556933" y="2556933"/>
                  </a:lnTo>
                  <a:lnTo>
                    <a:pt x="2731911" y="2556933"/>
                  </a:lnTo>
                  <a:lnTo>
                    <a:pt x="2731911" y="2590800"/>
                  </a:lnTo>
                  <a:lnTo>
                    <a:pt x="2929466" y="2590800"/>
                  </a:lnTo>
                  <a:lnTo>
                    <a:pt x="2929466" y="2619022"/>
                  </a:lnTo>
                  <a:lnTo>
                    <a:pt x="3138311" y="2619022"/>
                  </a:lnTo>
                  <a:lnTo>
                    <a:pt x="3138311" y="2635955"/>
                  </a:lnTo>
                  <a:lnTo>
                    <a:pt x="3409244" y="2635955"/>
                  </a:lnTo>
                  <a:lnTo>
                    <a:pt x="3409244" y="2658533"/>
                  </a:lnTo>
                  <a:lnTo>
                    <a:pt x="3708400" y="2658533"/>
                  </a:lnTo>
                  <a:lnTo>
                    <a:pt x="3708400" y="2686755"/>
                  </a:lnTo>
                  <a:lnTo>
                    <a:pt x="3922889" y="2686755"/>
                  </a:lnTo>
                  <a:lnTo>
                    <a:pt x="3922889" y="2720622"/>
                  </a:lnTo>
                </a:path>
              </a:pathLst>
            </a:custGeom>
            <a:noFill/>
            <a:ln w="28575">
              <a:solidFill>
                <a:schemeClr val="accent1"/>
              </a:solidFill>
              <a:miter lim="800000"/>
              <a:headEnd/>
              <a:tailEnd/>
            </a:ln>
          </p:spPr>
          <p:txBody>
            <a:bodyPr rtlCol="0" anchor="ctr"/>
            <a:lstStyle/>
            <a:p>
              <a:pPr algn="ctr"/>
              <a:endParaRPr lang="en-US" dirty="0"/>
            </a:p>
          </p:txBody>
        </p:sp>
      </p:grpSp>
      <p:sp>
        <p:nvSpPr>
          <p:cNvPr id="185" name="Oval 184">
            <a:extLst>
              <a:ext uri="{FF2B5EF4-FFF2-40B4-BE49-F238E27FC236}">
                <a16:creationId xmlns:a16="http://schemas.microsoft.com/office/drawing/2014/main" id="{6452174E-D27E-6253-B76F-012B4727895B}"/>
              </a:ext>
            </a:extLst>
          </p:cNvPr>
          <p:cNvSpPr/>
          <p:nvPr/>
        </p:nvSpPr>
        <p:spPr bwMode="auto">
          <a:xfrm>
            <a:off x="8636163" y="4394948"/>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B2E9D02A-C141-FFFA-7BC4-43B0E9A9E52B}"/>
              </a:ext>
            </a:extLst>
          </p:cNvPr>
          <p:cNvSpPr/>
          <p:nvPr/>
        </p:nvSpPr>
        <p:spPr bwMode="auto">
          <a:xfrm>
            <a:off x="2827481" y="1663637"/>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82FA5EFB-16CA-60C7-0642-6975B329EDDB}"/>
              </a:ext>
            </a:extLst>
          </p:cNvPr>
          <p:cNvSpPr/>
          <p:nvPr/>
        </p:nvSpPr>
        <p:spPr bwMode="auto">
          <a:xfrm>
            <a:off x="3062254" y="1875306"/>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131BEF26-5F09-DD60-BA47-D07E370492BF}"/>
              </a:ext>
            </a:extLst>
          </p:cNvPr>
          <p:cNvSpPr/>
          <p:nvPr/>
        </p:nvSpPr>
        <p:spPr bwMode="auto">
          <a:xfrm>
            <a:off x="3083173" y="1907368"/>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6D9C6CBE-8452-AA15-4457-B23FD0132CC0}"/>
              </a:ext>
            </a:extLst>
          </p:cNvPr>
          <p:cNvSpPr/>
          <p:nvPr/>
        </p:nvSpPr>
        <p:spPr bwMode="auto">
          <a:xfrm>
            <a:off x="3098426" y="2026507"/>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490AD3D0-648C-078C-B5EC-32196BA72CA9}"/>
              </a:ext>
            </a:extLst>
          </p:cNvPr>
          <p:cNvSpPr/>
          <p:nvPr/>
        </p:nvSpPr>
        <p:spPr bwMode="auto">
          <a:xfrm>
            <a:off x="3112357" y="2088086"/>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4E4B130B-EA6B-0CAB-D4B9-F152C607B213}"/>
              </a:ext>
            </a:extLst>
          </p:cNvPr>
          <p:cNvSpPr/>
          <p:nvPr/>
        </p:nvSpPr>
        <p:spPr bwMode="auto">
          <a:xfrm>
            <a:off x="3166903" y="2110213"/>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6230612D-817F-FC5F-AAB0-7AD26291311E}"/>
              </a:ext>
            </a:extLst>
          </p:cNvPr>
          <p:cNvSpPr/>
          <p:nvPr/>
        </p:nvSpPr>
        <p:spPr bwMode="auto">
          <a:xfrm>
            <a:off x="3316640" y="2210588"/>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5101F678-7891-2C58-8A60-9B3D748C3B97}"/>
              </a:ext>
            </a:extLst>
          </p:cNvPr>
          <p:cNvSpPr/>
          <p:nvPr/>
        </p:nvSpPr>
        <p:spPr bwMode="auto">
          <a:xfrm>
            <a:off x="3352741" y="2282257"/>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677891EB-9DC7-4056-876C-7300DEB1F974}"/>
              </a:ext>
            </a:extLst>
          </p:cNvPr>
          <p:cNvSpPr/>
          <p:nvPr/>
        </p:nvSpPr>
        <p:spPr bwMode="auto">
          <a:xfrm>
            <a:off x="3385587" y="2405528"/>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61FE55AA-0904-8D49-3E66-2E4281636073}"/>
              </a:ext>
            </a:extLst>
          </p:cNvPr>
          <p:cNvSpPr/>
          <p:nvPr/>
        </p:nvSpPr>
        <p:spPr bwMode="auto">
          <a:xfrm>
            <a:off x="3400373" y="2428403"/>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233015CA-5E4B-6C56-9943-EBF52C9AE615}"/>
              </a:ext>
            </a:extLst>
          </p:cNvPr>
          <p:cNvSpPr/>
          <p:nvPr/>
        </p:nvSpPr>
        <p:spPr bwMode="auto">
          <a:xfrm>
            <a:off x="3476867" y="2494577"/>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4E808FD1-C90D-3649-43E0-124F081A3B88}"/>
              </a:ext>
            </a:extLst>
          </p:cNvPr>
          <p:cNvSpPr/>
          <p:nvPr/>
        </p:nvSpPr>
        <p:spPr bwMode="auto">
          <a:xfrm>
            <a:off x="3601145" y="2627646"/>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683195DD-0953-4109-37A7-9EB9EE376782}"/>
              </a:ext>
            </a:extLst>
          </p:cNvPr>
          <p:cNvSpPr/>
          <p:nvPr/>
        </p:nvSpPr>
        <p:spPr bwMode="auto">
          <a:xfrm>
            <a:off x="3623203" y="2677760"/>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A8D56196-3D71-C32A-F4B5-BB4BBDD631F0}"/>
              </a:ext>
            </a:extLst>
          </p:cNvPr>
          <p:cNvSpPr/>
          <p:nvPr/>
        </p:nvSpPr>
        <p:spPr bwMode="auto">
          <a:xfrm>
            <a:off x="3640174" y="2785690"/>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78F26991-21D8-4992-B82E-2DC2EC42B1D6}"/>
              </a:ext>
            </a:extLst>
          </p:cNvPr>
          <p:cNvSpPr/>
          <p:nvPr/>
        </p:nvSpPr>
        <p:spPr bwMode="auto">
          <a:xfrm>
            <a:off x="3672190" y="2884905"/>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5294C983-1D3E-46C4-8C8C-0D95C00430B6}"/>
              </a:ext>
            </a:extLst>
          </p:cNvPr>
          <p:cNvSpPr/>
          <p:nvPr/>
        </p:nvSpPr>
        <p:spPr bwMode="auto">
          <a:xfrm>
            <a:off x="3756075" y="2929158"/>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D405E658-B120-1B2C-FDAA-EC6748EAA693}"/>
              </a:ext>
            </a:extLst>
          </p:cNvPr>
          <p:cNvSpPr/>
          <p:nvPr/>
        </p:nvSpPr>
        <p:spPr bwMode="auto">
          <a:xfrm>
            <a:off x="3882038" y="3049534"/>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39F90B59-DF35-AA97-ABC7-2A6608129C5E}"/>
              </a:ext>
            </a:extLst>
          </p:cNvPr>
          <p:cNvSpPr/>
          <p:nvPr/>
        </p:nvSpPr>
        <p:spPr bwMode="auto">
          <a:xfrm>
            <a:off x="3895034" y="3175979"/>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BE6D861C-1C32-3528-1C12-985C30584E73}"/>
              </a:ext>
            </a:extLst>
          </p:cNvPr>
          <p:cNvSpPr/>
          <p:nvPr/>
        </p:nvSpPr>
        <p:spPr bwMode="auto">
          <a:xfrm>
            <a:off x="3937299" y="3238865"/>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C26839F6-C4E7-1961-C626-CADF26D056B3}"/>
              </a:ext>
            </a:extLst>
          </p:cNvPr>
          <p:cNvSpPr/>
          <p:nvPr/>
        </p:nvSpPr>
        <p:spPr bwMode="auto">
          <a:xfrm>
            <a:off x="4080302" y="3317417"/>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A3BCC669-6E04-6937-FB03-2E2EA7669158}"/>
              </a:ext>
            </a:extLst>
          </p:cNvPr>
          <p:cNvSpPr/>
          <p:nvPr/>
        </p:nvSpPr>
        <p:spPr bwMode="auto">
          <a:xfrm>
            <a:off x="4128666" y="3371487"/>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4714FCE1-4522-7812-2527-BFC219CDBC18}"/>
              </a:ext>
            </a:extLst>
          </p:cNvPr>
          <p:cNvSpPr/>
          <p:nvPr/>
        </p:nvSpPr>
        <p:spPr bwMode="auto">
          <a:xfrm>
            <a:off x="4171406" y="3521633"/>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C58E2DA8-9CEB-631A-D002-865369F2B63F}"/>
              </a:ext>
            </a:extLst>
          </p:cNvPr>
          <p:cNvSpPr/>
          <p:nvPr/>
        </p:nvSpPr>
        <p:spPr bwMode="auto">
          <a:xfrm>
            <a:off x="4268850" y="3610241"/>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F820DC64-22CB-3ADF-3DCC-F9B99F741DDA}"/>
              </a:ext>
            </a:extLst>
          </p:cNvPr>
          <p:cNvSpPr/>
          <p:nvPr/>
        </p:nvSpPr>
        <p:spPr bwMode="auto">
          <a:xfrm>
            <a:off x="4398766" y="3691035"/>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02F603D6-D266-4108-09D0-935928C8A5E2}"/>
              </a:ext>
            </a:extLst>
          </p:cNvPr>
          <p:cNvSpPr/>
          <p:nvPr/>
        </p:nvSpPr>
        <p:spPr bwMode="auto">
          <a:xfrm>
            <a:off x="4446733" y="3794240"/>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B662E88C-0385-D5F1-2EEE-EE1F3629708F}"/>
              </a:ext>
            </a:extLst>
          </p:cNvPr>
          <p:cNvSpPr/>
          <p:nvPr/>
        </p:nvSpPr>
        <p:spPr bwMode="auto">
          <a:xfrm>
            <a:off x="4619037" y="3857255"/>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5BE6A95C-D292-8655-B42B-7608874467CD}"/>
              </a:ext>
            </a:extLst>
          </p:cNvPr>
          <p:cNvSpPr/>
          <p:nvPr/>
        </p:nvSpPr>
        <p:spPr bwMode="auto">
          <a:xfrm>
            <a:off x="4660860" y="3857255"/>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75EAA436-A68C-181F-B2FD-BF5B946D40DD}"/>
              </a:ext>
            </a:extLst>
          </p:cNvPr>
          <p:cNvSpPr/>
          <p:nvPr/>
        </p:nvSpPr>
        <p:spPr bwMode="auto">
          <a:xfrm>
            <a:off x="4945359" y="4071857"/>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396080C4-4947-35DF-4F1C-BDB2ACBD8640}"/>
              </a:ext>
            </a:extLst>
          </p:cNvPr>
          <p:cNvSpPr/>
          <p:nvPr/>
        </p:nvSpPr>
        <p:spPr bwMode="auto">
          <a:xfrm>
            <a:off x="4961757" y="4108969"/>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B97122D7-C8C8-81B7-9EF0-D5DBCBCC58B8}"/>
              </a:ext>
            </a:extLst>
          </p:cNvPr>
          <p:cNvSpPr/>
          <p:nvPr/>
        </p:nvSpPr>
        <p:spPr bwMode="auto">
          <a:xfrm>
            <a:off x="6135659" y="4282233"/>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09A00D30-8FBA-B520-D798-3F8848B72815}"/>
              </a:ext>
            </a:extLst>
          </p:cNvPr>
          <p:cNvSpPr/>
          <p:nvPr/>
        </p:nvSpPr>
        <p:spPr bwMode="auto">
          <a:xfrm>
            <a:off x="6197594" y="4302300"/>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4BEBA490-48E1-D3E6-A58A-6731E9C26A0D}"/>
              </a:ext>
            </a:extLst>
          </p:cNvPr>
          <p:cNvSpPr/>
          <p:nvPr/>
        </p:nvSpPr>
        <p:spPr bwMode="auto">
          <a:xfrm>
            <a:off x="6301352" y="4317574"/>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05543713-9381-17B9-ABFA-86E0F1DCB6AE}"/>
              </a:ext>
            </a:extLst>
          </p:cNvPr>
          <p:cNvSpPr/>
          <p:nvPr/>
        </p:nvSpPr>
        <p:spPr bwMode="auto">
          <a:xfrm>
            <a:off x="6692981" y="4352091"/>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F12585C6-3350-D1F8-EF15-8BF2F665E699}"/>
              </a:ext>
            </a:extLst>
          </p:cNvPr>
          <p:cNvSpPr/>
          <p:nvPr/>
        </p:nvSpPr>
        <p:spPr bwMode="auto">
          <a:xfrm>
            <a:off x="6253963" y="4315481"/>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EECF1C8A-97B4-B14C-F233-2C158BC3B6FF}"/>
              </a:ext>
            </a:extLst>
          </p:cNvPr>
          <p:cNvSpPr/>
          <p:nvPr/>
        </p:nvSpPr>
        <p:spPr bwMode="auto">
          <a:xfrm>
            <a:off x="6493930" y="4315481"/>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E1F9030C-3EAE-0859-7D5A-AC64C577FB8D}"/>
              </a:ext>
            </a:extLst>
          </p:cNvPr>
          <p:cNvSpPr/>
          <p:nvPr/>
        </p:nvSpPr>
        <p:spPr bwMode="auto">
          <a:xfrm>
            <a:off x="6570775" y="4352091"/>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D808C543-7C3C-4F98-7A7D-AD8D907F92DE}"/>
              </a:ext>
            </a:extLst>
          </p:cNvPr>
          <p:cNvSpPr/>
          <p:nvPr/>
        </p:nvSpPr>
        <p:spPr bwMode="auto">
          <a:xfrm>
            <a:off x="6740241" y="4352435"/>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D64B4C66-A8F2-4CA4-CCFB-C12A982E599B}"/>
              </a:ext>
            </a:extLst>
          </p:cNvPr>
          <p:cNvSpPr/>
          <p:nvPr/>
        </p:nvSpPr>
        <p:spPr bwMode="auto">
          <a:xfrm>
            <a:off x="6984137" y="4370183"/>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F95C0525-C16A-D8D3-AA51-DD36067C9054}"/>
              </a:ext>
            </a:extLst>
          </p:cNvPr>
          <p:cNvSpPr/>
          <p:nvPr/>
        </p:nvSpPr>
        <p:spPr bwMode="auto">
          <a:xfrm>
            <a:off x="7372397" y="4373892"/>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3C71B527-B6E9-B4F6-0495-307469DCFE86}"/>
              </a:ext>
            </a:extLst>
          </p:cNvPr>
          <p:cNvSpPr/>
          <p:nvPr/>
        </p:nvSpPr>
        <p:spPr bwMode="auto">
          <a:xfrm>
            <a:off x="7797452" y="4396429"/>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FCF05A57-E02F-123D-0B4D-01842A300C20}"/>
              </a:ext>
            </a:extLst>
          </p:cNvPr>
          <p:cNvSpPr/>
          <p:nvPr/>
        </p:nvSpPr>
        <p:spPr bwMode="auto">
          <a:xfrm>
            <a:off x="8177819" y="4397660"/>
            <a:ext cx="83647" cy="83647"/>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56396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517F-0BD3-E205-B566-BB2B66842B2D}"/>
              </a:ext>
            </a:extLst>
          </p:cNvPr>
          <p:cNvSpPr>
            <a:spLocks noGrp="1"/>
          </p:cNvSpPr>
          <p:nvPr>
            <p:ph type="title"/>
          </p:nvPr>
        </p:nvSpPr>
        <p:spPr/>
        <p:txBody>
          <a:bodyPr/>
          <a:lstStyle/>
          <a:p>
            <a:r>
              <a:rPr lang="en-US" altLang="en-US" dirty="0"/>
              <a:t>RATIONALE-306: Response</a:t>
            </a:r>
            <a:endParaRPr lang="en-US" dirty="0"/>
          </a:p>
        </p:txBody>
      </p:sp>
      <p:graphicFrame>
        <p:nvGraphicFramePr>
          <p:cNvPr id="5" name="Content Placeholder 4">
            <a:extLst>
              <a:ext uri="{FF2B5EF4-FFF2-40B4-BE49-F238E27FC236}">
                <a16:creationId xmlns:a16="http://schemas.microsoft.com/office/drawing/2014/main" id="{07D59BA4-C9C6-4BC8-C547-FEB6EF760A3F}"/>
              </a:ext>
            </a:extLst>
          </p:cNvPr>
          <p:cNvGraphicFramePr>
            <a:graphicFrameLocks noGrp="1"/>
          </p:cNvGraphicFramePr>
          <p:nvPr>
            <p:ph idx="4294967295"/>
            <p:extLst>
              <p:ext uri="{D42A27DB-BD31-4B8C-83A1-F6EECF244321}">
                <p14:modId xmlns:p14="http://schemas.microsoft.com/office/powerpoint/2010/main" val="2397155705"/>
              </p:ext>
            </p:extLst>
          </p:nvPr>
        </p:nvGraphicFramePr>
        <p:xfrm>
          <a:off x="731733" y="1611313"/>
          <a:ext cx="10753381" cy="3872338"/>
        </p:xfrm>
        <a:graphic>
          <a:graphicData uri="http://schemas.openxmlformats.org/drawingml/2006/table">
            <a:tbl>
              <a:tblPr firstRow="1" bandRow="1">
                <a:tableStyleId>{0E3FDE45-AF77-4B5C-9715-49D594BDF05E}</a:tableStyleId>
              </a:tblPr>
              <a:tblGrid>
                <a:gridCol w="4366683">
                  <a:extLst>
                    <a:ext uri="{9D8B030D-6E8A-4147-A177-3AD203B41FA5}">
                      <a16:colId xmlns:a16="http://schemas.microsoft.com/office/drawing/2014/main" val="151864319"/>
                    </a:ext>
                  </a:extLst>
                </a:gridCol>
                <a:gridCol w="3345547">
                  <a:extLst>
                    <a:ext uri="{9D8B030D-6E8A-4147-A177-3AD203B41FA5}">
                      <a16:colId xmlns:a16="http://schemas.microsoft.com/office/drawing/2014/main" val="3315049150"/>
                    </a:ext>
                  </a:extLst>
                </a:gridCol>
                <a:gridCol w="3041151">
                  <a:extLst>
                    <a:ext uri="{9D8B030D-6E8A-4147-A177-3AD203B41FA5}">
                      <a16:colId xmlns:a16="http://schemas.microsoft.com/office/drawing/2014/main" val="2414725134"/>
                    </a:ext>
                  </a:extLst>
                </a:gridCol>
              </a:tblGrid>
              <a:tr h="646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Tislelizumab + CT</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326)</a:t>
                      </a:r>
                    </a:p>
                  </a:txBody>
                  <a:tcPr marL="91411" marR="91411" marT="34296" marB="34296" anchor="ctr" horzOverflow="overflow">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Placebo + CT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323)</a:t>
                      </a:r>
                    </a:p>
                  </a:txBody>
                  <a:tcPr marL="91411" marR="91411" marT="34296" marB="34296" anchor="ctr" horzOverflow="overflow">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4130"/>
                  </a:ext>
                </a:extLst>
              </a:tr>
              <a:tr h="34850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 % (95% CI)*</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63.6 (58.0 - 68.7)</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42.4 (37.0 - 48.0)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152755622"/>
                  </a:ext>
                </a:extLst>
              </a:tr>
              <a:tr h="16553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Not determined</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192 (58.9)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 (25.5)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(7.1)</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129 (39.9)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122 (37.8)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(6.8)</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04603539"/>
                  </a:ext>
                </a:extLst>
              </a:tr>
              <a:tr h="1091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Duration of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Patients with ongoing response, n (%) </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 (6.1 -8.1)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(19.3)</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(4.4 –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(9.5)</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34832411"/>
                  </a:ext>
                </a:extLst>
              </a:tr>
            </a:tbl>
          </a:graphicData>
        </a:graphic>
      </p:graphicFrame>
      <p:sp>
        <p:nvSpPr>
          <p:cNvPr id="8" name="TextBox 7">
            <a:extLst>
              <a:ext uri="{FF2B5EF4-FFF2-40B4-BE49-F238E27FC236}">
                <a16:creationId xmlns:a16="http://schemas.microsoft.com/office/drawing/2014/main" id="{D85BBE64-654F-21AA-837D-1B055482E6F7}"/>
              </a:ext>
            </a:extLst>
          </p:cNvPr>
          <p:cNvSpPr txBox="1"/>
          <p:nvPr/>
        </p:nvSpPr>
        <p:spPr bwMode="auto">
          <a:xfrm>
            <a:off x="604837" y="5471009"/>
            <a:ext cx="552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*Odds ratio for ORR, (95% CI): 2.38 (1.73-3.27);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 .0001</a:t>
            </a:r>
          </a:p>
        </p:txBody>
      </p:sp>
      <p:sp>
        <p:nvSpPr>
          <p:cNvPr id="10" name="TextBox 9">
            <a:extLst>
              <a:ext uri="{FF2B5EF4-FFF2-40B4-BE49-F238E27FC236}">
                <a16:creationId xmlns:a16="http://schemas.microsoft.com/office/drawing/2014/main" id="{1C6C34E4-8213-079A-1549-E7BB10EFFD39}"/>
              </a:ext>
            </a:extLst>
          </p:cNvPr>
          <p:cNvSpPr txBox="1"/>
          <p:nvPr/>
        </p:nvSpPr>
        <p:spPr bwMode="auto">
          <a:xfrm>
            <a:off x="414380" y="6408190"/>
            <a:ext cx="6102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 Reproduced with permission.</a:t>
            </a:r>
          </a:p>
        </p:txBody>
      </p:sp>
    </p:spTree>
    <p:extLst>
      <p:ext uri="{BB962C8B-B14F-4D97-AF65-F5344CB8AC3E}">
        <p14:creationId xmlns:p14="http://schemas.microsoft.com/office/powerpoint/2010/main" val="3740557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RATIONALE-306: Safety</a:t>
            </a:r>
            <a:endParaRPr lang="en-US" dirty="0"/>
          </a:p>
        </p:txBody>
      </p:sp>
      <p:sp>
        <p:nvSpPr>
          <p:cNvPr id="9" name="TextBox 8"/>
          <p:cNvSpPr txBox="1"/>
          <p:nvPr/>
        </p:nvSpPr>
        <p:spPr>
          <a:xfrm>
            <a:off x="421832" y="6413863"/>
            <a:ext cx="4445961"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 Reproduced with permission.</a:t>
            </a:r>
          </a:p>
        </p:txBody>
      </p:sp>
      <p:grpSp>
        <p:nvGrpSpPr>
          <p:cNvPr id="8" name="Group 7">
            <a:extLst>
              <a:ext uri="{FF2B5EF4-FFF2-40B4-BE49-F238E27FC236}">
                <a16:creationId xmlns:a16="http://schemas.microsoft.com/office/drawing/2014/main" id="{8BE00D25-2C86-7942-B52C-513F0A5CEC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3CF6E66-32C7-D17E-976B-DD8D2BE2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E88F834-5AA8-73FF-DB7A-78EAF3188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9" name="Group 32">
            <a:extLst>
              <a:ext uri="{FF2B5EF4-FFF2-40B4-BE49-F238E27FC236}">
                <a16:creationId xmlns:a16="http://schemas.microsoft.com/office/drawing/2014/main" id="{FB66E258-AAEC-5534-61A0-1DA31A0C36BE}"/>
              </a:ext>
            </a:extLst>
          </p:cNvPr>
          <p:cNvGraphicFramePr>
            <a:graphicFrameLocks noGrp="1"/>
          </p:cNvGraphicFramePr>
          <p:nvPr>
            <p:extLst>
              <p:ext uri="{D42A27DB-BD31-4B8C-83A1-F6EECF244321}">
                <p14:modId xmlns:p14="http://schemas.microsoft.com/office/powerpoint/2010/main" val="3151825288"/>
              </p:ext>
            </p:extLst>
          </p:nvPr>
        </p:nvGraphicFramePr>
        <p:xfrm>
          <a:off x="723900" y="1606550"/>
          <a:ext cx="5225487" cy="3541824"/>
        </p:xfrm>
        <a:graphic>
          <a:graphicData uri="http://schemas.openxmlformats.org/drawingml/2006/table">
            <a:tbl>
              <a:tblPr/>
              <a:tblGrid>
                <a:gridCol w="2521253">
                  <a:extLst>
                    <a:ext uri="{9D8B030D-6E8A-4147-A177-3AD203B41FA5}">
                      <a16:colId xmlns:a16="http://schemas.microsoft.com/office/drawing/2014/main" val="20000"/>
                    </a:ext>
                  </a:extLst>
                </a:gridCol>
                <a:gridCol w="1304681">
                  <a:extLst>
                    <a:ext uri="{9D8B030D-6E8A-4147-A177-3AD203B41FA5}">
                      <a16:colId xmlns:a16="http://schemas.microsoft.com/office/drawing/2014/main" val="20001"/>
                    </a:ext>
                  </a:extLst>
                </a:gridCol>
                <a:gridCol w="13995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 n (%)</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Tislelizumab +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Placebo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321)</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35000"/>
                        </a:spcBef>
                        <a:spcAft>
                          <a:spcPts val="2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treatment-related TEAE</a:t>
                      </a:r>
                    </a:p>
                    <a:p>
                      <a:pPr marL="285750" marR="0" lvl="0" indent="-171450" algn="l" defTabSz="914400" rtl="0" eaLnBrk="1" fontAlgn="base" latinLnBrk="0" hangingPunct="1">
                        <a:lnSpc>
                          <a:spcPct val="100000"/>
                        </a:lnSpc>
                        <a:spcBef>
                          <a:spcPct val="350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5750" marR="0" lvl="0" indent="-171450" algn="l" defTabSz="914400" rtl="0" eaLnBrk="1" fontAlgn="base" latinLnBrk="0" hangingPunct="1">
                        <a:lnSpc>
                          <a:spcPct val="100000"/>
                        </a:lnSpc>
                        <a:spcBef>
                          <a:spcPct val="350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p>
                      <a:pPr marL="285750" marR="0" lvl="0" indent="-171450" algn="l" defTabSz="914400" rtl="0" eaLnBrk="1" fontAlgn="base" latinLnBrk="0" hangingPunct="1">
                        <a:lnSpc>
                          <a:spcPct val="100000"/>
                        </a:lnSpc>
                        <a:spcBef>
                          <a:spcPct val="350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313 (96.6)</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216 (66.7)</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(28.7)</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(1.9)</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 (96.3)</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207 (64.5)</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(19.3)</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ts val="2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treatment-related TEAE leading to discontinuation</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(31.8)</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(22.4)</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9595806"/>
                  </a:ext>
                </a:extLst>
              </a:tr>
              <a:tr h="0">
                <a:tc>
                  <a:txBody>
                    <a:bodyPr/>
                    <a:lstStyle/>
                    <a:p>
                      <a:pPr marL="0" marR="0" lvl="0" indent="0" algn="l" defTabSz="914400" rtl="0" eaLnBrk="1" fontAlgn="base" latinLnBrk="0" hangingPunct="1">
                        <a:lnSpc>
                          <a:spcPct val="100000"/>
                        </a:lnSpc>
                        <a:spcBef>
                          <a:spcPct val="35000"/>
                        </a:spcBef>
                        <a:spcAft>
                          <a:spcPts val="2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immune-mediated AE</a:t>
                      </a:r>
                    </a:p>
                    <a:p>
                      <a:pPr marL="285750" marR="0" lvl="0" indent="-171450" algn="l" defTabSz="914400" rtl="0" eaLnBrk="1" fontAlgn="base" latinLnBrk="0" hangingPunct="1">
                        <a:lnSpc>
                          <a:spcPct val="100000"/>
                        </a:lnSpc>
                        <a:spcBef>
                          <a:spcPct val="35000"/>
                        </a:spcBef>
                        <a:spcAft>
                          <a:spcPts val="2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Grade≥3</a:t>
                      </a:r>
                    </a:p>
                  </a:txBody>
                  <a:tcPr marL="91411" marR="91411" marT="34296" marB="3429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(21.6)</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(8.6)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(5.9)</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(1.6)</a:t>
                      </a:r>
                    </a:p>
                  </a:txBody>
                  <a:tcPr marL="91411" marR="91411" marT="34296" marB="3429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3292555"/>
                  </a:ext>
                </a:extLst>
              </a:tr>
            </a:tbl>
          </a:graphicData>
        </a:graphic>
      </p:graphicFrame>
      <p:sp>
        <p:nvSpPr>
          <p:cNvPr id="31" name="TextBox 30">
            <a:extLst>
              <a:ext uri="{FF2B5EF4-FFF2-40B4-BE49-F238E27FC236}">
                <a16:creationId xmlns:a16="http://schemas.microsoft.com/office/drawing/2014/main" id="{32B64EF1-FE21-91E4-91E8-6F4E150495FF}"/>
              </a:ext>
            </a:extLst>
          </p:cNvPr>
          <p:cNvSpPr txBox="1"/>
          <p:nvPr/>
        </p:nvSpPr>
        <p:spPr bwMode="auto">
          <a:xfrm>
            <a:off x="6894422" y="1345314"/>
            <a:ext cx="4573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Most Common TEAEs (≥20% Incidence)</a:t>
            </a:r>
          </a:p>
        </p:txBody>
      </p:sp>
      <p:grpSp>
        <p:nvGrpSpPr>
          <p:cNvPr id="32" name="Group 31">
            <a:extLst>
              <a:ext uri="{FF2B5EF4-FFF2-40B4-BE49-F238E27FC236}">
                <a16:creationId xmlns:a16="http://schemas.microsoft.com/office/drawing/2014/main" id="{F5F6C0BA-F921-D76E-A2A7-DB5560998261}"/>
              </a:ext>
            </a:extLst>
          </p:cNvPr>
          <p:cNvGrpSpPr/>
          <p:nvPr/>
        </p:nvGrpSpPr>
        <p:grpSpPr>
          <a:xfrm>
            <a:off x="6332260" y="1692108"/>
            <a:ext cx="535724" cy="2911589"/>
            <a:chOff x="6344960" y="1507912"/>
            <a:chExt cx="535724" cy="2911589"/>
          </a:xfrm>
        </p:grpSpPr>
        <p:sp>
          <p:nvSpPr>
            <p:cNvPr id="35" name="TextBox 34">
              <a:extLst>
                <a:ext uri="{FF2B5EF4-FFF2-40B4-BE49-F238E27FC236}">
                  <a16:creationId xmlns:a16="http://schemas.microsoft.com/office/drawing/2014/main" id="{056B3657-4E50-B5BA-0F2F-571043A26B54}"/>
                </a:ext>
              </a:extLst>
            </p:cNvPr>
            <p:cNvSpPr txBox="1"/>
            <p:nvPr/>
          </p:nvSpPr>
          <p:spPr bwMode="auto">
            <a:xfrm>
              <a:off x="6461980" y="25367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6" name="TextBox 35">
              <a:extLst>
                <a:ext uri="{FF2B5EF4-FFF2-40B4-BE49-F238E27FC236}">
                  <a16:creationId xmlns:a16="http://schemas.microsoft.com/office/drawing/2014/main" id="{CB503272-A6DF-2D97-1DC8-8EA9790C3487}"/>
                </a:ext>
              </a:extLst>
            </p:cNvPr>
            <p:cNvSpPr txBox="1"/>
            <p:nvPr/>
          </p:nvSpPr>
          <p:spPr bwMode="auto">
            <a:xfrm>
              <a:off x="6461980" y="3035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669BB3D2-F73D-5858-4296-8BBBE3B59D46}"/>
                </a:ext>
              </a:extLst>
            </p:cNvPr>
            <p:cNvSpPr txBox="1"/>
            <p:nvPr/>
          </p:nvSpPr>
          <p:spPr bwMode="auto">
            <a:xfrm>
              <a:off x="6461980" y="35591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B40E592F-77C5-F3D9-DCF3-8B43900CEFD0}"/>
                </a:ext>
              </a:extLst>
            </p:cNvPr>
            <p:cNvSpPr txBox="1"/>
            <p:nvPr/>
          </p:nvSpPr>
          <p:spPr bwMode="auto">
            <a:xfrm>
              <a:off x="6578999" y="405016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2087110C-FFE0-7520-D118-54C0E278DB1C}"/>
                </a:ext>
              </a:extLst>
            </p:cNvPr>
            <p:cNvSpPr txBox="1"/>
            <p:nvPr/>
          </p:nvSpPr>
          <p:spPr bwMode="auto">
            <a:xfrm>
              <a:off x="6461980" y="20189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0" name="TextBox 39">
              <a:extLst>
                <a:ext uri="{FF2B5EF4-FFF2-40B4-BE49-F238E27FC236}">
                  <a16:creationId xmlns:a16="http://schemas.microsoft.com/office/drawing/2014/main" id="{F668FEEE-88FD-7EFB-282C-56211B217EED}"/>
                </a:ext>
              </a:extLst>
            </p:cNvPr>
            <p:cNvSpPr txBox="1"/>
            <p:nvPr/>
          </p:nvSpPr>
          <p:spPr bwMode="auto">
            <a:xfrm>
              <a:off x="6344960" y="150791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41" name="Straight Connector 40">
            <a:extLst>
              <a:ext uri="{FF2B5EF4-FFF2-40B4-BE49-F238E27FC236}">
                <a16:creationId xmlns:a16="http://schemas.microsoft.com/office/drawing/2014/main" id="{EFBECD48-BBA6-C854-505A-23D8DCCB5F5B}"/>
              </a:ext>
            </a:extLst>
          </p:cNvPr>
          <p:cNvCxnSpPr>
            <a:cxnSpLocks/>
          </p:cNvCxnSpPr>
          <p:nvPr/>
        </p:nvCxnSpPr>
        <p:spPr bwMode="auto">
          <a:xfrm>
            <a:off x="6827162" y="18822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31EEA69-8D42-157D-4187-411653E5C093}"/>
              </a:ext>
            </a:extLst>
          </p:cNvPr>
          <p:cNvCxnSpPr>
            <a:cxnSpLocks/>
          </p:cNvCxnSpPr>
          <p:nvPr/>
        </p:nvCxnSpPr>
        <p:spPr bwMode="auto">
          <a:xfrm>
            <a:off x="6827162" y="23850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183A3EF-92F3-FCE1-0466-B7D559291493}"/>
              </a:ext>
            </a:extLst>
          </p:cNvPr>
          <p:cNvCxnSpPr>
            <a:cxnSpLocks/>
          </p:cNvCxnSpPr>
          <p:nvPr/>
        </p:nvCxnSpPr>
        <p:spPr bwMode="auto">
          <a:xfrm>
            <a:off x="6827162" y="29102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7113845-97F5-5E38-97B2-DC355CDC2F5E}"/>
              </a:ext>
            </a:extLst>
          </p:cNvPr>
          <p:cNvCxnSpPr>
            <a:cxnSpLocks/>
          </p:cNvCxnSpPr>
          <p:nvPr/>
        </p:nvCxnSpPr>
        <p:spPr bwMode="auto">
          <a:xfrm>
            <a:off x="6827162" y="34130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9B23D6C-215C-4832-3B8F-75F880D9AA2B}"/>
              </a:ext>
            </a:extLst>
          </p:cNvPr>
          <p:cNvCxnSpPr>
            <a:cxnSpLocks/>
          </p:cNvCxnSpPr>
          <p:nvPr/>
        </p:nvCxnSpPr>
        <p:spPr bwMode="auto">
          <a:xfrm>
            <a:off x="6827162" y="39116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8910BEE-23DD-7062-B9B6-E6370A7A1738}"/>
              </a:ext>
            </a:extLst>
          </p:cNvPr>
          <p:cNvCxnSpPr>
            <a:cxnSpLocks/>
          </p:cNvCxnSpPr>
          <p:nvPr/>
        </p:nvCxnSpPr>
        <p:spPr bwMode="auto">
          <a:xfrm>
            <a:off x="6827162" y="4438696"/>
            <a:ext cx="64008"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19BD5A2C-C83F-C764-8101-351EAD020FFF}"/>
              </a:ext>
            </a:extLst>
          </p:cNvPr>
          <p:cNvSpPr txBox="1"/>
          <p:nvPr/>
        </p:nvSpPr>
        <p:spPr bwMode="auto">
          <a:xfrm rot="16200000">
            <a:off x="4997791" y="2974503"/>
            <a:ext cx="25590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Incidence (%)</a:t>
            </a:r>
          </a:p>
        </p:txBody>
      </p:sp>
      <p:sp>
        <p:nvSpPr>
          <p:cNvPr id="48" name="Freeform: Shape 47">
            <a:extLst>
              <a:ext uri="{FF2B5EF4-FFF2-40B4-BE49-F238E27FC236}">
                <a16:creationId xmlns:a16="http://schemas.microsoft.com/office/drawing/2014/main" id="{EED969F5-1533-CDB1-1061-53FE1CA38C26}"/>
              </a:ext>
            </a:extLst>
          </p:cNvPr>
          <p:cNvSpPr/>
          <p:nvPr/>
        </p:nvSpPr>
        <p:spPr bwMode="auto">
          <a:xfrm>
            <a:off x="6896100" y="1879646"/>
            <a:ext cx="4762426" cy="2559046"/>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cxnSp>
        <p:nvCxnSpPr>
          <p:cNvPr id="49" name="Straight Connector 48">
            <a:extLst>
              <a:ext uri="{FF2B5EF4-FFF2-40B4-BE49-F238E27FC236}">
                <a16:creationId xmlns:a16="http://schemas.microsoft.com/office/drawing/2014/main" id="{A2A00A54-3862-4C03-46DD-09659C0B1631}"/>
              </a:ext>
            </a:extLst>
          </p:cNvPr>
          <p:cNvCxnSpPr>
            <a:cxnSpLocks/>
          </p:cNvCxnSpPr>
          <p:nvPr/>
        </p:nvCxnSpPr>
        <p:spPr bwMode="auto">
          <a:xfrm flipH="1">
            <a:off x="6894422" y="4434739"/>
            <a:ext cx="1678"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75BFB55-B1E4-654E-6746-9F2699151205}"/>
              </a:ext>
            </a:extLst>
          </p:cNvPr>
          <p:cNvCxnSpPr>
            <a:cxnSpLocks/>
          </p:cNvCxnSpPr>
          <p:nvPr/>
        </p:nvCxnSpPr>
        <p:spPr bwMode="auto">
          <a:xfrm flipH="1">
            <a:off x="7688160" y="4434739"/>
            <a:ext cx="1678"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E563A04-C45C-AE2F-F6CA-E2EC8F87E285}"/>
              </a:ext>
            </a:extLst>
          </p:cNvPr>
          <p:cNvCxnSpPr>
            <a:cxnSpLocks/>
          </p:cNvCxnSpPr>
          <p:nvPr/>
        </p:nvCxnSpPr>
        <p:spPr bwMode="auto">
          <a:xfrm flipH="1">
            <a:off x="8481898" y="4434739"/>
            <a:ext cx="1678"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319AC68-1402-37CC-8959-15EBA11A0CE1}"/>
              </a:ext>
            </a:extLst>
          </p:cNvPr>
          <p:cNvCxnSpPr>
            <a:cxnSpLocks/>
          </p:cNvCxnSpPr>
          <p:nvPr/>
        </p:nvCxnSpPr>
        <p:spPr bwMode="auto">
          <a:xfrm flipH="1">
            <a:off x="9275636" y="4434739"/>
            <a:ext cx="1678"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7310A38-103C-692F-D122-D19200E8FF8D}"/>
              </a:ext>
            </a:extLst>
          </p:cNvPr>
          <p:cNvCxnSpPr>
            <a:cxnSpLocks/>
          </p:cNvCxnSpPr>
          <p:nvPr/>
        </p:nvCxnSpPr>
        <p:spPr bwMode="auto">
          <a:xfrm flipH="1">
            <a:off x="10069374" y="4434739"/>
            <a:ext cx="1678"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99C6A2D-B18A-C65C-7DCD-9D37BFE4A2F6}"/>
              </a:ext>
            </a:extLst>
          </p:cNvPr>
          <p:cNvCxnSpPr>
            <a:cxnSpLocks/>
          </p:cNvCxnSpPr>
          <p:nvPr/>
        </p:nvCxnSpPr>
        <p:spPr bwMode="auto">
          <a:xfrm flipH="1">
            <a:off x="11643692" y="4434739"/>
            <a:ext cx="1678"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8AB71CC-E4CF-2C2D-4A14-A04D0DB4787C}"/>
              </a:ext>
            </a:extLst>
          </p:cNvPr>
          <p:cNvCxnSpPr>
            <a:cxnSpLocks/>
          </p:cNvCxnSpPr>
          <p:nvPr/>
        </p:nvCxnSpPr>
        <p:spPr bwMode="auto">
          <a:xfrm flipH="1">
            <a:off x="10863112" y="4434739"/>
            <a:ext cx="1678" cy="64008"/>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C3897340-1BF1-DDAD-AAA8-E6FAEE3C7868}"/>
              </a:ext>
            </a:extLst>
          </p:cNvPr>
          <p:cNvSpPr txBox="1"/>
          <p:nvPr/>
        </p:nvSpPr>
        <p:spPr bwMode="auto">
          <a:xfrm rot="18683362">
            <a:off x="6271885" y="4790194"/>
            <a:ext cx="1335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Anemia</a:t>
            </a:r>
          </a:p>
        </p:txBody>
      </p:sp>
      <p:sp>
        <p:nvSpPr>
          <p:cNvPr id="57" name="TextBox 56">
            <a:extLst>
              <a:ext uri="{FF2B5EF4-FFF2-40B4-BE49-F238E27FC236}">
                <a16:creationId xmlns:a16="http://schemas.microsoft.com/office/drawing/2014/main" id="{3EA52279-69EF-4B6C-3EC4-35DB2FC63E87}"/>
              </a:ext>
            </a:extLst>
          </p:cNvPr>
          <p:cNvSpPr txBox="1"/>
          <p:nvPr/>
        </p:nvSpPr>
        <p:spPr bwMode="auto">
          <a:xfrm rot="18683362">
            <a:off x="5926385" y="5304944"/>
            <a:ext cx="27079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Decreased Neutrophil Count</a:t>
            </a:r>
          </a:p>
        </p:txBody>
      </p:sp>
      <p:sp>
        <p:nvSpPr>
          <p:cNvPr id="58" name="TextBox 57">
            <a:extLst>
              <a:ext uri="{FF2B5EF4-FFF2-40B4-BE49-F238E27FC236}">
                <a16:creationId xmlns:a16="http://schemas.microsoft.com/office/drawing/2014/main" id="{A722EFB6-2742-3868-A81E-8B6A42D4A425}"/>
              </a:ext>
            </a:extLst>
          </p:cNvPr>
          <p:cNvSpPr txBox="1"/>
          <p:nvPr/>
        </p:nvSpPr>
        <p:spPr bwMode="auto">
          <a:xfrm rot="18683362">
            <a:off x="6720648" y="5304944"/>
            <a:ext cx="27079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Decreased White Blood Cell Count</a:t>
            </a:r>
          </a:p>
        </p:txBody>
      </p:sp>
      <p:sp>
        <p:nvSpPr>
          <p:cNvPr id="59" name="TextBox 58">
            <a:extLst>
              <a:ext uri="{FF2B5EF4-FFF2-40B4-BE49-F238E27FC236}">
                <a16:creationId xmlns:a16="http://schemas.microsoft.com/office/drawing/2014/main" id="{88F2B3F9-536B-3483-C5C0-38FE76324D04}"/>
              </a:ext>
            </a:extLst>
          </p:cNvPr>
          <p:cNvSpPr txBox="1"/>
          <p:nvPr/>
        </p:nvSpPr>
        <p:spPr bwMode="auto">
          <a:xfrm rot="18683362">
            <a:off x="7514911" y="5304944"/>
            <a:ext cx="27079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Decreased Appetite</a:t>
            </a:r>
          </a:p>
        </p:txBody>
      </p:sp>
      <p:sp>
        <p:nvSpPr>
          <p:cNvPr id="60" name="TextBox 59">
            <a:extLst>
              <a:ext uri="{FF2B5EF4-FFF2-40B4-BE49-F238E27FC236}">
                <a16:creationId xmlns:a16="http://schemas.microsoft.com/office/drawing/2014/main" id="{BDA939CE-3E74-D3E4-7B49-C905B8EB0248}"/>
              </a:ext>
            </a:extLst>
          </p:cNvPr>
          <p:cNvSpPr txBox="1"/>
          <p:nvPr/>
        </p:nvSpPr>
        <p:spPr bwMode="auto">
          <a:xfrm rot="18683362">
            <a:off x="8309174" y="5304944"/>
            <a:ext cx="27079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Nausea</a:t>
            </a:r>
          </a:p>
        </p:txBody>
      </p:sp>
      <p:sp>
        <p:nvSpPr>
          <p:cNvPr id="61" name="TextBox 60">
            <a:extLst>
              <a:ext uri="{FF2B5EF4-FFF2-40B4-BE49-F238E27FC236}">
                <a16:creationId xmlns:a16="http://schemas.microsoft.com/office/drawing/2014/main" id="{43F91C08-962F-937E-25AB-2F47C921A483}"/>
              </a:ext>
            </a:extLst>
          </p:cNvPr>
          <p:cNvSpPr txBox="1"/>
          <p:nvPr/>
        </p:nvSpPr>
        <p:spPr bwMode="auto">
          <a:xfrm rot="18683362">
            <a:off x="9103435" y="5304944"/>
            <a:ext cx="27079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Peripheral Sensory Neuropathy</a:t>
            </a:r>
          </a:p>
        </p:txBody>
      </p:sp>
      <p:sp>
        <p:nvSpPr>
          <p:cNvPr id="62" name="TextBox 61">
            <a:extLst>
              <a:ext uri="{FF2B5EF4-FFF2-40B4-BE49-F238E27FC236}">
                <a16:creationId xmlns:a16="http://schemas.microsoft.com/office/drawing/2014/main" id="{281B9816-F02C-7D67-955F-1DE2E09D3927}"/>
              </a:ext>
            </a:extLst>
          </p:cNvPr>
          <p:cNvSpPr txBox="1"/>
          <p:nvPr/>
        </p:nvSpPr>
        <p:spPr bwMode="auto">
          <a:xfrm>
            <a:off x="7874464" y="1843804"/>
            <a:ext cx="24359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Tislelizumab + CT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 CT</a:t>
            </a:r>
          </a:p>
        </p:txBody>
      </p:sp>
      <p:sp>
        <p:nvSpPr>
          <p:cNvPr id="63" name="TextBox 62">
            <a:extLst>
              <a:ext uri="{FF2B5EF4-FFF2-40B4-BE49-F238E27FC236}">
                <a16:creationId xmlns:a16="http://schemas.microsoft.com/office/drawing/2014/main" id="{988E38CD-5AB3-64DA-48FC-53D672A7B9AF}"/>
              </a:ext>
            </a:extLst>
          </p:cNvPr>
          <p:cNvSpPr txBox="1"/>
          <p:nvPr/>
        </p:nvSpPr>
        <p:spPr bwMode="auto">
          <a:xfrm>
            <a:off x="10125634" y="1656058"/>
            <a:ext cx="10198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All Grade</a:t>
            </a:r>
          </a:p>
        </p:txBody>
      </p:sp>
      <p:sp>
        <p:nvSpPr>
          <p:cNvPr id="64" name="TextBox 63">
            <a:extLst>
              <a:ext uri="{FF2B5EF4-FFF2-40B4-BE49-F238E27FC236}">
                <a16:creationId xmlns:a16="http://schemas.microsoft.com/office/drawing/2014/main" id="{149CFC7B-0B29-CDAD-E1AE-C1EBEDE18577}"/>
              </a:ext>
            </a:extLst>
          </p:cNvPr>
          <p:cNvSpPr txBox="1"/>
          <p:nvPr/>
        </p:nvSpPr>
        <p:spPr bwMode="auto">
          <a:xfrm>
            <a:off x="10911757" y="1656058"/>
            <a:ext cx="10198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≥3</a:t>
            </a:r>
          </a:p>
        </p:txBody>
      </p:sp>
      <p:sp>
        <p:nvSpPr>
          <p:cNvPr id="65" name="Rectangle 64">
            <a:extLst>
              <a:ext uri="{FF2B5EF4-FFF2-40B4-BE49-F238E27FC236}">
                <a16:creationId xmlns:a16="http://schemas.microsoft.com/office/drawing/2014/main" id="{E0CB4344-BCA7-F3CE-A574-D72F83B2E4D8}"/>
              </a:ext>
            </a:extLst>
          </p:cNvPr>
          <p:cNvSpPr/>
          <p:nvPr/>
        </p:nvSpPr>
        <p:spPr bwMode="auto">
          <a:xfrm>
            <a:off x="10572162" y="2140108"/>
            <a:ext cx="134471" cy="134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15CFA89-7D83-CA24-2630-F555D832BFA4}"/>
              </a:ext>
            </a:extLst>
          </p:cNvPr>
          <p:cNvSpPr/>
          <p:nvPr/>
        </p:nvSpPr>
        <p:spPr bwMode="auto">
          <a:xfrm>
            <a:off x="10572162" y="1952372"/>
            <a:ext cx="134471" cy="1344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9E5B3D6-F078-FE4B-5A1B-408B49A21ADE}"/>
              </a:ext>
            </a:extLst>
          </p:cNvPr>
          <p:cNvSpPr/>
          <p:nvPr/>
        </p:nvSpPr>
        <p:spPr bwMode="auto">
          <a:xfrm>
            <a:off x="11361573" y="2147782"/>
            <a:ext cx="134471" cy="134471"/>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E014A36B-B829-2201-BF12-4C3BA9670F30}"/>
              </a:ext>
            </a:extLst>
          </p:cNvPr>
          <p:cNvSpPr/>
          <p:nvPr/>
        </p:nvSpPr>
        <p:spPr bwMode="auto">
          <a:xfrm>
            <a:off x="11361573" y="1960046"/>
            <a:ext cx="134471" cy="13447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9" name="Group 68">
            <a:extLst>
              <a:ext uri="{FF2B5EF4-FFF2-40B4-BE49-F238E27FC236}">
                <a16:creationId xmlns:a16="http://schemas.microsoft.com/office/drawing/2014/main" id="{ACB4B142-3507-1B05-D6E2-23F6F379B57D}"/>
              </a:ext>
            </a:extLst>
          </p:cNvPr>
          <p:cNvGrpSpPr/>
          <p:nvPr/>
        </p:nvGrpSpPr>
        <p:grpSpPr>
          <a:xfrm>
            <a:off x="7070470" y="2696290"/>
            <a:ext cx="443476" cy="1738449"/>
            <a:chOff x="7070470" y="2696290"/>
            <a:chExt cx="443476" cy="1738449"/>
          </a:xfrm>
        </p:grpSpPr>
        <p:grpSp>
          <p:nvGrpSpPr>
            <p:cNvPr id="70" name="Group 69">
              <a:extLst>
                <a:ext uri="{FF2B5EF4-FFF2-40B4-BE49-F238E27FC236}">
                  <a16:creationId xmlns:a16="http://schemas.microsoft.com/office/drawing/2014/main" id="{11130AE0-EFBE-62E5-2AE8-8346B141F5A8}"/>
                </a:ext>
              </a:extLst>
            </p:cNvPr>
            <p:cNvGrpSpPr/>
            <p:nvPr/>
          </p:nvGrpSpPr>
          <p:grpSpPr>
            <a:xfrm>
              <a:off x="7070470" y="2696290"/>
              <a:ext cx="200121" cy="1738449"/>
              <a:chOff x="7050808" y="2696290"/>
              <a:chExt cx="200121" cy="1738449"/>
            </a:xfrm>
          </p:grpSpPr>
          <p:sp>
            <p:nvSpPr>
              <p:cNvPr id="74" name="Rectangle 73">
                <a:extLst>
                  <a:ext uri="{FF2B5EF4-FFF2-40B4-BE49-F238E27FC236}">
                    <a16:creationId xmlns:a16="http://schemas.microsoft.com/office/drawing/2014/main" id="{74A8F9F0-6E33-0AA3-77AE-12D15F1277EA}"/>
                  </a:ext>
                </a:extLst>
              </p:cNvPr>
              <p:cNvSpPr/>
              <p:nvPr/>
            </p:nvSpPr>
            <p:spPr bwMode="auto">
              <a:xfrm>
                <a:off x="7050808" y="2696290"/>
                <a:ext cx="200121" cy="140604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8B3F6B1A-03A4-59BE-6110-F1A0FEACC734}"/>
                  </a:ext>
                </a:extLst>
              </p:cNvPr>
              <p:cNvSpPr/>
              <p:nvPr/>
            </p:nvSpPr>
            <p:spPr bwMode="auto">
              <a:xfrm>
                <a:off x="7050808" y="3072119"/>
                <a:ext cx="200121" cy="13626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 name="Group 70">
              <a:extLst>
                <a:ext uri="{FF2B5EF4-FFF2-40B4-BE49-F238E27FC236}">
                  <a16:creationId xmlns:a16="http://schemas.microsoft.com/office/drawing/2014/main" id="{46586917-8C58-7BF0-64F8-4C9B16FD92D4}"/>
                </a:ext>
              </a:extLst>
            </p:cNvPr>
            <p:cNvGrpSpPr/>
            <p:nvPr/>
          </p:nvGrpSpPr>
          <p:grpSpPr>
            <a:xfrm>
              <a:off x="7313825" y="2877387"/>
              <a:ext cx="200121" cy="1557352"/>
              <a:chOff x="7050808" y="2877386"/>
              <a:chExt cx="200121" cy="1557352"/>
            </a:xfrm>
          </p:grpSpPr>
          <p:sp>
            <p:nvSpPr>
              <p:cNvPr id="72" name="Rectangle 71">
                <a:extLst>
                  <a:ext uri="{FF2B5EF4-FFF2-40B4-BE49-F238E27FC236}">
                    <a16:creationId xmlns:a16="http://schemas.microsoft.com/office/drawing/2014/main" id="{95648479-C424-D287-21C8-0719EC982E7C}"/>
                  </a:ext>
                </a:extLst>
              </p:cNvPr>
              <p:cNvSpPr/>
              <p:nvPr/>
            </p:nvSpPr>
            <p:spPr bwMode="auto">
              <a:xfrm>
                <a:off x="7050808" y="2877386"/>
                <a:ext cx="200121" cy="119205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4BB461D-2114-1A0F-9F8F-CA1CF4ED1CF0}"/>
                  </a:ext>
                </a:extLst>
              </p:cNvPr>
              <p:cNvSpPr/>
              <p:nvPr/>
            </p:nvSpPr>
            <p:spPr bwMode="auto">
              <a:xfrm>
                <a:off x="7050808" y="3219589"/>
                <a:ext cx="200121" cy="12151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76" name="Group 75">
            <a:extLst>
              <a:ext uri="{FF2B5EF4-FFF2-40B4-BE49-F238E27FC236}">
                <a16:creationId xmlns:a16="http://schemas.microsoft.com/office/drawing/2014/main" id="{3644C3D5-9DC8-3320-8C70-1B3CCB6C3EFE}"/>
              </a:ext>
            </a:extLst>
          </p:cNvPr>
          <p:cNvGrpSpPr/>
          <p:nvPr/>
        </p:nvGrpSpPr>
        <p:grpSpPr>
          <a:xfrm>
            <a:off x="7866823" y="2380294"/>
            <a:ext cx="443476" cy="2054445"/>
            <a:chOff x="7070470" y="2380294"/>
            <a:chExt cx="443476" cy="2054445"/>
          </a:xfrm>
        </p:grpSpPr>
        <p:grpSp>
          <p:nvGrpSpPr>
            <p:cNvPr id="77" name="Group 76">
              <a:extLst>
                <a:ext uri="{FF2B5EF4-FFF2-40B4-BE49-F238E27FC236}">
                  <a16:creationId xmlns:a16="http://schemas.microsoft.com/office/drawing/2014/main" id="{6109CD3A-7DB7-F009-E6B9-444E402BC37C}"/>
                </a:ext>
              </a:extLst>
            </p:cNvPr>
            <p:cNvGrpSpPr/>
            <p:nvPr/>
          </p:nvGrpSpPr>
          <p:grpSpPr>
            <a:xfrm>
              <a:off x="7070470" y="2451491"/>
              <a:ext cx="200121" cy="1983247"/>
              <a:chOff x="7050808" y="2451491"/>
              <a:chExt cx="200121" cy="1983247"/>
            </a:xfrm>
          </p:grpSpPr>
          <p:sp>
            <p:nvSpPr>
              <p:cNvPr id="81" name="Rectangle 80">
                <a:extLst>
                  <a:ext uri="{FF2B5EF4-FFF2-40B4-BE49-F238E27FC236}">
                    <a16:creationId xmlns:a16="http://schemas.microsoft.com/office/drawing/2014/main" id="{CD7085A7-2152-AE94-7FA3-3EE3050ABEE8}"/>
                  </a:ext>
                </a:extLst>
              </p:cNvPr>
              <p:cNvSpPr/>
              <p:nvPr/>
            </p:nvSpPr>
            <p:spPr bwMode="auto">
              <a:xfrm>
                <a:off x="7050808" y="2451491"/>
                <a:ext cx="200121" cy="140604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78DDADF-C101-501C-81FA-5E352AFEB069}"/>
                  </a:ext>
                </a:extLst>
              </p:cNvPr>
              <p:cNvSpPr/>
              <p:nvPr/>
            </p:nvSpPr>
            <p:spPr bwMode="auto">
              <a:xfrm>
                <a:off x="7050808" y="3219589"/>
                <a:ext cx="200121" cy="12151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F8651D6D-FD97-71BF-05BD-55907FABCD27}"/>
                </a:ext>
              </a:extLst>
            </p:cNvPr>
            <p:cNvGrpSpPr/>
            <p:nvPr/>
          </p:nvGrpSpPr>
          <p:grpSpPr>
            <a:xfrm>
              <a:off x="7313825" y="2380294"/>
              <a:ext cx="200121" cy="2054445"/>
              <a:chOff x="7050808" y="2380293"/>
              <a:chExt cx="200121" cy="2054445"/>
            </a:xfrm>
          </p:grpSpPr>
          <p:sp>
            <p:nvSpPr>
              <p:cNvPr id="79" name="Rectangle 78">
                <a:extLst>
                  <a:ext uri="{FF2B5EF4-FFF2-40B4-BE49-F238E27FC236}">
                    <a16:creationId xmlns:a16="http://schemas.microsoft.com/office/drawing/2014/main" id="{435F2805-840F-C2D5-C8B5-408139BDBB01}"/>
                  </a:ext>
                </a:extLst>
              </p:cNvPr>
              <p:cNvSpPr/>
              <p:nvPr/>
            </p:nvSpPr>
            <p:spPr bwMode="auto">
              <a:xfrm>
                <a:off x="7050808" y="2380293"/>
                <a:ext cx="200121" cy="119205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ACF411DE-DFC8-05DE-5A5E-0E113C7D415C}"/>
                  </a:ext>
                </a:extLst>
              </p:cNvPr>
              <p:cNvSpPr/>
              <p:nvPr/>
            </p:nvSpPr>
            <p:spPr bwMode="auto">
              <a:xfrm>
                <a:off x="7050808" y="3219589"/>
                <a:ext cx="200121" cy="12151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83" name="Group 82">
            <a:extLst>
              <a:ext uri="{FF2B5EF4-FFF2-40B4-BE49-F238E27FC236}">
                <a16:creationId xmlns:a16="http://schemas.microsoft.com/office/drawing/2014/main" id="{4BAF4BEB-8965-1019-2377-97C3F67F76A0}"/>
              </a:ext>
            </a:extLst>
          </p:cNvPr>
          <p:cNvGrpSpPr/>
          <p:nvPr/>
        </p:nvGrpSpPr>
        <p:grpSpPr>
          <a:xfrm>
            <a:off x="8663176" y="2786982"/>
            <a:ext cx="443476" cy="1647757"/>
            <a:chOff x="7070470" y="2786982"/>
            <a:chExt cx="443476" cy="1647757"/>
          </a:xfrm>
        </p:grpSpPr>
        <p:grpSp>
          <p:nvGrpSpPr>
            <p:cNvPr id="84" name="Group 83">
              <a:extLst>
                <a:ext uri="{FF2B5EF4-FFF2-40B4-BE49-F238E27FC236}">
                  <a16:creationId xmlns:a16="http://schemas.microsoft.com/office/drawing/2014/main" id="{54D111C1-EF8B-02BE-37B6-67D2882D49D4}"/>
                </a:ext>
              </a:extLst>
            </p:cNvPr>
            <p:cNvGrpSpPr/>
            <p:nvPr/>
          </p:nvGrpSpPr>
          <p:grpSpPr>
            <a:xfrm>
              <a:off x="7070470" y="3025774"/>
              <a:ext cx="200121" cy="1408965"/>
              <a:chOff x="7050808" y="3025774"/>
              <a:chExt cx="200121" cy="1408965"/>
            </a:xfrm>
          </p:grpSpPr>
          <p:sp>
            <p:nvSpPr>
              <p:cNvPr id="88" name="Rectangle 87">
                <a:extLst>
                  <a:ext uri="{FF2B5EF4-FFF2-40B4-BE49-F238E27FC236}">
                    <a16:creationId xmlns:a16="http://schemas.microsoft.com/office/drawing/2014/main" id="{E22772E1-B029-6F4E-30F9-6436EB3337A7}"/>
                  </a:ext>
                </a:extLst>
              </p:cNvPr>
              <p:cNvSpPr/>
              <p:nvPr/>
            </p:nvSpPr>
            <p:spPr bwMode="auto">
              <a:xfrm>
                <a:off x="7050808" y="3025774"/>
                <a:ext cx="200121" cy="107655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0D14A199-549A-DD69-AE27-EE3F6D847091}"/>
                  </a:ext>
                </a:extLst>
              </p:cNvPr>
              <p:cNvSpPr/>
              <p:nvPr/>
            </p:nvSpPr>
            <p:spPr bwMode="auto">
              <a:xfrm>
                <a:off x="7050808" y="3315691"/>
                <a:ext cx="200121" cy="11190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5" name="Group 84">
              <a:extLst>
                <a:ext uri="{FF2B5EF4-FFF2-40B4-BE49-F238E27FC236}">
                  <a16:creationId xmlns:a16="http://schemas.microsoft.com/office/drawing/2014/main" id="{C8C0DBC2-45F4-EAA4-C39F-D3F974683F74}"/>
                </a:ext>
              </a:extLst>
            </p:cNvPr>
            <p:cNvGrpSpPr/>
            <p:nvPr/>
          </p:nvGrpSpPr>
          <p:grpSpPr>
            <a:xfrm>
              <a:off x="7313825" y="2786982"/>
              <a:ext cx="200121" cy="1647757"/>
              <a:chOff x="7050808" y="2786981"/>
              <a:chExt cx="200121" cy="1647757"/>
            </a:xfrm>
          </p:grpSpPr>
          <p:sp>
            <p:nvSpPr>
              <p:cNvPr id="86" name="Rectangle 85">
                <a:extLst>
                  <a:ext uri="{FF2B5EF4-FFF2-40B4-BE49-F238E27FC236}">
                    <a16:creationId xmlns:a16="http://schemas.microsoft.com/office/drawing/2014/main" id="{469D6968-8487-00D6-0E0B-60C5899C2BAA}"/>
                  </a:ext>
                </a:extLst>
              </p:cNvPr>
              <p:cNvSpPr/>
              <p:nvPr/>
            </p:nvSpPr>
            <p:spPr bwMode="auto">
              <a:xfrm>
                <a:off x="7050808" y="2786981"/>
                <a:ext cx="200121" cy="119205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B26AD03D-A8B4-616F-06BE-E9E2E9E6397F}"/>
                  </a:ext>
                </a:extLst>
              </p:cNvPr>
              <p:cNvSpPr/>
              <p:nvPr/>
            </p:nvSpPr>
            <p:spPr bwMode="auto">
              <a:xfrm>
                <a:off x="7050808" y="3194049"/>
                <a:ext cx="200121" cy="12406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0" name="Group 89">
            <a:extLst>
              <a:ext uri="{FF2B5EF4-FFF2-40B4-BE49-F238E27FC236}">
                <a16:creationId xmlns:a16="http://schemas.microsoft.com/office/drawing/2014/main" id="{78952A2F-DC01-1A8F-4DE4-D49D762872CC}"/>
              </a:ext>
            </a:extLst>
          </p:cNvPr>
          <p:cNvGrpSpPr/>
          <p:nvPr/>
        </p:nvGrpSpPr>
        <p:grpSpPr>
          <a:xfrm>
            <a:off x="9459529" y="3448320"/>
            <a:ext cx="443476" cy="986419"/>
            <a:chOff x="7070470" y="3448320"/>
            <a:chExt cx="443476" cy="986419"/>
          </a:xfrm>
        </p:grpSpPr>
        <p:grpSp>
          <p:nvGrpSpPr>
            <p:cNvPr id="91" name="Group 90">
              <a:extLst>
                <a:ext uri="{FF2B5EF4-FFF2-40B4-BE49-F238E27FC236}">
                  <a16:creationId xmlns:a16="http://schemas.microsoft.com/office/drawing/2014/main" id="{90EF62CA-8EDD-9DDB-183E-1F4497E31D07}"/>
                </a:ext>
              </a:extLst>
            </p:cNvPr>
            <p:cNvGrpSpPr/>
            <p:nvPr/>
          </p:nvGrpSpPr>
          <p:grpSpPr>
            <a:xfrm>
              <a:off x="7070470" y="3448320"/>
              <a:ext cx="200121" cy="986419"/>
              <a:chOff x="7050808" y="3448320"/>
              <a:chExt cx="200121" cy="986419"/>
            </a:xfrm>
          </p:grpSpPr>
          <p:sp>
            <p:nvSpPr>
              <p:cNvPr id="95" name="Rectangle 94">
                <a:extLst>
                  <a:ext uri="{FF2B5EF4-FFF2-40B4-BE49-F238E27FC236}">
                    <a16:creationId xmlns:a16="http://schemas.microsoft.com/office/drawing/2014/main" id="{8049446A-EA18-AF4A-3B28-113E2589623F}"/>
                  </a:ext>
                </a:extLst>
              </p:cNvPr>
              <p:cNvSpPr/>
              <p:nvPr/>
            </p:nvSpPr>
            <p:spPr bwMode="auto">
              <a:xfrm>
                <a:off x="7050808" y="3448320"/>
                <a:ext cx="200121" cy="64766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A7118B61-5E78-5497-5AF0-CF03DCD85B7F}"/>
                  </a:ext>
                </a:extLst>
              </p:cNvPr>
              <p:cNvSpPr/>
              <p:nvPr/>
            </p:nvSpPr>
            <p:spPr bwMode="auto">
              <a:xfrm>
                <a:off x="7050808" y="3514725"/>
                <a:ext cx="200121" cy="920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77D5308B-F40D-2006-0691-1C567C0BDE83}"/>
                </a:ext>
              </a:extLst>
            </p:cNvPr>
            <p:cNvGrpSpPr/>
            <p:nvPr/>
          </p:nvGrpSpPr>
          <p:grpSpPr>
            <a:xfrm>
              <a:off x="7313825" y="3448320"/>
              <a:ext cx="200121" cy="986419"/>
              <a:chOff x="7050808" y="3448319"/>
              <a:chExt cx="200121" cy="986419"/>
            </a:xfrm>
          </p:grpSpPr>
          <p:sp>
            <p:nvSpPr>
              <p:cNvPr id="93" name="Rectangle 92">
                <a:extLst>
                  <a:ext uri="{FF2B5EF4-FFF2-40B4-BE49-F238E27FC236}">
                    <a16:creationId xmlns:a16="http://schemas.microsoft.com/office/drawing/2014/main" id="{2A9862FC-EE1C-EA95-B1DB-CF0BB47B8D7C}"/>
                  </a:ext>
                </a:extLst>
              </p:cNvPr>
              <p:cNvSpPr/>
              <p:nvPr/>
            </p:nvSpPr>
            <p:spPr bwMode="auto">
              <a:xfrm>
                <a:off x="7050808" y="3448319"/>
                <a:ext cx="200121" cy="62112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2E60C178-7364-8821-DA99-E6280F779B72}"/>
                  </a:ext>
                </a:extLst>
              </p:cNvPr>
              <p:cNvSpPr/>
              <p:nvPr/>
            </p:nvSpPr>
            <p:spPr bwMode="auto">
              <a:xfrm>
                <a:off x="7050808" y="3514248"/>
                <a:ext cx="200121" cy="9204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7" name="Group 96">
            <a:extLst>
              <a:ext uri="{FF2B5EF4-FFF2-40B4-BE49-F238E27FC236}">
                <a16:creationId xmlns:a16="http://schemas.microsoft.com/office/drawing/2014/main" id="{DA0416A8-2292-0BB1-14C6-D006741CC4F0}"/>
              </a:ext>
            </a:extLst>
          </p:cNvPr>
          <p:cNvGrpSpPr/>
          <p:nvPr/>
        </p:nvGrpSpPr>
        <p:grpSpPr>
          <a:xfrm>
            <a:off x="10255882" y="3355999"/>
            <a:ext cx="443476" cy="1078740"/>
            <a:chOff x="7070470" y="3355999"/>
            <a:chExt cx="443476" cy="1078740"/>
          </a:xfrm>
        </p:grpSpPr>
        <p:grpSp>
          <p:nvGrpSpPr>
            <p:cNvPr id="98" name="Group 97">
              <a:extLst>
                <a:ext uri="{FF2B5EF4-FFF2-40B4-BE49-F238E27FC236}">
                  <a16:creationId xmlns:a16="http://schemas.microsoft.com/office/drawing/2014/main" id="{E97CDF57-0E19-A3EB-61BD-C591EA8FD025}"/>
                </a:ext>
              </a:extLst>
            </p:cNvPr>
            <p:cNvGrpSpPr/>
            <p:nvPr/>
          </p:nvGrpSpPr>
          <p:grpSpPr>
            <a:xfrm>
              <a:off x="7070470" y="3479800"/>
              <a:ext cx="200121" cy="951764"/>
              <a:chOff x="7050808" y="3479800"/>
              <a:chExt cx="200121" cy="951764"/>
            </a:xfrm>
          </p:grpSpPr>
          <p:sp>
            <p:nvSpPr>
              <p:cNvPr id="102" name="Rectangle 101">
                <a:extLst>
                  <a:ext uri="{FF2B5EF4-FFF2-40B4-BE49-F238E27FC236}">
                    <a16:creationId xmlns:a16="http://schemas.microsoft.com/office/drawing/2014/main" id="{4BAE2C5A-306F-7008-2766-9D11F0DB2D22}"/>
                  </a:ext>
                </a:extLst>
              </p:cNvPr>
              <p:cNvSpPr/>
              <p:nvPr/>
            </p:nvSpPr>
            <p:spPr bwMode="auto">
              <a:xfrm>
                <a:off x="7050808" y="3479800"/>
                <a:ext cx="200121" cy="62253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616BD440-FAD6-74B6-0F4C-51F51D89E425}"/>
                  </a:ext>
                </a:extLst>
              </p:cNvPr>
              <p:cNvSpPr/>
              <p:nvPr/>
            </p:nvSpPr>
            <p:spPr bwMode="auto">
              <a:xfrm>
                <a:off x="7050808" y="3562350"/>
                <a:ext cx="200121" cy="8692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E7859A5E-24E2-14F5-D807-0FF08B7D3325}"/>
                </a:ext>
              </a:extLst>
            </p:cNvPr>
            <p:cNvGrpSpPr/>
            <p:nvPr/>
          </p:nvGrpSpPr>
          <p:grpSpPr>
            <a:xfrm>
              <a:off x="7313825" y="3355999"/>
              <a:ext cx="200121" cy="1078740"/>
              <a:chOff x="7050808" y="3355998"/>
              <a:chExt cx="200121" cy="1078740"/>
            </a:xfrm>
          </p:grpSpPr>
          <p:sp>
            <p:nvSpPr>
              <p:cNvPr id="100" name="Rectangle 99">
                <a:extLst>
                  <a:ext uri="{FF2B5EF4-FFF2-40B4-BE49-F238E27FC236}">
                    <a16:creationId xmlns:a16="http://schemas.microsoft.com/office/drawing/2014/main" id="{63961750-6525-A4BA-A232-1ADF8C4C17BF}"/>
                  </a:ext>
                </a:extLst>
              </p:cNvPr>
              <p:cNvSpPr/>
              <p:nvPr/>
            </p:nvSpPr>
            <p:spPr bwMode="auto">
              <a:xfrm>
                <a:off x="7050808" y="3355998"/>
                <a:ext cx="200121" cy="713443"/>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ADEFEA93-FDC4-8FCB-BEDB-965947868CAF}"/>
                  </a:ext>
                </a:extLst>
              </p:cNvPr>
              <p:cNvSpPr/>
              <p:nvPr/>
            </p:nvSpPr>
            <p:spPr bwMode="auto">
              <a:xfrm>
                <a:off x="7050808" y="3396263"/>
                <a:ext cx="200121" cy="10384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04" name="Group 103">
            <a:extLst>
              <a:ext uri="{FF2B5EF4-FFF2-40B4-BE49-F238E27FC236}">
                <a16:creationId xmlns:a16="http://schemas.microsoft.com/office/drawing/2014/main" id="{43439112-3F9C-DF25-2012-E7BCF9277904}"/>
              </a:ext>
            </a:extLst>
          </p:cNvPr>
          <p:cNvGrpSpPr/>
          <p:nvPr/>
        </p:nvGrpSpPr>
        <p:grpSpPr>
          <a:xfrm>
            <a:off x="11052237" y="3781342"/>
            <a:ext cx="443476" cy="653397"/>
            <a:chOff x="7070470" y="3781342"/>
            <a:chExt cx="443476" cy="653397"/>
          </a:xfrm>
        </p:grpSpPr>
        <p:grpSp>
          <p:nvGrpSpPr>
            <p:cNvPr id="105" name="Group 104">
              <a:extLst>
                <a:ext uri="{FF2B5EF4-FFF2-40B4-BE49-F238E27FC236}">
                  <a16:creationId xmlns:a16="http://schemas.microsoft.com/office/drawing/2014/main" id="{1AB7BEA0-0244-8DA9-2D94-394EE8D7C242}"/>
                </a:ext>
              </a:extLst>
            </p:cNvPr>
            <p:cNvGrpSpPr/>
            <p:nvPr/>
          </p:nvGrpSpPr>
          <p:grpSpPr>
            <a:xfrm>
              <a:off x="7070470" y="3781342"/>
              <a:ext cx="200121" cy="650222"/>
              <a:chOff x="7050808" y="3781342"/>
              <a:chExt cx="200121" cy="650222"/>
            </a:xfrm>
          </p:grpSpPr>
          <p:sp>
            <p:nvSpPr>
              <p:cNvPr id="109" name="Rectangle 108">
                <a:extLst>
                  <a:ext uri="{FF2B5EF4-FFF2-40B4-BE49-F238E27FC236}">
                    <a16:creationId xmlns:a16="http://schemas.microsoft.com/office/drawing/2014/main" id="{68DDF9FC-AA19-6C79-3C5A-621E6A69F3B4}"/>
                  </a:ext>
                </a:extLst>
              </p:cNvPr>
              <p:cNvSpPr/>
              <p:nvPr/>
            </p:nvSpPr>
            <p:spPr bwMode="auto">
              <a:xfrm>
                <a:off x="7050808" y="3781342"/>
                <a:ext cx="200121" cy="32099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84E6E4CF-D6ED-8EDB-C60B-C4C3AE4B6044}"/>
                  </a:ext>
                </a:extLst>
              </p:cNvPr>
              <p:cNvSpPr/>
              <p:nvPr/>
            </p:nvSpPr>
            <p:spPr bwMode="auto">
              <a:xfrm>
                <a:off x="7050808" y="3879849"/>
                <a:ext cx="200121" cy="551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6" name="Group 105">
              <a:extLst>
                <a:ext uri="{FF2B5EF4-FFF2-40B4-BE49-F238E27FC236}">
                  <a16:creationId xmlns:a16="http://schemas.microsoft.com/office/drawing/2014/main" id="{E52D02BC-3290-DD9F-98AA-627BE01EDFE3}"/>
                </a:ext>
              </a:extLst>
            </p:cNvPr>
            <p:cNvGrpSpPr/>
            <p:nvPr/>
          </p:nvGrpSpPr>
          <p:grpSpPr>
            <a:xfrm>
              <a:off x="7313825" y="3886200"/>
              <a:ext cx="200121" cy="548539"/>
              <a:chOff x="7050808" y="3886199"/>
              <a:chExt cx="200121" cy="548539"/>
            </a:xfrm>
          </p:grpSpPr>
          <p:sp>
            <p:nvSpPr>
              <p:cNvPr id="107" name="Rectangle 106">
                <a:extLst>
                  <a:ext uri="{FF2B5EF4-FFF2-40B4-BE49-F238E27FC236}">
                    <a16:creationId xmlns:a16="http://schemas.microsoft.com/office/drawing/2014/main" id="{E1087D74-E595-7174-E096-C4E3F3DCCC02}"/>
                  </a:ext>
                </a:extLst>
              </p:cNvPr>
              <p:cNvSpPr/>
              <p:nvPr/>
            </p:nvSpPr>
            <p:spPr bwMode="auto">
              <a:xfrm>
                <a:off x="7050808" y="3886199"/>
                <a:ext cx="200121" cy="18324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E004714E-9557-8381-FE09-31B6214024F3}"/>
                  </a:ext>
                </a:extLst>
              </p:cNvPr>
              <p:cNvSpPr/>
              <p:nvPr/>
            </p:nvSpPr>
            <p:spPr bwMode="auto">
              <a:xfrm>
                <a:off x="7050808" y="3956049"/>
                <a:ext cx="200121" cy="4786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3881687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RATIONALE-306: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400" dirty="0"/>
              <a:t>In patients with previously untreated unresectable ESCC, OS was improved with tislelizumab + CT compared with placebo with CT</a:t>
            </a:r>
          </a:p>
          <a:p>
            <a:pPr lvl="1"/>
            <a:r>
              <a:rPr lang="en-US" sz="2200" dirty="0"/>
              <a:t>Median OS 17.3 mo with tislelizumab + CT compared with 10.6 mo with placebo + CT</a:t>
            </a:r>
          </a:p>
          <a:p>
            <a:r>
              <a:rPr lang="en-US" sz="2400" dirty="0"/>
              <a:t>OS benefit with tislelizumab + CT was observed across subgroups including age, gender, PD-L1 status, location, investigator-chosen CT, disease status at study entry</a:t>
            </a:r>
          </a:p>
          <a:p>
            <a:r>
              <a:rPr lang="en-US" sz="2400" dirty="0"/>
              <a:t>Safety and tolerability were manageable with the most common TEAEs including anemia, decreased neutrophil and WBC counts, decreased appetite, nausea</a:t>
            </a:r>
          </a:p>
          <a:p>
            <a:r>
              <a:rPr lang="en-US" sz="2400" dirty="0"/>
              <a:t>Investigators concluded that the improvement observed with tislelizumab + CT compared with placebo + CT support the combination as a first-line approach in patients with advanced or metastatic ESCC</a:t>
            </a:r>
          </a:p>
          <a:p>
            <a:endParaRPr lang="en-US" sz="2400" dirty="0"/>
          </a:p>
          <a:p>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Yoon.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091642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AA77E-B8BB-049A-D0DE-7A56B5D71966}"/>
              </a:ext>
            </a:extLst>
          </p:cNvPr>
          <p:cNvSpPr>
            <a:spLocks noGrp="1"/>
          </p:cNvSpPr>
          <p:nvPr>
            <p:ph type="title"/>
          </p:nvPr>
        </p:nvSpPr>
        <p:spPr/>
        <p:txBody>
          <a:bodyPr/>
          <a:lstStyle/>
          <a:p>
            <a:r>
              <a:rPr lang="en-US" altLang="en-US" sz="4000" dirty="0"/>
              <a:t>Biliary Tract Cancer, Cholangiocarcinoma, Hepatocellular Carcinoma</a:t>
            </a:r>
            <a:endParaRPr lang="en-US" dirty="0"/>
          </a:p>
        </p:txBody>
      </p:sp>
    </p:spTree>
    <p:extLst>
      <p:ext uri="{BB962C8B-B14F-4D97-AF65-F5344CB8AC3E}">
        <p14:creationId xmlns:p14="http://schemas.microsoft.com/office/powerpoint/2010/main" val="4052745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530942" y="238127"/>
            <a:ext cx="11533239" cy="1103313"/>
          </a:xfrm>
        </p:spPr>
        <p:txBody>
          <a:bodyPr/>
          <a:lstStyle/>
          <a:p>
            <a:r>
              <a:rPr lang="en-US" dirty="0"/>
              <a:t>TOPAZ-1: Durvalumab or Placebo + CT for Advanced </a:t>
            </a:r>
            <a:br>
              <a:rPr lang="en-US" dirty="0"/>
            </a:br>
            <a:r>
              <a:rPr lang="en-US" dirty="0"/>
              <a:t>Biliary Tract Cancer Outcomes by Tumor Location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 ESMO World Congress on GI Cancer 2022. Abstr O-1.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 Box 23">
            <a:extLst>
              <a:ext uri="{FF2B5EF4-FFF2-40B4-BE49-F238E27FC236}">
                <a16:creationId xmlns:a16="http://schemas.microsoft.com/office/drawing/2014/main" id="{F9C54A54-304B-C130-FAD3-E0D466C94614}"/>
              </a:ext>
            </a:extLst>
          </p:cNvPr>
          <p:cNvSpPr txBox="1">
            <a:spLocks noChangeArrowheads="1"/>
          </p:cNvSpPr>
          <p:nvPr/>
        </p:nvSpPr>
        <p:spPr bwMode="auto">
          <a:xfrm>
            <a:off x="640505" y="2595109"/>
            <a:ext cx="2980152" cy="25853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Locally advanced or metastatic BTC (ICC, ECC, GBC);</a:t>
            </a:r>
            <a:r>
              <a:rPr kumimoji="0" lang="en-US" alt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reviously untreated if unresectable or metastatic at initial diagnosis; recurrent disease &gt;6 mo after curative surgery or adjuvant therapy; ECOG PS 0 or 1</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685)</a:t>
            </a:r>
          </a:p>
        </p:txBody>
      </p:sp>
      <p:sp>
        <p:nvSpPr>
          <p:cNvPr id="6" name="Rectangle 24">
            <a:extLst>
              <a:ext uri="{FF2B5EF4-FFF2-40B4-BE49-F238E27FC236}">
                <a16:creationId xmlns:a16="http://schemas.microsoft.com/office/drawing/2014/main" id="{EE89B821-4F0F-E289-262E-C1DB3EBD4BAB}"/>
              </a:ext>
            </a:extLst>
          </p:cNvPr>
          <p:cNvSpPr>
            <a:spLocks noChangeArrowheads="1"/>
          </p:cNvSpPr>
          <p:nvPr/>
        </p:nvSpPr>
        <p:spPr bwMode="auto">
          <a:xfrm>
            <a:off x="4513758" y="2556761"/>
            <a:ext cx="2774135" cy="1236781"/>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1500 mg Q3W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p>
        </p:txBody>
      </p:sp>
      <p:sp>
        <p:nvSpPr>
          <p:cNvPr id="7" name="Line 27">
            <a:extLst>
              <a:ext uri="{FF2B5EF4-FFF2-40B4-BE49-F238E27FC236}">
                <a16:creationId xmlns:a16="http://schemas.microsoft.com/office/drawing/2014/main" id="{54106BBF-BD04-E383-CDBA-D6A502D6EAE8}"/>
              </a:ext>
            </a:extLst>
          </p:cNvPr>
          <p:cNvSpPr>
            <a:spLocks noChangeShapeType="1"/>
          </p:cNvSpPr>
          <p:nvPr/>
        </p:nvSpPr>
        <p:spPr bwMode="auto">
          <a:xfrm flipV="1">
            <a:off x="3663753" y="3100302"/>
            <a:ext cx="661035" cy="4093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28">
            <a:extLst>
              <a:ext uri="{FF2B5EF4-FFF2-40B4-BE49-F238E27FC236}">
                <a16:creationId xmlns:a16="http://schemas.microsoft.com/office/drawing/2014/main" id="{06CB8CFF-F819-06C0-E8BD-6246880D3B7F}"/>
              </a:ext>
            </a:extLst>
          </p:cNvPr>
          <p:cNvSpPr>
            <a:spLocks noChangeArrowheads="1"/>
          </p:cNvSpPr>
          <p:nvPr/>
        </p:nvSpPr>
        <p:spPr bwMode="auto">
          <a:xfrm>
            <a:off x="4510323" y="3908219"/>
            <a:ext cx="2774135"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Line 33">
            <a:extLst>
              <a:ext uri="{FF2B5EF4-FFF2-40B4-BE49-F238E27FC236}">
                <a16:creationId xmlns:a16="http://schemas.microsoft.com/office/drawing/2014/main" id="{B5888D04-A7E1-C1EA-093D-BF294DBDA603}"/>
              </a:ext>
            </a:extLst>
          </p:cNvPr>
          <p:cNvSpPr>
            <a:spLocks noChangeShapeType="1"/>
          </p:cNvSpPr>
          <p:nvPr/>
        </p:nvSpPr>
        <p:spPr bwMode="auto">
          <a:xfrm>
            <a:off x="3663751" y="4211974"/>
            <a:ext cx="661036" cy="2431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Content Placeholder 2">
            <a:extLst>
              <a:ext uri="{FF2B5EF4-FFF2-40B4-BE49-F238E27FC236}">
                <a16:creationId xmlns:a16="http://schemas.microsoft.com/office/drawing/2014/main" id="{B3EC5A30-2FFA-6AE9-9E9A-F6977C84A091}"/>
              </a:ext>
            </a:extLst>
          </p:cNvPr>
          <p:cNvSpPr txBox="1">
            <a:spLocks/>
          </p:cNvSpPr>
          <p:nvPr/>
        </p:nvSpPr>
        <p:spPr>
          <a:xfrm>
            <a:off x="617645" y="1522787"/>
            <a:ext cx="11199907"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Double-blind, global, multicenter phase III study</a:t>
            </a:r>
          </a:p>
        </p:txBody>
      </p:sp>
      <p:sp>
        <p:nvSpPr>
          <p:cNvPr id="11" name="TextBox 10">
            <a:extLst>
              <a:ext uri="{FF2B5EF4-FFF2-40B4-BE49-F238E27FC236}">
                <a16:creationId xmlns:a16="http://schemas.microsoft.com/office/drawing/2014/main" id="{119FD407-4E6F-02D0-B820-8336D1B33589}"/>
              </a:ext>
            </a:extLst>
          </p:cNvPr>
          <p:cNvSpPr txBox="1"/>
          <p:nvPr/>
        </p:nvSpPr>
        <p:spPr bwMode="auto">
          <a:xfrm>
            <a:off x="1170056" y="1864047"/>
            <a:ext cx="50240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1:1 by disease status (initially unresectable vs recurrent), primary tumor location (ICC vs ECC vs GBC) </a:t>
            </a:r>
          </a:p>
        </p:txBody>
      </p:sp>
      <p:sp>
        <p:nvSpPr>
          <p:cNvPr id="12" name="Line 33">
            <a:extLst>
              <a:ext uri="{FF2B5EF4-FFF2-40B4-BE49-F238E27FC236}">
                <a16:creationId xmlns:a16="http://schemas.microsoft.com/office/drawing/2014/main" id="{41889879-4E65-97C0-547E-AF16A2D192F6}"/>
              </a:ext>
            </a:extLst>
          </p:cNvPr>
          <p:cNvSpPr>
            <a:spLocks noChangeShapeType="1"/>
          </p:cNvSpPr>
          <p:nvPr/>
        </p:nvSpPr>
        <p:spPr bwMode="auto">
          <a:xfrm>
            <a:off x="7330987" y="3214602"/>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38949BA6-1806-B33D-450B-B8F47025B915}"/>
              </a:ext>
            </a:extLst>
          </p:cNvPr>
          <p:cNvSpPr>
            <a:spLocks noChangeArrowheads="1"/>
          </p:cNvSpPr>
          <p:nvPr/>
        </p:nvSpPr>
        <p:spPr bwMode="auto">
          <a:xfrm>
            <a:off x="7940381" y="2528627"/>
            <a:ext cx="2774133" cy="1264915"/>
          </a:xfrm>
          <a:prstGeom prst="rect">
            <a:avLst/>
          </a:prstGeom>
          <a:solidFill>
            <a:schemeClr val="accent1"/>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1500 mg Q4W</a:t>
            </a:r>
          </a:p>
        </p:txBody>
      </p:sp>
      <p:sp>
        <p:nvSpPr>
          <p:cNvPr id="14" name="Rectangle 28">
            <a:extLst>
              <a:ext uri="{FF2B5EF4-FFF2-40B4-BE49-F238E27FC236}">
                <a16:creationId xmlns:a16="http://schemas.microsoft.com/office/drawing/2014/main" id="{5AFA6C4E-EAB3-17EB-2B59-8A381D1B3EA4}"/>
              </a:ext>
            </a:extLst>
          </p:cNvPr>
          <p:cNvSpPr>
            <a:spLocks noChangeArrowheads="1"/>
          </p:cNvSpPr>
          <p:nvPr/>
        </p:nvSpPr>
        <p:spPr bwMode="auto">
          <a:xfrm>
            <a:off x="7940381" y="3940674"/>
            <a:ext cx="2774133"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Q4W</a:t>
            </a:r>
          </a:p>
        </p:txBody>
      </p:sp>
      <p:sp>
        <p:nvSpPr>
          <p:cNvPr id="15" name="TextBox 14">
            <a:extLst>
              <a:ext uri="{FF2B5EF4-FFF2-40B4-BE49-F238E27FC236}">
                <a16:creationId xmlns:a16="http://schemas.microsoft.com/office/drawing/2014/main" id="{FE62D76A-9497-285E-E106-7EC7869E185F}"/>
              </a:ext>
            </a:extLst>
          </p:cNvPr>
          <p:cNvSpPr txBox="1"/>
          <p:nvPr/>
        </p:nvSpPr>
        <p:spPr bwMode="auto">
          <a:xfrm>
            <a:off x="4440298" y="4982351"/>
            <a:ext cx="70001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*Gem/Cis: gemcitabine 1000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and cisplatin 25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on Days 1 and 8 Q3W administered up to 8 cycles.</a:t>
            </a:r>
          </a:p>
        </p:txBody>
      </p:sp>
      <p:sp>
        <p:nvSpPr>
          <p:cNvPr id="16" name="Line 33">
            <a:extLst>
              <a:ext uri="{FF2B5EF4-FFF2-40B4-BE49-F238E27FC236}">
                <a16:creationId xmlns:a16="http://schemas.microsoft.com/office/drawing/2014/main" id="{94FAC592-6DC3-53E4-48B5-51FC66CA9C5E}"/>
              </a:ext>
            </a:extLst>
          </p:cNvPr>
          <p:cNvSpPr>
            <a:spLocks noChangeShapeType="1"/>
          </p:cNvSpPr>
          <p:nvPr/>
        </p:nvSpPr>
        <p:spPr bwMode="auto">
          <a:xfrm>
            <a:off x="3663754" y="2524115"/>
            <a:ext cx="1" cy="40997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33">
            <a:extLst>
              <a:ext uri="{FF2B5EF4-FFF2-40B4-BE49-F238E27FC236}">
                <a16:creationId xmlns:a16="http://schemas.microsoft.com/office/drawing/2014/main" id="{FF445722-121C-89DD-C452-834537CFD7C6}"/>
              </a:ext>
            </a:extLst>
          </p:cNvPr>
          <p:cNvSpPr>
            <a:spLocks noChangeShapeType="1"/>
          </p:cNvSpPr>
          <p:nvPr/>
        </p:nvSpPr>
        <p:spPr bwMode="auto">
          <a:xfrm>
            <a:off x="7295888" y="4426749"/>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B85B1FD4-3A03-72DF-AC21-D3B1F5878D86}"/>
              </a:ext>
            </a:extLst>
          </p:cNvPr>
          <p:cNvSpPr txBox="1"/>
          <p:nvPr/>
        </p:nvSpPr>
        <p:spPr bwMode="auto">
          <a:xfrm>
            <a:off x="10994784" y="3582272"/>
            <a:ext cx="7683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a:t>
            </a:r>
          </a:p>
        </p:txBody>
      </p:sp>
      <p:sp>
        <p:nvSpPr>
          <p:cNvPr id="19" name="Line 33">
            <a:extLst>
              <a:ext uri="{FF2B5EF4-FFF2-40B4-BE49-F238E27FC236}">
                <a16:creationId xmlns:a16="http://schemas.microsoft.com/office/drawing/2014/main" id="{BA086487-1A8F-A981-583C-6991F10C1ED0}"/>
              </a:ext>
            </a:extLst>
          </p:cNvPr>
          <p:cNvSpPr>
            <a:spLocks noChangeShapeType="1"/>
          </p:cNvSpPr>
          <p:nvPr/>
        </p:nvSpPr>
        <p:spPr bwMode="auto">
          <a:xfrm>
            <a:off x="10443478" y="3862702"/>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Content Placeholder 2">
            <a:extLst>
              <a:ext uri="{FF2B5EF4-FFF2-40B4-BE49-F238E27FC236}">
                <a16:creationId xmlns:a16="http://schemas.microsoft.com/office/drawing/2014/main" id="{8DC52FA0-B90C-1106-A02B-51CE64DFD8A6}"/>
              </a:ext>
            </a:extLst>
          </p:cNvPr>
          <p:cNvSpPr txBox="1">
            <a:spLocks/>
          </p:cNvSpPr>
          <p:nvPr/>
        </p:nvSpPr>
        <p:spPr>
          <a:xfrm>
            <a:off x="617644" y="5269548"/>
            <a:ext cx="11199907"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Exploratory endpoints in current report</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efficacy, and safety by primary tumor location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(ICC vs ECC vs GBC)</a:t>
            </a:r>
          </a:p>
        </p:txBody>
      </p:sp>
    </p:spTree>
    <p:extLst>
      <p:ext uri="{BB962C8B-B14F-4D97-AF65-F5344CB8AC3E}">
        <p14:creationId xmlns:p14="http://schemas.microsoft.com/office/powerpoint/2010/main" val="9525198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838624958"/>
              </p:ext>
            </p:extLst>
          </p:nvPr>
        </p:nvGraphicFramePr>
        <p:xfrm>
          <a:off x="723900" y="1606550"/>
          <a:ext cx="10758303" cy="4389248"/>
        </p:xfrm>
        <a:graphic>
          <a:graphicData uri="http://schemas.openxmlformats.org/drawingml/2006/table">
            <a:tbl>
              <a:tblPr/>
              <a:tblGrid>
                <a:gridCol w="2544035">
                  <a:extLst>
                    <a:ext uri="{9D8B030D-6E8A-4147-A177-3AD203B41FA5}">
                      <a16:colId xmlns:a16="http://schemas.microsoft.com/office/drawing/2014/main" val="20000"/>
                    </a:ext>
                  </a:extLst>
                </a:gridCol>
                <a:gridCol w="1368074">
                  <a:extLst>
                    <a:ext uri="{9D8B030D-6E8A-4147-A177-3AD203B41FA5}">
                      <a16:colId xmlns:a16="http://schemas.microsoft.com/office/drawing/2014/main" val="20001"/>
                    </a:ext>
                  </a:extLst>
                </a:gridCol>
                <a:gridCol w="1307917">
                  <a:extLst>
                    <a:ext uri="{9D8B030D-6E8A-4147-A177-3AD203B41FA5}">
                      <a16:colId xmlns:a16="http://schemas.microsoft.com/office/drawing/2014/main" val="20002"/>
                    </a:ext>
                  </a:extLst>
                </a:gridCol>
                <a:gridCol w="1393301">
                  <a:extLst>
                    <a:ext uri="{9D8B030D-6E8A-4147-A177-3AD203B41FA5}">
                      <a16:colId xmlns:a16="http://schemas.microsoft.com/office/drawing/2014/main" val="3232402842"/>
                    </a:ext>
                  </a:extLst>
                </a:gridCol>
                <a:gridCol w="1319561">
                  <a:extLst>
                    <a:ext uri="{9D8B030D-6E8A-4147-A177-3AD203B41FA5}">
                      <a16:colId xmlns:a16="http://schemas.microsoft.com/office/drawing/2014/main" val="2113383026"/>
                    </a:ext>
                  </a:extLst>
                </a:gridCol>
                <a:gridCol w="1422443">
                  <a:extLst>
                    <a:ext uri="{9D8B030D-6E8A-4147-A177-3AD203B41FA5}">
                      <a16:colId xmlns:a16="http://schemas.microsoft.com/office/drawing/2014/main" val="259235898"/>
                    </a:ext>
                  </a:extLst>
                </a:gridCol>
                <a:gridCol w="1402972">
                  <a:extLst>
                    <a:ext uri="{9D8B030D-6E8A-4147-A177-3AD203B41FA5}">
                      <a16:colId xmlns:a16="http://schemas.microsoft.com/office/drawing/2014/main" val="4234599576"/>
                    </a:ext>
                  </a:extLst>
                </a:gridCol>
              </a:tblGrid>
              <a:tr h="18876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latin typeface="+mn-lt"/>
                        </a:rPr>
                        <a:t>ICC (n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2">
                  <a:txBody>
                    <a:bodyPr/>
                    <a:lstStyle/>
                    <a:p>
                      <a:pPr algn="ctr"/>
                      <a:r>
                        <a:rPr lang="en-US" sz="1600" b="1" dirty="0">
                          <a:latin typeface="+mn-lt"/>
                        </a:rPr>
                        <a:t>ECC (n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TlToBr>
                      <a:noFill/>
                    </a:lnTlToBr>
                    <a:lnBlToTr>
                      <a:noFill/>
                    </a:lnBlToTr>
                    <a:solidFill>
                      <a:srgbClr val="E1471D"/>
                    </a:solidFill>
                  </a:tcPr>
                </a:tc>
                <a:tc gridSpan="2">
                  <a:txBody>
                    <a:bodyPr/>
                    <a:lstStyle/>
                    <a:p>
                      <a:pPr algn="ctr"/>
                      <a:r>
                        <a:rPr lang="en-US" sz="1600" b="1" dirty="0">
                          <a:latin typeface="+mn-lt"/>
                        </a:rPr>
                        <a:t>GBC (n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TlToBr>
                      <a:noFill/>
                    </a:lnTlToBr>
                    <a:lnBlToTr>
                      <a:noFill/>
                    </a:lnBlToTr>
                    <a:solidFill>
                      <a:srgbClr val="E1471D"/>
                    </a:solidFill>
                  </a:tcPr>
                </a:tc>
                <a:extLst>
                  <a:ext uri="{0D108BD9-81ED-4DB2-BD59-A6C34878D82A}">
                    <a16:rowId xmlns:a16="http://schemas.microsoft.com/office/drawing/2014/main" val="10000"/>
                  </a:ext>
                </a:extLst>
              </a:tr>
              <a:tr h="471892">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Durvalumab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algn="ctr"/>
                      <a:r>
                        <a:rPr kumimoji="0" lang="en-US" sz="1600" b="1" i="0" u="none" strike="noStrike" cap="none" normalizeH="0" baseline="0" dirty="0">
                          <a:ln>
                            <a:noFill/>
                          </a:ln>
                          <a:solidFill>
                            <a:schemeClr val="tx1"/>
                          </a:solidFill>
                          <a:effectLst/>
                          <a:latin typeface="+mn-lt"/>
                        </a:rPr>
                        <a:t>Durvalumab + Gem/Cis</a:t>
                      </a:r>
                    </a:p>
                    <a:p>
                      <a:pPr algn="ctr"/>
                      <a:r>
                        <a:rPr kumimoji="0" lang="en-US" sz="1600" b="1" i="0" u="none" strike="noStrike" cap="none" normalizeH="0" baseline="0" dirty="0">
                          <a:ln>
                            <a:noFill/>
                          </a:ln>
                          <a:solidFill>
                            <a:schemeClr val="tx1"/>
                          </a:solidFill>
                          <a:effectLst/>
                          <a:latin typeface="+mn-lt"/>
                        </a:rPr>
                        <a:t>(n = 66)</a:t>
                      </a:r>
                      <a:endParaRPr lang="en-US" sz="16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Placebo + Gem/Cis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algn="ctr"/>
                      <a:r>
                        <a:rPr kumimoji="0" lang="en-US" sz="1600" b="1" i="0" u="none" strike="noStrike" cap="none" normalizeH="0" baseline="0" dirty="0">
                          <a:ln>
                            <a:noFill/>
                          </a:ln>
                          <a:solidFill>
                            <a:schemeClr val="tx1"/>
                          </a:solidFill>
                          <a:effectLst/>
                          <a:latin typeface="+mn-lt"/>
                        </a:rPr>
                        <a:t>Durvalumab + Gem/Cis</a:t>
                      </a:r>
                    </a:p>
                    <a:p>
                      <a:pPr algn="ctr"/>
                      <a:r>
                        <a:rPr kumimoji="0" lang="en-US" sz="1600" b="1" i="0" u="none" strike="noStrike" cap="none" normalizeH="0" baseline="0" dirty="0">
                          <a:ln>
                            <a:noFill/>
                          </a:ln>
                          <a:solidFill>
                            <a:schemeClr val="tx1"/>
                          </a:solidFill>
                          <a:effectLst/>
                          <a:latin typeface="+mn-lt"/>
                        </a:rPr>
                        <a:t>(n = 85)</a:t>
                      </a:r>
                      <a:endParaRPr lang="en-US" sz="16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Placebo + Gem/Cis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188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64.0 (20-84)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63.0 (42-85)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65.0 (41-82)</a:t>
                      </a:r>
                      <a:endParaRPr lang="en-US" sz="16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65.0 (45-80)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62.0 (39-84)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64.0 (31-83)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8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87 (45.8)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93 (48.2)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600" b="0" i="0" u="none" strike="noStrike" cap="none" normalizeH="0" baseline="0" dirty="0">
                          <a:ln>
                            <a:noFill/>
                          </a:ln>
                          <a:solidFill>
                            <a:schemeClr val="bg1"/>
                          </a:solidFill>
                          <a:effectLst/>
                          <a:latin typeface="+mn-lt"/>
                        </a:rPr>
                        <a:t>22 (33.3)</a:t>
                      </a:r>
                      <a:endParaRPr lang="en-US" sz="16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rPr>
                        <a:t>24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rPr>
                        <a:t>63 (74.1)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51 (59.3)</a:t>
                      </a:r>
                      <a:endParaRPr lang="en-US" sz="16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71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Disease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Initially unresectable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Recurrent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170 (89.5)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20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173 (89.6)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20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endParaRPr kumimoji="0" lang="en-US" sz="1600" b="0" i="0" u="none" strike="noStrike" cap="none" normalizeH="0" baseline="0" dirty="0">
                        <a:ln>
                          <a:noFill/>
                        </a:ln>
                        <a:solidFill>
                          <a:schemeClr val="bg1"/>
                        </a:solidFill>
                        <a:effectLst/>
                        <a:latin typeface="+mn-lt"/>
                      </a:endParaRPr>
                    </a:p>
                    <a:p>
                      <a:pPr algn="ctr"/>
                      <a:r>
                        <a:rPr kumimoji="0" lang="en-US" sz="1600" b="0" i="0" u="none" strike="noStrike" cap="none" normalizeH="0" baseline="0" dirty="0">
                          <a:ln>
                            <a:noFill/>
                          </a:ln>
                          <a:solidFill>
                            <a:schemeClr val="bg1"/>
                          </a:solidFill>
                          <a:effectLst/>
                          <a:latin typeface="+mn-lt"/>
                        </a:rPr>
                        <a:t>35 (53.0)</a:t>
                      </a:r>
                    </a:p>
                    <a:p>
                      <a:pPr algn="ctr"/>
                      <a:r>
                        <a:rPr kumimoji="0" lang="en-US" sz="1600" b="0" i="0" u="none" strike="noStrike" cap="none" normalizeH="0" baseline="0" dirty="0">
                          <a:ln>
                            <a:noFill/>
                          </a:ln>
                          <a:solidFill>
                            <a:schemeClr val="bg1"/>
                          </a:solidFill>
                          <a:effectLst/>
                          <a:latin typeface="+mn-lt"/>
                        </a:rPr>
                        <a:t>31 (47.0)</a:t>
                      </a:r>
                      <a:endParaRPr lang="en-US" sz="16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35 (53.8)</a:t>
                      </a:r>
                    </a:p>
                    <a:p>
                      <a:pPr algn="ctr"/>
                      <a:r>
                        <a:rPr lang="en-US" sz="1600" dirty="0">
                          <a:solidFill>
                            <a:schemeClr val="bg1"/>
                          </a:solidFill>
                          <a:latin typeface="+mn-lt"/>
                        </a:rPr>
                        <a:t>29 (44.6)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69 (81.2)</a:t>
                      </a:r>
                    </a:p>
                    <a:p>
                      <a:pPr algn="ctr"/>
                      <a:r>
                        <a:rPr lang="en-US" sz="1600" dirty="0">
                          <a:solidFill>
                            <a:schemeClr val="bg1"/>
                          </a:solidFill>
                          <a:latin typeface="+mn-lt"/>
                        </a:rPr>
                        <a:t>16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71 (82.6)</a:t>
                      </a:r>
                    </a:p>
                    <a:p>
                      <a:pPr algn="ctr"/>
                      <a:r>
                        <a:rPr lang="en-US" sz="1600" dirty="0">
                          <a:solidFill>
                            <a:schemeClr val="bg1"/>
                          </a:solidFill>
                          <a:latin typeface="+mn-lt"/>
                        </a:rPr>
                        <a:t>15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8762">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1"/>
                          </a:solidFill>
                          <a:effectLst/>
                          <a:latin typeface="+mn-lt"/>
                        </a:rPr>
                        <a:t>Metastatic disease, n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166 (87.4)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162 (83.9)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rPr>
                        <a:t>59 (89.4)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rPr>
                        <a:t>51 (78.5)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rPr>
                        <a:t>78 (91.8)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rPr>
                        <a:t>73 (84.9)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6009194"/>
                  </a:ext>
                </a:extLst>
              </a:tr>
              <a:tr h="188762">
                <a:tc>
                  <a:txBody>
                    <a:bodyPr/>
                    <a:lstStyle/>
                    <a:p>
                      <a:pPr marL="0" marR="0" lvl="0"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1"/>
                          </a:solidFill>
                          <a:effectLst/>
                          <a:latin typeface="+mn-lt"/>
                        </a:rPr>
                        <a:t>ECOG PS 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51.6/48.4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47.2/52.8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50.0/50.0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50.8/49.2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49.4/50.6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45.3/54.7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5388092"/>
                  </a:ext>
                </a:extLst>
              </a:tr>
              <a:tr h="6134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PD-L1 expression,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1"/>
                          </a:solidFill>
                          <a:effectLst/>
                          <a:latin typeface="+mn-lt"/>
                        </a:rPr>
                        <a:t>TAP </a:t>
                      </a:r>
                      <a:r>
                        <a:rPr kumimoji="0" lang="en-US" sz="1600" b="0" i="0" u="none" strike="noStrike" cap="none" normalizeH="0" baseline="0" dirty="0">
                          <a:ln>
                            <a:noFill/>
                          </a:ln>
                          <a:solidFill>
                            <a:schemeClr val="bg1"/>
                          </a:solidFill>
                          <a:effectLst/>
                          <a:latin typeface="+mn-lt"/>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1"/>
                          </a:solidFill>
                          <a:effectLst/>
                          <a:latin typeface="+mn-lt"/>
                        </a:rPr>
                        <a:t>TAP</a:t>
                      </a:r>
                      <a:r>
                        <a:rPr kumimoji="0" lang="en-US" sz="1600" b="0" i="0" u="none" strike="noStrike" cap="none" normalizeH="0" baseline="0" dirty="0">
                          <a:ln>
                            <a:noFill/>
                          </a:ln>
                          <a:solidFill>
                            <a:schemeClr val="bg1"/>
                          </a:solidFill>
                          <a:effectLst/>
                          <a:latin typeface="+mn-lt"/>
                        </a:rPr>
                        <a:t> &lt;1%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107 (56.3)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66 (34.7)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17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103 (53.4)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69 (35.8)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21 (10.9)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43 (65.2)</a:t>
                      </a:r>
                    </a:p>
                    <a:p>
                      <a:pPr algn="ctr"/>
                      <a:r>
                        <a:rPr lang="en-US" sz="1600" dirty="0">
                          <a:solidFill>
                            <a:schemeClr val="bg1"/>
                          </a:solidFill>
                          <a:latin typeface="+mn-lt"/>
                        </a:rPr>
                        <a:t>12 (18.2)</a:t>
                      </a:r>
                    </a:p>
                    <a:p>
                      <a:pPr algn="ctr"/>
                      <a:r>
                        <a:rPr lang="en-US" sz="1600" dirty="0">
                          <a:solidFill>
                            <a:schemeClr val="bg1"/>
                          </a:solidFill>
                          <a:latin typeface="+mn-lt"/>
                        </a:rPr>
                        <a:t>11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44 (67.7)</a:t>
                      </a:r>
                    </a:p>
                    <a:p>
                      <a:pPr algn="ctr"/>
                      <a:r>
                        <a:rPr lang="en-US" sz="1600" dirty="0">
                          <a:solidFill>
                            <a:schemeClr val="bg1"/>
                          </a:solidFill>
                          <a:latin typeface="+mn-lt"/>
                        </a:rPr>
                        <a:t>13 (20.0)</a:t>
                      </a:r>
                    </a:p>
                    <a:p>
                      <a:pPr algn="ctr"/>
                      <a:r>
                        <a:rPr lang="en-US" sz="1600" dirty="0">
                          <a:solidFill>
                            <a:schemeClr val="bg1"/>
                          </a:solidFill>
                          <a:latin typeface="+mn-lt"/>
                        </a:rPr>
                        <a:t>8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47 (55.3)</a:t>
                      </a:r>
                    </a:p>
                    <a:p>
                      <a:pPr algn="ctr"/>
                      <a:r>
                        <a:rPr lang="en-US" sz="1600" dirty="0">
                          <a:solidFill>
                            <a:schemeClr val="bg1"/>
                          </a:solidFill>
                          <a:latin typeface="+mn-lt"/>
                        </a:rPr>
                        <a:t>25 (29.4)</a:t>
                      </a:r>
                    </a:p>
                    <a:p>
                      <a:pPr algn="ctr"/>
                      <a:r>
                        <a:rPr lang="en-US" sz="1600" dirty="0">
                          <a:solidFill>
                            <a:schemeClr val="bg1"/>
                          </a:solidFill>
                          <a:latin typeface="+mn-lt"/>
                        </a:rPr>
                        <a:t>13 (15.3)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58 (67.4)</a:t>
                      </a:r>
                    </a:p>
                    <a:p>
                      <a:pPr algn="ctr"/>
                      <a:r>
                        <a:rPr lang="en-US" sz="1600" dirty="0">
                          <a:solidFill>
                            <a:schemeClr val="bg1"/>
                          </a:solidFill>
                          <a:latin typeface="+mn-lt"/>
                        </a:rPr>
                        <a:t>21 (24.4)</a:t>
                      </a:r>
                    </a:p>
                    <a:p>
                      <a:pPr algn="ctr"/>
                      <a:r>
                        <a:rPr lang="en-US" sz="1600" dirty="0">
                          <a:solidFill>
                            <a:schemeClr val="bg1"/>
                          </a:solidFill>
                          <a:latin typeface="+mn-lt"/>
                        </a:rPr>
                        <a:t>7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4539661"/>
                  </a:ext>
                </a:extLst>
              </a:tr>
            </a:tbl>
          </a:graphicData>
        </a:graphic>
      </p:graphicFrame>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TOPAZ-1: Baseline Characteristics by Primary Tumor Location</a:t>
            </a:r>
          </a:p>
        </p:txBody>
      </p:sp>
      <p:sp>
        <p:nvSpPr>
          <p:cNvPr id="3" name="Text Box 15">
            <a:extLst>
              <a:ext uri="{FF2B5EF4-FFF2-40B4-BE49-F238E27FC236}">
                <a16:creationId xmlns:a16="http://schemas.microsoft.com/office/drawing/2014/main" id="{3C5EE700-CD35-A1C8-CEAF-5BE6E1E578E9}"/>
              </a:ext>
            </a:extLst>
          </p:cNvPr>
          <p:cNvSpPr txBox="1">
            <a:spLocks noChangeArrowheads="1"/>
          </p:cNvSpPr>
          <p:nvPr/>
        </p:nvSpPr>
        <p:spPr bwMode="auto">
          <a:xfrm>
            <a:off x="423637"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 ESMO World Congress on GI Cancer 2022. Abstr O-1.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85413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3621818918"/>
              </p:ext>
            </p:extLst>
          </p:nvPr>
        </p:nvGraphicFramePr>
        <p:xfrm>
          <a:off x="723900" y="1612537"/>
          <a:ext cx="10782716" cy="4419776"/>
        </p:xfrm>
        <a:graphic>
          <a:graphicData uri="http://schemas.openxmlformats.org/drawingml/2006/table">
            <a:tbl>
              <a:tblPr/>
              <a:tblGrid>
                <a:gridCol w="2463009">
                  <a:extLst>
                    <a:ext uri="{9D8B030D-6E8A-4147-A177-3AD203B41FA5}">
                      <a16:colId xmlns:a16="http://schemas.microsoft.com/office/drawing/2014/main" val="20000"/>
                    </a:ext>
                  </a:extLst>
                </a:gridCol>
                <a:gridCol w="1295382">
                  <a:extLst>
                    <a:ext uri="{9D8B030D-6E8A-4147-A177-3AD203B41FA5}">
                      <a16:colId xmlns:a16="http://schemas.microsoft.com/office/drawing/2014/main" val="20001"/>
                    </a:ext>
                  </a:extLst>
                </a:gridCol>
                <a:gridCol w="147099">
                  <a:extLst>
                    <a:ext uri="{9D8B030D-6E8A-4147-A177-3AD203B41FA5}">
                      <a16:colId xmlns:a16="http://schemas.microsoft.com/office/drawing/2014/main" val="3219331525"/>
                    </a:ext>
                  </a:extLst>
                </a:gridCol>
                <a:gridCol w="1266262">
                  <a:extLst>
                    <a:ext uri="{9D8B030D-6E8A-4147-A177-3AD203B41FA5}">
                      <a16:colId xmlns:a16="http://schemas.microsoft.com/office/drawing/2014/main" val="20002"/>
                    </a:ext>
                  </a:extLst>
                </a:gridCol>
                <a:gridCol w="1313229">
                  <a:extLst>
                    <a:ext uri="{9D8B030D-6E8A-4147-A177-3AD203B41FA5}">
                      <a16:colId xmlns:a16="http://schemas.microsoft.com/office/drawing/2014/main" val="3232402842"/>
                    </a:ext>
                  </a:extLst>
                </a:gridCol>
                <a:gridCol w="147099">
                  <a:extLst>
                    <a:ext uri="{9D8B030D-6E8A-4147-A177-3AD203B41FA5}">
                      <a16:colId xmlns:a16="http://schemas.microsoft.com/office/drawing/2014/main" val="3984926426"/>
                    </a:ext>
                  </a:extLst>
                </a:gridCol>
                <a:gridCol w="1277535">
                  <a:extLst>
                    <a:ext uri="{9D8B030D-6E8A-4147-A177-3AD203B41FA5}">
                      <a16:colId xmlns:a16="http://schemas.microsoft.com/office/drawing/2014/main" val="2113383026"/>
                    </a:ext>
                  </a:extLst>
                </a:gridCol>
                <a:gridCol w="1367714">
                  <a:extLst>
                    <a:ext uri="{9D8B030D-6E8A-4147-A177-3AD203B41FA5}">
                      <a16:colId xmlns:a16="http://schemas.microsoft.com/office/drawing/2014/main" val="259235898"/>
                    </a:ext>
                  </a:extLst>
                </a:gridCol>
                <a:gridCol w="147099">
                  <a:extLst>
                    <a:ext uri="{9D8B030D-6E8A-4147-A177-3AD203B41FA5}">
                      <a16:colId xmlns:a16="http://schemas.microsoft.com/office/drawing/2014/main" val="1376694278"/>
                    </a:ext>
                  </a:extLst>
                </a:gridCol>
                <a:gridCol w="1358288">
                  <a:extLst>
                    <a:ext uri="{9D8B030D-6E8A-4147-A177-3AD203B41FA5}">
                      <a16:colId xmlns:a16="http://schemas.microsoft.com/office/drawing/2014/main" val="4234599576"/>
                    </a:ext>
                  </a:extLst>
                </a:gridCol>
              </a:tblGrid>
              <a:tr h="28999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algn="ctr"/>
                      <a:r>
                        <a:rPr lang="en-US" sz="1600" b="1" dirty="0">
                          <a:latin typeface="+mn-lt"/>
                        </a:rPr>
                        <a:t>ICC (n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lnL w="12700" cmpd="sng">
                      <a:noFill/>
                      <a:prstDash val="solid"/>
                    </a:lnL>
                  </a:tcPr>
                </a:tc>
                <a:tc gridSpan="3">
                  <a:txBody>
                    <a:bodyPr/>
                    <a:lstStyle/>
                    <a:p>
                      <a:pPr algn="ctr"/>
                      <a:r>
                        <a:rPr lang="en-US" sz="1600" b="1" dirty="0">
                          <a:latin typeface="+mn-lt"/>
                        </a:rPr>
                        <a:t>ECC (n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TlToBr>
                      <a:noFill/>
                    </a:lnTlToBr>
                    <a:lnBlToTr>
                      <a:noFill/>
                    </a:lnBlToTr>
                    <a:solidFill>
                      <a:srgbClr val="E1471D"/>
                    </a:solidFill>
                  </a:tcPr>
                </a:tc>
                <a:tc gridSpan="3">
                  <a:txBody>
                    <a:bodyPr/>
                    <a:lstStyle/>
                    <a:p>
                      <a:pPr algn="ctr"/>
                      <a:r>
                        <a:rPr lang="en-US" sz="1600" b="1" dirty="0">
                          <a:latin typeface="+mn-lt"/>
                        </a:rPr>
                        <a:t>GBC (n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TlToBr>
                      <a:noFill/>
                    </a:lnTlToBr>
                    <a:lnBlToTr>
                      <a:noFill/>
                    </a:lnBlToTr>
                    <a:solidFill>
                      <a:srgbClr val="E1471D"/>
                    </a:solidFill>
                  </a:tcPr>
                </a:tc>
                <a:extLst>
                  <a:ext uri="{0D108BD9-81ED-4DB2-BD59-A6C34878D82A}">
                    <a16:rowId xmlns:a16="http://schemas.microsoft.com/office/drawing/2014/main" val="10000"/>
                  </a:ext>
                </a:extLst>
              </a:tr>
              <a:tr h="724964">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Durvalumab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gridSpan="2">
                  <a:txBody>
                    <a:bodyPr/>
                    <a:lstStyle/>
                    <a:p>
                      <a:pPr algn="ctr"/>
                      <a:r>
                        <a:rPr kumimoji="0" lang="en-US" sz="1600" b="1" i="0" u="none" strike="noStrike" cap="none" normalizeH="0" baseline="0" dirty="0">
                          <a:ln>
                            <a:noFill/>
                          </a:ln>
                          <a:solidFill>
                            <a:schemeClr val="tx1"/>
                          </a:solidFill>
                          <a:effectLst/>
                          <a:latin typeface="+mn-lt"/>
                        </a:rPr>
                        <a:t>Durvalumab + Gem/Cis</a:t>
                      </a:r>
                    </a:p>
                    <a:p>
                      <a:pPr algn="ctr"/>
                      <a:r>
                        <a:rPr kumimoji="0" lang="en-US" sz="1600" b="1" i="0" u="none" strike="noStrike" cap="none" normalizeH="0" baseline="0" dirty="0">
                          <a:ln>
                            <a:noFill/>
                          </a:ln>
                          <a:solidFill>
                            <a:schemeClr val="tx1"/>
                          </a:solidFill>
                          <a:effectLst/>
                          <a:latin typeface="+mn-lt"/>
                        </a:rPr>
                        <a:t>(n = 66)</a:t>
                      </a:r>
                      <a:endParaRPr lang="en-US" sz="16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Placebo + Gem/Cis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gridSpan="2">
                  <a:txBody>
                    <a:bodyPr/>
                    <a:lstStyle/>
                    <a:p>
                      <a:pPr algn="ctr"/>
                      <a:r>
                        <a:rPr kumimoji="0" lang="en-US" sz="1600" b="1" i="0" u="none" strike="noStrike" cap="none" normalizeH="0" baseline="0" dirty="0">
                          <a:ln>
                            <a:noFill/>
                          </a:ln>
                          <a:solidFill>
                            <a:schemeClr val="tx1"/>
                          </a:solidFill>
                          <a:effectLst/>
                          <a:latin typeface="+mn-lt"/>
                        </a:rPr>
                        <a:t>Durvalumab + Gem/Cis</a:t>
                      </a:r>
                    </a:p>
                    <a:p>
                      <a:pPr algn="ctr"/>
                      <a:r>
                        <a:rPr kumimoji="0" lang="en-US" sz="1600" b="1" i="0" u="none" strike="noStrike" cap="none" normalizeH="0" baseline="0" dirty="0">
                          <a:ln>
                            <a:noFill/>
                          </a:ln>
                          <a:solidFill>
                            <a:schemeClr val="tx1"/>
                          </a:solidFill>
                          <a:effectLst/>
                          <a:latin typeface="+mn-lt"/>
                        </a:rPr>
                        <a:t>(n = 85)</a:t>
                      </a:r>
                      <a:endParaRPr lang="en-US" sz="16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Placebo + Gem/Cis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289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12.7</a:t>
                      </a:r>
                      <a:endParaRPr lang="en-US" sz="16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9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HR for OS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0.76 (0.58-0.98)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algn="ctr"/>
                      <a:r>
                        <a:rPr lang="en-US" sz="1600" dirty="0">
                          <a:solidFill>
                            <a:schemeClr val="bg1"/>
                          </a:solidFill>
                          <a:latin typeface="+mn-lt"/>
                        </a:rPr>
                        <a:t>0.76 (0.49-1.19)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algn="ctr"/>
                      <a:endParaRPr lang="en-US" sz="18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algn="ctr"/>
                      <a:r>
                        <a:rPr lang="en-US" sz="1600" dirty="0">
                          <a:solidFill>
                            <a:schemeClr val="bg1"/>
                          </a:solidFill>
                          <a:latin typeface="+mn-lt"/>
                        </a:rPr>
                        <a:t>0.94 (0.65-1.37)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8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9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dirty="0">
                          <a:solidFill>
                            <a:schemeClr val="bg1"/>
                          </a:solidFill>
                          <a:latin typeface="+mn-lt"/>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algn="ctr"/>
                      <a:r>
                        <a:rPr lang="en-US" sz="1600" dirty="0">
                          <a:solidFill>
                            <a:schemeClr val="bg1"/>
                          </a:solidFill>
                          <a:latin typeface="+mn-lt"/>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dirty="0">
                          <a:solidFill>
                            <a:schemeClr val="bg1"/>
                          </a:solidFill>
                          <a:latin typeface="+mn-lt"/>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algn="ctr"/>
                      <a:r>
                        <a:rPr lang="en-US" sz="1600" dirty="0">
                          <a:solidFill>
                            <a:schemeClr val="bg1"/>
                          </a:solidFill>
                          <a:latin typeface="+mn-lt"/>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9993">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1"/>
                          </a:solidFill>
                          <a:effectLst/>
                          <a:latin typeface="+mn-lt"/>
                        </a:rPr>
                        <a:t>HR for PFS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0.79 (0.64-0.99)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algn="ctr"/>
                      <a:r>
                        <a:rPr lang="en-US" sz="1600" dirty="0">
                          <a:solidFill>
                            <a:schemeClr val="bg1"/>
                          </a:solidFill>
                          <a:latin typeface="+mn-lt"/>
                        </a:rPr>
                        <a:t>0.52 (0.35-0.78)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algn="ctr"/>
                      <a:endParaRPr lang="en-US" sz="18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algn="ctr"/>
                      <a:r>
                        <a:rPr lang="en-US" sz="1600" dirty="0">
                          <a:solidFill>
                            <a:schemeClr val="bg1"/>
                          </a:solidFill>
                          <a:latin typeface="+mn-lt"/>
                        </a:rPr>
                        <a:t>0.90 (0.65-1.24)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algn="ctr"/>
                      <a:endParaRPr lang="en-US" sz="18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6009194"/>
                  </a:ext>
                </a:extLst>
              </a:tr>
              <a:tr h="507478">
                <a:tc>
                  <a:txBody>
                    <a:bodyPr/>
                    <a:lstStyle/>
                    <a:p>
                      <a:pPr marL="0" marR="0" lvl="0"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1"/>
                          </a:solidFill>
                          <a:effectLst/>
                          <a:latin typeface="+mn-lt"/>
                        </a:rPr>
                        <a:t>Subsequent anticancer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84 (44.2)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99 (51.3)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dirty="0">
                          <a:solidFill>
                            <a:schemeClr val="bg1"/>
                          </a:solidFill>
                          <a:latin typeface="+mn-lt"/>
                        </a:rPr>
                        <a:t>23 (34.8)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algn="ctr"/>
                      <a:r>
                        <a:rPr lang="en-US" sz="1600" dirty="0">
                          <a:solidFill>
                            <a:schemeClr val="bg1"/>
                          </a:solidFill>
                          <a:latin typeface="+mn-lt"/>
                        </a:rPr>
                        <a:t>29 (44.6)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dirty="0">
                          <a:solidFill>
                            <a:schemeClr val="bg1"/>
                          </a:solidFill>
                          <a:latin typeface="+mn-lt"/>
                        </a:rPr>
                        <a:t>38 (44.7)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algn="ctr"/>
                      <a:r>
                        <a:rPr lang="en-US" sz="1600" dirty="0">
                          <a:solidFill>
                            <a:schemeClr val="bg1"/>
                          </a:solidFill>
                          <a:latin typeface="+mn-lt"/>
                        </a:rPr>
                        <a:t>42 (48.8)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5388092"/>
                  </a:ext>
                </a:extLst>
              </a:tr>
              <a:tr h="289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600" dirty="0">
                          <a:solidFill>
                            <a:schemeClr val="bg1"/>
                          </a:solidFill>
                          <a:latin typeface="+mn-lt"/>
                        </a:rPr>
                        <a:t>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algn="ctr"/>
                      <a:r>
                        <a:rPr lang="en-US" sz="1600" dirty="0">
                          <a:solidFill>
                            <a:schemeClr val="bg1"/>
                          </a:solidFill>
                          <a:latin typeface="+mn-lt"/>
                        </a:rPr>
                        <a:t>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600" dirty="0">
                          <a:solidFill>
                            <a:schemeClr val="bg1"/>
                          </a:solidFill>
                          <a:latin typeface="+mn-lt"/>
                        </a:rPr>
                        <a:t>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algn="ctr"/>
                      <a:r>
                        <a:rPr lang="en-US" sz="1600" dirty="0">
                          <a:solidFill>
                            <a:schemeClr val="bg1"/>
                          </a:solidFill>
                          <a:latin typeface="+mn-lt"/>
                        </a:rPr>
                        <a:t>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4539661"/>
                  </a:ext>
                </a:extLst>
              </a:tr>
              <a:tr h="289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ORR odds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1.79 (1.07-2.97)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algn="ctr"/>
                      <a:r>
                        <a:rPr lang="en-US" sz="1600" dirty="0">
                          <a:solidFill>
                            <a:schemeClr val="bg1"/>
                          </a:solidFill>
                          <a:latin typeface="+mn-lt"/>
                        </a:rPr>
                        <a:t>2.18 (0.92-5.16)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algn="ctr"/>
                      <a:endParaRPr lang="en-US" sz="18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algn="ctr"/>
                      <a:r>
                        <a:rPr lang="en-US" sz="1600" dirty="0">
                          <a:solidFill>
                            <a:schemeClr val="bg1"/>
                          </a:solidFill>
                          <a:latin typeface="+mn-lt"/>
                        </a:rPr>
                        <a:t>1.08 (0.55-2.09)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algn="ctr"/>
                      <a:endParaRPr lang="en-US" sz="18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37569165"/>
                  </a:ext>
                </a:extLst>
              </a:tr>
              <a:tr h="289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Median TTR,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algn="ctr"/>
                      <a:r>
                        <a:rPr lang="en-US" sz="1600" dirty="0">
                          <a:solidFill>
                            <a:schemeClr val="bg1"/>
                          </a:solidFill>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600" dirty="0">
                          <a:solidFill>
                            <a:schemeClr val="bg1"/>
                          </a:solidFill>
                          <a:latin typeface="+mn-lt"/>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algn="ctr"/>
                      <a:r>
                        <a:rPr lang="en-US" sz="1600" dirty="0">
                          <a:solidFill>
                            <a:schemeClr val="bg1"/>
                          </a:solidFill>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600" dirty="0">
                          <a:solidFill>
                            <a:schemeClr val="bg1"/>
                          </a:solidFill>
                          <a:latin typeface="+mn-lt"/>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381196909"/>
                  </a:ext>
                </a:extLst>
              </a:tr>
              <a:tr h="289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algn="ctr"/>
                      <a:r>
                        <a:rPr lang="en-US" sz="1600" dirty="0">
                          <a:solidFill>
                            <a:schemeClr val="bg1"/>
                          </a:solidFill>
                          <a:latin typeface="+mn-lt"/>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dirty="0">
                          <a:solidFill>
                            <a:schemeClr val="bg1"/>
                          </a:solidFill>
                          <a:latin typeface="+mn-lt"/>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algn="ctr"/>
                      <a:r>
                        <a:rPr lang="en-US" sz="1600" dirty="0">
                          <a:solidFill>
                            <a:schemeClr val="bg1"/>
                          </a:solidFill>
                          <a:latin typeface="+mn-lt"/>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dirty="0">
                          <a:solidFill>
                            <a:schemeClr val="bg1"/>
                          </a:solidFill>
                          <a:latin typeface="+mn-lt"/>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2821062855"/>
                  </a:ext>
                </a:extLst>
              </a:tr>
            </a:tbl>
          </a:graphicData>
        </a:graphic>
      </p:graphicFrame>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TOPAZ-1: Efficacy Outcomes by Primary Tumor Location</a:t>
            </a:r>
          </a:p>
        </p:txBody>
      </p:sp>
      <p:sp>
        <p:nvSpPr>
          <p:cNvPr id="3" name="Text Box 15">
            <a:extLst>
              <a:ext uri="{FF2B5EF4-FFF2-40B4-BE49-F238E27FC236}">
                <a16:creationId xmlns:a16="http://schemas.microsoft.com/office/drawing/2014/main" id="{3C5EE700-CD35-A1C8-CEAF-5BE6E1E578E9}"/>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 ESMO World Congress on GI Cancer 2022. Abstr O-1.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Content Placeholder 2">
            <a:extLst>
              <a:ext uri="{FF2B5EF4-FFF2-40B4-BE49-F238E27FC236}">
                <a16:creationId xmlns:a16="http://schemas.microsoft.com/office/drawing/2014/main" id="{566A7321-C287-D465-A1B8-70CC8DFCBAD0}"/>
              </a:ext>
            </a:extLst>
          </p:cNvPr>
          <p:cNvSpPr txBox="1">
            <a:spLocks/>
          </p:cNvSpPr>
          <p:nvPr/>
        </p:nvSpPr>
        <p:spPr>
          <a:xfrm>
            <a:off x="631531" y="6062020"/>
            <a:ext cx="11199907"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benefit was consistent in Asia, Europe, and North America</a:t>
            </a:r>
          </a:p>
        </p:txBody>
      </p:sp>
    </p:spTree>
    <p:extLst>
      <p:ext uri="{BB962C8B-B14F-4D97-AF65-F5344CB8AC3E}">
        <p14:creationId xmlns:p14="http://schemas.microsoft.com/office/powerpoint/2010/main" val="1438108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097574725"/>
              </p:ext>
            </p:extLst>
          </p:nvPr>
        </p:nvGraphicFramePr>
        <p:xfrm>
          <a:off x="738003" y="1624069"/>
          <a:ext cx="10744200" cy="4602560"/>
        </p:xfrm>
        <a:graphic>
          <a:graphicData uri="http://schemas.openxmlformats.org/drawingml/2006/table">
            <a:tbl>
              <a:tblPr/>
              <a:tblGrid>
                <a:gridCol w="2462227">
                  <a:extLst>
                    <a:ext uri="{9D8B030D-6E8A-4147-A177-3AD203B41FA5}">
                      <a16:colId xmlns:a16="http://schemas.microsoft.com/office/drawing/2014/main" val="20000"/>
                    </a:ext>
                  </a:extLst>
                </a:gridCol>
                <a:gridCol w="1430327">
                  <a:extLst>
                    <a:ext uri="{9D8B030D-6E8A-4147-A177-3AD203B41FA5}">
                      <a16:colId xmlns:a16="http://schemas.microsoft.com/office/drawing/2014/main" val="20001"/>
                    </a:ext>
                  </a:extLst>
                </a:gridCol>
                <a:gridCol w="1265858">
                  <a:extLst>
                    <a:ext uri="{9D8B030D-6E8A-4147-A177-3AD203B41FA5}">
                      <a16:colId xmlns:a16="http://schemas.microsoft.com/office/drawing/2014/main" val="20002"/>
                    </a:ext>
                  </a:extLst>
                </a:gridCol>
                <a:gridCol w="1448168">
                  <a:extLst>
                    <a:ext uri="{9D8B030D-6E8A-4147-A177-3AD203B41FA5}">
                      <a16:colId xmlns:a16="http://schemas.microsoft.com/office/drawing/2014/main" val="3232402842"/>
                    </a:ext>
                  </a:extLst>
                </a:gridCol>
                <a:gridCol w="1277129">
                  <a:extLst>
                    <a:ext uri="{9D8B030D-6E8A-4147-A177-3AD203B41FA5}">
                      <a16:colId xmlns:a16="http://schemas.microsoft.com/office/drawing/2014/main" val="2113383026"/>
                    </a:ext>
                  </a:extLst>
                </a:gridCol>
                <a:gridCol w="1502634">
                  <a:extLst>
                    <a:ext uri="{9D8B030D-6E8A-4147-A177-3AD203B41FA5}">
                      <a16:colId xmlns:a16="http://schemas.microsoft.com/office/drawing/2014/main" val="259235898"/>
                    </a:ext>
                  </a:extLst>
                </a:gridCol>
                <a:gridCol w="1357857">
                  <a:extLst>
                    <a:ext uri="{9D8B030D-6E8A-4147-A177-3AD203B41FA5}">
                      <a16:colId xmlns:a16="http://schemas.microsoft.com/office/drawing/2014/main" val="4234599576"/>
                    </a:ext>
                  </a:extLst>
                </a:gridCol>
              </a:tblGrid>
              <a:tr h="2607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latin typeface="+mn-lt"/>
                        </a:rPr>
                        <a:t>ICC (n =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2">
                  <a:txBody>
                    <a:bodyPr/>
                    <a:lstStyle/>
                    <a:p>
                      <a:pPr algn="ctr"/>
                      <a:r>
                        <a:rPr lang="en-US" sz="1600" b="1" dirty="0">
                          <a:latin typeface="+mn-lt"/>
                        </a:rPr>
                        <a:t>ECC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rgbClr val="E1471D"/>
                    </a:solidFill>
                  </a:tcPr>
                </a:tc>
                <a:tc hMerge="1">
                  <a:txBody>
                    <a:bodyPr/>
                    <a:lstStyle/>
                    <a:p>
                      <a:endParaRPr lang="en-US"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TlToBr>
                      <a:noFill/>
                    </a:lnTlToBr>
                    <a:lnBlToTr>
                      <a:noFill/>
                    </a:lnBlToTr>
                    <a:solidFill>
                      <a:srgbClr val="E1471D"/>
                    </a:solidFill>
                  </a:tcPr>
                </a:tc>
                <a:tc gridSpan="2">
                  <a:txBody>
                    <a:bodyPr/>
                    <a:lstStyle/>
                    <a:p>
                      <a:pPr algn="ctr"/>
                      <a:r>
                        <a:rPr lang="en-US" sz="1600" b="1" dirty="0">
                          <a:latin typeface="+mn-lt"/>
                        </a:rPr>
                        <a:t>GBC (n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rgbClr val="E1471D"/>
                    </a:solidFill>
                  </a:tcPr>
                </a:tc>
                <a:tc hMerge="1">
                  <a:txBody>
                    <a:bodyPr/>
                    <a:lstStyle/>
                    <a:p>
                      <a:endParaRPr lang="en-US"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TlToBr>
                      <a:noFill/>
                    </a:lnTlToBr>
                    <a:lnBlToTr>
                      <a:noFill/>
                    </a:lnBlToTr>
                    <a:solidFill>
                      <a:srgbClr val="E1471D"/>
                    </a:solidFill>
                  </a:tcPr>
                </a:tc>
                <a:extLst>
                  <a:ext uri="{0D108BD9-81ED-4DB2-BD59-A6C34878D82A}">
                    <a16:rowId xmlns:a16="http://schemas.microsoft.com/office/drawing/2014/main" val="10000"/>
                  </a:ext>
                </a:extLst>
              </a:tr>
              <a:tr h="640009">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Durvalumab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algn="ctr"/>
                      <a:r>
                        <a:rPr kumimoji="0" lang="en-US" sz="1600" b="1" i="0" u="none" strike="noStrike" cap="none" normalizeH="0" baseline="0" dirty="0">
                          <a:ln>
                            <a:noFill/>
                          </a:ln>
                          <a:solidFill>
                            <a:schemeClr val="tx1"/>
                          </a:solidFill>
                          <a:effectLst/>
                          <a:latin typeface="+mn-lt"/>
                        </a:rPr>
                        <a:t>Durvalumab + Gem/Cis</a:t>
                      </a:r>
                    </a:p>
                    <a:p>
                      <a:pPr algn="ctr"/>
                      <a:r>
                        <a:rPr kumimoji="0" lang="en-US" sz="1600" b="1" i="0" u="none" strike="noStrike" cap="none" normalizeH="0" baseline="0" dirty="0">
                          <a:ln>
                            <a:noFill/>
                          </a:ln>
                          <a:solidFill>
                            <a:schemeClr val="tx1"/>
                          </a:solidFill>
                          <a:effectLst/>
                          <a:latin typeface="+mn-lt"/>
                        </a:rPr>
                        <a:t>(n = 66)</a:t>
                      </a:r>
                      <a:endParaRPr lang="en-US" sz="16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Placebo + Gem/Cis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(n =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algn="ctr"/>
                      <a:r>
                        <a:rPr kumimoji="0" lang="en-US" sz="1600" b="1" i="0" u="none" strike="noStrike" cap="none" normalizeH="0" baseline="0" dirty="0">
                          <a:ln>
                            <a:noFill/>
                          </a:ln>
                          <a:solidFill>
                            <a:schemeClr val="tx1"/>
                          </a:solidFill>
                          <a:effectLst/>
                          <a:latin typeface="+mn-lt"/>
                        </a:rPr>
                        <a:t>Durvalumab + Gem/Cis</a:t>
                      </a:r>
                    </a:p>
                    <a:p>
                      <a:pPr algn="ctr"/>
                      <a:r>
                        <a:rPr kumimoji="0" lang="en-US" sz="1600" b="1" i="0" u="none" strike="noStrike" cap="none" normalizeH="0" baseline="0" dirty="0">
                          <a:ln>
                            <a:noFill/>
                          </a:ln>
                          <a:solidFill>
                            <a:schemeClr val="tx1"/>
                          </a:solidFill>
                          <a:effectLst/>
                          <a:latin typeface="+mn-lt"/>
                        </a:rPr>
                        <a:t>(n = 84)</a:t>
                      </a:r>
                      <a:endParaRPr lang="en-US" sz="16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Placebo + Gem/Cis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mn-lt"/>
                        </a:rPr>
                        <a:t>(n =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120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Leading to discontinuation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185 (98.9)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128 (68.1)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7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25 (13.3)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190 (98.4)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140 (72.5)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8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33 (17.1)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dirty="0">
                        <a:solidFill>
                          <a:schemeClr val="bg1"/>
                        </a:solidFill>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66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49 (74.2)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3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11 (16.7)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dirty="0">
                        <a:solidFill>
                          <a:schemeClr val="bg1"/>
                        </a:solidFill>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63 (98.4)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53 (82.8)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2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5 (7.8)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dirty="0">
                        <a:solidFill>
                          <a:schemeClr val="bg1"/>
                        </a:solidFill>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84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72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2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8 (9.5)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dirty="0">
                        <a:solidFill>
                          <a:schemeClr val="bg1"/>
                        </a:solidFill>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85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64 (75.3)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4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14 (16.5)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4752694"/>
                  </a:ext>
                </a:extLst>
              </a:tr>
              <a:tr h="120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mn-lt"/>
                        </a:rPr>
                        <a:t>Leading to discontinuation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173 (92.0)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108 (57.4)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16 (8.5)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170 (88.1)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113 (58.5)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27 (14.0)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58 (87.9)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40 (60.6)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8 (12.1)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dirty="0">
                        <a:solidFill>
                          <a:schemeClr val="bg1"/>
                        </a:solidFill>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58 (90.6)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48 (75.0)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2 (3.1)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dirty="0">
                        <a:solidFill>
                          <a:schemeClr val="bg1"/>
                        </a:solidFill>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83 (98.8)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58 (69.0)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6 (7.1)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dirty="0">
                        <a:solidFill>
                          <a:schemeClr val="bg1"/>
                        </a:solidFill>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80 (94.1)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56 (65.9)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dirty="0">
                          <a:solidFill>
                            <a:schemeClr val="bg1"/>
                          </a:solidFill>
                          <a:latin typeface="+mn-lt"/>
                        </a:rPr>
                        <a:t>10 (11.8)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0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Any immune-mediated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52 (27.7)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45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15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10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28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rPr>
                        <a:t>16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4539661"/>
                  </a:ext>
                </a:extLst>
              </a:tr>
            </a:tbl>
          </a:graphicData>
        </a:graphic>
      </p:graphicFrame>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TOPAZ-1: AEs by Primary Tumor Location</a:t>
            </a:r>
          </a:p>
        </p:txBody>
      </p:sp>
      <p:sp>
        <p:nvSpPr>
          <p:cNvPr id="3" name="Text Box 15">
            <a:extLst>
              <a:ext uri="{FF2B5EF4-FFF2-40B4-BE49-F238E27FC236}">
                <a16:creationId xmlns:a16="http://schemas.microsoft.com/office/drawing/2014/main" id="{3C5EE700-CD35-A1C8-CEAF-5BE6E1E578E9}"/>
              </a:ext>
            </a:extLst>
          </p:cNvPr>
          <p:cNvSpPr txBox="1">
            <a:spLocks noChangeArrowheads="1"/>
          </p:cNvSpPr>
          <p:nvPr/>
        </p:nvSpPr>
        <p:spPr bwMode="auto">
          <a:xfrm>
            <a:off x="423637"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 ESMO World Congress on GI Cancer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O-1.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1280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TOPAZ-1: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this subset analysis, the addition of durvalumab to gemcitabine + cisplatin in patients with advanced biliary cancers was associated with an OS benefit that appeared consistent across primary tumor locations and geography, although trial not formally powered to draw conclusions</a:t>
            </a:r>
          </a:p>
          <a:p>
            <a:r>
              <a:rPr lang="en-US" altLang="en-US" sz="2200" dirty="0"/>
              <a:t>PFS, ORR outcomes trended toward improvement with durvalumab across primary tumor locations</a:t>
            </a:r>
          </a:p>
          <a:p>
            <a:r>
              <a:rPr lang="en-US" altLang="en-US" sz="2200" dirty="0"/>
              <a:t>Incidence of grade 3/4 TRAEs was generally comparable across treatment groups regardless of primary tumor location</a:t>
            </a:r>
          </a:p>
          <a:p>
            <a:r>
              <a:rPr lang="en-US" altLang="en-US" sz="2200" dirty="0"/>
              <a:t>Investigators concluded that the findings support durvalumab + gemcitabine/cisplatin as a potential first-line treatment option for patients with advanced biliary tract cancer, regardless of the primary tumor location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 ESMO World Congress on GI Cancer 2022. Abstr O-1.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13915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FIGHT-202: Final Results From Phase II Trial of Pemigatinib in Previously Treated Cholangiocarcinoma</a:t>
            </a:r>
            <a:endParaRPr lang="en-US" altLang="en-US" dirty="0"/>
          </a:p>
        </p:txBody>
      </p:sp>
      <p:sp>
        <p:nvSpPr>
          <p:cNvPr id="3" name="Content Placeholder 2">
            <a:extLst>
              <a:ext uri="{FF2B5EF4-FFF2-40B4-BE49-F238E27FC236}">
                <a16:creationId xmlns:a16="http://schemas.microsoft.com/office/drawing/2014/main" id="{6586E4CB-EA89-43A8-8FD9-C5813B572B6D}"/>
              </a:ext>
            </a:extLst>
          </p:cNvPr>
          <p:cNvSpPr>
            <a:spLocks noGrp="1"/>
          </p:cNvSpPr>
          <p:nvPr>
            <p:ph idx="1"/>
          </p:nvPr>
        </p:nvSpPr>
        <p:spPr/>
        <p:txBody>
          <a:bodyPr/>
          <a:lstStyle/>
          <a:p>
            <a:r>
              <a:rPr lang="en-US" sz="2200" dirty="0"/>
              <a:t>A multicenter, open-label, multicohort, single-arm phase II trial</a:t>
            </a:r>
          </a:p>
          <a:p>
            <a:endParaRPr lang="en-US" sz="2200" dirty="0"/>
          </a:p>
          <a:p>
            <a:endParaRPr lang="en-US" sz="2200" dirty="0"/>
          </a:p>
          <a:p>
            <a:endParaRPr lang="en-US" sz="2200" dirty="0"/>
          </a:p>
          <a:p>
            <a:endParaRPr lang="en-US" sz="2200" dirty="0"/>
          </a:p>
          <a:p>
            <a:pPr marL="0" indent="0">
              <a:buNone/>
            </a:pPr>
            <a:br>
              <a:rPr lang="en-US" sz="2200" dirty="0"/>
            </a:br>
            <a:endParaRPr lang="en-US" sz="2200" dirty="0"/>
          </a:p>
          <a:p>
            <a:r>
              <a:rPr lang="en-US" sz="2200" b="1" dirty="0"/>
              <a:t>Primary endpoint: </a:t>
            </a:r>
            <a:r>
              <a:rPr lang="en-US" sz="2200" dirty="0"/>
              <a:t>ORR in cohort A</a:t>
            </a:r>
          </a:p>
          <a:p>
            <a:r>
              <a:rPr lang="en-US" sz="2200" b="1" dirty="0"/>
              <a:t>Key secondary endpoints: </a:t>
            </a:r>
            <a:r>
              <a:rPr lang="en-US" sz="2200" dirty="0"/>
              <a:t>ORR in cohorts A + B combined, B, and C; DoR; DCR; safety; PFS; </a:t>
            </a:r>
            <a:br>
              <a:rPr lang="en-US" sz="2200" dirty="0"/>
            </a:br>
            <a:r>
              <a:rPr lang="en-US" sz="2200" dirty="0"/>
              <a:t>OS in all cohorts</a:t>
            </a:r>
          </a:p>
          <a:p>
            <a:endParaRPr lang="en-US" sz="22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63656" y="2556704"/>
            <a:ext cx="368404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 patients with locally advanced/ metastatic cholangiocarcinoma and documented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FGF/FGFR2</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status; progressed on or after ≥1 prior line of systemic therapy; ECOG PS ≤2; adequate hepatic/renal function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147)</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303905" y="2647665"/>
            <a:ext cx="720770" cy="2918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15">
            <a:extLst>
              <a:ext uri="{FF2B5EF4-FFF2-40B4-BE49-F238E27FC236}">
                <a16:creationId xmlns:a16="http://schemas.microsoft.com/office/drawing/2014/main" id="{9E9DD22F-93D5-F240-8F73-E1AE3B8D35AC}"/>
              </a:ext>
            </a:extLst>
          </p:cNvPr>
          <p:cNvSpPr txBox="1">
            <a:spLocks noChangeArrowheads="1"/>
          </p:cNvSpPr>
          <p:nvPr/>
        </p:nvSpPr>
        <p:spPr bwMode="auto">
          <a:xfrm>
            <a:off x="424181" y="6414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2020;21:671. </a:t>
            </a:r>
            <a:r>
              <a:rPr lang="en-US" altLang="en-US" sz="1200" b="0" spc="-10" dirty="0">
                <a:solidFill>
                  <a:schemeClr val="bg2"/>
                </a:solidFill>
                <a:latin typeface="Calibri" panose="020F0502020204030204" pitchFamily="34" charset="0"/>
              </a:rPr>
              <a:t>Vogel. ESMO WCGIC 2022. Abstr O-2.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79804" y="2149016"/>
            <a:ext cx="4570123" cy="90794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A (</a:t>
            </a:r>
            <a:r>
              <a:rPr kumimoji="0" lang="en-US" altLang="en-US" sz="1800" b="1" i="1"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FGFR2</a:t>
            </a: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Fusions/Rearrangements)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Pemigatinib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13.5 mg QD in 21-day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108)</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Rectangle 46">
            <a:extLst>
              <a:ext uri="{FF2B5EF4-FFF2-40B4-BE49-F238E27FC236}">
                <a16:creationId xmlns:a16="http://schemas.microsoft.com/office/drawing/2014/main" id="{5B1A86C9-004D-43E1-A916-AF3B3EB48292}"/>
              </a:ext>
            </a:extLst>
          </p:cNvPr>
          <p:cNvSpPr>
            <a:spLocks noChangeArrowheads="1"/>
          </p:cNvSpPr>
          <p:nvPr/>
        </p:nvSpPr>
        <p:spPr bwMode="auto">
          <a:xfrm>
            <a:off x="9981573" y="2902924"/>
            <a:ext cx="19843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intolerable toxicity, consent withdrawal, or investigator decision</a:t>
            </a:r>
          </a:p>
        </p:txBody>
      </p:sp>
      <p:sp>
        <p:nvSpPr>
          <p:cNvPr id="24" name="Line 52">
            <a:extLst>
              <a:ext uri="{FF2B5EF4-FFF2-40B4-BE49-F238E27FC236}">
                <a16:creationId xmlns:a16="http://schemas.microsoft.com/office/drawing/2014/main" id="{BFE0D462-050F-4BAD-88FE-2BC154491993}"/>
              </a:ext>
            </a:extLst>
          </p:cNvPr>
          <p:cNvSpPr>
            <a:spLocks noChangeShapeType="1"/>
          </p:cNvSpPr>
          <p:nvPr/>
        </p:nvSpPr>
        <p:spPr bwMode="auto">
          <a:xfrm>
            <a:off x="9743899" y="350805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Rectangle 49">
            <a:extLst>
              <a:ext uri="{FF2B5EF4-FFF2-40B4-BE49-F238E27FC236}">
                <a16:creationId xmlns:a16="http://schemas.microsoft.com/office/drawing/2014/main" id="{2FC1A647-39FB-4286-AE67-CC27521F5305}"/>
              </a:ext>
            </a:extLst>
          </p:cNvPr>
          <p:cNvSpPr>
            <a:spLocks noChangeArrowheads="1"/>
          </p:cNvSpPr>
          <p:nvPr/>
        </p:nvSpPr>
        <p:spPr bwMode="auto">
          <a:xfrm>
            <a:off x="5179804" y="3107580"/>
            <a:ext cx="4570124" cy="9079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B (Other </a:t>
            </a:r>
            <a:r>
              <a:rPr kumimoji="0" lang="en-US" altLang="en-US" sz="1800" b="1" i="1"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FGF/FGFR </a:t>
            </a: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Genetic Alterations)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Pemigatinib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13.5 mg QD in 21-day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ectangle 49">
            <a:extLst>
              <a:ext uri="{FF2B5EF4-FFF2-40B4-BE49-F238E27FC236}">
                <a16:creationId xmlns:a16="http://schemas.microsoft.com/office/drawing/2014/main" id="{4D67A45E-E7B7-4F2A-AF30-509451A0E19E}"/>
              </a:ext>
            </a:extLst>
          </p:cNvPr>
          <p:cNvSpPr>
            <a:spLocks noChangeArrowheads="1"/>
          </p:cNvSpPr>
          <p:nvPr/>
        </p:nvSpPr>
        <p:spPr bwMode="auto">
          <a:xfrm>
            <a:off x="5179804" y="4066144"/>
            <a:ext cx="4570123" cy="907945"/>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C (No </a:t>
            </a:r>
            <a:r>
              <a:rPr kumimoji="0" lang="en-US" altLang="en-US" sz="1800" b="1" i="1"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FGF/FGFR </a:t>
            </a:r>
            <a:r>
              <a:rPr kumimoji="0" lang="en-US" alt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Genetic Alterations)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Pemigatinib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13.5 mg QD in 21-day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17)</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Line 54">
            <a:extLst>
              <a:ext uri="{FF2B5EF4-FFF2-40B4-BE49-F238E27FC236}">
                <a16:creationId xmlns:a16="http://schemas.microsoft.com/office/drawing/2014/main" id="{55CA9D4D-7473-4671-BFD1-756FE6163E82}"/>
              </a:ext>
            </a:extLst>
          </p:cNvPr>
          <p:cNvSpPr>
            <a:spLocks noChangeShapeType="1"/>
          </p:cNvSpPr>
          <p:nvPr/>
        </p:nvSpPr>
        <p:spPr bwMode="auto">
          <a:xfrm>
            <a:off x="4303904" y="3555833"/>
            <a:ext cx="813863" cy="60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54">
            <a:extLst>
              <a:ext uri="{FF2B5EF4-FFF2-40B4-BE49-F238E27FC236}">
                <a16:creationId xmlns:a16="http://schemas.microsoft.com/office/drawing/2014/main" id="{69B8F485-10AF-42C1-84FA-AD277D650635}"/>
              </a:ext>
            </a:extLst>
          </p:cNvPr>
          <p:cNvSpPr>
            <a:spLocks noChangeShapeType="1"/>
          </p:cNvSpPr>
          <p:nvPr/>
        </p:nvSpPr>
        <p:spPr bwMode="auto">
          <a:xfrm>
            <a:off x="4303904" y="4006892"/>
            <a:ext cx="720770" cy="3908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068D42DA-51F3-467E-803B-F7A6FED9DB7D}"/>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64CC5A40-485D-40D3-9D26-C876D7840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24">
              <a:extLst>
                <a:ext uri="{FF2B5EF4-FFF2-40B4-BE49-F238E27FC236}">
                  <a16:creationId xmlns:a16="http://schemas.microsoft.com/office/drawing/2014/main" id="{B4D2921D-F768-4E91-A611-6BE775EC5DF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TextBox 1">
            <a:extLst>
              <a:ext uri="{FF2B5EF4-FFF2-40B4-BE49-F238E27FC236}">
                <a16:creationId xmlns:a16="http://schemas.microsoft.com/office/drawing/2014/main" id="{D8D1DDE7-8322-525D-CCD4-BA4F55143567}"/>
              </a:ext>
            </a:extLst>
          </p:cNvPr>
          <p:cNvSpPr txBox="1"/>
          <p:nvPr/>
        </p:nvSpPr>
        <p:spPr bwMode="auto">
          <a:xfrm>
            <a:off x="6096000" y="4963115"/>
            <a:ext cx="1553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wk on, 1 wk off.</a:t>
            </a:r>
          </a:p>
        </p:txBody>
      </p:sp>
    </p:spTree>
    <p:extLst>
      <p:ext uri="{BB962C8B-B14F-4D97-AF65-F5344CB8AC3E}">
        <p14:creationId xmlns:p14="http://schemas.microsoft.com/office/powerpoint/2010/main" val="3471478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FIGHT-202: Baseline Characteristics</a:t>
            </a:r>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3119433442"/>
              </p:ext>
            </p:extLst>
          </p:nvPr>
        </p:nvGraphicFramePr>
        <p:xfrm>
          <a:off x="723900" y="1606550"/>
          <a:ext cx="10744199" cy="4216280"/>
        </p:xfrm>
        <a:graphic>
          <a:graphicData uri="http://schemas.openxmlformats.org/drawingml/2006/table">
            <a:tbl>
              <a:tblPr firstRow="1" bandRow="1">
                <a:tableStyleId>{0E3FDE45-AF77-4B5C-9715-49D594BDF05E}</a:tableStyleId>
              </a:tblPr>
              <a:tblGrid>
                <a:gridCol w="2980991">
                  <a:extLst>
                    <a:ext uri="{9D8B030D-6E8A-4147-A177-3AD203B41FA5}">
                      <a16:colId xmlns:a16="http://schemas.microsoft.com/office/drawing/2014/main" val="3741806511"/>
                    </a:ext>
                  </a:extLst>
                </a:gridCol>
                <a:gridCol w="1940802">
                  <a:extLst>
                    <a:ext uri="{9D8B030D-6E8A-4147-A177-3AD203B41FA5}">
                      <a16:colId xmlns:a16="http://schemas.microsoft.com/office/drawing/2014/main" val="2205920026"/>
                    </a:ext>
                  </a:extLst>
                </a:gridCol>
                <a:gridCol w="1940802">
                  <a:extLst>
                    <a:ext uri="{9D8B030D-6E8A-4147-A177-3AD203B41FA5}">
                      <a16:colId xmlns:a16="http://schemas.microsoft.com/office/drawing/2014/main" val="1859251159"/>
                    </a:ext>
                  </a:extLst>
                </a:gridCol>
                <a:gridCol w="1940802">
                  <a:extLst>
                    <a:ext uri="{9D8B030D-6E8A-4147-A177-3AD203B41FA5}">
                      <a16:colId xmlns:a16="http://schemas.microsoft.com/office/drawing/2014/main" val="222999309"/>
                    </a:ext>
                  </a:extLst>
                </a:gridCol>
                <a:gridCol w="1940802">
                  <a:extLst>
                    <a:ext uri="{9D8B030D-6E8A-4147-A177-3AD203B41FA5}">
                      <a16:colId xmlns:a16="http://schemas.microsoft.com/office/drawing/2014/main" val="3967574802"/>
                    </a:ext>
                  </a:extLst>
                </a:gridCol>
              </a:tblGrid>
              <a:tr h="379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A (n = 108)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B (n = 20)</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C (n = 17)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Total</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age, yr (range)</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55.5 (26-77)</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63.0 (45-78)</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65.0 (49-78)</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59.0 (26-78)</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379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 %</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030796"/>
                  </a:ext>
                </a:extLst>
              </a:tr>
              <a:tr h="379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since initial diagnosis, yr (range)</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(0.2-11.1)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 (0.2-2.5)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(0.3-4.3)</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(0.2-11.1)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69571925"/>
                  </a:ext>
                </a:extLst>
              </a:tr>
              <a:tr h="379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5437291"/>
                  </a:ext>
                </a:extLst>
              </a:tr>
              <a:tr h="379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Intrahepatic CCA, %</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9171500"/>
                  </a:ext>
                </a:extLst>
              </a:tr>
              <a:tr h="379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Metastatic disease, %</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4005436"/>
                  </a:ext>
                </a:extLst>
              </a:tr>
              <a:tr h="379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prior systemic therapies, %</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4866128"/>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1855968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FIGHT-202: Updated Efficacy Results</a:t>
            </a:r>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3562533549"/>
              </p:ext>
            </p:extLst>
          </p:nvPr>
        </p:nvGraphicFramePr>
        <p:xfrm>
          <a:off x="723900" y="1617436"/>
          <a:ext cx="10758303" cy="3909295"/>
        </p:xfrm>
        <a:graphic>
          <a:graphicData uri="http://schemas.openxmlformats.org/drawingml/2006/table">
            <a:tbl>
              <a:tblPr firstRow="1" bandRow="1">
                <a:tableStyleId>{0E3FDE45-AF77-4B5C-9715-49D594BDF05E}</a:tableStyleId>
              </a:tblPr>
              <a:tblGrid>
                <a:gridCol w="3642957">
                  <a:extLst>
                    <a:ext uri="{9D8B030D-6E8A-4147-A177-3AD203B41FA5}">
                      <a16:colId xmlns:a16="http://schemas.microsoft.com/office/drawing/2014/main" val="3741806511"/>
                    </a:ext>
                  </a:extLst>
                </a:gridCol>
                <a:gridCol w="2371782">
                  <a:extLst>
                    <a:ext uri="{9D8B030D-6E8A-4147-A177-3AD203B41FA5}">
                      <a16:colId xmlns:a16="http://schemas.microsoft.com/office/drawing/2014/main" val="2205920026"/>
                    </a:ext>
                  </a:extLst>
                </a:gridCol>
                <a:gridCol w="2371782">
                  <a:extLst>
                    <a:ext uri="{9D8B030D-6E8A-4147-A177-3AD203B41FA5}">
                      <a16:colId xmlns:a16="http://schemas.microsoft.com/office/drawing/2014/main" val="1859251159"/>
                    </a:ext>
                  </a:extLst>
                </a:gridCol>
                <a:gridCol w="2371782">
                  <a:extLst>
                    <a:ext uri="{9D8B030D-6E8A-4147-A177-3AD203B41FA5}">
                      <a16:colId xmlns:a16="http://schemas.microsoft.com/office/drawing/2014/main" val="222999309"/>
                    </a:ext>
                  </a:extLst>
                </a:gridCol>
              </a:tblGrid>
              <a:tr h="3919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Efficacy Outcome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A (n = 108)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B (n = 20)</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C (n = 17)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345874">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duration of follow-up, mo</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42.9</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47.5</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51.9</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16035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(28-47)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(0-17)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(0-20)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3919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 (95% CI)</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(74-89)</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(19-64)</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(4-43)</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030796"/>
                  </a:ext>
                </a:extLst>
              </a:tr>
              <a:tr h="3919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(6.0-14.5)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69571925"/>
                  </a:ext>
                </a:extLst>
              </a:tr>
              <a:tr h="3919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 (95% CI)</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(6.1-10.5)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(1.2-4.9)</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(1.4-1.8)</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5437291"/>
                  </a:ext>
                </a:extLst>
              </a:tr>
              <a:tr h="3919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 (95% CI)</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17.5 (14.4-22.9)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(2.1-10.6)</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(2.0-4.6)</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9171500"/>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841324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FIGHT-202: Percentage Change From Baseline in </a:t>
            </a:r>
            <a:br>
              <a:rPr lang="en-US" dirty="0"/>
            </a:br>
            <a:r>
              <a:rPr lang="en-US" dirty="0"/>
              <a:t>Target Lesion Size in Cohort A </a:t>
            </a:r>
          </a:p>
        </p:txBody>
      </p:sp>
      <p:sp>
        <p:nvSpPr>
          <p:cNvPr id="4" name="Content Placeholder 3">
            <a:extLst>
              <a:ext uri="{FF2B5EF4-FFF2-40B4-BE49-F238E27FC236}">
                <a16:creationId xmlns:a16="http://schemas.microsoft.com/office/drawing/2014/main" id="{DF8CA960-39C8-CA9C-D528-4FD6EAB30102}"/>
              </a:ext>
            </a:extLst>
          </p:cNvPr>
          <p:cNvSpPr>
            <a:spLocks noGrp="1"/>
          </p:cNvSpPr>
          <p:nvPr>
            <p:ph idx="1"/>
          </p:nvPr>
        </p:nvSpPr>
        <p:spPr/>
        <p:txBody>
          <a:bodyPr/>
          <a:lstStyle/>
          <a:p>
            <a:r>
              <a:rPr lang="en-US" dirty="0"/>
              <a:t>Median best percentage change from baseline in the sum of target lesion diameters: -28.4% (range: -100% to +55%)</a:t>
            </a:r>
          </a:p>
        </p:txBody>
      </p:sp>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O-2.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10" name="Group 209">
            <a:extLst>
              <a:ext uri="{FF2B5EF4-FFF2-40B4-BE49-F238E27FC236}">
                <a16:creationId xmlns:a16="http://schemas.microsoft.com/office/drawing/2014/main" id="{5D13416B-99BF-0270-EE5A-FA1806076D68}"/>
              </a:ext>
            </a:extLst>
          </p:cNvPr>
          <p:cNvGrpSpPr/>
          <p:nvPr/>
        </p:nvGrpSpPr>
        <p:grpSpPr>
          <a:xfrm>
            <a:off x="723900" y="2354957"/>
            <a:ext cx="10172700" cy="3914719"/>
            <a:chOff x="723900" y="2354957"/>
            <a:chExt cx="10172700" cy="3914719"/>
          </a:xfrm>
        </p:grpSpPr>
        <p:sp>
          <p:nvSpPr>
            <p:cNvPr id="209" name="Rectangle 208">
              <a:extLst>
                <a:ext uri="{FF2B5EF4-FFF2-40B4-BE49-F238E27FC236}">
                  <a16:creationId xmlns:a16="http://schemas.microsoft.com/office/drawing/2014/main" id="{102AA3DD-6E68-D642-3779-3245D6B14EBC}"/>
                </a:ext>
              </a:extLst>
            </p:cNvPr>
            <p:cNvSpPr/>
            <p:nvPr/>
          </p:nvSpPr>
          <p:spPr bwMode="auto">
            <a:xfrm>
              <a:off x="1960935" y="3429000"/>
              <a:ext cx="8932493" cy="1104901"/>
            </a:xfrm>
            <a:prstGeom prst="rect">
              <a:avLst/>
            </a:prstGeom>
            <a:solidFill>
              <a:schemeClr val="accent1">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F56B1C57-70E3-7FFB-276E-32D7E01B4C2B}"/>
                </a:ext>
              </a:extLst>
            </p:cNvPr>
            <p:cNvSpPr txBox="1"/>
            <p:nvPr/>
          </p:nvSpPr>
          <p:spPr bwMode="auto">
            <a:xfrm rot="16200000">
              <a:off x="-740248" y="3984721"/>
              <a:ext cx="35746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Percentage Change From Baseline in Target Lesion Size</a:t>
              </a:r>
            </a:p>
          </p:txBody>
        </p:sp>
        <p:grpSp>
          <p:nvGrpSpPr>
            <p:cNvPr id="21" name="Group 20">
              <a:extLst>
                <a:ext uri="{FF2B5EF4-FFF2-40B4-BE49-F238E27FC236}">
                  <a16:creationId xmlns:a16="http://schemas.microsoft.com/office/drawing/2014/main" id="{623EC10A-E56E-AEDE-FB4C-BAF772B7451B}"/>
                </a:ext>
              </a:extLst>
            </p:cNvPr>
            <p:cNvGrpSpPr/>
            <p:nvPr/>
          </p:nvGrpSpPr>
          <p:grpSpPr>
            <a:xfrm>
              <a:off x="1314603" y="2354957"/>
              <a:ext cx="606256" cy="3914719"/>
              <a:chOff x="1314603" y="2354957"/>
              <a:chExt cx="606256" cy="3914719"/>
            </a:xfrm>
          </p:grpSpPr>
          <p:sp>
            <p:nvSpPr>
              <p:cNvPr id="5" name="TextBox 4">
                <a:extLst>
                  <a:ext uri="{FF2B5EF4-FFF2-40B4-BE49-F238E27FC236}">
                    <a16:creationId xmlns:a16="http://schemas.microsoft.com/office/drawing/2014/main" id="{5F4AA1C2-389F-B8A2-A4C3-BECB84437694}"/>
                  </a:ext>
                </a:extLst>
              </p:cNvPr>
              <p:cNvSpPr txBox="1"/>
              <p:nvPr/>
            </p:nvSpPr>
            <p:spPr bwMode="auto">
              <a:xfrm>
                <a:off x="1502155" y="23549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D65220C4-3846-537D-EE5D-E688596E49EE}"/>
                  </a:ext>
                </a:extLst>
              </p:cNvPr>
              <p:cNvSpPr txBox="1"/>
              <p:nvPr/>
            </p:nvSpPr>
            <p:spPr bwMode="auto">
              <a:xfrm>
                <a:off x="1502155" y="27931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7B2CA589-C763-0FB7-5715-E652560ED7F1}"/>
                  </a:ext>
                </a:extLst>
              </p:cNvPr>
              <p:cNvSpPr txBox="1"/>
              <p:nvPr/>
            </p:nvSpPr>
            <p:spPr bwMode="auto">
              <a:xfrm>
                <a:off x="1502155" y="32440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BB72DBF0-5018-A615-9871-C7B0AD38B74B}"/>
                  </a:ext>
                </a:extLst>
              </p:cNvPr>
              <p:cNvSpPr txBox="1"/>
              <p:nvPr/>
            </p:nvSpPr>
            <p:spPr bwMode="auto">
              <a:xfrm>
                <a:off x="1619174" y="36822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 name="TextBox 13">
                <a:extLst>
                  <a:ext uri="{FF2B5EF4-FFF2-40B4-BE49-F238E27FC236}">
                    <a16:creationId xmlns:a16="http://schemas.microsoft.com/office/drawing/2014/main" id="{33A55FA2-1900-C408-0E1B-6A72E79AAE52}"/>
                  </a:ext>
                </a:extLst>
              </p:cNvPr>
              <p:cNvSpPr txBox="1"/>
              <p:nvPr/>
            </p:nvSpPr>
            <p:spPr bwMode="auto">
              <a:xfrm>
                <a:off x="1431621" y="412039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030768BC-ECCF-7CA3-666B-0D8F01E8B2BD}"/>
                  </a:ext>
                </a:extLst>
              </p:cNvPr>
              <p:cNvSpPr txBox="1"/>
              <p:nvPr/>
            </p:nvSpPr>
            <p:spPr bwMode="auto">
              <a:xfrm>
                <a:off x="1431623" y="4558546"/>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47C62F66-54D0-B06A-949E-B4CB3B88D5B7}"/>
                  </a:ext>
                </a:extLst>
              </p:cNvPr>
              <p:cNvSpPr txBox="1"/>
              <p:nvPr/>
            </p:nvSpPr>
            <p:spPr bwMode="auto">
              <a:xfrm>
                <a:off x="1431621" y="500953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403A74FE-93BB-820A-6A03-D1A261490FBC}"/>
                  </a:ext>
                </a:extLst>
              </p:cNvPr>
              <p:cNvSpPr txBox="1"/>
              <p:nvPr/>
            </p:nvSpPr>
            <p:spPr bwMode="auto">
              <a:xfrm>
                <a:off x="1431621" y="544768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89E39609-4450-852A-9CD6-242C85C3A55F}"/>
                  </a:ext>
                </a:extLst>
              </p:cNvPr>
              <p:cNvSpPr txBox="1"/>
              <p:nvPr/>
            </p:nvSpPr>
            <p:spPr bwMode="auto">
              <a:xfrm>
                <a:off x="1314603" y="5900344"/>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31" name="Group 30">
              <a:extLst>
                <a:ext uri="{FF2B5EF4-FFF2-40B4-BE49-F238E27FC236}">
                  <a16:creationId xmlns:a16="http://schemas.microsoft.com/office/drawing/2014/main" id="{18DF6010-E656-CAC7-156A-9CDE41B6E168}"/>
                </a:ext>
              </a:extLst>
            </p:cNvPr>
            <p:cNvGrpSpPr/>
            <p:nvPr/>
          </p:nvGrpSpPr>
          <p:grpSpPr>
            <a:xfrm>
              <a:off x="1866900" y="2538033"/>
              <a:ext cx="94035" cy="3546977"/>
              <a:chOff x="1770016" y="2538033"/>
              <a:chExt cx="1625600" cy="3546977"/>
            </a:xfrm>
          </p:grpSpPr>
          <p:cxnSp>
            <p:nvCxnSpPr>
              <p:cNvPr id="22" name="Straight Connector 21">
                <a:extLst>
                  <a:ext uri="{FF2B5EF4-FFF2-40B4-BE49-F238E27FC236}">
                    <a16:creationId xmlns:a16="http://schemas.microsoft.com/office/drawing/2014/main" id="{64A42B3F-B394-EE49-F225-26458FA2A86C}"/>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74D5CF7-61D8-DB84-87E3-5CD922D75748}"/>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8F6DE7F-1206-A847-CEA1-9011AD442C83}"/>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874800B-7AA7-FE3A-E685-DB6D2D89A317}"/>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713326C-A9DC-F17A-DAF1-5B9FDC6549E6}"/>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4F11C56-72A7-C0B5-6AC2-4D7E05469663}"/>
                  </a:ext>
                </a:extLst>
              </p:cNvPr>
              <p:cNvCxnSpPr>
                <a:cxnSpLocks/>
              </p:cNvCxnSpPr>
              <p:nvPr/>
            </p:nvCxnSpPr>
            <p:spPr bwMode="auto">
              <a:xfrm>
                <a:off x="1770016" y="474283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3CDCFAE-4D35-FBD2-C7B3-BF39048278BF}"/>
                  </a:ext>
                </a:extLst>
              </p:cNvPr>
              <p:cNvCxnSpPr>
                <a:cxnSpLocks/>
              </p:cNvCxnSpPr>
              <p:nvPr/>
            </p:nvCxnSpPr>
            <p:spPr bwMode="auto">
              <a:xfrm>
                <a:off x="1770016" y="5200174"/>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F444920-CAD2-8750-792E-B9585B66A607}"/>
                  </a:ext>
                </a:extLst>
              </p:cNvPr>
              <p:cNvCxnSpPr>
                <a:cxnSpLocks/>
              </p:cNvCxnSpPr>
              <p:nvPr/>
            </p:nvCxnSpPr>
            <p:spPr bwMode="auto">
              <a:xfrm>
                <a:off x="1770016" y="6085010"/>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54B4F46-A04C-3811-E06D-8AB68AC8D1DE}"/>
                  </a:ext>
                </a:extLst>
              </p:cNvPr>
              <p:cNvCxnSpPr>
                <a:cxnSpLocks/>
              </p:cNvCxnSpPr>
              <p:nvPr/>
            </p:nvCxnSpPr>
            <p:spPr bwMode="auto">
              <a:xfrm>
                <a:off x="1770016" y="5632351"/>
                <a:ext cx="16256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43" name="Straight Connector 42">
              <a:extLst>
                <a:ext uri="{FF2B5EF4-FFF2-40B4-BE49-F238E27FC236}">
                  <a16:creationId xmlns:a16="http://schemas.microsoft.com/office/drawing/2014/main" id="{5967597F-7790-3F31-99A8-6683B25DA6F5}"/>
                </a:ext>
              </a:extLst>
            </p:cNvPr>
            <p:cNvCxnSpPr/>
            <p:nvPr/>
          </p:nvCxnSpPr>
          <p:spPr bwMode="auto">
            <a:xfrm>
              <a:off x="1960935" y="2520573"/>
              <a:ext cx="0" cy="364316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660D1E3-8B87-48C3-C80D-0231C1D60444}"/>
                </a:ext>
              </a:extLst>
            </p:cNvPr>
            <p:cNvCxnSpPr/>
            <p:nvPr/>
          </p:nvCxnSpPr>
          <p:spPr bwMode="auto">
            <a:xfrm>
              <a:off x="1960935" y="3870918"/>
              <a:ext cx="8935665"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C01A1E6-3CB6-2028-14CB-C393E4879117}"/>
                </a:ext>
              </a:extLst>
            </p:cNvPr>
            <p:cNvCxnSpPr>
              <a:cxnSpLocks/>
            </p:cNvCxnSpPr>
            <p:nvPr/>
          </p:nvCxnSpPr>
          <p:spPr bwMode="auto">
            <a:xfrm>
              <a:off x="2127250" y="2657475"/>
              <a:ext cx="0" cy="1203087"/>
            </a:xfrm>
            <a:prstGeom prst="line">
              <a:avLst/>
            </a:prstGeom>
            <a:noFill/>
            <a:ln w="57150"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2E1C526-95A7-14F7-15F9-97C32DDED5B4}"/>
                </a:ext>
              </a:extLst>
            </p:cNvPr>
            <p:cNvCxnSpPr>
              <a:cxnSpLocks/>
            </p:cNvCxnSpPr>
            <p:nvPr/>
          </p:nvCxnSpPr>
          <p:spPr bwMode="auto">
            <a:xfrm>
              <a:off x="2212975" y="3060700"/>
              <a:ext cx="0" cy="799862"/>
            </a:xfrm>
            <a:prstGeom prst="line">
              <a:avLst/>
            </a:prstGeom>
            <a:noFill/>
            <a:ln w="57150"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4AD16E0-760F-EC90-9A5A-C5853DD0B076}"/>
                </a:ext>
              </a:extLst>
            </p:cNvPr>
            <p:cNvCxnSpPr>
              <a:cxnSpLocks/>
            </p:cNvCxnSpPr>
            <p:nvPr/>
          </p:nvCxnSpPr>
          <p:spPr bwMode="auto">
            <a:xfrm>
              <a:off x="2292350" y="3324225"/>
              <a:ext cx="0" cy="536337"/>
            </a:xfrm>
            <a:prstGeom prst="line">
              <a:avLst/>
            </a:prstGeom>
            <a:noFill/>
            <a:ln w="57150"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58ECC98-0E21-7E49-5A3A-CAB409B92DFC}"/>
                </a:ext>
              </a:extLst>
            </p:cNvPr>
            <p:cNvCxnSpPr>
              <a:cxnSpLocks/>
            </p:cNvCxnSpPr>
            <p:nvPr/>
          </p:nvCxnSpPr>
          <p:spPr bwMode="auto">
            <a:xfrm>
              <a:off x="2374900" y="3511550"/>
              <a:ext cx="0" cy="349012"/>
            </a:xfrm>
            <a:prstGeom prst="line">
              <a:avLst/>
            </a:prstGeom>
            <a:noFill/>
            <a:ln w="57150"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B750C80-2C73-A060-1DD9-B43DDBE46AD8}"/>
                </a:ext>
              </a:extLst>
            </p:cNvPr>
            <p:cNvCxnSpPr>
              <a:cxnSpLocks/>
            </p:cNvCxnSpPr>
            <p:nvPr/>
          </p:nvCxnSpPr>
          <p:spPr bwMode="auto">
            <a:xfrm>
              <a:off x="2463800" y="3670300"/>
              <a:ext cx="0" cy="190262"/>
            </a:xfrm>
            <a:prstGeom prst="line">
              <a:avLst/>
            </a:prstGeom>
            <a:noFill/>
            <a:ln w="571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491C824-EA54-D655-0FB4-2E3FF45076BB}"/>
                </a:ext>
              </a:extLst>
            </p:cNvPr>
            <p:cNvCxnSpPr>
              <a:cxnSpLocks/>
            </p:cNvCxnSpPr>
            <p:nvPr/>
          </p:nvCxnSpPr>
          <p:spPr bwMode="auto">
            <a:xfrm>
              <a:off x="2540000" y="3702050"/>
              <a:ext cx="0" cy="158512"/>
            </a:xfrm>
            <a:prstGeom prst="line">
              <a:avLst/>
            </a:prstGeom>
            <a:noFill/>
            <a:ln w="5715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C802989-5FC9-551B-BAAC-4ADC4F5783E4}"/>
                </a:ext>
              </a:extLst>
            </p:cNvPr>
            <p:cNvCxnSpPr>
              <a:cxnSpLocks/>
            </p:cNvCxnSpPr>
            <p:nvPr/>
          </p:nvCxnSpPr>
          <p:spPr bwMode="auto">
            <a:xfrm>
              <a:off x="2711450" y="3733800"/>
              <a:ext cx="0" cy="126762"/>
            </a:xfrm>
            <a:prstGeom prst="line">
              <a:avLst/>
            </a:prstGeom>
            <a:noFill/>
            <a:ln w="571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499A28B-FC18-BD12-8826-225638D3FC7E}"/>
                </a:ext>
              </a:extLst>
            </p:cNvPr>
            <p:cNvCxnSpPr>
              <a:cxnSpLocks/>
            </p:cNvCxnSpPr>
            <p:nvPr/>
          </p:nvCxnSpPr>
          <p:spPr bwMode="auto">
            <a:xfrm>
              <a:off x="2635250" y="3717925"/>
              <a:ext cx="0" cy="142637"/>
            </a:xfrm>
            <a:prstGeom prst="line">
              <a:avLst/>
            </a:prstGeom>
            <a:noFill/>
            <a:ln w="57150"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CD49062-B3C8-3D5A-767B-E53ABA68FEE4}"/>
                </a:ext>
              </a:extLst>
            </p:cNvPr>
            <p:cNvCxnSpPr>
              <a:cxnSpLocks/>
            </p:cNvCxnSpPr>
            <p:nvPr/>
          </p:nvCxnSpPr>
          <p:spPr bwMode="auto">
            <a:xfrm>
              <a:off x="2797175" y="3749675"/>
              <a:ext cx="0" cy="110887"/>
            </a:xfrm>
            <a:prstGeom prst="line">
              <a:avLst/>
            </a:prstGeom>
            <a:noFill/>
            <a:ln w="5715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43A7A7A-C487-0023-F692-4A4536F0157A}"/>
                </a:ext>
              </a:extLst>
            </p:cNvPr>
            <p:cNvCxnSpPr>
              <a:cxnSpLocks/>
            </p:cNvCxnSpPr>
            <p:nvPr/>
          </p:nvCxnSpPr>
          <p:spPr bwMode="auto">
            <a:xfrm>
              <a:off x="2879725" y="3806825"/>
              <a:ext cx="0" cy="53737"/>
            </a:xfrm>
            <a:prstGeom prst="line">
              <a:avLst/>
            </a:prstGeom>
            <a:noFill/>
            <a:ln w="571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9663C91-5B0B-5DF7-8D9B-24E22D934823}"/>
                </a:ext>
              </a:extLst>
            </p:cNvPr>
            <p:cNvCxnSpPr>
              <a:cxnSpLocks/>
            </p:cNvCxnSpPr>
            <p:nvPr/>
          </p:nvCxnSpPr>
          <p:spPr bwMode="auto">
            <a:xfrm>
              <a:off x="3049588" y="3884612"/>
              <a:ext cx="0" cy="33338"/>
            </a:xfrm>
            <a:prstGeom prst="line">
              <a:avLst/>
            </a:prstGeom>
            <a:noFill/>
            <a:ln w="571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F6C2018-ECBD-5BF4-7CC0-2F6FF5768B0F}"/>
                </a:ext>
              </a:extLst>
            </p:cNvPr>
            <p:cNvCxnSpPr>
              <a:cxnSpLocks/>
            </p:cNvCxnSpPr>
            <p:nvPr/>
          </p:nvCxnSpPr>
          <p:spPr bwMode="auto">
            <a:xfrm>
              <a:off x="3132138" y="3884612"/>
              <a:ext cx="0" cy="33338"/>
            </a:xfrm>
            <a:prstGeom prst="line">
              <a:avLst/>
            </a:prstGeom>
            <a:noFill/>
            <a:ln w="571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7648FED-C4E9-84D2-6A54-D82B384AF5AE}"/>
                </a:ext>
              </a:extLst>
            </p:cNvPr>
            <p:cNvCxnSpPr>
              <a:cxnSpLocks/>
            </p:cNvCxnSpPr>
            <p:nvPr/>
          </p:nvCxnSpPr>
          <p:spPr bwMode="auto">
            <a:xfrm>
              <a:off x="3217863" y="3884612"/>
              <a:ext cx="0" cy="57151"/>
            </a:xfrm>
            <a:prstGeom prst="line">
              <a:avLst/>
            </a:prstGeom>
            <a:noFill/>
            <a:ln w="571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8BABA63-D740-AA6B-38B0-1516F3ACDBA2}"/>
                </a:ext>
              </a:extLst>
            </p:cNvPr>
            <p:cNvCxnSpPr>
              <a:cxnSpLocks/>
            </p:cNvCxnSpPr>
            <p:nvPr/>
          </p:nvCxnSpPr>
          <p:spPr bwMode="auto">
            <a:xfrm>
              <a:off x="3297238" y="3884612"/>
              <a:ext cx="0" cy="74613"/>
            </a:xfrm>
            <a:prstGeom prst="line">
              <a:avLst/>
            </a:prstGeom>
            <a:noFill/>
            <a:ln w="571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7166088-4696-85B0-B32F-69A8F9D895F1}"/>
                </a:ext>
              </a:extLst>
            </p:cNvPr>
            <p:cNvCxnSpPr>
              <a:cxnSpLocks/>
            </p:cNvCxnSpPr>
            <p:nvPr/>
          </p:nvCxnSpPr>
          <p:spPr bwMode="auto">
            <a:xfrm>
              <a:off x="3384549" y="3884612"/>
              <a:ext cx="0" cy="79376"/>
            </a:xfrm>
            <a:prstGeom prst="line">
              <a:avLst/>
            </a:prstGeom>
            <a:noFill/>
            <a:ln w="571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96B2E49-95A5-4779-7707-0C7FB3736B15}"/>
                </a:ext>
              </a:extLst>
            </p:cNvPr>
            <p:cNvCxnSpPr>
              <a:cxnSpLocks/>
            </p:cNvCxnSpPr>
            <p:nvPr/>
          </p:nvCxnSpPr>
          <p:spPr bwMode="auto">
            <a:xfrm>
              <a:off x="3468686" y="3884612"/>
              <a:ext cx="0" cy="134938"/>
            </a:xfrm>
            <a:prstGeom prst="line">
              <a:avLst/>
            </a:prstGeom>
            <a:noFill/>
            <a:ln w="571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546D65C-B60D-201B-57D1-17F42A4FD147}"/>
                </a:ext>
              </a:extLst>
            </p:cNvPr>
            <p:cNvCxnSpPr>
              <a:cxnSpLocks/>
            </p:cNvCxnSpPr>
            <p:nvPr/>
          </p:nvCxnSpPr>
          <p:spPr bwMode="auto">
            <a:xfrm>
              <a:off x="3544887" y="3884612"/>
              <a:ext cx="0" cy="134938"/>
            </a:xfrm>
            <a:prstGeom prst="line">
              <a:avLst/>
            </a:prstGeom>
            <a:noFill/>
            <a:ln w="571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077EB6B-49DE-465F-5D3F-34650EAC33AF}"/>
                </a:ext>
              </a:extLst>
            </p:cNvPr>
            <p:cNvCxnSpPr>
              <a:cxnSpLocks/>
            </p:cNvCxnSpPr>
            <p:nvPr/>
          </p:nvCxnSpPr>
          <p:spPr bwMode="auto">
            <a:xfrm>
              <a:off x="3632199" y="3884612"/>
              <a:ext cx="0" cy="157163"/>
            </a:xfrm>
            <a:prstGeom prst="line">
              <a:avLst/>
            </a:prstGeom>
            <a:noFill/>
            <a:ln w="571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C98476A-344C-7EAF-1183-203864DE698E}"/>
                </a:ext>
              </a:extLst>
            </p:cNvPr>
            <p:cNvCxnSpPr>
              <a:cxnSpLocks/>
            </p:cNvCxnSpPr>
            <p:nvPr/>
          </p:nvCxnSpPr>
          <p:spPr bwMode="auto">
            <a:xfrm>
              <a:off x="3716336" y="3884612"/>
              <a:ext cx="0" cy="225426"/>
            </a:xfrm>
            <a:prstGeom prst="line">
              <a:avLst/>
            </a:prstGeom>
            <a:noFill/>
            <a:ln w="571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035552D-791A-A3C6-94C2-BC584C90F4BE}"/>
                </a:ext>
              </a:extLst>
            </p:cNvPr>
            <p:cNvCxnSpPr>
              <a:cxnSpLocks/>
            </p:cNvCxnSpPr>
            <p:nvPr/>
          </p:nvCxnSpPr>
          <p:spPr bwMode="auto">
            <a:xfrm>
              <a:off x="3802061" y="3884612"/>
              <a:ext cx="0" cy="231776"/>
            </a:xfrm>
            <a:prstGeom prst="line">
              <a:avLst/>
            </a:prstGeom>
            <a:noFill/>
            <a:ln w="571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A99BCDA-D5A5-75D7-A45C-1E8234D3B7A5}"/>
                </a:ext>
              </a:extLst>
            </p:cNvPr>
            <p:cNvCxnSpPr>
              <a:cxnSpLocks/>
            </p:cNvCxnSpPr>
            <p:nvPr/>
          </p:nvCxnSpPr>
          <p:spPr bwMode="auto">
            <a:xfrm>
              <a:off x="3883025" y="3884612"/>
              <a:ext cx="0" cy="254001"/>
            </a:xfrm>
            <a:prstGeom prst="line">
              <a:avLst/>
            </a:prstGeom>
            <a:noFill/>
            <a:ln w="571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34A090F-BC13-F012-0B69-6A2A082DF0F2}"/>
                </a:ext>
              </a:extLst>
            </p:cNvPr>
            <p:cNvCxnSpPr>
              <a:cxnSpLocks/>
            </p:cNvCxnSpPr>
            <p:nvPr/>
          </p:nvCxnSpPr>
          <p:spPr bwMode="auto">
            <a:xfrm>
              <a:off x="4048124" y="3884612"/>
              <a:ext cx="0" cy="263526"/>
            </a:xfrm>
            <a:prstGeom prst="line">
              <a:avLst/>
            </a:prstGeom>
            <a:noFill/>
            <a:ln w="571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F039285-0433-0AB4-E113-C068F75EB07A}"/>
                </a:ext>
              </a:extLst>
            </p:cNvPr>
            <p:cNvCxnSpPr>
              <a:cxnSpLocks/>
            </p:cNvCxnSpPr>
            <p:nvPr/>
          </p:nvCxnSpPr>
          <p:spPr bwMode="auto">
            <a:xfrm>
              <a:off x="3970336" y="3884612"/>
              <a:ext cx="0" cy="254001"/>
            </a:xfrm>
            <a:prstGeom prst="line">
              <a:avLst/>
            </a:prstGeom>
            <a:noFill/>
            <a:ln w="571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263B23E-0D61-2721-1CD0-65D5C573BFE3}"/>
                </a:ext>
              </a:extLst>
            </p:cNvPr>
            <p:cNvCxnSpPr>
              <a:cxnSpLocks/>
            </p:cNvCxnSpPr>
            <p:nvPr/>
          </p:nvCxnSpPr>
          <p:spPr bwMode="auto">
            <a:xfrm>
              <a:off x="4132263" y="3884612"/>
              <a:ext cx="0" cy="263526"/>
            </a:xfrm>
            <a:prstGeom prst="line">
              <a:avLst/>
            </a:prstGeom>
            <a:noFill/>
            <a:ln w="571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E39FE9E-DAD0-E98B-4D0F-BA6EC0EE394F}"/>
                </a:ext>
              </a:extLst>
            </p:cNvPr>
            <p:cNvCxnSpPr>
              <a:cxnSpLocks/>
            </p:cNvCxnSpPr>
            <p:nvPr/>
          </p:nvCxnSpPr>
          <p:spPr bwMode="auto">
            <a:xfrm>
              <a:off x="4221163" y="3884612"/>
              <a:ext cx="0" cy="263526"/>
            </a:xfrm>
            <a:prstGeom prst="line">
              <a:avLst/>
            </a:prstGeom>
            <a:noFill/>
            <a:ln w="571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F7D9900B-A589-228A-8C96-AC98FB9B2158}"/>
                </a:ext>
              </a:extLst>
            </p:cNvPr>
            <p:cNvCxnSpPr>
              <a:cxnSpLocks/>
            </p:cNvCxnSpPr>
            <p:nvPr/>
          </p:nvCxnSpPr>
          <p:spPr bwMode="auto">
            <a:xfrm>
              <a:off x="4300538" y="3884612"/>
              <a:ext cx="0" cy="274638"/>
            </a:xfrm>
            <a:prstGeom prst="line">
              <a:avLst/>
            </a:prstGeom>
            <a:noFill/>
            <a:ln w="571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36687A2-6C27-7AFB-2A57-53F47FF121BC}"/>
                </a:ext>
              </a:extLst>
            </p:cNvPr>
            <p:cNvCxnSpPr>
              <a:cxnSpLocks/>
            </p:cNvCxnSpPr>
            <p:nvPr/>
          </p:nvCxnSpPr>
          <p:spPr bwMode="auto">
            <a:xfrm>
              <a:off x="4387850" y="3884612"/>
              <a:ext cx="0" cy="284163"/>
            </a:xfrm>
            <a:prstGeom prst="line">
              <a:avLst/>
            </a:prstGeom>
            <a:noFill/>
            <a:ln w="571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4B0C313-CECE-3E96-CB00-29D7C03E41A9}"/>
                </a:ext>
              </a:extLst>
            </p:cNvPr>
            <p:cNvCxnSpPr>
              <a:cxnSpLocks/>
            </p:cNvCxnSpPr>
            <p:nvPr/>
          </p:nvCxnSpPr>
          <p:spPr bwMode="auto">
            <a:xfrm>
              <a:off x="4467225" y="3884612"/>
              <a:ext cx="0" cy="284163"/>
            </a:xfrm>
            <a:prstGeom prst="line">
              <a:avLst/>
            </a:prstGeom>
            <a:noFill/>
            <a:ln w="571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DDBB7D7-8EFC-5F86-A9E3-89BB1DDC693F}"/>
                </a:ext>
              </a:extLst>
            </p:cNvPr>
            <p:cNvCxnSpPr>
              <a:cxnSpLocks/>
            </p:cNvCxnSpPr>
            <p:nvPr/>
          </p:nvCxnSpPr>
          <p:spPr bwMode="auto">
            <a:xfrm>
              <a:off x="4551363" y="3884612"/>
              <a:ext cx="0" cy="295276"/>
            </a:xfrm>
            <a:prstGeom prst="line">
              <a:avLst/>
            </a:prstGeom>
            <a:noFill/>
            <a:ln w="571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493C3C6-3BF2-1E2E-FB26-7DE626BCB537}"/>
                </a:ext>
              </a:extLst>
            </p:cNvPr>
            <p:cNvCxnSpPr>
              <a:cxnSpLocks/>
            </p:cNvCxnSpPr>
            <p:nvPr/>
          </p:nvCxnSpPr>
          <p:spPr bwMode="auto">
            <a:xfrm>
              <a:off x="4633913" y="3884612"/>
              <a:ext cx="0" cy="295276"/>
            </a:xfrm>
            <a:prstGeom prst="line">
              <a:avLst/>
            </a:prstGeom>
            <a:noFill/>
            <a:ln w="571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D1ABC88-9981-CC03-3BC9-3C60A6939D89}"/>
                </a:ext>
              </a:extLst>
            </p:cNvPr>
            <p:cNvCxnSpPr>
              <a:cxnSpLocks/>
            </p:cNvCxnSpPr>
            <p:nvPr/>
          </p:nvCxnSpPr>
          <p:spPr bwMode="auto">
            <a:xfrm>
              <a:off x="4714876" y="3884612"/>
              <a:ext cx="0" cy="320676"/>
            </a:xfrm>
            <a:prstGeom prst="line">
              <a:avLst/>
            </a:prstGeom>
            <a:noFill/>
            <a:ln w="571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AF859D3-EEC6-92AD-54F2-42266B2CFDF6}"/>
                </a:ext>
              </a:extLst>
            </p:cNvPr>
            <p:cNvCxnSpPr>
              <a:cxnSpLocks/>
            </p:cNvCxnSpPr>
            <p:nvPr/>
          </p:nvCxnSpPr>
          <p:spPr bwMode="auto">
            <a:xfrm>
              <a:off x="4802189" y="3884612"/>
              <a:ext cx="0" cy="327026"/>
            </a:xfrm>
            <a:prstGeom prst="line">
              <a:avLst/>
            </a:prstGeom>
            <a:noFill/>
            <a:ln w="571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74B6738-B623-C97A-7901-CD83D88ECBFF}"/>
                </a:ext>
              </a:extLst>
            </p:cNvPr>
            <p:cNvCxnSpPr>
              <a:cxnSpLocks/>
            </p:cNvCxnSpPr>
            <p:nvPr/>
          </p:nvCxnSpPr>
          <p:spPr bwMode="auto">
            <a:xfrm>
              <a:off x="4884739" y="3884612"/>
              <a:ext cx="0" cy="342901"/>
            </a:xfrm>
            <a:prstGeom prst="line">
              <a:avLst/>
            </a:prstGeom>
            <a:noFill/>
            <a:ln w="571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A9148B6-CD4B-AEEB-AC0A-CA7B44BF12A3}"/>
                </a:ext>
              </a:extLst>
            </p:cNvPr>
            <p:cNvCxnSpPr>
              <a:cxnSpLocks/>
            </p:cNvCxnSpPr>
            <p:nvPr/>
          </p:nvCxnSpPr>
          <p:spPr bwMode="auto">
            <a:xfrm>
              <a:off x="4970464" y="3884612"/>
              <a:ext cx="0" cy="342901"/>
            </a:xfrm>
            <a:prstGeom prst="line">
              <a:avLst/>
            </a:prstGeom>
            <a:noFill/>
            <a:ln w="571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8B83B02-B652-61F8-590F-651EEFBA311A}"/>
                </a:ext>
              </a:extLst>
            </p:cNvPr>
            <p:cNvCxnSpPr>
              <a:cxnSpLocks/>
            </p:cNvCxnSpPr>
            <p:nvPr/>
          </p:nvCxnSpPr>
          <p:spPr bwMode="auto">
            <a:xfrm>
              <a:off x="5049839" y="3884612"/>
              <a:ext cx="0" cy="354013"/>
            </a:xfrm>
            <a:prstGeom prst="line">
              <a:avLst/>
            </a:prstGeom>
            <a:noFill/>
            <a:ln w="571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093162E-6D2A-4654-7E1C-EFBF33F22222}"/>
                </a:ext>
              </a:extLst>
            </p:cNvPr>
            <p:cNvCxnSpPr>
              <a:cxnSpLocks/>
            </p:cNvCxnSpPr>
            <p:nvPr/>
          </p:nvCxnSpPr>
          <p:spPr bwMode="auto">
            <a:xfrm>
              <a:off x="5137152" y="3884612"/>
              <a:ext cx="0" cy="368301"/>
            </a:xfrm>
            <a:prstGeom prst="line">
              <a:avLst/>
            </a:prstGeom>
            <a:noFill/>
            <a:ln w="571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684BAFB-6CE5-AFBB-138C-FFB23730C332}"/>
                </a:ext>
              </a:extLst>
            </p:cNvPr>
            <p:cNvCxnSpPr>
              <a:cxnSpLocks/>
            </p:cNvCxnSpPr>
            <p:nvPr/>
          </p:nvCxnSpPr>
          <p:spPr bwMode="auto">
            <a:xfrm>
              <a:off x="5219702" y="3884612"/>
              <a:ext cx="0" cy="377826"/>
            </a:xfrm>
            <a:prstGeom prst="line">
              <a:avLst/>
            </a:prstGeom>
            <a:noFill/>
            <a:ln w="571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FF85371-91B3-EAB4-38BA-1A744F67A963}"/>
                </a:ext>
              </a:extLst>
            </p:cNvPr>
            <p:cNvCxnSpPr>
              <a:cxnSpLocks/>
            </p:cNvCxnSpPr>
            <p:nvPr/>
          </p:nvCxnSpPr>
          <p:spPr bwMode="auto">
            <a:xfrm>
              <a:off x="5305428" y="3884612"/>
              <a:ext cx="0" cy="409576"/>
            </a:xfrm>
            <a:prstGeom prst="line">
              <a:avLst/>
            </a:prstGeom>
            <a:noFill/>
            <a:ln w="571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4019331-3356-4232-A81C-D246644627F0}"/>
                </a:ext>
              </a:extLst>
            </p:cNvPr>
            <p:cNvCxnSpPr>
              <a:cxnSpLocks/>
            </p:cNvCxnSpPr>
            <p:nvPr/>
          </p:nvCxnSpPr>
          <p:spPr bwMode="auto">
            <a:xfrm>
              <a:off x="5387976" y="3884612"/>
              <a:ext cx="0" cy="409576"/>
            </a:xfrm>
            <a:prstGeom prst="line">
              <a:avLst/>
            </a:prstGeom>
            <a:noFill/>
            <a:ln w="571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5A0A6B1-FFF5-07F7-7427-DAA581BD1430}"/>
                </a:ext>
              </a:extLst>
            </p:cNvPr>
            <p:cNvCxnSpPr>
              <a:cxnSpLocks/>
            </p:cNvCxnSpPr>
            <p:nvPr/>
          </p:nvCxnSpPr>
          <p:spPr bwMode="auto">
            <a:xfrm>
              <a:off x="5468939" y="3884612"/>
              <a:ext cx="0" cy="427038"/>
            </a:xfrm>
            <a:prstGeom prst="line">
              <a:avLst/>
            </a:prstGeom>
            <a:noFill/>
            <a:ln w="571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417B9C0-ACFE-9B08-C86A-225A5D3F106D}"/>
                </a:ext>
              </a:extLst>
            </p:cNvPr>
            <p:cNvCxnSpPr>
              <a:cxnSpLocks/>
            </p:cNvCxnSpPr>
            <p:nvPr/>
          </p:nvCxnSpPr>
          <p:spPr bwMode="auto">
            <a:xfrm>
              <a:off x="5559426" y="3884612"/>
              <a:ext cx="0" cy="436563"/>
            </a:xfrm>
            <a:prstGeom prst="line">
              <a:avLst/>
            </a:prstGeom>
            <a:noFill/>
            <a:ln w="571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24182BD-D906-E682-A553-A602A8DAAF21}"/>
                </a:ext>
              </a:extLst>
            </p:cNvPr>
            <p:cNvCxnSpPr>
              <a:cxnSpLocks/>
            </p:cNvCxnSpPr>
            <p:nvPr/>
          </p:nvCxnSpPr>
          <p:spPr bwMode="auto">
            <a:xfrm>
              <a:off x="5637214" y="3884612"/>
              <a:ext cx="0" cy="441326"/>
            </a:xfrm>
            <a:prstGeom prst="line">
              <a:avLst/>
            </a:prstGeom>
            <a:noFill/>
            <a:ln w="571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90C506B-609B-4A71-B32E-03760F187065}"/>
                </a:ext>
              </a:extLst>
            </p:cNvPr>
            <p:cNvCxnSpPr>
              <a:cxnSpLocks/>
            </p:cNvCxnSpPr>
            <p:nvPr/>
          </p:nvCxnSpPr>
          <p:spPr bwMode="auto">
            <a:xfrm>
              <a:off x="5724527" y="3884612"/>
              <a:ext cx="0" cy="473076"/>
            </a:xfrm>
            <a:prstGeom prst="line">
              <a:avLst/>
            </a:prstGeom>
            <a:noFill/>
            <a:ln w="571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2F96088-0258-6914-D8D3-555705AD45AA}"/>
                </a:ext>
              </a:extLst>
            </p:cNvPr>
            <p:cNvCxnSpPr>
              <a:cxnSpLocks/>
            </p:cNvCxnSpPr>
            <p:nvPr/>
          </p:nvCxnSpPr>
          <p:spPr bwMode="auto">
            <a:xfrm>
              <a:off x="5803902" y="3884612"/>
              <a:ext cx="0" cy="468313"/>
            </a:xfrm>
            <a:prstGeom prst="line">
              <a:avLst/>
            </a:prstGeom>
            <a:noFill/>
            <a:ln w="571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906E998-EA89-247F-3DF6-6BFACF647F95}"/>
                </a:ext>
              </a:extLst>
            </p:cNvPr>
            <p:cNvCxnSpPr>
              <a:cxnSpLocks/>
            </p:cNvCxnSpPr>
            <p:nvPr/>
          </p:nvCxnSpPr>
          <p:spPr bwMode="auto">
            <a:xfrm>
              <a:off x="5973765" y="3884612"/>
              <a:ext cx="0" cy="485776"/>
            </a:xfrm>
            <a:prstGeom prst="line">
              <a:avLst/>
            </a:prstGeom>
            <a:noFill/>
            <a:ln w="571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1130566-DDB5-7D10-A435-8F50B1923CA3}"/>
                </a:ext>
              </a:extLst>
            </p:cNvPr>
            <p:cNvCxnSpPr>
              <a:cxnSpLocks/>
            </p:cNvCxnSpPr>
            <p:nvPr/>
          </p:nvCxnSpPr>
          <p:spPr bwMode="auto">
            <a:xfrm>
              <a:off x="5891215" y="3884612"/>
              <a:ext cx="0" cy="485776"/>
            </a:xfrm>
            <a:prstGeom prst="line">
              <a:avLst/>
            </a:prstGeom>
            <a:noFill/>
            <a:ln w="571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5267656-E63C-4177-8706-643349C18B1C}"/>
                </a:ext>
              </a:extLst>
            </p:cNvPr>
            <p:cNvCxnSpPr>
              <a:cxnSpLocks/>
            </p:cNvCxnSpPr>
            <p:nvPr/>
          </p:nvCxnSpPr>
          <p:spPr bwMode="auto">
            <a:xfrm>
              <a:off x="6053140" y="3884612"/>
              <a:ext cx="0" cy="534988"/>
            </a:xfrm>
            <a:prstGeom prst="line">
              <a:avLst/>
            </a:prstGeom>
            <a:noFill/>
            <a:ln w="571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6C04150-5EE7-5A2F-96FE-60C9397CE91E}"/>
                </a:ext>
              </a:extLst>
            </p:cNvPr>
            <p:cNvCxnSpPr>
              <a:cxnSpLocks/>
            </p:cNvCxnSpPr>
            <p:nvPr/>
          </p:nvCxnSpPr>
          <p:spPr bwMode="auto">
            <a:xfrm>
              <a:off x="6142040" y="3884612"/>
              <a:ext cx="0" cy="538163"/>
            </a:xfrm>
            <a:prstGeom prst="line">
              <a:avLst/>
            </a:prstGeom>
            <a:noFill/>
            <a:ln w="571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2F77731-B1A2-189B-4781-FA1EEE8FA37D}"/>
                </a:ext>
              </a:extLst>
            </p:cNvPr>
            <p:cNvCxnSpPr>
              <a:cxnSpLocks/>
            </p:cNvCxnSpPr>
            <p:nvPr/>
          </p:nvCxnSpPr>
          <p:spPr bwMode="auto">
            <a:xfrm>
              <a:off x="6224590" y="3884612"/>
              <a:ext cx="0" cy="596901"/>
            </a:xfrm>
            <a:prstGeom prst="line">
              <a:avLst/>
            </a:prstGeom>
            <a:noFill/>
            <a:ln w="571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0834DE9-1CD9-B181-633E-87CB9AB5ED06}"/>
                </a:ext>
              </a:extLst>
            </p:cNvPr>
            <p:cNvCxnSpPr>
              <a:cxnSpLocks/>
            </p:cNvCxnSpPr>
            <p:nvPr/>
          </p:nvCxnSpPr>
          <p:spPr bwMode="auto">
            <a:xfrm>
              <a:off x="6308727" y="3884612"/>
              <a:ext cx="0" cy="604838"/>
            </a:xfrm>
            <a:prstGeom prst="line">
              <a:avLst/>
            </a:prstGeom>
            <a:noFill/>
            <a:ln w="571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36C162F-7BE3-2894-E752-7C96D9B7A3A2}"/>
                </a:ext>
              </a:extLst>
            </p:cNvPr>
            <p:cNvCxnSpPr>
              <a:cxnSpLocks/>
            </p:cNvCxnSpPr>
            <p:nvPr/>
          </p:nvCxnSpPr>
          <p:spPr bwMode="auto">
            <a:xfrm>
              <a:off x="6391277" y="3884612"/>
              <a:ext cx="0" cy="617538"/>
            </a:xfrm>
            <a:prstGeom prst="line">
              <a:avLst/>
            </a:prstGeom>
            <a:noFill/>
            <a:ln w="571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A3E85BA-DDAA-A084-7443-DF35D420D570}"/>
                </a:ext>
              </a:extLst>
            </p:cNvPr>
            <p:cNvCxnSpPr>
              <a:cxnSpLocks/>
            </p:cNvCxnSpPr>
            <p:nvPr/>
          </p:nvCxnSpPr>
          <p:spPr bwMode="auto">
            <a:xfrm>
              <a:off x="6478589" y="3884612"/>
              <a:ext cx="0" cy="617538"/>
            </a:xfrm>
            <a:prstGeom prst="line">
              <a:avLst/>
            </a:prstGeom>
            <a:noFill/>
            <a:ln w="571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10B2ED6-50E2-325E-8734-64DDCA0441E5}"/>
                </a:ext>
              </a:extLst>
            </p:cNvPr>
            <p:cNvCxnSpPr>
              <a:cxnSpLocks/>
            </p:cNvCxnSpPr>
            <p:nvPr/>
          </p:nvCxnSpPr>
          <p:spPr bwMode="auto">
            <a:xfrm>
              <a:off x="6554789" y="3884612"/>
              <a:ext cx="0" cy="635001"/>
            </a:xfrm>
            <a:prstGeom prst="line">
              <a:avLst/>
            </a:prstGeom>
            <a:noFill/>
            <a:ln w="571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EDAC0FC-44C3-8C26-03E1-3B5495ED87DF}"/>
                </a:ext>
              </a:extLst>
            </p:cNvPr>
            <p:cNvCxnSpPr>
              <a:cxnSpLocks/>
            </p:cNvCxnSpPr>
            <p:nvPr/>
          </p:nvCxnSpPr>
          <p:spPr bwMode="auto">
            <a:xfrm>
              <a:off x="6638924" y="3884612"/>
              <a:ext cx="0" cy="642938"/>
            </a:xfrm>
            <a:prstGeom prst="line">
              <a:avLst/>
            </a:prstGeom>
            <a:noFill/>
            <a:ln w="571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77A2D68-7F9A-F69D-AD60-3028CA0F6FF3}"/>
                </a:ext>
              </a:extLst>
            </p:cNvPr>
            <p:cNvCxnSpPr>
              <a:cxnSpLocks/>
            </p:cNvCxnSpPr>
            <p:nvPr/>
          </p:nvCxnSpPr>
          <p:spPr bwMode="auto">
            <a:xfrm>
              <a:off x="6727824" y="3884612"/>
              <a:ext cx="0" cy="642938"/>
            </a:xfrm>
            <a:prstGeom prst="line">
              <a:avLst/>
            </a:prstGeom>
            <a:noFill/>
            <a:ln w="571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CBF1A11-786D-E6B4-C190-414B8DD1D32D}"/>
                </a:ext>
              </a:extLst>
            </p:cNvPr>
            <p:cNvCxnSpPr>
              <a:cxnSpLocks/>
            </p:cNvCxnSpPr>
            <p:nvPr/>
          </p:nvCxnSpPr>
          <p:spPr bwMode="auto">
            <a:xfrm>
              <a:off x="6807199" y="3884612"/>
              <a:ext cx="0" cy="674688"/>
            </a:xfrm>
            <a:prstGeom prst="line">
              <a:avLst/>
            </a:prstGeom>
            <a:noFill/>
            <a:ln w="571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3687ADD-D75C-AC9D-ADF9-2FD1B7A6D9D0}"/>
                </a:ext>
              </a:extLst>
            </p:cNvPr>
            <p:cNvCxnSpPr>
              <a:cxnSpLocks/>
            </p:cNvCxnSpPr>
            <p:nvPr/>
          </p:nvCxnSpPr>
          <p:spPr bwMode="auto">
            <a:xfrm>
              <a:off x="6892924" y="3884612"/>
              <a:ext cx="0" cy="698501"/>
            </a:xfrm>
            <a:prstGeom prst="line">
              <a:avLst/>
            </a:prstGeom>
            <a:noFill/>
            <a:ln w="571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CD81F58-7C99-AB24-44F4-138A0CC61CA7}"/>
                </a:ext>
              </a:extLst>
            </p:cNvPr>
            <p:cNvCxnSpPr>
              <a:cxnSpLocks/>
            </p:cNvCxnSpPr>
            <p:nvPr/>
          </p:nvCxnSpPr>
          <p:spPr bwMode="auto">
            <a:xfrm>
              <a:off x="6977062" y="3884612"/>
              <a:ext cx="0" cy="731838"/>
            </a:xfrm>
            <a:prstGeom prst="line">
              <a:avLst/>
            </a:prstGeom>
            <a:noFill/>
            <a:ln w="571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88195D4-03FB-8589-8944-C1E395185173}"/>
                </a:ext>
              </a:extLst>
            </p:cNvPr>
            <p:cNvCxnSpPr>
              <a:cxnSpLocks/>
            </p:cNvCxnSpPr>
            <p:nvPr/>
          </p:nvCxnSpPr>
          <p:spPr bwMode="auto">
            <a:xfrm>
              <a:off x="7062787" y="3884612"/>
              <a:ext cx="0" cy="760413"/>
            </a:xfrm>
            <a:prstGeom prst="line">
              <a:avLst/>
            </a:prstGeom>
            <a:noFill/>
            <a:ln w="571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0058317-D455-9989-B321-671F0BDAF3CA}"/>
                </a:ext>
              </a:extLst>
            </p:cNvPr>
            <p:cNvCxnSpPr>
              <a:cxnSpLocks/>
            </p:cNvCxnSpPr>
            <p:nvPr/>
          </p:nvCxnSpPr>
          <p:spPr bwMode="auto">
            <a:xfrm>
              <a:off x="7140575" y="3884612"/>
              <a:ext cx="0" cy="779463"/>
            </a:xfrm>
            <a:prstGeom prst="line">
              <a:avLst/>
            </a:prstGeom>
            <a:noFill/>
            <a:ln w="571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27E2D9E-F12C-5E48-BA85-9917AEC4A683}"/>
                </a:ext>
              </a:extLst>
            </p:cNvPr>
            <p:cNvCxnSpPr>
              <a:cxnSpLocks/>
            </p:cNvCxnSpPr>
            <p:nvPr/>
          </p:nvCxnSpPr>
          <p:spPr bwMode="auto">
            <a:xfrm>
              <a:off x="7224712" y="3884612"/>
              <a:ext cx="0" cy="779463"/>
            </a:xfrm>
            <a:prstGeom prst="line">
              <a:avLst/>
            </a:prstGeom>
            <a:noFill/>
            <a:ln w="571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52AA19E-4220-4E2B-BA1B-3D08E037747D}"/>
                </a:ext>
              </a:extLst>
            </p:cNvPr>
            <p:cNvCxnSpPr>
              <a:cxnSpLocks/>
            </p:cNvCxnSpPr>
            <p:nvPr/>
          </p:nvCxnSpPr>
          <p:spPr bwMode="auto">
            <a:xfrm>
              <a:off x="7312024" y="3884612"/>
              <a:ext cx="0" cy="790576"/>
            </a:xfrm>
            <a:prstGeom prst="line">
              <a:avLst/>
            </a:prstGeom>
            <a:noFill/>
            <a:ln w="571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CA29CCF-F1A5-4071-DFE9-81D82103C480}"/>
                </a:ext>
              </a:extLst>
            </p:cNvPr>
            <p:cNvCxnSpPr>
              <a:cxnSpLocks/>
            </p:cNvCxnSpPr>
            <p:nvPr/>
          </p:nvCxnSpPr>
          <p:spPr bwMode="auto">
            <a:xfrm>
              <a:off x="7394574" y="3884612"/>
              <a:ext cx="0" cy="827088"/>
            </a:xfrm>
            <a:prstGeom prst="line">
              <a:avLst/>
            </a:prstGeom>
            <a:noFill/>
            <a:ln w="571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C0F5FCE-9E1E-984F-B93A-2648330DD1C2}"/>
                </a:ext>
              </a:extLst>
            </p:cNvPr>
            <p:cNvCxnSpPr>
              <a:cxnSpLocks/>
            </p:cNvCxnSpPr>
            <p:nvPr/>
          </p:nvCxnSpPr>
          <p:spPr bwMode="auto">
            <a:xfrm>
              <a:off x="7480299" y="3884612"/>
              <a:ext cx="0" cy="827088"/>
            </a:xfrm>
            <a:prstGeom prst="line">
              <a:avLst/>
            </a:prstGeom>
            <a:noFill/>
            <a:ln w="571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F5483D97-3980-C719-5BCE-BECD217D029F}"/>
                </a:ext>
              </a:extLst>
            </p:cNvPr>
            <p:cNvCxnSpPr>
              <a:cxnSpLocks/>
            </p:cNvCxnSpPr>
            <p:nvPr/>
          </p:nvCxnSpPr>
          <p:spPr bwMode="auto">
            <a:xfrm>
              <a:off x="7559674" y="3884612"/>
              <a:ext cx="0" cy="839788"/>
            </a:xfrm>
            <a:prstGeom prst="line">
              <a:avLst/>
            </a:prstGeom>
            <a:noFill/>
            <a:ln w="571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9EB90AF-937E-6C1C-2871-59641125ED53}"/>
                </a:ext>
              </a:extLst>
            </p:cNvPr>
            <p:cNvCxnSpPr>
              <a:cxnSpLocks/>
            </p:cNvCxnSpPr>
            <p:nvPr/>
          </p:nvCxnSpPr>
          <p:spPr bwMode="auto">
            <a:xfrm>
              <a:off x="7645399" y="3884612"/>
              <a:ext cx="0" cy="839788"/>
            </a:xfrm>
            <a:prstGeom prst="line">
              <a:avLst/>
            </a:prstGeom>
            <a:noFill/>
            <a:ln w="571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E95CB7D4-7ACF-8CB8-865A-AC7C32CB3A2A}"/>
                </a:ext>
              </a:extLst>
            </p:cNvPr>
            <p:cNvCxnSpPr>
              <a:cxnSpLocks/>
            </p:cNvCxnSpPr>
            <p:nvPr/>
          </p:nvCxnSpPr>
          <p:spPr bwMode="auto">
            <a:xfrm>
              <a:off x="7731124" y="3884612"/>
              <a:ext cx="0" cy="839788"/>
            </a:xfrm>
            <a:prstGeom prst="line">
              <a:avLst/>
            </a:prstGeom>
            <a:noFill/>
            <a:ln w="571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A7292C9-541A-A700-CF92-A18B9E28DDD2}"/>
                </a:ext>
              </a:extLst>
            </p:cNvPr>
            <p:cNvCxnSpPr>
              <a:cxnSpLocks/>
            </p:cNvCxnSpPr>
            <p:nvPr/>
          </p:nvCxnSpPr>
          <p:spPr bwMode="auto">
            <a:xfrm>
              <a:off x="7807324" y="3884612"/>
              <a:ext cx="0" cy="879476"/>
            </a:xfrm>
            <a:prstGeom prst="line">
              <a:avLst/>
            </a:prstGeom>
            <a:noFill/>
            <a:ln w="571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D38C7AD-AFBD-563C-316C-112BFD0382D4}"/>
                </a:ext>
              </a:extLst>
            </p:cNvPr>
            <p:cNvCxnSpPr>
              <a:cxnSpLocks/>
            </p:cNvCxnSpPr>
            <p:nvPr/>
          </p:nvCxnSpPr>
          <p:spPr bwMode="auto">
            <a:xfrm>
              <a:off x="7897811" y="3884612"/>
              <a:ext cx="0" cy="879476"/>
            </a:xfrm>
            <a:prstGeom prst="line">
              <a:avLst/>
            </a:prstGeom>
            <a:noFill/>
            <a:ln w="571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36968A9-DA51-AF5D-E784-7097B6879D12}"/>
                </a:ext>
              </a:extLst>
            </p:cNvPr>
            <p:cNvCxnSpPr>
              <a:cxnSpLocks/>
            </p:cNvCxnSpPr>
            <p:nvPr/>
          </p:nvCxnSpPr>
          <p:spPr bwMode="auto">
            <a:xfrm>
              <a:off x="7981948" y="3884612"/>
              <a:ext cx="0" cy="879476"/>
            </a:xfrm>
            <a:prstGeom prst="line">
              <a:avLst/>
            </a:prstGeom>
            <a:noFill/>
            <a:ln w="571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DEDB309-A0F1-C78A-E690-B9D7C7B03EA0}"/>
                </a:ext>
              </a:extLst>
            </p:cNvPr>
            <p:cNvCxnSpPr>
              <a:cxnSpLocks/>
            </p:cNvCxnSpPr>
            <p:nvPr/>
          </p:nvCxnSpPr>
          <p:spPr bwMode="auto">
            <a:xfrm>
              <a:off x="8066086" y="3884612"/>
              <a:ext cx="0" cy="898526"/>
            </a:xfrm>
            <a:prstGeom prst="line">
              <a:avLst/>
            </a:prstGeom>
            <a:noFill/>
            <a:ln w="571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BCD7927-6577-6625-13E4-4FA26E0AE379}"/>
                </a:ext>
              </a:extLst>
            </p:cNvPr>
            <p:cNvCxnSpPr>
              <a:cxnSpLocks/>
            </p:cNvCxnSpPr>
            <p:nvPr/>
          </p:nvCxnSpPr>
          <p:spPr bwMode="auto">
            <a:xfrm>
              <a:off x="8145461" y="3884612"/>
              <a:ext cx="0" cy="898526"/>
            </a:xfrm>
            <a:prstGeom prst="line">
              <a:avLst/>
            </a:prstGeom>
            <a:noFill/>
            <a:ln w="571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4B4B74A-6E74-8DE6-8895-21B2FC104742}"/>
                </a:ext>
              </a:extLst>
            </p:cNvPr>
            <p:cNvCxnSpPr>
              <a:cxnSpLocks/>
            </p:cNvCxnSpPr>
            <p:nvPr/>
          </p:nvCxnSpPr>
          <p:spPr bwMode="auto">
            <a:xfrm>
              <a:off x="8229598" y="3884612"/>
              <a:ext cx="0" cy="898526"/>
            </a:xfrm>
            <a:prstGeom prst="line">
              <a:avLst/>
            </a:prstGeom>
            <a:noFill/>
            <a:ln w="571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8C3F523-0784-B0B4-933E-4BE9191E213E}"/>
                </a:ext>
              </a:extLst>
            </p:cNvPr>
            <p:cNvCxnSpPr>
              <a:cxnSpLocks/>
            </p:cNvCxnSpPr>
            <p:nvPr/>
          </p:nvCxnSpPr>
          <p:spPr bwMode="auto">
            <a:xfrm>
              <a:off x="8312148" y="3884612"/>
              <a:ext cx="0" cy="898526"/>
            </a:xfrm>
            <a:prstGeom prst="line">
              <a:avLst/>
            </a:prstGeom>
            <a:noFill/>
            <a:ln w="571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9DA304E-3F9E-1718-C7B5-805562C05335}"/>
                </a:ext>
              </a:extLst>
            </p:cNvPr>
            <p:cNvCxnSpPr>
              <a:cxnSpLocks/>
            </p:cNvCxnSpPr>
            <p:nvPr/>
          </p:nvCxnSpPr>
          <p:spPr bwMode="auto">
            <a:xfrm>
              <a:off x="8394698" y="3884612"/>
              <a:ext cx="0" cy="928688"/>
            </a:xfrm>
            <a:prstGeom prst="line">
              <a:avLst/>
            </a:prstGeom>
            <a:noFill/>
            <a:ln w="571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07B76DE-6C9C-CC8C-FEE4-48CA922075ED}"/>
                </a:ext>
              </a:extLst>
            </p:cNvPr>
            <p:cNvCxnSpPr>
              <a:cxnSpLocks/>
            </p:cNvCxnSpPr>
            <p:nvPr/>
          </p:nvCxnSpPr>
          <p:spPr bwMode="auto">
            <a:xfrm>
              <a:off x="8480423" y="3884612"/>
              <a:ext cx="0" cy="928688"/>
            </a:xfrm>
            <a:prstGeom prst="line">
              <a:avLst/>
            </a:prstGeom>
            <a:noFill/>
            <a:ln w="571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C8D6669-76D0-7B1A-54A3-449C4EBB67C7}"/>
                </a:ext>
              </a:extLst>
            </p:cNvPr>
            <p:cNvCxnSpPr>
              <a:cxnSpLocks/>
            </p:cNvCxnSpPr>
            <p:nvPr/>
          </p:nvCxnSpPr>
          <p:spPr bwMode="auto">
            <a:xfrm>
              <a:off x="8562973" y="3884612"/>
              <a:ext cx="0" cy="954088"/>
            </a:xfrm>
            <a:prstGeom prst="line">
              <a:avLst/>
            </a:prstGeom>
            <a:noFill/>
            <a:ln w="571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65EE685-897B-2A60-221A-1A5E2626C982}"/>
                </a:ext>
              </a:extLst>
            </p:cNvPr>
            <p:cNvCxnSpPr>
              <a:cxnSpLocks/>
            </p:cNvCxnSpPr>
            <p:nvPr/>
          </p:nvCxnSpPr>
          <p:spPr bwMode="auto">
            <a:xfrm>
              <a:off x="8650286" y="3884612"/>
              <a:ext cx="0" cy="954088"/>
            </a:xfrm>
            <a:prstGeom prst="line">
              <a:avLst/>
            </a:prstGeom>
            <a:noFill/>
            <a:ln w="571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F349A0F0-D950-0181-5D1B-8AF18008C49A}"/>
                </a:ext>
              </a:extLst>
            </p:cNvPr>
            <p:cNvCxnSpPr>
              <a:cxnSpLocks/>
            </p:cNvCxnSpPr>
            <p:nvPr/>
          </p:nvCxnSpPr>
          <p:spPr bwMode="auto">
            <a:xfrm>
              <a:off x="8732836" y="3884612"/>
              <a:ext cx="0" cy="1014413"/>
            </a:xfrm>
            <a:prstGeom prst="line">
              <a:avLst/>
            </a:prstGeom>
            <a:noFill/>
            <a:ln w="571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178C7EF-AFA2-B158-E2ED-7C650EB12CAB}"/>
                </a:ext>
              </a:extLst>
            </p:cNvPr>
            <p:cNvCxnSpPr>
              <a:cxnSpLocks/>
            </p:cNvCxnSpPr>
            <p:nvPr/>
          </p:nvCxnSpPr>
          <p:spPr bwMode="auto">
            <a:xfrm>
              <a:off x="8816974" y="3884612"/>
              <a:ext cx="0" cy="1014413"/>
            </a:xfrm>
            <a:prstGeom prst="line">
              <a:avLst/>
            </a:prstGeom>
            <a:noFill/>
            <a:ln w="571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A1A79E39-F533-5153-CB57-BFD77C77464F}"/>
                </a:ext>
              </a:extLst>
            </p:cNvPr>
            <p:cNvCxnSpPr>
              <a:cxnSpLocks/>
            </p:cNvCxnSpPr>
            <p:nvPr/>
          </p:nvCxnSpPr>
          <p:spPr bwMode="auto">
            <a:xfrm>
              <a:off x="8897936" y="3884612"/>
              <a:ext cx="0" cy="1023938"/>
            </a:xfrm>
            <a:prstGeom prst="line">
              <a:avLst/>
            </a:prstGeom>
            <a:noFill/>
            <a:ln w="571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6C0D9CE-FE38-FAA9-3D77-A02BC28327B3}"/>
                </a:ext>
              </a:extLst>
            </p:cNvPr>
            <p:cNvCxnSpPr>
              <a:cxnSpLocks/>
            </p:cNvCxnSpPr>
            <p:nvPr/>
          </p:nvCxnSpPr>
          <p:spPr bwMode="auto">
            <a:xfrm>
              <a:off x="8978898" y="3884612"/>
              <a:ext cx="0" cy="1030288"/>
            </a:xfrm>
            <a:prstGeom prst="line">
              <a:avLst/>
            </a:prstGeom>
            <a:noFill/>
            <a:ln w="571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A5634ED-BCE7-FB83-6FD1-4F251C12ED50}"/>
                </a:ext>
              </a:extLst>
            </p:cNvPr>
            <p:cNvCxnSpPr>
              <a:cxnSpLocks/>
            </p:cNvCxnSpPr>
            <p:nvPr/>
          </p:nvCxnSpPr>
          <p:spPr bwMode="auto">
            <a:xfrm>
              <a:off x="9066211" y="3884612"/>
              <a:ext cx="0" cy="1030288"/>
            </a:xfrm>
            <a:prstGeom prst="line">
              <a:avLst/>
            </a:prstGeom>
            <a:noFill/>
            <a:ln w="571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EACDEA9-D868-7E58-D18B-854E41F10827}"/>
                </a:ext>
              </a:extLst>
            </p:cNvPr>
            <p:cNvCxnSpPr>
              <a:cxnSpLocks/>
            </p:cNvCxnSpPr>
            <p:nvPr/>
          </p:nvCxnSpPr>
          <p:spPr bwMode="auto">
            <a:xfrm>
              <a:off x="9148761" y="3884612"/>
              <a:ext cx="0" cy="1030288"/>
            </a:xfrm>
            <a:prstGeom prst="line">
              <a:avLst/>
            </a:prstGeom>
            <a:noFill/>
            <a:ln w="571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E5D972B-5BD2-F2AE-E038-549D84E6AC2B}"/>
                </a:ext>
              </a:extLst>
            </p:cNvPr>
            <p:cNvCxnSpPr>
              <a:cxnSpLocks/>
            </p:cNvCxnSpPr>
            <p:nvPr/>
          </p:nvCxnSpPr>
          <p:spPr bwMode="auto">
            <a:xfrm>
              <a:off x="9237661" y="3884612"/>
              <a:ext cx="0" cy="1077913"/>
            </a:xfrm>
            <a:prstGeom prst="line">
              <a:avLst/>
            </a:prstGeom>
            <a:noFill/>
            <a:ln w="571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6BB3B0D-7D1F-2DC9-23CC-841DC43189A6}"/>
                </a:ext>
              </a:extLst>
            </p:cNvPr>
            <p:cNvCxnSpPr>
              <a:cxnSpLocks/>
            </p:cNvCxnSpPr>
            <p:nvPr/>
          </p:nvCxnSpPr>
          <p:spPr bwMode="auto">
            <a:xfrm>
              <a:off x="9318623" y="3884612"/>
              <a:ext cx="0" cy="1077913"/>
            </a:xfrm>
            <a:prstGeom prst="line">
              <a:avLst/>
            </a:prstGeom>
            <a:noFill/>
            <a:ln w="571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7DF0E514-E61A-B299-D96E-12C3A7E8FD71}"/>
                </a:ext>
              </a:extLst>
            </p:cNvPr>
            <p:cNvCxnSpPr>
              <a:cxnSpLocks/>
            </p:cNvCxnSpPr>
            <p:nvPr/>
          </p:nvCxnSpPr>
          <p:spPr bwMode="auto">
            <a:xfrm>
              <a:off x="9404348" y="3884612"/>
              <a:ext cx="0" cy="1104901"/>
            </a:xfrm>
            <a:prstGeom prst="line">
              <a:avLst/>
            </a:prstGeom>
            <a:noFill/>
            <a:ln w="571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E34BAC1-3551-8392-AC9D-FC676869750F}"/>
                </a:ext>
              </a:extLst>
            </p:cNvPr>
            <p:cNvCxnSpPr>
              <a:cxnSpLocks/>
            </p:cNvCxnSpPr>
            <p:nvPr/>
          </p:nvCxnSpPr>
          <p:spPr bwMode="auto">
            <a:xfrm>
              <a:off x="9483723" y="3884612"/>
              <a:ext cx="0" cy="1138238"/>
            </a:xfrm>
            <a:prstGeom prst="line">
              <a:avLst/>
            </a:prstGeom>
            <a:noFill/>
            <a:ln w="571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159A53D-C7B5-E501-7312-F084516A82B3}"/>
                </a:ext>
              </a:extLst>
            </p:cNvPr>
            <p:cNvCxnSpPr>
              <a:cxnSpLocks/>
            </p:cNvCxnSpPr>
            <p:nvPr/>
          </p:nvCxnSpPr>
          <p:spPr bwMode="auto">
            <a:xfrm>
              <a:off x="9564686" y="3884612"/>
              <a:ext cx="0" cy="1244601"/>
            </a:xfrm>
            <a:prstGeom prst="line">
              <a:avLst/>
            </a:prstGeom>
            <a:noFill/>
            <a:ln w="571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56384D4-C0FD-DAC2-6D5D-425261D2756A}"/>
                </a:ext>
              </a:extLst>
            </p:cNvPr>
            <p:cNvCxnSpPr>
              <a:cxnSpLocks/>
            </p:cNvCxnSpPr>
            <p:nvPr/>
          </p:nvCxnSpPr>
          <p:spPr bwMode="auto">
            <a:xfrm>
              <a:off x="9653586" y="3884612"/>
              <a:ext cx="0" cy="1279526"/>
            </a:xfrm>
            <a:prstGeom prst="line">
              <a:avLst/>
            </a:prstGeom>
            <a:noFill/>
            <a:ln w="571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74D90BEB-FAA7-A6DD-3D44-7FF44A186B7F}"/>
                </a:ext>
              </a:extLst>
            </p:cNvPr>
            <p:cNvCxnSpPr>
              <a:cxnSpLocks/>
            </p:cNvCxnSpPr>
            <p:nvPr/>
          </p:nvCxnSpPr>
          <p:spPr bwMode="auto">
            <a:xfrm>
              <a:off x="9732961" y="3884612"/>
              <a:ext cx="0" cy="1301751"/>
            </a:xfrm>
            <a:prstGeom prst="line">
              <a:avLst/>
            </a:prstGeom>
            <a:noFill/>
            <a:ln w="571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4ED7387-D4FA-693C-A8BA-2446CB27CDED}"/>
                </a:ext>
              </a:extLst>
            </p:cNvPr>
            <p:cNvCxnSpPr>
              <a:cxnSpLocks/>
            </p:cNvCxnSpPr>
            <p:nvPr/>
          </p:nvCxnSpPr>
          <p:spPr bwMode="auto">
            <a:xfrm flipH="1">
              <a:off x="9817100" y="3884612"/>
              <a:ext cx="1586" cy="1327151"/>
            </a:xfrm>
            <a:prstGeom prst="line">
              <a:avLst/>
            </a:prstGeom>
            <a:noFill/>
            <a:ln w="5715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1D00A78A-B231-F95E-A03D-D31316FFF28F}"/>
                </a:ext>
              </a:extLst>
            </p:cNvPr>
            <p:cNvCxnSpPr>
              <a:cxnSpLocks/>
            </p:cNvCxnSpPr>
            <p:nvPr/>
          </p:nvCxnSpPr>
          <p:spPr bwMode="auto">
            <a:xfrm>
              <a:off x="9901236" y="3884612"/>
              <a:ext cx="0" cy="1400176"/>
            </a:xfrm>
            <a:prstGeom prst="line">
              <a:avLst/>
            </a:prstGeom>
            <a:noFill/>
            <a:ln w="571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0BE7741-D9C7-44EC-C4F5-E71C564400D9}"/>
                </a:ext>
              </a:extLst>
            </p:cNvPr>
            <p:cNvCxnSpPr>
              <a:cxnSpLocks/>
            </p:cNvCxnSpPr>
            <p:nvPr/>
          </p:nvCxnSpPr>
          <p:spPr bwMode="auto">
            <a:xfrm>
              <a:off x="9991723" y="3884612"/>
              <a:ext cx="0" cy="1412876"/>
            </a:xfrm>
            <a:prstGeom prst="line">
              <a:avLst/>
            </a:prstGeom>
            <a:noFill/>
            <a:ln w="571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F9DA456-DAA8-52A6-C498-FAA373734E1E}"/>
                </a:ext>
              </a:extLst>
            </p:cNvPr>
            <p:cNvCxnSpPr>
              <a:cxnSpLocks/>
            </p:cNvCxnSpPr>
            <p:nvPr/>
          </p:nvCxnSpPr>
          <p:spPr bwMode="auto">
            <a:xfrm>
              <a:off x="10074276" y="3884612"/>
              <a:ext cx="0" cy="1525588"/>
            </a:xfrm>
            <a:prstGeom prst="line">
              <a:avLst/>
            </a:prstGeom>
            <a:noFill/>
            <a:ln w="571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E0D193F-28F0-D44A-B9D9-EB3795FB6DC7}"/>
                </a:ext>
              </a:extLst>
            </p:cNvPr>
            <p:cNvCxnSpPr>
              <a:cxnSpLocks/>
            </p:cNvCxnSpPr>
            <p:nvPr/>
          </p:nvCxnSpPr>
          <p:spPr bwMode="auto">
            <a:xfrm>
              <a:off x="10155239" y="3884612"/>
              <a:ext cx="0" cy="1809751"/>
            </a:xfrm>
            <a:prstGeom prst="line">
              <a:avLst/>
            </a:prstGeom>
            <a:noFill/>
            <a:ln w="5715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8EA00165-0014-66E3-0F4D-3AF358BDFA9F}"/>
                </a:ext>
              </a:extLst>
            </p:cNvPr>
            <p:cNvCxnSpPr>
              <a:cxnSpLocks/>
            </p:cNvCxnSpPr>
            <p:nvPr/>
          </p:nvCxnSpPr>
          <p:spPr bwMode="auto">
            <a:xfrm>
              <a:off x="10240964" y="3884612"/>
              <a:ext cx="0" cy="1935163"/>
            </a:xfrm>
            <a:prstGeom prst="line">
              <a:avLst/>
            </a:prstGeom>
            <a:noFill/>
            <a:ln w="571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AB519FA-0301-DDE5-74D9-93CF4371CA21}"/>
                </a:ext>
              </a:extLst>
            </p:cNvPr>
            <p:cNvCxnSpPr>
              <a:cxnSpLocks/>
            </p:cNvCxnSpPr>
            <p:nvPr/>
          </p:nvCxnSpPr>
          <p:spPr bwMode="auto">
            <a:xfrm>
              <a:off x="10318752" y="3884612"/>
              <a:ext cx="0" cy="1979613"/>
            </a:xfrm>
            <a:prstGeom prst="line">
              <a:avLst/>
            </a:prstGeom>
            <a:noFill/>
            <a:ln w="571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558CF79-FC19-907B-C017-B816C3E2B199}"/>
                </a:ext>
              </a:extLst>
            </p:cNvPr>
            <p:cNvCxnSpPr>
              <a:cxnSpLocks/>
            </p:cNvCxnSpPr>
            <p:nvPr/>
          </p:nvCxnSpPr>
          <p:spPr bwMode="auto">
            <a:xfrm>
              <a:off x="10406065" y="3884612"/>
              <a:ext cx="0" cy="2201863"/>
            </a:xfrm>
            <a:prstGeom prst="line">
              <a:avLst/>
            </a:prstGeom>
            <a:noFill/>
            <a:ln w="571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D388620-59DC-F17D-A78F-69E3166B067A}"/>
                </a:ext>
              </a:extLst>
            </p:cNvPr>
            <p:cNvCxnSpPr>
              <a:cxnSpLocks/>
            </p:cNvCxnSpPr>
            <p:nvPr/>
          </p:nvCxnSpPr>
          <p:spPr bwMode="auto">
            <a:xfrm>
              <a:off x="10485440" y="3884612"/>
              <a:ext cx="0" cy="2201863"/>
            </a:xfrm>
            <a:prstGeom prst="line">
              <a:avLst/>
            </a:prstGeom>
            <a:noFill/>
            <a:ln w="5715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DBB3B9A-C19A-0197-C632-9F934937E37E}"/>
                </a:ext>
              </a:extLst>
            </p:cNvPr>
            <p:cNvCxnSpPr>
              <a:cxnSpLocks/>
            </p:cNvCxnSpPr>
            <p:nvPr/>
          </p:nvCxnSpPr>
          <p:spPr bwMode="auto">
            <a:xfrm>
              <a:off x="10574340" y="3884612"/>
              <a:ext cx="0" cy="2201863"/>
            </a:xfrm>
            <a:prstGeom prst="line">
              <a:avLst/>
            </a:prstGeom>
            <a:noFill/>
            <a:ln w="5715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A72CDE5-13E5-BE8F-EF59-02E8EEF74697}"/>
                </a:ext>
              </a:extLst>
            </p:cNvPr>
            <p:cNvCxnSpPr>
              <a:cxnSpLocks/>
            </p:cNvCxnSpPr>
            <p:nvPr/>
          </p:nvCxnSpPr>
          <p:spPr bwMode="auto">
            <a:xfrm>
              <a:off x="10653715" y="3884612"/>
              <a:ext cx="0" cy="2201863"/>
            </a:xfrm>
            <a:prstGeom prst="line">
              <a:avLst/>
            </a:prstGeom>
            <a:noFill/>
            <a:ln w="571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2F96979-5D79-C9CE-4419-5BE4C40A962F}"/>
                </a:ext>
              </a:extLst>
            </p:cNvPr>
            <p:cNvCxnSpPr>
              <a:cxnSpLocks/>
            </p:cNvCxnSpPr>
            <p:nvPr/>
          </p:nvCxnSpPr>
          <p:spPr bwMode="auto">
            <a:xfrm>
              <a:off x="10745790" y="3884612"/>
              <a:ext cx="0" cy="2201863"/>
            </a:xfrm>
            <a:prstGeom prst="line">
              <a:avLst/>
            </a:prstGeom>
            <a:noFill/>
            <a:ln w="5715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483882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FIGHT-202: Updated Safety Results</a:t>
            </a:r>
          </a:p>
        </p:txBody>
      </p:sp>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Content Placeholder 4">
            <a:extLst>
              <a:ext uri="{FF2B5EF4-FFF2-40B4-BE49-F238E27FC236}">
                <a16:creationId xmlns:a16="http://schemas.microsoft.com/office/drawing/2014/main" id="{890927DD-6ADE-4950-B0AC-2754B18BEB21}"/>
              </a:ext>
            </a:extLst>
          </p:cNvPr>
          <p:cNvGraphicFramePr>
            <a:graphicFrameLocks/>
          </p:cNvGraphicFramePr>
          <p:nvPr>
            <p:extLst>
              <p:ext uri="{D42A27DB-BD31-4B8C-83A1-F6EECF244321}">
                <p14:modId xmlns:p14="http://schemas.microsoft.com/office/powerpoint/2010/main" val="3989228871"/>
              </p:ext>
            </p:extLst>
          </p:nvPr>
        </p:nvGraphicFramePr>
        <p:xfrm>
          <a:off x="723900" y="1606550"/>
          <a:ext cx="7639516" cy="4572000"/>
        </p:xfrm>
        <a:graphic>
          <a:graphicData uri="http://schemas.openxmlformats.org/drawingml/2006/table">
            <a:tbl>
              <a:tblPr firstRow="1" bandRow="1">
                <a:tableStyleId>{0E3FDE45-AF77-4B5C-9715-49D594BDF05E}</a:tableStyleId>
              </a:tblPr>
              <a:tblGrid>
                <a:gridCol w="1985846">
                  <a:extLst>
                    <a:ext uri="{9D8B030D-6E8A-4147-A177-3AD203B41FA5}">
                      <a16:colId xmlns:a16="http://schemas.microsoft.com/office/drawing/2014/main" val="3741806511"/>
                    </a:ext>
                  </a:extLst>
                </a:gridCol>
                <a:gridCol w="1471961">
                  <a:extLst>
                    <a:ext uri="{9D8B030D-6E8A-4147-A177-3AD203B41FA5}">
                      <a16:colId xmlns:a16="http://schemas.microsoft.com/office/drawing/2014/main" val="1966149336"/>
                    </a:ext>
                  </a:extLst>
                </a:gridCol>
                <a:gridCol w="1349298">
                  <a:extLst>
                    <a:ext uri="{9D8B030D-6E8A-4147-A177-3AD203B41FA5}">
                      <a16:colId xmlns:a16="http://schemas.microsoft.com/office/drawing/2014/main" val="1385829887"/>
                    </a:ext>
                  </a:extLst>
                </a:gridCol>
                <a:gridCol w="1594624">
                  <a:extLst>
                    <a:ext uri="{9D8B030D-6E8A-4147-A177-3AD203B41FA5}">
                      <a16:colId xmlns:a16="http://schemas.microsoft.com/office/drawing/2014/main" val="222999309"/>
                    </a:ext>
                  </a:extLst>
                </a:gridCol>
                <a:gridCol w="1237787">
                  <a:extLst>
                    <a:ext uri="{9D8B030D-6E8A-4147-A177-3AD203B41FA5}">
                      <a16:colId xmlns:a16="http://schemas.microsoft.com/office/drawing/2014/main" val="1474341234"/>
                    </a:ext>
                  </a:extLst>
                </a:gridCol>
              </a:tblGrid>
              <a:tr h="1978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TEAE in ≥25%, %</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Cohort A (n = 108)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Patients (N = 147)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3625281362"/>
                  </a:ext>
                </a:extLst>
              </a:tr>
              <a:tr h="19780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Grades </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3/4</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Grades</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3/4</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11893510"/>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Hyperphosphatemia</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Alopecia</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2030796"/>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69571925"/>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5437291"/>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9171500"/>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Stomatitis</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5034519"/>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6893914"/>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Dysgeusia</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9193872"/>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8845065"/>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Dry mouth</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43201348"/>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Arthralgia</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2491616"/>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77982344"/>
                  </a:ext>
                </a:extLst>
              </a:tr>
              <a:tr h="197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Dry eye</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7933153"/>
                  </a:ext>
                </a:extLst>
              </a:tr>
            </a:tbl>
          </a:graphicData>
        </a:graphic>
      </p:graphicFrame>
      <p:sp>
        <p:nvSpPr>
          <p:cNvPr id="4" name="TextBox 3">
            <a:extLst>
              <a:ext uri="{FF2B5EF4-FFF2-40B4-BE49-F238E27FC236}">
                <a16:creationId xmlns:a16="http://schemas.microsoft.com/office/drawing/2014/main" id="{9AE009AF-82C3-43B6-8092-E7B2A817DFDA}"/>
              </a:ext>
            </a:extLst>
          </p:cNvPr>
          <p:cNvSpPr txBox="1"/>
          <p:nvPr/>
        </p:nvSpPr>
        <p:spPr bwMode="auto">
          <a:xfrm>
            <a:off x="8446581" y="1606550"/>
            <a:ext cx="3209793" cy="2287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All patients experienced TEAE; </a:t>
            </a:r>
            <a:br>
              <a:rPr lang="en-US" sz="2400" b="0" dirty="0">
                <a:solidFill>
                  <a:schemeClr val="bg1"/>
                </a:solidFill>
                <a:latin typeface="Calibri" panose="020F0502020204030204" pitchFamily="34" charset="0"/>
              </a:rPr>
            </a:br>
            <a:r>
              <a:rPr lang="en-US" sz="2400" b="0" dirty="0">
                <a:solidFill>
                  <a:schemeClr val="bg1"/>
                </a:solidFill>
                <a:latin typeface="Calibri" panose="020F0502020204030204" pitchFamily="34" charset="0"/>
              </a:rPr>
              <a:t>most were grade 1/2</a:t>
            </a:r>
          </a:p>
          <a:p>
            <a:pPr marL="285750" indent="-285750" algn="l">
              <a:lnSpc>
                <a:spcPct val="100000"/>
              </a:lnSpc>
              <a:spcBef>
                <a:spcPts val="4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No new safety signals noted</a:t>
            </a:r>
          </a:p>
          <a:p>
            <a:pPr marL="285750" indent="-285750" algn="l">
              <a:lnSpc>
                <a:spcPct val="100000"/>
              </a:lnSpc>
              <a:spcBef>
                <a:spcPts val="400"/>
              </a:spcBef>
              <a:spcAft>
                <a:spcPct val="0"/>
              </a:spcAft>
              <a:buClrTx/>
              <a:buFont typeface="Wingdings" panose="05000000000000000000" pitchFamily="2" charset="2"/>
              <a:buChar char="§"/>
            </a:pPr>
            <a:endParaRPr lang="en-US" sz="16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72809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FIGHT-202: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this final analysis, pemigatinib continued to provide durable responses with an ORR of 37% and extended OS in patients with previously treated advanced or metastatic cholangiocarcinoma with </a:t>
            </a:r>
            <a:r>
              <a:rPr lang="en-US" altLang="en-US" sz="2200" i="1" dirty="0"/>
              <a:t>FGFR2 </a:t>
            </a:r>
            <a:r>
              <a:rPr lang="en-US" altLang="en-US" sz="2200" dirty="0"/>
              <a:t>fusions or rearrangements </a:t>
            </a:r>
          </a:p>
          <a:p>
            <a:r>
              <a:rPr lang="en-US" altLang="en-US" sz="2200" dirty="0"/>
              <a:t>Pemigatinib continued to be associated with a manageable safety profile and no new safety signals; the most frequent AE were hyperphosphatemia, alopecia, and diarrhea</a:t>
            </a:r>
          </a:p>
          <a:p>
            <a:r>
              <a:rPr lang="en-US" altLang="en-US" sz="2200" dirty="0"/>
              <a:t>Investigators concluded that the the findings highlight the need for molecular testing in patients with cholangiocarcinoma</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Vogel. ESMO WCGIC 2022. Abstr O-2.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1129393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11148854" cy="1103313"/>
          </a:xfrm>
        </p:spPr>
        <p:txBody>
          <a:bodyPr/>
          <a:lstStyle/>
          <a:p>
            <a:r>
              <a:rPr lang="en-US" dirty="0"/>
              <a:t>HIMALAYA: Tremelimumab + Durvalumab in uHCC </a:t>
            </a:r>
            <a:br>
              <a:rPr lang="en-US" dirty="0"/>
            </a:br>
            <a:r>
              <a:rPr lang="en-US" dirty="0"/>
              <a:t>Phase III Trial Outcomes by Baseline Liver Function </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15131" y="2299519"/>
            <a:ext cx="2383239" cy="15696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aged </a:t>
            </a:r>
            <a:r>
              <a:rPr lang="en-US" sz="1600" b="0" kern="0" dirty="0">
                <a:solidFill>
                  <a:schemeClr val="bg1"/>
                </a:solidFill>
                <a:latin typeface="Calibri" panose="020F0502020204030204" pitchFamily="34" charset="0"/>
                <a:cs typeface="Calibri" panose="020F0502020204030204" pitchFamily="34" charset="0"/>
              </a:rPr>
              <a:t>≥18 yr with uHCC; BCLC stage B or C; no prior systemic therapy; ECOG PS 0/1;</a:t>
            </a:r>
          </a:p>
          <a:p>
            <a:pPr algn="ctr">
              <a:lnSpc>
                <a:spcPct val="100000"/>
              </a:lnSpc>
              <a:spcBef>
                <a:spcPct val="0"/>
              </a:spcBef>
              <a:spcAft>
                <a:spcPct val="0"/>
              </a:spcAft>
              <a:buClrTx/>
              <a:buNone/>
            </a:pPr>
            <a:r>
              <a:rPr lang="en-US" sz="1600" b="0" kern="0" dirty="0">
                <a:solidFill>
                  <a:schemeClr val="bg1"/>
                </a:solidFill>
                <a:latin typeface="Calibri" panose="020F0502020204030204" pitchFamily="34" charset="0"/>
                <a:cs typeface="Calibri" panose="020F0502020204030204" pitchFamily="34" charset="0"/>
              </a:rPr>
              <a:t>Child-Pugh A</a:t>
            </a:r>
          </a:p>
          <a:p>
            <a:pPr algn="ctr">
              <a:lnSpc>
                <a:spcPct val="100000"/>
              </a:lnSpc>
              <a:spcBef>
                <a:spcPct val="0"/>
              </a:spcBef>
              <a:spcAft>
                <a:spcPct val="0"/>
              </a:spcAft>
              <a:buClrTx/>
              <a:buNone/>
            </a:pPr>
            <a:r>
              <a:rPr lang="en-US" sz="1600" b="0" kern="0" dirty="0">
                <a:solidFill>
                  <a:schemeClr val="bg1"/>
                </a:solidFill>
                <a:latin typeface="Calibri" panose="020F0502020204030204" pitchFamily="34" charset="0"/>
                <a:cs typeface="Calibri" panose="020F0502020204030204" pitchFamily="34" charset="0"/>
              </a:rPr>
              <a:t>(N = 1171)</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561882" y="2165618"/>
            <a:ext cx="4442069" cy="613899"/>
          </a:xfrm>
          <a:prstGeom prst="rect">
            <a:avLst/>
          </a:prstGeom>
          <a:solidFill>
            <a:schemeClr val="accent1"/>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STRIDE: Tremelimumab </a:t>
            </a:r>
            <a:r>
              <a:rPr lang="en-US" sz="1600" b="0" dirty="0">
                <a:latin typeface="Calibri" panose="020F0502020204030204" pitchFamily="34" charset="0"/>
                <a:cs typeface="Arial" charset="0"/>
              </a:rPr>
              <a:t>300 mg x 1 dose + </a:t>
            </a:r>
            <a:r>
              <a:rPr lang="en-US" sz="1600" b="1" dirty="0">
                <a:latin typeface="Calibri" panose="020F0502020204030204" pitchFamily="34" charset="0"/>
                <a:cs typeface="Arial" charset="0"/>
              </a:rPr>
              <a:t>Durvalumab</a:t>
            </a:r>
            <a:r>
              <a:rPr lang="en-US" sz="1600" b="0" dirty="0">
                <a:latin typeface="Calibri" panose="020F0502020204030204" pitchFamily="34" charset="0"/>
                <a:cs typeface="Arial" charset="0"/>
              </a:rPr>
              <a:t> 1500 mg Q4W* </a:t>
            </a:r>
            <a:r>
              <a:rPr lang="en-US" sz="1600" dirty="0">
                <a:latin typeface="Calibri" panose="020F0502020204030204" pitchFamily="34" charset="0"/>
                <a:cs typeface="Arial" charset="0"/>
              </a:rPr>
              <a:t>(n = 393)</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561882" y="3607216"/>
            <a:ext cx="4442069" cy="623155"/>
          </a:xfrm>
          <a:prstGeom prst="rect">
            <a:avLst/>
          </a:prstGeom>
          <a:solidFill>
            <a:schemeClr val="accent4"/>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Sorafenib</a:t>
            </a:r>
            <a:r>
              <a:rPr lang="en-US" sz="1600" dirty="0">
                <a:latin typeface="Calibri" panose="020F0502020204030204" pitchFamily="34" charset="0"/>
                <a:cs typeface="Arial" charset="0"/>
              </a:rPr>
              <a:t> 400 mg BID*</a:t>
            </a:r>
          </a:p>
          <a:p>
            <a:pPr algn="ctr">
              <a:defRPr/>
            </a:pPr>
            <a:r>
              <a:rPr lang="en-US" sz="1600" dirty="0">
                <a:latin typeface="Calibri" panose="020F0502020204030204" pitchFamily="34" charset="0"/>
                <a:cs typeface="Arial" charset="0"/>
              </a:rPr>
              <a:t>(n = 389)</a:t>
            </a: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342067" y="2489400"/>
            <a:ext cx="1123819" cy="4664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561882" y="2875639"/>
            <a:ext cx="4442070" cy="625049"/>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mn-cs"/>
              </a:rPr>
              <a:t>Durvalumab </a:t>
            </a:r>
            <a:r>
              <a:rPr lang="en-US" sz="1600" b="0" dirty="0">
                <a:latin typeface="Calibri" panose="020F0502020204030204" pitchFamily="34" charset="0"/>
                <a:cs typeface="+mn-cs"/>
              </a:rPr>
              <a:t>1500 mg Q4W*</a:t>
            </a:r>
          </a:p>
          <a:p>
            <a:pPr algn="ctr">
              <a:defRPr/>
            </a:pPr>
            <a:r>
              <a:rPr lang="en-US" sz="1600" dirty="0">
                <a:latin typeface="Calibri" panose="020F0502020204030204" pitchFamily="34" charset="0"/>
                <a:cs typeface="Arial" charset="0"/>
              </a:rPr>
              <a:t> (n = 389)</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338547" y="3188163"/>
            <a:ext cx="11238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88AFCFA0-82F6-42D8-AEC0-4BC383954BD5}"/>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8AAE0C86-BF72-4D09-98F7-A93C20ADE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152DF1E4-BA0C-4401-ABB0-5235238E30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1" name="Content Placeholder 2">
            <a:extLst>
              <a:ext uri="{FF2B5EF4-FFF2-40B4-BE49-F238E27FC236}">
                <a16:creationId xmlns:a16="http://schemas.microsoft.com/office/drawing/2014/main" id="{FD9872BC-66E8-A942-B780-735E855BA757}"/>
              </a:ext>
            </a:extLst>
          </p:cNvPr>
          <p:cNvSpPr txBox="1">
            <a:spLocks/>
          </p:cNvSpPr>
          <p:nvPr/>
        </p:nvSpPr>
        <p:spPr>
          <a:xfrm>
            <a:off x="621030" y="1520978"/>
            <a:ext cx="10877529"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Open-label, global, multicenter phase III study of durvalumab ± tremelimumab vs sorafenib in uHCC </a:t>
            </a:r>
          </a:p>
        </p:txBody>
      </p:sp>
      <p:sp>
        <p:nvSpPr>
          <p:cNvPr id="23" name="Line 27">
            <a:extLst>
              <a:ext uri="{FF2B5EF4-FFF2-40B4-BE49-F238E27FC236}">
                <a16:creationId xmlns:a16="http://schemas.microsoft.com/office/drawing/2014/main" id="{9B26F959-32BE-B043-A6D0-790C2240A590}"/>
              </a:ext>
            </a:extLst>
          </p:cNvPr>
          <p:cNvSpPr>
            <a:spLocks noChangeShapeType="1"/>
          </p:cNvSpPr>
          <p:nvPr/>
        </p:nvSpPr>
        <p:spPr bwMode="auto">
          <a:xfrm>
            <a:off x="3345232" y="3613971"/>
            <a:ext cx="1123819" cy="29286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FBA074B0-93DE-6A49-8141-B026C6D3F21A}"/>
              </a:ext>
            </a:extLst>
          </p:cNvPr>
          <p:cNvSpPr txBox="1"/>
          <p:nvPr/>
        </p:nvSpPr>
        <p:spPr bwMode="auto">
          <a:xfrm>
            <a:off x="424434" y="6405748"/>
            <a:ext cx="4711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altLang="en-US" sz="1200" b="0" spc="-10" dirty="0">
                <a:solidFill>
                  <a:schemeClr val="bg2"/>
                </a:solidFill>
                <a:latin typeface="Calibri" panose="020F0502020204030204" pitchFamily="34" charset="0"/>
              </a:rPr>
              <a:t>Abou-Alfa. NEJM Evid. 2022;[Epub]</a:t>
            </a:r>
            <a:r>
              <a:rPr lang="en-US" sz="1200" dirty="0">
                <a:solidFill>
                  <a:schemeClr val="bg2"/>
                </a:solidFill>
                <a:latin typeface="Calibri" panose="020F0502020204030204" pitchFamily="34" charset="0"/>
              </a:rPr>
              <a:t>.</a:t>
            </a:r>
            <a:r>
              <a:rPr 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Vogel. ESMO WCGIC 2022. Abstr O-5.</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E3DC9C14-B10D-4AF0-86E1-F0C900179710}"/>
              </a:ext>
            </a:extLst>
          </p:cNvPr>
          <p:cNvSpPr txBox="1"/>
          <p:nvPr/>
        </p:nvSpPr>
        <p:spPr bwMode="auto">
          <a:xfrm>
            <a:off x="6316718" y="4230371"/>
            <a:ext cx="4442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*Tx continued until progression. Patients with progressive disease could continue treatment with investigator permission. </a:t>
            </a:r>
          </a:p>
        </p:txBody>
      </p:sp>
      <p:sp>
        <p:nvSpPr>
          <p:cNvPr id="27" name="Content Placeholder 2">
            <a:extLst>
              <a:ext uri="{FF2B5EF4-FFF2-40B4-BE49-F238E27FC236}">
                <a16:creationId xmlns:a16="http://schemas.microsoft.com/office/drawing/2014/main" id="{049E16C6-6AE5-18BE-B81D-459D112242FC}"/>
              </a:ext>
            </a:extLst>
          </p:cNvPr>
          <p:cNvSpPr txBox="1">
            <a:spLocks/>
          </p:cNvSpPr>
          <p:nvPr/>
        </p:nvSpPr>
        <p:spPr>
          <a:xfrm>
            <a:off x="596127" y="4585731"/>
            <a:ext cx="10877529" cy="158349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a:t>
            </a:r>
            <a:r>
              <a:rPr lang="en-US" sz="2000" b="1" dirty="0"/>
              <a:t> </a:t>
            </a:r>
            <a:r>
              <a:rPr lang="en-US" sz="2000" b="0" dirty="0"/>
              <a:t>OS of STRIDE vs sorafenib</a:t>
            </a:r>
          </a:p>
          <a:p>
            <a:r>
              <a:rPr lang="en-US" sz="2000" b="1" dirty="0"/>
              <a:t>Secondary endpoints: </a:t>
            </a:r>
            <a:r>
              <a:rPr lang="en-US" sz="2000" b="0" dirty="0"/>
              <a:t>OS noninferiority (durvalumab vs sorafenib), ORR and DoR, safety</a:t>
            </a:r>
          </a:p>
          <a:p>
            <a:r>
              <a:rPr lang="en-US" sz="2000" kern="0" dirty="0"/>
              <a:t>C</a:t>
            </a:r>
            <a:r>
              <a:rPr lang="en-US" sz="2000" b="1" kern="0" dirty="0"/>
              <a:t>urrent exploratory analysis: </a:t>
            </a:r>
            <a:r>
              <a:rPr lang="en-US" sz="2000" b="0" kern="0" dirty="0"/>
              <a:t>OS, ORR, DoR, TTR, and safety outcomes by baseline ALBI score, calculated as log</a:t>
            </a:r>
            <a:r>
              <a:rPr lang="en-US" sz="2000" b="0" kern="0" baseline="-25000" dirty="0"/>
              <a:t>10</a:t>
            </a:r>
            <a:r>
              <a:rPr lang="en-US" sz="2000" b="0" kern="0" dirty="0"/>
              <a:t>(bilirubin) x 0.66 - albumin x 0.085 </a:t>
            </a:r>
          </a:p>
        </p:txBody>
      </p:sp>
    </p:spTree>
    <p:extLst>
      <p:ext uri="{BB962C8B-B14F-4D97-AF65-F5344CB8AC3E}">
        <p14:creationId xmlns:p14="http://schemas.microsoft.com/office/powerpoint/2010/main" val="795364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HIMALAYA: Baseline Liver Function</a:t>
            </a:r>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581329395"/>
              </p:ext>
            </p:extLst>
          </p:nvPr>
        </p:nvGraphicFramePr>
        <p:xfrm>
          <a:off x="720683" y="1614157"/>
          <a:ext cx="10758303" cy="4141700"/>
        </p:xfrm>
        <a:graphic>
          <a:graphicData uri="http://schemas.openxmlformats.org/drawingml/2006/table">
            <a:tbl>
              <a:tblPr firstRow="1" bandRow="1">
                <a:tableStyleId>{0E3FDE45-AF77-4B5C-9715-49D594BDF05E}</a:tableStyleId>
              </a:tblPr>
              <a:tblGrid>
                <a:gridCol w="3642957">
                  <a:extLst>
                    <a:ext uri="{9D8B030D-6E8A-4147-A177-3AD203B41FA5}">
                      <a16:colId xmlns:a16="http://schemas.microsoft.com/office/drawing/2014/main" val="3741806511"/>
                    </a:ext>
                  </a:extLst>
                </a:gridCol>
                <a:gridCol w="2371782">
                  <a:extLst>
                    <a:ext uri="{9D8B030D-6E8A-4147-A177-3AD203B41FA5}">
                      <a16:colId xmlns:a16="http://schemas.microsoft.com/office/drawing/2014/main" val="2205920026"/>
                    </a:ext>
                  </a:extLst>
                </a:gridCol>
                <a:gridCol w="2371782">
                  <a:extLst>
                    <a:ext uri="{9D8B030D-6E8A-4147-A177-3AD203B41FA5}">
                      <a16:colId xmlns:a16="http://schemas.microsoft.com/office/drawing/2014/main" val="1859251159"/>
                    </a:ext>
                  </a:extLst>
                </a:gridCol>
                <a:gridCol w="2371782">
                  <a:extLst>
                    <a:ext uri="{9D8B030D-6E8A-4147-A177-3AD203B41FA5}">
                      <a16:colId xmlns:a16="http://schemas.microsoft.com/office/drawing/2014/main" val="222999309"/>
                    </a:ext>
                  </a:extLst>
                </a:gridCol>
              </a:tblGrid>
              <a:tr h="6742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393)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Durvalumab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389)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Sorafenib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389)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385274">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Child-Pugh score (SD)</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(0.52)</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(0.50)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(0.51)</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1541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Child-Pugh class/score,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295 (75.1)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 (23.4)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(0.5)</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284 (73.0)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277 (71.2)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 (26.2)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1541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ALBI 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Missing</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217 (55.2)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 (44.3)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198 (50.9)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189 (48.6)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203 (52.2)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185 (46.7)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030796"/>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18303B65-2FB1-CDFD-B56B-BBD351098BBF}"/>
              </a:ext>
            </a:extLst>
          </p:cNvPr>
          <p:cNvSpPr txBox="1"/>
          <p:nvPr/>
        </p:nvSpPr>
        <p:spPr bwMode="auto">
          <a:xfrm>
            <a:off x="707276" y="5755857"/>
            <a:ext cx="81324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*ALBI grade 1 (</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score ≤-2.60) indicates lowest risk; grade 2 (score &gt;2.60 to ≤-1.39) indicates intermediate risk;</a:t>
            </a:r>
            <a:b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score &gt;-1.39; indicates highest risk </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37632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HIMALAYA: Baseline Characteristics by ALBI Grade</a:t>
            </a:r>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2142712055"/>
              </p:ext>
            </p:extLst>
          </p:nvPr>
        </p:nvGraphicFramePr>
        <p:xfrm>
          <a:off x="719819" y="1186031"/>
          <a:ext cx="10762384" cy="4991874"/>
        </p:xfrm>
        <a:graphic>
          <a:graphicData uri="http://schemas.openxmlformats.org/drawingml/2006/table">
            <a:tbl>
              <a:tblPr firstRow="1" bandRow="1">
                <a:tableStyleId>{0E3FDE45-AF77-4B5C-9715-49D594BDF05E}</a:tableStyleId>
              </a:tblPr>
              <a:tblGrid>
                <a:gridCol w="2831613">
                  <a:extLst>
                    <a:ext uri="{9D8B030D-6E8A-4147-A177-3AD203B41FA5}">
                      <a16:colId xmlns:a16="http://schemas.microsoft.com/office/drawing/2014/main" val="3741806511"/>
                    </a:ext>
                  </a:extLst>
                </a:gridCol>
                <a:gridCol w="1489133">
                  <a:extLst>
                    <a:ext uri="{9D8B030D-6E8A-4147-A177-3AD203B41FA5}">
                      <a16:colId xmlns:a16="http://schemas.microsoft.com/office/drawing/2014/main" val="2205920026"/>
                    </a:ext>
                  </a:extLst>
                </a:gridCol>
                <a:gridCol w="1331196">
                  <a:extLst>
                    <a:ext uri="{9D8B030D-6E8A-4147-A177-3AD203B41FA5}">
                      <a16:colId xmlns:a16="http://schemas.microsoft.com/office/drawing/2014/main" val="1859251159"/>
                    </a:ext>
                  </a:extLst>
                </a:gridCol>
                <a:gridCol w="1263509">
                  <a:extLst>
                    <a:ext uri="{9D8B030D-6E8A-4147-A177-3AD203B41FA5}">
                      <a16:colId xmlns:a16="http://schemas.microsoft.com/office/drawing/2014/main" val="222999309"/>
                    </a:ext>
                  </a:extLst>
                </a:gridCol>
                <a:gridCol w="1252226">
                  <a:extLst>
                    <a:ext uri="{9D8B030D-6E8A-4147-A177-3AD203B41FA5}">
                      <a16:colId xmlns:a16="http://schemas.microsoft.com/office/drawing/2014/main" val="1899777659"/>
                    </a:ext>
                  </a:extLst>
                </a:gridCol>
                <a:gridCol w="1319915">
                  <a:extLst>
                    <a:ext uri="{9D8B030D-6E8A-4147-A177-3AD203B41FA5}">
                      <a16:colId xmlns:a16="http://schemas.microsoft.com/office/drawing/2014/main" val="1923223463"/>
                    </a:ext>
                  </a:extLst>
                </a:gridCol>
                <a:gridCol w="1274792">
                  <a:extLst>
                    <a:ext uri="{9D8B030D-6E8A-4147-A177-3AD203B41FA5}">
                      <a16:colId xmlns:a16="http://schemas.microsoft.com/office/drawing/2014/main" val="1230138659"/>
                    </a:ext>
                  </a:extLst>
                </a:gridCol>
              </a:tblGrid>
              <a:tr h="21112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ALBI Grade 1</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ALBI Grade 2/3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77570031"/>
                  </a:ext>
                </a:extLst>
              </a:tr>
              <a:tr h="35891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217)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Durvalumab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198)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203)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175)</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Durvalumab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191)</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186)</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625281362"/>
                  </a:ext>
                </a:extLst>
              </a:tr>
              <a:tr h="211126">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Male, n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182 (83.9)</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158 (79.8)</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167 (82.3)</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144 (82.3)</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165 (86.4)</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 (91.4)</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2111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age, yr (range)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61.6 (22-86)</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60.4 (20-86)</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62.1 (18-88)</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64.8 (34-84)</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64.9 (32-86)</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64.9 (23-86)</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506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Asia excluding Japan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Rest of world + Japan</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(37.8)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135 (62.2)</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 (53.0)</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(44.8)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112 (55.2)</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(42.3)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 (57.7)</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117 (61.3)</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 (34.9)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(65.1)</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030796"/>
                  </a:ext>
                </a:extLst>
              </a:tr>
              <a:tr h="65448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Viral etiology,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HBV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HCV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Nonviral</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(34.1)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(43.8)</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 (36.9)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(41.4)</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(40.4)</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 (37.1)</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(33.5)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(42.4)</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 (45.2)</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49271185"/>
                  </a:ext>
                </a:extLst>
              </a:tr>
              <a:tr h="211126">
                <a:tc>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ECOG PS 0/1, %</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68.7/31.3</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66.7/32.8</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69.5/30.5</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53.7/45.7</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55.0/44.5</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53.8/45.7</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0414488"/>
                  </a:ext>
                </a:extLst>
              </a:tr>
              <a:tr h="358914">
                <a:tc>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BCLC B/C, %</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21.2/78.8</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19.2/80.8</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17.2/82.8</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17.7/82.3</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22/78</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16.7/83.3</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39694876"/>
                  </a:ext>
                </a:extLst>
              </a:tr>
              <a:tr h="211126">
                <a:tc>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Child-Pugh class/score A/5, A/6, %</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96.8/3.2</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92.9/6.6</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92.6/7.4</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48.6/48</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52.4/43.5</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47.8/46.8</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3693738"/>
                  </a:ext>
                </a:extLst>
              </a:tr>
              <a:tr h="211126">
                <a:tc>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MVI, n (%)</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(19.4)</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(20.2)</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(21.7)</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(34.3)</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(28.3)</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(30.1)</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18870195"/>
                  </a:ext>
                </a:extLst>
              </a:tr>
              <a:tr h="211126">
                <a:tc>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EHS, n (%)</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117 (53.9)</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113 (57.1)</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(53.2)</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(52)</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(51.8)</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(51.1)</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94741331"/>
                  </a:ext>
                </a:extLst>
              </a:tr>
              <a:tr h="211126">
                <a:tc>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AFP ≥400 ng/mL, n (%)</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 (34.6)</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 (29.3)</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(25.6)</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(39.4)</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(41.4)</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(38.7)</a:t>
                      </a:r>
                    </a:p>
                  </a:txBody>
                  <a:tcPr marL="118872" marR="118872">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58887033"/>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608091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HIMALAYA: STRIDE vs Sorafenib OS by ALBI Grade</a:t>
            </a:r>
          </a:p>
        </p:txBody>
      </p:sp>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O-5.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981871EE-751A-88BE-9C34-CE6C8B213888}"/>
              </a:ext>
            </a:extLst>
          </p:cNvPr>
          <p:cNvSpPr txBox="1"/>
          <p:nvPr/>
        </p:nvSpPr>
        <p:spPr bwMode="auto">
          <a:xfrm>
            <a:off x="2510735" y="1495296"/>
            <a:ext cx="1549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2000" dirty="0">
                <a:solidFill>
                  <a:schemeClr val="bg1"/>
                </a:solidFill>
                <a:latin typeface="Calibri" panose="020F0502020204030204" pitchFamily="34" charset="0"/>
              </a:rPr>
              <a:t>ALBI Grade 1</a:t>
            </a:r>
          </a:p>
        </p:txBody>
      </p:sp>
      <p:sp>
        <p:nvSpPr>
          <p:cNvPr id="13" name="TextBox 12">
            <a:extLst>
              <a:ext uri="{FF2B5EF4-FFF2-40B4-BE49-F238E27FC236}">
                <a16:creationId xmlns:a16="http://schemas.microsoft.com/office/drawing/2014/main" id="{6DD63A8A-6152-C9BD-51A4-D0286CD59F59}"/>
              </a:ext>
            </a:extLst>
          </p:cNvPr>
          <p:cNvSpPr txBox="1"/>
          <p:nvPr/>
        </p:nvSpPr>
        <p:spPr bwMode="auto">
          <a:xfrm>
            <a:off x="7769703" y="1497228"/>
            <a:ext cx="22739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2000" dirty="0">
                <a:solidFill>
                  <a:schemeClr val="bg1"/>
                </a:solidFill>
                <a:latin typeface="Calibri" panose="020F0502020204030204" pitchFamily="34" charset="0"/>
              </a:rPr>
              <a:t>ALBI Grade 2/3</a:t>
            </a:r>
          </a:p>
        </p:txBody>
      </p:sp>
      <p:sp>
        <p:nvSpPr>
          <p:cNvPr id="30" name="Freeform: Shape 29">
            <a:extLst>
              <a:ext uri="{FF2B5EF4-FFF2-40B4-BE49-F238E27FC236}">
                <a16:creationId xmlns:a16="http://schemas.microsoft.com/office/drawing/2014/main" id="{5CCDC3E5-2CF0-345D-BFFD-E60FB41C7C49}"/>
              </a:ext>
            </a:extLst>
          </p:cNvPr>
          <p:cNvSpPr/>
          <p:nvPr/>
        </p:nvSpPr>
        <p:spPr bwMode="auto">
          <a:xfrm>
            <a:off x="965199" y="2151833"/>
            <a:ext cx="5012539" cy="3000444"/>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grpSp>
        <p:nvGrpSpPr>
          <p:cNvPr id="82" name="Group 81">
            <a:extLst>
              <a:ext uri="{FF2B5EF4-FFF2-40B4-BE49-F238E27FC236}">
                <a16:creationId xmlns:a16="http://schemas.microsoft.com/office/drawing/2014/main" id="{C24F78D4-3E8C-3C6A-045B-85086F522875}"/>
              </a:ext>
            </a:extLst>
          </p:cNvPr>
          <p:cNvGrpSpPr/>
          <p:nvPr/>
        </p:nvGrpSpPr>
        <p:grpSpPr>
          <a:xfrm>
            <a:off x="370264" y="1989977"/>
            <a:ext cx="5780445" cy="3861849"/>
            <a:chOff x="370264" y="1733550"/>
            <a:chExt cx="5780445" cy="3861849"/>
          </a:xfrm>
        </p:grpSpPr>
        <p:grpSp>
          <p:nvGrpSpPr>
            <p:cNvPr id="11" name="Group 10">
              <a:extLst>
                <a:ext uri="{FF2B5EF4-FFF2-40B4-BE49-F238E27FC236}">
                  <a16:creationId xmlns:a16="http://schemas.microsoft.com/office/drawing/2014/main" id="{EEEF525C-C2E3-1972-BF4A-56216A46AFF3}"/>
                </a:ext>
              </a:extLst>
            </p:cNvPr>
            <p:cNvGrpSpPr/>
            <p:nvPr/>
          </p:nvGrpSpPr>
          <p:grpSpPr>
            <a:xfrm>
              <a:off x="519480" y="1733550"/>
              <a:ext cx="412292" cy="3238500"/>
              <a:chOff x="6468392" y="1491280"/>
              <a:chExt cx="412292" cy="2827432"/>
            </a:xfrm>
          </p:grpSpPr>
          <p:sp>
            <p:nvSpPr>
              <p:cNvPr id="14" name="TextBox 13">
                <a:extLst>
                  <a:ext uri="{FF2B5EF4-FFF2-40B4-BE49-F238E27FC236}">
                    <a16:creationId xmlns:a16="http://schemas.microsoft.com/office/drawing/2014/main" id="{33A17E58-3065-D4FF-9A0A-F41E77B6EA0D}"/>
                  </a:ext>
                </a:extLst>
              </p:cNvPr>
              <p:cNvSpPr txBox="1"/>
              <p:nvPr/>
            </p:nvSpPr>
            <p:spPr bwMode="auto">
              <a:xfrm>
                <a:off x="6468392" y="2536763"/>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5" name="TextBox 14">
                <a:extLst>
                  <a:ext uri="{FF2B5EF4-FFF2-40B4-BE49-F238E27FC236}">
                    <a16:creationId xmlns:a16="http://schemas.microsoft.com/office/drawing/2014/main" id="{B6B98D3D-DCE4-E1E3-D520-95A38C3E2F54}"/>
                  </a:ext>
                </a:extLst>
              </p:cNvPr>
              <p:cNvSpPr txBox="1"/>
              <p:nvPr/>
            </p:nvSpPr>
            <p:spPr bwMode="auto">
              <a:xfrm>
                <a:off x="6468392" y="3035394"/>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6" name="TextBox 15">
                <a:extLst>
                  <a:ext uri="{FF2B5EF4-FFF2-40B4-BE49-F238E27FC236}">
                    <a16:creationId xmlns:a16="http://schemas.microsoft.com/office/drawing/2014/main" id="{3CC894DA-0967-3670-D102-10BEB55464A9}"/>
                  </a:ext>
                </a:extLst>
              </p:cNvPr>
              <p:cNvSpPr txBox="1"/>
              <p:nvPr/>
            </p:nvSpPr>
            <p:spPr bwMode="auto">
              <a:xfrm>
                <a:off x="6468392" y="3514753"/>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7" name="TextBox 16">
                <a:extLst>
                  <a:ext uri="{FF2B5EF4-FFF2-40B4-BE49-F238E27FC236}">
                    <a16:creationId xmlns:a16="http://schemas.microsoft.com/office/drawing/2014/main" id="{D7B52E8A-EB91-CD94-1AF8-ED0BD3960DF0}"/>
                  </a:ext>
                </a:extLst>
              </p:cNvPr>
              <p:cNvSpPr txBox="1"/>
              <p:nvPr/>
            </p:nvSpPr>
            <p:spPr bwMode="auto">
              <a:xfrm>
                <a:off x="6604647" y="4050169"/>
                <a:ext cx="276037"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49C2652E-4543-B247-946B-ED35029D3E6A}"/>
                  </a:ext>
                </a:extLst>
              </p:cNvPr>
              <p:cNvSpPr txBox="1"/>
              <p:nvPr/>
            </p:nvSpPr>
            <p:spPr bwMode="auto">
              <a:xfrm>
                <a:off x="6468392" y="1996747"/>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19" name="TextBox 18">
                <a:extLst>
                  <a:ext uri="{FF2B5EF4-FFF2-40B4-BE49-F238E27FC236}">
                    <a16:creationId xmlns:a16="http://schemas.microsoft.com/office/drawing/2014/main" id="{D1000C3C-1265-2F8F-49DA-83F74EDBDC2B}"/>
                  </a:ext>
                </a:extLst>
              </p:cNvPr>
              <p:cNvSpPr txBox="1"/>
              <p:nvPr/>
            </p:nvSpPr>
            <p:spPr bwMode="auto">
              <a:xfrm>
                <a:off x="6468392" y="1491280"/>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grpSp>
          <p:nvGrpSpPr>
            <p:cNvPr id="20" name="Group 19">
              <a:extLst>
                <a:ext uri="{FF2B5EF4-FFF2-40B4-BE49-F238E27FC236}">
                  <a16:creationId xmlns:a16="http://schemas.microsoft.com/office/drawing/2014/main" id="{C42F50DC-A57B-57B3-9527-DF7C0D41DF55}"/>
                </a:ext>
              </a:extLst>
            </p:cNvPr>
            <p:cNvGrpSpPr/>
            <p:nvPr/>
          </p:nvGrpSpPr>
          <p:grpSpPr>
            <a:xfrm>
              <a:off x="855710" y="1898651"/>
              <a:ext cx="122190" cy="2914650"/>
              <a:chOff x="1770016" y="2538033"/>
              <a:chExt cx="1625600" cy="2225944"/>
            </a:xfrm>
          </p:grpSpPr>
          <p:cxnSp>
            <p:nvCxnSpPr>
              <p:cNvPr id="21" name="Straight Connector 20">
                <a:extLst>
                  <a:ext uri="{FF2B5EF4-FFF2-40B4-BE49-F238E27FC236}">
                    <a16:creationId xmlns:a16="http://schemas.microsoft.com/office/drawing/2014/main" id="{181D6E86-5398-19CD-F421-C2F2ED2E05C7}"/>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2ACFEDE-97EF-614F-9192-8F1806274199}"/>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41A64BC-3A2A-8367-C338-3D06C5705FD1}"/>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035F02F-C7B8-0EBE-7AC6-CEABA076290C}"/>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8AC8D9C-0010-4C35-4BF6-E6254F89F32B}"/>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967D234-7A4A-A1CC-4FE9-CE1BC49E5F7C}"/>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6A32C891-C24A-8490-60A1-048E7CF95EA8}"/>
                </a:ext>
              </a:extLst>
            </p:cNvPr>
            <p:cNvSpPr txBox="1"/>
            <p:nvPr/>
          </p:nvSpPr>
          <p:spPr bwMode="auto">
            <a:xfrm rot="16200000">
              <a:off x="-575390" y="3232643"/>
              <a:ext cx="219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Probability of OS</a:t>
              </a:r>
            </a:p>
          </p:txBody>
        </p:sp>
        <p:grpSp>
          <p:nvGrpSpPr>
            <p:cNvPr id="4" name="Group 3">
              <a:extLst>
                <a:ext uri="{FF2B5EF4-FFF2-40B4-BE49-F238E27FC236}">
                  <a16:creationId xmlns:a16="http://schemas.microsoft.com/office/drawing/2014/main" id="{2FCA2293-9384-9180-B8BD-86E9D1ED4CD9}"/>
                </a:ext>
              </a:extLst>
            </p:cNvPr>
            <p:cNvGrpSpPr/>
            <p:nvPr/>
          </p:nvGrpSpPr>
          <p:grpSpPr>
            <a:xfrm>
              <a:off x="896485" y="4999452"/>
              <a:ext cx="5254224" cy="286232"/>
              <a:chOff x="896485" y="4999452"/>
              <a:chExt cx="5254224" cy="286232"/>
            </a:xfrm>
          </p:grpSpPr>
          <p:sp>
            <p:nvSpPr>
              <p:cNvPr id="3" name="TextBox 2">
                <a:extLst>
                  <a:ext uri="{FF2B5EF4-FFF2-40B4-BE49-F238E27FC236}">
                    <a16:creationId xmlns:a16="http://schemas.microsoft.com/office/drawing/2014/main" id="{10628494-1080-0408-CEEB-7F468DF34180}"/>
                  </a:ext>
                </a:extLst>
              </p:cNvPr>
              <p:cNvSpPr txBox="1"/>
              <p:nvPr/>
            </p:nvSpPr>
            <p:spPr bwMode="auto">
              <a:xfrm>
                <a:off x="89648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EF3C9201-A762-DAE7-1283-BE0970B4A39B}"/>
                  </a:ext>
                </a:extLst>
              </p:cNvPr>
              <p:cNvSpPr txBox="1"/>
              <p:nvPr/>
            </p:nvSpPr>
            <p:spPr bwMode="auto">
              <a:xfrm>
                <a:off x="111492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32" name="TextBox 31">
                <a:extLst>
                  <a:ext uri="{FF2B5EF4-FFF2-40B4-BE49-F238E27FC236}">
                    <a16:creationId xmlns:a16="http://schemas.microsoft.com/office/drawing/2014/main" id="{24C3E307-8C4D-B0E2-E002-7FA295AE42BE}"/>
                  </a:ext>
                </a:extLst>
              </p:cNvPr>
              <p:cNvSpPr txBox="1"/>
              <p:nvPr/>
            </p:nvSpPr>
            <p:spPr bwMode="auto">
              <a:xfrm>
                <a:off x="132828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33" name="TextBox 32">
                <a:extLst>
                  <a:ext uri="{FF2B5EF4-FFF2-40B4-BE49-F238E27FC236}">
                    <a16:creationId xmlns:a16="http://schemas.microsoft.com/office/drawing/2014/main" id="{CB21B1C0-83B5-7E14-BC45-A30C1EBB68D4}"/>
                  </a:ext>
                </a:extLst>
              </p:cNvPr>
              <p:cNvSpPr txBox="1"/>
              <p:nvPr/>
            </p:nvSpPr>
            <p:spPr bwMode="auto">
              <a:xfrm>
                <a:off x="154672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34" name="TextBox 33">
                <a:extLst>
                  <a:ext uri="{FF2B5EF4-FFF2-40B4-BE49-F238E27FC236}">
                    <a16:creationId xmlns:a16="http://schemas.microsoft.com/office/drawing/2014/main" id="{2264C6DB-CA58-BE2D-2964-1651F46C7D5F}"/>
                  </a:ext>
                </a:extLst>
              </p:cNvPr>
              <p:cNvSpPr txBox="1"/>
              <p:nvPr/>
            </p:nvSpPr>
            <p:spPr bwMode="auto">
              <a:xfrm>
                <a:off x="1751976"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a:t>
                </a:r>
              </a:p>
            </p:txBody>
          </p:sp>
          <p:sp>
            <p:nvSpPr>
              <p:cNvPr id="35" name="TextBox 34">
                <a:extLst>
                  <a:ext uri="{FF2B5EF4-FFF2-40B4-BE49-F238E27FC236}">
                    <a16:creationId xmlns:a16="http://schemas.microsoft.com/office/drawing/2014/main" id="{4D2AF8E4-7822-F2CB-2F6F-5E18C4915B38}"/>
                  </a:ext>
                </a:extLst>
              </p:cNvPr>
              <p:cNvSpPr txBox="1"/>
              <p:nvPr/>
            </p:nvSpPr>
            <p:spPr bwMode="auto">
              <a:xfrm>
                <a:off x="192473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BEC08C31-9D2C-C077-EE6A-417217BCC897}"/>
                  </a:ext>
                </a:extLst>
              </p:cNvPr>
              <p:cNvSpPr txBox="1"/>
              <p:nvPr/>
            </p:nvSpPr>
            <p:spPr bwMode="auto">
              <a:xfrm>
                <a:off x="213809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37" name="TextBox 36">
                <a:extLst>
                  <a:ext uri="{FF2B5EF4-FFF2-40B4-BE49-F238E27FC236}">
                    <a16:creationId xmlns:a16="http://schemas.microsoft.com/office/drawing/2014/main" id="{5204BC56-35DB-0061-363A-267217D8C7B7}"/>
                  </a:ext>
                </a:extLst>
              </p:cNvPr>
              <p:cNvSpPr txBox="1"/>
              <p:nvPr/>
            </p:nvSpPr>
            <p:spPr bwMode="auto">
              <a:xfrm>
                <a:off x="235653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38" name="TextBox 37">
                <a:extLst>
                  <a:ext uri="{FF2B5EF4-FFF2-40B4-BE49-F238E27FC236}">
                    <a16:creationId xmlns:a16="http://schemas.microsoft.com/office/drawing/2014/main" id="{A98FAF90-19EB-C34C-C3E4-E667F3ACE6AA}"/>
                  </a:ext>
                </a:extLst>
              </p:cNvPr>
              <p:cNvSpPr txBox="1"/>
              <p:nvPr/>
            </p:nvSpPr>
            <p:spPr bwMode="auto">
              <a:xfrm>
                <a:off x="257837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a:t>
                </a:r>
              </a:p>
            </p:txBody>
          </p:sp>
          <p:sp>
            <p:nvSpPr>
              <p:cNvPr id="39" name="TextBox 38">
                <a:extLst>
                  <a:ext uri="{FF2B5EF4-FFF2-40B4-BE49-F238E27FC236}">
                    <a16:creationId xmlns:a16="http://schemas.microsoft.com/office/drawing/2014/main" id="{A7E9AD1F-A014-37FA-A814-3DC1A287207C}"/>
                  </a:ext>
                </a:extLst>
              </p:cNvPr>
              <p:cNvSpPr txBox="1"/>
              <p:nvPr/>
            </p:nvSpPr>
            <p:spPr bwMode="auto">
              <a:xfrm>
                <a:off x="279681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40" name="TextBox 39">
                <a:extLst>
                  <a:ext uri="{FF2B5EF4-FFF2-40B4-BE49-F238E27FC236}">
                    <a16:creationId xmlns:a16="http://schemas.microsoft.com/office/drawing/2014/main" id="{F8B488F2-E3F9-8C70-4804-C6FEC2CE2B3B}"/>
                  </a:ext>
                </a:extLst>
              </p:cNvPr>
              <p:cNvSpPr txBox="1"/>
              <p:nvPr/>
            </p:nvSpPr>
            <p:spPr bwMode="auto">
              <a:xfrm>
                <a:off x="301017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7E06F6DB-6C97-206E-8C23-5EF2F922BE45}"/>
                  </a:ext>
                </a:extLst>
              </p:cNvPr>
              <p:cNvSpPr txBox="1"/>
              <p:nvPr/>
            </p:nvSpPr>
            <p:spPr bwMode="auto">
              <a:xfrm>
                <a:off x="322861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22</a:t>
                </a:r>
              </a:p>
            </p:txBody>
          </p:sp>
          <p:sp>
            <p:nvSpPr>
              <p:cNvPr id="42" name="TextBox 41">
                <a:extLst>
                  <a:ext uri="{FF2B5EF4-FFF2-40B4-BE49-F238E27FC236}">
                    <a16:creationId xmlns:a16="http://schemas.microsoft.com/office/drawing/2014/main" id="{4BFF27D6-814A-EBB9-8E94-6325A667DED5}"/>
                  </a:ext>
                </a:extLst>
              </p:cNvPr>
              <p:cNvSpPr txBox="1"/>
              <p:nvPr/>
            </p:nvSpPr>
            <p:spPr bwMode="auto">
              <a:xfrm>
                <a:off x="343386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43" name="TextBox 42">
                <a:extLst>
                  <a:ext uri="{FF2B5EF4-FFF2-40B4-BE49-F238E27FC236}">
                    <a16:creationId xmlns:a16="http://schemas.microsoft.com/office/drawing/2014/main" id="{5E1BA601-960C-1EAF-9FFB-98F67277946F}"/>
                  </a:ext>
                </a:extLst>
              </p:cNvPr>
              <p:cNvSpPr txBox="1"/>
              <p:nvPr/>
            </p:nvSpPr>
            <p:spPr bwMode="auto">
              <a:xfrm>
                <a:off x="365230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44" name="TextBox 43">
                <a:extLst>
                  <a:ext uri="{FF2B5EF4-FFF2-40B4-BE49-F238E27FC236}">
                    <a16:creationId xmlns:a16="http://schemas.microsoft.com/office/drawing/2014/main" id="{BC9468EF-B657-CD6B-AFC1-D8E5B8722CEA}"/>
                  </a:ext>
                </a:extLst>
              </p:cNvPr>
              <p:cNvSpPr txBox="1"/>
              <p:nvPr/>
            </p:nvSpPr>
            <p:spPr bwMode="auto">
              <a:xfrm>
                <a:off x="386566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28</a:t>
                </a:r>
              </a:p>
            </p:txBody>
          </p:sp>
          <p:sp>
            <p:nvSpPr>
              <p:cNvPr id="45" name="TextBox 44">
                <a:extLst>
                  <a:ext uri="{FF2B5EF4-FFF2-40B4-BE49-F238E27FC236}">
                    <a16:creationId xmlns:a16="http://schemas.microsoft.com/office/drawing/2014/main" id="{085F2FA3-CE29-AB4B-4DE2-9702B2CEA99E}"/>
                  </a:ext>
                </a:extLst>
              </p:cNvPr>
              <p:cNvSpPr txBox="1"/>
              <p:nvPr/>
            </p:nvSpPr>
            <p:spPr bwMode="auto">
              <a:xfrm>
                <a:off x="408410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069B70E9-2980-6E26-6C53-B8610FF0A541}"/>
                  </a:ext>
                </a:extLst>
              </p:cNvPr>
              <p:cNvSpPr txBox="1"/>
              <p:nvPr/>
            </p:nvSpPr>
            <p:spPr bwMode="auto">
              <a:xfrm>
                <a:off x="428849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32</a:t>
                </a:r>
              </a:p>
            </p:txBody>
          </p:sp>
          <p:sp>
            <p:nvSpPr>
              <p:cNvPr id="47" name="TextBox 46">
                <a:extLst>
                  <a:ext uri="{FF2B5EF4-FFF2-40B4-BE49-F238E27FC236}">
                    <a16:creationId xmlns:a16="http://schemas.microsoft.com/office/drawing/2014/main" id="{A4702FAE-6B75-42A2-F694-77815D7C3E7B}"/>
                  </a:ext>
                </a:extLst>
              </p:cNvPr>
              <p:cNvSpPr txBox="1"/>
              <p:nvPr/>
            </p:nvSpPr>
            <p:spPr bwMode="auto">
              <a:xfrm>
                <a:off x="450693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34</a:t>
                </a:r>
              </a:p>
            </p:txBody>
          </p:sp>
          <p:sp>
            <p:nvSpPr>
              <p:cNvPr id="48" name="TextBox 47">
                <a:extLst>
                  <a:ext uri="{FF2B5EF4-FFF2-40B4-BE49-F238E27FC236}">
                    <a16:creationId xmlns:a16="http://schemas.microsoft.com/office/drawing/2014/main" id="{074F4E46-8DCE-4792-E20F-A5EF129AF95B}"/>
                  </a:ext>
                </a:extLst>
              </p:cNvPr>
              <p:cNvSpPr txBox="1"/>
              <p:nvPr/>
            </p:nvSpPr>
            <p:spPr bwMode="auto">
              <a:xfrm>
                <a:off x="472029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49" name="TextBox 48">
                <a:extLst>
                  <a:ext uri="{FF2B5EF4-FFF2-40B4-BE49-F238E27FC236}">
                    <a16:creationId xmlns:a16="http://schemas.microsoft.com/office/drawing/2014/main" id="{B8DD2202-13BB-EEF6-11B1-F2FED8C93FD2}"/>
                  </a:ext>
                </a:extLst>
              </p:cNvPr>
              <p:cNvSpPr txBox="1"/>
              <p:nvPr/>
            </p:nvSpPr>
            <p:spPr bwMode="auto">
              <a:xfrm>
                <a:off x="493873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50" name="TextBox 49">
                <a:extLst>
                  <a:ext uri="{FF2B5EF4-FFF2-40B4-BE49-F238E27FC236}">
                    <a16:creationId xmlns:a16="http://schemas.microsoft.com/office/drawing/2014/main" id="{1A01CDB1-E566-C888-1FA1-09D81A9DAA9B}"/>
                  </a:ext>
                </a:extLst>
              </p:cNvPr>
              <p:cNvSpPr txBox="1"/>
              <p:nvPr/>
            </p:nvSpPr>
            <p:spPr bwMode="auto">
              <a:xfrm>
                <a:off x="5143984"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9344E4A1-5FB5-7EAC-36A8-211DC4915C79}"/>
                  </a:ext>
                </a:extLst>
              </p:cNvPr>
              <p:cNvSpPr txBox="1"/>
              <p:nvPr/>
            </p:nvSpPr>
            <p:spPr bwMode="auto">
              <a:xfrm>
                <a:off x="5362424"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52" name="TextBox 51">
                <a:extLst>
                  <a:ext uri="{FF2B5EF4-FFF2-40B4-BE49-F238E27FC236}">
                    <a16:creationId xmlns:a16="http://schemas.microsoft.com/office/drawing/2014/main" id="{3998D4AE-5A09-BD83-36F2-BBD4D5B8257E}"/>
                  </a:ext>
                </a:extLst>
              </p:cNvPr>
              <p:cNvSpPr txBox="1"/>
              <p:nvPr/>
            </p:nvSpPr>
            <p:spPr bwMode="auto">
              <a:xfrm>
                <a:off x="5575784"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44</a:t>
                </a:r>
              </a:p>
            </p:txBody>
          </p:sp>
          <p:sp>
            <p:nvSpPr>
              <p:cNvPr id="89" name="TextBox 88">
                <a:extLst>
                  <a:ext uri="{FF2B5EF4-FFF2-40B4-BE49-F238E27FC236}">
                    <a16:creationId xmlns:a16="http://schemas.microsoft.com/office/drawing/2014/main" id="{492264CB-391C-9CA4-C3FD-C25EDA3B7EEB}"/>
                  </a:ext>
                </a:extLst>
              </p:cNvPr>
              <p:cNvSpPr txBox="1"/>
              <p:nvPr/>
            </p:nvSpPr>
            <p:spPr bwMode="auto">
              <a:xfrm>
                <a:off x="578330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46</a:t>
                </a:r>
              </a:p>
            </p:txBody>
          </p:sp>
        </p:grpSp>
        <p:sp>
          <p:nvSpPr>
            <p:cNvPr id="5" name="TextBox 4">
              <a:extLst>
                <a:ext uri="{FF2B5EF4-FFF2-40B4-BE49-F238E27FC236}">
                  <a16:creationId xmlns:a16="http://schemas.microsoft.com/office/drawing/2014/main" id="{812C39F8-EBD8-5DC3-66D3-FBC9329531C9}"/>
                </a:ext>
              </a:extLst>
            </p:cNvPr>
            <p:cNvSpPr txBox="1"/>
            <p:nvPr/>
          </p:nvSpPr>
          <p:spPr bwMode="auto">
            <a:xfrm>
              <a:off x="3314147" y="5287622"/>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0" name="Group 9">
              <a:extLst>
                <a:ext uri="{FF2B5EF4-FFF2-40B4-BE49-F238E27FC236}">
                  <a16:creationId xmlns:a16="http://schemas.microsoft.com/office/drawing/2014/main" id="{7880F900-CE97-E4C5-9947-01D9969259D5}"/>
                </a:ext>
              </a:extLst>
            </p:cNvPr>
            <p:cNvGrpSpPr/>
            <p:nvPr/>
          </p:nvGrpSpPr>
          <p:grpSpPr>
            <a:xfrm>
              <a:off x="1034651" y="4889550"/>
              <a:ext cx="4932353" cy="130053"/>
              <a:chOff x="1034651" y="4889554"/>
              <a:chExt cx="4932353" cy="210767"/>
            </a:xfrm>
          </p:grpSpPr>
          <p:grpSp>
            <p:nvGrpSpPr>
              <p:cNvPr id="54" name="Group 53">
                <a:extLst>
                  <a:ext uri="{FF2B5EF4-FFF2-40B4-BE49-F238E27FC236}">
                    <a16:creationId xmlns:a16="http://schemas.microsoft.com/office/drawing/2014/main" id="{626CE01E-D768-928E-DC94-631EB77E91B5}"/>
                  </a:ext>
                </a:extLst>
              </p:cNvPr>
              <p:cNvGrpSpPr/>
              <p:nvPr/>
            </p:nvGrpSpPr>
            <p:grpSpPr>
              <a:xfrm rot="5400000">
                <a:off x="1463503" y="4460702"/>
                <a:ext cx="210765" cy="1068469"/>
                <a:chOff x="1770016" y="2538033"/>
                <a:chExt cx="1625600" cy="2225944"/>
              </a:xfrm>
            </p:grpSpPr>
            <p:cxnSp>
              <p:nvCxnSpPr>
                <p:cNvPr id="55" name="Straight Connector 54">
                  <a:extLst>
                    <a:ext uri="{FF2B5EF4-FFF2-40B4-BE49-F238E27FC236}">
                      <a16:creationId xmlns:a16="http://schemas.microsoft.com/office/drawing/2014/main" id="{45E7DBC5-188A-CB6C-58F3-0EA89AF7A4AA}"/>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41E17DC-4A7F-198A-AA73-A3DA7C07FB52}"/>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3E3B7AD-4A87-0C9E-D881-4211E8CE0F34}"/>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6C96854-8D46-3A40-149F-4290C0A94B46}"/>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ABBDCE6-45E1-4BA8-D9A5-5A76F347BB4D}"/>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1C2A76D-84F1-17DB-2BAE-9FC17334FF3D}"/>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2D923089-FA63-ABFF-B759-71E10630285C}"/>
                  </a:ext>
                </a:extLst>
              </p:cNvPr>
              <p:cNvGrpSpPr/>
              <p:nvPr/>
            </p:nvGrpSpPr>
            <p:grpSpPr>
              <a:xfrm rot="5400000">
                <a:off x="2757810" y="4460702"/>
                <a:ext cx="210765" cy="1068469"/>
                <a:chOff x="1770016" y="2538033"/>
                <a:chExt cx="1625600" cy="2225944"/>
              </a:xfrm>
            </p:grpSpPr>
            <p:cxnSp>
              <p:nvCxnSpPr>
                <p:cNvPr id="62" name="Straight Connector 61">
                  <a:extLst>
                    <a:ext uri="{FF2B5EF4-FFF2-40B4-BE49-F238E27FC236}">
                      <a16:creationId xmlns:a16="http://schemas.microsoft.com/office/drawing/2014/main" id="{B24E2DB9-586D-17B6-B3FA-2412A93E73F7}"/>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D6F8EA8-8F96-FBC0-5BFB-A42212CAFA5B}"/>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E879EDA-E81F-C039-AE0D-8BBFF926B1C2}"/>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B9627DC-CADE-5532-758D-DD7B70642CC1}"/>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44D5AA2-FC09-C567-AD30-64282587B211}"/>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32FE41D-971A-B62E-97AF-91DF0677F1BA}"/>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7A1481EC-937B-9C29-A321-17412DFECEBE}"/>
                  </a:ext>
                </a:extLst>
              </p:cNvPr>
              <p:cNvGrpSpPr/>
              <p:nvPr/>
            </p:nvGrpSpPr>
            <p:grpSpPr>
              <a:xfrm rot="5400000">
                <a:off x="4039758" y="4460702"/>
                <a:ext cx="210765" cy="1068469"/>
                <a:chOff x="1770016" y="2538033"/>
                <a:chExt cx="1625600" cy="2225944"/>
              </a:xfrm>
            </p:grpSpPr>
            <p:cxnSp>
              <p:nvCxnSpPr>
                <p:cNvPr id="69" name="Straight Connector 68">
                  <a:extLst>
                    <a:ext uri="{FF2B5EF4-FFF2-40B4-BE49-F238E27FC236}">
                      <a16:creationId xmlns:a16="http://schemas.microsoft.com/office/drawing/2014/main" id="{E01F3A5F-108A-7317-83E6-2475096A306B}"/>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6306317-F980-DDD7-0D9B-38EEDC5FC0F0}"/>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04F8DE5-D514-5A52-1455-25077AA0A159}"/>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A43DDC5-B881-B10B-3ACD-56CB812B9BBD}"/>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E88771F-19CA-2F32-D0BC-2E21D44D3672}"/>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7DE9A4E-03D9-492E-3936-44E16D491C09}"/>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C80232AC-355F-AF3F-1EFE-2570125A0973}"/>
                  </a:ext>
                </a:extLst>
              </p:cNvPr>
              <p:cNvGrpSpPr/>
              <p:nvPr/>
            </p:nvGrpSpPr>
            <p:grpSpPr>
              <a:xfrm rot="5400000">
                <a:off x="5330726" y="4464042"/>
                <a:ext cx="210766" cy="1061791"/>
                <a:chOff x="1770016" y="2551945"/>
                <a:chExt cx="1625606" cy="2212032"/>
              </a:xfrm>
            </p:grpSpPr>
            <p:cxnSp>
              <p:nvCxnSpPr>
                <p:cNvPr id="77" name="Straight Connector 76">
                  <a:extLst>
                    <a:ext uri="{FF2B5EF4-FFF2-40B4-BE49-F238E27FC236}">
                      <a16:creationId xmlns:a16="http://schemas.microsoft.com/office/drawing/2014/main" id="{82027C84-14E6-1891-D7A8-1BECD04FC790}"/>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8B0D82C-4E0E-9DAC-21F6-B218DF582178}"/>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7089637-96FD-5DF8-9D86-F5C054F6476A}"/>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163EDE5-1A8C-11E3-5C21-94B2303C3433}"/>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C866062-2DCC-2596-1C18-7E7AFCA00825}"/>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4826FFA-E994-29F2-3266-782AC3FBB0DF}"/>
                    </a:ext>
                  </a:extLst>
                </p:cNvPr>
                <p:cNvCxnSpPr>
                  <a:cxnSpLocks/>
                </p:cNvCxnSpPr>
                <p:nvPr/>
              </p:nvCxnSpPr>
              <p:spPr bwMode="auto">
                <a:xfrm>
                  <a:off x="1770022" y="2551945"/>
                  <a:ext cx="1625600"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87" name="Group 86">
            <a:extLst>
              <a:ext uri="{FF2B5EF4-FFF2-40B4-BE49-F238E27FC236}">
                <a16:creationId xmlns:a16="http://schemas.microsoft.com/office/drawing/2014/main" id="{4CB1E6DE-8C73-B9E1-360A-3BD32775A0AC}"/>
              </a:ext>
            </a:extLst>
          </p:cNvPr>
          <p:cNvGrpSpPr/>
          <p:nvPr/>
        </p:nvGrpSpPr>
        <p:grpSpPr>
          <a:xfrm>
            <a:off x="1110606" y="4375392"/>
            <a:ext cx="1953865" cy="738664"/>
            <a:chOff x="1110606" y="4118965"/>
            <a:chExt cx="1953865" cy="738664"/>
          </a:xfrm>
        </p:grpSpPr>
        <p:sp>
          <p:nvSpPr>
            <p:cNvPr id="83" name="TextBox 82">
              <a:extLst>
                <a:ext uri="{FF2B5EF4-FFF2-40B4-BE49-F238E27FC236}">
                  <a16:creationId xmlns:a16="http://schemas.microsoft.com/office/drawing/2014/main" id="{CC0209C5-9613-528F-41B8-4EFE3B36F190}"/>
                </a:ext>
              </a:extLst>
            </p:cNvPr>
            <p:cNvSpPr txBox="1"/>
            <p:nvPr/>
          </p:nvSpPr>
          <p:spPr bwMode="auto">
            <a:xfrm>
              <a:off x="1479935" y="4118965"/>
              <a:ext cx="15845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STRIDE (N = 217)</a:t>
              </a:r>
            </a:p>
            <a:p>
              <a:pPr>
                <a:spcBef>
                  <a:spcPts val="0"/>
                </a:spcBef>
              </a:pPr>
              <a:r>
                <a:rPr lang="en-US" sz="1400" b="0" dirty="0">
                  <a:solidFill>
                    <a:schemeClr val="bg1"/>
                  </a:solidFill>
                  <a:latin typeface="Calibri" panose="020F0502020204030204" pitchFamily="34" charset="0"/>
                </a:rPr>
                <a:t>Sorafenib (N = 203)</a:t>
              </a:r>
            </a:p>
            <a:p>
              <a:pPr algn="l">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cxnSp>
          <p:nvCxnSpPr>
            <p:cNvPr id="85" name="Straight Connector 84">
              <a:extLst>
                <a:ext uri="{FF2B5EF4-FFF2-40B4-BE49-F238E27FC236}">
                  <a16:creationId xmlns:a16="http://schemas.microsoft.com/office/drawing/2014/main" id="{13949992-CF70-8D2E-D6CF-3993F54BAE4B}"/>
                </a:ext>
              </a:extLst>
            </p:cNvPr>
            <p:cNvCxnSpPr/>
            <p:nvPr/>
          </p:nvCxnSpPr>
          <p:spPr bwMode="auto">
            <a:xfrm>
              <a:off x="1110606" y="4267200"/>
              <a:ext cx="413336" cy="0"/>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20B8010-1D1C-3646-BC72-B77E7C62DAEC}"/>
                </a:ext>
              </a:extLst>
            </p:cNvPr>
            <p:cNvCxnSpPr/>
            <p:nvPr/>
          </p:nvCxnSpPr>
          <p:spPr bwMode="auto">
            <a:xfrm>
              <a:off x="1110606" y="4486075"/>
              <a:ext cx="413336" cy="0"/>
            </a:xfrm>
            <a:prstGeom prst="line">
              <a:avLst/>
            </a:prstGeom>
            <a:noFill/>
            <a:ln w="28575" cap="flat" cmpd="sng" algn="ctr">
              <a:solidFill>
                <a:schemeClr val="accent3"/>
              </a:solidFill>
              <a:prstDash val="solid"/>
              <a:round/>
              <a:headEnd type="none" w="med" len="med"/>
              <a:tailEnd type="none" w="med" len="med"/>
            </a:ln>
            <a:effectLst/>
          </p:spPr>
        </p:cxnSp>
      </p:grpSp>
      <p:graphicFrame>
        <p:nvGraphicFramePr>
          <p:cNvPr id="88" name="Table 88">
            <a:extLst>
              <a:ext uri="{FF2B5EF4-FFF2-40B4-BE49-F238E27FC236}">
                <a16:creationId xmlns:a16="http://schemas.microsoft.com/office/drawing/2014/main" id="{13104627-5FBF-C1D7-A76B-A14E6B00E69E}"/>
              </a:ext>
            </a:extLst>
          </p:cNvPr>
          <p:cNvGraphicFramePr>
            <a:graphicFrameLocks noGrp="1"/>
          </p:cNvGraphicFramePr>
          <p:nvPr>
            <p:extLst>
              <p:ext uri="{D42A27DB-BD31-4B8C-83A1-F6EECF244321}">
                <p14:modId xmlns:p14="http://schemas.microsoft.com/office/powerpoint/2010/main" val="2866316953"/>
              </p:ext>
            </p:extLst>
          </p:nvPr>
        </p:nvGraphicFramePr>
        <p:xfrm>
          <a:off x="2414329" y="2133107"/>
          <a:ext cx="3656214" cy="1097280"/>
        </p:xfrm>
        <a:graphic>
          <a:graphicData uri="http://schemas.openxmlformats.org/drawingml/2006/table">
            <a:tbl>
              <a:tblPr firstRow="1" bandRow="1">
                <a:tableStyleId>{93296810-A885-4BE3-A3E7-6D5BEEA58F35}</a:tableStyleId>
              </a:tblPr>
              <a:tblGrid>
                <a:gridCol w="1357571">
                  <a:extLst>
                    <a:ext uri="{9D8B030D-6E8A-4147-A177-3AD203B41FA5}">
                      <a16:colId xmlns:a16="http://schemas.microsoft.com/office/drawing/2014/main" val="569101215"/>
                    </a:ext>
                  </a:extLst>
                </a:gridCol>
                <a:gridCol w="1162050">
                  <a:extLst>
                    <a:ext uri="{9D8B030D-6E8A-4147-A177-3AD203B41FA5}">
                      <a16:colId xmlns:a16="http://schemas.microsoft.com/office/drawing/2014/main" val="3431074328"/>
                    </a:ext>
                  </a:extLst>
                </a:gridCol>
                <a:gridCol w="1136593">
                  <a:extLst>
                    <a:ext uri="{9D8B030D-6E8A-4147-A177-3AD203B41FA5}">
                      <a16:colId xmlns:a16="http://schemas.microsoft.com/office/drawing/2014/main" val="128563709"/>
                    </a:ext>
                  </a:extLst>
                </a:gridCol>
              </a:tblGrid>
              <a:tr h="228449">
                <a:tc>
                  <a:txBody>
                    <a:bodyPr/>
                    <a:lstStyle/>
                    <a:p>
                      <a:pPr>
                        <a:lnSpc>
                          <a:spcPct val="90000"/>
                        </a:lnSpc>
                      </a:pPr>
                      <a:endParaRPr lang="en-US" sz="1200" dirty="0">
                        <a:solidFill>
                          <a:schemeClr val="bg1"/>
                        </a:solidFill>
                      </a:endParaRPr>
                    </a:p>
                  </a:txBody>
                  <a:tcPr>
                    <a:noFill/>
                  </a:tcPr>
                </a:tc>
                <a:tc>
                  <a:txBody>
                    <a:bodyPr/>
                    <a:lstStyle/>
                    <a:p>
                      <a:pPr algn="ctr">
                        <a:lnSpc>
                          <a:spcPct val="90000"/>
                        </a:lnSpc>
                      </a:pPr>
                      <a:r>
                        <a:rPr lang="en-US" sz="1200" dirty="0">
                          <a:solidFill>
                            <a:schemeClr val="tx1"/>
                          </a:solidFill>
                        </a:rPr>
                        <a:t>STRIDE</a:t>
                      </a:r>
                    </a:p>
                  </a:txBody>
                  <a:tcPr>
                    <a:solidFill>
                      <a:schemeClr val="accent1"/>
                    </a:solidFill>
                  </a:tcPr>
                </a:tc>
                <a:tc>
                  <a:txBody>
                    <a:bodyPr/>
                    <a:lstStyle/>
                    <a:p>
                      <a:pPr algn="ctr">
                        <a:lnSpc>
                          <a:spcPct val="90000"/>
                        </a:lnSpc>
                      </a:pPr>
                      <a:r>
                        <a:rPr lang="en-US" sz="1200" dirty="0">
                          <a:solidFill>
                            <a:schemeClr val="tx1"/>
                          </a:solidFill>
                        </a:rPr>
                        <a:t>Sorafenib</a:t>
                      </a:r>
                    </a:p>
                  </a:txBody>
                  <a:tcPr>
                    <a:solidFill>
                      <a:schemeClr val="accent3"/>
                    </a:solidFill>
                  </a:tcPr>
                </a:tc>
                <a:extLst>
                  <a:ext uri="{0D108BD9-81ED-4DB2-BD59-A6C34878D82A}">
                    <a16:rowId xmlns:a16="http://schemas.microsoft.com/office/drawing/2014/main" val="1612615495"/>
                  </a:ext>
                </a:extLst>
              </a:tr>
              <a:tr h="375310">
                <a:tc>
                  <a:txBody>
                    <a:bodyPr/>
                    <a:lstStyle/>
                    <a:p>
                      <a:pPr>
                        <a:lnSpc>
                          <a:spcPct val="90000"/>
                        </a:lnSpc>
                      </a:pPr>
                      <a:r>
                        <a:rPr lang="en-US" sz="1200" b="1" dirty="0">
                          <a:solidFill>
                            <a:schemeClr val="bg1"/>
                          </a:solidFill>
                        </a:rPr>
                        <a:t>Median OS </a:t>
                      </a:r>
                      <a:br>
                        <a:rPr lang="en-US" sz="1200" dirty="0">
                          <a:solidFill>
                            <a:schemeClr val="bg1"/>
                          </a:solidFill>
                        </a:rPr>
                      </a:br>
                      <a:r>
                        <a:rPr lang="en-US" sz="1200" dirty="0">
                          <a:solidFill>
                            <a:schemeClr val="bg1"/>
                          </a:solidFill>
                        </a:rPr>
                        <a:t>(95% CI), mo</a:t>
                      </a:r>
                    </a:p>
                  </a:txBody>
                  <a:tcPr>
                    <a:noFill/>
                  </a:tcPr>
                </a:tc>
                <a:tc>
                  <a:txBody>
                    <a:bodyPr/>
                    <a:lstStyle/>
                    <a:p>
                      <a:pPr algn="ctr">
                        <a:lnSpc>
                          <a:spcPct val="90000"/>
                        </a:lnSpc>
                      </a:pPr>
                      <a:r>
                        <a:rPr lang="en-US" sz="1200" dirty="0">
                          <a:solidFill>
                            <a:schemeClr val="bg1"/>
                          </a:solidFill>
                        </a:rPr>
                        <a:t>23.43 </a:t>
                      </a:r>
                      <a:br>
                        <a:rPr lang="en-US" sz="1200" dirty="0">
                          <a:solidFill>
                            <a:schemeClr val="bg1"/>
                          </a:solidFill>
                        </a:rPr>
                      </a:br>
                      <a:r>
                        <a:rPr lang="en-US" sz="1200" dirty="0">
                          <a:solidFill>
                            <a:schemeClr val="bg1"/>
                          </a:solidFill>
                        </a:rPr>
                        <a:t>(19.19-28.75)</a:t>
                      </a:r>
                    </a:p>
                  </a:txBody>
                  <a:tcPr>
                    <a:noFill/>
                  </a:tcPr>
                </a:tc>
                <a:tc>
                  <a:txBody>
                    <a:bodyPr/>
                    <a:lstStyle/>
                    <a:p>
                      <a:pPr algn="ctr">
                        <a:lnSpc>
                          <a:spcPct val="90000"/>
                        </a:lnSpc>
                      </a:pPr>
                      <a:r>
                        <a:rPr lang="en-US" sz="1200" dirty="0">
                          <a:solidFill>
                            <a:schemeClr val="bg1"/>
                          </a:solidFill>
                        </a:rPr>
                        <a:t>19.02 </a:t>
                      </a:r>
                      <a:br>
                        <a:rPr lang="en-US" sz="1200" dirty="0">
                          <a:solidFill>
                            <a:schemeClr val="bg1"/>
                          </a:solidFill>
                        </a:rPr>
                      </a:br>
                      <a:r>
                        <a:rPr lang="en-US" sz="1200" dirty="0">
                          <a:solidFill>
                            <a:schemeClr val="bg1"/>
                          </a:solidFill>
                        </a:rPr>
                        <a:t>(15.67-23.16)</a:t>
                      </a:r>
                    </a:p>
                  </a:txBody>
                  <a:tcPr>
                    <a:noFill/>
                  </a:tcPr>
                </a:tc>
                <a:extLst>
                  <a:ext uri="{0D108BD9-81ED-4DB2-BD59-A6C34878D82A}">
                    <a16:rowId xmlns:a16="http://schemas.microsoft.com/office/drawing/2014/main" val="765996641"/>
                  </a:ext>
                </a:extLst>
              </a:tr>
              <a:tr h="375310">
                <a:tc>
                  <a:txBody>
                    <a:bodyPr/>
                    <a:lstStyle/>
                    <a:p>
                      <a:pPr>
                        <a:lnSpc>
                          <a:spcPct val="90000"/>
                        </a:lnSpc>
                      </a:pPr>
                      <a:r>
                        <a:rPr lang="en-US" sz="1200" dirty="0">
                          <a:solidFill>
                            <a:schemeClr val="bg1"/>
                          </a:solidFill>
                        </a:rPr>
                        <a:t>OS HR (95% CI)</a:t>
                      </a:r>
                    </a:p>
                  </a:txBody>
                  <a:tcPr>
                    <a:noFill/>
                  </a:tcPr>
                </a:tc>
                <a:tc>
                  <a:txBody>
                    <a:bodyPr/>
                    <a:lstStyle/>
                    <a:p>
                      <a:pPr algn="ctr">
                        <a:lnSpc>
                          <a:spcPct val="90000"/>
                        </a:lnSpc>
                      </a:pPr>
                      <a:r>
                        <a:rPr lang="en-US" sz="1200" dirty="0">
                          <a:solidFill>
                            <a:schemeClr val="bg1"/>
                          </a:solidFill>
                        </a:rPr>
                        <a:t>0.79 </a:t>
                      </a:r>
                      <a:br>
                        <a:rPr lang="en-US" sz="1200" dirty="0">
                          <a:solidFill>
                            <a:schemeClr val="bg1"/>
                          </a:solidFill>
                        </a:rPr>
                      </a:br>
                      <a:r>
                        <a:rPr lang="en-US" sz="1200" dirty="0">
                          <a:solidFill>
                            <a:schemeClr val="bg1"/>
                          </a:solidFill>
                        </a:rPr>
                        <a:t>(0.62-1.01)</a:t>
                      </a:r>
                    </a:p>
                  </a:txBody>
                  <a:tcPr>
                    <a:noFill/>
                  </a:tcPr>
                </a:tc>
                <a:tc>
                  <a:txBody>
                    <a:bodyPr/>
                    <a:lstStyle/>
                    <a:p>
                      <a:pPr algn="ctr">
                        <a:lnSpc>
                          <a:spcPct val="90000"/>
                        </a:lnSpc>
                      </a:pPr>
                      <a:endParaRPr lang="en-US" sz="1200" dirty="0">
                        <a:solidFill>
                          <a:schemeClr val="bg1"/>
                        </a:solidFill>
                      </a:endParaRPr>
                    </a:p>
                  </a:txBody>
                  <a:tcPr>
                    <a:noFill/>
                  </a:tcPr>
                </a:tc>
                <a:extLst>
                  <a:ext uri="{0D108BD9-81ED-4DB2-BD59-A6C34878D82A}">
                    <a16:rowId xmlns:a16="http://schemas.microsoft.com/office/drawing/2014/main" val="1801558784"/>
                  </a:ext>
                </a:extLst>
              </a:tr>
            </a:tbl>
          </a:graphicData>
        </a:graphic>
      </p:graphicFrame>
      <p:sp>
        <p:nvSpPr>
          <p:cNvPr id="91" name="Freeform: Shape 90">
            <a:extLst>
              <a:ext uri="{FF2B5EF4-FFF2-40B4-BE49-F238E27FC236}">
                <a16:creationId xmlns:a16="http://schemas.microsoft.com/office/drawing/2014/main" id="{23AF8B41-62AD-54BF-56AA-8775439BE1B4}"/>
              </a:ext>
            </a:extLst>
          </p:cNvPr>
          <p:cNvSpPr/>
          <p:nvPr/>
        </p:nvSpPr>
        <p:spPr bwMode="auto">
          <a:xfrm>
            <a:off x="6604555" y="2151833"/>
            <a:ext cx="5012539" cy="3000444"/>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grpSp>
        <p:nvGrpSpPr>
          <p:cNvPr id="92" name="Group 91">
            <a:extLst>
              <a:ext uri="{FF2B5EF4-FFF2-40B4-BE49-F238E27FC236}">
                <a16:creationId xmlns:a16="http://schemas.microsoft.com/office/drawing/2014/main" id="{9FA9CC97-0E19-632A-CF13-E4F0E079E8E2}"/>
              </a:ext>
            </a:extLst>
          </p:cNvPr>
          <p:cNvGrpSpPr/>
          <p:nvPr/>
        </p:nvGrpSpPr>
        <p:grpSpPr>
          <a:xfrm>
            <a:off x="6009620" y="1989977"/>
            <a:ext cx="5780445" cy="3861849"/>
            <a:chOff x="370264" y="1733550"/>
            <a:chExt cx="5780445" cy="3861849"/>
          </a:xfrm>
        </p:grpSpPr>
        <p:grpSp>
          <p:nvGrpSpPr>
            <p:cNvPr id="93" name="Group 92">
              <a:extLst>
                <a:ext uri="{FF2B5EF4-FFF2-40B4-BE49-F238E27FC236}">
                  <a16:creationId xmlns:a16="http://schemas.microsoft.com/office/drawing/2014/main" id="{50338084-FE16-9FE7-38F5-11CD26D58CE0}"/>
                </a:ext>
              </a:extLst>
            </p:cNvPr>
            <p:cNvGrpSpPr/>
            <p:nvPr/>
          </p:nvGrpSpPr>
          <p:grpSpPr>
            <a:xfrm>
              <a:off x="519480" y="1733550"/>
              <a:ext cx="412292" cy="3238500"/>
              <a:chOff x="6468392" y="1491280"/>
              <a:chExt cx="412292" cy="2827432"/>
            </a:xfrm>
          </p:grpSpPr>
          <p:sp>
            <p:nvSpPr>
              <p:cNvPr id="157" name="TextBox 156">
                <a:extLst>
                  <a:ext uri="{FF2B5EF4-FFF2-40B4-BE49-F238E27FC236}">
                    <a16:creationId xmlns:a16="http://schemas.microsoft.com/office/drawing/2014/main" id="{B416FC72-B959-F4D6-4D00-92113729012D}"/>
                  </a:ext>
                </a:extLst>
              </p:cNvPr>
              <p:cNvSpPr txBox="1"/>
              <p:nvPr/>
            </p:nvSpPr>
            <p:spPr bwMode="auto">
              <a:xfrm>
                <a:off x="6468392" y="2536763"/>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58" name="TextBox 157">
                <a:extLst>
                  <a:ext uri="{FF2B5EF4-FFF2-40B4-BE49-F238E27FC236}">
                    <a16:creationId xmlns:a16="http://schemas.microsoft.com/office/drawing/2014/main" id="{9998AE8A-BD36-FE9B-4A4E-7C1234A42DB6}"/>
                  </a:ext>
                </a:extLst>
              </p:cNvPr>
              <p:cNvSpPr txBox="1"/>
              <p:nvPr/>
            </p:nvSpPr>
            <p:spPr bwMode="auto">
              <a:xfrm>
                <a:off x="6468392" y="3035394"/>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59" name="TextBox 158">
                <a:extLst>
                  <a:ext uri="{FF2B5EF4-FFF2-40B4-BE49-F238E27FC236}">
                    <a16:creationId xmlns:a16="http://schemas.microsoft.com/office/drawing/2014/main" id="{3A579833-F894-BC9F-F677-EBFD918980AE}"/>
                  </a:ext>
                </a:extLst>
              </p:cNvPr>
              <p:cNvSpPr txBox="1"/>
              <p:nvPr/>
            </p:nvSpPr>
            <p:spPr bwMode="auto">
              <a:xfrm>
                <a:off x="6468392" y="3514753"/>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60" name="TextBox 159">
                <a:extLst>
                  <a:ext uri="{FF2B5EF4-FFF2-40B4-BE49-F238E27FC236}">
                    <a16:creationId xmlns:a16="http://schemas.microsoft.com/office/drawing/2014/main" id="{7B02EAB0-4B5F-398D-D731-4879BE1E719E}"/>
                  </a:ext>
                </a:extLst>
              </p:cNvPr>
              <p:cNvSpPr txBox="1"/>
              <p:nvPr/>
            </p:nvSpPr>
            <p:spPr bwMode="auto">
              <a:xfrm>
                <a:off x="6604647" y="4050169"/>
                <a:ext cx="276037" cy="2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1" name="TextBox 160">
                <a:extLst>
                  <a:ext uri="{FF2B5EF4-FFF2-40B4-BE49-F238E27FC236}">
                    <a16:creationId xmlns:a16="http://schemas.microsoft.com/office/drawing/2014/main" id="{64524DF1-AB84-42C5-48C5-DB3362E5D47F}"/>
                  </a:ext>
                </a:extLst>
              </p:cNvPr>
              <p:cNvSpPr txBox="1"/>
              <p:nvPr/>
            </p:nvSpPr>
            <p:spPr bwMode="auto">
              <a:xfrm>
                <a:off x="6468392" y="1996747"/>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162" name="TextBox 161">
                <a:extLst>
                  <a:ext uri="{FF2B5EF4-FFF2-40B4-BE49-F238E27FC236}">
                    <a16:creationId xmlns:a16="http://schemas.microsoft.com/office/drawing/2014/main" id="{7B8A6E03-2107-6094-0963-726C3767121E}"/>
                  </a:ext>
                </a:extLst>
              </p:cNvPr>
              <p:cNvSpPr txBox="1"/>
              <p:nvPr/>
            </p:nvSpPr>
            <p:spPr bwMode="auto">
              <a:xfrm>
                <a:off x="6468392" y="1491280"/>
                <a:ext cx="412292"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grpSp>
          <p:nvGrpSpPr>
            <p:cNvPr id="94" name="Group 93">
              <a:extLst>
                <a:ext uri="{FF2B5EF4-FFF2-40B4-BE49-F238E27FC236}">
                  <a16:creationId xmlns:a16="http://schemas.microsoft.com/office/drawing/2014/main" id="{0543F80A-1491-6924-8C77-779BE2D44294}"/>
                </a:ext>
              </a:extLst>
            </p:cNvPr>
            <p:cNvGrpSpPr/>
            <p:nvPr/>
          </p:nvGrpSpPr>
          <p:grpSpPr>
            <a:xfrm>
              <a:off x="855710" y="1898651"/>
              <a:ext cx="122190" cy="2914650"/>
              <a:chOff x="1770016" y="2538033"/>
              <a:chExt cx="1625600" cy="2225944"/>
            </a:xfrm>
          </p:grpSpPr>
          <p:cxnSp>
            <p:nvCxnSpPr>
              <p:cNvPr id="151" name="Straight Connector 150">
                <a:extLst>
                  <a:ext uri="{FF2B5EF4-FFF2-40B4-BE49-F238E27FC236}">
                    <a16:creationId xmlns:a16="http://schemas.microsoft.com/office/drawing/2014/main" id="{57B486DF-96AD-CCFD-7B81-1BFE08DB0539}"/>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F934B1FD-43D7-5CDB-ECB0-F3F1D8B5C58A}"/>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1C15C95-9D1D-D23C-6585-C578A23252A4}"/>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9AD79AD-5410-F861-F36E-38491872E5B9}"/>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B6F35EE-63EE-F840-EC26-2C2D8BD8737E}"/>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E497D77-4153-7A91-9597-13DD5B5F869B}"/>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sp>
          <p:nvSpPr>
            <p:cNvPr id="95" name="TextBox 94">
              <a:extLst>
                <a:ext uri="{FF2B5EF4-FFF2-40B4-BE49-F238E27FC236}">
                  <a16:creationId xmlns:a16="http://schemas.microsoft.com/office/drawing/2014/main" id="{1587FAA1-9A09-8543-4EF8-338FC54E91B6}"/>
                </a:ext>
              </a:extLst>
            </p:cNvPr>
            <p:cNvSpPr txBox="1"/>
            <p:nvPr/>
          </p:nvSpPr>
          <p:spPr bwMode="auto">
            <a:xfrm rot="16200000">
              <a:off x="-575390" y="3232643"/>
              <a:ext cx="219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Probability of OS</a:t>
              </a:r>
            </a:p>
          </p:txBody>
        </p:sp>
        <p:grpSp>
          <p:nvGrpSpPr>
            <p:cNvPr id="96" name="Group 95">
              <a:extLst>
                <a:ext uri="{FF2B5EF4-FFF2-40B4-BE49-F238E27FC236}">
                  <a16:creationId xmlns:a16="http://schemas.microsoft.com/office/drawing/2014/main" id="{9913595B-BFD5-CA73-4517-BC4C6179D068}"/>
                </a:ext>
              </a:extLst>
            </p:cNvPr>
            <p:cNvGrpSpPr/>
            <p:nvPr/>
          </p:nvGrpSpPr>
          <p:grpSpPr>
            <a:xfrm>
              <a:off x="896485" y="4999452"/>
              <a:ext cx="5254224" cy="286232"/>
              <a:chOff x="896485" y="4999452"/>
              <a:chExt cx="5254224" cy="286232"/>
            </a:xfrm>
          </p:grpSpPr>
          <p:sp>
            <p:nvSpPr>
              <p:cNvPr id="127" name="TextBox 126">
                <a:extLst>
                  <a:ext uri="{FF2B5EF4-FFF2-40B4-BE49-F238E27FC236}">
                    <a16:creationId xmlns:a16="http://schemas.microsoft.com/office/drawing/2014/main" id="{D2296A61-157F-5A75-07AD-1E8A65254CAF}"/>
                  </a:ext>
                </a:extLst>
              </p:cNvPr>
              <p:cNvSpPr txBox="1"/>
              <p:nvPr/>
            </p:nvSpPr>
            <p:spPr bwMode="auto">
              <a:xfrm>
                <a:off x="89648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28" name="TextBox 127">
                <a:extLst>
                  <a:ext uri="{FF2B5EF4-FFF2-40B4-BE49-F238E27FC236}">
                    <a16:creationId xmlns:a16="http://schemas.microsoft.com/office/drawing/2014/main" id="{2C284997-2C12-1C17-0CAF-B19C997585FE}"/>
                  </a:ext>
                </a:extLst>
              </p:cNvPr>
              <p:cNvSpPr txBox="1"/>
              <p:nvPr/>
            </p:nvSpPr>
            <p:spPr bwMode="auto">
              <a:xfrm>
                <a:off x="111492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129" name="TextBox 128">
                <a:extLst>
                  <a:ext uri="{FF2B5EF4-FFF2-40B4-BE49-F238E27FC236}">
                    <a16:creationId xmlns:a16="http://schemas.microsoft.com/office/drawing/2014/main" id="{D39ED9C4-654D-A513-2C56-EECB4919829E}"/>
                  </a:ext>
                </a:extLst>
              </p:cNvPr>
              <p:cNvSpPr txBox="1"/>
              <p:nvPr/>
            </p:nvSpPr>
            <p:spPr bwMode="auto">
              <a:xfrm>
                <a:off x="132828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130" name="TextBox 129">
                <a:extLst>
                  <a:ext uri="{FF2B5EF4-FFF2-40B4-BE49-F238E27FC236}">
                    <a16:creationId xmlns:a16="http://schemas.microsoft.com/office/drawing/2014/main" id="{93E80456-CED8-473E-B907-E0B2166B58B8}"/>
                  </a:ext>
                </a:extLst>
              </p:cNvPr>
              <p:cNvSpPr txBox="1"/>
              <p:nvPr/>
            </p:nvSpPr>
            <p:spPr bwMode="auto">
              <a:xfrm>
                <a:off x="1546725"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131" name="TextBox 130">
                <a:extLst>
                  <a:ext uri="{FF2B5EF4-FFF2-40B4-BE49-F238E27FC236}">
                    <a16:creationId xmlns:a16="http://schemas.microsoft.com/office/drawing/2014/main" id="{D22F1252-F14B-F26C-70CF-D1FC45180320}"/>
                  </a:ext>
                </a:extLst>
              </p:cNvPr>
              <p:cNvSpPr txBox="1"/>
              <p:nvPr/>
            </p:nvSpPr>
            <p:spPr bwMode="auto">
              <a:xfrm>
                <a:off x="1751976" y="4999452"/>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a:t>
                </a:r>
              </a:p>
            </p:txBody>
          </p:sp>
          <p:sp>
            <p:nvSpPr>
              <p:cNvPr id="132" name="TextBox 131">
                <a:extLst>
                  <a:ext uri="{FF2B5EF4-FFF2-40B4-BE49-F238E27FC236}">
                    <a16:creationId xmlns:a16="http://schemas.microsoft.com/office/drawing/2014/main" id="{39438068-6798-93C7-2ABD-0E925C5B2288}"/>
                  </a:ext>
                </a:extLst>
              </p:cNvPr>
              <p:cNvSpPr txBox="1"/>
              <p:nvPr/>
            </p:nvSpPr>
            <p:spPr bwMode="auto">
              <a:xfrm>
                <a:off x="192473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133" name="TextBox 132">
                <a:extLst>
                  <a:ext uri="{FF2B5EF4-FFF2-40B4-BE49-F238E27FC236}">
                    <a16:creationId xmlns:a16="http://schemas.microsoft.com/office/drawing/2014/main" id="{F2C9A4A9-A6F6-298A-1179-B8928F2ABEC1}"/>
                  </a:ext>
                </a:extLst>
              </p:cNvPr>
              <p:cNvSpPr txBox="1"/>
              <p:nvPr/>
            </p:nvSpPr>
            <p:spPr bwMode="auto">
              <a:xfrm>
                <a:off x="213809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134" name="TextBox 133">
                <a:extLst>
                  <a:ext uri="{FF2B5EF4-FFF2-40B4-BE49-F238E27FC236}">
                    <a16:creationId xmlns:a16="http://schemas.microsoft.com/office/drawing/2014/main" id="{D6377321-A234-B587-A795-47C32F9A3D3C}"/>
                  </a:ext>
                </a:extLst>
              </p:cNvPr>
              <p:cNvSpPr txBox="1"/>
              <p:nvPr/>
            </p:nvSpPr>
            <p:spPr bwMode="auto">
              <a:xfrm>
                <a:off x="235653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135" name="TextBox 134">
                <a:extLst>
                  <a:ext uri="{FF2B5EF4-FFF2-40B4-BE49-F238E27FC236}">
                    <a16:creationId xmlns:a16="http://schemas.microsoft.com/office/drawing/2014/main" id="{DAD5579D-4656-C023-8B91-1895D28D314E}"/>
                  </a:ext>
                </a:extLst>
              </p:cNvPr>
              <p:cNvSpPr txBox="1"/>
              <p:nvPr/>
            </p:nvSpPr>
            <p:spPr bwMode="auto">
              <a:xfrm>
                <a:off x="257837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a:t>
                </a:r>
              </a:p>
            </p:txBody>
          </p:sp>
          <p:sp>
            <p:nvSpPr>
              <p:cNvPr id="136" name="TextBox 135">
                <a:extLst>
                  <a:ext uri="{FF2B5EF4-FFF2-40B4-BE49-F238E27FC236}">
                    <a16:creationId xmlns:a16="http://schemas.microsoft.com/office/drawing/2014/main" id="{C5743083-6B11-5F8A-0010-DBE4D3CFFF44}"/>
                  </a:ext>
                </a:extLst>
              </p:cNvPr>
              <p:cNvSpPr txBox="1"/>
              <p:nvPr/>
            </p:nvSpPr>
            <p:spPr bwMode="auto">
              <a:xfrm>
                <a:off x="279681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137" name="TextBox 136">
                <a:extLst>
                  <a:ext uri="{FF2B5EF4-FFF2-40B4-BE49-F238E27FC236}">
                    <a16:creationId xmlns:a16="http://schemas.microsoft.com/office/drawing/2014/main" id="{8DA9722F-BAB4-18F3-DFE9-90778D3B3A84}"/>
                  </a:ext>
                </a:extLst>
              </p:cNvPr>
              <p:cNvSpPr txBox="1"/>
              <p:nvPr/>
            </p:nvSpPr>
            <p:spPr bwMode="auto">
              <a:xfrm>
                <a:off x="301017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a:t>
                </a:r>
              </a:p>
            </p:txBody>
          </p:sp>
          <p:sp>
            <p:nvSpPr>
              <p:cNvPr id="138" name="TextBox 137">
                <a:extLst>
                  <a:ext uri="{FF2B5EF4-FFF2-40B4-BE49-F238E27FC236}">
                    <a16:creationId xmlns:a16="http://schemas.microsoft.com/office/drawing/2014/main" id="{80FC092A-55A6-B7C0-7ED3-6999793C6F17}"/>
                  </a:ext>
                </a:extLst>
              </p:cNvPr>
              <p:cNvSpPr txBox="1"/>
              <p:nvPr/>
            </p:nvSpPr>
            <p:spPr bwMode="auto">
              <a:xfrm>
                <a:off x="3228615"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22</a:t>
                </a:r>
              </a:p>
            </p:txBody>
          </p:sp>
          <p:sp>
            <p:nvSpPr>
              <p:cNvPr id="139" name="TextBox 138">
                <a:extLst>
                  <a:ext uri="{FF2B5EF4-FFF2-40B4-BE49-F238E27FC236}">
                    <a16:creationId xmlns:a16="http://schemas.microsoft.com/office/drawing/2014/main" id="{90877D3C-BA00-E9C7-F913-0256A49BB41D}"/>
                  </a:ext>
                </a:extLst>
              </p:cNvPr>
              <p:cNvSpPr txBox="1"/>
              <p:nvPr/>
            </p:nvSpPr>
            <p:spPr bwMode="auto">
              <a:xfrm>
                <a:off x="343386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140" name="TextBox 139">
                <a:extLst>
                  <a:ext uri="{FF2B5EF4-FFF2-40B4-BE49-F238E27FC236}">
                    <a16:creationId xmlns:a16="http://schemas.microsoft.com/office/drawing/2014/main" id="{12DC21EF-7535-88DC-5DF1-4593A75C3440}"/>
                  </a:ext>
                </a:extLst>
              </p:cNvPr>
              <p:cNvSpPr txBox="1"/>
              <p:nvPr/>
            </p:nvSpPr>
            <p:spPr bwMode="auto">
              <a:xfrm>
                <a:off x="365230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141" name="TextBox 140">
                <a:extLst>
                  <a:ext uri="{FF2B5EF4-FFF2-40B4-BE49-F238E27FC236}">
                    <a16:creationId xmlns:a16="http://schemas.microsoft.com/office/drawing/2014/main" id="{4F286BBB-CE50-16B4-CCB2-04696B205345}"/>
                  </a:ext>
                </a:extLst>
              </p:cNvPr>
              <p:cNvSpPr txBox="1"/>
              <p:nvPr/>
            </p:nvSpPr>
            <p:spPr bwMode="auto">
              <a:xfrm>
                <a:off x="386566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28</a:t>
                </a:r>
              </a:p>
            </p:txBody>
          </p:sp>
          <p:sp>
            <p:nvSpPr>
              <p:cNvPr id="142" name="TextBox 141">
                <a:extLst>
                  <a:ext uri="{FF2B5EF4-FFF2-40B4-BE49-F238E27FC236}">
                    <a16:creationId xmlns:a16="http://schemas.microsoft.com/office/drawing/2014/main" id="{34CD7E81-228B-5EBB-9526-053563008FFF}"/>
                  </a:ext>
                </a:extLst>
              </p:cNvPr>
              <p:cNvSpPr txBox="1"/>
              <p:nvPr/>
            </p:nvSpPr>
            <p:spPr bwMode="auto">
              <a:xfrm>
                <a:off x="4084106"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143" name="TextBox 142">
                <a:extLst>
                  <a:ext uri="{FF2B5EF4-FFF2-40B4-BE49-F238E27FC236}">
                    <a16:creationId xmlns:a16="http://schemas.microsoft.com/office/drawing/2014/main" id="{FC0565D8-3CA8-BFBF-A18D-A6CC61C87309}"/>
                  </a:ext>
                </a:extLst>
              </p:cNvPr>
              <p:cNvSpPr txBox="1"/>
              <p:nvPr/>
            </p:nvSpPr>
            <p:spPr bwMode="auto">
              <a:xfrm>
                <a:off x="428849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32</a:t>
                </a:r>
              </a:p>
            </p:txBody>
          </p:sp>
          <p:sp>
            <p:nvSpPr>
              <p:cNvPr id="144" name="TextBox 143">
                <a:extLst>
                  <a:ext uri="{FF2B5EF4-FFF2-40B4-BE49-F238E27FC236}">
                    <a16:creationId xmlns:a16="http://schemas.microsoft.com/office/drawing/2014/main" id="{243988F9-0222-D27B-E828-981C657B0DDC}"/>
                  </a:ext>
                </a:extLst>
              </p:cNvPr>
              <p:cNvSpPr txBox="1"/>
              <p:nvPr/>
            </p:nvSpPr>
            <p:spPr bwMode="auto">
              <a:xfrm>
                <a:off x="450693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34</a:t>
                </a:r>
              </a:p>
            </p:txBody>
          </p:sp>
          <p:sp>
            <p:nvSpPr>
              <p:cNvPr id="145" name="TextBox 144">
                <a:extLst>
                  <a:ext uri="{FF2B5EF4-FFF2-40B4-BE49-F238E27FC236}">
                    <a16:creationId xmlns:a16="http://schemas.microsoft.com/office/drawing/2014/main" id="{7180BD7D-66CE-9D4F-9BB2-A57EDA298700}"/>
                  </a:ext>
                </a:extLst>
              </p:cNvPr>
              <p:cNvSpPr txBox="1"/>
              <p:nvPr/>
            </p:nvSpPr>
            <p:spPr bwMode="auto">
              <a:xfrm>
                <a:off x="472029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146" name="TextBox 145">
                <a:extLst>
                  <a:ext uri="{FF2B5EF4-FFF2-40B4-BE49-F238E27FC236}">
                    <a16:creationId xmlns:a16="http://schemas.microsoft.com/office/drawing/2014/main" id="{4A3CA0AC-47A5-CE68-F0E8-41F9C890C5C9}"/>
                  </a:ext>
                </a:extLst>
              </p:cNvPr>
              <p:cNvSpPr txBox="1"/>
              <p:nvPr/>
            </p:nvSpPr>
            <p:spPr bwMode="auto">
              <a:xfrm>
                <a:off x="4938733"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147" name="TextBox 146">
                <a:extLst>
                  <a:ext uri="{FF2B5EF4-FFF2-40B4-BE49-F238E27FC236}">
                    <a16:creationId xmlns:a16="http://schemas.microsoft.com/office/drawing/2014/main" id="{F6505F64-398D-12A7-E9BB-DEBA8ABF2ECB}"/>
                  </a:ext>
                </a:extLst>
              </p:cNvPr>
              <p:cNvSpPr txBox="1"/>
              <p:nvPr/>
            </p:nvSpPr>
            <p:spPr bwMode="auto">
              <a:xfrm>
                <a:off x="5143984"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40</a:t>
                </a:r>
              </a:p>
            </p:txBody>
          </p:sp>
          <p:sp>
            <p:nvSpPr>
              <p:cNvPr id="148" name="TextBox 147">
                <a:extLst>
                  <a:ext uri="{FF2B5EF4-FFF2-40B4-BE49-F238E27FC236}">
                    <a16:creationId xmlns:a16="http://schemas.microsoft.com/office/drawing/2014/main" id="{EB796B70-78B7-4C69-5415-3FD18418DE1E}"/>
                  </a:ext>
                </a:extLst>
              </p:cNvPr>
              <p:cNvSpPr txBox="1"/>
              <p:nvPr/>
            </p:nvSpPr>
            <p:spPr bwMode="auto">
              <a:xfrm>
                <a:off x="5362424"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149" name="TextBox 148">
                <a:extLst>
                  <a:ext uri="{FF2B5EF4-FFF2-40B4-BE49-F238E27FC236}">
                    <a16:creationId xmlns:a16="http://schemas.microsoft.com/office/drawing/2014/main" id="{8CC2E67F-653E-09FD-C467-95D91F5E3B7C}"/>
                  </a:ext>
                </a:extLst>
              </p:cNvPr>
              <p:cNvSpPr txBox="1"/>
              <p:nvPr/>
            </p:nvSpPr>
            <p:spPr bwMode="auto">
              <a:xfrm>
                <a:off x="5575784"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44</a:t>
                </a:r>
              </a:p>
            </p:txBody>
          </p:sp>
          <p:sp>
            <p:nvSpPr>
              <p:cNvPr id="150" name="TextBox 149">
                <a:extLst>
                  <a:ext uri="{FF2B5EF4-FFF2-40B4-BE49-F238E27FC236}">
                    <a16:creationId xmlns:a16="http://schemas.microsoft.com/office/drawing/2014/main" id="{2EB79698-C9BC-6839-0741-5A7C10558587}"/>
                  </a:ext>
                </a:extLst>
              </p:cNvPr>
              <p:cNvSpPr txBox="1"/>
              <p:nvPr/>
            </p:nvSpPr>
            <p:spPr bwMode="auto">
              <a:xfrm>
                <a:off x="5783301" y="499945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46</a:t>
                </a:r>
              </a:p>
            </p:txBody>
          </p:sp>
        </p:grpSp>
        <p:sp>
          <p:nvSpPr>
            <p:cNvPr id="97" name="TextBox 96">
              <a:extLst>
                <a:ext uri="{FF2B5EF4-FFF2-40B4-BE49-F238E27FC236}">
                  <a16:creationId xmlns:a16="http://schemas.microsoft.com/office/drawing/2014/main" id="{45F89AF4-10D0-BEEC-5492-09190B11BF5E}"/>
                </a:ext>
              </a:extLst>
            </p:cNvPr>
            <p:cNvSpPr txBox="1"/>
            <p:nvPr/>
          </p:nvSpPr>
          <p:spPr bwMode="auto">
            <a:xfrm>
              <a:off x="3314147" y="5287622"/>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98" name="Group 97">
              <a:extLst>
                <a:ext uri="{FF2B5EF4-FFF2-40B4-BE49-F238E27FC236}">
                  <a16:creationId xmlns:a16="http://schemas.microsoft.com/office/drawing/2014/main" id="{1089217F-A51E-1A94-D4BF-9BB21637D63F}"/>
                </a:ext>
              </a:extLst>
            </p:cNvPr>
            <p:cNvGrpSpPr/>
            <p:nvPr/>
          </p:nvGrpSpPr>
          <p:grpSpPr>
            <a:xfrm>
              <a:off x="1034651" y="4889550"/>
              <a:ext cx="4932353" cy="130053"/>
              <a:chOff x="1034651" y="4889554"/>
              <a:chExt cx="4932353" cy="210767"/>
            </a:xfrm>
          </p:grpSpPr>
          <p:grpSp>
            <p:nvGrpSpPr>
              <p:cNvPr id="99" name="Group 98">
                <a:extLst>
                  <a:ext uri="{FF2B5EF4-FFF2-40B4-BE49-F238E27FC236}">
                    <a16:creationId xmlns:a16="http://schemas.microsoft.com/office/drawing/2014/main" id="{1BC68E5C-FC01-C8E3-1C62-59D57FC8FB7C}"/>
                  </a:ext>
                </a:extLst>
              </p:cNvPr>
              <p:cNvGrpSpPr/>
              <p:nvPr/>
            </p:nvGrpSpPr>
            <p:grpSpPr>
              <a:xfrm rot="5400000">
                <a:off x="1463503" y="4460702"/>
                <a:ext cx="210765" cy="1068469"/>
                <a:chOff x="1770016" y="2538033"/>
                <a:chExt cx="1625600" cy="2225944"/>
              </a:xfrm>
            </p:grpSpPr>
            <p:cxnSp>
              <p:nvCxnSpPr>
                <p:cNvPr id="121" name="Straight Connector 120">
                  <a:extLst>
                    <a:ext uri="{FF2B5EF4-FFF2-40B4-BE49-F238E27FC236}">
                      <a16:creationId xmlns:a16="http://schemas.microsoft.com/office/drawing/2014/main" id="{9E3696EC-457A-CD84-1C2E-0952ECBB29AD}"/>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C26DABD-BECA-11C3-5C63-76ABBFD4F897}"/>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2AE4DC5-B5D7-C58F-C21C-FA3D1CEE57BA}"/>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DB1E2B9-1D68-A63D-CC7E-334DA3AE7CFE}"/>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436E00A-3FCC-4938-629F-768A60DDE09B}"/>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A0687E6-6BBF-9161-D201-6F3DC90A41AE}"/>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CFD42255-FC38-435F-3CE8-F131F81FFF80}"/>
                  </a:ext>
                </a:extLst>
              </p:cNvPr>
              <p:cNvGrpSpPr/>
              <p:nvPr/>
            </p:nvGrpSpPr>
            <p:grpSpPr>
              <a:xfrm rot="5400000">
                <a:off x="2757810" y="4460702"/>
                <a:ext cx="210765" cy="1068469"/>
                <a:chOff x="1770016" y="2538033"/>
                <a:chExt cx="1625600" cy="2225944"/>
              </a:xfrm>
            </p:grpSpPr>
            <p:cxnSp>
              <p:nvCxnSpPr>
                <p:cNvPr id="115" name="Straight Connector 114">
                  <a:extLst>
                    <a:ext uri="{FF2B5EF4-FFF2-40B4-BE49-F238E27FC236}">
                      <a16:creationId xmlns:a16="http://schemas.microsoft.com/office/drawing/2014/main" id="{791C7C7F-4FFD-7BF9-BEE6-924828837290}"/>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00FC098-F01C-6AE2-1612-F0A57BE64924}"/>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E01B2F2-6183-4D16-5D4B-F8937448386C}"/>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94A4984-512F-9A53-5E8F-E940BD130D11}"/>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97F5991-18C4-44EF-6EE3-B2096356DB8E}"/>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A4C1AB5-827E-38E2-A2EA-6132BF154016}"/>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B189B172-85D0-0B60-BB84-3E06250A42E0}"/>
                  </a:ext>
                </a:extLst>
              </p:cNvPr>
              <p:cNvGrpSpPr/>
              <p:nvPr/>
            </p:nvGrpSpPr>
            <p:grpSpPr>
              <a:xfrm rot="5400000">
                <a:off x="4039758" y="4460702"/>
                <a:ext cx="210765" cy="1068469"/>
                <a:chOff x="1770016" y="2538033"/>
                <a:chExt cx="1625600" cy="2225944"/>
              </a:xfrm>
            </p:grpSpPr>
            <p:cxnSp>
              <p:nvCxnSpPr>
                <p:cNvPr id="109" name="Straight Connector 108">
                  <a:extLst>
                    <a:ext uri="{FF2B5EF4-FFF2-40B4-BE49-F238E27FC236}">
                      <a16:creationId xmlns:a16="http://schemas.microsoft.com/office/drawing/2014/main" id="{2A3AEA6C-A84B-0095-DA05-DE8DB0830620}"/>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34BBA54-C2AF-8379-6C24-DCA8E6C81D1E}"/>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6D07B62-017A-BB6D-ECD3-A64CF6EE4E4E}"/>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84B3674-A263-B8A5-0194-65758F492F54}"/>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362FFE7-09E8-272F-47DD-F8C8D3D2464D}"/>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1EB3750-9A2A-7E28-1118-AA97F48CC9A4}"/>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1FB2AFF4-AC22-A033-C11F-BF79E91A12F7}"/>
                  </a:ext>
                </a:extLst>
              </p:cNvPr>
              <p:cNvGrpSpPr/>
              <p:nvPr/>
            </p:nvGrpSpPr>
            <p:grpSpPr>
              <a:xfrm rot="5400000">
                <a:off x="5330726" y="4464042"/>
                <a:ext cx="210766" cy="1061791"/>
                <a:chOff x="1770016" y="2551945"/>
                <a:chExt cx="1625606" cy="2212032"/>
              </a:xfrm>
            </p:grpSpPr>
            <p:cxnSp>
              <p:nvCxnSpPr>
                <p:cNvPr id="103" name="Straight Connector 102">
                  <a:extLst>
                    <a:ext uri="{FF2B5EF4-FFF2-40B4-BE49-F238E27FC236}">
                      <a16:creationId xmlns:a16="http://schemas.microsoft.com/office/drawing/2014/main" id="{03CF079A-B951-7560-9790-9F522CD729C1}"/>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D575DFC-DB0E-8E96-856E-82FA8C23CB6C}"/>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CEA84F2-D8F5-9868-4E08-683FC0A4A444}"/>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5C2E479-B21D-CC69-91FF-DE0EAFE09D5A}"/>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7EA2B93-0B33-16C2-25DA-0E70D1725162}"/>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4EAD5A6-DC77-7A02-390E-9394E52DC00F}"/>
                    </a:ext>
                  </a:extLst>
                </p:cNvPr>
                <p:cNvCxnSpPr>
                  <a:cxnSpLocks/>
                </p:cNvCxnSpPr>
                <p:nvPr/>
              </p:nvCxnSpPr>
              <p:spPr bwMode="auto">
                <a:xfrm>
                  <a:off x="1770022" y="2551945"/>
                  <a:ext cx="1625600" cy="0"/>
                </a:xfrm>
                <a:prstGeom prst="line">
                  <a:avLst/>
                </a:prstGeom>
                <a:noFill/>
                <a:ln w="28575" cap="flat" cmpd="sng" algn="ctr">
                  <a:solidFill>
                    <a:schemeClr val="bg1"/>
                  </a:solidFill>
                  <a:prstDash val="solid"/>
                  <a:round/>
                  <a:headEnd type="none" w="med" len="med"/>
                  <a:tailEnd type="none" w="med" len="med"/>
                </a:ln>
                <a:effectLst/>
              </p:spPr>
            </p:cxnSp>
          </p:grpSp>
        </p:grpSp>
      </p:grpSp>
      <p:graphicFrame>
        <p:nvGraphicFramePr>
          <p:cNvPr id="163" name="Table 88">
            <a:extLst>
              <a:ext uri="{FF2B5EF4-FFF2-40B4-BE49-F238E27FC236}">
                <a16:creationId xmlns:a16="http://schemas.microsoft.com/office/drawing/2014/main" id="{36BBC72F-DDCB-DBFE-5E9A-97FC609B703A}"/>
              </a:ext>
            </a:extLst>
          </p:cNvPr>
          <p:cNvGraphicFramePr>
            <a:graphicFrameLocks noGrp="1"/>
          </p:cNvGraphicFramePr>
          <p:nvPr>
            <p:extLst>
              <p:ext uri="{D42A27DB-BD31-4B8C-83A1-F6EECF244321}">
                <p14:modId xmlns:p14="http://schemas.microsoft.com/office/powerpoint/2010/main" val="735430224"/>
              </p:ext>
            </p:extLst>
          </p:nvPr>
        </p:nvGraphicFramePr>
        <p:xfrm>
          <a:off x="7968315" y="2133107"/>
          <a:ext cx="3656214" cy="1097280"/>
        </p:xfrm>
        <a:graphic>
          <a:graphicData uri="http://schemas.openxmlformats.org/drawingml/2006/table">
            <a:tbl>
              <a:tblPr firstRow="1" bandRow="1">
                <a:tableStyleId>{93296810-A885-4BE3-A3E7-6D5BEEA58F35}</a:tableStyleId>
              </a:tblPr>
              <a:tblGrid>
                <a:gridCol w="1357571">
                  <a:extLst>
                    <a:ext uri="{9D8B030D-6E8A-4147-A177-3AD203B41FA5}">
                      <a16:colId xmlns:a16="http://schemas.microsoft.com/office/drawing/2014/main" val="569101215"/>
                    </a:ext>
                  </a:extLst>
                </a:gridCol>
                <a:gridCol w="1162050">
                  <a:extLst>
                    <a:ext uri="{9D8B030D-6E8A-4147-A177-3AD203B41FA5}">
                      <a16:colId xmlns:a16="http://schemas.microsoft.com/office/drawing/2014/main" val="3431074328"/>
                    </a:ext>
                  </a:extLst>
                </a:gridCol>
                <a:gridCol w="1136593">
                  <a:extLst>
                    <a:ext uri="{9D8B030D-6E8A-4147-A177-3AD203B41FA5}">
                      <a16:colId xmlns:a16="http://schemas.microsoft.com/office/drawing/2014/main" val="128563709"/>
                    </a:ext>
                  </a:extLst>
                </a:gridCol>
              </a:tblGrid>
              <a:tr h="228449">
                <a:tc>
                  <a:txBody>
                    <a:bodyPr/>
                    <a:lstStyle/>
                    <a:p>
                      <a:pPr>
                        <a:lnSpc>
                          <a:spcPct val="90000"/>
                        </a:lnSpc>
                      </a:pPr>
                      <a:endParaRPr lang="en-US" sz="1200" dirty="0">
                        <a:solidFill>
                          <a:schemeClr val="bg1"/>
                        </a:solidFill>
                      </a:endParaRPr>
                    </a:p>
                  </a:txBody>
                  <a:tcPr>
                    <a:noFill/>
                  </a:tcPr>
                </a:tc>
                <a:tc>
                  <a:txBody>
                    <a:bodyPr/>
                    <a:lstStyle/>
                    <a:p>
                      <a:pPr algn="ctr">
                        <a:lnSpc>
                          <a:spcPct val="90000"/>
                        </a:lnSpc>
                      </a:pPr>
                      <a:r>
                        <a:rPr lang="en-US" sz="1200" dirty="0">
                          <a:solidFill>
                            <a:schemeClr val="tx1"/>
                          </a:solidFill>
                        </a:rPr>
                        <a:t>STRIDE</a:t>
                      </a:r>
                    </a:p>
                  </a:txBody>
                  <a:tcPr>
                    <a:solidFill>
                      <a:schemeClr val="accent1"/>
                    </a:solidFill>
                  </a:tcPr>
                </a:tc>
                <a:tc>
                  <a:txBody>
                    <a:bodyPr/>
                    <a:lstStyle/>
                    <a:p>
                      <a:pPr algn="ctr">
                        <a:lnSpc>
                          <a:spcPct val="90000"/>
                        </a:lnSpc>
                      </a:pPr>
                      <a:r>
                        <a:rPr lang="en-US" sz="1200" dirty="0">
                          <a:solidFill>
                            <a:schemeClr val="tx1"/>
                          </a:solidFill>
                        </a:rPr>
                        <a:t>Sorafenib</a:t>
                      </a:r>
                    </a:p>
                  </a:txBody>
                  <a:tcPr>
                    <a:solidFill>
                      <a:schemeClr val="accent3"/>
                    </a:solidFill>
                  </a:tcPr>
                </a:tc>
                <a:extLst>
                  <a:ext uri="{0D108BD9-81ED-4DB2-BD59-A6C34878D82A}">
                    <a16:rowId xmlns:a16="http://schemas.microsoft.com/office/drawing/2014/main" val="1612615495"/>
                  </a:ext>
                </a:extLst>
              </a:tr>
              <a:tr h="375310">
                <a:tc>
                  <a:txBody>
                    <a:bodyPr/>
                    <a:lstStyle/>
                    <a:p>
                      <a:pPr>
                        <a:lnSpc>
                          <a:spcPct val="90000"/>
                        </a:lnSpc>
                      </a:pPr>
                      <a:r>
                        <a:rPr lang="en-US" sz="1200" b="1" dirty="0">
                          <a:solidFill>
                            <a:schemeClr val="bg1"/>
                          </a:solidFill>
                        </a:rPr>
                        <a:t>Median OS </a:t>
                      </a:r>
                      <a:br>
                        <a:rPr lang="en-US" sz="1200" dirty="0">
                          <a:solidFill>
                            <a:schemeClr val="bg1"/>
                          </a:solidFill>
                        </a:rPr>
                      </a:br>
                      <a:r>
                        <a:rPr lang="en-US" sz="1200" dirty="0">
                          <a:solidFill>
                            <a:schemeClr val="bg1"/>
                          </a:solidFill>
                        </a:rPr>
                        <a:t>(95% CI), mo</a:t>
                      </a:r>
                    </a:p>
                  </a:txBody>
                  <a:tcPr>
                    <a:noFill/>
                  </a:tcPr>
                </a:tc>
                <a:tc>
                  <a:txBody>
                    <a:bodyPr/>
                    <a:lstStyle/>
                    <a:p>
                      <a:pPr algn="ctr">
                        <a:lnSpc>
                          <a:spcPct val="90000"/>
                        </a:lnSpc>
                      </a:pPr>
                      <a:r>
                        <a:rPr lang="en-US" sz="1200" dirty="0">
                          <a:solidFill>
                            <a:schemeClr val="bg1"/>
                          </a:solidFill>
                        </a:rPr>
                        <a:t>11.30 </a:t>
                      </a:r>
                      <a:br>
                        <a:rPr lang="en-US" sz="1200" dirty="0">
                          <a:solidFill>
                            <a:schemeClr val="bg1"/>
                          </a:solidFill>
                        </a:rPr>
                      </a:br>
                      <a:r>
                        <a:rPr lang="en-US" sz="1200" dirty="0">
                          <a:solidFill>
                            <a:schemeClr val="bg1"/>
                          </a:solidFill>
                        </a:rPr>
                        <a:t>(9.33-14.19)</a:t>
                      </a:r>
                    </a:p>
                  </a:txBody>
                  <a:tcPr>
                    <a:noFill/>
                  </a:tcPr>
                </a:tc>
                <a:tc>
                  <a:txBody>
                    <a:bodyPr/>
                    <a:lstStyle/>
                    <a:p>
                      <a:pPr algn="ctr">
                        <a:lnSpc>
                          <a:spcPct val="90000"/>
                        </a:lnSpc>
                      </a:pPr>
                      <a:r>
                        <a:rPr lang="en-US" sz="1200" dirty="0">
                          <a:solidFill>
                            <a:schemeClr val="bg1"/>
                          </a:solidFill>
                        </a:rPr>
                        <a:t>9.72 </a:t>
                      </a:r>
                      <a:br>
                        <a:rPr lang="en-US" sz="1200" dirty="0">
                          <a:solidFill>
                            <a:schemeClr val="bg1"/>
                          </a:solidFill>
                        </a:rPr>
                      </a:br>
                      <a:r>
                        <a:rPr lang="en-US" sz="1200" dirty="0">
                          <a:solidFill>
                            <a:schemeClr val="bg1"/>
                          </a:solidFill>
                        </a:rPr>
                        <a:t>(7.23-11.76)</a:t>
                      </a:r>
                    </a:p>
                  </a:txBody>
                  <a:tcPr>
                    <a:noFill/>
                  </a:tcPr>
                </a:tc>
                <a:extLst>
                  <a:ext uri="{0D108BD9-81ED-4DB2-BD59-A6C34878D82A}">
                    <a16:rowId xmlns:a16="http://schemas.microsoft.com/office/drawing/2014/main" val="765996641"/>
                  </a:ext>
                </a:extLst>
              </a:tr>
              <a:tr h="375310">
                <a:tc>
                  <a:txBody>
                    <a:bodyPr/>
                    <a:lstStyle/>
                    <a:p>
                      <a:pPr>
                        <a:lnSpc>
                          <a:spcPct val="90000"/>
                        </a:lnSpc>
                      </a:pPr>
                      <a:r>
                        <a:rPr lang="en-US" sz="1200" dirty="0">
                          <a:solidFill>
                            <a:schemeClr val="bg1"/>
                          </a:solidFill>
                        </a:rPr>
                        <a:t>OS HR (95% CI)</a:t>
                      </a:r>
                    </a:p>
                  </a:txBody>
                  <a:tcPr>
                    <a:noFill/>
                  </a:tcPr>
                </a:tc>
                <a:tc>
                  <a:txBody>
                    <a:bodyPr/>
                    <a:lstStyle/>
                    <a:p>
                      <a:pPr algn="ctr">
                        <a:lnSpc>
                          <a:spcPct val="90000"/>
                        </a:lnSpc>
                      </a:pPr>
                      <a:r>
                        <a:rPr lang="en-US" sz="1200" dirty="0">
                          <a:solidFill>
                            <a:schemeClr val="bg1"/>
                          </a:solidFill>
                        </a:rPr>
                        <a:t>0.83 </a:t>
                      </a:r>
                      <a:br>
                        <a:rPr lang="en-US" sz="1200" dirty="0">
                          <a:solidFill>
                            <a:schemeClr val="bg1"/>
                          </a:solidFill>
                        </a:rPr>
                      </a:br>
                      <a:r>
                        <a:rPr lang="en-US" sz="1200" dirty="0">
                          <a:solidFill>
                            <a:schemeClr val="bg1"/>
                          </a:solidFill>
                        </a:rPr>
                        <a:t>(0.65-1.05)</a:t>
                      </a:r>
                    </a:p>
                  </a:txBody>
                  <a:tcPr>
                    <a:noFill/>
                  </a:tcPr>
                </a:tc>
                <a:tc>
                  <a:txBody>
                    <a:bodyPr/>
                    <a:lstStyle/>
                    <a:p>
                      <a:pPr algn="ctr">
                        <a:lnSpc>
                          <a:spcPct val="90000"/>
                        </a:lnSpc>
                      </a:pPr>
                      <a:endParaRPr lang="en-US" sz="1200" dirty="0">
                        <a:solidFill>
                          <a:schemeClr val="bg1"/>
                        </a:solidFill>
                      </a:endParaRPr>
                    </a:p>
                  </a:txBody>
                  <a:tcPr>
                    <a:noFill/>
                  </a:tcPr>
                </a:tc>
                <a:extLst>
                  <a:ext uri="{0D108BD9-81ED-4DB2-BD59-A6C34878D82A}">
                    <a16:rowId xmlns:a16="http://schemas.microsoft.com/office/drawing/2014/main" val="1801558784"/>
                  </a:ext>
                </a:extLst>
              </a:tr>
            </a:tbl>
          </a:graphicData>
        </a:graphic>
      </p:graphicFrame>
      <p:grpSp>
        <p:nvGrpSpPr>
          <p:cNvPr id="164" name="Group 163">
            <a:extLst>
              <a:ext uri="{FF2B5EF4-FFF2-40B4-BE49-F238E27FC236}">
                <a16:creationId xmlns:a16="http://schemas.microsoft.com/office/drawing/2014/main" id="{98968C82-2024-7A95-86E3-1B5ED0A4C743}"/>
              </a:ext>
            </a:extLst>
          </p:cNvPr>
          <p:cNvGrpSpPr/>
          <p:nvPr/>
        </p:nvGrpSpPr>
        <p:grpSpPr>
          <a:xfrm>
            <a:off x="6770073" y="4375392"/>
            <a:ext cx="1953865" cy="738664"/>
            <a:chOff x="1110606" y="4118965"/>
            <a:chExt cx="1953865" cy="738664"/>
          </a:xfrm>
        </p:grpSpPr>
        <p:sp>
          <p:nvSpPr>
            <p:cNvPr id="165" name="TextBox 164">
              <a:extLst>
                <a:ext uri="{FF2B5EF4-FFF2-40B4-BE49-F238E27FC236}">
                  <a16:creationId xmlns:a16="http://schemas.microsoft.com/office/drawing/2014/main" id="{CFA35299-5643-9214-E065-D19AE332E88A}"/>
                </a:ext>
              </a:extLst>
            </p:cNvPr>
            <p:cNvSpPr txBox="1"/>
            <p:nvPr/>
          </p:nvSpPr>
          <p:spPr bwMode="auto">
            <a:xfrm>
              <a:off x="1479935" y="4118965"/>
              <a:ext cx="15845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STRIDE (N = 217)</a:t>
              </a:r>
            </a:p>
            <a:p>
              <a:pPr>
                <a:spcBef>
                  <a:spcPts val="0"/>
                </a:spcBef>
              </a:pPr>
              <a:r>
                <a:rPr lang="en-US" sz="1400" b="0" dirty="0">
                  <a:solidFill>
                    <a:schemeClr val="bg1"/>
                  </a:solidFill>
                  <a:latin typeface="Calibri" panose="020F0502020204030204" pitchFamily="34" charset="0"/>
                </a:rPr>
                <a:t>Sorafenib (N = 186)</a:t>
              </a:r>
            </a:p>
            <a:p>
              <a:pPr algn="l">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cxnSp>
          <p:nvCxnSpPr>
            <p:cNvPr id="166" name="Straight Connector 165">
              <a:extLst>
                <a:ext uri="{FF2B5EF4-FFF2-40B4-BE49-F238E27FC236}">
                  <a16:creationId xmlns:a16="http://schemas.microsoft.com/office/drawing/2014/main" id="{3DE636CA-9774-C153-A517-A77CE4186451}"/>
                </a:ext>
              </a:extLst>
            </p:cNvPr>
            <p:cNvCxnSpPr/>
            <p:nvPr/>
          </p:nvCxnSpPr>
          <p:spPr bwMode="auto">
            <a:xfrm>
              <a:off x="1110606" y="4267200"/>
              <a:ext cx="413336" cy="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EF8F605-8E15-0B8E-FF5F-FA742D985B5E}"/>
                </a:ext>
              </a:extLst>
            </p:cNvPr>
            <p:cNvCxnSpPr/>
            <p:nvPr/>
          </p:nvCxnSpPr>
          <p:spPr bwMode="auto">
            <a:xfrm>
              <a:off x="1110606" y="4486075"/>
              <a:ext cx="413336" cy="0"/>
            </a:xfrm>
            <a:prstGeom prst="line">
              <a:avLst/>
            </a:prstGeom>
            <a:noFill/>
            <a:ln w="28575" cap="flat" cmpd="sng" algn="ctr">
              <a:solidFill>
                <a:schemeClr val="accent3"/>
              </a:solidFill>
              <a:prstDash val="solid"/>
              <a:round/>
              <a:headEnd type="none" w="med" len="med"/>
              <a:tailEnd type="none" w="med" len="med"/>
            </a:ln>
            <a:effectLst/>
          </p:spPr>
        </p:cxnSp>
      </p:grpSp>
      <p:sp>
        <p:nvSpPr>
          <p:cNvPr id="53" name="Freeform: Shape 52">
            <a:extLst>
              <a:ext uri="{FF2B5EF4-FFF2-40B4-BE49-F238E27FC236}">
                <a16:creationId xmlns:a16="http://schemas.microsoft.com/office/drawing/2014/main" id="{354A6A9E-C6A8-5087-416D-93B1CC3DD1BD}"/>
              </a:ext>
            </a:extLst>
          </p:cNvPr>
          <p:cNvSpPr/>
          <p:nvPr/>
        </p:nvSpPr>
        <p:spPr bwMode="auto">
          <a:xfrm>
            <a:off x="1028700" y="2170114"/>
            <a:ext cx="4428067" cy="2245254"/>
          </a:xfrm>
          <a:custGeom>
            <a:avLst/>
            <a:gdLst>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12433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5067 w 4428067"/>
              <a:gd name="connsiteY60" fmla="*/ 1439333 h 2269067"/>
              <a:gd name="connsiteX61" fmla="*/ 1972733 w 4428067"/>
              <a:gd name="connsiteY61" fmla="*/ 1439333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12433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5067 w 4428067"/>
              <a:gd name="connsiteY60" fmla="*/ 1439333 h 2269067"/>
              <a:gd name="connsiteX61" fmla="*/ 1964796 w 4428067"/>
              <a:gd name="connsiteY61" fmla="*/ 1417108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12433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5067 w 4428067"/>
              <a:gd name="connsiteY60" fmla="*/ 1410758 h 2269067"/>
              <a:gd name="connsiteX61" fmla="*/ 1964796 w 4428067"/>
              <a:gd name="connsiteY61" fmla="*/ 1417108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12433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5067 w 4428067"/>
              <a:gd name="connsiteY60" fmla="*/ 1410758 h 2269067"/>
              <a:gd name="connsiteX61" fmla="*/ 1979083 w 4428067"/>
              <a:gd name="connsiteY61" fmla="*/ 1417108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12433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5067 w 4428067"/>
              <a:gd name="connsiteY60" fmla="*/ 1410758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12433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094970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4700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51050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60133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60133 w 4428067"/>
              <a:gd name="connsiteY28" fmla="*/ 1849967 h 2269067"/>
              <a:gd name="connsiteX29" fmla="*/ 2736320 w 4428067"/>
              <a:gd name="connsiteY29" fmla="*/ 1797580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1300 w 4428067"/>
              <a:gd name="connsiteY27" fmla="*/ 1828800 h 2269067"/>
              <a:gd name="connsiteX28" fmla="*/ 2734733 w 4428067"/>
              <a:gd name="connsiteY28" fmla="*/ 1838854 h 2269067"/>
              <a:gd name="connsiteX29" fmla="*/ 2736320 w 4428067"/>
              <a:gd name="connsiteY29" fmla="*/ 1797580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2888 w 4428067"/>
              <a:gd name="connsiteY27" fmla="*/ 1835150 h 2269067"/>
              <a:gd name="connsiteX28" fmla="*/ 2734733 w 4428067"/>
              <a:gd name="connsiteY28" fmla="*/ 1838854 h 2269067"/>
              <a:gd name="connsiteX29" fmla="*/ 2736320 w 4428067"/>
              <a:gd name="connsiteY29" fmla="*/ 1797580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2888 w 4428067"/>
              <a:gd name="connsiteY27" fmla="*/ 1835150 h 2269067"/>
              <a:gd name="connsiteX28" fmla="*/ 2741083 w 4428067"/>
              <a:gd name="connsiteY28" fmla="*/ 1838854 h 2269067"/>
              <a:gd name="connsiteX29" fmla="*/ 2736320 w 4428067"/>
              <a:gd name="connsiteY29" fmla="*/ 1797580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2888 w 4428067"/>
              <a:gd name="connsiteY27" fmla="*/ 1835150 h 2269067"/>
              <a:gd name="connsiteX28" fmla="*/ 2736321 w 4428067"/>
              <a:gd name="connsiteY28" fmla="*/ 1838854 h 2269067"/>
              <a:gd name="connsiteX29" fmla="*/ 2736320 w 4428067"/>
              <a:gd name="connsiteY29" fmla="*/ 1797580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2888 w 4428067"/>
              <a:gd name="connsiteY27" fmla="*/ 1835150 h 2269067"/>
              <a:gd name="connsiteX28" fmla="*/ 2736321 w 4428067"/>
              <a:gd name="connsiteY28" fmla="*/ 1838854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2888 w 4428067"/>
              <a:gd name="connsiteY27" fmla="*/ 1835150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1300 w 4428067"/>
              <a:gd name="connsiteY26" fmla="*/ 1871133 h 2269067"/>
              <a:gd name="connsiteX27" fmla="*/ 2782888 w 4428067"/>
              <a:gd name="connsiteY27" fmla="*/ 1827213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2888 w 4428067"/>
              <a:gd name="connsiteY26" fmla="*/ 1863196 h 2269067"/>
              <a:gd name="connsiteX27" fmla="*/ 2782888 w 4428067"/>
              <a:gd name="connsiteY27" fmla="*/ 1827213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2888 w 4428067"/>
              <a:gd name="connsiteY26" fmla="*/ 1863196 h 2269067"/>
              <a:gd name="connsiteX27" fmla="*/ 2782888 w 4428067"/>
              <a:gd name="connsiteY27" fmla="*/ 1827213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2888 w 4428067"/>
              <a:gd name="connsiteY26" fmla="*/ 1863196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82888 w 4428067"/>
              <a:gd name="connsiteY26" fmla="*/ 1867958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44800 w 4428067"/>
              <a:gd name="connsiteY25" fmla="*/ 1871133 h 2269067"/>
              <a:gd name="connsiteX26" fmla="*/ 2779713 w 4428067"/>
              <a:gd name="connsiteY26" fmla="*/ 1874308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38450 w 4428067"/>
              <a:gd name="connsiteY25" fmla="*/ 1867958 h 2269067"/>
              <a:gd name="connsiteX26" fmla="*/ 2779713 w 4428067"/>
              <a:gd name="connsiteY26" fmla="*/ 1874308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38450 w 4428067"/>
              <a:gd name="connsiteY25" fmla="*/ 1867958 h 2269067"/>
              <a:gd name="connsiteX26" fmla="*/ 2786063 w 4428067"/>
              <a:gd name="connsiteY26" fmla="*/ 1874308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38450 w 4428067"/>
              <a:gd name="connsiteY25" fmla="*/ 1867958 h 2269067"/>
              <a:gd name="connsiteX26" fmla="*/ 2778125 w 4428067"/>
              <a:gd name="connsiteY26" fmla="*/ 1871133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37933 w 4428067"/>
              <a:gd name="connsiteY22" fmla="*/ 1926167 h 2269067"/>
              <a:gd name="connsiteX23" fmla="*/ 2950633 w 4428067"/>
              <a:gd name="connsiteY23" fmla="*/ 1913467 h 2269067"/>
              <a:gd name="connsiteX24" fmla="*/ 2844800 w 4428067"/>
              <a:gd name="connsiteY24" fmla="*/ 1913467 h 2269067"/>
              <a:gd name="connsiteX25" fmla="*/ 2838450 w 4428067"/>
              <a:gd name="connsiteY25" fmla="*/ 1867958 h 2269067"/>
              <a:gd name="connsiteX26" fmla="*/ 2779713 w 4428067"/>
              <a:gd name="connsiteY26" fmla="*/ 1866371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0133 w 4428067"/>
              <a:gd name="connsiteY5" fmla="*/ 21971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50633 w 4428067"/>
              <a:gd name="connsiteY22" fmla="*/ 1926167 h 2269067"/>
              <a:gd name="connsiteX23" fmla="*/ 2950633 w 4428067"/>
              <a:gd name="connsiteY23" fmla="*/ 1913467 h 2269067"/>
              <a:gd name="connsiteX24" fmla="*/ 2844800 w 4428067"/>
              <a:gd name="connsiteY24" fmla="*/ 1913467 h 2269067"/>
              <a:gd name="connsiteX25" fmla="*/ 2838450 w 4428067"/>
              <a:gd name="connsiteY25" fmla="*/ 1867958 h 2269067"/>
              <a:gd name="connsiteX26" fmla="*/ 2779713 w 4428067"/>
              <a:gd name="connsiteY26" fmla="*/ 1866371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29367 h 2269067"/>
              <a:gd name="connsiteX8" fmla="*/ 3657600 w 4428067"/>
              <a:gd name="connsiteY8" fmla="*/ 2129367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50633 w 4428067"/>
              <a:gd name="connsiteY22" fmla="*/ 1926167 h 2269067"/>
              <a:gd name="connsiteX23" fmla="*/ 2950633 w 4428067"/>
              <a:gd name="connsiteY23" fmla="*/ 1913467 h 2269067"/>
              <a:gd name="connsiteX24" fmla="*/ 2844800 w 4428067"/>
              <a:gd name="connsiteY24" fmla="*/ 1913467 h 2269067"/>
              <a:gd name="connsiteX25" fmla="*/ 2838450 w 4428067"/>
              <a:gd name="connsiteY25" fmla="*/ 1867958 h 2269067"/>
              <a:gd name="connsiteX26" fmla="*/ 2779713 w 4428067"/>
              <a:gd name="connsiteY26" fmla="*/ 1866371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29367 h 2269067"/>
              <a:gd name="connsiteX8" fmla="*/ 3662363 w 4428067"/>
              <a:gd name="connsiteY8" fmla="*/ 2138892 h 2269067"/>
              <a:gd name="connsiteX9" fmla="*/ 3657600 w 4428067"/>
              <a:gd name="connsiteY9" fmla="*/ 2087033 h 2269067"/>
              <a:gd name="connsiteX10" fmla="*/ 3445933 w 4428067"/>
              <a:gd name="connsiteY10" fmla="*/ 2087033 h 2269067"/>
              <a:gd name="connsiteX11" fmla="*/ 3445933 w 4428067"/>
              <a:gd name="connsiteY11" fmla="*/ 2061633 h 2269067"/>
              <a:gd name="connsiteX12" fmla="*/ 3331633 w 4428067"/>
              <a:gd name="connsiteY12" fmla="*/ 2061633 h 2269067"/>
              <a:gd name="connsiteX13" fmla="*/ 3331633 w 4428067"/>
              <a:gd name="connsiteY13" fmla="*/ 2006600 h 2269067"/>
              <a:gd name="connsiteX14" fmla="*/ 3238500 w 4428067"/>
              <a:gd name="connsiteY14" fmla="*/ 2006600 h 2269067"/>
              <a:gd name="connsiteX15" fmla="*/ 3238500 w 4428067"/>
              <a:gd name="connsiteY15" fmla="*/ 1989667 h 2269067"/>
              <a:gd name="connsiteX16" fmla="*/ 3158067 w 4428067"/>
              <a:gd name="connsiteY16" fmla="*/ 1989667 h 2269067"/>
              <a:gd name="connsiteX17" fmla="*/ 3158067 w 4428067"/>
              <a:gd name="connsiteY17" fmla="*/ 1964267 h 2269067"/>
              <a:gd name="connsiteX18" fmla="*/ 3060700 w 4428067"/>
              <a:gd name="connsiteY18" fmla="*/ 1964267 h 2269067"/>
              <a:gd name="connsiteX19" fmla="*/ 3060700 w 4428067"/>
              <a:gd name="connsiteY19" fmla="*/ 1964267 h 2269067"/>
              <a:gd name="connsiteX20" fmla="*/ 3022600 w 4428067"/>
              <a:gd name="connsiteY20" fmla="*/ 1964267 h 2269067"/>
              <a:gd name="connsiteX21" fmla="*/ 3022600 w 4428067"/>
              <a:gd name="connsiteY21" fmla="*/ 1926167 h 2269067"/>
              <a:gd name="connsiteX22" fmla="*/ 2950633 w 4428067"/>
              <a:gd name="connsiteY22" fmla="*/ 1926167 h 2269067"/>
              <a:gd name="connsiteX23" fmla="*/ 2950633 w 4428067"/>
              <a:gd name="connsiteY23" fmla="*/ 1913467 h 2269067"/>
              <a:gd name="connsiteX24" fmla="*/ 2844800 w 4428067"/>
              <a:gd name="connsiteY24" fmla="*/ 1913467 h 2269067"/>
              <a:gd name="connsiteX25" fmla="*/ 2838450 w 4428067"/>
              <a:gd name="connsiteY25" fmla="*/ 1867958 h 2269067"/>
              <a:gd name="connsiteX26" fmla="*/ 2779713 w 4428067"/>
              <a:gd name="connsiteY26" fmla="*/ 1866371 h 2269067"/>
              <a:gd name="connsiteX27" fmla="*/ 2779713 w 4428067"/>
              <a:gd name="connsiteY27" fmla="*/ 1831976 h 2269067"/>
              <a:gd name="connsiteX28" fmla="*/ 2736321 w 4428067"/>
              <a:gd name="connsiteY28" fmla="*/ 1830917 h 2269067"/>
              <a:gd name="connsiteX29" fmla="*/ 2736320 w 4428067"/>
              <a:gd name="connsiteY29" fmla="*/ 1799167 h 2269067"/>
              <a:gd name="connsiteX30" fmla="*/ 2679700 w 4428067"/>
              <a:gd name="connsiteY30" fmla="*/ 1799167 h 2269067"/>
              <a:gd name="connsiteX31" fmla="*/ 2679700 w 4428067"/>
              <a:gd name="connsiteY31" fmla="*/ 1761067 h 2269067"/>
              <a:gd name="connsiteX32" fmla="*/ 2641600 w 4428067"/>
              <a:gd name="connsiteY32" fmla="*/ 1761067 h 2269067"/>
              <a:gd name="connsiteX33" fmla="*/ 2641600 w 4428067"/>
              <a:gd name="connsiteY33" fmla="*/ 1731433 h 2269067"/>
              <a:gd name="connsiteX34" fmla="*/ 2611967 w 4428067"/>
              <a:gd name="connsiteY34" fmla="*/ 1731433 h 2269067"/>
              <a:gd name="connsiteX35" fmla="*/ 2611967 w 4428067"/>
              <a:gd name="connsiteY35" fmla="*/ 1718733 h 2269067"/>
              <a:gd name="connsiteX36" fmla="*/ 2595033 w 4428067"/>
              <a:gd name="connsiteY36" fmla="*/ 1718733 h 2269067"/>
              <a:gd name="connsiteX37" fmla="*/ 2595033 w 4428067"/>
              <a:gd name="connsiteY37" fmla="*/ 1693333 h 2269067"/>
              <a:gd name="connsiteX38" fmla="*/ 2489200 w 4428067"/>
              <a:gd name="connsiteY38" fmla="*/ 1693333 h 2269067"/>
              <a:gd name="connsiteX39" fmla="*/ 2489200 w 4428067"/>
              <a:gd name="connsiteY39" fmla="*/ 1659467 h 2269067"/>
              <a:gd name="connsiteX40" fmla="*/ 2459567 w 4428067"/>
              <a:gd name="connsiteY40" fmla="*/ 1659467 h 2269067"/>
              <a:gd name="connsiteX41" fmla="*/ 2459567 w 4428067"/>
              <a:gd name="connsiteY41" fmla="*/ 1612900 h 2269067"/>
              <a:gd name="connsiteX42" fmla="*/ 2438400 w 4428067"/>
              <a:gd name="connsiteY42" fmla="*/ 1612900 h 2269067"/>
              <a:gd name="connsiteX43" fmla="*/ 2438400 w 4428067"/>
              <a:gd name="connsiteY43" fmla="*/ 1600200 h 2269067"/>
              <a:gd name="connsiteX44" fmla="*/ 2370667 w 4428067"/>
              <a:gd name="connsiteY44" fmla="*/ 1600200 h 2269067"/>
              <a:gd name="connsiteX45" fmla="*/ 2383367 w 4428067"/>
              <a:gd name="connsiteY45" fmla="*/ 1587500 h 2269067"/>
              <a:gd name="connsiteX46" fmla="*/ 2290233 w 4428067"/>
              <a:gd name="connsiteY46" fmla="*/ 1587500 h 2269067"/>
              <a:gd name="connsiteX47" fmla="*/ 2290233 w 4428067"/>
              <a:gd name="connsiteY47" fmla="*/ 1562100 h 2269067"/>
              <a:gd name="connsiteX48" fmla="*/ 2260600 w 4428067"/>
              <a:gd name="connsiteY48" fmla="*/ 1562100 h 2269067"/>
              <a:gd name="connsiteX49" fmla="*/ 2260600 w 4428067"/>
              <a:gd name="connsiteY49" fmla="*/ 1549400 h 2269067"/>
              <a:gd name="connsiteX50" fmla="*/ 2209800 w 4428067"/>
              <a:gd name="connsiteY50" fmla="*/ 1549400 h 2269067"/>
              <a:gd name="connsiteX51" fmla="*/ 2209800 w 4428067"/>
              <a:gd name="connsiteY51" fmla="*/ 1511300 h 2269067"/>
              <a:gd name="connsiteX52" fmla="*/ 2150533 w 4428067"/>
              <a:gd name="connsiteY52" fmla="*/ 1511300 h 2269067"/>
              <a:gd name="connsiteX53" fmla="*/ 2137833 w 4428067"/>
              <a:gd name="connsiteY53" fmla="*/ 1498600 h 2269067"/>
              <a:gd name="connsiteX54" fmla="*/ 2095500 w 4428067"/>
              <a:gd name="connsiteY54" fmla="*/ 1498600 h 2269067"/>
              <a:gd name="connsiteX55" fmla="*/ 2095500 w 4428067"/>
              <a:gd name="connsiteY55" fmla="*/ 1498600 h 2269067"/>
              <a:gd name="connsiteX56" fmla="*/ 2102907 w 4428067"/>
              <a:gd name="connsiteY56" fmla="*/ 1481667 h 2269067"/>
              <a:gd name="connsiteX57" fmla="*/ 2047875 w 4428067"/>
              <a:gd name="connsiteY57" fmla="*/ 1481667 h 2269067"/>
              <a:gd name="connsiteX58" fmla="*/ 2044700 w 4428067"/>
              <a:gd name="connsiteY58" fmla="*/ 1439333 h 2269067"/>
              <a:gd name="connsiteX59" fmla="*/ 2015067 w 4428067"/>
              <a:gd name="connsiteY59" fmla="*/ 1439333 h 2269067"/>
              <a:gd name="connsiteX60" fmla="*/ 2013479 w 4428067"/>
              <a:gd name="connsiteY60" fmla="*/ 1420283 h 2269067"/>
              <a:gd name="connsiteX61" fmla="*/ 1972733 w 4428067"/>
              <a:gd name="connsiteY61" fmla="*/ 1415521 h 2269067"/>
              <a:gd name="connsiteX62" fmla="*/ 1972733 w 4428067"/>
              <a:gd name="connsiteY62" fmla="*/ 1384300 h 2269067"/>
              <a:gd name="connsiteX63" fmla="*/ 1875367 w 4428067"/>
              <a:gd name="connsiteY63" fmla="*/ 1384300 h 2269067"/>
              <a:gd name="connsiteX64" fmla="*/ 1875367 w 4428067"/>
              <a:gd name="connsiteY64" fmla="*/ 1371600 h 2269067"/>
              <a:gd name="connsiteX65" fmla="*/ 1752600 w 4428067"/>
              <a:gd name="connsiteY65" fmla="*/ 1371600 h 2269067"/>
              <a:gd name="connsiteX66" fmla="*/ 1752600 w 4428067"/>
              <a:gd name="connsiteY66" fmla="*/ 1325033 h 2269067"/>
              <a:gd name="connsiteX67" fmla="*/ 1727200 w 4428067"/>
              <a:gd name="connsiteY67" fmla="*/ 1325033 h 2269067"/>
              <a:gd name="connsiteX68" fmla="*/ 1727200 w 4428067"/>
              <a:gd name="connsiteY68" fmla="*/ 1274233 h 2269067"/>
              <a:gd name="connsiteX69" fmla="*/ 1680633 w 4428067"/>
              <a:gd name="connsiteY69" fmla="*/ 1274233 h 2269067"/>
              <a:gd name="connsiteX70" fmla="*/ 1680633 w 4428067"/>
              <a:gd name="connsiteY70" fmla="*/ 1227667 h 2269067"/>
              <a:gd name="connsiteX71" fmla="*/ 1557867 w 4428067"/>
              <a:gd name="connsiteY71" fmla="*/ 1227667 h 2269067"/>
              <a:gd name="connsiteX72" fmla="*/ 1557867 w 4428067"/>
              <a:gd name="connsiteY72" fmla="*/ 1198033 h 2269067"/>
              <a:gd name="connsiteX73" fmla="*/ 1498600 w 4428067"/>
              <a:gd name="connsiteY73" fmla="*/ 1198033 h 2269067"/>
              <a:gd name="connsiteX74" fmla="*/ 1498600 w 4428067"/>
              <a:gd name="connsiteY74" fmla="*/ 1130300 h 2269067"/>
              <a:gd name="connsiteX75" fmla="*/ 1460500 w 4428067"/>
              <a:gd name="connsiteY75" fmla="*/ 1130300 h 2269067"/>
              <a:gd name="connsiteX76" fmla="*/ 1460500 w 4428067"/>
              <a:gd name="connsiteY76" fmla="*/ 1100667 h 2269067"/>
              <a:gd name="connsiteX77" fmla="*/ 1435100 w 4428067"/>
              <a:gd name="connsiteY77" fmla="*/ 1100667 h 2269067"/>
              <a:gd name="connsiteX78" fmla="*/ 1435100 w 4428067"/>
              <a:gd name="connsiteY78" fmla="*/ 103716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29367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38450 w 4428067"/>
              <a:gd name="connsiteY24" fmla="*/ 1867958 h 2269067"/>
              <a:gd name="connsiteX25" fmla="*/ 2779713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70667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50533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60775 w 4428067"/>
              <a:gd name="connsiteY7" fmla="*/ 2130954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38450 w 4428067"/>
              <a:gd name="connsiteY24" fmla="*/ 1867958 h 2269067"/>
              <a:gd name="connsiteX25" fmla="*/ 2779713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70667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50533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38450 w 4428067"/>
              <a:gd name="connsiteY24" fmla="*/ 1867958 h 2269067"/>
              <a:gd name="connsiteX25" fmla="*/ 2779713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70667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50533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79713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70667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50533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70667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50533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70667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50533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50533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35100 w 4428067"/>
              <a:gd name="connsiteY77" fmla="*/ 103716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12875 w 4428067"/>
              <a:gd name="connsiteY77" fmla="*/ 1072092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35100 w 4428067"/>
              <a:gd name="connsiteY76" fmla="*/ 1100667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60500 w 4428067"/>
              <a:gd name="connsiteY75" fmla="*/ 1100667 h 2269067"/>
              <a:gd name="connsiteX76" fmla="*/ 1416050 w 4428067"/>
              <a:gd name="connsiteY76" fmla="*/ 1076855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41450 w 4428067"/>
              <a:gd name="connsiteY75" fmla="*/ 1102254 h 2269067"/>
              <a:gd name="connsiteX76" fmla="*/ 1416050 w 4428067"/>
              <a:gd name="connsiteY76" fmla="*/ 1076855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44625 w 4428067"/>
              <a:gd name="connsiteY75" fmla="*/ 1075266 h 2269067"/>
              <a:gd name="connsiteX76" fmla="*/ 1416050 w 4428067"/>
              <a:gd name="connsiteY76" fmla="*/ 1076855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46213 w 4428067"/>
              <a:gd name="connsiteY75" fmla="*/ 1081616 h 2269067"/>
              <a:gd name="connsiteX76" fmla="*/ 1416050 w 4428067"/>
              <a:gd name="connsiteY76" fmla="*/ 1076855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60500 w 4428067"/>
              <a:gd name="connsiteY74" fmla="*/ 1130300 h 2269067"/>
              <a:gd name="connsiteX75" fmla="*/ 1446213 w 4428067"/>
              <a:gd name="connsiteY75" fmla="*/ 1073679 h 2269067"/>
              <a:gd name="connsiteX76" fmla="*/ 1416050 w 4428067"/>
              <a:gd name="connsiteY76" fmla="*/ 1076855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36687 w 4428067"/>
              <a:gd name="connsiteY74" fmla="*/ 1101725 h 2269067"/>
              <a:gd name="connsiteX75" fmla="*/ 1446213 w 4428067"/>
              <a:gd name="connsiteY75" fmla="*/ 1073679 h 2269067"/>
              <a:gd name="connsiteX76" fmla="*/ 1416050 w 4428067"/>
              <a:gd name="connsiteY76" fmla="*/ 1076855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36687 w 4428067"/>
              <a:gd name="connsiteY74" fmla="*/ 1101725 h 2269067"/>
              <a:gd name="connsiteX75" fmla="*/ 1438276 w 4428067"/>
              <a:gd name="connsiteY75" fmla="*/ 1081617 h 2269067"/>
              <a:gd name="connsiteX76" fmla="*/ 1416050 w 4428067"/>
              <a:gd name="connsiteY76" fmla="*/ 1076855 h 2269067"/>
              <a:gd name="connsiteX77" fmla="*/ 1414463 w 4428067"/>
              <a:gd name="connsiteY77" fmla="*/ 1043517 h 2269067"/>
              <a:gd name="connsiteX78" fmla="*/ 1380067 w 4428067"/>
              <a:gd name="connsiteY78" fmla="*/ 1037167 h 2269067"/>
              <a:gd name="connsiteX79" fmla="*/ 1380067 w 4428067"/>
              <a:gd name="connsiteY79" fmla="*/ 1007533 h 2269067"/>
              <a:gd name="connsiteX80" fmla="*/ 1337733 w 4428067"/>
              <a:gd name="connsiteY80" fmla="*/ 1007533 h 2269067"/>
              <a:gd name="connsiteX81" fmla="*/ 1337733 w 4428067"/>
              <a:gd name="connsiteY81" fmla="*/ 977900 h 2269067"/>
              <a:gd name="connsiteX82" fmla="*/ 1299633 w 4428067"/>
              <a:gd name="connsiteY82" fmla="*/ 977900 h 2269067"/>
              <a:gd name="connsiteX83" fmla="*/ 1299633 w 4428067"/>
              <a:gd name="connsiteY83" fmla="*/ 935567 h 2269067"/>
              <a:gd name="connsiteX84" fmla="*/ 1214967 w 4428067"/>
              <a:gd name="connsiteY84" fmla="*/ 935567 h 2269067"/>
              <a:gd name="connsiteX85" fmla="*/ 1214967 w 4428067"/>
              <a:gd name="connsiteY85" fmla="*/ 897467 h 2269067"/>
              <a:gd name="connsiteX86" fmla="*/ 1198033 w 4428067"/>
              <a:gd name="connsiteY86" fmla="*/ 897467 h 2269067"/>
              <a:gd name="connsiteX87" fmla="*/ 1198033 w 4428067"/>
              <a:gd name="connsiteY87" fmla="*/ 829733 h 2269067"/>
              <a:gd name="connsiteX88" fmla="*/ 1087967 w 4428067"/>
              <a:gd name="connsiteY88" fmla="*/ 829733 h 2269067"/>
              <a:gd name="connsiteX89" fmla="*/ 1087967 w 4428067"/>
              <a:gd name="connsiteY89" fmla="*/ 829733 h 2269067"/>
              <a:gd name="connsiteX90" fmla="*/ 1087967 w 4428067"/>
              <a:gd name="connsiteY90" fmla="*/ 812800 h 2269067"/>
              <a:gd name="connsiteX91" fmla="*/ 1011767 w 4428067"/>
              <a:gd name="connsiteY91" fmla="*/ 812800 h 2269067"/>
              <a:gd name="connsiteX92" fmla="*/ 1011767 w 4428067"/>
              <a:gd name="connsiteY92" fmla="*/ 766233 h 2269067"/>
              <a:gd name="connsiteX93" fmla="*/ 982133 w 4428067"/>
              <a:gd name="connsiteY93" fmla="*/ 766233 h 2269067"/>
              <a:gd name="connsiteX94" fmla="*/ 982133 w 4428067"/>
              <a:gd name="connsiteY94" fmla="*/ 736600 h 2269067"/>
              <a:gd name="connsiteX95" fmla="*/ 948267 w 4428067"/>
              <a:gd name="connsiteY95" fmla="*/ 736600 h 2269067"/>
              <a:gd name="connsiteX96" fmla="*/ 948267 w 4428067"/>
              <a:gd name="connsiteY96" fmla="*/ 715433 h 2269067"/>
              <a:gd name="connsiteX97" fmla="*/ 876300 w 4428067"/>
              <a:gd name="connsiteY97" fmla="*/ 715433 h 2269067"/>
              <a:gd name="connsiteX98" fmla="*/ 876300 w 4428067"/>
              <a:gd name="connsiteY98" fmla="*/ 685800 h 2269067"/>
              <a:gd name="connsiteX99" fmla="*/ 829733 w 4428067"/>
              <a:gd name="connsiteY99" fmla="*/ 685800 h 2269067"/>
              <a:gd name="connsiteX100" fmla="*/ 829733 w 4428067"/>
              <a:gd name="connsiteY100" fmla="*/ 656167 h 2269067"/>
              <a:gd name="connsiteX101" fmla="*/ 795867 w 4428067"/>
              <a:gd name="connsiteY101" fmla="*/ 656167 h 2269067"/>
              <a:gd name="connsiteX102" fmla="*/ 795867 w 4428067"/>
              <a:gd name="connsiteY102" fmla="*/ 596900 h 2269067"/>
              <a:gd name="connsiteX103" fmla="*/ 749300 w 4428067"/>
              <a:gd name="connsiteY103" fmla="*/ 596900 h 2269067"/>
              <a:gd name="connsiteX104" fmla="*/ 732367 w 4428067"/>
              <a:gd name="connsiteY104" fmla="*/ 579967 h 2269067"/>
              <a:gd name="connsiteX105" fmla="*/ 668867 w 4428067"/>
              <a:gd name="connsiteY105" fmla="*/ 579967 h 2269067"/>
              <a:gd name="connsiteX106" fmla="*/ 668867 w 4428067"/>
              <a:gd name="connsiteY106" fmla="*/ 512233 h 2269067"/>
              <a:gd name="connsiteX107" fmla="*/ 601133 w 4428067"/>
              <a:gd name="connsiteY107" fmla="*/ 512233 h 2269067"/>
              <a:gd name="connsiteX108" fmla="*/ 601133 w 4428067"/>
              <a:gd name="connsiteY108" fmla="*/ 457200 h 2269067"/>
              <a:gd name="connsiteX109" fmla="*/ 554567 w 4428067"/>
              <a:gd name="connsiteY109" fmla="*/ 457200 h 2269067"/>
              <a:gd name="connsiteX110" fmla="*/ 554567 w 4428067"/>
              <a:gd name="connsiteY110" fmla="*/ 436033 h 2269067"/>
              <a:gd name="connsiteX111" fmla="*/ 520700 w 4428067"/>
              <a:gd name="connsiteY111" fmla="*/ 436033 h 2269067"/>
              <a:gd name="connsiteX112" fmla="*/ 520700 w 4428067"/>
              <a:gd name="connsiteY112" fmla="*/ 376767 h 2269067"/>
              <a:gd name="connsiteX113" fmla="*/ 482600 w 4428067"/>
              <a:gd name="connsiteY113" fmla="*/ 376767 h 2269067"/>
              <a:gd name="connsiteX114" fmla="*/ 482600 w 4428067"/>
              <a:gd name="connsiteY114" fmla="*/ 351367 h 2269067"/>
              <a:gd name="connsiteX115" fmla="*/ 444500 w 4428067"/>
              <a:gd name="connsiteY115" fmla="*/ 351367 h 2269067"/>
              <a:gd name="connsiteX116" fmla="*/ 444500 w 4428067"/>
              <a:gd name="connsiteY116" fmla="*/ 300567 h 2269067"/>
              <a:gd name="connsiteX117" fmla="*/ 444500 w 4428067"/>
              <a:gd name="connsiteY117" fmla="*/ 300567 h 2269067"/>
              <a:gd name="connsiteX118" fmla="*/ 419100 w 4428067"/>
              <a:gd name="connsiteY118" fmla="*/ 300567 h 2269067"/>
              <a:gd name="connsiteX119" fmla="*/ 419100 w 4428067"/>
              <a:gd name="connsiteY119" fmla="*/ 258233 h 2269067"/>
              <a:gd name="connsiteX120" fmla="*/ 393700 w 4428067"/>
              <a:gd name="connsiteY120" fmla="*/ 258233 h 2269067"/>
              <a:gd name="connsiteX121" fmla="*/ 393700 w 4428067"/>
              <a:gd name="connsiteY121" fmla="*/ 215900 h 2269067"/>
              <a:gd name="connsiteX122" fmla="*/ 330200 w 4428067"/>
              <a:gd name="connsiteY122" fmla="*/ 215900 h 2269067"/>
              <a:gd name="connsiteX123" fmla="*/ 330200 w 4428067"/>
              <a:gd name="connsiteY123" fmla="*/ 152400 h 2269067"/>
              <a:gd name="connsiteX124" fmla="*/ 283633 w 4428067"/>
              <a:gd name="connsiteY124" fmla="*/ 152400 h 2269067"/>
              <a:gd name="connsiteX125" fmla="*/ 283633 w 4428067"/>
              <a:gd name="connsiteY125" fmla="*/ 139700 h 2269067"/>
              <a:gd name="connsiteX126" fmla="*/ 203200 w 4428067"/>
              <a:gd name="connsiteY126" fmla="*/ 139700 h 2269067"/>
              <a:gd name="connsiteX127" fmla="*/ 203200 w 4428067"/>
              <a:gd name="connsiteY127" fmla="*/ 105833 h 2269067"/>
              <a:gd name="connsiteX128" fmla="*/ 156633 w 4428067"/>
              <a:gd name="connsiteY128" fmla="*/ 105833 h 2269067"/>
              <a:gd name="connsiteX129" fmla="*/ 156633 w 4428067"/>
              <a:gd name="connsiteY129" fmla="*/ 63500 h 2269067"/>
              <a:gd name="connsiteX130" fmla="*/ 110067 w 4428067"/>
              <a:gd name="connsiteY130" fmla="*/ 63500 h 2269067"/>
              <a:gd name="connsiteX131" fmla="*/ 122767 w 4428067"/>
              <a:gd name="connsiteY131" fmla="*/ 50800 h 2269067"/>
              <a:gd name="connsiteX132" fmla="*/ 84667 w 4428067"/>
              <a:gd name="connsiteY132" fmla="*/ 50800 h 2269067"/>
              <a:gd name="connsiteX133" fmla="*/ 84667 w 4428067"/>
              <a:gd name="connsiteY133" fmla="*/ 0 h 2269067"/>
              <a:gd name="connsiteX134" fmla="*/ 0 w 4428067"/>
              <a:gd name="connsiteY134"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73200 w 4428067"/>
              <a:gd name="connsiteY74" fmla="*/ 1116013 h 2269067"/>
              <a:gd name="connsiteX75" fmla="*/ 1436687 w 4428067"/>
              <a:gd name="connsiteY75" fmla="*/ 1101725 h 2269067"/>
              <a:gd name="connsiteX76" fmla="*/ 1438276 w 4428067"/>
              <a:gd name="connsiteY76" fmla="*/ 1081617 h 2269067"/>
              <a:gd name="connsiteX77" fmla="*/ 1416050 w 4428067"/>
              <a:gd name="connsiteY77" fmla="*/ 1076855 h 2269067"/>
              <a:gd name="connsiteX78" fmla="*/ 1414463 w 4428067"/>
              <a:gd name="connsiteY78" fmla="*/ 104351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8600 w 4428067"/>
              <a:gd name="connsiteY73" fmla="*/ 1130300 h 2269067"/>
              <a:gd name="connsiteX74" fmla="*/ 1471612 w 4428067"/>
              <a:gd name="connsiteY74" fmla="*/ 1103313 h 2269067"/>
              <a:gd name="connsiteX75" fmla="*/ 1436687 w 4428067"/>
              <a:gd name="connsiteY75" fmla="*/ 1101725 h 2269067"/>
              <a:gd name="connsiteX76" fmla="*/ 1438276 w 4428067"/>
              <a:gd name="connsiteY76" fmla="*/ 1081617 h 2269067"/>
              <a:gd name="connsiteX77" fmla="*/ 1416050 w 4428067"/>
              <a:gd name="connsiteY77" fmla="*/ 1076855 h 2269067"/>
              <a:gd name="connsiteX78" fmla="*/ 1414463 w 4428067"/>
              <a:gd name="connsiteY78" fmla="*/ 104351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70025 w 4428067"/>
              <a:gd name="connsiteY73" fmla="*/ 1128712 h 2269067"/>
              <a:gd name="connsiteX74" fmla="*/ 1471612 w 4428067"/>
              <a:gd name="connsiteY74" fmla="*/ 1103313 h 2269067"/>
              <a:gd name="connsiteX75" fmla="*/ 1436687 w 4428067"/>
              <a:gd name="connsiteY75" fmla="*/ 1101725 h 2269067"/>
              <a:gd name="connsiteX76" fmla="*/ 1438276 w 4428067"/>
              <a:gd name="connsiteY76" fmla="*/ 1081617 h 2269067"/>
              <a:gd name="connsiteX77" fmla="*/ 1416050 w 4428067"/>
              <a:gd name="connsiteY77" fmla="*/ 1076855 h 2269067"/>
              <a:gd name="connsiteX78" fmla="*/ 1414463 w 4428067"/>
              <a:gd name="connsiteY78" fmla="*/ 1043517 h 2269067"/>
              <a:gd name="connsiteX79" fmla="*/ 1380067 w 4428067"/>
              <a:gd name="connsiteY79" fmla="*/ 1037167 h 2269067"/>
              <a:gd name="connsiteX80" fmla="*/ 1380067 w 4428067"/>
              <a:gd name="connsiteY80" fmla="*/ 1007533 h 2269067"/>
              <a:gd name="connsiteX81" fmla="*/ 1337733 w 4428067"/>
              <a:gd name="connsiteY81" fmla="*/ 1007533 h 2269067"/>
              <a:gd name="connsiteX82" fmla="*/ 1337733 w 4428067"/>
              <a:gd name="connsiteY82" fmla="*/ 977900 h 2269067"/>
              <a:gd name="connsiteX83" fmla="*/ 1299633 w 4428067"/>
              <a:gd name="connsiteY83" fmla="*/ 977900 h 2269067"/>
              <a:gd name="connsiteX84" fmla="*/ 1299633 w 4428067"/>
              <a:gd name="connsiteY84" fmla="*/ 935567 h 2269067"/>
              <a:gd name="connsiteX85" fmla="*/ 1214967 w 4428067"/>
              <a:gd name="connsiteY85" fmla="*/ 935567 h 2269067"/>
              <a:gd name="connsiteX86" fmla="*/ 1214967 w 4428067"/>
              <a:gd name="connsiteY86" fmla="*/ 897467 h 2269067"/>
              <a:gd name="connsiteX87" fmla="*/ 1198033 w 4428067"/>
              <a:gd name="connsiteY87" fmla="*/ 897467 h 2269067"/>
              <a:gd name="connsiteX88" fmla="*/ 1198033 w 4428067"/>
              <a:gd name="connsiteY88" fmla="*/ 829733 h 2269067"/>
              <a:gd name="connsiteX89" fmla="*/ 1087967 w 4428067"/>
              <a:gd name="connsiteY89" fmla="*/ 829733 h 2269067"/>
              <a:gd name="connsiteX90" fmla="*/ 1087967 w 4428067"/>
              <a:gd name="connsiteY90" fmla="*/ 829733 h 2269067"/>
              <a:gd name="connsiteX91" fmla="*/ 1087967 w 4428067"/>
              <a:gd name="connsiteY91" fmla="*/ 812800 h 2269067"/>
              <a:gd name="connsiteX92" fmla="*/ 1011767 w 4428067"/>
              <a:gd name="connsiteY92" fmla="*/ 812800 h 2269067"/>
              <a:gd name="connsiteX93" fmla="*/ 1011767 w 4428067"/>
              <a:gd name="connsiteY93" fmla="*/ 766233 h 2269067"/>
              <a:gd name="connsiteX94" fmla="*/ 982133 w 4428067"/>
              <a:gd name="connsiteY94" fmla="*/ 766233 h 2269067"/>
              <a:gd name="connsiteX95" fmla="*/ 982133 w 4428067"/>
              <a:gd name="connsiteY95" fmla="*/ 736600 h 2269067"/>
              <a:gd name="connsiteX96" fmla="*/ 948267 w 4428067"/>
              <a:gd name="connsiteY96" fmla="*/ 736600 h 2269067"/>
              <a:gd name="connsiteX97" fmla="*/ 948267 w 4428067"/>
              <a:gd name="connsiteY97" fmla="*/ 715433 h 2269067"/>
              <a:gd name="connsiteX98" fmla="*/ 876300 w 4428067"/>
              <a:gd name="connsiteY98" fmla="*/ 715433 h 2269067"/>
              <a:gd name="connsiteX99" fmla="*/ 876300 w 4428067"/>
              <a:gd name="connsiteY99" fmla="*/ 685800 h 2269067"/>
              <a:gd name="connsiteX100" fmla="*/ 829733 w 4428067"/>
              <a:gd name="connsiteY100" fmla="*/ 685800 h 2269067"/>
              <a:gd name="connsiteX101" fmla="*/ 829733 w 4428067"/>
              <a:gd name="connsiteY101" fmla="*/ 656167 h 2269067"/>
              <a:gd name="connsiteX102" fmla="*/ 795867 w 4428067"/>
              <a:gd name="connsiteY102" fmla="*/ 656167 h 2269067"/>
              <a:gd name="connsiteX103" fmla="*/ 795867 w 4428067"/>
              <a:gd name="connsiteY103" fmla="*/ 596900 h 2269067"/>
              <a:gd name="connsiteX104" fmla="*/ 749300 w 4428067"/>
              <a:gd name="connsiteY104" fmla="*/ 596900 h 2269067"/>
              <a:gd name="connsiteX105" fmla="*/ 732367 w 4428067"/>
              <a:gd name="connsiteY105" fmla="*/ 579967 h 2269067"/>
              <a:gd name="connsiteX106" fmla="*/ 668867 w 4428067"/>
              <a:gd name="connsiteY106" fmla="*/ 579967 h 2269067"/>
              <a:gd name="connsiteX107" fmla="*/ 668867 w 4428067"/>
              <a:gd name="connsiteY107" fmla="*/ 512233 h 2269067"/>
              <a:gd name="connsiteX108" fmla="*/ 601133 w 4428067"/>
              <a:gd name="connsiteY108" fmla="*/ 512233 h 2269067"/>
              <a:gd name="connsiteX109" fmla="*/ 601133 w 4428067"/>
              <a:gd name="connsiteY109" fmla="*/ 457200 h 2269067"/>
              <a:gd name="connsiteX110" fmla="*/ 554567 w 4428067"/>
              <a:gd name="connsiteY110" fmla="*/ 457200 h 2269067"/>
              <a:gd name="connsiteX111" fmla="*/ 554567 w 4428067"/>
              <a:gd name="connsiteY111" fmla="*/ 436033 h 2269067"/>
              <a:gd name="connsiteX112" fmla="*/ 520700 w 4428067"/>
              <a:gd name="connsiteY112" fmla="*/ 436033 h 2269067"/>
              <a:gd name="connsiteX113" fmla="*/ 520700 w 4428067"/>
              <a:gd name="connsiteY113" fmla="*/ 376767 h 2269067"/>
              <a:gd name="connsiteX114" fmla="*/ 482600 w 4428067"/>
              <a:gd name="connsiteY114" fmla="*/ 376767 h 2269067"/>
              <a:gd name="connsiteX115" fmla="*/ 482600 w 4428067"/>
              <a:gd name="connsiteY115" fmla="*/ 351367 h 2269067"/>
              <a:gd name="connsiteX116" fmla="*/ 444500 w 4428067"/>
              <a:gd name="connsiteY116" fmla="*/ 351367 h 2269067"/>
              <a:gd name="connsiteX117" fmla="*/ 444500 w 4428067"/>
              <a:gd name="connsiteY117" fmla="*/ 300567 h 2269067"/>
              <a:gd name="connsiteX118" fmla="*/ 444500 w 4428067"/>
              <a:gd name="connsiteY118" fmla="*/ 300567 h 2269067"/>
              <a:gd name="connsiteX119" fmla="*/ 419100 w 4428067"/>
              <a:gd name="connsiteY119" fmla="*/ 300567 h 2269067"/>
              <a:gd name="connsiteX120" fmla="*/ 419100 w 4428067"/>
              <a:gd name="connsiteY120" fmla="*/ 258233 h 2269067"/>
              <a:gd name="connsiteX121" fmla="*/ 393700 w 4428067"/>
              <a:gd name="connsiteY121" fmla="*/ 258233 h 2269067"/>
              <a:gd name="connsiteX122" fmla="*/ 393700 w 4428067"/>
              <a:gd name="connsiteY122" fmla="*/ 215900 h 2269067"/>
              <a:gd name="connsiteX123" fmla="*/ 330200 w 4428067"/>
              <a:gd name="connsiteY123" fmla="*/ 215900 h 2269067"/>
              <a:gd name="connsiteX124" fmla="*/ 330200 w 4428067"/>
              <a:gd name="connsiteY124" fmla="*/ 152400 h 2269067"/>
              <a:gd name="connsiteX125" fmla="*/ 283633 w 4428067"/>
              <a:gd name="connsiteY125" fmla="*/ 152400 h 2269067"/>
              <a:gd name="connsiteX126" fmla="*/ 283633 w 4428067"/>
              <a:gd name="connsiteY126" fmla="*/ 139700 h 2269067"/>
              <a:gd name="connsiteX127" fmla="*/ 203200 w 4428067"/>
              <a:gd name="connsiteY127" fmla="*/ 139700 h 2269067"/>
              <a:gd name="connsiteX128" fmla="*/ 203200 w 4428067"/>
              <a:gd name="connsiteY128" fmla="*/ 105833 h 2269067"/>
              <a:gd name="connsiteX129" fmla="*/ 156633 w 4428067"/>
              <a:gd name="connsiteY129" fmla="*/ 105833 h 2269067"/>
              <a:gd name="connsiteX130" fmla="*/ 156633 w 4428067"/>
              <a:gd name="connsiteY130" fmla="*/ 63500 h 2269067"/>
              <a:gd name="connsiteX131" fmla="*/ 110067 w 4428067"/>
              <a:gd name="connsiteY131" fmla="*/ 63500 h 2269067"/>
              <a:gd name="connsiteX132" fmla="*/ 122767 w 4428067"/>
              <a:gd name="connsiteY132" fmla="*/ 50800 h 2269067"/>
              <a:gd name="connsiteX133" fmla="*/ 84667 w 4428067"/>
              <a:gd name="connsiteY133" fmla="*/ 50800 h 2269067"/>
              <a:gd name="connsiteX134" fmla="*/ 84667 w 4428067"/>
              <a:gd name="connsiteY134" fmla="*/ 0 h 2269067"/>
              <a:gd name="connsiteX135" fmla="*/ 0 w 4428067"/>
              <a:gd name="connsiteY135"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70025 w 4428067"/>
              <a:gd name="connsiteY73" fmla="*/ 1128712 h 2269067"/>
              <a:gd name="connsiteX74" fmla="*/ 1476375 w 4428067"/>
              <a:gd name="connsiteY74" fmla="*/ 11557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70025 w 4428067"/>
              <a:gd name="connsiteY73" fmla="*/ 1128712 h 2269067"/>
              <a:gd name="connsiteX74" fmla="*/ 1495425 w 4428067"/>
              <a:gd name="connsiteY74" fmla="*/ 1131887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70025 w 4428067"/>
              <a:gd name="connsiteY73" fmla="*/ 1128712 h 2269067"/>
              <a:gd name="connsiteX74" fmla="*/ 1501775 w 4428067"/>
              <a:gd name="connsiteY74" fmla="*/ 1106487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554162 w 4428067"/>
              <a:gd name="connsiteY73" fmla="*/ 1141412 h 2269067"/>
              <a:gd name="connsiteX74" fmla="*/ 1501775 w 4428067"/>
              <a:gd name="connsiteY74" fmla="*/ 1106487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554162 w 4428067"/>
              <a:gd name="connsiteY73" fmla="*/ 1141412 h 2269067"/>
              <a:gd name="connsiteX74" fmla="*/ 1474788 w 4428067"/>
              <a:gd name="connsiteY74" fmla="*/ 1128712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501774 w 4428067"/>
              <a:gd name="connsiteY73" fmla="*/ 1131887 h 2269067"/>
              <a:gd name="connsiteX74" fmla="*/ 1474788 w 4428067"/>
              <a:gd name="connsiteY74" fmla="*/ 1128712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501774 w 4428067"/>
              <a:gd name="connsiteY73" fmla="*/ 1131887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3837 w 4428067"/>
              <a:gd name="connsiteY73" fmla="*/ 1128712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32367 w 4428067"/>
              <a:gd name="connsiteY106" fmla="*/ 579967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3837 w 4428067"/>
              <a:gd name="connsiteY73" fmla="*/ 1128712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48242 w 4428067"/>
              <a:gd name="connsiteY106" fmla="*/ 578379 h 2269067"/>
              <a:gd name="connsiteX107" fmla="*/ 66886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3837 w 4428067"/>
              <a:gd name="connsiteY73" fmla="*/ 1128712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48242 w 4428067"/>
              <a:gd name="connsiteY106" fmla="*/ 578379 h 2269067"/>
              <a:gd name="connsiteX107" fmla="*/ 675217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3837 w 4428067"/>
              <a:gd name="connsiteY73" fmla="*/ 1128712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48242 w 4428067"/>
              <a:gd name="connsiteY106" fmla="*/ 578379 h 2269067"/>
              <a:gd name="connsiteX107" fmla="*/ 670454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10067 w 4428067"/>
              <a:gd name="connsiteY132" fmla="*/ 63500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3837 w 4428067"/>
              <a:gd name="connsiteY73" fmla="*/ 1128712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48242 w 4428067"/>
              <a:gd name="connsiteY106" fmla="*/ 578379 h 2269067"/>
              <a:gd name="connsiteX107" fmla="*/ 670454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21180 w 4428067"/>
              <a:gd name="connsiteY132" fmla="*/ 74612 h 2269067"/>
              <a:gd name="connsiteX133" fmla="*/ 122767 w 4428067"/>
              <a:gd name="connsiteY133" fmla="*/ 50800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3837 w 4428067"/>
              <a:gd name="connsiteY73" fmla="*/ 1128712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48242 w 4428067"/>
              <a:gd name="connsiteY106" fmla="*/ 578379 h 2269067"/>
              <a:gd name="connsiteX107" fmla="*/ 670454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21180 w 4428067"/>
              <a:gd name="connsiteY132" fmla="*/ 74612 h 2269067"/>
              <a:gd name="connsiteX133" fmla="*/ 122767 w 4428067"/>
              <a:gd name="connsiteY133" fmla="*/ 49212 h 2269067"/>
              <a:gd name="connsiteX134" fmla="*/ 84667 w 4428067"/>
              <a:gd name="connsiteY134" fmla="*/ 50800 h 2269067"/>
              <a:gd name="connsiteX135" fmla="*/ 84667 w 4428067"/>
              <a:gd name="connsiteY135" fmla="*/ 0 h 2269067"/>
              <a:gd name="connsiteX136" fmla="*/ 0 w 4428067"/>
              <a:gd name="connsiteY136" fmla="*/ 0 h 2269067"/>
              <a:gd name="connsiteX0" fmla="*/ 4428067 w 4428067"/>
              <a:gd name="connsiteY0" fmla="*/ 2269067 h 2269067"/>
              <a:gd name="connsiteX1" fmla="*/ 4042833 w 4428067"/>
              <a:gd name="connsiteY1" fmla="*/ 2269067 h 2269067"/>
              <a:gd name="connsiteX2" fmla="*/ 4042833 w 4428067"/>
              <a:gd name="connsiteY2" fmla="*/ 2209800 h 2269067"/>
              <a:gd name="connsiteX3" fmla="*/ 4042833 w 4428067"/>
              <a:gd name="connsiteY3" fmla="*/ 2209800 h 2269067"/>
              <a:gd name="connsiteX4" fmla="*/ 4042833 w 4428067"/>
              <a:gd name="connsiteY4" fmla="*/ 2209800 h 2269067"/>
              <a:gd name="connsiteX5" fmla="*/ 4031721 w 4428067"/>
              <a:gd name="connsiteY5" fmla="*/ 2209800 h 2269067"/>
              <a:gd name="connsiteX6" fmla="*/ 4030133 w 4428067"/>
              <a:gd name="connsiteY6" fmla="*/ 2129367 h 2269067"/>
              <a:gd name="connsiteX7" fmla="*/ 3657600 w 4428067"/>
              <a:gd name="connsiteY7" fmla="*/ 2135716 h 2269067"/>
              <a:gd name="connsiteX8" fmla="*/ 3657600 w 4428067"/>
              <a:gd name="connsiteY8" fmla="*/ 2087033 h 2269067"/>
              <a:gd name="connsiteX9" fmla="*/ 3445933 w 4428067"/>
              <a:gd name="connsiteY9" fmla="*/ 2087033 h 2269067"/>
              <a:gd name="connsiteX10" fmla="*/ 3445933 w 4428067"/>
              <a:gd name="connsiteY10" fmla="*/ 2061633 h 2269067"/>
              <a:gd name="connsiteX11" fmla="*/ 3331633 w 4428067"/>
              <a:gd name="connsiteY11" fmla="*/ 2061633 h 2269067"/>
              <a:gd name="connsiteX12" fmla="*/ 3331633 w 4428067"/>
              <a:gd name="connsiteY12" fmla="*/ 2006600 h 2269067"/>
              <a:gd name="connsiteX13" fmla="*/ 3238500 w 4428067"/>
              <a:gd name="connsiteY13" fmla="*/ 2006600 h 2269067"/>
              <a:gd name="connsiteX14" fmla="*/ 3238500 w 4428067"/>
              <a:gd name="connsiteY14" fmla="*/ 1989667 h 2269067"/>
              <a:gd name="connsiteX15" fmla="*/ 3158067 w 4428067"/>
              <a:gd name="connsiteY15" fmla="*/ 1989667 h 2269067"/>
              <a:gd name="connsiteX16" fmla="*/ 3158067 w 4428067"/>
              <a:gd name="connsiteY16" fmla="*/ 1964267 h 2269067"/>
              <a:gd name="connsiteX17" fmla="*/ 3060700 w 4428067"/>
              <a:gd name="connsiteY17" fmla="*/ 1964267 h 2269067"/>
              <a:gd name="connsiteX18" fmla="*/ 3060700 w 4428067"/>
              <a:gd name="connsiteY18" fmla="*/ 1964267 h 2269067"/>
              <a:gd name="connsiteX19" fmla="*/ 3022600 w 4428067"/>
              <a:gd name="connsiteY19" fmla="*/ 1964267 h 2269067"/>
              <a:gd name="connsiteX20" fmla="*/ 3022600 w 4428067"/>
              <a:gd name="connsiteY20" fmla="*/ 1926167 h 2269067"/>
              <a:gd name="connsiteX21" fmla="*/ 2950633 w 4428067"/>
              <a:gd name="connsiteY21" fmla="*/ 1926167 h 2269067"/>
              <a:gd name="connsiteX22" fmla="*/ 2950633 w 4428067"/>
              <a:gd name="connsiteY22" fmla="*/ 1913467 h 2269067"/>
              <a:gd name="connsiteX23" fmla="*/ 2844800 w 4428067"/>
              <a:gd name="connsiteY23" fmla="*/ 1913467 h 2269067"/>
              <a:gd name="connsiteX24" fmla="*/ 2841625 w 4428067"/>
              <a:gd name="connsiteY24" fmla="*/ 1867958 h 2269067"/>
              <a:gd name="connsiteX25" fmla="*/ 2781300 w 4428067"/>
              <a:gd name="connsiteY25" fmla="*/ 1866371 h 2269067"/>
              <a:gd name="connsiteX26" fmla="*/ 2779713 w 4428067"/>
              <a:gd name="connsiteY26" fmla="*/ 1831976 h 2269067"/>
              <a:gd name="connsiteX27" fmla="*/ 2736321 w 4428067"/>
              <a:gd name="connsiteY27" fmla="*/ 1830917 h 2269067"/>
              <a:gd name="connsiteX28" fmla="*/ 2736320 w 4428067"/>
              <a:gd name="connsiteY28" fmla="*/ 1799167 h 2269067"/>
              <a:gd name="connsiteX29" fmla="*/ 2679700 w 4428067"/>
              <a:gd name="connsiteY29" fmla="*/ 1799167 h 2269067"/>
              <a:gd name="connsiteX30" fmla="*/ 2679700 w 4428067"/>
              <a:gd name="connsiteY30" fmla="*/ 1761067 h 2269067"/>
              <a:gd name="connsiteX31" fmla="*/ 2641600 w 4428067"/>
              <a:gd name="connsiteY31" fmla="*/ 1761067 h 2269067"/>
              <a:gd name="connsiteX32" fmla="*/ 2641600 w 4428067"/>
              <a:gd name="connsiteY32" fmla="*/ 1731433 h 2269067"/>
              <a:gd name="connsiteX33" fmla="*/ 2611967 w 4428067"/>
              <a:gd name="connsiteY33" fmla="*/ 1731433 h 2269067"/>
              <a:gd name="connsiteX34" fmla="*/ 2611967 w 4428067"/>
              <a:gd name="connsiteY34" fmla="*/ 1718733 h 2269067"/>
              <a:gd name="connsiteX35" fmla="*/ 2595033 w 4428067"/>
              <a:gd name="connsiteY35" fmla="*/ 1718733 h 2269067"/>
              <a:gd name="connsiteX36" fmla="*/ 2595033 w 4428067"/>
              <a:gd name="connsiteY36" fmla="*/ 1693333 h 2269067"/>
              <a:gd name="connsiteX37" fmla="*/ 2489200 w 4428067"/>
              <a:gd name="connsiteY37" fmla="*/ 1693333 h 2269067"/>
              <a:gd name="connsiteX38" fmla="*/ 2489200 w 4428067"/>
              <a:gd name="connsiteY38" fmla="*/ 1659467 h 2269067"/>
              <a:gd name="connsiteX39" fmla="*/ 2459567 w 4428067"/>
              <a:gd name="connsiteY39" fmla="*/ 1659467 h 2269067"/>
              <a:gd name="connsiteX40" fmla="*/ 2459567 w 4428067"/>
              <a:gd name="connsiteY40" fmla="*/ 1612900 h 2269067"/>
              <a:gd name="connsiteX41" fmla="*/ 2438400 w 4428067"/>
              <a:gd name="connsiteY41" fmla="*/ 1612900 h 2269067"/>
              <a:gd name="connsiteX42" fmla="*/ 2438400 w 4428067"/>
              <a:gd name="connsiteY42" fmla="*/ 1600200 h 2269067"/>
              <a:gd name="connsiteX43" fmla="*/ 2381779 w 4428067"/>
              <a:gd name="connsiteY43" fmla="*/ 1600200 h 2269067"/>
              <a:gd name="connsiteX44" fmla="*/ 2383367 w 4428067"/>
              <a:gd name="connsiteY44" fmla="*/ 1587500 h 2269067"/>
              <a:gd name="connsiteX45" fmla="*/ 2290233 w 4428067"/>
              <a:gd name="connsiteY45" fmla="*/ 1587500 h 2269067"/>
              <a:gd name="connsiteX46" fmla="*/ 2290233 w 4428067"/>
              <a:gd name="connsiteY46" fmla="*/ 1562100 h 2269067"/>
              <a:gd name="connsiteX47" fmla="*/ 2260600 w 4428067"/>
              <a:gd name="connsiteY47" fmla="*/ 1562100 h 2269067"/>
              <a:gd name="connsiteX48" fmla="*/ 2260600 w 4428067"/>
              <a:gd name="connsiteY48" fmla="*/ 1549400 h 2269067"/>
              <a:gd name="connsiteX49" fmla="*/ 2209800 w 4428067"/>
              <a:gd name="connsiteY49" fmla="*/ 1549400 h 2269067"/>
              <a:gd name="connsiteX50" fmla="*/ 2209800 w 4428067"/>
              <a:gd name="connsiteY50" fmla="*/ 1511300 h 2269067"/>
              <a:gd name="connsiteX51" fmla="*/ 2139420 w 4428067"/>
              <a:gd name="connsiteY51" fmla="*/ 1511300 h 2269067"/>
              <a:gd name="connsiteX52" fmla="*/ 2137833 w 4428067"/>
              <a:gd name="connsiteY52" fmla="*/ 1498600 h 2269067"/>
              <a:gd name="connsiteX53" fmla="*/ 2095500 w 4428067"/>
              <a:gd name="connsiteY53" fmla="*/ 1498600 h 2269067"/>
              <a:gd name="connsiteX54" fmla="*/ 2095500 w 4428067"/>
              <a:gd name="connsiteY54" fmla="*/ 1498600 h 2269067"/>
              <a:gd name="connsiteX55" fmla="*/ 2102907 w 4428067"/>
              <a:gd name="connsiteY55" fmla="*/ 1481667 h 2269067"/>
              <a:gd name="connsiteX56" fmla="*/ 2047875 w 4428067"/>
              <a:gd name="connsiteY56" fmla="*/ 1481667 h 2269067"/>
              <a:gd name="connsiteX57" fmla="*/ 2044700 w 4428067"/>
              <a:gd name="connsiteY57" fmla="*/ 1439333 h 2269067"/>
              <a:gd name="connsiteX58" fmla="*/ 2015067 w 4428067"/>
              <a:gd name="connsiteY58" fmla="*/ 1439333 h 2269067"/>
              <a:gd name="connsiteX59" fmla="*/ 2013479 w 4428067"/>
              <a:gd name="connsiteY59" fmla="*/ 1420283 h 2269067"/>
              <a:gd name="connsiteX60" fmla="*/ 1972733 w 4428067"/>
              <a:gd name="connsiteY60" fmla="*/ 1415521 h 2269067"/>
              <a:gd name="connsiteX61" fmla="*/ 1972733 w 4428067"/>
              <a:gd name="connsiteY61" fmla="*/ 1384300 h 2269067"/>
              <a:gd name="connsiteX62" fmla="*/ 1875367 w 4428067"/>
              <a:gd name="connsiteY62" fmla="*/ 1384300 h 2269067"/>
              <a:gd name="connsiteX63" fmla="*/ 1875367 w 4428067"/>
              <a:gd name="connsiteY63" fmla="*/ 1371600 h 2269067"/>
              <a:gd name="connsiteX64" fmla="*/ 1752600 w 4428067"/>
              <a:gd name="connsiteY64" fmla="*/ 1371600 h 2269067"/>
              <a:gd name="connsiteX65" fmla="*/ 1752600 w 4428067"/>
              <a:gd name="connsiteY65" fmla="*/ 1325033 h 2269067"/>
              <a:gd name="connsiteX66" fmla="*/ 1727200 w 4428067"/>
              <a:gd name="connsiteY66" fmla="*/ 1325033 h 2269067"/>
              <a:gd name="connsiteX67" fmla="*/ 1727200 w 4428067"/>
              <a:gd name="connsiteY67" fmla="*/ 1274233 h 2269067"/>
              <a:gd name="connsiteX68" fmla="*/ 1680633 w 4428067"/>
              <a:gd name="connsiteY68" fmla="*/ 1274233 h 2269067"/>
              <a:gd name="connsiteX69" fmla="*/ 1680633 w 4428067"/>
              <a:gd name="connsiteY69" fmla="*/ 1227667 h 2269067"/>
              <a:gd name="connsiteX70" fmla="*/ 1557867 w 4428067"/>
              <a:gd name="connsiteY70" fmla="*/ 1227667 h 2269067"/>
              <a:gd name="connsiteX71" fmla="*/ 1557867 w 4428067"/>
              <a:gd name="connsiteY71" fmla="*/ 1198033 h 2269067"/>
              <a:gd name="connsiteX72" fmla="*/ 1498600 w 4428067"/>
              <a:gd name="connsiteY72" fmla="*/ 1198033 h 2269067"/>
              <a:gd name="connsiteX73" fmla="*/ 1493837 w 4428067"/>
              <a:gd name="connsiteY73" fmla="*/ 1128712 h 2269067"/>
              <a:gd name="connsiteX74" fmla="*/ 1471613 w 4428067"/>
              <a:gd name="connsiteY74" fmla="*/ 1130300 h 2269067"/>
              <a:gd name="connsiteX75" fmla="*/ 1471612 w 4428067"/>
              <a:gd name="connsiteY75" fmla="*/ 1103313 h 2269067"/>
              <a:gd name="connsiteX76" fmla="*/ 1436687 w 4428067"/>
              <a:gd name="connsiteY76" fmla="*/ 1101725 h 2269067"/>
              <a:gd name="connsiteX77" fmla="*/ 1438276 w 4428067"/>
              <a:gd name="connsiteY77" fmla="*/ 1081617 h 2269067"/>
              <a:gd name="connsiteX78" fmla="*/ 1416050 w 4428067"/>
              <a:gd name="connsiteY78" fmla="*/ 1076855 h 2269067"/>
              <a:gd name="connsiteX79" fmla="*/ 1414463 w 4428067"/>
              <a:gd name="connsiteY79" fmla="*/ 1043517 h 2269067"/>
              <a:gd name="connsiteX80" fmla="*/ 1380067 w 4428067"/>
              <a:gd name="connsiteY80" fmla="*/ 1037167 h 2269067"/>
              <a:gd name="connsiteX81" fmla="*/ 1380067 w 4428067"/>
              <a:gd name="connsiteY81" fmla="*/ 1007533 h 2269067"/>
              <a:gd name="connsiteX82" fmla="*/ 1337733 w 4428067"/>
              <a:gd name="connsiteY82" fmla="*/ 1007533 h 2269067"/>
              <a:gd name="connsiteX83" fmla="*/ 1337733 w 4428067"/>
              <a:gd name="connsiteY83" fmla="*/ 977900 h 2269067"/>
              <a:gd name="connsiteX84" fmla="*/ 1299633 w 4428067"/>
              <a:gd name="connsiteY84" fmla="*/ 977900 h 2269067"/>
              <a:gd name="connsiteX85" fmla="*/ 1299633 w 4428067"/>
              <a:gd name="connsiteY85" fmla="*/ 935567 h 2269067"/>
              <a:gd name="connsiteX86" fmla="*/ 1214967 w 4428067"/>
              <a:gd name="connsiteY86" fmla="*/ 935567 h 2269067"/>
              <a:gd name="connsiteX87" fmla="*/ 1214967 w 4428067"/>
              <a:gd name="connsiteY87" fmla="*/ 897467 h 2269067"/>
              <a:gd name="connsiteX88" fmla="*/ 1198033 w 4428067"/>
              <a:gd name="connsiteY88" fmla="*/ 897467 h 2269067"/>
              <a:gd name="connsiteX89" fmla="*/ 1198033 w 4428067"/>
              <a:gd name="connsiteY89" fmla="*/ 829733 h 2269067"/>
              <a:gd name="connsiteX90" fmla="*/ 1087967 w 4428067"/>
              <a:gd name="connsiteY90" fmla="*/ 829733 h 2269067"/>
              <a:gd name="connsiteX91" fmla="*/ 1087967 w 4428067"/>
              <a:gd name="connsiteY91" fmla="*/ 829733 h 2269067"/>
              <a:gd name="connsiteX92" fmla="*/ 1087967 w 4428067"/>
              <a:gd name="connsiteY92" fmla="*/ 812800 h 2269067"/>
              <a:gd name="connsiteX93" fmla="*/ 1011767 w 4428067"/>
              <a:gd name="connsiteY93" fmla="*/ 812800 h 2269067"/>
              <a:gd name="connsiteX94" fmla="*/ 1011767 w 4428067"/>
              <a:gd name="connsiteY94" fmla="*/ 766233 h 2269067"/>
              <a:gd name="connsiteX95" fmla="*/ 982133 w 4428067"/>
              <a:gd name="connsiteY95" fmla="*/ 766233 h 2269067"/>
              <a:gd name="connsiteX96" fmla="*/ 982133 w 4428067"/>
              <a:gd name="connsiteY96" fmla="*/ 736600 h 2269067"/>
              <a:gd name="connsiteX97" fmla="*/ 948267 w 4428067"/>
              <a:gd name="connsiteY97" fmla="*/ 736600 h 2269067"/>
              <a:gd name="connsiteX98" fmla="*/ 948267 w 4428067"/>
              <a:gd name="connsiteY98" fmla="*/ 715433 h 2269067"/>
              <a:gd name="connsiteX99" fmla="*/ 876300 w 4428067"/>
              <a:gd name="connsiteY99" fmla="*/ 715433 h 2269067"/>
              <a:gd name="connsiteX100" fmla="*/ 876300 w 4428067"/>
              <a:gd name="connsiteY100" fmla="*/ 685800 h 2269067"/>
              <a:gd name="connsiteX101" fmla="*/ 829733 w 4428067"/>
              <a:gd name="connsiteY101" fmla="*/ 685800 h 2269067"/>
              <a:gd name="connsiteX102" fmla="*/ 829733 w 4428067"/>
              <a:gd name="connsiteY102" fmla="*/ 656167 h 2269067"/>
              <a:gd name="connsiteX103" fmla="*/ 795867 w 4428067"/>
              <a:gd name="connsiteY103" fmla="*/ 656167 h 2269067"/>
              <a:gd name="connsiteX104" fmla="*/ 795867 w 4428067"/>
              <a:gd name="connsiteY104" fmla="*/ 596900 h 2269067"/>
              <a:gd name="connsiteX105" fmla="*/ 749300 w 4428067"/>
              <a:gd name="connsiteY105" fmla="*/ 596900 h 2269067"/>
              <a:gd name="connsiteX106" fmla="*/ 748242 w 4428067"/>
              <a:gd name="connsiteY106" fmla="*/ 578379 h 2269067"/>
              <a:gd name="connsiteX107" fmla="*/ 670454 w 4428067"/>
              <a:gd name="connsiteY107" fmla="*/ 579967 h 2269067"/>
              <a:gd name="connsiteX108" fmla="*/ 668867 w 4428067"/>
              <a:gd name="connsiteY108" fmla="*/ 512233 h 2269067"/>
              <a:gd name="connsiteX109" fmla="*/ 601133 w 4428067"/>
              <a:gd name="connsiteY109" fmla="*/ 512233 h 2269067"/>
              <a:gd name="connsiteX110" fmla="*/ 601133 w 4428067"/>
              <a:gd name="connsiteY110" fmla="*/ 457200 h 2269067"/>
              <a:gd name="connsiteX111" fmla="*/ 554567 w 4428067"/>
              <a:gd name="connsiteY111" fmla="*/ 457200 h 2269067"/>
              <a:gd name="connsiteX112" fmla="*/ 554567 w 4428067"/>
              <a:gd name="connsiteY112" fmla="*/ 436033 h 2269067"/>
              <a:gd name="connsiteX113" fmla="*/ 520700 w 4428067"/>
              <a:gd name="connsiteY113" fmla="*/ 436033 h 2269067"/>
              <a:gd name="connsiteX114" fmla="*/ 520700 w 4428067"/>
              <a:gd name="connsiteY114" fmla="*/ 376767 h 2269067"/>
              <a:gd name="connsiteX115" fmla="*/ 482600 w 4428067"/>
              <a:gd name="connsiteY115" fmla="*/ 376767 h 2269067"/>
              <a:gd name="connsiteX116" fmla="*/ 482600 w 4428067"/>
              <a:gd name="connsiteY116" fmla="*/ 351367 h 2269067"/>
              <a:gd name="connsiteX117" fmla="*/ 444500 w 4428067"/>
              <a:gd name="connsiteY117" fmla="*/ 351367 h 2269067"/>
              <a:gd name="connsiteX118" fmla="*/ 444500 w 4428067"/>
              <a:gd name="connsiteY118" fmla="*/ 300567 h 2269067"/>
              <a:gd name="connsiteX119" fmla="*/ 444500 w 4428067"/>
              <a:gd name="connsiteY119" fmla="*/ 300567 h 2269067"/>
              <a:gd name="connsiteX120" fmla="*/ 419100 w 4428067"/>
              <a:gd name="connsiteY120" fmla="*/ 300567 h 2269067"/>
              <a:gd name="connsiteX121" fmla="*/ 419100 w 4428067"/>
              <a:gd name="connsiteY121" fmla="*/ 258233 h 2269067"/>
              <a:gd name="connsiteX122" fmla="*/ 393700 w 4428067"/>
              <a:gd name="connsiteY122" fmla="*/ 258233 h 2269067"/>
              <a:gd name="connsiteX123" fmla="*/ 393700 w 4428067"/>
              <a:gd name="connsiteY123" fmla="*/ 215900 h 2269067"/>
              <a:gd name="connsiteX124" fmla="*/ 330200 w 4428067"/>
              <a:gd name="connsiteY124" fmla="*/ 215900 h 2269067"/>
              <a:gd name="connsiteX125" fmla="*/ 330200 w 4428067"/>
              <a:gd name="connsiteY125" fmla="*/ 152400 h 2269067"/>
              <a:gd name="connsiteX126" fmla="*/ 283633 w 4428067"/>
              <a:gd name="connsiteY126" fmla="*/ 152400 h 2269067"/>
              <a:gd name="connsiteX127" fmla="*/ 283633 w 4428067"/>
              <a:gd name="connsiteY127" fmla="*/ 139700 h 2269067"/>
              <a:gd name="connsiteX128" fmla="*/ 203200 w 4428067"/>
              <a:gd name="connsiteY128" fmla="*/ 139700 h 2269067"/>
              <a:gd name="connsiteX129" fmla="*/ 203200 w 4428067"/>
              <a:gd name="connsiteY129" fmla="*/ 105833 h 2269067"/>
              <a:gd name="connsiteX130" fmla="*/ 156633 w 4428067"/>
              <a:gd name="connsiteY130" fmla="*/ 105833 h 2269067"/>
              <a:gd name="connsiteX131" fmla="*/ 156633 w 4428067"/>
              <a:gd name="connsiteY131" fmla="*/ 63500 h 2269067"/>
              <a:gd name="connsiteX132" fmla="*/ 121180 w 4428067"/>
              <a:gd name="connsiteY132" fmla="*/ 74612 h 2269067"/>
              <a:gd name="connsiteX133" fmla="*/ 122767 w 4428067"/>
              <a:gd name="connsiteY133" fmla="*/ 49212 h 2269067"/>
              <a:gd name="connsiteX134" fmla="*/ 84667 w 4428067"/>
              <a:gd name="connsiteY134" fmla="*/ 50800 h 2269067"/>
              <a:gd name="connsiteX135" fmla="*/ 84667 w 4428067"/>
              <a:gd name="connsiteY135" fmla="*/ 0 h 2269067"/>
              <a:gd name="connsiteX136" fmla="*/ 0 w 4428067"/>
              <a:gd name="connsiteY136" fmla="*/ 26987 h 2269067"/>
              <a:gd name="connsiteX0" fmla="*/ 4428067 w 4428067"/>
              <a:gd name="connsiteY0" fmla="*/ 2245254 h 2245254"/>
              <a:gd name="connsiteX1" fmla="*/ 4042833 w 4428067"/>
              <a:gd name="connsiteY1" fmla="*/ 2245254 h 2245254"/>
              <a:gd name="connsiteX2" fmla="*/ 4042833 w 4428067"/>
              <a:gd name="connsiteY2" fmla="*/ 2185987 h 2245254"/>
              <a:gd name="connsiteX3" fmla="*/ 4042833 w 4428067"/>
              <a:gd name="connsiteY3" fmla="*/ 2185987 h 2245254"/>
              <a:gd name="connsiteX4" fmla="*/ 4042833 w 4428067"/>
              <a:gd name="connsiteY4" fmla="*/ 2185987 h 2245254"/>
              <a:gd name="connsiteX5" fmla="*/ 4031721 w 4428067"/>
              <a:gd name="connsiteY5" fmla="*/ 2185987 h 2245254"/>
              <a:gd name="connsiteX6" fmla="*/ 4030133 w 4428067"/>
              <a:gd name="connsiteY6" fmla="*/ 2105554 h 2245254"/>
              <a:gd name="connsiteX7" fmla="*/ 3657600 w 4428067"/>
              <a:gd name="connsiteY7" fmla="*/ 2111903 h 2245254"/>
              <a:gd name="connsiteX8" fmla="*/ 3657600 w 4428067"/>
              <a:gd name="connsiteY8" fmla="*/ 2063220 h 2245254"/>
              <a:gd name="connsiteX9" fmla="*/ 3445933 w 4428067"/>
              <a:gd name="connsiteY9" fmla="*/ 2063220 h 2245254"/>
              <a:gd name="connsiteX10" fmla="*/ 3445933 w 4428067"/>
              <a:gd name="connsiteY10" fmla="*/ 2037820 h 2245254"/>
              <a:gd name="connsiteX11" fmla="*/ 3331633 w 4428067"/>
              <a:gd name="connsiteY11" fmla="*/ 2037820 h 2245254"/>
              <a:gd name="connsiteX12" fmla="*/ 3331633 w 4428067"/>
              <a:gd name="connsiteY12" fmla="*/ 1982787 h 2245254"/>
              <a:gd name="connsiteX13" fmla="*/ 3238500 w 4428067"/>
              <a:gd name="connsiteY13" fmla="*/ 1982787 h 2245254"/>
              <a:gd name="connsiteX14" fmla="*/ 3238500 w 4428067"/>
              <a:gd name="connsiteY14" fmla="*/ 1965854 h 2245254"/>
              <a:gd name="connsiteX15" fmla="*/ 3158067 w 4428067"/>
              <a:gd name="connsiteY15" fmla="*/ 1965854 h 2245254"/>
              <a:gd name="connsiteX16" fmla="*/ 3158067 w 4428067"/>
              <a:gd name="connsiteY16" fmla="*/ 1940454 h 2245254"/>
              <a:gd name="connsiteX17" fmla="*/ 3060700 w 4428067"/>
              <a:gd name="connsiteY17" fmla="*/ 1940454 h 2245254"/>
              <a:gd name="connsiteX18" fmla="*/ 3060700 w 4428067"/>
              <a:gd name="connsiteY18" fmla="*/ 1940454 h 2245254"/>
              <a:gd name="connsiteX19" fmla="*/ 3022600 w 4428067"/>
              <a:gd name="connsiteY19" fmla="*/ 1940454 h 2245254"/>
              <a:gd name="connsiteX20" fmla="*/ 3022600 w 4428067"/>
              <a:gd name="connsiteY20" fmla="*/ 1902354 h 2245254"/>
              <a:gd name="connsiteX21" fmla="*/ 2950633 w 4428067"/>
              <a:gd name="connsiteY21" fmla="*/ 1902354 h 2245254"/>
              <a:gd name="connsiteX22" fmla="*/ 2950633 w 4428067"/>
              <a:gd name="connsiteY22" fmla="*/ 1889654 h 2245254"/>
              <a:gd name="connsiteX23" fmla="*/ 2844800 w 4428067"/>
              <a:gd name="connsiteY23" fmla="*/ 1889654 h 2245254"/>
              <a:gd name="connsiteX24" fmla="*/ 2841625 w 4428067"/>
              <a:gd name="connsiteY24" fmla="*/ 1844145 h 2245254"/>
              <a:gd name="connsiteX25" fmla="*/ 2781300 w 4428067"/>
              <a:gd name="connsiteY25" fmla="*/ 1842558 h 2245254"/>
              <a:gd name="connsiteX26" fmla="*/ 2779713 w 4428067"/>
              <a:gd name="connsiteY26" fmla="*/ 1808163 h 2245254"/>
              <a:gd name="connsiteX27" fmla="*/ 2736321 w 4428067"/>
              <a:gd name="connsiteY27" fmla="*/ 1807104 h 2245254"/>
              <a:gd name="connsiteX28" fmla="*/ 2736320 w 4428067"/>
              <a:gd name="connsiteY28" fmla="*/ 1775354 h 2245254"/>
              <a:gd name="connsiteX29" fmla="*/ 2679700 w 4428067"/>
              <a:gd name="connsiteY29" fmla="*/ 1775354 h 2245254"/>
              <a:gd name="connsiteX30" fmla="*/ 2679700 w 4428067"/>
              <a:gd name="connsiteY30" fmla="*/ 1737254 h 2245254"/>
              <a:gd name="connsiteX31" fmla="*/ 2641600 w 4428067"/>
              <a:gd name="connsiteY31" fmla="*/ 1737254 h 2245254"/>
              <a:gd name="connsiteX32" fmla="*/ 2641600 w 4428067"/>
              <a:gd name="connsiteY32" fmla="*/ 1707620 h 2245254"/>
              <a:gd name="connsiteX33" fmla="*/ 2611967 w 4428067"/>
              <a:gd name="connsiteY33" fmla="*/ 1707620 h 2245254"/>
              <a:gd name="connsiteX34" fmla="*/ 2611967 w 4428067"/>
              <a:gd name="connsiteY34" fmla="*/ 1694920 h 2245254"/>
              <a:gd name="connsiteX35" fmla="*/ 2595033 w 4428067"/>
              <a:gd name="connsiteY35" fmla="*/ 1694920 h 2245254"/>
              <a:gd name="connsiteX36" fmla="*/ 2595033 w 4428067"/>
              <a:gd name="connsiteY36" fmla="*/ 1669520 h 2245254"/>
              <a:gd name="connsiteX37" fmla="*/ 2489200 w 4428067"/>
              <a:gd name="connsiteY37" fmla="*/ 1669520 h 2245254"/>
              <a:gd name="connsiteX38" fmla="*/ 2489200 w 4428067"/>
              <a:gd name="connsiteY38" fmla="*/ 1635654 h 2245254"/>
              <a:gd name="connsiteX39" fmla="*/ 2459567 w 4428067"/>
              <a:gd name="connsiteY39" fmla="*/ 1635654 h 2245254"/>
              <a:gd name="connsiteX40" fmla="*/ 2459567 w 4428067"/>
              <a:gd name="connsiteY40" fmla="*/ 1589087 h 2245254"/>
              <a:gd name="connsiteX41" fmla="*/ 2438400 w 4428067"/>
              <a:gd name="connsiteY41" fmla="*/ 1589087 h 2245254"/>
              <a:gd name="connsiteX42" fmla="*/ 2438400 w 4428067"/>
              <a:gd name="connsiteY42" fmla="*/ 1576387 h 2245254"/>
              <a:gd name="connsiteX43" fmla="*/ 2381779 w 4428067"/>
              <a:gd name="connsiteY43" fmla="*/ 1576387 h 2245254"/>
              <a:gd name="connsiteX44" fmla="*/ 2383367 w 4428067"/>
              <a:gd name="connsiteY44" fmla="*/ 1563687 h 2245254"/>
              <a:gd name="connsiteX45" fmla="*/ 2290233 w 4428067"/>
              <a:gd name="connsiteY45" fmla="*/ 1563687 h 2245254"/>
              <a:gd name="connsiteX46" fmla="*/ 2290233 w 4428067"/>
              <a:gd name="connsiteY46" fmla="*/ 1538287 h 2245254"/>
              <a:gd name="connsiteX47" fmla="*/ 2260600 w 4428067"/>
              <a:gd name="connsiteY47" fmla="*/ 1538287 h 2245254"/>
              <a:gd name="connsiteX48" fmla="*/ 2260600 w 4428067"/>
              <a:gd name="connsiteY48" fmla="*/ 1525587 h 2245254"/>
              <a:gd name="connsiteX49" fmla="*/ 2209800 w 4428067"/>
              <a:gd name="connsiteY49" fmla="*/ 1525587 h 2245254"/>
              <a:gd name="connsiteX50" fmla="*/ 2209800 w 4428067"/>
              <a:gd name="connsiteY50" fmla="*/ 1487487 h 2245254"/>
              <a:gd name="connsiteX51" fmla="*/ 2139420 w 4428067"/>
              <a:gd name="connsiteY51" fmla="*/ 1487487 h 2245254"/>
              <a:gd name="connsiteX52" fmla="*/ 2137833 w 4428067"/>
              <a:gd name="connsiteY52" fmla="*/ 1474787 h 2245254"/>
              <a:gd name="connsiteX53" fmla="*/ 2095500 w 4428067"/>
              <a:gd name="connsiteY53" fmla="*/ 1474787 h 2245254"/>
              <a:gd name="connsiteX54" fmla="*/ 2095500 w 4428067"/>
              <a:gd name="connsiteY54" fmla="*/ 1474787 h 2245254"/>
              <a:gd name="connsiteX55" fmla="*/ 2102907 w 4428067"/>
              <a:gd name="connsiteY55" fmla="*/ 1457854 h 2245254"/>
              <a:gd name="connsiteX56" fmla="*/ 2047875 w 4428067"/>
              <a:gd name="connsiteY56" fmla="*/ 1457854 h 2245254"/>
              <a:gd name="connsiteX57" fmla="*/ 2044700 w 4428067"/>
              <a:gd name="connsiteY57" fmla="*/ 1415520 h 2245254"/>
              <a:gd name="connsiteX58" fmla="*/ 2015067 w 4428067"/>
              <a:gd name="connsiteY58" fmla="*/ 1415520 h 2245254"/>
              <a:gd name="connsiteX59" fmla="*/ 2013479 w 4428067"/>
              <a:gd name="connsiteY59" fmla="*/ 1396470 h 2245254"/>
              <a:gd name="connsiteX60" fmla="*/ 1972733 w 4428067"/>
              <a:gd name="connsiteY60" fmla="*/ 1391708 h 2245254"/>
              <a:gd name="connsiteX61" fmla="*/ 1972733 w 4428067"/>
              <a:gd name="connsiteY61" fmla="*/ 1360487 h 2245254"/>
              <a:gd name="connsiteX62" fmla="*/ 1875367 w 4428067"/>
              <a:gd name="connsiteY62" fmla="*/ 1360487 h 2245254"/>
              <a:gd name="connsiteX63" fmla="*/ 1875367 w 4428067"/>
              <a:gd name="connsiteY63" fmla="*/ 1347787 h 2245254"/>
              <a:gd name="connsiteX64" fmla="*/ 1752600 w 4428067"/>
              <a:gd name="connsiteY64" fmla="*/ 1347787 h 2245254"/>
              <a:gd name="connsiteX65" fmla="*/ 1752600 w 4428067"/>
              <a:gd name="connsiteY65" fmla="*/ 1301220 h 2245254"/>
              <a:gd name="connsiteX66" fmla="*/ 1727200 w 4428067"/>
              <a:gd name="connsiteY66" fmla="*/ 1301220 h 2245254"/>
              <a:gd name="connsiteX67" fmla="*/ 1727200 w 4428067"/>
              <a:gd name="connsiteY67" fmla="*/ 1250420 h 2245254"/>
              <a:gd name="connsiteX68" fmla="*/ 1680633 w 4428067"/>
              <a:gd name="connsiteY68" fmla="*/ 1250420 h 2245254"/>
              <a:gd name="connsiteX69" fmla="*/ 1680633 w 4428067"/>
              <a:gd name="connsiteY69" fmla="*/ 1203854 h 2245254"/>
              <a:gd name="connsiteX70" fmla="*/ 1557867 w 4428067"/>
              <a:gd name="connsiteY70" fmla="*/ 1203854 h 2245254"/>
              <a:gd name="connsiteX71" fmla="*/ 1557867 w 4428067"/>
              <a:gd name="connsiteY71" fmla="*/ 1174220 h 2245254"/>
              <a:gd name="connsiteX72" fmla="*/ 1498600 w 4428067"/>
              <a:gd name="connsiteY72" fmla="*/ 1174220 h 2245254"/>
              <a:gd name="connsiteX73" fmla="*/ 1493837 w 4428067"/>
              <a:gd name="connsiteY73" fmla="*/ 1104899 h 2245254"/>
              <a:gd name="connsiteX74" fmla="*/ 1471613 w 4428067"/>
              <a:gd name="connsiteY74" fmla="*/ 1106487 h 2245254"/>
              <a:gd name="connsiteX75" fmla="*/ 1471612 w 4428067"/>
              <a:gd name="connsiteY75" fmla="*/ 1079500 h 2245254"/>
              <a:gd name="connsiteX76" fmla="*/ 1436687 w 4428067"/>
              <a:gd name="connsiteY76" fmla="*/ 1077912 h 2245254"/>
              <a:gd name="connsiteX77" fmla="*/ 1438276 w 4428067"/>
              <a:gd name="connsiteY77" fmla="*/ 1057804 h 2245254"/>
              <a:gd name="connsiteX78" fmla="*/ 1416050 w 4428067"/>
              <a:gd name="connsiteY78" fmla="*/ 1053042 h 2245254"/>
              <a:gd name="connsiteX79" fmla="*/ 1414463 w 4428067"/>
              <a:gd name="connsiteY79" fmla="*/ 1019704 h 2245254"/>
              <a:gd name="connsiteX80" fmla="*/ 1380067 w 4428067"/>
              <a:gd name="connsiteY80" fmla="*/ 1013354 h 2245254"/>
              <a:gd name="connsiteX81" fmla="*/ 1380067 w 4428067"/>
              <a:gd name="connsiteY81" fmla="*/ 983720 h 2245254"/>
              <a:gd name="connsiteX82" fmla="*/ 1337733 w 4428067"/>
              <a:gd name="connsiteY82" fmla="*/ 983720 h 2245254"/>
              <a:gd name="connsiteX83" fmla="*/ 1337733 w 4428067"/>
              <a:gd name="connsiteY83" fmla="*/ 954087 h 2245254"/>
              <a:gd name="connsiteX84" fmla="*/ 1299633 w 4428067"/>
              <a:gd name="connsiteY84" fmla="*/ 954087 h 2245254"/>
              <a:gd name="connsiteX85" fmla="*/ 1299633 w 4428067"/>
              <a:gd name="connsiteY85" fmla="*/ 911754 h 2245254"/>
              <a:gd name="connsiteX86" fmla="*/ 1214967 w 4428067"/>
              <a:gd name="connsiteY86" fmla="*/ 911754 h 2245254"/>
              <a:gd name="connsiteX87" fmla="*/ 1214967 w 4428067"/>
              <a:gd name="connsiteY87" fmla="*/ 873654 h 2245254"/>
              <a:gd name="connsiteX88" fmla="*/ 1198033 w 4428067"/>
              <a:gd name="connsiteY88" fmla="*/ 873654 h 2245254"/>
              <a:gd name="connsiteX89" fmla="*/ 1198033 w 4428067"/>
              <a:gd name="connsiteY89" fmla="*/ 805920 h 2245254"/>
              <a:gd name="connsiteX90" fmla="*/ 1087967 w 4428067"/>
              <a:gd name="connsiteY90" fmla="*/ 805920 h 2245254"/>
              <a:gd name="connsiteX91" fmla="*/ 1087967 w 4428067"/>
              <a:gd name="connsiteY91" fmla="*/ 805920 h 2245254"/>
              <a:gd name="connsiteX92" fmla="*/ 1087967 w 4428067"/>
              <a:gd name="connsiteY92" fmla="*/ 788987 h 2245254"/>
              <a:gd name="connsiteX93" fmla="*/ 1011767 w 4428067"/>
              <a:gd name="connsiteY93" fmla="*/ 788987 h 2245254"/>
              <a:gd name="connsiteX94" fmla="*/ 1011767 w 4428067"/>
              <a:gd name="connsiteY94" fmla="*/ 742420 h 2245254"/>
              <a:gd name="connsiteX95" fmla="*/ 982133 w 4428067"/>
              <a:gd name="connsiteY95" fmla="*/ 742420 h 2245254"/>
              <a:gd name="connsiteX96" fmla="*/ 982133 w 4428067"/>
              <a:gd name="connsiteY96" fmla="*/ 712787 h 2245254"/>
              <a:gd name="connsiteX97" fmla="*/ 948267 w 4428067"/>
              <a:gd name="connsiteY97" fmla="*/ 712787 h 2245254"/>
              <a:gd name="connsiteX98" fmla="*/ 948267 w 4428067"/>
              <a:gd name="connsiteY98" fmla="*/ 691620 h 2245254"/>
              <a:gd name="connsiteX99" fmla="*/ 876300 w 4428067"/>
              <a:gd name="connsiteY99" fmla="*/ 691620 h 2245254"/>
              <a:gd name="connsiteX100" fmla="*/ 876300 w 4428067"/>
              <a:gd name="connsiteY100" fmla="*/ 661987 h 2245254"/>
              <a:gd name="connsiteX101" fmla="*/ 829733 w 4428067"/>
              <a:gd name="connsiteY101" fmla="*/ 661987 h 2245254"/>
              <a:gd name="connsiteX102" fmla="*/ 829733 w 4428067"/>
              <a:gd name="connsiteY102" fmla="*/ 632354 h 2245254"/>
              <a:gd name="connsiteX103" fmla="*/ 795867 w 4428067"/>
              <a:gd name="connsiteY103" fmla="*/ 632354 h 2245254"/>
              <a:gd name="connsiteX104" fmla="*/ 795867 w 4428067"/>
              <a:gd name="connsiteY104" fmla="*/ 573087 h 2245254"/>
              <a:gd name="connsiteX105" fmla="*/ 749300 w 4428067"/>
              <a:gd name="connsiteY105" fmla="*/ 573087 h 2245254"/>
              <a:gd name="connsiteX106" fmla="*/ 748242 w 4428067"/>
              <a:gd name="connsiteY106" fmla="*/ 554566 h 2245254"/>
              <a:gd name="connsiteX107" fmla="*/ 670454 w 4428067"/>
              <a:gd name="connsiteY107" fmla="*/ 556154 h 2245254"/>
              <a:gd name="connsiteX108" fmla="*/ 668867 w 4428067"/>
              <a:gd name="connsiteY108" fmla="*/ 488420 h 2245254"/>
              <a:gd name="connsiteX109" fmla="*/ 601133 w 4428067"/>
              <a:gd name="connsiteY109" fmla="*/ 488420 h 2245254"/>
              <a:gd name="connsiteX110" fmla="*/ 601133 w 4428067"/>
              <a:gd name="connsiteY110" fmla="*/ 433387 h 2245254"/>
              <a:gd name="connsiteX111" fmla="*/ 554567 w 4428067"/>
              <a:gd name="connsiteY111" fmla="*/ 433387 h 2245254"/>
              <a:gd name="connsiteX112" fmla="*/ 554567 w 4428067"/>
              <a:gd name="connsiteY112" fmla="*/ 412220 h 2245254"/>
              <a:gd name="connsiteX113" fmla="*/ 520700 w 4428067"/>
              <a:gd name="connsiteY113" fmla="*/ 412220 h 2245254"/>
              <a:gd name="connsiteX114" fmla="*/ 520700 w 4428067"/>
              <a:gd name="connsiteY114" fmla="*/ 352954 h 2245254"/>
              <a:gd name="connsiteX115" fmla="*/ 482600 w 4428067"/>
              <a:gd name="connsiteY115" fmla="*/ 352954 h 2245254"/>
              <a:gd name="connsiteX116" fmla="*/ 482600 w 4428067"/>
              <a:gd name="connsiteY116" fmla="*/ 327554 h 2245254"/>
              <a:gd name="connsiteX117" fmla="*/ 444500 w 4428067"/>
              <a:gd name="connsiteY117" fmla="*/ 327554 h 2245254"/>
              <a:gd name="connsiteX118" fmla="*/ 444500 w 4428067"/>
              <a:gd name="connsiteY118" fmla="*/ 276754 h 2245254"/>
              <a:gd name="connsiteX119" fmla="*/ 444500 w 4428067"/>
              <a:gd name="connsiteY119" fmla="*/ 276754 h 2245254"/>
              <a:gd name="connsiteX120" fmla="*/ 419100 w 4428067"/>
              <a:gd name="connsiteY120" fmla="*/ 276754 h 2245254"/>
              <a:gd name="connsiteX121" fmla="*/ 419100 w 4428067"/>
              <a:gd name="connsiteY121" fmla="*/ 234420 h 2245254"/>
              <a:gd name="connsiteX122" fmla="*/ 393700 w 4428067"/>
              <a:gd name="connsiteY122" fmla="*/ 234420 h 2245254"/>
              <a:gd name="connsiteX123" fmla="*/ 393700 w 4428067"/>
              <a:gd name="connsiteY123" fmla="*/ 192087 h 2245254"/>
              <a:gd name="connsiteX124" fmla="*/ 330200 w 4428067"/>
              <a:gd name="connsiteY124" fmla="*/ 192087 h 2245254"/>
              <a:gd name="connsiteX125" fmla="*/ 330200 w 4428067"/>
              <a:gd name="connsiteY125" fmla="*/ 128587 h 2245254"/>
              <a:gd name="connsiteX126" fmla="*/ 283633 w 4428067"/>
              <a:gd name="connsiteY126" fmla="*/ 128587 h 2245254"/>
              <a:gd name="connsiteX127" fmla="*/ 283633 w 4428067"/>
              <a:gd name="connsiteY127" fmla="*/ 115887 h 2245254"/>
              <a:gd name="connsiteX128" fmla="*/ 203200 w 4428067"/>
              <a:gd name="connsiteY128" fmla="*/ 115887 h 2245254"/>
              <a:gd name="connsiteX129" fmla="*/ 203200 w 4428067"/>
              <a:gd name="connsiteY129" fmla="*/ 82020 h 2245254"/>
              <a:gd name="connsiteX130" fmla="*/ 156633 w 4428067"/>
              <a:gd name="connsiteY130" fmla="*/ 82020 h 2245254"/>
              <a:gd name="connsiteX131" fmla="*/ 156633 w 4428067"/>
              <a:gd name="connsiteY131" fmla="*/ 39687 h 2245254"/>
              <a:gd name="connsiteX132" fmla="*/ 121180 w 4428067"/>
              <a:gd name="connsiteY132" fmla="*/ 50799 h 2245254"/>
              <a:gd name="connsiteX133" fmla="*/ 122767 w 4428067"/>
              <a:gd name="connsiteY133" fmla="*/ 25399 h 2245254"/>
              <a:gd name="connsiteX134" fmla="*/ 84667 w 4428067"/>
              <a:gd name="connsiteY134" fmla="*/ 26987 h 2245254"/>
              <a:gd name="connsiteX135" fmla="*/ 84667 w 4428067"/>
              <a:gd name="connsiteY135" fmla="*/ 0 h 2245254"/>
              <a:gd name="connsiteX136" fmla="*/ 0 w 4428067"/>
              <a:gd name="connsiteY136" fmla="*/ 3174 h 2245254"/>
              <a:gd name="connsiteX0" fmla="*/ 4428067 w 4428067"/>
              <a:gd name="connsiteY0" fmla="*/ 2245254 h 2245254"/>
              <a:gd name="connsiteX1" fmla="*/ 4042833 w 4428067"/>
              <a:gd name="connsiteY1" fmla="*/ 2245254 h 2245254"/>
              <a:gd name="connsiteX2" fmla="*/ 4042833 w 4428067"/>
              <a:gd name="connsiteY2" fmla="*/ 2185987 h 2245254"/>
              <a:gd name="connsiteX3" fmla="*/ 4042833 w 4428067"/>
              <a:gd name="connsiteY3" fmla="*/ 2185987 h 2245254"/>
              <a:gd name="connsiteX4" fmla="*/ 4042833 w 4428067"/>
              <a:gd name="connsiteY4" fmla="*/ 2185987 h 2245254"/>
              <a:gd name="connsiteX5" fmla="*/ 4031721 w 4428067"/>
              <a:gd name="connsiteY5" fmla="*/ 2185987 h 2245254"/>
              <a:gd name="connsiteX6" fmla="*/ 4030133 w 4428067"/>
              <a:gd name="connsiteY6" fmla="*/ 2105554 h 2245254"/>
              <a:gd name="connsiteX7" fmla="*/ 3657600 w 4428067"/>
              <a:gd name="connsiteY7" fmla="*/ 2111903 h 2245254"/>
              <a:gd name="connsiteX8" fmla="*/ 3657600 w 4428067"/>
              <a:gd name="connsiteY8" fmla="*/ 2063220 h 2245254"/>
              <a:gd name="connsiteX9" fmla="*/ 3445933 w 4428067"/>
              <a:gd name="connsiteY9" fmla="*/ 2063220 h 2245254"/>
              <a:gd name="connsiteX10" fmla="*/ 3445933 w 4428067"/>
              <a:gd name="connsiteY10" fmla="*/ 2037820 h 2245254"/>
              <a:gd name="connsiteX11" fmla="*/ 3331633 w 4428067"/>
              <a:gd name="connsiteY11" fmla="*/ 2037820 h 2245254"/>
              <a:gd name="connsiteX12" fmla="*/ 3331633 w 4428067"/>
              <a:gd name="connsiteY12" fmla="*/ 1982787 h 2245254"/>
              <a:gd name="connsiteX13" fmla="*/ 3238500 w 4428067"/>
              <a:gd name="connsiteY13" fmla="*/ 1982787 h 2245254"/>
              <a:gd name="connsiteX14" fmla="*/ 3238500 w 4428067"/>
              <a:gd name="connsiteY14" fmla="*/ 1965854 h 2245254"/>
              <a:gd name="connsiteX15" fmla="*/ 3158067 w 4428067"/>
              <a:gd name="connsiteY15" fmla="*/ 1965854 h 2245254"/>
              <a:gd name="connsiteX16" fmla="*/ 3158067 w 4428067"/>
              <a:gd name="connsiteY16" fmla="*/ 1940454 h 2245254"/>
              <a:gd name="connsiteX17" fmla="*/ 3060700 w 4428067"/>
              <a:gd name="connsiteY17" fmla="*/ 1940454 h 2245254"/>
              <a:gd name="connsiteX18" fmla="*/ 3060700 w 4428067"/>
              <a:gd name="connsiteY18" fmla="*/ 1940454 h 2245254"/>
              <a:gd name="connsiteX19" fmla="*/ 3022600 w 4428067"/>
              <a:gd name="connsiteY19" fmla="*/ 1940454 h 2245254"/>
              <a:gd name="connsiteX20" fmla="*/ 3022600 w 4428067"/>
              <a:gd name="connsiteY20" fmla="*/ 1902354 h 2245254"/>
              <a:gd name="connsiteX21" fmla="*/ 2950633 w 4428067"/>
              <a:gd name="connsiteY21" fmla="*/ 1902354 h 2245254"/>
              <a:gd name="connsiteX22" fmla="*/ 2950633 w 4428067"/>
              <a:gd name="connsiteY22" fmla="*/ 1889654 h 2245254"/>
              <a:gd name="connsiteX23" fmla="*/ 2844800 w 4428067"/>
              <a:gd name="connsiteY23" fmla="*/ 1889654 h 2245254"/>
              <a:gd name="connsiteX24" fmla="*/ 2841625 w 4428067"/>
              <a:gd name="connsiteY24" fmla="*/ 1844145 h 2245254"/>
              <a:gd name="connsiteX25" fmla="*/ 2781300 w 4428067"/>
              <a:gd name="connsiteY25" fmla="*/ 1842558 h 2245254"/>
              <a:gd name="connsiteX26" fmla="*/ 2779713 w 4428067"/>
              <a:gd name="connsiteY26" fmla="*/ 1808163 h 2245254"/>
              <a:gd name="connsiteX27" fmla="*/ 2736321 w 4428067"/>
              <a:gd name="connsiteY27" fmla="*/ 1807104 h 2245254"/>
              <a:gd name="connsiteX28" fmla="*/ 2736320 w 4428067"/>
              <a:gd name="connsiteY28" fmla="*/ 1775354 h 2245254"/>
              <a:gd name="connsiteX29" fmla="*/ 2679700 w 4428067"/>
              <a:gd name="connsiteY29" fmla="*/ 1775354 h 2245254"/>
              <a:gd name="connsiteX30" fmla="*/ 2679700 w 4428067"/>
              <a:gd name="connsiteY30" fmla="*/ 1737254 h 2245254"/>
              <a:gd name="connsiteX31" fmla="*/ 2641600 w 4428067"/>
              <a:gd name="connsiteY31" fmla="*/ 1737254 h 2245254"/>
              <a:gd name="connsiteX32" fmla="*/ 2641600 w 4428067"/>
              <a:gd name="connsiteY32" fmla="*/ 1707620 h 2245254"/>
              <a:gd name="connsiteX33" fmla="*/ 2611967 w 4428067"/>
              <a:gd name="connsiteY33" fmla="*/ 1707620 h 2245254"/>
              <a:gd name="connsiteX34" fmla="*/ 2611967 w 4428067"/>
              <a:gd name="connsiteY34" fmla="*/ 1694920 h 2245254"/>
              <a:gd name="connsiteX35" fmla="*/ 2595033 w 4428067"/>
              <a:gd name="connsiteY35" fmla="*/ 1694920 h 2245254"/>
              <a:gd name="connsiteX36" fmla="*/ 2595033 w 4428067"/>
              <a:gd name="connsiteY36" fmla="*/ 1669520 h 2245254"/>
              <a:gd name="connsiteX37" fmla="*/ 2489200 w 4428067"/>
              <a:gd name="connsiteY37" fmla="*/ 1669520 h 2245254"/>
              <a:gd name="connsiteX38" fmla="*/ 2489200 w 4428067"/>
              <a:gd name="connsiteY38" fmla="*/ 1635654 h 2245254"/>
              <a:gd name="connsiteX39" fmla="*/ 2459567 w 4428067"/>
              <a:gd name="connsiteY39" fmla="*/ 1635654 h 2245254"/>
              <a:gd name="connsiteX40" fmla="*/ 2459567 w 4428067"/>
              <a:gd name="connsiteY40" fmla="*/ 1589087 h 2245254"/>
              <a:gd name="connsiteX41" fmla="*/ 2438400 w 4428067"/>
              <a:gd name="connsiteY41" fmla="*/ 1589087 h 2245254"/>
              <a:gd name="connsiteX42" fmla="*/ 2438400 w 4428067"/>
              <a:gd name="connsiteY42" fmla="*/ 1576387 h 2245254"/>
              <a:gd name="connsiteX43" fmla="*/ 2381779 w 4428067"/>
              <a:gd name="connsiteY43" fmla="*/ 1576387 h 2245254"/>
              <a:gd name="connsiteX44" fmla="*/ 2383367 w 4428067"/>
              <a:gd name="connsiteY44" fmla="*/ 1563687 h 2245254"/>
              <a:gd name="connsiteX45" fmla="*/ 2290233 w 4428067"/>
              <a:gd name="connsiteY45" fmla="*/ 1563687 h 2245254"/>
              <a:gd name="connsiteX46" fmla="*/ 2290233 w 4428067"/>
              <a:gd name="connsiteY46" fmla="*/ 1538287 h 2245254"/>
              <a:gd name="connsiteX47" fmla="*/ 2260600 w 4428067"/>
              <a:gd name="connsiteY47" fmla="*/ 1538287 h 2245254"/>
              <a:gd name="connsiteX48" fmla="*/ 2260600 w 4428067"/>
              <a:gd name="connsiteY48" fmla="*/ 1525587 h 2245254"/>
              <a:gd name="connsiteX49" fmla="*/ 2209800 w 4428067"/>
              <a:gd name="connsiteY49" fmla="*/ 1525587 h 2245254"/>
              <a:gd name="connsiteX50" fmla="*/ 2209800 w 4428067"/>
              <a:gd name="connsiteY50" fmla="*/ 1487487 h 2245254"/>
              <a:gd name="connsiteX51" fmla="*/ 2139420 w 4428067"/>
              <a:gd name="connsiteY51" fmla="*/ 1487487 h 2245254"/>
              <a:gd name="connsiteX52" fmla="*/ 2137833 w 4428067"/>
              <a:gd name="connsiteY52" fmla="*/ 1474787 h 2245254"/>
              <a:gd name="connsiteX53" fmla="*/ 2095500 w 4428067"/>
              <a:gd name="connsiteY53" fmla="*/ 1474787 h 2245254"/>
              <a:gd name="connsiteX54" fmla="*/ 2095500 w 4428067"/>
              <a:gd name="connsiteY54" fmla="*/ 1474787 h 2245254"/>
              <a:gd name="connsiteX55" fmla="*/ 2102907 w 4428067"/>
              <a:gd name="connsiteY55" fmla="*/ 1457854 h 2245254"/>
              <a:gd name="connsiteX56" fmla="*/ 2047875 w 4428067"/>
              <a:gd name="connsiteY56" fmla="*/ 1457854 h 2245254"/>
              <a:gd name="connsiteX57" fmla="*/ 2044700 w 4428067"/>
              <a:gd name="connsiteY57" fmla="*/ 1415520 h 2245254"/>
              <a:gd name="connsiteX58" fmla="*/ 2015067 w 4428067"/>
              <a:gd name="connsiteY58" fmla="*/ 1415520 h 2245254"/>
              <a:gd name="connsiteX59" fmla="*/ 2013479 w 4428067"/>
              <a:gd name="connsiteY59" fmla="*/ 1396470 h 2245254"/>
              <a:gd name="connsiteX60" fmla="*/ 1972733 w 4428067"/>
              <a:gd name="connsiteY60" fmla="*/ 1391708 h 2245254"/>
              <a:gd name="connsiteX61" fmla="*/ 1972733 w 4428067"/>
              <a:gd name="connsiteY61" fmla="*/ 1360487 h 2245254"/>
              <a:gd name="connsiteX62" fmla="*/ 1875367 w 4428067"/>
              <a:gd name="connsiteY62" fmla="*/ 1360487 h 2245254"/>
              <a:gd name="connsiteX63" fmla="*/ 1875367 w 4428067"/>
              <a:gd name="connsiteY63" fmla="*/ 1347787 h 2245254"/>
              <a:gd name="connsiteX64" fmla="*/ 1752600 w 4428067"/>
              <a:gd name="connsiteY64" fmla="*/ 1347787 h 2245254"/>
              <a:gd name="connsiteX65" fmla="*/ 1752600 w 4428067"/>
              <a:gd name="connsiteY65" fmla="*/ 1301220 h 2245254"/>
              <a:gd name="connsiteX66" fmla="*/ 1727200 w 4428067"/>
              <a:gd name="connsiteY66" fmla="*/ 1301220 h 2245254"/>
              <a:gd name="connsiteX67" fmla="*/ 1727200 w 4428067"/>
              <a:gd name="connsiteY67" fmla="*/ 1250420 h 2245254"/>
              <a:gd name="connsiteX68" fmla="*/ 1680633 w 4428067"/>
              <a:gd name="connsiteY68" fmla="*/ 1250420 h 2245254"/>
              <a:gd name="connsiteX69" fmla="*/ 1680633 w 4428067"/>
              <a:gd name="connsiteY69" fmla="*/ 1203854 h 2245254"/>
              <a:gd name="connsiteX70" fmla="*/ 1557867 w 4428067"/>
              <a:gd name="connsiteY70" fmla="*/ 1203854 h 2245254"/>
              <a:gd name="connsiteX71" fmla="*/ 1557867 w 4428067"/>
              <a:gd name="connsiteY71" fmla="*/ 1174220 h 2245254"/>
              <a:gd name="connsiteX72" fmla="*/ 1498600 w 4428067"/>
              <a:gd name="connsiteY72" fmla="*/ 1174220 h 2245254"/>
              <a:gd name="connsiteX73" fmla="*/ 1493837 w 4428067"/>
              <a:gd name="connsiteY73" fmla="*/ 1104899 h 2245254"/>
              <a:gd name="connsiteX74" fmla="*/ 1471613 w 4428067"/>
              <a:gd name="connsiteY74" fmla="*/ 1106487 h 2245254"/>
              <a:gd name="connsiteX75" fmla="*/ 1471612 w 4428067"/>
              <a:gd name="connsiteY75" fmla="*/ 1079500 h 2245254"/>
              <a:gd name="connsiteX76" fmla="*/ 1436687 w 4428067"/>
              <a:gd name="connsiteY76" fmla="*/ 1077912 h 2245254"/>
              <a:gd name="connsiteX77" fmla="*/ 1438276 w 4428067"/>
              <a:gd name="connsiteY77" fmla="*/ 1057804 h 2245254"/>
              <a:gd name="connsiteX78" fmla="*/ 1416050 w 4428067"/>
              <a:gd name="connsiteY78" fmla="*/ 1053042 h 2245254"/>
              <a:gd name="connsiteX79" fmla="*/ 1414463 w 4428067"/>
              <a:gd name="connsiteY79" fmla="*/ 1019704 h 2245254"/>
              <a:gd name="connsiteX80" fmla="*/ 1380067 w 4428067"/>
              <a:gd name="connsiteY80" fmla="*/ 1013354 h 2245254"/>
              <a:gd name="connsiteX81" fmla="*/ 1380067 w 4428067"/>
              <a:gd name="connsiteY81" fmla="*/ 983720 h 2245254"/>
              <a:gd name="connsiteX82" fmla="*/ 1337733 w 4428067"/>
              <a:gd name="connsiteY82" fmla="*/ 983720 h 2245254"/>
              <a:gd name="connsiteX83" fmla="*/ 1337733 w 4428067"/>
              <a:gd name="connsiteY83" fmla="*/ 954087 h 2245254"/>
              <a:gd name="connsiteX84" fmla="*/ 1299633 w 4428067"/>
              <a:gd name="connsiteY84" fmla="*/ 954087 h 2245254"/>
              <a:gd name="connsiteX85" fmla="*/ 1299633 w 4428067"/>
              <a:gd name="connsiteY85" fmla="*/ 911754 h 2245254"/>
              <a:gd name="connsiteX86" fmla="*/ 1214967 w 4428067"/>
              <a:gd name="connsiteY86" fmla="*/ 911754 h 2245254"/>
              <a:gd name="connsiteX87" fmla="*/ 1214967 w 4428067"/>
              <a:gd name="connsiteY87" fmla="*/ 873654 h 2245254"/>
              <a:gd name="connsiteX88" fmla="*/ 1198033 w 4428067"/>
              <a:gd name="connsiteY88" fmla="*/ 873654 h 2245254"/>
              <a:gd name="connsiteX89" fmla="*/ 1198033 w 4428067"/>
              <a:gd name="connsiteY89" fmla="*/ 805920 h 2245254"/>
              <a:gd name="connsiteX90" fmla="*/ 1087967 w 4428067"/>
              <a:gd name="connsiteY90" fmla="*/ 805920 h 2245254"/>
              <a:gd name="connsiteX91" fmla="*/ 1087967 w 4428067"/>
              <a:gd name="connsiteY91" fmla="*/ 805920 h 2245254"/>
              <a:gd name="connsiteX92" fmla="*/ 1087967 w 4428067"/>
              <a:gd name="connsiteY92" fmla="*/ 788987 h 2245254"/>
              <a:gd name="connsiteX93" fmla="*/ 1011767 w 4428067"/>
              <a:gd name="connsiteY93" fmla="*/ 788987 h 2245254"/>
              <a:gd name="connsiteX94" fmla="*/ 1011767 w 4428067"/>
              <a:gd name="connsiteY94" fmla="*/ 742420 h 2245254"/>
              <a:gd name="connsiteX95" fmla="*/ 982133 w 4428067"/>
              <a:gd name="connsiteY95" fmla="*/ 742420 h 2245254"/>
              <a:gd name="connsiteX96" fmla="*/ 982133 w 4428067"/>
              <a:gd name="connsiteY96" fmla="*/ 712787 h 2245254"/>
              <a:gd name="connsiteX97" fmla="*/ 948267 w 4428067"/>
              <a:gd name="connsiteY97" fmla="*/ 712787 h 2245254"/>
              <a:gd name="connsiteX98" fmla="*/ 948267 w 4428067"/>
              <a:gd name="connsiteY98" fmla="*/ 691620 h 2245254"/>
              <a:gd name="connsiteX99" fmla="*/ 876300 w 4428067"/>
              <a:gd name="connsiteY99" fmla="*/ 691620 h 2245254"/>
              <a:gd name="connsiteX100" fmla="*/ 876300 w 4428067"/>
              <a:gd name="connsiteY100" fmla="*/ 661987 h 2245254"/>
              <a:gd name="connsiteX101" fmla="*/ 829733 w 4428067"/>
              <a:gd name="connsiteY101" fmla="*/ 661987 h 2245254"/>
              <a:gd name="connsiteX102" fmla="*/ 829733 w 4428067"/>
              <a:gd name="connsiteY102" fmla="*/ 632354 h 2245254"/>
              <a:gd name="connsiteX103" fmla="*/ 795867 w 4428067"/>
              <a:gd name="connsiteY103" fmla="*/ 632354 h 2245254"/>
              <a:gd name="connsiteX104" fmla="*/ 795867 w 4428067"/>
              <a:gd name="connsiteY104" fmla="*/ 573087 h 2245254"/>
              <a:gd name="connsiteX105" fmla="*/ 749300 w 4428067"/>
              <a:gd name="connsiteY105" fmla="*/ 573087 h 2245254"/>
              <a:gd name="connsiteX106" fmla="*/ 748242 w 4428067"/>
              <a:gd name="connsiteY106" fmla="*/ 554566 h 2245254"/>
              <a:gd name="connsiteX107" fmla="*/ 670454 w 4428067"/>
              <a:gd name="connsiteY107" fmla="*/ 556154 h 2245254"/>
              <a:gd name="connsiteX108" fmla="*/ 668867 w 4428067"/>
              <a:gd name="connsiteY108" fmla="*/ 488420 h 2245254"/>
              <a:gd name="connsiteX109" fmla="*/ 601133 w 4428067"/>
              <a:gd name="connsiteY109" fmla="*/ 488420 h 2245254"/>
              <a:gd name="connsiteX110" fmla="*/ 601133 w 4428067"/>
              <a:gd name="connsiteY110" fmla="*/ 433387 h 2245254"/>
              <a:gd name="connsiteX111" fmla="*/ 554567 w 4428067"/>
              <a:gd name="connsiteY111" fmla="*/ 433387 h 2245254"/>
              <a:gd name="connsiteX112" fmla="*/ 554567 w 4428067"/>
              <a:gd name="connsiteY112" fmla="*/ 412220 h 2245254"/>
              <a:gd name="connsiteX113" fmla="*/ 520700 w 4428067"/>
              <a:gd name="connsiteY113" fmla="*/ 412220 h 2245254"/>
              <a:gd name="connsiteX114" fmla="*/ 520700 w 4428067"/>
              <a:gd name="connsiteY114" fmla="*/ 352954 h 2245254"/>
              <a:gd name="connsiteX115" fmla="*/ 482600 w 4428067"/>
              <a:gd name="connsiteY115" fmla="*/ 352954 h 2245254"/>
              <a:gd name="connsiteX116" fmla="*/ 482600 w 4428067"/>
              <a:gd name="connsiteY116" fmla="*/ 327554 h 2245254"/>
              <a:gd name="connsiteX117" fmla="*/ 444500 w 4428067"/>
              <a:gd name="connsiteY117" fmla="*/ 327554 h 2245254"/>
              <a:gd name="connsiteX118" fmla="*/ 444500 w 4428067"/>
              <a:gd name="connsiteY118" fmla="*/ 276754 h 2245254"/>
              <a:gd name="connsiteX119" fmla="*/ 444500 w 4428067"/>
              <a:gd name="connsiteY119" fmla="*/ 276754 h 2245254"/>
              <a:gd name="connsiteX120" fmla="*/ 419100 w 4428067"/>
              <a:gd name="connsiteY120" fmla="*/ 276754 h 2245254"/>
              <a:gd name="connsiteX121" fmla="*/ 419100 w 4428067"/>
              <a:gd name="connsiteY121" fmla="*/ 234420 h 2245254"/>
              <a:gd name="connsiteX122" fmla="*/ 393700 w 4428067"/>
              <a:gd name="connsiteY122" fmla="*/ 234420 h 2245254"/>
              <a:gd name="connsiteX123" fmla="*/ 393700 w 4428067"/>
              <a:gd name="connsiteY123" fmla="*/ 192087 h 2245254"/>
              <a:gd name="connsiteX124" fmla="*/ 330200 w 4428067"/>
              <a:gd name="connsiteY124" fmla="*/ 192087 h 2245254"/>
              <a:gd name="connsiteX125" fmla="*/ 330200 w 4428067"/>
              <a:gd name="connsiteY125" fmla="*/ 128587 h 2245254"/>
              <a:gd name="connsiteX126" fmla="*/ 283633 w 4428067"/>
              <a:gd name="connsiteY126" fmla="*/ 128587 h 2245254"/>
              <a:gd name="connsiteX127" fmla="*/ 283633 w 4428067"/>
              <a:gd name="connsiteY127" fmla="*/ 115887 h 2245254"/>
              <a:gd name="connsiteX128" fmla="*/ 203200 w 4428067"/>
              <a:gd name="connsiteY128" fmla="*/ 115887 h 2245254"/>
              <a:gd name="connsiteX129" fmla="*/ 203200 w 4428067"/>
              <a:gd name="connsiteY129" fmla="*/ 82020 h 2245254"/>
              <a:gd name="connsiteX130" fmla="*/ 156633 w 4428067"/>
              <a:gd name="connsiteY130" fmla="*/ 82020 h 2245254"/>
              <a:gd name="connsiteX131" fmla="*/ 156633 w 4428067"/>
              <a:gd name="connsiteY131" fmla="*/ 52387 h 2245254"/>
              <a:gd name="connsiteX132" fmla="*/ 121180 w 4428067"/>
              <a:gd name="connsiteY132" fmla="*/ 50799 h 2245254"/>
              <a:gd name="connsiteX133" fmla="*/ 122767 w 4428067"/>
              <a:gd name="connsiteY133" fmla="*/ 25399 h 2245254"/>
              <a:gd name="connsiteX134" fmla="*/ 84667 w 4428067"/>
              <a:gd name="connsiteY134" fmla="*/ 26987 h 2245254"/>
              <a:gd name="connsiteX135" fmla="*/ 84667 w 4428067"/>
              <a:gd name="connsiteY135" fmla="*/ 0 h 2245254"/>
              <a:gd name="connsiteX136" fmla="*/ 0 w 4428067"/>
              <a:gd name="connsiteY136" fmla="*/ 3174 h 224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428067" h="2245254">
                <a:moveTo>
                  <a:pt x="4428067" y="2245254"/>
                </a:moveTo>
                <a:lnTo>
                  <a:pt x="4042833" y="2245254"/>
                </a:lnTo>
                <a:lnTo>
                  <a:pt x="4042833" y="2185987"/>
                </a:lnTo>
                <a:lnTo>
                  <a:pt x="4042833" y="2185987"/>
                </a:lnTo>
                <a:lnTo>
                  <a:pt x="4042833" y="2185987"/>
                </a:lnTo>
                <a:lnTo>
                  <a:pt x="4031721" y="2185987"/>
                </a:lnTo>
                <a:cubicBezTo>
                  <a:pt x="4031192" y="2159176"/>
                  <a:pt x="4030662" y="2132365"/>
                  <a:pt x="4030133" y="2105554"/>
                </a:cubicBezTo>
                <a:lnTo>
                  <a:pt x="3657600" y="2111903"/>
                </a:lnTo>
                <a:lnTo>
                  <a:pt x="3657600" y="2063220"/>
                </a:lnTo>
                <a:lnTo>
                  <a:pt x="3445933" y="2063220"/>
                </a:lnTo>
                <a:lnTo>
                  <a:pt x="3445933" y="2037820"/>
                </a:lnTo>
                <a:lnTo>
                  <a:pt x="3331633" y="2037820"/>
                </a:lnTo>
                <a:lnTo>
                  <a:pt x="3331633" y="1982787"/>
                </a:lnTo>
                <a:lnTo>
                  <a:pt x="3238500" y="1982787"/>
                </a:lnTo>
                <a:lnTo>
                  <a:pt x="3238500" y="1965854"/>
                </a:lnTo>
                <a:lnTo>
                  <a:pt x="3158067" y="1965854"/>
                </a:lnTo>
                <a:lnTo>
                  <a:pt x="3158067" y="1940454"/>
                </a:lnTo>
                <a:lnTo>
                  <a:pt x="3060700" y="1940454"/>
                </a:lnTo>
                <a:lnTo>
                  <a:pt x="3060700" y="1940454"/>
                </a:lnTo>
                <a:lnTo>
                  <a:pt x="3022600" y="1940454"/>
                </a:lnTo>
                <a:lnTo>
                  <a:pt x="3022600" y="1902354"/>
                </a:lnTo>
                <a:lnTo>
                  <a:pt x="2950633" y="1902354"/>
                </a:lnTo>
                <a:lnTo>
                  <a:pt x="2950633" y="1889654"/>
                </a:lnTo>
                <a:lnTo>
                  <a:pt x="2844800" y="1889654"/>
                </a:lnTo>
                <a:lnTo>
                  <a:pt x="2841625" y="1844145"/>
                </a:lnTo>
                <a:lnTo>
                  <a:pt x="2781300" y="1842558"/>
                </a:lnTo>
                <a:cubicBezTo>
                  <a:pt x="2781829" y="1830564"/>
                  <a:pt x="2779184" y="1820157"/>
                  <a:pt x="2779713" y="1808163"/>
                </a:cubicBezTo>
                <a:lnTo>
                  <a:pt x="2736321" y="1807104"/>
                </a:lnTo>
                <a:cubicBezTo>
                  <a:pt x="2736321" y="1793346"/>
                  <a:pt x="2736320" y="1789112"/>
                  <a:pt x="2736320" y="1775354"/>
                </a:cubicBezTo>
                <a:lnTo>
                  <a:pt x="2679700" y="1775354"/>
                </a:lnTo>
                <a:lnTo>
                  <a:pt x="2679700" y="1737254"/>
                </a:lnTo>
                <a:lnTo>
                  <a:pt x="2641600" y="1737254"/>
                </a:lnTo>
                <a:lnTo>
                  <a:pt x="2641600" y="1707620"/>
                </a:lnTo>
                <a:lnTo>
                  <a:pt x="2611967" y="1707620"/>
                </a:lnTo>
                <a:lnTo>
                  <a:pt x="2611967" y="1694920"/>
                </a:lnTo>
                <a:lnTo>
                  <a:pt x="2595033" y="1694920"/>
                </a:lnTo>
                <a:lnTo>
                  <a:pt x="2595033" y="1669520"/>
                </a:lnTo>
                <a:lnTo>
                  <a:pt x="2489200" y="1669520"/>
                </a:lnTo>
                <a:lnTo>
                  <a:pt x="2489200" y="1635654"/>
                </a:lnTo>
                <a:lnTo>
                  <a:pt x="2459567" y="1635654"/>
                </a:lnTo>
                <a:lnTo>
                  <a:pt x="2459567" y="1589087"/>
                </a:lnTo>
                <a:lnTo>
                  <a:pt x="2438400" y="1589087"/>
                </a:lnTo>
                <a:lnTo>
                  <a:pt x="2438400" y="1576387"/>
                </a:lnTo>
                <a:lnTo>
                  <a:pt x="2381779" y="1576387"/>
                </a:lnTo>
                <a:lnTo>
                  <a:pt x="2383367" y="1563687"/>
                </a:lnTo>
                <a:lnTo>
                  <a:pt x="2290233" y="1563687"/>
                </a:lnTo>
                <a:lnTo>
                  <a:pt x="2290233" y="1538287"/>
                </a:lnTo>
                <a:lnTo>
                  <a:pt x="2260600" y="1538287"/>
                </a:lnTo>
                <a:lnTo>
                  <a:pt x="2260600" y="1525587"/>
                </a:lnTo>
                <a:lnTo>
                  <a:pt x="2209800" y="1525587"/>
                </a:lnTo>
                <a:lnTo>
                  <a:pt x="2209800" y="1487487"/>
                </a:lnTo>
                <a:lnTo>
                  <a:pt x="2139420" y="1487487"/>
                </a:lnTo>
                <a:lnTo>
                  <a:pt x="2137833" y="1474787"/>
                </a:lnTo>
                <a:lnTo>
                  <a:pt x="2095500" y="1474787"/>
                </a:lnTo>
                <a:lnTo>
                  <a:pt x="2095500" y="1474787"/>
                </a:lnTo>
                <a:cubicBezTo>
                  <a:pt x="2095323" y="1469143"/>
                  <a:pt x="2103084" y="1463498"/>
                  <a:pt x="2102907" y="1457854"/>
                </a:cubicBezTo>
                <a:lnTo>
                  <a:pt x="2047875" y="1457854"/>
                </a:lnTo>
                <a:lnTo>
                  <a:pt x="2044700" y="1415520"/>
                </a:lnTo>
                <a:lnTo>
                  <a:pt x="2015067" y="1415520"/>
                </a:lnTo>
                <a:lnTo>
                  <a:pt x="2013479" y="1396470"/>
                </a:lnTo>
                <a:lnTo>
                  <a:pt x="1972733" y="1391708"/>
                </a:lnTo>
                <a:lnTo>
                  <a:pt x="1972733" y="1360487"/>
                </a:lnTo>
                <a:lnTo>
                  <a:pt x="1875367" y="1360487"/>
                </a:lnTo>
                <a:lnTo>
                  <a:pt x="1875367" y="1347787"/>
                </a:lnTo>
                <a:lnTo>
                  <a:pt x="1752600" y="1347787"/>
                </a:lnTo>
                <a:lnTo>
                  <a:pt x="1752600" y="1301220"/>
                </a:lnTo>
                <a:lnTo>
                  <a:pt x="1727200" y="1301220"/>
                </a:lnTo>
                <a:lnTo>
                  <a:pt x="1727200" y="1250420"/>
                </a:lnTo>
                <a:lnTo>
                  <a:pt x="1680633" y="1250420"/>
                </a:lnTo>
                <a:lnTo>
                  <a:pt x="1680633" y="1203854"/>
                </a:lnTo>
                <a:lnTo>
                  <a:pt x="1557867" y="1203854"/>
                </a:lnTo>
                <a:lnTo>
                  <a:pt x="1557867" y="1174220"/>
                </a:lnTo>
                <a:lnTo>
                  <a:pt x="1498600" y="1174220"/>
                </a:lnTo>
                <a:lnTo>
                  <a:pt x="1493837" y="1104899"/>
                </a:lnTo>
                <a:lnTo>
                  <a:pt x="1471613" y="1106487"/>
                </a:lnTo>
                <a:cubicBezTo>
                  <a:pt x="1471613" y="1097491"/>
                  <a:pt x="1471612" y="1088496"/>
                  <a:pt x="1471612" y="1079500"/>
                </a:cubicBezTo>
                <a:lnTo>
                  <a:pt x="1436687" y="1077912"/>
                </a:lnTo>
                <a:lnTo>
                  <a:pt x="1438276" y="1057804"/>
                </a:lnTo>
                <a:lnTo>
                  <a:pt x="1416050" y="1053042"/>
                </a:lnTo>
                <a:lnTo>
                  <a:pt x="1414463" y="1019704"/>
                </a:lnTo>
                <a:lnTo>
                  <a:pt x="1380067" y="1013354"/>
                </a:lnTo>
                <a:lnTo>
                  <a:pt x="1380067" y="983720"/>
                </a:lnTo>
                <a:lnTo>
                  <a:pt x="1337733" y="983720"/>
                </a:lnTo>
                <a:lnTo>
                  <a:pt x="1337733" y="954087"/>
                </a:lnTo>
                <a:lnTo>
                  <a:pt x="1299633" y="954087"/>
                </a:lnTo>
                <a:lnTo>
                  <a:pt x="1299633" y="911754"/>
                </a:lnTo>
                <a:lnTo>
                  <a:pt x="1214967" y="911754"/>
                </a:lnTo>
                <a:lnTo>
                  <a:pt x="1214967" y="873654"/>
                </a:lnTo>
                <a:lnTo>
                  <a:pt x="1198033" y="873654"/>
                </a:lnTo>
                <a:lnTo>
                  <a:pt x="1198033" y="805920"/>
                </a:lnTo>
                <a:lnTo>
                  <a:pt x="1087967" y="805920"/>
                </a:lnTo>
                <a:lnTo>
                  <a:pt x="1087967" y="805920"/>
                </a:lnTo>
                <a:lnTo>
                  <a:pt x="1087967" y="788987"/>
                </a:lnTo>
                <a:lnTo>
                  <a:pt x="1011767" y="788987"/>
                </a:lnTo>
                <a:lnTo>
                  <a:pt x="1011767" y="742420"/>
                </a:lnTo>
                <a:lnTo>
                  <a:pt x="982133" y="742420"/>
                </a:lnTo>
                <a:lnTo>
                  <a:pt x="982133" y="712787"/>
                </a:lnTo>
                <a:lnTo>
                  <a:pt x="948267" y="712787"/>
                </a:lnTo>
                <a:lnTo>
                  <a:pt x="948267" y="691620"/>
                </a:lnTo>
                <a:lnTo>
                  <a:pt x="876300" y="691620"/>
                </a:lnTo>
                <a:lnTo>
                  <a:pt x="876300" y="661987"/>
                </a:lnTo>
                <a:lnTo>
                  <a:pt x="829733" y="661987"/>
                </a:lnTo>
                <a:lnTo>
                  <a:pt x="829733" y="632354"/>
                </a:lnTo>
                <a:lnTo>
                  <a:pt x="795867" y="632354"/>
                </a:lnTo>
                <a:lnTo>
                  <a:pt x="795867" y="573087"/>
                </a:lnTo>
                <a:lnTo>
                  <a:pt x="749300" y="573087"/>
                </a:lnTo>
                <a:cubicBezTo>
                  <a:pt x="748947" y="566913"/>
                  <a:pt x="748595" y="560740"/>
                  <a:pt x="748242" y="554566"/>
                </a:cubicBezTo>
                <a:lnTo>
                  <a:pt x="670454" y="556154"/>
                </a:lnTo>
                <a:lnTo>
                  <a:pt x="668867" y="488420"/>
                </a:lnTo>
                <a:lnTo>
                  <a:pt x="601133" y="488420"/>
                </a:lnTo>
                <a:lnTo>
                  <a:pt x="601133" y="433387"/>
                </a:lnTo>
                <a:lnTo>
                  <a:pt x="554567" y="433387"/>
                </a:lnTo>
                <a:lnTo>
                  <a:pt x="554567" y="412220"/>
                </a:lnTo>
                <a:lnTo>
                  <a:pt x="520700" y="412220"/>
                </a:lnTo>
                <a:lnTo>
                  <a:pt x="520700" y="352954"/>
                </a:lnTo>
                <a:lnTo>
                  <a:pt x="482600" y="352954"/>
                </a:lnTo>
                <a:lnTo>
                  <a:pt x="482600" y="327554"/>
                </a:lnTo>
                <a:lnTo>
                  <a:pt x="444500" y="327554"/>
                </a:lnTo>
                <a:lnTo>
                  <a:pt x="444500" y="276754"/>
                </a:lnTo>
                <a:lnTo>
                  <a:pt x="444500" y="276754"/>
                </a:lnTo>
                <a:lnTo>
                  <a:pt x="419100" y="276754"/>
                </a:lnTo>
                <a:lnTo>
                  <a:pt x="419100" y="234420"/>
                </a:lnTo>
                <a:lnTo>
                  <a:pt x="393700" y="234420"/>
                </a:lnTo>
                <a:lnTo>
                  <a:pt x="393700" y="192087"/>
                </a:lnTo>
                <a:lnTo>
                  <a:pt x="330200" y="192087"/>
                </a:lnTo>
                <a:lnTo>
                  <a:pt x="330200" y="128587"/>
                </a:lnTo>
                <a:lnTo>
                  <a:pt x="283633" y="128587"/>
                </a:lnTo>
                <a:lnTo>
                  <a:pt x="283633" y="115887"/>
                </a:lnTo>
                <a:lnTo>
                  <a:pt x="203200" y="115887"/>
                </a:lnTo>
                <a:lnTo>
                  <a:pt x="203200" y="82020"/>
                </a:lnTo>
                <a:lnTo>
                  <a:pt x="156633" y="82020"/>
                </a:lnTo>
                <a:lnTo>
                  <a:pt x="156633" y="52387"/>
                </a:lnTo>
                <a:lnTo>
                  <a:pt x="121180" y="50799"/>
                </a:lnTo>
                <a:lnTo>
                  <a:pt x="122767" y="25399"/>
                </a:lnTo>
                <a:lnTo>
                  <a:pt x="84667" y="26987"/>
                </a:lnTo>
                <a:lnTo>
                  <a:pt x="84667" y="0"/>
                </a:lnTo>
                <a:lnTo>
                  <a:pt x="0" y="3174"/>
                </a:lnTo>
              </a:path>
            </a:pathLst>
          </a:custGeom>
          <a:noFill/>
          <a:ln w="28575">
            <a:solidFill>
              <a:schemeClr val="accent3"/>
            </a:solidFill>
            <a:miter lim="800000"/>
            <a:headEnd/>
            <a:tailEnd/>
          </a:ln>
        </p:spPr>
        <p:txBody>
          <a:bodyPr rtlCol="0" anchor="ctr"/>
          <a:lstStyle/>
          <a:p>
            <a:pPr algn="ctr"/>
            <a:endParaRPr lang="en-US" dirty="0"/>
          </a:p>
        </p:txBody>
      </p:sp>
      <p:sp>
        <p:nvSpPr>
          <p:cNvPr id="168" name="Freeform: Shape 167">
            <a:extLst>
              <a:ext uri="{FF2B5EF4-FFF2-40B4-BE49-F238E27FC236}">
                <a16:creationId xmlns:a16="http://schemas.microsoft.com/office/drawing/2014/main" id="{5428C647-C7D0-C1A2-9ACD-DDEEF9BFB66C}"/>
              </a:ext>
            </a:extLst>
          </p:cNvPr>
          <p:cNvSpPr/>
          <p:nvPr/>
        </p:nvSpPr>
        <p:spPr bwMode="auto">
          <a:xfrm>
            <a:off x="1028700" y="2168525"/>
            <a:ext cx="4610100" cy="1800225"/>
          </a:xfrm>
          <a:custGeom>
            <a:avLst/>
            <a:gdLst>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27075 w 4610100"/>
              <a:gd name="connsiteY103" fmla="*/ 457200 h 1800225"/>
              <a:gd name="connsiteX104" fmla="*/ 727075 w 4610100"/>
              <a:gd name="connsiteY104" fmla="*/ 438150 h 1800225"/>
              <a:gd name="connsiteX105" fmla="*/ 669925 w 4610100"/>
              <a:gd name="connsiteY105" fmla="*/ 438150 h 1800225"/>
              <a:gd name="connsiteX106" fmla="*/ 669925 w 4610100"/>
              <a:gd name="connsiteY106" fmla="*/ 390525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27075 w 4610100"/>
              <a:gd name="connsiteY103" fmla="*/ 457200 h 1800225"/>
              <a:gd name="connsiteX104" fmla="*/ 727075 w 4610100"/>
              <a:gd name="connsiteY104" fmla="*/ 438150 h 1800225"/>
              <a:gd name="connsiteX105" fmla="*/ 669925 w 4610100"/>
              <a:gd name="connsiteY105" fmla="*/ 438150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27075 w 4610100"/>
              <a:gd name="connsiteY103" fmla="*/ 457200 h 1800225"/>
              <a:gd name="connsiteX104" fmla="*/ 727075 w 4610100"/>
              <a:gd name="connsiteY104" fmla="*/ 438150 h 1800225"/>
              <a:gd name="connsiteX105" fmla="*/ 658813 w 4610100"/>
              <a:gd name="connsiteY105" fmla="*/ 433388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27075 w 4610100"/>
              <a:gd name="connsiteY103" fmla="*/ 457200 h 1800225"/>
              <a:gd name="connsiteX104" fmla="*/ 706438 w 4610100"/>
              <a:gd name="connsiteY104" fmla="*/ 425450 h 1800225"/>
              <a:gd name="connsiteX105" fmla="*/ 658813 w 4610100"/>
              <a:gd name="connsiteY105" fmla="*/ 433388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27075 w 4610100"/>
              <a:gd name="connsiteY103" fmla="*/ 457200 h 1800225"/>
              <a:gd name="connsiteX104" fmla="*/ 706438 w 4610100"/>
              <a:gd name="connsiteY104" fmla="*/ 425450 h 1800225"/>
              <a:gd name="connsiteX105" fmla="*/ 660401 w 4610100"/>
              <a:gd name="connsiteY105" fmla="*/ 428626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9613 w 4610100"/>
              <a:gd name="connsiteY103" fmla="*/ 457200 h 1800225"/>
              <a:gd name="connsiteX104" fmla="*/ 706438 w 4610100"/>
              <a:gd name="connsiteY104" fmla="*/ 425450 h 1800225"/>
              <a:gd name="connsiteX105" fmla="*/ 660401 w 4610100"/>
              <a:gd name="connsiteY105" fmla="*/ 428626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9613 w 4610100"/>
              <a:gd name="connsiteY103" fmla="*/ 457200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65300 w 4610100"/>
              <a:gd name="connsiteY54" fmla="*/ 1136650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70075 w 4610100"/>
              <a:gd name="connsiteY50" fmla="*/ 1184275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6600 w 4610100"/>
              <a:gd name="connsiteY48" fmla="*/ 1228725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3425 w 4610100"/>
              <a:gd name="connsiteY48" fmla="*/ 1204913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5012 w 4610100"/>
              <a:gd name="connsiteY48" fmla="*/ 1211263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0450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12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89212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6375 w 4610100"/>
              <a:gd name="connsiteY21" fmla="*/ 1501775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939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5 w 4610100"/>
              <a:gd name="connsiteY20" fmla="*/ 1501775 h 1800225"/>
              <a:gd name="connsiteX21" fmla="*/ 2747963 w 4610100"/>
              <a:gd name="connsiteY21" fmla="*/ 1511300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939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17813 w 4610100"/>
              <a:gd name="connsiteY20" fmla="*/ 1514475 h 1800225"/>
              <a:gd name="connsiteX21" fmla="*/ 2747963 w 4610100"/>
              <a:gd name="connsiteY21" fmla="*/ 1511300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939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6 w 4610100"/>
              <a:gd name="connsiteY20" fmla="*/ 1506538 h 1800225"/>
              <a:gd name="connsiteX21" fmla="*/ 2747963 w 4610100"/>
              <a:gd name="connsiteY21" fmla="*/ 1511300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939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6 w 4610100"/>
              <a:gd name="connsiteY20" fmla="*/ 1506538 h 1800225"/>
              <a:gd name="connsiteX21" fmla="*/ 2752726 w 4610100"/>
              <a:gd name="connsiteY21" fmla="*/ 1503362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939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 name="connsiteX0" fmla="*/ 4610100 w 4610100"/>
              <a:gd name="connsiteY0" fmla="*/ 1800225 h 1800225"/>
              <a:gd name="connsiteX1" fmla="*/ 3717925 w 4610100"/>
              <a:gd name="connsiteY1" fmla="*/ 1800225 h 1800225"/>
              <a:gd name="connsiteX2" fmla="*/ 3717925 w 4610100"/>
              <a:gd name="connsiteY2" fmla="*/ 1778000 h 1800225"/>
              <a:gd name="connsiteX3" fmla="*/ 3495675 w 4610100"/>
              <a:gd name="connsiteY3" fmla="*/ 1778000 h 1800225"/>
              <a:gd name="connsiteX4" fmla="*/ 3495675 w 4610100"/>
              <a:gd name="connsiteY4" fmla="*/ 1749425 h 1800225"/>
              <a:gd name="connsiteX5" fmla="*/ 3305175 w 4610100"/>
              <a:gd name="connsiteY5" fmla="*/ 1749425 h 1800225"/>
              <a:gd name="connsiteX6" fmla="*/ 3305175 w 4610100"/>
              <a:gd name="connsiteY6" fmla="*/ 1714500 h 1800225"/>
              <a:gd name="connsiteX7" fmla="*/ 3235325 w 4610100"/>
              <a:gd name="connsiteY7" fmla="*/ 1714500 h 1800225"/>
              <a:gd name="connsiteX8" fmla="*/ 3235325 w 4610100"/>
              <a:gd name="connsiteY8" fmla="*/ 1695450 h 1800225"/>
              <a:gd name="connsiteX9" fmla="*/ 3165475 w 4610100"/>
              <a:gd name="connsiteY9" fmla="*/ 1695450 h 1800225"/>
              <a:gd name="connsiteX10" fmla="*/ 3165475 w 4610100"/>
              <a:gd name="connsiteY10" fmla="*/ 1657350 h 1800225"/>
              <a:gd name="connsiteX11" fmla="*/ 3101975 w 4610100"/>
              <a:gd name="connsiteY11" fmla="*/ 1657350 h 1800225"/>
              <a:gd name="connsiteX12" fmla="*/ 3101975 w 4610100"/>
              <a:gd name="connsiteY12" fmla="*/ 1638300 h 1800225"/>
              <a:gd name="connsiteX13" fmla="*/ 3063875 w 4610100"/>
              <a:gd name="connsiteY13" fmla="*/ 1638300 h 1800225"/>
              <a:gd name="connsiteX14" fmla="*/ 3063875 w 4610100"/>
              <a:gd name="connsiteY14" fmla="*/ 1616075 h 1800225"/>
              <a:gd name="connsiteX15" fmla="*/ 3000375 w 4610100"/>
              <a:gd name="connsiteY15" fmla="*/ 1616075 h 1800225"/>
              <a:gd name="connsiteX16" fmla="*/ 3000375 w 4610100"/>
              <a:gd name="connsiteY16" fmla="*/ 1571625 h 1800225"/>
              <a:gd name="connsiteX17" fmla="*/ 2889250 w 4610100"/>
              <a:gd name="connsiteY17" fmla="*/ 1571625 h 1800225"/>
              <a:gd name="connsiteX18" fmla="*/ 2889250 w 4610100"/>
              <a:gd name="connsiteY18" fmla="*/ 1533525 h 1800225"/>
              <a:gd name="connsiteX19" fmla="*/ 2822575 w 4610100"/>
              <a:gd name="connsiteY19" fmla="*/ 1533525 h 1800225"/>
              <a:gd name="connsiteX20" fmla="*/ 2822576 w 4610100"/>
              <a:gd name="connsiteY20" fmla="*/ 1506538 h 1800225"/>
              <a:gd name="connsiteX21" fmla="*/ 2752726 w 4610100"/>
              <a:gd name="connsiteY21" fmla="*/ 1509712 h 1800225"/>
              <a:gd name="connsiteX22" fmla="*/ 2746375 w 4610100"/>
              <a:gd name="connsiteY22" fmla="*/ 1489075 h 1800225"/>
              <a:gd name="connsiteX23" fmla="*/ 2663825 w 4610100"/>
              <a:gd name="connsiteY23" fmla="*/ 1489075 h 1800225"/>
              <a:gd name="connsiteX24" fmla="*/ 2663825 w 4610100"/>
              <a:gd name="connsiteY24" fmla="*/ 1473200 h 1800225"/>
              <a:gd name="connsiteX25" fmla="*/ 2593975 w 4610100"/>
              <a:gd name="connsiteY25" fmla="*/ 1473200 h 1800225"/>
              <a:gd name="connsiteX26" fmla="*/ 2593975 w 4610100"/>
              <a:gd name="connsiteY26" fmla="*/ 1460500 h 1800225"/>
              <a:gd name="connsiteX27" fmla="*/ 2501900 w 4610100"/>
              <a:gd name="connsiteY27" fmla="*/ 1460500 h 1800225"/>
              <a:gd name="connsiteX28" fmla="*/ 2501900 w 4610100"/>
              <a:gd name="connsiteY28" fmla="*/ 1431925 h 1800225"/>
              <a:gd name="connsiteX29" fmla="*/ 2486025 w 4610100"/>
              <a:gd name="connsiteY29" fmla="*/ 1431925 h 1800225"/>
              <a:gd name="connsiteX30" fmla="*/ 2486025 w 4610100"/>
              <a:gd name="connsiteY30" fmla="*/ 1406525 h 1800225"/>
              <a:gd name="connsiteX31" fmla="*/ 2463800 w 4610100"/>
              <a:gd name="connsiteY31" fmla="*/ 1406525 h 1800225"/>
              <a:gd name="connsiteX32" fmla="*/ 2463800 w 4610100"/>
              <a:gd name="connsiteY32" fmla="*/ 1406525 h 1800225"/>
              <a:gd name="connsiteX33" fmla="*/ 2463800 w 4610100"/>
              <a:gd name="connsiteY33" fmla="*/ 1381125 h 1800225"/>
              <a:gd name="connsiteX34" fmla="*/ 2339975 w 4610100"/>
              <a:gd name="connsiteY34" fmla="*/ 1381125 h 1800225"/>
              <a:gd name="connsiteX35" fmla="*/ 2339975 w 4610100"/>
              <a:gd name="connsiteY35" fmla="*/ 1371600 h 1800225"/>
              <a:gd name="connsiteX36" fmla="*/ 2295525 w 4610100"/>
              <a:gd name="connsiteY36" fmla="*/ 1371600 h 1800225"/>
              <a:gd name="connsiteX37" fmla="*/ 2295525 w 4610100"/>
              <a:gd name="connsiteY37" fmla="*/ 1339850 h 1800225"/>
              <a:gd name="connsiteX38" fmla="*/ 2260600 w 4610100"/>
              <a:gd name="connsiteY38" fmla="*/ 1339850 h 1800225"/>
              <a:gd name="connsiteX39" fmla="*/ 2260600 w 4610100"/>
              <a:gd name="connsiteY39" fmla="*/ 1311275 h 1800225"/>
              <a:gd name="connsiteX40" fmla="*/ 2225675 w 4610100"/>
              <a:gd name="connsiteY40" fmla="*/ 1311275 h 1800225"/>
              <a:gd name="connsiteX41" fmla="*/ 2225675 w 4610100"/>
              <a:gd name="connsiteY41" fmla="*/ 1292225 h 1800225"/>
              <a:gd name="connsiteX42" fmla="*/ 2108200 w 4610100"/>
              <a:gd name="connsiteY42" fmla="*/ 1292225 h 1800225"/>
              <a:gd name="connsiteX43" fmla="*/ 2108200 w 4610100"/>
              <a:gd name="connsiteY43" fmla="*/ 1250950 h 1800225"/>
              <a:gd name="connsiteX44" fmla="*/ 2060575 w 4610100"/>
              <a:gd name="connsiteY44" fmla="*/ 1250950 h 1800225"/>
              <a:gd name="connsiteX45" fmla="*/ 2060575 w 4610100"/>
              <a:gd name="connsiteY45" fmla="*/ 1225550 h 1800225"/>
              <a:gd name="connsiteX46" fmla="*/ 2025650 w 4610100"/>
              <a:gd name="connsiteY46" fmla="*/ 1225550 h 1800225"/>
              <a:gd name="connsiteX47" fmla="*/ 2025650 w 4610100"/>
              <a:gd name="connsiteY47" fmla="*/ 1209675 h 1800225"/>
              <a:gd name="connsiteX48" fmla="*/ 2008187 w 4610100"/>
              <a:gd name="connsiteY48" fmla="*/ 1209676 h 1800225"/>
              <a:gd name="connsiteX49" fmla="*/ 2006600 w 4610100"/>
              <a:gd name="connsiteY49" fmla="*/ 1184275 h 1800225"/>
              <a:gd name="connsiteX50" fmla="*/ 1852612 w 4610100"/>
              <a:gd name="connsiteY50" fmla="*/ 1182687 h 1800225"/>
              <a:gd name="connsiteX51" fmla="*/ 1851025 w 4610100"/>
              <a:gd name="connsiteY51" fmla="*/ 1165225 h 1800225"/>
              <a:gd name="connsiteX52" fmla="*/ 1793875 w 4610100"/>
              <a:gd name="connsiteY52" fmla="*/ 1165225 h 1800225"/>
              <a:gd name="connsiteX53" fmla="*/ 1793875 w 4610100"/>
              <a:gd name="connsiteY53" fmla="*/ 1136650 h 1800225"/>
              <a:gd name="connsiteX54" fmla="*/ 1774825 w 4610100"/>
              <a:gd name="connsiteY54" fmla="*/ 1135063 h 1800225"/>
              <a:gd name="connsiteX55" fmla="*/ 1774825 w 4610100"/>
              <a:gd name="connsiteY55" fmla="*/ 1127125 h 1800225"/>
              <a:gd name="connsiteX56" fmla="*/ 1711325 w 4610100"/>
              <a:gd name="connsiteY56" fmla="*/ 1127125 h 1800225"/>
              <a:gd name="connsiteX57" fmla="*/ 1711325 w 4610100"/>
              <a:gd name="connsiteY57" fmla="*/ 1098550 h 1800225"/>
              <a:gd name="connsiteX58" fmla="*/ 1676400 w 4610100"/>
              <a:gd name="connsiteY58" fmla="*/ 1098550 h 1800225"/>
              <a:gd name="connsiteX59" fmla="*/ 1676400 w 4610100"/>
              <a:gd name="connsiteY59" fmla="*/ 1082675 h 1800225"/>
              <a:gd name="connsiteX60" fmla="*/ 1552575 w 4610100"/>
              <a:gd name="connsiteY60" fmla="*/ 1082675 h 1800225"/>
              <a:gd name="connsiteX61" fmla="*/ 1552575 w 4610100"/>
              <a:gd name="connsiteY61" fmla="*/ 1050925 h 1800225"/>
              <a:gd name="connsiteX62" fmla="*/ 1552575 w 4610100"/>
              <a:gd name="connsiteY62" fmla="*/ 1050925 h 1800225"/>
              <a:gd name="connsiteX63" fmla="*/ 1539875 w 4610100"/>
              <a:gd name="connsiteY63" fmla="*/ 1038225 h 1800225"/>
              <a:gd name="connsiteX64" fmla="*/ 1508125 w 4610100"/>
              <a:gd name="connsiteY64" fmla="*/ 1038225 h 1800225"/>
              <a:gd name="connsiteX65" fmla="*/ 1508125 w 4610100"/>
              <a:gd name="connsiteY65" fmla="*/ 1012825 h 1800225"/>
              <a:gd name="connsiteX66" fmla="*/ 1479550 w 4610100"/>
              <a:gd name="connsiteY66" fmla="*/ 1012825 h 1800225"/>
              <a:gd name="connsiteX67" fmla="*/ 1479550 w 4610100"/>
              <a:gd name="connsiteY67" fmla="*/ 993775 h 1800225"/>
              <a:gd name="connsiteX68" fmla="*/ 1403350 w 4610100"/>
              <a:gd name="connsiteY68" fmla="*/ 993775 h 1800225"/>
              <a:gd name="connsiteX69" fmla="*/ 1403350 w 4610100"/>
              <a:gd name="connsiteY69" fmla="*/ 974725 h 1800225"/>
              <a:gd name="connsiteX70" fmla="*/ 1377950 w 4610100"/>
              <a:gd name="connsiteY70" fmla="*/ 974725 h 1800225"/>
              <a:gd name="connsiteX71" fmla="*/ 1377950 w 4610100"/>
              <a:gd name="connsiteY71" fmla="*/ 936625 h 1800225"/>
              <a:gd name="connsiteX72" fmla="*/ 1339850 w 4610100"/>
              <a:gd name="connsiteY72" fmla="*/ 936625 h 1800225"/>
              <a:gd name="connsiteX73" fmla="*/ 1339850 w 4610100"/>
              <a:gd name="connsiteY73" fmla="*/ 911225 h 1800225"/>
              <a:gd name="connsiteX74" fmla="*/ 1260475 w 4610100"/>
              <a:gd name="connsiteY74" fmla="*/ 911225 h 1800225"/>
              <a:gd name="connsiteX75" fmla="*/ 1260475 w 4610100"/>
              <a:gd name="connsiteY75" fmla="*/ 857250 h 1800225"/>
              <a:gd name="connsiteX76" fmla="*/ 1238250 w 4610100"/>
              <a:gd name="connsiteY76" fmla="*/ 857250 h 1800225"/>
              <a:gd name="connsiteX77" fmla="*/ 1238250 w 4610100"/>
              <a:gd name="connsiteY77" fmla="*/ 822325 h 1800225"/>
              <a:gd name="connsiteX78" fmla="*/ 1225550 w 4610100"/>
              <a:gd name="connsiteY78" fmla="*/ 822325 h 1800225"/>
              <a:gd name="connsiteX79" fmla="*/ 1225550 w 4610100"/>
              <a:gd name="connsiteY79" fmla="*/ 796925 h 1800225"/>
              <a:gd name="connsiteX80" fmla="*/ 1174750 w 4610100"/>
              <a:gd name="connsiteY80" fmla="*/ 796925 h 1800225"/>
              <a:gd name="connsiteX81" fmla="*/ 1174750 w 4610100"/>
              <a:gd name="connsiteY81" fmla="*/ 758825 h 1800225"/>
              <a:gd name="connsiteX82" fmla="*/ 1149350 w 4610100"/>
              <a:gd name="connsiteY82" fmla="*/ 758825 h 1800225"/>
              <a:gd name="connsiteX83" fmla="*/ 1149350 w 4610100"/>
              <a:gd name="connsiteY83" fmla="*/ 723900 h 1800225"/>
              <a:gd name="connsiteX84" fmla="*/ 1123950 w 4610100"/>
              <a:gd name="connsiteY84" fmla="*/ 723900 h 1800225"/>
              <a:gd name="connsiteX85" fmla="*/ 1123950 w 4610100"/>
              <a:gd name="connsiteY85" fmla="*/ 708025 h 1800225"/>
              <a:gd name="connsiteX86" fmla="*/ 1003300 w 4610100"/>
              <a:gd name="connsiteY86" fmla="*/ 708025 h 1800225"/>
              <a:gd name="connsiteX87" fmla="*/ 1003300 w 4610100"/>
              <a:gd name="connsiteY87" fmla="*/ 669925 h 1800225"/>
              <a:gd name="connsiteX88" fmla="*/ 962025 w 4610100"/>
              <a:gd name="connsiteY88" fmla="*/ 669925 h 1800225"/>
              <a:gd name="connsiteX89" fmla="*/ 962025 w 4610100"/>
              <a:gd name="connsiteY89" fmla="*/ 635000 h 1800225"/>
              <a:gd name="connsiteX90" fmla="*/ 911225 w 4610100"/>
              <a:gd name="connsiteY90" fmla="*/ 635000 h 1800225"/>
              <a:gd name="connsiteX91" fmla="*/ 911225 w 4610100"/>
              <a:gd name="connsiteY91" fmla="*/ 593725 h 1800225"/>
              <a:gd name="connsiteX92" fmla="*/ 882650 w 4610100"/>
              <a:gd name="connsiteY92" fmla="*/ 593725 h 1800225"/>
              <a:gd name="connsiteX93" fmla="*/ 882650 w 4610100"/>
              <a:gd name="connsiteY93" fmla="*/ 571500 h 1800225"/>
              <a:gd name="connsiteX94" fmla="*/ 854075 w 4610100"/>
              <a:gd name="connsiteY94" fmla="*/ 571500 h 1800225"/>
              <a:gd name="connsiteX95" fmla="*/ 854075 w 4610100"/>
              <a:gd name="connsiteY95" fmla="*/ 546100 h 1800225"/>
              <a:gd name="connsiteX96" fmla="*/ 812800 w 4610100"/>
              <a:gd name="connsiteY96" fmla="*/ 546100 h 1800225"/>
              <a:gd name="connsiteX97" fmla="*/ 812800 w 4610100"/>
              <a:gd name="connsiteY97" fmla="*/ 511175 h 1800225"/>
              <a:gd name="connsiteX98" fmla="*/ 793750 w 4610100"/>
              <a:gd name="connsiteY98" fmla="*/ 511175 h 1800225"/>
              <a:gd name="connsiteX99" fmla="*/ 793750 w 4610100"/>
              <a:gd name="connsiteY99" fmla="*/ 479425 h 1800225"/>
              <a:gd name="connsiteX100" fmla="*/ 749300 w 4610100"/>
              <a:gd name="connsiteY100" fmla="*/ 479425 h 1800225"/>
              <a:gd name="connsiteX101" fmla="*/ 749300 w 4610100"/>
              <a:gd name="connsiteY101" fmla="*/ 479425 h 1800225"/>
              <a:gd name="connsiteX102" fmla="*/ 749300 w 4610100"/>
              <a:gd name="connsiteY102" fmla="*/ 457200 h 1800225"/>
              <a:gd name="connsiteX103" fmla="*/ 704851 w 4610100"/>
              <a:gd name="connsiteY103" fmla="*/ 455613 h 1800225"/>
              <a:gd name="connsiteX104" fmla="*/ 706438 w 4610100"/>
              <a:gd name="connsiteY104" fmla="*/ 425450 h 1800225"/>
              <a:gd name="connsiteX105" fmla="*/ 661989 w 4610100"/>
              <a:gd name="connsiteY105" fmla="*/ 425451 h 1800225"/>
              <a:gd name="connsiteX106" fmla="*/ 660400 w 4610100"/>
              <a:gd name="connsiteY106" fmla="*/ 387350 h 1800225"/>
              <a:gd name="connsiteX107" fmla="*/ 571500 w 4610100"/>
              <a:gd name="connsiteY107" fmla="*/ 390525 h 1800225"/>
              <a:gd name="connsiteX108" fmla="*/ 571500 w 4610100"/>
              <a:gd name="connsiteY108" fmla="*/ 365125 h 1800225"/>
              <a:gd name="connsiteX109" fmla="*/ 542925 w 4610100"/>
              <a:gd name="connsiteY109" fmla="*/ 365125 h 1800225"/>
              <a:gd name="connsiteX110" fmla="*/ 542925 w 4610100"/>
              <a:gd name="connsiteY110" fmla="*/ 323850 h 1800225"/>
              <a:gd name="connsiteX111" fmla="*/ 498475 w 4610100"/>
              <a:gd name="connsiteY111" fmla="*/ 323850 h 1800225"/>
              <a:gd name="connsiteX112" fmla="*/ 498475 w 4610100"/>
              <a:gd name="connsiteY112" fmla="*/ 285750 h 1800225"/>
              <a:gd name="connsiteX113" fmla="*/ 476250 w 4610100"/>
              <a:gd name="connsiteY113" fmla="*/ 285750 h 1800225"/>
              <a:gd name="connsiteX114" fmla="*/ 476250 w 4610100"/>
              <a:gd name="connsiteY114" fmla="*/ 254000 h 1800225"/>
              <a:gd name="connsiteX115" fmla="*/ 438150 w 4610100"/>
              <a:gd name="connsiteY115" fmla="*/ 254000 h 1800225"/>
              <a:gd name="connsiteX116" fmla="*/ 438150 w 4610100"/>
              <a:gd name="connsiteY116" fmla="*/ 228600 h 1800225"/>
              <a:gd name="connsiteX117" fmla="*/ 381000 w 4610100"/>
              <a:gd name="connsiteY117" fmla="*/ 228600 h 1800225"/>
              <a:gd name="connsiteX118" fmla="*/ 381000 w 4610100"/>
              <a:gd name="connsiteY118" fmla="*/ 184150 h 1800225"/>
              <a:gd name="connsiteX119" fmla="*/ 317500 w 4610100"/>
              <a:gd name="connsiteY119" fmla="*/ 184150 h 1800225"/>
              <a:gd name="connsiteX120" fmla="*/ 317500 w 4610100"/>
              <a:gd name="connsiteY120" fmla="*/ 149225 h 1800225"/>
              <a:gd name="connsiteX121" fmla="*/ 279400 w 4610100"/>
              <a:gd name="connsiteY121" fmla="*/ 149225 h 1800225"/>
              <a:gd name="connsiteX122" fmla="*/ 279400 w 4610100"/>
              <a:gd name="connsiteY122" fmla="*/ 149225 h 1800225"/>
              <a:gd name="connsiteX123" fmla="*/ 279400 w 4610100"/>
              <a:gd name="connsiteY123" fmla="*/ 123825 h 1800225"/>
              <a:gd name="connsiteX124" fmla="*/ 209550 w 4610100"/>
              <a:gd name="connsiteY124" fmla="*/ 123825 h 1800225"/>
              <a:gd name="connsiteX125" fmla="*/ 209550 w 4610100"/>
              <a:gd name="connsiteY125" fmla="*/ 88900 h 1800225"/>
              <a:gd name="connsiteX126" fmla="*/ 155575 w 4610100"/>
              <a:gd name="connsiteY126" fmla="*/ 88900 h 1800225"/>
              <a:gd name="connsiteX127" fmla="*/ 155575 w 4610100"/>
              <a:gd name="connsiteY127" fmla="*/ 50800 h 1800225"/>
              <a:gd name="connsiteX128" fmla="*/ 117475 w 4610100"/>
              <a:gd name="connsiteY128" fmla="*/ 50800 h 1800225"/>
              <a:gd name="connsiteX129" fmla="*/ 117475 w 4610100"/>
              <a:gd name="connsiteY129" fmla="*/ 15875 h 1800225"/>
              <a:gd name="connsiteX130" fmla="*/ 85725 w 4610100"/>
              <a:gd name="connsiteY130" fmla="*/ 15875 h 1800225"/>
              <a:gd name="connsiteX131" fmla="*/ 85725 w 4610100"/>
              <a:gd name="connsiteY131" fmla="*/ 15875 h 1800225"/>
              <a:gd name="connsiteX132" fmla="*/ 85725 w 4610100"/>
              <a:gd name="connsiteY132" fmla="*/ 0 h 1800225"/>
              <a:gd name="connsiteX133" fmla="*/ 0 w 4610100"/>
              <a:gd name="connsiteY133" fmla="*/ 0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4610100" h="1800225">
                <a:moveTo>
                  <a:pt x="4610100" y="1800225"/>
                </a:moveTo>
                <a:lnTo>
                  <a:pt x="3717925" y="1800225"/>
                </a:lnTo>
                <a:lnTo>
                  <a:pt x="3717925" y="1778000"/>
                </a:lnTo>
                <a:lnTo>
                  <a:pt x="3495675" y="1778000"/>
                </a:lnTo>
                <a:lnTo>
                  <a:pt x="3495675" y="1749425"/>
                </a:lnTo>
                <a:lnTo>
                  <a:pt x="3305175" y="1749425"/>
                </a:lnTo>
                <a:lnTo>
                  <a:pt x="3305175" y="1714500"/>
                </a:lnTo>
                <a:lnTo>
                  <a:pt x="3235325" y="1714500"/>
                </a:lnTo>
                <a:lnTo>
                  <a:pt x="3235325" y="1695450"/>
                </a:lnTo>
                <a:lnTo>
                  <a:pt x="3165475" y="1695450"/>
                </a:lnTo>
                <a:lnTo>
                  <a:pt x="3165475" y="1657350"/>
                </a:lnTo>
                <a:lnTo>
                  <a:pt x="3101975" y="1657350"/>
                </a:lnTo>
                <a:lnTo>
                  <a:pt x="3101975" y="1638300"/>
                </a:lnTo>
                <a:lnTo>
                  <a:pt x="3063875" y="1638300"/>
                </a:lnTo>
                <a:lnTo>
                  <a:pt x="3063875" y="1616075"/>
                </a:lnTo>
                <a:lnTo>
                  <a:pt x="3000375" y="1616075"/>
                </a:lnTo>
                <a:lnTo>
                  <a:pt x="3000375" y="1571625"/>
                </a:lnTo>
                <a:lnTo>
                  <a:pt x="2889250" y="1571625"/>
                </a:lnTo>
                <a:lnTo>
                  <a:pt x="2889250" y="1533525"/>
                </a:lnTo>
                <a:lnTo>
                  <a:pt x="2822575" y="1533525"/>
                </a:lnTo>
                <a:cubicBezTo>
                  <a:pt x="2822575" y="1524529"/>
                  <a:pt x="2822576" y="1515534"/>
                  <a:pt x="2822576" y="1506538"/>
                </a:cubicBezTo>
                <a:lnTo>
                  <a:pt x="2752726" y="1509712"/>
                </a:lnTo>
                <a:lnTo>
                  <a:pt x="2746375" y="1489075"/>
                </a:lnTo>
                <a:lnTo>
                  <a:pt x="2663825" y="1489075"/>
                </a:lnTo>
                <a:lnTo>
                  <a:pt x="2663825" y="1473200"/>
                </a:lnTo>
                <a:lnTo>
                  <a:pt x="2593975" y="1473200"/>
                </a:lnTo>
                <a:lnTo>
                  <a:pt x="2593975" y="1460500"/>
                </a:lnTo>
                <a:lnTo>
                  <a:pt x="2501900" y="1460500"/>
                </a:lnTo>
                <a:lnTo>
                  <a:pt x="2501900" y="1431925"/>
                </a:lnTo>
                <a:lnTo>
                  <a:pt x="2486025" y="1431925"/>
                </a:lnTo>
                <a:lnTo>
                  <a:pt x="2486025" y="1406525"/>
                </a:lnTo>
                <a:lnTo>
                  <a:pt x="2463800" y="1406525"/>
                </a:lnTo>
                <a:lnTo>
                  <a:pt x="2463800" y="1406525"/>
                </a:lnTo>
                <a:lnTo>
                  <a:pt x="2463800" y="1381125"/>
                </a:lnTo>
                <a:lnTo>
                  <a:pt x="2339975" y="1381125"/>
                </a:lnTo>
                <a:lnTo>
                  <a:pt x="2339975" y="1371600"/>
                </a:lnTo>
                <a:lnTo>
                  <a:pt x="2295525" y="1371600"/>
                </a:lnTo>
                <a:lnTo>
                  <a:pt x="2295525" y="1339850"/>
                </a:lnTo>
                <a:lnTo>
                  <a:pt x="2260600" y="1339850"/>
                </a:lnTo>
                <a:lnTo>
                  <a:pt x="2260600" y="1311275"/>
                </a:lnTo>
                <a:lnTo>
                  <a:pt x="2225675" y="1311275"/>
                </a:lnTo>
                <a:lnTo>
                  <a:pt x="2225675" y="1292225"/>
                </a:lnTo>
                <a:lnTo>
                  <a:pt x="2108200" y="1292225"/>
                </a:lnTo>
                <a:lnTo>
                  <a:pt x="2108200" y="1250950"/>
                </a:lnTo>
                <a:lnTo>
                  <a:pt x="2060575" y="1250950"/>
                </a:lnTo>
                <a:lnTo>
                  <a:pt x="2060575" y="1225550"/>
                </a:lnTo>
                <a:lnTo>
                  <a:pt x="2025650" y="1225550"/>
                </a:lnTo>
                <a:lnTo>
                  <a:pt x="2025650" y="1209675"/>
                </a:lnTo>
                <a:lnTo>
                  <a:pt x="2008187" y="1209676"/>
                </a:lnTo>
                <a:cubicBezTo>
                  <a:pt x="2008716" y="1200680"/>
                  <a:pt x="2006071" y="1193271"/>
                  <a:pt x="2006600" y="1184275"/>
                </a:cubicBezTo>
                <a:lnTo>
                  <a:pt x="1852612" y="1182687"/>
                </a:lnTo>
                <a:lnTo>
                  <a:pt x="1851025" y="1165225"/>
                </a:lnTo>
                <a:lnTo>
                  <a:pt x="1793875" y="1165225"/>
                </a:lnTo>
                <a:lnTo>
                  <a:pt x="1793875" y="1136650"/>
                </a:lnTo>
                <a:lnTo>
                  <a:pt x="1774825" y="1135063"/>
                </a:lnTo>
                <a:lnTo>
                  <a:pt x="1774825" y="1127125"/>
                </a:lnTo>
                <a:lnTo>
                  <a:pt x="1711325" y="1127125"/>
                </a:lnTo>
                <a:lnTo>
                  <a:pt x="1711325" y="1098550"/>
                </a:lnTo>
                <a:lnTo>
                  <a:pt x="1676400" y="1098550"/>
                </a:lnTo>
                <a:lnTo>
                  <a:pt x="1676400" y="1082675"/>
                </a:lnTo>
                <a:lnTo>
                  <a:pt x="1552575" y="1082675"/>
                </a:lnTo>
                <a:lnTo>
                  <a:pt x="1552575" y="1050925"/>
                </a:lnTo>
                <a:lnTo>
                  <a:pt x="1552575" y="1050925"/>
                </a:lnTo>
                <a:lnTo>
                  <a:pt x="1539875" y="1038225"/>
                </a:lnTo>
                <a:lnTo>
                  <a:pt x="1508125" y="1038225"/>
                </a:lnTo>
                <a:lnTo>
                  <a:pt x="1508125" y="1012825"/>
                </a:lnTo>
                <a:lnTo>
                  <a:pt x="1479550" y="1012825"/>
                </a:lnTo>
                <a:lnTo>
                  <a:pt x="1479550" y="993775"/>
                </a:lnTo>
                <a:lnTo>
                  <a:pt x="1403350" y="993775"/>
                </a:lnTo>
                <a:lnTo>
                  <a:pt x="1403350" y="974725"/>
                </a:lnTo>
                <a:lnTo>
                  <a:pt x="1377950" y="974725"/>
                </a:lnTo>
                <a:lnTo>
                  <a:pt x="1377950" y="936625"/>
                </a:lnTo>
                <a:lnTo>
                  <a:pt x="1339850" y="936625"/>
                </a:lnTo>
                <a:lnTo>
                  <a:pt x="1339850" y="911225"/>
                </a:lnTo>
                <a:lnTo>
                  <a:pt x="1260475" y="911225"/>
                </a:lnTo>
                <a:lnTo>
                  <a:pt x="1260475" y="857250"/>
                </a:lnTo>
                <a:lnTo>
                  <a:pt x="1238250" y="857250"/>
                </a:lnTo>
                <a:lnTo>
                  <a:pt x="1238250" y="822325"/>
                </a:lnTo>
                <a:lnTo>
                  <a:pt x="1225550" y="822325"/>
                </a:lnTo>
                <a:lnTo>
                  <a:pt x="1225550" y="796925"/>
                </a:lnTo>
                <a:lnTo>
                  <a:pt x="1174750" y="796925"/>
                </a:lnTo>
                <a:lnTo>
                  <a:pt x="1174750" y="758825"/>
                </a:lnTo>
                <a:lnTo>
                  <a:pt x="1149350" y="758825"/>
                </a:lnTo>
                <a:lnTo>
                  <a:pt x="1149350" y="723900"/>
                </a:lnTo>
                <a:lnTo>
                  <a:pt x="1123950" y="723900"/>
                </a:lnTo>
                <a:lnTo>
                  <a:pt x="1123950" y="708025"/>
                </a:lnTo>
                <a:lnTo>
                  <a:pt x="1003300" y="708025"/>
                </a:lnTo>
                <a:lnTo>
                  <a:pt x="1003300" y="669925"/>
                </a:lnTo>
                <a:lnTo>
                  <a:pt x="962025" y="669925"/>
                </a:lnTo>
                <a:lnTo>
                  <a:pt x="962025" y="635000"/>
                </a:lnTo>
                <a:lnTo>
                  <a:pt x="911225" y="635000"/>
                </a:lnTo>
                <a:lnTo>
                  <a:pt x="911225" y="593725"/>
                </a:lnTo>
                <a:lnTo>
                  <a:pt x="882650" y="593725"/>
                </a:lnTo>
                <a:lnTo>
                  <a:pt x="882650" y="571500"/>
                </a:lnTo>
                <a:lnTo>
                  <a:pt x="854075" y="571500"/>
                </a:lnTo>
                <a:lnTo>
                  <a:pt x="854075" y="546100"/>
                </a:lnTo>
                <a:lnTo>
                  <a:pt x="812800" y="546100"/>
                </a:lnTo>
                <a:lnTo>
                  <a:pt x="812800" y="511175"/>
                </a:lnTo>
                <a:lnTo>
                  <a:pt x="793750" y="511175"/>
                </a:lnTo>
                <a:lnTo>
                  <a:pt x="793750" y="479425"/>
                </a:lnTo>
                <a:lnTo>
                  <a:pt x="749300" y="479425"/>
                </a:lnTo>
                <a:lnTo>
                  <a:pt x="749300" y="479425"/>
                </a:lnTo>
                <a:lnTo>
                  <a:pt x="749300" y="457200"/>
                </a:lnTo>
                <a:lnTo>
                  <a:pt x="704851" y="455613"/>
                </a:lnTo>
                <a:lnTo>
                  <a:pt x="706438" y="425450"/>
                </a:lnTo>
                <a:lnTo>
                  <a:pt x="661989" y="425451"/>
                </a:lnTo>
                <a:cubicBezTo>
                  <a:pt x="661989" y="411692"/>
                  <a:pt x="660400" y="401109"/>
                  <a:pt x="660400" y="387350"/>
                </a:cubicBezTo>
                <a:lnTo>
                  <a:pt x="571500" y="390525"/>
                </a:lnTo>
                <a:lnTo>
                  <a:pt x="571500" y="365125"/>
                </a:lnTo>
                <a:lnTo>
                  <a:pt x="542925" y="365125"/>
                </a:lnTo>
                <a:lnTo>
                  <a:pt x="542925" y="323850"/>
                </a:lnTo>
                <a:lnTo>
                  <a:pt x="498475" y="323850"/>
                </a:lnTo>
                <a:lnTo>
                  <a:pt x="498475" y="285750"/>
                </a:lnTo>
                <a:lnTo>
                  <a:pt x="476250" y="285750"/>
                </a:lnTo>
                <a:lnTo>
                  <a:pt x="476250" y="254000"/>
                </a:lnTo>
                <a:lnTo>
                  <a:pt x="438150" y="254000"/>
                </a:lnTo>
                <a:lnTo>
                  <a:pt x="438150" y="228600"/>
                </a:lnTo>
                <a:lnTo>
                  <a:pt x="381000" y="228600"/>
                </a:lnTo>
                <a:lnTo>
                  <a:pt x="381000" y="184150"/>
                </a:lnTo>
                <a:lnTo>
                  <a:pt x="317500" y="184150"/>
                </a:lnTo>
                <a:lnTo>
                  <a:pt x="317500" y="149225"/>
                </a:lnTo>
                <a:lnTo>
                  <a:pt x="279400" y="149225"/>
                </a:lnTo>
                <a:lnTo>
                  <a:pt x="279400" y="149225"/>
                </a:lnTo>
                <a:lnTo>
                  <a:pt x="279400" y="123825"/>
                </a:lnTo>
                <a:lnTo>
                  <a:pt x="209550" y="123825"/>
                </a:lnTo>
                <a:lnTo>
                  <a:pt x="209550" y="88900"/>
                </a:lnTo>
                <a:lnTo>
                  <a:pt x="155575" y="88900"/>
                </a:lnTo>
                <a:lnTo>
                  <a:pt x="155575" y="50800"/>
                </a:lnTo>
                <a:lnTo>
                  <a:pt x="117475" y="50800"/>
                </a:lnTo>
                <a:lnTo>
                  <a:pt x="117475" y="15875"/>
                </a:lnTo>
                <a:lnTo>
                  <a:pt x="85725" y="15875"/>
                </a:lnTo>
                <a:lnTo>
                  <a:pt x="85725" y="15875"/>
                </a:lnTo>
                <a:lnTo>
                  <a:pt x="857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69" name="Freeform: Shape 168">
            <a:extLst>
              <a:ext uri="{FF2B5EF4-FFF2-40B4-BE49-F238E27FC236}">
                <a16:creationId xmlns:a16="http://schemas.microsoft.com/office/drawing/2014/main" id="{B8D89B78-0E75-6057-B495-0EE6EBFB50C3}"/>
              </a:ext>
            </a:extLst>
          </p:cNvPr>
          <p:cNvSpPr/>
          <p:nvPr/>
        </p:nvSpPr>
        <p:spPr bwMode="auto">
          <a:xfrm>
            <a:off x="6659880" y="2172124"/>
            <a:ext cx="4699000" cy="2587835"/>
          </a:xfrm>
          <a:custGeom>
            <a:avLst/>
            <a:gdLst>
              <a:gd name="connsiteX0" fmla="*/ 4699000 w 4699000"/>
              <a:gd name="connsiteY0" fmla="*/ 2585720 h 2585720"/>
              <a:gd name="connsiteX1" fmla="*/ 4089400 w 4699000"/>
              <a:gd name="connsiteY1" fmla="*/ 2585720 h 2585720"/>
              <a:gd name="connsiteX2" fmla="*/ 4089400 w 4699000"/>
              <a:gd name="connsiteY2" fmla="*/ 2534920 h 2585720"/>
              <a:gd name="connsiteX3" fmla="*/ 3830320 w 4699000"/>
              <a:gd name="connsiteY3" fmla="*/ 2534920 h 2585720"/>
              <a:gd name="connsiteX4" fmla="*/ 3830320 w 4699000"/>
              <a:gd name="connsiteY4" fmla="*/ 2489200 h 2585720"/>
              <a:gd name="connsiteX5" fmla="*/ 3403600 w 4699000"/>
              <a:gd name="connsiteY5" fmla="*/ 2489200 h 2585720"/>
              <a:gd name="connsiteX6" fmla="*/ 3403600 w 4699000"/>
              <a:gd name="connsiteY6" fmla="*/ 2489200 h 2585720"/>
              <a:gd name="connsiteX7" fmla="*/ 3403600 w 4699000"/>
              <a:gd name="connsiteY7" fmla="*/ 2458720 h 2585720"/>
              <a:gd name="connsiteX8" fmla="*/ 3322320 w 4699000"/>
              <a:gd name="connsiteY8" fmla="*/ 2458720 h 2585720"/>
              <a:gd name="connsiteX9" fmla="*/ 3322320 w 4699000"/>
              <a:gd name="connsiteY9" fmla="*/ 2438400 h 2585720"/>
              <a:gd name="connsiteX10" fmla="*/ 3251200 w 4699000"/>
              <a:gd name="connsiteY10" fmla="*/ 2438400 h 2585720"/>
              <a:gd name="connsiteX11" fmla="*/ 3251200 w 4699000"/>
              <a:gd name="connsiteY11" fmla="*/ 2418080 h 2585720"/>
              <a:gd name="connsiteX12" fmla="*/ 3251200 w 4699000"/>
              <a:gd name="connsiteY12" fmla="*/ 2418080 h 2585720"/>
              <a:gd name="connsiteX13" fmla="*/ 3195320 w 4699000"/>
              <a:gd name="connsiteY13" fmla="*/ 2418080 h 2585720"/>
              <a:gd name="connsiteX14" fmla="*/ 3195320 w 4699000"/>
              <a:gd name="connsiteY14" fmla="*/ 2418080 h 2585720"/>
              <a:gd name="connsiteX15" fmla="*/ 3195320 w 4699000"/>
              <a:gd name="connsiteY15" fmla="*/ 2387600 h 2585720"/>
              <a:gd name="connsiteX16" fmla="*/ 3058160 w 4699000"/>
              <a:gd name="connsiteY16" fmla="*/ 2387600 h 2585720"/>
              <a:gd name="connsiteX17" fmla="*/ 3058160 w 4699000"/>
              <a:gd name="connsiteY17" fmla="*/ 2367280 h 2585720"/>
              <a:gd name="connsiteX18" fmla="*/ 2941320 w 4699000"/>
              <a:gd name="connsiteY18" fmla="*/ 2367280 h 2585720"/>
              <a:gd name="connsiteX19" fmla="*/ 2941320 w 4699000"/>
              <a:gd name="connsiteY19" fmla="*/ 2341880 h 2585720"/>
              <a:gd name="connsiteX20" fmla="*/ 2885440 w 4699000"/>
              <a:gd name="connsiteY20" fmla="*/ 2341880 h 2585720"/>
              <a:gd name="connsiteX21" fmla="*/ 2885440 w 4699000"/>
              <a:gd name="connsiteY21" fmla="*/ 2341880 h 2585720"/>
              <a:gd name="connsiteX22" fmla="*/ 2885440 w 4699000"/>
              <a:gd name="connsiteY22" fmla="*/ 2306320 h 2585720"/>
              <a:gd name="connsiteX23" fmla="*/ 2773680 w 4699000"/>
              <a:gd name="connsiteY23" fmla="*/ 2306320 h 2585720"/>
              <a:gd name="connsiteX24" fmla="*/ 2794000 w 4699000"/>
              <a:gd name="connsiteY24" fmla="*/ 2286000 h 2585720"/>
              <a:gd name="connsiteX25" fmla="*/ 2646680 w 4699000"/>
              <a:gd name="connsiteY25" fmla="*/ 2286000 h 2585720"/>
              <a:gd name="connsiteX26" fmla="*/ 2646680 w 4699000"/>
              <a:gd name="connsiteY26" fmla="*/ 2286000 h 2585720"/>
              <a:gd name="connsiteX27" fmla="*/ 2667000 w 4699000"/>
              <a:gd name="connsiteY27" fmla="*/ 2265680 h 2585720"/>
              <a:gd name="connsiteX28" fmla="*/ 2600960 w 4699000"/>
              <a:gd name="connsiteY28" fmla="*/ 2265680 h 2585720"/>
              <a:gd name="connsiteX29" fmla="*/ 2600960 w 4699000"/>
              <a:gd name="connsiteY29" fmla="*/ 2265680 h 2585720"/>
              <a:gd name="connsiteX30" fmla="*/ 2600960 w 4699000"/>
              <a:gd name="connsiteY30" fmla="*/ 2235200 h 2585720"/>
              <a:gd name="connsiteX31" fmla="*/ 2550160 w 4699000"/>
              <a:gd name="connsiteY31" fmla="*/ 2235200 h 2585720"/>
              <a:gd name="connsiteX32" fmla="*/ 2560320 w 4699000"/>
              <a:gd name="connsiteY32" fmla="*/ 2225040 h 2585720"/>
              <a:gd name="connsiteX33" fmla="*/ 2418080 w 4699000"/>
              <a:gd name="connsiteY33" fmla="*/ 2225040 h 2585720"/>
              <a:gd name="connsiteX34" fmla="*/ 2418080 w 4699000"/>
              <a:gd name="connsiteY34" fmla="*/ 2199640 h 2585720"/>
              <a:gd name="connsiteX35" fmla="*/ 2357120 w 4699000"/>
              <a:gd name="connsiteY35" fmla="*/ 2199640 h 2585720"/>
              <a:gd name="connsiteX36" fmla="*/ 2357120 w 4699000"/>
              <a:gd name="connsiteY36" fmla="*/ 2159000 h 2585720"/>
              <a:gd name="connsiteX37" fmla="*/ 2270760 w 4699000"/>
              <a:gd name="connsiteY37" fmla="*/ 2159000 h 2585720"/>
              <a:gd name="connsiteX38" fmla="*/ 2270760 w 4699000"/>
              <a:gd name="connsiteY38" fmla="*/ 2113280 h 2585720"/>
              <a:gd name="connsiteX39" fmla="*/ 2077720 w 4699000"/>
              <a:gd name="connsiteY39" fmla="*/ 2113280 h 2585720"/>
              <a:gd name="connsiteX40" fmla="*/ 2077720 w 4699000"/>
              <a:gd name="connsiteY40" fmla="*/ 2092960 h 2585720"/>
              <a:gd name="connsiteX41" fmla="*/ 2052320 w 4699000"/>
              <a:gd name="connsiteY41" fmla="*/ 2092960 h 2585720"/>
              <a:gd name="connsiteX42" fmla="*/ 2052320 w 4699000"/>
              <a:gd name="connsiteY42" fmla="*/ 2042160 h 2585720"/>
              <a:gd name="connsiteX43" fmla="*/ 1920240 w 4699000"/>
              <a:gd name="connsiteY43" fmla="*/ 2042160 h 2585720"/>
              <a:gd name="connsiteX44" fmla="*/ 1920240 w 4699000"/>
              <a:gd name="connsiteY44" fmla="*/ 2011680 h 2585720"/>
              <a:gd name="connsiteX45" fmla="*/ 1844040 w 4699000"/>
              <a:gd name="connsiteY45" fmla="*/ 2011680 h 2585720"/>
              <a:gd name="connsiteX46" fmla="*/ 1844040 w 4699000"/>
              <a:gd name="connsiteY46" fmla="*/ 1991360 h 2585720"/>
              <a:gd name="connsiteX47" fmla="*/ 1818640 w 4699000"/>
              <a:gd name="connsiteY47" fmla="*/ 1991360 h 2585720"/>
              <a:gd name="connsiteX48" fmla="*/ 1818640 w 4699000"/>
              <a:gd name="connsiteY48" fmla="*/ 1960880 h 2585720"/>
              <a:gd name="connsiteX49" fmla="*/ 1798320 w 4699000"/>
              <a:gd name="connsiteY49" fmla="*/ 1960880 h 2585720"/>
              <a:gd name="connsiteX50" fmla="*/ 1798320 w 4699000"/>
              <a:gd name="connsiteY50" fmla="*/ 1915160 h 2585720"/>
              <a:gd name="connsiteX51" fmla="*/ 1737360 w 4699000"/>
              <a:gd name="connsiteY51" fmla="*/ 1915160 h 2585720"/>
              <a:gd name="connsiteX52" fmla="*/ 1737360 w 4699000"/>
              <a:gd name="connsiteY52" fmla="*/ 1889760 h 2585720"/>
              <a:gd name="connsiteX53" fmla="*/ 1640840 w 4699000"/>
              <a:gd name="connsiteY53" fmla="*/ 1889760 h 2585720"/>
              <a:gd name="connsiteX54" fmla="*/ 1640840 w 4699000"/>
              <a:gd name="connsiteY54" fmla="*/ 1864360 h 2585720"/>
              <a:gd name="connsiteX55" fmla="*/ 1600200 w 4699000"/>
              <a:gd name="connsiteY55" fmla="*/ 1864360 h 2585720"/>
              <a:gd name="connsiteX56" fmla="*/ 1600200 w 4699000"/>
              <a:gd name="connsiteY56" fmla="*/ 1849120 h 2585720"/>
              <a:gd name="connsiteX57" fmla="*/ 1569720 w 4699000"/>
              <a:gd name="connsiteY57" fmla="*/ 1849120 h 2585720"/>
              <a:gd name="connsiteX58" fmla="*/ 1590040 w 4699000"/>
              <a:gd name="connsiteY58" fmla="*/ 1849120 h 2585720"/>
              <a:gd name="connsiteX59" fmla="*/ 1503680 w 4699000"/>
              <a:gd name="connsiteY59" fmla="*/ 1849120 h 2585720"/>
              <a:gd name="connsiteX60" fmla="*/ 1503680 w 4699000"/>
              <a:gd name="connsiteY60" fmla="*/ 1803400 h 2585720"/>
              <a:gd name="connsiteX61" fmla="*/ 1468120 w 4699000"/>
              <a:gd name="connsiteY61" fmla="*/ 1803400 h 2585720"/>
              <a:gd name="connsiteX62" fmla="*/ 1468120 w 4699000"/>
              <a:gd name="connsiteY62" fmla="*/ 1803400 h 2585720"/>
              <a:gd name="connsiteX63" fmla="*/ 1442720 w 4699000"/>
              <a:gd name="connsiteY63" fmla="*/ 1778000 h 2585720"/>
              <a:gd name="connsiteX64" fmla="*/ 1457960 w 4699000"/>
              <a:gd name="connsiteY64" fmla="*/ 1762760 h 2585720"/>
              <a:gd name="connsiteX65" fmla="*/ 1417320 w 4699000"/>
              <a:gd name="connsiteY65" fmla="*/ 1762760 h 2585720"/>
              <a:gd name="connsiteX66" fmla="*/ 1417320 w 4699000"/>
              <a:gd name="connsiteY66" fmla="*/ 1722120 h 2585720"/>
              <a:gd name="connsiteX67" fmla="*/ 1376680 w 4699000"/>
              <a:gd name="connsiteY67" fmla="*/ 1722120 h 2585720"/>
              <a:gd name="connsiteX68" fmla="*/ 1376680 w 4699000"/>
              <a:gd name="connsiteY68" fmla="*/ 1722120 h 2585720"/>
              <a:gd name="connsiteX69" fmla="*/ 1376680 w 4699000"/>
              <a:gd name="connsiteY69" fmla="*/ 1686560 h 2585720"/>
              <a:gd name="connsiteX70" fmla="*/ 1325880 w 4699000"/>
              <a:gd name="connsiteY70" fmla="*/ 1686560 h 2585720"/>
              <a:gd name="connsiteX71" fmla="*/ 1325880 w 4699000"/>
              <a:gd name="connsiteY71" fmla="*/ 1661160 h 2585720"/>
              <a:gd name="connsiteX72" fmla="*/ 1275080 w 4699000"/>
              <a:gd name="connsiteY72" fmla="*/ 1661160 h 2585720"/>
              <a:gd name="connsiteX73" fmla="*/ 1275080 w 4699000"/>
              <a:gd name="connsiteY73" fmla="*/ 1620520 h 2585720"/>
              <a:gd name="connsiteX74" fmla="*/ 1198880 w 4699000"/>
              <a:gd name="connsiteY74" fmla="*/ 1620520 h 2585720"/>
              <a:gd name="connsiteX75" fmla="*/ 1198880 w 4699000"/>
              <a:gd name="connsiteY75" fmla="*/ 1579880 h 2585720"/>
              <a:gd name="connsiteX76" fmla="*/ 1122680 w 4699000"/>
              <a:gd name="connsiteY76" fmla="*/ 1579880 h 2585720"/>
              <a:gd name="connsiteX77" fmla="*/ 1122680 w 4699000"/>
              <a:gd name="connsiteY77" fmla="*/ 1498600 h 2585720"/>
              <a:gd name="connsiteX78" fmla="*/ 1087120 w 4699000"/>
              <a:gd name="connsiteY78" fmla="*/ 1498600 h 2585720"/>
              <a:gd name="connsiteX79" fmla="*/ 1087120 w 4699000"/>
              <a:gd name="connsiteY79" fmla="*/ 1498600 h 2585720"/>
              <a:gd name="connsiteX80" fmla="*/ 1087120 w 4699000"/>
              <a:gd name="connsiteY80" fmla="*/ 1457960 h 2585720"/>
              <a:gd name="connsiteX81" fmla="*/ 1061720 w 4699000"/>
              <a:gd name="connsiteY81" fmla="*/ 1457960 h 2585720"/>
              <a:gd name="connsiteX82" fmla="*/ 1061720 w 4699000"/>
              <a:gd name="connsiteY82" fmla="*/ 1442720 h 2585720"/>
              <a:gd name="connsiteX83" fmla="*/ 1036320 w 4699000"/>
              <a:gd name="connsiteY83" fmla="*/ 1442720 h 2585720"/>
              <a:gd name="connsiteX84" fmla="*/ 1036320 w 4699000"/>
              <a:gd name="connsiteY84" fmla="*/ 1381760 h 2585720"/>
              <a:gd name="connsiteX85" fmla="*/ 1036320 w 4699000"/>
              <a:gd name="connsiteY85" fmla="*/ 1381760 h 2585720"/>
              <a:gd name="connsiteX86" fmla="*/ 1010920 w 4699000"/>
              <a:gd name="connsiteY86" fmla="*/ 1356360 h 2585720"/>
              <a:gd name="connsiteX87" fmla="*/ 924560 w 4699000"/>
              <a:gd name="connsiteY87" fmla="*/ 1356360 h 2585720"/>
              <a:gd name="connsiteX88" fmla="*/ 924560 w 4699000"/>
              <a:gd name="connsiteY88" fmla="*/ 1320800 h 2585720"/>
              <a:gd name="connsiteX89" fmla="*/ 883920 w 4699000"/>
              <a:gd name="connsiteY89" fmla="*/ 1320800 h 2585720"/>
              <a:gd name="connsiteX90" fmla="*/ 883920 w 4699000"/>
              <a:gd name="connsiteY90" fmla="*/ 1249680 h 2585720"/>
              <a:gd name="connsiteX91" fmla="*/ 833120 w 4699000"/>
              <a:gd name="connsiteY91" fmla="*/ 1249680 h 2585720"/>
              <a:gd name="connsiteX92" fmla="*/ 833120 w 4699000"/>
              <a:gd name="connsiteY92" fmla="*/ 1239520 h 2585720"/>
              <a:gd name="connsiteX93" fmla="*/ 787400 w 4699000"/>
              <a:gd name="connsiteY93" fmla="*/ 1239520 h 2585720"/>
              <a:gd name="connsiteX94" fmla="*/ 787400 w 4699000"/>
              <a:gd name="connsiteY94" fmla="*/ 1188720 h 2585720"/>
              <a:gd name="connsiteX95" fmla="*/ 756920 w 4699000"/>
              <a:gd name="connsiteY95" fmla="*/ 1188720 h 2585720"/>
              <a:gd name="connsiteX96" fmla="*/ 756920 w 4699000"/>
              <a:gd name="connsiteY96" fmla="*/ 1127760 h 2585720"/>
              <a:gd name="connsiteX97" fmla="*/ 736600 w 4699000"/>
              <a:gd name="connsiteY97" fmla="*/ 1127760 h 2585720"/>
              <a:gd name="connsiteX98" fmla="*/ 736600 w 4699000"/>
              <a:gd name="connsiteY98" fmla="*/ 1087120 h 2585720"/>
              <a:gd name="connsiteX99" fmla="*/ 706120 w 4699000"/>
              <a:gd name="connsiteY99" fmla="*/ 1087120 h 2585720"/>
              <a:gd name="connsiteX100" fmla="*/ 706120 w 4699000"/>
              <a:gd name="connsiteY100" fmla="*/ 1000760 h 2585720"/>
              <a:gd name="connsiteX101" fmla="*/ 665480 w 4699000"/>
              <a:gd name="connsiteY101" fmla="*/ 1000760 h 2585720"/>
              <a:gd name="connsiteX102" fmla="*/ 665480 w 4699000"/>
              <a:gd name="connsiteY102" fmla="*/ 970280 h 2585720"/>
              <a:gd name="connsiteX103" fmla="*/ 604520 w 4699000"/>
              <a:gd name="connsiteY103" fmla="*/ 970280 h 2585720"/>
              <a:gd name="connsiteX104" fmla="*/ 604520 w 4699000"/>
              <a:gd name="connsiteY104" fmla="*/ 970280 h 2585720"/>
              <a:gd name="connsiteX105" fmla="*/ 574040 w 4699000"/>
              <a:gd name="connsiteY105" fmla="*/ 939800 h 2585720"/>
              <a:gd name="connsiteX106" fmla="*/ 574040 w 4699000"/>
              <a:gd name="connsiteY106" fmla="*/ 843280 h 2585720"/>
              <a:gd name="connsiteX107" fmla="*/ 533400 w 4699000"/>
              <a:gd name="connsiteY107" fmla="*/ 843280 h 2585720"/>
              <a:gd name="connsiteX108" fmla="*/ 533400 w 4699000"/>
              <a:gd name="connsiteY108" fmla="*/ 777240 h 2585720"/>
              <a:gd name="connsiteX109" fmla="*/ 502920 w 4699000"/>
              <a:gd name="connsiteY109" fmla="*/ 777240 h 2585720"/>
              <a:gd name="connsiteX110" fmla="*/ 502920 w 4699000"/>
              <a:gd name="connsiteY110" fmla="*/ 726440 h 2585720"/>
              <a:gd name="connsiteX111" fmla="*/ 472440 w 4699000"/>
              <a:gd name="connsiteY111" fmla="*/ 726440 h 2585720"/>
              <a:gd name="connsiteX112" fmla="*/ 472440 w 4699000"/>
              <a:gd name="connsiteY112" fmla="*/ 690880 h 2585720"/>
              <a:gd name="connsiteX113" fmla="*/ 431800 w 4699000"/>
              <a:gd name="connsiteY113" fmla="*/ 690880 h 2585720"/>
              <a:gd name="connsiteX114" fmla="*/ 431800 w 4699000"/>
              <a:gd name="connsiteY114" fmla="*/ 645160 h 2585720"/>
              <a:gd name="connsiteX115" fmla="*/ 431800 w 4699000"/>
              <a:gd name="connsiteY115" fmla="*/ 645160 h 2585720"/>
              <a:gd name="connsiteX116" fmla="*/ 431800 w 4699000"/>
              <a:gd name="connsiteY116" fmla="*/ 594360 h 2585720"/>
              <a:gd name="connsiteX117" fmla="*/ 411480 w 4699000"/>
              <a:gd name="connsiteY117" fmla="*/ 614680 h 2585720"/>
              <a:gd name="connsiteX118" fmla="*/ 411480 w 4699000"/>
              <a:gd name="connsiteY118" fmla="*/ 584200 h 2585720"/>
              <a:gd name="connsiteX119" fmla="*/ 375920 w 4699000"/>
              <a:gd name="connsiteY119" fmla="*/ 584200 h 2585720"/>
              <a:gd name="connsiteX120" fmla="*/ 375920 w 4699000"/>
              <a:gd name="connsiteY120" fmla="*/ 538480 h 2585720"/>
              <a:gd name="connsiteX121" fmla="*/ 375920 w 4699000"/>
              <a:gd name="connsiteY121" fmla="*/ 538480 h 2585720"/>
              <a:gd name="connsiteX122" fmla="*/ 340360 w 4699000"/>
              <a:gd name="connsiteY122" fmla="*/ 502920 h 2585720"/>
              <a:gd name="connsiteX123" fmla="*/ 314960 w 4699000"/>
              <a:gd name="connsiteY123" fmla="*/ 477520 h 2585720"/>
              <a:gd name="connsiteX124" fmla="*/ 314960 w 4699000"/>
              <a:gd name="connsiteY124" fmla="*/ 421640 h 2585720"/>
              <a:gd name="connsiteX125" fmla="*/ 254000 w 4699000"/>
              <a:gd name="connsiteY125" fmla="*/ 421640 h 2585720"/>
              <a:gd name="connsiteX126" fmla="*/ 254000 w 4699000"/>
              <a:gd name="connsiteY126" fmla="*/ 330200 h 2585720"/>
              <a:gd name="connsiteX127" fmla="*/ 208280 w 4699000"/>
              <a:gd name="connsiteY127" fmla="*/ 330200 h 2585720"/>
              <a:gd name="connsiteX128" fmla="*/ 208280 w 4699000"/>
              <a:gd name="connsiteY128" fmla="*/ 259080 h 2585720"/>
              <a:gd name="connsiteX129" fmla="*/ 177800 w 4699000"/>
              <a:gd name="connsiteY129" fmla="*/ 259080 h 2585720"/>
              <a:gd name="connsiteX130" fmla="*/ 177800 w 4699000"/>
              <a:gd name="connsiteY130" fmla="*/ 208280 h 2585720"/>
              <a:gd name="connsiteX131" fmla="*/ 142240 w 4699000"/>
              <a:gd name="connsiteY131" fmla="*/ 208280 h 2585720"/>
              <a:gd name="connsiteX132" fmla="*/ 142240 w 4699000"/>
              <a:gd name="connsiteY132" fmla="*/ 132080 h 2585720"/>
              <a:gd name="connsiteX133" fmla="*/ 111760 w 4699000"/>
              <a:gd name="connsiteY133" fmla="*/ 132080 h 2585720"/>
              <a:gd name="connsiteX134" fmla="*/ 111760 w 4699000"/>
              <a:gd name="connsiteY134" fmla="*/ 40640 h 2585720"/>
              <a:gd name="connsiteX135" fmla="*/ 81280 w 4699000"/>
              <a:gd name="connsiteY135" fmla="*/ 40640 h 2585720"/>
              <a:gd name="connsiteX136" fmla="*/ 81280 w 4699000"/>
              <a:gd name="connsiteY136" fmla="*/ 40640 h 2585720"/>
              <a:gd name="connsiteX137" fmla="*/ 81280 w 4699000"/>
              <a:gd name="connsiteY137" fmla="*/ 40640 h 2585720"/>
              <a:gd name="connsiteX138" fmla="*/ 81280 w 4699000"/>
              <a:gd name="connsiteY138" fmla="*/ 0 h 2585720"/>
              <a:gd name="connsiteX139" fmla="*/ 0 w 4699000"/>
              <a:gd name="connsiteY139" fmla="*/ 0 h 2585720"/>
              <a:gd name="connsiteX0" fmla="*/ 4699000 w 4699000"/>
              <a:gd name="connsiteY0" fmla="*/ 2585720 h 2585720"/>
              <a:gd name="connsiteX1" fmla="*/ 4089400 w 4699000"/>
              <a:gd name="connsiteY1" fmla="*/ 2585720 h 2585720"/>
              <a:gd name="connsiteX2" fmla="*/ 4089400 w 4699000"/>
              <a:gd name="connsiteY2" fmla="*/ 2534920 h 2585720"/>
              <a:gd name="connsiteX3" fmla="*/ 3830320 w 4699000"/>
              <a:gd name="connsiteY3" fmla="*/ 2534920 h 2585720"/>
              <a:gd name="connsiteX4" fmla="*/ 3830320 w 4699000"/>
              <a:gd name="connsiteY4" fmla="*/ 2489200 h 2585720"/>
              <a:gd name="connsiteX5" fmla="*/ 3403600 w 4699000"/>
              <a:gd name="connsiteY5" fmla="*/ 2489200 h 2585720"/>
              <a:gd name="connsiteX6" fmla="*/ 3403600 w 4699000"/>
              <a:gd name="connsiteY6" fmla="*/ 2489200 h 2585720"/>
              <a:gd name="connsiteX7" fmla="*/ 3403600 w 4699000"/>
              <a:gd name="connsiteY7" fmla="*/ 2458720 h 2585720"/>
              <a:gd name="connsiteX8" fmla="*/ 3322320 w 4699000"/>
              <a:gd name="connsiteY8" fmla="*/ 2458720 h 2585720"/>
              <a:gd name="connsiteX9" fmla="*/ 3322320 w 4699000"/>
              <a:gd name="connsiteY9" fmla="*/ 2438400 h 2585720"/>
              <a:gd name="connsiteX10" fmla="*/ 3251200 w 4699000"/>
              <a:gd name="connsiteY10" fmla="*/ 2438400 h 2585720"/>
              <a:gd name="connsiteX11" fmla="*/ 3251200 w 4699000"/>
              <a:gd name="connsiteY11" fmla="*/ 2418080 h 2585720"/>
              <a:gd name="connsiteX12" fmla="*/ 3251200 w 4699000"/>
              <a:gd name="connsiteY12" fmla="*/ 2418080 h 2585720"/>
              <a:gd name="connsiteX13" fmla="*/ 3195320 w 4699000"/>
              <a:gd name="connsiteY13" fmla="*/ 2418080 h 2585720"/>
              <a:gd name="connsiteX14" fmla="*/ 3195320 w 4699000"/>
              <a:gd name="connsiteY14" fmla="*/ 2418080 h 2585720"/>
              <a:gd name="connsiteX15" fmla="*/ 3195320 w 4699000"/>
              <a:gd name="connsiteY15" fmla="*/ 2387600 h 2585720"/>
              <a:gd name="connsiteX16" fmla="*/ 3058160 w 4699000"/>
              <a:gd name="connsiteY16" fmla="*/ 2387600 h 2585720"/>
              <a:gd name="connsiteX17" fmla="*/ 3058160 w 4699000"/>
              <a:gd name="connsiteY17" fmla="*/ 2367280 h 2585720"/>
              <a:gd name="connsiteX18" fmla="*/ 2941320 w 4699000"/>
              <a:gd name="connsiteY18" fmla="*/ 2367280 h 2585720"/>
              <a:gd name="connsiteX19" fmla="*/ 2941320 w 4699000"/>
              <a:gd name="connsiteY19" fmla="*/ 2341880 h 2585720"/>
              <a:gd name="connsiteX20" fmla="*/ 2885440 w 4699000"/>
              <a:gd name="connsiteY20" fmla="*/ 2341880 h 2585720"/>
              <a:gd name="connsiteX21" fmla="*/ 2885440 w 4699000"/>
              <a:gd name="connsiteY21" fmla="*/ 2341880 h 2585720"/>
              <a:gd name="connsiteX22" fmla="*/ 2885440 w 4699000"/>
              <a:gd name="connsiteY22" fmla="*/ 2306320 h 2585720"/>
              <a:gd name="connsiteX23" fmla="*/ 2773680 w 4699000"/>
              <a:gd name="connsiteY23" fmla="*/ 2306320 h 2585720"/>
              <a:gd name="connsiteX24" fmla="*/ 2794000 w 4699000"/>
              <a:gd name="connsiteY24" fmla="*/ 2286000 h 2585720"/>
              <a:gd name="connsiteX25" fmla="*/ 2646680 w 4699000"/>
              <a:gd name="connsiteY25" fmla="*/ 2286000 h 2585720"/>
              <a:gd name="connsiteX26" fmla="*/ 2646680 w 4699000"/>
              <a:gd name="connsiteY26" fmla="*/ 2286000 h 2585720"/>
              <a:gd name="connsiteX27" fmla="*/ 2667000 w 4699000"/>
              <a:gd name="connsiteY27" fmla="*/ 2265680 h 2585720"/>
              <a:gd name="connsiteX28" fmla="*/ 2600960 w 4699000"/>
              <a:gd name="connsiteY28" fmla="*/ 2265680 h 2585720"/>
              <a:gd name="connsiteX29" fmla="*/ 2600960 w 4699000"/>
              <a:gd name="connsiteY29" fmla="*/ 2265680 h 2585720"/>
              <a:gd name="connsiteX30" fmla="*/ 2600960 w 4699000"/>
              <a:gd name="connsiteY30" fmla="*/ 2235200 h 2585720"/>
              <a:gd name="connsiteX31" fmla="*/ 2550160 w 4699000"/>
              <a:gd name="connsiteY31" fmla="*/ 2235200 h 2585720"/>
              <a:gd name="connsiteX32" fmla="*/ 2560320 w 4699000"/>
              <a:gd name="connsiteY32" fmla="*/ 2225040 h 2585720"/>
              <a:gd name="connsiteX33" fmla="*/ 2418080 w 4699000"/>
              <a:gd name="connsiteY33" fmla="*/ 2225040 h 2585720"/>
              <a:gd name="connsiteX34" fmla="*/ 2418080 w 4699000"/>
              <a:gd name="connsiteY34" fmla="*/ 2199640 h 2585720"/>
              <a:gd name="connsiteX35" fmla="*/ 2357120 w 4699000"/>
              <a:gd name="connsiteY35" fmla="*/ 2199640 h 2585720"/>
              <a:gd name="connsiteX36" fmla="*/ 2357120 w 4699000"/>
              <a:gd name="connsiteY36" fmla="*/ 2159000 h 2585720"/>
              <a:gd name="connsiteX37" fmla="*/ 2270760 w 4699000"/>
              <a:gd name="connsiteY37" fmla="*/ 2159000 h 2585720"/>
              <a:gd name="connsiteX38" fmla="*/ 2270760 w 4699000"/>
              <a:gd name="connsiteY38" fmla="*/ 2113280 h 2585720"/>
              <a:gd name="connsiteX39" fmla="*/ 2077720 w 4699000"/>
              <a:gd name="connsiteY39" fmla="*/ 2113280 h 2585720"/>
              <a:gd name="connsiteX40" fmla="*/ 2077720 w 4699000"/>
              <a:gd name="connsiteY40" fmla="*/ 2092960 h 2585720"/>
              <a:gd name="connsiteX41" fmla="*/ 2052320 w 4699000"/>
              <a:gd name="connsiteY41" fmla="*/ 2092960 h 2585720"/>
              <a:gd name="connsiteX42" fmla="*/ 2052320 w 4699000"/>
              <a:gd name="connsiteY42" fmla="*/ 2042160 h 2585720"/>
              <a:gd name="connsiteX43" fmla="*/ 1920240 w 4699000"/>
              <a:gd name="connsiteY43" fmla="*/ 2042160 h 2585720"/>
              <a:gd name="connsiteX44" fmla="*/ 1920240 w 4699000"/>
              <a:gd name="connsiteY44" fmla="*/ 2011680 h 2585720"/>
              <a:gd name="connsiteX45" fmla="*/ 1844040 w 4699000"/>
              <a:gd name="connsiteY45" fmla="*/ 2011680 h 2585720"/>
              <a:gd name="connsiteX46" fmla="*/ 1844040 w 4699000"/>
              <a:gd name="connsiteY46" fmla="*/ 1991360 h 2585720"/>
              <a:gd name="connsiteX47" fmla="*/ 1818640 w 4699000"/>
              <a:gd name="connsiteY47" fmla="*/ 1991360 h 2585720"/>
              <a:gd name="connsiteX48" fmla="*/ 1818640 w 4699000"/>
              <a:gd name="connsiteY48" fmla="*/ 1960880 h 2585720"/>
              <a:gd name="connsiteX49" fmla="*/ 1798320 w 4699000"/>
              <a:gd name="connsiteY49" fmla="*/ 1960880 h 2585720"/>
              <a:gd name="connsiteX50" fmla="*/ 1798320 w 4699000"/>
              <a:gd name="connsiteY50" fmla="*/ 1915160 h 2585720"/>
              <a:gd name="connsiteX51" fmla="*/ 1737360 w 4699000"/>
              <a:gd name="connsiteY51" fmla="*/ 1915160 h 2585720"/>
              <a:gd name="connsiteX52" fmla="*/ 1737360 w 4699000"/>
              <a:gd name="connsiteY52" fmla="*/ 1889760 h 2585720"/>
              <a:gd name="connsiteX53" fmla="*/ 1640840 w 4699000"/>
              <a:gd name="connsiteY53" fmla="*/ 1889760 h 2585720"/>
              <a:gd name="connsiteX54" fmla="*/ 1640840 w 4699000"/>
              <a:gd name="connsiteY54" fmla="*/ 1864360 h 2585720"/>
              <a:gd name="connsiteX55" fmla="*/ 1600200 w 4699000"/>
              <a:gd name="connsiteY55" fmla="*/ 1864360 h 2585720"/>
              <a:gd name="connsiteX56" fmla="*/ 1600200 w 4699000"/>
              <a:gd name="connsiteY56" fmla="*/ 1849120 h 2585720"/>
              <a:gd name="connsiteX57" fmla="*/ 1569720 w 4699000"/>
              <a:gd name="connsiteY57" fmla="*/ 1849120 h 2585720"/>
              <a:gd name="connsiteX58" fmla="*/ 1590040 w 4699000"/>
              <a:gd name="connsiteY58" fmla="*/ 1849120 h 2585720"/>
              <a:gd name="connsiteX59" fmla="*/ 1503680 w 4699000"/>
              <a:gd name="connsiteY59" fmla="*/ 1849120 h 2585720"/>
              <a:gd name="connsiteX60" fmla="*/ 1503680 w 4699000"/>
              <a:gd name="connsiteY60" fmla="*/ 1803400 h 2585720"/>
              <a:gd name="connsiteX61" fmla="*/ 1468120 w 4699000"/>
              <a:gd name="connsiteY61" fmla="*/ 1803400 h 2585720"/>
              <a:gd name="connsiteX62" fmla="*/ 1468120 w 4699000"/>
              <a:gd name="connsiteY62" fmla="*/ 1803400 h 2585720"/>
              <a:gd name="connsiteX63" fmla="*/ 1442720 w 4699000"/>
              <a:gd name="connsiteY63" fmla="*/ 1778000 h 2585720"/>
              <a:gd name="connsiteX64" fmla="*/ 1457960 w 4699000"/>
              <a:gd name="connsiteY64" fmla="*/ 1762760 h 2585720"/>
              <a:gd name="connsiteX65" fmla="*/ 1417320 w 4699000"/>
              <a:gd name="connsiteY65" fmla="*/ 1762760 h 2585720"/>
              <a:gd name="connsiteX66" fmla="*/ 1417320 w 4699000"/>
              <a:gd name="connsiteY66" fmla="*/ 1722120 h 2585720"/>
              <a:gd name="connsiteX67" fmla="*/ 1376680 w 4699000"/>
              <a:gd name="connsiteY67" fmla="*/ 1722120 h 2585720"/>
              <a:gd name="connsiteX68" fmla="*/ 1376680 w 4699000"/>
              <a:gd name="connsiteY68" fmla="*/ 1722120 h 2585720"/>
              <a:gd name="connsiteX69" fmla="*/ 1376680 w 4699000"/>
              <a:gd name="connsiteY69" fmla="*/ 1686560 h 2585720"/>
              <a:gd name="connsiteX70" fmla="*/ 1325880 w 4699000"/>
              <a:gd name="connsiteY70" fmla="*/ 1686560 h 2585720"/>
              <a:gd name="connsiteX71" fmla="*/ 1325880 w 4699000"/>
              <a:gd name="connsiteY71" fmla="*/ 1661160 h 2585720"/>
              <a:gd name="connsiteX72" fmla="*/ 1275080 w 4699000"/>
              <a:gd name="connsiteY72" fmla="*/ 1661160 h 2585720"/>
              <a:gd name="connsiteX73" fmla="*/ 1275080 w 4699000"/>
              <a:gd name="connsiteY73" fmla="*/ 1620520 h 2585720"/>
              <a:gd name="connsiteX74" fmla="*/ 1198880 w 4699000"/>
              <a:gd name="connsiteY74" fmla="*/ 1620520 h 2585720"/>
              <a:gd name="connsiteX75" fmla="*/ 1198880 w 4699000"/>
              <a:gd name="connsiteY75" fmla="*/ 1579880 h 2585720"/>
              <a:gd name="connsiteX76" fmla="*/ 1122680 w 4699000"/>
              <a:gd name="connsiteY76" fmla="*/ 1579880 h 2585720"/>
              <a:gd name="connsiteX77" fmla="*/ 1122680 w 4699000"/>
              <a:gd name="connsiteY77" fmla="*/ 1498600 h 2585720"/>
              <a:gd name="connsiteX78" fmla="*/ 1087120 w 4699000"/>
              <a:gd name="connsiteY78" fmla="*/ 1498600 h 2585720"/>
              <a:gd name="connsiteX79" fmla="*/ 1087120 w 4699000"/>
              <a:gd name="connsiteY79" fmla="*/ 1498600 h 2585720"/>
              <a:gd name="connsiteX80" fmla="*/ 1087120 w 4699000"/>
              <a:gd name="connsiteY80" fmla="*/ 1457960 h 2585720"/>
              <a:gd name="connsiteX81" fmla="*/ 1061720 w 4699000"/>
              <a:gd name="connsiteY81" fmla="*/ 1457960 h 2585720"/>
              <a:gd name="connsiteX82" fmla="*/ 1061720 w 4699000"/>
              <a:gd name="connsiteY82" fmla="*/ 1442720 h 2585720"/>
              <a:gd name="connsiteX83" fmla="*/ 1036320 w 4699000"/>
              <a:gd name="connsiteY83" fmla="*/ 1442720 h 2585720"/>
              <a:gd name="connsiteX84" fmla="*/ 1036320 w 4699000"/>
              <a:gd name="connsiteY84" fmla="*/ 1381760 h 2585720"/>
              <a:gd name="connsiteX85" fmla="*/ 1036320 w 4699000"/>
              <a:gd name="connsiteY85" fmla="*/ 1381760 h 2585720"/>
              <a:gd name="connsiteX86" fmla="*/ 1010920 w 4699000"/>
              <a:gd name="connsiteY86" fmla="*/ 1356360 h 2585720"/>
              <a:gd name="connsiteX87" fmla="*/ 924560 w 4699000"/>
              <a:gd name="connsiteY87" fmla="*/ 1356360 h 2585720"/>
              <a:gd name="connsiteX88" fmla="*/ 924560 w 4699000"/>
              <a:gd name="connsiteY88" fmla="*/ 1320800 h 2585720"/>
              <a:gd name="connsiteX89" fmla="*/ 883920 w 4699000"/>
              <a:gd name="connsiteY89" fmla="*/ 1320800 h 2585720"/>
              <a:gd name="connsiteX90" fmla="*/ 883920 w 4699000"/>
              <a:gd name="connsiteY90" fmla="*/ 1249680 h 2585720"/>
              <a:gd name="connsiteX91" fmla="*/ 833120 w 4699000"/>
              <a:gd name="connsiteY91" fmla="*/ 1249680 h 2585720"/>
              <a:gd name="connsiteX92" fmla="*/ 833120 w 4699000"/>
              <a:gd name="connsiteY92" fmla="*/ 1239520 h 2585720"/>
              <a:gd name="connsiteX93" fmla="*/ 787400 w 4699000"/>
              <a:gd name="connsiteY93" fmla="*/ 1239520 h 2585720"/>
              <a:gd name="connsiteX94" fmla="*/ 787400 w 4699000"/>
              <a:gd name="connsiteY94" fmla="*/ 1188720 h 2585720"/>
              <a:gd name="connsiteX95" fmla="*/ 756920 w 4699000"/>
              <a:gd name="connsiteY95" fmla="*/ 1188720 h 2585720"/>
              <a:gd name="connsiteX96" fmla="*/ 756920 w 4699000"/>
              <a:gd name="connsiteY96" fmla="*/ 1127760 h 2585720"/>
              <a:gd name="connsiteX97" fmla="*/ 736600 w 4699000"/>
              <a:gd name="connsiteY97" fmla="*/ 1127760 h 2585720"/>
              <a:gd name="connsiteX98" fmla="*/ 736600 w 4699000"/>
              <a:gd name="connsiteY98" fmla="*/ 1087120 h 2585720"/>
              <a:gd name="connsiteX99" fmla="*/ 706120 w 4699000"/>
              <a:gd name="connsiteY99" fmla="*/ 1087120 h 2585720"/>
              <a:gd name="connsiteX100" fmla="*/ 706120 w 4699000"/>
              <a:gd name="connsiteY100" fmla="*/ 1000760 h 2585720"/>
              <a:gd name="connsiteX101" fmla="*/ 665480 w 4699000"/>
              <a:gd name="connsiteY101" fmla="*/ 1000760 h 2585720"/>
              <a:gd name="connsiteX102" fmla="*/ 665480 w 4699000"/>
              <a:gd name="connsiteY102" fmla="*/ 970280 h 2585720"/>
              <a:gd name="connsiteX103" fmla="*/ 604520 w 4699000"/>
              <a:gd name="connsiteY103" fmla="*/ 970280 h 2585720"/>
              <a:gd name="connsiteX104" fmla="*/ 604520 w 4699000"/>
              <a:gd name="connsiteY104" fmla="*/ 970280 h 2585720"/>
              <a:gd name="connsiteX105" fmla="*/ 574040 w 4699000"/>
              <a:gd name="connsiteY105" fmla="*/ 939800 h 2585720"/>
              <a:gd name="connsiteX106" fmla="*/ 574040 w 4699000"/>
              <a:gd name="connsiteY106" fmla="*/ 843280 h 2585720"/>
              <a:gd name="connsiteX107" fmla="*/ 533400 w 4699000"/>
              <a:gd name="connsiteY107" fmla="*/ 843280 h 2585720"/>
              <a:gd name="connsiteX108" fmla="*/ 533400 w 4699000"/>
              <a:gd name="connsiteY108" fmla="*/ 777240 h 2585720"/>
              <a:gd name="connsiteX109" fmla="*/ 502920 w 4699000"/>
              <a:gd name="connsiteY109" fmla="*/ 777240 h 2585720"/>
              <a:gd name="connsiteX110" fmla="*/ 502920 w 4699000"/>
              <a:gd name="connsiteY110" fmla="*/ 726440 h 2585720"/>
              <a:gd name="connsiteX111" fmla="*/ 472440 w 4699000"/>
              <a:gd name="connsiteY111" fmla="*/ 726440 h 2585720"/>
              <a:gd name="connsiteX112" fmla="*/ 472440 w 4699000"/>
              <a:gd name="connsiteY112" fmla="*/ 690880 h 2585720"/>
              <a:gd name="connsiteX113" fmla="*/ 431800 w 4699000"/>
              <a:gd name="connsiteY113" fmla="*/ 690880 h 2585720"/>
              <a:gd name="connsiteX114" fmla="*/ 431800 w 4699000"/>
              <a:gd name="connsiteY114" fmla="*/ 645160 h 2585720"/>
              <a:gd name="connsiteX115" fmla="*/ 431800 w 4699000"/>
              <a:gd name="connsiteY115" fmla="*/ 645160 h 2585720"/>
              <a:gd name="connsiteX116" fmla="*/ 431800 w 4699000"/>
              <a:gd name="connsiteY116" fmla="*/ 594360 h 2585720"/>
              <a:gd name="connsiteX117" fmla="*/ 411480 w 4699000"/>
              <a:gd name="connsiteY117" fmla="*/ 614680 h 2585720"/>
              <a:gd name="connsiteX118" fmla="*/ 411480 w 4699000"/>
              <a:gd name="connsiteY118" fmla="*/ 584200 h 2585720"/>
              <a:gd name="connsiteX119" fmla="*/ 375920 w 4699000"/>
              <a:gd name="connsiteY119" fmla="*/ 584200 h 2585720"/>
              <a:gd name="connsiteX120" fmla="*/ 375920 w 4699000"/>
              <a:gd name="connsiteY120" fmla="*/ 538480 h 2585720"/>
              <a:gd name="connsiteX121" fmla="*/ 375920 w 4699000"/>
              <a:gd name="connsiteY121" fmla="*/ 538480 h 2585720"/>
              <a:gd name="connsiteX122" fmla="*/ 340360 w 4699000"/>
              <a:gd name="connsiteY122" fmla="*/ 502920 h 2585720"/>
              <a:gd name="connsiteX123" fmla="*/ 314960 w 4699000"/>
              <a:gd name="connsiteY123" fmla="*/ 477520 h 2585720"/>
              <a:gd name="connsiteX124" fmla="*/ 314960 w 4699000"/>
              <a:gd name="connsiteY124" fmla="*/ 421640 h 2585720"/>
              <a:gd name="connsiteX125" fmla="*/ 254000 w 4699000"/>
              <a:gd name="connsiteY125" fmla="*/ 421640 h 2585720"/>
              <a:gd name="connsiteX126" fmla="*/ 254000 w 4699000"/>
              <a:gd name="connsiteY126" fmla="*/ 330200 h 2585720"/>
              <a:gd name="connsiteX127" fmla="*/ 208280 w 4699000"/>
              <a:gd name="connsiteY127" fmla="*/ 330200 h 2585720"/>
              <a:gd name="connsiteX128" fmla="*/ 208280 w 4699000"/>
              <a:gd name="connsiteY128" fmla="*/ 259080 h 2585720"/>
              <a:gd name="connsiteX129" fmla="*/ 177800 w 4699000"/>
              <a:gd name="connsiteY129" fmla="*/ 259080 h 2585720"/>
              <a:gd name="connsiteX130" fmla="*/ 177800 w 4699000"/>
              <a:gd name="connsiteY130" fmla="*/ 208280 h 2585720"/>
              <a:gd name="connsiteX131" fmla="*/ 142240 w 4699000"/>
              <a:gd name="connsiteY131" fmla="*/ 208280 h 2585720"/>
              <a:gd name="connsiteX132" fmla="*/ 142240 w 4699000"/>
              <a:gd name="connsiteY132" fmla="*/ 132080 h 2585720"/>
              <a:gd name="connsiteX133" fmla="*/ 111760 w 4699000"/>
              <a:gd name="connsiteY133" fmla="*/ 132080 h 2585720"/>
              <a:gd name="connsiteX134" fmla="*/ 111760 w 4699000"/>
              <a:gd name="connsiteY134" fmla="*/ 40640 h 2585720"/>
              <a:gd name="connsiteX135" fmla="*/ 81280 w 4699000"/>
              <a:gd name="connsiteY135" fmla="*/ 40640 h 2585720"/>
              <a:gd name="connsiteX136" fmla="*/ 81280 w 4699000"/>
              <a:gd name="connsiteY136" fmla="*/ 40640 h 2585720"/>
              <a:gd name="connsiteX137" fmla="*/ 81280 w 4699000"/>
              <a:gd name="connsiteY137" fmla="*/ 40640 h 2585720"/>
              <a:gd name="connsiteX138" fmla="*/ 38947 w 4699000"/>
              <a:gd name="connsiteY138" fmla="*/ 8467 h 2585720"/>
              <a:gd name="connsiteX139" fmla="*/ 0 w 4699000"/>
              <a:gd name="connsiteY139" fmla="*/ 0 h 2585720"/>
              <a:gd name="connsiteX0" fmla="*/ 4699000 w 4699000"/>
              <a:gd name="connsiteY0" fmla="*/ 2592069 h 2592069"/>
              <a:gd name="connsiteX1" fmla="*/ 4089400 w 4699000"/>
              <a:gd name="connsiteY1" fmla="*/ 2592069 h 2592069"/>
              <a:gd name="connsiteX2" fmla="*/ 4089400 w 4699000"/>
              <a:gd name="connsiteY2" fmla="*/ 2541269 h 2592069"/>
              <a:gd name="connsiteX3" fmla="*/ 3830320 w 4699000"/>
              <a:gd name="connsiteY3" fmla="*/ 2541269 h 2592069"/>
              <a:gd name="connsiteX4" fmla="*/ 3830320 w 4699000"/>
              <a:gd name="connsiteY4" fmla="*/ 2495549 h 2592069"/>
              <a:gd name="connsiteX5" fmla="*/ 3403600 w 4699000"/>
              <a:gd name="connsiteY5" fmla="*/ 2495549 h 2592069"/>
              <a:gd name="connsiteX6" fmla="*/ 3403600 w 4699000"/>
              <a:gd name="connsiteY6" fmla="*/ 2495549 h 2592069"/>
              <a:gd name="connsiteX7" fmla="*/ 3403600 w 4699000"/>
              <a:gd name="connsiteY7" fmla="*/ 2465069 h 2592069"/>
              <a:gd name="connsiteX8" fmla="*/ 3322320 w 4699000"/>
              <a:gd name="connsiteY8" fmla="*/ 2465069 h 2592069"/>
              <a:gd name="connsiteX9" fmla="*/ 3322320 w 4699000"/>
              <a:gd name="connsiteY9" fmla="*/ 2444749 h 2592069"/>
              <a:gd name="connsiteX10" fmla="*/ 3251200 w 4699000"/>
              <a:gd name="connsiteY10" fmla="*/ 2444749 h 2592069"/>
              <a:gd name="connsiteX11" fmla="*/ 3251200 w 4699000"/>
              <a:gd name="connsiteY11" fmla="*/ 2424429 h 2592069"/>
              <a:gd name="connsiteX12" fmla="*/ 3251200 w 4699000"/>
              <a:gd name="connsiteY12" fmla="*/ 2424429 h 2592069"/>
              <a:gd name="connsiteX13" fmla="*/ 3195320 w 4699000"/>
              <a:gd name="connsiteY13" fmla="*/ 2424429 h 2592069"/>
              <a:gd name="connsiteX14" fmla="*/ 3195320 w 4699000"/>
              <a:gd name="connsiteY14" fmla="*/ 2424429 h 2592069"/>
              <a:gd name="connsiteX15" fmla="*/ 3195320 w 4699000"/>
              <a:gd name="connsiteY15" fmla="*/ 2393949 h 2592069"/>
              <a:gd name="connsiteX16" fmla="*/ 3058160 w 4699000"/>
              <a:gd name="connsiteY16" fmla="*/ 2393949 h 2592069"/>
              <a:gd name="connsiteX17" fmla="*/ 3058160 w 4699000"/>
              <a:gd name="connsiteY17" fmla="*/ 2373629 h 2592069"/>
              <a:gd name="connsiteX18" fmla="*/ 2941320 w 4699000"/>
              <a:gd name="connsiteY18" fmla="*/ 2373629 h 2592069"/>
              <a:gd name="connsiteX19" fmla="*/ 2941320 w 4699000"/>
              <a:gd name="connsiteY19" fmla="*/ 2348229 h 2592069"/>
              <a:gd name="connsiteX20" fmla="*/ 2885440 w 4699000"/>
              <a:gd name="connsiteY20" fmla="*/ 2348229 h 2592069"/>
              <a:gd name="connsiteX21" fmla="*/ 2885440 w 4699000"/>
              <a:gd name="connsiteY21" fmla="*/ 2348229 h 2592069"/>
              <a:gd name="connsiteX22" fmla="*/ 2885440 w 4699000"/>
              <a:gd name="connsiteY22" fmla="*/ 2312669 h 2592069"/>
              <a:gd name="connsiteX23" fmla="*/ 2773680 w 4699000"/>
              <a:gd name="connsiteY23" fmla="*/ 2312669 h 2592069"/>
              <a:gd name="connsiteX24" fmla="*/ 2794000 w 4699000"/>
              <a:gd name="connsiteY24" fmla="*/ 2292349 h 2592069"/>
              <a:gd name="connsiteX25" fmla="*/ 2646680 w 4699000"/>
              <a:gd name="connsiteY25" fmla="*/ 2292349 h 2592069"/>
              <a:gd name="connsiteX26" fmla="*/ 2646680 w 4699000"/>
              <a:gd name="connsiteY26" fmla="*/ 2292349 h 2592069"/>
              <a:gd name="connsiteX27" fmla="*/ 2667000 w 4699000"/>
              <a:gd name="connsiteY27" fmla="*/ 2272029 h 2592069"/>
              <a:gd name="connsiteX28" fmla="*/ 2600960 w 4699000"/>
              <a:gd name="connsiteY28" fmla="*/ 2272029 h 2592069"/>
              <a:gd name="connsiteX29" fmla="*/ 2600960 w 4699000"/>
              <a:gd name="connsiteY29" fmla="*/ 2272029 h 2592069"/>
              <a:gd name="connsiteX30" fmla="*/ 2600960 w 4699000"/>
              <a:gd name="connsiteY30" fmla="*/ 2241549 h 2592069"/>
              <a:gd name="connsiteX31" fmla="*/ 2550160 w 4699000"/>
              <a:gd name="connsiteY31" fmla="*/ 2241549 h 2592069"/>
              <a:gd name="connsiteX32" fmla="*/ 2560320 w 4699000"/>
              <a:gd name="connsiteY32" fmla="*/ 2231389 h 2592069"/>
              <a:gd name="connsiteX33" fmla="*/ 2418080 w 4699000"/>
              <a:gd name="connsiteY33" fmla="*/ 2231389 h 2592069"/>
              <a:gd name="connsiteX34" fmla="*/ 2418080 w 4699000"/>
              <a:gd name="connsiteY34" fmla="*/ 2205989 h 2592069"/>
              <a:gd name="connsiteX35" fmla="*/ 2357120 w 4699000"/>
              <a:gd name="connsiteY35" fmla="*/ 2205989 h 2592069"/>
              <a:gd name="connsiteX36" fmla="*/ 2357120 w 4699000"/>
              <a:gd name="connsiteY36" fmla="*/ 2165349 h 2592069"/>
              <a:gd name="connsiteX37" fmla="*/ 2270760 w 4699000"/>
              <a:gd name="connsiteY37" fmla="*/ 2165349 h 2592069"/>
              <a:gd name="connsiteX38" fmla="*/ 2270760 w 4699000"/>
              <a:gd name="connsiteY38" fmla="*/ 2119629 h 2592069"/>
              <a:gd name="connsiteX39" fmla="*/ 2077720 w 4699000"/>
              <a:gd name="connsiteY39" fmla="*/ 2119629 h 2592069"/>
              <a:gd name="connsiteX40" fmla="*/ 2077720 w 4699000"/>
              <a:gd name="connsiteY40" fmla="*/ 2099309 h 2592069"/>
              <a:gd name="connsiteX41" fmla="*/ 2052320 w 4699000"/>
              <a:gd name="connsiteY41" fmla="*/ 2099309 h 2592069"/>
              <a:gd name="connsiteX42" fmla="*/ 2052320 w 4699000"/>
              <a:gd name="connsiteY42" fmla="*/ 2048509 h 2592069"/>
              <a:gd name="connsiteX43" fmla="*/ 1920240 w 4699000"/>
              <a:gd name="connsiteY43" fmla="*/ 2048509 h 2592069"/>
              <a:gd name="connsiteX44" fmla="*/ 1920240 w 4699000"/>
              <a:gd name="connsiteY44" fmla="*/ 2018029 h 2592069"/>
              <a:gd name="connsiteX45" fmla="*/ 1844040 w 4699000"/>
              <a:gd name="connsiteY45" fmla="*/ 2018029 h 2592069"/>
              <a:gd name="connsiteX46" fmla="*/ 1844040 w 4699000"/>
              <a:gd name="connsiteY46" fmla="*/ 1997709 h 2592069"/>
              <a:gd name="connsiteX47" fmla="*/ 1818640 w 4699000"/>
              <a:gd name="connsiteY47" fmla="*/ 1997709 h 2592069"/>
              <a:gd name="connsiteX48" fmla="*/ 1818640 w 4699000"/>
              <a:gd name="connsiteY48" fmla="*/ 1967229 h 2592069"/>
              <a:gd name="connsiteX49" fmla="*/ 1798320 w 4699000"/>
              <a:gd name="connsiteY49" fmla="*/ 1967229 h 2592069"/>
              <a:gd name="connsiteX50" fmla="*/ 1798320 w 4699000"/>
              <a:gd name="connsiteY50" fmla="*/ 1921509 h 2592069"/>
              <a:gd name="connsiteX51" fmla="*/ 1737360 w 4699000"/>
              <a:gd name="connsiteY51" fmla="*/ 1921509 h 2592069"/>
              <a:gd name="connsiteX52" fmla="*/ 1737360 w 4699000"/>
              <a:gd name="connsiteY52" fmla="*/ 1896109 h 2592069"/>
              <a:gd name="connsiteX53" fmla="*/ 1640840 w 4699000"/>
              <a:gd name="connsiteY53" fmla="*/ 1896109 h 2592069"/>
              <a:gd name="connsiteX54" fmla="*/ 1640840 w 4699000"/>
              <a:gd name="connsiteY54" fmla="*/ 1870709 h 2592069"/>
              <a:gd name="connsiteX55" fmla="*/ 1600200 w 4699000"/>
              <a:gd name="connsiteY55" fmla="*/ 1870709 h 2592069"/>
              <a:gd name="connsiteX56" fmla="*/ 1600200 w 4699000"/>
              <a:gd name="connsiteY56" fmla="*/ 1855469 h 2592069"/>
              <a:gd name="connsiteX57" fmla="*/ 1569720 w 4699000"/>
              <a:gd name="connsiteY57" fmla="*/ 1855469 h 2592069"/>
              <a:gd name="connsiteX58" fmla="*/ 1590040 w 4699000"/>
              <a:gd name="connsiteY58" fmla="*/ 1855469 h 2592069"/>
              <a:gd name="connsiteX59" fmla="*/ 1503680 w 4699000"/>
              <a:gd name="connsiteY59" fmla="*/ 1855469 h 2592069"/>
              <a:gd name="connsiteX60" fmla="*/ 1503680 w 4699000"/>
              <a:gd name="connsiteY60" fmla="*/ 1809749 h 2592069"/>
              <a:gd name="connsiteX61" fmla="*/ 1468120 w 4699000"/>
              <a:gd name="connsiteY61" fmla="*/ 1809749 h 2592069"/>
              <a:gd name="connsiteX62" fmla="*/ 1468120 w 4699000"/>
              <a:gd name="connsiteY62" fmla="*/ 1809749 h 2592069"/>
              <a:gd name="connsiteX63" fmla="*/ 1442720 w 4699000"/>
              <a:gd name="connsiteY63" fmla="*/ 1784349 h 2592069"/>
              <a:gd name="connsiteX64" fmla="*/ 1457960 w 4699000"/>
              <a:gd name="connsiteY64" fmla="*/ 1769109 h 2592069"/>
              <a:gd name="connsiteX65" fmla="*/ 1417320 w 4699000"/>
              <a:gd name="connsiteY65" fmla="*/ 1769109 h 2592069"/>
              <a:gd name="connsiteX66" fmla="*/ 1417320 w 4699000"/>
              <a:gd name="connsiteY66" fmla="*/ 1728469 h 2592069"/>
              <a:gd name="connsiteX67" fmla="*/ 1376680 w 4699000"/>
              <a:gd name="connsiteY67" fmla="*/ 1728469 h 2592069"/>
              <a:gd name="connsiteX68" fmla="*/ 1376680 w 4699000"/>
              <a:gd name="connsiteY68" fmla="*/ 1728469 h 2592069"/>
              <a:gd name="connsiteX69" fmla="*/ 1376680 w 4699000"/>
              <a:gd name="connsiteY69" fmla="*/ 1692909 h 2592069"/>
              <a:gd name="connsiteX70" fmla="*/ 1325880 w 4699000"/>
              <a:gd name="connsiteY70" fmla="*/ 1692909 h 2592069"/>
              <a:gd name="connsiteX71" fmla="*/ 1325880 w 4699000"/>
              <a:gd name="connsiteY71" fmla="*/ 1667509 h 2592069"/>
              <a:gd name="connsiteX72" fmla="*/ 1275080 w 4699000"/>
              <a:gd name="connsiteY72" fmla="*/ 1667509 h 2592069"/>
              <a:gd name="connsiteX73" fmla="*/ 1275080 w 4699000"/>
              <a:gd name="connsiteY73" fmla="*/ 1626869 h 2592069"/>
              <a:gd name="connsiteX74" fmla="*/ 1198880 w 4699000"/>
              <a:gd name="connsiteY74" fmla="*/ 1626869 h 2592069"/>
              <a:gd name="connsiteX75" fmla="*/ 1198880 w 4699000"/>
              <a:gd name="connsiteY75" fmla="*/ 1586229 h 2592069"/>
              <a:gd name="connsiteX76" fmla="*/ 1122680 w 4699000"/>
              <a:gd name="connsiteY76" fmla="*/ 1586229 h 2592069"/>
              <a:gd name="connsiteX77" fmla="*/ 1122680 w 4699000"/>
              <a:gd name="connsiteY77" fmla="*/ 1504949 h 2592069"/>
              <a:gd name="connsiteX78" fmla="*/ 1087120 w 4699000"/>
              <a:gd name="connsiteY78" fmla="*/ 1504949 h 2592069"/>
              <a:gd name="connsiteX79" fmla="*/ 1087120 w 4699000"/>
              <a:gd name="connsiteY79" fmla="*/ 1504949 h 2592069"/>
              <a:gd name="connsiteX80" fmla="*/ 1087120 w 4699000"/>
              <a:gd name="connsiteY80" fmla="*/ 1464309 h 2592069"/>
              <a:gd name="connsiteX81" fmla="*/ 1061720 w 4699000"/>
              <a:gd name="connsiteY81" fmla="*/ 1464309 h 2592069"/>
              <a:gd name="connsiteX82" fmla="*/ 1061720 w 4699000"/>
              <a:gd name="connsiteY82" fmla="*/ 1449069 h 2592069"/>
              <a:gd name="connsiteX83" fmla="*/ 1036320 w 4699000"/>
              <a:gd name="connsiteY83" fmla="*/ 1449069 h 2592069"/>
              <a:gd name="connsiteX84" fmla="*/ 1036320 w 4699000"/>
              <a:gd name="connsiteY84" fmla="*/ 1388109 h 2592069"/>
              <a:gd name="connsiteX85" fmla="*/ 1036320 w 4699000"/>
              <a:gd name="connsiteY85" fmla="*/ 1388109 h 2592069"/>
              <a:gd name="connsiteX86" fmla="*/ 1010920 w 4699000"/>
              <a:gd name="connsiteY86" fmla="*/ 1362709 h 2592069"/>
              <a:gd name="connsiteX87" fmla="*/ 924560 w 4699000"/>
              <a:gd name="connsiteY87" fmla="*/ 1362709 h 2592069"/>
              <a:gd name="connsiteX88" fmla="*/ 924560 w 4699000"/>
              <a:gd name="connsiteY88" fmla="*/ 1327149 h 2592069"/>
              <a:gd name="connsiteX89" fmla="*/ 883920 w 4699000"/>
              <a:gd name="connsiteY89" fmla="*/ 1327149 h 2592069"/>
              <a:gd name="connsiteX90" fmla="*/ 883920 w 4699000"/>
              <a:gd name="connsiteY90" fmla="*/ 1256029 h 2592069"/>
              <a:gd name="connsiteX91" fmla="*/ 833120 w 4699000"/>
              <a:gd name="connsiteY91" fmla="*/ 1256029 h 2592069"/>
              <a:gd name="connsiteX92" fmla="*/ 833120 w 4699000"/>
              <a:gd name="connsiteY92" fmla="*/ 1245869 h 2592069"/>
              <a:gd name="connsiteX93" fmla="*/ 787400 w 4699000"/>
              <a:gd name="connsiteY93" fmla="*/ 1245869 h 2592069"/>
              <a:gd name="connsiteX94" fmla="*/ 787400 w 4699000"/>
              <a:gd name="connsiteY94" fmla="*/ 1195069 h 2592069"/>
              <a:gd name="connsiteX95" fmla="*/ 756920 w 4699000"/>
              <a:gd name="connsiteY95" fmla="*/ 1195069 h 2592069"/>
              <a:gd name="connsiteX96" fmla="*/ 756920 w 4699000"/>
              <a:gd name="connsiteY96" fmla="*/ 1134109 h 2592069"/>
              <a:gd name="connsiteX97" fmla="*/ 736600 w 4699000"/>
              <a:gd name="connsiteY97" fmla="*/ 1134109 h 2592069"/>
              <a:gd name="connsiteX98" fmla="*/ 736600 w 4699000"/>
              <a:gd name="connsiteY98" fmla="*/ 1093469 h 2592069"/>
              <a:gd name="connsiteX99" fmla="*/ 706120 w 4699000"/>
              <a:gd name="connsiteY99" fmla="*/ 1093469 h 2592069"/>
              <a:gd name="connsiteX100" fmla="*/ 706120 w 4699000"/>
              <a:gd name="connsiteY100" fmla="*/ 1007109 h 2592069"/>
              <a:gd name="connsiteX101" fmla="*/ 665480 w 4699000"/>
              <a:gd name="connsiteY101" fmla="*/ 1007109 h 2592069"/>
              <a:gd name="connsiteX102" fmla="*/ 665480 w 4699000"/>
              <a:gd name="connsiteY102" fmla="*/ 976629 h 2592069"/>
              <a:gd name="connsiteX103" fmla="*/ 604520 w 4699000"/>
              <a:gd name="connsiteY103" fmla="*/ 976629 h 2592069"/>
              <a:gd name="connsiteX104" fmla="*/ 604520 w 4699000"/>
              <a:gd name="connsiteY104" fmla="*/ 976629 h 2592069"/>
              <a:gd name="connsiteX105" fmla="*/ 574040 w 4699000"/>
              <a:gd name="connsiteY105" fmla="*/ 946149 h 2592069"/>
              <a:gd name="connsiteX106" fmla="*/ 574040 w 4699000"/>
              <a:gd name="connsiteY106" fmla="*/ 849629 h 2592069"/>
              <a:gd name="connsiteX107" fmla="*/ 533400 w 4699000"/>
              <a:gd name="connsiteY107" fmla="*/ 849629 h 2592069"/>
              <a:gd name="connsiteX108" fmla="*/ 533400 w 4699000"/>
              <a:gd name="connsiteY108" fmla="*/ 783589 h 2592069"/>
              <a:gd name="connsiteX109" fmla="*/ 502920 w 4699000"/>
              <a:gd name="connsiteY109" fmla="*/ 783589 h 2592069"/>
              <a:gd name="connsiteX110" fmla="*/ 502920 w 4699000"/>
              <a:gd name="connsiteY110" fmla="*/ 732789 h 2592069"/>
              <a:gd name="connsiteX111" fmla="*/ 472440 w 4699000"/>
              <a:gd name="connsiteY111" fmla="*/ 732789 h 2592069"/>
              <a:gd name="connsiteX112" fmla="*/ 472440 w 4699000"/>
              <a:gd name="connsiteY112" fmla="*/ 697229 h 2592069"/>
              <a:gd name="connsiteX113" fmla="*/ 431800 w 4699000"/>
              <a:gd name="connsiteY113" fmla="*/ 697229 h 2592069"/>
              <a:gd name="connsiteX114" fmla="*/ 431800 w 4699000"/>
              <a:gd name="connsiteY114" fmla="*/ 651509 h 2592069"/>
              <a:gd name="connsiteX115" fmla="*/ 431800 w 4699000"/>
              <a:gd name="connsiteY115" fmla="*/ 651509 h 2592069"/>
              <a:gd name="connsiteX116" fmla="*/ 431800 w 4699000"/>
              <a:gd name="connsiteY116" fmla="*/ 600709 h 2592069"/>
              <a:gd name="connsiteX117" fmla="*/ 411480 w 4699000"/>
              <a:gd name="connsiteY117" fmla="*/ 621029 h 2592069"/>
              <a:gd name="connsiteX118" fmla="*/ 411480 w 4699000"/>
              <a:gd name="connsiteY118" fmla="*/ 590549 h 2592069"/>
              <a:gd name="connsiteX119" fmla="*/ 375920 w 4699000"/>
              <a:gd name="connsiteY119" fmla="*/ 590549 h 2592069"/>
              <a:gd name="connsiteX120" fmla="*/ 375920 w 4699000"/>
              <a:gd name="connsiteY120" fmla="*/ 544829 h 2592069"/>
              <a:gd name="connsiteX121" fmla="*/ 375920 w 4699000"/>
              <a:gd name="connsiteY121" fmla="*/ 544829 h 2592069"/>
              <a:gd name="connsiteX122" fmla="*/ 340360 w 4699000"/>
              <a:gd name="connsiteY122" fmla="*/ 509269 h 2592069"/>
              <a:gd name="connsiteX123" fmla="*/ 314960 w 4699000"/>
              <a:gd name="connsiteY123" fmla="*/ 483869 h 2592069"/>
              <a:gd name="connsiteX124" fmla="*/ 314960 w 4699000"/>
              <a:gd name="connsiteY124" fmla="*/ 427989 h 2592069"/>
              <a:gd name="connsiteX125" fmla="*/ 254000 w 4699000"/>
              <a:gd name="connsiteY125" fmla="*/ 427989 h 2592069"/>
              <a:gd name="connsiteX126" fmla="*/ 254000 w 4699000"/>
              <a:gd name="connsiteY126" fmla="*/ 336549 h 2592069"/>
              <a:gd name="connsiteX127" fmla="*/ 208280 w 4699000"/>
              <a:gd name="connsiteY127" fmla="*/ 336549 h 2592069"/>
              <a:gd name="connsiteX128" fmla="*/ 208280 w 4699000"/>
              <a:gd name="connsiteY128" fmla="*/ 265429 h 2592069"/>
              <a:gd name="connsiteX129" fmla="*/ 177800 w 4699000"/>
              <a:gd name="connsiteY129" fmla="*/ 265429 h 2592069"/>
              <a:gd name="connsiteX130" fmla="*/ 177800 w 4699000"/>
              <a:gd name="connsiteY130" fmla="*/ 214629 h 2592069"/>
              <a:gd name="connsiteX131" fmla="*/ 142240 w 4699000"/>
              <a:gd name="connsiteY131" fmla="*/ 214629 h 2592069"/>
              <a:gd name="connsiteX132" fmla="*/ 142240 w 4699000"/>
              <a:gd name="connsiteY132" fmla="*/ 138429 h 2592069"/>
              <a:gd name="connsiteX133" fmla="*/ 111760 w 4699000"/>
              <a:gd name="connsiteY133" fmla="*/ 138429 h 2592069"/>
              <a:gd name="connsiteX134" fmla="*/ 111760 w 4699000"/>
              <a:gd name="connsiteY134" fmla="*/ 46989 h 2592069"/>
              <a:gd name="connsiteX135" fmla="*/ 81280 w 4699000"/>
              <a:gd name="connsiteY135" fmla="*/ 46989 h 2592069"/>
              <a:gd name="connsiteX136" fmla="*/ 81280 w 4699000"/>
              <a:gd name="connsiteY136" fmla="*/ 46989 h 2592069"/>
              <a:gd name="connsiteX137" fmla="*/ 81280 w 4699000"/>
              <a:gd name="connsiteY137" fmla="*/ 46989 h 2592069"/>
              <a:gd name="connsiteX138" fmla="*/ 49530 w 4699000"/>
              <a:gd name="connsiteY138" fmla="*/ 0 h 2592069"/>
              <a:gd name="connsiteX139" fmla="*/ 0 w 4699000"/>
              <a:gd name="connsiteY139" fmla="*/ 6349 h 2592069"/>
              <a:gd name="connsiteX0" fmla="*/ 4699000 w 4699000"/>
              <a:gd name="connsiteY0" fmla="*/ 2592069 h 2592069"/>
              <a:gd name="connsiteX1" fmla="*/ 4089400 w 4699000"/>
              <a:gd name="connsiteY1" fmla="*/ 2592069 h 2592069"/>
              <a:gd name="connsiteX2" fmla="*/ 4089400 w 4699000"/>
              <a:gd name="connsiteY2" fmla="*/ 2541269 h 2592069"/>
              <a:gd name="connsiteX3" fmla="*/ 3830320 w 4699000"/>
              <a:gd name="connsiteY3" fmla="*/ 2541269 h 2592069"/>
              <a:gd name="connsiteX4" fmla="*/ 3830320 w 4699000"/>
              <a:gd name="connsiteY4" fmla="*/ 2495549 h 2592069"/>
              <a:gd name="connsiteX5" fmla="*/ 3403600 w 4699000"/>
              <a:gd name="connsiteY5" fmla="*/ 2495549 h 2592069"/>
              <a:gd name="connsiteX6" fmla="*/ 3403600 w 4699000"/>
              <a:gd name="connsiteY6" fmla="*/ 2495549 h 2592069"/>
              <a:gd name="connsiteX7" fmla="*/ 3403600 w 4699000"/>
              <a:gd name="connsiteY7" fmla="*/ 2465069 h 2592069"/>
              <a:gd name="connsiteX8" fmla="*/ 3322320 w 4699000"/>
              <a:gd name="connsiteY8" fmla="*/ 2465069 h 2592069"/>
              <a:gd name="connsiteX9" fmla="*/ 3322320 w 4699000"/>
              <a:gd name="connsiteY9" fmla="*/ 2444749 h 2592069"/>
              <a:gd name="connsiteX10" fmla="*/ 3251200 w 4699000"/>
              <a:gd name="connsiteY10" fmla="*/ 2444749 h 2592069"/>
              <a:gd name="connsiteX11" fmla="*/ 3251200 w 4699000"/>
              <a:gd name="connsiteY11" fmla="*/ 2424429 h 2592069"/>
              <a:gd name="connsiteX12" fmla="*/ 3251200 w 4699000"/>
              <a:gd name="connsiteY12" fmla="*/ 2424429 h 2592069"/>
              <a:gd name="connsiteX13" fmla="*/ 3195320 w 4699000"/>
              <a:gd name="connsiteY13" fmla="*/ 2424429 h 2592069"/>
              <a:gd name="connsiteX14" fmla="*/ 3195320 w 4699000"/>
              <a:gd name="connsiteY14" fmla="*/ 2424429 h 2592069"/>
              <a:gd name="connsiteX15" fmla="*/ 3195320 w 4699000"/>
              <a:gd name="connsiteY15" fmla="*/ 2393949 h 2592069"/>
              <a:gd name="connsiteX16" fmla="*/ 3058160 w 4699000"/>
              <a:gd name="connsiteY16" fmla="*/ 2393949 h 2592069"/>
              <a:gd name="connsiteX17" fmla="*/ 3058160 w 4699000"/>
              <a:gd name="connsiteY17" fmla="*/ 2373629 h 2592069"/>
              <a:gd name="connsiteX18" fmla="*/ 2941320 w 4699000"/>
              <a:gd name="connsiteY18" fmla="*/ 2373629 h 2592069"/>
              <a:gd name="connsiteX19" fmla="*/ 2941320 w 4699000"/>
              <a:gd name="connsiteY19" fmla="*/ 2348229 h 2592069"/>
              <a:gd name="connsiteX20" fmla="*/ 2885440 w 4699000"/>
              <a:gd name="connsiteY20" fmla="*/ 2348229 h 2592069"/>
              <a:gd name="connsiteX21" fmla="*/ 2885440 w 4699000"/>
              <a:gd name="connsiteY21" fmla="*/ 2348229 h 2592069"/>
              <a:gd name="connsiteX22" fmla="*/ 2885440 w 4699000"/>
              <a:gd name="connsiteY22" fmla="*/ 2312669 h 2592069"/>
              <a:gd name="connsiteX23" fmla="*/ 2773680 w 4699000"/>
              <a:gd name="connsiteY23" fmla="*/ 2312669 h 2592069"/>
              <a:gd name="connsiteX24" fmla="*/ 2794000 w 4699000"/>
              <a:gd name="connsiteY24" fmla="*/ 2292349 h 2592069"/>
              <a:gd name="connsiteX25" fmla="*/ 2646680 w 4699000"/>
              <a:gd name="connsiteY25" fmla="*/ 2292349 h 2592069"/>
              <a:gd name="connsiteX26" fmla="*/ 2646680 w 4699000"/>
              <a:gd name="connsiteY26" fmla="*/ 2292349 h 2592069"/>
              <a:gd name="connsiteX27" fmla="*/ 2667000 w 4699000"/>
              <a:gd name="connsiteY27" fmla="*/ 2272029 h 2592069"/>
              <a:gd name="connsiteX28" fmla="*/ 2600960 w 4699000"/>
              <a:gd name="connsiteY28" fmla="*/ 2272029 h 2592069"/>
              <a:gd name="connsiteX29" fmla="*/ 2600960 w 4699000"/>
              <a:gd name="connsiteY29" fmla="*/ 2272029 h 2592069"/>
              <a:gd name="connsiteX30" fmla="*/ 2600960 w 4699000"/>
              <a:gd name="connsiteY30" fmla="*/ 2241549 h 2592069"/>
              <a:gd name="connsiteX31" fmla="*/ 2550160 w 4699000"/>
              <a:gd name="connsiteY31" fmla="*/ 2241549 h 2592069"/>
              <a:gd name="connsiteX32" fmla="*/ 2560320 w 4699000"/>
              <a:gd name="connsiteY32" fmla="*/ 2231389 h 2592069"/>
              <a:gd name="connsiteX33" fmla="*/ 2418080 w 4699000"/>
              <a:gd name="connsiteY33" fmla="*/ 2231389 h 2592069"/>
              <a:gd name="connsiteX34" fmla="*/ 2418080 w 4699000"/>
              <a:gd name="connsiteY34" fmla="*/ 2205989 h 2592069"/>
              <a:gd name="connsiteX35" fmla="*/ 2357120 w 4699000"/>
              <a:gd name="connsiteY35" fmla="*/ 2205989 h 2592069"/>
              <a:gd name="connsiteX36" fmla="*/ 2357120 w 4699000"/>
              <a:gd name="connsiteY36" fmla="*/ 2165349 h 2592069"/>
              <a:gd name="connsiteX37" fmla="*/ 2270760 w 4699000"/>
              <a:gd name="connsiteY37" fmla="*/ 2165349 h 2592069"/>
              <a:gd name="connsiteX38" fmla="*/ 2270760 w 4699000"/>
              <a:gd name="connsiteY38" fmla="*/ 2119629 h 2592069"/>
              <a:gd name="connsiteX39" fmla="*/ 2077720 w 4699000"/>
              <a:gd name="connsiteY39" fmla="*/ 2119629 h 2592069"/>
              <a:gd name="connsiteX40" fmla="*/ 2077720 w 4699000"/>
              <a:gd name="connsiteY40" fmla="*/ 2099309 h 2592069"/>
              <a:gd name="connsiteX41" fmla="*/ 2052320 w 4699000"/>
              <a:gd name="connsiteY41" fmla="*/ 2099309 h 2592069"/>
              <a:gd name="connsiteX42" fmla="*/ 2052320 w 4699000"/>
              <a:gd name="connsiteY42" fmla="*/ 2048509 h 2592069"/>
              <a:gd name="connsiteX43" fmla="*/ 1920240 w 4699000"/>
              <a:gd name="connsiteY43" fmla="*/ 2048509 h 2592069"/>
              <a:gd name="connsiteX44" fmla="*/ 1920240 w 4699000"/>
              <a:gd name="connsiteY44" fmla="*/ 2018029 h 2592069"/>
              <a:gd name="connsiteX45" fmla="*/ 1844040 w 4699000"/>
              <a:gd name="connsiteY45" fmla="*/ 2018029 h 2592069"/>
              <a:gd name="connsiteX46" fmla="*/ 1844040 w 4699000"/>
              <a:gd name="connsiteY46" fmla="*/ 1997709 h 2592069"/>
              <a:gd name="connsiteX47" fmla="*/ 1818640 w 4699000"/>
              <a:gd name="connsiteY47" fmla="*/ 1997709 h 2592069"/>
              <a:gd name="connsiteX48" fmla="*/ 1818640 w 4699000"/>
              <a:gd name="connsiteY48" fmla="*/ 1967229 h 2592069"/>
              <a:gd name="connsiteX49" fmla="*/ 1798320 w 4699000"/>
              <a:gd name="connsiteY49" fmla="*/ 1967229 h 2592069"/>
              <a:gd name="connsiteX50" fmla="*/ 1798320 w 4699000"/>
              <a:gd name="connsiteY50" fmla="*/ 1921509 h 2592069"/>
              <a:gd name="connsiteX51" fmla="*/ 1737360 w 4699000"/>
              <a:gd name="connsiteY51" fmla="*/ 1921509 h 2592069"/>
              <a:gd name="connsiteX52" fmla="*/ 1737360 w 4699000"/>
              <a:gd name="connsiteY52" fmla="*/ 1896109 h 2592069"/>
              <a:gd name="connsiteX53" fmla="*/ 1640840 w 4699000"/>
              <a:gd name="connsiteY53" fmla="*/ 1896109 h 2592069"/>
              <a:gd name="connsiteX54" fmla="*/ 1640840 w 4699000"/>
              <a:gd name="connsiteY54" fmla="*/ 1870709 h 2592069"/>
              <a:gd name="connsiteX55" fmla="*/ 1600200 w 4699000"/>
              <a:gd name="connsiteY55" fmla="*/ 1870709 h 2592069"/>
              <a:gd name="connsiteX56" fmla="*/ 1600200 w 4699000"/>
              <a:gd name="connsiteY56" fmla="*/ 1855469 h 2592069"/>
              <a:gd name="connsiteX57" fmla="*/ 1569720 w 4699000"/>
              <a:gd name="connsiteY57" fmla="*/ 1855469 h 2592069"/>
              <a:gd name="connsiteX58" fmla="*/ 1590040 w 4699000"/>
              <a:gd name="connsiteY58" fmla="*/ 1855469 h 2592069"/>
              <a:gd name="connsiteX59" fmla="*/ 1503680 w 4699000"/>
              <a:gd name="connsiteY59" fmla="*/ 1855469 h 2592069"/>
              <a:gd name="connsiteX60" fmla="*/ 1503680 w 4699000"/>
              <a:gd name="connsiteY60" fmla="*/ 1809749 h 2592069"/>
              <a:gd name="connsiteX61" fmla="*/ 1468120 w 4699000"/>
              <a:gd name="connsiteY61" fmla="*/ 1809749 h 2592069"/>
              <a:gd name="connsiteX62" fmla="*/ 1468120 w 4699000"/>
              <a:gd name="connsiteY62" fmla="*/ 1809749 h 2592069"/>
              <a:gd name="connsiteX63" fmla="*/ 1442720 w 4699000"/>
              <a:gd name="connsiteY63" fmla="*/ 1784349 h 2592069"/>
              <a:gd name="connsiteX64" fmla="*/ 1457960 w 4699000"/>
              <a:gd name="connsiteY64" fmla="*/ 1769109 h 2592069"/>
              <a:gd name="connsiteX65" fmla="*/ 1417320 w 4699000"/>
              <a:gd name="connsiteY65" fmla="*/ 1769109 h 2592069"/>
              <a:gd name="connsiteX66" fmla="*/ 1417320 w 4699000"/>
              <a:gd name="connsiteY66" fmla="*/ 1728469 h 2592069"/>
              <a:gd name="connsiteX67" fmla="*/ 1376680 w 4699000"/>
              <a:gd name="connsiteY67" fmla="*/ 1728469 h 2592069"/>
              <a:gd name="connsiteX68" fmla="*/ 1376680 w 4699000"/>
              <a:gd name="connsiteY68" fmla="*/ 1728469 h 2592069"/>
              <a:gd name="connsiteX69" fmla="*/ 1376680 w 4699000"/>
              <a:gd name="connsiteY69" fmla="*/ 1692909 h 2592069"/>
              <a:gd name="connsiteX70" fmla="*/ 1325880 w 4699000"/>
              <a:gd name="connsiteY70" fmla="*/ 1692909 h 2592069"/>
              <a:gd name="connsiteX71" fmla="*/ 1325880 w 4699000"/>
              <a:gd name="connsiteY71" fmla="*/ 1667509 h 2592069"/>
              <a:gd name="connsiteX72" fmla="*/ 1275080 w 4699000"/>
              <a:gd name="connsiteY72" fmla="*/ 1667509 h 2592069"/>
              <a:gd name="connsiteX73" fmla="*/ 1275080 w 4699000"/>
              <a:gd name="connsiteY73" fmla="*/ 1626869 h 2592069"/>
              <a:gd name="connsiteX74" fmla="*/ 1198880 w 4699000"/>
              <a:gd name="connsiteY74" fmla="*/ 1626869 h 2592069"/>
              <a:gd name="connsiteX75" fmla="*/ 1198880 w 4699000"/>
              <a:gd name="connsiteY75" fmla="*/ 1586229 h 2592069"/>
              <a:gd name="connsiteX76" fmla="*/ 1122680 w 4699000"/>
              <a:gd name="connsiteY76" fmla="*/ 1586229 h 2592069"/>
              <a:gd name="connsiteX77" fmla="*/ 1122680 w 4699000"/>
              <a:gd name="connsiteY77" fmla="*/ 1504949 h 2592069"/>
              <a:gd name="connsiteX78" fmla="*/ 1087120 w 4699000"/>
              <a:gd name="connsiteY78" fmla="*/ 1504949 h 2592069"/>
              <a:gd name="connsiteX79" fmla="*/ 1087120 w 4699000"/>
              <a:gd name="connsiteY79" fmla="*/ 1504949 h 2592069"/>
              <a:gd name="connsiteX80" fmla="*/ 1087120 w 4699000"/>
              <a:gd name="connsiteY80" fmla="*/ 1464309 h 2592069"/>
              <a:gd name="connsiteX81" fmla="*/ 1061720 w 4699000"/>
              <a:gd name="connsiteY81" fmla="*/ 1464309 h 2592069"/>
              <a:gd name="connsiteX82" fmla="*/ 1061720 w 4699000"/>
              <a:gd name="connsiteY82" fmla="*/ 1449069 h 2592069"/>
              <a:gd name="connsiteX83" fmla="*/ 1036320 w 4699000"/>
              <a:gd name="connsiteY83" fmla="*/ 1449069 h 2592069"/>
              <a:gd name="connsiteX84" fmla="*/ 1036320 w 4699000"/>
              <a:gd name="connsiteY84" fmla="*/ 1388109 h 2592069"/>
              <a:gd name="connsiteX85" fmla="*/ 1036320 w 4699000"/>
              <a:gd name="connsiteY85" fmla="*/ 1388109 h 2592069"/>
              <a:gd name="connsiteX86" fmla="*/ 1010920 w 4699000"/>
              <a:gd name="connsiteY86" fmla="*/ 1362709 h 2592069"/>
              <a:gd name="connsiteX87" fmla="*/ 924560 w 4699000"/>
              <a:gd name="connsiteY87" fmla="*/ 1362709 h 2592069"/>
              <a:gd name="connsiteX88" fmla="*/ 924560 w 4699000"/>
              <a:gd name="connsiteY88" fmla="*/ 1327149 h 2592069"/>
              <a:gd name="connsiteX89" fmla="*/ 883920 w 4699000"/>
              <a:gd name="connsiteY89" fmla="*/ 1327149 h 2592069"/>
              <a:gd name="connsiteX90" fmla="*/ 883920 w 4699000"/>
              <a:gd name="connsiteY90" fmla="*/ 1256029 h 2592069"/>
              <a:gd name="connsiteX91" fmla="*/ 833120 w 4699000"/>
              <a:gd name="connsiteY91" fmla="*/ 1256029 h 2592069"/>
              <a:gd name="connsiteX92" fmla="*/ 833120 w 4699000"/>
              <a:gd name="connsiteY92" fmla="*/ 1245869 h 2592069"/>
              <a:gd name="connsiteX93" fmla="*/ 787400 w 4699000"/>
              <a:gd name="connsiteY93" fmla="*/ 1245869 h 2592069"/>
              <a:gd name="connsiteX94" fmla="*/ 787400 w 4699000"/>
              <a:gd name="connsiteY94" fmla="*/ 1195069 h 2592069"/>
              <a:gd name="connsiteX95" fmla="*/ 756920 w 4699000"/>
              <a:gd name="connsiteY95" fmla="*/ 1195069 h 2592069"/>
              <a:gd name="connsiteX96" fmla="*/ 756920 w 4699000"/>
              <a:gd name="connsiteY96" fmla="*/ 1134109 h 2592069"/>
              <a:gd name="connsiteX97" fmla="*/ 736600 w 4699000"/>
              <a:gd name="connsiteY97" fmla="*/ 1134109 h 2592069"/>
              <a:gd name="connsiteX98" fmla="*/ 736600 w 4699000"/>
              <a:gd name="connsiteY98" fmla="*/ 1093469 h 2592069"/>
              <a:gd name="connsiteX99" fmla="*/ 706120 w 4699000"/>
              <a:gd name="connsiteY99" fmla="*/ 1093469 h 2592069"/>
              <a:gd name="connsiteX100" fmla="*/ 706120 w 4699000"/>
              <a:gd name="connsiteY100" fmla="*/ 1007109 h 2592069"/>
              <a:gd name="connsiteX101" fmla="*/ 665480 w 4699000"/>
              <a:gd name="connsiteY101" fmla="*/ 1007109 h 2592069"/>
              <a:gd name="connsiteX102" fmla="*/ 665480 w 4699000"/>
              <a:gd name="connsiteY102" fmla="*/ 976629 h 2592069"/>
              <a:gd name="connsiteX103" fmla="*/ 604520 w 4699000"/>
              <a:gd name="connsiteY103" fmla="*/ 976629 h 2592069"/>
              <a:gd name="connsiteX104" fmla="*/ 604520 w 4699000"/>
              <a:gd name="connsiteY104" fmla="*/ 976629 h 2592069"/>
              <a:gd name="connsiteX105" fmla="*/ 574040 w 4699000"/>
              <a:gd name="connsiteY105" fmla="*/ 946149 h 2592069"/>
              <a:gd name="connsiteX106" fmla="*/ 574040 w 4699000"/>
              <a:gd name="connsiteY106" fmla="*/ 849629 h 2592069"/>
              <a:gd name="connsiteX107" fmla="*/ 533400 w 4699000"/>
              <a:gd name="connsiteY107" fmla="*/ 849629 h 2592069"/>
              <a:gd name="connsiteX108" fmla="*/ 533400 w 4699000"/>
              <a:gd name="connsiteY108" fmla="*/ 783589 h 2592069"/>
              <a:gd name="connsiteX109" fmla="*/ 502920 w 4699000"/>
              <a:gd name="connsiteY109" fmla="*/ 783589 h 2592069"/>
              <a:gd name="connsiteX110" fmla="*/ 502920 w 4699000"/>
              <a:gd name="connsiteY110" fmla="*/ 732789 h 2592069"/>
              <a:gd name="connsiteX111" fmla="*/ 472440 w 4699000"/>
              <a:gd name="connsiteY111" fmla="*/ 732789 h 2592069"/>
              <a:gd name="connsiteX112" fmla="*/ 472440 w 4699000"/>
              <a:gd name="connsiteY112" fmla="*/ 697229 h 2592069"/>
              <a:gd name="connsiteX113" fmla="*/ 431800 w 4699000"/>
              <a:gd name="connsiteY113" fmla="*/ 697229 h 2592069"/>
              <a:gd name="connsiteX114" fmla="*/ 431800 w 4699000"/>
              <a:gd name="connsiteY114" fmla="*/ 651509 h 2592069"/>
              <a:gd name="connsiteX115" fmla="*/ 431800 w 4699000"/>
              <a:gd name="connsiteY115" fmla="*/ 651509 h 2592069"/>
              <a:gd name="connsiteX116" fmla="*/ 431800 w 4699000"/>
              <a:gd name="connsiteY116" fmla="*/ 600709 h 2592069"/>
              <a:gd name="connsiteX117" fmla="*/ 411480 w 4699000"/>
              <a:gd name="connsiteY117" fmla="*/ 621029 h 2592069"/>
              <a:gd name="connsiteX118" fmla="*/ 411480 w 4699000"/>
              <a:gd name="connsiteY118" fmla="*/ 590549 h 2592069"/>
              <a:gd name="connsiteX119" fmla="*/ 375920 w 4699000"/>
              <a:gd name="connsiteY119" fmla="*/ 590549 h 2592069"/>
              <a:gd name="connsiteX120" fmla="*/ 375920 w 4699000"/>
              <a:gd name="connsiteY120" fmla="*/ 544829 h 2592069"/>
              <a:gd name="connsiteX121" fmla="*/ 375920 w 4699000"/>
              <a:gd name="connsiteY121" fmla="*/ 544829 h 2592069"/>
              <a:gd name="connsiteX122" fmla="*/ 340360 w 4699000"/>
              <a:gd name="connsiteY122" fmla="*/ 509269 h 2592069"/>
              <a:gd name="connsiteX123" fmla="*/ 314960 w 4699000"/>
              <a:gd name="connsiteY123" fmla="*/ 483869 h 2592069"/>
              <a:gd name="connsiteX124" fmla="*/ 314960 w 4699000"/>
              <a:gd name="connsiteY124" fmla="*/ 427989 h 2592069"/>
              <a:gd name="connsiteX125" fmla="*/ 254000 w 4699000"/>
              <a:gd name="connsiteY125" fmla="*/ 427989 h 2592069"/>
              <a:gd name="connsiteX126" fmla="*/ 254000 w 4699000"/>
              <a:gd name="connsiteY126" fmla="*/ 336549 h 2592069"/>
              <a:gd name="connsiteX127" fmla="*/ 208280 w 4699000"/>
              <a:gd name="connsiteY127" fmla="*/ 336549 h 2592069"/>
              <a:gd name="connsiteX128" fmla="*/ 208280 w 4699000"/>
              <a:gd name="connsiteY128" fmla="*/ 265429 h 2592069"/>
              <a:gd name="connsiteX129" fmla="*/ 177800 w 4699000"/>
              <a:gd name="connsiteY129" fmla="*/ 265429 h 2592069"/>
              <a:gd name="connsiteX130" fmla="*/ 177800 w 4699000"/>
              <a:gd name="connsiteY130" fmla="*/ 214629 h 2592069"/>
              <a:gd name="connsiteX131" fmla="*/ 142240 w 4699000"/>
              <a:gd name="connsiteY131" fmla="*/ 214629 h 2592069"/>
              <a:gd name="connsiteX132" fmla="*/ 142240 w 4699000"/>
              <a:gd name="connsiteY132" fmla="*/ 138429 h 2592069"/>
              <a:gd name="connsiteX133" fmla="*/ 111760 w 4699000"/>
              <a:gd name="connsiteY133" fmla="*/ 138429 h 2592069"/>
              <a:gd name="connsiteX134" fmla="*/ 111760 w 4699000"/>
              <a:gd name="connsiteY134" fmla="*/ 46989 h 2592069"/>
              <a:gd name="connsiteX135" fmla="*/ 81280 w 4699000"/>
              <a:gd name="connsiteY135" fmla="*/ 46989 h 2592069"/>
              <a:gd name="connsiteX136" fmla="*/ 81280 w 4699000"/>
              <a:gd name="connsiteY136" fmla="*/ 46989 h 2592069"/>
              <a:gd name="connsiteX137" fmla="*/ 55880 w 4699000"/>
              <a:gd name="connsiteY137" fmla="*/ 46989 h 2592069"/>
              <a:gd name="connsiteX138" fmla="*/ 49530 w 4699000"/>
              <a:gd name="connsiteY138" fmla="*/ 0 h 2592069"/>
              <a:gd name="connsiteX139" fmla="*/ 0 w 4699000"/>
              <a:gd name="connsiteY139" fmla="*/ 6349 h 2592069"/>
              <a:gd name="connsiteX0" fmla="*/ 4699000 w 4699000"/>
              <a:gd name="connsiteY0" fmla="*/ 2585720 h 2585720"/>
              <a:gd name="connsiteX1" fmla="*/ 4089400 w 4699000"/>
              <a:gd name="connsiteY1" fmla="*/ 2585720 h 2585720"/>
              <a:gd name="connsiteX2" fmla="*/ 4089400 w 4699000"/>
              <a:gd name="connsiteY2" fmla="*/ 2534920 h 2585720"/>
              <a:gd name="connsiteX3" fmla="*/ 3830320 w 4699000"/>
              <a:gd name="connsiteY3" fmla="*/ 2534920 h 2585720"/>
              <a:gd name="connsiteX4" fmla="*/ 3830320 w 4699000"/>
              <a:gd name="connsiteY4" fmla="*/ 2489200 h 2585720"/>
              <a:gd name="connsiteX5" fmla="*/ 3403600 w 4699000"/>
              <a:gd name="connsiteY5" fmla="*/ 2489200 h 2585720"/>
              <a:gd name="connsiteX6" fmla="*/ 3403600 w 4699000"/>
              <a:gd name="connsiteY6" fmla="*/ 2489200 h 2585720"/>
              <a:gd name="connsiteX7" fmla="*/ 3403600 w 4699000"/>
              <a:gd name="connsiteY7" fmla="*/ 2458720 h 2585720"/>
              <a:gd name="connsiteX8" fmla="*/ 3322320 w 4699000"/>
              <a:gd name="connsiteY8" fmla="*/ 2458720 h 2585720"/>
              <a:gd name="connsiteX9" fmla="*/ 3322320 w 4699000"/>
              <a:gd name="connsiteY9" fmla="*/ 2438400 h 2585720"/>
              <a:gd name="connsiteX10" fmla="*/ 3251200 w 4699000"/>
              <a:gd name="connsiteY10" fmla="*/ 2438400 h 2585720"/>
              <a:gd name="connsiteX11" fmla="*/ 3251200 w 4699000"/>
              <a:gd name="connsiteY11" fmla="*/ 2418080 h 2585720"/>
              <a:gd name="connsiteX12" fmla="*/ 3251200 w 4699000"/>
              <a:gd name="connsiteY12" fmla="*/ 2418080 h 2585720"/>
              <a:gd name="connsiteX13" fmla="*/ 3195320 w 4699000"/>
              <a:gd name="connsiteY13" fmla="*/ 2418080 h 2585720"/>
              <a:gd name="connsiteX14" fmla="*/ 3195320 w 4699000"/>
              <a:gd name="connsiteY14" fmla="*/ 2418080 h 2585720"/>
              <a:gd name="connsiteX15" fmla="*/ 3195320 w 4699000"/>
              <a:gd name="connsiteY15" fmla="*/ 2387600 h 2585720"/>
              <a:gd name="connsiteX16" fmla="*/ 3058160 w 4699000"/>
              <a:gd name="connsiteY16" fmla="*/ 2387600 h 2585720"/>
              <a:gd name="connsiteX17" fmla="*/ 3058160 w 4699000"/>
              <a:gd name="connsiteY17" fmla="*/ 2367280 h 2585720"/>
              <a:gd name="connsiteX18" fmla="*/ 2941320 w 4699000"/>
              <a:gd name="connsiteY18" fmla="*/ 2367280 h 2585720"/>
              <a:gd name="connsiteX19" fmla="*/ 2941320 w 4699000"/>
              <a:gd name="connsiteY19" fmla="*/ 2341880 h 2585720"/>
              <a:gd name="connsiteX20" fmla="*/ 2885440 w 4699000"/>
              <a:gd name="connsiteY20" fmla="*/ 2341880 h 2585720"/>
              <a:gd name="connsiteX21" fmla="*/ 2885440 w 4699000"/>
              <a:gd name="connsiteY21" fmla="*/ 2341880 h 2585720"/>
              <a:gd name="connsiteX22" fmla="*/ 2885440 w 4699000"/>
              <a:gd name="connsiteY22" fmla="*/ 2306320 h 2585720"/>
              <a:gd name="connsiteX23" fmla="*/ 2773680 w 4699000"/>
              <a:gd name="connsiteY23" fmla="*/ 2306320 h 2585720"/>
              <a:gd name="connsiteX24" fmla="*/ 2794000 w 4699000"/>
              <a:gd name="connsiteY24" fmla="*/ 2286000 h 2585720"/>
              <a:gd name="connsiteX25" fmla="*/ 2646680 w 4699000"/>
              <a:gd name="connsiteY25" fmla="*/ 2286000 h 2585720"/>
              <a:gd name="connsiteX26" fmla="*/ 2646680 w 4699000"/>
              <a:gd name="connsiteY26" fmla="*/ 2286000 h 2585720"/>
              <a:gd name="connsiteX27" fmla="*/ 2667000 w 4699000"/>
              <a:gd name="connsiteY27" fmla="*/ 2265680 h 2585720"/>
              <a:gd name="connsiteX28" fmla="*/ 2600960 w 4699000"/>
              <a:gd name="connsiteY28" fmla="*/ 2265680 h 2585720"/>
              <a:gd name="connsiteX29" fmla="*/ 2600960 w 4699000"/>
              <a:gd name="connsiteY29" fmla="*/ 2265680 h 2585720"/>
              <a:gd name="connsiteX30" fmla="*/ 2600960 w 4699000"/>
              <a:gd name="connsiteY30" fmla="*/ 2235200 h 2585720"/>
              <a:gd name="connsiteX31" fmla="*/ 2550160 w 4699000"/>
              <a:gd name="connsiteY31" fmla="*/ 2235200 h 2585720"/>
              <a:gd name="connsiteX32" fmla="*/ 2560320 w 4699000"/>
              <a:gd name="connsiteY32" fmla="*/ 2225040 h 2585720"/>
              <a:gd name="connsiteX33" fmla="*/ 2418080 w 4699000"/>
              <a:gd name="connsiteY33" fmla="*/ 2225040 h 2585720"/>
              <a:gd name="connsiteX34" fmla="*/ 2418080 w 4699000"/>
              <a:gd name="connsiteY34" fmla="*/ 2199640 h 2585720"/>
              <a:gd name="connsiteX35" fmla="*/ 2357120 w 4699000"/>
              <a:gd name="connsiteY35" fmla="*/ 2199640 h 2585720"/>
              <a:gd name="connsiteX36" fmla="*/ 2357120 w 4699000"/>
              <a:gd name="connsiteY36" fmla="*/ 2159000 h 2585720"/>
              <a:gd name="connsiteX37" fmla="*/ 2270760 w 4699000"/>
              <a:gd name="connsiteY37" fmla="*/ 2159000 h 2585720"/>
              <a:gd name="connsiteX38" fmla="*/ 2270760 w 4699000"/>
              <a:gd name="connsiteY38" fmla="*/ 2113280 h 2585720"/>
              <a:gd name="connsiteX39" fmla="*/ 2077720 w 4699000"/>
              <a:gd name="connsiteY39" fmla="*/ 2113280 h 2585720"/>
              <a:gd name="connsiteX40" fmla="*/ 2077720 w 4699000"/>
              <a:gd name="connsiteY40" fmla="*/ 2092960 h 2585720"/>
              <a:gd name="connsiteX41" fmla="*/ 2052320 w 4699000"/>
              <a:gd name="connsiteY41" fmla="*/ 2092960 h 2585720"/>
              <a:gd name="connsiteX42" fmla="*/ 2052320 w 4699000"/>
              <a:gd name="connsiteY42" fmla="*/ 2042160 h 2585720"/>
              <a:gd name="connsiteX43" fmla="*/ 1920240 w 4699000"/>
              <a:gd name="connsiteY43" fmla="*/ 2042160 h 2585720"/>
              <a:gd name="connsiteX44" fmla="*/ 1920240 w 4699000"/>
              <a:gd name="connsiteY44" fmla="*/ 2011680 h 2585720"/>
              <a:gd name="connsiteX45" fmla="*/ 1844040 w 4699000"/>
              <a:gd name="connsiteY45" fmla="*/ 2011680 h 2585720"/>
              <a:gd name="connsiteX46" fmla="*/ 1844040 w 4699000"/>
              <a:gd name="connsiteY46" fmla="*/ 1991360 h 2585720"/>
              <a:gd name="connsiteX47" fmla="*/ 1818640 w 4699000"/>
              <a:gd name="connsiteY47" fmla="*/ 1991360 h 2585720"/>
              <a:gd name="connsiteX48" fmla="*/ 1818640 w 4699000"/>
              <a:gd name="connsiteY48" fmla="*/ 1960880 h 2585720"/>
              <a:gd name="connsiteX49" fmla="*/ 1798320 w 4699000"/>
              <a:gd name="connsiteY49" fmla="*/ 1960880 h 2585720"/>
              <a:gd name="connsiteX50" fmla="*/ 1798320 w 4699000"/>
              <a:gd name="connsiteY50" fmla="*/ 1915160 h 2585720"/>
              <a:gd name="connsiteX51" fmla="*/ 1737360 w 4699000"/>
              <a:gd name="connsiteY51" fmla="*/ 1915160 h 2585720"/>
              <a:gd name="connsiteX52" fmla="*/ 1737360 w 4699000"/>
              <a:gd name="connsiteY52" fmla="*/ 1889760 h 2585720"/>
              <a:gd name="connsiteX53" fmla="*/ 1640840 w 4699000"/>
              <a:gd name="connsiteY53" fmla="*/ 1889760 h 2585720"/>
              <a:gd name="connsiteX54" fmla="*/ 1640840 w 4699000"/>
              <a:gd name="connsiteY54" fmla="*/ 1864360 h 2585720"/>
              <a:gd name="connsiteX55" fmla="*/ 1600200 w 4699000"/>
              <a:gd name="connsiteY55" fmla="*/ 1864360 h 2585720"/>
              <a:gd name="connsiteX56" fmla="*/ 1600200 w 4699000"/>
              <a:gd name="connsiteY56" fmla="*/ 1849120 h 2585720"/>
              <a:gd name="connsiteX57" fmla="*/ 1569720 w 4699000"/>
              <a:gd name="connsiteY57" fmla="*/ 1849120 h 2585720"/>
              <a:gd name="connsiteX58" fmla="*/ 1590040 w 4699000"/>
              <a:gd name="connsiteY58" fmla="*/ 1849120 h 2585720"/>
              <a:gd name="connsiteX59" fmla="*/ 1503680 w 4699000"/>
              <a:gd name="connsiteY59" fmla="*/ 1849120 h 2585720"/>
              <a:gd name="connsiteX60" fmla="*/ 1503680 w 4699000"/>
              <a:gd name="connsiteY60" fmla="*/ 1803400 h 2585720"/>
              <a:gd name="connsiteX61" fmla="*/ 1468120 w 4699000"/>
              <a:gd name="connsiteY61" fmla="*/ 1803400 h 2585720"/>
              <a:gd name="connsiteX62" fmla="*/ 1468120 w 4699000"/>
              <a:gd name="connsiteY62" fmla="*/ 1803400 h 2585720"/>
              <a:gd name="connsiteX63" fmla="*/ 1442720 w 4699000"/>
              <a:gd name="connsiteY63" fmla="*/ 1778000 h 2585720"/>
              <a:gd name="connsiteX64" fmla="*/ 1457960 w 4699000"/>
              <a:gd name="connsiteY64" fmla="*/ 1762760 h 2585720"/>
              <a:gd name="connsiteX65" fmla="*/ 1417320 w 4699000"/>
              <a:gd name="connsiteY65" fmla="*/ 1762760 h 2585720"/>
              <a:gd name="connsiteX66" fmla="*/ 1417320 w 4699000"/>
              <a:gd name="connsiteY66" fmla="*/ 1722120 h 2585720"/>
              <a:gd name="connsiteX67" fmla="*/ 1376680 w 4699000"/>
              <a:gd name="connsiteY67" fmla="*/ 1722120 h 2585720"/>
              <a:gd name="connsiteX68" fmla="*/ 1376680 w 4699000"/>
              <a:gd name="connsiteY68" fmla="*/ 1722120 h 2585720"/>
              <a:gd name="connsiteX69" fmla="*/ 1376680 w 4699000"/>
              <a:gd name="connsiteY69" fmla="*/ 1686560 h 2585720"/>
              <a:gd name="connsiteX70" fmla="*/ 1325880 w 4699000"/>
              <a:gd name="connsiteY70" fmla="*/ 1686560 h 2585720"/>
              <a:gd name="connsiteX71" fmla="*/ 1325880 w 4699000"/>
              <a:gd name="connsiteY71" fmla="*/ 1661160 h 2585720"/>
              <a:gd name="connsiteX72" fmla="*/ 1275080 w 4699000"/>
              <a:gd name="connsiteY72" fmla="*/ 1661160 h 2585720"/>
              <a:gd name="connsiteX73" fmla="*/ 1275080 w 4699000"/>
              <a:gd name="connsiteY73" fmla="*/ 1620520 h 2585720"/>
              <a:gd name="connsiteX74" fmla="*/ 1198880 w 4699000"/>
              <a:gd name="connsiteY74" fmla="*/ 1620520 h 2585720"/>
              <a:gd name="connsiteX75" fmla="*/ 1198880 w 4699000"/>
              <a:gd name="connsiteY75" fmla="*/ 1579880 h 2585720"/>
              <a:gd name="connsiteX76" fmla="*/ 1122680 w 4699000"/>
              <a:gd name="connsiteY76" fmla="*/ 1579880 h 2585720"/>
              <a:gd name="connsiteX77" fmla="*/ 1122680 w 4699000"/>
              <a:gd name="connsiteY77" fmla="*/ 1498600 h 2585720"/>
              <a:gd name="connsiteX78" fmla="*/ 1087120 w 4699000"/>
              <a:gd name="connsiteY78" fmla="*/ 1498600 h 2585720"/>
              <a:gd name="connsiteX79" fmla="*/ 1087120 w 4699000"/>
              <a:gd name="connsiteY79" fmla="*/ 1498600 h 2585720"/>
              <a:gd name="connsiteX80" fmla="*/ 1087120 w 4699000"/>
              <a:gd name="connsiteY80" fmla="*/ 1457960 h 2585720"/>
              <a:gd name="connsiteX81" fmla="*/ 1061720 w 4699000"/>
              <a:gd name="connsiteY81" fmla="*/ 1457960 h 2585720"/>
              <a:gd name="connsiteX82" fmla="*/ 1061720 w 4699000"/>
              <a:gd name="connsiteY82" fmla="*/ 1442720 h 2585720"/>
              <a:gd name="connsiteX83" fmla="*/ 1036320 w 4699000"/>
              <a:gd name="connsiteY83" fmla="*/ 1442720 h 2585720"/>
              <a:gd name="connsiteX84" fmla="*/ 1036320 w 4699000"/>
              <a:gd name="connsiteY84" fmla="*/ 1381760 h 2585720"/>
              <a:gd name="connsiteX85" fmla="*/ 1036320 w 4699000"/>
              <a:gd name="connsiteY85" fmla="*/ 1381760 h 2585720"/>
              <a:gd name="connsiteX86" fmla="*/ 1010920 w 4699000"/>
              <a:gd name="connsiteY86" fmla="*/ 1356360 h 2585720"/>
              <a:gd name="connsiteX87" fmla="*/ 924560 w 4699000"/>
              <a:gd name="connsiteY87" fmla="*/ 1356360 h 2585720"/>
              <a:gd name="connsiteX88" fmla="*/ 924560 w 4699000"/>
              <a:gd name="connsiteY88" fmla="*/ 1320800 h 2585720"/>
              <a:gd name="connsiteX89" fmla="*/ 883920 w 4699000"/>
              <a:gd name="connsiteY89" fmla="*/ 1320800 h 2585720"/>
              <a:gd name="connsiteX90" fmla="*/ 883920 w 4699000"/>
              <a:gd name="connsiteY90" fmla="*/ 1249680 h 2585720"/>
              <a:gd name="connsiteX91" fmla="*/ 833120 w 4699000"/>
              <a:gd name="connsiteY91" fmla="*/ 1249680 h 2585720"/>
              <a:gd name="connsiteX92" fmla="*/ 833120 w 4699000"/>
              <a:gd name="connsiteY92" fmla="*/ 1239520 h 2585720"/>
              <a:gd name="connsiteX93" fmla="*/ 787400 w 4699000"/>
              <a:gd name="connsiteY93" fmla="*/ 1239520 h 2585720"/>
              <a:gd name="connsiteX94" fmla="*/ 787400 w 4699000"/>
              <a:gd name="connsiteY94" fmla="*/ 1188720 h 2585720"/>
              <a:gd name="connsiteX95" fmla="*/ 756920 w 4699000"/>
              <a:gd name="connsiteY95" fmla="*/ 1188720 h 2585720"/>
              <a:gd name="connsiteX96" fmla="*/ 756920 w 4699000"/>
              <a:gd name="connsiteY96" fmla="*/ 1127760 h 2585720"/>
              <a:gd name="connsiteX97" fmla="*/ 736600 w 4699000"/>
              <a:gd name="connsiteY97" fmla="*/ 1127760 h 2585720"/>
              <a:gd name="connsiteX98" fmla="*/ 736600 w 4699000"/>
              <a:gd name="connsiteY98" fmla="*/ 1087120 h 2585720"/>
              <a:gd name="connsiteX99" fmla="*/ 706120 w 4699000"/>
              <a:gd name="connsiteY99" fmla="*/ 1087120 h 2585720"/>
              <a:gd name="connsiteX100" fmla="*/ 706120 w 4699000"/>
              <a:gd name="connsiteY100" fmla="*/ 1000760 h 2585720"/>
              <a:gd name="connsiteX101" fmla="*/ 665480 w 4699000"/>
              <a:gd name="connsiteY101" fmla="*/ 1000760 h 2585720"/>
              <a:gd name="connsiteX102" fmla="*/ 665480 w 4699000"/>
              <a:gd name="connsiteY102" fmla="*/ 970280 h 2585720"/>
              <a:gd name="connsiteX103" fmla="*/ 604520 w 4699000"/>
              <a:gd name="connsiteY103" fmla="*/ 970280 h 2585720"/>
              <a:gd name="connsiteX104" fmla="*/ 604520 w 4699000"/>
              <a:gd name="connsiteY104" fmla="*/ 970280 h 2585720"/>
              <a:gd name="connsiteX105" fmla="*/ 574040 w 4699000"/>
              <a:gd name="connsiteY105" fmla="*/ 939800 h 2585720"/>
              <a:gd name="connsiteX106" fmla="*/ 574040 w 4699000"/>
              <a:gd name="connsiteY106" fmla="*/ 843280 h 2585720"/>
              <a:gd name="connsiteX107" fmla="*/ 533400 w 4699000"/>
              <a:gd name="connsiteY107" fmla="*/ 843280 h 2585720"/>
              <a:gd name="connsiteX108" fmla="*/ 533400 w 4699000"/>
              <a:gd name="connsiteY108" fmla="*/ 777240 h 2585720"/>
              <a:gd name="connsiteX109" fmla="*/ 502920 w 4699000"/>
              <a:gd name="connsiteY109" fmla="*/ 777240 h 2585720"/>
              <a:gd name="connsiteX110" fmla="*/ 502920 w 4699000"/>
              <a:gd name="connsiteY110" fmla="*/ 726440 h 2585720"/>
              <a:gd name="connsiteX111" fmla="*/ 472440 w 4699000"/>
              <a:gd name="connsiteY111" fmla="*/ 726440 h 2585720"/>
              <a:gd name="connsiteX112" fmla="*/ 472440 w 4699000"/>
              <a:gd name="connsiteY112" fmla="*/ 690880 h 2585720"/>
              <a:gd name="connsiteX113" fmla="*/ 431800 w 4699000"/>
              <a:gd name="connsiteY113" fmla="*/ 690880 h 2585720"/>
              <a:gd name="connsiteX114" fmla="*/ 431800 w 4699000"/>
              <a:gd name="connsiteY114" fmla="*/ 645160 h 2585720"/>
              <a:gd name="connsiteX115" fmla="*/ 431800 w 4699000"/>
              <a:gd name="connsiteY115" fmla="*/ 645160 h 2585720"/>
              <a:gd name="connsiteX116" fmla="*/ 431800 w 4699000"/>
              <a:gd name="connsiteY116" fmla="*/ 594360 h 2585720"/>
              <a:gd name="connsiteX117" fmla="*/ 411480 w 4699000"/>
              <a:gd name="connsiteY117" fmla="*/ 614680 h 2585720"/>
              <a:gd name="connsiteX118" fmla="*/ 411480 w 4699000"/>
              <a:gd name="connsiteY118" fmla="*/ 584200 h 2585720"/>
              <a:gd name="connsiteX119" fmla="*/ 375920 w 4699000"/>
              <a:gd name="connsiteY119" fmla="*/ 584200 h 2585720"/>
              <a:gd name="connsiteX120" fmla="*/ 375920 w 4699000"/>
              <a:gd name="connsiteY120" fmla="*/ 538480 h 2585720"/>
              <a:gd name="connsiteX121" fmla="*/ 375920 w 4699000"/>
              <a:gd name="connsiteY121" fmla="*/ 538480 h 2585720"/>
              <a:gd name="connsiteX122" fmla="*/ 340360 w 4699000"/>
              <a:gd name="connsiteY122" fmla="*/ 502920 h 2585720"/>
              <a:gd name="connsiteX123" fmla="*/ 314960 w 4699000"/>
              <a:gd name="connsiteY123" fmla="*/ 477520 h 2585720"/>
              <a:gd name="connsiteX124" fmla="*/ 314960 w 4699000"/>
              <a:gd name="connsiteY124" fmla="*/ 421640 h 2585720"/>
              <a:gd name="connsiteX125" fmla="*/ 254000 w 4699000"/>
              <a:gd name="connsiteY125" fmla="*/ 421640 h 2585720"/>
              <a:gd name="connsiteX126" fmla="*/ 254000 w 4699000"/>
              <a:gd name="connsiteY126" fmla="*/ 330200 h 2585720"/>
              <a:gd name="connsiteX127" fmla="*/ 208280 w 4699000"/>
              <a:gd name="connsiteY127" fmla="*/ 330200 h 2585720"/>
              <a:gd name="connsiteX128" fmla="*/ 208280 w 4699000"/>
              <a:gd name="connsiteY128" fmla="*/ 259080 h 2585720"/>
              <a:gd name="connsiteX129" fmla="*/ 177800 w 4699000"/>
              <a:gd name="connsiteY129" fmla="*/ 259080 h 2585720"/>
              <a:gd name="connsiteX130" fmla="*/ 177800 w 4699000"/>
              <a:gd name="connsiteY130" fmla="*/ 208280 h 2585720"/>
              <a:gd name="connsiteX131" fmla="*/ 142240 w 4699000"/>
              <a:gd name="connsiteY131" fmla="*/ 208280 h 2585720"/>
              <a:gd name="connsiteX132" fmla="*/ 142240 w 4699000"/>
              <a:gd name="connsiteY132" fmla="*/ 132080 h 2585720"/>
              <a:gd name="connsiteX133" fmla="*/ 111760 w 4699000"/>
              <a:gd name="connsiteY133" fmla="*/ 132080 h 2585720"/>
              <a:gd name="connsiteX134" fmla="*/ 111760 w 4699000"/>
              <a:gd name="connsiteY134" fmla="*/ 40640 h 2585720"/>
              <a:gd name="connsiteX135" fmla="*/ 81280 w 4699000"/>
              <a:gd name="connsiteY135" fmla="*/ 40640 h 2585720"/>
              <a:gd name="connsiteX136" fmla="*/ 81280 w 4699000"/>
              <a:gd name="connsiteY136" fmla="*/ 40640 h 2585720"/>
              <a:gd name="connsiteX137" fmla="*/ 55880 w 4699000"/>
              <a:gd name="connsiteY137" fmla="*/ 40640 h 2585720"/>
              <a:gd name="connsiteX138" fmla="*/ 49530 w 4699000"/>
              <a:gd name="connsiteY138" fmla="*/ 6351 h 2585720"/>
              <a:gd name="connsiteX139" fmla="*/ 0 w 4699000"/>
              <a:gd name="connsiteY139" fmla="*/ 0 h 2585720"/>
              <a:gd name="connsiteX0" fmla="*/ 4699000 w 4699000"/>
              <a:gd name="connsiteY0" fmla="*/ 2585720 h 2585720"/>
              <a:gd name="connsiteX1" fmla="*/ 4089400 w 4699000"/>
              <a:gd name="connsiteY1" fmla="*/ 2585720 h 2585720"/>
              <a:gd name="connsiteX2" fmla="*/ 4089400 w 4699000"/>
              <a:gd name="connsiteY2" fmla="*/ 2534920 h 2585720"/>
              <a:gd name="connsiteX3" fmla="*/ 3830320 w 4699000"/>
              <a:gd name="connsiteY3" fmla="*/ 2534920 h 2585720"/>
              <a:gd name="connsiteX4" fmla="*/ 3830320 w 4699000"/>
              <a:gd name="connsiteY4" fmla="*/ 2489200 h 2585720"/>
              <a:gd name="connsiteX5" fmla="*/ 3403600 w 4699000"/>
              <a:gd name="connsiteY5" fmla="*/ 2489200 h 2585720"/>
              <a:gd name="connsiteX6" fmla="*/ 3403600 w 4699000"/>
              <a:gd name="connsiteY6" fmla="*/ 2489200 h 2585720"/>
              <a:gd name="connsiteX7" fmla="*/ 3403600 w 4699000"/>
              <a:gd name="connsiteY7" fmla="*/ 2458720 h 2585720"/>
              <a:gd name="connsiteX8" fmla="*/ 3322320 w 4699000"/>
              <a:gd name="connsiteY8" fmla="*/ 2458720 h 2585720"/>
              <a:gd name="connsiteX9" fmla="*/ 3322320 w 4699000"/>
              <a:gd name="connsiteY9" fmla="*/ 2438400 h 2585720"/>
              <a:gd name="connsiteX10" fmla="*/ 3251200 w 4699000"/>
              <a:gd name="connsiteY10" fmla="*/ 2438400 h 2585720"/>
              <a:gd name="connsiteX11" fmla="*/ 3251200 w 4699000"/>
              <a:gd name="connsiteY11" fmla="*/ 2418080 h 2585720"/>
              <a:gd name="connsiteX12" fmla="*/ 3251200 w 4699000"/>
              <a:gd name="connsiteY12" fmla="*/ 2418080 h 2585720"/>
              <a:gd name="connsiteX13" fmla="*/ 3195320 w 4699000"/>
              <a:gd name="connsiteY13" fmla="*/ 2418080 h 2585720"/>
              <a:gd name="connsiteX14" fmla="*/ 3195320 w 4699000"/>
              <a:gd name="connsiteY14" fmla="*/ 2418080 h 2585720"/>
              <a:gd name="connsiteX15" fmla="*/ 3195320 w 4699000"/>
              <a:gd name="connsiteY15" fmla="*/ 2387600 h 2585720"/>
              <a:gd name="connsiteX16" fmla="*/ 3058160 w 4699000"/>
              <a:gd name="connsiteY16" fmla="*/ 2387600 h 2585720"/>
              <a:gd name="connsiteX17" fmla="*/ 3058160 w 4699000"/>
              <a:gd name="connsiteY17" fmla="*/ 2367280 h 2585720"/>
              <a:gd name="connsiteX18" fmla="*/ 2941320 w 4699000"/>
              <a:gd name="connsiteY18" fmla="*/ 2367280 h 2585720"/>
              <a:gd name="connsiteX19" fmla="*/ 2941320 w 4699000"/>
              <a:gd name="connsiteY19" fmla="*/ 2341880 h 2585720"/>
              <a:gd name="connsiteX20" fmla="*/ 2885440 w 4699000"/>
              <a:gd name="connsiteY20" fmla="*/ 2341880 h 2585720"/>
              <a:gd name="connsiteX21" fmla="*/ 2885440 w 4699000"/>
              <a:gd name="connsiteY21" fmla="*/ 2341880 h 2585720"/>
              <a:gd name="connsiteX22" fmla="*/ 2885440 w 4699000"/>
              <a:gd name="connsiteY22" fmla="*/ 2306320 h 2585720"/>
              <a:gd name="connsiteX23" fmla="*/ 2773680 w 4699000"/>
              <a:gd name="connsiteY23" fmla="*/ 2306320 h 2585720"/>
              <a:gd name="connsiteX24" fmla="*/ 2794000 w 4699000"/>
              <a:gd name="connsiteY24" fmla="*/ 2286000 h 2585720"/>
              <a:gd name="connsiteX25" fmla="*/ 2646680 w 4699000"/>
              <a:gd name="connsiteY25" fmla="*/ 2286000 h 2585720"/>
              <a:gd name="connsiteX26" fmla="*/ 2646680 w 4699000"/>
              <a:gd name="connsiteY26" fmla="*/ 2286000 h 2585720"/>
              <a:gd name="connsiteX27" fmla="*/ 2667000 w 4699000"/>
              <a:gd name="connsiteY27" fmla="*/ 2265680 h 2585720"/>
              <a:gd name="connsiteX28" fmla="*/ 2600960 w 4699000"/>
              <a:gd name="connsiteY28" fmla="*/ 2265680 h 2585720"/>
              <a:gd name="connsiteX29" fmla="*/ 2600960 w 4699000"/>
              <a:gd name="connsiteY29" fmla="*/ 2265680 h 2585720"/>
              <a:gd name="connsiteX30" fmla="*/ 2600960 w 4699000"/>
              <a:gd name="connsiteY30" fmla="*/ 2235200 h 2585720"/>
              <a:gd name="connsiteX31" fmla="*/ 2550160 w 4699000"/>
              <a:gd name="connsiteY31" fmla="*/ 2235200 h 2585720"/>
              <a:gd name="connsiteX32" fmla="*/ 2560320 w 4699000"/>
              <a:gd name="connsiteY32" fmla="*/ 2225040 h 2585720"/>
              <a:gd name="connsiteX33" fmla="*/ 2418080 w 4699000"/>
              <a:gd name="connsiteY33" fmla="*/ 2225040 h 2585720"/>
              <a:gd name="connsiteX34" fmla="*/ 2418080 w 4699000"/>
              <a:gd name="connsiteY34" fmla="*/ 2199640 h 2585720"/>
              <a:gd name="connsiteX35" fmla="*/ 2357120 w 4699000"/>
              <a:gd name="connsiteY35" fmla="*/ 2199640 h 2585720"/>
              <a:gd name="connsiteX36" fmla="*/ 2357120 w 4699000"/>
              <a:gd name="connsiteY36" fmla="*/ 2159000 h 2585720"/>
              <a:gd name="connsiteX37" fmla="*/ 2270760 w 4699000"/>
              <a:gd name="connsiteY37" fmla="*/ 2159000 h 2585720"/>
              <a:gd name="connsiteX38" fmla="*/ 2270760 w 4699000"/>
              <a:gd name="connsiteY38" fmla="*/ 2113280 h 2585720"/>
              <a:gd name="connsiteX39" fmla="*/ 2077720 w 4699000"/>
              <a:gd name="connsiteY39" fmla="*/ 2113280 h 2585720"/>
              <a:gd name="connsiteX40" fmla="*/ 2077720 w 4699000"/>
              <a:gd name="connsiteY40" fmla="*/ 2092960 h 2585720"/>
              <a:gd name="connsiteX41" fmla="*/ 2052320 w 4699000"/>
              <a:gd name="connsiteY41" fmla="*/ 2092960 h 2585720"/>
              <a:gd name="connsiteX42" fmla="*/ 2052320 w 4699000"/>
              <a:gd name="connsiteY42" fmla="*/ 2042160 h 2585720"/>
              <a:gd name="connsiteX43" fmla="*/ 1920240 w 4699000"/>
              <a:gd name="connsiteY43" fmla="*/ 2042160 h 2585720"/>
              <a:gd name="connsiteX44" fmla="*/ 1920240 w 4699000"/>
              <a:gd name="connsiteY44" fmla="*/ 2011680 h 2585720"/>
              <a:gd name="connsiteX45" fmla="*/ 1844040 w 4699000"/>
              <a:gd name="connsiteY45" fmla="*/ 2011680 h 2585720"/>
              <a:gd name="connsiteX46" fmla="*/ 1844040 w 4699000"/>
              <a:gd name="connsiteY46" fmla="*/ 1991360 h 2585720"/>
              <a:gd name="connsiteX47" fmla="*/ 1818640 w 4699000"/>
              <a:gd name="connsiteY47" fmla="*/ 1991360 h 2585720"/>
              <a:gd name="connsiteX48" fmla="*/ 1818640 w 4699000"/>
              <a:gd name="connsiteY48" fmla="*/ 1960880 h 2585720"/>
              <a:gd name="connsiteX49" fmla="*/ 1798320 w 4699000"/>
              <a:gd name="connsiteY49" fmla="*/ 1960880 h 2585720"/>
              <a:gd name="connsiteX50" fmla="*/ 1798320 w 4699000"/>
              <a:gd name="connsiteY50" fmla="*/ 1915160 h 2585720"/>
              <a:gd name="connsiteX51" fmla="*/ 1737360 w 4699000"/>
              <a:gd name="connsiteY51" fmla="*/ 1915160 h 2585720"/>
              <a:gd name="connsiteX52" fmla="*/ 1737360 w 4699000"/>
              <a:gd name="connsiteY52" fmla="*/ 1889760 h 2585720"/>
              <a:gd name="connsiteX53" fmla="*/ 1640840 w 4699000"/>
              <a:gd name="connsiteY53" fmla="*/ 1889760 h 2585720"/>
              <a:gd name="connsiteX54" fmla="*/ 1640840 w 4699000"/>
              <a:gd name="connsiteY54" fmla="*/ 1864360 h 2585720"/>
              <a:gd name="connsiteX55" fmla="*/ 1600200 w 4699000"/>
              <a:gd name="connsiteY55" fmla="*/ 1864360 h 2585720"/>
              <a:gd name="connsiteX56" fmla="*/ 1600200 w 4699000"/>
              <a:gd name="connsiteY56" fmla="*/ 1849120 h 2585720"/>
              <a:gd name="connsiteX57" fmla="*/ 1569720 w 4699000"/>
              <a:gd name="connsiteY57" fmla="*/ 1849120 h 2585720"/>
              <a:gd name="connsiteX58" fmla="*/ 1590040 w 4699000"/>
              <a:gd name="connsiteY58" fmla="*/ 1849120 h 2585720"/>
              <a:gd name="connsiteX59" fmla="*/ 1503680 w 4699000"/>
              <a:gd name="connsiteY59" fmla="*/ 1849120 h 2585720"/>
              <a:gd name="connsiteX60" fmla="*/ 1503680 w 4699000"/>
              <a:gd name="connsiteY60" fmla="*/ 1803400 h 2585720"/>
              <a:gd name="connsiteX61" fmla="*/ 1468120 w 4699000"/>
              <a:gd name="connsiteY61" fmla="*/ 1803400 h 2585720"/>
              <a:gd name="connsiteX62" fmla="*/ 1468120 w 4699000"/>
              <a:gd name="connsiteY62" fmla="*/ 1803400 h 2585720"/>
              <a:gd name="connsiteX63" fmla="*/ 1442720 w 4699000"/>
              <a:gd name="connsiteY63" fmla="*/ 1778000 h 2585720"/>
              <a:gd name="connsiteX64" fmla="*/ 1457960 w 4699000"/>
              <a:gd name="connsiteY64" fmla="*/ 1762760 h 2585720"/>
              <a:gd name="connsiteX65" fmla="*/ 1417320 w 4699000"/>
              <a:gd name="connsiteY65" fmla="*/ 1762760 h 2585720"/>
              <a:gd name="connsiteX66" fmla="*/ 1417320 w 4699000"/>
              <a:gd name="connsiteY66" fmla="*/ 1722120 h 2585720"/>
              <a:gd name="connsiteX67" fmla="*/ 1376680 w 4699000"/>
              <a:gd name="connsiteY67" fmla="*/ 1722120 h 2585720"/>
              <a:gd name="connsiteX68" fmla="*/ 1376680 w 4699000"/>
              <a:gd name="connsiteY68" fmla="*/ 1722120 h 2585720"/>
              <a:gd name="connsiteX69" fmla="*/ 1376680 w 4699000"/>
              <a:gd name="connsiteY69" fmla="*/ 1686560 h 2585720"/>
              <a:gd name="connsiteX70" fmla="*/ 1325880 w 4699000"/>
              <a:gd name="connsiteY70" fmla="*/ 1686560 h 2585720"/>
              <a:gd name="connsiteX71" fmla="*/ 1325880 w 4699000"/>
              <a:gd name="connsiteY71" fmla="*/ 1661160 h 2585720"/>
              <a:gd name="connsiteX72" fmla="*/ 1275080 w 4699000"/>
              <a:gd name="connsiteY72" fmla="*/ 1661160 h 2585720"/>
              <a:gd name="connsiteX73" fmla="*/ 1275080 w 4699000"/>
              <a:gd name="connsiteY73" fmla="*/ 1620520 h 2585720"/>
              <a:gd name="connsiteX74" fmla="*/ 1198880 w 4699000"/>
              <a:gd name="connsiteY74" fmla="*/ 1620520 h 2585720"/>
              <a:gd name="connsiteX75" fmla="*/ 1198880 w 4699000"/>
              <a:gd name="connsiteY75" fmla="*/ 1579880 h 2585720"/>
              <a:gd name="connsiteX76" fmla="*/ 1122680 w 4699000"/>
              <a:gd name="connsiteY76" fmla="*/ 1579880 h 2585720"/>
              <a:gd name="connsiteX77" fmla="*/ 1122680 w 4699000"/>
              <a:gd name="connsiteY77" fmla="*/ 1498600 h 2585720"/>
              <a:gd name="connsiteX78" fmla="*/ 1087120 w 4699000"/>
              <a:gd name="connsiteY78" fmla="*/ 1498600 h 2585720"/>
              <a:gd name="connsiteX79" fmla="*/ 1087120 w 4699000"/>
              <a:gd name="connsiteY79" fmla="*/ 1498600 h 2585720"/>
              <a:gd name="connsiteX80" fmla="*/ 1087120 w 4699000"/>
              <a:gd name="connsiteY80" fmla="*/ 1457960 h 2585720"/>
              <a:gd name="connsiteX81" fmla="*/ 1061720 w 4699000"/>
              <a:gd name="connsiteY81" fmla="*/ 1457960 h 2585720"/>
              <a:gd name="connsiteX82" fmla="*/ 1061720 w 4699000"/>
              <a:gd name="connsiteY82" fmla="*/ 1442720 h 2585720"/>
              <a:gd name="connsiteX83" fmla="*/ 1036320 w 4699000"/>
              <a:gd name="connsiteY83" fmla="*/ 1442720 h 2585720"/>
              <a:gd name="connsiteX84" fmla="*/ 1036320 w 4699000"/>
              <a:gd name="connsiteY84" fmla="*/ 1381760 h 2585720"/>
              <a:gd name="connsiteX85" fmla="*/ 1036320 w 4699000"/>
              <a:gd name="connsiteY85" fmla="*/ 1381760 h 2585720"/>
              <a:gd name="connsiteX86" fmla="*/ 1010920 w 4699000"/>
              <a:gd name="connsiteY86" fmla="*/ 1356360 h 2585720"/>
              <a:gd name="connsiteX87" fmla="*/ 924560 w 4699000"/>
              <a:gd name="connsiteY87" fmla="*/ 1356360 h 2585720"/>
              <a:gd name="connsiteX88" fmla="*/ 924560 w 4699000"/>
              <a:gd name="connsiteY88" fmla="*/ 1320800 h 2585720"/>
              <a:gd name="connsiteX89" fmla="*/ 883920 w 4699000"/>
              <a:gd name="connsiteY89" fmla="*/ 1320800 h 2585720"/>
              <a:gd name="connsiteX90" fmla="*/ 883920 w 4699000"/>
              <a:gd name="connsiteY90" fmla="*/ 1249680 h 2585720"/>
              <a:gd name="connsiteX91" fmla="*/ 833120 w 4699000"/>
              <a:gd name="connsiteY91" fmla="*/ 1249680 h 2585720"/>
              <a:gd name="connsiteX92" fmla="*/ 833120 w 4699000"/>
              <a:gd name="connsiteY92" fmla="*/ 1239520 h 2585720"/>
              <a:gd name="connsiteX93" fmla="*/ 787400 w 4699000"/>
              <a:gd name="connsiteY93" fmla="*/ 1239520 h 2585720"/>
              <a:gd name="connsiteX94" fmla="*/ 787400 w 4699000"/>
              <a:gd name="connsiteY94" fmla="*/ 1188720 h 2585720"/>
              <a:gd name="connsiteX95" fmla="*/ 756920 w 4699000"/>
              <a:gd name="connsiteY95" fmla="*/ 1188720 h 2585720"/>
              <a:gd name="connsiteX96" fmla="*/ 756920 w 4699000"/>
              <a:gd name="connsiteY96" fmla="*/ 1127760 h 2585720"/>
              <a:gd name="connsiteX97" fmla="*/ 736600 w 4699000"/>
              <a:gd name="connsiteY97" fmla="*/ 1127760 h 2585720"/>
              <a:gd name="connsiteX98" fmla="*/ 736600 w 4699000"/>
              <a:gd name="connsiteY98" fmla="*/ 1087120 h 2585720"/>
              <a:gd name="connsiteX99" fmla="*/ 706120 w 4699000"/>
              <a:gd name="connsiteY99" fmla="*/ 1087120 h 2585720"/>
              <a:gd name="connsiteX100" fmla="*/ 706120 w 4699000"/>
              <a:gd name="connsiteY100" fmla="*/ 1000760 h 2585720"/>
              <a:gd name="connsiteX101" fmla="*/ 665480 w 4699000"/>
              <a:gd name="connsiteY101" fmla="*/ 1000760 h 2585720"/>
              <a:gd name="connsiteX102" fmla="*/ 665480 w 4699000"/>
              <a:gd name="connsiteY102" fmla="*/ 970280 h 2585720"/>
              <a:gd name="connsiteX103" fmla="*/ 604520 w 4699000"/>
              <a:gd name="connsiteY103" fmla="*/ 970280 h 2585720"/>
              <a:gd name="connsiteX104" fmla="*/ 604520 w 4699000"/>
              <a:gd name="connsiteY104" fmla="*/ 970280 h 2585720"/>
              <a:gd name="connsiteX105" fmla="*/ 574040 w 4699000"/>
              <a:gd name="connsiteY105" fmla="*/ 939800 h 2585720"/>
              <a:gd name="connsiteX106" fmla="*/ 574040 w 4699000"/>
              <a:gd name="connsiteY106" fmla="*/ 843280 h 2585720"/>
              <a:gd name="connsiteX107" fmla="*/ 533400 w 4699000"/>
              <a:gd name="connsiteY107" fmla="*/ 843280 h 2585720"/>
              <a:gd name="connsiteX108" fmla="*/ 533400 w 4699000"/>
              <a:gd name="connsiteY108" fmla="*/ 777240 h 2585720"/>
              <a:gd name="connsiteX109" fmla="*/ 502920 w 4699000"/>
              <a:gd name="connsiteY109" fmla="*/ 777240 h 2585720"/>
              <a:gd name="connsiteX110" fmla="*/ 502920 w 4699000"/>
              <a:gd name="connsiteY110" fmla="*/ 726440 h 2585720"/>
              <a:gd name="connsiteX111" fmla="*/ 472440 w 4699000"/>
              <a:gd name="connsiteY111" fmla="*/ 726440 h 2585720"/>
              <a:gd name="connsiteX112" fmla="*/ 472440 w 4699000"/>
              <a:gd name="connsiteY112" fmla="*/ 690880 h 2585720"/>
              <a:gd name="connsiteX113" fmla="*/ 431800 w 4699000"/>
              <a:gd name="connsiteY113" fmla="*/ 690880 h 2585720"/>
              <a:gd name="connsiteX114" fmla="*/ 431800 w 4699000"/>
              <a:gd name="connsiteY114" fmla="*/ 645160 h 2585720"/>
              <a:gd name="connsiteX115" fmla="*/ 431800 w 4699000"/>
              <a:gd name="connsiteY115" fmla="*/ 645160 h 2585720"/>
              <a:gd name="connsiteX116" fmla="*/ 431800 w 4699000"/>
              <a:gd name="connsiteY116" fmla="*/ 594360 h 2585720"/>
              <a:gd name="connsiteX117" fmla="*/ 411480 w 4699000"/>
              <a:gd name="connsiteY117" fmla="*/ 614680 h 2585720"/>
              <a:gd name="connsiteX118" fmla="*/ 411480 w 4699000"/>
              <a:gd name="connsiteY118" fmla="*/ 584200 h 2585720"/>
              <a:gd name="connsiteX119" fmla="*/ 375920 w 4699000"/>
              <a:gd name="connsiteY119" fmla="*/ 584200 h 2585720"/>
              <a:gd name="connsiteX120" fmla="*/ 375920 w 4699000"/>
              <a:gd name="connsiteY120" fmla="*/ 538480 h 2585720"/>
              <a:gd name="connsiteX121" fmla="*/ 375920 w 4699000"/>
              <a:gd name="connsiteY121" fmla="*/ 538480 h 2585720"/>
              <a:gd name="connsiteX122" fmla="*/ 340360 w 4699000"/>
              <a:gd name="connsiteY122" fmla="*/ 502920 h 2585720"/>
              <a:gd name="connsiteX123" fmla="*/ 314960 w 4699000"/>
              <a:gd name="connsiteY123" fmla="*/ 477520 h 2585720"/>
              <a:gd name="connsiteX124" fmla="*/ 314960 w 4699000"/>
              <a:gd name="connsiteY124" fmla="*/ 421640 h 2585720"/>
              <a:gd name="connsiteX125" fmla="*/ 254000 w 4699000"/>
              <a:gd name="connsiteY125" fmla="*/ 421640 h 2585720"/>
              <a:gd name="connsiteX126" fmla="*/ 254000 w 4699000"/>
              <a:gd name="connsiteY126" fmla="*/ 330200 h 2585720"/>
              <a:gd name="connsiteX127" fmla="*/ 208280 w 4699000"/>
              <a:gd name="connsiteY127" fmla="*/ 330200 h 2585720"/>
              <a:gd name="connsiteX128" fmla="*/ 208280 w 4699000"/>
              <a:gd name="connsiteY128" fmla="*/ 259080 h 2585720"/>
              <a:gd name="connsiteX129" fmla="*/ 177800 w 4699000"/>
              <a:gd name="connsiteY129" fmla="*/ 259080 h 2585720"/>
              <a:gd name="connsiteX130" fmla="*/ 177800 w 4699000"/>
              <a:gd name="connsiteY130" fmla="*/ 208280 h 2585720"/>
              <a:gd name="connsiteX131" fmla="*/ 142240 w 4699000"/>
              <a:gd name="connsiteY131" fmla="*/ 208280 h 2585720"/>
              <a:gd name="connsiteX132" fmla="*/ 142240 w 4699000"/>
              <a:gd name="connsiteY132" fmla="*/ 132080 h 2585720"/>
              <a:gd name="connsiteX133" fmla="*/ 111760 w 4699000"/>
              <a:gd name="connsiteY133" fmla="*/ 132080 h 2585720"/>
              <a:gd name="connsiteX134" fmla="*/ 111760 w 4699000"/>
              <a:gd name="connsiteY134" fmla="*/ 40640 h 2585720"/>
              <a:gd name="connsiteX135" fmla="*/ 81280 w 4699000"/>
              <a:gd name="connsiteY135" fmla="*/ 40640 h 2585720"/>
              <a:gd name="connsiteX136" fmla="*/ 81280 w 4699000"/>
              <a:gd name="connsiteY136" fmla="*/ 40640 h 2585720"/>
              <a:gd name="connsiteX137" fmla="*/ 51647 w 4699000"/>
              <a:gd name="connsiteY137" fmla="*/ 40640 h 2585720"/>
              <a:gd name="connsiteX138" fmla="*/ 49530 w 4699000"/>
              <a:gd name="connsiteY138" fmla="*/ 6351 h 2585720"/>
              <a:gd name="connsiteX139" fmla="*/ 0 w 4699000"/>
              <a:gd name="connsiteY139" fmla="*/ 0 h 2585720"/>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31800 w 4699000"/>
              <a:gd name="connsiteY116" fmla="*/ 596475 h 2587835"/>
              <a:gd name="connsiteX117" fmla="*/ 411480 w 4699000"/>
              <a:gd name="connsiteY117" fmla="*/ 61679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40360 w 4699000"/>
              <a:gd name="connsiteY122" fmla="*/ 505035 h 2587835"/>
              <a:gd name="connsiteX123" fmla="*/ 314960 w 4699000"/>
              <a:gd name="connsiteY123" fmla="*/ 479635 h 2587835"/>
              <a:gd name="connsiteX124" fmla="*/ 314960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31800 w 4699000"/>
              <a:gd name="connsiteY116" fmla="*/ 596475 h 2587835"/>
              <a:gd name="connsiteX117" fmla="*/ 411480 w 4699000"/>
              <a:gd name="connsiteY117" fmla="*/ 61679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40360 w 4699000"/>
              <a:gd name="connsiteY122" fmla="*/ 505035 h 2587835"/>
              <a:gd name="connsiteX123" fmla="*/ 314960 w 4699000"/>
              <a:gd name="connsiteY123" fmla="*/ 479635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31800 w 4699000"/>
              <a:gd name="connsiteY116" fmla="*/ 596475 h 2587835"/>
              <a:gd name="connsiteX117" fmla="*/ 411480 w 4699000"/>
              <a:gd name="connsiteY117" fmla="*/ 61679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40360 w 4699000"/>
              <a:gd name="connsiteY122" fmla="*/ 505035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31800 w 4699000"/>
              <a:gd name="connsiteY116" fmla="*/ 596475 h 2587835"/>
              <a:gd name="connsiteX117" fmla="*/ 411480 w 4699000"/>
              <a:gd name="connsiteY117" fmla="*/ 61679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31800 w 4699000"/>
              <a:gd name="connsiteY116" fmla="*/ 596475 h 2587835"/>
              <a:gd name="connsiteX117" fmla="*/ 417830 w 4699000"/>
              <a:gd name="connsiteY117" fmla="*/ 61679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17830 w 4699000"/>
              <a:gd name="connsiteY117" fmla="*/ 61679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17830 w 4699000"/>
              <a:gd name="connsiteY117" fmla="*/ 61679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367030 w 4699000"/>
              <a:gd name="connsiteY117" fmla="*/ 635845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00897 w 4699000"/>
              <a:gd name="connsiteY117" fmla="*/ 62102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07247 w 4699000"/>
              <a:gd name="connsiteY117" fmla="*/ 60832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07247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07247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07247 w 4699000"/>
              <a:gd name="connsiteY117" fmla="*/ 616796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5450 w 4699000"/>
              <a:gd name="connsiteY116" fmla="*/ 609175 h 2587835"/>
              <a:gd name="connsiteX117" fmla="*/ 407247 w 4699000"/>
              <a:gd name="connsiteY117" fmla="*/ 616796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7247 w 4699000"/>
              <a:gd name="connsiteY117" fmla="*/ 616796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4520 w 4699000"/>
              <a:gd name="connsiteY104" fmla="*/ 972395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8753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36320 w 4699000"/>
              <a:gd name="connsiteY85" fmla="*/ 1383875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10920 w 4699000"/>
              <a:gd name="connsiteY86" fmla="*/ 135847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42720 w 4699000"/>
              <a:gd name="connsiteY63" fmla="*/ 1780115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76586 w 4699000"/>
              <a:gd name="connsiteY63" fmla="*/ 1788582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51186 w 4699000"/>
              <a:gd name="connsiteY63" fmla="*/ 1784348 h 2587835"/>
              <a:gd name="connsiteX64" fmla="*/ 1457960 w 4699000"/>
              <a:gd name="connsiteY64" fmla="*/ 1764875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3680 w 4699000"/>
              <a:gd name="connsiteY59" fmla="*/ 1851235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51186 w 4699000"/>
              <a:gd name="connsiteY63" fmla="*/ 1784348 h 2587835"/>
              <a:gd name="connsiteX64" fmla="*/ 1455843 w 4699000"/>
              <a:gd name="connsiteY64" fmla="*/ 1760641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51235 h 2587835"/>
              <a:gd name="connsiteX58" fmla="*/ 1590040 w 4699000"/>
              <a:gd name="connsiteY58" fmla="*/ 1851235 h 2587835"/>
              <a:gd name="connsiteX59" fmla="*/ 1507913 w 4699000"/>
              <a:gd name="connsiteY59" fmla="*/ 1840652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51186 w 4699000"/>
              <a:gd name="connsiteY63" fmla="*/ 1784348 h 2587835"/>
              <a:gd name="connsiteX64" fmla="*/ 1455843 w 4699000"/>
              <a:gd name="connsiteY64" fmla="*/ 1760641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69720 w 4699000"/>
              <a:gd name="connsiteY57" fmla="*/ 1836418 h 2587835"/>
              <a:gd name="connsiteX58" fmla="*/ 1590040 w 4699000"/>
              <a:gd name="connsiteY58" fmla="*/ 1851235 h 2587835"/>
              <a:gd name="connsiteX59" fmla="*/ 1507913 w 4699000"/>
              <a:gd name="connsiteY59" fmla="*/ 1840652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51186 w 4699000"/>
              <a:gd name="connsiteY63" fmla="*/ 1784348 h 2587835"/>
              <a:gd name="connsiteX64" fmla="*/ 1455843 w 4699000"/>
              <a:gd name="connsiteY64" fmla="*/ 1760641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93003 w 4699000"/>
              <a:gd name="connsiteY57" fmla="*/ 1794084 h 2587835"/>
              <a:gd name="connsiteX58" fmla="*/ 1590040 w 4699000"/>
              <a:gd name="connsiteY58" fmla="*/ 1851235 h 2587835"/>
              <a:gd name="connsiteX59" fmla="*/ 1507913 w 4699000"/>
              <a:gd name="connsiteY59" fmla="*/ 1840652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51186 w 4699000"/>
              <a:gd name="connsiteY63" fmla="*/ 1784348 h 2587835"/>
              <a:gd name="connsiteX64" fmla="*/ 1455843 w 4699000"/>
              <a:gd name="connsiteY64" fmla="*/ 1760641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93003 w 4699000"/>
              <a:gd name="connsiteY57" fmla="*/ 1794084 h 2587835"/>
              <a:gd name="connsiteX58" fmla="*/ 1587924 w 4699000"/>
              <a:gd name="connsiteY58" fmla="*/ 1832185 h 2587835"/>
              <a:gd name="connsiteX59" fmla="*/ 1507913 w 4699000"/>
              <a:gd name="connsiteY59" fmla="*/ 1840652 h 2587835"/>
              <a:gd name="connsiteX60" fmla="*/ 1503680 w 4699000"/>
              <a:gd name="connsiteY60" fmla="*/ 1805515 h 2587835"/>
              <a:gd name="connsiteX61" fmla="*/ 1468120 w 4699000"/>
              <a:gd name="connsiteY61" fmla="*/ 1805515 h 2587835"/>
              <a:gd name="connsiteX62" fmla="*/ 1468120 w 4699000"/>
              <a:gd name="connsiteY62" fmla="*/ 1805515 h 2587835"/>
              <a:gd name="connsiteX63" fmla="*/ 1451186 w 4699000"/>
              <a:gd name="connsiteY63" fmla="*/ 1784348 h 2587835"/>
              <a:gd name="connsiteX64" fmla="*/ 1455843 w 4699000"/>
              <a:gd name="connsiteY64" fmla="*/ 1760641 h 2587835"/>
              <a:gd name="connsiteX65" fmla="*/ 1417320 w 4699000"/>
              <a:gd name="connsiteY65" fmla="*/ 1764875 h 2587835"/>
              <a:gd name="connsiteX66" fmla="*/ 1417320 w 4699000"/>
              <a:gd name="connsiteY66" fmla="*/ 1724235 h 2587835"/>
              <a:gd name="connsiteX67" fmla="*/ 1376680 w 4699000"/>
              <a:gd name="connsiteY67" fmla="*/ 1724235 h 2587835"/>
              <a:gd name="connsiteX68" fmla="*/ 1376680 w 4699000"/>
              <a:gd name="connsiteY68" fmla="*/ 1724235 h 2587835"/>
              <a:gd name="connsiteX69" fmla="*/ 1376680 w 4699000"/>
              <a:gd name="connsiteY69" fmla="*/ 1688675 h 2587835"/>
              <a:gd name="connsiteX70" fmla="*/ 1325880 w 4699000"/>
              <a:gd name="connsiteY70" fmla="*/ 1688675 h 2587835"/>
              <a:gd name="connsiteX71" fmla="*/ 1325880 w 4699000"/>
              <a:gd name="connsiteY71" fmla="*/ 1663275 h 2587835"/>
              <a:gd name="connsiteX72" fmla="*/ 1275080 w 4699000"/>
              <a:gd name="connsiteY72" fmla="*/ 1663275 h 2587835"/>
              <a:gd name="connsiteX73" fmla="*/ 1275080 w 4699000"/>
              <a:gd name="connsiteY73" fmla="*/ 1622635 h 2587835"/>
              <a:gd name="connsiteX74" fmla="*/ 1198880 w 4699000"/>
              <a:gd name="connsiteY74" fmla="*/ 1622635 h 2587835"/>
              <a:gd name="connsiteX75" fmla="*/ 1198880 w 4699000"/>
              <a:gd name="connsiteY75" fmla="*/ 1581995 h 2587835"/>
              <a:gd name="connsiteX76" fmla="*/ 1122680 w 4699000"/>
              <a:gd name="connsiteY76" fmla="*/ 1581995 h 2587835"/>
              <a:gd name="connsiteX77" fmla="*/ 1122680 w 4699000"/>
              <a:gd name="connsiteY77" fmla="*/ 1500715 h 2587835"/>
              <a:gd name="connsiteX78" fmla="*/ 1087120 w 4699000"/>
              <a:gd name="connsiteY78" fmla="*/ 1500715 h 2587835"/>
              <a:gd name="connsiteX79" fmla="*/ 1087120 w 4699000"/>
              <a:gd name="connsiteY79" fmla="*/ 1500715 h 2587835"/>
              <a:gd name="connsiteX80" fmla="*/ 1087120 w 4699000"/>
              <a:gd name="connsiteY80" fmla="*/ 1460075 h 2587835"/>
              <a:gd name="connsiteX81" fmla="*/ 1061720 w 4699000"/>
              <a:gd name="connsiteY81" fmla="*/ 1460075 h 2587835"/>
              <a:gd name="connsiteX82" fmla="*/ 1061720 w 4699000"/>
              <a:gd name="connsiteY82" fmla="*/ 1444835 h 2587835"/>
              <a:gd name="connsiteX83" fmla="*/ 1036320 w 4699000"/>
              <a:gd name="connsiteY83" fmla="*/ 1444835 h 2587835"/>
              <a:gd name="connsiteX84" fmla="*/ 1036320 w 4699000"/>
              <a:gd name="connsiteY84" fmla="*/ 1383875 h 2587835"/>
              <a:gd name="connsiteX85" fmla="*/ 1004570 w 4699000"/>
              <a:gd name="connsiteY85" fmla="*/ 1385992 h 2587835"/>
              <a:gd name="connsiteX86" fmla="*/ 1004570 w 4699000"/>
              <a:gd name="connsiteY86" fmla="*/ 1352125 h 2587835"/>
              <a:gd name="connsiteX87" fmla="*/ 924560 w 4699000"/>
              <a:gd name="connsiteY87" fmla="*/ 1358475 h 2587835"/>
              <a:gd name="connsiteX88" fmla="*/ 924560 w 4699000"/>
              <a:gd name="connsiteY88" fmla="*/ 1322915 h 2587835"/>
              <a:gd name="connsiteX89" fmla="*/ 883920 w 4699000"/>
              <a:gd name="connsiteY89" fmla="*/ 1322915 h 2587835"/>
              <a:gd name="connsiteX90" fmla="*/ 883920 w 4699000"/>
              <a:gd name="connsiteY90" fmla="*/ 1251795 h 2587835"/>
              <a:gd name="connsiteX91" fmla="*/ 833120 w 4699000"/>
              <a:gd name="connsiteY91" fmla="*/ 1251795 h 2587835"/>
              <a:gd name="connsiteX92" fmla="*/ 833120 w 4699000"/>
              <a:gd name="connsiteY92" fmla="*/ 1241635 h 2587835"/>
              <a:gd name="connsiteX93" fmla="*/ 787400 w 4699000"/>
              <a:gd name="connsiteY93" fmla="*/ 1241635 h 2587835"/>
              <a:gd name="connsiteX94" fmla="*/ 787400 w 4699000"/>
              <a:gd name="connsiteY94" fmla="*/ 1190835 h 2587835"/>
              <a:gd name="connsiteX95" fmla="*/ 756920 w 4699000"/>
              <a:gd name="connsiteY95" fmla="*/ 1190835 h 2587835"/>
              <a:gd name="connsiteX96" fmla="*/ 756920 w 4699000"/>
              <a:gd name="connsiteY96" fmla="*/ 1129875 h 2587835"/>
              <a:gd name="connsiteX97" fmla="*/ 736600 w 4699000"/>
              <a:gd name="connsiteY97" fmla="*/ 1129875 h 2587835"/>
              <a:gd name="connsiteX98" fmla="*/ 736600 w 4699000"/>
              <a:gd name="connsiteY98" fmla="*/ 1089235 h 2587835"/>
              <a:gd name="connsiteX99" fmla="*/ 706120 w 4699000"/>
              <a:gd name="connsiteY99" fmla="*/ 1089235 h 2587835"/>
              <a:gd name="connsiteX100" fmla="*/ 706120 w 4699000"/>
              <a:gd name="connsiteY100" fmla="*/ 1002875 h 2587835"/>
              <a:gd name="connsiteX101" fmla="*/ 665480 w 4699000"/>
              <a:gd name="connsiteY101" fmla="*/ 1002875 h 2587835"/>
              <a:gd name="connsiteX102" fmla="*/ 665480 w 4699000"/>
              <a:gd name="connsiteY102" fmla="*/ 972395 h 2587835"/>
              <a:gd name="connsiteX103" fmla="*/ 604520 w 4699000"/>
              <a:gd name="connsiteY103" fmla="*/ 972395 h 2587835"/>
              <a:gd name="connsiteX104" fmla="*/ 606636 w 4699000"/>
              <a:gd name="connsiteY104" fmla="*/ 942761 h 2587835"/>
              <a:gd name="connsiteX105" fmla="*/ 574040 w 4699000"/>
              <a:gd name="connsiteY105" fmla="*/ 941915 h 2587835"/>
              <a:gd name="connsiteX106" fmla="*/ 574040 w 4699000"/>
              <a:gd name="connsiteY106" fmla="*/ 845395 h 2587835"/>
              <a:gd name="connsiteX107" fmla="*/ 533400 w 4699000"/>
              <a:gd name="connsiteY107" fmla="*/ 845395 h 2587835"/>
              <a:gd name="connsiteX108" fmla="*/ 533400 w 4699000"/>
              <a:gd name="connsiteY108" fmla="*/ 779355 h 2587835"/>
              <a:gd name="connsiteX109" fmla="*/ 502920 w 4699000"/>
              <a:gd name="connsiteY109" fmla="*/ 779355 h 2587835"/>
              <a:gd name="connsiteX110" fmla="*/ 502920 w 4699000"/>
              <a:gd name="connsiteY110" fmla="*/ 728555 h 2587835"/>
              <a:gd name="connsiteX111" fmla="*/ 472440 w 4699000"/>
              <a:gd name="connsiteY111" fmla="*/ 728555 h 2587835"/>
              <a:gd name="connsiteX112" fmla="*/ 472440 w 4699000"/>
              <a:gd name="connsiteY112" fmla="*/ 692995 h 2587835"/>
              <a:gd name="connsiteX113" fmla="*/ 431800 w 4699000"/>
              <a:gd name="connsiteY113" fmla="*/ 692995 h 2587835"/>
              <a:gd name="connsiteX114" fmla="*/ 431800 w 4699000"/>
              <a:gd name="connsiteY114" fmla="*/ 647275 h 2587835"/>
              <a:gd name="connsiteX115" fmla="*/ 431800 w 4699000"/>
              <a:gd name="connsiteY115" fmla="*/ 647275 h 2587835"/>
              <a:gd name="connsiteX116" fmla="*/ 427567 w 4699000"/>
              <a:gd name="connsiteY116" fmla="*/ 611292 h 2587835"/>
              <a:gd name="connsiteX117" fmla="*/ 409364 w 4699000"/>
              <a:gd name="connsiteY117" fmla="*/ 614679 h 2587835"/>
              <a:gd name="connsiteX118" fmla="*/ 411480 w 4699000"/>
              <a:gd name="connsiteY118" fmla="*/ 586315 h 2587835"/>
              <a:gd name="connsiteX119" fmla="*/ 375920 w 4699000"/>
              <a:gd name="connsiteY119" fmla="*/ 586315 h 2587835"/>
              <a:gd name="connsiteX120" fmla="*/ 375920 w 4699000"/>
              <a:gd name="connsiteY120" fmla="*/ 540595 h 2587835"/>
              <a:gd name="connsiteX121" fmla="*/ 375920 w 4699000"/>
              <a:gd name="connsiteY121" fmla="*/ 540595 h 2587835"/>
              <a:gd name="connsiteX122" fmla="*/ 334010 w 4699000"/>
              <a:gd name="connsiteY122" fmla="*/ 469052 h 2587835"/>
              <a:gd name="connsiteX123" fmla="*/ 304376 w 4699000"/>
              <a:gd name="connsiteY123" fmla="*/ 456352 h 2587835"/>
              <a:gd name="connsiteX124" fmla="*/ 304376 w 4699000"/>
              <a:gd name="connsiteY124" fmla="*/ 423755 h 2587835"/>
              <a:gd name="connsiteX125" fmla="*/ 254000 w 4699000"/>
              <a:gd name="connsiteY125" fmla="*/ 423755 h 2587835"/>
              <a:gd name="connsiteX126" fmla="*/ 254000 w 4699000"/>
              <a:gd name="connsiteY126" fmla="*/ 332315 h 2587835"/>
              <a:gd name="connsiteX127" fmla="*/ 208280 w 4699000"/>
              <a:gd name="connsiteY127" fmla="*/ 332315 h 2587835"/>
              <a:gd name="connsiteX128" fmla="*/ 208280 w 4699000"/>
              <a:gd name="connsiteY128" fmla="*/ 261195 h 2587835"/>
              <a:gd name="connsiteX129" fmla="*/ 177800 w 4699000"/>
              <a:gd name="connsiteY129" fmla="*/ 261195 h 2587835"/>
              <a:gd name="connsiteX130" fmla="*/ 177800 w 4699000"/>
              <a:gd name="connsiteY130" fmla="*/ 210395 h 2587835"/>
              <a:gd name="connsiteX131" fmla="*/ 142240 w 4699000"/>
              <a:gd name="connsiteY131" fmla="*/ 210395 h 2587835"/>
              <a:gd name="connsiteX132" fmla="*/ 142240 w 4699000"/>
              <a:gd name="connsiteY132" fmla="*/ 134195 h 2587835"/>
              <a:gd name="connsiteX133" fmla="*/ 111760 w 4699000"/>
              <a:gd name="connsiteY133" fmla="*/ 134195 h 2587835"/>
              <a:gd name="connsiteX134" fmla="*/ 111760 w 4699000"/>
              <a:gd name="connsiteY134" fmla="*/ 42755 h 2587835"/>
              <a:gd name="connsiteX135" fmla="*/ 81280 w 4699000"/>
              <a:gd name="connsiteY135" fmla="*/ 42755 h 2587835"/>
              <a:gd name="connsiteX136" fmla="*/ 81280 w 4699000"/>
              <a:gd name="connsiteY136" fmla="*/ 42755 h 2587835"/>
              <a:gd name="connsiteX137" fmla="*/ 51647 w 4699000"/>
              <a:gd name="connsiteY137" fmla="*/ 42755 h 2587835"/>
              <a:gd name="connsiteX138" fmla="*/ 55880 w 4699000"/>
              <a:gd name="connsiteY138" fmla="*/ 0 h 2587835"/>
              <a:gd name="connsiteX139" fmla="*/ 0 w 4699000"/>
              <a:gd name="connsiteY139"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600200 w 4699000"/>
              <a:gd name="connsiteY56" fmla="*/ 1851235 h 2587835"/>
              <a:gd name="connsiteX57" fmla="*/ 1587924 w 4699000"/>
              <a:gd name="connsiteY57" fmla="*/ 183218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564217 w 4699000"/>
              <a:gd name="connsiteY56" fmla="*/ 1870285 h 2587835"/>
              <a:gd name="connsiteX57" fmla="*/ 1587924 w 4699000"/>
              <a:gd name="connsiteY57" fmla="*/ 183218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564217 w 4699000"/>
              <a:gd name="connsiteY56" fmla="*/ 1870285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00200 w 4699000"/>
              <a:gd name="connsiteY55" fmla="*/ 1866475 h 2587835"/>
              <a:gd name="connsiteX56" fmla="*/ 1570567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10783 w 4699000"/>
              <a:gd name="connsiteY55" fmla="*/ 1855892 h 2587835"/>
              <a:gd name="connsiteX56" fmla="*/ 1570567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40840 w 4699000"/>
              <a:gd name="connsiteY54" fmla="*/ 1866475 h 2587835"/>
              <a:gd name="connsiteX55" fmla="*/ 1610783 w 4699000"/>
              <a:gd name="connsiteY55" fmla="*/ 1855892 h 2587835"/>
              <a:gd name="connsiteX56" fmla="*/ 1574800 w 4699000"/>
              <a:gd name="connsiteY56" fmla="*/ 1863935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15440 w 4699000"/>
              <a:gd name="connsiteY54" fmla="*/ 1879175 h 2587835"/>
              <a:gd name="connsiteX55" fmla="*/ 1610783 w 4699000"/>
              <a:gd name="connsiteY55" fmla="*/ 1855892 h 2587835"/>
              <a:gd name="connsiteX56" fmla="*/ 1574800 w 4699000"/>
              <a:gd name="connsiteY56" fmla="*/ 1863935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0783 w 4699000"/>
              <a:gd name="connsiteY55" fmla="*/ 1855892 h 2587835"/>
              <a:gd name="connsiteX56" fmla="*/ 1574800 w 4699000"/>
              <a:gd name="connsiteY56" fmla="*/ 1863935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0783 w 4699000"/>
              <a:gd name="connsiteY55" fmla="*/ 1855892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04433 w 4699000"/>
              <a:gd name="connsiteY55" fmla="*/ 1860125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7120 w 4699000"/>
              <a:gd name="connsiteY35" fmla="*/ 2201755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8080 w 4699000"/>
              <a:gd name="connsiteY34" fmla="*/ 220175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60320 w 4699000"/>
              <a:gd name="connsiteY32" fmla="*/ 2227155 h 2587835"/>
              <a:gd name="connsiteX33" fmla="*/ 2418080 w 4699000"/>
              <a:gd name="connsiteY33" fmla="*/ 2227155 h 2587835"/>
              <a:gd name="connsiteX34" fmla="*/ 2413846 w 4699000"/>
              <a:gd name="connsiteY34" fmla="*/ 220810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50160 w 4699000"/>
              <a:gd name="connsiteY31" fmla="*/ 2237315 h 2587835"/>
              <a:gd name="connsiteX32" fmla="*/ 2545504 w 4699000"/>
              <a:gd name="connsiteY32" fmla="*/ 2193288 h 2587835"/>
              <a:gd name="connsiteX33" fmla="*/ 2418080 w 4699000"/>
              <a:gd name="connsiteY33" fmla="*/ 2227155 h 2587835"/>
              <a:gd name="connsiteX34" fmla="*/ 2413846 w 4699000"/>
              <a:gd name="connsiteY34" fmla="*/ 220810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62860 w 4699000"/>
              <a:gd name="connsiteY31" fmla="*/ 2250015 h 2587835"/>
              <a:gd name="connsiteX32" fmla="*/ 2545504 w 4699000"/>
              <a:gd name="connsiteY32" fmla="*/ 2193288 h 2587835"/>
              <a:gd name="connsiteX33" fmla="*/ 2418080 w 4699000"/>
              <a:gd name="connsiteY33" fmla="*/ 2227155 h 2587835"/>
              <a:gd name="connsiteX34" fmla="*/ 2413846 w 4699000"/>
              <a:gd name="connsiteY34" fmla="*/ 220810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37315 h 2587835"/>
              <a:gd name="connsiteX31" fmla="*/ 2562860 w 4699000"/>
              <a:gd name="connsiteY31" fmla="*/ 2250015 h 2587835"/>
              <a:gd name="connsiteX32" fmla="*/ 2560321 w 4699000"/>
              <a:gd name="connsiteY32" fmla="*/ 2222921 h 2587835"/>
              <a:gd name="connsiteX33" fmla="*/ 2418080 w 4699000"/>
              <a:gd name="connsiteY33" fmla="*/ 2227155 h 2587835"/>
              <a:gd name="connsiteX34" fmla="*/ 2413846 w 4699000"/>
              <a:gd name="connsiteY34" fmla="*/ 220810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46680 w 4699000"/>
              <a:gd name="connsiteY26" fmla="*/ 2288115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43665 h 2587835"/>
              <a:gd name="connsiteX31" fmla="*/ 2562860 w 4699000"/>
              <a:gd name="connsiteY31" fmla="*/ 2250015 h 2587835"/>
              <a:gd name="connsiteX32" fmla="*/ 2560321 w 4699000"/>
              <a:gd name="connsiteY32" fmla="*/ 2222921 h 2587835"/>
              <a:gd name="connsiteX33" fmla="*/ 2418080 w 4699000"/>
              <a:gd name="connsiteY33" fmla="*/ 2227155 h 2587835"/>
              <a:gd name="connsiteX34" fmla="*/ 2413846 w 4699000"/>
              <a:gd name="connsiteY34" fmla="*/ 220810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72080 w 4699000"/>
              <a:gd name="connsiteY26" fmla="*/ 2302932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43665 h 2587835"/>
              <a:gd name="connsiteX31" fmla="*/ 2562860 w 4699000"/>
              <a:gd name="connsiteY31" fmla="*/ 2250015 h 2587835"/>
              <a:gd name="connsiteX32" fmla="*/ 2560321 w 4699000"/>
              <a:gd name="connsiteY32" fmla="*/ 2222921 h 2587835"/>
              <a:gd name="connsiteX33" fmla="*/ 2418080 w 4699000"/>
              <a:gd name="connsiteY33" fmla="*/ 2227155 h 2587835"/>
              <a:gd name="connsiteX34" fmla="*/ 2413846 w 4699000"/>
              <a:gd name="connsiteY34" fmla="*/ 220810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21280 w 4699000"/>
              <a:gd name="connsiteY26" fmla="*/ 2309282 h 2587835"/>
              <a:gd name="connsiteX27" fmla="*/ 2667000 w 4699000"/>
              <a:gd name="connsiteY27" fmla="*/ 2267795 h 2587835"/>
              <a:gd name="connsiteX28" fmla="*/ 2600960 w 4699000"/>
              <a:gd name="connsiteY28" fmla="*/ 2267795 h 2587835"/>
              <a:gd name="connsiteX29" fmla="*/ 2600960 w 4699000"/>
              <a:gd name="connsiteY29" fmla="*/ 2267795 h 2587835"/>
              <a:gd name="connsiteX30" fmla="*/ 2600960 w 4699000"/>
              <a:gd name="connsiteY30" fmla="*/ 2243665 h 2587835"/>
              <a:gd name="connsiteX31" fmla="*/ 2562860 w 4699000"/>
              <a:gd name="connsiteY31" fmla="*/ 2250015 h 2587835"/>
              <a:gd name="connsiteX32" fmla="*/ 2560321 w 4699000"/>
              <a:gd name="connsiteY32" fmla="*/ 2222921 h 2587835"/>
              <a:gd name="connsiteX33" fmla="*/ 2418080 w 4699000"/>
              <a:gd name="connsiteY33" fmla="*/ 2227155 h 2587835"/>
              <a:gd name="connsiteX34" fmla="*/ 2413846 w 4699000"/>
              <a:gd name="connsiteY34" fmla="*/ 2208105 h 2587835"/>
              <a:gd name="connsiteX35" fmla="*/ 2359237 w 4699000"/>
              <a:gd name="connsiteY35" fmla="*/ 2210221 h 2587835"/>
              <a:gd name="connsiteX36" fmla="*/ 2357120 w 4699000"/>
              <a:gd name="connsiteY36" fmla="*/ 2161115 h 2587835"/>
              <a:gd name="connsiteX37" fmla="*/ 2270760 w 4699000"/>
              <a:gd name="connsiteY37" fmla="*/ 2161115 h 2587835"/>
              <a:gd name="connsiteX38" fmla="*/ 2270760 w 4699000"/>
              <a:gd name="connsiteY38" fmla="*/ 2115395 h 2587835"/>
              <a:gd name="connsiteX39" fmla="*/ 2077720 w 4699000"/>
              <a:gd name="connsiteY39" fmla="*/ 2115395 h 2587835"/>
              <a:gd name="connsiteX40" fmla="*/ 2077720 w 4699000"/>
              <a:gd name="connsiteY40" fmla="*/ 2095075 h 2587835"/>
              <a:gd name="connsiteX41" fmla="*/ 2052320 w 4699000"/>
              <a:gd name="connsiteY41" fmla="*/ 2095075 h 2587835"/>
              <a:gd name="connsiteX42" fmla="*/ 2052320 w 4699000"/>
              <a:gd name="connsiteY42" fmla="*/ 2044275 h 2587835"/>
              <a:gd name="connsiteX43" fmla="*/ 1920240 w 4699000"/>
              <a:gd name="connsiteY43" fmla="*/ 2044275 h 2587835"/>
              <a:gd name="connsiteX44" fmla="*/ 1920240 w 4699000"/>
              <a:gd name="connsiteY44" fmla="*/ 2013795 h 2587835"/>
              <a:gd name="connsiteX45" fmla="*/ 1844040 w 4699000"/>
              <a:gd name="connsiteY45" fmla="*/ 2013795 h 2587835"/>
              <a:gd name="connsiteX46" fmla="*/ 1844040 w 4699000"/>
              <a:gd name="connsiteY46" fmla="*/ 1993475 h 2587835"/>
              <a:gd name="connsiteX47" fmla="*/ 1818640 w 4699000"/>
              <a:gd name="connsiteY47" fmla="*/ 1993475 h 2587835"/>
              <a:gd name="connsiteX48" fmla="*/ 1818640 w 4699000"/>
              <a:gd name="connsiteY48" fmla="*/ 1962995 h 2587835"/>
              <a:gd name="connsiteX49" fmla="*/ 1798320 w 4699000"/>
              <a:gd name="connsiteY49" fmla="*/ 1962995 h 2587835"/>
              <a:gd name="connsiteX50" fmla="*/ 1798320 w 4699000"/>
              <a:gd name="connsiteY50" fmla="*/ 1917275 h 2587835"/>
              <a:gd name="connsiteX51" fmla="*/ 1737360 w 4699000"/>
              <a:gd name="connsiteY51" fmla="*/ 1917275 h 2587835"/>
              <a:gd name="connsiteX52" fmla="*/ 1737360 w 4699000"/>
              <a:gd name="connsiteY52" fmla="*/ 1891875 h 2587835"/>
              <a:gd name="connsiteX53" fmla="*/ 1640840 w 4699000"/>
              <a:gd name="connsiteY53" fmla="*/ 1891875 h 2587835"/>
              <a:gd name="connsiteX54" fmla="*/ 1638724 w 4699000"/>
              <a:gd name="connsiteY54" fmla="*/ 1866475 h 2587835"/>
              <a:gd name="connsiteX55" fmla="*/ 1615016 w 4699000"/>
              <a:gd name="connsiteY55" fmla="*/ 1858008 h 2587835"/>
              <a:gd name="connsiteX56" fmla="*/ 1581150 w 4699000"/>
              <a:gd name="connsiteY56" fmla="*/ 1861818 h 2587835"/>
              <a:gd name="connsiteX57" fmla="*/ 1575224 w 4699000"/>
              <a:gd name="connsiteY57" fmla="*/ 1838535 h 2587835"/>
              <a:gd name="connsiteX58" fmla="*/ 1507913 w 4699000"/>
              <a:gd name="connsiteY58" fmla="*/ 1840652 h 2587835"/>
              <a:gd name="connsiteX59" fmla="*/ 1503680 w 4699000"/>
              <a:gd name="connsiteY59" fmla="*/ 1805515 h 2587835"/>
              <a:gd name="connsiteX60" fmla="*/ 1468120 w 4699000"/>
              <a:gd name="connsiteY60" fmla="*/ 1805515 h 2587835"/>
              <a:gd name="connsiteX61" fmla="*/ 1468120 w 4699000"/>
              <a:gd name="connsiteY61" fmla="*/ 1805515 h 2587835"/>
              <a:gd name="connsiteX62" fmla="*/ 1451186 w 4699000"/>
              <a:gd name="connsiteY62" fmla="*/ 1784348 h 2587835"/>
              <a:gd name="connsiteX63" fmla="*/ 1455843 w 4699000"/>
              <a:gd name="connsiteY63" fmla="*/ 1760641 h 2587835"/>
              <a:gd name="connsiteX64" fmla="*/ 1417320 w 4699000"/>
              <a:gd name="connsiteY64" fmla="*/ 1764875 h 2587835"/>
              <a:gd name="connsiteX65" fmla="*/ 1417320 w 4699000"/>
              <a:gd name="connsiteY65" fmla="*/ 1724235 h 2587835"/>
              <a:gd name="connsiteX66" fmla="*/ 1376680 w 4699000"/>
              <a:gd name="connsiteY66" fmla="*/ 1724235 h 2587835"/>
              <a:gd name="connsiteX67" fmla="*/ 1376680 w 4699000"/>
              <a:gd name="connsiteY67" fmla="*/ 1724235 h 2587835"/>
              <a:gd name="connsiteX68" fmla="*/ 1376680 w 4699000"/>
              <a:gd name="connsiteY68" fmla="*/ 1688675 h 2587835"/>
              <a:gd name="connsiteX69" fmla="*/ 1325880 w 4699000"/>
              <a:gd name="connsiteY69" fmla="*/ 1688675 h 2587835"/>
              <a:gd name="connsiteX70" fmla="*/ 1325880 w 4699000"/>
              <a:gd name="connsiteY70" fmla="*/ 1663275 h 2587835"/>
              <a:gd name="connsiteX71" fmla="*/ 1275080 w 4699000"/>
              <a:gd name="connsiteY71" fmla="*/ 1663275 h 2587835"/>
              <a:gd name="connsiteX72" fmla="*/ 1275080 w 4699000"/>
              <a:gd name="connsiteY72" fmla="*/ 1622635 h 2587835"/>
              <a:gd name="connsiteX73" fmla="*/ 1198880 w 4699000"/>
              <a:gd name="connsiteY73" fmla="*/ 1622635 h 2587835"/>
              <a:gd name="connsiteX74" fmla="*/ 1198880 w 4699000"/>
              <a:gd name="connsiteY74" fmla="*/ 1581995 h 2587835"/>
              <a:gd name="connsiteX75" fmla="*/ 1122680 w 4699000"/>
              <a:gd name="connsiteY75" fmla="*/ 1581995 h 2587835"/>
              <a:gd name="connsiteX76" fmla="*/ 1122680 w 4699000"/>
              <a:gd name="connsiteY76" fmla="*/ 1500715 h 2587835"/>
              <a:gd name="connsiteX77" fmla="*/ 1087120 w 4699000"/>
              <a:gd name="connsiteY77" fmla="*/ 1500715 h 2587835"/>
              <a:gd name="connsiteX78" fmla="*/ 1087120 w 4699000"/>
              <a:gd name="connsiteY78" fmla="*/ 1500715 h 2587835"/>
              <a:gd name="connsiteX79" fmla="*/ 1087120 w 4699000"/>
              <a:gd name="connsiteY79" fmla="*/ 1460075 h 2587835"/>
              <a:gd name="connsiteX80" fmla="*/ 1061720 w 4699000"/>
              <a:gd name="connsiteY80" fmla="*/ 1460075 h 2587835"/>
              <a:gd name="connsiteX81" fmla="*/ 1061720 w 4699000"/>
              <a:gd name="connsiteY81" fmla="*/ 1444835 h 2587835"/>
              <a:gd name="connsiteX82" fmla="*/ 1036320 w 4699000"/>
              <a:gd name="connsiteY82" fmla="*/ 1444835 h 2587835"/>
              <a:gd name="connsiteX83" fmla="*/ 1036320 w 4699000"/>
              <a:gd name="connsiteY83" fmla="*/ 1383875 h 2587835"/>
              <a:gd name="connsiteX84" fmla="*/ 1004570 w 4699000"/>
              <a:gd name="connsiteY84" fmla="*/ 1385992 h 2587835"/>
              <a:gd name="connsiteX85" fmla="*/ 1004570 w 4699000"/>
              <a:gd name="connsiteY85" fmla="*/ 1352125 h 2587835"/>
              <a:gd name="connsiteX86" fmla="*/ 924560 w 4699000"/>
              <a:gd name="connsiteY86" fmla="*/ 1358475 h 2587835"/>
              <a:gd name="connsiteX87" fmla="*/ 924560 w 4699000"/>
              <a:gd name="connsiteY87" fmla="*/ 1322915 h 2587835"/>
              <a:gd name="connsiteX88" fmla="*/ 883920 w 4699000"/>
              <a:gd name="connsiteY88" fmla="*/ 1322915 h 2587835"/>
              <a:gd name="connsiteX89" fmla="*/ 883920 w 4699000"/>
              <a:gd name="connsiteY89" fmla="*/ 1251795 h 2587835"/>
              <a:gd name="connsiteX90" fmla="*/ 833120 w 4699000"/>
              <a:gd name="connsiteY90" fmla="*/ 1251795 h 2587835"/>
              <a:gd name="connsiteX91" fmla="*/ 833120 w 4699000"/>
              <a:gd name="connsiteY91" fmla="*/ 1241635 h 2587835"/>
              <a:gd name="connsiteX92" fmla="*/ 787400 w 4699000"/>
              <a:gd name="connsiteY92" fmla="*/ 1241635 h 2587835"/>
              <a:gd name="connsiteX93" fmla="*/ 787400 w 4699000"/>
              <a:gd name="connsiteY93" fmla="*/ 1190835 h 2587835"/>
              <a:gd name="connsiteX94" fmla="*/ 756920 w 4699000"/>
              <a:gd name="connsiteY94" fmla="*/ 1190835 h 2587835"/>
              <a:gd name="connsiteX95" fmla="*/ 756920 w 4699000"/>
              <a:gd name="connsiteY95" fmla="*/ 1129875 h 2587835"/>
              <a:gd name="connsiteX96" fmla="*/ 736600 w 4699000"/>
              <a:gd name="connsiteY96" fmla="*/ 1129875 h 2587835"/>
              <a:gd name="connsiteX97" fmla="*/ 736600 w 4699000"/>
              <a:gd name="connsiteY97" fmla="*/ 1089235 h 2587835"/>
              <a:gd name="connsiteX98" fmla="*/ 706120 w 4699000"/>
              <a:gd name="connsiteY98" fmla="*/ 1089235 h 2587835"/>
              <a:gd name="connsiteX99" fmla="*/ 706120 w 4699000"/>
              <a:gd name="connsiteY99" fmla="*/ 1002875 h 2587835"/>
              <a:gd name="connsiteX100" fmla="*/ 665480 w 4699000"/>
              <a:gd name="connsiteY100" fmla="*/ 1002875 h 2587835"/>
              <a:gd name="connsiteX101" fmla="*/ 665480 w 4699000"/>
              <a:gd name="connsiteY101" fmla="*/ 972395 h 2587835"/>
              <a:gd name="connsiteX102" fmla="*/ 604520 w 4699000"/>
              <a:gd name="connsiteY102" fmla="*/ 972395 h 2587835"/>
              <a:gd name="connsiteX103" fmla="*/ 606636 w 4699000"/>
              <a:gd name="connsiteY103" fmla="*/ 942761 h 2587835"/>
              <a:gd name="connsiteX104" fmla="*/ 574040 w 4699000"/>
              <a:gd name="connsiteY104" fmla="*/ 941915 h 2587835"/>
              <a:gd name="connsiteX105" fmla="*/ 574040 w 4699000"/>
              <a:gd name="connsiteY105" fmla="*/ 845395 h 2587835"/>
              <a:gd name="connsiteX106" fmla="*/ 533400 w 4699000"/>
              <a:gd name="connsiteY106" fmla="*/ 845395 h 2587835"/>
              <a:gd name="connsiteX107" fmla="*/ 533400 w 4699000"/>
              <a:gd name="connsiteY107" fmla="*/ 779355 h 2587835"/>
              <a:gd name="connsiteX108" fmla="*/ 502920 w 4699000"/>
              <a:gd name="connsiteY108" fmla="*/ 779355 h 2587835"/>
              <a:gd name="connsiteX109" fmla="*/ 502920 w 4699000"/>
              <a:gd name="connsiteY109" fmla="*/ 728555 h 2587835"/>
              <a:gd name="connsiteX110" fmla="*/ 472440 w 4699000"/>
              <a:gd name="connsiteY110" fmla="*/ 728555 h 2587835"/>
              <a:gd name="connsiteX111" fmla="*/ 472440 w 4699000"/>
              <a:gd name="connsiteY111" fmla="*/ 692995 h 2587835"/>
              <a:gd name="connsiteX112" fmla="*/ 431800 w 4699000"/>
              <a:gd name="connsiteY112" fmla="*/ 692995 h 2587835"/>
              <a:gd name="connsiteX113" fmla="*/ 431800 w 4699000"/>
              <a:gd name="connsiteY113" fmla="*/ 647275 h 2587835"/>
              <a:gd name="connsiteX114" fmla="*/ 431800 w 4699000"/>
              <a:gd name="connsiteY114" fmla="*/ 647275 h 2587835"/>
              <a:gd name="connsiteX115" fmla="*/ 427567 w 4699000"/>
              <a:gd name="connsiteY115" fmla="*/ 611292 h 2587835"/>
              <a:gd name="connsiteX116" fmla="*/ 409364 w 4699000"/>
              <a:gd name="connsiteY116" fmla="*/ 614679 h 2587835"/>
              <a:gd name="connsiteX117" fmla="*/ 411480 w 4699000"/>
              <a:gd name="connsiteY117" fmla="*/ 586315 h 2587835"/>
              <a:gd name="connsiteX118" fmla="*/ 375920 w 4699000"/>
              <a:gd name="connsiteY118" fmla="*/ 586315 h 2587835"/>
              <a:gd name="connsiteX119" fmla="*/ 375920 w 4699000"/>
              <a:gd name="connsiteY119" fmla="*/ 540595 h 2587835"/>
              <a:gd name="connsiteX120" fmla="*/ 375920 w 4699000"/>
              <a:gd name="connsiteY120" fmla="*/ 540595 h 2587835"/>
              <a:gd name="connsiteX121" fmla="*/ 334010 w 4699000"/>
              <a:gd name="connsiteY121" fmla="*/ 469052 h 2587835"/>
              <a:gd name="connsiteX122" fmla="*/ 304376 w 4699000"/>
              <a:gd name="connsiteY122" fmla="*/ 456352 h 2587835"/>
              <a:gd name="connsiteX123" fmla="*/ 304376 w 4699000"/>
              <a:gd name="connsiteY123" fmla="*/ 423755 h 2587835"/>
              <a:gd name="connsiteX124" fmla="*/ 254000 w 4699000"/>
              <a:gd name="connsiteY124" fmla="*/ 423755 h 2587835"/>
              <a:gd name="connsiteX125" fmla="*/ 254000 w 4699000"/>
              <a:gd name="connsiteY125" fmla="*/ 332315 h 2587835"/>
              <a:gd name="connsiteX126" fmla="*/ 208280 w 4699000"/>
              <a:gd name="connsiteY126" fmla="*/ 332315 h 2587835"/>
              <a:gd name="connsiteX127" fmla="*/ 208280 w 4699000"/>
              <a:gd name="connsiteY127" fmla="*/ 261195 h 2587835"/>
              <a:gd name="connsiteX128" fmla="*/ 177800 w 4699000"/>
              <a:gd name="connsiteY128" fmla="*/ 261195 h 2587835"/>
              <a:gd name="connsiteX129" fmla="*/ 177800 w 4699000"/>
              <a:gd name="connsiteY129" fmla="*/ 210395 h 2587835"/>
              <a:gd name="connsiteX130" fmla="*/ 142240 w 4699000"/>
              <a:gd name="connsiteY130" fmla="*/ 210395 h 2587835"/>
              <a:gd name="connsiteX131" fmla="*/ 142240 w 4699000"/>
              <a:gd name="connsiteY131" fmla="*/ 134195 h 2587835"/>
              <a:gd name="connsiteX132" fmla="*/ 111760 w 4699000"/>
              <a:gd name="connsiteY132" fmla="*/ 134195 h 2587835"/>
              <a:gd name="connsiteX133" fmla="*/ 111760 w 4699000"/>
              <a:gd name="connsiteY133" fmla="*/ 42755 h 2587835"/>
              <a:gd name="connsiteX134" fmla="*/ 81280 w 4699000"/>
              <a:gd name="connsiteY134" fmla="*/ 42755 h 2587835"/>
              <a:gd name="connsiteX135" fmla="*/ 81280 w 4699000"/>
              <a:gd name="connsiteY135" fmla="*/ 42755 h 2587835"/>
              <a:gd name="connsiteX136" fmla="*/ 51647 w 4699000"/>
              <a:gd name="connsiteY136" fmla="*/ 42755 h 2587835"/>
              <a:gd name="connsiteX137" fmla="*/ 55880 w 4699000"/>
              <a:gd name="connsiteY137" fmla="*/ 0 h 2587835"/>
              <a:gd name="connsiteX138" fmla="*/ 0 w 4699000"/>
              <a:gd name="connsiteY138"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46680 w 4699000"/>
              <a:gd name="connsiteY25" fmla="*/ 2288115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2860 w 4699000"/>
              <a:gd name="connsiteY30" fmla="*/ 2250015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69963 w 4699000"/>
              <a:gd name="connsiteY25" fmla="*/ 2302932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2860 w 4699000"/>
              <a:gd name="connsiteY30" fmla="*/ 2250015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67846 w 4699000"/>
              <a:gd name="connsiteY25" fmla="*/ 2285999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2860 w 4699000"/>
              <a:gd name="connsiteY30" fmla="*/ 2250015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73680 w 4699000"/>
              <a:gd name="connsiteY23" fmla="*/ 2308435 h 2587835"/>
              <a:gd name="connsiteX24" fmla="*/ 2794000 w 4699000"/>
              <a:gd name="connsiteY24" fmla="*/ 2288115 h 2587835"/>
              <a:gd name="connsiteX25" fmla="*/ 2669962 w 4699000"/>
              <a:gd name="connsiteY25" fmla="*/ 2300815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2860 w 4699000"/>
              <a:gd name="connsiteY30" fmla="*/ 2250015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99080 w 4699000"/>
              <a:gd name="connsiteY23" fmla="*/ 2321135 h 2587835"/>
              <a:gd name="connsiteX24" fmla="*/ 2794000 w 4699000"/>
              <a:gd name="connsiteY24" fmla="*/ 2288115 h 2587835"/>
              <a:gd name="connsiteX25" fmla="*/ 2669962 w 4699000"/>
              <a:gd name="connsiteY25" fmla="*/ 2300815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2860 w 4699000"/>
              <a:gd name="connsiteY30" fmla="*/ 2250015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85440 w 4699000"/>
              <a:gd name="connsiteY22" fmla="*/ 2308435 h 2587835"/>
              <a:gd name="connsiteX23" fmla="*/ 2799080 w 4699000"/>
              <a:gd name="connsiteY23" fmla="*/ 2321135 h 2587835"/>
              <a:gd name="connsiteX24" fmla="*/ 2796117 w 4699000"/>
              <a:gd name="connsiteY24" fmla="*/ 2294465 h 2587835"/>
              <a:gd name="connsiteX25" fmla="*/ 2669962 w 4699000"/>
              <a:gd name="connsiteY25" fmla="*/ 2300815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2860 w 4699000"/>
              <a:gd name="connsiteY30" fmla="*/ 2250015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74856 w 4699000"/>
              <a:gd name="connsiteY22" fmla="*/ 2319019 h 2587835"/>
              <a:gd name="connsiteX23" fmla="*/ 2799080 w 4699000"/>
              <a:gd name="connsiteY23" fmla="*/ 2321135 h 2587835"/>
              <a:gd name="connsiteX24" fmla="*/ 2796117 w 4699000"/>
              <a:gd name="connsiteY24" fmla="*/ 2294465 h 2587835"/>
              <a:gd name="connsiteX25" fmla="*/ 2669962 w 4699000"/>
              <a:gd name="connsiteY25" fmla="*/ 2300815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2860 w 4699000"/>
              <a:gd name="connsiteY30" fmla="*/ 2250015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74856 w 4699000"/>
              <a:gd name="connsiteY22" fmla="*/ 2319019 h 2587835"/>
              <a:gd name="connsiteX23" fmla="*/ 2799080 w 4699000"/>
              <a:gd name="connsiteY23" fmla="*/ 2321135 h 2587835"/>
              <a:gd name="connsiteX24" fmla="*/ 2796117 w 4699000"/>
              <a:gd name="connsiteY24" fmla="*/ 2294465 h 2587835"/>
              <a:gd name="connsiteX25" fmla="*/ 2669962 w 4699000"/>
              <a:gd name="connsiteY25" fmla="*/ 2300815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4977 w 4699000"/>
              <a:gd name="connsiteY30" fmla="*/ 2245782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74856 w 4699000"/>
              <a:gd name="connsiteY22" fmla="*/ 2319019 h 2587835"/>
              <a:gd name="connsiteX23" fmla="*/ 2799080 w 4699000"/>
              <a:gd name="connsiteY23" fmla="*/ 2321135 h 2587835"/>
              <a:gd name="connsiteX24" fmla="*/ 2796117 w 4699000"/>
              <a:gd name="connsiteY24" fmla="*/ 2294465 h 2587835"/>
              <a:gd name="connsiteX25" fmla="*/ 2669962 w 4699000"/>
              <a:gd name="connsiteY25" fmla="*/ 2300815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4977 w 4699000"/>
              <a:gd name="connsiteY30" fmla="*/ 2245782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74856 w 4699000"/>
              <a:gd name="connsiteY22" fmla="*/ 2319019 h 2587835"/>
              <a:gd name="connsiteX23" fmla="*/ 2799080 w 4699000"/>
              <a:gd name="connsiteY23" fmla="*/ 2321135 h 2587835"/>
              <a:gd name="connsiteX24" fmla="*/ 2796117 w 4699000"/>
              <a:gd name="connsiteY24" fmla="*/ 2294465 h 2587835"/>
              <a:gd name="connsiteX25" fmla="*/ 2667845 w 4699000"/>
              <a:gd name="connsiteY25" fmla="*/ 2296581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4977 w 4699000"/>
              <a:gd name="connsiteY30" fmla="*/ 2245782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74856 w 4699000"/>
              <a:gd name="connsiteY22" fmla="*/ 2319019 h 2587835"/>
              <a:gd name="connsiteX23" fmla="*/ 2799080 w 4699000"/>
              <a:gd name="connsiteY23" fmla="*/ 2321135 h 2587835"/>
              <a:gd name="connsiteX24" fmla="*/ 2794000 w 4699000"/>
              <a:gd name="connsiteY24" fmla="*/ 2292349 h 2587835"/>
              <a:gd name="connsiteX25" fmla="*/ 2667845 w 4699000"/>
              <a:gd name="connsiteY25" fmla="*/ 2296581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4977 w 4699000"/>
              <a:gd name="connsiteY30" fmla="*/ 2245782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 name="connsiteX0" fmla="*/ 4699000 w 4699000"/>
              <a:gd name="connsiteY0" fmla="*/ 2587835 h 2587835"/>
              <a:gd name="connsiteX1" fmla="*/ 4089400 w 4699000"/>
              <a:gd name="connsiteY1" fmla="*/ 2587835 h 2587835"/>
              <a:gd name="connsiteX2" fmla="*/ 4089400 w 4699000"/>
              <a:gd name="connsiteY2" fmla="*/ 2537035 h 2587835"/>
              <a:gd name="connsiteX3" fmla="*/ 3830320 w 4699000"/>
              <a:gd name="connsiteY3" fmla="*/ 2537035 h 2587835"/>
              <a:gd name="connsiteX4" fmla="*/ 3830320 w 4699000"/>
              <a:gd name="connsiteY4" fmla="*/ 2491315 h 2587835"/>
              <a:gd name="connsiteX5" fmla="*/ 3403600 w 4699000"/>
              <a:gd name="connsiteY5" fmla="*/ 2491315 h 2587835"/>
              <a:gd name="connsiteX6" fmla="*/ 3403600 w 4699000"/>
              <a:gd name="connsiteY6" fmla="*/ 2491315 h 2587835"/>
              <a:gd name="connsiteX7" fmla="*/ 3403600 w 4699000"/>
              <a:gd name="connsiteY7" fmla="*/ 2460835 h 2587835"/>
              <a:gd name="connsiteX8" fmla="*/ 3322320 w 4699000"/>
              <a:gd name="connsiteY8" fmla="*/ 2460835 h 2587835"/>
              <a:gd name="connsiteX9" fmla="*/ 3322320 w 4699000"/>
              <a:gd name="connsiteY9" fmla="*/ 2440515 h 2587835"/>
              <a:gd name="connsiteX10" fmla="*/ 3251200 w 4699000"/>
              <a:gd name="connsiteY10" fmla="*/ 2440515 h 2587835"/>
              <a:gd name="connsiteX11" fmla="*/ 3251200 w 4699000"/>
              <a:gd name="connsiteY11" fmla="*/ 2420195 h 2587835"/>
              <a:gd name="connsiteX12" fmla="*/ 3251200 w 4699000"/>
              <a:gd name="connsiteY12" fmla="*/ 2420195 h 2587835"/>
              <a:gd name="connsiteX13" fmla="*/ 3195320 w 4699000"/>
              <a:gd name="connsiteY13" fmla="*/ 2420195 h 2587835"/>
              <a:gd name="connsiteX14" fmla="*/ 3195320 w 4699000"/>
              <a:gd name="connsiteY14" fmla="*/ 2420195 h 2587835"/>
              <a:gd name="connsiteX15" fmla="*/ 3195320 w 4699000"/>
              <a:gd name="connsiteY15" fmla="*/ 2389715 h 2587835"/>
              <a:gd name="connsiteX16" fmla="*/ 3058160 w 4699000"/>
              <a:gd name="connsiteY16" fmla="*/ 2389715 h 2587835"/>
              <a:gd name="connsiteX17" fmla="*/ 3058160 w 4699000"/>
              <a:gd name="connsiteY17" fmla="*/ 2369395 h 2587835"/>
              <a:gd name="connsiteX18" fmla="*/ 2941320 w 4699000"/>
              <a:gd name="connsiteY18" fmla="*/ 2369395 h 2587835"/>
              <a:gd name="connsiteX19" fmla="*/ 2941320 w 4699000"/>
              <a:gd name="connsiteY19" fmla="*/ 2343995 h 2587835"/>
              <a:gd name="connsiteX20" fmla="*/ 2885440 w 4699000"/>
              <a:gd name="connsiteY20" fmla="*/ 2343995 h 2587835"/>
              <a:gd name="connsiteX21" fmla="*/ 2885440 w 4699000"/>
              <a:gd name="connsiteY21" fmla="*/ 2343995 h 2587835"/>
              <a:gd name="connsiteX22" fmla="*/ 2879089 w 4699000"/>
              <a:gd name="connsiteY22" fmla="*/ 2316902 h 2587835"/>
              <a:gd name="connsiteX23" fmla="*/ 2799080 w 4699000"/>
              <a:gd name="connsiteY23" fmla="*/ 2321135 h 2587835"/>
              <a:gd name="connsiteX24" fmla="*/ 2794000 w 4699000"/>
              <a:gd name="connsiteY24" fmla="*/ 2292349 h 2587835"/>
              <a:gd name="connsiteX25" fmla="*/ 2667845 w 4699000"/>
              <a:gd name="connsiteY25" fmla="*/ 2296581 h 2587835"/>
              <a:gd name="connsiteX26" fmla="*/ 2667000 w 4699000"/>
              <a:gd name="connsiteY26" fmla="*/ 2267795 h 2587835"/>
              <a:gd name="connsiteX27" fmla="*/ 2600960 w 4699000"/>
              <a:gd name="connsiteY27" fmla="*/ 2267795 h 2587835"/>
              <a:gd name="connsiteX28" fmla="*/ 2600960 w 4699000"/>
              <a:gd name="connsiteY28" fmla="*/ 2267795 h 2587835"/>
              <a:gd name="connsiteX29" fmla="*/ 2600960 w 4699000"/>
              <a:gd name="connsiteY29" fmla="*/ 2243665 h 2587835"/>
              <a:gd name="connsiteX30" fmla="*/ 2564977 w 4699000"/>
              <a:gd name="connsiteY30" fmla="*/ 2245782 h 2587835"/>
              <a:gd name="connsiteX31" fmla="*/ 2560321 w 4699000"/>
              <a:gd name="connsiteY31" fmla="*/ 2222921 h 2587835"/>
              <a:gd name="connsiteX32" fmla="*/ 2418080 w 4699000"/>
              <a:gd name="connsiteY32" fmla="*/ 2227155 h 2587835"/>
              <a:gd name="connsiteX33" fmla="*/ 2413846 w 4699000"/>
              <a:gd name="connsiteY33" fmla="*/ 2208105 h 2587835"/>
              <a:gd name="connsiteX34" fmla="*/ 2359237 w 4699000"/>
              <a:gd name="connsiteY34" fmla="*/ 2210221 h 2587835"/>
              <a:gd name="connsiteX35" fmla="*/ 2357120 w 4699000"/>
              <a:gd name="connsiteY35" fmla="*/ 2161115 h 2587835"/>
              <a:gd name="connsiteX36" fmla="*/ 2270760 w 4699000"/>
              <a:gd name="connsiteY36" fmla="*/ 2161115 h 2587835"/>
              <a:gd name="connsiteX37" fmla="*/ 2270760 w 4699000"/>
              <a:gd name="connsiteY37" fmla="*/ 2115395 h 2587835"/>
              <a:gd name="connsiteX38" fmla="*/ 2077720 w 4699000"/>
              <a:gd name="connsiteY38" fmla="*/ 2115395 h 2587835"/>
              <a:gd name="connsiteX39" fmla="*/ 2077720 w 4699000"/>
              <a:gd name="connsiteY39" fmla="*/ 2095075 h 2587835"/>
              <a:gd name="connsiteX40" fmla="*/ 2052320 w 4699000"/>
              <a:gd name="connsiteY40" fmla="*/ 2095075 h 2587835"/>
              <a:gd name="connsiteX41" fmla="*/ 2052320 w 4699000"/>
              <a:gd name="connsiteY41" fmla="*/ 2044275 h 2587835"/>
              <a:gd name="connsiteX42" fmla="*/ 1920240 w 4699000"/>
              <a:gd name="connsiteY42" fmla="*/ 2044275 h 2587835"/>
              <a:gd name="connsiteX43" fmla="*/ 1920240 w 4699000"/>
              <a:gd name="connsiteY43" fmla="*/ 2013795 h 2587835"/>
              <a:gd name="connsiteX44" fmla="*/ 1844040 w 4699000"/>
              <a:gd name="connsiteY44" fmla="*/ 2013795 h 2587835"/>
              <a:gd name="connsiteX45" fmla="*/ 1844040 w 4699000"/>
              <a:gd name="connsiteY45" fmla="*/ 1993475 h 2587835"/>
              <a:gd name="connsiteX46" fmla="*/ 1818640 w 4699000"/>
              <a:gd name="connsiteY46" fmla="*/ 1993475 h 2587835"/>
              <a:gd name="connsiteX47" fmla="*/ 1818640 w 4699000"/>
              <a:gd name="connsiteY47" fmla="*/ 1962995 h 2587835"/>
              <a:gd name="connsiteX48" fmla="*/ 1798320 w 4699000"/>
              <a:gd name="connsiteY48" fmla="*/ 1962995 h 2587835"/>
              <a:gd name="connsiteX49" fmla="*/ 1798320 w 4699000"/>
              <a:gd name="connsiteY49" fmla="*/ 1917275 h 2587835"/>
              <a:gd name="connsiteX50" fmla="*/ 1737360 w 4699000"/>
              <a:gd name="connsiteY50" fmla="*/ 1917275 h 2587835"/>
              <a:gd name="connsiteX51" fmla="*/ 1737360 w 4699000"/>
              <a:gd name="connsiteY51" fmla="*/ 1891875 h 2587835"/>
              <a:gd name="connsiteX52" fmla="*/ 1640840 w 4699000"/>
              <a:gd name="connsiteY52" fmla="*/ 1891875 h 2587835"/>
              <a:gd name="connsiteX53" fmla="*/ 1638724 w 4699000"/>
              <a:gd name="connsiteY53" fmla="*/ 1866475 h 2587835"/>
              <a:gd name="connsiteX54" fmla="*/ 1615016 w 4699000"/>
              <a:gd name="connsiteY54" fmla="*/ 1858008 h 2587835"/>
              <a:gd name="connsiteX55" fmla="*/ 1581150 w 4699000"/>
              <a:gd name="connsiteY55" fmla="*/ 1861818 h 2587835"/>
              <a:gd name="connsiteX56" fmla="*/ 1575224 w 4699000"/>
              <a:gd name="connsiteY56" fmla="*/ 1838535 h 2587835"/>
              <a:gd name="connsiteX57" fmla="*/ 1507913 w 4699000"/>
              <a:gd name="connsiteY57" fmla="*/ 1840652 h 2587835"/>
              <a:gd name="connsiteX58" fmla="*/ 1503680 w 4699000"/>
              <a:gd name="connsiteY58" fmla="*/ 1805515 h 2587835"/>
              <a:gd name="connsiteX59" fmla="*/ 1468120 w 4699000"/>
              <a:gd name="connsiteY59" fmla="*/ 1805515 h 2587835"/>
              <a:gd name="connsiteX60" fmla="*/ 1468120 w 4699000"/>
              <a:gd name="connsiteY60" fmla="*/ 1805515 h 2587835"/>
              <a:gd name="connsiteX61" fmla="*/ 1451186 w 4699000"/>
              <a:gd name="connsiteY61" fmla="*/ 1784348 h 2587835"/>
              <a:gd name="connsiteX62" fmla="*/ 1455843 w 4699000"/>
              <a:gd name="connsiteY62" fmla="*/ 1760641 h 2587835"/>
              <a:gd name="connsiteX63" fmla="*/ 1417320 w 4699000"/>
              <a:gd name="connsiteY63" fmla="*/ 1764875 h 2587835"/>
              <a:gd name="connsiteX64" fmla="*/ 1417320 w 4699000"/>
              <a:gd name="connsiteY64" fmla="*/ 1724235 h 2587835"/>
              <a:gd name="connsiteX65" fmla="*/ 1376680 w 4699000"/>
              <a:gd name="connsiteY65" fmla="*/ 1724235 h 2587835"/>
              <a:gd name="connsiteX66" fmla="*/ 1376680 w 4699000"/>
              <a:gd name="connsiteY66" fmla="*/ 1724235 h 2587835"/>
              <a:gd name="connsiteX67" fmla="*/ 1376680 w 4699000"/>
              <a:gd name="connsiteY67" fmla="*/ 1688675 h 2587835"/>
              <a:gd name="connsiteX68" fmla="*/ 1325880 w 4699000"/>
              <a:gd name="connsiteY68" fmla="*/ 1688675 h 2587835"/>
              <a:gd name="connsiteX69" fmla="*/ 1325880 w 4699000"/>
              <a:gd name="connsiteY69" fmla="*/ 1663275 h 2587835"/>
              <a:gd name="connsiteX70" fmla="*/ 1275080 w 4699000"/>
              <a:gd name="connsiteY70" fmla="*/ 1663275 h 2587835"/>
              <a:gd name="connsiteX71" fmla="*/ 1275080 w 4699000"/>
              <a:gd name="connsiteY71" fmla="*/ 1622635 h 2587835"/>
              <a:gd name="connsiteX72" fmla="*/ 1198880 w 4699000"/>
              <a:gd name="connsiteY72" fmla="*/ 1622635 h 2587835"/>
              <a:gd name="connsiteX73" fmla="*/ 1198880 w 4699000"/>
              <a:gd name="connsiteY73" fmla="*/ 1581995 h 2587835"/>
              <a:gd name="connsiteX74" fmla="*/ 1122680 w 4699000"/>
              <a:gd name="connsiteY74" fmla="*/ 1581995 h 2587835"/>
              <a:gd name="connsiteX75" fmla="*/ 1122680 w 4699000"/>
              <a:gd name="connsiteY75" fmla="*/ 1500715 h 2587835"/>
              <a:gd name="connsiteX76" fmla="*/ 1087120 w 4699000"/>
              <a:gd name="connsiteY76" fmla="*/ 1500715 h 2587835"/>
              <a:gd name="connsiteX77" fmla="*/ 1087120 w 4699000"/>
              <a:gd name="connsiteY77" fmla="*/ 1500715 h 2587835"/>
              <a:gd name="connsiteX78" fmla="*/ 1087120 w 4699000"/>
              <a:gd name="connsiteY78" fmla="*/ 1460075 h 2587835"/>
              <a:gd name="connsiteX79" fmla="*/ 1061720 w 4699000"/>
              <a:gd name="connsiteY79" fmla="*/ 1460075 h 2587835"/>
              <a:gd name="connsiteX80" fmla="*/ 1061720 w 4699000"/>
              <a:gd name="connsiteY80" fmla="*/ 1444835 h 2587835"/>
              <a:gd name="connsiteX81" fmla="*/ 1036320 w 4699000"/>
              <a:gd name="connsiteY81" fmla="*/ 1444835 h 2587835"/>
              <a:gd name="connsiteX82" fmla="*/ 1036320 w 4699000"/>
              <a:gd name="connsiteY82" fmla="*/ 1383875 h 2587835"/>
              <a:gd name="connsiteX83" fmla="*/ 1004570 w 4699000"/>
              <a:gd name="connsiteY83" fmla="*/ 1385992 h 2587835"/>
              <a:gd name="connsiteX84" fmla="*/ 1004570 w 4699000"/>
              <a:gd name="connsiteY84" fmla="*/ 1352125 h 2587835"/>
              <a:gd name="connsiteX85" fmla="*/ 924560 w 4699000"/>
              <a:gd name="connsiteY85" fmla="*/ 1358475 h 2587835"/>
              <a:gd name="connsiteX86" fmla="*/ 924560 w 4699000"/>
              <a:gd name="connsiteY86" fmla="*/ 1322915 h 2587835"/>
              <a:gd name="connsiteX87" fmla="*/ 883920 w 4699000"/>
              <a:gd name="connsiteY87" fmla="*/ 1322915 h 2587835"/>
              <a:gd name="connsiteX88" fmla="*/ 883920 w 4699000"/>
              <a:gd name="connsiteY88" fmla="*/ 1251795 h 2587835"/>
              <a:gd name="connsiteX89" fmla="*/ 833120 w 4699000"/>
              <a:gd name="connsiteY89" fmla="*/ 1251795 h 2587835"/>
              <a:gd name="connsiteX90" fmla="*/ 833120 w 4699000"/>
              <a:gd name="connsiteY90" fmla="*/ 1241635 h 2587835"/>
              <a:gd name="connsiteX91" fmla="*/ 787400 w 4699000"/>
              <a:gd name="connsiteY91" fmla="*/ 1241635 h 2587835"/>
              <a:gd name="connsiteX92" fmla="*/ 787400 w 4699000"/>
              <a:gd name="connsiteY92" fmla="*/ 1190835 h 2587835"/>
              <a:gd name="connsiteX93" fmla="*/ 756920 w 4699000"/>
              <a:gd name="connsiteY93" fmla="*/ 1190835 h 2587835"/>
              <a:gd name="connsiteX94" fmla="*/ 756920 w 4699000"/>
              <a:gd name="connsiteY94" fmla="*/ 1129875 h 2587835"/>
              <a:gd name="connsiteX95" fmla="*/ 736600 w 4699000"/>
              <a:gd name="connsiteY95" fmla="*/ 1129875 h 2587835"/>
              <a:gd name="connsiteX96" fmla="*/ 736600 w 4699000"/>
              <a:gd name="connsiteY96" fmla="*/ 1089235 h 2587835"/>
              <a:gd name="connsiteX97" fmla="*/ 706120 w 4699000"/>
              <a:gd name="connsiteY97" fmla="*/ 1089235 h 2587835"/>
              <a:gd name="connsiteX98" fmla="*/ 706120 w 4699000"/>
              <a:gd name="connsiteY98" fmla="*/ 1002875 h 2587835"/>
              <a:gd name="connsiteX99" fmla="*/ 665480 w 4699000"/>
              <a:gd name="connsiteY99" fmla="*/ 1002875 h 2587835"/>
              <a:gd name="connsiteX100" fmla="*/ 665480 w 4699000"/>
              <a:gd name="connsiteY100" fmla="*/ 972395 h 2587835"/>
              <a:gd name="connsiteX101" fmla="*/ 604520 w 4699000"/>
              <a:gd name="connsiteY101" fmla="*/ 972395 h 2587835"/>
              <a:gd name="connsiteX102" fmla="*/ 606636 w 4699000"/>
              <a:gd name="connsiteY102" fmla="*/ 942761 h 2587835"/>
              <a:gd name="connsiteX103" fmla="*/ 574040 w 4699000"/>
              <a:gd name="connsiteY103" fmla="*/ 941915 h 2587835"/>
              <a:gd name="connsiteX104" fmla="*/ 574040 w 4699000"/>
              <a:gd name="connsiteY104" fmla="*/ 845395 h 2587835"/>
              <a:gd name="connsiteX105" fmla="*/ 533400 w 4699000"/>
              <a:gd name="connsiteY105" fmla="*/ 845395 h 2587835"/>
              <a:gd name="connsiteX106" fmla="*/ 533400 w 4699000"/>
              <a:gd name="connsiteY106" fmla="*/ 779355 h 2587835"/>
              <a:gd name="connsiteX107" fmla="*/ 502920 w 4699000"/>
              <a:gd name="connsiteY107" fmla="*/ 779355 h 2587835"/>
              <a:gd name="connsiteX108" fmla="*/ 502920 w 4699000"/>
              <a:gd name="connsiteY108" fmla="*/ 728555 h 2587835"/>
              <a:gd name="connsiteX109" fmla="*/ 472440 w 4699000"/>
              <a:gd name="connsiteY109" fmla="*/ 728555 h 2587835"/>
              <a:gd name="connsiteX110" fmla="*/ 472440 w 4699000"/>
              <a:gd name="connsiteY110" fmla="*/ 692995 h 2587835"/>
              <a:gd name="connsiteX111" fmla="*/ 431800 w 4699000"/>
              <a:gd name="connsiteY111" fmla="*/ 692995 h 2587835"/>
              <a:gd name="connsiteX112" fmla="*/ 431800 w 4699000"/>
              <a:gd name="connsiteY112" fmla="*/ 647275 h 2587835"/>
              <a:gd name="connsiteX113" fmla="*/ 431800 w 4699000"/>
              <a:gd name="connsiteY113" fmla="*/ 647275 h 2587835"/>
              <a:gd name="connsiteX114" fmla="*/ 427567 w 4699000"/>
              <a:gd name="connsiteY114" fmla="*/ 611292 h 2587835"/>
              <a:gd name="connsiteX115" fmla="*/ 409364 w 4699000"/>
              <a:gd name="connsiteY115" fmla="*/ 614679 h 2587835"/>
              <a:gd name="connsiteX116" fmla="*/ 411480 w 4699000"/>
              <a:gd name="connsiteY116" fmla="*/ 586315 h 2587835"/>
              <a:gd name="connsiteX117" fmla="*/ 375920 w 4699000"/>
              <a:gd name="connsiteY117" fmla="*/ 586315 h 2587835"/>
              <a:gd name="connsiteX118" fmla="*/ 375920 w 4699000"/>
              <a:gd name="connsiteY118" fmla="*/ 540595 h 2587835"/>
              <a:gd name="connsiteX119" fmla="*/ 375920 w 4699000"/>
              <a:gd name="connsiteY119" fmla="*/ 540595 h 2587835"/>
              <a:gd name="connsiteX120" fmla="*/ 334010 w 4699000"/>
              <a:gd name="connsiteY120" fmla="*/ 469052 h 2587835"/>
              <a:gd name="connsiteX121" fmla="*/ 304376 w 4699000"/>
              <a:gd name="connsiteY121" fmla="*/ 456352 h 2587835"/>
              <a:gd name="connsiteX122" fmla="*/ 304376 w 4699000"/>
              <a:gd name="connsiteY122" fmla="*/ 423755 h 2587835"/>
              <a:gd name="connsiteX123" fmla="*/ 254000 w 4699000"/>
              <a:gd name="connsiteY123" fmla="*/ 423755 h 2587835"/>
              <a:gd name="connsiteX124" fmla="*/ 254000 w 4699000"/>
              <a:gd name="connsiteY124" fmla="*/ 332315 h 2587835"/>
              <a:gd name="connsiteX125" fmla="*/ 208280 w 4699000"/>
              <a:gd name="connsiteY125" fmla="*/ 332315 h 2587835"/>
              <a:gd name="connsiteX126" fmla="*/ 208280 w 4699000"/>
              <a:gd name="connsiteY126" fmla="*/ 261195 h 2587835"/>
              <a:gd name="connsiteX127" fmla="*/ 177800 w 4699000"/>
              <a:gd name="connsiteY127" fmla="*/ 261195 h 2587835"/>
              <a:gd name="connsiteX128" fmla="*/ 177800 w 4699000"/>
              <a:gd name="connsiteY128" fmla="*/ 210395 h 2587835"/>
              <a:gd name="connsiteX129" fmla="*/ 142240 w 4699000"/>
              <a:gd name="connsiteY129" fmla="*/ 210395 h 2587835"/>
              <a:gd name="connsiteX130" fmla="*/ 142240 w 4699000"/>
              <a:gd name="connsiteY130" fmla="*/ 134195 h 2587835"/>
              <a:gd name="connsiteX131" fmla="*/ 111760 w 4699000"/>
              <a:gd name="connsiteY131" fmla="*/ 134195 h 2587835"/>
              <a:gd name="connsiteX132" fmla="*/ 111760 w 4699000"/>
              <a:gd name="connsiteY132" fmla="*/ 42755 h 2587835"/>
              <a:gd name="connsiteX133" fmla="*/ 81280 w 4699000"/>
              <a:gd name="connsiteY133" fmla="*/ 42755 h 2587835"/>
              <a:gd name="connsiteX134" fmla="*/ 81280 w 4699000"/>
              <a:gd name="connsiteY134" fmla="*/ 42755 h 2587835"/>
              <a:gd name="connsiteX135" fmla="*/ 51647 w 4699000"/>
              <a:gd name="connsiteY135" fmla="*/ 42755 h 2587835"/>
              <a:gd name="connsiteX136" fmla="*/ 55880 w 4699000"/>
              <a:gd name="connsiteY136" fmla="*/ 0 h 2587835"/>
              <a:gd name="connsiteX137" fmla="*/ 0 w 4699000"/>
              <a:gd name="connsiteY137" fmla="*/ 2115 h 2587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4699000" h="2587835">
                <a:moveTo>
                  <a:pt x="4699000" y="2587835"/>
                </a:moveTo>
                <a:lnTo>
                  <a:pt x="4089400" y="2587835"/>
                </a:lnTo>
                <a:lnTo>
                  <a:pt x="4089400" y="2537035"/>
                </a:lnTo>
                <a:lnTo>
                  <a:pt x="3830320" y="2537035"/>
                </a:lnTo>
                <a:lnTo>
                  <a:pt x="3830320" y="2491315"/>
                </a:lnTo>
                <a:lnTo>
                  <a:pt x="3403600" y="2491315"/>
                </a:lnTo>
                <a:lnTo>
                  <a:pt x="3403600" y="2491315"/>
                </a:lnTo>
                <a:lnTo>
                  <a:pt x="3403600" y="2460835"/>
                </a:lnTo>
                <a:lnTo>
                  <a:pt x="3322320" y="2460835"/>
                </a:lnTo>
                <a:lnTo>
                  <a:pt x="3322320" y="2440515"/>
                </a:lnTo>
                <a:lnTo>
                  <a:pt x="3251200" y="2440515"/>
                </a:lnTo>
                <a:lnTo>
                  <a:pt x="3251200" y="2420195"/>
                </a:lnTo>
                <a:lnTo>
                  <a:pt x="3251200" y="2420195"/>
                </a:lnTo>
                <a:lnTo>
                  <a:pt x="3195320" y="2420195"/>
                </a:lnTo>
                <a:lnTo>
                  <a:pt x="3195320" y="2420195"/>
                </a:lnTo>
                <a:lnTo>
                  <a:pt x="3195320" y="2389715"/>
                </a:lnTo>
                <a:lnTo>
                  <a:pt x="3058160" y="2389715"/>
                </a:lnTo>
                <a:lnTo>
                  <a:pt x="3058160" y="2369395"/>
                </a:lnTo>
                <a:lnTo>
                  <a:pt x="2941320" y="2369395"/>
                </a:lnTo>
                <a:lnTo>
                  <a:pt x="2941320" y="2343995"/>
                </a:lnTo>
                <a:lnTo>
                  <a:pt x="2885440" y="2343995"/>
                </a:lnTo>
                <a:lnTo>
                  <a:pt x="2885440" y="2343995"/>
                </a:lnTo>
                <a:lnTo>
                  <a:pt x="2879089" y="2316902"/>
                </a:lnTo>
                <a:lnTo>
                  <a:pt x="2799080" y="2321135"/>
                </a:lnTo>
                <a:lnTo>
                  <a:pt x="2794000" y="2292349"/>
                </a:lnTo>
                <a:lnTo>
                  <a:pt x="2667845" y="2296581"/>
                </a:lnTo>
                <a:cubicBezTo>
                  <a:pt x="2667563" y="2286986"/>
                  <a:pt x="2667282" y="2277390"/>
                  <a:pt x="2667000" y="2267795"/>
                </a:cubicBezTo>
                <a:lnTo>
                  <a:pt x="2600960" y="2267795"/>
                </a:lnTo>
                <a:lnTo>
                  <a:pt x="2600960" y="2267795"/>
                </a:lnTo>
                <a:lnTo>
                  <a:pt x="2600960" y="2243665"/>
                </a:lnTo>
                <a:lnTo>
                  <a:pt x="2564977" y="2245782"/>
                </a:lnTo>
                <a:lnTo>
                  <a:pt x="2560321" y="2222921"/>
                </a:lnTo>
                <a:lnTo>
                  <a:pt x="2418080" y="2227155"/>
                </a:lnTo>
                <a:lnTo>
                  <a:pt x="2413846" y="2208105"/>
                </a:lnTo>
                <a:lnTo>
                  <a:pt x="2359237" y="2210221"/>
                </a:lnTo>
                <a:cubicBezTo>
                  <a:pt x="2358531" y="2193852"/>
                  <a:pt x="2357826" y="2177484"/>
                  <a:pt x="2357120" y="2161115"/>
                </a:cubicBezTo>
                <a:lnTo>
                  <a:pt x="2270760" y="2161115"/>
                </a:lnTo>
                <a:lnTo>
                  <a:pt x="2270760" y="2115395"/>
                </a:lnTo>
                <a:lnTo>
                  <a:pt x="2077720" y="2115395"/>
                </a:lnTo>
                <a:lnTo>
                  <a:pt x="2077720" y="2095075"/>
                </a:lnTo>
                <a:lnTo>
                  <a:pt x="2052320" y="2095075"/>
                </a:lnTo>
                <a:lnTo>
                  <a:pt x="2052320" y="2044275"/>
                </a:lnTo>
                <a:lnTo>
                  <a:pt x="1920240" y="2044275"/>
                </a:lnTo>
                <a:lnTo>
                  <a:pt x="1920240" y="2013795"/>
                </a:lnTo>
                <a:lnTo>
                  <a:pt x="1844040" y="2013795"/>
                </a:lnTo>
                <a:lnTo>
                  <a:pt x="1844040" y="1993475"/>
                </a:lnTo>
                <a:lnTo>
                  <a:pt x="1818640" y="1993475"/>
                </a:lnTo>
                <a:lnTo>
                  <a:pt x="1818640" y="1962995"/>
                </a:lnTo>
                <a:lnTo>
                  <a:pt x="1798320" y="1962995"/>
                </a:lnTo>
                <a:lnTo>
                  <a:pt x="1798320" y="1917275"/>
                </a:lnTo>
                <a:lnTo>
                  <a:pt x="1737360" y="1917275"/>
                </a:lnTo>
                <a:lnTo>
                  <a:pt x="1737360" y="1891875"/>
                </a:lnTo>
                <a:lnTo>
                  <a:pt x="1640840" y="1891875"/>
                </a:lnTo>
                <a:lnTo>
                  <a:pt x="1638724" y="1866475"/>
                </a:lnTo>
                <a:lnTo>
                  <a:pt x="1615016" y="1858008"/>
                </a:lnTo>
                <a:lnTo>
                  <a:pt x="1581150" y="1861818"/>
                </a:lnTo>
                <a:cubicBezTo>
                  <a:pt x="1581291" y="1853351"/>
                  <a:pt x="1575083" y="1847002"/>
                  <a:pt x="1575224" y="1838535"/>
                </a:cubicBezTo>
                <a:lnTo>
                  <a:pt x="1507913" y="1840652"/>
                </a:lnTo>
                <a:lnTo>
                  <a:pt x="1503680" y="1805515"/>
                </a:lnTo>
                <a:lnTo>
                  <a:pt x="1468120" y="1805515"/>
                </a:lnTo>
                <a:lnTo>
                  <a:pt x="1468120" y="1805515"/>
                </a:lnTo>
                <a:lnTo>
                  <a:pt x="1451186" y="1784348"/>
                </a:lnTo>
                <a:lnTo>
                  <a:pt x="1455843" y="1760641"/>
                </a:lnTo>
                <a:lnTo>
                  <a:pt x="1417320" y="1764875"/>
                </a:lnTo>
                <a:lnTo>
                  <a:pt x="1417320" y="1724235"/>
                </a:lnTo>
                <a:lnTo>
                  <a:pt x="1376680" y="1724235"/>
                </a:lnTo>
                <a:lnTo>
                  <a:pt x="1376680" y="1724235"/>
                </a:lnTo>
                <a:lnTo>
                  <a:pt x="1376680" y="1688675"/>
                </a:lnTo>
                <a:lnTo>
                  <a:pt x="1325880" y="1688675"/>
                </a:lnTo>
                <a:lnTo>
                  <a:pt x="1325880" y="1663275"/>
                </a:lnTo>
                <a:lnTo>
                  <a:pt x="1275080" y="1663275"/>
                </a:lnTo>
                <a:lnTo>
                  <a:pt x="1275080" y="1622635"/>
                </a:lnTo>
                <a:lnTo>
                  <a:pt x="1198880" y="1622635"/>
                </a:lnTo>
                <a:lnTo>
                  <a:pt x="1198880" y="1581995"/>
                </a:lnTo>
                <a:lnTo>
                  <a:pt x="1122680" y="1581995"/>
                </a:lnTo>
                <a:lnTo>
                  <a:pt x="1122680" y="1500715"/>
                </a:lnTo>
                <a:lnTo>
                  <a:pt x="1087120" y="1500715"/>
                </a:lnTo>
                <a:lnTo>
                  <a:pt x="1087120" y="1500715"/>
                </a:lnTo>
                <a:lnTo>
                  <a:pt x="1087120" y="1460075"/>
                </a:lnTo>
                <a:lnTo>
                  <a:pt x="1061720" y="1460075"/>
                </a:lnTo>
                <a:lnTo>
                  <a:pt x="1061720" y="1444835"/>
                </a:lnTo>
                <a:lnTo>
                  <a:pt x="1036320" y="1444835"/>
                </a:lnTo>
                <a:lnTo>
                  <a:pt x="1036320" y="1383875"/>
                </a:lnTo>
                <a:lnTo>
                  <a:pt x="1004570" y="1385992"/>
                </a:lnTo>
                <a:lnTo>
                  <a:pt x="1004570" y="1352125"/>
                </a:lnTo>
                <a:lnTo>
                  <a:pt x="924560" y="1358475"/>
                </a:lnTo>
                <a:lnTo>
                  <a:pt x="924560" y="1322915"/>
                </a:lnTo>
                <a:lnTo>
                  <a:pt x="883920" y="1322915"/>
                </a:lnTo>
                <a:lnTo>
                  <a:pt x="883920" y="1251795"/>
                </a:lnTo>
                <a:lnTo>
                  <a:pt x="833120" y="1251795"/>
                </a:lnTo>
                <a:lnTo>
                  <a:pt x="833120" y="1241635"/>
                </a:lnTo>
                <a:lnTo>
                  <a:pt x="787400" y="1241635"/>
                </a:lnTo>
                <a:lnTo>
                  <a:pt x="787400" y="1190835"/>
                </a:lnTo>
                <a:lnTo>
                  <a:pt x="756920" y="1190835"/>
                </a:lnTo>
                <a:lnTo>
                  <a:pt x="756920" y="1129875"/>
                </a:lnTo>
                <a:lnTo>
                  <a:pt x="736600" y="1129875"/>
                </a:lnTo>
                <a:lnTo>
                  <a:pt x="736600" y="1089235"/>
                </a:lnTo>
                <a:lnTo>
                  <a:pt x="706120" y="1089235"/>
                </a:lnTo>
                <a:lnTo>
                  <a:pt x="706120" y="1002875"/>
                </a:lnTo>
                <a:lnTo>
                  <a:pt x="665480" y="1002875"/>
                </a:lnTo>
                <a:lnTo>
                  <a:pt x="665480" y="972395"/>
                </a:lnTo>
                <a:lnTo>
                  <a:pt x="604520" y="972395"/>
                </a:lnTo>
                <a:lnTo>
                  <a:pt x="606636" y="942761"/>
                </a:lnTo>
                <a:lnTo>
                  <a:pt x="574040" y="941915"/>
                </a:lnTo>
                <a:lnTo>
                  <a:pt x="574040" y="845395"/>
                </a:lnTo>
                <a:lnTo>
                  <a:pt x="533400" y="845395"/>
                </a:lnTo>
                <a:lnTo>
                  <a:pt x="533400" y="779355"/>
                </a:lnTo>
                <a:lnTo>
                  <a:pt x="502920" y="779355"/>
                </a:lnTo>
                <a:lnTo>
                  <a:pt x="502920" y="728555"/>
                </a:lnTo>
                <a:lnTo>
                  <a:pt x="472440" y="728555"/>
                </a:lnTo>
                <a:lnTo>
                  <a:pt x="472440" y="692995"/>
                </a:lnTo>
                <a:lnTo>
                  <a:pt x="431800" y="692995"/>
                </a:lnTo>
                <a:lnTo>
                  <a:pt x="431800" y="647275"/>
                </a:lnTo>
                <a:lnTo>
                  <a:pt x="431800" y="647275"/>
                </a:lnTo>
                <a:lnTo>
                  <a:pt x="427567" y="611292"/>
                </a:lnTo>
                <a:lnTo>
                  <a:pt x="409364" y="614679"/>
                </a:lnTo>
                <a:lnTo>
                  <a:pt x="411480" y="586315"/>
                </a:lnTo>
                <a:lnTo>
                  <a:pt x="375920" y="586315"/>
                </a:lnTo>
                <a:lnTo>
                  <a:pt x="375920" y="540595"/>
                </a:lnTo>
                <a:lnTo>
                  <a:pt x="375920" y="540595"/>
                </a:lnTo>
                <a:lnTo>
                  <a:pt x="334010" y="469052"/>
                </a:lnTo>
                <a:lnTo>
                  <a:pt x="304376" y="456352"/>
                </a:lnTo>
                <a:lnTo>
                  <a:pt x="304376" y="423755"/>
                </a:lnTo>
                <a:lnTo>
                  <a:pt x="254000" y="423755"/>
                </a:lnTo>
                <a:lnTo>
                  <a:pt x="254000" y="332315"/>
                </a:lnTo>
                <a:lnTo>
                  <a:pt x="208280" y="332315"/>
                </a:lnTo>
                <a:lnTo>
                  <a:pt x="208280" y="261195"/>
                </a:lnTo>
                <a:lnTo>
                  <a:pt x="177800" y="261195"/>
                </a:lnTo>
                <a:lnTo>
                  <a:pt x="177800" y="210395"/>
                </a:lnTo>
                <a:lnTo>
                  <a:pt x="142240" y="210395"/>
                </a:lnTo>
                <a:lnTo>
                  <a:pt x="142240" y="134195"/>
                </a:lnTo>
                <a:lnTo>
                  <a:pt x="111760" y="134195"/>
                </a:lnTo>
                <a:lnTo>
                  <a:pt x="111760" y="42755"/>
                </a:lnTo>
                <a:lnTo>
                  <a:pt x="81280" y="42755"/>
                </a:lnTo>
                <a:lnTo>
                  <a:pt x="81280" y="42755"/>
                </a:lnTo>
                <a:lnTo>
                  <a:pt x="51647" y="42755"/>
                </a:lnTo>
                <a:lnTo>
                  <a:pt x="55880" y="0"/>
                </a:lnTo>
                <a:cubicBezTo>
                  <a:pt x="28787" y="0"/>
                  <a:pt x="27093" y="2115"/>
                  <a:pt x="0" y="2115"/>
                </a:cubicBezTo>
              </a:path>
            </a:pathLst>
          </a:custGeom>
          <a:noFill/>
          <a:ln w="28575">
            <a:solidFill>
              <a:schemeClr val="accent3"/>
            </a:solidFill>
            <a:miter lim="800000"/>
            <a:headEnd/>
            <a:tailEnd/>
          </a:ln>
        </p:spPr>
        <p:txBody>
          <a:bodyPr rtlCol="0" anchor="ctr"/>
          <a:lstStyle/>
          <a:p>
            <a:pPr algn="ctr"/>
            <a:endParaRPr lang="en-US" dirty="0"/>
          </a:p>
        </p:txBody>
      </p:sp>
      <p:sp>
        <p:nvSpPr>
          <p:cNvPr id="171" name="Freeform: Shape 170">
            <a:extLst>
              <a:ext uri="{FF2B5EF4-FFF2-40B4-BE49-F238E27FC236}">
                <a16:creationId xmlns:a16="http://schemas.microsoft.com/office/drawing/2014/main" id="{1058BB64-A963-C4A9-1F4F-21D776EF571A}"/>
              </a:ext>
            </a:extLst>
          </p:cNvPr>
          <p:cNvSpPr/>
          <p:nvPr/>
        </p:nvSpPr>
        <p:spPr bwMode="auto">
          <a:xfrm>
            <a:off x="6667500" y="2163233"/>
            <a:ext cx="4495800" cy="2336800"/>
          </a:xfrm>
          <a:custGeom>
            <a:avLst/>
            <a:gdLst>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59467 w 4495800"/>
              <a:gd name="connsiteY41" fmla="*/ 1803400 h 2336800"/>
              <a:gd name="connsiteX42" fmla="*/ 1642533 w 4495800"/>
              <a:gd name="connsiteY42" fmla="*/ 1786466 h 2336800"/>
              <a:gd name="connsiteX43" fmla="*/ 1642533 w 4495800"/>
              <a:gd name="connsiteY43" fmla="*/ 1748367 h 2336800"/>
              <a:gd name="connsiteX44" fmla="*/ 1595967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33500 w 4495800"/>
              <a:gd name="connsiteY57" fmla="*/ 1473200 h 2336800"/>
              <a:gd name="connsiteX58" fmla="*/ 1227667 w 4495800"/>
              <a:gd name="connsiteY58" fmla="*/ 1473200 h 2336800"/>
              <a:gd name="connsiteX59" fmla="*/ 1227667 w 4495800"/>
              <a:gd name="connsiteY59" fmla="*/ 1473200 h 2336800"/>
              <a:gd name="connsiteX60" fmla="*/ 1227667 w 4495800"/>
              <a:gd name="connsiteY60" fmla="*/ 1473200 h 2336800"/>
              <a:gd name="connsiteX61" fmla="*/ 1227667 w 4495800"/>
              <a:gd name="connsiteY61" fmla="*/ 1443567 h 2336800"/>
              <a:gd name="connsiteX62" fmla="*/ 1164167 w 4495800"/>
              <a:gd name="connsiteY62" fmla="*/ 1443567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59467 w 4495800"/>
              <a:gd name="connsiteY41" fmla="*/ 1803400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33500 w 4495800"/>
              <a:gd name="connsiteY57" fmla="*/ 1473200 h 2336800"/>
              <a:gd name="connsiteX58" fmla="*/ 1227667 w 4495800"/>
              <a:gd name="connsiteY58" fmla="*/ 1473200 h 2336800"/>
              <a:gd name="connsiteX59" fmla="*/ 1227667 w 4495800"/>
              <a:gd name="connsiteY59" fmla="*/ 1473200 h 2336800"/>
              <a:gd name="connsiteX60" fmla="*/ 1227667 w 4495800"/>
              <a:gd name="connsiteY60" fmla="*/ 1473200 h 2336800"/>
              <a:gd name="connsiteX61" fmla="*/ 1227667 w 4495800"/>
              <a:gd name="connsiteY61" fmla="*/ 1443567 h 2336800"/>
              <a:gd name="connsiteX62" fmla="*/ 1164167 w 4495800"/>
              <a:gd name="connsiteY62" fmla="*/ 1443567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2763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33500 w 4495800"/>
              <a:gd name="connsiteY57" fmla="*/ 1473200 h 2336800"/>
              <a:gd name="connsiteX58" fmla="*/ 1227667 w 4495800"/>
              <a:gd name="connsiteY58" fmla="*/ 1473200 h 2336800"/>
              <a:gd name="connsiteX59" fmla="*/ 1227667 w 4495800"/>
              <a:gd name="connsiteY59" fmla="*/ 1473200 h 2336800"/>
              <a:gd name="connsiteX60" fmla="*/ 1227667 w 4495800"/>
              <a:gd name="connsiteY60" fmla="*/ 1473200 h 2336800"/>
              <a:gd name="connsiteX61" fmla="*/ 1227667 w 4495800"/>
              <a:gd name="connsiteY61" fmla="*/ 1443567 h 2336800"/>
              <a:gd name="connsiteX62" fmla="*/ 1164167 w 4495800"/>
              <a:gd name="connsiteY62" fmla="*/ 1443567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33500 w 4495800"/>
              <a:gd name="connsiteY57" fmla="*/ 1473200 h 2336800"/>
              <a:gd name="connsiteX58" fmla="*/ 1227667 w 4495800"/>
              <a:gd name="connsiteY58" fmla="*/ 1473200 h 2336800"/>
              <a:gd name="connsiteX59" fmla="*/ 1227667 w 4495800"/>
              <a:gd name="connsiteY59" fmla="*/ 1473200 h 2336800"/>
              <a:gd name="connsiteX60" fmla="*/ 1227667 w 4495800"/>
              <a:gd name="connsiteY60" fmla="*/ 1473200 h 2336800"/>
              <a:gd name="connsiteX61" fmla="*/ 1227667 w 4495800"/>
              <a:gd name="connsiteY61" fmla="*/ 1443567 h 2336800"/>
              <a:gd name="connsiteX62" fmla="*/ 1164167 w 4495800"/>
              <a:gd name="connsiteY62" fmla="*/ 1443567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33500 w 4495800"/>
              <a:gd name="connsiteY57" fmla="*/ 1473200 h 2336800"/>
              <a:gd name="connsiteX58" fmla="*/ 1227667 w 4495800"/>
              <a:gd name="connsiteY58" fmla="*/ 1473200 h 2336800"/>
              <a:gd name="connsiteX59" fmla="*/ 1227667 w 4495800"/>
              <a:gd name="connsiteY59" fmla="*/ 1473200 h 2336800"/>
              <a:gd name="connsiteX60" fmla="*/ 1227667 w 4495800"/>
              <a:gd name="connsiteY60" fmla="*/ 1473200 h 2336800"/>
              <a:gd name="connsiteX61" fmla="*/ 1227667 w 4495800"/>
              <a:gd name="connsiteY61" fmla="*/ 1443567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33500 w 4495800"/>
              <a:gd name="connsiteY57" fmla="*/ 1473200 h 2336800"/>
              <a:gd name="connsiteX58" fmla="*/ 1227667 w 4495800"/>
              <a:gd name="connsiteY58" fmla="*/ 1473200 h 2336800"/>
              <a:gd name="connsiteX59" fmla="*/ 1227667 w 4495800"/>
              <a:gd name="connsiteY59" fmla="*/ 1473200 h 2336800"/>
              <a:gd name="connsiteX60" fmla="*/ 1227667 w 4495800"/>
              <a:gd name="connsiteY60" fmla="*/ 1473200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20800 w 4495800"/>
              <a:gd name="connsiteY57" fmla="*/ 1460500 h 2336800"/>
              <a:gd name="connsiteX58" fmla="*/ 1227667 w 4495800"/>
              <a:gd name="connsiteY58" fmla="*/ 1473200 h 2336800"/>
              <a:gd name="connsiteX59" fmla="*/ 1227667 w 4495800"/>
              <a:gd name="connsiteY59" fmla="*/ 1473200 h 2336800"/>
              <a:gd name="connsiteX60" fmla="*/ 1227667 w 4495800"/>
              <a:gd name="connsiteY60" fmla="*/ 1473200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20800 w 4495800"/>
              <a:gd name="connsiteY57" fmla="*/ 1460500 h 2336800"/>
              <a:gd name="connsiteX58" fmla="*/ 1227667 w 4495800"/>
              <a:gd name="connsiteY58" fmla="*/ 1473200 h 2336800"/>
              <a:gd name="connsiteX59" fmla="*/ 1227667 w 4495800"/>
              <a:gd name="connsiteY59" fmla="*/ 1473200 h 2336800"/>
              <a:gd name="connsiteX60" fmla="*/ 1219730 w 4495800"/>
              <a:gd name="connsiteY60" fmla="*/ 1466850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20800 w 4495800"/>
              <a:gd name="connsiteY57" fmla="*/ 1460500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335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5563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7833 w 4495800"/>
              <a:gd name="connsiteY82" fmla="*/ 1071034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30766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910167 h 2336800"/>
              <a:gd name="connsiteX97" fmla="*/ 605367 w 4495800"/>
              <a:gd name="connsiteY97" fmla="*/ 880534 h 2336800"/>
              <a:gd name="connsiteX98" fmla="*/ 554567 w 4495800"/>
              <a:gd name="connsiteY98" fmla="*/ 880534 h 2336800"/>
              <a:gd name="connsiteX99" fmla="*/ 554567 w 4495800"/>
              <a:gd name="connsiteY99" fmla="*/ 838200 h 2336800"/>
              <a:gd name="connsiteX100" fmla="*/ 516467 w 4495800"/>
              <a:gd name="connsiteY100" fmla="*/ 838200 h 2336800"/>
              <a:gd name="connsiteX101" fmla="*/ 516467 w 4495800"/>
              <a:gd name="connsiteY101" fmla="*/ 774700 h 2336800"/>
              <a:gd name="connsiteX102" fmla="*/ 482600 w 4495800"/>
              <a:gd name="connsiteY102" fmla="*/ 774700 h 2336800"/>
              <a:gd name="connsiteX103" fmla="*/ 482600 w 4495800"/>
              <a:gd name="connsiteY103" fmla="*/ 745067 h 2336800"/>
              <a:gd name="connsiteX104" fmla="*/ 457200 w 4495800"/>
              <a:gd name="connsiteY104" fmla="*/ 745067 h 2336800"/>
              <a:gd name="connsiteX105" fmla="*/ 457200 w 4495800"/>
              <a:gd name="connsiteY105" fmla="*/ 698500 h 2336800"/>
              <a:gd name="connsiteX106" fmla="*/ 406400 w 4495800"/>
              <a:gd name="connsiteY106" fmla="*/ 698500 h 2336800"/>
              <a:gd name="connsiteX107" fmla="*/ 406400 w 4495800"/>
              <a:gd name="connsiteY107" fmla="*/ 698500 h 2336800"/>
              <a:gd name="connsiteX108" fmla="*/ 406400 w 4495800"/>
              <a:gd name="connsiteY108" fmla="*/ 668867 h 2336800"/>
              <a:gd name="connsiteX109" fmla="*/ 406400 w 4495800"/>
              <a:gd name="connsiteY109" fmla="*/ 605367 h 2336800"/>
              <a:gd name="connsiteX110" fmla="*/ 406400 w 4495800"/>
              <a:gd name="connsiteY110" fmla="*/ 605367 h 2336800"/>
              <a:gd name="connsiteX111" fmla="*/ 385233 w 4495800"/>
              <a:gd name="connsiteY111" fmla="*/ 626534 h 2336800"/>
              <a:gd name="connsiteX112" fmla="*/ 385233 w 4495800"/>
              <a:gd name="connsiteY112" fmla="*/ 571500 h 2336800"/>
              <a:gd name="connsiteX113" fmla="*/ 334433 w 4495800"/>
              <a:gd name="connsiteY113" fmla="*/ 571500 h 2336800"/>
              <a:gd name="connsiteX114" fmla="*/ 334433 w 4495800"/>
              <a:gd name="connsiteY114" fmla="*/ 520700 h 2336800"/>
              <a:gd name="connsiteX115" fmla="*/ 317500 w 4495800"/>
              <a:gd name="connsiteY115" fmla="*/ 520700 h 2336800"/>
              <a:gd name="connsiteX116" fmla="*/ 317500 w 4495800"/>
              <a:gd name="connsiteY116" fmla="*/ 478367 h 2336800"/>
              <a:gd name="connsiteX117" fmla="*/ 275167 w 4495800"/>
              <a:gd name="connsiteY117" fmla="*/ 478367 h 2336800"/>
              <a:gd name="connsiteX118" fmla="*/ 275167 w 4495800"/>
              <a:gd name="connsiteY118" fmla="*/ 410634 h 2336800"/>
              <a:gd name="connsiteX119" fmla="*/ 241300 w 4495800"/>
              <a:gd name="connsiteY119" fmla="*/ 410634 h 2336800"/>
              <a:gd name="connsiteX120" fmla="*/ 241300 w 4495800"/>
              <a:gd name="connsiteY120" fmla="*/ 334434 h 2336800"/>
              <a:gd name="connsiteX121" fmla="*/ 203200 w 4495800"/>
              <a:gd name="connsiteY121" fmla="*/ 334434 h 2336800"/>
              <a:gd name="connsiteX122" fmla="*/ 203200 w 4495800"/>
              <a:gd name="connsiteY122" fmla="*/ 279400 h 2336800"/>
              <a:gd name="connsiteX123" fmla="*/ 203200 w 4495800"/>
              <a:gd name="connsiteY123" fmla="*/ 279400 h 2336800"/>
              <a:gd name="connsiteX124" fmla="*/ 160867 w 4495800"/>
              <a:gd name="connsiteY124" fmla="*/ 279400 h 2336800"/>
              <a:gd name="connsiteX125" fmla="*/ 160867 w 4495800"/>
              <a:gd name="connsiteY125" fmla="*/ 182034 h 2336800"/>
              <a:gd name="connsiteX126" fmla="*/ 160867 w 4495800"/>
              <a:gd name="connsiteY126" fmla="*/ 182034 h 2336800"/>
              <a:gd name="connsiteX127" fmla="*/ 127000 w 4495800"/>
              <a:gd name="connsiteY127" fmla="*/ 182034 h 2336800"/>
              <a:gd name="connsiteX128" fmla="*/ 127000 w 4495800"/>
              <a:gd name="connsiteY128" fmla="*/ 63500 h 2336800"/>
              <a:gd name="connsiteX129" fmla="*/ 71967 w 4495800"/>
              <a:gd name="connsiteY129" fmla="*/ 63500 h 2336800"/>
              <a:gd name="connsiteX130" fmla="*/ 71967 w 4495800"/>
              <a:gd name="connsiteY130" fmla="*/ 0 h 2336800"/>
              <a:gd name="connsiteX131" fmla="*/ 0 w 4495800"/>
              <a:gd name="connsiteY131"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30766 w 4495800"/>
              <a:gd name="connsiteY92" fmla="*/ 910167 h 2336800"/>
              <a:gd name="connsiteX93" fmla="*/ 605367 w 4495800"/>
              <a:gd name="connsiteY93" fmla="*/ 910167 h 2336800"/>
              <a:gd name="connsiteX94" fmla="*/ 605367 w 4495800"/>
              <a:gd name="connsiteY94" fmla="*/ 910167 h 2336800"/>
              <a:gd name="connsiteX95" fmla="*/ 605367 w 4495800"/>
              <a:gd name="connsiteY95" fmla="*/ 910167 h 2336800"/>
              <a:gd name="connsiteX96" fmla="*/ 605367 w 4495800"/>
              <a:gd name="connsiteY96" fmla="*/ 880534 h 2336800"/>
              <a:gd name="connsiteX97" fmla="*/ 554567 w 4495800"/>
              <a:gd name="connsiteY97" fmla="*/ 880534 h 2336800"/>
              <a:gd name="connsiteX98" fmla="*/ 554567 w 4495800"/>
              <a:gd name="connsiteY98" fmla="*/ 838200 h 2336800"/>
              <a:gd name="connsiteX99" fmla="*/ 516467 w 4495800"/>
              <a:gd name="connsiteY99" fmla="*/ 838200 h 2336800"/>
              <a:gd name="connsiteX100" fmla="*/ 516467 w 4495800"/>
              <a:gd name="connsiteY100" fmla="*/ 774700 h 2336800"/>
              <a:gd name="connsiteX101" fmla="*/ 482600 w 4495800"/>
              <a:gd name="connsiteY101" fmla="*/ 774700 h 2336800"/>
              <a:gd name="connsiteX102" fmla="*/ 482600 w 4495800"/>
              <a:gd name="connsiteY102" fmla="*/ 745067 h 2336800"/>
              <a:gd name="connsiteX103" fmla="*/ 457200 w 4495800"/>
              <a:gd name="connsiteY103" fmla="*/ 745067 h 2336800"/>
              <a:gd name="connsiteX104" fmla="*/ 457200 w 4495800"/>
              <a:gd name="connsiteY104" fmla="*/ 698500 h 2336800"/>
              <a:gd name="connsiteX105" fmla="*/ 406400 w 4495800"/>
              <a:gd name="connsiteY105" fmla="*/ 698500 h 2336800"/>
              <a:gd name="connsiteX106" fmla="*/ 406400 w 4495800"/>
              <a:gd name="connsiteY106" fmla="*/ 698500 h 2336800"/>
              <a:gd name="connsiteX107" fmla="*/ 406400 w 4495800"/>
              <a:gd name="connsiteY107" fmla="*/ 668867 h 2336800"/>
              <a:gd name="connsiteX108" fmla="*/ 406400 w 4495800"/>
              <a:gd name="connsiteY108" fmla="*/ 605367 h 2336800"/>
              <a:gd name="connsiteX109" fmla="*/ 406400 w 4495800"/>
              <a:gd name="connsiteY109" fmla="*/ 605367 h 2336800"/>
              <a:gd name="connsiteX110" fmla="*/ 385233 w 4495800"/>
              <a:gd name="connsiteY110" fmla="*/ 626534 h 2336800"/>
              <a:gd name="connsiteX111" fmla="*/ 385233 w 4495800"/>
              <a:gd name="connsiteY111" fmla="*/ 571500 h 2336800"/>
              <a:gd name="connsiteX112" fmla="*/ 334433 w 4495800"/>
              <a:gd name="connsiteY112" fmla="*/ 571500 h 2336800"/>
              <a:gd name="connsiteX113" fmla="*/ 334433 w 4495800"/>
              <a:gd name="connsiteY113" fmla="*/ 520700 h 2336800"/>
              <a:gd name="connsiteX114" fmla="*/ 317500 w 4495800"/>
              <a:gd name="connsiteY114" fmla="*/ 520700 h 2336800"/>
              <a:gd name="connsiteX115" fmla="*/ 317500 w 4495800"/>
              <a:gd name="connsiteY115" fmla="*/ 478367 h 2336800"/>
              <a:gd name="connsiteX116" fmla="*/ 275167 w 4495800"/>
              <a:gd name="connsiteY116" fmla="*/ 478367 h 2336800"/>
              <a:gd name="connsiteX117" fmla="*/ 275167 w 4495800"/>
              <a:gd name="connsiteY117" fmla="*/ 410634 h 2336800"/>
              <a:gd name="connsiteX118" fmla="*/ 241300 w 4495800"/>
              <a:gd name="connsiteY118" fmla="*/ 410634 h 2336800"/>
              <a:gd name="connsiteX119" fmla="*/ 241300 w 4495800"/>
              <a:gd name="connsiteY119" fmla="*/ 334434 h 2336800"/>
              <a:gd name="connsiteX120" fmla="*/ 203200 w 4495800"/>
              <a:gd name="connsiteY120" fmla="*/ 334434 h 2336800"/>
              <a:gd name="connsiteX121" fmla="*/ 203200 w 4495800"/>
              <a:gd name="connsiteY121" fmla="*/ 279400 h 2336800"/>
              <a:gd name="connsiteX122" fmla="*/ 203200 w 4495800"/>
              <a:gd name="connsiteY122" fmla="*/ 279400 h 2336800"/>
              <a:gd name="connsiteX123" fmla="*/ 160867 w 4495800"/>
              <a:gd name="connsiteY123" fmla="*/ 279400 h 2336800"/>
              <a:gd name="connsiteX124" fmla="*/ 160867 w 4495800"/>
              <a:gd name="connsiteY124" fmla="*/ 182034 h 2336800"/>
              <a:gd name="connsiteX125" fmla="*/ 160867 w 4495800"/>
              <a:gd name="connsiteY125" fmla="*/ 182034 h 2336800"/>
              <a:gd name="connsiteX126" fmla="*/ 127000 w 4495800"/>
              <a:gd name="connsiteY126" fmla="*/ 182034 h 2336800"/>
              <a:gd name="connsiteX127" fmla="*/ 127000 w 4495800"/>
              <a:gd name="connsiteY127" fmla="*/ 63500 h 2336800"/>
              <a:gd name="connsiteX128" fmla="*/ 71967 w 4495800"/>
              <a:gd name="connsiteY128" fmla="*/ 63500 h 2336800"/>
              <a:gd name="connsiteX129" fmla="*/ 71967 w 4495800"/>
              <a:gd name="connsiteY129" fmla="*/ 0 h 2336800"/>
              <a:gd name="connsiteX130" fmla="*/ 0 w 4495800"/>
              <a:gd name="connsiteY130"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01700 h 2336800"/>
              <a:gd name="connsiteX92" fmla="*/ 605367 w 4495800"/>
              <a:gd name="connsiteY92" fmla="*/ 910167 h 2336800"/>
              <a:gd name="connsiteX93" fmla="*/ 605367 w 4495800"/>
              <a:gd name="connsiteY93" fmla="*/ 910167 h 2336800"/>
              <a:gd name="connsiteX94" fmla="*/ 605367 w 4495800"/>
              <a:gd name="connsiteY94" fmla="*/ 910167 h 2336800"/>
              <a:gd name="connsiteX95" fmla="*/ 605367 w 4495800"/>
              <a:gd name="connsiteY95" fmla="*/ 880534 h 2336800"/>
              <a:gd name="connsiteX96" fmla="*/ 554567 w 4495800"/>
              <a:gd name="connsiteY96" fmla="*/ 880534 h 2336800"/>
              <a:gd name="connsiteX97" fmla="*/ 554567 w 4495800"/>
              <a:gd name="connsiteY97" fmla="*/ 838200 h 2336800"/>
              <a:gd name="connsiteX98" fmla="*/ 516467 w 4495800"/>
              <a:gd name="connsiteY98" fmla="*/ 838200 h 2336800"/>
              <a:gd name="connsiteX99" fmla="*/ 516467 w 4495800"/>
              <a:gd name="connsiteY99" fmla="*/ 774700 h 2336800"/>
              <a:gd name="connsiteX100" fmla="*/ 482600 w 4495800"/>
              <a:gd name="connsiteY100" fmla="*/ 774700 h 2336800"/>
              <a:gd name="connsiteX101" fmla="*/ 482600 w 4495800"/>
              <a:gd name="connsiteY101" fmla="*/ 745067 h 2336800"/>
              <a:gd name="connsiteX102" fmla="*/ 457200 w 4495800"/>
              <a:gd name="connsiteY102" fmla="*/ 745067 h 2336800"/>
              <a:gd name="connsiteX103" fmla="*/ 457200 w 4495800"/>
              <a:gd name="connsiteY103" fmla="*/ 698500 h 2336800"/>
              <a:gd name="connsiteX104" fmla="*/ 406400 w 4495800"/>
              <a:gd name="connsiteY104" fmla="*/ 698500 h 2336800"/>
              <a:gd name="connsiteX105" fmla="*/ 406400 w 4495800"/>
              <a:gd name="connsiteY105" fmla="*/ 698500 h 2336800"/>
              <a:gd name="connsiteX106" fmla="*/ 406400 w 4495800"/>
              <a:gd name="connsiteY106" fmla="*/ 668867 h 2336800"/>
              <a:gd name="connsiteX107" fmla="*/ 406400 w 4495800"/>
              <a:gd name="connsiteY107" fmla="*/ 605367 h 2336800"/>
              <a:gd name="connsiteX108" fmla="*/ 406400 w 4495800"/>
              <a:gd name="connsiteY108" fmla="*/ 605367 h 2336800"/>
              <a:gd name="connsiteX109" fmla="*/ 385233 w 4495800"/>
              <a:gd name="connsiteY109" fmla="*/ 626534 h 2336800"/>
              <a:gd name="connsiteX110" fmla="*/ 385233 w 4495800"/>
              <a:gd name="connsiteY110" fmla="*/ 571500 h 2336800"/>
              <a:gd name="connsiteX111" fmla="*/ 334433 w 4495800"/>
              <a:gd name="connsiteY111" fmla="*/ 571500 h 2336800"/>
              <a:gd name="connsiteX112" fmla="*/ 334433 w 4495800"/>
              <a:gd name="connsiteY112" fmla="*/ 520700 h 2336800"/>
              <a:gd name="connsiteX113" fmla="*/ 317500 w 4495800"/>
              <a:gd name="connsiteY113" fmla="*/ 520700 h 2336800"/>
              <a:gd name="connsiteX114" fmla="*/ 317500 w 4495800"/>
              <a:gd name="connsiteY114" fmla="*/ 478367 h 2336800"/>
              <a:gd name="connsiteX115" fmla="*/ 275167 w 4495800"/>
              <a:gd name="connsiteY115" fmla="*/ 478367 h 2336800"/>
              <a:gd name="connsiteX116" fmla="*/ 275167 w 4495800"/>
              <a:gd name="connsiteY116" fmla="*/ 410634 h 2336800"/>
              <a:gd name="connsiteX117" fmla="*/ 241300 w 4495800"/>
              <a:gd name="connsiteY117" fmla="*/ 410634 h 2336800"/>
              <a:gd name="connsiteX118" fmla="*/ 241300 w 4495800"/>
              <a:gd name="connsiteY118" fmla="*/ 334434 h 2336800"/>
              <a:gd name="connsiteX119" fmla="*/ 203200 w 4495800"/>
              <a:gd name="connsiteY119" fmla="*/ 334434 h 2336800"/>
              <a:gd name="connsiteX120" fmla="*/ 203200 w 4495800"/>
              <a:gd name="connsiteY120" fmla="*/ 279400 h 2336800"/>
              <a:gd name="connsiteX121" fmla="*/ 203200 w 4495800"/>
              <a:gd name="connsiteY121" fmla="*/ 279400 h 2336800"/>
              <a:gd name="connsiteX122" fmla="*/ 160867 w 4495800"/>
              <a:gd name="connsiteY122" fmla="*/ 279400 h 2336800"/>
              <a:gd name="connsiteX123" fmla="*/ 160867 w 4495800"/>
              <a:gd name="connsiteY123" fmla="*/ 182034 h 2336800"/>
              <a:gd name="connsiteX124" fmla="*/ 160867 w 4495800"/>
              <a:gd name="connsiteY124" fmla="*/ 182034 h 2336800"/>
              <a:gd name="connsiteX125" fmla="*/ 127000 w 4495800"/>
              <a:gd name="connsiteY125" fmla="*/ 182034 h 2336800"/>
              <a:gd name="connsiteX126" fmla="*/ 127000 w 4495800"/>
              <a:gd name="connsiteY126" fmla="*/ 63500 h 2336800"/>
              <a:gd name="connsiteX127" fmla="*/ 71967 w 4495800"/>
              <a:gd name="connsiteY127" fmla="*/ 63500 h 2336800"/>
              <a:gd name="connsiteX128" fmla="*/ 71967 w 4495800"/>
              <a:gd name="connsiteY128" fmla="*/ 0 h 2336800"/>
              <a:gd name="connsiteX129" fmla="*/ 0 w 4495800"/>
              <a:gd name="connsiteY129"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39233 w 4495800"/>
              <a:gd name="connsiteY91" fmla="*/ 914400 h 2336800"/>
              <a:gd name="connsiteX92" fmla="*/ 605367 w 4495800"/>
              <a:gd name="connsiteY92" fmla="*/ 910167 h 2336800"/>
              <a:gd name="connsiteX93" fmla="*/ 605367 w 4495800"/>
              <a:gd name="connsiteY93" fmla="*/ 910167 h 2336800"/>
              <a:gd name="connsiteX94" fmla="*/ 605367 w 4495800"/>
              <a:gd name="connsiteY94" fmla="*/ 910167 h 2336800"/>
              <a:gd name="connsiteX95" fmla="*/ 605367 w 4495800"/>
              <a:gd name="connsiteY95" fmla="*/ 880534 h 2336800"/>
              <a:gd name="connsiteX96" fmla="*/ 554567 w 4495800"/>
              <a:gd name="connsiteY96" fmla="*/ 880534 h 2336800"/>
              <a:gd name="connsiteX97" fmla="*/ 554567 w 4495800"/>
              <a:gd name="connsiteY97" fmla="*/ 838200 h 2336800"/>
              <a:gd name="connsiteX98" fmla="*/ 516467 w 4495800"/>
              <a:gd name="connsiteY98" fmla="*/ 838200 h 2336800"/>
              <a:gd name="connsiteX99" fmla="*/ 516467 w 4495800"/>
              <a:gd name="connsiteY99" fmla="*/ 774700 h 2336800"/>
              <a:gd name="connsiteX100" fmla="*/ 482600 w 4495800"/>
              <a:gd name="connsiteY100" fmla="*/ 774700 h 2336800"/>
              <a:gd name="connsiteX101" fmla="*/ 482600 w 4495800"/>
              <a:gd name="connsiteY101" fmla="*/ 745067 h 2336800"/>
              <a:gd name="connsiteX102" fmla="*/ 457200 w 4495800"/>
              <a:gd name="connsiteY102" fmla="*/ 745067 h 2336800"/>
              <a:gd name="connsiteX103" fmla="*/ 457200 w 4495800"/>
              <a:gd name="connsiteY103" fmla="*/ 698500 h 2336800"/>
              <a:gd name="connsiteX104" fmla="*/ 406400 w 4495800"/>
              <a:gd name="connsiteY104" fmla="*/ 698500 h 2336800"/>
              <a:gd name="connsiteX105" fmla="*/ 406400 w 4495800"/>
              <a:gd name="connsiteY105" fmla="*/ 698500 h 2336800"/>
              <a:gd name="connsiteX106" fmla="*/ 406400 w 4495800"/>
              <a:gd name="connsiteY106" fmla="*/ 668867 h 2336800"/>
              <a:gd name="connsiteX107" fmla="*/ 406400 w 4495800"/>
              <a:gd name="connsiteY107" fmla="*/ 605367 h 2336800"/>
              <a:gd name="connsiteX108" fmla="*/ 406400 w 4495800"/>
              <a:gd name="connsiteY108" fmla="*/ 605367 h 2336800"/>
              <a:gd name="connsiteX109" fmla="*/ 385233 w 4495800"/>
              <a:gd name="connsiteY109" fmla="*/ 626534 h 2336800"/>
              <a:gd name="connsiteX110" fmla="*/ 385233 w 4495800"/>
              <a:gd name="connsiteY110" fmla="*/ 571500 h 2336800"/>
              <a:gd name="connsiteX111" fmla="*/ 334433 w 4495800"/>
              <a:gd name="connsiteY111" fmla="*/ 571500 h 2336800"/>
              <a:gd name="connsiteX112" fmla="*/ 334433 w 4495800"/>
              <a:gd name="connsiteY112" fmla="*/ 520700 h 2336800"/>
              <a:gd name="connsiteX113" fmla="*/ 317500 w 4495800"/>
              <a:gd name="connsiteY113" fmla="*/ 520700 h 2336800"/>
              <a:gd name="connsiteX114" fmla="*/ 317500 w 4495800"/>
              <a:gd name="connsiteY114" fmla="*/ 478367 h 2336800"/>
              <a:gd name="connsiteX115" fmla="*/ 275167 w 4495800"/>
              <a:gd name="connsiteY115" fmla="*/ 478367 h 2336800"/>
              <a:gd name="connsiteX116" fmla="*/ 275167 w 4495800"/>
              <a:gd name="connsiteY116" fmla="*/ 410634 h 2336800"/>
              <a:gd name="connsiteX117" fmla="*/ 241300 w 4495800"/>
              <a:gd name="connsiteY117" fmla="*/ 410634 h 2336800"/>
              <a:gd name="connsiteX118" fmla="*/ 241300 w 4495800"/>
              <a:gd name="connsiteY118" fmla="*/ 334434 h 2336800"/>
              <a:gd name="connsiteX119" fmla="*/ 203200 w 4495800"/>
              <a:gd name="connsiteY119" fmla="*/ 334434 h 2336800"/>
              <a:gd name="connsiteX120" fmla="*/ 203200 w 4495800"/>
              <a:gd name="connsiteY120" fmla="*/ 279400 h 2336800"/>
              <a:gd name="connsiteX121" fmla="*/ 203200 w 4495800"/>
              <a:gd name="connsiteY121" fmla="*/ 279400 h 2336800"/>
              <a:gd name="connsiteX122" fmla="*/ 160867 w 4495800"/>
              <a:gd name="connsiteY122" fmla="*/ 279400 h 2336800"/>
              <a:gd name="connsiteX123" fmla="*/ 160867 w 4495800"/>
              <a:gd name="connsiteY123" fmla="*/ 182034 h 2336800"/>
              <a:gd name="connsiteX124" fmla="*/ 160867 w 4495800"/>
              <a:gd name="connsiteY124" fmla="*/ 182034 h 2336800"/>
              <a:gd name="connsiteX125" fmla="*/ 127000 w 4495800"/>
              <a:gd name="connsiteY125" fmla="*/ 182034 h 2336800"/>
              <a:gd name="connsiteX126" fmla="*/ 127000 w 4495800"/>
              <a:gd name="connsiteY126" fmla="*/ 63500 h 2336800"/>
              <a:gd name="connsiteX127" fmla="*/ 71967 w 4495800"/>
              <a:gd name="connsiteY127" fmla="*/ 63500 h 2336800"/>
              <a:gd name="connsiteX128" fmla="*/ 71967 w 4495800"/>
              <a:gd name="connsiteY128" fmla="*/ 0 h 2336800"/>
              <a:gd name="connsiteX129" fmla="*/ 0 w 4495800"/>
              <a:gd name="connsiteY129"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5367 w 4495800"/>
              <a:gd name="connsiteY92" fmla="*/ 910167 h 2336800"/>
              <a:gd name="connsiteX93" fmla="*/ 605367 w 4495800"/>
              <a:gd name="connsiteY93" fmla="*/ 910167 h 2336800"/>
              <a:gd name="connsiteX94" fmla="*/ 605367 w 4495800"/>
              <a:gd name="connsiteY94" fmla="*/ 910167 h 2336800"/>
              <a:gd name="connsiteX95" fmla="*/ 605367 w 4495800"/>
              <a:gd name="connsiteY95" fmla="*/ 880534 h 2336800"/>
              <a:gd name="connsiteX96" fmla="*/ 554567 w 4495800"/>
              <a:gd name="connsiteY96" fmla="*/ 880534 h 2336800"/>
              <a:gd name="connsiteX97" fmla="*/ 554567 w 4495800"/>
              <a:gd name="connsiteY97" fmla="*/ 838200 h 2336800"/>
              <a:gd name="connsiteX98" fmla="*/ 516467 w 4495800"/>
              <a:gd name="connsiteY98" fmla="*/ 838200 h 2336800"/>
              <a:gd name="connsiteX99" fmla="*/ 516467 w 4495800"/>
              <a:gd name="connsiteY99" fmla="*/ 774700 h 2336800"/>
              <a:gd name="connsiteX100" fmla="*/ 482600 w 4495800"/>
              <a:gd name="connsiteY100" fmla="*/ 774700 h 2336800"/>
              <a:gd name="connsiteX101" fmla="*/ 482600 w 4495800"/>
              <a:gd name="connsiteY101" fmla="*/ 745067 h 2336800"/>
              <a:gd name="connsiteX102" fmla="*/ 457200 w 4495800"/>
              <a:gd name="connsiteY102" fmla="*/ 745067 h 2336800"/>
              <a:gd name="connsiteX103" fmla="*/ 457200 w 4495800"/>
              <a:gd name="connsiteY103" fmla="*/ 698500 h 2336800"/>
              <a:gd name="connsiteX104" fmla="*/ 406400 w 4495800"/>
              <a:gd name="connsiteY104" fmla="*/ 698500 h 2336800"/>
              <a:gd name="connsiteX105" fmla="*/ 406400 w 4495800"/>
              <a:gd name="connsiteY105" fmla="*/ 698500 h 2336800"/>
              <a:gd name="connsiteX106" fmla="*/ 406400 w 4495800"/>
              <a:gd name="connsiteY106" fmla="*/ 668867 h 2336800"/>
              <a:gd name="connsiteX107" fmla="*/ 406400 w 4495800"/>
              <a:gd name="connsiteY107" fmla="*/ 605367 h 2336800"/>
              <a:gd name="connsiteX108" fmla="*/ 406400 w 4495800"/>
              <a:gd name="connsiteY108" fmla="*/ 605367 h 2336800"/>
              <a:gd name="connsiteX109" fmla="*/ 385233 w 4495800"/>
              <a:gd name="connsiteY109" fmla="*/ 626534 h 2336800"/>
              <a:gd name="connsiteX110" fmla="*/ 385233 w 4495800"/>
              <a:gd name="connsiteY110" fmla="*/ 571500 h 2336800"/>
              <a:gd name="connsiteX111" fmla="*/ 334433 w 4495800"/>
              <a:gd name="connsiteY111" fmla="*/ 571500 h 2336800"/>
              <a:gd name="connsiteX112" fmla="*/ 334433 w 4495800"/>
              <a:gd name="connsiteY112" fmla="*/ 520700 h 2336800"/>
              <a:gd name="connsiteX113" fmla="*/ 317500 w 4495800"/>
              <a:gd name="connsiteY113" fmla="*/ 520700 h 2336800"/>
              <a:gd name="connsiteX114" fmla="*/ 317500 w 4495800"/>
              <a:gd name="connsiteY114" fmla="*/ 478367 h 2336800"/>
              <a:gd name="connsiteX115" fmla="*/ 275167 w 4495800"/>
              <a:gd name="connsiteY115" fmla="*/ 478367 h 2336800"/>
              <a:gd name="connsiteX116" fmla="*/ 275167 w 4495800"/>
              <a:gd name="connsiteY116" fmla="*/ 410634 h 2336800"/>
              <a:gd name="connsiteX117" fmla="*/ 241300 w 4495800"/>
              <a:gd name="connsiteY117" fmla="*/ 410634 h 2336800"/>
              <a:gd name="connsiteX118" fmla="*/ 241300 w 4495800"/>
              <a:gd name="connsiteY118" fmla="*/ 334434 h 2336800"/>
              <a:gd name="connsiteX119" fmla="*/ 203200 w 4495800"/>
              <a:gd name="connsiteY119" fmla="*/ 334434 h 2336800"/>
              <a:gd name="connsiteX120" fmla="*/ 203200 w 4495800"/>
              <a:gd name="connsiteY120" fmla="*/ 279400 h 2336800"/>
              <a:gd name="connsiteX121" fmla="*/ 203200 w 4495800"/>
              <a:gd name="connsiteY121" fmla="*/ 279400 h 2336800"/>
              <a:gd name="connsiteX122" fmla="*/ 160867 w 4495800"/>
              <a:gd name="connsiteY122" fmla="*/ 279400 h 2336800"/>
              <a:gd name="connsiteX123" fmla="*/ 160867 w 4495800"/>
              <a:gd name="connsiteY123" fmla="*/ 182034 h 2336800"/>
              <a:gd name="connsiteX124" fmla="*/ 160867 w 4495800"/>
              <a:gd name="connsiteY124" fmla="*/ 182034 h 2336800"/>
              <a:gd name="connsiteX125" fmla="*/ 127000 w 4495800"/>
              <a:gd name="connsiteY125" fmla="*/ 182034 h 2336800"/>
              <a:gd name="connsiteX126" fmla="*/ 127000 w 4495800"/>
              <a:gd name="connsiteY126" fmla="*/ 63500 h 2336800"/>
              <a:gd name="connsiteX127" fmla="*/ 71967 w 4495800"/>
              <a:gd name="connsiteY127" fmla="*/ 63500 h 2336800"/>
              <a:gd name="connsiteX128" fmla="*/ 71967 w 4495800"/>
              <a:gd name="connsiteY128" fmla="*/ 0 h 2336800"/>
              <a:gd name="connsiteX129" fmla="*/ 0 w 4495800"/>
              <a:gd name="connsiteY129"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5367 w 4495800"/>
              <a:gd name="connsiteY92" fmla="*/ 910167 h 2336800"/>
              <a:gd name="connsiteX93" fmla="*/ 605367 w 4495800"/>
              <a:gd name="connsiteY93" fmla="*/ 910167 h 2336800"/>
              <a:gd name="connsiteX94" fmla="*/ 605367 w 4495800"/>
              <a:gd name="connsiteY94" fmla="*/ 905404 h 2336800"/>
              <a:gd name="connsiteX95" fmla="*/ 605367 w 4495800"/>
              <a:gd name="connsiteY95" fmla="*/ 880534 h 2336800"/>
              <a:gd name="connsiteX96" fmla="*/ 554567 w 4495800"/>
              <a:gd name="connsiteY96" fmla="*/ 880534 h 2336800"/>
              <a:gd name="connsiteX97" fmla="*/ 554567 w 4495800"/>
              <a:gd name="connsiteY97" fmla="*/ 838200 h 2336800"/>
              <a:gd name="connsiteX98" fmla="*/ 516467 w 4495800"/>
              <a:gd name="connsiteY98" fmla="*/ 838200 h 2336800"/>
              <a:gd name="connsiteX99" fmla="*/ 516467 w 4495800"/>
              <a:gd name="connsiteY99" fmla="*/ 774700 h 2336800"/>
              <a:gd name="connsiteX100" fmla="*/ 482600 w 4495800"/>
              <a:gd name="connsiteY100" fmla="*/ 774700 h 2336800"/>
              <a:gd name="connsiteX101" fmla="*/ 482600 w 4495800"/>
              <a:gd name="connsiteY101" fmla="*/ 745067 h 2336800"/>
              <a:gd name="connsiteX102" fmla="*/ 457200 w 4495800"/>
              <a:gd name="connsiteY102" fmla="*/ 745067 h 2336800"/>
              <a:gd name="connsiteX103" fmla="*/ 457200 w 4495800"/>
              <a:gd name="connsiteY103" fmla="*/ 698500 h 2336800"/>
              <a:gd name="connsiteX104" fmla="*/ 406400 w 4495800"/>
              <a:gd name="connsiteY104" fmla="*/ 698500 h 2336800"/>
              <a:gd name="connsiteX105" fmla="*/ 406400 w 4495800"/>
              <a:gd name="connsiteY105" fmla="*/ 698500 h 2336800"/>
              <a:gd name="connsiteX106" fmla="*/ 406400 w 4495800"/>
              <a:gd name="connsiteY106" fmla="*/ 668867 h 2336800"/>
              <a:gd name="connsiteX107" fmla="*/ 406400 w 4495800"/>
              <a:gd name="connsiteY107" fmla="*/ 605367 h 2336800"/>
              <a:gd name="connsiteX108" fmla="*/ 406400 w 4495800"/>
              <a:gd name="connsiteY108" fmla="*/ 605367 h 2336800"/>
              <a:gd name="connsiteX109" fmla="*/ 385233 w 4495800"/>
              <a:gd name="connsiteY109" fmla="*/ 626534 h 2336800"/>
              <a:gd name="connsiteX110" fmla="*/ 385233 w 4495800"/>
              <a:gd name="connsiteY110" fmla="*/ 571500 h 2336800"/>
              <a:gd name="connsiteX111" fmla="*/ 334433 w 4495800"/>
              <a:gd name="connsiteY111" fmla="*/ 571500 h 2336800"/>
              <a:gd name="connsiteX112" fmla="*/ 334433 w 4495800"/>
              <a:gd name="connsiteY112" fmla="*/ 520700 h 2336800"/>
              <a:gd name="connsiteX113" fmla="*/ 317500 w 4495800"/>
              <a:gd name="connsiteY113" fmla="*/ 520700 h 2336800"/>
              <a:gd name="connsiteX114" fmla="*/ 317500 w 4495800"/>
              <a:gd name="connsiteY114" fmla="*/ 478367 h 2336800"/>
              <a:gd name="connsiteX115" fmla="*/ 275167 w 4495800"/>
              <a:gd name="connsiteY115" fmla="*/ 478367 h 2336800"/>
              <a:gd name="connsiteX116" fmla="*/ 275167 w 4495800"/>
              <a:gd name="connsiteY116" fmla="*/ 410634 h 2336800"/>
              <a:gd name="connsiteX117" fmla="*/ 241300 w 4495800"/>
              <a:gd name="connsiteY117" fmla="*/ 410634 h 2336800"/>
              <a:gd name="connsiteX118" fmla="*/ 241300 w 4495800"/>
              <a:gd name="connsiteY118" fmla="*/ 334434 h 2336800"/>
              <a:gd name="connsiteX119" fmla="*/ 203200 w 4495800"/>
              <a:gd name="connsiteY119" fmla="*/ 334434 h 2336800"/>
              <a:gd name="connsiteX120" fmla="*/ 203200 w 4495800"/>
              <a:gd name="connsiteY120" fmla="*/ 279400 h 2336800"/>
              <a:gd name="connsiteX121" fmla="*/ 203200 w 4495800"/>
              <a:gd name="connsiteY121" fmla="*/ 279400 h 2336800"/>
              <a:gd name="connsiteX122" fmla="*/ 160867 w 4495800"/>
              <a:gd name="connsiteY122" fmla="*/ 279400 h 2336800"/>
              <a:gd name="connsiteX123" fmla="*/ 160867 w 4495800"/>
              <a:gd name="connsiteY123" fmla="*/ 182034 h 2336800"/>
              <a:gd name="connsiteX124" fmla="*/ 160867 w 4495800"/>
              <a:gd name="connsiteY124" fmla="*/ 182034 h 2336800"/>
              <a:gd name="connsiteX125" fmla="*/ 127000 w 4495800"/>
              <a:gd name="connsiteY125" fmla="*/ 182034 h 2336800"/>
              <a:gd name="connsiteX126" fmla="*/ 127000 w 4495800"/>
              <a:gd name="connsiteY126" fmla="*/ 63500 h 2336800"/>
              <a:gd name="connsiteX127" fmla="*/ 71967 w 4495800"/>
              <a:gd name="connsiteY127" fmla="*/ 63500 h 2336800"/>
              <a:gd name="connsiteX128" fmla="*/ 71967 w 4495800"/>
              <a:gd name="connsiteY128" fmla="*/ 0 h 2336800"/>
              <a:gd name="connsiteX129" fmla="*/ 0 w 4495800"/>
              <a:gd name="connsiteY129"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5367 w 4495800"/>
              <a:gd name="connsiteY92" fmla="*/ 910167 h 2336800"/>
              <a:gd name="connsiteX93" fmla="*/ 606954 w 4495800"/>
              <a:gd name="connsiteY93" fmla="*/ 897467 h 2336800"/>
              <a:gd name="connsiteX94" fmla="*/ 605367 w 4495800"/>
              <a:gd name="connsiteY94" fmla="*/ 905404 h 2336800"/>
              <a:gd name="connsiteX95" fmla="*/ 605367 w 4495800"/>
              <a:gd name="connsiteY95" fmla="*/ 880534 h 2336800"/>
              <a:gd name="connsiteX96" fmla="*/ 554567 w 4495800"/>
              <a:gd name="connsiteY96" fmla="*/ 880534 h 2336800"/>
              <a:gd name="connsiteX97" fmla="*/ 554567 w 4495800"/>
              <a:gd name="connsiteY97" fmla="*/ 838200 h 2336800"/>
              <a:gd name="connsiteX98" fmla="*/ 516467 w 4495800"/>
              <a:gd name="connsiteY98" fmla="*/ 838200 h 2336800"/>
              <a:gd name="connsiteX99" fmla="*/ 516467 w 4495800"/>
              <a:gd name="connsiteY99" fmla="*/ 774700 h 2336800"/>
              <a:gd name="connsiteX100" fmla="*/ 482600 w 4495800"/>
              <a:gd name="connsiteY100" fmla="*/ 774700 h 2336800"/>
              <a:gd name="connsiteX101" fmla="*/ 482600 w 4495800"/>
              <a:gd name="connsiteY101" fmla="*/ 745067 h 2336800"/>
              <a:gd name="connsiteX102" fmla="*/ 457200 w 4495800"/>
              <a:gd name="connsiteY102" fmla="*/ 745067 h 2336800"/>
              <a:gd name="connsiteX103" fmla="*/ 457200 w 4495800"/>
              <a:gd name="connsiteY103" fmla="*/ 698500 h 2336800"/>
              <a:gd name="connsiteX104" fmla="*/ 406400 w 4495800"/>
              <a:gd name="connsiteY104" fmla="*/ 698500 h 2336800"/>
              <a:gd name="connsiteX105" fmla="*/ 406400 w 4495800"/>
              <a:gd name="connsiteY105" fmla="*/ 698500 h 2336800"/>
              <a:gd name="connsiteX106" fmla="*/ 406400 w 4495800"/>
              <a:gd name="connsiteY106" fmla="*/ 668867 h 2336800"/>
              <a:gd name="connsiteX107" fmla="*/ 406400 w 4495800"/>
              <a:gd name="connsiteY107" fmla="*/ 605367 h 2336800"/>
              <a:gd name="connsiteX108" fmla="*/ 406400 w 4495800"/>
              <a:gd name="connsiteY108" fmla="*/ 605367 h 2336800"/>
              <a:gd name="connsiteX109" fmla="*/ 385233 w 4495800"/>
              <a:gd name="connsiteY109" fmla="*/ 626534 h 2336800"/>
              <a:gd name="connsiteX110" fmla="*/ 385233 w 4495800"/>
              <a:gd name="connsiteY110" fmla="*/ 571500 h 2336800"/>
              <a:gd name="connsiteX111" fmla="*/ 334433 w 4495800"/>
              <a:gd name="connsiteY111" fmla="*/ 571500 h 2336800"/>
              <a:gd name="connsiteX112" fmla="*/ 334433 w 4495800"/>
              <a:gd name="connsiteY112" fmla="*/ 520700 h 2336800"/>
              <a:gd name="connsiteX113" fmla="*/ 317500 w 4495800"/>
              <a:gd name="connsiteY113" fmla="*/ 520700 h 2336800"/>
              <a:gd name="connsiteX114" fmla="*/ 317500 w 4495800"/>
              <a:gd name="connsiteY114" fmla="*/ 478367 h 2336800"/>
              <a:gd name="connsiteX115" fmla="*/ 275167 w 4495800"/>
              <a:gd name="connsiteY115" fmla="*/ 478367 h 2336800"/>
              <a:gd name="connsiteX116" fmla="*/ 275167 w 4495800"/>
              <a:gd name="connsiteY116" fmla="*/ 410634 h 2336800"/>
              <a:gd name="connsiteX117" fmla="*/ 241300 w 4495800"/>
              <a:gd name="connsiteY117" fmla="*/ 410634 h 2336800"/>
              <a:gd name="connsiteX118" fmla="*/ 241300 w 4495800"/>
              <a:gd name="connsiteY118" fmla="*/ 334434 h 2336800"/>
              <a:gd name="connsiteX119" fmla="*/ 203200 w 4495800"/>
              <a:gd name="connsiteY119" fmla="*/ 334434 h 2336800"/>
              <a:gd name="connsiteX120" fmla="*/ 203200 w 4495800"/>
              <a:gd name="connsiteY120" fmla="*/ 279400 h 2336800"/>
              <a:gd name="connsiteX121" fmla="*/ 203200 w 4495800"/>
              <a:gd name="connsiteY121" fmla="*/ 279400 h 2336800"/>
              <a:gd name="connsiteX122" fmla="*/ 160867 w 4495800"/>
              <a:gd name="connsiteY122" fmla="*/ 279400 h 2336800"/>
              <a:gd name="connsiteX123" fmla="*/ 160867 w 4495800"/>
              <a:gd name="connsiteY123" fmla="*/ 182034 h 2336800"/>
              <a:gd name="connsiteX124" fmla="*/ 160867 w 4495800"/>
              <a:gd name="connsiteY124" fmla="*/ 182034 h 2336800"/>
              <a:gd name="connsiteX125" fmla="*/ 127000 w 4495800"/>
              <a:gd name="connsiteY125" fmla="*/ 182034 h 2336800"/>
              <a:gd name="connsiteX126" fmla="*/ 127000 w 4495800"/>
              <a:gd name="connsiteY126" fmla="*/ 63500 h 2336800"/>
              <a:gd name="connsiteX127" fmla="*/ 71967 w 4495800"/>
              <a:gd name="connsiteY127" fmla="*/ 63500 h 2336800"/>
              <a:gd name="connsiteX128" fmla="*/ 71967 w 4495800"/>
              <a:gd name="connsiteY128" fmla="*/ 0 h 2336800"/>
              <a:gd name="connsiteX129" fmla="*/ 0 w 4495800"/>
              <a:gd name="connsiteY129"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5367 w 4495800"/>
              <a:gd name="connsiteY92" fmla="*/ 910167 h 2336800"/>
              <a:gd name="connsiteX93" fmla="*/ 606954 w 4495800"/>
              <a:gd name="connsiteY93" fmla="*/ 897467 h 2336800"/>
              <a:gd name="connsiteX94" fmla="*/ 605367 w 4495800"/>
              <a:gd name="connsiteY94" fmla="*/ 880534 h 2336800"/>
              <a:gd name="connsiteX95" fmla="*/ 554567 w 4495800"/>
              <a:gd name="connsiteY95" fmla="*/ 880534 h 2336800"/>
              <a:gd name="connsiteX96" fmla="*/ 554567 w 4495800"/>
              <a:gd name="connsiteY96" fmla="*/ 838200 h 2336800"/>
              <a:gd name="connsiteX97" fmla="*/ 516467 w 4495800"/>
              <a:gd name="connsiteY97" fmla="*/ 838200 h 2336800"/>
              <a:gd name="connsiteX98" fmla="*/ 516467 w 4495800"/>
              <a:gd name="connsiteY98" fmla="*/ 774700 h 2336800"/>
              <a:gd name="connsiteX99" fmla="*/ 482600 w 4495800"/>
              <a:gd name="connsiteY99" fmla="*/ 774700 h 2336800"/>
              <a:gd name="connsiteX100" fmla="*/ 482600 w 4495800"/>
              <a:gd name="connsiteY100" fmla="*/ 745067 h 2336800"/>
              <a:gd name="connsiteX101" fmla="*/ 457200 w 4495800"/>
              <a:gd name="connsiteY101" fmla="*/ 745067 h 2336800"/>
              <a:gd name="connsiteX102" fmla="*/ 457200 w 4495800"/>
              <a:gd name="connsiteY102" fmla="*/ 698500 h 2336800"/>
              <a:gd name="connsiteX103" fmla="*/ 406400 w 4495800"/>
              <a:gd name="connsiteY103" fmla="*/ 698500 h 2336800"/>
              <a:gd name="connsiteX104" fmla="*/ 406400 w 4495800"/>
              <a:gd name="connsiteY104" fmla="*/ 698500 h 2336800"/>
              <a:gd name="connsiteX105" fmla="*/ 406400 w 4495800"/>
              <a:gd name="connsiteY105" fmla="*/ 668867 h 2336800"/>
              <a:gd name="connsiteX106" fmla="*/ 406400 w 4495800"/>
              <a:gd name="connsiteY106" fmla="*/ 605367 h 2336800"/>
              <a:gd name="connsiteX107" fmla="*/ 406400 w 4495800"/>
              <a:gd name="connsiteY107" fmla="*/ 605367 h 2336800"/>
              <a:gd name="connsiteX108" fmla="*/ 385233 w 4495800"/>
              <a:gd name="connsiteY108" fmla="*/ 626534 h 2336800"/>
              <a:gd name="connsiteX109" fmla="*/ 385233 w 4495800"/>
              <a:gd name="connsiteY109" fmla="*/ 571500 h 2336800"/>
              <a:gd name="connsiteX110" fmla="*/ 334433 w 4495800"/>
              <a:gd name="connsiteY110" fmla="*/ 571500 h 2336800"/>
              <a:gd name="connsiteX111" fmla="*/ 334433 w 4495800"/>
              <a:gd name="connsiteY111" fmla="*/ 520700 h 2336800"/>
              <a:gd name="connsiteX112" fmla="*/ 317500 w 4495800"/>
              <a:gd name="connsiteY112" fmla="*/ 520700 h 2336800"/>
              <a:gd name="connsiteX113" fmla="*/ 317500 w 4495800"/>
              <a:gd name="connsiteY113" fmla="*/ 478367 h 2336800"/>
              <a:gd name="connsiteX114" fmla="*/ 275167 w 4495800"/>
              <a:gd name="connsiteY114" fmla="*/ 478367 h 2336800"/>
              <a:gd name="connsiteX115" fmla="*/ 275167 w 4495800"/>
              <a:gd name="connsiteY115" fmla="*/ 410634 h 2336800"/>
              <a:gd name="connsiteX116" fmla="*/ 241300 w 4495800"/>
              <a:gd name="connsiteY116" fmla="*/ 410634 h 2336800"/>
              <a:gd name="connsiteX117" fmla="*/ 241300 w 4495800"/>
              <a:gd name="connsiteY117" fmla="*/ 334434 h 2336800"/>
              <a:gd name="connsiteX118" fmla="*/ 203200 w 4495800"/>
              <a:gd name="connsiteY118" fmla="*/ 334434 h 2336800"/>
              <a:gd name="connsiteX119" fmla="*/ 203200 w 4495800"/>
              <a:gd name="connsiteY119" fmla="*/ 279400 h 2336800"/>
              <a:gd name="connsiteX120" fmla="*/ 203200 w 4495800"/>
              <a:gd name="connsiteY120" fmla="*/ 279400 h 2336800"/>
              <a:gd name="connsiteX121" fmla="*/ 160867 w 4495800"/>
              <a:gd name="connsiteY121" fmla="*/ 279400 h 2336800"/>
              <a:gd name="connsiteX122" fmla="*/ 160867 w 4495800"/>
              <a:gd name="connsiteY122" fmla="*/ 182034 h 2336800"/>
              <a:gd name="connsiteX123" fmla="*/ 160867 w 4495800"/>
              <a:gd name="connsiteY123" fmla="*/ 182034 h 2336800"/>
              <a:gd name="connsiteX124" fmla="*/ 127000 w 4495800"/>
              <a:gd name="connsiteY124" fmla="*/ 182034 h 2336800"/>
              <a:gd name="connsiteX125" fmla="*/ 127000 w 4495800"/>
              <a:gd name="connsiteY125" fmla="*/ 63500 h 2336800"/>
              <a:gd name="connsiteX126" fmla="*/ 71967 w 4495800"/>
              <a:gd name="connsiteY126" fmla="*/ 63500 h 2336800"/>
              <a:gd name="connsiteX127" fmla="*/ 71967 w 4495800"/>
              <a:gd name="connsiteY127" fmla="*/ 0 h 2336800"/>
              <a:gd name="connsiteX128" fmla="*/ 0 w 4495800"/>
              <a:gd name="connsiteY128"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6954 w 4495800"/>
              <a:gd name="connsiteY92" fmla="*/ 897467 h 2336800"/>
              <a:gd name="connsiteX93" fmla="*/ 605367 w 4495800"/>
              <a:gd name="connsiteY93" fmla="*/ 880534 h 2336800"/>
              <a:gd name="connsiteX94" fmla="*/ 554567 w 4495800"/>
              <a:gd name="connsiteY94" fmla="*/ 880534 h 2336800"/>
              <a:gd name="connsiteX95" fmla="*/ 554567 w 4495800"/>
              <a:gd name="connsiteY95" fmla="*/ 838200 h 2336800"/>
              <a:gd name="connsiteX96" fmla="*/ 516467 w 4495800"/>
              <a:gd name="connsiteY96" fmla="*/ 838200 h 2336800"/>
              <a:gd name="connsiteX97" fmla="*/ 516467 w 4495800"/>
              <a:gd name="connsiteY97" fmla="*/ 774700 h 2336800"/>
              <a:gd name="connsiteX98" fmla="*/ 482600 w 4495800"/>
              <a:gd name="connsiteY98" fmla="*/ 774700 h 2336800"/>
              <a:gd name="connsiteX99" fmla="*/ 482600 w 4495800"/>
              <a:gd name="connsiteY99" fmla="*/ 745067 h 2336800"/>
              <a:gd name="connsiteX100" fmla="*/ 457200 w 4495800"/>
              <a:gd name="connsiteY100" fmla="*/ 745067 h 2336800"/>
              <a:gd name="connsiteX101" fmla="*/ 457200 w 4495800"/>
              <a:gd name="connsiteY101" fmla="*/ 698500 h 2336800"/>
              <a:gd name="connsiteX102" fmla="*/ 406400 w 4495800"/>
              <a:gd name="connsiteY102" fmla="*/ 698500 h 2336800"/>
              <a:gd name="connsiteX103" fmla="*/ 406400 w 4495800"/>
              <a:gd name="connsiteY103" fmla="*/ 698500 h 2336800"/>
              <a:gd name="connsiteX104" fmla="*/ 406400 w 4495800"/>
              <a:gd name="connsiteY104" fmla="*/ 668867 h 2336800"/>
              <a:gd name="connsiteX105" fmla="*/ 406400 w 4495800"/>
              <a:gd name="connsiteY105" fmla="*/ 605367 h 2336800"/>
              <a:gd name="connsiteX106" fmla="*/ 406400 w 4495800"/>
              <a:gd name="connsiteY106" fmla="*/ 605367 h 2336800"/>
              <a:gd name="connsiteX107" fmla="*/ 385233 w 4495800"/>
              <a:gd name="connsiteY107" fmla="*/ 626534 h 2336800"/>
              <a:gd name="connsiteX108" fmla="*/ 385233 w 4495800"/>
              <a:gd name="connsiteY108" fmla="*/ 571500 h 2336800"/>
              <a:gd name="connsiteX109" fmla="*/ 334433 w 4495800"/>
              <a:gd name="connsiteY109" fmla="*/ 571500 h 2336800"/>
              <a:gd name="connsiteX110" fmla="*/ 334433 w 4495800"/>
              <a:gd name="connsiteY110" fmla="*/ 520700 h 2336800"/>
              <a:gd name="connsiteX111" fmla="*/ 317500 w 4495800"/>
              <a:gd name="connsiteY111" fmla="*/ 520700 h 2336800"/>
              <a:gd name="connsiteX112" fmla="*/ 317500 w 4495800"/>
              <a:gd name="connsiteY112" fmla="*/ 478367 h 2336800"/>
              <a:gd name="connsiteX113" fmla="*/ 275167 w 4495800"/>
              <a:gd name="connsiteY113" fmla="*/ 478367 h 2336800"/>
              <a:gd name="connsiteX114" fmla="*/ 275167 w 4495800"/>
              <a:gd name="connsiteY114" fmla="*/ 410634 h 2336800"/>
              <a:gd name="connsiteX115" fmla="*/ 241300 w 4495800"/>
              <a:gd name="connsiteY115" fmla="*/ 410634 h 2336800"/>
              <a:gd name="connsiteX116" fmla="*/ 241300 w 4495800"/>
              <a:gd name="connsiteY116" fmla="*/ 334434 h 2336800"/>
              <a:gd name="connsiteX117" fmla="*/ 203200 w 4495800"/>
              <a:gd name="connsiteY117" fmla="*/ 334434 h 2336800"/>
              <a:gd name="connsiteX118" fmla="*/ 203200 w 4495800"/>
              <a:gd name="connsiteY118" fmla="*/ 279400 h 2336800"/>
              <a:gd name="connsiteX119" fmla="*/ 203200 w 4495800"/>
              <a:gd name="connsiteY119" fmla="*/ 279400 h 2336800"/>
              <a:gd name="connsiteX120" fmla="*/ 160867 w 4495800"/>
              <a:gd name="connsiteY120" fmla="*/ 279400 h 2336800"/>
              <a:gd name="connsiteX121" fmla="*/ 160867 w 4495800"/>
              <a:gd name="connsiteY121" fmla="*/ 182034 h 2336800"/>
              <a:gd name="connsiteX122" fmla="*/ 160867 w 4495800"/>
              <a:gd name="connsiteY122" fmla="*/ 182034 h 2336800"/>
              <a:gd name="connsiteX123" fmla="*/ 127000 w 4495800"/>
              <a:gd name="connsiteY123" fmla="*/ 182034 h 2336800"/>
              <a:gd name="connsiteX124" fmla="*/ 127000 w 4495800"/>
              <a:gd name="connsiteY124" fmla="*/ 63500 h 2336800"/>
              <a:gd name="connsiteX125" fmla="*/ 71967 w 4495800"/>
              <a:gd name="connsiteY125" fmla="*/ 63500 h 2336800"/>
              <a:gd name="connsiteX126" fmla="*/ 71967 w 4495800"/>
              <a:gd name="connsiteY126" fmla="*/ 0 h 2336800"/>
              <a:gd name="connsiteX127" fmla="*/ 0 w 4495800"/>
              <a:gd name="connsiteY127"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6954 w 4495800"/>
              <a:gd name="connsiteY92" fmla="*/ 906992 h 2336800"/>
              <a:gd name="connsiteX93" fmla="*/ 605367 w 4495800"/>
              <a:gd name="connsiteY93" fmla="*/ 880534 h 2336800"/>
              <a:gd name="connsiteX94" fmla="*/ 554567 w 4495800"/>
              <a:gd name="connsiteY94" fmla="*/ 880534 h 2336800"/>
              <a:gd name="connsiteX95" fmla="*/ 554567 w 4495800"/>
              <a:gd name="connsiteY95" fmla="*/ 838200 h 2336800"/>
              <a:gd name="connsiteX96" fmla="*/ 516467 w 4495800"/>
              <a:gd name="connsiteY96" fmla="*/ 838200 h 2336800"/>
              <a:gd name="connsiteX97" fmla="*/ 516467 w 4495800"/>
              <a:gd name="connsiteY97" fmla="*/ 774700 h 2336800"/>
              <a:gd name="connsiteX98" fmla="*/ 482600 w 4495800"/>
              <a:gd name="connsiteY98" fmla="*/ 774700 h 2336800"/>
              <a:gd name="connsiteX99" fmla="*/ 482600 w 4495800"/>
              <a:gd name="connsiteY99" fmla="*/ 745067 h 2336800"/>
              <a:gd name="connsiteX100" fmla="*/ 457200 w 4495800"/>
              <a:gd name="connsiteY100" fmla="*/ 745067 h 2336800"/>
              <a:gd name="connsiteX101" fmla="*/ 457200 w 4495800"/>
              <a:gd name="connsiteY101" fmla="*/ 698500 h 2336800"/>
              <a:gd name="connsiteX102" fmla="*/ 406400 w 4495800"/>
              <a:gd name="connsiteY102" fmla="*/ 698500 h 2336800"/>
              <a:gd name="connsiteX103" fmla="*/ 406400 w 4495800"/>
              <a:gd name="connsiteY103" fmla="*/ 698500 h 2336800"/>
              <a:gd name="connsiteX104" fmla="*/ 406400 w 4495800"/>
              <a:gd name="connsiteY104" fmla="*/ 668867 h 2336800"/>
              <a:gd name="connsiteX105" fmla="*/ 406400 w 4495800"/>
              <a:gd name="connsiteY105" fmla="*/ 605367 h 2336800"/>
              <a:gd name="connsiteX106" fmla="*/ 406400 w 4495800"/>
              <a:gd name="connsiteY106" fmla="*/ 605367 h 2336800"/>
              <a:gd name="connsiteX107" fmla="*/ 385233 w 4495800"/>
              <a:gd name="connsiteY107" fmla="*/ 626534 h 2336800"/>
              <a:gd name="connsiteX108" fmla="*/ 385233 w 4495800"/>
              <a:gd name="connsiteY108" fmla="*/ 571500 h 2336800"/>
              <a:gd name="connsiteX109" fmla="*/ 334433 w 4495800"/>
              <a:gd name="connsiteY109" fmla="*/ 571500 h 2336800"/>
              <a:gd name="connsiteX110" fmla="*/ 334433 w 4495800"/>
              <a:gd name="connsiteY110" fmla="*/ 520700 h 2336800"/>
              <a:gd name="connsiteX111" fmla="*/ 317500 w 4495800"/>
              <a:gd name="connsiteY111" fmla="*/ 520700 h 2336800"/>
              <a:gd name="connsiteX112" fmla="*/ 317500 w 4495800"/>
              <a:gd name="connsiteY112" fmla="*/ 478367 h 2336800"/>
              <a:gd name="connsiteX113" fmla="*/ 275167 w 4495800"/>
              <a:gd name="connsiteY113" fmla="*/ 478367 h 2336800"/>
              <a:gd name="connsiteX114" fmla="*/ 275167 w 4495800"/>
              <a:gd name="connsiteY114" fmla="*/ 410634 h 2336800"/>
              <a:gd name="connsiteX115" fmla="*/ 241300 w 4495800"/>
              <a:gd name="connsiteY115" fmla="*/ 410634 h 2336800"/>
              <a:gd name="connsiteX116" fmla="*/ 241300 w 4495800"/>
              <a:gd name="connsiteY116" fmla="*/ 334434 h 2336800"/>
              <a:gd name="connsiteX117" fmla="*/ 203200 w 4495800"/>
              <a:gd name="connsiteY117" fmla="*/ 334434 h 2336800"/>
              <a:gd name="connsiteX118" fmla="*/ 203200 w 4495800"/>
              <a:gd name="connsiteY118" fmla="*/ 279400 h 2336800"/>
              <a:gd name="connsiteX119" fmla="*/ 203200 w 4495800"/>
              <a:gd name="connsiteY119" fmla="*/ 279400 h 2336800"/>
              <a:gd name="connsiteX120" fmla="*/ 160867 w 4495800"/>
              <a:gd name="connsiteY120" fmla="*/ 279400 h 2336800"/>
              <a:gd name="connsiteX121" fmla="*/ 160867 w 4495800"/>
              <a:gd name="connsiteY121" fmla="*/ 182034 h 2336800"/>
              <a:gd name="connsiteX122" fmla="*/ 160867 w 4495800"/>
              <a:gd name="connsiteY122" fmla="*/ 182034 h 2336800"/>
              <a:gd name="connsiteX123" fmla="*/ 127000 w 4495800"/>
              <a:gd name="connsiteY123" fmla="*/ 182034 h 2336800"/>
              <a:gd name="connsiteX124" fmla="*/ 127000 w 4495800"/>
              <a:gd name="connsiteY124" fmla="*/ 63500 h 2336800"/>
              <a:gd name="connsiteX125" fmla="*/ 71967 w 4495800"/>
              <a:gd name="connsiteY125" fmla="*/ 63500 h 2336800"/>
              <a:gd name="connsiteX126" fmla="*/ 71967 w 4495800"/>
              <a:gd name="connsiteY126" fmla="*/ 0 h 2336800"/>
              <a:gd name="connsiteX127" fmla="*/ 0 w 4495800"/>
              <a:gd name="connsiteY127"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6954 w 4495800"/>
              <a:gd name="connsiteY92" fmla="*/ 906992 h 2336800"/>
              <a:gd name="connsiteX93" fmla="*/ 605367 w 4495800"/>
              <a:gd name="connsiteY93" fmla="*/ 880534 h 2336800"/>
              <a:gd name="connsiteX94" fmla="*/ 554567 w 4495800"/>
              <a:gd name="connsiteY94" fmla="*/ 880534 h 2336800"/>
              <a:gd name="connsiteX95" fmla="*/ 554567 w 4495800"/>
              <a:gd name="connsiteY95" fmla="*/ 838200 h 2336800"/>
              <a:gd name="connsiteX96" fmla="*/ 516467 w 4495800"/>
              <a:gd name="connsiteY96" fmla="*/ 838200 h 2336800"/>
              <a:gd name="connsiteX97" fmla="*/ 516467 w 4495800"/>
              <a:gd name="connsiteY97" fmla="*/ 774700 h 2336800"/>
              <a:gd name="connsiteX98" fmla="*/ 482600 w 4495800"/>
              <a:gd name="connsiteY98" fmla="*/ 774700 h 2336800"/>
              <a:gd name="connsiteX99" fmla="*/ 482600 w 4495800"/>
              <a:gd name="connsiteY99" fmla="*/ 745067 h 2336800"/>
              <a:gd name="connsiteX100" fmla="*/ 457200 w 4495800"/>
              <a:gd name="connsiteY100" fmla="*/ 745067 h 2336800"/>
              <a:gd name="connsiteX101" fmla="*/ 457200 w 4495800"/>
              <a:gd name="connsiteY101" fmla="*/ 698500 h 2336800"/>
              <a:gd name="connsiteX102" fmla="*/ 406400 w 4495800"/>
              <a:gd name="connsiteY102" fmla="*/ 698500 h 2336800"/>
              <a:gd name="connsiteX103" fmla="*/ 406400 w 4495800"/>
              <a:gd name="connsiteY103" fmla="*/ 698500 h 2336800"/>
              <a:gd name="connsiteX104" fmla="*/ 406400 w 4495800"/>
              <a:gd name="connsiteY104" fmla="*/ 668867 h 2336800"/>
              <a:gd name="connsiteX105" fmla="*/ 406400 w 4495800"/>
              <a:gd name="connsiteY105" fmla="*/ 605367 h 2336800"/>
              <a:gd name="connsiteX106" fmla="*/ 406400 w 4495800"/>
              <a:gd name="connsiteY106" fmla="*/ 605367 h 2336800"/>
              <a:gd name="connsiteX107" fmla="*/ 385233 w 4495800"/>
              <a:gd name="connsiteY107" fmla="*/ 613834 h 2336800"/>
              <a:gd name="connsiteX108" fmla="*/ 385233 w 4495800"/>
              <a:gd name="connsiteY108" fmla="*/ 571500 h 2336800"/>
              <a:gd name="connsiteX109" fmla="*/ 334433 w 4495800"/>
              <a:gd name="connsiteY109" fmla="*/ 571500 h 2336800"/>
              <a:gd name="connsiteX110" fmla="*/ 334433 w 4495800"/>
              <a:gd name="connsiteY110" fmla="*/ 520700 h 2336800"/>
              <a:gd name="connsiteX111" fmla="*/ 317500 w 4495800"/>
              <a:gd name="connsiteY111" fmla="*/ 520700 h 2336800"/>
              <a:gd name="connsiteX112" fmla="*/ 317500 w 4495800"/>
              <a:gd name="connsiteY112" fmla="*/ 478367 h 2336800"/>
              <a:gd name="connsiteX113" fmla="*/ 275167 w 4495800"/>
              <a:gd name="connsiteY113" fmla="*/ 478367 h 2336800"/>
              <a:gd name="connsiteX114" fmla="*/ 275167 w 4495800"/>
              <a:gd name="connsiteY114" fmla="*/ 410634 h 2336800"/>
              <a:gd name="connsiteX115" fmla="*/ 241300 w 4495800"/>
              <a:gd name="connsiteY115" fmla="*/ 410634 h 2336800"/>
              <a:gd name="connsiteX116" fmla="*/ 241300 w 4495800"/>
              <a:gd name="connsiteY116" fmla="*/ 334434 h 2336800"/>
              <a:gd name="connsiteX117" fmla="*/ 203200 w 4495800"/>
              <a:gd name="connsiteY117" fmla="*/ 334434 h 2336800"/>
              <a:gd name="connsiteX118" fmla="*/ 203200 w 4495800"/>
              <a:gd name="connsiteY118" fmla="*/ 279400 h 2336800"/>
              <a:gd name="connsiteX119" fmla="*/ 203200 w 4495800"/>
              <a:gd name="connsiteY119" fmla="*/ 279400 h 2336800"/>
              <a:gd name="connsiteX120" fmla="*/ 160867 w 4495800"/>
              <a:gd name="connsiteY120" fmla="*/ 279400 h 2336800"/>
              <a:gd name="connsiteX121" fmla="*/ 160867 w 4495800"/>
              <a:gd name="connsiteY121" fmla="*/ 182034 h 2336800"/>
              <a:gd name="connsiteX122" fmla="*/ 160867 w 4495800"/>
              <a:gd name="connsiteY122" fmla="*/ 182034 h 2336800"/>
              <a:gd name="connsiteX123" fmla="*/ 127000 w 4495800"/>
              <a:gd name="connsiteY123" fmla="*/ 182034 h 2336800"/>
              <a:gd name="connsiteX124" fmla="*/ 127000 w 4495800"/>
              <a:gd name="connsiteY124" fmla="*/ 63500 h 2336800"/>
              <a:gd name="connsiteX125" fmla="*/ 71967 w 4495800"/>
              <a:gd name="connsiteY125" fmla="*/ 63500 h 2336800"/>
              <a:gd name="connsiteX126" fmla="*/ 71967 w 4495800"/>
              <a:gd name="connsiteY126" fmla="*/ 0 h 2336800"/>
              <a:gd name="connsiteX127" fmla="*/ 0 w 4495800"/>
              <a:gd name="connsiteY127"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44800 w 4495800"/>
              <a:gd name="connsiteY17" fmla="*/ 2070100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6954 w 4495800"/>
              <a:gd name="connsiteY92" fmla="*/ 906992 h 2336800"/>
              <a:gd name="connsiteX93" fmla="*/ 605367 w 4495800"/>
              <a:gd name="connsiteY93" fmla="*/ 880534 h 2336800"/>
              <a:gd name="connsiteX94" fmla="*/ 554567 w 4495800"/>
              <a:gd name="connsiteY94" fmla="*/ 880534 h 2336800"/>
              <a:gd name="connsiteX95" fmla="*/ 554567 w 4495800"/>
              <a:gd name="connsiteY95" fmla="*/ 838200 h 2336800"/>
              <a:gd name="connsiteX96" fmla="*/ 516467 w 4495800"/>
              <a:gd name="connsiteY96" fmla="*/ 838200 h 2336800"/>
              <a:gd name="connsiteX97" fmla="*/ 516467 w 4495800"/>
              <a:gd name="connsiteY97" fmla="*/ 774700 h 2336800"/>
              <a:gd name="connsiteX98" fmla="*/ 482600 w 4495800"/>
              <a:gd name="connsiteY98" fmla="*/ 774700 h 2336800"/>
              <a:gd name="connsiteX99" fmla="*/ 482600 w 4495800"/>
              <a:gd name="connsiteY99" fmla="*/ 745067 h 2336800"/>
              <a:gd name="connsiteX100" fmla="*/ 457200 w 4495800"/>
              <a:gd name="connsiteY100" fmla="*/ 745067 h 2336800"/>
              <a:gd name="connsiteX101" fmla="*/ 457200 w 4495800"/>
              <a:gd name="connsiteY101" fmla="*/ 698500 h 2336800"/>
              <a:gd name="connsiteX102" fmla="*/ 406400 w 4495800"/>
              <a:gd name="connsiteY102" fmla="*/ 698500 h 2336800"/>
              <a:gd name="connsiteX103" fmla="*/ 406400 w 4495800"/>
              <a:gd name="connsiteY103" fmla="*/ 698500 h 2336800"/>
              <a:gd name="connsiteX104" fmla="*/ 406400 w 4495800"/>
              <a:gd name="connsiteY104" fmla="*/ 668867 h 2336800"/>
              <a:gd name="connsiteX105" fmla="*/ 406400 w 4495800"/>
              <a:gd name="connsiteY105" fmla="*/ 605367 h 2336800"/>
              <a:gd name="connsiteX106" fmla="*/ 406400 w 4495800"/>
              <a:gd name="connsiteY106" fmla="*/ 605367 h 2336800"/>
              <a:gd name="connsiteX107" fmla="*/ 383645 w 4495800"/>
              <a:gd name="connsiteY107" fmla="*/ 609072 h 2336800"/>
              <a:gd name="connsiteX108" fmla="*/ 385233 w 4495800"/>
              <a:gd name="connsiteY108" fmla="*/ 571500 h 2336800"/>
              <a:gd name="connsiteX109" fmla="*/ 334433 w 4495800"/>
              <a:gd name="connsiteY109" fmla="*/ 571500 h 2336800"/>
              <a:gd name="connsiteX110" fmla="*/ 334433 w 4495800"/>
              <a:gd name="connsiteY110" fmla="*/ 520700 h 2336800"/>
              <a:gd name="connsiteX111" fmla="*/ 317500 w 4495800"/>
              <a:gd name="connsiteY111" fmla="*/ 520700 h 2336800"/>
              <a:gd name="connsiteX112" fmla="*/ 317500 w 4495800"/>
              <a:gd name="connsiteY112" fmla="*/ 478367 h 2336800"/>
              <a:gd name="connsiteX113" fmla="*/ 275167 w 4495800"/>
              <a:gd name="connsiteY113" fmla="*/ 478367 h 2336800"/>
              <a:gd name="connsiteX114" fmla="*/ 275167 w 4495800"/>
              <a:gd name="connsiteY114" fmla="*/ 410634 h 2336800"/>
              <a:gd name="connsiteX115" fmla="*/ 241300 w 4495800"/>
              <a:gd name="connsiteY115" fmla="*/ 410634 h 2336800"/>
              <a:gd name="connsiteX116" fmla="*/ 241300 w 4495800"/>
              <a:gd name="connsiteY116" fmla="*/ 334434 h 2336800"/>
              <a:gd name="connsiteX117" fmla="*/ 203200 w 4495800"/>
              <a:gd name="connsiteY117" fmla="*/ 334434 h 2336800"/>
              <a:gd name="connsiteX118" fmla="*/ 203200 w 4495800"/>
              <a:gd name="connsiteY118" fmla="*/ 279400 h 2336800"/>
              <a:gd name="connsiteX119" fmla="*/ 203200 w 4495800"/>
              <a:gd name="connsiteY119" fmla="*/ 279400 h 2336800"/>
              <a:gd name="connsiteX120" fmla="*/ 160867 w 4495800"/>
              <a:gd name="connsiteY120" fmla="*/ 279400 h 2336800"/>
              <a:gd name="connsiteX121" fmla="*/ 160867 w 4495800"/>
              <a:gd name="connsiteY121" fmla="*/ 182034 h 2336800"/>
              <a:gd name="connsiteX122" fmla="*/ 160867 w 4495800"/>
              <a:gd name="connsiteY122" fmla="*/ 182034 h 2336800"/>
              <a:gd name="connsiteX123" fmla="*/ 127000 w 4495800"/>
              <a:gd name="connsiteY123" fmla="*/ 182034 h 2336800"/>
              <a:gd name="connsiteX124" fmla="*/ 127000 w 4495800"/>
              <a:gd name="connsiteY124" fmla="*/ 63500 h 2336800"/>
              <a:gd name="connsiteX125" fmla="*/ 71967 w 4495800"/>
              <a:gd name="connsiteY125" fmla="*/ 63500 h 2336800"/>
              <a:gd name="connsiteX126" fmla="*/ 71967 w 4495800"/>
              <a:gd name="connsiteY126" fmla="*/ 0 h 2336800"/>
              <a:gd name="connsiteX127" fmla="*/ 0 w 4495800"/>
              <a:gd name="connsiteY127" fmla="*/ 0 h 2336800"/>
              <a:gd name="connsiteX0" fmla="*/ 4495800 w 4495800"/>
              <a:gd name="connsiteY0" fmla="*/ 2336800 h 2336800"/>
              <a:gd name="connsiteX1" fmla="*/ 3958167 w 4495800"/>
              <a:gd name="connsiteY1" fmla="*/ 2336800 h 2336800"/>
              <a:gd name="connsiteX2" fmla="*/ 3958167 w 4495800"/>
              <a:gd name="connsiteY2" fmla="*/ 2269067 h 2336800"/>
              <a:gd name="connsiteX3" fmla="*/ 3687233 w 4495800"/>
              <a:gd name="connsiteY3" fmla="*/ 2269067 h 2336800"/>
              <a:gd name="connsiteX4" fmla="*/ 3687233 w 4495800"/>
              <a:gd name="connsiteY4" fmla="*/ 2235200 h 2336800"/>
              <a:gd name="connsiteX5" fmla="*/ 3530600 w 4495800"/>
              <a:gd name="connsiteY5" fmla="*/ 2235200 h 2336800"/>
              <a:gd name="connsiteX6" fmla="*/ 3530600 w 4495800"/>
              <a:gd name="connsiteY6" fmla="*/ 2205567 h 2336800"/>
              <a:gd name="connsiteX7" fmla="*/ 3361267 w 4495800"/>
              <a:gd name="connsiteY7" fmla="*/ 2205567 h 2336800"/>
              <a:gd name="connsiteX8" fmla="*/ 3361267 w 4495800"/>
              <a:gd name="connsiteY8" fmla="*/ 2188634 h 2336800"/>
              <a:gd name="connsiteX9" fmla="*/ 3289300 w 4495800"/>
              <a:gd name="connsiteY9" fmla="*/ 2188634 h 2336800"/>
              <a:gd name="connsiteX10" fmla="*/ 3289300 w 4495800"/>
              <a:gd name="connsiteY10" fmla="*/ 2163234 h 2336800"/>
              <a:gd name="connsiteX11" fmla="*/ 3251200 w 4495800"/>
              <a:gd name="connsiteY11" fmla="*/ 2163234 h 2336800"/>
              <a:gd name="connsiteX12" fmla="*/ 3251200 w 4495800"/>
              <a:gd name="connsiteY12" fmla="*/ 2142067 h 2336800"/>
              <a:gd name="connsiteX13" fmla="*/ 3103033 w 4495800"/>
              <a:gd name="connsiteY13" fmla="*/ 2142067 h 2336800"/>
              <a:gd name="connsiteX14" fmla="*/ 3103033 w 4495800"/>
              <a:gd name="connsiteY14" fmla="*/ 2103967 h 2336800"/>
              <a:gd name="connsiteX15" fmla="*/ 3103033 w 4495800"/>
              <a:gd name="connsiteY15" fmla="*/ 2103967 h 2336800"/>
              <a:gd name="connsiteX16" fmla="*/ 3103033 w 4495800"/>
              <a:gd name="connsiteY16" fmla="*/ 2070100 h 2336800"/>
              <a:gd name="connsiteX17" fmla="*/ 2835275 w 4495800"/>
              <a:gd name="connsiteY17" fmla="*/ 2073275 h 2336800"/>
              <a:gd name="connsiteX18" fmla="*/ 2832100 w 4495800"/>
              <a:gd name="connsiteY18" fmla="*/ 2057400 h 2336800"/>
              <a:gd name="connsiteX19" fmla="*/ 2751667 w 4495800"/>
              <a:gd name="connsiteY19" fmla="*/ 2057400 h 2336800"/>
              <a:gd name="connsiteX20" fmla="*/ 2751667 w 4495800"/>
              <a:gd name="connsiteY20" fmla="*/ 2040467 h 2336800"/>
              <a:gd name="connsiteX21" fmla="*/ 2455333 w 4495800"/>
              <a:gd name="connsiteY21" fmla="*/ 2040467 h 2336800"/>
              <a:gd name="connsiteX22" fmla="*/ 2455333 w 4495800"/>
              <a:gd name="connsiteY22" fmla="*/ 2040467 h 2336800"/>
              <a:gd name="connsiteX23" fmla="*/ 2455333 w 4495800"/>
              <a:gd name="connsiteY23" fmla="*/ 2010834 h 2336800"/>
              <a:gd name="connsiteX24" fmla="*/ 2387600 w 4495800"/>
              <a:gd name="connsiteY24" fmla="*/ 2010834 h 2336800"/>
              <a:gd name="connsiteX25" fmla="*/ 2387600 w 4495800"/>
              <a:gd name="connsiteY25" fmla="*/ 1989667 h 2336800"/>
              <a:gd name="connsiteX26" fmla="*/ 2205567 w 4495800"/>
              <a:gd name="connsiteY26" fmla="*/ 1989667 h 2336800"/>
              <a:gd name="connsiteX27" fmla="*/ 2205567 w 4495800"/>
              <a:gd name="connsiteY27" fmla="*/ 1972734 h 2336800"/>
              <a:gd name="connsiteX28" fmla="*/ 2065867 w 4495800"/>
              <a:gd name="connsiteY28" fmla="*/ 1972734 h 2336800"/>
              <a:gd name="connsiteX29" fmla="*/ 2065867 w 4495800"/>
              <a:gd name="connsiteY29" fmla="*/ 1938867 h 2336800"/>
              <a:gd name="connsiteX30" fmla="*/ 2027767 w 4495800"/>
              <a:gd name="connsiteY30" fmla="*/ 1938867 h 2336800"/>
              <a:gd name="connsiteX31" fmla="*/ 2027767 w 4495800"/>
              <a:gd name="connsiteY31" fmla="*/ 1900767 h 2336800"/>
              <a:gd name="connsiteX32" fmla="*/ 2006600 w 4495800"/>
              <a:gd name="connsiteY32" fmla="*/ 1900767 h 2336800"/>
              <a:gd name="connsiteX33" fmla="*/ 2006600 w 4495800"/>
              <a:gd name="connsiteY33" fmla="*/ 1875367 h 2336800"/>
              <a:gd name="connsiteX34" fmla="*/ 1985433 w 4495800"/>
              <a:gd name="connsiteY34" fmla="*/ 1875367 h 2336800"/>
              <a:gd name="connsiteX35" fmla="*/ 1985433 w 4495800"/>
              <a:gd name="connsiteY35" fmla="*/ 1854200 h 2336800"/>
              <a:gd name="connsiteX36" fmla="*/ 1934633 w 4495800"/>
              <a:gd name="connsiteY36" fmla="*/ 1854200 h 2336800"/>
              <a:gd name="connsiteX37" fmla="*/ 1934633 w 4495800"/>
              <a:gd name="connsiteY37" fmla="*/ 1837267 h 2336800"/>
              <a:gd name="connsiteX38" fmla="*/ 1731433 w 4495800"/>
              <a:gd name="connsiteY38" fmla="*/ 1837267 h 2336800"/>
              <a:gd name="connsiteX39" fmla="*/ 1731433 w 4495800"/>
              <a:gd name="connsiteY39" fmla="*/ 1803400 h 2336800"/>
              <a:gd name="connsiteX40" fmla="*/ 1659467 w 4495800"/>
              <a:gd name="connsiteY40" fmla="*/ 1803400 h 2336800"/>
              <a:gd name="connsiteX41" fmla="*/ 1661054 w 4495800"/>
              <a:gd name="connsiteY41" fmla="*/ 1785938 h 2336800"/>
              <a:gd name="connsiteX42" fmla="*/ 1642533 w 4495800"/>
              <a:gd name="connsiteY42" fmla="*/ 1786466 h 2336800"/>
              <a:gd name="connsiteX43" fmla="*/ 1642533 w 4495800"/>
              <a:gd name="connsiteY43" fmla="*/ 1748367 h 2336800"/>
              <a:gd name="connsiteX44" fmla="*/ 1618192 w 4495800"/>
              <a:gd name="connsiteY44" fmla="*/ 1748367 h 2336800"/>
              <a:gd name="connsiteX45" fmla="*/ 1617133 w 4495800"/>
              <a:gd name="connsiteY45" fmla="*/ 1727201 h 2336800"/>
              <a:gd name="connsiteX46" fmla="*/ 1583267 w 4495800"/>
              <a:gd name="connsiteY46" fmla="*/ 1727201 h 2336800"/>
              <a:gd name="connsiteX47" fmla="*/ 1583267 w 4495800"/>
              <a:gd name="connsiteY47" fmla="*/ 1684867 h 2336800"/>
              <a:gd name="connsiteX48" fmla="*/ 1532467 w 4495800"/>
              <a:gd name="connsiteY48" fmla="*/ 1684867 h 2336800"/>
              <a:gd name="connsiteX49" fmla="*/ 1532467 w 4495800"/>
              <a:gd name="connsiteY49" fmla="*/ 1634067 h 2336800"/>
              <a:gd name="connsiteX50" fmla="*/ 1460500 w 4495800"/>
              <a:gd name="connsiteY50" fmla="*/ 1634067 h 2336800"/>
              <a:gd name="connsiteX51" fmla="*/ 1460500 w 4495800"/>
              <a:gd name="connsiteY51" fmla="*/ 1625600 h 2336800"/>
              <a:gd name="connsiteX52" fmla="*/ 1388533 w 4495800"/>
              <a:gd name="connsiteY52" fmla="*/ 1625600 h 2336800"/>
              <a:gd name="connsiteX53" fmla="*/ 1388533 w 4495800"/>
              <a:gd name="connsiteY53" fmla="*/ 1579034 h 2336800"/>
              <a:gd name="connsiteX54" fmla="*/ 1354667 w 4495800"/>
              <a:gd name="connsiteY54" fmla="*/ 1579034 h 2336800"/>
              <a:gd name="connsiteX55" fmla="*/ 1354667 w 4495800"/>
              <a:gd name="connsiteY55" fmla="*/ 1519767 h 2336800"/>
              <a:gd name="connsiteX56" fmla="*/ 1320800 w 4495800"/>
              <a:gd name="connsiteY56" fmla="*/ 1519767 h 2336800"/>
              <a:gd name="connsiteX57" fmla="*/ 1319212 w 4495800"/>
              <a:gd name="connsiteY57" fmla="*/ 1471613 h 2336800"/>
              <a:gd name="connsiteX58" fmla="*/ 1227667 w 4495800"/>
              <a:gd name="connsiteY58" fmla="*/ 1473200 h 2336800"/>
              <a:gd name="connsiteX59" fmla="*/ 1227667 w 4495800"/>
              <a:gd name="connsiteY59" fmla="*/ 1473200 h 2336800"/>
              <a:gd name="connsiteX60" fmla="*/ 1226080 w 4495800"/>
              <a:gd name="connsiteY60" fmla="*/ 1468438 h 2336800"/>
              <a:gd name="connsiteX61" fmla="*/ 1227667 w 4495800"/>
              <a:gd name="connsiteY61" fmla="*/ 1448329 h 2336800"/>
              <a:gd name="connsiteX62" fmla="*/ 1164167 w 4495800"/>
              <a:gd name="connsiteY62" fmla="*/ 1448330 h 2336800"/>
              <a:gd name="connsiteX63" fmla="*/ 1164167 w 4495800"/>
              <a:gd name="connsiteY63" fmla="*/ 1397000 h 2336800"/>
              <a:gd name="connsiteX64" fmla="*/ 1138767 w 4495800"/>
              <a:gd name="connsiteY64" fmla="*/ 1397000 h 2336800"/>
              <a:gd name="connsiteX65" fmla="*/ 1138767 w 4495800"/>
              <a:gd name="connsiteY65" fmla="*/ 1375834 h 2336800"/>
              <a:gd name="connsiteX66" fmla="*/ 1138767 w 4495800"/>
              <a:gd name="connsiteY66" fmla="*/ 1375834 h 2336800"/>
              <a:gd name="connsiteX67" fmla="*/ 1113367 w 4495800"/>
              <a:gd name="connsiteY67" fmla="*/ 1375834 h 2336800"/>
              <a:gd name="connsiteX68" fmla="*/ 1113367 w 4495800"/>
              <a:gd name="connsiteY68" fmla="*/ 1291167 h 2336800"/>
              <a:gd name="connsiteX69" fmla="*/ 1075267 w 4495800"/>
              <a:gd name="connsiteY69" fmla="*/ 1291167 h 2336800"/>
              <a:gd name="connsiteX70" fmla="*/ 1075267 w 4495800"/>
              <a:gd name="connsiteY70" fmla="*/ 1248834 h 2336800"/>
              <a:gd name="connsiteX71" fmla="*/ 1011767 w 4495800"/>
              <a:gd name="connsiteY71" fmla="*/ 1248834 h 2336800"/>
              <a:gd name="connsiteX72" fmla="*/ 1011767 w 4495800"/>
              <a:gd name="connsiteY72" fmla="*/ 1223434 h 2336800"/>
              <a:gd name="connsiteX73" fmla="*/ 973667 w 4495800"/>
              <a:gd name="connsiteY73" fmla="*/ 1223434 h 2336800"/>
              <a:gd name="connsiteX74" fmla="*/ 973667 w 4495800"/>
              <a:gd name="connsiteY74" fmla="*/ 1172634 h 2336800"/>
              <a:gd name="connsiteX75" fmla="*/ 944033 w 4495800"/>
              <a:gd name="connsiteY75" fmla="*/ 1172634 h 2336800"/>
              <a:gd name="connsiteX76" fmla="*/ 944033 w 4495800"/>
              <a:gd name="connsiteY76" fmla="*/ 1134534 h 2336800"/>
              <a:gd name="connsiteX77" fmla="*/ 918633 w 4495800"/>
              <a:gd name="connsiteY77" fmla="*/ 1134534 h 2336800"/>
              <a:gd name="connsiteX78" fmla="*/ 918633 w 4495800"/>
              <a:gd name="connsiteY78" fmla="*/ 1134534 h 2336800"/>
              <a:gd name="connsiteX79" fmla="*/ 918633 w 4495800"/>
              <a:gd name="connsiteY79" fmla="*/ 1109134 h 2336800"/>
              <a:gd name="connsiteX80" fmla="*/ 876300 w 4495800"/>
              <a:gd name="connsiteY80" fmla="*/ 1109134 h 2336800"/>
              <a:gd name="connsiteX81" fmla="*/ 876300 w 4495800"/>
              <a:gd name="connsiteY81" fmla="*/ 1062567 h 2336800"/>
              <a:gd name="connsiteX82" fmla="*/ 869420 w 4495800"/>
              <a:gd name="connsiteY82" fmla="*/ 1063096 h 2336800"/>
              <a:gd name="connsiteX83" fmla="*/ 867833 w 4495800"/>
              <a:gd name="connsiteY83" fmla="*/ 1049867 h 2336800"/>
              <a:gd name="connsiteX84" fmla="*/ 766233 w 4495800"/>
              <a:gd name="connsiteY84" fmla="*/ 1049867 h 2336800"/>
              <a:gd name="connsiteX85" fmla="*/ 766233 w 4495800"/>
              <a:gd name="connsiteY85" fmla="*/ 1016000 h 2336800"/>
              <a:gd name="connsiteX86" fmla="*/ 732367 w 4495800"/>
              <a:gd name="connsiteY86" fmla="*/ 1016000 h 2336800"/>
              <a:gd name="connsiteX87" fmla="*/ 732367 w 4495800"/>
              <a:gd name="connsiteY87" fmla="*/ 990600 h 2336800"/>
              <a:gd name="connsiteX88" fmla="*/ 681567 w 4495800"/>
              <a:gd name="connsiteY88" fmla="*/ 990600 h 2336800"/>
              <a:gd name="connsiteX89" fmla="*/ 681567 w 4495800"/>
              <a:gd name="connsiteY89" fmla="*/ 948267 h 2336800"/>
              <a:gd name="connsiteX90" fmla="*/ 639233 w 4495800"/>
              <a:gd name="connsiteY90" fmla="*/ 948267 h 2336800"/>
              <a:gd name="connsiteX91" fmla="*/ 640820 w 4495800"/>
              <a:gd name="connsiteY91" fmla="*/ 903287 h 2336800"/>
              <a:gd name="connsiteX92" fmla="*/ 606954 w 4495800"/>
              <a:gd name="connsiteY92" fmla="*/ 906992 h 2336800"/>
              <a:gd name="connsiteX93" fmla="*/ 605367 w 4495800"/>
              <a:gd name="connsiteY93" fmla="*/ 880534 h 2336800"/>
              <a:gd name="connsiteX94" fmla="*/ 554567 w 4495800"/>
              <a:gd name="connsiteY94" fmla="*/ 880534 h 2336800"/>
              <a:gd name="connsiteX95" fmla="*/ 554567 w 4495800"/>
              <a:gd name="connsiteY95" fmla="*/ 838200 h 2336800"/>
              <a:gd name="connsiteX96" fmla="*/ 516467 w 4495800"/>
              <a:gd name="connsiteY96" fmla="*/ 838200 h 2336800"/>
              <a:gd name="connsiteX97" fmla="*/ 516467 w 4495800"/>
              <a:gd name="connsiteY97" fmla="*/ 774700 h 2336800"/>
              <a:gd name="connsiteX98" fmla="*/ 482600 w 4495800"/>
              <a:gd name="connsiteY98" fmla="*/ 774700 h 2336800"/>
              <a:gd name="connsiteX99" fmla="*/ 482600 w 4495800"/>
              <a:gd name="connsiteY99" fmla="*/ 745067 h 2336800"/>
              <a:gd name="connsiteX100" fmla="*/ 457200 w 4495800"/>
              <a:gd name="connsiteY100" fmla="*/ 745067 h 2336800"/>
              <a:gd name="connsiteX101" fmla="*/ 457200 w 4495800"/>
              <a:gd name="connsiteY101" fmla="*/ 698500 h 2336800"/>
              <a:gd name="connsiteX102" fmla="*/ 406400 w 4495800"/>
              <a:gd name="connsiteY102" fmla="*/ 698500 h 2336800"/>
              <a:gd name="connsiteX103" fmla="*/ 406400 w 4495800"/>
              <a:gd name="connsiteY103" fmla="*/ 698500 h 2336800"/>
              <a:gd name="connsiteX104" fmla="*/ 406400 w 4495800"/>
              <a:gd name="connsiteY104" fmla="*/ 668867 h 2336800"/>
              <a:gd name="connsiteX105" fmla="*/ 406400 w 4495800"/>
              <a:gd name="connsiteY105" fmla="*/ 605367 h 2336800"/>
              <a:gd name="connsiteX106" fmla="*/ 406400 w 4495800"/>
              <a:gd name="connsiteY106" fmla="*/ 605367 h 2336800"/>
              <a:gd name="connsiteX107" fmla="*/ 383645 w 4495800"/>
              <a:gd name="connsiteY107" fmla="*/ 609072 h 2336800"/>
              <a:gd name="connsiteX108" fmla="*/ 385233 w 4495800"/>
              <a:gd name="connsiteY108" fmla="*/ 571500 h 2336800"/>
              <a:gd name="connsiteX109" fmla="*/ 334433 w 4495800"/>
              <a:gd name="connsiteY109" fmla="*/ 571500 h 2336800"/>
              <a:gd name="connsiteX110" fmla="*/ 334433 w 4495800"/>
              <a:gd name="connsiteY110" fmla="*/ 520700 h 2336800"/>
              <a:gd name="connsiteX111" fmla="*/ 317500 w 4495800"/>
              <a:gd name="connsiteY111" fmla="*/ 520700 h 2336800"/>
              <a:gd name="connsiteX112" fmla="*/ 317500 w 4495800"/>
              <a:gd name="connsiteY112" fmla="*/ 478367 h 2336800"/>
              <a:gd name="connsiteX113" fmla="*/ 275167 w 4495800"/>
              <a:gd name="connsiteY113" fmla="*/ 478367 h 2336800"/>
              <a:gd name="connsiteX114" fmla="*/ 275167 w 4495800"/>
              <a:gd name="connsiteY114" fmla="*/ 410634 h 2336800"/>
              <a:gd name="connsiteX115" fmla="*/ 241300 w 4495800"/>
              <a:gd name="connsiteY115" fmla="*/ 410634 h 2336800"/>
              <a:gd name="connsiteX116" fmla="*/ 241300 w 4495800"/>
              <a:gd name="connsiteY116" fmla="*/ 334434 h 2336800"/>
              <a:gd name="connsiteX117" fmla="*/ 203200 w 4495800"/>
              <a:gd name="connsiteY117" fmla="*/ 334434 h 2336800"/>
              <a:gd name="connsiteX118" fmla="*/ 203200 w 4495800"/>
              <a:gd name="connsiteY118" fmla="*/ 279400 h 2336800"/>
              <a:gd name="connsiteX119" fmla="*/ 203200 w 4495800"/>
              <a:gd name="connsiteY119" fmla="*/ 279400 h 2336800"/>
              <a:gd name="connsiteX120" fmla="*/ 160867 w 4495800"/>
              <a:gd name="connsiteY120" fmla="*/ 279400 h 2336800"/>
              <a:gd name="connsiteX121" fmla="*/ 160867 w 4495800"/>
              <a:gd name="connsiteY121" fmla="*/ 182034 h 2336800"/>
              <a:gd name="connsiteX122" fmla="*/ 160867 w 4495800"/>
              <a:gd name="connsiteY122" fmla="*/ 182034 h 2336800"/>
              <a:gd name="connsiteX123" fmla="*/ 127000 w 4495800"/>
              <a:gd name="connsiteY123" fmla="*/ 182034 h 2336800"/>
              <a:gd name="connsiteX124" fmla="*/ 127000 w 4495800"/>
              <a:gd name="connsiteY124" fmla="*/ 63500 h 2336800"/>
              <a:gd name="connsiteX125" fmla="*/ 71967 w 4495800"/>
              <a:gd name="connsiteY125" fmla="*/ 63500 h 2336800"/>
              <a:gd name="connsiteX126" fmla="*/ 71967 w 4495800"/>
              <a:gd name="connsiteY126" fmla="*/ 0 h 2336800"/>
              <a:gd name="connsiteX127" fmla="*/ 0 w 4495800"/>
              <a:gd name="connsiteY127" fmla="*/ 0 h 233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95800" h="2336800">
                <a:moveTo>
                  <a:pt x="4495800" y="2336800"/>
                </a:moveTo>
                <a:lnTo>
                  <a:pt x="3958167" y="2336800"/>
                </a:lnTo>
                <a:lnTo>
                  <a:pt x="3958167" y="2269067"/>
                </a:lnTo>
                <a:lnTo>
                  <a:pt x="3687233" y="2269067"/>
                </a:lnTo>
                <a:lnTo>
                  <a:pt x="3687233" y="2235200"/>
                </a:lnTo>
                <a:lnTo>
                  <a:pt x="3530600" y="2235200"/>
                </a:lnTo>
                <a:lnTo>
                  <a:pt x="3530600" y="2205567"/>
                </a:lnTo>
                <a:lnTo>
                  <a:pt x="3361267" y="2205567"/>
                </a:lnTo>
                <a:lnTo>
                  <a:pt x="3361267" y="2188634"/>
                </a:lnTo>
                <a:lnTo>
                  <a:pt x="3289300" y="2188634"/>
                </a:lnTo>
                <a:lnTo>
                  <a:pt x="3289300" y="2163234"/>
                </a:lnTo>
                <a:lnTo>
                  <a:pt x="3251200" y="2163234"/>
                </a:lnTo>
                <a:lnTo>
                  <a:pt x="3251200" y="2142067"/>
                </a:lnTo>
                <a:lnTo>
                  <a:pt x="3103033" y="2142067"/>
                </a:lnTo>
                <a:lnTo>
                  <a:pt x="3103033" y="2103967"/>
                </a:lnTo>
                <a:lnTo>
                  <a:pt x="3103033" y="2103967"/>
                </a:lnTo>
                <a:lnTo>
                  <a:pt x="3103033" y="2070100"/>
                </a:lnTo>
                <a:lnTo>
                  <a:pt x="2835275" y="2073275"/>
                </a:lnTo>
                <a:lnTo>
                  <a:pt x="2832100" y="2057400"/>
                </a:lnTo>
                <a:lnTo>
                  <a:pt x="2751667" y="2057400"/>
                </a:lnTo>
                <a:lnTo>
                  <a:pt x="2751667" y="2040467"/>
                </a:lnTo>
                <a:lnTo>
                  <a:pt x="2455333" y="2040467"/>
                </a:lnTo>
                <a:lnTo>
                  <a:pt x="2455333" y="2040467"/>
                </a:lnTo>
                <a:lnTo>
                  <a:pt x="2455333" y="2010834"/>
                </a:lnTo>
                <a:lnTo>
                  <a:pt x="2387600" y="2010834"/>
                </a:lnTo>
                <a:lnTo>
                  <a:pt x="2387600" y="1989667"/>
                </a:lnTo>
                <a:lnTo>
                  <a:pt x="2205567" y="1989667"/>
                </a:lnTo>
                <a:lnTo>
                  <a:pt x="2205567" y="1972734"/>
                </a:lnTo>
                <a:lnTo>
                  <a:pt x="2065867" y="1972734"/>
                </a:lnTo>
                <a:lnTo>
                  <a:pt x="2065867" y="1938867"/>
                </a:lnTo>
                <a:lnTo>
                  <a:pt x="2027767" y="1938867"/>
                </a:lnTo>
                <a:lnTo>
                  <a:pt x="2027767" y="1900767"/>
                </a:lnTo>
                <a:lnTo>
                  <a:pt x="2006600" y="1900767"/>
                </a:lnTo>
                <a:lnTo>
                  <a:pt x="2006600" y="1875367"/>
                </a:lnTo>
                <a:lnTo>
                  <a:pt x="1985433" y="1875367"/>
                </a:lnTo>
                <a:lnTo>
                  <a:pt x="1985433" y="1854200"/>
                </a:lnTo>
                <a:lnTo>
                  <a:pt x="1934633" y="1854200"/>
                </a:lnTo>
                <a:lnTo>
                  <a:pt x="1934633" y="1837267"/>
                </a:lnTo>
                <a:lnTo>
                  <a:pt x="1731433" y="1837267"/>
                </a:lnTo>
                <a:lnTo>
                  <a:pt x="1731433" y="1803400"/>
                </a:lnTo>
                <a:lnTo>
                  <a:pt x="1659467" y="1803400"/>
                </a:lnTo>
                <a:lnTo>
                  <a:pt x="1661054" y="1785938"/>
                </a:lnTo>
                <a:lnTo>
                  <a:pt x="1642533" y="1786466"/>
                </a:lnTo>
                <a:lnTo>
                  <a:pt x="1642533" y="1748367"/>
                </a:lnTo>
                <a:lnTo>
                  <a:pt x="1618192" y="1748367"/>
                </a:lnTo>
                <a:lnTo>
                  <a:pt x="1617133" y="1727201"/>
                </a:lnTo>
                <a:lnTo>
                  <a:pt x="1583267" y="1727201"/>
                </a:lnTo>
                <a:lnTo>
                  <a:pt x="1583267" y="1684867"/>
                </a:lnTo>
                <a:lnTo>
                  <a:pt x="1532467" y="1684867"/>
                </a:lnTo>
                <a:lnTo>
                  <a:pt x="1532467" y="1634067"/>
                </a:lnTo>
                <a:lnTo>
                  <a:pt x="1460500" y="1634067"/>
                </a:lnTo>
                <a:lnTo>
                  <a:pt x="1460500" y="1625600"/>
                </a:lnTo>
                <a:lnTo>
                  <a:pt x="1388533" y="1625600"/>
                </a:lnTo>
                <a:lnTo>
                  <a:pt x="1388533" y="1579034"/>
                </a:lnTo>
                <a:lnTo>
                  <a:pt x="1354667" y="1579034"/>
                </a:lnTo>
                <a:lnTo>
                  <a:pt x="1354667" y="1519767"/>
                </a:lnTo>
                <a:lnTo>
                  <a:pt x="1320800" y="1519767"/>
                </a:lnTo>
                <a:cubicBezTo>
                  <a:pt x="1320271" y="1503716"/>
                  <a:pt x="1319741" y="1487664"/>
                  <a:pt x="1319212" y="1471613"/>
                </a:cubicBezTo>
                <a:lnTo>
                  <a:pt x="1227667" y="1473200"/>
                </a:lnTo>
                <a:lnTo>
                  <a:pt x="1227667" y="1473200"/>
                </a:lnTo>
                <a:lnTo>
                  <a:pt x="1226080" y="1468438"/>
                </a:lnTo>
                <a:lnTo>
                  <a:pt x="1227667" y="1448329"/>
                </a:lnTo>
                <a:lnTo>
                  <a:pt x="1164167" y="1448330"/>
                </a:lnTo>
                <a:lnTo>
                  <a:pt x="1164167" y="1397000"/>
                </a:lnTo>
                <a:lnTo>
                  <a:pt x="1138767" y="1397000"/>
                </a:lnTo>
                <a:lnTo>
                  <a:pt x="1138767" y="1375834"/>
                </a:lnTo>
                <a:lnTo>
                  <a:pt x="1138767" y="1375834"/>
                </a:lnTo>
                <a:lnTo>
                  <a:pt x="1113367" y="1375834"/>
                </a:lnTo>
                <a:lnTo>
                  <a:pt x="1113367" y="1291167"/>
                </a:lnTo>
                <a:lnTo>
                  <a:pt x="1075267" y="1291167"/>
                </a:lnTo>
                <a:lnTo>
                  <a:pt x="1075267" y="1248834"/>
                </a:lnTo>
                <a:lnTo>
                  <a:pt x="1011767" y="1248834"/>
                </a:lnTo>
                <a:lnTo>
                  <a:pt x="1011767" y="1223434"/>
                </a:lnTo>
                <a:lnTo>
                  <a:pt x="973667" y="1223434"/>
                </a:lnTo>
                <a:lnTo>
                  <a:pt x="973667" y="1172634"/>
                </a:lnTo>
                <a:lnTo>
                  <a:pt x="944033" y="1172634"/>
                </a:lnTo>
                <a:lnTo>
                  <a:pt x="944033" y="1134534"/>
                </a:lnTo>
                <a:lnTo>
                  <a:pt x="918633" y="1134534"/>
                </a:lnTo>
                <a:lnTo>
                  <a:pt x="918633" y="1134534"/>
                </a:lnTo>
                <a:lnTo>
                  <a:pt x="918633" y="1109134"/>
                </a:lnTo>
                <a:lnTo>
                  <a:pt x="876300" y="1109134"/>
                </a:lnTo>
                <a:lnTo>
                  <a:pt x="876300" y="1062567"/>
                </a:lnTo>
                <a:lnTo>
                  <a:pt x="869420" y="1063096"/>
                </a:lnTo>
                <a:lnTo>
                  <a:pt x="867833" y="1049867"/>
                </a:lnTo>
                <a:lnTo>
                  <a:pt x="766233" y="1049867"/>
                </a:lnTo>
                <a:lnTo>
                  <a:pt x="766233" y="1016000"/>
                </a:lnTo>
                <a:lnTo>
                  <a:pt x="732367" y="1016000"/>
                </a:lnTo>
                <a:lnTo>
                  <a:pt x="732367" y="990600"/>
                </a:lnTo>
                <a:lnTo>
                  <a:pt x="681567" y="990600"/>
                </a:lnTo>
                <a:lnTo>
                  <a:pt x="681567" y="948267"/>
                </a:lnTo>
                <a:lnTo>
                  <a:pt x="639233" y="948267"/>
                </a:lnTo>
                <a:lnTo>
                  <a:pt x="640820" y="903287"/>
                </a:lnTo>
                <a:lnTo>
                  <a:pt x="606954" y="906992"/>
                </a:lnTo>
                <a:lnTo>
                  <a:pt x="605367" y="880534"/>
                </a:lnTo>
                <a:lnTo>
                  <a:pt x="554567" y="880534"/>
                </a:lnTo>
                <a:lnTo>
                  <a:pt x="554567" y="838200"/>
                </a:lnTo>
                <a:lnTo>
                  <a:pt x="516467" y="838200"/>
                </a:lnTo>
                <a:lnTo>
                  <a:pt x="516467" y="774700"/>
                </a:lnTo>
                <a:lnTo>
                  <a:pt x="482600" y="774700"/>
                </a:lnTo>
                <a:lnTo>
                  <a:pt x="482600" y="745067"/>
                </a:lnTo>
                <a:lnTo>
                  <a:pt x="457200" y="745067"/>
                </a:lnTo>
                <a:lnTo>
                  <a:pt x="457200" y="698500"/>
                </a:lnTo>
                <a:lnTo>
                  <a:pt x="406400" y="698500"/>
                </a:lnTo>
                <a:lnTo>
                  <a:pt x="406400" y="698500"/>
                </a:lnTo>
                <a:lnTo>
                  <a:pt x="406400" y="668867"/>
                </a:lnTo>
                <a:lnTo>
                  <a:pt x="406400" y="605367"/>
                </a:lnTo>
                <a:lnTo>
                  <a:pt x="406400" y="605367"/>
                </a:lnTo>
                <a:lnTo>
                  <a:pt x="383645" y="609072"/>
                </a:lnTo>
                <a:cubicBezTo>
                  <a:pt x="384174" y="596548"/>
                  <a:pt x="384704" y="584024"/>
                  <a:pt x="385233" y="571500"/>
                </a:cubicBezTo>
                <a:lnTo>
                  <a:pt x="334433" y="571500"/>
                </a:lnTo>
                <a:lnTo>
                  <a:pt x="334433" y="520700"/>
                </a:lnTo>
                <a:lnTo>
                  <a:pt x="317500" y="520700"/>
                </a:lnTo>
                <a:lnTo>
                  <a:pt x="317500" y="478367"/>
                </a:lnTo>
                <a:lnTo>
                  <a:pt x="275167" y="478367"/>
                </a:lnTo>
                <a:lnTo>
                  <a:pt x="275167" y="410634"/>
                </a:lnTo>
                <a:lnTo>
                  <a:pt x="241300" y="410634"/>
                </a:lnTo>
                <a:lnTo>
                  <a:pt x="241300" y="334434"/>
                </a:lnTo>
                <a:lnTo>
                  <a:pt x="203200" y="334434"/>
                </a:lnTo>
                <a:lnTo>
                  <a:pt x="203200" y="279400"/>
                </a:lnTo>
                <a:lnTo>
                  <a:pt x="203200" y="279400"/>
                </a:lnTo>
                <a:lnTo>
                  <a:pt x="160867" y="279400"/>
                </a:lnTo>
                <a:lnTo>
                  <a:pt x="160867" y="182034"/>
                </a:lnTo>
                <a:lnTo>
                  <a:pt x="160867" y="182034"/>
                </a:lnTo>
                <a:lnTo>
                  <a:pt x="127000" y="182034"/>
                </a:lnTo>
                <a:lnTo>
                  <a:pt x="127000" y="63500"/>
                </a:lnTo>
                <a:lnTo>
                  <a:pt x="71967" y="63500"/>
                </a:lnTo>
                <a:lnTo>
                  <a:pt x="7196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2" name="TextBox 21">
            <a:extLst>
              <a:ext uri="{FF2B5EF4-FFF2-40B4-BE49-F238E27FC236}">
                <a16:creationId xmlns:a16="http://schemas.microsoft.com/office/drawing/2014/main" id="{2972FBDB-2E81-86B0-15DD-9378F81D4D5F}"/>
              </a:ext>
            </a:extLst>
          </p:cNvPr>
          <p:cNvSpPr txBox="1"/>
          <p:nvPr/>
        </p:nvSpPr>
        <p:spPr bwMode="auto">
          <a:xfrm>
            <a:off x="725626" y="5830566"/>
            <a:ext cx="100819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OS HR (95% CI) for durvalumab vs sorafenib in ALBI grade 1 (0.91 [0.71-1.15]) and ALBI grades 2/3 (0.87 [0.69-1.09])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were consistent with full analysis data set</a:t>
            </a:r>
          </a:p>
        </p:txBody>
      </p:sp>
    </p:spTree>
    <p:extLst>
      <p:ext uri="{BB962C8B-B14F-4D97-AF65-F5344CB8AC3E}">
        <p14:creationId xmlns:p14="http://schemas.microsoft.com/office/powerpoint/2010/main" val="307812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HIMALAYA: Response by ALBI Grade</a:t>
            </a:r>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4228292184"/>
              </p:ext>
            </p:extLst>
          </p:nvPr>
        </p:nvGraphicFramePr>
        <p:xfrm>
          <a:off x="420515" y="1606550"/>
          <a:ext cx="11476894" cy="2164080"/>
        </p:xfrm>
        <a:graphic>
          <a:graphicData uri="http://schemas.openxmlformats.org/drawingml/2006/table">
            <a:tbl>
              <a:tblPr firstRow="1" bandRow="1">
                <a:tableStyleId>{0E3FDE45-AF77-4B5C-9715-49D594BDF05E}</a:tableStyleId>
              </a:tblPr>
              <a:tblGrid>
                <a:gridCol w="1219202">
                  <a:extLst>
                    <a:ext uri="{9D8B030D-6E8A-4147-A177-3AD203B41FA5}">
                      <a16:colId xmlns:a16="http://schemas.microsoft.com/office/drawing/2014/main" val="3741806511"/>
                    </a:ext>
                  </a:extLst>
                </a:gridCol>
                <a:gridCol w="1055077">
                  <a:extLst>
                    <a:ext uri="{9D8B030D-6E8A-4147-A177-3AD203B41FA5}">
                      <a16:colId xmlns:a16="http://schemas.microsoft.com/office/drawing/2014/main" val="2205920026"/>
                    </a:ext>
                  </a:extLst>
                </a:gridCol>
                <a:gridCol w="1219200">
                  <a:extLst>
                    <a:ext uri="{9D8B030D-6E8A-4147-A177-3AD203B41FA5}">
                      <a16:colId xmlns:a16="http://schemas.microsoft.com/office/drawing/2014/main" val="1859251159"/>
                    </a:ext>
                  </a:extLst>
                </a:gridCol>
                <a:gridCol w="1101969">
                  <a:extLst>
                    <a:ext uri="{9D8B030D-6E8A-4147-A177-3AD203B41FA5}">
                      <a16:colId xmlns:a16="http://schemas.microsoft.com/office/drawing/2014/main" val="222999309"/>
                    </a:ext>
                  </a:extLst>
                </a:gridCol>
                <a:gridCol w="1113692">
                  <a:extLst>
                    <a:ext uri="{9D8B030D-6E8A-4147-A177-3AD203B41FA5}">
                      <a16:colId xmlns:a16="http://schemas.microsoft.com/office/drawing/2014/main" val="1899777659"/>
                    </a:ext>
                  </a:extLst>
                </a:gridCol>
                <a:gridCol w="1172308">
                  <a:extLst>
                    <a:ext uri="{9D8B030D-6E8A-4147-A177-3AD203B41FA5}">
                      <a16:colId xmlns:a16="http://schemas.microsoft.com/office/drawing/2014/main" val="1923223463"/>
                    </a:ext>
                  </a:extLst>
                </a:gridCol>
                <a:gridCol w="1055077">
                  <a:extLst>
                    <a:ext uri="{9D8B030D-6E8A-4147-A177-3AD203B41FA5}">
                      <a16:colId xmlns:a16="http://schemas.microsoft.com/office/drawing/2014/main" val="1230138659"/>
                    </a:ext>
                  </a:extLst>
                </a:gridCol>
                <a:gridCol w="1066800">
                  <a:extLst>
                    <a:ext uri="{9D8B030D-6E8A-4147-A177-3AD203B41FA5}">
                      <a16:colId xmlns:a16="http://schemas.microsoft.com/office/drawing/2014/main" val="4245616318"/>
                    </a:ext>
                  </a:extLst>
                </a:gridCol>
                <a:gridCol w="1242646">
                  <a:extLst>
                    <a:ext uri="{9D8B030D-6E8A-4147-A177-3AD203B41FA5}">
                      <a16:colId xmlns:a16="http://schemas.microsoft.com/office/drawing/2014/main" val="1443333972"/>
                    </a:ext>
                  </a:extLst>
                </a:gridCol>
                <a:gridCol w="1230923">
                  <a:extLst>
                    <a:ext uri="{9D8B030D-6E8A-4147-A177-3AD203B41FA5}">
                      <a16:colId xmlns:a16="http://schemas.microsoft.com/office/drawing/2014/main" val="2847024469"/>
                    </a:ext>
                  </a:extLst>
                </a:gridCol>
              </a:tblGrid>
              <a:tr h="21112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ALBI Grade 1</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ALBI Grade 2/3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Full analysis set</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77570031"/>
                  </a:ext>
                </a:extLst>
              </a:tr>
              <a:tr h="35891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217)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Durvalumab (n = 198)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 (n = 203)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175)</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Durvalumab (n = 191)</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 (n = 186)</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393)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Durvalumab (n = 389)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389)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625281362"/>
                  </a:ext>
                </a:extLst>
              </a:tr>
              <a:tr h="211126">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(21.7)</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(18.7)</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(7.4)</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(18.3)</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(15.2)</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(2.7)</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(20.1)</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(17.0)</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(5.1)</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2111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(IQR)</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22.34 (8.71-NR)</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23.26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(7.43-NR)</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22.06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(6.5-26.0)</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26.55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(7.43-NR)</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(7.43-27.43)</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12.25 (7.69-NR)</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22.23 (8.54-NR)</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16.82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(7.43-NR)</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18.43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(6.51-25.99)</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506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TTR, mo (IQR)</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2.07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(1.84-3.94)</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1.91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(1.81-3.98)</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3.52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(1.84-5.49)</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3.52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(1.91-5.40)</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3.65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(1.94-3.94)</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9.10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(7.79-3.94)</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2.17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(1.84-3.98)</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2.09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(1.87-3.98)</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3.78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(1.89-8.44)</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030796"/>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0968051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HIMALAYA: Safety by ALBI Grade</a:t>
            </a:r>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2818363474"/>
              </p:ext>
            </p:extLst>
          </p:nvPr>
        </p:nvGraphicFramePr>
        <p:xfrm>
          <a:off x="416746" y="1616031"/>
          <a:ext cx="11476894" cy="4380915"/>
        </p:xfrm>
        <a:graphic>
          <a:graphicData uri="http://schemas.openxmlformats.org/drawingml/2006/table">
            <a:tbl>
              <a:tblPr firstRow="1" bandRow="1">
                <a:tableStyleId>{0E3FDE45-AF77-4B5C-9715-49D594BDF05E}</a:tableStyleId>
              </a:tblPr>
              <a:tblGrid>
                <a:gridCol w="1815376">
                  <a:extLst>
                    <a:ext uri="{9D8B030D-6E8A-4147-A177-3AD203B41FA5}">
                      <a16:colId xmlns:a16="http://schemas.microsoft.com/office/drawing/2014/main" val="3741806511"/>
                    </a:ext>
                  </a:extLst>
                </a:gridCol>
                <a:gridCol w="1091381">
                  <a:extLst>
                    <a:ext uri="{9D8B030D-6E8A-4147-A177-3AD203B41FA5}">
                      <a16:colId xmlns:a16="http://schemas.microsoft.com/office/drawing/2014/main" val="2205920026"/>
                    </a:ext>
                  </a:extLst>
                </a:gridCol>
                <a:gridCol w="1170038">
                  <a:extLst>
                    <a:ext uri="{9D8B030D-6E8A-4147-A177-3AD203B41FA5}">
                      <a16:colId xmlns:a16="http://schemas.microsoft.com/office/drawing/2014/main" val="1859251159"/>
                    </a:ext>
                  </a:extLst>
                </a:gridCol>
                <a:gridCol w="1011022">
                  <a:extLst>
                    <a:ext uri="{9D8B030D-6E8A-4147-A177-3AD203B41FA5}">
                      <a16:colId xmlns:a16="http://schemas.microsoft.com/office/drawing/2014/main" val="222999309"/>
                    </a:ext>
                  </a:extLst>
                </a:gridCol>
                <a:gridCol w="984739">
                  <a:extLst>
                    <a:ext uri="{9D8B030D-6E8A-4147-A177-3AD203B41FA5}">
                      <a16:colId xmlns:a16="http://schemas.microsoft.com/office/drawing/2014/main" val="1899777659"/>
                    </a:ext>
                  </a:extLst>
                </a:gridCol>
                <a:gridCol w="1172308">
                  <a:extLst>
                    <a:ext uri="{9D8B030D-6E8A-4147-A177-3AD203B41FA5}">
                      <a16:colId xmlns:a16="http://schemas.microsoft.com/office/drawing/2014/main" val="1923223463"/>
                    </a:ext>
                  </a:extLst>
                </a:gridCol>
                <a:gridCol w="996461">
                  <a:extLst>
                    <a:ext uri="{9D8B030D-6E8A-4147-A177-3AD203B41FA5}">
                      <a16:colId xmlns:a16="http://schemas.microsoft.com/office/drawing/2014/main" val="1230138659"/>
                    </a:ext>
                  </a:extLst>
                </a:gridCol>
                <a:gridCol w="996462">
                  <a:extLst>
                    <a:ext uri="{9D8B030D-6E8A-4147-A177-3AD203B41FA5}">
                      <a16:colId xmlns:a16="http://schemas.microsoft.com/office/drawing/2014/main" val="4245616318"/>
                    </a:ext>
                  </a:extLst>
                </a:gridCol>
                <a:gridCol w="1254369">
                  <a:extLst>
                    <a:ext uri="{9D8B030D-6E8A-4147-A177-3AD203B41FA5}">
                      <a16:colId xmlns:a16="http://schemas.microsoft.com/office/drawing/2014/main" val="1443333972"/>
                    </a:ext>
                  </a:extLst>
                </a:gridCol>
                <a:gridCol w="984738">
                  <a:extLst>
                    <a:ext uri="{9D8B030D-6E8A-4147-A177-3AD203B41FA5}">
                      <a16:colId xmlns:a16="http://schemas.microsoft.com/office/drawing/2014/main" val="2847024469"/>
                    </a:ext>
                  </a:extLst>
                </a:gridCol>
              </a:tblGrid>
              <a:tr h="20506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 n (%)</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ALBI Grade 1</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ALBI Grade 2/3</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Full Analysis Set</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77570031"/>
                  </a:ext>
                </a:extLst>
              </a:tr>
              <a:tr h="3486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216)</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Durvalumab (n = 198)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 (n = 197)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171)</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Durvalumab (n = 190)</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 (n = 177)</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STRIDE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388)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Durvalumab (n = 388)</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Sorafenib (n = 374)</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625281362"/>
                  </a:ext>
                </a:extLst>
              </a:tr>
              <a:tr h="922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d/c</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210 (97.2)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 (51.4)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 (41.2)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(12.5)</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171 (86.4)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(31.8)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(5.1)</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187 (94.9)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 (51.8)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(24.9)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(10.2)</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167 (97.7)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 (49.7)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(39.8)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(15.2)</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 (91.6)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(42.6)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(11.6)</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 (96.0)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 (53.1)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(24.3)</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378 (97.4)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196 (50.5)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157 (40.5)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(13.7)</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345 (88.9)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144 (37.1)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(8.2)</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357 (95.5)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196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(16.8)</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922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d/c</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166 (76.9)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(9.3)</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168 (85.3)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 (38.6)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(7.6)</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127 (74.3)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(7.0)</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 (54.2)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(6.3)</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 (84.2)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(14.7)</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294 (75.8)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(8.2)</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202 (52.1)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(4.1)</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317 (84.8)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 (36.9)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(11.0)</a:t>
                      </a:r>
                    </a:p>
                  </a:txBody>
                  <a:tcPr marL="118872" marR="118872">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57091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immune-mediated TEAE</a:t>
                      </a:r>
                    </a:p>
                  </a:txBody>
                  <a:tcPr marL="0"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 (43.5)</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(12.6)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(10.2)</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(26.3)</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(20.5)</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139 (35.8)</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(16.5)</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(8.0)</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3374774669"/>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2532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2" name="Straight Connector 171">
            <a:extLst>
              <a:ext uri="{FF2B5EF4-FFF2-40B4-BE49-F238E27FC236}">
                <a16:creationId xmlns:a16="http://schemas.microsoft.com/office/drawing/2014/main" id="{8492D820-4773-2EC2-EE18-C8DCBB026100}"/>
              </a:ext>
            </a:extLst>
          </p:cNvPr>
          <p:cNvCxnSpPr/>
          <p:nvPr/>
        </p:nvCxnSpPr>
        <p:spPr bwMode="auto">
          <a:xfrm>
            <a:off x="863373" y="3185160"/>
            <a:ext cx="4868448" cy="0"/>
          </a:xfrm>
          <a:prstGeom prst="line">
            <a:avLst/>
          </a:prstGeom>
          <a:noFill/>
          <a:ln w="28575" cap="flat" cmpd="sng" algn="ctr">
            <a:solidFill>
              <a:schemeClr val="tx2"/>
            </a:solidFill>
            <a:prstDash val="sysDash"/>
            <a:round/>
            <a:headEnd type="none" w="med" len="med"/>
            <a:tailEnd type="none" w="med" len="med"/>
          </a:ln>
          <a:effectLst/>
        </p:spPr>
      </p:cxnSp>
      <p:cxnSp>
        <p:nvCxnSpPr>
          <p:cNvPr id="173" name="Straight Connector 172">
            <a:extLst>
              <a:ext uri="{FF2B5EF4-FFF2-40B4-BE49-F238E27FC236}">
                <a16:creationId xmlns:a16="http://schemas.microsoft.com/office/drawing/2014/main" id="{C21C7F87-26F8-11AD-E6C8-389E2AF3C199}"/>
              </a:ext>
            </a:extLst>
          </p:cNvPr>
          <p:cNvCxnSpPr/>
          <p:nvPr/>
        </p:nvCxnSpPr>
        <p:spPr bwMode="auto">
          <a:xfrm>
            <a:off x="863373" y="4058920"/>
            <a:ext cx="4868448" cy="0"/>
          </a:xfrm>
          <a:prstGeom prst="line">
            <a:avLst/>
          </a:prstGeom>
          <a:noFill/>
          <a:ln w="28575" cap="flat" cmpd="sng" algn="ctr">
            <a:solidFill>
              <a:schemeClr val="tx2"/>
            </a:solidFill>
            <a:prstDash val="sysDash"/>
            <a:round/>
            <a:headEnd type="none" w="med" len="med"/>
            <a:tailEnd type="none" w="med" len="med"/>
          </a:ln>
          <a:effectLst/>
        </p:spPr>
      </p:cxnSp>
      <p:cxnSp>
        <p:nvCxnSpPr>
          <p:cNvPr id="174" name="Straight Connector 173">
            <a:extLst>
              <a:ext uri="{FF2B5EF4-FFF2-40B4-BE49-F238E27FC236}">
                <a16:creationId xmlns:a16="http://schemas.microsoft.com/office/drawing/2014/main" id="{E0F2C8FD-77A7-7B6E-0F6B-D068D1C08B05}"/>
              </a:ext>
            </a:extLst>
          </p:cNvPr>
          <p:cNvCxnSpPr/>
          <p:nvPr/>
        </p:nvCxnSpPr>
        <p:spPr bwMode="auto">
          <a:xfrm>
            <a:off x="6660789" y="2524760"/>
            <a:ext cx="4868448" cy="0"/>
          </a:xfrm>
          <a:prstGeom prst="line">
            <a:avLst/>
          </a:prstGeom>
          <a:noFill/>
          <a:ln w="28575" cap="flat" cmpd="sng" algn="ctr">
            <a:solidFill>
              <a:schemeClr val="tx2"/>
            </a:solidFill>
            <a:prstDash val="sysDash"/>
            <a:round/>
            <a:headEnd type="none" w="med" len="med"/>
            <a:tailEnd type="none" w="med" len="med"/>
          </a:ln>
          <a:effectLst/>
        </p:spPr>
      </p:cxnSp>
      <p:cxnSp>
        <p:nvCxnSpPr>
          <p:cNvPr id="175" name="Straight Connector 174">
            <a:extLst>
              <a:ext uri="{FF2B5EF4-FFF2-40B4-BE49-F238E27FC236}">
                <a16:creationId xmlns:a16="http://schemas.microsoft.com/office/drawing/2014/main" id="{EC3710C1-D8C2-B169-0243-E714C135626B}"/>
              </a:ext>
            </a:extLst>
          </p:cNvPr>
          <p:cNvCxnSpPr/>
          <p:nvPr/>
        </p:nvCxnSpPr>
        <p:spPr bwMode="auto">
          <a:xfrm>
            <a:off x="6660789" y="3261360"/>
            <a:ext cx="4868448" cy="0"/>
          </a:xfrm>
          <a:prstGeom prst="line">
            <a:avLst/>
          </a:prstGeom>
          <a:noFill/>
          <a:ln w="28575" cap="flat" cmpd="sng" algn="ctr">
            <a:solidFill>
              <a:schemeClr val="tx2"/>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dirty="0"/>
              <a:t>HIMALAYA: Changes in Liver Function Over Time</a:t>
            </a:r>
          </a:p>
        </p:txBody>
      </p:sp>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Vogel. ESMO WCGIC 2022. Abstr O-5.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895BBDB2-B48F-6C90-3B08-DE68D956F392}"/>
              </a:ext>
            </a:extLst>
          </p:cNvPr>
          <p:cNvSpPr txBox="1"/>
          <p:nvPr/>
        </p:nvSpPr>
        <p:spPr bwMode="auto">
          <a:xfrm>
            <a:off x="1990901" y="1616124"/>
            <a:ext cx="2487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2000" dirty="0">
                <a:solidFill>
                  <a:schemeClr val="bg1"/>
                </a:solidFill>
                <a:latin typeface="Calibri" panose="020F0502020204030204" pitchFamily="34" charset="0"/>
              </a:rPr>
              <a:t>Mean ALBI Score*</a:t>
            </a:r>
          </a:p>
        </p:txBody>
      </p:sp>
      <p:sp>
        <p:nvSpPr>
          <p:cNvPr id="10" name="TextBox 9">
            <a:extLst>
              <a:ext uri="{FF2B5EF4-FFF2-40B4-BE49-F238E27FC236}">
                <a16:creationId xmlns:a16="http://schemas.microsoft.com/office/drawing/2014/main" id="{72F6630D-4C38-B6A5-D319-C88FB5345B10}"/>
              </a:ext>
            </a:extLst>
          </p:cNvPr>
          <p:cNvSpPr txBox="1"/>
          <p:nvPr/>
        </p:nvSpPr>
        <p:spPr bwMode="auto">
          <a:xfrm>
            <a:off x="7365929" y="1616124"/>
            <a:ext cx="28976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2000" dirty="0">
                <a:solidFill>
                  <a:schemeClr val="bg1"/>
                </a:solidFill>
                <a:latin typeface="Calibri" panose="020F0502020204030204" pitchFamily="34" charset="0"/>
              </a:rPr>
              <a:t>Mean Child-Pugh Score*</a:t>
            </a:r>
          </a:p>
        </p:txBody>
      </p:sp>
      <p:sp>
        <p:nvSpPr>
          <p:cNvPr id="16" name="TextBox 15">
            <a:extLst>
              <a:ext uri="{FF2B5EF4-FFF2-40B4-BE49-F238E27FC236}">
                <a16:creationId xmlns:a16="http://schemas.microsoft.com/office/drawing/2014/main" id="{411F7CE1-715D-CC09-1556-AEB265E62369}"/>
              </a:ext>
            </a:extLst>
          </p:cNvPr>
          <p:cNvSpPr txBox="1"/>
          <p:nvPr/>
        </p:nvSpPr>
        <p:spPr bwMode="auto">
          <a:xfrm>
            <a:off x="635160" y="5985854"/>
            <a:ext cx="5309418" cy="25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200" b="0" spc="-10" dirty="0">
                <a:solidFill>
                  <a:schemeClr val="bg1"/>
                </a:solidFill>
                <a:latin typeface="Calibri" panose="020F0502020204030204" pitchFamily="34" charset="0"/>
              </a:rPr>
              <a:t>*Dashed lines represent ALBI grade thresholds</a:t>
            </a:r>
          </a:p>
        </p:txBody>
      </p:sp>
      <p:grpSp>
        <p:nvGrpSpPr>
          <p:cNvPr id="11" name="Group 10">
            <a:extLst>
              <a:ext uri="{FF2B5EF4-FFF2-40B4-BE49-F238E27FC236}">
                <a16:creationId xmlns:a16="http://schemas.microsoft.com/office/drawing/2014/main" id="{9319728B-B76C-CA56-517A-823EB6CA274B}"/>
              </a:ext>
            </a:extLst>
          </p:cNvPr>
          <p:cNvGrpSpPr/>
          <p:nvPr/>
        </p:nvGrpSpPr>
        <p:grpSpPr>
          <a:xfrm>
            <a:off x="266573" y="2006600"/>
            <a:ext cx="5645836" cy="3786677"/>
            <a:chOff x="370264" y="2006600"/>
            <a:chExt cx="5645836" cy="3786677"/>
          </a:xfrm>
        </p:grpSpPr>
        <p:sp>
          <p:nvSpPr>
            <p:cNvPr id="12" name="Freeform: Shape 11">
              <a:extLst>
                <a:ext uri="{FF2B5EF4-FFF2-40B4-BE49-F238E27FC236}">
                  <a16:creationId xmlns:a16="http://schemas.microsoft.com/office/drawing/2014/main" id="{638C5B07-3293-C5A9-595C-6138F0E8FF66}"/>
                </a:ext>
              </a:extLst>
            </p:cNvPr>
            <p:cNvSpPr/>
            <p:nvPr/>
          </p:nvSpPr>
          <p:spPr bwMode="auto">
            <a:xfrm>
              <a:off x="965199" y="2151833"/>
              <a:ext cx="5012539" cy="3000444"/>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grpSp>
          <p:nvGrpSpPr>
            <p:cNvPr id="17" name="Group 16">
              <a:extLst>
                <a:ext uri="{FF2B5EF4-FFF2-40B4-BE49-F238E27FC236}">
                  <a16:creationId xmlns:a16="http://schemas.microsoft.com/office/drawing/2014/main" id="{B6DF8D5F-51AC-BAB2-3038-554EF561A186}"/>
                </a:ext>
              </a:extLst>
            </p:cNvPr>
            <p:cNvGrpSpPr/>
            <p:nvPr/>
          </p:nvGrpSpPr>
          <p:grpSpPr>
            <a:xfrm>
              <a:off x="601232" y="2006600"/>
              <a:ext cx="330540" cy="3314700"/>
              <a:chOff x="6550144" y="1491280"/>
              <a:chExt cx="330540" cy="2292183"/>
            </a:xfrm>
          </p:grpSpPr>
          <p:sp>
            <p:nvSpPr>
              <p:cNvPr id="81" name="TextBox 80">
                <a:extLst>
                  <a:ext uri="{FF2B5EF4-FFF2-40B4-BE49-F238E27FC236}">
                    <a16:creationId xmlns:a16="http://schemas.microsoft.com/office/drawing/2014/main" id="{4DE45010-5B7D-BE60-F113-B2B8623D932F}"/>
                  </a:ext>
                </a:extLst>
              </p:cNvPr>
              <p:cNvSpPr txBox="1"/>
              <p:nvPr/>
            </p:nvSpPr>
            <p:spPr bwMode="auto">
              <a:xfrm>
                <a:off x="6550144" y="2536763"/>
                <a:ext cx="330540"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82" name="TextBox 81">
                <a:extLst>
                  <a:ext uri="{FF2B5EF4-FFF2-40B4-BE49-F238E27FC236}">
                    <a16:creationId xmlns:a16="http://schemas.microsoft.com/office/drawing/2014/main" id="{C8FA189F-C941-E0DD-DA5E-6944BE9735C9}"/>
                  </a:ext>
                </a:extLst>
              </p:cNvPr>
              <p:cNvSpPr txBox="1"/>
              <p:nvPr/>
            </p:nvSpPr>
            <p:spPr bwMode="auto">
              <a:xfrm>
                <a:off x="6550144" y="3035394"/>
                <a:ext cx="330540"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83" name="TextBox 82">
                <a:extLst>
                  <a:ext uri="{FF2B5EF4-FFF2-40B4-BE49-F238E27FC236}">
                    <a16:creationId xmlns:a16="http://schemas.microsoft.com/office/drawing/2014/main" id="{B223985F-71D7-131D-03D6-57F5B1663226}"/>
                  </a:ext>
                </a:extLst>
              </p:cNvPr>
              <p:cNvSpPr txBox="1"/>
              <p:nvPr/>
            </p:nvSpPr>
            <p:spPr bwMode="auto">
              <a:xfrm>
                <a:off x="6550144" y="3514753"/>
                <a:ext cx="330540"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85" name="TextBox 84">
                <a:extLst>
                  <a:ext uri="{FF2B5EF4-FFF2-40B4-BE49-F238E27FC236}">
                    <a16:creationId xmlns:a16="http://schemas.microsoft.com/office/drawing/2014/main" id="{808660FD-D687-811D-AD70-9B2906A8416F}"/>
                  </a:ext>
                </a:extLst>
              </p:cNvPr>
              <p:cNvSpPr txBox="1"/>
              <p:nvPr/>
            </p:nvSpPr>
            <p:spPr bwMode="auto">
              <a:xfrm>
                <a:off x="6550144" y="1996747"/>
                <a:ext cx="330540"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86" name="TextBox 85">
                <a:extLst>
                  <a:ext uri="{FF2B5EF4-FFF2-40B4-BE49-F238E27FC236}">
                    <a16:creationId xmlns:a16="http://schemas.microsoft.com/office/drawing/2014/main" id="{9E71DFBF-7CD0-D18F-0EB1-45A8C2E42F0C}"/>
                  </a:ext>
                </a:extLst>
              </p:cNvPr>
              <p:cNvSpPr txBox="1"/>
              <p:nvPr/>
            </p:nvSpPr>
            <p:spPr bwMode="auto">
              <a:xfrm>
                <a:off x="6604647" y="1491280"/>
                <a:ext cx="276037" cy="26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8" name="Group 17">
              <a:extLst>
                <a:ext uri="{FF2B5EF4-FFF2-40B4-BE49-F238E27FC236}">
                  <a16:creationId xmlns:a16="http://schemas.microsoft.com/office/drawing/2014/main" id="{D59E5AF8-B0C4-FF58-3484-778C6F89ABFC}"/>
                </a:ext>
              </a:extLst>
            </p:cNvPr>
            <p:cNvGrpSpPr/>
            <p:nvPr/>
          </p:nvGrpSpPr>
          <p:grpSpPr>
            <a:xfrm>
              <a:off x="855710" y="2155078"/>
              <a:ext cx="109489" cy="2924922"/>
              <a:chOff x="1770016" y="2538033"/>
              <a:chExt cx="1625600" cy="1767029"/>
            </a:xfrm>
          </p:grpSpPr>
          <p:cxnSp>
            <p:nvCxnSpPr>
              <p:cNvPr id="75" name="Straight Connector 74">
                <a:extLst>
                  <a:ext uri="{FF2B5EF4-FFF2-40B4-BE49-F238E27FC236}">
                    <a16:creationId xmlns:a16="http://schemas.microsoft.com/office/drawing/2014/main" id="{B38F30EF-49D8-C2F8-8BE9-11CB2EE1E8C3}"/>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73D61B0-79C9-BA83-2CDD-9D931A108953}"/>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E0B829C-9681-4AD1-B448-196A890419D6}"/>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2DF8DAD-759B-9C6F-74CC-80F15115B7AA}"/>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68B9DCA-E3F5-3AB7-08B9-B47E9A373AA5}"/>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F59BC204-E759-2544-3E6F-25425DF09B8B}"/>
                </a:ext>
              </a:extLst>
            </p:cNvPr>
            <p:cNvSpPr txBox="1"/>
            <p:nvPr/>
          </p:nvSpPr>
          <p:spPr bwMode="auto">
            <a:xfrm rot="16200000">
              <a:off x="-575390" y="3508120"/>
              <a:ext cx="219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Mean ALBI Score</a:t>
              </a:r>
            </a:p>
          </p:txBody>
        </p:sp>
        <p:grpSp>
          <p:nvGrpSpPr>
            <p:cNvPr id="20" name="Group 19">
              <a:extLst>
                <a:ext uri="{FF2B5EF4-FFF2-40B4-BE49-F238E27FC236}">
                  <a16:creationId xmlns:a16="http://schemas.microsoft.com/office/drawing/2014/main" id="{72B6EFDB-6C04-AFD4-103D-B0524E039FB1}"/>
                </a:ext>
              </a:extLst>
            </p:cNvPr>
            <p:cNvGrpSpPr/>
            <p:nvPr/>
          </p:nvGrpSpPr>
          <p:grpSpPr>
            <a:xfrm>
              <a:off x="585658" y="5283273"/>
              <a:ext cx="5430442" cy="230832"/>
              <a:chOff x="541541" y="4999452"/>
              <a:chExt cx="5582400" cy="230832"/>
            </a:xfrm>
          </p:grpSpPr>
          <p:sp>
            <p:nvSpPr>
              <p:cNvPr id="51" name="TextBox 50">
                <a:extLst>
                  <a:ext uri="{FF2B5EF4-FFF2-40B4-BE49-F238E27FC236}">
                    <a16:creationId xmlns:a16="http://schemas.microsoft.com/office/drawing/2014/main" id="{9896EA29-0054-1D16-7058-8DE162AA4252}"/>
                  </a:ext>
                </a:extLst>
              </p:cNvPr>
              <p:cNvSpPr txBox="1"/>
              <p:nvPr/>
            </p:nvSpPr>
            <p:spPr bwMode="auto">
              <a:xfrm>
                <a:off x="1079518" y="4999452"/>
                <a:ext cx="2058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8</a:t>
                </a:r>
              </a:p>
            </p:txBody>
          </p:sp>
          <p:sp>
            <p:nvSpPr>
              <p:cNvPr id="52" name="TextBox 51">
                <a:extLst>
                  <a:ext uri="{FF2B5EF4-FFF2-40B4-BE49-F238E27FC236}">
                    <a16:creationId xmlns:a16="http://schemas.microsoft.com/office/drawing/2014/main" id="{185483EA-BB88-21EC-9FC1-9BEBE643B745}"/>
                  </a:ext>
                </a:extLst>
              </p:cNvPr>
              <p:cNvSpPr txBox="1"/>
              <p:nvPr/>
            </p:nvSpPr>
            <p:spPr bwMode="auto">
              <a:xfrm>
                <a:off x="1261471"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16</a:t>
                </a:r>
              </a:p>
            </p:txBody>
          </p:sp>
          <p:sp>
            <p:nvSpPr>
              <p:cNvPr id="53" name="TextBox 52">
                <a:extLst>
                  <a:ext uri="{FF2B5EF4-FFF2-40B4-BE49-F238E27FC236}">
                    <a16:creationId xmlns:a16="http://schemas.microsoft.com/office/drawing/2014/main" id="{2E6B35A0-4D58-0810-2CBD-70EB31393E29}"/>
                  </a:ext>
                </a:extLst>
              </p:cNvPr>
              <p:cNvSpPr txBox="1"/>
              <p:nvPr/>
            </p:nvSpPr>
            <p:spPr bwMode="auto">
              <a:xfrm>
                <a:off x="1475979"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97383D0C-6B5B-B9BB-6544-B419D9765F92}"/>
                  </a:ext>
                </a:extLst>
              </p:cNvPr>
              <p:cNvSpPr txBox="1"/>
              <p:nvPr/>
            </p:nvSpPr>
            <p:spPr bwMode="auto">
              <a:xfrm>
                <a:off x="1678154"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32</a:t>
                </a:r>
              </a:p>
            </p:txBody>
          </p:sp>
          <p:sp>
            <p:nvSpPr>
              <p:cNvPr id="55" name="TextBox 54">
                <a:extLst>
                  <a:ext uri="{FF2B5EF4-FFF2-40B4-BE49-F238E27FC236}">
                    <a16:creationId xmlns:a16="http://schemas.microsoft.com/office/drawing/2014/main" id="{33A14D8E-7413-8628-721B-BC4D3B30ACD9}"/>
                  </a:ext>
                </a:extLst>
              </p:cNvPr>
              <p:cNvSpPr txBox="1"/>
              <p:nvPr/>
            </p:nvSpPr>
            <p:spPr bwMode="auto">
              <a:xfrm>
                <a:off x="1888344"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40</a:t>
                </a:r>
              </a:p>
            </p:txBody>
          </p:sp>
          <p:sp>
            <p:nvSpPr>
              <p:cNvPr id="56" name="TextBox 55">
                <a:extLst>
                  <a:ext uri="{FF2B5EF4-FFF2-40B4-BE49-F238E27FC236}">
                    <a16:creationId xmlns:a16="http://schemas.microsoft.com/office/drawing/2014/main" id="{F1171086-34A8-381D-0875-0C843427360A}"/>
                  </a:ext>
                </a:extLst>
              </p:cNvPr>
              <p:cNvSpPr txBox="1"/>
              <p:nvPr/>
            </p:nvSpPr>
            <p:spPr bwMode="auto">
              <a:xfrm>
                <a:off x="2095949"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48</a:t>
                </a:r>
              </a:p>
            </p:txBody>
          </p:sp>
          <p:sp>
            <p:nvSpPr>
              <p:cNvPr id="57" name="TextBox 56">
                <a:extLst>
                  <a:ext uri="{FF2B5EF4-FFF2-40B4-BE49-F238E27FC236}">
                    <a16:creationId xmlns:a16="http://schemas.microsoft.com/office/drawing/2014/main" id="{186D4A52-B7CA-36F4-6019-A0246A89F48C}"/>
                  </a:ext>
                </a:extLst>
              </p:cNvPr>
              <p:cNvSpPr txBox="1"/>
              <p:nvPr/>
            </p:nvSpPr>
            <p:spPr bwMode="auto">
              <a:xfrm>
                <a:off x="2306277"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56</a:t>
                </a:r>
              </a:p>
            </p:txBody>
          </p:sp>
          <p:sp>
            <p:nvSpPr>
              <p:cNvPr id="58" name="TextBox 57">
                <a:extLst>
                  <a:ext uri="{FF2B5EF4-FFF2-40B4-BE49-F238E27FC236}">
                    <a16:creationId xmlns:a16="http://schemas.microsoft.com/office/drawing/2014/main" id="{A7C23AE7-EDC4-C694-1290-9A8B4E14F5F2}"/>
                  </a:ext>
                </a:extLst>
              </p:cNvPr>
              <p:cNvSpPr txBox="1"/>
              <p:nvPr/>
            </p:nvSpPr>
            <p:spPr bwMode="auto">
              <a:xfrm>
                <a:off x="2508314"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64</a:t>
                </a:r>
              </a:p>
            </p:txBody>
          </p:sp>
          <p:sp>
            <p:nvSpPr>
              <p:cNvPr id="59" name="TextBox 58">
                <a:extLst>
                  <a:ext uri="{FF2B5EF4-FFF2-40B4-BE49-F238E27FC236}">
                    <a16:creationId xmlns:a16="http://schemas.microsoft.com/office/drawing/2014/main" id="{74B6D8B7-FB78-E9C9-4FBB-61FD15F5A60F}"/>
                  </a:ext>
                </a:extLst>
              </p:cNvPr>
              <p:cNvSpPr txBox="1"/>
              <p:nvPr/>
            </p:nvSpPr>
            <p:spPr bwMode="auto">
              <a:xfrm>
                <a:off x="2721676"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72</a:t>
                </a:r>
              </a:p>
            </p:txBody>
          </p:sp>
          <p:sp>
            <p:nvSpPr>
              <p:cNvPr id="60" name="TextBox 59">
                <a:extLst>
                  <a:ext uri="{FF2B5EF4-FFF2-40B4-BE49-F238E27FC236}">
                    <a16:creationId xmlns:a16="http://schemas.microsoft.com/office/drawing/2014/main" id="{13EC3F25-6ABD-F1CB-82E9-89F64FCA07BA}"/>
                  </a:ext>
                </a:extLst>
              </p:cNvPr>
              <p:cNvSpPr txBox="1"/>
              <p:nvPr/>
            </p:nvSpPr>
            <p:spPr bwMode="auto">
              <a:xfrm>
                <a:off x="2914062"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80</a:t>
                </a:r>
              </a:p>
            </p:txBody>
          </p:sp>
          <p:sp>
            <p:nvSpPr>
              <p:cNvPr id="61" name="TextBox 60">
                <a:extLst>
                  <a:ext uri="{FF2B5EF4-FFF2-40B4-BE49-F238E27FC236}">
                    <a16:creationId xmlns:a16="http://schemas.microsoft.com/office/drawing/2014/main" id="{7D07CC12-723D-95D9-F2FD-59CC7AE44992}"/>
                  </a:ext>
                </a:extLst>
              </p:cNvPr>
              <p:cNvSpPr txBox="1"/>
              <p:nvPr/>
            </p:nvSpPr>
            <p:spPr bwMode="auto">
              <a:xfrm>
                <a:off x="3120020"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88</a:t>
                </a:r>
              </a:p>
            </p:txBody>
          </p:sp>
          <p:sp>
            <p:nvSpPr>
              <p:cNvPr id="62" name="TextBox 61">
                <a:extLst>
                  <a:ext uri="{FF2B5EF4-FFF2-40B4-BE49-F238E27FC236}">
                    <a16:creationId xmlns:a16="http://schemas.microsoft.com/office/drawing/2014/main" id="{6579F755-185E-51A9-B653-94E3E47D0772}"/>
                  </a:ext>
                </a:extLst>
              </p:cNvPr>
              <p:cNvSpPr txBox="1"/>
              <p:nvPr/>
            </p:nvSpPr>
            <p:spPr bwMode="auto">
              <a:xfrm>
                <a:off x="3331352"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96</a:t>
                </a:r>
              </a:p>
            </p:txBody>
          </p:sp>
          <p:sp>
            <p:nvSpPr>
              <p:cNvPr id="63" name="TextBox 62">
                <a:extLst>
                  <a:ext uri="{FF2B5EF4-FFF2-40B4-BE49-F238E27FC236}">
                    <a16:creationId xmlns:a16="http://schemas.microsoft.com/office/drawing/2014/main" id="{C67E96A5-2CB6-B7B2-E239-12EBC9AAD747}"/>
                  </a:ext>
                </a:extLst>
              </p:cNvPr>
              <p:cNvSpPr txBox="1"/>
              <p:nvPr/>
            </p:nvSpPr>
            <p:spPr bwMode="auto">
              <a:xfrm>
                <a:off x="3512854"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104</a:t>
                </a:r>
              </a:p>
            </p:txBody>
          </p:sp>
          <p:sp>
            <p:nvSpPr>
              <p:cNvPr id="64" name="TextBox 63">
                <a:extLst>
                  <a:ext uri="{FF2B5EF4-FFF2-40B4-BE49-F238E27FC236}">
                    <a16:creationId xmlns:a16="http://schemas.microsoft.com/office/drawing/2014/main" id="{B54DC728-F994-0ACC-4CF7-94FDDE554F26}"/>
                  </a:ext>
                </a:extLst>
              </p:cNvPr>
              <p:cNvSpPr txBox="1"/>
              <p:nvPr/>
            </p:nvSpPr>
            <p:spPr bwMode="auto">
              <a:xfrm>
                <a:off x="371823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112</a:t>
                </a:r>
              </a:p>
            </p:txBody>
          </p:sp>
          <p:sp>
            <p:nvSpPr>
              <p:cNvPr id="65" name="TextBox 64">
                <a:extLst>
                  <a:ext uri="{FF2B5EF4-FFF2-40B4-BE49-F238E27FC236}">
                    <a16:creationId xmlns:a16="http://schemas.microsoft.com/office/drawing/2014/main" id="{9BAAC24E-0F14-46D5-D78E-CC8850A19933}"/>
                  </a:ext>
                </a:extLst>
              </p:cNvPr>
              <p:cNvSpPr txBox="1"/>
              <p:nvPr/>
            </p:nvSpPr>
            <p:spPr bwMode="auto">
              <a:xfrm>
                <a:off x="3918543"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120</a:t>
                </a:r>
              </a:p>
            </p:txBody>
          </p:sp>
          <p:sp>
            <p:nvSpPr>
              <p:cNvPr id="66" name="TextBox 65">
                <a:extLst>
                  <a:ext uri="{FF2B5EF4-FFF2-40B4-BE49-F238E27FC236}">
                    <a16:creationId xmlns:a16="http://schemas.microsoft.com/office/drawing/2014/main" id="{5F65FDD7-5E5B-2C95-C966-EF9E46209D48}"/>
                  </a:ext>
                </a:extLst>
              </p:cNvPr>
              <p:cNvSpPr txBox="1"/>
              <p:nvPr/>
            </p:nvSpPr>
            <p:spPr bwMode="auto">
              <a:xfrm>
                <a:off x="4127191"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128</a:t>
                </a:r>
              </a:p>
            </p:txBody>
          </p:sp>
          <p:sp>
            <p:nvSpPr>
              <p:cNvPr id="67" name="TextBox 66">
                <a:extLst>
                  <a:ext uri="{FF2B5EF4-FFF2-40B4-BE49-F238E27FC236}">
                    <a16:creationId xmlns:a16="http://schemas.microsoft.com/office/drawing/2014/main" id="{2F193446-A5EA-E155-C6C3-F1A8D0E477A1}"/>
                  </a:ext>
                </a:extLst>
              </p:cNvPr>
              <p:cNvSpPr txBox="1"/>
              <p:nvPr/>
            </p:nvSpPr>
            <p:spPr bwMode="auto">
              <a:xfrm>
                <a:off x="4334842"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136</a:t>
                </a:r>
              </a:p>
            </p:txBody>
          </p:sp>
          <p:sp>
            <p:nvSpPr>
              <p:cNvPr id="68" name="TextBox 67">
                <a:extLst>
                  <a:ext uri="{FF2B5EF4-FFF2-40B4-BE49-F238E27FC236}">
                    <a16:creationId xmlns:a16="http://schemas.microsoft.com/office/drawing/2014/main" id="{C227F25E-70E8-AC7E-891E-2DBB60CB5798}"/>
                  </a:ext>
                </a:extLst>
              </p:cNvPr>
              <p:cNvSpPr txBox="1"/>
              <p:nvPr/>
            </p:nvSpPr>
            <p:spPr bwMode="auto">
              <a:xfrm>
                <a:off x="453369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144</a:t>
                </a:r>
              </a:p>
            </p:txBody>
          </p:sp>
          <p:sp>
            <p:nvSpPr>
              <p:cNvPr id="69" name="TextBox 68">
                <a:extLst>
                  <a:ext uri="{FF2B5EF4-FFF2-40B4-BE49-F238E27FC236}">
                    <a16:creationId xmlns:a16="http://schemas.microsoft.com/office/drawing/2014/main" id="{5E48B0B5-0CAD-3DE9-E83D-3106EE7FC77E}"/>
                  </a:ext>
                </a:extLst>
              </p:cNvPr>
              <p:cNvSpPr txBox="1"/>
              <p:nvPr/>
            </p:nvSpPr>
            <p:spPr bwMode="auto">
              <a:xfrm>
                <a:off x="474705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152</a:t>
                </a:r>
              </a:p>
            </p:txBody>
          </p:sp>
          <p:sp>
            <p:nvSpPr>
              <p:cNvPr id="70" name="TextBox 69">
                <a:extLst>
                  <a:ext uri="{FF2B5EF4-FFF2-40B4-BE49-F238E27FC236}">
                    <a16:creationId xmlns:a16="http://schemas.microsoft.com/office/drawing/2014/main" id="{807EA7E1-EEB9-C52E-2DCE-ECB5C75AAE48}"/>
                  </a:ext>
                </a:extLst>
              </p:cNvPr>
              <p:cNvSpPr txBox="1"/>
              <p:nvPr/>
            </p:nvSpPr>
            <p:spPr bwMode="auto">
              <a:xfrm>
                <a:off x="4965498"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160</a:t>
                </a:r>
              </a:p>
            </p:txBody>
          </p:sp>
          <p:sp>
            <p:nvSpPr>
              <p:cNvPr id="71" name="TextBox 70">
                <a:extLst>
                  <a:ext uri="{FF2B5EF4-FFF2-40B4-BE49-F238E27FC236}">
                    <a16:creationId xmlns:a16="http://schemas.microsoft.com/office/drawing/2014/main" id="{80960B6B-FD09-2A32-BD44-3513C962FB71}"/>
                  </a:ext>
                </a:extLst>
              </p:cNvPr>
              <p:cNvSpPr txBox="1"/>
              <p:nvPr/>
            </p:nvSpPr>
            <p:spPr bwMode="auto">
              <a:xfrm>
                <a:off x="517074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168</a:t>
                </a:r>
              </a:p>
            </p:txBody>
          </p:sp>
          <p:sp>
            <p:nvSpPr>
              <p:cNvPr id="72" name="TextBox 71">
                <a:extLst>
                  <a:ext uri="{FF2B5EF4-FFF2-40B4-BE49-F238E27FC236}">
                    <a16:creationId xmlns:a16="http://schemas.microsoft.com/office/drawing/2014/main" id="{3E983ECB-EAB5-3324-BB27-B22BD6378CC2}"/>
                  </a:ext>
                </a:extLst>
              </p:cNvPr>
              <p:cNvSpPr txBox="1"/>
              <p:nvPr/>
            </p:nvSpPr>
            <p:spPr bwMode="auto">
              <a:xfrm>
                <a:off x="5389190"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176</a:t>
                </a:r>
              </a:p>
            </p:txBody>
          </p:sp>
          <p:sp>
            <p:nvSpPr>
              <p:cNvPr id="73" name="TextBox 72">
                <a:extLst>
                  <a:ext uri="{FF2B5EF4-FFF2-40B4-BE49-F238E27FC236}">
                    <a16:creationId xmlns:a16="http://schemas.microsoft.com/office/drawing/2014/main" id="{60E09A04-9B65-64D3-DA66-1D1A1440B97C}"/>
                  </a:ext>
                </a:extLst>
              </p:cNvPr>
              <p:cNvSpPr txBox="1"/>
              <p:nvPr/>
            </p:nvSpPr>
            <p:spPr bwMode="auto">
              <a:xfrm>
                <a:off x="560254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184</a:t>
                </a:r>
              </a:p>
            </p:txBody>
          </p:sp>
          <p:sp>
            <p:nvSpPr>
              <p:cNvPr id="74" name="TextBox 73">
                <a:extLst>
                  <a:ext uri="{FF2B5EF4-FFF2-40B4-BE49-F238E27FC236}">
                    <a16:creationId xmlns:a16="http://schemas.microsoft.com/office/drawing/2014/main" id="{12C8CDBB-4B11-7B47-BFBA-302F9830DE66}"/>
                  </a:ext>
                </a:extLst>
              </p:cNvPr>
              <p:cNvSpPr txBox="1"/>
              <p:nvPr/>
            </p:nvSpPr>
            <p:spPr bwMode="auto">
              <a:xfrm>
                <a:off x="5810067"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192</a:t>
                </a:r>
              </a:p>
            </p:txBody>
          </p:sp>
          <p:sp>
            <p:nvSpPr>
              <p:cNvPr id="87" name="TextBox 86">
                <a:extLst>
                  <a:ext uri="{FF2B5EF4-FFF2-40B4-BE49-F238E27FC236}">
                    <a16:creationId xmlns:a16="http://schemas.microsoft.com/office/drawing/2014/main" id="{914E8652-74B3-F2D7-5516-06DF9DA1E4DF}"/>
                  </a:ext>
                </a:extLst>
              </p:cNvPr>
              <p:cNvSpPr txBox="1"/>
              <p:nvPr/>
            </p:nvSpPr>
            <p:spPr bwMode="auto">
              <a:xfrm>
                <a:off x="541541" y="4999452"/>
                <a:ext cx="6364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Baseline</a:t>
                </a:r>
              </a:p>
            </p:txBody>
          </p:sp>
        </p:grpSp>
        <p:sp>
          <p:nvSpPr>
            <p:cNvPr id="21" name="TextBox 20">
              <a:extLst>
                <a:ext uri="{FF2B5EF4-FFF2-40B4-BE49-F238E27FC236}">
                  <a16:creationId xmlns:a16="http://schemas.microsoft.com/office/drawing/2014/main" id="{B56788BE-F390-856B-3C29-931245362CA9}"/>
                </a:ext>
              </a:extLst>
            </p:cNvPr>
            <p:cNvSpPr txBox="1"/>
            <p:nvPr/>
          </p:nvSpPr>
          <p:spPr bwMode="auto">
            <a:xfrm>
              <a:off x="3151681" y="5485500"/>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grpSp>
          <p:nvGrpSpPr>
            <p:cNvPr id="3" name="Group 2">
              <a:extLst>
                <a:ext uri="{FF2B5EF4-FFF2-40B4-BE49-F238E27FC236}">
                  <a16:creationId xmlns:a16="http://schemas.microsoft.com/office/drawing/2014/main" id="{104EB70F-89A7-95B7-8052-5E4281E60627}"/>
                </a:ext>
              </a:extLst>
            </p:cNvPr>
            <p:cNvGrpSpPr/>
            <p:nvPr/>
          </p:nvGrpSpPr>
          <p:grpSpPr>
            <a:xfrm>
              <a:off x="1011767" y="5145977"/>
              <a:ext cx="4824796" cy="95899"/>
              <a:chOff x="1011767" y="5145977"/>
              <a:chExt cx="4824796" cy="331095"/>
            </a:xfrm>
          </p:grpSpPr>
          <p:grpSp>
            <p:nvGrpSpPr>
              <p:cNvPr id="23" name="Group 22">
                <a:extLst>
                  <a:ext uri="{FF2B5EF4-FFF2-40B4-BE49-F238E27FC236}">
                    <a16:creationId xmlns:a16="http://schemas.microsoft.com/office/drawing/2014/main" id="{142A614E-9053-BA7A-45E6-382B37F310E7}"/>
                  </a:ext>
                </a:extLst>
              </p:cNvPr>
              <p:cNvGrpSpPr/>
              <p:nvPr/>
            </p:nvGrpSpPr>
            <p:grpSpPr>
              <a:xfrm rot="5400000">
                <a:off x="1346032" y="4811712"/>
                <a:ext cx="331093" cy="999623"/>
                <a:chOff x="1770016" y="2538033"/>
                <a:chExt cx="1625600" cy="2225944"/>
              </a:xfrm>
            </p:grpSpPr>
            <p:cxnSp>
              <p:nvCxnSpPr>
                <p:cNvPr id="45" name="Straight Connector 44">
                  <a:extLst>
                    <a:ext uri="{FF2B5EF4-FFF2-40B4-BE49-F238E27FC236}">
                      <a16:creationId xmlns:a16="http://schemas.microsoft.com/office/drawing/2014/main" id="{CC196726-C8E2-631A-E358-01AFE6DE2DEF}"/>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61CFBC7-5DB7-1B32-A72D-C6A45D92BE03}"/>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73DFD34-8910-4486-6673-9A152023D89C}"/>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18AFA33-C3A9-3C4D-9C32-E97BCC9E4E8B}"/>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FAFAA1B-468E-5F1D-C4D2-F7D7AF926210}"/>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CB2AA60-3D26-F5F0-3E79-7106304904C9}"/>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D8C48F3B-108F-99A1-C6C8-04CF9EBD9050}"/>
                  </a:ext>
                </a:extLst>
              </p:cNvPr>
              <p:cNvGrpSpPr/>
              <p:nvPr/>
            </p:nvGrpSpPr>
            <p:grpSpPr>
              <a:xfrm rot="5400000">
                <a:off x="2560506" y="4803310"/>
                <a:ext cx="331093" cy="1016427"/>
                <a:chOff x="1770016" y="2538033"/>
                <a:chExt cx="1625600" cy="2225944"/>
              </a:xfrm>
            </p:grpSpPr>
            <p:cxnSp>
              <p:nvCxnSpPr>
                <p:cNvPr id="39" name="Straight Connector 38">
                  <a:extLst>
                    <a:ext uri="{FF2B5EF4-FFF2-40B4-BE49-F238E27FC236}">
                      <a16:creationId xmlns:a16="http://schemas.microsoft.com/office/drawing/2014/main" id="{2B83FD0D-CB46-0921-AC30-9C1010EB0A5C}"/>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9C30DFC-97B8-DEFF-1065-0B16EC0228FC}"/>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DAF1FAD-45A0-E270-DBCE-D81C0227C2C2}"/>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2250997-DB82-C38A-DB8A-DF027959E9A2}"/>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027E7C9-2947-C70E-C24A-229CF1140E5B}"/>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9F1F783-D2A4-3D38-6A1C-9F04B24C5488}"/>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748A216E-C42F-B1C2-5E5D-493E9038502B}"/>
                  </a:ext>
                </a:extLst>
              </p:cNvPr>
              <p:cNvGrpSpPr/>
              <p:nvPr/>
            </p:nvGrpSpPr>
            <p:grpSpPr>
              <a:xfrm rot="5400000">
                <a:off x="3764507" y="4805046"/>
                <a:ext cx="331093" cy="1012957"/>
                <a:chOff x="1770016" y="2538033"/>
                <a:chExt cx="1625600" cy="2225944"/>
              </a:xfrm>
            </p:grpSpPr>
            <p:cxnSp>
              <p:nvCxnSpPr>
                <p:cNvPr id="33" name="Straight Connector 32">
                  <a:extLst>
                    <a:ext uri="{FF2B5EF4-FFF2-40B4-BE49-F238E27FC236}">
                      <a16:creationId xmlns:a16="http://schemas.microsoft.com/office/drawing/2014/main" id="{E8EFDDF5-D477-4540-2205-D392A0349B22}"/>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C1158F4-01A8-2AB9-0D28-DD4C71192AEA}"/>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32BF290-5705-419A-DC60-14E9662BC739}"/>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7D7B652-D40C-2EE5-129A-186925095567}"/>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0EBF98E-E1F1-E6D6-9224-9D7C650E0C04}"/>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57EBC6C-621D-A56B-3AF5-1E8D23582256}"/>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2874F46F-FE1E-56C1-B6F8-EE0AAEFCCCB2}"/>
                  </a:ext>
                </a:extLst>
              </p:cNvPr>
              <p:cNvGrpSpPr/>
              <p:nvPr/>
            </p:nvGrpSpPr>
            <p:grpSpPr>
              <a:xfrm rot="5400000">
                <a:off x="5071999" y="4712509"/>
                <a:ext cx="331095" cy="1198032"/>
                <a:chOff x="1770016" y="2125770"/>
                <a:chExt cx="1625613" cy="2638207"/>
              </a:xfrm>
            </p:grpSpPr>
            <p:cxnSp>
              <p:nvCxnSpPr>
                <p:cNvPr id="27" name="Straight Connector 26">
                  <a:extLst>
                    <a:ext uri="{FF2B5EF4-FFF2-40B4-BE49-F238E27FC236}">
                      <a16:creationId xmlns:a16="http://schemas.microsoft.com/office/drawing/2014/main" id="{F6323CC0-1589-FF26-C56A-42C5FAE1B69D}"/>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F50C19A-97F0-75CE-16DD-3EACC8D2C4B8}"/>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0AF6DD0-6AF7-DAE2-7C8D-1C03B81B54AA}"/>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C68B3FB-0413-61C5-2D54-A792D5FE9F17}"/>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22A4F7A-F968-C274-E8E3-A7D0203D9DF5}"/>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5D84AA3-BA8D-AC72-DFD3-9059EAE790F4}"/>
                    </a:ext>
                  </a:extLst>
                </p:cNvPr>
                <p:cNvCxnSpPr>
                  <a:cxnSpLocks/>
                </p:cNvCxnSpPr>
                <p:nvPr/>
              </p:nvCxnSpPr>
              <p:spPr bwMode="auto">
                <a:xfrm>
                  <a:off x="1770022" y="25519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910D154-67D2-37FB-3FB5-E9D614BB7862}"/>
                    </a:ext>
                  </a:extLst>
                </p:cNvPr>
                <p:cNvCxnSpPr>
                  <a:cxnSpLocks/>
                </p:cNvCxnSpPr>
                <p:nvPr/>
              </p:nvCxnSpPr>
              <p:spPr bwMode="auto">
                <a:xfrm>
                  <a:off x="1770028" y="2125770"/>
                  <a:ext cx="1625601"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89" name="Group 88">
            <a:extLst>
              <a:ext uri="{FF2B5EF4-FFF2-40B4-BE49-F238E27FC236}">
                <a16:creationId xmlns:a16="http://schemas.microsoft.com/office/drawing/2014/main" id="{9911BE0B-9869-C3F7-5F5D-B419A0F74AD3}"/>
              </a:ext>
            </a:extLst>
          </p:cNvPr>
          <p:cNvGrpSpPr/>
          <p:nvPr/>
        </p:nvGrpSpPr>
        <p:grpSpPr>
          <a:xfrm>
            <a:off x="1148665" y="4375392"/>
            <a:ext cx="1489187" cy="738664"/>
            <a:chOff x="1110606" y="4118965"/>
            <a:chExt cx="1489187" cy="738664"/>
          </a:xfrm>
        </p:grpSpPr>
        <p:sp>
          <p:nvSpPr>
            <p:cNvPr id="90" name="TextBox 89">
              <a:extLst>
                <a:ext uri="{FF2B5EF4-FFF2-40B4-BE49-F238E27FC236}">
                  <a16:creationId xmlns:a16="http://schemas.microsoft.com/office/drawing/2014/main" id="{0D9B8D59-4DF7-EBDD-C126-4D247C60A366}"/>
                </a:ext>
              </a:extLst>
            </p:cNvPr>
            <p:cNvSpPr txBox="1"/>
            <p:nvPr/>
          </p:nvSpPr>
          <p:spPr bwMode="auto">
            <a:xfrm>
              <a:off x="1479935" y="4118965"/>
              <a:ext cx="111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STRIDE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Durvalumab </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Sorafenib</a:t>
              </a:r>
            </a:p>
          </p:txBody>
        </p:sp>
        <p:cxnSp>
          <p:nvCxnSpPr>
            <p:cNvPr id="91" name="Straight Connector 90">
              <a:extLst>
                <a:ext uri="{FF2B5EF4-FFF2-40B4-BE49-F238E27FC236}">
                  <a16:creationId xmlns:a16="http://schemas.microsoft.com/office/drawing/2014/main" id="{72BA41A2-98C7-8FF3-3797-534C0FC83497}"/>
                </a:ext>
              </a:extLst>
            </p:cNvPr>
            <p:cNvCxnSpPr/>
            <p:nvPr/>
          </p:nvCxnSpPr>
          <p:spPr bwMode="auto">
            <a:xfrm>
              <a:off x="1110606" y="4267200"/>
              <a:ext cx="413336"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7D782BC-211B-E499-23A5-BA6FBB39653E}"/>
                </a:ext>
              </a:extLst>
            </p:cNvPr>
            <p:cNvCxnSpPr/>
            <p:nvPr/>
          </p:nvCxnSpPr>
          <p:spPr bwMode="auto">
            <a:xfrm>
              <a:off x="1110606" y="4486075"/>
              <a:ext cx="413336" cy="0"/>
            </a:xfrm>
            <a:prstGeom prst="line">
              <a:avLst/>
            </a:prstGeom>
            <a:noFill/>
            <a:ln w="28575" cap="flat" cmpd="sng" algn="ctr">
              <a:solidFill>
                <a:schemeClr val="accent4"/>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ACB8BEE-FB61-FC71-20E8-B2A244D54954}"/>
                </a:ext>
              </a:extLst>
            </p:cNvPr>
            <p:cNvCxnSpPr/>
            <p:nvPr/>
          </p:nvCxnSpPr>
          <p:spPr bwMode="auto">
            <a:xfrm>
              <a:off x="1110606" y="4696614"/>
              <a:ext cx="41333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2D5074EA-56F7-78FA-3D7F-C157F22DA8D5}"/>
              </a:ext>
            </a:extLst>
          </p:cNvPr>
          <p:cNvGrpSpPr/>
          <p:nvPr/>
        </p:nvGrpSpPr>
        <p:grpSpPr>
          <a:xfrm>
            <a:off x="6168347" y="2006600"/>
            <a:ext cx="5543343" cy="3786677"/>
            <a:chOff x="472757" y="2006600"/>
            <a:chExt cx="5543343" cy="3786677"/>
          </a:xfrm>
        </p:grpSpPr>
        <p:sp>
          <p:nvSpPr>
            <p:cNvPr id="95" name="Freeform: Shape 94">
              <a:extLst>
                <a:ext uri="{FF2B5EF4-FFF2-40B4-BE49-F238E27FC236}">
                  <a16:creationId xmlns:a16="http://schemas.microsoft.com/office/drawing/2014/main" id="{56F4918A-E9F9-D162-C3D1-E432AD392B1E}"/>
                </a:ext>
              </a:extLst>
            </p:cNvPr>
            <p:cNvSpPr/>
            <p:nvPr/>
          </p:nvSpPr>
          <p:spPr bwMode="auto">
            <a:xfrm>
              <a:off x="965199" y="2151833"/>
              <a:ext cx="5012539" cy="3000444"/>
            </a:xfrm>
            <a:custGeom>
              <a:avLst/>
              <a:gdLst>
                <a:gd name="connsiteX0" fmla="*/ 0 w 4591050"/>
                <a:gd name="connsiteY0" fmla="*/ 0 h 2565400"/>
                <a:gd name="connsiteX1" fmla="*/ 0 w 4591050"/>
                <a:gd name="connsiteY1" fmla="*/ 2565400 h 2565400"/>
                <a:gd name="connsiteX2" fmla="*/ 4591050 w 4591050"/>
                <a:gd name="connsiteY2" fmla="*/ 2565400 h 2565400"/>
              </a:gdLst>
              <a:ahLst/>
              <a:cxnLst>
                <a:cxn ang="0">
                  <a:pos x="connsiteX0" y="connsiteY0"/>
                </a:cxn>
                <a:cxn ang="0">
                  <a:pos x="connsiteX1" y="connsiteY1"/>
                </a:cxn>
                <a:cxn ang="0">
                  <a:pos x="connsiteX2" y="connsiteY2"/>
                </a:cxn>
              </a:cxnLst>
              <a:rect l="l" t="t" r="r" b="b"/>
              <a:pathLst>
                <a:path w="4591050" h="2565400">
                  <a:moveTo>
                    <a:pt x="0" y="0"/>
                  </a:moveTo>
                  <a:lnTo>
                    <a:pt x="0" y="2565400"/>
                  </a:lnTo>
                  <a:lnTo>
                    <a:pt x="4591050" y="2565400"/>
                  </a:lnTo>
                </a:path>
              </a:pathLst>
            </a:custGeom>
            <a:noFill/>
            <a:ln w="28575">
              <a:solidFill>
                <a:schemeClr val="bg1"/>
              </a:solidFill>
              <a:miter lim="800000"/>
              <a:headEnd/>
              <a:tailEnd/>
            </a:ln>
          </p:spPr>
          <p:txBody>
            <a:bodyPr rtlCol="0" anchor="ctr"/>
            <a:lstStyle/>
            <a:p>
              <a:pPr algn="ctr"/>
              <a:endParaRPr lang="en-US" dirty="0"/>
            </a:p>
          </p:txBody>
        </p:sp>
        <p:grpSp>
          <p:nvGrpSpPr>
            <p:cNvPr id="96" name="Group 95">
              <a:extLst>
                <a:ext uri="{FF2B5EF4-FFF2-40B4-BE49-F238E27FC236}">
                  <a16:creationId xmlns:a16="http://schemas.microsoft.com/office/drawing/2014/main" id="{522F9D37-76A7-B003-398D-64B0BE1D2D9A}"/>
                </a:ext>
              </a:extLst>
            </p:cNvPr>
            <p:cNvGrpSpPr/>
            <p:nvPr/>
          </p:nvGrpSpPr>
          <p:grpSpPr>
            <a:xfrm>
              <a:off x="655734" y="2006600"/>
              <a:ext cx="276038" cy="3233898"/>
              <a:chOff x="6604646" y="1491280"/>
              <a:chExt cx="276038" cy="2236307"/>
            </a:xfrm>
          </p:grpSpPr>
          <p:sp>
            <p:nvSpPr>
              <p:cNvPr id="161" name="TextBox 160">
                <a:extLst>
                  <a:ext uri="{FF2B5EF4-FFF2-40B4-BE49-F238E27FC236}">
                    <a16:creationId xmlns:a16="http://schemas.microsoft.com/office/drawing/2014/main" id="{F09FCCCB-2B46-F68D-D910-75A75CFC7ABC}"/>
                  </a:ext>
                </a:extLst>
              </p:cNvPr>
              <p:cNvSpPr txBox="1"/>
              <p:nvPr/>
            </p:nvSpPr>
            <p:spPr bwMode="auto">
              <a:xfrm>
                <a:off x="6604646" y="2536763"/>
                <a:ext cx="276038" cy="212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62" name="TextBox 161">
                <a:extLst>
                  <a:ext uri="{FF2B5EF4-FFF2-40B4-BE49-F238E27FC236}">
                    <a16:creationId xmlns:a16="http://schemas.microsoft.com/office/drawing/2014/main" id="{65E30AB6-7008-42D8-082C-8C4BFDA44D9C}"/>
                  </a:ext>
                </a:extLst>
              </p:cNvPr>
              <p:cNvSpPr txBox="1"/>
              <p:nvPr/>
            </p:nvSpPr>
            <p:spPr bwMode="auto">
              <a:xfrm>
                <a:off x="6604646" y="3035394"/>
                <a:ext cx="276038" cy="212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63" name="TextBox 162">
                <a:extLst>
                  <a:ext uri="{FF2B5EF4-FFF2-40B4-BE49-F238E27FC236}">
                    <a16:creationId xmlns:a16="http://schemas.microsoft.com/office/drawing/2014/main" id="{0A088F89-E773-023E-05F3-270CC2B6080A}"/>
                  </a:ext>
                </a:extLst>
              </p:cNvPr>
              <p:cNvSpPr txBox="1"/>
              <p:nvPr/>
            </p:nvSpPr>
            <p:spPr bwMode="auto">
              <a:xfrm>
                <a:off x="6604646" y="3514753"/>
                <a:ext cx="276038" cy="212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4" name="TextBox 163">
                <a:extLst>
                  <a:ext uri="{FF2B5EF4-FFF2-40B4-BE49-F238E27FC236}">
                    <a16:creationId xmlns:a16="http://schemas.microsoft.com/office/drawing/2014/main" id="{ADB1696A-E3FF-958D-F286-82699B169B46}"/>
                  </a:ext>
                </a:extLst>
              </p:cNvPr>
              <p:cNvSpPr txBox="1"/>
              <p:nvPr/>
            </p:nvSpPr>
            <p:spPr bwMode="auto">
              <a:xfrm>
                <a:off x="6604646" y="1996747"/>
                <a:ext cx="276038" cy="212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65" name="TextBox 164">
                <a:extLst>
                  <a:ext uri="{FF2B5EF4-FFF2-40B4-BE49-F238E27FC236}">
                    <a16:creationId xmlns:a16="http://schemas.microsoft.com/office/drawing/2014/main" id="{8C356E5B-2D80-E3EA-727B-539627350E5A}"/>
                  </a:ext>
                </a:extLst>
              </p:cNvPr>
              <p:cNvSpPr txBox="1"/>
              <p:nvPr/>
            </p:nvSpPr>
            <p:spPr bwMode="auto">
              <a:xfrm>
                <a:off x="6604647" y="1491280"/>
                <a:ext cx="276037" cy="212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grpSp>
          <p:nvGrpSpPr>
            <p:cNvPr id="97" name="Group 96">
              <a:extLst>
                <a:ext uri="{FF2B5EF4-FFF2-40B4-BE49-F238E27FC236}">
                  <a16:creationId xmlns:a16="http://schemas.microsoft.com/office/drawing/2014/main" id="{7E1FA68A-9B27-A41B-AAF1-ED93F90425B4}"/>
                </a:ext>
              </a:extLst>
            </p:cNvPr>
            <p:cNvGrpSpPr/>
            <p:nvPr/>
          </p:nvGrpSpPr>
          <p:grpSpPr>
            <a:xfrm>
              <a:off x="855710" y="2155078"/>
              <a:ext cx="109489" cy="2924922"/>
              <a:chOff x="1770016" y="2538033"/>
              <a:chExt cx="1625600" cy="1767029"/>
            </a:xfrm>
          </p:grpSpPr>
          <p:cxnSp>
            <p:nvCxnSpPr>
              <p:cNvPr id="156" name="Straight Connector 155">
                <a:extLst>
                  <a:ext uri="{FF2B5EF4-FFF2-40B4-BE49-F238E27FC236}">
                    <a16:creationId xmlns:a16="http://schemas.microsoft.com/office/drawing/2014/main" id="{BF8FEA95-79D3-F2F5-C845-321ACBCD1F32}"/>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A828D5A-5322-BFA6-D997-9C31E34DE2ED}"/>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ECE4434-14AD-088B-6988-4CB41D251B53}"/>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AF49B8F-405A-CB7B-44DC-C795B13BD14A}"/>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F9DA685-6E16-8FE6-6A28-664AB89EC9E8}"/>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grpSp>
        <p:sp>
          <p:nvSpPr>
            <p:cNvPr id="98" name="TextBox 97">
              <a:extLst>
                <a:ext uri="{FF2B5EF4-FFF2-40B4-BE49-F238E27FC236}">
                  <a16:creationId xmlns:a16="http://schemas.microsoft.com/office/drawing/2014/main" id="{C46561F1-534A-DCB5-EA90-948A05B38ECF}"/>
                </a:ext>
              </a:extLst>
            </p:cNvPr>
            <p:cNvSpPr txBox="1"/>
            <p:nvPr/>
          </p:nvSpPr>
          <p:spPr bwMode="auto">
            <a:xfrm rot="16200000">
              <a:off x="-472897" y="3508120"/>
              <a:ext cx="219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Mean Child-Pugh Score</a:t>
              </a:r>
            </a:p>
          </p:txBody>
        </p:sp>
        <p:grpSp>
          <p:nvGrpSpPr>
            <p:cNvPr id="99" name="Group 98">
              <a:extLst>
                <a:ext uri="{FF2B5EF4-FFF2-40B4-BE49-F238E27FC236}">
                  <a16:creationId xmlns:a16="http://schemas.microsoft.com/office/drawing/2014/main" id="{F7F917FB-5DEC-D859-60C2-D0295953A089}"/>
                </a:ext>
              </a:extLst>
            </p:cNvPr>
            <p:cNvGrpSpPr/>
            <p:nvPr/>
          </p:nvGrpSpPr>
          <p:grpSpPr>
            <a:xfrm>
              <a:off x="585658" y="5283273"/>
              <a:ext cx="5430442" cy="230832"/>
              <a:chOff x="541541" y="4999452"/>
              <a:chExt cx="5582400" cy="230832"/>
            </a:xfrm>
          </p:grpSpPr>
          <p:sp>
            <p:nvSpPr>
              <p:cNvPr id="131" name="TextBox 130">
                <a:extLst>
                  <a:ext uri="{FF2B5EF4-FFF2-40B4-BE49-F238E27FC236}">
                    <a16:creationId xmlns:a16="http://schemas.microsoft.com/office/drawing/2014/main" id="{E0CE5768-4CA3-D42A-51E9-1197F81FF3C3}"/>
                  </a:ext>
                </a:extLst>
              </p:cNvPr>
              <p:cNvSpPr txBox="1"/>
              <p:nvPr/>
            </p:nvSpPr>
            <p:spPr bwMode="auto">
              <a:xfrm>
                <a:off x="1079518" y="4999452"/>
                <a:ext cx="2058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8</a:t>
                </a:r>
              </a:p>
            </p:txBody>
          </p:sp>
          <p:sp>
            <p:nvSpPr>
              <p:cNvPr id="132" name="TextBox 131">
                <a:extLst>
                  <a:ext uri="{FF2B5EF4-FFF2-40B4-BE49-F238E27FC236}">
                    <a16:creationId xmlns:a16="http://schemas.microsoft.com/office/drawing/2014/main" id="{16F9DFBA-F920-34D6-23F5-76A5A91329A7}"/>
                  </a:ext>
                </a:extLst>
              </p:cNvPr>
              <p:cNvSpPr txBox="1"/>
              <p:nvPr/>
            </p:nvSpPr>
            <p:spPr bwMode="auto">
              <a:xfrm>
                <a:off x="1261471"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16</a:t>
                </a:r>
              </a:p>
            </p:txBody>
          </p:sp>
          <p:sp>
            <p:nvSpPr>
              <p:cNvPr id="133" name="TextBox 132">
                <a:extLst>
                  <a:ext uri="{FF2B5EF4-FFF2-40B4-BE49-F238E27FC236}">
                    <a16:creationId xmlns:a16="http://schemas.microsoft.com/office/drawing/2014/main" id="{EA97BB0E-B3E3-460B-B2B1-5E3569A434B9}"/>
                  </a:ext>
                </a:extLst>
              </p:cNvPr>
              <p:cNvSpPr txBox="1"/>
              <p:nvPr/>
            </p:nvSpPr>
            <p:spPr bwMode="auto">
              <a:xfrm>
                <a:off x="1475979"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24</a:t>
                </a:r>
              </a:p>
            </p:txBody>
          </p:sp>
          <p:sp>
            <p:nvSpPr>
              <p:cNvPr id="134" name="TextBox 133">
                <a:extLst>
                  <a:ext uri="{FF2B5EF4-FFF2-40B4-BE49-F238E27FC236}">
                    <a16:creationId xmlns:a16="http://schemas.microsoft.com/office/drawing/2014/main" id="{80894927-E39D-73D2-2012-49FAE799A4CF}"/>
                  </a:ext>
                </a:extLst>
              </p:cNvPr>
              <p:cNvSpPr txBox="1"/>
              <p:nvPr/>
            </p:nvSpPr>
            <p:spPr bwMode="auto">
              <a:xfrm>
                <a:off x="1678154"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32</a:t>
                </a:r>
              </a:p>
            </p:txBody>
          </p:sp>
          <p:sp>
            <p:nvSpPr>
              <p:cNvPr id="135" name="TextBox 134">
                <a:extLst>
                  <a:ext uri="{FF2B5EF4-FFF2-40B4-BE49-F238E27FC236}">
                    <a16:creationId xmlns:a16="http://schemas.microsoft.com/office/drawing/2014/main" id="{7800B72F-D268-1BE3-3B55-386DE313B5F2}"/>
                  </a:ext>
                </a:extLst>
              </p:cNvPr>
              <p:cNvSpPr txBox="1"/>
              <p:nvPr/>
            </p:nvSpPr>
            <p:spPr bwMode="auto">
              <a:xfrm>
                <a:off x="1888344"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40</a:t>
                </a:r>
              </a:p>
            </p:txBody>
          </p:sp>
          <p:sp>
            <p:nvSpPr>
              <p:cNvPr id="136" name="TextBox 135">
                <a:extLst>
                  <a:ext uri="{FF2B5EF4-FFF2-40B4-BE49-F238E27FC236}">
                    <a16:creationId xmlns:a16="http://schemas.microsoft.com/office/drawing/2014/main" id="{E1E6C7CA-D505-30D8-321D-1E55C281DBA9}"/>
                  </a:ext>
                </a:extLst>
              </p:cNvPr>
              <p:cNvSpPr txBox="1"/>
              <p:nvPr/>
            </p:nvSpPr>
            <p:spPr bwMode="auto">
              <a:xfrm>
                <a:off x="2095949"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48</a:t>
                </a:r>
              </a:p>
            </p:txBody>
          </p:sp>
          <p:sp>
            <p:nvSpPr>
              <p:cNvPr id="137" name="TextBox 136">
                <a:extLst>
                  <a:ext uri="{FF2B5EF4-FFF2-40B4-BE49-F238E27FC236}">
                    <a16:creationId xmlns:a16="http://schemas.microsoft.com/office/drawing/2014/main" id="{6C25EE37-628C-3497-B052-E414C255B732}"/>
                  </a:ext>
                </a:extLst>
              </p:cNvPr>
              <p:cNvSpPr txBox="1"/>
              <p:nvPr/>
            </p:nvSpPr>
            <p:spPr bwMode="auto">
              <a:xfrm>
                <a:off x="2306277"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56</a:t>
                </a:r>
              </a:p>
            </p:txBody>
          </p:sp>
          <p:sp>
            <p:nvSpPr>
              <p:cNvPr id="138" name="TextBox 137">
                <a:extLst>
                  <a:ext uri="{FF2B5EF4-FFF2-40B4-BE49-F238E27FC236}">
                    <a16:creationId xmlns:a16="http://schemas.microsoft.com/office/drawing/2014/main" id="{44EF7C91-CEC1-7D93-73D5-F5CEAF970D51}"/>
                  </a:ext>
                </a:extLst>
              </p:cNvPr>
              <p:cNvSpPr txBox="1"/>
              <p:nvPr/>
            </p:nvSpPr>
            <p:spPr bwMode="auto">
              <a:xfrm>
                <a:off x="2508314"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64</a:t>
                </a:r>
              </a:p>
            </p:txBody>
          </p:sp>
          <p:sp>
            <p:nvSpPr>
              <p:cNvPr id="139" name="TextBox 138">
                <a:extLst>
                  <a:ext uri="{FF2B5EF4-FFF2-40B4-BE49-F238E27FC236}">
                    <a16:creationId xmlns:a16="http://schemas.microsoft.com/office/drawing/2014/main" id="{B237F1DB-AA39-2C85-4016-F5DDBC50C409}"/>
                  </a:ext>
                </a:extLst>
              </p:cNvPr>
              <p:cNvSpPr txBox="1"/>
              <p:nvPr/>
            </p:nvSpPr>
            <p:spPr bwMode="auto">
              <a:xfrm>
                <a:off x="2721676"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72</a:t>
                </a:r>
              </a:p>
            </p:txBody>
          </p:sp>
          <p:sp>
            <p:nvSpPr>
              <p:cNvPr id="140" name="TextBox 139">
                <a:extLst>
                  <a:ext uri="{FF2B5EF4-FFF2-40B4-BE49-F238E27FC236}">
                    <a16:creationId xmlns:a16="http://schemas.microsoft.com/office/drawing/2014/main" id="{47FCE4C6-0F02-AC2D-2156-B63542511C07}"/>
                  </a:ext>
                </a:extLst>
              </p:cNvPr>
              <p:cNvSpPr txBox="1"/>
              <p:nvPr/>
            </p:nvSpPr>
            <p:spPr bwMode="auto">
              <a:xfrm>
                <a:off x="2914062"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80</a:t>
                </a:r>
              </a:p>
            </p:txBody>
          </p:sp>
          <p:sp>
            <p:nvSpPr>
              <p:cNvPr id="141" name="TextBox 140">
                <a:extLst>
                  <a:ext uri="{FF2B5EF4-FFF2-40B4-BE49-F238E27FC236}">
                    <a16:creationId xmlns:a16="http://schemas.microsoft.com/office/drawing/2014/main" id="{C7201944-1B0C-33AB-545E-6B52E4D65CDB}"/>
                  </a:ext>
                </a:extLst>
              </p:cNvPr>
              <p:cNvSpPr txBox="1"/>
              <p:nvPr/>
            </p:nvSpPr>
            <p:spPr bwMode="auto">
              <a:xfrm>
                <a:off x="3120020"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88</a:t>
                </a:r>
              </a:p>
            </p:txBody>
          </p:sp>
          <p:sp>
            <p:nvSpPr>
              <p:cNvPr id="142" name="TextBox 141">
                <a:extLst>
                  <a:ext uri="{FF2B5EF4-FFF2-40B4-BE49-F238E27FC236}">
                    <a16:creationId xmlns:a16="http://schemas.microsoft.com/office/drawing/2014/main" id="{5A43BC57-1612-EF36-D9B6-DE8026F62016}"/>
                  </a:ext>
                </a:extLst>
              </p:cNvPr>
              <p:cNvSpPr txBox="1"/>
              <p:nvPr/>
            </p:nvSpPr>
            <p:spPr bwMode="auto">
              <a:xfrm>
                <a:off x="3331352" y="4999452"/>
                <a:ext cx="25984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96</a:t>
                </a:r>
              </a:p>
            </p:txBody>
          </p:sp>
          <p:sp>
            <p:nvSpPr>
              <p:cNvPr id="143" name="TextBox 142">
                <a:extLst>
                  <a:ext uri="{FF2B5EF4-FFF2-40B4-BE49-F238E27FC236}">
                    <a16:creationId xmlns:a16="http://schemas.microsoft.com/office/drawing/2014/main" id="{AB1F71F5-BEC4-4A35-C097-D0974FD4DCEB}"/>
                  </a:ext>
                </a:extLst>
              </p:cNvPr>
              <p:cNvSpPr txBox="1"/>
              <p:nvPr/>
            </p:nvSpPr>
            <p:spPr bwMode="auto">
              <a:xfrm>
                <a:off x="3512854"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104</a:t>
                </a:r>
              </a:p>
            </p:txBody>
          </p:sp>
          <p:sp>
            <p:nvSpPr>
              <p:cNvPr id="144" name="TextBox 143">
                <a:extLst>
                  <a:ext uri="{FF2B5EF4-FFF2-40B4-BE49-F238E27FC236}">
                    <a16:creationId xmlns:a16="http://schemas.microsoft.com/office/drawing/2014/main" id="{67FFD505-15F2-9694-1266-CFE8773D3167}"/>
                  </a:ext>
                </a:extLst>
              </p:cNvPr>
              <p:cNvSpPr txBox="1"/>
              <p:nvPr/>
            </p:nvSpPr>
            <p:spPr bwMode="auto">
              <a:xfrm>
                <a:off x="371823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112</a:t>
                </a:r>
              </a:p>
            </p:txBody>
          </p:sp>
          <p:sp>
            <p:nvSpPr>
              <p:cNvPr id="145" name="TextBox 144">
                <a:extLst>
                  <a:ext uri="{FF2B5EF4-FFF2-40B4-BE49-F238E27FC236}">
                    <a16:creationId xmlns:a16="http://schemas.microsoft.com/office/drawing/2014/main" id="{180C65A0-7D26-917F-873E-2BABB529D991}"/>
                  </a:ext>
                </a:extLst>
              </p:cNvPr>
              <p:cNvSpPr txBox="1"/>
              <p:nvPr/>
            </p:nvSpPr>
            <p:spPr bwMode="auto">
              <a:xfrm>
                <a:off x="3918543"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120</a:t>
                </a:r>
              </a:p>
            </p:txBody>
          </p:sp>
          <p:sp>
            <p:nvSpPr>
              <p:cNvPr id="146" name="TextBox 145">
                <a:extLst>
                  <a:ext uri="{FF2B5EF4-FFF2-40B4-BE49-F238E27FC236}">
                    <a16:creationId xmlns:a16="http://schemas.microsoft.com/office/drawing/2014/main" id="{13D867D5-395D-B3E3-C6CB-C23EC27101AD}"/>
                  </a:ext>
                </a:extLst>
              </p:cNvPr>
              <p:cNvSpPr txBox="1"/>
              <p:nvPr/>
            </p:nvSpPr>
            <p:spPr bwMode="auto">
              <a:xfrm>
                <a:off x="4127191"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128</a:t>
                </a:r>
              </a:p>
            </p:txBody>
          </p:sp>
          <p:sp>
            <p:nvSpPr>
              <p:cNvPr id="147" name="TextBox 146">
                <a:extLst>
                  <a:ext uri="{FF2B5EF4-FFF2-40B4-BE49-F238E27FC236}">
                    <a16:creationId xmlns:a16="http://schemas.microsoft.com/office/drawing/2014/main" id="{7BB881A4-CA48-62B3-83D4-EE76D8EF92DE}"/>
                  </a:ext>
                </a:extLst>
              </p:cNvPr>
              <p:cNvSpPr txBox="1"/>
              <p:nvPr/>
            </p:nvSpPr>
            <p:spPr bwMode="auto">
              <a:xfrm>
                <a:off x="4334842"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136</a:t>
                </a:r>
              </a:p>
            </p:txBody>
          </p:sp>
          <p:sp>
            <p:nvSpPr>
              <p:cNvPr id="148" name="TextBox 147">
                <a:extLst>
                  <a:ext uri="{FF2B5EF4-FFF2-40B4-BE49-F238E27FC236}">
                    <a16:creationId xmlns:a16="http://schemas.microsoft.com/office/drawing/2014/main" id="{DA05EE95-7035-C52D-F4CC-A37B3CCC30F6}"/>
                  </a:ext>
                </a:extLst>
              </p:cNvPr>
              <p:cNvSpPr txBox="1"/>
              <p:nvPr/>
            </p:nvSpPr>
            <p:spPr bwMode="auto">
              <a:xfrm>
                <a:off x="453369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144</a:t>
                </a:r>
              </a:p>
            </p:txBody>
          </p:sp>
          <p:sp>
            <p:nvSpPr>
              <p:cNvPr id="149" name="TextBox 148">
                <a:extLst>
                  <a:ext uri="{FF2B5EF4-FFF2-40B4-BE49-F238E27FC236}">
                    <a16:creationId xmlns:a16="http://schemas.microsoft.com/office/drawing/2014/main" id="{AB600FFE-4FB3-F6DD-229C-8F1B7D34B60C}"/>
                  </a:ext>
                </a:extLst>
              </p:cNvPr>
              <p:cNvSpPr txBox="1"/>
              <p:nvPr/>
            </p:nvSpPr>
            <p:spPr bwMode="auto">
              <a:xfrm>
                <a:off x="474705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152</a:t>
                </a:r>
              </a:p>
            </p:txBody>
          </p:sp>
          <p:sp>
            <p:nvSpPr>
              <p:cNvPr id="150" name="TextBox 149">
                <a:extLst>
                  <a:ext uri="{FF2B5EF4-FFF2-40B4-BE49-F238E27FC236}">
                    <a16:creationId xmlns:a16="http://schemas.microsoft.com/office/drawing/2014/main" id="{94A1C08C-1944-318E-3F63-1388777AC2B1}"/>
                  </a:ext>
                </a:extLst>
              </p:cNvPr>
              <p:cNvSpPr txBox="1"/>
              <p:nvPr/>
            </p:nvSpPr>
            <p:spPr bwMode="auto">
              <a:xfrm>
                <a:off x="4965498"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160</a:t>
                </a:r>
              </a:p>
            </p:txBody>
          </p:sp>
          <p:sp>
            <p:nvSpPr>
              <p:cNvPr id="151" name="TextBox 150">
                <a:extLst>
                  <a:ext uri="{FF2B5EF4-FFF2-40B4-BE49-F238E27FC236}">
                    <a16:creationId xmlns:a16="http://schemas.microsoft.com/office/drawing/2014/main" id="{F82B0659-C7AB-4AD3-B111-0B40E174A7C4}"/>
                  </a:ext>
                </a:extLst>
              </p:cNvPr>
              <p:cNvSpPr txBox="1"/>
              <p:nvPr/>
            </p:nvSpPr>
            <p:spPr bwMode="auto">
              <a:xfrm>
                <a:off x="517074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168</a:t>
                </a:r>
              </a:p>
            </p:txBody>
          </p:sp>
          <p:sp>
            <p:nvSpPr>
              <p:cNvPr id="152" name="TextBox 151">
                <a:extLst>
                  <a:ext uri="{FF2B5EF4-FFF2-40B4-BE49-F238E27FC236}">
                    <a16:creationId xmlns:a16="http://schemas.microsoft.com/office/drawing/2014/main" id="{2A5B14CF-757E-5F9C-D149-11B66DB5CEF4}"/>
                  </a:ext>
                </a:extLst>
              </p:cNvPr>
              <p:cNvSpPr txBox="1"/>
              <p:nvPr/>
            </p:nvSpPr>
            <p:spPr bwMode="auto">
              <a:xfrm>
                <a:off x="5389190"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176</a:t>
                </a:r>
              </a:p>
            </p:txBody>
          </p:sp>
          <p:sp>
            <p:nvSpPr>
              <p:cNvPr id="153" name="TextBox 152">
                <a:extLst>
                  <a:ext uri="{FF2B5EF4-FFF2-40B4-BE49-F238E27FC236}">
                    <a16:creationId xmlns:a16="http://schemas.microsoft.com/office/drawing/2014/main" id="{F38784C5-688F-62BF-1878-7DE99166E5DD}"/>
                  </a:ext>
                </a:extLst>
              </p:cNvPr>
              <p:cNvSpPr txBox="1"/>
              <p:nvPr/>
            </p:nvSpPr>
            <p:spPr bwMode="auto">
              <a:xfrm>
                <a:off x="5602549"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184</a:t>
                </a:r>
              </a:p>
            </p:txBody>
          </p:sp>
          <p:sp>
            <p:nvSpPr>
              <p:cNvPr id="154" name="TextBox 153">
                <a:extLst>
                  <a:ext uri="{FF2B5EF4-FFF2-40B4-BE49-F238E27FC236}">
                    <a16:creationId xmlns:a16="http://schemas.microsoft.com/office/drawing/2014/main" id="{71A3408C-E778-D9E7-0FEF-17834D536190}"/>
                  </a:ext>
                </a:extLst>
              </p:cNvPr>
              <p:cNvSpPr txBox="1"/>
              <p:nvPr/>
            </p:nvSpPr>
            <p:spPr bwMode="auto">
              <a:xfrm>
                <a:off x="5810067" y="4999452"/>
                <a:ext cx="3138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192</a:t>
                </a:r>
              </a:p>
            </p:txBody>
          </p:sp>
          <p:sp>
            <p:nvSpPr>
              <p:cNvPr id="155" name="TextBox 154">
                <a:extLst>
                  <a:ext uri="{FF2B5EF4-FFF2-40B4-BE49-F238E27FC236}">
                    <a16:creationId xmlns:a16="http://schemas.microsoft.com/office/drawing/2014/main" id="{3418742F-A52D-7502-30C3-73C96FD1D054}"/>
                  </a:ext>
                </a:extLst>
              </p:cNvPr>
              <p:cNvSpPr txBox="1"/>
              <p:nvPr/>
            </p:nvSpPr>
            <p:spPr bwMode="auto">
              <a:xfrm>
                <a:off x="541541" y="4999452"/>
                <a:ext cx="6364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000" b="0" dirty="0">
                    <a:solidFill>
                      <a:schemeClr val="bg1"/>
                    </a:solidFill>
                    <a:latin typeface="Calibri" panose="020F0502020204030204" pitchFamily="34" charset="0"/>
                  </a:rPr>
                  <a:t>Baseline</a:t>
                </a:r>
              </a:p>
            </p:txBody>
          </p:sp>
        </p:grpSp>
        <p:sp>
          <p:nvSpPr>
            <p:cNvPr id="100" name="TextBox 99">
              <a:extLst>
                <a:ext uri="{FF2B5EF4-FFF2-40B4-BE49-F238E27FC236}">
                  <a16:creationId xmlns:a16="http://schemas.microsoft.com/office/drawing/2014/main" id="{DDDC56EE-A8B6-CBCE-4FF5-1BE99785266A}"/>
                </a:ext>
              </a:extLst>
            </p:cNvPr>
            <p:cNvSpPr txBox="1"/>
            <p:nvPr/>
          </p:nvSpPr>
          <p:spPr bwMode="auto">
            <a:xfrm>
              <a:off x="3151681" y="5485500"/>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grpSp>
          <p:nvGrpSpPr>
            <p:cNvPr id="101" name="Group 100">
              <a:extLst>
                <a:ext uri="{FF2B5EF4-FFF2-40B4-BE49-F238E27FC236}">
                  <a16:creationId xmlns:a16="http://schemas.microsoft.com/office/drawing/2014/main" id="{6159DEC9-79F8-FFD4-86E3-C2228D86EE13}"/>
                </a:ext>
              </a:extLst>
            </p:cNvPr>
            <p:cNvGrpSpPr/>
            <p:nvPr/>
          </p:nvGrpSpPr>
          <p:grpSpPr>
            <a:xfrm>
              <a:off x="1011767" y="5145977"/>
              <a:ext cx="4824796" cy="95899"/>
              <a:chOff x="1011767" y="5145977"/>
              <a:chExt cx="4824796" cy="331095"/>
            </a:xfrm>
          </p:grpSpPr>
          <p:grpSp>
            <p:nvGrpSpPr>
              <p:cNvPr id="102" name="Group 101">
                <a:extLst>
                  <a:ext uri="{FF2B5EF4-FFF2-40B4-BE49-F238E27FC236}">
                    <a16:creationId xmlns:a16="http://schemas.microsoft.com/office/drawing/2014/main" id="{F41E4CDB-41EE-81D6-823F-B2862BBE9B6E}"/>
                  </a:ext>
                </a:extLst>
              </p:cNvPr>
              <p:cNvGrpSpPr/>
              <p:nvPr/>
            </p:nvGrpSpPr>
            <p:grpSpPr>
              <a:xfrm rot="5400000">
                <a:off x="1346032" y="4811712"/>
                <a:ext cx="331093" cy="999623"/>
                <a:chOff x="1770016" y="2538033"/>
                <a:chExt cx="1625600" cy="2225944"/>
              </a:xfrm>
            </p:grpSpPr>
            <p:cxnSp>
              <p:nvCxnSpPr>
                <p:cNvPr id="125" name="Straight Connector 124">
                  <a:extLst>
                    <a:ext uri="{FF2B5EF4-FFF2-40B4-BE49-F238E27FC236}">
                      <a16:creationId xmlns:a16="http://schemas.microsoft.com/office/drawing/2014/main" id="{E874ABA7-0FFC-5127-E74D-911168472AFE}"/>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0E4AEFA-6CC0-E7CF-3A51-264D7B42A2C7}"/>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28C69ED-827C-EB45-579B-652BBD857D2D}"/>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5826498-3AFF-0284-AD8E-DECF1340866F}"/>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68721E2-F820-38BC-6331-1C4A99D2F348}"/>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EEBCBA1-0924-1CBC-6753-4553960FA854}"/>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54EA8284-BC47-198B-10FE-FE118B1F286F}"/>
                  </a:ext>
                </a:extLst>
              </p:cNvPr>
              <p:cNvGrpSpPr/>
              <p:nvPr/>
            </p:nvGrpSpPr>
            <p:grpSpPr>
              <a:xfrm rot="5400000">
                <a:off x="2560506" y="4803310"/>
                <a:ext cx="331093" cy="1016427"/>
                <a:chOff x="1770016" y="2538033"/>
                <a:chExt cx="1625600" cy="2225944"/>
              </a:xfrm>
            </p:grpSpPr>
            <p:cxnSp>
              <p:nvCxnSpPr>
                <p:cNvPr id="119" name="Straight Connector 118">
                  <a:extLst>
                    <a:ext uri="{FF2B5EF4-FFF2-40B4-BE49-F238E27FC236}">
                      <a16:creationId xmlns:a16="http://schemas.microsoft.com/office/drawing/2014/main" id="{963B5B79-1531-5AAE-6071-354F2C57B1E7}"/>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BFA2F68-3548-63EC-36B2-B58C1729DDBD}"/>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1670722-26F1-E3E6-8F75-A45E213483B3}"/>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5B2C443-811B-04BB-2843-523E392891FE}"/>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66CC2BC-EF70-50E0-8A2F-BEF8AF34045E}"/>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47EC79B-F796-FB42-B78A-07059922E7DF}"/>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F87CB6DC-7084-7B16-6F30-0A8831C2337A}"/>
                  </a:ext>
                </a:extLst>
              </p:cNvPr>
              <p:cNvGrpSpPr/>
              <p:nvPr/>
            </p:nvGrpSpPr>
            <p:grpSpPr>
              <a:xfrm rot="5400000">
                <a:off x="3764507" y="4805046"/>
                <a:ext cx="331093" cy="1012957"/>
                <a:chOff x="1770016" y="2538033"/>
                <a:chExt cx="1625600" cy="2225944"/>
              </a:xfrm>
            </p:grpSpPr>
            <p:cxnSp>
              <p:nvCxnSpPr>
                <p:cNvPr id="113" name="Straight Connector 112">
                  <a:extLst>
                    <a:ext uri="{FF2B5EF4-FFF2-40B4-BE49-F238E27FC236}">
                      <a16:creationId xmlns:a16="http://schemas.microsoft.com/office/drawing/2014/main" id="{0E53B241-DFC4-0B7A-2D83-D332A3864AA6}"/>
                    </a:ext>
                  </a:extLst>
                </p:cNvPr>
                <p:cNvCxnSpPr>
                  <a:cxnSpLocks/>
                </p:cNvCxnSpPr>
                <p:nvPr/>
              </p:nvCxnSpPr>
              <p:spPr bwMode="auto">
                <a:xfrm>
                  <a:off x="1770016" y="2538033"/>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D9A4612-D8E3-02BB-91F6-109FD02BE39A}"/>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CFF60EA-009A-5360-4936-63CAB7CA0C3F}"/>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3A62711-CB49-FDD2-46FC-801D1B88D663}"/>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D8DE2BB-62D3-BF90-3ED7-E34227032F59}"/>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BE85B28-514E-36E4-5088-BAA450D12B70}"/>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D2CD53DE-D679-9EBC-F46D-D7931266A5BE}"/>
                  </a:ext>
                </a:extLst>
              </p:cNvPr>
              <p:cNvGrpSpPr/>
              <p:nvPr/>
            </p:nvGrpSpPr>
            <p:grpSpPr>
              <a:xfrm rot="5400000">
                <a:off x="5071999" y="4712509"/>
                <a:ext cx="331095" cy="1198032"/>
                <a:chOff x="1770016" y="2125770"/>
                <a:chExt cx="1625613" cy="2638207"/>
              </a:xfrm>
            </p:grpSpPr>
            <p:cxnSp>
              <p:nvCxnSpPr>
                <p:cNvPr id="106" name="Straight Connector 105">
                  <a:extLst>
                    <a:ext uri="{FF2B5EF4-FFF2-40B4-BE49-F238E27FC236}">
                      <a16:creationId xmlns:a16="http://schemas.microsoft.com/office/drawing/2014/main" id="{87DBCF60-DAC0-8EBD-C7BC-46C1D3548635}"/>
                    </a:ext>
                  </a:extLst>
                </p:cNvPr>
                <p:cNvCxnSpPr>
                  <a:cxnSpLocks/>
                </p:cNvCxnSpPr>
                <p:nvPr/>
              </p:nvCxnSpPr>
              <p:spPr bwMode="auto">
                <a:xfrm>
                  <a:off x="1770016" y="2975806"/>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91F2CC9-BEC9-33FB-BBE4-E7B2DB7B88B5}"/>
                    </a:ext>
                  </a:extLst>
                </p:cNvPr>
                <p:cNvCxnSpPr>
                  <a:cxnSpLocks/>
                </p:cNvCxnSpPr>
                <p:nvPr/>
              </p:nvCxnSpPr>
              <p:spPr bwMode="auto">
                <a:xfrm>
                  <a:off x="1770016" y="34331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DD4439A-DB7F-75A0-D1DF-10D098EE8D55}"/>
                    </a:ext>
                  </a:extLst>
                </p:cNvPr>
                <p:cNvCxnSpPr>
                  <a:cxnSpLocks/>
                </p:cNvCxnSpPr>
                <p:nvPr/>
              </p:nvCxnSpPr>
              <p:spPr bwMode="auto">
                <a:xfrm>
                  <a:off x="1770016" y="3870918"/>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9877B54-F30D-2B73-63B0-2D689D22E3FD}"/>
                    </a:ext>
                  </a:extLst>
                </p:cNvPr>
                <p:cNvCxnSpPr>
                  <a:cxnSpLocks/>
                </p:cNvCxnSpPr>
                <p:nvPr/>
              </p:nvCxnSpPr>
              <p:spPr bwMode="auto">
                <a:xfrm>
                  <a:off x="1770016" y="4305062"/>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FB29BF0-B0A0-F8DF-0B1E-1C5A2B6F1B1A}"/>
                    </a:ext>
                  </a:extLst>
                </p:cNvPr>
                <p:cNvCxnSpPr>
                  <a:cxnSpLocks/>
                </p:cNvCxnSpPr>
                <p:nvPr/>
              </p:nvCxnSpPr>
              <p:spPr bwMode="auto">
                <a:xfrm>
                  <a:off x="1770016" y="4763977"/>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6936727-AB6F-9420-57AE-A3386EE67F95}"/>
                    </a:ext>
                  </a:extLst>
                </p:cNvPr>
                <p:cNvCxnSpPr>
                  <a:cxnSpLocks/>
                </p:cNvCxnSpPr>
                <p:nvPr/>
              </p:nvCxnSpPr>
              <p:spPr bwMode="auto">
                <a:xfrm>
                  <a:off x="1770022" y="2551945"/>
                  <a:ext cx="162560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6E4A5A9-E403-7294-C1D3-539605C2B536}"/>
                    </a:ext>
                  </a:extLst>
                </p:cNvPr>
                <p:cNvCxnSpPr>
                  <a:cxnSpLocks/>
                </p:cNvCxnSpPr>
                <p:nvPr/>
              </p:nvCxnSpPr>
              <p:spPr bwMode="auto">
                <a:xfrm>
                  <a:off x="1770028" y="2125770"/>
                  <a:ext cx="1625601"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66" name="Group 165">
            <a:extLst>
              <a:ext uri="{FF2B5EF4-FFF2-40B4-BE49-F238E27FC236}">
                <a16:creationId xmlns:a16="http://schemas.microsoft.com/office/drawing/2014/main" id="{B5645A85-02DF-50E5-0974-8919FD876D65}"/>
              </a:ext>
            </a:extLst>
          </p:cNvPr>
          <p:cNvGrpSpPr/>
          <p:nvPr/>
        </p:nvGrpSpPr>
        <p:grpSpPr>
          <a:xfrm>
            <a:off x="6789525" y="4375392"/>
            <a:ext cx="1489187" cy="738664"/>
            <a:chOff x="1110606" y="4118965"/>
            <a:chExt cx="1489187" cy="738664"/>
          </a:xfrm>
        </p:grpSpPr>
        <p:sp>
          <p:nvSpPr>
            <p:cNvPr id="167" name="TextBox 166">
              <a:extLst>
                <a:ext uri="{FF2B5EF4-FFF2-40B4-BE49-F238E27FC236}">
                  <a16:creationId xmlns:a16="http://schemas.microsoft.com/office/drawing/2014/main" id="{FDBB6A87-585E-27BA-6A50-02E389C9F353}"/>
                </a:ext>
              </a:extLst>
            </p:cNvPr>
            <p:cNvSpPr txBox="1"/>
            <p:nvPr/>
          </p:nvSpPr>
          <p:spPr bwMode="auto">
            <a:xfrm>
              <a:off x="1479935" y="4118965"/>
              <a:ext cx="111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STRIDE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Durvalumab </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Sorafenib</a:t>
              </a:r>
            </a:p>
          </p:txBody>
        </p:sp>
        <p:cxnSp>
          <p:nvCxnSpPr>
            <p:cNvPr id="168" name="Straight Connector 167">
              <a:extLst>
                <a:ext uri="{FF2B5EF4-FFF2-40B4-BE49-F238E27FC236}">
                  <a16:creationId xmlns:a16="http://schemas.microsoft.com/office/drawing/2014/main" id="{2D4EE698-B805-9B00-7C0E-8DB9430BEB28}"/>
                </a:ext>
              </a:extLst>
            </p:cNvPr>
            <p:cNvCxnSpPr/>
            <p:nvPr/>
          </p:nvCxnSpPr>
          <p:spPr bwMode="auto">
            <a:xfrm>
              <a:off x="1110606" y="4267200"/>
              <a:ext cx="413336" cy="0"/>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893F6D9-3ECD-36EC-AE50-B120352EC229}"/>
                </a:ext>
              </a:extLst>
            </p:cNvPr>
            <p:cNvCxnSpPr/>
            <p:nvPr/>
          </p:nvCxnSpPr>
          <p:spPr bwMode="auto">
            <a:xfrm>
              <a:off x="1110606" y="4486075"/>
              <a:ext cx="413336" cy="0"/>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EC670CC7-B766-F466-DE08-D74842619046}"/>
                </a:ext>
              </a:extLst>
            </p:cNvPr>
            <p:cNvCxnSpPr/>
            <p:nvPr/>
          </p:nvCxnSpPr>
          <p:spPr bwMode="auto">
            <a:xfrm>
              <a:off x="1110606" y="4696614"/>
              <a:ext cx="413336" cy="0"/>
            </a:xfrm>
            <a:prstGeom prst="line">
              <a:avLst/>
            </a:prstGeom>
            <a:noFill/>
            <a:ln w="28575" cap="flat" cmpd="sng" algn="ctr">
              <a:solidFill>
                <a:schemeClr val="accent3"/>
              </a:solidFill>
              <a:prstDash val="solid"/>
              <a:round/>
              <a:headEnd type="none" w="med" len="med"/>
              <a:tailEnd type="none" w="med" len="med"/>
            </a:ln>
            <a:effectLst/>
          </p:spPr>
        </p:cxnSp>
      </p:grpSp>
      <p:sp>
        <p:nvSpPr>
          <p:cNvPr id="176" name="TextBox 175">
            <a:extLst>
              <a:ext uri="{FF2B5EF4-FFF2-40B4-BE49-F238E27FC236}">
                <a16:creationId xmlns:a16="http://schemas.microsoft.com/office/drawing/2014/main" id="{B72B8D30-5A37-9B06-7A5F-2332A049C007}"/>
              </a:ext>
            </a:extLst>
          </p:cNvPr>
          <p:cNvSpPr txBox="1"/>
          <p:nvPr/>
        </p:nvSpPr>
        <p:spPr bwMode="auto">
          <a:xfrm>
            <a:off x="5603009" y="2503899"/>
            <a:ext cx="744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ALBI Grade 3</a:t>
            </a:r>
          </a:p>
        </p:txBody>
      </p:sp>
      <p:sp>
        <p:nvSpPr>
          <p:cNvPr id="177" name="TextBox 176">
            <a:extLst>
              <a:ext uri="{FF2B5EF4-FFF2-40B4-BE49-F238E27FC236}">
                <a16:creationId xmlns:a16="http://schemas.microsoft.com/office/drawing/2014/main" id="{9B019777-905C-7327-2E52-637DADEAEB0F}"/>
              </a:ext>
            </a:extLst>
          </p:cNvPr>
          <p:cNvSpPr txBox="1"/>
          <p:nvPr/>
        </p:nvSpPr>
        <p:spPr bwMode="auto">
          <a:xfrm>
            <a:off x="5603009" y="3416180"/>
            <a:ext cx="744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ALBI Grade 2</a:t>
            </a:r>
          </a:p>
        </p:txBody>
      </p:sp>
      <p:sp>
        <p:nvSpPr>
          <p:cNvPr id="178" name="TextBox 177">
            <a:extLst>
              <a:ext uri="{FF2B5EF4-FFF2-40B4-BE49-F238E27FC236}">
                <a16:creationId xmlns:a16="http://schemas.microsoft.com/office/drawing/2014/main" id="{04EC2AAF-95C9-4838-6D74-9AD26C21677B}"/>
              </a:ext>
            </a:extLst>
          </p:cNvPr>
          <p:cNvSpPr txBox="1"/>
          <p:nvPr/>
        </p:nvSpPr>
        <p:spPr bwMode="auto">
          <a:xfrm>
            <a:off x="5603009" y="4394542"/>
            <a:ext cx="744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5">
                    <a:lumMod val="75000"/>
                  </a:schemeClr>
                </a:solidFill>
                <a:latin typeface="Calibri" panose="020F0502020204030204" pitchFamily="34" charset="0"/>
              </a:rPr>
              <a:t>ALBI Grade 1</a:t>
            </a:r>
          </a:p>
        </p:txBody>
      </p:sp>
      <p:sp>
        <p:nvSpPr>
          <p:cNvPr id="179" name="TextBox 178">
            <a:extLst>
              <a:ext uri="{FF2B5EF4-FFF2-40B4-BE49-F238E27FC236}">
                <a16:creationId xmlns:a16="http://schemas.microsoft.com/office/drawing/2014/main" id="{AEE64EE6-03B2-E9ED-8734-6565BF8B7F84}"/>
              </a:ext>
            </a:extLst>
          </p:cNvPr>
          <p:cNvSpPr txBox="1"/>
          <p:nvPr/>
        </p:nvSpPr>
        <p:spPr bwMode="auto">
          <a:xfrm>
            <a:off x="11371969" y="2116915"/>
            <a:ext cx="744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tx2">
                    <a:lumMod val="50000"/>
                  </a:schemeClr>
                </a:solidFill>
                <a:latin typeface="Calibri" panose="020F0502020204030204" pitchFamily="34" charset="0"/>
              </a:rPr>
              <a:t>Child-Pugh B</a:t>
            </a:r>
          </a:p>
        </p:txBody>
      </p:sp>
      <p:sp>
        <p:nvSpPr>
          <p:cNvPr id="180" name="TextBox 179">
            <a:extLst>
              <a:ext uri="{FF2B5EF4-FFF2-40B4-BE49-F238E27FC236}">
                <a16:creationId xmlns:a16="http://schemas.microsoft.com/office/drawing/2014/main" id="{31EA15EC-45A2-273A-227F-D9B4002D0DA8}"/>
              </a:ext>
            </a:extLst>
          </p:cNvPr>
          <p:cNvSpPr txBox="1"/>
          <p:nvPr/>
        </p:nvSpPr>
        <p:spPr bwMode="auto">
          <a:xfrm>
            <a:off x="11371969" y="2667879"/>
            <a:ext cx="744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2"/>
                </a:solidFill>
                <a:latin typeface="Calibri" panose="020F0502020204030204" pitchFamily="34" charset="0"/>
              </a:rPr>
              <a:t>Child-Pugh A</a:t>
            </a:r>
          </a:p>
        </p:txBody>
      </p:sp>
      <p:sp>
        <p:nvSpPr>
          <p:cNvPr id="4" name="Freeform: Shape 3">
            <a:extLst>
              <a:ext uri="{FF2B5EF4-FFF2-40B4-BE49-F238E27FC236}">
                <a16:creationId xmlns:a16="http://schemas.microsoft.com/office/drawing/2014/main" id="{79A54E61-4377-F99E-E78C-FC482ECF158C}"/>
              </a:ext>
            </a:extLst>
          </p:cNvPr>
          <p:cNvSpPr/>
          <p:nvPr/>
        </p:nvSpPr>
        <p:spPr bwMode="auto">
          <a:xfrm>
            <a:off x="914400" y="3565525"/>
            <a:ext cx="4114800" cy="666750"/>
          </a:xfrm>
          <a:custGeom>
            <a:avLst/>
            <a:gdLst>
              <a:gd name="connsiteX0" fmla="*/ 0 w 4114800"/>
              <a:gd name="connsiteY0" fmla="*/ 482600 h 666750"/>
              <a:gd name="connsiteX1" fmla="*/ 101600 w 4114800"/>
              <a:gd name="connsiteY1" fmla="*/ 311150 h 666750"/>
              <a:gd name="connsiteX2" fmla="*/ 298450 w 4114800"/>
              <a:gd name="connsiteY2" fmla="*/ 377825 h 666750"/>
              <a:gd name="connsiteX3" fmla="*/ 425450 w 4114800"/>
              <a:gd name="connsiteY3" fmla="*/ 384175 h 666750"/>
              <a:gd name="connsiteX4" fmla="*/ 498475 w 4114800"/>
              <a:gd name="connsiteY4" fmla="*/ 403225 h 666750"/>
              <a:gd name="connsiteX5" fmla="*/ 596900 w 4114800"/>
              <a:gd name="connsiteY5" fmla="*/ 406400 h 666750"/>
              <a:gd name="connsiteX6" fmla="*/ 803275 w 4114800"/>
              <a:gd name="connsiteY6" fmla="*/ 460375 h 666750"/>
              <a:gd name="connsiteX7" fmla="*/ 946150 w 4114800"/>
              <a:gd name="connsiteY7" fmla="*/ 473075 h 666750"/>
              <a:gd name="connsiteX8" fmla="*/ 1085850 w 4114800"/>
              <a:gd name="connsiteY8" fmla="*/ 511175 h 666750"/>
              <a:gd name="connsiteX9" fmla="*/ 1212850 w 4114800"/>
              <a:gd name="connsiteY9" fmla="*/ 476250 h 666750"/>
              <a:gd name="connsiteX10" fmla="*/ 1355725 w 4114800"/>
              <a:gd name="connsiteY10" fmla="*/ 530225 h 666750"/>
              <a:gd name="connsiteX11" fmla="*/ 1508125 w 4114800"/>
              <a:gd name="connsiteY11" fmla="*/ 561975 h 666750"/>
              <a:gd name="connsiteX12" fmla="*/ 1616075 w 4114800"/>
              <a:gd name="connsiteY12" fmla="*/ 568325 h 666750"/>
              <a:gd name="connsiteX13" fmla="*/ 1714500 w 4114800"/>
              <a:gd name="connsiteY13" fmla="*/ 565150 h 666750"/>
              <a:gd name="connsiteX14" fmla="*/ 1806575 w 4114800"/>
              <a:gd name="connsiteY14" fmla="*/ 514350 h 666750"/>
              <a:gd name="connsiteX15" fmla="*/ 2006600 w 4114800"/>
              <a:gd name="connsiteY15" fmla="*/ 574675 h 666750"/>
              <a:gd name="connsiteX16" fmla="*/ 2105025 w 4114800"/>
              <a:gd name="connsiteY16" fmla="*/ 508000 h 666750"/>
              <a:gd name="connsiteX17" fmla="*/ 2216150 w 4114800"/>
              <a:gd name="connsiteY17" fmla="*/ 530225 h 666750"/>
              <a:gd name="connsiteX18" fmla="*/ 2317750 w 4114800"/>
              <a:gd name="connsiteY18" fmla="*/ 593725 h 666750"/>
              <a:gd name="connsiteX19" fmla="*/ 2622550 w 4114800"/>
              <a:gd name="connsiteY19" fmla="*/ 590550 h 666750"/>
              <a:gd name="connsiteX20" fmla="*/ 2705100 w 4114800"/>
              <a:gd name="connsiteY20" fmla="*/ 660400 h 666750"/>
              <a:gd name="connsiteX21" fmla="*/ 2800350 w 4114800"/>
              <a:gd name="connsiteY21" fmla="*/ 666750 h 666750"/>
              <a:gd name="connsiteX22" fmla="*/ 2908300 w 4114800"/>
              <a:gd name="connsiteY22" fmla="*/ 555625 h 666750"/>
              <a:gd name="connsiteX23" fmla="*/ 3022600 w 4114800"/>
              <a:gd name="connsiteY23" fmla="*/ 660400 h 666750"/>
              <a:gd name="connsiteX24" fmla="*/ 3121025 w 4114800"/>
              <a:gd name="connsiteY24" fmla="*/ 514350 h 666750"/>
              <a:gd name="connsiteX25" fmla="*/ 3225800 w 4114800"/>
              <a:gd name="connsiteY25" fmla="*/ 552450 h 666750"/>
              <a:gd name="connsiteX26" fmla="*/ 3403600 w 4114800"/>
              <a:gd name="connsiteY26" fmla="*/ 473075 h 666750"/>
              <a:gd name="connsiteX27" fmla="*/ 3632200 w 4114800"/>
              <a:gd name="connsiteY27" fmla="*/ 288925 h 666750"/>
              <a:gd name="connsiteX28" fmla="*/ 3724275 w 4114800"/>
              <a:gd name="connsiteY28" fmla="*/ 254000 h 666750"/>
              <a:gd name="connsiteX29" fmla="*/ 3822700 w 4114800"/>
              <a:gd name="connsiteY29" fmla="*/ 298450 h 666750"/>
              <a:gd name="connsiteX30" fmla="*/ 3921125 w 4114800"/>
              <a:gd name="connsiteY30" fmla="*/ 88900 h 666750"/>
              <a:gd name="connsiteX31" fmla="*/ 4022725 w 4114800"/>
              <a:gd name="connsiteY31" fmla="*/ 225425 h 666750"/>
              <a:gd name="connsiteX32" fmla="*/ 4114800 w 4114800"/>
              <a:gd name="connsiteY32" fmla="*/ 0 h 666750"/>
              <a:gd name="connsiteX33" fmla="*/ 4114800 w 4114800"/>
              <a:gd name="connsiteY33" fmla="*/ 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114800" h="666750">
                <a:moveTo>
                  <a:pt x="0" y="482600"/>
                </a:moveTo>
                <a:lnTo>
                  <a:pt x="101600" y="311150"/>
                </a:lnTo>
                <a:lnTo>
                  <a:pt x="298450" y="377825"/>
                </a:lnTo>
                <a:lnTo>
                  <a:pt x="425450" y="384175"/>
                </a:lnTo>
                <a:lnTo>
                  <a:pt x="498475" y="403225"/>
                </a:lnTo>
                <a:lnTo>
                  <a:pt x="596900" y="406400"/>
                </a:lnTo>
                <a:lnTo>
                  <a:pt x="803275" y="460375"/>
                </a:lnTo>
                <a:lnTo>
                  <a:pt x="946150" y="473075"/>
                </a:lnTo>
                <a:lnTo>
                  <a:pt x="1085850" y="511175"/>
                </a:lnTo>
                <a:lnTo>
                  <a:pt x="1212850" y="476250"/>
                </a:lnTo>
                <a:lnTo>
                  <a:pt x="1355725" y="530225"/>
                </a:lnTo>
                <a:lnTo>
                  <a:pt x="1508125" y="561975"/>
                </a:lnTo>
                <a:lnTo>
                  <a:pt x="1616075" y="568325"/>
                </a:lnTo>
                <a:lnTo>
                  <a:pt x="1714500" y="565150"/>
                </a:lnTo>
                <a:lnTo>
                  <a:pt x="1806575" y="514350"/>
                </a:lnTo>
                <a:lnTo>
                  <a:pt x="2006600" y="574675"/>
                </a:lnTo>
                <a:lnTo>
                  <a:pt x="2105025" y="508000"/>
                </a:lnTo>
                <a:lnTo>
                  <a:pt x="2216150" y="530225"/>
                </a:lnTo>
                <a:lnTo>
                  <a:pt x="2317750" y="593725"/>
                </a:lnTo>
                <a:lnTo>
                  <a:pt x="2622550" y="590550"/>
                </a:lnTo>
                <a:lnTo>
                  <a:pt x="2705100" y="660400"/>
                </a:lnTo>
                <a:lnTo>
                  <a:pt x="2800350" y="666750"/>
                </a:lnTo>
                <a:lnTo>
                  <a:pt x="2908300" y="555625"/>
                </a:lnTo>
                <a:lnTo>
                  <a:pt x="3022600" y="660400"/>
                </a:lnTo>
                <a:lnTo>
                  <a:pt x="3121025" y="514350"/>
                </a:lnTo>
                <a:lnTo>
                  <a:pt x="3225800" y="552450"/>
                </a:lnTo>
                <a:lnTo>
                  <a:pt x="3403600" y="473075"/>
                </a:lnTo>
                <a:lnTo>
                  <a:pt x="3632200" y="288925"/>
                </a:lnTo>
                <a:lnTo>
                  <a:pt x="3724275" y="254000"/>
                </a:lnTo>
                <a:lnTo>
                  <a:pt x="3822700" y="298450"/>
                </a:lnTo>
                <a:lnTo>
                  <a:pt x="3921125" y="88900"/>
                </a:lnTo>
                <a:lnTo>
                  <a:pt x="4022725" y="225425"/>
                </a:lnTo>
                <a:lnTo>
                  <a:pt x="4114800" y="0"/>
                </a:lnTo>
                <a:lnTo>
                  <a:pt x="4114800" y="0"/>
                </a:lnTo>
              </a:path>
            </a:pathLst>
          </a:custGeom>
          <a:noFill/>
          <a:ln w="28575">
            <a:solidFill>
              <a:schemeClr val="accent3"/>
            </a:solidFill>
            <a:miter lim="800000"/>
            <a:headEnd/>
            <a:tailEnd/>
          </a:ln>
        </p:spPr>
        <p:txBody>
          <a:bodyPr rtlCol="0" anchor="ctr"/>
          <a:lstStyle/>
          <a:p>
            <a:pPr algn="ctr"/>
            <a:endParaRPr lang="en-US" dirty="0"/>
          </a:p>
        </p:txBody>
      </p:sp>
      <p:sp>
        <p:nvSpPr>
          <p:cNvPr id="22" name="Freeform: Shape 21">
            <a:extLst>
              <a:ext uri="{FF2B5EF4-FFF2-40B4-BE49-F238E27FC236}">
                <a16:creationId xmlns:a16="http://schemas.microsoft.com/office/drawing/2014/main" id="{ECBA6AAD-40D3-19AA-3162-E87B8B37E9DA}"/>
              </a:ext>
            </a:extLst>
          </p:cNvPr>
          <p:cNvSpPr/>
          <p:nvPr/>
        </p:nvSpPr>
        <p:spPr bwMode="auto">
          <a:xfrm>
            <a:off x="911225" y="3921125"/>
            <a:ext cx="4622800" cy="774700"/>
          </a:xfrm>
          <a:custGeom>
            <a:avLst/>
            <a:gdLst>
              <a:gd name="connsiteX0" fmla="*/ 0 w 4622800"/>
              <a:gd name="connsiteY0" fmla="*/ 165100 h 774700"/>
              <a:gd name="connsiteX1" fmla="*/ 104775 w 4622800"/>
              <a:gd name="connsiteY1" fmla="*/ 0 h 774700"/>
              <a:gd name="connsiteX2" fmla="*/ 307975 w 4622800"/>
              <a:gd name="connsiteY2" fmla="*/ 73025 h 774700"/>
              <a:gd name="connsiteX3" fmla="*/ 438150 w 4622800"/>
              <a:gd name="connsiteY3" fmla="*/ 114300 h 774700"/>
              <a:gd name="connsiteX4" fmla="*/ 609600 w 4622800"/>
              <a:gd name="connsiteY4" fmla="*/ 130175 h 774700"/>
              <a:gd name="connsiteX5" fmla="*/ 809625 w 4622800"/>
              <a:gd name="connsiteY5" fmla="*/ 184150 h 774700"/>
              <a:gd name="connsiteX6" fmla="*/ 917575 w 4622800"/>
              <a:gd name="connsiteY6" fmla="*/ 149225 h 774700"/>
              <a:gd name="connsiteX7" fmla="*/ 1047750 w 4622800"/>
              <a:gd name="connsiteY7" fmla="*/ 215900 h 774700"/>
              <a:gd name="connsiteX8" fmla="*/ 1155700 w 4622800"/>
              <a:gd name="connsiteY8" fmla="*/ 238125 h 774700"/>
              <a:gd name="connsiteX9" fmla="*/ 1314450 w 4622800"/>
              <a:gd name="connsiteY9" fmla="*/ 263525 h 774700"/>
              <a:gd name="connsiteX10" fmla="*/ 1412875 w 4622800"/>
              <a:gd name="connsiteY10" fmla="*/ 260350 h 774700"/>
              <a:gd name="connsiteX11" fmla="*/ 1498600 w 4622800"/>
              <a:gd name="connsiteY11" fmla="*/ 263525 h 774700"/>
              <a:gd name="connsiteX12" fmla="*/ 1708150 w 4622800"/>
              <a:gd name="connsiteY12" fmla="*/ 273050 h 774700"/>
              <a:gd name="connsiteX13" fmla="*/ 1920875 w 4622800"/>
              <a:gd name="connsiteY13" fmla="*/ 279400 h 774700"/>
              <a:gd name="connsiteX14" fmla="*/ 2019300 w 4622800"/>
              <a:gd name="connsiteY14" fmla="*/ 263525 h 774700"/>
              <a:gd name="connsiteX15" fmla="*/ 2105025 w 4622800"/>
              <a:gd name="connsiteY15" fmla="*/ 298450 h 774700"/>
              <a:gd name="connsiteX16" fmla="*/ 2232025 w 4622800"/>
              <a:gd name="connsiteY16" fmla="*/ 266700 h 774700"/>
              <a:gd name="connsiteX17" fmla="*/ 2406650 w 4622800"/>
              <a:gd name="connsiteY17" fmla="*/ 327025 h 774700"/>
              <a:gd name="connsiteX18" fmla="*/ 2536825 w 4622800"/>
              <a:gd name="connsiteY18" fmla="*/ 323850 h 774700"/>
              <a:gd name="connsiteX19" fmla="*/ 2708275 w 4622800"/>
              <a:gd name="connsiteY19" fmla="*/ 282575 h 774700"/>
              <a:gd name="connsiteX20" fmla="*/ 2809875 w 4622800"/>
              <a:gd name="connsiteY20" fmla="*/ 307975 h 774700"/>
              <a:gd name="connsiteX21" fmla="*/ 2917825 w 4622800"/>
              <a:gd name="connsiteY21" fmla="*/ 282575 h 774700"/>
              <a:gd name="connsiteX22" fmla="*/ 3048000 w 4622800"/>
              <a:gd name="connsiteY22" fmla="*/ 342900 h 774700"/>
              <a:gd name="connsiteX23" fmla="*/ 3143250 w 4622800"/>
              <a:gd name="connsiteY23" fmla="*/ 368300 h 774700"/>
              <a:gd name="connsiteX24" fmla="*/ 3317875 w 4622800"/>
              <a:gd name="connsiteY24" fmla="*/ 406400 h 774700"/>
              <a:gd name="connsiteX25" fmla="*/ 3511550 w 4622800"/>
              <a:gd name="connsiteY25" fmla="*/ 355600 h 774700"/>
              <a:gd name="connsiteX26" fmla="*/ 3625850 w 4622800"/>
              <a:gd name="connsiteY26" fmla="*/ 466725 h 774700"/>
              <a:gd name="connsiteX27" fmla="*/ 3711575 w 4622800"/>
              <a:gd name="connsiteY27" fmla="*/ 387350 h 774700"/>
              <a:gd name="connsiteX28" fmla="*/ 3810000 w 4622800"/>
              <a:gd name="connsiteY28" fmla="*/ 431800 h 774700"/>
              <a:gd name="connsiteX29" fmla="*/ 3924300 w 4622800"/>
              <a:gd name="connsiteY29" fmla="*/ 374650 h 774700"/>
              <a:gd name="connsiteX30" fmla="*/ 4022725 w 4622800"/>
              <a:gd name="connsiteY30" fmla="*/ 412750 h 774700"/>
              <a:gd name="connsiteX31" fmla="*/ 4117975 w 4622800"/>
              <a:gd name="connsiteY31" fmla="*/ 387350 h 774700"/>
              <a:gd name="connsiteX32" fmla="*/ 4219575 w 4622800"/>
              <a:gd name="connsiteY32" fmla="*/ 514350 h 774700"/>
              <a:gd name="connsiteX33" fmla="*/ 4321175 w 4622800"/>
              <a:gd name="connsiteY33" fmla="*/ 428625 h 774700"/>
              <a:gd name="connsiteX34" fmla="*/ 4410075 w 4622800"/>
              <a:gd name="connsiteY34" fmla="*/ 393700 h 774700"/>
              <a:gd name="connsiteX35" fmla="*/ 4508500 w 4622800"/>
              <a:gd name="connsiteY35" fmla="*/ 403225 h 774700"/>
              <a:gd name="connsiteX36" fmla="*/ 4622800 w 4622800"/>
              <a:gd name="connsiteY36" fmla="*/ 774700 h 77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22800" h="774700">
                <a:moveTo>
                  <a:pt x="0" y="165100"/>
                </a:moveTo>
                <a:lnTo>
                  <a:pt x="104775" y="0"/>
                </a:lnTo>
                <a:lnTo>
                  <a:pt x="307975" y="73025"/>
                </a:lnTo>
                <a:lnTo>
                  <a:pt x="438150" y="114300"/>
                </a:lnTo>
                <a:lnTo>
                  <a:pt x="609600" y="130175"/>
                </a:lnTo>
                <a:lnTo>
                  <a:pt x="809625" y="184150"/>
                </a:lnTo>
                <a:lnTo>
                  <a:pt x="917575" y="149225"/>
                </a:lnTo>
                <a:lnTo>
                  <a:pt x="1047750" y="215900"/>
                </a:lnTo>
                <a:lnTo>
                  <a:pt x="1155700" y="238125"/>
                </a:lnTo>
                <a:lnTo>
                  <a:pt x="1314450" y="263525"/>
                </a:lnTo>
                <a:lnTo>
                  <a:pt x="1412875" y="260350"/>
                </a:lnTo>
                <a:lnTo>
                  <a:pt x="1498600" y="263525"/>
                </a:lnTo>
                <a:lnTo>
                  <a:pt x="1708150" y="273050"/>
                </a:lnTo>
                <a:lnTo>
                  <a:pt x="1920875" y="279400"/>
                </a:lnTo>
                <a:lnTo>
                  <a:pt x="2019300" y="263525"/>
                </a:lnTo>
                <a:lnTo>
                  <a:pt x="2105025" y="298450"/>
                </a:lnTo>
                <a:lnTo>
                  <a:pt x="2232025" y="266700"/>
                </a:lnTo>
                <a:lnTo>
                  <a:pt x="2406650" y="327025"/>
                </a:lnTo>
                <a:lnTo>
                  <a:pt x="2536825" y="323850"/>
                </a:lnTo>
                <a:lnTo>
                  <a:pt x="2708275" y="282575"/>
                </a:lnTo>
                <a:lnTo>
                  <a:pt x="2809875" y="307975"/>
                </a:lnTo>
                <a:lnTo>
                  <a:pt x="2917825" y="282575"/>
                </a:lnTo>
                <a:lnTo>
                  <a:pt x="3048000" y="342900"/>
                </a:lnTo>
                <a:lnTo>
                  <a:pt x="3143250" y="368300"/>
                </a:lnTo>
                <a:lnTo>
                  <a:pt x="3317875" y="406400"/>
                </a:lnTo>
                <a:lnTo>
                  <a:pt x="3511550" y="355600"/>
                </a:lnTo>
                <a:lnTo>
                  <a:pt x="3625850" y="466725"/>
                </a:lnTo>
                <a:lnTo>
                  <a:pt x="3711575" y="387350"/>
                </a:lnTo>
                <a:lnTo>
                  <a:pt x="3810000" y="431800"/>
                </a:lnTo>
                <a:lnTo>
                  <a:pt x="3924300" y="374650"/>
                </a:lnTo>
                <a:lnTo>
                  <a:pt x="4022725" y="412750"/>
                </a:lnTo>
                <a:lnTo>
                  <a:pt x="4117975" y="387350"/>
                </a:lnTo>
                <a:lnTo>
                  <a:pt x="4219575" y="514350"/>
                </a:lnTo>
                <a:lnTo>
                  <a:pt x="4321175" y="428625"/>
                </a:lnTo>
                <a:lnTo>
                  <a:pt x="4410075" y="393700"/>
                </a:lnTo>
                <a:lnTo>
                  <a:pt x="4508500" y="403225"/>
                </a:lnTo>
                <a:lnTo>
                  <a:pt x="4622800" y="774700"/>
                </a:lnTo>
              </a:path>
            </a:pathLst>
          </a:custGeom>
          <a:noFill/>
          <a:ln w="28575">
            <a:solidFill>
              <a:schemeClr val="accent1"/>
            </a:solidFill>
            <a:miter lim="800000"/>
            <a:headEnd/>
            <a:tailEnd/>
          </a:ln>
        </p:spPr>
        <p:txBody>
          <a:bodyPr rtlCol="0" anchor="ctr"/>
          <a:lstStyle/>
          <a:p>
            <a:pPr algn="ctr"/>
            <a:endParaRPr lang="en-US" dirty="0"/>
          </a:p>
        </p:txBody>
      </p:sp>
      <p:sp>
        <p:nvSpPr>
          <p:cNvPr id="80" name="Freeform: Shape 79">
            <a:extLst>
              <a:ext uri="{FF2B5EF4-FFF2-40B4-BE49-F238E27FC236}">
                <a16:creationId xmlns:a16="http://schemas.microsoft.com/office/drawing/2014/main" id="{580A99FE-A638-82E3-E499-1AAAA151D6BC}"/>
              </a:ext>
            </a:extLst>
          </p:cNvPr>
          <p:cNvSpPr/>
          <p:nvPr/>
        </p:nvSpPr>
        <p:spPr bwMode="auto">
          <a:xfrm>
            <a:off x="936625" y="4000500"/>
            <a:ext cx="4695825" cy="352425"/>
          </a:xfrm>
          <a:custGeom>
            <a:avLst/>
            <a:gdLst>
              <a:gd name="connsiteX0" fmla="*/ 4695825 w 4695825"/>
              <a:gd name="connsiteY0" fmla="*/ 177800 h 352425"/>
              <a:gd name="connsiteX1" fmla="*/ 4610100 w 4695825"/>
              <a:gd name="connsiteY1" fmla="*/ 203200 h 352425"/>
              <a:gd name="connsiteX2" fmla="*/ 4508500 w 4695825"/>
              <a:gd name="connsiteY2" fmla="*/ 352425 h 352425"/>
              <a:gd name="connsiteX3" fmla="*/ 4410075 w 4695825"/>
              <a:gd name="connsiteY3" fmla="*/ 282575 h 352425"/>
              <a:gd name="connsiteX4" fmla="*/ 4308475 w 4695825"/>
              <a:gd name="connsiteY4" fmla="*/ 266700 h 352425"/>
              <a:gd name="connsiteX5" fmla="*/ 4222750 w 4695825"/>
              <a:gd name="connsiteY5" fmla="*/ 158750 h 352425"/>
              <a:gd name="connsiteX6" fmla="*/ 4114800 w 4695825"/>
              <a:gd name="connsiteY6" fmla="*/ 250825 h 352425"/>
              <a:gd name="connsiteX7" fmla="*/ 4038600 w 4695825"/>
              <a:gd name="connsiteY7" fmla="*/ 180975 h 352425"/>
              <a:gd name="connsiteX8" fmla="*/ 3930650 w 4695825"/>
              <a:gd name="connsiteY8" fmla="*/ 190500 h 352425"/>
              <a:gd name="connsiteX9" fmla="*/ 3851275 w 4695825"/>
              <a:gd name="connsiteY9" fmla="*/ 177800 h 352425"/>
              <a:gd name="connsiteX10" fmla="*/ 3736975 w 4695825"/>
              <a:gd name="connsiteY10" fmla="*/ 180975 h 352425"/>
              <a:gd name="connsiteX11" fmla="*/ 3638550 w 4695825"/>
              <a:gd name="connsiteY11" fmla="*/ 228600 h 352425"/>
              <a:gd name="connsiteX12" fmla="*/ 3546475 w 4695825"/>
              <a:gd name="connsiteY12" fmla="*/ 244475 h 352425"/>
              <a:gd name="connsiteX13" fmla="*/ 3362325 w 4695825"/>
              <a:gd name="connsiteY13" fmla="*/ 241300 h 352425"/>
              <a:gd name="connsiteX14" fmla="*/ 3257550 w 4695825"/>
              <a:gd name="connsiteY14" fmla="*/ 276225 h 352425"/>
              <a:gd name="connsiteX15" fmla="*/ 3155950 w 4695825"/>
              <a:gd name="connsiteY15" fmla="*/ 260350 h 352425"/>
              <a:gd name="connsiteX16" fmla="*/ 3054350 w 4695825"/>
              <a:gd name="connsiteY16" fmla="*/ 209550 h 352425"/>
              <a:gd name="connsiteX17" fmla="*/ 2984500 w 4695825"/>
              <a:gd name="connsiteY17" fmla="*/ 212725 h 352425"/>
              <a:gd name="connsiteX18" fmla="*/ 2863850 w 4695825"/>
              <a:gd name="connsiteY18" fmla="*/ 174625 h 352425"/>
              <a:gd name="connsiteX19" fmla="*/ 2762250 w 4695825"/>
              <a:gd name="connsiteY19" fmla="*/ 187325 h 352425"/>
              <a:gd name="connsiteX20" fmla="*/ 2676525 w 4695825"/>
              <a:gd name="connsiteY20" fmla="*/ 152400 h 352425"/>
              <a:gd name="connsiteX21" fmla="*/ 2470150 w 4695825"/>
              <a:gd name="connsiteY21" fmla="*/ 158750 h 352425"/>
              <a:gd name="connsiteX22" fmla="*/ 2387600 w 4695825"/>
              <a:gd name="connsiteY22" fmla="*/ 98425 h 352425"/>
              <a:gd name="connsiteX23" fmla="*/ 2054225 w 4695825"/>
              <a:gd name="connsiteY23" fmla="*/ 92075 h 352425"/>
              <a:gd name="connsiteX24" fmla="*/ 1882775 w 4695825"/>
              <a:gd name="connsiteY24" fmla="*/ 127000 h 352425"/>
              <a:gd name="connsiteX25" fmla="*/ 1717675 w 4695825"/>
              <a:gd name="connsiteY25" fmla="*/ 82550 h 352425"/>
              <a:gd name="connsiteX26" fmla="*/ 1603375 w 4695825"/>
              <a:gd name="connsiteY26" fmla="*/ 69850 h 352425"/>
              <a:gd name="connsiteX27" fmla="*/ 1482725 w 4695825"/>
              <a:gd name="connsiteY27" fmla="*/ 88900 h 352425"/>
              <a:gd name="connsiteX28" fmla="*/ 1270000 w 4695825"/>
              <a:gd name="connsiteY28" fmla="*/ 82550 h 352425"/>
              <a:gd name="connsiteX29" fmla="*/ 1181100 w 4695825"/>
              <a:gd name="connsiteY29" fmla="*/ 127000 h 352425"/>
              <a:gd name="connsiteX30" fmla="*/ 996950 w 4695825"/>
              <a:gd name="connsiteY30" fmla="*/ 120650 h 352425"/>
              <a:gd name="connsiteX31" fmla="*/ 901700 w 4695825"/>
              <a:gd name="connsiteY31" fmla="*/ 60325 h 352425"/>
              <a:gd name="connsiteX32" fmla="*/ 790575 w 4695825"/>
              <a:gd name="connsiteY32" fmla="*/ 111125 h 352425"/>
              <a:gd name="connsiteX33" fmla="*/ 587375 w 4695825"/>
              <a:gd name="connsiteY33" fmla="*/ 82550 h 352425"/>
              <a:gd name="connsiteX34" fmla="*/ 479425 w 4695825"/>
              <a:gd name="connsiteY34" fmla="*/ 31750 h 352425"/>
              <a:gd name="connsiteX35" fmla="*/ 304800 w 4695825"/>
              <a:gd name="connsiteY35" fmla="*/ 0 h 352425"/>
              <a:gd name="connsiteX36" fmla="*/ 158750 w 4695825"/>
              <a:gd name="connsiteY36" fmla="*/ 31750 h 352425"/>
              <a:gd name="connsiteX37" fmla="*/ 73025 w 4695825"/>
              <a:gd name="connsiteY37" fmla="*/ 28575 h 352425"/>
              <a:gd name="connsiteX38" fmla="*/ 0 w 4695825"/>
              <a:gd name="connsiteY38" fmla="*/ 5715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695825" h="352425">
                <a:moveTo>
                  <a:pt x="4695825" y="177800"/>
                </a:moveTo>
                <a:lnTo>
                  <a:pt x="4610100" y="203200"/>
                </a:lnTo>
                <a:lnTo>
                  <a:pt x="4508500" y="352425"/>
                </a:lnTo>
                <a:lnTo>
                  <a:pt x="4410075" y="282575"/>
                </a:lnTo>
                <a:lnTo>
                  <a:pt x="4308475" y="266700"/>
                </a:lnTo>
                <a:lnTo>
                  <a:pt x="4222750" y="158750"/>
                </a:lnTo>
                <a:lnTo>
                  <a:pt x="4114800" y="250825"/>
                </a:lnTo>
                <a:lnTo>
                  <a:pt x="4038600" y="180975"/>
                </a:lnTo>
                <a:lnTo>
                  <a:pt x="3930650" y="190500"/>
                </a:lnTo>
                <a:lnTo>
                  <a:pt x="3851275" y="177800"/>
                </a:lnTo>
                <a:lnTo>
                  <a:pt x="3736975" y="180975"/>
                </a:lnTo>
                <a:lnTo>
                  <a:pt x="3638550" y="228600"/>
                </a:lnTo>
                <a:lnTo>
                  <a:pt x="3546475" y="244475"/>
                </a:lnTo>
                <a:lnTo>
                  <a:pt x="3362325" y="241300"/>
                </a:lnTo>
                <a:lnTo>
                  <a:pt x="3257550" y="276225"/>
                </a:lnTo>
                <a:lnTo>
                  <a:pt x="3155950" y="260350"/>
                </a:lnTo>
                <a:lnTo>
                  <a:pt x="3054350" y="209550"/>
                </a:lnTo>
                <a:lnTo>
                  <a:pt x="2984500" y="212725"/>
                </a:lnTo>
                <a:lnTo>
                  <a:pt x="2863850" y="174625"/>
                </a:lnTo>
                <a:lnTo>
                  <a:pt x="2762250" y="187325"/>
                </a:lnTo>
                <a:lnTo>
                  <a:pt x="2676525" y="152400"/>
                </a:lnTo>
                <a:lnTo>
                  <a:pt x="2470150" y="158750"/>
                </a:lnTo>
                <a:lnTo>
                  <a:pt x="2387600" y="98425"/>
                </a:lnTo>
                <a:lnTo>
                  <a:pt x="2054225" y="92075"/>
                </a:lnTo>
                <a:lnTo>
                  <a:pt x="1882775" y="127000"/>
                </a:lnTo>
                <a:lnTo>
                  <a:pt x="1717675" y="82550"/>
                </a:lnTo>
                <a:lnTo>
                  <a:pt x="1603375" y="69850"/>
                </a:lnTo>
                <a:lnTo>
                  <a:pt x="1482725" y="88900"/>
                </a:lnTo>
                <a:lnTo>
                  <a:pt x="1270000" y="82550"/>
                </a:lnTo>
                <a:lnTo>
                  <a:pt x="1181100" y="127000"/>
                </a:lnTo>
                <a:lnTo>
                  <a:pt x="996950" y="120650"/>
                </a:lnTo>
                <a:lnTo>
                  <a:pt x="901700" y="60325"/>
                </a:lnTo>
                <a:lnTo>
                  <a:pt x="790575" y="111125"/>
                </a:lnTo>
                <a:lnTo>
                  <a:pt x="587375" y="82550"/>
                </a:lnTo>
                <a:lnTo>
                  <a:pt x="479425" y="31750"/>
                </a:lnTo>
                <a:lnTo>
                  <a:pt x="304800" y="0"/>
                </a:lnTo>
                <a:lnTo>
                  <a:pt x="158750" y="31750"/>
                </a:lnTo>
                <a:lnTo>
                  <a:pt x="73025" y="28575"/>
                </a:lnTo>
                <a:lnTo>
                  <a:pt x="0" y="57150"/>
                </a:lnTo>
              </a:path>
            </a:pathLst>
          </a:custGeom>
          <a:noFill/>
          <a:ln w="28575">
            <a:solidFill>
              <a:schemeClr val="accent4"/>
            </a:solidFill>
            <a:miter lim="800000"/>
            <a:headEnd/>
            <a:tailEnd/>
          </a:ln>
        </p:spPr>
        <p:txBody>
          <a:bodyPr rtlCol="0" anchor="ctr"/>
          <a:lstStyle/>
          <a:p>
            <a:pPr algn="ctr"/>
            <a:endParaRPr lang="en-US" dirty="0"/>
          </a:p>
        </p:txBody>
      </p:sp>
      <p:cxnSp>
        <p:nvCxnSpPr>
          <p:cNvPr id="171" name="Straight Arrow Connector 170">
            <a:extLst>
              <a:ext uri="{FF2B5EF4-FFF2-40B4-BE49-F238E27FC236}">
                <a16:creationId xmlns:a16="http://schemas.microsoft.com/office/drawing/2014/main" id="{DF6F7AA6-1961-8DEE-0019-6F5209CDA782}"/>
              </a:ext>
            </a:extLst>
          </p:cNvPr>
          <p:cNvCxnSpPr/>
          <p:nvPr/>
        </p:nvCxnSpPr>
        <p:spPr bwMode="auto">
          <a:xfrm>
            <a:off x="5651500" y="4058920"/>
            <a:ext cx="0" cy="1087058"/>
          </a:xfrm>
          <a:prstGeom prst="straightConnector1">
            <a:avLst/>
          </a:prstGeom>
          <a:noFill/>
          <a:ln w="28575" cap="flat" cmpd="sng" algn="ctr">
            <a:solidFill>
              <a:schemeClr val="accent5"/>
            </a:solidFill>
            <a:prstDash val="solid"/>
            <a:round/>
            <a:headEnd type="none" w="med" len="med"/>
            <a:tailEnd type="triangle"/>
          </a:ln>
          <a:effectLst/>
        </p:spPr>
      </p:cxnSp>
      <p:cxnSp>
        <p:nvCxnSpPr>
          <p:cNvPr id="182" name="Straight Arrow Connector 181">
            <a:extLst>
              <a:ext uri="{FF2B5EF4-FFF2-40B4-BE49-F238E27FC236}">
                <a16:creationId xmlns:a16="http://schemas.microsoft.com/office/drawing/2014/main" id="{0673F9C0-63C5-FF2D-3171-16742AE9924D}"/>
              </a:ext>
            </a:extLst>
          </p:cNvPr>
          <p:cNvCxnSpPr/>
          <p:nvPr/>
        </p:nvCxnSpPr>
        <p:spPr bwMode="auto">
          <a:xfrm>
            <a:off x="5653615" y="3185160"/>
            <a:ext cx="0" cy="873760"/>
          </a:xfrm>
          <a:prstGeom prst="straightConnector1">
            <a:avLst/>
          </a:prstGeom>
          <a:noFill/>
          <a:ln w="28575" cap="flat" cmpd="sng" algn="ctr">
            <a:solidFill>
              <a:schemeClr val="accent6"/>
            </a:solidFill>
            <a:prstDash val="solid"/>
            <a:round/>
            <a:headEnd type="triangle"/>
            <a:tailEnd type="triangle"/>
          </a:ln>
          <a:effectLst/>
        </p:spPr>
      </p:cxnSp>
      <p:cxnSp>
        <p:nvCxnSpPr>
          <p:cNvPr id="183" name="Straight Arrow Connector 182">
            <a:extLst>
              <a:ext uri="{FF2B5EF4-FFF2-40B4-BE49-F238E27FC236}">
                <a16:creationId xmlns:a16="http://schemas.microsoft.com/office/drawing/2014/main" id="{2279373D-A8D4-78DC-35E0-4B0D9C0BBDD5}"/>
              </a:ext>
            </a:extLst>
          </p:cNvPr>
          <p:cNvCxnSpPr>
            <a:cxnSpLocks/>
          </p:cNvCxnSpPr>
          <p:nvPr/>
        </p:nvCxnSpPr>
        <p:spPr bwMode="auto">
          <a:xfrm flipV="1">
            <a:off x="5651500" y="2174302"/>
            <a:ext cx="0" cy="1010858"/>
          </a:xfrm>
          <a:prstGeom prst="straightConnector1">
            <a:avLst/>
          </a:prstGeom>
          <a:noFill/>
          <a:ln w="28575" cap="flat" cmpd="sng" algn="ctr">
            <a:solidFill>
              <a:schemeClr val="bg2"/>
            </a:solidFill>
            <a:prstDash val="solid"/>
            <a:round/>
            <a:headEnd type="none" w="med" len="med"/>
            <a:tailEnd type="triangle"/>
          </a:ln>
          <a:effectLst/>
        </p:spPr>
      </p:cxnSp>
      <p:sp>
        <p:nvSpPr>
          <p:cNvPr id="185" name="Freeform: Shape 184">
            <a:extLst>
              <a:ext uri="{FF2B5EF4-FFF2-40B4-BE49-F238E27FC236}">
                <a16:creationId xmlns:a16="http://schemas.microsoft.com/office/drawing/2014/main" id="{AB210A54-DC8D-EED1-327A-B63502E99FF1}"/>
              </a:ext>
            </a:extLst>
          </p:cNvPr>
          <p:cNvSpPr/>
          <p:nvPr/>
        </p:nvSpPr>
        <p:spPr bwMode="auto">
          <a:xfrm>
            <a:off x="6702421" y="3060700"/>
            <a:ext cx="4546600" cy="190500"/>
          </a:xfrm>
          <a:custGeom>
            <a:avLst/>
            <a:gdLst>
              <a:gd name="connsiteX0" fmla="*/ 0 w 4546600"/>
              <a:gd name="connsiteY0" fmla="*/ 76200 h 190500"/>
              <a:gd name="connsiteX1" fmla="*/ 117475 w 4546600"/>
              <a:gd name="connsiteY1" fmla="*/ 0 h 190500"/>
              <a:gd name="connsiteX2" fmla="*/ 228600 w 4546600"/>
              <a:gd name="connsiteY2" fmla="*/ 31750 h 190500"/>
              <a:gd name="connsiteX3" fmla="*/ 314325 w 4546600"/>
              <a:gd name="connsiteY3" fmla="*/ 6350 h 190500"/>
              <a:gd name="connsiteX4" fmla="*/ 431800 w 4546600"/>
              <a:gd name="connsiteY4" fmla="*/ 44450 h 190500"/>
              <a:gd name="connsiteX5" fmla="*/ 527050 w 4546600"/>
              <a:gd name="connsiteY5" fmla="*/ 31750 h 190500"/>
              <a:gd name="connsiteX6" fmla="*/ 615950 w 4546600"/>
              <a:gd name="connsiteY6" fmla="*/ 76200 h 190500"/>
              <a:gd name="connsiteX7" fmla="*/ 714375 w 4546600"/>
              <a:gd name="connsiteY7" fmla="*/ 76200 h 190500"/>
              <a:gd name="connsiteX8" fmla="*/ 784225 w 4546600"/>
              <a:gd name="connsiteY8" fmla="*/ 107950 h 190500"/>
              <a:gd name="connsiteX9" fmla="*/ 920750 w 4546600"/>
              <a:gd name="connsiteY9" fmla="*/ 79375 h 190500"/>
              <a:gd name="connsiteX10" fmla="*/ 1019175 w 4546600"/>
              <a:gd name="connsiteY10" fmla="*/ 111125 h 190500"/>
              <a:gd name="connsiteX11" fmla="*/ 1571625 w 4546600"/>
              <a:gd name="connsiteY11" fmla="*/ 107950 h 190500"/>
              <a:gd name="connsiteX12" fmla="*/ 1625600 w 4546600"/>
              <a:gd name="connsiteY12" fmla="*/ 149225 h 190500"/>
              <a:gd name="connsiteX13" fmla="*/ 2143125 w 4546600"/>
              <a:gd name="connsiteY13" fmla="*/ 142875 h 190500"/>
              <a:gd name="connsiteX14" fmla="*/ 2238375 w 4546600"/>
              <a:gd name="connsiteY14" fmla="*/ 184150 h 190500"/>
              <a:gd name="connsiteX15" fmla="*/ 2333625 w 4546600"/>
              <a:gd name="connsiteY15" fmla="*/ 139700 h 190500"/>
              <a:gd name="connsiteX16" fmla="*/ 3254375 w 4546600"/>
              <a:gd name="connsiteY16" fmla="*/ 146050 h 190500"/>
              <a:gd name="connsiteX17" fmla="*/ 3740150 w 4546600"/>
              <a:gd name="connsiteY17" fmla="*/ 149225 h 190500"/>
              <a:gd name="connsiteX18" fmla="*/ 3854450 w 4546600"/>
              <a:gd name="connsiteY18" fmla="*/ 190500 h 190500"/>
              <a:gd name="connsiteX19" fmla="*/ 4352925 w 4546600"/>
              <a:gd name="connsiteY19" fmla="*/ 184150 h 190500"/>
              <a:gd name="connsiteX20" fmla="*/ 4460875 w 4546600"/>
              <a:gd name="connsiteY20" fmla="*/ 69850 h 190500"/>
              <a:gd name="connsiteX21" fmla="*/ 4546600 w 4546600"/>
              <a:gd name="connsiteY21" fmla="*/ 18415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6600" h="190500">
                <a:moveTo>
                  <a:pt x="0" y="76200"/>
                </a:moveTo>
                <a:lnTo>
                  <a:pt x="117475" y="0"/>
                </a:lnTo>
                <a:lnTo>
                  <a:pt x="228600" y="31750"/>
                </a:lnTo>
                <a:lnTo>
                  <a:pt x="314325" y="6350"/>
                </a:lnTo>
                <a:lnTo>
                  <a:pt x="431800" y="44450"/>
                </a:lnTo>
                <a:lnTo>
                  <a:pt x="527050" y="31750"/>
                </a:lnTo>
                <a:lnTo>
                  <a:pt x="615950" y="76200"/>
                </a:lnTo>
                <a:lnTo>
                  <a:pt x="714375" y="76200"/>
                </a:lnTo>
                <a:lnTo>
                  <a:pt x="784225" y="107950"/>
                </a:lnTo>
                <a:lnTo>
                  <a:pt x="920750" y="79375"/>
                </a:lnTo>
                <a:lnTo>
                  <a:pt x="1019175" y="111125"/>
                </a:lnTo>
                <a:lnTo>
                  <a:pt x="1571625" y="107950"/>
                </a:lnTo>
                <a:lnTo>
                  <a:pt x="1625600" y="149225"/>
                </a:lnTo>
                <a:lnTo>
                  <a:pt x="2143125" y="142875"/>
                </a:lnTo>
                <a:lnTo>
                  <a:pt x="2238375" y="184150"/>
                </a:lnTo>
                <a:lnTo>
                  <a:pt x="2333625" y="139700"/>
                </a:lnTo>
                <a:lnTo>
                  <a:pt x="3254375" y="146050"/>
                </a:lnTo>
                <a:lnTo>
                  <a:pt x="3740150" y="149225"/>
                </a:lnTo>
                <a:lnTo>
                  <a:pt x="3854450" y="190500"/>
                </a:lnTo>
                <a:lnTo>
                  <a:pt x="4352925" y="184150"/>
                </a:lnTo>
                <a:lnTo>
                  <a:pt x="4460875" y="69850"/>
                </a:lnTo>
                <a:lnTo>
                  <a:pt x="4546600" y="184150"/>
                </a:lnTo>
              </a:path>
            </a:pathLst>
          </a:custGeom>
          <a:noFill/>
          <a:ln w="28575">
            <a:solidFill>
              <a:schemeClr val="accent1"/>
            </a:solidFill>
            <a:miter lim="800000"/>
            <a:headEnd/>
            <a:tailEnd/>
          </a:ln>
        </p:spPr>
        <p:txBody>
          <a:bodyPr rtlCol="0" anchor="ctr"/>
          <a:lstStyle/>
          <a:p>
            <a:pPr algn="ctr"/>
            <a:endParaRPr lang="en-US" dirty="0"/>
          </a:p>
        </p:txBody>
      </p:sp>
      <p:sp>
        <p:nvSpPr>
          <p:cNvPr id="186" name="Freeform: Shape 185">
            <a:extLst>
              <a:ext uri="{FF2B5EF4-FFF2-40B4-BE49-F238E27FC236}">
                <a16:creationId xmlns:a16="http://schemas.microsoft.com/office/drawing/2014/main" id="{D4B5025B-6011-8F27-BEB7-E8ECEC475A3A}"/>
              </a:ext>
            </a:extLst>
          </p:cNvPr>
          <p:cNvSpPr/>
          <p:nvPr/>
        </p:nvSpPr>
        <p:spPr bwMode="auto">
          <a:xfrm>
            <a:off x="6705596" y="2698750"/>
            <a:ext cx="4133850" cy="482600"/>
          </a:xfrm>
          <a:custGeom>
            <a:avLst/>
            <a:gdLst>
              <a:gd name="connsiteX0" fmla="*/ 0 w 4133850"/>
              <a:gd name="connsiteY0" fmla="*/ 431800 h 482600"/>
              <a:gd name="connsiteX1" fmla="*/ 104775 w 4133850"/>
              <a:gd name="connsiteY1" fmla="*/ 330200 h 482600"/>
              <a:gd name="connsiteX2" fmla="*/ 212725 w 4133850"/>
              <a:gd name="connsiteY2" fmla="*/ 336550 h 482600"/>
              <a:gd name="connsiteX3" fmla="*/ 292100 w 4133850"/>
              <a:gd name="connsiteY3" fmla="*/ 368300 h 482600"/>
              <a:gd name="connsiteX4" fmla="*/ 412750 w 4133850"/>
              <a:gd name="connsiteY4" fmla="*/ 323850 h 482600"/>
              <a:gd name="connsiteX5" fmla="*/ 514350 w 4133850"/>
              <a:gd name="connsiteY5" fmla="*/ 381000 h 482600"/>
              <a:gd name="connsiteX6" fmla="*/ 622300 w 4133850"/>
              <a:gd name="connsiteY6" fmla="*/ 361950 h 482600"/>
              <a:gd name="connsiteX7" fmla="*/ 698500 w 4133850"/>
              <a:gd name="connsiteY7" fmla="*/ 409575 h 482600"/>
              <a:gd name="connsiteX8" fmla="*/ 815975 w 4133850"/>
              <a:gd name="connsiteY8" fmla="*/ 368300 h 482600"/>
              <a:gd name="connsiteX9" fmla="*/ 904875 w 4133850"/>
              <a:gd name="connsiteY9" fmla="*/ 406400 h 482600"/>
              <a:gd name="connsiteX10" fmla="*/ 1022350 w 4133850"/>
              <a:gd name="connsiteY10" fmla="*/ 355600 h 482600"/>
              <a:gd name="connsiteX11" fmla="*/ 1108075 w 4133850"/>
              <a:gd name="connsiteY11" fmla="*/ 406400 h 482600"/>
              <a:gd name="connsiteX12" fmla="*/ 1425575 w 4133850"/>
              <a:gd name="connsiteY12" fmla="*/ 412750 h 482600"/>
              <a:gd name="connsiteX13" fmla="*/ 1504950 w 4133850"/>
              <a:gd name="connsiteY13" fmla="*/ 479425 h 482600"/>
              <a:gd name="connsiteX14" fmla="*/ 1714500 w 4133850"/>
              <a:gd name="connsiteY14" fmla="*/ 476250 h 482600"/>
              <a:gd name="connsiteX15" fmla="*/ 1816100 w 4133850"/>
              <a:gd name="connsiteY15" fmla="*/ 434975 h 482600"/>
              <a:gd name="connsiteX16" fmla="*/ 1911350 w 4133850"/>
              <a:gd name="connsiteY16" fmla="*/ 434975 h 482600"/>
              <a:gd name="connsiteX17" fmla="*/ 2025650 w 4133850"/>
              <a:gd name="connsiteY17" fmla="*/ 374650 h 482600"/>
              <a:gd name="connsiteX18" fmla="*/ 2133600 w 4133850"/>
              <a:gd name="connsiteY18" fmla="*/ 447675 h 482600"/>
              <a:gd name="connsiteX19" fmla="*/ 2216150 w 4133850"/>
              <a:gd name="connsiteY19" fmla="*/ 476250 h 482600"/>
              <a:gd name="connsiteX20" fmla="*/ 2308225 w 4133850"/>
              <a:gd name="connsiteY20" fmla="*/ 482600 h 482600"/>
              <a:gd name="connsiteX21" fmla="*/ 2432050 w 4133850"/>
              <a:gd name="connsiteY21" fmla="*/ 431800 h 482600"/>
              <a:gd name="connsiteX22" fmla="*/ 2530475 w 4133850"/>
              <a:gd name="connsiteY22" fmla="*/ 444500 h 482600"/>
              <a:gd name="connsiteX23" fmla="*/ 2628900 w 4133850"/>
              <a:gd name="connsiteY23" fmla="*/ 406400 h 482600"/>
              <a:gd name="connsiteX24" fmla="*/ 2730500 w 4133850"/>
              <a:gd name="connsiteY24" fmla="*/ 479425 h 482600"/>
              <a:gd name="connsiteX25" fmla="*/ 2825750 w 4133850"/>
              <a:gd name="connsiteY25" fmla="*/ 431800 h 482600"/>
              <a:gd name="connsiteX26" fmla="*/ 2917825 w 4133850"/>
              <a:gd name="connsiteY26" fmla="*/ 479425 h 482600"/>
              <a:gd name="connsiteX27" fmla="*/ 3025775 w 4133850"/>
              <a:gd name="connsiteY27" fmla="*/ 361950 h 482600"/>
              <a:gd name="connsiteX28" fmla="*/ 3130550 w 4133850"/>
              <a:gd name="connsiteY28" fmla="*/ 469900 h 482600"/>
              <a:gd name="connsiteX29" fmla="*/ 3228975 w 4133850"/>
              <a:gd name="connsiteY29" fmla="*/ 438150 h 482600"/>
              <a:gd name="connsiteX30" fmla="*/ 3317875 w 4133850"/>
              <a:gd name="connsiteY30" fmla="*/ 479425 h 482600"/>
              <a:gd name="connsiteX31" fmla="*/ 3435350 w 4133850"/>
              <a:gd name="connsiteY31" fmla="*/ 371475 h 482600"/>
              <a:gd name="connsiteX32" fmla="*/ 3530600 w 4133850"/>
              <a:gd name="connsiteY32" fmla="*/ 438150 h 482600"/>
              <a:gd name="connsiteX33" fmla="*/ 3727450 w 4133850"/>
              <a:gd name="connsiteY33" fmla="*/ 0 h 482600"/>
              <a:gd name="connsiteX34" fmla="*/ 3829050 w 4133850"/>
              <a:gd name="connsiteY34" fmla="*/ 260350 h 482600"/>
              <a:gd name="connsiteX35" fmla="*/ 3933825 w 4133850"/>
              <a:gd name="connsiteY35" fmla="*/ 298450 h 482600"/>
              <a:gd name="connsiteX36" fmla="*/ 4032250 w 4133850"/>
              <a:gd name="connsiteY36" fmla="*/ 180975 h 482600"/>
              <a:gd name="connsiteX37" fmla="*/ 4133850 w 4133850"/>
              <a:gd name="connsiteY37" fmla="*/ 19685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33850" h="482600">
                <a:moveTo>
                  <a:pt x="0" y="431800"/>
                </a:moveTo>
                <a:lnTo>
                  <a:pt x="104775" y="330200"/>
                </a:lnTo>
                <a:lnTo>
                  <a:pt x="212725" y="336550"/>
                </a:lnTo>
                <a:lnTo>
                  <a:pt x="292100" y="368300"/>
                </a:lnTo>
                <a:lnTo>
                  <a:pt x="412750" y="323850"/>
                </a:lnTo>
                <a:lnTo>
                  <a:pt x="514350" y="381000"/>
                </a:lnTo>
                <a:lnTo>
                  <a:pt x="622300" y="361950"/>
                </a:lnTo>
                <a:lnTo>
                  <a:pt x="698500" y="409575"/>
                </a:lnTo>
                <a:lnTo>
                  <a:pt x="815975" y="368300"/>
                </a:lnTo>
                <a:lnTo>
                  <a:pt x="904875" y="406400"/>
                </a:lnTo>
                <a:lnTo>
                  <a:pt x="1022350" y="355600"/>
                </a:lnTo>
                <a:lnTo>
                  <a:pt x="1108075" y="406400"/>
                </a:lnTo>
                <a:lnTo>
                  <a:pt x="1425575" y="412750"/>
                </a:lnTo>
                <a:lnTo>
                  <a:pt x="1504950" y="479425"/>
                </a:lnTo>
                <a:lnTo>
                  <a:pt x="1714500" y="476250"/>
                </a:lnTo>
                <a:lnTo>
                  <a:pt x="1816100" y="434975"/>
                </a:lnTo>
                <a:lnTo>
                  <a:pt x="1911350" y="434975"/>
                </a:lnTo>
                <a:lnTo>
                  <a:pt x="2025650" y="374650"/>
                </a:lnTo>
                <a:lnTo>
                  <a:pt x="2133600" y="447675"/>
                </a:lnTo>
                <a:lnTo>
                  <a:pt x="2216150" y="476250"/>
                </a:lnTo>
                <a:lnTo>
                  <a:pt x="2308225" y="482600"/>
                </a:lnTo>
                <a:lnTo>
                  <a:pt x="2432050" y="431800"/>
                </a:lnTo>
                <a:lnTo>
                  <a:pt x="2530475" y="444500"/>
                </a:lnTo>
                <a:lnTo>
                  <a:pt x="2628900" y="406400"/>
                </a:lnTo>
                <a:lnTo>
                  <a:pt x="2730500" y="479425"/>
                </a:lnTo>
                <a:lnTo>
                  <a:pt x="2825750" y="431800"/>
                </a:lnTo>
                <a:lnTo>
                  <a:pt x="2917825" y="479425"/>
                </a:lnTo>
                <a:lnTo>
                  <a:pt x="3025775" y="361950"/>
                </a:lnTo>
                <a:lnTo>
                  <a:pt x="3130550" y="469900"/>
                </a:lnTo>
                <a:lnTo>
                  <a:pt x="3228975" y="438150"/>
                </a:lnTo>
                <a:lnTo>
                  <a:pt x="3317875" y="479425"/>
                </a:lnTo>
                <a:lnTo>
                  <a:pt x="3435350" y="371475"/>
                </a:lnTo>
                <a:lnTo>
                  <a:pt x="3530600" y="438150"/>
                </a:lnTo>
                <a:lnTo>
                  <a:pt x="3727450" y="0"/>
                </a:lnTo>
                <a:lnTo>
                  <a:pt x="3829050" y="260350"/>
                </a:lnTo>
                <a:lnTo>
                  <a:pt x="3933825" y="298450"/>
                </a:lnTo>
                <a:lnTo>
                  <a:pt x="4032250" y="180975"/>
                </a:lnTo>
                <a:lnTo>
                  <a:pt x="4133850" y="196850"/>
                </a:lnTo>
              </a:path>
            </a:pathLst>
          </a:custGeom>
          <a:noFill/>
          <a:ln w="28575">
            <a:solidFill>
              <a:schemeClr val="accent3"/>
            </a:solidFill>
            <a:miter lim="800000"/>
            <a:headEnd/>
            <a:tailEnd/>
          </a:ln>
        </p:spPr>
        <p:txBody>
          <a:bodyPr rtlCol="0" anchor="ctr"/>
          <a:lstStyle/>
          <a:p>
            <a:pPr algn="ctr"/>
            <a:endParaRPr lang="en-US" dirty="0"/>
          </a:p>
        </p:txBody>
      </p:sp>
      <p:sp>
        <p:nvSpPr>
          <p:cNvPr id="187" name="Freeform: Shape 186">
            <a:extLst>
              <a:ext uri="{FF2B5EF4-FFF2-40B4-BE49-F238E27FC236}">
                <a16:creationId xmlns:a16="http://schemas.microsoft.com/office/drawing/2014/main" id="{E1126C9E-0799-282E-4B6A-C92F1CE6EEB2}"/>
              </a:ext>
            </a:extLst>
          </p:cNvPr>
          <p:cNvSpPr/>
          <p:nvPr/>
        </p:nvSpPr>
        <p:spPr bwMode="auto">
          <a:xfrm>
            <a:off x="6705596" y="3070225"/>
            <a:ext cx="4810125" cy="177800"/>
          </a:xfrm>
          <a:custGeom>
            <a:avLst/>
            <a:gdLst>
              <a:gd name="connsiteX0" fmla="*/ 0 w 4810125"/>
              <a:gd name="connsiteY0" fmla="*/ 63500 h 177800"/>
              <a:gd name="connsiteX1" fmla="*/ 95250 w 4810125"/>
              <a:gd name="connsiteY1" fmla="*/ 66675 h 177800"/>
              <a:gd name="connsiteX2" fmla="*/ 304800 w 4810125"/>
              <a:gd name="connsiteY2" fmla="*/ 0 h 177800"/>
              <a:gd name="connsiteX3" fmla="*/ 508000 w 4810125"/>
              <a:gd name="connsiteY3" fmla="*/ 66675 h 177800"/>
              <a:gd name="connsiteX4" fmla="*/ 704850 w 4810125"/>
              <a:gd name="connsiteY4" fmla="*/ 66675 h 177800"/>
              <a:gd name="connsiteX5" fmla="*/ 781050 w 4810125"/>
              <a:gd name="connsiteY5" fmla="*/ 101600 h 177800"/>
              <a:gd name="connsiteX6" fmla="*/ 904875 w 4810125"/>
              <a:gd name="connsiteY6" fmla="*/ 69850 h 177800"/>
              <a:gd name="connsiteX7" fmla="*/ 1012825 w 4810125"/>
              <a:gd name="connsiteY7" fmla="*/ 98425 h 177800"/>
              <a:gd name="connsiteX8" fmla="*/ 1333500 w 4810125"/>
              <a:gd name="connsiteY8" fmla="*/ 104775 h 177800"/>
              <a:gd name="connsiteX9" fmla="*/ 1422400 w 4810125"/>
              <a:gd name="connsiteY9" fmla="*/ 60325 h 177800"/>
              <a:gd name="connsiteX10" fmla="*/ 1717675 w 4810125"/>
              <a:gd name="connsiteY10" fmla="*/ 57150 h 177800"/>
              <a:gd name="connsiteX11" fmla="*/ 1800225 w 4810125"/>
              <a:gd name="connsiteY11" fmla="*/ 101600 h 177800"/>
              <a:gd name="connsiteX12" fmla="*/ 2019300 w 4810125"/>
              <a:gd name="connsiteY12" fmla="*/ 98425 h 177800"/>
              <a:gd name="connsiteX13" fmla="*/ 2108200 w 4810125"/>
              <a:gd name="connsiteY13" fmla="*/ 63500 h 177800"/>
              <a:gd name="connsiteX14" fmla="*/ 2238375 w 4810125"/>
              <a:gd name="connsiteY14" fmla="*/ 73025 h 177800"/>
              <a:gd name="connsiteX15" fmla="*/ 2320925 w 4810125"/>
              <a:gd name="connsiteY15" fmla="*/ 104775 h 177800"/>
              <a:gd name="connsiteX16" fmla="*/ 2422525 w 4810125"/>
              <a:gd name="connsiteY16" fmla="*/ 57150 h 177800"/>
              <a:gd name="connsiteX17" fmla="*/ 2501900 w 4810125"/>
              <a:gd name="connsiteY17" fmla="*/ 130175 h 177800"/>
              <a:gd name="connsiteX18" fmla="*/ 2568575 w 4810125"/>
              <a:gd name="connsiteY18" fmla="*/ 133350 h 177800"/>
              <a:gd name="connsiteX19" fmla="*/ 2619375 w 4810125"/>
              <a:gd name="connsiteY19" fmla="*/ 98425 h 177800"/>
              <a:gd name="connsiteX20" fmla="*/ 2663825 w 4810125"/>
              <a:gd name="connsiteY20" fmla="*/ 133350 h 177800"/>
              <a:gd name="connsiteX21" fmla="*/ 2752725 w 4810125"/>
              <a:gd name="connsiteY21" fmla="*/ 136525 h 177800"/>
              <a:gd name="connsiteX22" fmla="*/ 2816225 w 4810125"/>
              <a:gd name="connsiteY22" fmla="*/ 98425 h 177800"/>
              <a:gd name="connsiteX23" fmla="*/ 2889250 w 4810125"/>
              <a:gd name="connsiteY23" fmla="*/ 133350 h 177800"/>
              <a:gd name="connsiteX24" fmla="*/ 3048000 w 4810125"/>
              <a:gd name="connsiteY24" fmla="*/ 133350 h 177800"/>
              <a:gd name="connsiteX25" fmla="*/ 3124200 w 4810125"/>
              <a:gd name="connsiteY25" fmla="*/ 98425 h 177800"/>
              <a:gd name="connsiteX26" fmla="*/ 3197225 w 4810125"/>
              <a:gd name="connsiteY26" fmla="*/ 133350 h 177800"/>
              <a:gd name="connsiteX27" fmla="*/ 3232150 w 4810125"/>
              <a:gd name="connsiteY27" fmla="*/ 133350 h 177800"/>
              <a:gd name="connsiteX28" fmla="*/ 3308350 w 4810125"/>
              <a:gd name="connsiteY28" fmla="*/ 104775 h 177800"/>
              <a:gd name="connsiteX29" fmla="*/ 3533775 w 4810125"/>
              <a:gd name="connsiteY29" fmla="*/ 98425 h 177800"/>
              <a:gd name="connsiteX30" fmla="*/ 3600450 w 4810125"/>
              <a:gd name="connsiteY30" fmla="*/ 136525 h 177800"/>
              <a:gd name="connsiteX31" fmla="*/ 3733800 w 4810125"/>
              <a:gd name="connsiteY31" fmla="*/ 139700 h 177800"/>
              <a:gd name="connsiteX32" fmla="*/ 3819525 w 4810125"/>
              <a:gd name="connsiteY32" fmla="*/ 92075 h 177800"/>
              <a:gd name="connsiteX33" fmla="*/ 3930650 w 4810125"/>
              <a:gd name="connsiteY33" fmla="*/ 174625 h 177800"/>
              <a:gd name="connsiteX34" fmla="*/ 4035425 w 4810125"/>
              <a:gd name="connsiteY34" fmla="*/ 177800 h 177800"/>
              <a:gd name="connsiteX35" fmla="*/ 4140200 w 4810125"/>
              <a:gd name="connsiteY35" fmla="*/ 133350 h 177800"/>
              <a:gd name="connsiteX36" fmla="*/ 4229100 w 4810125"/>
              <a:gd name="connsiteY36" fmla="*/ 177800 h 177800"/>
              <a:gd name="connsiteX37" fmla="*/ 4810125 w 4810125"/>
              <a:gd name="connsiteY37" fmla="*/ 17145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810125" h="177800">
                <a:moveTo>
                  <a:pt x="0" y="63500"/>
                </a:moveTo>
                <a:lnTo>
                  <a:pt x="95250" y="66675"/>
                </a:lnTo>
                <a:lnTo>
                  <a:pt x="304800" y="0"/>
                </a:lnTo>
                <a:lnTo>
                  <a:pt x="508000" y="66675"/>
                </a:lnTo>
                <a:lnTo>
                  <a:pt x="704850" y="66675"/>
                </a:lnTo>
                <a:lnTo>
                  <a:pt x="781050" y="101600"/>
                </a:lnTo>
                <a:lnTo>
                  <a:pt x="904875" y="69850"/>
                </a:lnTo>
                <a:lnTo>
                  <a:pt x="1012825" y="98425"/>
                </a:lnTo>
                <a:lnTo>
                  <a:pt x="1333500" y="104775"/>
                </a:lnTo>
                <a:lnTo>
                  <a:pt x="1422400" y="60325"/>
                </a:lnTo>
                <a:lnTo>
                  <a:pt x="1717675" y="57150"/>
                </a:lnTo>
                <a:lnTo>
                  <a:pt x="1800225" y="101600"/>
                </a:lnTo>
                <a:lnTo>
                  <a:pt x="2019300" y="98425"/>
                </a:lnTo>
                <a:lnTo>
                  <a:pt x="2108200" y="63500"/>
                </a:lnTo>
                <a:lnTo>
                  <a:pt x="2238375" y="73025"/>
                </a:lnTo>
                <a:lnTo>
                  <a:pt x="2320925" y="104775"/>
                </a:lnTo>
                <a:lnTo>
                  <a:pt x="2422525" y="57150"/>
                </a:lnTo>
                <a:lnTo>
                  <a:pt x="2501900" y="130175"/>
                </a:lnTo>
                <a:lnTo>
                  <a:pt x="2568575" y="133350"/>
                </a:lnTo>
                <a:lnTo>
                  <a:pt x="2619375" y="98425"/>
                </a:lnTo>
                <a:lnTo>
                  <a:pt x="2663825" y="133350"/>
                </a:lnTo>
                <a:lnTo>
                  <a:pt x="2752725" y="136525"/>
                </a:lnTo>
                <a:lnTo>
                  <a:pt x="2816225" y="98425"/>
                </a:lnTo>
                <a:lnTo>
                  <a:pt x="2889250" y="133350"/>
                </a:lnTo>
                <a:lnTo>
                  <a:pt x="3048000" y="133350"/>
                </a:lnTo>
                <a:lnTo>
                  <a:pt x="3124200" y="98425"/>
                </a:lnTo>
                <a:lnTo>
                  <a:pt x="3197225" y="133350"/>
                </a:lnTo>
                <a:lnTo>
                  <a:pt x="3232150" y="133350"/>
                </a:lnTo>
                <a:lnTo>
                  <a:pt x="3308350" y="104775"/>
                </a:lnTo>
                <a:lnTo>
                  <a:pt x="3533775" y="98425"/>
                </a:lnTo>
                <a:lnTo>
                  <a:pt x="3600450" y="136525"/>
                </a:lnTo>
                <a:lnTo>
                  <a:pt x="3733800" y="139700"/>
                </a:lnTo>
                <a:lnTo>
                  <a:pt x="3819525" y="92075"/>
                </a:lnTo>
                <a:lnTo>
                  <a:pt x="3930650" y="174625"/>
                </a:lnTo>
                <a:lnTo>
                  <a:pt x="4035425" y="177800"/>
                </a:lnTo>
                <a:lnTo>
                  <a:pt x="4140200" y="133350"/>
                </a:lnTo>
                <a:lnTo>
                  <a:pt x="4229100" y="177800"/>
                </a:lnTo>
                <a:lnTo>
                  <a:pt x="4810125" y="171450"/>
                </a:lnTo>
              </a:path>
            </a:pathLst>
          </a:custGeom>
          <a:noFill/>
          <a:ln w="28575">
            <a:solidFill>
              <a:schemeClr val="accent4"/>
            </a:solidFill>
            <a:miter lim="800000"/>
            <a:headEnd/>
            <a:tailEnd/>
          </a:ln>
        </p:spPr>
        <p:txBody>
          <a:bodyPr rtlCol="0" anchor="ctr"/>
          <a:lstStyle/>
          <a:p>
            <a:pPr algn="ctr"/>
            <a:endParaRPr lang="en-US" dirty="0"/>
          </a:p>
        </p:txBody>
      </p:sp>
      <p:cxnSp>
        <p:nvCxnSpPr>
          <p:cNvPr id="189" name="Straight Arrow Connector 188">
            <a:extLst>
              <a:ext uri="{FF2B5EF4-FFF2-40B4-BE49-F238E27FC236}">
                <a16:creationId xmlns:a16="http://schemas.microsoft.com/office/drawing/2014/main" id="{FE666E6C-D111-080E-E2E8-CA41871BEF68}"/>
              </a:ext>
            </a:extLst>
          </p:cNvPr>
          <p:cNvCxnSpPr>
            <a:cxnSpLocks/>
          </p:cNvCxnSpPr>
          <p:nvPr/>
        </p:nvCxnSpPr>
        <p:spPr bwMode="auto">
          <a:xfrm>
            <a:off x="11407564" y="2524760"/>
            <a:ext cx="0" cy="723265"/>
          </a:xfrm>
          <a:prstGeom prst="straightConnector1">
            <a:avLst/>
          </a:prstGeom>
          <a:noFill/>
          <a:ln w="28575" cap="flat" cmpd="sng" algn="ctr">
            <a:solidFill>
              <a:schemeClr val="accent2"/>
            </a:solidFill>
            <a:prstDash val="solid"/>
            <a:round/>
            <a:headEnd type="triangle"/>
            <a:tailEnd type="triangle"/>
          </a:ln>
          <a:effectLst/>
        </p:spPr>
      </p:cxnSp>
      <p:cxnSp>
        <p:nvCxnSpPr>
          <p:cNvPr id="191" name="Straight Arrow Connector 190">
            <a:extLst>
              <a:ext uri="{FF2B5EF4-FFF2-40B4-BE49-F238E27FC236}">
                <a16:creationId xmlns:a16="http://schemas.microsoft.com/office/drawing/2014/main" id="{A7589E2C-5A28-6629-74E0-01EF685ECE39}"/>
              </a:ext>
            </a:extLst>
          </p:cNvPr>
          <p:cNvCxnSpPr>
            <a:cxnSpLocks/>
          </p:cNvCxnSpPr>
          <p:nvPr/>
        </p:nvCxnSpPr>
        <p:spPr bwMode="auto">
          <a:xfrm flipV="1">
            <a:off x="11409357" y="2158553"/>
            <a:ext cx="0" cy="345346"/>
          </a:xfrm>
          <a:prstGeom prst="straightConnector1">
            <a:avLst/>
          </a:prstGeom>
          <a:noFill/>
          <a:ln w="28575" cap="flat" cmpd="sng" algn="ctr">
            <a:solidFill>
              <a:schemeClr val="tx2">
                <a:lumMod val="50000"/>
              </a:schemeClr>
            </a:solidFill>
            <a:prstDash val="solid"/>
            <a:round/>
            <a:headEnd type="none" w="med" len="med"/>
            <a:tailEnd type="triangle"/>
          </a:ln>
          <a:effectLst/>
        </p:spPr>
      </p:cxnSp>
    </p:spTree>
    <p:extLst>
      <p:ext uri="{BB962C8B-B14F-4D97-AF65-F5344CB8AC3E}">
        <p14:creationId xmlns:p14="http://schemas.microsoft.com/office/powerpoint/2010/main" val="31130104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HIMALAYA: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patients with uHCC, the efficacy benefit observed with the STRIDE regimen vs sorafenib was consistent regardless of baseline ALBI grade</a:t>
            </a:r>
          </a:p>
          <a:p>
            <a:r>
              <a:rPr lang="en-US" altLang="en-US" sz="2200" dirty="0"/>
              <a:t>The safety profiles of the STRIDE regimen and durvalumab monotherapy appeared similar in ALBI subgroups to those observed in the full analysis set</a:t>
            </a:r>
          </a:p>
          <a:p>
            <a:r>
              <a:rPr lang="en-US" altLang="en-US" sz="2200" dirty="0"/>
              <a:t>Liver function appeared to be stable over time in the STRIDE and durvalumab arms </a:t>
            </a:r>
          </a:p>
          <a:p>
            <a:r>
              <a:rPr lang="en-US" altLang="en-US" sz="2200" dirty="0"/>
              <a:t>Investigators concluded that the findings support the use of the STRIDE regimen as a new treatment option in patients with uHCC regardless of baseline ALBI grade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Vogel. ESMO WCGIC 2022. Abstr O-5.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433615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CheckMate 040: 5-Yr Update of Nivolumab/Ipilimumab for Advanced HCC</a:t>
            </a:r>
            <a:endParaRPr lang="en-US" dirty="0"/>
          </a:p>
        </p:txBody>
      </p:sp>
      <p:sp>
        <p:nvSpPr>
          <p:cNvPr id="6" name="Content Placeholder 5">
            <a:extLst>
              <a:ext uri="{FF2B5EF4-FFF2-40B4-BE49-F238E27FC236}">
                <a16:creationId xmlns:a16="http://schemas.microsoft.com/office/drawing/2014/main" id="{7887C677-048B-4744-BB00-B465B315B410}"/>
              </a:ext>
            </a:extLst>
          </p:cNvPr>
          <p:cNvSpPr>
            <a:spLocks noGrp="1"/>
          </p:cNvSpPr>
          <p:nvPr>
            <p:ph idx="1"/>
          </p:nvPr>
        </p:nvSpPr>
        <p:spPr>
          <a:xfrm>
            <a:off x="496040" y="1559384"/>
            <a:ext cx="10877529" cy="796001"/>
          </a:xfrm>
        </p:spPr>
        <p:txBody>
          <a:bodyPr>
            <a:noAutofit/>
          </a:bodyPr>
          <a:lstStyle/>
          <a:p>
            <a:r>
              <a:rPr lang="en-US" sz="2000" dirty="0"/>
              <a:t>Open-label, multicohort phase I/II trial</a:t>
            </a:r>
          </a:p>
        </p:txBody>
      </p:sp>
      <p:sp>
        <p:nvSpPr>
          <p:cNvPr id="9" name="TextBox 8"/>
          <p:cNvSpPr txBox="1"/>
          <p:nvPr/>
        </p:nvSpPr>
        <p:spPr>
          <a:xfrm>
            <a:off x="421832" y="6419307"/>
            <a:ext cx="2728889"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Melero.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LBA-7.</a:t>
            </a:r>
          </a:p>
        </p:txBody>
      </p:sp>
      <p:sp>
        <p:nvSpPr>
          <p:cNvPr id="39" name="Text Box 23">
            <a:extLst>
              <a:ext uri="{FF2B5EF4-FFF2-40B4-BE49-F238E27FC236}">
                <a16:creationId xmlns:a16="http://schemas.microsoft.com/office/drawing/2014/main" id="{F444099B-DB72-2F50-EC03-F32EA13EE5C0}"/>
              </a:ext>
            </a:extLst>
          </p:cNvPr>
          <p:cNvSpPr txBox="1">
            <a:spLocks noChangeArrowheads="1"/>
          </p:cNvSpPr>
          <p:nvPr/>
        </p:nvSpPr>
        <p:spPr bwMode="auto">
          <a:xfrm>
            <a:off x="367561" y="2254689"/>
            <a:ext cx="261199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Cohort 4: </a:t>
            </a:r>
            <a:r>
              <a:rPr lang="en-GB" altLang="en-US" sz="1800" b="0" dirty="0">
                <a:solidFill>
                  <a:schemeClr val="bg1"/>
                </a:solidFill>
                <a:latin typeface="Calibri" panose="020F0502020204030204" pitchFamily="34" charset="0"/>
              </a:rPr>
              <a:t>Patients with advanced HCC; not eligible for surgery or locoregional treatment; HCV and HBV infection allowed; Child-Pugh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A5-A6; intolerant or progression on sorafenib;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148)</a:t>
            </a:r>
            <a:endParaRPr lang="en-US" altLang="en-US" sz="1800" b="0" dirty="0">
              <a:solidFill>
                <a:schemeClr val="bg1"/>
              </a:solidFill>
              <a:latin typeface="Calibri" panose="020F0502020204030204" pitchFamily="34" charset="0"/>
            </a:endParaRPr>
          </a:p>
        </p:txBody>
      </p:sp>
      <p:sp>
        <p:nvSpPr>
          <p:cNvPr id="46" name="Rectangle 24">
            <a:extLst>
              <a:ext uri="{FF2B5EF4-FFF2-40B4-BE49-F238E27FC236}">
                <a16:creationId xmlns:a16="http://schemas.microsoft.com/office/drawing/2014/main" id="{FF666F2F-920D-0E57-D026-9EDD93F32DF9}"/>
              </a:ext>
            </a:extLst>
          </p:cNvPr>
          <p:cNvSpPr>
            <a:spLocks noChangeArrowheads="1"/>
          </p:cNvSpPr>
          <p:nvPr/>
        </p:nvSpPr>
        <p:spPr bwMode="auto">
          <a:xfrm>
            <a:off x="3876489" y="2309342"/>
            <a:ext cx="2843288" cy="70326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 1</a:t>
            </a:r>
            <a:r>
              <a:rPr lang="en-US" b="0" dirty="0">
                <a:latin typeface="Calibri" panose="020F0502020204030204" pitchFamily="34" charset="0"/>
                <a:cs typeface="Arial" charset="0"/>
              </a:rPr>
              <a:t> mg/kg </a:t>
            </a:r>
            <a:r>
              <a:rPr lang="en-US" dirty="0">
                <a:latin typeface="Calibri" panose="020F0502020204030204" pitchFamily="34" charset="0"/>
                <a:cs typeface="Arial" charset="0"/>
              </a:rPr>
              <a:t>+ Ipi 3</a:t>
            </a:r>
            <a:r>
              <a:rPr lang="en-US" b="0" dirty="0">
                <a:latin typeface="Calibri" panose="020F0502020204030204" pitchFamily="34" charset="0"/>
                <a:cs typeface="Arial" charset="0"/>
              </a:rPr>
              <a:t> mg/kg</a:t>
            </a:r>
          </a:p>
          <a:p>
            <a:pPr algn="ctr">
              <a:defRPr/>
            </a:pPr>
            <a:r>
              <a:rPr lang="en-US" b="0" dirty="0">
                <a:latin typeface="Calibri" panose="020F0502020204030204" pitchFamily="34" charset="0"/>
                <a:cs typeface="Arial" charset="0"/>
              </a:rPr>
              <a:t>Q3W x 4</a:t>
            </a:r>
          </a:p>
        </p:txBody>
      </p:sp>
      <p:sp>
        <p:nvSpPr>
          <p:cNvPr id="47" name="Rectangle 25">
            <a:extLst>
              <a:ext uri="{FF2B5EF4-FFF2-40B4-BE49-F238E27FC236}">
                <a16:creationId xmlns:a16="http://schemas.microsoft.com/office/drawing/2014/main" id="{97E6DE71-BE97-153B-2001-5C091D78A25F}"/>
              </a:ext>
            </a:extLst>
          </p:cNvPr>
          <p:cNvSpPr>
            <a:spLocks noChangeArrowheads="1"/>
          </p:cNvSpPr>
          <p:nvPr/>
        </p:nvSpPr>
        <p:spPr bwMode="auto">
          <a:xfrm>
            <a:off x="3876489" y="4198467"/>
            <a:ext cx="2843288" cy="703263"/>
          </a:xfrm>
          <a:prstGeom prst="rect">
            <a:avLst/>
          </a:prstGeom>
          <a:solidFill>
            <a:schemeClr val="accent4"/>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 3</a:t>
            </a:r>
            <a:r>
              <a:rPr lang="en-US" b="0" dirty="0">
                <a:latin typeface="Calibri" panose="020F0502020204030204" pitchFamily="34" charset="0"/>
                <a:cs typeface="Arial" charset="0"/>
              </a:rPr>
              <a:t> mg/kg Q2W </a:t>
            </a:r>
            <a:br>
              <a:rPr lang="en-US" b="0" dirty="0">
                <a:latin typeface="Calibri" panose="020F0502020204030204" pitchFamily="34" charset="0"/>
                <a:cs typeface="Arial" charset="0"/>
              </a:rPr>
            </a:br>
            <a:r>
              <a:rPr lang="en-US" b="0" dirty="0">
                <a:latin typeface="Calibri" panose="020F0502020204030204" pitchFamily="34" charset="0"/>
                <a:cs typeface="Arial" charset="0"/>
              </a:rPr>
              <a:t>+ </a:t>
            </a:r>
            <a:r>
              <a:rPr lang="en-US" dirty="0">
                <a:latin typeface="Calibri" panose="020F0502020204030204" pitchFamily="34" charset="0"/>
                <a:cs typeface="Arial" charset="0"/>
              </a:rPr>
              <a:t>Ipi 1</a:t>
            </a:r>
            <a:r>
              <a:rPr lang="en-US" b="0" dirty="0">
                <a:latin typeface="Calibri" panose="020F0502020204030204" pitchFamily="34" charset="0"/>
                <a:cs typeface="Arial" charset="0"/>
              </a:rPr>
              <a:t> mg/kg Q6W</a:t>
            </a:r>
            <a:endParaRPr lang="en-US" dirty="0">
              <a:latin typeface="Calibri" panose="020F0502020204030204" pitchFamily="34" charset="0"/>
              <a:cs typeface="Arial" charset="0"/>
            </a:endParaRPr>
          </a:p>
        </p:txBody>
      </p:sp>
      <p:sp>
        <p:nvSpPr>
          <p:cNvPr id="48" name="Line 26">
            <a:extLst>
              <a:ext uri="{FF2B5EF4-FFF2-40B4-BE49-F238E27FC236}">
                <a16:creationId xmlns:a16="http://schemas.microsoft.com/office/drawing/2014/main" id="{4004D6F4-9D76-EE6C-C204-B7E9D0744DAB}"/>
              </a:ext>
            </a:extLst>
          </p:cNvPr>
          <p:cNvSpPr>
            <a:spLocks noChangeShapeType="1"/>
          </p:cNvSpPr>
          <p:nvPr/>
        </p:nvSpPr>
        <p:spPr bwMode="auto">
          <a:xfrm>
            <a:off x="2982727" y="4076229"/>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9" name="Line 27">
            <a:extLst>
              <a:ext uri="{FF2B5EF4-FFF2-40B4-BE49-F238E27FC236}">
                <a16:creationId xmlns:a16="http://schemas.microsoft.com/office/drawing/2014/main" id="{F71A8548-00A9-EDD4-3748-D0B7D46A4F0B}"/>
              </a:ext>
            </a:extLst>
          </p:cNvPr>
          <p:cNvSpPr>
            <a:spLocks noChangeShapeType="1"/>
          </p:cNvSpPr>
          <p:nvPr/>
        </p:nvSpPr>
        <p:spPr bwMode="auto">
          <a:xfrm flipV="1">
            <a:off x="2982727" y="2690341"/>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0" name="Rectangle 28">
            <a:extLst>
              <a:ext uri="{FF2B5EF4-FFF2-40B4-BE49-F238E27FC236}">
                <a16:creationId xmlns:a16="http://schemas.microsoft.com/office/drawing/2014/main" id="{BED74979-EAE2-84AB-429E-C62728EFD70B}"/>
              </a:ext>
            </a:extLst>
          </p:cNvPr>
          <p:cNvSpPr>
            <a:spLocks noChangeArrowheads="1"/>
          </p:cNvSpPr>
          <p:nvPr/>
        </p:nvSpPr>
        <p:spPr bwMode="auto">
          <a:xfrm>
            <a:off x="3876489" y="3253904"/>
            <a:ext cx="2843288" cy="703262"/>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 3</a:t>
            </a:r>
            <a:r>
              <a:rPr lang="en-US" b="0" dirty="0">
                <a:latin typeface="Calibri" panose="020F0502020204030204" pitchFamily="34" charset="0"/>
                <a:cs typeface="Arial" charset="0"/>
              </a:rPr>
              <a:t> mg/kg </a:t>
            </a:r>
            <a:r>
              <a:rPr lang="en-US" dirty="0">
                <a:latin typeface="Calibri" panose="020F0502020204030204" pitchFamily="34" charset="0"/>
                <a:cs typeface="Arial" charset="0"/>
              </a:rPr>
              <a:t>+ Ipi 1</a:t>
            </a:r>
            <a:r>
              <a:rPr lang="en-US" b="0" dirty="0">
                <a:latin typeface="Calibri" panose="020F0502020204030204" pitchFamily="34" charset="0"/>
                <a:cs typeface="Arial" charset="0"/>
              </a:rPr>
              <a:t> mg/kg </a:t>
            </a:r>
          </a:p>
          <a:p>
            <a:pPr algn="ctr">
              <a:defRPr/>
            </a:pPr>
            <a:r>
              <a:rPr lang="en-US" b="0" dirty="0">
                <a:latin typeface="Calibri" panose="020F0502020204030204" pitchFamily="34" charset="0"/>
                <a:cs typeface="Arial" charset="0"/>
              </a:rPr>
              <a:t>Q3W x 4</a:t>
            </a:r>
          </a:p>
        </p:txBody>
      </p:sp>
      <p:sp>
        <p:nvSpPr>
          <p:cNvPr id="55" name="Line 30">
            <a:extLst>
              <a:ext uri="{FF2B5EF4-FFF2-40B4-BE49-F238E27FC236}">
                <a16:creationId xmlns:a16="http://schemas.microsoft.com/office/drawing/2014/main" id="{C876C7BC-4459-F468-B3AD-E0DE5BB4AEEA}"/>
              </a:ext>
            </a:extLst>
          </p:cNvPr>
          <p:cNvSpPr>
            <a:spLocks noChangeShapeType="1"/>
          </p:cNvSpPr>
          <p:nvPr/>
        </p:nvSpPr>
        <p:spPr bwMode="auto">
          <a:xfrm rot="16200000">
            <a:off x="6991534" y="3093825"/>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7" name="Line 32">
            <a:extLst>
              <a:ext uri="{FF2B5EF4-FFF2-40B4-BE49-F238E27FC236}">
                <a16:creationId xmlns:a16="http://schemas.microsoft.com/office/drawing/2014/main" id="{63068573-6DB9-FD83-3127-B29D49AB132F}"/>
              </a:ext>
            </a:extLst>
          </p:cNvPr>
          <p:cNvSpPr>
            <a:spLocks noChangeShapeType="1"/>
          </p:cNvSpPr>
          <p:nvPr/>
        </p:nvSpPr>
        <p:spPr bwMode="auto">
          <a:xfrm>
            <a:off x="6753409" y="289933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8" name="Line 33">
            <a:extLst>
              <a:ext uri="{FF2B5EF4-FFF2-40B4-BE49-F238E27FC236}">
                <a16:creationId xmlns:a16="http://schemas.microsoft.com/office/drawing/2014/main" id="{FE49A894-56DD-EBF0-C7E8-A5A24F7478C7}"/>
              </a:ext>
            </a:extLst>
          </p:cNvPr>
          <p:cNvSpPr>
            <a:spLocks noChangeShapeType="1"/>
          </p:cNvSpPr>
          <p:nvPr/>
        </p:nvSpPr>
        <p:spPr bwMode="auto">
          <a:xfrm>
            <a:off x="2944627" y="3614266"/>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9" name="Rectangle 24">
            <a:extLst>
              <a:ext uri="{FF2B5EF4-FFF2-40B4-BE49-F238E27FC236}">
                <a16:creationId xmlns:a16="http://schemas.microsoft.com/office/drawing/2014/main" id="{13D71420-4CEA-FD6A-90F7-1B07A6D9FC85}"/>
              </a:ext>
            </a:extLst>
          </p:cNvPr>
          <p:cNvSpPr>
            <a:spLocks noChangeArrowheads="1"/>
          </p:cNvSpPr>
          <p:nvPr/>
        </p:nvSpPr>
        <p:spPr bwMode="auto">
          <a:xfrm>
            <a:off x="7232834" y="2781622"/>
            <a:ext cx="2272673" cy="70326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Nivolumab </a:t>
            </a:r>
            <a:r>
              <a:rPr lang="en-US" b="0" dirty="0">
                <a:latin typeface="Calibri" panose="020F0502020204030204" pitchFamily="34" charset="0"/>
                <a:cs typeface="Arial" charset="0"/>
              </a:rPr>
              <a:t>240 mg </a:t>
            </a:r>
            <a:br>
              <a:rPr lang="en-US" b="0" dirty="0">
                <a:latin typeface="Calibri" panose="020F0502020204030204" pitchFamily="34" charset="0"/>
                <a:cs typeface="Arial" charset="0"/>
              </a:rPr>
            </a:br>
            <a:r>
              <a:rPr lang="en-US" b="0" dirty="0">
                <a:latin typeface="Calibri" panose="020F0502020204030204" pitchFamily="34" charset="0"/>
                <a:cs typeface="Arial" charset="0"/>
              </a:rPr>
              <a:t>Q2W flat dose</a:t>
            </a:r>
          </a:p>
        </p:txBody>
      </p:sp>
      <p:sp>
        <p:nvSpPr>
          <p:cNvPr id="5" name="TextBox 4">
            <a:extLst>
              <a:ext uri="{FF2B5EF4-FFF2-40B4-BE49-F238E27FC236}">
                <a16:creationId xmlns:a16="http://schemas.microsoft.com/office/drawing/2014/main" id="{2272411F-FADA-5E17-4818-35C5AECD060C}"/>
              </a:ext>
            </a:extLst>
          </p:cNvPr>
          <p:cNvSpPr txBox="1"/>
          <p:nvPr/>
        </p:nvSpPr>
        <p:spPr bwMode="auto">
          <a:xfrm>
            <a:off x="10157084" y="2454906"/>
            <a:ext cx="1696705" cy="2308324"/>
          </a:xfrm>
          <a:prstGeom prst="rect">
            <a:avLst/>
          </a:prstGeom>
          <a:noFill/>
          <a:ln w="2857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Unacceptable toxicity or disease progression</a:t>
            </a: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60" name="Line 32">
            <a:extLst>
              <a:ext uri="{FF2B5EF4-FFF2-40B4-BE49-F238E27FC236}">
                <a16:creationId xmlns:a16="http://schemas.microsoft.com/office/drawing/2014/main" id="{C1C2D60E-D9B0-F278-6331-47B09003849E}"/>
              </a:ext>
            </a:extLst>
          </p:cNvPr>
          <p:cNvSpPr>
            <a:spLocks noChangeShapeType="1"/>
          </p:cNvSpPr>
          <p:nvPr/>
        </p:nvSpPr>
        <p:spPr bwMode="auto">
          <a:xfrm>
            <a:off x="9556860" y="313325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1" name="Line 30">
            <a:extLst>
              <a:ext uri="{FF2B5EF4-FFF2-40B4-BE49-F238E27FC236}">
                <a16:creationId xmlns:a16="http://schemas.microsoft.com/office/drawing/2014/main" id="{0389DC46-5922-E789-9E6D-CC123F833D05}"/>
              </a:ext>
            </a:extLst>
          </p:cNvPr>
          <p:cNvSpPr>
            <a:spLocks noChangeShapeType="1"/>
          </p:cNvSpPr>
          <p:nvPr/>
        </p:nvSpPr>
        <p:spPr bwMode="auto">
          <a:xfrm rot="16200000">
            <a:off x="8397818" y="2894962"/>
            <a:ext cx="0" cy="327693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F2F658CA-22C3-9D60-5CE1-DD2348316A0C}"/>
              </a:ext>
            </a:extLst>
          </p:cNvPr>
          <p:cNvSpPr txBox="1"/>
          <p:nvPr/>
        </p:nvSpPr>
        <p:spPr bwMode="auto">
          <a:xfrm>
            <a:off x="313929" y="4966254"/>
            <a:ext cx="1063347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Primary endpoints: </a:t>
            </a:r>
            <a:r>
              <a:rPr lang="en-US" b="0" dirty="0">
                <a:solidFill>
                  <a:schemeClr val="bg1"/>
                </a:solidFill>
                <a:latin typeface="Calibri" panose="020F0502020204030204" pitchFamily="34" charset="0"/>
              </a:rPr>
              <a:t>safety/tolerability (CTCAE v4.0), ORR, DoR</a:t>
            </a:r>
          </a:p>
          <a:p>
            <a:pPr marL="285750" indent="-285750" algn="l">
              <a:lnSpc>
                <a:spcPct val="100000"/>
              </a:lnSpc>
              <a:spcBef>
                <a:spcPct val="500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Secondary endpoints: TTP and PFS </a:t>
            </a:r>
            <a:r>
              <a:rPr lang="en-US" b="0" dirty="0">
                <a:solidFill>
                  <a:schemeClr val="bg1"/>
                </a:solidFill>
                <a:latin typeface="Calibri" panose="020F0502020204030204" pitchFamily="34" charset="0"/>
              </a:rPr>
              <a:t>(both BICR and investigator)</a:t>
            </a:r>
          </a:p>
          <a:p>
            <a:pPr marL="285750" indent="-285750" algn="l">
              <a:lnSpc>
                <a:spcPct val="100000"/>
              </a:lnSpc>
              <a:spcBef>
                <a:spcPct val="500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Other endpoints: </a:t>
            </a:r>
            <a:r>
              <a:rPr lang="en-US" b="0" dirty="0">
                <a:solidFill>
                  <a:schemeClr val="bg1"/>
                </a:solidFill>
                <a:latin typeface="Calibri" panose="020F0502020204030204" pitchFamily="34" charset="0"/>
              </a:rPr>
              <a:t>association between PD-L1 expression and clinical efficacy, BOR and ORR per BICR-assessed tumor response</a:t>
            </a:r>
            <a:endParaRPr lang="en-US" dirty="0">
              <a:solidFill>
                <a:schemeClr val="bg1"/>
              </a:solidFill>
              <a:latin typeface="Calibri" panose="020F0502020204030204" pitchFamily="34" charset="0"/>
            </a:endParaRPr>
          </a:p>
        </p:txBody>
      </p:sp>
      <p:grpSp>
        <p:nvGrpSpPr>
          <p:cNvPr id="22" name="Group 21">
            <a:extLst>
              <a:ext uri="{FF2B5EF4-FFF2-40B4-BE49-F238E27FC236}">
                <a16:creationId xmlns:a16="http://schemas.microsoft.com/office/drawing/2014/main" id="{7632B05E-DE12-68A3-A48C-D2589F4A8698}"/>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2A3F4CFD-A4D3-0ECE-6907-888F65C9AF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23">
              <a:extLst>
                <a:ext uri="{FF2B5EF4-FFF2-40B4-BE49-F238E27FC236}">
                  <a16:creationId xmlns:a16="http://schemas.microsoft.com/office/drawing/2014/main" id="{8E193639-5396-CB5D-4667-6CF6B445112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616171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CheckMate 040 5-Yr Update: Response</a:t>
            </a:r>
            <a:endParaRPr lang="en-US" dirty="0"/>
          </a:p>
        </p:txBody>
      </p:sp>
      <p:sp>
        <p:nvSpPr>
          <p:cNvPr id="9" name="TextBox 8"/>
          <p:cNvSpPr txBox="1"/>
          <p:nvPr/>
        </p:nvSpPr>
        <p:spPr>
          <a:xfrm>
            <a:off x="421832" y="6419307"/>
            <a:ext cx="2728889"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Melero.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LBA-7.</a:t>
            </a:r>
          </a:p>
        </p:txBody>
      </p:sp>
      <p:grpSp>
        <p:nvGrpSpPr>
          <p:cNvPr id="23" name="Group 22">
            <a:extLst>
              <a:ext uri="{FF2B5EF4-FFF2-40B4-BE49-F238E27FC236}">
                <a16:creationId xmlns:a16="http://schemas.microsoft.com/office/drawing/2014/main" id="{E0242867-4511-2A9D-88B8-DBE603E37EDC}"/>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49D568BD-3F4F-C6EC-DF92-BDDE37277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24">
              <a:extLst>
                <a:ext uri="{FF2B5EF4-FFF2-40B4-BE49-F238E27FC236}">
                  <a16:creationId xmlns:a16="http://schemas.microsoft.com/office/drawing/2014/main" id="{66E57307-0A6D-A4F9-BBFC-274AD611B21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6" name="Table 6">
            <a:extLst>
              <a:ext uri="{FF2B5EF4-FFF2-40B4-BE49-F238E27FC236}">
                <a16:creationId xmlns:a16="http://schemas.microsoft.com/office/drawing/2014/main" id="{ED079AB8-776E-4B8D-021A-709AD1934C67}"/>
              </a:ext>
            </a:extLst>
          </p:cNvPr>
          <p:cNvGraphicFramePr>
            <a:graphicFrameLocks noGrp="1"/>
          </p:cNvGraphicFramePr>
          <p:nvPr>
            <p:extLst>
              <p:ext uri="{D42A27DB-BD31-4B8C-83A1-F6EECF244321}">
                <p14:modId xmlns:p14="http://schemas.microsoft.com/office/powerpoint/2010/main" val="332602759"/>
              </p:ext>
            </p:extLst>
          </p:nvPr>
        </p:nvGraphicFramePr>
        <p:xfrm>
          <a:off x="732560" y="1606550"/>
          <a:ext cx="10735539" cy="4230158"/>
        </p:xfrm>
        <a:graphic>
          <a:graphicData uri="http://schemas.openxmlformats.org/drawingml/2006/table">
            <a:tbl>
              <a:tblPr firstRow="1" bandRow="1">
                <a:tableStyleId>{93296810-A885-4BE3-A3E7-6D5BEEA58F35}</a:tableStyleId>
              </a:tblPr>
              <a:tblGrid>
                <a:gridCol w="3370819">
                  <a:extLst>
                    <a:ext uri="{9D8B030D-6E8A-4147-A177-3AD203B41FA5}">
                      <a16:colId xmlns:a16="http://schemas.microsoft.com/office/drawing/2014/main" val="483161634"/>
                    </a:ext>
                  </a:extLst>
                </a:gridCol>
                <a:gridCol w="2216343">
                  <a:extLst>
                    <a:ext uri="{9D8B030D-6E8A-4147-A177-3AD203B41FA5}">
                      <a16:colId xmlns:a16="http://schemas.microsoft.com/office/drawing/2014/main" val="4014587609"/>
                    </a:ext>
                  </a:extLst>
                </a:gridCol>
                <a:gridCol w="2464493">
                  <a:extLst>
                    <a:ext uri="{9D8B030D-6E8A-4147-A177-3AD203B41FA5}">
                      <a16:colId xmlns:a16="http://schemas.microsoft.com/office/drawing/2014/main" val="84545984"/>
                    </a:ext>
                  </a:extLst>
                </a:gridCol>
                <a:gridCol w="2683884">
                  <a:extLst>
                    <a:ext uri="{9D8B030D-6E8A-4147-A177-3AD203B41FA5}">
                      <a16:colId xmlns:a16="http://schemas.microsoft.com/office/drawing/2014/main" val="1802273419"/>
                    </a:ext>
                  </a:extLst>
                </a:gridCol>
              </a:tblGrid>
              <a:tr h="646556">
                <a:tc>
                  <a:txBody>
                    <a:bodyPr/>
                    <a:lstStyle/>
                    <a:p>
                      <a:pPr algn="l"/>
                      <a:r>
                        <a:rPr lang="en-US" sz="1600" baseline="0" dirty="0">
                          <a:solidFill>
                            <a:schemeClr val="tx1"/>
                          </a:solidFill>
                          <a:latin typeface="Calibri" panose="020F0502020204030204" pitchFamily="34" charset="0"/>
                          <a:cs typeface="Calibri" panose="020F0502020204030204" pitchFamily="34" charset="0"/>
                        </a:rPr>
                        <a:t>Outcome (Investigator Assessed)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Nivo1/Ipi3 Q3W</a:t>
                      </a:r>
                    </a:p>
                    <a:p>
                      <a:pPr algn="ctr"/>
                      <a:r>
                        <a:rPr lang="en-US" sz="1600" baseline="0" dirty="0">
                          <a:solidFill>
                            <a:schemeClr val="tx1"/>
                          </a:solidFill>
                          <a:latin typeface="Calibri" panose="020F0502020204030204" pitchFamily="34" charset="0"/>
                          <a:cs typeface="Calibri" panose="020F0502020204030204" pitchFamily="34" charset="0"/>
                        </a:rPr>
                        <a:t>(n = 50)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Nivo3/Ipi1 Q3W</a:t>
                      </a:r>
                    </a:p>
                    <a:p>
                      <a:pPr algn="ctr"/>
                      <a:r>
                        <a:rPr lang="en-US" sz="1600" baseline="0" dirty="0">
                          <a:solidFill>
                            <a:schemeClr val="tx1"/>
                          </a:solidFill>
                          <a:latin typeface="Calibri" panose="020F0502020204030204" pitchFamily="34" charset="0"/>
                          <a:cs typeface="Calibri" panose="020F0502020204030204" pitchFamily="34" charset="0"/>
                        </a:rPr>
                        <a:t>(n = 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Nivo3 Q2W/</a:t>
                      </a:r>
                      <a:br>
                        <a:rPr lang="en-US" sz="1600" baseline="0" dirty="0">
                          <a:solidFill>
                            <a:schemeClr val="tx1"/>
                          </a:solidFill>
                          <a:latin typeface="Calibri" panose="020F0502020204030204" pitchFamily="34" charset="0"/>
                          <a:cs typeface="Calibri" panose="020F0502020204030204" pitchFamily="34" charset="0"/>
                        </a:rPr>
                      </a:br>
                      <a:r>
                        <a:rPr lang="en-US" sz="1600" baseline="0" dirty="0">
                          <a:solidFill>
                            <a:schemeClr val="tx1"/>
                          </a:solidFill>
                          <a:latin typeface="Calibri" panose="020F0502020204030204" pitchFamily="34" charset="0"/>
                          <a:cs typeface="Calibri" panose="020F0502020204030204" pitchFamily="34" charset="0"/>
                        </a:rPr>
                        <a:t>Ipi1 Q6W</a:t>
                      </a:r>
                    </a:p>
                    <a:p>
                      <a:pPr algn="ctr"/>
                      <a:r>
                        <a:rPr lang="en-US" sz="1600" baseline="0" dirty="0">
                          <a:solidFill>
                            <a:schemeClr val="tx1"/>
                          </a:solidFill>
                          <a:latin typeface="Calibri" panose="020F0502020204030204" pitchFamily="34" charset="0"/>
                          <a:cs typeface="Calibri" panose="020F0502020204030204" pitchFamily="34" charset="0"/>
                        </a:rPr>
                        <a:t>(n = 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96692466"/>
                  </a:ext>
                </a:extLst>
              </a:tr>
              <a:tr h="359198">
                <a:tc>
                  <a:txBody>
                    <a:bodyPr/>
                    <a:lstStyle/>
                    <a:p>
                      <a:r>
                        <a:rPr lang="en-US" sz="1600" baseline="0" dirty="0">
                          <a:solidFill>
                            <a:schemeClr val="bg1"/>
                          </a:solidFill>
                          <a:latin typeface="Calibri" panose="020F0502020204030204" pitchFamily="34" charset="0"/>
                          <a:cs typeface="Calibri" panose="020F0502020204030204" pitchFamily="34" charset="0"/>
                        </a:rPr>
                        <a:t>ORR, %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34 (21-49)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27 (15-41)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29 (17-43)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64811725"/>
                  </a:ext>
                </a:extLst>
              </a:tr>
              <a:tr h="359198">
                <a:tc>
                  <a:txBody>
                    <a:bodyPr/>
                    <a:lstStyle/>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CR, n (%)</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PR, n (%)</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SD, n (%)</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Non-CR/PD, n (%)</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PD,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1 (2)</a:t>
                      </a:r>
                    </a:p>
                    <a:p>
                      <a:pPr algn="ctr"/>
                      <a:r>
                        <a:rPr lang="en-US" sz="1600" baseline="0" dirty="0">
                          <a:solidFill>
                            <a:schemeClr val="bg1"/>
                          </a:solidFill>
                          <a:latin typeface="Calibri" panose="020F0502020204030204" pitchFamily="34" charset="0"/>
                          <a:cs typeface="Calibri" panose="020F0502020204030204" pitchFamily="34" charset="0"/>
                        </a:rPr>
                        <a:t>16 (32)</a:t>
                      </a:r>
                    </a:p>
                    <a:p>
                      <a:pPr algn="ctr"/>
                      <a:r>
                        <a:rPr lang="en-US" sz="1600" baseline="0" dirty="0">
                          <a:solidFill>
                            <a:schemeClr val="bg1"/>
                          </a:solidFill>
                          <a:latin typeface="Calibri" panose="020F0502020204030204" pitchFamily="34" charset="0"/>
                          <a:cs typeface="Calibri" panose="020F0502020204030204" pitchFamily="34" charset="0"/>
                        </a:rPr>
                        <a:t>15 (30)</a:t>
                      </a:r>
                    </a:p>
                    <a:p>
                      <a:pPr algn="ctr"/>
                      <a:r>
                        <a:rPr lang="en-US" sz="1600" baseline="0" dirty="0">
                          <a:solidFill>
                            <a:schemeClr val="bg1"/>
                          </a:solidFill>
                          <a:latin typeface="Calibri" panose="020F0502020204030204" pitchFamily="34" charset="0"/>
                          <a:cs typeface="Calibri" panose="020F0502020204030204" pitchFamily="34" charset="0"/>
                        </a:rPr>
                        <a:t>NA</a:t>
                      </a:r>
                    </a:p>
                    <a:p>
                      <a:pPr algn="ctr"/>
                      <a:r>
                        <a:rPr lang="en-US" sz="1600" baseline="0" dirty="0">
                          <a:solidFill>
                            <a:schemeClr val="bg1"/>
                          </a:solidFill>
                          <a:latin typeface="Calibri" panose="020F0502020204030204" pitchFamily="34" charset="0"/>
                          <a:cs typeface="Calibri" panose="020F0502020204030204" pitchFamily="34" charset="0"/>
                        </a:rPr>
                        <a:t>16 (32)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1 (2)</a:t>
                      </a:r>
                    </a:p>
                    <a:p>
                      <a:pPr algn="ctr"/>
                      <a:r>
                        <a:rPr lang="en-US" sz="1600" baseline="0" dirty="0">
                          <a:solidFill>
                            <a:schemeClr val="bg1"/>
                          </a:solidFill>
                          <a:latin typeface="Calibri" panose="020F0502020204030204" pitchFamily="34" charset="0"/>
                          <a:cs typeface="Calibri" panose="020F0502020204030204" pitchFamily="34" charset="0"/>
                        </a:rPr>
                        <a:t>12 (24)</a:t>
                      </a:r>
                    </a:p>
                    <a:p>
                      <a:pPr algn="ctr"/>
                      <a:r>
                        <a:rPr lang="en-US" sz="1600" baseline="0" dirty="0">
                          <a:solidFill>
                            <a:schemeClr val="bg1"/>
                          </a:solidFill>
                          <a:latin typeface="Calibri" panose="020F0502020204030204" pitchFamily="34" charset="0"/>
                          <a:cs typeface="Calibri" panose="020F0502020204030204" pitchFamily="34" charset="0"/>
                        </a:rPr>
                        <a:t>9 (18)</a:t>
                      </a:r>
                    </a:p>
                    <a:p>
                      <a:pPr algn="ctr"/>
                      <a:r>
                        <a:rPr lang="en-US" sz="1600" baseline="0" dirty="0">
                          <a:solidFill>
                            <a:schemeClr val="bg1"/>
                          </a:solidFill>
                          <a:latin typeface="Calibri" panose="020F0502020204030204" pitchFamily="34" charset="0"/>
                          <a:cs typeface="Calibri" panose="020F0502020204030204" pitchFamily="34" charset="0"/>
                        </a:rPr>
                        <a:t>NA</a:t>
                      </a:r>
                    </a:p>
                    <a:p>
                      <a:pPr algn="ctr"/>
                      <a:r>
                        <a:rPr lang="en-US" sz="1600" baseline="0" dirty="0">
                          <a:solidFill>
                            <a:schemeClr val="bg1"/>
                          </a:solidFill>
                          <a:latin typeface="Calibri" panose="020F0502020204030204" pitchFamily="34" charset="0"/>
                          <a:cs typeface="Calibri" panose="020F0502020204030204" pitchFamily="34" charset="0"/>
                        </a:rPr>
                        <a:t>24 (49)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0</a:t>
                      </a:r>
                    </a:p>
                    <a:p>
                      <a:pPr algn="ctr"/>
                      <a:r>
                        <a:rPr lang="en-US" sz="1600" baseline="0" dirty="0">
                          <a:solidFill>
                            <a:schemeClr val="bg1"/>
                          </a:solidFill>
                          <a:latin typeface="Calibri" panose="020F0502020204030204" pitchFamily="34" charset="0"/>
                          <a:cs typeface="Calibri" panose="020F0502020204030204" pitchFamily="34" charset="0"/>
                        </a:rPr>
                        <a:t>14 (29)</a:t>
                      </a:r>
                    </a:p>
                    <a:p>
                      <a:pPr algn="ctr"/>
                      <a:r>
                        <a:rPr lang="en-US" sz="1600" baseline="0" dirty="0">
                          <a:solidFill>
                            <a:schemeClr val="bg1"/>
                          </a:solidFill>
                          <a:latin typeface="Calibri" panose="020F0502020204030204" pitchFamily="34" charset="0"/>
                          <a:cs typeface="Calibri" panose="020F0502020204030204" pitchFamily="34" charset="0"/>
                        </a:rPr>
                        <a:t>8 (16)</a:t>
                      </a:r>
                    </a:p>
                    <a:p>
                      <a:pPr algn="ctr"/>
                      <a:r>
                        <a:rPr lang="en-US" sz="1600" baseline="0" dirty="0">
                          <a:solidFill>
                            <a:schemeClr val="bg1"/>
                          </a:solidFill>
                          <a:latin typeface="Calibri" panose="020F0502020204030204" pitchFamily="34" charset="0"/>
                          <a:cs typeface="Calibri" panose="020F0502020204030204" pitchFamily="34" charset="0"/>
                        </a:rPr>
                        <a:t>NA</a:t>
                      </a:r>
                    </a:p>
                    <a:p>
                      <a:pPr algn="ctr"/>
                      <a:r>
                        <a:rPr lang="en-US" sz="1600" baseline="0" dirty="0">
                          <a:solidFill>
                            <a:schemeClr val="bg1"/>
                          </a:solidFill>
                          <a:latin typeface="Calibri" panose="020F0502020204030204" pitchFamily="34" charset="0"/>
                          <a:cs typeface="Calibri" panose="020F0502020204030204" pitchFamily="34" charset="0"/>
                        </a:rPr>
                        <a:t>22 (45)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7904190"/>
                  </a:ext>
                </a:extLst>
              </a:tr>
              <a:tr h="359198">
                <a:tc>
                  <a:txBody>
                    <a:bodyPr/>
                    <a:lstStyle/>
                    <a:p>
                      <a:r>
                        <a:rPr lang="en-US" sz="1600" baseline="0" dirty="0">
                          <a:solidFill>
                            <a:schemeClr val="bg1"/>
                          </a:solidFill>
                          <a:latin typeface="Calibri" panose="020F0502020204030204" pitchFamily="34" charset="0"/>
                          <a:cs typeface="Calibri" panose="020F0502020204030204" pitchFamily="34" charset="0"/>
                        </a:rPr>
                        <a:t>Median TTR, mo</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2.6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(1.2-12.8)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2.6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(1.2-4.1)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2.6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(1.2-5.5)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43848884"/>
                  </a:ext>
                </a:extLst>
              </a:tr>
              <a:tr h="359198">
                <a:tc>
                  <a:txBody>
                    <a:bodyPr/>
                    <a:lstStyle/>
                    <a:p>
                      <a:r>
                        <a:rPr lang="en-US" sz="1600" baseline="0" dirty="0">
                          <a:solidFill>
                            <a:schemeClr val="bg1"/>
                          </a:solidFill>
                          <a:latin typeface="Calibri" panose="020F0502020204030204" pitchFamily="34" charset="0"/>
                          <a:cs typeface="Calibri" panose="020F0502020204030204" pitchFamily="34" charset="0"/>
                        </a:rPr>
                        <a:t>Median DoR, mo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51.2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(12.6-NE)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15.2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(7.1-NE)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21.7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(4.2-NE)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04593997"/>
                  </a:ext>
                </a:extLst>
              </a:tr>
              <a:tr h="3591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bg1"/>
                          </a:solidFill>
                          <a:latin typeface="Calibri" panose="020F0502020204030204" pitchFamily="34" charset="0"/>
                          <a:cs typeface="Calibri" panose="020F0502020204030204" pitchFamily="34" charset="0"/>
                        </a:rPr>
                        <a:t>Median PFS, mo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6.8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(2.7-16.4)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2.7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(1.4-4.2)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2.7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(1.4-4.4)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41047723"/>
                  </a:ext>
                </a:extLst>
              </a:tr>
            </a:tbl>
          </a:graphicData>
        </a:graphic>
      </p:graphicFrame>
    </p:spTree>
    <p:extLst>
      <p:ext uri="{BB962C8B-B14F-4D97-AF65-F5344CB8AC3E}">
        <p14:creationId xmlns:p14="http://schemas.microsoft.com/office/powerpoint/2010/main" val="92259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CheckMate 040 5-Yr Update: Overall Survival</a:t>
            </a:r>
            <a:endParaRPr lang="en-US" dirty="0"/>
          </a:p>
        </p:txBody>
      </p:sp>
      <p:sp>
        <p:nvSpPr>
          <p:cNvPr id="9" name="TextBox 8"/>
          <p:cNvSpPr txBox="1"/>
          <p:nvPr/>
        </p:nvSpPr>
        <p:spPr>
          <a:xfrm>
            <a:off x="421832" y="6419307"/>
            <a:ext cx="2728889"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Melero.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LBA-7.</a:t>
            </a:r>
          </a:p>
        </p:txBody>
      </p:sp>
      <p:grpSp>
        <p:nvGrpSpPr>
          <p:cNvPr id="8" name="Group 7">
            <a:extLst>
              <a:ext uri="{FF2B5EF4-FFF2-40B4-BE49-F238E27FC236}">
                <a16:creationId xmlns:a16="http://schemas.microsoft.com/office/drawing/2014/main" id="{8BE00D25-2C86-7942-B52C-513F0A5CEC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3CF6E66-32C7-D17E-976B-DD8D2BE2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E88F834-5AA8-73FF-DB7A-78EAF3188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5" name="Table 6">
            <a:extLst>
              <a:ext uri="{FF2B5EF4-FFF2-40B4-BE49-F238E27FC236}">
                <a16:creationId xmlns:a16="http://schemas.microsoft.com/office/drawing/2014/main" id="{9438FBB5-F11A-8804-F73A-574F4CF0D5D5}"/>
              </a:ext>
            </a:extLst>
          </p:cNvPr>
          <p:cNvGraphicFramePr>
            <a:graphicFrameLocks noGrp="1"/>
          </p:cNvGraphicFramePr>
          <p:nvPr>
            <p:extLst>
              <p:ext uri="{D42A27DB-BD31-4B8C-83A1-F6EECF244321}">
                <p14:modId xmlns:p14="http://schemas.microsoft.com/office/powerpoint/2010/main" val="3849322912"/>
              </p:ext>
            </p:extLst>
          </p:nvPr>
        </p:nvGraphicFramePr>
        <p:xfrm>
          <a:off x="523875" y="1606550"/>
          <a:ext cx="5582822" cy="3688080"/>
        </p:xfrm>
        <a:graphic>
          <a:graphicData uri="http://schemas.openxmlformats.org/drawingml/2006/table">
            <a:tbl>
              <a:tblPr firstRow="1" bandRow="1">
                <a:tableStyleId>{93296810-A885-4BE3-A3E7-6D5BEEA58F35}</a:tableStyleId>
              </a:tblPr>
              <a:tblGrid>
                <a:gridCol w="1752933">
                  <a:extLst>
                    <a:ext uri="{9D8B030D-6E8A-4147-A177-3AD203B41FA5}">
                      <a16:colId xmlns:a16="http://schemas.microsoft.com/office/drawing/2014/main" val="483161634"/>
                    </a:ext>
                  </a:extLst>
                </a:gridCol>
                <a:gridCol w="1152569">
                  <a:extLst>
                    <a:ext uri="{9D8B030D-6E8A-4147-A177-3AD203B41FA5}">
                      <a16:colId xmlns:a16="http://schemas.microsoft.com/office/drawing/2014/main" val="4014587609"/>
                    </a:ext>
                  </a:extLst>
                </a:gridCol>
                <a:gridCol w="1281615">
                  <a:extLst>
                    <a:ext uri="{9D8B030D-6E8A-4147-A177-3AD203B41FA5}">
                      <a16:colId xmlns:a16="http://schemas.microsoft.com/office/drawing/2014/main" val="84545984"/>
                    </a:ext>
                  </a:extLst>
                </a:gridCol>
                <a:gridCol w="1395705">
                  <a:extLst>
                    <a:ext uri="{9D8B030D-6E8A-4147-A177-3AD203B41FA5}">
                      <a16:colId xmlns:a16="http://schemas.microsoft.com/office/drawing/2014/main" val="1802273419"/>
                    </a:ext>
                  </a:extLst>
                </a:gridCol>
              </a:tblGrid>
              <a:tr h="646556">
                <a:tc>
                  <a:txBody>
                    <a:bodyPr/>
                    <a:lstStyle/>
                    <a:p>
                      <a:pPr algn="l"/>
                      <a:r>
                        <a:rPr lang="en-US" sz="1600" baseline="0" dirty="0">
                          <a:solidFill>
                            <a:schemeClr val="tx1"/>
                          </a:solidFill>
                          <a:latin typeface="Calibri" panose="020F0502020204030204" pitchFamily="34" charset="0"/>
                          <a:cs typeface="Calibri" panose="020F0502020204030204" pitchFamily="34" charset="0"/>
                        </a:rPr>
                        <a:t>OS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Nivo1/Ipi3 Q3W</a:t>
                      </a:r>
                    </a:p>
                    <a:p>
                      <a:pPr algn="ctr"/>
                      <a:r>
                        <a:rPr lang="en-US" sz="1600" baseline="0" dirty="0">
                          <a:solidFill>
                            <a:schemeClr val="tx1"/>
                          </a:solidFill>
                          <a:latin typeface="Calibri" panose="020F0502020204030204" pitchFamily="34" charset="0"/>
                          <a:cs typeface="Calibri" panose="020F0502020204030204" pitchFamily="34" charset="0"/>
                        </a:rPr>
                        <a:t>(n = 50)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Nivo3/Ipi1 Q3W</a:t>
                      </a:r>
                    </a:p>
                    <a:p>
                      <a:pPr algn="ctr"/>
                      <a:r>
                        <a:rPr lang="en-US" sz="1600" baseline="0" dirty="0">
                          <a:solidFill>
                            <a:schemeClr val="tx1"/>
                          </a:solidFill>
                          <a:latin typeface="Calibri" panose="020F0502020204030204" pitchFamily="34" charset="0"/>
                          <a:cs typeface="Calibri" panose="020F0502020204030204" pitchFamily="34" charset="0"/>
                        </a:rPr>
                        <a:t>(n = 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Nivo3 Q2W/</a:t>
                      </a:r>
                      <a:br>
                        <a:rPr lang="en-US" sz="1600" baseline="0" dirty="0">
                          <a:solidFill>
                            <a:schemeClr val="tx1"/>
                          </a:solidFill>
                          <a:latin typeface="Calibri" panose="020F0502020204030204" pitchFamily="34" charset="0"/>
                          <a:cs typeface="Calibri" panose="020F0502020204030204" pitchFamily="34" charset="0"/>
                        </a:rPr>
                      </a:br>
                      <a:r>
                        <a:rPr lang="en-US" sz="1600" baseline="0" dirty="0">
                          <a:solidFill>
                            <a:schemeClr val="tx1"/>
                          </a:solidFill>
                          <a:latin typeface="Calibri" panose="020F0502020204030204" pitchFamily="34" charset="0"/>
                          <a:cs typeface="Calibri" panose="020F0502020204030204" pitchFamily="34" charset="0"/>
                        </a:rPr>
                        <a:t>Ipi1 Q6W</a:t>
                      </a:r>
                    </a:p>
                    <a:p>
                      <a:pPr algn="ctr"/>
                      <a:r>
                        <a:rPr lang="en-US" sz="1600" baseline="0" dirty="0">
                          <a:solidFill>
                            <a:schemeClr val="tx1"/>
                          </a:solidFill>
                          <a:latin typeface="Calibri" panose="020F0502020204030204" pitchFamily="34" charset="0"/>
                          <a:cs typeface="Calibri" panose="020F0502020204030204" pitchFamily="34" charset="0"/>
                        </a:rPr>
                        <a:t>(n = 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96692466"/>
                  </a:ext>
                </a:extLst>
              </a:tr>
              <a:tr h="359198">
                <a:tc>
                  <a:txBody>
                    <a:bodyPr/>
                    <a:lstStyle/>
                    <a:p>
                      <a:pPr marL="0" indent="0">
                        <a:buFont typeface="Wingdings" panose="05000000000000000000" pitchFamily="2" charset="2"/>
                        <a:buNone/>
                      </a:pPr>
                      <a:r>
                        <a:rPr lang="en-US" sz="1600" b="1" i="0" baseline="0" dirty="0">
                          <a:solidFill>
                            <a:schemeClr val="bg1"/>
                          </a:solidFill>
                          <a:latin typeface="Calibri" panose="020F0502020204030204" pitchFamily="34" charset="0"/>
                          <a:cs typeface="Calibri" panose="020F0502020204030204" pitchFamily="34" charset="0"/>
                        </a:rPr>
                        <a:t>Primary analysis</a:t>
                      </a:r>
                    </a:p>
                    <a:p>
                      <a:pPr marL="285750" indent="-285750">
                        <a:buFont typeface="Wingdings" panose="05000000000000000000" pitchFamily="2" charset="2"/>
                        <a:buChar char="§"/>
                      </a:pPr>
                      <a:r>
                        <a:rPr lang="en-US" sz="1600" b="0" i="0" baseline="0" dirty="0">
                          <a:solidFill>
                            <a:schemeClr val="bg1"/>
                          </a:solidFill>
                          <a:latin typeface="Calibri" panose="020F0502020204030204" pitchFamily="34" charset="0"/>
                          <a:cs typeface="Calibri" panose="020F0502020204030204" pitchFamily="34" charset="0"/>
                        </a:rPr>
                        <a:t>Events, n</a:t>
                      </a:r>
                    </a:p>
                    <a:p>
                      <a:pPr marL="285750" indent="-285750">
                        <a:buFont typeface="Wingdings" panose="05000000000000000000" pitchFamily="2" charset="2"/>
                        <a:buChar char="§"/>
                      </a:pPr>
                      <a:r>
                        <a:rPr lang="en-US" sz="1600" b="0" i="0" baseline="0" dirty="0">
                          <a:solidFill>
                            <a:schemeClr val="bg1"/>
                          </a:solidFill>
                          <a:latin typeface="Calibri" panose="020F0502020204030204" pitchFamily="34" charset="0"/>
                          <a:cs typeface="Calibri" panose="020F0502020204030204" pitchFamily="34" charset="0"/>
                        </a:rPr>
                        <a:t>Median OS, mo (95% CI)</a:t>
                      </a:r>
                      <a:endParaRPr lang="en-US" sz="1600" b="1" i="1" baseline="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27</a:t>
                      </a:r>
                    </a:p>
                    <a:p>
                      <a:pPr algn="ctr"/>
                      <a:r>
                        <a:rPr lang="en-US" sz="1600" baseline="0" dirty="0">
                          <a:solidFill>
                            <a:schemeClr val="bg1"/>
                          </a:solidFill>
                          <a:latin typeface="Calibri" panose="020F0502020204030204" pitchFamily="34" charset="0"/>
                          <a:cs typeface="Calibri" panose="020F0502020204030204" pitchFamily="34" charset="0"/>
                        </a:rPr>
                        <a:t>22.8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(9.4-NE)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34</a:t>
                      </a:r>
                    </a:p>
                    <a:p>
                      <a:pPr algn="ctr"/>
                      <a:r>
                        <a:rPr lang="en-US" sz="1600" baseline="0" dirty="0">
                          <a:solidFill>
                            <a:schemeClr val="bg1"/>
                          </a:solidFill>
                          <a:latin typeface="Calibri" panose="020F0502020204030204" pitchFamily="34" charset="0"/>
                          <a:cs typeface="Calibri" panose="020F0502020204030204" pitchFamily="34" charset="0"/>
                        </a:rPr>
                        <a:t>12.5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(7.6-16.4)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30</a:t>
                      </a:r>
                    </a:p>
                    <a:p>
                      <a:pPr algn="ctr"/>
                      <a:r>
                        <a:rPr lang="en-US" sz="1600" baseline="0" dirty="0">
                          <a:solidFill>
                            <a:schemeClr val="bg1"/>
                          </a:solidFill>
                          <a:latin typeface="Calibri" panose="020F0502020204030204" pitchFamily="34" charset="0"/>
                          <a:cs typeface="Calibri" panose="020F0502020204030204" pitchFamily="34" charset="0"/>
                        </a:rPr>
                        <a:t>12.8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(7.4-33.0)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64811725"/>
                  </a:ext>
                </a:extLst>
              </a:tr>
              <a:tr h="359198">
                <a:tc>
                  <a:txBody>
                    <a:bodyPr/>
                    <a:lstStyle/>
                    <a:p>
                      <a:pPr marL="0" indent="0">
                        <a:buFont typeface="Wingdings" panose="05000000000000000000" pitchFamily="2" charset="2"/>
                        <a:buNone/>
                      </a:pPr>
                      <a:r>
                        <a:rPr lang="en-US" sz="1600" b="1" i="0" baseline="0" dirty="0">
                          <a:solidFill>
                            <a:schemeClr val="bg1"/>
                          </a:solidFill>
                          <a:latin typeface="Calibri" panose="020F0502020204030204" pitchFamily="34" charset="0"/>
                          <a:cs typeface="Calibri" panose="020F0502020204030204" pitchFamily="34" charset="0"/>
                        </a:rPr>
                        <a:t>Long-term </a:t>
                      </a:r>
                      <a:br>
                        <a:rPr lang="en-US" sz="1600" b="1" i="0" baseline="0" dirty="0">
                          <a:solidFill>
                            <a:schemeClr val="bg1"/>
                          </a:solidFill>
                          <a:latin typeface="Calibri" panose="020F0502020204030204" pitchFamily="34" charset="0"/>
                          <a:cs typeface="Calibri" panose="020F0502020204030204" pitchFamily="34" charset="0"/>
                        </a:rPr>
                      </a:br>
                      <a:r>
                        <a:rPr lang="en-US" sz="1600" b="1" i="0" baseline="0" dirty="0">
                          <a:solidFill>
                            <a:schemeClr val="bg1"/>
                          </a:solidFill>
                          <a:latin typeface="Calibri" panose="020F0502020204030204" pitchFamily="34" charset="0"/>
                          <a:cs typeface="Calibri" panose="020F0502020204030204" pitchFamily="34" charset="0"/>
                        </a:rPr>
                        <a:t>follow up</a:t>
                      </a:r>
                    </a:p>
                    <a:p>
                      <a:pPr marL="285750" indent="-285750">
                        <a:buFont typeface="Wingdings" panose="05000000000000000000" pitchFamily="2" charset="2"/>
                        <a:buChar char="§"/>
                      </a:pPr>
                      <a:r>
                        <a:rPr lang="en-US" sz="1600" b="0" i="0" baseline="0" dirty="0">
                          <a:solidFill>
                            <a:schemeClr val="bg1"/>
                          </a:solidFill>
                          <a:latin typeface="Calibri" panose="020F0502020204030204" pitchFamily="34" charset="0"/>
                          <a:cs typeface="Calibri" panose="020F0502020204030204" pitchFamily="34" charset="0"/>
                        </a:rPr>
                        <a:t>Events, n</a:t>
                      </a:r>
                    </a:p>
                    <a:p>
                      <a:pPr marL="285750" indent="-285750">
                        <a:buFont typeface="Wingdings" panose="05000000000000000000" pitchFamily="2" charset="2"/>
                        <a:buChar char="§"/>
                      </a:pPr>
                      <a:r>
                        <a:rPr lang="en-US" sz="1600" b="0" i="0" baseline="0" dirty="0">
                          <a:solidFill>
                            <a:schemeClr val="bg1"/>
                          </a:solidFill>
                          <a:latin typeface="Calibri" panose="020F0502020204030204" pitchFamily="34" charset="0"/>
                          <a:cs typeface="Calibri" panose="020F0502020204030204" pitchFamily="34" charset="0"/>
                        </a:rPr>
                        <a:t>Median OS, mo (95% CI)</a:t>
                      </a:r>
                      <a:endParaRPr lang="en-US" sz="1600" b="1" i="1" baseline="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60-mo OS rate, %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34</a:t>
                      </a:r>
                    </a:p>
                    <a:p>
                      <a:pPr algn="ctr"/>
                      <a:r>
                        <a:rPr lang="en-US" sz="1600" baseline="0" dirty="0">
                          <a:solidFill>
                            <a:schemeClr val="bg1"/>
                          </a:solidFill>
                          <a:latin typeface="Calibri" panose="020F0502020204030204" pitchFamily="34" charset="0"/>
                          <a:cs typeface="Calibri" panose="020F0502020204030204" pitchFamily="34" charset="0"/>
                        </a:rPr>
                        <a:t>22.2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(9.4-54.8)</a:t>
                      </a:r>
                    </a:p>
                    <a:p>
                      <a:pPr algn="ctr"/>
                      <a:r>
                        <a:rPr lang="en-US" sz="1600" baseline="0" dirty="0">
                          <a:solidFill>
                            <a:schemeClr val="bg1"/>
                          </a:solidFill>
                          <a:latin typeface="Calibri" panose="020F0502020204030204" pitchFamily="34" charset="0"/>
                          <a:cs typeface="Calibri" panose="020F0502020204030204" pitchFamily="34" charset="0"/>
                        </a:rPr>
                        <a:t>29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(16-43)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38</a:t>
                      </a:r>
                    </a:p>
                    <a:p>
                      <a:pPr algn="ctr"/>
                      <a:r>
                        <a:rPr lang="en-US" sz="1600" baseline="0" dirty="0">
                          <a:solidFill>
                            <a:schemeClr val="bg1"/>
                          </a:solidFill>
                          <a:latin typeface="Calibri" panose="020F0502020204030204" pitchFamily="34" charset="0"/>
                          <a:cs typeface="Calibri" panose="020F0502020204030204" pitchFamily="34" charset="0"/>
                        </a:rPr>
                        <a:t>12.5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(7.6-16.4)</a:t>
                      </a:r>
                    </a:p>
                    <a:p>
                      <a:pPr algn="ctr"/>
                      <a:r>
                        <a:rPr lang="en-US" sz="1600" baseline="0" dirty="0">
                          <a:solidFill>
                            <a:schemeClr val="bg1"/>
                          </a:solidFill>
                          <a:latin typeface="Calibri" panose="020F0502020204030204" pitchFamily="34" charset="0"/>
                          <a:cs typeface="Calibri" panose="020F0502020204030204" pitchFamily="34" charset="0"/>
                        </a:rPr>
                        <a:t>19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(9-32)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baseline="0" dirty="0">
                        <a:solidFill>
                          <a:schemeClr val="bg1"/>
                        </a:solidFill>
                        <a:latin typeface="Calibri" panose="020F0502020204030204" pitchFamily="34" charset="0"/>
                        <a:cs typeface="Calibri" panose="020F0502020204030204" pitchFamily="34" charset="0"/>
                      </a:endParaRPr>
                    </a:p>
                    <a:p>
                      <a:pPr algn="ctr"/>
                      <a:endParaRPr lang="en-US" sz="1600" baseline="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40</a:t>
                      </a:r>
                    </a:p>
                    <a:p>
                      <a:pPr algn="ctr"/>
                      <a:r>
                        <a:rPr lang="en-US" sz="1600" baseline="0" dirty="0">
                          <a:solidFill>
                            <a:schemeClr val="bg1"/>
                          </a:solidFill>
                          <a:latin typeface="Calibri" panose="020F0502020204030204" pitchFamily="34" charset="0"/>
                          <a:cs typeface="Calibri" panose="020F0502020204030204" pitchFamily="34" charset="0"/>
                        </a:rPr>
                        <a:t>12.7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(7.4-30.5)</a:t>
                      </a:r>
                    </a:p>
                    <a:p>
                      <a:pPr algn="ctr"/>
                      <a:r>
                        <a:rPr lang="en-US" sz="1600" baseline="0" dirty="0">
                          <a:solidFill>
                            <a:schemeClr val="bg1"/>
                          </a:solidFill>
                          <a:latin typeface="Calibri" panose="020F0502020204030204" pitchFamily="34" charset="0"/>
                          <a:cs typeface="Calibri" panose="020F0502020204030204" pitchFamily="34" charset="0"/>
                        </a:rPr>
                        <a:t>21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(11-34)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7904190"/>
                  </a:ext>
                </a:extLst>
              </a:tr>
            </a:tbl>
          </a:graphicData>
        </a:graphic>
      </p:graphicFrame>
      <p:graphicFrame>
        <p:nvGraphicFramePr>
          <p:cNvPr id="16" name="Table 6">
            <a:extLst>
              <a:ext uri="{FF2B5EF4-FFF2-40B4-BE49-F238E27FC236}">
                <a16:creationId xmlns:a16="http://schemas.microsoft.com/office/drawing/2014/main" id="{2E9610D1-F496-9727-2D42-2D9C3599D47E}"/>
              </a:ext>
            </a:extLst>
          </p:cNvPr>
          <p:cNvGraphicFramePr>
            <a:graphicFrameLocks noGrp="1"/>
          </p:cNvGraphicFramePr>
          <p:nvPr>
            <p:extLst>
              <p:ext uri="{D42A27DB-BD31-4B8C-83A1-F6EECF244321}">
                <p14:modId xmlns:p14="http://schemas.microsoft.com/office/powerpoint/2010/main" val="441412441"/>
              </p:ext>
            </p:extLst>
          </p:nvPr>
        </p:nvGraphicFramePr>
        <p:xfrm>
          <a:off x="6175791" y="1606550"/>
          <a:ext cx="5582822" cy="2828078"/>
        </p:xfrm>
        <a:graphic>
          <a:graphicData uri="http://schemas.openxmlformats.org/drawingml/2006/table">
            <a:tbl>
              <a:tblPr firstRow="1" bandRow="1">
                <a:tableStyleId>{93296810-A885-4BE3-A3E7-6D5BEEA58F35}</a:tableStyleId>
              </a:tblPr>
              <a:tblGrid>
                <a:gridCol w="1752933">
                  <a:extLst>
                    <a:ext uri="{9D8B030D-6E8A-4147-A177-3AD203B41FA5}">
                      <a16:colId xmlns:a16="http://schemas.microsoft.com/office/drawing/2014/main" val="483161634"/>
                    </a:ext>
                  </a:extLst>
                </a:gridCol>
                <a:gridCol w="1152569">
                  <a:extLst>
                    <a:ext uri="{9D8B030D-6E8A-4147-A177-3AD203B41FA5}">
                      <a16:colId xmlns:a16="http://schemas.microsoft.com/office/drawing/2014/main" val="4014587609"/>
                    </a:ext>
                  </a:extLst>
                </a:gridCol>
                <a:gridCol w="1281615">
                  <a:extLst>
                    <a:ext uri="{9D8B030D-6E8A-4147-A177-3AD203B41FA5}">
                      <a16:colId xmlns:a16="http://schemas.microsoft.com/office/drawing/2014/main" val="84545984"/>
                    </a:ext>
                  </a:extLst>
                </a:gridCol>
                <a:gridCol w="1395705">
                  <a:extLst>
                    <a:ext uri="{9D8B030D-6E8A-4147-A177-3AD203B41FA5}">
                      <a16:colId xmlns:a16="http://schemas.microsoft.com/office/drawing/2014/main" val="1802273419"/>
                    </a:ext>
                  </a:extLst>
                </a:gridCol>
              </a:tblGrid>
              <a:tr h="646556">
                <a:tc>
                  <a:txBody>
                    <a:bodyPr/>
                    <a:lstStyle/>
                    <a:p>
                      <a:pPr algn="l"/>
                      <a:r>
                        <a:rPr lang="en-US" sz="1600" baseline="0" dirty="0">
                          <a:solidFill>
                            <a:schemeClr val="tx1"/>
                          </a:solidFill>
                          <a:latin typeface="Calibri" panose="020F0502020204030204" pitchFamily="34" charset="0"/>
                          <a:cs typeface="Calibri" panose="020F0502020204030204" pitchFamily="34" charset="0"/>
                        </a:rPr>
                        <a:t>Median OS, Mo </a:t>
                      </a:r>
                      <a:br>
                        <a:rPr lang="en-US" sz="1600" baseline="0" dirty="0">
                          <a:solidFill>
                            <a:schemeClr val="tx1"/>
                          </a:solidFill>
                          <a:latin typeface="Calibri" panose="020F0502020204030204" pitchFamily="34" charset="0"/>
                          <a:cs typeface="Calibri" panose="020F0502020204030204" pitchFamily="34" charset="0"/>
                        </a:rPr>
                      </a:br>
                      <a:r>
                        <a:rPr lang="en-US" sz="1600" baseline="0" dirty="0">
                          <a:solidFill>
                            <a:schemeClr val="tx1"/>
                          </a:solidFill>
                          <a:latin typeface="Calibri" panose="020F0502020204030204" pitchFamily="34" charset="0"/>
                          <a:cs typeface="Calibri" panose="020F0502020204030204" pitchFamily="34" charset="0"/>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Nivo1/Ipi3 Q3W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a:solidFill>
                            <a:schemeClr val="tx1"/>
                          </a:solidFill>
                          <a:latin typeface="Calibri" panose="020F0502020204030204" pitchFamily="34" charset="0"/>
                          <a:cs typeface="Calibri" panose="020F0502020204030204" pitchFamily="34" charset="0"/>
                        </a:rPr>
                        <a:t>(n =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Nivo3/Ipi1 Q3W</a:t>
                      </a:r>
                    </a:p>
                    <a:p>
                      <a:pPr algn="ctr"/>
                      <a:r>
                        <a:rPr lang="en-US" sz="1600" baseline="0" dirty="0">
                          <a:solidFill>
                            <a:schemeClr val="tx1"/>
                          </a:solidFill>
                          <a:latin typeface="Calibri" panose="020F0502020204030204" pitchFamily="34" charset="0"/>
                          <a:cs typeface="Calibri" panose="020F0502020204030204" pitchFamily="34" charset="0"/>
                        </a:rPr>
                        <a:t>(n =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Nivo3 Q2W/</a:t>
                      </a:r>
                      <a:br>
                        <a:rPr lang="en-US" sz="1600" baseline="0" dirty="0">
                          <a:solidFill>
                            <a:schemeClr val="tx1"/>
                          </a:solidFill>
                          <a:latin typeface="Calibri" panose="020F0502020204030204" pitchFamily="34" charset="0"/>
                          <a:cs typeface="Calibri" panose="020F0502020204030204" pitchFamily="34" charset="0"/>
                        </a:rPr>
                      </a:br>
                      <a:r>
                        <a:rPr lang="en-US" sz="1600" baseline="0" dirty="0">
                          <a:solidFill>
                            <a:schemeClr val="tx1"/>
                          </a:solidFill>
                          <a:latin typeface="Calibri" panose="020F0502020204030204" pitchFamily="34" charset="0"/>
                          <a:cs typeface="Calibri" panose="020F0502020204030204" pitchFamily="34" charset="0"/>
                        </a:rPr>
                        <a:t>Ipi1 Q6W</a:t>
                      </a:r>
                    </a:p>
                    <a:p>
                      <a:pPr algn="ctr"/>
                      <a:r>
                        <a:rPr lang="en-US" sz="1600" baseline="0" dirty="0">
                          <a:solidFill>
                            <a:schemeClr val="tx1"/>
                          </a:solidFill>
                          <a:latin typeface="Calibri" panose="020F0502020204030204" pitchFamily="34" charset="0"/>
                          <a:cs typeface="Calibri" panose="020F0502020204030204" pitchFamily="34" charset="0"/>
                        </a:rPr>
                        <a:t>(n = 46)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96692466"/>
                  </a:ext>
                </a:extLst>
              </a:tr>
              <a:tr h="359198">
                <a:tc>
                  <a:txBody>
                    <a:bodyPr/>
                    <a:lstStyle/>
                    <a:p>
                      <a:pPr marL="0" indent="0">
                        <a:buFont typeface="Wingdings" panose="05000000000000000000" pitchFamily="2" charset="2"/>
                        <a:buNone/>
                      </a:pPr>
                      <a:r>
                        <a:rPr lang="en-US" sz="1600" b="0" i="0" baseline="0" dirty="0">
                          <a:solidFill>
                            <a:schemeClr val="bg1"/>
                          </a:solidFill>
                          <a:latin typeface="Calibri" panose="020F0502020204030204" pitchFamily="34" charset="0"/>
                          <a:cs typeface="Calibri" panose="020F0502020204030204" pitchFamily="34" charset="0"/>
                        </a:rPr>
                        <a:t>CD8+ &lt;5.7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21.9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(9.4-61.8)</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n = 26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12.5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(5.2-NE)</a:t>
                      </a:r>
                    </a:p>
                    <a:p>
                      <a:pPr algn="ctr"/>
                      <a:r>
                        <a:rPr lang="en-US" sz="1600" baseline="0" dirty="0">
                          <a:solidFill>
                            <a:schemeClr val="bg1"/>
                          </a:solidFill>
                          <a:latin typeface="Calibri" panose="020F0502020204030204" pitchFamily="34" charset="0"/>
                          <a:cs typeface="Calibri" panose="020F0502020204030204" pitchFamily="34" charset="0"/>
                        </a:rPr>
                        <a:t>n = 21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13.6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(8.4-43.8)</a:t>
                      </a:r>
                    </a:p>
                    <a:p>
                      <a:pPr algn="ctr"/>
                      <a:r>
                        <a:rPr lang="en-US" sz="1600" baseline="0" dirty="0">
                          <a:solidFill>
                            <a:schemeClr val="bg1"/>
                          </a:solidFill>
                          <a:latin typeface="Calibri" panose="020F0502020204030204" pitchFamily="34" charset="0"/>
                          <a:cs typeface="Calibri" panose="020F0502020204030204" pitchFamily="34" charset="0"/>
                        </a:rPr>
                        <a:t>n = 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64811725"/>
                  </a:ext>
                </a:extLst>
              </a:tr>
              <a:tr h="359198">
                <a:tc>
                  <a:txBody>
                    <a:bodyPr/>
                    <a:lstStyle/>
                    <a:p>
                      <a:pPr marL="0" indent="0">
                        <a:buFont typeface="Wingdings" panose="05000000000000000000" pitchFamily="2" charset="2"/>
                        <a:buNone/>
                      </a:pPr>
                      <a:r>
                        <a:rPr lang="en-US" sz="1600" baseline="0" dirty="0">
                          <a:solidFill>
                            <a:schemeClr val="bg1"/>
                          </a:solidFill>
                          <a:latin typeface="Calibri" panose="020F0502020204030204" pitchFamily="34" charset="0"/>
                          <a:cs typeface="Calibri" panose="020F0502020204030204" pitchFamily="34" charset="0"/>
                        </a:rPr>
                        <a:t>CD8+ ≥5.7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22.2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(9.0-NE)</a:t>
                      </a:r>
                    </a:p>
                    <a:p>
                      <a:pPr algn="ctr"/>
                      <a:r>
                        <a:rPr lang="en-US" sz="1600" baseline="0" dirty="0">
                          <a:solidFill>
                            <a:schemeClr val="bg1"/>
                          </a:solidFill>
                          <a:latin typeface="Calibri" panose="020F0502020204030204" pitchFamily="34" charset="0"/>
                          <a:cs typeface="Calibri" panose="020F0502020204030204" pitchFamily="34" charset="0"/>
                        </a:rPr>
                        <a:t>n = 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13.8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(9.7-24.2)</a:t>
                      </a:r>
                    </a:p>
                    <a:p>
                      <a:pPr algn="ctr"/>
                      <a:r>
                        <a:rPr lang="en-US" sz="1600" baseline="0" dirty="0">
                          <a:solidFill>
                            <a:schemeClr val="bg1"/>
                          </a:solidFill>
                          <a:latin typeface="Calibri" panose="020F0502020204030204" pitchFamily="34" charset="0"/>
                          <a:cs typeface="Calibri" panose="020F0502020204030204" pitchFamily="34" charset="0"/>
                        </a:rPr>
                        <a:t>n = 27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20.8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(7.1-NE)</a:t>
                      </a:r>
                    </a:p>
                    <a:p>
                      <a:pPr algn="ctr"/>
                      <a:r>
                        <a:rPr lang="en-US" sz="1600" baseline="0" dirty="0">
                          <a:solidFill>
                            <a:schemeClr val="bg1"/>
                          </a:solidFill>
                          <a:latin typeface="Calibri" panose="020F0502020204030204" pitchFamily="34" charset="0"/>
                          <a:cs typeface="Calibri" panose="020F0502020204030204" pitchFamily="34" charset="0"/>
                        </a:rPr>
                        <a:t>n = 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7904190"/>
                  </a:ext>
                </a:extLst>
              </a:tr>
              <a:tr h="359198">
                <a:tc>
                  <a:txBody>
                    <a:bodyPr/>
                    <a:lstStyle/>
                    <a:p>
                      <a:pPr marL="0" indent="0">
                        <a:buFont typeface="Wingdings" panose="05000000000000000000" pitchFamily="2" charset="2"/>
                        <a:buNone/>
                      </a:pPr>
                      <a:r>
                        <a:rPr lang="en-US" sz="1600" i="1" baseline="0" dirty="0">
                          <a:solidFill>
                            <a:schemeClr val="bg1"/>
                          </a:solidFill>
                          <a:latin typeface="Calibri" panose="020F0502020204030204" pitchFamily="34" charset="0"/>
                          <a:cs typeface="Calibri" panose="020F0502020204030204" pitchFamily="34" charset="0"/>
                        </a:rPr>
                        <a:t>P</a:t>
                      </a:r>
                      <a:r>
                        <a:rPr lang="en-US" sz="1600" i="0" baseline="0" dirty="0">
                          <a:solidFill>
                            <a:schemeClr val="bg1"/>
                          </a:solidFill>
                          <a:latin typeface="Calibri" panose="020F0502020204030204" pitchFamily="34" charset="0"/>
                          <a:cs typeface="Calibri" panose="020F0502020204030204" pitchFamily="34" charset="0"/>
                        </a:rPr>
                        <a:t> value*</a:t>
                      </a:r>
                      <a:endParaRPr lang="en-US" sz="1600" i="1" baseline="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.61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.77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aseline="0" dirty="0">
                          <a:solidFill>
                            <a:schemeClr val="bg1"/>
                          </a:solidFill>
                          <a:latin typeface="Calibri" panose="020F0502020204030204" pitchFamily="34" charset="0"/>
                          <a:cs typeface="Calibri" panose="020F0502020204030204" pitchFamily="34" charset="0"/>
                        </a:rPr>
                        <a:t>.45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16188983"/>
                  </a:ext>
                </a:extLst>
              </a:tr>
            </a:tbl>
          </a:graphicData>
        </a:graphic>
      </p:graphicFrame>
      <p:sp>
        <p:nvSpPr>
          <p:cNvPr id="2" name="TextBox 1">
            <a:extLst>
              <a:ext uri="{FF2B5EF4-FFF2-40B4-BE49-F238E27FC236}">
                <a16:creationId xmlns:a16="http://schemas.microsoft.com/office/drawing/2014/main" id="{8F50D02F-1EF1-C2D2-7B5A-5C22C052B33F}"/>
              </a:ext>
            </a:extLst>
          </p:cNvPr>
          <p:cNvSpPr txBox="1"/>
          <p:nvPr/>
        </p:nvSpPr>
        <p:spPr bwMode="auto">
          <a:xfrm>
            <a:off x="6175791" y="4550345"/>
            <a:ext cx="5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values are for comparison between CD8+ levels in each treatment arm</a:t>
            </a:r>
          </a:p>
        </p:txBody>
      </p:sp>
      <p:sp>
        <p:nvSpPr>
          <p:cNvPr id="4" name="TextBox 3">
            <a:extLst>
              <a:ext uri="{FF2B5EF4-FFF2-40B4-BE49-F238E27FC236}">
                <a16:creationId xmlns:a16="http://schemas.microsoft.com/office/drawing/2014/main" id="{0940D1AE-EDAB-8830-6D54-1779C6E08B14}"/>
              </a:ext>
            </a:extLst>
          </p:cNvPr>
          <p:cNvSpPr txBox="1"/>
          <p:nvPr/>
        </p:nvSpPr>
        <p:spPr bwMode="auto">
          <a:xfrm>
            <a:off x="177280" y="5324008"/>
            <a:ext cx="1130492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742950" lvl="1" indent="-285750">
              <a:spcBef>
                <a:spcPct val="50000"/>
              </a:spcBef>
              <a:buFont typeface="Wingdings" panose="05000000000000000000" pitchFamily="2" charset="2"/>
              <a:buChar char="§"/>
            </a:pPr>
            <a:r>
              <a:rPr lang="en-US" b="0" dirty="0">
                <a:solidFill>
                  <a:schemeClr val="bg1"/>
                </a:solidFill>
                <a:latin typeface="Calibri" panose="020F0502020204030204" pitchFamily="34" charset="0"/>
              </a:rPr>
              <a:t>3-yr OS rates in best overall responders (CR or PR) were 87% (</a:t>
            </a:r>
            <a:r>
              <a:rPr lang="en-US" b="0" baseline="0" dirty="0">
                <a:solidFill>
                  <a:schemeClr val="bg1"/>
                </a:solidFill>
                <a:latin typeface="Calibri" panose="020F0502020204030204" pitchFamily="34" charset="0"/>
                <a:cs typeface="Calibri" panose="020F0502020204030204" pitchFamily="34" charset="0"/>
              </a:rPr>
              <a:t>Nivo1/Ipi3 Q3W), 73% </a:t>
            </a:r>
            <a:r>
              <a:rPr lang="en-US" b="0" dirty="0">
                <a:solidFill>
                  <a:schemeClr val="bg1"/>
                </a:solidFill>
                <a:latin typeface="Calibri" panose="020F0502020204030204" pitchFamily="34" charset="0"/>
                <a:cs typeface="Calibri" panose="020F0502020204030204" pitchFamily="34" charset="0"/>
              </a:rPr>
              <a:t>(</a:t>
            </a:r>
            <a:r>
              <a:rPr lang="en-US" b="0" baseline="0" dirty="0">
                <a:solidFill>
                  <a:schemeClr val="bg1"/>
                </a:solidFill>
                <a:latin typeface="Calibri" panose="020F0502020204030204" pitchFamily="34" charset="0"/>
                <a:cs typeface="Calibri" panose="020F0502020204030204" pitchFamily="34" charset="0"/>
              </a:rPr>
              <a:t>Nivo3/Ipi1 Q3W]) and</a:t>
            </a:r>
            <a:r>
              <a:rPr lang="en-US" b="0" dirty="0">
                <a:solidFill>
                  <a:schemeClr val="bg1"/>
                </a:solidFill>
                <a:latin typeface="Calibri" panose="020F0502020204030204" pitchFamily="34" charset="0"/>
                <a:cs typeface="Calibri" panose="020F0502020204030204" pitchFamily="34" charset="0"/>
              </a:rPr>
              <a:t> </a:t>
            </a:r>
            <a:r>
              <a:rPr lang="en-US" b="0" baseline="0" dirty="0">
                <a:solidFill>
                  <a:schemeClr val="bg1"/>
                </a:solidFill>
                <a:latin typeface="Calibri" panose="020F0502020204030204" pitchFamily="34" charset="0"/>
                <a:cs typeface="Calibri" panose="020F0502020204030204" pitchFamily="34" charset="0"/>
              </a:rPr>
              <a:t>69% </a:t>
            </a:r>
            <a:r>
              <a:rPr lang="en-US" b="0" dirty="0">
                <a:solidFill>
                  <a:schemeClr val="bg1"/>
                </a:solidFill>
                <a:latin typeface="Calibri" panose="020F0502020204030204" pitchFamily="34" charset="0"/>
                <a:cs typeface="Calibri" panose="020F0502020204030204" pitchFamily="34" charset="0"/>
              </a:rPr>
              <a:t>(</a:t>
            </a:r>
            <a:r>
              <a:rPr lang="en-US" b="0" baseline="0" dirty="0">
                <a:solidFill>
                  <a:schemeClr val="bg1"/>
                </a:solidFill>
                <a:latin typeface="Calibri" panose="020F0502020204030204" pitchFamily="34" charset="0"/>
                <a:cs typeface="Calibri" panose="020F0502020204030204" pitchFamily="34" charset="0"/>
              </a:rPr>
              <a:t>Nivo3 Q2W/Ipi1 Q6W)</a:t>
            </a:r>
          </a:p>
          <a:p>
            <a:pPr algn="l">
              <a:lnSpc>
                <a:spcPct val="100000"/>
              </a:lnSpc>
              <a:spcBef>
                <a:spcPct val="50000"/>
              </a:spcBef>
              <a:spcAft>
                <a:spcPct val="0"/>
              </a:spcAft>
              <a:buClrTx/>
            </a:pPr>
            <a:r>
              <a:rPr lang="en-US"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38855632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CD341-0733-E728-5666-15BEDEB46A8F}"/>
              </a:ext>
            </a:extLst>
          </p:cNvPr>
          <p:cNvSpPr>
            <a:spLocks noGrp="1"/>
          </p:cNvSpPr>
          <p:nvPr>
            <p:ph type="title"/>
          </p:nvPr>
        </p:nvSpPr>
        <p:spPr/>
        <p:txBody>
          <a:bodyPr/>
          <a:lstStyle/>
          <a:p>
            <a:r>
              <a:rPr lang="en-US" altLang="en-US" dirty="0"/>
              <a:t>CheckMate 040 5-Yr Update: TRAEs</a:t>
            </a:r>
            <a:endParaRPr lang="en-US" dirty="0"/>
          </a:p>
        </p:txBody>
      </p:sp>
      <p:graphicFrame>
        <p:nvGraphicFramePr>
          <p:cNvPr id="4" name="Content Placeholder 3">
            <a:extLst>
              <a:ext uri="{FF2B5EF4-FFF2-40B4-BE49-F238E27FC236}">
                <a16:creationId xmlns:a16="http://schemas.microsoft.com/office/drawing/2014/main" id="{04104435-5F48-320A-D877-2A273DCD2346}"/>
              </a:ext>
            </a:extLst>
          </p:cNvPr>
          <p:cNvGraphicFramePr>
            <a:graphicFrameLocks noGrp="1"/>
          </p:cNvGraphicFramePr>
          <p:nvPr>
            <p:ph idx="1"/>
            <p:extLst>
              <p:ext uri="{D42A27DB-BD31-4B8C-83A1-F6EECF244321}">
                <p14:modId xmlns:p14="http://schemas.microsoft.com/office/powerpoint/2010/main" val="3425866179"/>
              </p:ext>
            </p:extLst>
          </p:nvPr>
        </p:nvGraphicFramePr>
        <p:xfrm>
          <a:off x="723900" y="1606550"/>
          <a:ext cx="10744201" cy="2255520"/>
        </p:xfrm>
        <a:graphic>
          <a:graphicData uri="http://schemas.openxmlformats.org/drawingml/2006/table">
            <a:tbl>
              <a:tblPr/>
              <a:tblGrid>
                <a:gridCol w="2663254">
                  <a:extLst>
                    <a:ext uri="{9D8B030D-6E8A-4147-A177-3AD203B41FA5}">
                      <a16:colId xmlns:a16="http://schemas.microsoft.com/office/drawing/2014/main" val="765911012"/>
                    </a:ext>
                  </a:extLst>
                </a:gridCol>
                <a:gridCol w="1489336">
                  <a:extLst>
                    <a:ext uri="{9D8B030D-6E8A-4147-A177-3AD203B41FA5}">
                      <a16:colId xmlns:a16="http://schemas.microsoft.com/office/drawing/2014/main" val="1883747115"/>
                    </a:ext>
                  </a:extLst>
                </a:gridCol>
                <a:gridCol w="1418194">
                  <a:extLst>
                    <a:ext uri="{9D8B030D-6E8A-4147-A177-3AD203B41FA5}">
                      <a16:colId xmlns:a16="http://schemas.microsoft.com/office/drawing/2014/main" val="920659231"/>
                    </a:ext>
                  </a:extLst>
                </a:gridCol>
                <a:gridCol w="1745429">
                  <a:extLst>
                    <a:ext uri="{9D8B030D-6E8A-4147-A177-3AD203B41FA5}">
                      <a16:colId xmlns:a16="http://schemas.microsoft.com/office/drawing/2014/main" val="3173702847"/>
                    </a:ext>
                  </a:extLst>
                </a:gridCol>
                <a:gridCol w="1223253">
                  <a:extLst>
                    <a:ext uri="{9D8B030D-6E8A-4147-A177-3AD203B41FA5}">
                      <a16:colId xmlns:a16="http://schemas.microsoft.com/office/drawing/2014/main" val="3336669254"/>
                    </a:ext>
                  </a:extLst>
                </a:gridCol>
                <a:gridCol w="1223253">
                  <a:extLst>
                    <a:ext uri="{9D8B030D-6E8A-4147-A177-3AD203B41FA5}">
                      <a16:colId xmlns:a16="http://schemas.microsoft.com/office/drawing/2014/main" val="3608911819"/>
                    </a:ext>
                  </a:extLst>
                </a:gridCol>
                <a:gridCol w="981482">
                  <a:extLst>
                    <a:ext uri="{9D8B030D-6E8A-4147-A177-3AD203B41FA5}">
                      <a16:colId xmlns:a16="http://schemas.microsoft.com/office/drawing/2014/main" val="2333412252"/>
                    </a:ext>
                  </a:extLst>
                </a:gridCol>
              </a:tblGrid>
              <a:tr h="383617">
                <a:tc rowSpan="2">
                  <a:txBody>
                    <a:bodyPr/>
                    <a:lstStyle/>
                    <a:p>
                      <a:pPr marL="60325" marR="0" indent="0">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TRAEs,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algn="ctr">
                        <a:lnSpc>
                          <a:spcPct val="100000"/>
                        </a:lnSpc>
                        <a:spcBef>
                          <a:spcPts val="0"/>
                        </a:spcBef>
                        <a:spcAft>
                          <a:spcPts val="0"/>
                        </a:spcAft>
                      </a:pPr>
                      <a:r>
                        <a:rPr lang="pt-BR" sz="1400" b="1" kern="1200"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Nivo1/Ipi3 Q3W</a:t>
                      </a:r>
                    </a:p>
                    <a:p>
                      <a:pPr marL="0" marR="0" algn="ctr">
                        <a:lnSpc>
                          <a:spcPct val="100000"/>
                        </a:lnSpc>
                        <a:spcBef>
                          <a:spcPts val="0"/>
                        </a:spcBef>
                        <a:spcAft>
                          <a:spcPts val="0"/>
                        </a:spcAft>
                      </a:pPr>
                      <a:r>
                        <a:rPr lang="pt-BR" sz="1400" b="1" kern="1200"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 = 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algn="ctr">
                        <a:lnSpc>
                          <a:spcPct val="100000"/>
                        </a:lnSpc>
                        <a:spcBef>
                          <a:spcPts val="0"/>
                        </a:spcBef>
                        <a:spcAft>
                          <a:spcPts val="0"/>
                        </a:spcAft>
                      </a:pPr>
                      <a:r>
                        <a:rPr lang="pt-BR"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Nivo3/Ipi1 Q3W</a:t>
                      </a:r>
                    </a:p>
                    <a:p>
                      <a:pPr marL="0" marR="0" algn="ctr">
                        <a:lnSpc>
                          <a:spcPct val="100000"/>
                        </a:lnSpc>
                        <a:spcBef>
                          <a:spcPts val="0"/>
                        </a:spcBef>
                        <a:spcAft>
                          <a:spcPts val="0"/>
                        </a:spcAft>
                      </a:pPr>
                      <a:r>
                        <a:rPr lang="pt-BR"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 = 49)</a:t>
                      </a:r>
                      <a:endParaRPr lang="en-US"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algn="ctr">
                        <a:lnSpc>
                          <a:spcPct val="100000"/>
                        </a:lnSpc>
                        <a:spcBef>
                          <a:spcPts val="0"/>
                        </a:spcBef>
                        <a:spcAft>
                          <a:spcPts val="0"/>
                        </a:spcAft>
                      </a:pPr>
                      <a:r>
                        <a:rPr lang="pl-PL"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Nivo3 Q2W/Ipi1 Q6W</a:t>
                      </a:r>
                    </a:p>
                    <a:p>
                      <a:pPr marL="0" marR="0" algn="ctr">
                        <a:lnSpc>
                          <a:spcPct val="100000"/>
                        </a:lnSpc>
                        <a:spcBef>
                          <a:spcPts val="0"/>
                        </a:spcBef>
                        <a:spcAft>
                          <a:spcPts val="0"/>
                        </a:spcAft>
                      </a:pPr>
                      <a:r>
                        <a:rPr lang="pl-PL"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 = 4</a:t>
                      </a:r>
                      <a:r>
                        <a:rPr lang="en-US"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8</a:t>
                      </a:r>
                      <a:r>
                        <a:rPr lang="pl-PL"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algn="ctr">
                        <a:lnSpc>
                          <a:spcPct val="100000"/>
                        </a:lnSpc>
                        <a:spcBef>
                          <a:spcPts val="0"/>
                        </a:spcBef>
                        <a:spcAft>
                          <a:spcPts val="0"/>
                        </a:spcAft>
                      </a:pPr>
                      <a:endParaRPr lang="en-US" sz="1800" b="1" baseline="300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8382" marR="1838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659386785"/>
                  </a:ext>
                </a:extLst>
              </a:tr>
              <a:tr h="225657">
                <a:tc vMerge="1">
                  <a:txBody>
                    <a:bodyPr/>
                    <a:lstStyle/>
                    <a:p>
                      <a:pPr marL="55563" marR="0" indent="0">
                        <a:lnSpc>
                          <a:spcPct val="100000"/>
                        </a:lnSpc>
                        <a:spcBef>
                          <a:spcPts val="0"/>
                        </a:spcBef>
                        <a:spcAft>
                          <a:spcPts val="0"/>
                        </a:spcAft>
                      </a:pPr>
                      <a:endParaRPr lang="en-US" sz="1900" b="1" dirty="0">
                        <a:solidFill>
                          <a:schemeClr val="tx1"/>
                        </a:solidFill>
                        <a:effectLst/>
                        <a:latin typeface="+mn-lt"/>
                        <a:ea typeface="SimSun" panose="02010600030101010101" pitchFamily="2" charset="-122"/>
                        <a:cs typeface="Times New Roman" panose="02020603050405020304" pitchFamily="18" charset="0"/>
                      </a:endParaRPr>
                    </a:p>
                  </a:txBody>
                  <a:tcPr marL="18382" marR="1838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Grade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Grade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Grade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76959265"/>
                  </a:ext>
                </a:extLst>
              </a:tr>
              <a:tr h="225657">
                <a:tc>
                  <a:txBody>
                    <a:bodyPr/>
                    <a:lstStyle/>
                    <a:p>
                      <a:pPr marL="58738" marR="0" indent="-58738">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Any TRAE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46 (94)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27 (55)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35 (71)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15 (31)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39 (81)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17 (35)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1144541"/>
                  </a:ext>
                </a:extLst>
              </a:tr>
              <a:tr h="225657">
                <a:tc>
                  <a:txBody>
                    <a:bodyPr/>
                    <a:lstStyle/>
                    <a:p>
                      <a:pPr marL="0" marR="0" indent="0">
                        <a:lnSpc>
                          <a:spcPct val="100000"/>
                        </a:lnSpc>
                        <a:spcBef>
                          <a:spcPts val="0"/>
                        </a:spcBef>
                        <a:spcAft>
                          <a:spcPts val="0"/>
                        </a:spcAft>
                        <a:buFontTx/>
                        <a:buNone/>
                      </a:pPr>
                      <a:r>
                        <a:rPr lang="en-US" sz="1400" b="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Any serious TRAE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11 (22)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10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11 (22)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762244"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8 (16)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762244"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9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762244"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8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4034608"/>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Any TRAE leading to discontinuation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10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5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5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0395173"/>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Treatment-related deaths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0000"/>
                        </a:lnSpc>
                        <a:spcBef>
                          <a:spcPts val="0"/>
                        </a:spcBef>
                        <a:spcAft>
                          <a:spcPts val="0"/>
                        </a:spcAft>
                      </a:pPr>
                      <a:endPar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0000"/>
                        </a:lnSpc>
                        <a:spcBef>
                          <a:spcPts val="0"/>
                        </a:spcBef>
                        <a:spcAft>
                          <a:spcPts val="0"/>
                        </a:spcAft>
                      </a:pPr>
                      <a:endPar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0000"/>
                        </a:lnSpc>
                        <a:spcBef>
                          <a:spcPts val="0"/>
                        </a:spcBef>
                        <a:spcAft>
                          <a:spcPts val="0"/>
                        </a:spcAft>
                      </a:pPr>
                      <a:endPar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55852413"/>
                  </a:ext>
                </a:extLst>
              </a:tr>
            </a:tbl>
          </a:graphicData>
        </a:graphic>
      </p:graphicFrame>
      <p:sp>
        <p:nvSpPr>
          <p:cNvPr id="3" name="TextBox 2">
            <a:extLst>
              <a:ext uri="{FF2B5EF4-FFF2-40B4-BE49-F238E27FC236}">
                <a16:creationId xmlns:a16="http://schemas.microsoft.com/office/drawing/2014/main" id="{E57CA5A7-1F78-8CBE-23E7-2140848F0415}"/>
              </a:ext>
            </a:extLst>
          </p:cNvPr>
          <p:cNvSpPr txBox="1"/>
          <p:nvPr/>
        </p:nvSpPr>
        <p:spPr>
          <a:xfrm>
            <a:off x="421832" y="6419307"/>
            <a:ext cx="2728889"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Melero.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LBA-7.</a:t>
            </a:r>
          </a:p>
        </p:txBody>
      </p:sp>
    </p:spTree>
    <p:extLst>
      <p:ext uri="{BB962C8B-B14F-4D97-AF65-F5344CB8AC3E}">
        <p14:creationId xmlns:p14="http://schemas.microsoft.com/office/powerpoint/2010/main" val="38069302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CheckMate 040 5-Yr Update: Endocrine IMAEs and IMAEs Requiring Immune-Modulating Medication</a:t>
            </a:r>
            <a:endParaRPr lang="en-US" dirty="0"/>
          </a:p>
        </p:txBody>
      </p:sp>
      <p:sp>
        <p:nvSpPr>
          <p:cNvPr id="9" name="TextBox 8"/>
          <p:cNvSpPr txBox="1"/>
          <p:nvPr/>
        </p:nvSpPr>
        <p:spPr>
          <a:xfrm>
            <a:off x="421832" y="6419307"/>
            <a:ext cx="2728889" cy="276999"/>
          </a:xfrm>
          <a:prstGeom prst="rect">
            <a:avLst/>
          </a:prstGeom>
          <a:noFill/>
        </p:spPr>
        <p:txBody>
          <a:bodyPr wrap="none" rtlCol="0">
            <a:spAutoFit/>
          </a:body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Melero.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LBA-7.</a:t>
            </a:r>
          </a:p>
        </p:txBody>
      </p:sp>
      <p:grpSp>
        <p:nvGrpSpPr>
          <p:cNvPr id="8" name="Group 7">
            <a:extLst>
              <a:ext uri="{FF2B5EF4-FFF2-40B4-BE49-F238E27FC236}">
                <a16:creationId xmlns:a16="http://schemas.microsoft.com/office/drawing/2014/main" id="{8BE00D25-2C86-7942-B52C-513F0A5CEC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3CF6E66-32C7-D17E-976B-DD8D2BE2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E88F834-5AA8-73FF-DB7A-78EAF3188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Group 32">
            <a:extLst>
              <a:ext uri="{FF2B5EF4-FFF2-40B4-BE49-F238E27FC236}">
                <a16:creationId xmlns:a16="http://schemas.microsoft.com/office/drawing/2014/main" id="{B77C04A6-FDDD-3C37-BDAB-4268128197C5}"/>
              </a:ext>
            </a:extLst>
          </p:cNvPr>
          <p:cNvGraphicFramePr>
            <a:graphicFrameLocks noGrp="1"/>
          </p:cNvGraphicFramePr>
          <p:nvPr>
            <p:extLst>
              <p:ext uri="{D42A27DB-BD31-4B8C-83A1-F6EECF244321}">
                <p14:modId xmlns:p14="http://schemas.microsoft.com/office/powerpoint/2010/main" val="4135018775"/>
              </p:ext>
            </p:extLst>
          </p:nvPr>
        </p:nvGraphicFramePr>
        <p:xfrm>
          <a:off x="723900" y="1394359"/>
          <a:ext cx="10758302" cy="4785360"/>
        </p:xfrm>
        <a:graphic>
          <a:graphicData uri="http://schemas.openxmlformats.org/drawingml/2006/table">
            <a:tbl>
              <a:tblPr/>
              <a:tblGrid>
                <a:gridCol w="2666750">
                  <a:extLst>
                    <a:ext uri="{9D8B030D-6E8A-4147-A177-3AD203B41FA5}">
                      <a16:colId xmlns:a16="http://schemas.microsoft.com/office/drawing/2014/main" val="20000"/>
                    </a:ext>
                  </a:extLst>
                </a:gridCol>
                <a:gridCol w="1491290">
                  <a:extLst>
                    <a:ext uri="{9D8B030D-6E8A-4147-A177-3AD203B41FA5}">
                      <a16:colId xmlns:a16="http://schemas.microsoft.com/office/drawing/2014/main" val="20001"/>
                    </a:ext>
                  </a:extLst>
                </a:gridCol>
                <a:gridCol w="1420056">
                  <a:extLst>
                    <a:ext uri="{9D8B030D-6E8A-4147-A177-3AD203B41FA5}">
                      <a16:colId xmlns:a16="http://schemas.microsoft.com/office/drawing/2014/main" val="277394746"/>
                    </a:ext>
                  </a:extLst>
                </a:gridCol>
                <a:gridCol w="1747720">
                  <a:extLst>
                    <a:ext uri="{9D8B030D-6E8A-4147-A177-3AD203B41FA5}">
                      <a16:colId xmlns:a16="http://schemas.microsoft.com/office/drawing/2014/main" val="20002"/>
                    </a:ext>
                  </a:extLst>
                </a:gridCol>
                <a:gridCol w="1224858">
                  <a:extLst>
                    <a:ext uri="{9D8B030D-6E8A-4147-A177-3AD203B41FA5}">
                      <a16:colId xmlns:a16="http://schemas.microsoft.com/office/drawing/2014/main" val="2692105225"/>
                    </a:ext>
                  </a:extLst>
                </a:gridCol>
                <a:gridCol w="1224858">
                  <a:extLst>
                    <a:ext uri="{9D8B030D-6E8A-4147-A177-3AD203B41FA5}">
                      <a16:colId xmlns:a16="http://schemas.microsoft.com/office/drawing/2014/main" val="1296038460"/>
                    </a:ext>
                  </a:extLst>
                </a:gridCol>
                <a:gridCol w="982770">
                  <a:extLst>
                    <a:ext uri="{9D8B030D-6E8A-4147-A177-3AD203B41FA5}">
                      <a16:colId xmlns:a16="http://schemas.microsoft.com/office/drawing/2014/main" val="2402056224"/>
                    </a:ext>
                  </a:extLst>
                </a:gridCol>
              </a:tblGrid>
              <a:tr h="383617">
                <a:tc rowSpan="2">
                  <a:txBody>
                    <a:bodyPr/>
                    <a:lstStyle/>
                    <a:p>
                      <a:pPr marL="60325" marR="0" indent="0">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IMAE,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algn="ctr">
                        <a:lnSpc>
                          <a:spcPct val="100000"/>
                        </a:lnSpc>
                        <a:spcBef>
                          <a:spcPts val="0"/>
                        </a:spcBef>
                        <a:spcAft>
                          <a:spcPts val="0"/>
                        </a:spcAft>
                      </a:pPr>
                      <a:r>
                        <a:rPr lang="pt-BR" sz="1400" b="1" kern="1200"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Nivo1/Ipi3 Q3W</a:t>
                      </a:r>
                    </a:p>
                    <a:p>
                      <a:pPr marL="0" marR="0" algn="ctr">
                        <a:lnSpc>
                          <a:spcPct val="100000"/>
                        </a:lnSpc>
                        <a:spcBef>
                          <a:spcPts val="0"/>
                        </a:spcBef>
                        <a:spcAft>
                          <a:spcPts val="0"/>
                        </a:spcAft>
                      </a:pPr>
                      <a:r>
                        <a:rPr lang="pt-BR" sz="1400" b="1" kern="1200"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 = 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algn="ctr">
                        <a:lnSpc>
                          <a:spcPct val="100000"/>
                        </a:lnSpc>
                        <a:spcBef>
                          <a:spcPts val="0"/>
                        </a:spcBef>
                        <a:spcAft>
                          <a:spcPts val="0"/>
                        </a:spcAft>
                      </a:pPr>
                      <a:r>
                        <a:rPr lang="pt-BR"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Nivo3/Ipi1 Q3W</a:t>
                      </a:r>
                    </a:p>
                    <a:p>
                      <a:pPr marL="0" marR="0" algn="ctr">
                        <a:lnSpc>
                          <a:spcPct val="100000"/>
                        </a:lnSpc>
                        <a:spcBef>
                          <a:spcPts val="0"/>
                        </a:spcBef>
                        <a:spcAft>
                          <a:spcPts val="0"/>
                        </a:spcAft>
                      </a:pPr>
                      <a:r>
                        <a:rPr lang="pt-BR"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 = 49)</a:t>
                      </a:r>
                      <a:endParaRPr lang="en-US"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algn="ctr">
                        <a:lnSpc>
                          <a:spcPct val="100000"/>
                        </a:lnSpc>
                        <a:spcBef>
                          <a:spcPts val="0"/>
                        </a:spcBef>
                        <a:spcAft>
                          <a:spcPts val="0"/>
                        </a:spcAft>
                      </a:pPr>
                      <a:r>
                        <a:rPr lang="pl-PL"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Nivo3 Q2W/Ipi1 Q6W</a:t>
                      </a:r>
                    </a:p>
                    <a:p>
                      <a:pPr marL="0" marR="0" algn="ctr">
                        <a:lnSpc>
                          <a:spcPct val="100000"/>
                        </a:lnSpc>
                        <a:spcBef>
                          <a:spcPts val="0"/>
                        </a:spcBef>
                        <a:spcAft>
                          <a:spcPts val="0"/>
                        </a:spcAft>
                      </a:pPr>
                      <a:r>
                        <a:rPr lang="pl-PL"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(n = 4</a:t>
                      </a:r>
                      <a:r>
                        <a:rPr lang="en-US"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8</a:t>
                      </a:r>
                      <a:r>
                        <a:rPr lang="pl-PL" sz="1400" b="1" baseline="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algn="ctr">
                        <a:lnSpc>
                          <a:spcPct val="100000"/>
                        </a:lnSpc>
                        <a:spcBef>
                          <a:spcPts val="0"/>
                        </a:spcBef>
                        <a:spcAft>
                          <a:spcPts val="0"/>
                        </a:spcAft>
                      </a:pPr>
                      <a:endParaRPr lang="en-US" sz="1800" b="1" baseline="300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18382" marR="1838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25657">
                <a:tc vMerge="1">
                  <a:txBody>
                    <a:bodyPr/>
                    <a:lstStyle/>
                    <a:p>
                      <a:pPr marL="55563" marR="0" indent="0">
                        <a:lnSpc>
                          <a:spcPct val="100000"/>
                        </a:lnSpc>
                        <a:spcBef>
                          <a:spcPts val="0"/>
                        </a:spcBef>
                        <a:spcAft>
                          <a:spcPts val="0"/>
                        </a:spcAft>
                      </a:pPr>
                      <a:endParaRPr lang="en-US" sz="1900" b="1" dirty="0">
                        <a:solidFill>
                          <a:schemeClr val="tx1"/>
                        </a:solidFill>
                        <a:effectLst/>
                        <a:latin typeface="+mn-lt"/>
                        <a:ea typeface="SimSun" panose="02010600030101010101" pitchFamily="2" charset="-122"/>
                        <a:cs typeface="Times New Roman" panose="02020603050405020304" pitchFamily="18" charset="0"/>
                      </a:endParaRPr>
                    </a:p>
                  </a:txBody>
                  <a:tcPr marL="18382" marR="1838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Grade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Grade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algn="ctr">
                        <a:lnSpc>
                          <a:spcPct val="100000"/>
                        </a:lnSpc>
                        <a:spcBef>
                          <a:spcPts val="0"/>
                        </a:spcBef>
                        <a:spcAft>
                          <a:spcPts val="0"/>
                        </a:spcAft>
                      </a:pPr>
                      <a:r>
                        <a:rPr lang="en-US" sz="1400" b="1" dirty="0">
                          <a:solidFill>
                            <a:schemeClr val="tx1"/>
                          </a:solidFill>
                          <a:effectLst/>
                          <a:latin typeface="Calibri" panose="020F0502020204030204" pitchFamily="34" charset="0"/>
                          <a:ea typeface="SimSun" panose="02010600030101010101" pitchFamily="2" charset="-122"/>
                          <a:cs typeface="Calibri" panose="020F0502020204030204" pitchFamily="34" charset="0"/>
                        </a:rPr>
                        <a:t>Grade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434100646"/>
                  </a:ext>
                </a:extLst>
              </a:tr>
              <a:tr h="225657">
                <a:tc>
                  <a:txBody>
                    <a:bodyPr/>
                    <a:lstStyle/>
                    <a:p>
                      <a:pPr marL="58738" marR="0" indent="-58738">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Rash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17 (35)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15 (31)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11 (23)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5657">
                <a:tc>
                  <a:txBody>
                    <a:bodyPr/>
                    <a:lstStyle/>
                    <a:p>
                      <a:pPr marL="0" marR="0" indent="0">
                        <a:lnSpc>
                          <a:spcPct val="100000"/>
                        </a:lnSpc>
                        <a:spcBef>
                          <a:spcPts val="0"/>
                        </a:spcBef>
                        <a:spcAft>
                          <a:spcPts val="0"/>
                        </a:spcAft>
                        <a:buFontTx/>
                        <a:buNone/>
                      </a:pPr>
                      <a:r>
                        <a:rPr lang="en-US" sz="1400" b="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Hypothyroidism/thyroiditis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12 (25)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7 (14)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762244"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762244"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8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762244"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Hypothyroidism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11 (22)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5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6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Hepatitis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10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10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7 (14)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6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3705166"/>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Adrenal insufficiency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5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376683"/>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Pneumonitis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5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475507"/>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Diarrhea/colitis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5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24431179"/>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Hyperthyroidism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84876640"/>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Hypophysitis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31610282"/>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Thyroiditis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3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6664703"/>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Nephritis and renal dysfunction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2245283"/>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Hypersensitivity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554576935"/>
                  </a:ext>
                </a:extLst>
              </a:tr>
              <a:tr h="225657">
                <a:tc>
                  <a:txBody>
                    <a:bodyPr/>
                    <a:lstStyle/>
                    <a:p>
                      <a:pPr marL="0" marR="0" indent="0">
                        <a:lnSpc>
                          <a:spcPct val="100000"/>
                        </a:lnSpc>
                        <a:spcBef>
                          <a:spcPts val="0"/>
                        </a:spcBef>
                        <a:spcAft>
                          <a:spcPts val="0"/>
                        </a:spcAft>
                        <a:buFontTx/>
                        <a:buNone/>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Diabetes mellitus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1400" dirty="0">
                          <a:solidFill>
                            <a:schemeClr val="bg1"/>
                          </a:solidFill>
                          <a:effectLst/>
                          <a:latin typeface="Calibri" panose="020F0502020204030204" pitchFamily="34" charset="0"/>
                          <a:ea typeface="SimSun" panose="02010600030101010101" pitchFamily="2" charset="-122"/>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8660393"/>
                  </a:ext>
                </a:extLst>
              </a:tr>
            </a:tbl>
          </a:graphicData>
        </a:graphic>
      </p:graphicFrame>
    </p:spTree>
    <p:extLst>
      <p:ext uri="{BB962C8B-B14F-4D97-AF65-F5344CB8AC3E}">
        <p14:creationId xmlns:p14="http://schemas.microsoft.com/office/powerpoint/2010/main" val="3691157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040 5-Yr Update: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With a minimum of 5 yr follow-up, the nivolumab 1 mg/kg + ipilimumab 3 mg/kg regimen demonstrated durable responses and prolonged survival in patients with advanced HCC who previously received sorafenib</a:t>
            </a:r>
          </a:p>
          <a:p>
            <a:pPr lvl="1"/>
            <a:r>
              <a:rPr lang="en-US" altLang="en-US" sz="2200" dirty="0"/>
              <a:t>29% OS rate at 60 mo</a:t>
            </a:r>
          </a:p>
          <a:p>
            <a:r>
              <a:rPr lang="en-US" altLang="en-US" sz="2400" dirty="0"/>
              <a:t>The safety profile was manageable with no new safety signals</a:t>
            </a:r>
          </a:p>
          <a:p>
            <a:r>
              <a:rPr lang="en-US" altLang="en-US" sz="2400" dirty="0"/>
              <a:t>Investigators concluded that the findings support the use of the Nivo1 + Ipi3 regimen as a second-line treatment option for patients with advanced HCC who previously received sorafenib</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Melero. </a:t>
            </a:r>
            <a:r>
              <a:rPr lang="en-US" altLang="en-US" sz="1200" b="0" spc="-10" dirty="0">
                <a:solidFill>
                  <a:schemeClr val="bg2"/>
                </a:solidFill>
                <a:latin typeface="Calibri" panose="020F0502020204030204" pitchFamily="34" charset="0"/>
              </a:rPr>
              <a:t>ESMO WCGIC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 Abstr LBA-7</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2113924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Atezolizumab + Bevacizumab vs Lenvatinib in Nonviral HCC: Background and Study Design</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Data from the recent IMbrave150, HIMALAYA, and COSMIC-312 trials suggest that responses to therapy (immunotherapy vs multikinase inhibitors) may vary by HCC etiology</a:t>
            </a:r>
          </a:p>
          <a:p>
            <a:r>
              <a:rPr lang="en-US" altLang="en-US" sz="2200" dirty="0"/>
              <a:t>Retrospective analysis of prospectively collected data from consecutive patients with nonviral unresectable HCC who received atezolizumab + bevacizumab or lenvatinib</a:t>
            </a:r>
          </a:p>
          <a:p>
            <a:pPr lvl="1"/>
            <a:r>
              <a:rPr lang="en-US" altLang="en-US" sz="2000" dirty="0"/>
              <a:t>Included 759 patients from 36 centers in 4 countries (Italy, Japan, Republic of Korea, UK)</a:t>
            </a:r>
          </a:p>
          <a:p>
            <a:r>
              <a:rPr lang="en-US" altLang="en-US" sz="2200" dirty="0"/>
              <a:t>Primary endpoint: OS from start of treatment with atezolizumab + bevacizumab vs lenvatinib</a:t>
            </a:r>
          </a:p>
          <a:p>
            <a:r>
              <a:rPr lang="en-US" altLang="en-US" sz="2200" dirty="0"/>
              <a:t>Secondary endpoint: PFS</a:t>
            </a:r>
          </a:p>
          <a:p>
            <a:r>
              <a:rPr lang="en-US" altLang="en-US" sz="2200" dirty="0"/>
              <a:t>Analyses performed on the whole population and in the NAFLD/NASH and non-NAFLD/ NASH subsets with propensity score matching analysis performed to control for differences in baseline variables between treatment groups, including previous surgery, previous TACE, Child-Pugh class, ECOG PS, and ALBI grade</a:t>
            </a:r>
          </a:p>
          <a:p>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416711"/>
            <a:ext cx="1040142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Abou-Alfa. NEJM Evid. 2022;[Epub]</a:t>
            </a:r>
            <a:r>
              <a:rPr lang="en-US" sz="1200" dirty="0">
                <a:solidFill>
                  <a:schemeClr val="bg2"/>
                </a:solidFill>
                <a:latin typeface="Calibri" panose="020F0502020204030204" pitchFamily="34" charset="0"/>
              </a:rPr>
              <a:t>.</a:t>
            </a:r>
            <a:r>
              <a:rPr 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Finn. NEJM. 2020;382: 1894. Kelly. Lancet Oncol. 2022;23:995. Rimini. ESMO WCGIC 2022. Abstr SO-14.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8248221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Atezolizumab + Bevacizumab vs Lenvatinib in Nonviral HCC: Retrospective Analysis of Outcomes by Etiology</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Retrospective analysis of prospectively collected data from consecutive patients with nonviral unresectable HCC who received atezolizumab + bevacizumab or lenvatinib</a:t>
            </a:r>
          </a:p>
          <a:p>
            <a:pPr lvl="1"/>
            <a:r>
              <a:rPr lang="en-US" altLang="en-US" sz="2000" dirty="0"/>
              <a:t>Included 759 patients from 36 centers in 4 countries (Italy, Japan, Republic of Korea, UK)</a:t>
            </a:r>
          </a:p>
          <a:p>
            <a:r>
              <a:rPr lang="en-US" altLang="en-US" sz="2200" dirty="0"/>
              <a:t>Primary endpoint: OS from start of treatment with atezolizumab + bevacizumab vs lenvatinib</a:t>
            </a:r>
          </a:p>
          <a:p>
            <a:r>
              <a:rPr lang="en-US" altLang="en-US" sz="2200" dirty="0"/>
              <a:t>Secondary endpoint: PFS</a:t>
            </a:r>
          </a:p>
          <a:p>
            <a:r>
              <a:rPr lang="en-US" altLang="en-US" sz="2200" dirty="0"/>
              <a:t>Analyses performed on the whole population and in the NAFLD/NASH and non-NAFLD/ NASH subsets </a:t>
            </a:r>
          </a:p>
          <a:p>
            <a:r>
              <a:rPr lang="en-US" altLang="en-US" sz="2200" dirty="0"/>
              <a:t>Propensity score matching analysis performed to control for differences in baseline variables between treatment groups, including previous surgery, previous TACE, Child-Pugh class, ECOG PS, and ALBI grade</a:t>
            </a:r>
          </a:p>
          <a:p>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67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Rimini. ESMO WCGIC 2022. Abstr SO-14.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9692376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Group 115">
            <a:extLst>
              <a:ext uri="{FF2B5EF4-FFF2-40B4-BE49-F238E27FC236}">
                <a16:creationId xmlns:a16="http://schemas.microsoft.com/office/drawing/2014/main" id="{222857AA-C92D-9217-14D6-4ED72C539C82}"/>
              </a:ext>
            </a:extLst>
          </p:cNvPr>
          <p:cNvGrpSpPr/>
          <p:nvPr/>
        </p:nvGrpSpPr>
        <p:grpSpPr>
          <a:xfrm>
            <a:off x="1603375" y="1769745"/>
            <a:ext cx="2351088" cy="2971800"/>
            <a:chOff x="1603375" y="1895475"/>
            <a:chExt cx="2351088" cy="2971800"/>
          </a:xfrm>
        </p:grpSpPr>
        <p:sp>
          <p:nvSpPr>
            <p:cNvPr id="57" name="Freeform 5">
              <a:extLst>
                <a:ext uri="{FF2B5EF4-FFF2-40B4-BE49-F238E27FC236}">
                  <a16:creationId xmlns:a16="http://schemas.microsoft.com/office/drawing/2014/main" id="{AFF1F31C-9C41-B3A8-D2C4-6B904F7ED611}"/>
                </a:ext>
              </a:extLst>
            </p:cNvPr>
            <p:cNvSpPr>
              <a:spLocks/>
            </p:cNvSpPr>
            <p:nvPr/>
          </p:nvSpPr>
          <p:spPr bwMode="auto">
            <a:xfrm>
              <a:off x="1603375" y="1901825"/>
              <a:ext cx="2351088" cy="2965450"/>
            </a:xfrm>
            <a:custGeom>
              <a:avLst/>
              <a:gdLst>
                <a:gd name="T0" fmla="*/ 0 w 1481"/>
                <a:gd name="T1" fmla="*/ 0 h 1868"/>
                <a:gd name="T2" fmla="*/ 52 w 1481"/>
                <a:gd name="T3" fmla="*/ 0 h 1868"/>
                <a:gd name="T4" fmla="*/ 52 w 1481"/>
                <a:gd name="T5" fmla="*/ 30 h 1868"/>
                <a:gd name="T6" fmla="*/ 122 w 1481"/>
                <a:gd name="T7" fmla="*/ 30 h 1868"/>
                <a:gd name="T8" fmla="*/ 122 w 1481"/>
                <a:gd name="T9" fmla="*/ 46 h 1868"/>
                <a:gd name="T10" fmla="*/ 160 w 1481"/>
                <a:gd name="T11" fmla="*/ 46 h 1868"/>
                <a:gd name="T12" fmla="*/ 160 w 1481"/>
                <a:gd name="T13" fmla="*/ 82 h 1868"/>
                <a:gd name="T14" fmla="*/ 212 w 1481"/>
                <a:gd name="T15" fmla="*/ 82 h 1868"/>
                <a:gd name="T16" fmla="*/ 212 w 1481"/>
                <a:gd name="T17" fmla="*/ 130 h 1868"/>
                <a:gd name="T18" fmla="*/ 230 w 1481"/>
                <a:gd name="T19" fmla="*/ 130 h 1868"/>
                <a:gd name="T20" fmla="*/ 230 w 1481"/>
                <a:gd name="T21" fmla="*/ 144 h 1868"/>
                <a:gd name="T22" fmla="*/ 230 w 1481"/>
                <a:gd name="T23" fmla="*/ 156 h 1868"/>
                <a:gd name="T24" fmla="*/ 298 w 1481"/>
                <a:gd name="T25" fmla="*/ 156 h 1868"/>
                <a:gd name="T26" fmla="*/ 298 w 1481"/>
                <a:gd name="T27" fmla="*/ 176 h 1868"/>
                <a:gd name="T28" fmla="*/ 346 w 1481"/>
                <a:gd name="T29" fmla="*/ 176 h 1868"/>
                <a:gd name="T30" fmla="*/ 346 w 1481"/>
                <a:gd name="T31" fmla="*/ 208 h 1868"/>
                <a:gd name="T32" fmla="*/ 356 w 1481"/>
                <a:gd name="T33" fmla="*/ 208 h 1868"/>
                <a:gd name="T34" fmla="*/ 356 w 1481"/>
                <a:gd name="T35" fmla="*/ 236 h 1868"/>
                <a:gd name="T36" fmla="*/ 380 w 1481"/>
                <a:gd name="T37" fmla="*/ 236 h 1868"/>
                <a:gd name="T38" fmla="*/ 380 w 1481"/>
                <a:gd name="T39" fmla="*/ 250 h 1868"/>
                <a:gd name="T40" fmla="*/ 430 w 1481"/>
                <a:gd name="T41" fmla="*/ 250 h 1868"/>
                <a:gd name="T42" fmla="*/ 430 w 1481"/>
                <a:gd name="T43" fmla="*/ 265 h 1868"/>
                <a:gd name="T44" fmla="*/ 472 w 1481"/>
                <a:gd name="T45" fmla="*/ 265 h 1868"/>
                <a:gd name="T46" fmla="*/ 472 w 1481"/>
                <a:gd name="T47" fmla="*/ 325 h 1868"/>
                <a:gd name="T48" fmla="*/ 524 w 1481"/>
                <a:gd name="T49" fmla="*/ 325 h 1868"/>
                <a:gd name="T50" fmla="*/ 524 w 1481"/>
                <a:gd name="T51" fmla="*/ 341 h 1868"/>
                <a:gd name="T52" fmla="*/ 574 w 1481"/>
                <a:gd name="T53" fmla="*/ 341 h 1868"/>
                <a:gd name="T54" fmla="*/ 574 w 1481"/>
                <a:gd name="T55" fmla="*/ 361 h 1868"/>
                <a:gd name="T56" fmla="*/ 590 w 1481"/>
                <a:gd name="T57" fmla="*/ 361 h 1868"/>
                <a:gd name="T58" fmla="*/ 590 w 1481"/>
                <a:gd name="T59" fmla="*/ 385 h 1868"/>
                <a:gd name="T60" fmla="*/ 604 w 1481"/>
                <a:gd name="T61" fmla="*/ 385 h 1868"/>
                <a:gd name="T62" fmla="*/ 604 w 1481"/>
                <a:gd name="T63" fmla="*/ 405 h 1868"/>
                <a:gd name="T64" fmla="*/ 616 w 1481"/>
                <a:gd name="T65" fmla="*/ 405 h 1868"/>
                <a:gd name="T66" fmla="*/ 616 w 1481"/>
                <a:gd name="T67" fmla="*/ 427 h 1868"/>
                <a:gd name="T68" fmla="*/ 771 w 1481"/>
                <a:gd name="T69" fmla="*/ 427 h 1868"/>
                <a:gd name="T70" fmla="*/ 771 w 1481"/>
                <a:gd name="T71" fmla="*/ 475 h 1868"/>
                <a:gd name="T72" fmla="*/ 803 w 1481"/>
                <a:gd name="T73" fmla="*/ 475 h 1868"/>
                <a:gd name="T74" fmla="*/ 803 w 1481"/>
                <a:gd name="T75" fmla="*/ 495 h 1868"/>
                <a:gd name="T76" fmla="*/ 881 w 1481"/>
                <a:gd name="T77" fmla="*/ 495 h 1868"/>
                <a:gd name="T78" fmla="*/ 881 w 1481"/>
                <a:gd name="T79" fmla="*/ 547 h 1868"/>
                <a:gd name="T80" fmla="*/ 921 w 1481"/>
                <a:gd name="T81" fmla="*/ 547 h 1868"/>
                <a:gd name="T82" fmla="*/ 921 w 1481"/>
                <a:gd name="T83" fmla="*/ 601 h 1868"/>
                <a:gd name="T84" fmla="*/ 933 w 1481"/>
                <a:gd name="T85" fmla="*/ 601 h 1868"/>
                <a:gd name="T86" fmla="*/ 933 w 1481"/>
                <a:gd name="T87" fmla="*/ 661 h 1868"/>
                <a:gd name="T88" fmla="*/ 979 w 1481"/>
                <a:gd name="T89" fmla="*/ 661 h 1868"/>
                <a:gd name="T90" fmla="*/ 979 w 1481"/>
                <a:gd name="T91" fmla="*/ 732 h 1868"/>
                <a:gd name="T92" fmla="*/ 1013 w 1481"/>
                <a:gd name="T93" fmla="*/ 732 h 1868"/>
                <a:gd name="T94" fmla="*/ 1013 w 1481"/>
                <a:gd name="T95" fmla="*/ 802 h 1868"/>
                <a:gd name="T96" fmla="*/ 1023 w 1481"/>
                <a:gd name="T97" fmla="*/ 802 h 1868"/>
                <a:gd name="T98" fmla="*/ 1023 w 1481"/>
                <a:gd name="T99" fmla="*/ 878 h 1868"/>
                <a:gd name="T100" fmla="*/ 1073 w 1481"/>
                <a:gd name="T101" fmla="*/ 878 h 1868"/>
                <a:gd name="T102" fmla="*/ 1073 w 1481"/>
                <a:gd name="T103" fmla="*/ 1078 h 1868"/>
                <a:gd name="T104" fmla="*/ 1203 w 1481"/>
                <a:gd name="T105" fmla="*/ 1078 h 1868"/>
                <a:gd name="T106" fmla="*/ 1203 w 1481"/>
                <a:gd name="T107" fmla="*/ 1209 h 1868"/>
                <a:gd name="T108" fmla="*/ 1481 w 1481"/>
                <a:gd name="T109" fmla="*/ 1209 h 1868"/>
                <a:gd name="T110" fmla="*/ 1481 w 1481"/>
                <a:gd name="T11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1" h="1868">
                  <a:moveTo>
                    <a:pt x="0" y="0"/>
                  </a:moveTo>
                  <a:lnTo>
                    <a:pt x="52" y="0"/>
                  </a:lnTo>
                  <a:lnTo>
                    <a:pt x="52" y="30"/>
                  </a:lnTo>
                  <a:lnTo>
                    <a:pt x="122" y="30"/>
                  </a:lnTo>
                  <a:lnTo>
                    <a:pt x="122" y="46"/>
                  </a:lnTo>
                  <a:lnTo>
                    <a:pt x="160" y="46"/>
                  </a:lnTo>
                  <a:lnTo>
                    <a:pt x="160" y="82"/>
                  </a:lnTo>
                  <a:lnTo>
                    <a:pt x="212" y="82"/>
                  </a:lnTo>
                  <a:lnTo>
                    <a:pt x="212" y="130"/>
                  </a:lnTo>
                  <a:lnTo>
                    <a:pt x="230" y="130"/>
                  </a:lnTo>
                  <a:lnTo>
                    <a:pt x="230" y="144"/>
                  </a:lnTo>
                  <a:lnTo>
                    <a:pt x="230" y="156"/>
                  </a:lnTo>
                  <a:lnTo>
                    <a:pt x="298" y="156"/>
                  </a:lnTo>
                  <a:lnTo>
                    <a:pt x="298" y="176"/>
                  </a:lnTo>
                  <a:lnTo>
                    <a:pt x="346" y="176"/>
                  </a:lnTo>
                  <a:lnTo>
                    <a:pt x="346" y="208"/>
                  </a:lnTo>
                  <a:lnTo>
                    <a:pt x="356" y="208"/>
                  </a:lnTo>
                  <a:lnTo>
                    <a:pt x="356" y="236"/>
                  </a:lnTo>
                  <a:lnTo>
                    <a:pt x="380" y="236"/>
                  </a:lnTo>
                  <a:lnTo>
                    <a:pt x="380" y="250"/>
                  </a:lnTo>
                  <a:lnTo>
                    <a:pt x="430" y="250"/>
                  </a:lnTo>
                  <a:lnTo>
                    <a:pt x="430" y="265"/>
                  </a:lnTo>
                  <a:lnTo>
                    <a:pt x="472" y="265"/>
                  </a:lnTo>
                  <a:lnTo>
                    <a:pt x="472" y="325"/>
                  </a:lnTo>
                  <a:lnTo>
                    <a:pt x="524" y="325"/>
                  </a:lnTo>
                  <a:lnTo>
                    <a:pt x="524" y="341"/>
                  </a:lnTo>
                  <a:lnTo>
                    <a:pt x="574" y="341"/>
                  </a:lnTo>
                  <a:lnTo>
                    <a:pt x="574" y="361"/>
                  </a:lnTo>
                  <a:lnTo>
                    <a:pt x="590" y="361"/>
                  </a:lnTo>
                  <a:lnTo>
                    <a:pt x="590" y="385"/>
                  </a:lnTo>
                  <a:lnTo>
                    <a:pt x="604" y="385"/>
                  </a:lnTo>
                  <a:lnTo>
                    <a:pt x="604" y="405"/>
                  </a:lnTo>
                  <a:lnTo>
                    <a:pt x="616" y="405"/>
                  </a:lnTo>
                  <a:lnTo>
                    <a:pt x="616" y="427"/>
                  </a:lnTo>
                  <a:lnTo>
                    <a:pt x="771" y="427"/>
                  </a:lnTo>
                  <a:lnTo>
                    <a:pt x="771" y="475"/>
                  </a:lnTo>
                  <a:lnTo>
                    <a:pt x="803" y="475"/>
                  </a:lnTo>
                  <a:lnTo>
                    <a:pt x="803" y="495"/>
                  </a:lnTo>
                  <a:lnTo>
                    <a:pt x="881" y="495"/>
                  </a:lnTo>
                  <a:lnTo>
                    <a:pt x="881" y="547"/>
                  </a:lnTo>
                  <a:lnTo>
                    <a:pt x="921" y="547"/>
                  </a:lnTo>
                  <a:lnTo>
                    <a:pt x="921" y="601"/>
                  </a:lnTo>
                  <a:lnTo>
                    <a:pt x="933" y="601"/>
                  </a:lnTo>
                  <a:lnTo>
                    <a:pt x="933" y="661"/>
                  </a:lnTo>
                  <a:lnTo>
                    <a:pt x="979" y="661"/>
                  </a:lnTo>
                  <a:lnTo>
                    <a:pt x="979" y="732"/>
                  </a:lnTo>
                  <a:lnTo>
                    <a:pt x="1013" y="732"/>
                  </a:lnTo>
                  <a:lnTo>
                    <a:pt x="1013" y="802"/>
                  </a:lnTo>
                  <a:lnTo>
                    <a:pt x="1023" y="802"/>
                  </a:lnTo>
                  <a:lnTo>
                    <a:pt x="1023" y="878"/>
                  </a:lnTo>
                  <a:lnTo>
                    <a:pt x="1073" y="878"/>
                  </a:lnTo>
                  <a:lnTo>
                    <a:pt x="1073" y="1078"/>
                  </a:lnTo>
                  <a:lnTo>
                    <a:pt x="1203" y="1078"/>
                  </a:lnTo>
                  <a:lnTo>
                    <a:pt x="1203" y="1209"/>
                  </a:lnTo>
                  <a:lnTo>
                    <a:pt x="1481" y="1209"/>
                  </a:lnTo>
                  <a:lnTo>
                    <a:pt x="1481" y="186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Line 6">
              <a:extLst>
                <a:ext uri="{FF2B5EF4-FFF2-40B4-BE49-F238E27FC236}">
                  <a16:creationId xmlns:a16="http://schemas.microsoft.com/office/drawing/2014/main" id="{49B46E95-97F5-8B56-7BD0-0FE6DE983753}"/>
                </a:ext>
              </a:extLst>
            </p:cNvPr>
            <p:cNvSpPr>
              <a:spLocks noChangeShapeType="1"/>
            </p:cNvSpPr>
            <p:nvPr/>
          </p:nvSpPr>
          <p:spPr bwMode="auto">
            <a:xfrm>
              <a:off x="3348038" y="3606800"/>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 name="Line 7">
              <a:extLst>
                <a:ext uri="{FF2B5EF4-FFF2-40B4-BE49-F238E27FC236}">
                  <a16:creationId xmlns:a16="http://schemas.microsoft.com/office/drawing/2014/main" id="{6C8997F0-62A4-6BD6-C4E6-5282B952ADA6}"/>
                </a:ext>
              </a:extLst>
            </p:cNvPr>
            <p:cNvSpPr>
              <a:spLocks noChangeShapeType="1"/>
            </p:cNvSpPr>
            <p:nvPr/>
          </p:nvSpPr>
          <p:spPr bwMode="auto">
            <a:xfrm>
              <a:off x="3313113" y="3606800"/>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Line 8">
              <a:extLst>
                <a:ext uri="{FF2B5EF4-FFF2-40B4-BE49-F238E27FC236}">
                  <a16:creationId xmlns:a16="http://schemas.microsoft.com/office/drawing/2014/main" id="{4966A98B-44CD-60D6-71DD-1FB3CA4D71E4}"/>
                </a:ext>
              </a:extLst>
            </p:cNvPr>
            <p:cNvSpPr>
              <a:spLocks noChangeShapeType="1"/>
            </p:cNvSpPr>
            <p:nvPr/>
          </p:nvSpPr>
          <p:spPr bwMode="auto">
            <a:xfrm>
              <a:off x="3255963" y="3292475"/>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 name="Line 9">
              <a:extLst>
                <a:ext uri="{FF2B5EF4-FFF2-40B4-BE49-F238E27FC236}">
                  <a16:creationId xmlns:a16="http://schemas.microsoft.com/office/drawing/2014/main" id="{28D66E5C-B7CF-A427-523A-F79F267D3114}"/>
                </a:ext>
              </a:extLst>
            </p:cNvPr>
            <p:cNvSpPr>
              <a:spLocks noChangeShapeType="1"/>
            </p:cNvSpPr>
            <p:nvPr/>
          </p:nvSpPr>
          <p:spPr bwMode="auto">
            <a:xfrm>
              <a:off x="3278188" y="3292475"/>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 name="Line 10">
              <a:extLst>
                <a:ext uri="{FF2B5EF4-FFF2-40B4-BE49-F238E27FC236}">
                  <a16:creationId xmlns:a16="http://schemas.microsoft.com/office/drawing/2014/main" id="{463F1811-0685-CCB6-56A9-29830ED349A6}"/>
                </a:ext>
              </a:extLst>
            </p:cNvPr>
            <p:cNvSpPr>
              <a:spLocks noChangeShapeType="1"/>
            </p:cNvSpPr>
            <p:nvPr/>
          </p:nvSpPr>
          <p:spPr bwMode="auto">
            <a:xfrm>
              <a:off x="3138488" y="2944813"/>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3" name="Line 11">
              <a:extLst>
                <a:ext uri="{FF2B5EF4-FFF2-40B4-BE49-F238E27FC236}">
                  <a16:creationId xmlns:a16="http://schemas.microsoft.com/office/drawing/2014/main" id="{2A72725A-5C11-E293-7AF6-08B2A1CFFB59}"/>
                </a:ext>
              </a:extLst>
            </p:cNvPr>
            <p:cNvSpPr>
              <a:spLocks noChangeShapeType="1"/>
            </p:cNvSpPr>
            <p:nvPr/>
          </p:nvSpPr>
          <p:spPr bwMode="auto">
            <a:xfrm>
              <a:off x="3001963" y="27670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4" name="Line 12">
              <a:extLst>
                <a:ext uri="{FF2B5EF4-FFF2-40B4-BE49-F238E27FC236}">
                  <a16:creationId xmlns:a16="http://schemas.microsoft.com/office/drawing/2014/main" id="{955286F6-788F-B5C9-35FF-6E5FEADD8D4F}"/>
                </a:ext>
              </a:extLst>
            </p:cNvPr>
            <p:cNvSpPr>
              <a:spLocks noChangeShapeType="1"/>
            </p:cNvSpPr>
            <p:nvPr/>
          </p:nvSpPr>
          <p:spPr bwMode="auto">
            <a:xfrm>
              <a:off x="3017838" y="27670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5" name="Line 13">
              <a:extLst>
                <a:ext uri="{FF2B5EF4-FFF2-40B4-BE49-F238E27FC236}">
                  <a16:creationId xmlns:a16="http://schemas.microsoft.com/office/drawing/2014/main" id="{52453D12-82E4-EEEC-9343-88854F5DBBDE}"/>
                </a:ext>
              </a:extLst>
            </p:cNvPr>
            <p:cNvSpPr>
              <a:spLocks noChangeShapeType="1"/>
            </p:cNvSpPr>
            <p:nvPr/>
          </p:nvSpPr>
          <p:spPr bwMode="auto">
            <a:xfrm>
              <a:off x="2963863" y="268763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6" name="Line 14">
              <a:extLst>
                <a:ext uri="{FF2B5EF4-FFF2-40B4-BE49-F238E27FC236}">
                  <a16:creationId xmlns:a16="http://schemas.microsoft.com/office/drawing/2014/main" id="{307FAC17-987A-18CA-D730-0E0E65171C65}"/>
                </a:ext>
              </a:extLst>
            </p:cNvPr>
            <p:cNvSpPr>
              <a:spLocks noChangeShapeType="1"/>
            </p:cNvSpPr>
            <p:nvPr/>
          </p:nvSpPr>
          <p:spPr bwMode="auto">
            <a:xfrm>
              <a:off x="2947988" y="268763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7" name="Line 15">
              <a:extLst>
                <a:ext uri="{FF2B5EF4-FFF2-40B4-BE49-F238E27FC236}">
                  <a16:creationId xmlns:a16="http://schemas.microsoft.com/office/drawing/2014/main" id="{17048FAF-A430-9D99-5719-0F0BD597205D}"/>
                </a:ext>
              </a:extLst>
            </p:cNvPr>
            <p:cNvSpPr>
              <a:spLocks noChangeShapeType="1"/>
            </p:cNvSpPr>
            <p:nvPr/>
          </p:nvSpPr>
          <p:spPr bwMode="auto">
            <a:xfrm>
              <a:off x="2900363" y="268763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8" name="Line 16">
              <a:extLst>
                <a:ext uri="{FF2B5EF4-FFF2-40B4-BE49-F238E27FC236}">
                  <a16:creationId xmlns:a16="http://schemas.microsoft.com/office/drawing/2014/main" id="{7939FFD4-0AA8-5181-A2BB-340A8F6A43F5}"/>
                </a:ext>
              </a:extLst>
            </p:cNvPr>
            <p:cNvSpPr>
              <a:spLocks noChangeShapeType="1"/>
            </p:cNvSpPr>
            <p:nvPr/>
          </p:nvSpPr>
          <p:spPr bwMode="auto">
            <a:xfrm>
              <a:off x="2884488" y="268763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9" name="Line 17">
              <a:extLst>
                <a:ext uri="{FF2B5EF4-FFF2-40B4-BE49-F238E27FC236}">
                  <a16:creationId xmlns:a16="http://schemas.microsoft.com/office/drawing/2014/main" id="{E99A07E6-C84A-EECA-4AC6-56F595F3A8C1}"/>
                </a:ext>
              </a:extLst>
            </p:cNvPr>
            <p:cNvSpPr>
              <a:spLocks noChangeShapeType="1"/>
            </p:cNvSpPr>
            <p:nvPr/>
          </p:nvSpPr>
          <p:spPr bwMode="auto">
            <a:xfrm>
              <a:off x="2874963" y="268763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0" name="Line 18">
              <a:extLst>
                <a:ext uri="{FF2B5EF4-FFF2-40B4-BE49-F238E27FC236}">
                  <a16:creationId xmlns:a16="http://schemas.microsoft.com/office/drawing/2014/main" id="{4F070744-2ABD-ED03-4E60-FBCF98759899}"/>
                </a:ext>
              </a:extLst>
            </p:cNvPr>
            <p:cNvSpPr>
              <a:spLocks noChangeShapeType="1"/>
            </p:cNvSpPr>
            <p:nvPr/>
          </p:nvSpPr>
          <p:spPr bwMode="auto">
            <a:xfrm>
              <a:off x="2827338" y="263366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1" name="Line 19">
              <a:extLst>
                <a:ext uri="{FF2B5EF4-FFF2-40B4-BE49-F238E27FC236}">
                  <a16:creationId xmlns:a16="http://schemas.microsoft.com/office/drawing/2014/main" id="{B89593F1-8060-05E9-652E-FFA655B8F853}"/>
                </a:ext>
              </a:extLst>
            </p:cNvPr>
            <p:cNvSpPr>
              <a:spLocks noChangeShapeType="1"/>
            </p:cNvSpPr>
            <p:nvPr/>
          </p:nvSpPr>
          <p:spPr bwMode="auto">
            <a:xfrm>
              <a:off x="2757488" y="25796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2" name="Line 20">
              <a:extLst>
                <a:ext uri="{FF2B5EF4-FFF2-40B4-BE49-F238E27FC236}">
                  <a16:creationId xmlns:a16="http://schemas.microsoft.com/office/drawing/2014/main" id="{BC1CAB16-34A1-E69B-EAE3-83F60D262D93}"/>
                </a:ext>
              </a:extLst>
            </p:cNvPr>
            <p:cNvSpPr>
              <a:spLocks noChangeShapeType="1"/>
            </p:cNvSpPr>
            <p:nvPr/>
          </p:nvSpPr>
          <p:spPr bwMode="auto">
            <a:xfrm>
              <a:off x="2716213" y="25796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3" name="Line 21">
              <a:extLst>
                <a:ext uri="{FF2B5EF4-FFF2-40B4-BE49-F238E27FC236}">
                  <a16:creationId xmlns:a16="http://schemas.microsoft.com/office/drawing/2014/main" id="{1C8423E4-A49D-651D-CA5A-8A462343D606}"/>
                </a:ext>
              </a:extLst>
            </p:cNvPr>
            <p:cNvSpPr>
              <a:spLocks noChangeShapeType="1"/>
            </p:cNvSpPr>
            <p:nvPr/>
          </p:nvSpPr>
          <p:spPr bwMode="auto">
            <a:xfrm>
              <a:off x="2706688" y="25796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4" name="Line 22">
              <a:extLst>
                <a:ext uri="{FF2B5EF4-FFF2-40B4-BE49-F238E27FC236}">
                  <a16:creationId xmlns:a16="http://schemas.microsoft.com/office/drawing/2014/main" id="{ADA3B359-6994-82C5-C8E7-851337E40BD4}"/>
                </a:ext>
              </a:extLst>
            </p:cNvPr>
            <p:cNvSpPr>
              <a:spLocks noChangeShapeType="1"/>
            </p:cNvSpPr>
            <p:nvPr/>
          </p:nvSpPr>
          <p:spPr bwMode="auto">
            <a:xfrm>
              <a:off x="2693988" y="25796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5" name="Line 23">
              <a:extLst>
                <a:ext uri="{FF2B5EF4-FFF2-40B4-BE49-F238E27FC236}">
                  <a16:creationId xmlns:a16="http://schemas.microsoft.com/office/drawing/2014/main" id="{14282CDB-956C-1F3F-62E1-335EA89CBC58}"/>
                </a:ext>
              </a:extLst>
            </p:cNvPr>
            <p:cNvSpPr>
              <a:spLocks noChangeShapeType="1"/>
            </p:cNvSpPr>
            <p:nvPr/>
          </p:nvSpPr>
          <p:spPr bwMode="auto">
            <a:xfrm>
              <a:off x="2671763" y="25796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6" name="Line 24">
              <a:extLst>
                <a:ext uri="{FF2B5EF4-FFF2-40B4-BE49-F238E27FC236}">
                  <a16:creationId xmlns:a16="http://schemas.microsoft.com/office/drawing/2014/main" id="{9B4468C5-2AE5-4276-69B6-E76006621B94}"/>
                </a:ext>
              </a:extLst>
            </p:cNvPr>
            <p:cNvSpPr>
              <a:spLocks noChangeShapeType="1"/>
            </p:cNvSpPr>
            <p:nvPr/>
          </p:nvSpPr>
          <p:spPr bwMode="auto">
            <a:xfrm>
              <a:off x="2655888" y="25796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Line 25">
              <a:extLst>
                <a:ext uri="{FF2B5EF4-FFF2-40B4-BE49-F238E27FC236}">
                  <a16:creationId xmlns:a16="http://schemas.microsoft.com/office/drawing/2014/main" id="{7E28BB7A-B892-DAC3-F425-2AC902E6CD47}"/>
                </a:ext>
              </a:extLst>
            </p:cNvPr>
            <p:cNvSpPr>
              <a:spLocks noChangeShapeType="1"/>
            </p:cNvSpPr>
            <p:nvPr/>
          </p:nvSpPr>
          <p:spPr bwMode="auto">
            <a:xfrm>
              <a:off x="2630488" y="25796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8" name="Line 26">
              <a:extLst>
                <a:ext uri="{FF2B5EF4-FFF2-40B4-BE49-F238E27FC236}">
                  <a16:creationId xmlns:a16="http://schemas.microsoft.com/office/drawing/2014/main" id="{13770D60-DB97-F877-367A-00DE21EB2F7E}"/>
                </a:ext>
              </a:extLst>
            </p:cNvPr>
            <p:cNvSpPr>
              <a:spLocks noChangeShapeType="1"/>
            </p:cNvSpPr>
            <p:nvPr/>
          </p:nvSpPr>
          <p:spPr bwMode="auto">
            <a:xfrm>
              <a:off x="2565400" y="25288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9" name="Line 27">
              <a:extLst>
                <a:ext uri="{FF2B5EF4-FFF2-40B4-BE49-F238E27FC236}">
                  <a16:creationId xmlns:a16="http://schemas.microsoft.com/office/drawing/2014/main" id="{C01CC22F-9992-5BC4-07D4-D32A082146A4}"/>
                </a:ext>
              </a:extLst>
            </p:cNvPr>
            <p:cNvSpPr>
              <a:spLocks noChangeShapeType="1"/>
            </p:cNvSpPr>
            <p:nvPr/>
          </p:nvSpPr>
          <p:spPr bwMode="auto">
            <a:xfrm>
              <a:off x="2565400" y="2538413"/>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0" name="Line 28">
              <a:extLst>
                <a:ext uri="{FF2B5EF4-FFF2-40B4-BE49-F238E27FC236}">
                  <a16:creationId xmlns:a16="http://schemas.microsoft.com/office/drawing/2014/main" id="{46389049-70AD-F36E-FE19-07B2E962C7CB}"/>
                </a:ext>
              </a:extLst>
            </p:cNvPr>
            <p:cNvSpPr>
              <a:spLocks noChangeShapeType="1"/>
            </p:cNvSpPr>
            <p:nvPr/>
          </p:nvSpPr>
          <p:spPr bwMode="auto">
            <a:xfrm>
              <a:off x="2524125" y="247173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1" name="Line 29">
              <a:extLst>
                <a:ext uri="{FF2B5EF4-FFF2-40B4-BE49-F238E27FC236}">
                  <a16:creationId xmlns:a16="http://schemas.microsoft.com/office/drawing/2014/main" id="{C38A1E10-668F-6ABC-939F-6541F976FCB2}"/>
                </a:ext>
              </a:extLst>
            </p:cNvPr>
            <p:cNvSpPr>
              <a:spLocks noChangeShapeType="1"/>
            </p:cNvSpPr>
            <p:nvPr/>
          </p:nvSpPr>
          <p:spPr bwMode="auto">
            <a:xfrm>
              <a:off x="2501900" y="244633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Line 30">
              <a:extLst>
                <a:ext uri="{FF2B5EF4-FFF2-40B4-BE49-F238E27FC236}">
                  <a16:creationId xmlns:a16="http://schemas.microsoft.com/office/drawing/2014/main" id="{28703CF3-9225-0F38-0865-FCF60F483CBC}"/>
                </a:ext>
              </a:extLst>
            </p:cNvPr>
            <p:cNvSpPr>
              <a:spLocks noChangeShapeType="1"/>
            </p:cNvSpPr>
            <p:nvPr/>
          </p:nvSpPr>
          <p:spPr bwMode="auto">
            <a:xfrm>
              <a:off x="2492375" y="244633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Line 31">
              <a:extLst>
                <a:ext uri="{FF2B5EF4-FFF2-40B4-BE49-F238E27FC236}">
                  <a16:creationId xmlns:a16="http://schemas.microsoft.com/office/drawing/2014/main" id="{B52E1652-C152-2A80-7DC2-1DEE5CC1CAA0}"/>
                </a:ext>
              </a:extLst>
            </p:cNvPr>
            <p:cNvSpPr>
              <a:spLocks noChangeShapeType="1"/>
            </p:cNvSpPr>
            <p:nvPr/>
          </p:nvSpPr>
          <p:spPr bwMode="auto">
            <a:xfrm>
              <a:off x="2479675" y="244633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32">
              <a:extLst>
                <a:ext uri="{FF2B5EF4-FFF2-40B4-BE49-F238E27FC236}">
                  <a16:creationId xmlns:a16="http://schemas.microsoft.com/office/drawing/2014/main" id="{87C1F0C5-4BBA-F048-FA99-5F59AA94110E}"/>
                </a:ext>
              </a:extLst>
            </p:cNvPr>
            <p:cNvSpPr>
              <a:spLocks noChangeShapeType="1"/>
            </p:cNvSpPr>
            <p:nvPr/>
          </p:nvSpPr>
          <p:spPr bwMode="auto">
            <a:xfrm>
              <a:off x="2470150" y="244633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33">
              <a:extLst>
                <a:ext uri="{FF2B5EF4-FFF2-40B4-BE49-F238E27FC236}">
                  <a16:creationId xmlns:a16="http://schemas.microsoft.com/office/drawing/2014/main" id="{21B33424-8F0F-5598-2E25-9E3D82C23496}"/>
                </a:ext>
              </a:extLst>
            </p:cNvPr>
            <p:cNvSpPr>
              <a:spLocks noChangeShapeType="1"/>
            </p:cNvSpPr>
            <p:nvPr/>
          </p:nvSpPr>
          <p:spPr bwMode="auto">
            <a:xfrm>
              <a:off x="2447925" y="24495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Line 34">
              <a:extLst>
                <a:ext uri="{FF2B5EF4-FFF2-40B4-BE49-F238E27FC236}">
                  <a16:creationId xmlns:a16="http://schemas.microsoft.com/office/drawing/2014/main" id="{A94AC8CA-6ED8-EB6E-6EC6-B1949AC32C32}"/>
                </a:ext>
              </a:extLst>
            </p:cNvPr>
            <p:cNvSpPr>
              <a:spLocks noChangeShapeType="1"/>
            </p:cNvSpPr>
            <p:nvPr/>
          </p:nvSpPr>
          <p:spPr bwMode="auto">
            <a:xfrm>
              <a:off x="2422525" y="241458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7" name="Line 35">
              <a:extLst>
                <a:ext uri="{FF2B5EF4-FFF2-40B4-BE49-F238E27FC236}">
                  <a16:creationId xmlns:a16="http://schemas.microsoft.com/office/drawing/2014/main" id="{4F3E128E-8F59-4052-0BB6-F223F4F75681}"/>
                </a:ext>
              </a:extLst>
            </p:cNvPr>
            <p:cNvSpPr>
              <a:spLocks noChangeShapeType="1"/>
            </p:cNvSpPr>
            <p:nvPr/>
          </p:nvSpPr>
          <p:spPr bwMode="auto">
            <a:xfrm>
              <a:off x="2409825" y="241458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36">
              <a:extLst>
                <a:ext uri="{FF2B5EF4-FFF2-40B4-BE49-F238E27FC236}">
                  <a16:creationId xmlns:a16="http://schemas.microsoft.com/office/drawing/2014/main" id="{81017BBA-A045-98E7-833D-41E1FB2A3F5F}"/>
                </a:ext>
              </a:extLst>
            </p:cNvPr>
            <p:cNvSpPr>
              <a:spLocks noChangeShapeType="1"/>
            </p:cNvSpPr>
            <p:nvPr/>
          </p:nvSpPr>
          <p:spPr bwMode="auto">
            <a:xfrm>
              <a:off x="2384425" y="241458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Line 37">
              <a:extLst>
                <a:ext uri="{FF2B5EF4-FFF2-40B4-BE49-F238E27FC236}">
                  <a16:creationId xmlns:a16="http://schemas.microsoft.com/office/drawing/2014/main" id="{C8D1B4ED-96FF-6418-5A64-F95FA41ECD91}"/>
                </a:ext>
              </a:extLst>
            </p:cNvPr>
            <p:cNvSpPr>
              <a:spLocks noChangeShapeType="1"/>
            </p:cNvSpPr>
            <p:nvPr/>
          </p:nvSpPr>
          <p:spPr bwMode="auto">
            <a:xfrm>
              <a:off x="2374900" y="2414588"/>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0" name="Line 38">
              <a:extLst>
                <a:ext uri="{FF2B5EF4-FFF2-40B4-BE49-F238E27FC236}">
                  <a16:creationId xmlns:a16="http://schemas.microsoft.com/office/drawing/2014/main" id="{0B67D27C-33CC-1D45-C8F1-7243731144E6}"/>
                </a:ext>
              </a:extLst>
            </p:cNvPr>
            <p:cNvSpPr>
              <a:spLocks noChangeShapeType="1"/>
            </p:cNvSpPr>
            <p:nvPr/>
          </p:nvSpPr>
          <p:spPr bwMode="auto">
            <a:xfrm>
              <a:off x="2314575" y="23225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Line 39">
              <a:extLst>
                <a:ext uri="{FF2B5EF4-FFF2-40B4-BE49-F238E27FC236}">
                  <a16:creationId xmlns:a16="http://schemas.microsoft.com/office/drawing/2014/main" id="{F3B7E955-F516-159A-9B21-9B7F15A4686F}"/>
                </a:ext>
              </a:extLst>
            </p:cNvPr>
            <p:cNvSpPr>
              <a:spLocks noChangeShapeType="1"/>
            </p:cNvSpPr>
            <p:nvPr/>
          </p:nvSpPr>
          <p:spPr bwMode="auto">
            <a:xfrm>
              <a:off x="3557588" y="38211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Line 40">
              <a:extLst>
                <a:ext uri="{FF2B5EF4-FFF2-40B4-BE49-F238E27FC236}">
                  <a16:creationId xmlns:a16="http://schemas.microsoft.com/office/drawing/2014/main" id="{C2E0EF96-B51F-81C3-95F5-23688647F854}"/>
                </a:ext>
              </a:extLst>
            </p:cNvPr>
            <p:cNvSpPr>
              <a:spLocks noChangeShapeType="1"/>
            </p:cNvSpPr>
            <p:nvPr/>
          </p:nvSpPr>
          <p:spPr bwMode="auto">
            <a:xfrm>
              <a:off x="3633788" y="38211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Line 41">
              <a:extLst>
                <a:ext uri="{FF2B5EF4-FFF2-40B4-BE49-F238E27FC236}">
                  <a16:creationId xmlns:a16="http://schemas.microsoft.com/office/drawing/2014/main" id="{53B9DA38-D75B-C376-7042-FD3EAAD8CFE7}"/>
                </a:ext>
              </a:extLst>
            </p:cNvPr>
            <p:cNvSpPr>
              <a:spLocks noChangeShapeType="1"/>
            </p:cNvSpPr>
            <p:nvPr/>
          </p:nvSpPr>
          <p:spPr bwMode="auto">
            <a:xfrm>
              <a:off x="3649663" y="38211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4" name="Line 42">
              <a:extLst>
                <a:ext uri="{FF2B5EF4-FFF2-40B4-BE49-F238E27FC236}">
                  <a16:creationId xmlns:a16="http://schemas.microsoft.com/office/drawing/2014/main" id="{5CEB1793-67FC-D499-C369-87DA3F2B084F}"/>
                </a:ext>
              </a:extLst>
            </p:cNvPr>
            <p:cNvSpPr>
              <a:spLocks noChangeShapeType="1"/>
            </p:cNvSpPr>
            <p:nvPr/>
          </p:nvSpPr>
          <p:spPr bwMode="auto">
            <a:xfrm>
              <a:off x="3779838" y="38211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5" name="Line 43">
              <a:extLst>
                <a:ext uri="{FF2B5EF4-FFF2-40B4-BE49-F238E27FC236}">
                  <a16:creationId xmlns:a16="http://schemas.microsoft.com/office/drawing/2014/main" id="{7EF4DB85-A98E-3DB9-0111-1A3123185178}"/>
                </a:ext>
              </a:extLst>
            </p:cNvPr>
            <p:cNvSpPr>
              <a:spLocks noChangeShapeType="1"/>
            </p:cNvSpPr>
            <p:nvPr/>
          </p:nvSpPr>
          <p:spPr bwMode="auto">
            <a:xfrm>
              <a:off x="2286000" y="2292350"/>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6" name="Line 44">
              <a:extLst>
                <a:ext uri="{FF2B5EF4-FFF2-40B4-BE49-F238E27FC236}">
                  <a16:creationId xmlns:a16="http://schemas.microsoft.com/office/drawing/2014/main" id="{ADBEEE45-69F3-2F82-4A58-9EECF764C39D}"/>
                </a:ext>
              </a:extLst>
            </p:cNvPr>
            <p:cNvSpPr>
              <a:spLocks noChangeShapeType="1"/>
            </p:cNvSpPr>
            <p:nvPr/>
          </p:nvSpPr>
          <p:spPr bwMode="auto">
            <a:xfrm>
              <a:off x="2273300" y="2292350"/>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Line 45">
              <a:extLst>
                <a:ext uri="{FF2B5EF4-FFF2-40B4-BE49-F238E27FC236}">
                  <a16:creationId xmlns:a16="http://schemas.microsoft.com/office/drawing/2014/main" id="{4AE4A089-E12E-48F4-7732-2CE284C67021}"/>
                </a:ext>
              </a:extLst>
            </p:cNvPr>
            <p:cNvSpPr>
              <a:spLocks noChangeShapeType="1"/>
            </p:cNvSpPr>
            <p:nvPr/>
          </p:nvSpPr>
          <p:spPr bwMode="auto">
            <a:xfrm>
              <a:off x="2263775" y="2292350"/>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8" name="Line 46">
              <a:extLst>
                <a:ext uri="{FF2B5EF4-FFF2-40B4-BE49-F238E27FC236}">
                  <a16:creationId xmlns:a16="http://schemas.microsoft.com/office/drawing/2014/main" id="{25BC0EE8-2AF9-7339-6DDE-F544ED19E600}"/>
                </a:ext>
              </a:extLst>
            </p:cNvPr>
            <p:cNvSpPr>
              <a:spLocks noChangeShapeType="1"/>
            </p:cNvSpPr>
            <p:nvPr/>
          </p:nvSpPr>
          <p:spPr bwMode="auto">
            <a:xfrm>
              <a:off x="2251075" y="2292350"/>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9" name="Line 47">
              <a:extLst>
                <a:ext uri="{FF2B5EF4-FFF2-40B4-BE49-F238E27FC236}">
                  <a16:creationId xmlns:a16="http://schemas.microsoft.com/office/drawing/2014/main" id="{DA9500E8-363C-043B-DF47-F2AB8F63F399}"/>
                </a:ext>
              </a:extLst>
            </p:cNvPr>
            <p:cNvSpPr>
              <a:spLocks noChangeShapeType="1"/>
            </p:cNvSpPr>
            <p:nvPr/>
          </p:nvSpPr>
          <p:spPr bwMode="auto">
            <a:xfrm>
              <a:off x="2238375" y="2292350"/>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0" name="Line 48">
              <a:extLst>
                <a:ext uri="{FF2B5EF4-FFF2-40B4-BE49-F238E27FC236}">
                  <a16:creationId xmlns:a16="http://schemas.microsoft.com/office/drawing/2014/main" id="{A11F09DE-794F-32BA-CE4F-8F38DAE5C169}"/>
                </a:ext>
              </a:extLst>
            </p:cNvPr>
            <p:cNvSpPr>
              <a:spLocks noChangeShapeType="1"/>
            </p:cNvSpPr>
            <p:nvPr/>
          </p:nvSpPr>
          <p:spPr bwMode="auto">
            <a:xfrm>
              <a:off x="2228850" y="2292350"/>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1" name="Line 49">
              <a:extLst>
                <a:ext uri="{FF2B5EF4-FFF2-40B4-BE49-F238E27FC236}">
                  <a16:creationId xmlns:a16="http://schemas.microsoft.com/office/drawing/2014/main" id="{A2FD70A9-A817-6662-44BE-6F8BED44874D}"/>
                </a:ext>
              </a:extLst>
            </p:cNvPr>
            <p:cNvSpPr>
              <a:spLocks noChangeShapeType="1"/>
            </p:cNvSpPr>
            <p:nvPr/>
          </p:nvSpPr>
          <p:spPr bwMode="auto">
            <a:xfrm>
              <a:off x="2216150" y="2292350"/>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2" name="Line 50">
              <a:extLst>
                <a:ext uri="{FF2B5EF4-FFF2-40B4-BE49-F238E27FC236}">
                  <a16:creationId xmlns:a16="http://schemas.microsoft.com/office/drawing/2014/main" id="{C574C6CE-B56B-230A-5A8C-F14514273484}"/>
                </a:ext>
              </a:extLst>
            </p:cNvPr>
            <p:cNvSpPr>
              <a:spLocks noChangeShapeType="1"/>
            </p:cNvSpPr>
            <p:nvPr/>
          </p:nvSpPr>
          <p:spPr bwMode="auto">
            <a:xfrm>
              <a:off x="2193925" y="2270125"/>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3" name="Line 51">
              <a:extLst>
                <a:ext uri="{FF2B5EF4-FFF2-40B4-BE49-F238E27FC236}">
                  <a16:creationId xmlns:a16="http://schemas.microsoft.com/office/drawing/2014/main" id="{A9B35354-3C65-D98B-1CEC-A4E33B00BAC6}"/>
                </a:ext>
              </a:extLst>
            </p:cNvPr>
            <p:cNvSpPr>
              <a:spLocks noChangeShapeType="1"/>
            </p:cNvSpPr>
            <p:nvPr/>
          </p:nvSpPr>
          <p:spPr bwMode="auto">
            <a:xfrm>
              <a:off x="2181225" y="2270125"/>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 name="Line 52">
              <a:extLst>
                <a:ext uri="{FF2B5EF4-FFF2-40B4-BE49-F238E27FC236}">
                  <a16:creationId xmlns:a16="http://schemas.microsoft.com/office/drawing/2014/main" id="{F8AF5624-FEFD-BB66-F646-64B13B1B3850}"/>
                </a:ext>
              </a:extLst>
            </p:cNvPr>
            <p:cNvSpPr>
              <a:spLocks noChangeShapeType="1"/>
            </p:cNvSpPr>
            <p:nvPr/>
          </p:nvSpPr>
          <p:spPr bwMode="auto">
            <a:xfrm>
              <a:off x="2127250" y="2174875"/>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 name="Line 53">
              <a:extLst>
                <a:ext uri="{FF2B5EF4-FFF2-40B4-BE49-F238E27FC236}">
                  <a16:creationId xmlns:a16="http://schemas.microsoft.com/office/drawing/2014/main" id="{42919872-4CB3-A6AB-89B9-C10DA04B81AB}"/>
                </a:ext>
              </a:extLst>
            </p:cNvPr>
            <p:cNvSpPr>
              <a:spLocks noChangeShapeType="1"/>
            </p:cNvSpPr>
            <p:nvPr/>
          </p:nvSpPr>
          <p:spPr bwMode="auto">
            <a:xfrm>
              <a:off x="2114550" y="2174875"/>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6" name="Line 54">
              <a:extLst>
                <a:ext uri="{FF2B5EF4-FFF2-40B4-BE49-F238E27FC236}">
                  <a16:creationId xmlns:a16="http://schemas.microsoft.com/office/drawing/2014/main" id="{AFEF0A3D-328B-9B5E-2650-B78E164387B8}"/>
                </a:ext>
              </a:extLst>
            </p:cNvPr>
            <p:cNvSpPr>
              <a:spLocks noChangeShapeType="1"/>
            </p:cNvSpPr>
            <p:nvPr/>
          </p:nvSpPr>
          <p:spPr bwMode="auto">
            <a:xfrm>
              <a:off x="2079625" y="21780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7" name="Line 55">
              <a:extLst>
                <a:ext uri="{FF2B5EF4-FFF2-40B4-BE49-F238E27FC236}">
                  <a16:creationId xmlns:a16="http://schemas.microsoft.com/office/drawing/2014/main" id="{A6F0B854-5F93-530C-157E-5B01694900B9}"/>
                </a:ext>
              </a:extLst>
            </p:cNvPr>
            <p:cNvSpPr>
              <a:spLocks noChangeShapeType="1"/>
            </p:cNvSpPr>
            <p:nvPr/>
          </p:nvSpPr>
          <p:spPr bwMode="auto">
            <a:xfrm>
              <a:off x="2028825" y="21399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8" name="Line 56">
              <a:extLst>
                <a:ext uri="{FF2B5EF4-FFF2-40B4-BE49-F238E27FC236}">
                  <a16:creationId xmlns:a16="http://schemas.microsoft.com/office/drawing/2014/main" id="{1D85BA74-42A2-AFFC-330A-6B3BEC33E922}"/>
                </a:ext>
              </a:extLst>
            </p:cNvPr>
            <p:cNvSpPr>
              <a:spLocks noChangeShapeType="1"/>
            </p:cNvSpPr>
            <p:nvPr/>
          </p:nvSpPr>
          <p:spPr bwMode="auto">
            <a:xfrm>
              <a:off x="2016125" y="21399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9" name="Line 57">
              <a:extLst>
                <a:ext uri="{FF2B5EF4-FFF2-40B4-BE49-F238E27FC236}">
                  <a16:creationId xmlns:a16="http://schemas.microsoft.com/office/drawing/2014/main" id="{D875787E-8B01-9BDC-AE8B-F2DD33B2B6E3}"/>
                </a:ext>
              </a:extLst>
            </p:cNvPr>
            <p:cNvSpPr>
              <a:spLocks noChangeShapeType="1"/>
            </p:cNvSpPr>
            <p:nvPr/>
          </p:nvSpPr>
          <p:spPr bwMode="auto">
            <a:xfrm>
              <a:off x="1901825" y="2035175"/>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0" name="Line 58">
              <a:extLst>
                <a:ext uri="{FF2B5EF4-FFF2-40B4-BE49-F238E27FC236}">
                  <a16:creationId xmlns:a16="http://schemas.microsoft.com/office/drawing/2014/main" id="{3F25AF5C-288C-5B56-EAD4-4F29410833A8}"/>
                </a:ext>
              </a:extLst>
            </p:cNvPr>
            <p:cNvSpPr>
              <a:spLocks noChangeShapeType="1"/>
            </p:cNvSpPr>
            <p:nvPr/>
          </p:nvSpPr>
          <p:spPr bwMode="auto">
            <a:xfrm>
              <a:off x="1873250" y="2025650"/>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1" name="Line 59">
              <a:extLst>
                <a:ext uri="{FF2B5EF4-FFF2-40B4-BE49-F238E27FC236}">
                  <a16:creationId xmlns:a16="http://schemas.microsoft.com/office/drawing/2014/main" id="{D486C6B2-CEA8-7C63-74D5-C66E1831D418}"/>
                </a:ext>
              </a:extLst>
            </p:cNvPr>
            <p:cNvSpPr>
              <a:spLocks noChangeShapeType="1"/>
            </p:cNvSpPr>
            <p:nvPr/>
          </p:nvSpPr>
          <p:spPr bwMode="auto">
            <a:xfrm>
              <a:off x="1736725" y="1952625"/>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2" name="Line 60">
              <a:extLst>
                <a:ext uri="{FF2B5EF4-FFF2-40B4-BE49-F238E27FC236}">
                  <a16:creationId xmlns:a16="http://schemas.microsoft.com/office/drawing/2014/main" id="{3A9CDEAD-E69C-AF53-5653-2E1478357745}"/>
                </a:ext>
              </a:extLst>
            </p:cNvPr>
            <p:cNvSpPr>
              <a:spLocks noChangeShapeType="1"/>
            </p:cNvSpPr>
            <p:nvPr/>
          </p:nvSpPr>
          <p:spPr bwMode="auto">
            <a:xfrm>
              <a:off x="1724025" y="1952625"/>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3" name="Line 61">
              <a:extLst>
                <a:ext uri="{FF2B5EF4-FFF2-40B4-BE49-F238E27FC236}">
                  <a16:creationId xmlns:a16="http://schemas.microsoft.com/office/drawing/2014/main" id="{F770CA4B-740F-3FC7-688B-AFD72CB86D77}"/>
                </a:ext>
              </a:extLst>
            </p:cNvPr>
            <p:cNvSpPr>
              <a:spLocks noChangeShapeType="1"/>
            </p:cNvSpPr>
            <p:nvPr/>
          </p:nvSpPr>
          <p:spPr bwMode="auto">
            <a:xfrm>
              <a:off x="1714500" y="1952625"/>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4" name="Line 62">
              <a:extLst>
                <a:ext uri="{FF2B5EF4-FFF2-40B4-BE49-F238E27FC236}">
                  <a16:creationId xmlns:a16="http://schemas.microsoft.com/office/drawing/2014/main" id="{FAEF8333-884F-D1F5-87CF-5974D9651AF3}"/>
                </a:ext>
              </a:extLst>
            </p:cNvPr>
            <p:cNvSpPr>
              <a:spLocks noChangeShapeType="1"/>
            </p:cNvSpPr>
            <p:nvPr/>
          </p:nvSpPr>
          <p:spPr bwMode="auto">
            <a:xfrm>
              <a:off x="1698625" y="1946275"/>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5" name="Line 63">
              <a:extLst>
                <a:ext uri="{FF2B5EF4-FFF2-40B4-BE49-F238E27FC236}">
                  <a16:creationId xmlns:a16="http://schemas.microsoft.com/office/drawing/2014/main" id="{356B878E-4067-1B92-182F-8D0AED2743E7}"/>
                </a:ext>
              </a:extLst>
            </p:cNvPr>
            <p:cNvSpPr>
              <a:spLocks noChangeShapeType="1"/>
            </p:cNvSpPr>
            <p:nvPr/>
          </p:nvSpPr>
          <p:spPr bwMode="auto">
            <a:xfrm>
              <a:off x="1603375" y="1895475"/>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altLang="en-US" dirty="0"/>
              <a:t>Atezolizumab + Bevacizumab vs Lenvatinib in </a:t>
            </a:r>
            <a:br>
              <a:rPr lang="en-US" altLang="en-US" dirty="0"/>
            </a:br>
            <a:r>
              <a:rPr lang="en-US" altLang="en-US" dirty="0"/>
              <a:t>Nonviral HCC: Outcomes in Overall Population</a:t>
            </a:r>
            <a:endParaRPr lang="en-US" dirty="0"/>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3958454325"/>
              </p:ext>
            </p:extLst>
          </p:nvPr>
        </p:nvGraphicFramePr>
        <p:xfrm>
          <a:off x="4648202" y="1595493"/>
          <a:ext cx="6857998" cy="1323680"/>
        </p:xfrm>
        <a:graphic>
          <a:graphicData uri="http://schemas.openxmlformats.org/drawingml/2006/table">
            <a:tbl>
              <a:tblPr firstRow="1" bandRow="1">
                <a:tableStyleId>{0E3FDE45-AF77-4B5C-9715-49D594BDF05E}</a:tableStyleId>
              </a:tblPr>
              <a:tblGrid>
                <a:gridCol w="1211619">
                  <a:extLst>
                    <a:ext uri="{9D8B030D-6E8A-4147-A177-3AD203B41FA5}">
                      <a16:colId xmlns:a16="http://schemas.microsoft.com/office/drawing/2014/main" val="3741806511"/>
                    </a:ext>
                  </a:extLst>
                </a:gridCol>
                <a:gridCol w="826729">
                  <a:extLst>
                    <a:ext uri="{9D8B030D-6E8A-4147-A177-3AD203B41FA5}">
                      <a16:colId xmlns:a16="http://schemas.microsoft.com/office/drawing/2014/main" val="2205920026"/>
                    </a:ext>
                  </a:extLst>
                </a:gridCol>
                <a:gridCol w="1188720">
                  <a:extLst>
                    <a:ext uri="{9D8B030D-6E8A-4147-A177-3AD203B41FA5}">
                      <a16:colId xmlns:a16="http://schemas.microsoft.com/office/drawing/2014/main" val="1859251159"/>
                    </a:ext>
                  </a:extLst>
                </a:gridCol>
                <a:gridCol w="1120140">
                  <a:extLst>
                    <a:ext uri="{9D8B030D-6E8A-4147-A177-3AD203B41FA5}">
                      <a16:colId xmlns:a16="http://schemas.microsoft.com/office/drawing/2014/main" val="3875856475"/>
                    </a:ext>
                  </a:extLst>
                </a:gridCol>
                <a:gridCol w="674370">
                  <a:extLst>
                    <a:ext uri="{9D8B030D-6E8A-4147-A177-3AD203B41FA5}">
                      <a16:colId xmlns:a16="http://schemas.microsoft.com/office/drawing/2014/main" val="260820300"/>
                    </a:ext>
                  </a:extLst>
                </a:gridCol>
                <a:gridCol w="1207358">
                  <a:extLst>
                    <a:ext uri="{9D8B030D-6E8A-4147-A177-3AD203B41FA5}">
                      <a16:colId xmlns:a16="http://schemas.microsoft.com/office/drawing/2014/main" val="2106560949"/>
                    </a:ext>
                  </a:extLst>
                </a:gridCol>
                <a:gridCol w="629062">
                  <a:extLst>
                    <a:ext uri="{9D8B030D-6E8A-4147-A177-3AD203B41FA5}">
                      <a16:colId xmlns:a16="http://schemas.microsoft.com/office/drawing/2014/main" val="1189617807"/>
                    </a:ext>
                  </a:extLst>
                </a:gridCol>
              </a:tblGrid>
              <a:tr h="2758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Lenvatinib </a:t>
                      </a:r>
                      <a:b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(n = 569)</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Atezolizumab +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 (n = 190)</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Unadjusted Analysis</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Adjusted Analysis</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03178964"/>
                  </a:ext>
                </a:extLst>
              </a:tr>
              <a:tr h="20294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Lenvatinib (n = 569)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 +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190)</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HR (95% CI)</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2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HR (95% CI)</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Value</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625281362"/>
                  </a:ext>
                </a:extLst>
              </a:tr>
              <a:tr h="25362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OS, mo</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17.8</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0.71 (0.50-1.06)</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.1028</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0.65 (0.44-0.95)</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.0268</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409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0.64 (0.49-0.84)</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.0017</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0.67 (0.51-0.86)</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.002</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Rimini. ESMO WCGIC 2022. Abstr SO-14. </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Box 15">
            <a:extLst>
              <a:ext uri="{FF2B5EF4-FFF2-40B4-BE49-F238E27FC236}">
                <a16:creationId xmlns:a16="http://schemas.microsoft.com/office/drawing/2014/main" id="{85D1C532-5254-F738-93B0-2E11E32F244B}"/>
              </a:ext>
            </a:extLst>
          </p:cNvPr>
          <p:cNvSpPr txBox="1"/>
          <p:nvPr/>
        </p:nvSpPr>
        <p:spPr bwMode="auto">
          <a:xfrm>
            <a:off x="3272625" y="1543969"/>
            <a:ext cx="5373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2000" dirty="0">
                <a:solidFill>
                  <a:schemeClr val="bg1"/>
                </a:solidFill>
                <a:latin typeface="Calibri" panose="020F0502020204030204" pitchFamily="34" charset="0"/>
              </a:rPr>
              <a:t>OS</a:t>
            </a:r>
          </a:p>
        </p:txBody>
      </p:sp>
      <p:cxnSp>
        <p:nvCxnSpPr>
          <p:cNvPr id="4" name="Straight Connector 3">
            <a:extLst>
              <a:ext uri="{FF2B5EF4-FFF2-40B4-BE49-F238E27FC236}">
                <a16:creationId xmlns:a16="http://schemas.microsoft.com/office/drawing/2014/main" id="{182DC0E1-E11F-6095-657A-EDABFA1DB529}"/>
              </a:ext>
            </a:extLst>
          </p:cNvPr>
          <p:cNvCxnSpPr>
            <a:cxnSpLocks/>
          </p:cNvCxnSpPr>
          <p:nvPr/>
        </p:nvCxnSpPr>
        <p:spPr bwMode="auto">
          <a:xfrm>
            <a:off x="1592927" y="1772541"/>
            <a:ext cx="0" cy="2988054"/>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BFF18477-145E-C132-087C-C33F086F7B6B}"/>
              </a:ext>
            </a:extLst>
          </p:cNvPr>
          <p:cNvCxnSpPr>
            <a:cxnSpLocks/>
          </p:cNvCxnSpPr>
          <p:nvPr/>
        </p:nvCxnSpPr>
        <p:spPr bwMode="auto">
          <a:xfrm>
            <a:off x="1588796" y="4751070"/>
            <a:ext cx="703848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84C0568-8767-AFF4-EB14-AFA2C29D10EB}"/>
              </a:ext>
            </a:extLst>
          </p:cNvPr>
          <p:cNvCxnSpPr/>
          <p:nvPr/>
        </p:nvCxnSpPr>
        <p:spPr bwMode="auto">
          <a:xfrm>
            <a:off x="1521178" y="177254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1E57F7F-801D-9C3A-BAF8-F51C07975C32}"/>
              </a:ext>
            </a:extLst>
          </p:cNvPr>
          <p:cNvCxnSpPr/>
          <p:nvPr/>
        </p:nvCxnSpPr>
        <p:spPr bwMode="auto">
          <a:xfrm>
            <a:off x="1521178" y="2366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88E3E37-7997-E0AB-57F4-21344A5500C7}"/>
              </a:ext>
            </a:extLst>
          </p:cNvPr>
          <p:cNvCxnSpPr/>
          <p:nvPr/>
        </p:nvCxnSpPr>
        <p:spPr bwMode="auto">
          <a:xfrm>
            <a:off x="1521178" y="2963930"/>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358CF8C-904C-137D-6405-F251B891EA78}"/>
              </a:ext>
            </a:extLst>
          </p:cNvPr>
          <p:cNvCxnSpPr/>
          <p:nvPr/>
        </p:nvCxnSpPr>
        <p:spPr bwMode="auto">
          <a:xfrm>
            <a:off x="1521178" y="355795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2972103-CB9A-323F-06B3-8ED151667B92}"/>
              </a:ext>
            </a:extLst>
          </p:cNvPr>
          <p:cNvCxnSpPr/>
          <p:nvPr/>
        </p:nvCxnSpPr>
        <p:spPr bwMode="auto">
          <a:xfrm>
            <a:off x="1521178" y="4155320"/>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532A0C8-F030-C3E3-AF16-F1CB390E38AE}"/>
              </a:ext>
            </a:extLst>
          </p:cNvPr>
          <p:cNvCxnSpPr/>
          <p:nvPr/>
        </p:nvCxnSpPr>
        <p:spPr bwMode="auto">
          <a:xfrm>
            <a:off x="1521178" y="474934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A0A39A3-2117-715A-417C-758BE07EC066}"/>
              </a:ext>
            </a:extLst>
          </p:cNvPr>
          <p:cNvCxnSpPr>
            <a:cxnSpLocks/>
          </p:cNvCxnSpPr>
          <p:nvPr/>
        </p:nvCxnSpPr>
        <p:spPr bwMode="auto">
          <a:xfrm rot="16200000">
            <a:off x="1560085"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ECBBF31-0D9D-58FC-0D3F-3204B097BCBC}"/>
              </a:ext>
            </a:extLst>
          </p:cNvPr>
          <p:cNvCxnSpPr>
            <a:cxnSpLocks/>
          </p:cNvCxnSpPr>
          <p:nvPr/>
        </p:nvCxnSpPr>
        <p:spPr bwMode="auto">
          <a:xfrm rot="16200000">
            <a:off x="2264239"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D5CFE5C-41BC-6F99-618D-4F8C3BEFB3DB}"/>
              </a:ext>
            </a:extLst>
          </p:cNvPr>
          <p:cNvCxnSpPr>
            <a:cxnSpLocks/>
          </p:cNvCxnSpPr>
          <p:nvPr/>
        </p:nvCxnSpPr>
        <p:spPr bwMode="auto">
          <a:xfrm rot="16200000">
            <a:off x="296172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EBC7763-0BDC-A047-94AC-3E3E672481C8}"/>
              </a:ext>
            </a:extLst>
          </p:cNvPr>
          <p:cNvCxnSpPr>
            <a:cxnSpLocks/>
          </p:cNvCxnSpPr>
          <p:nvPr/>
        </p:nvCxnSpPr>
        <p:spPr bwMode="auto">
          <a:xfrm rot="16200000">
            <a:off x="365920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47CD6CE-8388-A0B6-F4CE-500CE59CF217}"/>
              </a:ext>
            </a:extLst>
          </p:cNvPr>
          <p:cNvCxnSpPr>
            <a:cxnSpLocks/>
          </p:cNvCxnSpPr>
          <p:nvPr/>
        </p:nvCxnSpPr>
        <p:spPr bwMode="auto">
          <a:xfrm rot="16200000">
            <a:off x="4366692"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350CCF5-E312-7419-B7CC-8162B7A4E82A}"/>
              </a:ext>
            </a:extLst>
          </p:cNvPr>
          <p:cNvCxnSpPr>
            <a:cxnSpLocks/>
          </p:cNvCxnSpPr>
          <p:nvPr/>
        </p:nvCxnSpPr>
        <p:spPr bwMode="auto">
          <a:xfrm rot="16200000">
            <a:off x="5070846"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D403B77-8926-E33F-5E8C-B2DF26EFB454}"/>
              </a:ext>
            </a:extLst>
          </p:cNvPr>
          <p:cNvCxnSpPr>
            <a:cxnSpLocks/>
          </p:cNvCxnSpPr>
          <p:nvPr/>
        </p:nvCxnSpPr>
        <p:spPr bwMode="auto">
          <a:xfrm rot="16200000">
            <a:off x="577500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59FE288-DE10-F73F-30E3-BCD00ADE4B59}"/>
              </a:ext>
            </a:extLst>
          </p:cNvPr>
          <p:cNvCxnSpPr>
            <a:cxnSpLocks/>
          </p:cNvCxnSpPr>
          <p:nvPr/>
        </p:nvCxnSpPr>
        <p:spPr bwMode="auto">
          <a:xfrm rot="16200000">
            <a:off x="647248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A9858B4-3511-2715-A2B9-2A24E3D11902}"/>
              </a:ext>
            </a:extLst>
          </p:cNvPr>
          <p:cNvCxnSpPr>
            <a:cxnSpLocks/>
          </p:cNvCxnSpPr>
          <p:nvPr/>
        </p:nvCxnSpPr>
        <p:spPr bwMode="auto">
          <a:xfrm rot="16200000">
            <a:off x="716996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72AC91E-EC2F-BD1D-0BEA-F10D79A741B8}"/>
              </a:ext>
            </a:extLst>
          </p:cNvPr>
          <p:cNvCxnSpPr>
            <a:cxnSpLocks/>
          </p:cNvCxnSpPr>
          <p:nvPr/>
        </p:nvCxnSpPr>
        <p:spPr bwMode="auto">
          <a:xfrm rot="16200000">
            <a:off x="7874115"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7C0526E-9D4B-AF3E-0B72-7AD245DB5A4E}"/>
              </a:ext>
            </a:extLst>
          </p:cNvPr>
          <p:cNvCxnSpPr>
            <a:cxnSpLocks/>
          </p:cNvCxnSpPr>
          <p:nvPr/>
        </p:nvCxnSpPr>
        <p:spPr bwMode="auto">
          <a:xfrm rot="16200000">
            <a:off x="8578269" y="4785922"/>
            <a:ext cx="73152"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4BFEC29B-E8BA-AAE1-0474-59F443D82C5B}"/>
              </a:ext>
            </a:extLst>
          </p:cNvPr>
          <p:cNvSpPr txBox="1"/>
          <p:nvPr/>
        </p:nvSpPr>
        <p:spPr bwMode="auto">
          <a:xfrm>
            <a:off x="1142748" y="1649430"/>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83DF9967-657F-4CCF-3FA7-63D5BB34A728}"/>
              </a:ext>
            </a:extLst>
          </p:cNvPr>
          <p:cNvSpPr txBox="1"/>
          <p:nvPr/>
        </p:nvSpPr>
        <p:spPr bwMode="auto">
          <a:xfrm>
            <a:off x="1142748" y="223344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9D8CA434-BE34-3BE4-F30A-A4C2FA017411}"/>
              </a:ext>
            </a:extLst>
          </p:cNvPr>
          <p:cNvSpPr txBox="1"/>
          <p:nvPr/>
        </p:nvSpPr>
        <p:spPr bwMode="auto">
          <a:xfrm>
            <a:off x="1142748" y="2834146"/>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C6266338-3B72-01C9-90EB-399C79F06934}"/>
              </a:ext>
            </a:extLst>
          </p:cNvPr>
          <p:cNvSpPr txBox="1"/>
          <p:nvPr/>
        </p:nvSpPr>
        <p:spPr bwMode="auto">
          <a:xfrm>
            <a:off x="1142748" y="3431509"/>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CD519BF8-515A-39A6-B792-07D6C1C3FF98}"/>
              </a:ext>
            </a:extLst>
          </p:cNvPr>
          <p:cNvSpPr txBox="1"/>
          <p:nvPr/>
        </p:nvSpPr>
        <p:spPr bwMode="auto">
          <a:xfrm>
            <a:off x="1142748" y="4028873"/>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59BC013D-FD40-EFA5-5193-E69EBFCB24A2}"/>
              </a:ext>
            </a:extLst>
          </p:cNvPr>
          <p:cNvSpPr txBox="1"/>
          <p:nvPr/>
        </p:nvSpPr>
        <p:spPr bwMode="auto">
          <a:xfrm>
            <a:off x="988096" y="4619562"/>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BF96168F-1F43-D1EB-5D24-271EAC045DE4}"/>
              </a:ext>
            </a:extLst>
          </p:cNvPr>
          <p:cNvSpPr txBox="1"/>
          <p:nvPr/>
        </p:nvSpPr>
        <p:spPr bwMode="auto">
          <a:xfrm>
            <a:off x="1418598" y="4818618"/>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90205B89-119A-534B-0DE5-DF8E95DBB17A}"/>
              </a:ext>
            </a:extLst>
          </p:cNvPr>
          <p:cNvSpPr txBox="1"/>
          <p:nvPr/>
        </p:nvSpPr>
        <p:spPr bwMode="auto">
          <a:xfrm>
            <a:off x="2122753" y="4818618"/>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42" name="TextBox 41">
            <a:extLst>
              <a:ext uri="{FF2B5EF4-FFF2-40B4-BE49-F238E27FC236}">
                <a16:creationId xmlns:a16="http://schemas.microsoft.com/office/drawing/2014/main" id="{90756485-4801-A6A4-DE8A-4D1D503C0C17}"/>
              </a:ext>
            </a:extLst>
          </p:cNvPr>
          <p:cNvSpPr txBox="1"/>
          <p:nvPr/>
        </p:nvSpPr>
        <p:spPr bwMode="auto">
          <a:xfrm>
            <a:off x="2823570"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9FC8B0D3-5E11-7E31-A21C-D15127D06E47}"/>
              </a:ext>
            </a:extLst>
          </p:cNvPr>
          <p:cNvSpPr txBox="1"/>
          <p:nvPr/>
        </p:nvSpPr>
        <p:spPr bwMode="auto">
          <a:xfrm>
            <a:off x="3507702"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4" name="TextBox 43">
            <a:extLst>
              <a:ext uri="{FF2B5EF4-FFF2-40B4-BE49-F238E27FC236}">
                <a16:creationId xmlns:a16="http://schemas.microsoft.com/office/drawing/2014/main" id="{8FE6BCA0-F1C4-CEA7-E5FE-B11DF4B1CE00}"/>
              </a:ext>
            </a:extLst>
          </p:cNvPr>
          <p:cNvSpPr txBox="1"/>
          <p:nvPr/>
        </p:nvSpPr>
        <p:spPr bwMode="auto">
          <a:xfrm>
            <a:off x="4231880"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34B8BEF6-2EC0-32E4-0CAD-1827D1E15842}"/>
              </a:ext>
            </a:extLst>
          </p:cNvPr>
          <p:cNvSpPr txBox="1"/>
          <p:nvPr/>
        </p:nvSpPr>
        <p:spPr bwMode="auto">
          <a:xfrm>
            <a:off x="4929360"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46" name="TextBox 45">
            <a:extLst>
              <a:ext uri="{FF2B5EF4-FFF2-40B4-BE49-F238E27FC236}">
                <a16:creationId xmlns:a16="http://schemas.microsoft.com/office/drawing/2014/main" id="{A78BF9CB-C665-16CB-6EFA-9771535EB751}"/>
              </a:ext>
            </a:extLst>
          </p:cNvPr>
          <p:cNvSpPr txBox="1"/>
          <p:nvPr/>
        </p:nvSpPr>
        <p:spPr bwMode="auto">
          <a:xfrm>
            <a:off x="5653538"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7" name="TextBox 46">
            <a:extLst>
              <a:ext uri="{FF2B5EF4-FFF2-40B4-BE49-F238E27FC236}">
                <a16:creationId xmlns:a16="http://schemas.microsoft.com/office/drawing/2014/main" id="{B152526D-5BD1-93F6-93A4-70CEFC0EF32A}"/>
              </a:ext>
            </a:extLst>
          </p:cNvPr>
          <p:cNvSpPr txBox="1"/>
          <p:nvPr/>
        </p:nvSpPr>
        <p:spPr bwMode="auto">
          <a:xfrm>
            <a:off x="6334333"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48" name="TextBox 47">
            <a:extLst>
              <a:ext uri="{FF2B5EF4-FFF2-40B4-BE49-F238E27FC236}">
                <a16:creationId xmlns:a16="http://schemas.microsoft.com/office/drawing/2014/main" id="{C26BE7BD-3FA0-7DEA-C474-38542F1F1964}"/>
              </a:ext>
            </a:extLst>
          </p:cNvPr>
          <p:cNvSpPr txBox="1"/>
          <p:nvPr/>
        </p:nvSpPr>
        <p:spPr bwMode="auto">
          <a:xfrm>
            <a:off x="7058511"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942C47B1-6D51-D7D2-C865-838F9D0A75D8}"/>
              </a:ext>
            </a:extLst>
          </p:cNvPr>
          <p:cNvSpPr txBox="1"/>
          <p:nvPr/>
        </p:nvSpPr>
        <p:spPr bwMode="auto">
          <a:xfrm>
            <a:off x="7735966"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50" name="TextBox 49">
            <a:extLst>
              <a:ext uri="{FF2B5EF4-FFF2-40B4-BE49-F238E27FC236}">
                <a16:creationId xmlns:a16="http://schemas.microsoft.com/office/drawing/2014/main" id="{7B13AD71-33C8-4155-47BF-34D626645AFB}"/>
              </a:ext>
            </a:extLst>
          </p:cNvPr>
          <p:cNvSpPr txBox="1"/>
          <p:nvPr/>
        </p:nvSpPr>
        <p:spPr bwMode="auto">
          <a:xfrm>
            <a:off x="8433446"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30FA7216-68B8-F675-564B-F7E1715571C7}"/>
              </a:ext>
            </a:extLst>
          </p:cNvPr>
          <p:cNvSpPr txBox="1"/>
          <p:nvPr/>
        </p:nvSpPr>
        <p:spPr bwMode="auto">
          <a:xfrm rot="16200000">
            <a:off x="-442419" y="3128067"/>
            <a:ext cx="2988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 (%)</a:t>
            </a:r>
          </a:p>
        </p:txBody>
      </p:sp>
      <p:grpSp>
        <p:nvGrpSpPr>
          <p:cNvPr id="323" name="Group 322">
            <a:extLst>
              <a:ext uri="{FF2B5EF4-FFF2-40B4-BE49-F238E27FC236}">
                <a16:creationId xmlns:a16="http://schemas.microsoft.com/office/drawing/2014/main" id="{42D7DACE-EE98-650E-8BDC-EA39B0119201}"/>
              </a:ext>
            </a:extLst>
          </p:cNvPr>
          <p:cNvGrpSpPr/>
          <p:nvPr/>
        </p:nvGrpSpPr>
        <p:grpSpPr>
          <a:xfrm>
            <a:off x="1582738" y="1768158"/>
            <a:ext cx="6146800" cy="2978150"/>
            <a:chOff x="1582738" y="1893888"/>
            <a:chExt cx="6146800" cy="2978150"/>
          </a:xfrm>
        </p:grpSpPr>
        <p:grpSp>
          <p:nvGrpSpPr>
            <p:cNvPr id="322" name="Group 321">
              <a:extLst>
                <a:ext uri="{FF2B5EF4-FFF2-40B4-BE49-F238E27FC236}">
                  <a16:creationId xmlns:a16="http://schemas.microsoft.com/office/drawing/2014/main" id="{BB83ED95-266D-3BB9-64B8-A415D035AF69}"/>
                </a:ext>
              </a:extLst>
            </p:cNvPr>
            <p:cNvGrpSpPr/>
            <p:nvPr/>
          </p:nvGrpSpPr>
          <p:grpSpPr>
            <a:xfrm>
              <a:off x="1608138" y="1893888"/>
              <a:ext cx="5199063" cy="2171700"/>
              <a:chOff x="1608138" y="1893888"/>
              <a:chExt cx="5199063" cy="2171700"/>
            </a:xfrm>
          </p:grpSpPr>
          <p:sp>
            <p:nvSpPr>
              <p:cNvPr id="125" name="Line 67">
                <a:extLst>
                  <a:ext uri="{FF2B5EF4-FFF2-40B4-BE49-F238E27FC236}">
                    <a16:creationId xmlns:a16="http://schemas.microsoft.com/office/drawing/2014/main" id="{DAC0DE8F-594B-AA00-C357-6B92EC012B75}"/>
                  </a:ext>
                </a:extLst>
              </p:cNvPr>
              <p:cNvSpPr>
                <a:spLocks noChangeShapeType="1"/>
              </p:cNvSpPr>
              <p:nvPr/>
            </p:nvSpPr>
            <p:spPr bwMode="auto">
              <a:xfrm>
                <a:off x="1608138" y="1893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6" name="Line 68">
                <a:extLst>
                  <a:ext uri="{FF2B5EF4-FFF2-40B4-BE49-F238E27FC236}">
                    <a16:creationId xmlns:a16="http://schemas.microsoft.com/office/drawing/2014/main" id="{CC9CFFBE-841C-A13B-64D8-A61829E8A02D}"/>
                  </a:ext>
                </a:extLst>
              </p:cNvPr>
              <p:cNvSpPr>
                <a:spLocks noChangeShapeType="1"/>
              </p:cNvSpPr>
              <p:nvPr/>
            </p:nvSpPr>
            <p:spPr bwMode="auto">
              <a:xfrm>
                <a:off x="1617663" y="1893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7" name="Line 69">
                <a:extLst>
                  <a:ext uri="{FF2B5EF4-FFF2-40B4-BE49-F238E27FC236}">
                    <a16:creationId xmlns:a16="http://schemas.microsoft.com/office/drawing/2014/main" id="{617580D9-A163-D580-7C34-92B312497E00}"/>
                  </a:ext>
                </a:extLst>
              </p:cNvPr>
              <p:cNvSpPr>
                <a:spLocks noChangeShapeType="1"/>
              </p:cNvSpPr>
              <p:nvPr/>
            </p:nvSpPr>
            <p:spPr bwMode="auto">
              <a:xfrm>
                <a:off x="1624013" y="1893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8" name="Line 70">
                <a:extLst>
                  <a:ext uri="{FF2B5EF4-FFF2-40B4-BE49-F238E27FC236}">
                    <a16:creationId xmlns:a16="http://schemas.microsoft.com/office/drawing/2014/main" id="{739EFD7E-0372-5BCB-8638-1DF9B47A0FEA}"/>
                  </a:ext>
                </a:extLst>
              </p:cNvPr>
              <p:cNvSpPr>
                <a:spLocks noChangeShapeType="1"/>
              </p:cNvSpPr>
              <p:nvPr/>
            </p:nvSpPr>
            <p:spPr bwMode="auto">
              <a:xfrm>
                <a:off x="1633538" y="1893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9" name="Line 71">
                <a:extLst>
                  <a:ext uri="{FF2B5EF4-FFF2-40B4-BE49-F238E27FC236}">
                    <a16:creationId xmlns:a16="http://schemas.microsoft.com/office/drawing/2014/main" id="{CB2B16E0-E25D-3F01-659F-F80AB3CD02FF}"/>
                  </a:ext>
                </a:extLst>
              </p:cNvPr>
              <p:cNvSpPr>
                <a:spLocks noChangeShapeType="1"/>
              </p:cNvSpPr>
              <p:nvPr/>
            </p:nvSpPr>
            <p:spPr bwMode="auto">
              <a:xfrm>
                <a:off x="1643063" y="1893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0" name="Line 72">
                <a:extLst>
                  <a:ext uri="{FF2B5EF4-FFF2-40B4-BE49-F238E27FC236}">
                    <a16:creationId xmlns:a16="http://schemas.microsoft.com/office/drawing/2014/main" id="{1E86EB3D-75D4-F936-D55A-CF6CE38EF316}"/>
                  </a:ext>
                </a:extLst>
              </p:cNvPr>
              <p:cNvSpPr>
                <a:spLocks noChangeShapeType="1"/>
              </p:cNvSpPr>
              <p:nvPr/>
            </p:nvSpPr>
            <p:spPr bwMode="auto">
              <a:xfrm>
                <a:off x="1652588" y="1903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1" name="Line 73">
                <a:extLst>
                  <a:ext uri="{FF2B5EF4-FFF2-40B4-BE49-F238E27FC236}">
                    <a16:creationId xmlns:a16="http://schemas.microsoft.com/office/drawing/2014/main" id="{3396A249-2F53-03F0-4483-4ABF42027965}"/>
                  </a:ext>
                </a:extLst>
              </p:cNvPr>
              <p:cNvSpPr>
                <a:spLocks noChangeShapeType="1"/>
              </p:cNvSpPr>
              <p:nvPr/>
            </p:nvSpPr>
            <p:spPr bwMode="auto">
              <a:xfrm>
                <a:off x="1658938" y="1903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2" name="Line 74">
                <a:extLst>
                  <a:ext uri="{FF2B5EF4-FFF2-40B4-BE49-F238E27FC236}">
                    <a16:creationId xmlns:a16="http://schemas.microsoft.com/office/drawing/2014/main" id="{50B6957D-6AFC-BFC4-A9B0-696A47A984D3}"/>
                  </a:ext>
                </a:extLst>
              </p:cNvPr>
              <p:cNvSpPr>
                <a:spLocks noChangeShapeType="1"/>
              </p:cNvSpPr>
              <p:nvPr/>
            </p:nvSpPr>
            <p:spPr bwMode="auto">
              <a:xfrm>
                <a:off x="1719263" y="19288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3" name="Line 75">
                <a:extLst>
                  <a:ext uri="{FF2B5EF4-FFF2-40B4-BE49-F238E27FC236}">
                    <a16:creationId xmlns:a16="http://schemas.microsoft.com/office/drawing/2014/main" id="{CD4A1F63-46D0-C489-9B3C-21034067490D}"/>
                  </a:ext>
                </a:extLst>
              </p:cNvPr>
              <p:cNvSpPr>
                <a:spLocks noChangeShapeType="1"/>
              </p:cNvSpPr>
              <p:nvPr/>
            </p:nvSpPr>
            <p:spPr bwMode="auto">
              <a:xfrm>
                <a:off x="1757363" y="19383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4" name="Line 76">
                <a:extLst>
                  <a:ext uri="{FF2B5EF4-FFF2-40B4-BE49-F238E27FC236}">
                    <a16:creationId xmlns:a16="http://schemas.microsoft.com/office/drawing/2014/main" id="{64B10D3D-9525-A771-65F3-8CB830A20A83}"/>
                  </a:ext>
                </a:extLst>
              </p:cNvPr>
              <p:cNvSpPr>
                <a:spLocks noChangeShapeType="1"/>
              </p:cNvSpPr>
              <p:nvPr/>
            </p:nvSpPr>
            <p:spPr bwMode="auto">
              <a:xfrm>
                <a:off x="1779588" y="19510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5" name="Line 77">
                <a:extLst>
                  <a:ext uri="{FF2B5EF4-FFF2-40B4-BE49-F238E27FC236}">
                    <a16:creationId xmlns:a16="http://schemas.microsoft.com/office/drawing/2014/main" id="{D30D87D3-D3E3-87A4-0EDB-D871813BDBCC}"/>
                  </a:ext>
                </a:extLst>
              </p:cNvPr>
              <p:cNvSpPr>
                <a:spLocks noChangeShapeType="1"/>
              </p:cNvSpPr>
              <p:nvPr/>
            </p:nvSpPr>
            <p:spPr bwMode="auto">
              <a:xfrm>
                <a:off x="1789113" y="19573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6" name="Line 78">
                <a:extLst>
                  <a:ext uri="{FF2B5EF4-FFF2-40B4-BE49-F238E27FC236}">
                    <a16:creationId xmlns:a16="http://schemas.microsoft.com/office/drawing/2014/main" id="{A0B6DFDE-3A97-22C9-7016-8C533F09EB64}"/>
                  </a:ext>
                </a:extLst>
              </p:cNvPr>
              <p:cNvSpPr>
                <a:spLocks noChangeShapeType="1"/>
              </p:cNvSpPr>
              <p:nvPr/>
            </p:nvSpPr>
            <p:spPr bwMode="auto">
              <a:xfrm>
                <a:off x="1795463" y="19573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7" name="Line 79">
                <a:extLst>
                  <a:ext uri="{FF2B5EF4-FFF2-40B4-BE49-F238E27FC236}">
                    <a16:creationId xmlns:a16="http://schemas.microsoft.com/office/drawing/2014/main" id="{B6B48E91-2383-4FFF-0EA4-655E8D8F4631}"/>
                  </a:ext>
                </a:extLst>
              </p:cNvPr>
              <p:cNvSpPr>
                <a:spLocks noChangeShapeType="1"/>
              </p:cNvSpPr>
              <p:nvPr/>
            </p:nvSpPr>
            <p:spPr bwMode="auto">
              <a:xfrm>
                <a:off x="1801813" y="19605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8" name="Line 80">
                <a:extLst>
                  <a:ext uri="{FF2B5EF4-FFF2-40B4-BE49-F238E27FC236}">
                    <a16:creationId xmlns:a16="http://schemas.microsoft.com/office/drawing/2014/main" id="{78404AE5-76EC-BE10-5EDF-C6A884AB0EE8}"/>
                  </a:ext>
                </a:extLst>
              </p:cNvPr>
              <p:cNvSpPr>
                <a:spLocks noChangeShapeType="1"/>
              </p:cNvSpPr>
              <p:nvPr/>
            </p:nvSpPr>
            <p:spPr bwMode="auto">
              <a:xfrm>
                <a:off x="1811338" y="19605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9" name="Line 81">
                <a:extLst>
                  <a:ext uri="{FF2B5EF4-FFF2-40B4-BE49-F238E27FC236}">
                    <a16:creationId xmlns:a16="http://schemas.microsoft.com/office/drawing/2014/main" id="{84AEAFC9-FBE3-43E4-9C57-DB331A5D781F}"/>
                  </a:ext>
                </a:extLst>
              </p:cNvPr>
              <p:cNvSpPr>
                <a:spLocks noChangeShapeType="1"/>
              </p:cNvSpPr>
              <p:nvPr/>
            </p:nvSpPr>
            <p:spPr bwMode="auto">
              <a:xfrm>
                <a:off x="1820863" y="19700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0" name="Line 82">
                <a:extLst>
                  <a:ext uri="{FF2B5EF4-FFF2-40B4-BE49-F238E27FC236}">
                    <a16:creationId xmlns:a16="http://schemas.microsoft.com/office/drawing/2014/main" id="{6A2E5E84-3BAB-722D-9BAB-53FC5637444B}"/>
                  </a:ext>
                </a:extLst>
              </p:cNvPr>
              <p:cNvSpPr>
                <a:spLocks noChangeShapeType="1"/>
              </p:cNvSpPr>
              <p:nvPr/>
            </p:nvSpPr>
            <p:spPr bwMode="auto">
              <a:xfrm>
                <a:off x="1827213" y="19700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1" name="Line 83">
                <a:extLst>
                  <a:ext uri="{FF2B5EF4-FFF2-40B4-BE49-F238E27FC236}">
                    <a16:creationId xmlns:a16="http://schemas.microsoft.com/office/drawing/2014/main" id="{CCB51D1A-07FC-4FAE-E3E7-EF9B523FA27C}"/>
                  </a:ext>
                </a:extLst>
              </p:cNvPr>
              <p:cNvSpPr>
                <a:spLocks noChangeShapeType="1"/>
              </p:cNvSpPr>
              <p:nvPr/>
            </p:nvSpPr>
            <p:spPr bwMode="auto">
              <a:xfrm>
                <a:off x="1839913" y="19827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2" name="Line 84">
                <a:extLst>
                  <a:ext uri="{FF2B5EF4-FFF2-40B4-BE49-F238E27FC236}">
                    <a16:creationId xmlns:a16="http://schemas.microsoft.com/office/drawing/2014/main" id="{3054FDFF-B169-296E-7917-2C2CD5AE73CA}"/>
                  </a:ext>
                </a:extLst>
              </p:cNvPr>
              <p:cNvSpPr>
                <a:spLocks noChangeShapeType="1"/>
              </p:cNvSpPr>
              <p:nvPr/>
            </p:nvSpPr>
            <p:spPr bwMode="auto">
              <a:xfrm>
                <a:off x="1878013" y="20050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3" name="Line 85">
                <a:extLst>
                  <a:ext uri="{FF2B5EF4-FFF2-40B4-BE49-F238E27FC236}">
                    <a16:creationId xmlns:a16="http://schemas.microsoft.com/office/drawing/2014/main" id="{3403EDEC-B184-4B7B-FAA4-3C4CDFB9B7F4}"/>
                  </a:ext>
                </a:extLst>
              </p:cNvPr>
              <p:cNvSpPr>
                <a:spLocks noChangeShapeType="1"/>
              </p:cNvSpPr>
              <p:nvPr/>
            </p:nvSpPr>
            <p:spPr bwMode="auto">
              <a:xfrm>
                <a:off x="1912938" y="20208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4" name="Line 86">
                <a:extLst>
                  <a:ext uri="{FF2B5EF4-FFF2-40B4-BE49-F238E27FC236}">
                    <a16:creationId xmlns:a16="http://schemas.microsoft.com/office/drawing/2014/main" id="{7877015B-2B08-B721-EB82-C723F29C9703}"/>
                  </a:ext>
                </a:extLst>
              </p:cNvPr>
              <p:cNvSpPr>
                <a:spLocks noChangeShapeType="1"/>
              </p:cNvSpPr>
              <p:nvPr/>
            </p:nvSpPr>
            <p:spPr bwMode="auto">
              <a:xfrm>
                <a:off x="1960563" y="20558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5" name="Line 87">
                <a:extLst>
                  <a:ext uri="{FF2B5EF4-FFF2-40B4-BE49-F238E27FC236}">
                    <a16:creationId xmlns:a16="http://schemas.microsoft.com/office/drawing/2014/main" id="{AF2E4B17-9AB2-75ED-C168-679419C3E23C}"/>
                  </a:ext>
                </a:extLst>
              </p:cNvPr>
              <p:cNvSpPr>
                <a:spLocks noChangeShapeType="1"/>
              </p:cNvSpPr>
              <p:nvPr/>
            </p:nvSpPr>
            <p:spPr bwMode="auto">
              <a:xfrm>
                <a:off x="1970088" y="20558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6" name="Line 88">
                <a:extLst>
                  <a:ext uri="{FF2B5EF4-FFF2-40B4-BE49-F238E27FC236}">
                    <a16:creationId xmlns:a16="http://schemas.microsoft.com/office/drawing/2014/main" id="{DE51057E-EB3F-0080-DAF9-4C461949E9D1}"/>
                  </a:ext>
                </a:extLst>
              </p:cNvPr>
              <p:cNvSpPr>
                <a:spLocks noChangeShapeType="1"/>
              </p:cNvSpPr>
              <p:nvPr/>
            </p:nvSpPr>
            <p:spPr bwMode="auto">
              <a:xfrm>
                <a:off x="1985963" y="20812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7" name="Line 89">
                <a:extLst>
                  <a:ext uri="{FF2B5EF4-FFF2-40B4-BE49-F238E27FC236}">
                    <a16:creationId xmlns:a16="http://schemas.microsoft.com/office/drawing/2014/main" id="{EF92997B-F0FE-1991-8002-5FBBFE7B31B2}"/>
                  </a:ext>
                </a:extLst>
              </p:cNvPr>
              <p:cNvSpPr>
                <a:spLocks noChangeShapeType="1"/>
              </p:cNvSpPr>
              <p:nvPr/>
            </p:nvSpPr>
            <p:spPr bwMode="auto">
              <a:xfrm>
                <a:off x="1995488" y="20812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8" name="Line 90">
                <a:extLst>
                  <a:ext uri="{FF2B5EF4-FFF2-40B4-BE49-F238E27FC236}">
                    <a16:creationId xmlns:a16="http://schemas.microsoft.com/office/drawing/2014/main" id="{3B8DCA41-4F9A-886F-F618-3D41C06E2120}"/>
                  </a:ext>
                </a:extLst>
              </p:cNvPr>
              <p:cNvSpPr>
                <a:spLocks noChangeShapeType="1"/>
              </p:cNvSpPr>
              <p:nvPr/>
            </p:nvSpPr>
            <p:spPr bwMode="auto">
              <a:xfrm>
                <a:off x="2008188" y="20875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9" name="Line 91">
                <a:extLst>
                  <a:ext uri="{FF2B5EF4-FFF2-40B4-BE49-F238E27FC236}">
                    <a16:creationId xmlns:a16="http://schemas.microsoft.com/office/drawing/2014/main" id="{B3F51390-CEEC-095D-A5DF-14A721903B46}"/>
                  </a:ext>
                </a:extLst>
              </p:cNvPr>
              <p:cNvSpPr>
                <a:spLocks noChangeShapeType="1"/>
              </p:cNvSpPr>
              <p:nvPr/>
            </p:nvSpPr>
            <p:spPr bwMode="auto">
              <a:xfrm>
                <a:off x="2020888" y="21066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0" name="Line 92">
                <a:extLst>
                  <a:ext uri="{FF2B5EF4-FFF2-40B4-BE49-F238E27FC236}">
                    <a16:creationId xmlns:a16="http://schemas.microsoft.com/office/drawing/2014/main" id="{ACF11593-F7F9-59FE-85A4-4C6C08F2520E}"/>
                  </a:ext>
                </a:extLst>
              </p:cNvPr>
              <p:cNvSpPr>
                <a:spLocks noChangeShapeType="1"/>
              </p:cNvSpPr>
              <p:nvPr/>
            </p:nvSpPr>
            <p:spPr bwMode="auto">
              <a:xfrm>
                <a:off x="2030413" y="21066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1" name="Line 93">
                <a:extLst>
                  <a:ext uri="{FF2B5EF4-FFF2-40B4-BE49-F238E27FC236}">
                    <a16:creationId xmlns:a16="http://schemas.microsoft.com/office/drawing/2014/main" id="{8E5C4FC4-4E81-9433-1E6A-0DD7964207C7}"/>
                  </a:ext>
                </a:extLst>
              </p:cNvPr>
              <p:cNvSpPr>
                <a:spLocks noChangeShapeType="1"/>
              </p:cNvSpPr>
              <p:nvPr/>
            </p:nvSpPr>
            <p:spPr bwMode="auto">
              <a:xfrm>
                <a:off x="2058988" y="21415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2" name="Line 94">
                <a:extLst>
                  <a:ext uri="{FF2B5EF4-FFF2-40B4-BE49-F238E27FC236}">
                    <a16:creationId xmlns:a16="http://schemas.microsoft.com/office/drawing/2014/main" id="{F92C6BF4-B6DD-77DF-B091-D1E93159B6C5}"/>
                  </a:ext>
                </a:extLst>
              </p:cNvPr>
              <p:cNvSpPr>
                <a:spLocks noChangeShapeType="1"/>
              </p:cNvSpPr>
              <p:nvPr/>
            </p:nvSpPr>
            <p:spPr bwMode="auto">
              <a:xfrm>
                <a:off x="2065338" y="21510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3" name="Line 95">
                <a:extLst>
                  <a:ext uri="{FF2B5EF4-FFF2-40B4-BE49-F238E27FC236}">
                    <a16:creationId xmlns:a16="http://schemas.microsoft.com/office/drawing/2014/main" id="{679ABC6E-B261-8959-8FBE-3F3E9AA93AF5}"/>
                  </a:ext>
                </a:extLst>
              </p:cNvPr>
              <p:cNvSpPr>
                <a:spLocks noChangeShapeType="1"/>
              </p:cNvSpPr>
              <p:nvPr/>
            </p:nvSpPr>
            <p:spPr bwMode="auto">
              <a:xfrm>
                <a:off x="2078038" y="21510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4" name="Line 96">
                <a:extLst>
                  <a:ext uri="{FF2B5EF4-FFF2-40B4-BE49-F238E27FC236}">
                    <a16:creationId xmlns:a16="http://schemas.microsoft.com/office/drawing/2014/main" id="{661AEB76-7E38-09BC-D23C-5736E4F8F026}"/>
                  </a:ext>
                </a:extLst>
              </p:cNvPr>
              <p:cNvSpPr>
                <a:spLocks noChangeShapeType="1"/>
              </p:cNvSpPr>
              <p:nvPr/>
            </p:nvSpPr>
            <p:spPr bwMode="auto">
              <a:xfrm>
                <a:off x="2087563" y="21510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5" name="Line 97">
                <a:extLst>
                  <a:ext uri="{FF2B5EF4-FFF2-40B4-BE49-F238E27FC236}">
                    <a16:creationId xmlns:a16="http://schemas.microsoft.com/office/drawing/2014/main" id="{29B50A0C-98EB-2979-1FF8-27DDD1E8BC8A}"/>
                  </a:ext>
                </a:extLst>
              </p:cNvPr>
              <p:cNvSpPr>
                <a:spLocks noChangeShapeType="1"/>
              </p:cNvSpPr>
              <p:nvPr/>
            </p:nvSpPr>
            <p:spPr bwMode="auto">
              <a:xfrm>
                <a:off x="2097088" y="21510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6" name="Line 98">
                <a:extLst>
                  <a:ext uri="{FF2B5EF4-FFF2-40B4-BE49-F238E27FC236}">
                    <a16:creationId xmlns:a16="http://schemas.microsoft.com/office/drawing/2014/main" id="{5969D8C9-1693-6946-9309-EFA3BBBC549E}"/>
                  </a:ext>
                </a:extLst>
              </p:cNvPr>
              <p:cNvSpPr>
                <a:spLocks noChangeShapeType="1"/>
              </p:cNvSpPr>
              <p:nvPr/>
            </p:nvSpPr>
            <p:spPr bwMode="auto">
              <a:xfrm>
                <a:off x="2112963" y="21732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7" name="Line 99">
                <a:extLst>
                  <a:ext uri="{FF2B5EF4-FFF2-40B4-BE49-F238E27FC236}">
                    <a16:creationId xmlns:a16="http://schemas.microsoft.com/office/drawing/2014/main" id="{1C2132EE-AE8F-5D8A-F146-B0B822134F30}"/>
                  </a:ext>
                </a:extLst>
              </p:cNvPr>
              <p:cNvSpPr>
                <a:spLocks noChangeShapeType="1"/>
              </p:cNvSpPr>
              <p:nvPr/>
            </p:nvSpPr>
            <p:spPr bwMode="auto">
              <a:xfrm>
                <a:off x="2135188" y="21732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8" name="Line 100">
                <a:extLst>
                  <a:ext uri="{FF2B5EF4-FFF2-40B4-BE49-F238E27FC236}">
                    <a16:creationId xmlns:a16="http://schemas.microsoft.com/office/drawing/2014/main" id="{AEF80D1A-55FB-33E3-D1B3-4ACBB488851D}"/>
                  </a:ext>
                </a:extLst>
              </p:cNvPr>
              <p:cNvSpPr>
                <a:spLocks noChangeShapeType="1"/>
              </p:cNvSpPr>
              <p:nvPr/>
            </p:nvSpPr>
            <p:spPr bwMode="auto">
              <a:xfrm>
                <a:off x="2176463" y="2192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9" name="Line 101">
                <a:extLst>
                  <a:ext uri="{FF2B5EF4-FFF2-40B4-BE49-F238E27FC236}">
                    <a16:creationId xmlns:a16="http://schemas.microsoft.com/office/drawing/2014/main" id="{CA8D2C4E-2A06-A507-C232-E42237A84701}"/>
                  </a:ext>
                </a:extLst>
              </p:cNvPr>
              <p:cNvSpPr>
                <a:spLocks noChangeShapeType="1"/>
              </p:cNvSpPr>
              <p:nvPr/>
            </p:nvSpPr>
            <p:spPr bwMode="auto">
              <a:xfrm>
                <a:off x="2185988" y="2192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0" name="Line 102">
                <a:extLst>
                  <a:ext uri="{FF2B5EF4-FFF2-40B4-BE49-F238E27FC236}">
                    <a16:creationId xmlns:a16="http://schemas.microsoft.com/office/drawing/2014/main" id="{1F6AB02A-2DD8-A5DF-ABB0-0299ACE7DC4F}"/>
                  </a:ext>
                </a:extLst>
              </p:cNvPr>
              <p:cNvSpPr>
                <a:spLocks noChangeShapeType="1"/>
              </p:cNvSpPr>
              <p:nvPr/>
            </p:nvSpPr>
            <p:spPr bwMode="auto">
              <a:xfrm>
                <a:off x="2193926" y="2192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1" name="Line 103">
                <a:extLst>
                  <a:ext uri="{FF2B5EF4-FFF2-40B4-BE49-F238E27FC236}">
                    <a16:creationId xmlns:a16="http://schemas.microsoft.com/office/drawing/2014/main" id="{17816B34-5AEC-8D1C-C882-2A290D771FE6}"/>
                  </a:ext>
                </a:extLst>
              </p:cNvPr>
              <p:cNvSpPr>
                <a:spLocks noChangeShapeType="1"/>
              </p:cNvSpPr>
              <p:nvPr/>
            </p:nvSpPr>
            <p:spPr bwMode="auto">
              <a:xfrm>
                <a:off x="2193926" y="21986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2" name="Line 104">
                <a:extLst>
                  <a:ext uri="{FF2B5EF4-FFF2-40B4-BE49-F238E27FC236}">
                    <a16:creationId xmlns:a16="http://schemas.microsoft.com/office/drawing/2014/main" id="{AB06D90D-1CFA-9CB5-8E77-258D3C44F4F4}"/>
                  </a:ext>
                </a:extLst>
              </p:cNvPr>
              <p:cNvSpPr>
                <a:spLocks noChangeShapeType="1"/>
              </p:cNvSpPr>
              <p:nvPr/>
            </p:nvSpPr>
            <p:spPr bwMode="auto">
              <a:xfrm>
                <a:off x="2200276" y="22050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3" name="Line 105">
                <a:extLst>
                  <a:ext uri="{FF2B5EF4-FFF2-40B4-BE49-F238E27FC236}">
                    <a16:creationId xmlns:a16="http://schemas.microsoft.com/office/drawing/2014/main" id="{3A09F6F3-98C8-5BA3-A88D-80151002D5E6}"/>
                  </a:ext>
                </a:extLst>
              </p:cNvPr>
              <p:cNvSpPr>
                <a:spLocks noChangeShapeType="1"/>
              </p:cNvSpPr>
              <p:nvPr/>
            </p:nvSpPr>
            <p:spPr bwMode="auto">
              <a:xfrm>
                <a:off x="2212976" y="22050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4" name="Line 106">
                <a:extLst>
                  <a:ext uri="{FF2B5EF4-FFF2-40B4-BE49-F238E27FC236}">
                    <a16:creationId xmlns:a16="http://schemas.microsoft.com/office/drawing/2014/main" id="{2F61088D-E39A-5272-7BD3-66658A51968B}"/>
                  </a:ext>
                </a:extLst>
              </p:cNvPr>
              <p:cNvSpPr>
                <a:spLocks noChangeShapeType="1"/>
              </p:cNvSpPr>
              <p:nvPr/>
            </p:nvSpPr>
            <p:spPr bwMode="auto">
              <a:xfrm>
                <a:off x="2225676" y="22050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5" name="Line 107">
                <a:extLst>
                  <a:ext uri="{FF2B5EF4-FFF2-40B4-BE49-F238E27FC236}">
                    <a16:creationId xmlns:a16="http://schemas.microsoft.com/office/drawing/2014/main" id="{8FA02946-8A5F-C936-11A2-FA12C7E156FA}"/>
                  </a:ext>
                </a:extLst>
              </p:cNvPr>
              <p:cNvSpPr>
                <a:spLocks noChangeShapeType="1"/>
              </p:cNvSpPr>
              <p:nvPr/>
            </p:nvSpPr>
            <p:spPr bwMode="auto">
              <a:xfrm>
                <a:off x="2235201" y="22050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6" name="Line 108">
                <a:extLst>
                  <a:ext uri="{FF2B5EF4-FFF2-40B4-BE49-F238E27FC236}">
                    <a16:creationId xmlns:a16="http://schemas.microsoft.com/office/drawing/2014/main" id="{021E92F0-D61D-72EC-38A2-526F71674B54}"/>
                  </a:ext>
                </a:extLst>
              </p:cNvPr>
              <p:cNvSpPr>
                <a:spLocks noChangeShapeType="1"/>
              </p:cNvSpPr>
              <p:nvPr/>
            </p:nvSpPr>
            <p:spPr bwMode="auto">
              <a:xfrm>
                <a:off x="2235201" y="22050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7" name="Line 109">
                <a:extLst>
                  <a:ext uri="{FF2B5EF4-FFF2-40B4-BE49-F238E27FC236}">
                    <a16:creationId xmlns:a16="http://schemas.microsoft.com/office/drawing/2014/main" id="{AF1CF22B-C5A1-DFFA-31AB-4DD83D7B90B9}"/>
                  </a:ext>
                </a:extLst>
              </p:cNvPr>
              <p:cNvSpPr>
                <a:spLocks noChangeShapeType="1"/>
              </p:cNvSpPr>
              <p:nvPr/>
            </p:nvSpPr>
            <p:spPr bwMode="auto">
              <a:xfrm>
                <a:off x="2244726" y="22240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8" name="Line 110">
                <a:extLst>
                  <a:ext uri="{FF2B5EF4-FFF2-40B4-BE49-F238E27FC236}">
                    <a16:creationId xmlns:a16="http://schemas.microsoft.com/office/drawing/2014/main" id="{BC02FCCA-9E40-D423-CA8A-B25DA62434A9}"/>
                  </a:ext>
                </a:extLst>
              </p:cNvPr>
              <p:cNvSpPr>
                <a:spLocks noChangeShapeType="1"/>
              </p:cNvSpPr>
              <p:nvPr/>
            </p:nvSpPr>
            <p:spPr bwMode="auto">
              <a:xfrm>
                <a:off x="2254251" y="22240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9" name="Line 111">
                <a:extLst>
                  <a:ext uri="{FF2B5EF4-FFF2-40B4-BE49-F238E27FC236}">
                    <a16:creationId xmlns:a16="http://schemas.microsoft.com/office/drawing/2014/main" id="{A77808EC-275A-E6A6-1C57-4A2308314883}"/>
                  </a:ext>
                </a:extLst>
              </p:cNvPr>
              <p:cNvSpPr>
                <a:spLocks noChangeShapeType="1"/>
              </p:cNvSpPr>
              <p:nvPr/>
            </p:nvSpPr>
            <p:spPr bwMode="auto">
              <a:xfrm>
                <a:off x="2263776" y="22240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0" name="Line 112">
                <a:extLst>
                  <a:ext uri="{FF2B5EF4-FFF2-40B4-BE49-F238E27FC236}">
                    <a16:creationId xmlns:a16="http://schemas.microsoft.com/office/drawing/2014/main" id="{7A110F91-0DAC-A49A-2530-DAC7F7793914}"/>
                  </a:ext>
                </a:extLst>
              </p:cNvPr>
              <p:cNvSpPr>
                <a:spLocks noChangeShapeType="1"/>
              </p:cNvSpPr>
              <p:nvPr/>
            </p:nvSpPr>
            <p:spPr bwMode="auto">
              <a:xfrm>
                <a:off x="2295526" y="2249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1" name="Line 113">
                <a:extLst>
                  <a:ext uri="{FF2B5EF4-FFF2-40B4-BE49-F238E27FC236}">
                    <a16:creationId xmlns:a16="http://schemas.microsoft.com/office/drawing/2014/main" id="{6FD7467C-CE9D-6C51-1682-0FA04B8899A9}"/>
                  </a:ext>
                </a:extLst>
              </p:cNvPr>
              <p:cNvSpPr>
                <a:spLocks noChangeShapeType="1"/>
              </p:cNvSpPr>
              <p:nvPr/>
            </p:nvSpPr>
            <p:spPr bwMode="auto">
              <a:xfrm>
                <a:off x="2308226" y="2249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2" name="Line 114">
                <a:extLst>
                  <a:ext uri="{FF2B5EF4-FFF2-40B4-BE49-F238E27FC236}">
                    <a16:creationId xmlns:a16="http://schemas.microsoft.com/office/drawing/2014/main" id="{0C224891-5EF1-7D61-47F4-AFE949458EAB}"/>
                  </a:ext>
                </a:extLst>
              </p:cNvPr>
              <p:cNvSpPr>
                <a:spLocks noChangeShapeType="1"/>
              </p:cNvSpPr>
              <p:nvPr/>
            </p:nvSpPr>
            <p:spPr bwMode="auto">
              <a:xfrm>
                <a:off x="2336801" y="22717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3" name="Line 115">
                <a:extLst>
                  <a:ext uri="{FF2B5EF4-FFF2-40B4-BE49-F238E27FC236}">
                    <a16:creationId xmlns:a16="http://schemas.microsoft.com/office/drawing/2014/main" id="{0238B875-0FAA-BAE9-1C7E-BC41194F70C2}"/>
                  </a:ext>
                </a:extLst>
              </p:cNvPr>
              <p:cNvSpPr>
                <a:spLocks noChangeShapeType="1"/>
              </p:cNvSpPr>
              <p:nvPr/>
            </p:nvSpPr>
            <p:spPr bwMode="auto">
              <a:xfrm>
                <a:off x="2349501" y="2284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4" name="Line 116">
                <a:extLst>
                  <a:ext uri="{FF2B5EF4-FFF2-40B4-BE49-F238E27FC236}">
                    <a16:creationId xmlns:a16="http://schemas.microsoft.com/office/drawing/2014/main" id="{C4D05B4F-A88A-719C-06A9-7C2C20D05C36}"/>
                  </a:ext>
                </a:extLst>
              </p:cNvPr>
              <p:cNvSpPr>
                <a:spLocks noChangeShapeType="1"/>
              </p:cNvSpPr>
              <p:nvPr/>
            </p:nvSpPr>
            <p:spPr bwMode="auto">
              <a:xfrm>
                <a:off x="2359026" y="2284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5" name="Line 117">
                <a:extLst>
                  <a:ext uri="{FF2B5EF4-FFF2-40B4-BE49-F238E27FC236}">
                    <a16:creationId xmlns:a16="http://schemas.microsoft.com/office/drawing/2014/main" id="{0A79E702-05BF-4E1A-8304-34B333F539ED}"/>
                  </a:ext>
                </a:extLst>
              </p:cNvPr>
              <p:cNvSpPr>
                <a:spLocks noChangeShapeType="1"/>
              </p:cNvSpPr>
              <p:nvPr/>
            </p:nvSpPr>
            <p:spPr bwMode="auto">
              <a:xfrm>
                <a:off x="2368551" y="2284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6" name="Line 118">
                <a:extLst>
                  <a:ext uri="{FF2B5EF4-FFF2-40B4-BE49-F238E27FC236}">
                    <a16:creationId xmlns:a16="http://schemas.microsoft.com/office/drawing/2014/main" id="{9ED9CBAE-3BA1-EB00-B2EA-A774E4CE0980}"/>
                  </a:ext>
                </a:extLst>
              </p:cNvPr>
              <p:cNvSpPr>
                <a:spLocks noChangeShapeType="1"/>
              </p:cNvSpPr>
              <p:nvPr/>
            </p:nvSpPr>
            <p:spPr bwMode="auto">
              <a:xfrm>
                <a:off x="2378076" y="22907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7" name="Line 119">
                <a:extLst>
                  <a:ext uri="{FF2B5EF4-FFF2-40B4-BE49-F238E27FC236}">
                    <a16:creationId xmlns:a16="http://schemas.microsoft.com/office/drawing/2014/main" id="{B071B807-05A1-7309-25D8-51556BC85EC1}"/>
                  </a:ext>
                </a:extLst>
              </p:cNvPr>
              <p:cNvSpPr>
                <a:spLocks noChangeShapeType="1"/>
              </p:cNvSpPr>
              <p:nvPr/>
            </p:nvSpPr>
            <p:spPr bwMode="auto">
              <a:xfrm>
                <a:off x="2387601" y="2316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8" name="Line 120">
                <a:extLst>
                  <a:ext uri="{FF2B5EF4-FFF2-40B4-BE49-F238E27FC236}">
                    <a16:creationId xmlns:a16="http://schemas.microsoft.com/office/drawing/2014/main" id="{691739FD-1DE4-23D0-EEF7-46E59A786CB4}"/>
                  </a:ext>
                </a:extLst>
              </p:cNvPr>
              <p:cNvSpPr>
                <a:spLocks noChangeShapeType="1"/>
              </p:cNvSpPr>
              <p:nvPr/>
            </p:nvSpPr>
            <p:spPr bwMode="auto">
              <a:xfrm>
                <a:off x="2419351" y="2316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9" name="Line 121">
                <a:extLst>
                  <a:ext uri="{FF2B5EF4-FFF2-40B4-BE49-F238E27FC236}">
                    <a16:creationId xmlns:a16="http://schemas.microsoft.com/office/drawing/2014/main" id="{1C9EA03F-F67A-3C80-FE0D-162E25D466B4}"/>
                  </a:ext>
                </a:extLst>
              </p:cNvPr>
              <p:cNvSpPr>
                <a:spLocks noChangeShapeType="1"/>
              </p:cNvSpPr>
              <p:nvPr/>
            </p:nvSpPr>
            <p:spPr bwMode="auto">
              <a:xfrm>
                <a:off x="2438401" y="2316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0" name="Line 122">
                <a:extLst>
                  <a:ext uri="{FF2B5EF4-FFF2-40B4-BE49-F238E27FC236}">
                    <a16:creationId xmlns:a16="http://schemas.microsoft.com/office/drawing/2014/main" id="{C940796F-B72F-2103-47DF-241FDE372479}"/>
                  </a:ext>
                </a:extLst>
              </p:cNvPr>
              <p:cNvSpPr>
                <a:spLocks noChangeShapeType="1"/>
              </p:cNvSpPr>
              <p:nvPr/>
            </p:nvSpPr>
            <p:spPr bwMode="auto">
              <a:xfrm>
                <a:off x="2428876" y="2316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1" name="Line 123">
                <a:extLst>
                  <a:ext uri="{FF2B5EF4-FFF2-40B4-BE49-F238E27FC236}">
                    <a16:creationId xmlns:a16="http://schemas.microsoft.com/office/drawing/2014/main" id="{391D26B9-5F37-84AE-ED65-13FAC09F77F9}"/>
                  </a:ext>
                </a:extLst>
              </p:cNvPr>
              <p:cNvSpPr>
                <a:spLocks noChangeShapeType="1"/>
              </p:cNvSpPr>
              <p:nvPr/>
            </p:nvSpPr>
            <p:spPr bwMode="auto">
              <a:xfrm>
                <a:off x="2441576" y="23479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2" name="Line 124">
                <a:extLst>
                  <a:ext uri="{FF2B5EF4-FFF2-40B4-BE49-F238E27FC236}">
                    <a16:creationId xmlns:a16="http://schemas.microsoft.com/office/drawing/2014/main" id="{8AA4E896-6713-E89A-E7E1-BC1B8A091D7A}"/>
                  </a:ext>
                </a:extLst>
              </p:cNvPr>
              <p:cNvSpPr>
                <a:spLocks noChangeShapeType="1"/>
              </p:cNvSpPr>
              <p:nvPr/>
            </p:nvSpPr>
            <p:spPr bwMode="auto">
              <a:xfrm>
                <a:off x="2454276" y="23479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3" name="Line 125">
                <a:extLst>
                  <a:ext uri="{FF2B5EF4-FFF2-40B4-BE49-F238E27FC236}">
                    <a16:creationId xmlns:a16="http://schemas.microsoft.com/office/drawing/2014/main" id="{D5B9EC8B-55D9-2987-5AD2-CBADEA8E2CC7}"/>
                  </a:ext>
                </a:extLst>
              </p:cNvPr>
              <p:cNvSpPr>
                <a:spLocks noChangeShapeType="1"/>
              </p:cNvSpPr>
              <p:nvPr/>
            </p:nvSpPr>
            <p:spPr bwMode="auto">
              <a:xfrm>
                <a:off x="2466976" y="23479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4" name="Line 126">
                <a:extLst>
                  <a:ext uri="{FF2B5EF4-FFF2-40B4-BE49-F238E27FC236}">
                    <a16:creationId xmlns:a16="http://schemas.microsoft.com/office/drawing/2014/main" id="{4664B6FA-4ACF-E191-6361-D3831F41F2B1}"/>
                  </a:ext>
                </a:extLst>
              </p:cNvPr>
              <p:cNvSpPr>
                <a:spLocks noChangeShapeType="1"/>
              </p:cNvSpPr>
              <p:nvPr/>
            </p:nvSpPr>
            <p:spPr bwMode="auto">
              <a:xfrm>
                <a:off x="2495551" y="237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5" name="Line 127">
                <a:extLst>
                  <a:ext uri="{FF2B5EF4-FFF2-40B4-BE49-F238E27FC236}">
                    <a16:creationId xmlns:a16="http://schemas.microsoft.com/office/drawing/2014/main" id="{44ACC457-5DD0-7556-D9A0-3B4BB61C9BB6}"/>
                  </a:ext>
                </a:extLst>
              </p:cNvPr>
              <p:cNvSpPr>
                <a:spLocks noChangeShapeType="1"/>
              </p:cNvSpPr>
              <p:nvPr/>
            </p:nvSpPr>
            <p:spPr bwMode="auto">
              <a:xfrm>
                <a:off x="2517776" y="237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6" name="Line 128">
                <a:extLst>
                  <a:ext uri="{FF2B5EF4-FFF2-40B4-BE49-F238E27FC236}">
                    <a16:creationId xmlns:a16="http://schemas.microsoft.com/office/drawing/2014/main" id="{3D2D29B6-22D5-2852-3C0D-890D54163B4B}"/>
                  </a:ext>
                </a:extLst>
              </p:cNvPr>
              <p:cNvSpPr>
                <a:spLocks noChangeShapeType="1"/>
              </p:cNvSpPr>
              <p:nvPr/>
            </p:nvSpPr>
            <p:spPr bwMode="auto">
              <a:xfrm>
                <a:off x="2559051" y="23891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7" name="Line 129">
                <a:extLst>
                  <a:ext uri="{FF2B5EF4-FFF2-40B4-BE49-F238E27FC236}">
                    <a16:creationId xmlns:a16="http://schemas.microsoft.com/office/drawing/2014/main" id="{939C7A46-9A0C-A496-CC0E-0922974DCDDC}"/>
                  </a:ext>
                </a:extLst>
              </p:cNvPr>
              <p:cNvSpPr>
                <a:spLocks noChangeShapeType="1"/>
              </p:cNvSpPr>
              <p:nvPr/>
            </p:nvSpPr>
            <p:spPr bwMode="auto">
              <a:xfrm>
                <a:off x="2574926" y="23955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8" name="Line 130">
                <a:extLst>
                  <a:ext uri="{FF2B5EF4-FFF2-40B4-BE49-F238E27FC236}">
                    <a16:creationId xmlns:a16="http://schemas.microsoft.com/office/drawing/2014/main" id="{8609F305-1F14-4812-A37D-D27AA689F1FF}"/>
                  </a:ext>
                </a:extLst>
              </p:cNvPr>
              <p:cNvSpPr>
                <a:spLocks noChangeShapeType="1"/>
              </p:cNvSpPr>
              <p:nvPr/>
            </p:nvSpPr>
            <p:spPr bwMode="auto">
              <a:xfrm>
                <a:off x="2587626" y="24082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9" name="Line 131">
                <a:extLst>
                  <a:ext uri="{FF2B5EF4-FFF2-40B4-BE49-F238E27FC236}">
                    <a16:creationId xmlns:a16="http://schemas.microsoft.com/office/drawing/2014/main" id="{C98085D8-3908-A1CC-BDEE-94EF57128FA3}"/>
                  </a:ext>
                </a:extLst>
              </p:cNvPr>
              <p:cNvSpPr>
                <a:spLocks noChangeShapeType="1"/>
              </p:cNvSpPr>
              <p:nvPr/>
            </p:nvSpPr>
            <p:spPr bwMode="auto">
              <a:xfrm>
                <a:off x="2613026" y="24368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0" name="Line 132">
                <a:extLst>
                  <a:ext uri="{FF2B5EF4-FFF2-40B4-BE49-F238E27FC236}">
                    <a16:creationId xmlns:a16="http://schemas.microsoft.com/office/drawing/2014/main" id="{5DCF4576-9C8D-F727-B181-E66C9428E202}"/>
                  </a:ext>
                </a:extLst>
              </p:cNvPr>
              <p:cNvSpPr>
                <a:spLocks noChangeShapeType="1"/>
              </p:cNvSpPr>
              <p:nvPr/>
            </p:nvSpPr>
            <p:spPr bwMode="auto">
              <a:xfrm>
                <a:off x="2625726" y="2443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1" name="Line 133">
                <a:extLst>
                  <a:ext uri="{FF2B5EF4-FFF2-40B4-BE49-F238E27FC236}">
                    <a16:creationId xmlns:a16="http://schemas.microsoft.com/office/drawing/2014/main" id="{EE6AD656-9F9B-B5BD-7BBD-03A1CF944EDF}"/>
                  </a:ext>
                </a:extLst>
              </p:cNvPr>
              <p:cNvSpPr>
                <a:spLocks noChangeShapeType="1"/>
              </p:cNvSpPr>
              <p:nvPr/>
            </p:nvSpPr>
            <p:spPr bwMode="auto">
              <a:xfrm>
                <a:off x="2660651" y="24749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2" name="Line 134">
                <a:extLst>
                  <a:ext uri="{FF2B5EF4-FFF2-40B4-BE49-F238E27FC236}">
                    <a16:creationId xmlns:a16="http://schemas.microsoft.com/office/drawing/2014/main" id="{FBD5AE4B-E1CA-B540-F96C-CBA51687E555}"/>
                  </a:ext>
                </a:extLst>
              </p:cNvPr>
              <p:cNvSpPr>
                <a:spLocks noChangeShapeType="1"/>
              </p:cNvSpPr>
              <p:nvPr/>
            </p:nvSpPr>
            <p:spPr bwMode="auto">
              <a:xfrm>
                <a:off x="2670176" y="25066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3" name="Line 135">
                <a:extLst>
                  <a:ext uri="{FF2B5EF4-FFF2-40B4-BE49-F238E27FC236}">
                    <a16:creationId xmlns:a16="http://schemas.microsoft.com/office/drawing/2014/main" id="{B00B039E-EF42-BA65-D7B2-9788EA9867DB}"/>
                  </a:ext>
                </a:extLst>
              </p:cNvPr>
              <p:cNvSpPr>
                <a:spLocks noChangeShapeType="1"/>
              </p:cNvSpPr>
              <p:nvPr/>
            </p:nvSpPr>
            <p:spPr bwMode="auto">
              <a:xfrm>
                <a:off x="2720976" y="25542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4" name="Line 136">
                <a:extLst>
                  <a:ext uri="{FF2B5EF4-FFF2-40B4-BE49-F238E27FC236}">
                    <a16:creationId xmlns:a16="http://schemas.microsoft.com/office/drawing/2014/main" id="{7A47788C-48C9-258C-0A7C-82D7DC39DF4E}"/>
                  </a:ext>
                </a:extLst>
              </p:cNvPr>
              <p:cNvSpPr>
                <a:spLocks noChangeShapeType="1"/>
              </p:cNvSpPr>
              <p:nvPr/>
            </p:nvSpPr>
            <p:spPr bwMode="auto">
              <a:xfrm>
                <a:off x="2727326" y="25542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5" name="Line 137">
                <a:extLst>
                  <a:ext uri="{FF2B5EF4-FFF2-40B4-BE49-F238E27FC236}">
                    <a16:creationId xmlns:a16="http://schemas.microsoft.com/office/drawing/2014/main" id="{59C0FDC4-5DD6-FE94-7AC1-87C0468AEB69}"/>
                  </a:ext>
                </a:extLst>
              </p:cNvPr>
              <p:cNvSpPr>
                <a:spLocks noChangeShapeType="1"/>
              </p:cNvSpPr>
              <p:nvPr/>
            </p:nvSpPr>
            <p:spPr bwMode="auto">
              <a:xfrm>
                <a:off x="2762251" y="25542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6" name="Line 138">
                <a:extLst>
                  <a:ext uri="{FF2B5EF4-FFF2-40B4-BE49-F238E27FC236}">
                    <a16:creationId xmlns:a16="http://schemas.microsoft.com/office/drawing/2014/main" id="{310628D3-84D1-8E7F-A419-077B5C488FF2}"/>
                  </a:ext>
                </a:extLst>
              </p:cNvPr>
              <p:cNvSpPr>
                <a:spLocks noChangeShapeType="1"/>
              </p:cNvSpPr>
              <p:nvPr/>
            </p:nvSpPr>
            <p:spPr bwMode="auto">
              <a:xfrm>
                <a:off x="2787651" y="25892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7" name="Line 139">
                <a:extLst>
                  <a:ext uri="{FF2B5EF4-FFF2-40B4-BE49-F238E27FC236}">
                    <a16:creationId xmlns:a16="http://schemas.microsoft.com/office/drawing/2014/main" id="{3800DD4D-A58E-4A3D-C1EA-4E5A1339D113}"/>
                  </a:ext>
                </a:extLst>
              </p:cNvPr>
              <p:cNvSpPr>
                <a:spLocks noChangeShapeType="1"/>
              </p:cNvSpPr>
              <p:nvPr/>
            </p:nvSpPr>
            <p:spPr bwMode="auto">
              <a:xfrm>
                <a:off x="2828926" y="26336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8" name="Line 140">
                <a:extLst>
                  <a:ext uri="{FF2B5EF4-FFF2-40B4-BE49-F238E27FC236}">
                    <a16:creationId xmlns:a16="http://schemas.microsoft.com/office/drawing/2014/main" id="{7E37A8B4-EAF6-7946-EE18-8F8DD97DB1A2}"/>
                  </a:ext>
                </a:extLst>
              </p:cNvPr>
              <p:cNvSpPr>
                <a:spLocks noChangeShapeType="1"/>
              </p:cNvSpPr>
              <p:nvPr/>
            </p:nvSpPr>
            <p:spPr bwMode="auto">
              <a:xfrm>
                <a:off x="2838451" y="26336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9" name="Line 141">
                <a:extLst>
                  <a:ext uri="{FF2B5EF4-FFF2-40B4-BE49-F238E27FC236}">
                    <a16:creationId xmlns:a16="http://schemas.microsoft.com/office/drawing/2014/main" id="{4C16CCCB-58D9-352C-E015-BCD10D821580}"/>
                  </a:ext>
                </a:extLst>
              </p:cNvPr>
              <p:cNvSpPr>
                <a:spLocks noChangeShapeType="1"/>
              </p:cNvSpPr>
              <p:nvPr/>
            </p:nvSpPr>
            <p:spPr bwMode="auto">
              <a:xfrm>
                <a:off x="2851151" y="26431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0" name="Line 142">
                <a:extLst>
                  <a:ext uri="{FF2B5EF4-FFF2-40B4-BE49-F238E27FC236}">
                    <a16:creationId xmlns:a16="http://schemas.microsoft.com/office/drawing/2014/main" id="{0D1498CD-D836-9C6E-67F9-B5E7119C0D50}"/>
                  </a:ext>
                </a:extLst>
              </p:cNvPr>
              <p:cNvSpPr>
                <a:spLocks noChangeShapeType="1"/>
              </p:cNvSpPr>
              <p:nvPr/>
            </p:nvSpPr>
            <p:spPr bwMode="auto">
              <a:xfrm>
                <a:off x="2863851" y="26431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1" name="Line 143">
                <a:extLst>
                  <a:ext uri="{FF2B5EF4-FFF2-40B4-BE49-F238E27FC236}">
                    <a16:creationId xmlns:a16="http://schemas.microsoft.com/office/drawing/2014/main" id="{94C29D1D-C98C-5652-7214-27ECBDC61CFE}"/>
                  </a:ext>
                </a:extLst>
              </p:cNvPr>
              <p:cNvSpPr>
                <a:spLocks noChangeShapeType="1"/>
              </p:cNvSpPr>
              <p:nvPr/>
            </p:nvSpPr>
            <p:spPr bwMode="auto">
              <a:xfrm>
                <a:off x="2879726" y="26590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2" name="Line 144">
                <a:extLst>
                  <a:ext uri="{FF2B5EF4-FFF2-40B4-BE49-F238E27FC236}">
                    <a16:creationId xmlns:a16="http://schemas.microsoft.com/office/drawing/2014/main" id="{7EC0256B-C164-DD7E-DE04-F17E23A98B39}"/>
                  </a:ext>
                </a:extLst>
              </p:cNvPr>
              <p:cNvSpPr>
                <a:spLocks noChangeShapeType="1"/>
              </p:cNvSpPr>
              <p:nvPr/>
            </p:nvSpPr>
            <p:spPr bwMode="auto">
              <a:xfrm>
                <a:off x="2895601" y="26590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3" name="Line 145">
                <a:extLst>
                  <a:ext uri="{FF2B5EF4-FFF2-40B4-BE49-F238E27FC236}">
                    <a16:creationId xmlns:a16="http://schemas.microsoft.com/office/drawing/2014/main" id="{95490F01-921B-D306-62AA-C7AFE1D2BFDB}"/>
                  </a:ext>
                </a:extLst>
              </p:cNvPr>
              <p:cNvSpPr>
                <a:spLocks noChangeShapeType="1"/>
              </p:cNvSpPr>
              <p:nvPr/>
            </p:nvSpPr>
            <p:spPr bwMode="auto">
              <a:xfrm>
                <a:off x="2914651" y="27035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4" name="Line 146">
                <a:extLst>
                  <a:ext uri="{FF2B5EF4-FFF2-40B4-BE49-F238E27FC236}">
                    <a16:creationId xmlns:a16="http://schemas.microsoft.com/office/drawing/2014/main" id="{57454BC0-F2B9-8761-5E0E-BFCA2E80C5D7}"/>
                  </a:ext>
                </a:extLst>
              </p:cNvPr>
              <p:cNvSpPr>
                <a:spLocks noChangeShapeType="1"/>
              </p:cNvSpPr>
              <p:nvPr/>
            </p:nvSpPr>
            <p:spPr bwMode="auto">
              <a:xfrm>
                <a:off x="2959101" y="27289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5" name="Line 147">
                <a:extLst>
                  <a:ext uri="{FF2B5EF4-FFF2-40B4-BE49-F238E27FC236}">
                    <a16:creationId xmlns:a16="http://schemas.microsoft.com/office/drawing/2014/main" id="{CA8A5A8D-80CE-5EE9-E060-6356FFDFF048}"/>
                  </a:ext>
                </a:extLst>
              </p:cNvPr>
              <p:cNvSpPr>
                <a:spLocks noChangeShapeType="1"/>
              </p:cNvSpPr>
              <p:nvPr/>
            </p:nvSpPr>
            <p:spPr bwMode="auto">
              <a:xfrm>
                <a:off x="2984501" y="27289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6" name="Line 148">
                <a:extLst>
                  <a:ext uri="{FF2B5EF4-FFF2-40B4-BE49-F238E27FC236}">
                    <a16:creationId xmlns:a16="http://schemas.microsoft.com/office/drawing/2014/main" id="{A886712D-8458-7F3F-17D6-B311F674D8C4}"/>
                  </a:ext>
                </a:extLst>
              </p:cNvPr>
              <p:cNvSpPr>
                <a:spLocks noChangeShapeType="1"/>
              </p:cNvSpPr>
              <p:nvPr/>
            </p:nvSpPr>
            <p:spPr bwMode="auto">
              <a:xfrm>
                <a:off x="3016251" y="27289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7" name="Line 149">
                <a:extLst>
                  <a:ext uri="{FF2B5EF4-FFF2-40B4-BE49-F238E27FC236}">
                    <a16:creationId xmlns:a16="http://schemas.microsoft.com/office/drawing/2014/main" id="{CE5FEEB6-91E4-C774-FA7D-0888F1E74DD5}"/>
                  </a:ext>
                </a:extLst>
              </p:cNvPr>
              <p:cNvSpPr>
                <a:spLocks noChangeShapeType="1"/>
              </p:cNvSpPr>
              <p:nvPr/>
            </p:nvSpPr>
            <p:spPr bwMode="auto">
              <a:xfrm>
                <a:off x="3041651" y="27511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8" name="Line 150">
                <a:extLst>
                  <a:ext uri="{FF2B5EF4-FFF2-40B4-BE49-F238E27FC236}">
                    <a16:creationId xmlns:a16="http://schemas.microsoft.com/office/drawing/2014/main" id="{D5026F16-5F28-D98D-DFD2-2D34F99DB062}"/>
                  </a:ext>
                </a:extLst>
              </p:cNvPr>
              <p:cNvSpPr>
                <a:spLocks noChangeShapeType="1"/>
              </p:cNvSpPr>
              <p:nvPr/>
            </p:nvSpPr>
            <p:spPr bwMode="auto">
              <a:xfrm>
                <a:off x="3054351" y="27670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9" name="Line 151">
                <a:extLst>
                  <a:ext uri="{FF2B5EF4-FFF2-40B4-BE49-F238E27FC236}">
                    <a16:creationId xmlns:a16="http://schemas.microsoft.com/office/drawing/2014/main" id="{7B7AE288-EC42-C4A2-B6AF-653D40908349}"/>
                  </a:ext>
                </a:extLst>
              </p:cNvPr>
              <p:cNvSpPr>
                <a:spLocks noChangeShapeType="1"/>
              </p:cNvSpPr>
              <p:nvPr/>
            </p:nvSpPr>
            <p:spPr bwMode="auto">
              <a:xfrm>
                <a:off x="3070226" y="27670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0" name="Line 152">
                <a:extLst>
                  <a:ext uri="{FF2B5EF4-FFF2-40B4-BE49-F238E27FC236}">
                    <a16:creationId xmlns:a16="http://schemas.microsoft.com/office/drawing/2014/main" id="{E2A37262-00FA-8618-48E5-257CA8A7A2A8}"/>
                  </a:ext>
                </a:extLst>
              </p:cNvPr>
              <p:cNvSpPr>
                <a:spLocks noChangeShapeType="1"/>
              </p:cNvSpPr>
              <p:nvPr/>
            </p:nvSpPr>
            <p:spPr bwMode="auto">
              <a:xfrm>
                <a:off x="3089276" y="27892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1" name="Line 153">
                <a:extLst>
                  <a:ext uri="{FF2B5EF4-FFF2-40B4-BE49-F238E27FC236}">
                    <a16:creationId xmlns:a16="http://schemas.microsoft.com/office/drawing/2014/main" id="{3A45751D-FBEC-80FF-2072-FC2C867A098D}"/>
                  </a:ext>
                </a:extLst>
              </p:cNvPr>
              <p:cNvSpPr>
                <a:spLocks noChangeShapeType="1"/>
              </p:cNvSpPr>
              <p:nvPr/>
            </p:nvSpPr>
            <p:spPr bwMode="auto">
              <a:xfrm>
                <a:off x="3130551" y="280828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2" name="Line 154">
                <a:extLst>
                  <a:ext uri="{FF2B5EF4-FFF2-40B4-BE49-F238E27FC236}">
                    <a16:creationId xmlns:a16="http://schemas.microsoft.com/office/drawing/2014/main" id="{0A999E89-EF23-5C20-4E6E-3F3FC309815D}"/>
                  </a:ext>
                </a:extLst>
              </p:cNvPr>
              <p:cNvSpPr>
                <a:spLocks noChangeShapeType="1"/>
              </p:cNvSpPr>
              <p:nvPr/>
            </p:nvSpPr>
            <p:spPr bwMode="auto">
              <a:xfrm>
                <a:off x="3152776" y="28273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3" name="Line 155">
                <a:extLst>
                  <a:ext uri="{FF2B5EF4-FFF2-40B4-BE49-F238E27FC236}">
                    <a16:creationId xmlns:a16="http://schemas.microsoft.com/office/drawing/2014/main" id="{336B743F-BE73-1E66-F2B4-89C78DFD20B5}"/>
                  </a:ext>
                </a:extLst>
              </p:cNvPr>
              <p:cNvSpPr>
                <a:spLocks noChangeShapeType="1"/>
              </p:cNvSpPr>
              <p:nvPr/>
            </p:nvSpPr>
            <p:spPr bwMode="auto">
              <a:xfrm>
                <a:off x="3178176" y="28495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4" name="Line 156">
                <a:extLst>
                  <a:ext uri="{FF2B5EF4-FFF2-40B4-BE49-F238E27FC236}">
                    <a16:creationId xmlns:a16="http://schemas.microsoft.com/office/drawing/2014/main" id="{6D092EF0-7F06-AA23-40D6-CE2E8FC3BF55}"/>
                  </a:ext>
                </a:extLst>
              </p:cNvPr>
              <p:cNvSpPr>
                <a:spLocks noChangeShapeType="1"/>
              </p:cNvSpPr>
              <p:nvPr/>
            </p:nvSpPr>
            <p:spPr bwMode="auto">
              <a:xfrm>
                <a:off x="3190876" y="28495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5" name="Line 157">
                <a:extLst>
                  <a:ext uri="{FF2B5EF4-FFF2-40B4-BE49-F238E27FC236}">
                    <a16:creationId xmlns:a16="http://schemas.microsoft.com/office/drawing/2014/main" id="{1DC92DCE-6567-EC0D-8804-A418F089CD40}"/>
                  </a:ext>
                </a:extLst>
              </p:cNvPr>
              <p:cNvSpPr>
                <a:spLocks noChangeShapeType="1"/>
              </p:cNvSpPr>
              <p:nvPr/>
            </p:nvSpPr>
            <p:spPr bwMode="auto">
              <a:xfrm>
                <a:off x="3224213" y="28940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6" name="Line 158">
                <a:extLst>
                  <a:ext uri="{FF2B5EF4-FFF2-40B4-BE49-F238E27FC236}">
                    <a16:creationId xmlns:a16="http://schemas.microsoft.com/office/drawing/2014/main" id="{A92FD04B-C6DC-AAB6-532A-60C09228B437}"/>
                  </a:ext>
                </a:extLst>
              </p:cNvPr>
              <p:cNvSpPr>
                <a:spLocks noChangeShapeType="1"/>
              </p:cNvSpPr>
              <p:nvPr/>
            </p:nvSpPr>
            <p:spPr bwMode="auto">
              <a:xfrm>
                <a:off x="3236913" y="28940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7" name="Line 159">
                <a:extLst>
                  <a:ext uri="{FF2B5EF4-FFF2-40B4-BE49-F238E27FC236}">
                    <a16:creationId xmlns:a16="http://schemas.microsoft.com/office/drawing/2014/main" id="{096F1EF6-A7C5-6E2C-56C4-39AEF5C5B43C}"/>
                  </a:ext>
                </a:extLst>
              </p:cNvPr>
              <p:cNvSpPr>
                <a:spLocks noChangeShapeType="1"/>
              </p:cNvSpPr>
              <p:nvPr/>
            </p:nvSpPr>
            <p:spPr bwMode="auto">
              <a:xfrm>
                <a:off x="3246438" y="2909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8" name="Line 160">
                <a:extLst>
                  <a:ext uri="{FF2B5EF4-FFF2-40B4-BE49-F238E27FC236}">
                    <a16:creationId xmlns:a16="http://schemas.microsoft.com/office/drawing/2014/main" id="{63C0D784-C6DC-51B8-E68F-1342920F3D36}"/>
                  </a:ext>
                </a:extLst>
              </p:cNvPr>
              <p:cNvSpPr>
                <a:spLocks noChangeShapeType="1"/>
              </p:cNvSpPr>
              <p:nvPr/>
            </p:nvSpPr>
            <p:spPr bwMode="auto">
              <a:xfrm>
                <a:off x="3259138" y="2909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9" name="Line 161">
                <a:extLst>
                  <a:ext uri="{FF2B5EF4-FFF2-40B4-BE49-F238E27FC236}">
                    <a16:creationId xmlns:a16="http://schemas.microsoft.com/office/drawing/2014/main" id="{DC13A203-1C92-9422-160A-72894CD324A0}"/>
                  </a:ext>
                </a:extLst>
              </p:cNvPr>
              <p:cNvSpPr>
                <a:spLocks noChangeShapeType="1"/>
              </p:cNvSpPr>
              <p:nvPr/>
            </p:nvSpPr>
            <p:spPr bwMode="auto">
              <a:xfrm>
                <a:off x="3268663" y="29098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0" name="Line 162">
                <a:extLst>
                  <a:ext uri="{FF2B5EF4-FFF2-40B4-BE49-F238E27FC236}">
                    <a16:creationId xmlns:a16="http://schemas.microsoft.com/office/drawing/2014/main" id="{13524A4B-17E8-6C70-2F5F-09B82657207B}"/>
                  </a:ext>
                </a:extLst>
              </p:cNvPr>
              <p:cNvSpPr>
                <a:spLocks noChangeShapeType="1"/>
              </p:cNvSpPr>
              <p:nvPr/>
            </p:nvSpPr>
            <p:spPr bwMode="auto">
              <a:xfrm>
                <a:off x="3294063" y="29162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1" name="Line 163">
                <a:extLst>
                  <a:ext uri="{FF2B5EF4-FFF2-40B4-BE49-F238E27FC236}">
                    <a16:creationId xmlns:a16="http://schemas.microsoft.com/office/drawing/2014/main" id="{6470DD38-55A9-DE5C-22CC-58DD2A6E77DD}"/>
                  </a:ext>
                </a:extLst>
              </p:cNvPr>
              <p:cNvSpPr>
                <a:spLocks noChangeShapeType="1"/>
              </p:cNvSpPr>
              <p:nvPr/>
            </p:nvSpPr>
            <p:spPr bwMode="auto">
              <a:xfrm>
                <a:off x="3306763" y="2932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2" name="Line 164">
                <a:extLst>
                  <a:ext uri="{FF2B5EF4-FFF2-40B4-BE49-F238E27FC236}">
                    <a16:creationId xmlns:a16="http://schemas.microsoft.com/office/drawing/2014/main" id="{4E449DDD-7EB3-BF89-BB1D-7EB9CA607AEB}"/>
                  </a:ext>
                </a:extLst>
              </p:cNvPr>
              <p:cNvSpPr>
                <a:spLocks noChangeShapeType="1"/>
              </p:cNvSpPr>
              <p:nvPr/>
            </p:nvSpPr>
            <p:spPr bwMode="auto">
              <a:xfrm>
                <a:off x="3335338" y="29511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3" name="Line 165">
                <a:extLst>
                  <a:ext uri="{FF2B5EF4-FFF2-40B4-BE49-F238E27FC236}">
                    <a16:creationId xmlns:a16="http://schemas.microsoft.com/office/drawing/2014/main" id="{3968674B-6330-6ED3-F9F4-C63D3DC432FE}"/>
                  </a:ext>
                </a:extLst>
              </p:cNvPr>
              <p:cNvSpPr>
                <a:spLocks noChangeShapeType="1"/>
              </p:cNvSpPr>
              <p:nvPr/>
            </p:nvSpPr>
            <p:spPr bwMode="auto">
              <a:xfrm>
                <a:off x="3354388" y="29511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4" name="Line 166">
                <a:extLst>
                  <a:ext uri="{FF2B5EF4-FFF2-40B4-BE49-F238E27FC236}">
                    <a16:creationId xmlns:a16="http://schemas.microsoft.com/office/drawing/2014/main" id="{8DBAC184-B5B1-DA30-99B8-28B3A0B45674}"/>
                  </a:ext>
                </a:extLst>
              </p:cNvPr>
              <p:cNvSpPr>
                <a:spLocks noChangeShapeType="1"/>
              </p:cNvSpPr>
              <p:nvPr/>
            </p:nvSpPr>
            <p:spPr bwMode="auto">
              <a:xfrm>
                <a:off x="3379788" y="29670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5" name="Line 167">
                <a:extLst>
                  <a:ext uri="{FF2B5EF4-FFF2-40B4-BE49-F238E27FC236}">
                    <a16:creationId xmlns:a16="http://schemas.microsoft.com/office/drawing/2014/main" id="{036B4078-59DB-4BB2-D0C5-DF8D4E81879E}"/>
                  </a:ext>
                </a:extLst>
              </p:cNvPr>
              <p:cNvSpPr>
                <a:spLocks noChangeShapeType="1"/>
              </p:cNvSpPr>
              <p:nvPr/>
            </p:nvSpPr>
            <p:spPr bwMode="auto">
              <a:xfrm>
                <a:off x="3405188" y="29797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6" name="Line 168">
                <a:extLst>
                  <a:ext uri="{FF2B5EF4-FFF2-40B4-BE49-F238E27FC236}">
                    <a16:creationId xmlns:a16="http://schemas.microsoft.com/office/drawing/2014/main" id="{26A962A9-4604-519B-0DA7-D473557D1390}"/>
                  </a:ext>
                </a:extLst>
              </p:cNvPr>
              <p:cNvSpPr>
                <a:spLocks noChangeShapeType="1"/>
              </p:cNvSpPr>
              <p:nvPr/>
            </p:nvSpPr>
            <p:spPr bwMode="auto">
              <a:xfrm>
                <a:off x="3417888" y="29956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7" name="Line 169">
                <a:extLst>
                  <a:ext uri="{FF2B5EF4-FFF2-40B4-BE49-F238E27FC236}">
                    <a16:creationId xmlns:a16="http://schemas.microsoft.com/office/drawing/2014/main" id="{2A7E44AB-0C06-C7BB-F335-3DE6599ED469}"/>
                  </a:ext>
                </a:extLst>
              </p:cNvPr>
              <p:cNvSpPr>
                <a:spLocks noChangeShapeType="1"/>
              </p:cNvSpPr>
              <p:nvPr/>
            </p:nvSpPr>
            <p:spPr bwMode="auto">
              <a:xfrm>
                <a:off x="3427413" y="29956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8" name="Line 170">
                <a:extLst>
                  <a:ext uri="{FF2B5EF4-FFF2-40B4-BE49-F238E27FC236}">
                    <a16:creationId xmlns:a16="http://schemas.microsoft.com/office/drawing/2014/main" id="{19B84E6B-B968-28D1-405C-50CC3C69D1FD}"/>
                  </a:ext>
                </a:extLst>
              </p:cNvPr>
              <p:cNvSpPr>
                <a:spLocks noChangeShapeType="1"/>
              </p:cNvSpPr>
              <p:nvPr/>
            </p:nvSpPr>
            <p:spPr bwMode="auto">
              <a:xfrm>
                <a:off x="3440113" y="29956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9" name="Line 171">
                <a:extLst>
                  <a:ext uri="{FF2B5EF4-FFF2-40B4-BE49-F238E27FC236}">
                    <a16:creationId xmlns:a16="http://schemas.microsoft.com/office/drawing/2014/main" id="{49FE6874-4A96-EDF1-B129-2CB277D90807}"/>
                  </a:ext>
                </a:extLst>
              </p:cNvPr>
              <p:cNvSpPr>
                <a:spLocks noChangeShapeType="1"/>
              </p:cNvSpPr>
              <p:nvPr/>
            </p:nvSpPr>
            <p:spPr bwMode="auto">
              <a:xfrm>
                <a:off x="3465513" y="30083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0" name="Line 172">
                <a:extLst>
                  <a:ext uri="{FF2B5EF4-FFF2-40B4-BE49-F238E27FC236}">
                    <a16:creationId xmlns:a16="http://schemas.microsoft.com/office/drawing/2014/main" id="{B1C4571F-569E-AC7A-6222-AB75B2F67A6D}"/>
                  </a:ext>
                </a:extLst>
              </p:cNvPr>
              <p:cNvSpPr>
                <a:spLocks noChangeShapeType="1"/>
              </p:cNvSpPr>
              <p:nvPr/>
            </p:nvSpPr>
            <p:spPr bwMode="auto">
              <a:xfrm>
                <a:off x="3475038" y="30083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1" name="Line 173">
                <a:extLst>
                  <a:ext uri="{FF2B5EF4-FFF2-40B4-BE49-F238E27FC236}">
                    <a16:creationId xmlns:a16="http://schemas.microsoft.com/office/drawing/2014/main" id="{CDB0CC2D-4F36-02F3-44DA-1D7755A8490C}"/>
                  </a:ext>
                </a:extLst>
              </p:cNvPr>
              <p:cNvSpPr>
                <a:spLocks noChangeShapeType="1"/>
              </p:cNvSpPr>
              <p:nvPr/>
            </p:nvSpPr>
            <p:spPr bwMode="auto">
              <a:xfrm>
                <a:off x="3490913" y="30083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2" name="Line 174">
                <a:extLst>
                  <a:ext uri="{FF2B5EF4-FFF2-40B4-BE49-F238E27FC236}">
                    <a16:creationId xmlns:a16="http://schemas.microsoft.com/office/drawing/2014/main" id="{1442A228-5F74-28E8-54B5-A77DCD107EF8}"/>
                  </a:ext>
                </a:extLst>
              </p:cNvPr>
              <p:cNvSpPr>
                <a:spLocks noChangeShapeType="1"/>
              </p:cNvSpPr>
              <p:nvPr/>
            </p:nvSpPr>
            <p:spPr bwMode="auto">
              <a:xfrm>
                <a:off x="3503613" y="30083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3" name="Line 175">
                <a:extLst>
                  <a:ext uri="{FF2B5EF4-FFF2-40B4-BE49-F238E27FC236}">
                    <a16:creationId xmlns:a16="http://schemas.microsoft.com/office/drawing/2014/main" id="{F796C46F-01FB-27B7-2133-B49676D32641}"/>
                  </a:ext>
                </a:extLst>
              </p:cNvPr>
              <p:cNvSpPr>
                <a:spLocks noChangeShapeType="1"/>
              </p:cNvSpPr>
              <p:nvPr/>
            </p:nvSpPr>
            <p:spPr bwMode="auto">
              <a:xfrm>
                <a:off x="3509963" y="30083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4" name="Line 176">
                <a:extLst>
                  <a:ext uri="{FF2B5EF4-FFF2-40B4-BE49-F238E27FC236}">
                    <a16:creationId xmlns:a16="http://schemas.microsoft.com/office/drawing/2014/main" id="{5F71D19D-3DC8-C30D-0683-355AD2B1EB38}"/>
                  </a:ext>
                </a:extLst>
              </p:cNvPr>
              <p:cNvSpPr>
                <a:spLocks noChangeShapeType="1"/>
              </p:cNvSpPr>
              <p:nvPr/>
            </p:nvSpPr>
            <p:spPr bwMode="auto">
              <a:xfrm>
                <a:off x="3519488" y="30337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5" name="Line 177">
                <a:extLst>
                  <a:ext uri="{FF2B5EF4-FFF2-40B4-BE49-F238E27FC236}">
                    <a16:creationId xmlns:a16="http://schemas.microsoft.com/office/drawing/2014/main" id="{47E6204E-633D-B2C0-737D-F51BCA51B47F}"/>
                  </a:ext>
                </a:extLst>
              </p:cNvPr>
              <p:cNvSpPr>
                <a:spLocks noChangeShapeType="1"/>
              </p:cNvSpPr>
              <p:nvPr/>
            </p:nvSpPr>
            <p:spPr bwMode="auto">
              <a:xfrm>
                <a:off x="3532188" y="30337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6" name="Line 178">
                <a:extLst>
                  <a:ext uri="{FF2B5EF4-FFF2-40B4-BE49-F238E27FC236}">
                    <a16:creationId xmlns:a16="http://schemas.microsoft.com/office/drawing/2014/main" id="{476092A5-1392-B53C-8D20-40786F8AC8E6}"/>
                  </a:ext>
                </a:extLst>
              </p:cNvPr>
              <p:cNvSpPr>
                <a:spLocks noChangeShapeType="1"/>
              </p:cNvSpPr>
              <p:nvPr/>
            </p:nvSpPr>
            <p:spPr bwMode="auto">
              <a:xfrm>
                <a:off x="3532188" y="3052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7" name="Line 179">
                <a:extLst>
                  <a:ext uri="{FF2B5EF4-FFF2-40B4-BE49-F238E27FC236}">
                    <a16:creationId xmlns:a16="http://schemas.microsoft.com/office/drawing/2014/main" id="{7744A3D5-33E1-7ED1-D61E-07AE34D1B280}"/>
                  </a:ext>
                </a:extLst>
              </p:cNvPr>
              <p:cNvSpPr>
                <a:spLocks noChangeShapeType="1"/>
              </p:cNvSpPr>
              <p:nvPr/>
            </p:nvSpPr>
            <p:spPr bwMode="auto">
              <a:xfrm>
                <a:off x="3548063" y="3052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8" name="Line 180">
                <a:extLst>
                  <a:ext uri="{FF2B5EF4-FFF2-40B4-BE49-F238E27FC236}">
                    <a16:creationId xmlns:a16="http://schemas.microsoft.com/office/drawing/2014/main" id="{7011D9A5-46BB-D71C-70FA-1C8D55E8BC89}"/>
                  </a:ext>
                </a:extLst>
              </p:cNvPr>
              <p:cNvSpPr>
                <a:spLocks noChangeShapeType="1"/>
              </p:cNvSpPr>
              <p:nvPr/>
            </p:nvSpPr>
            <p:spPr bwMode="auto">
              <a:xfrm>
                <a:off x="3595688" y="31416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9" name="Line 181">
                <a:extLst>
                  <a:ext uri="{FF2B5EF4-FFF2-40B4-BE49-F238E27FC236}">
                    <a16:creationId xmlns:a16="http://schemas.microsoft.com/office/drawing/2014/main" id="{1E336325-0A63-481C-8C2D-D6078E349FFF}"/>
                  </a:ext>
                </a:extLst>
              </p:cNvPr>
              <p:cNvSpPr>
                <a:spLocks noChangeShapeType="1"/>
              </p:cNvSpPr>
              <p:nvPr/>
            </p:nvSpPr>
            <p:spPr bwMode="auto">
              <a:xfrm>
                <a:off x="3617913" y="31416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0" name="Line 182">
                <a:extLst>
                  <a:ext uri="{FF2B5EF4-FFF2-40B4-BE49-F238E27FC236}">
                    <a16:creationId xmlns:a16="http://schemas.microsoft.com/office/drawing/2014/main" id="{F8831060-A6B1-80E3-B584-CF2765199606}"/>
                  </a:ext>
                </a:extLst>
              </p:cNvPr>
              <p:cNvSpPr>
                <a:spLocks noChangeShapeType="1"/>
              </p:cNvSpPr>
              <p:nvPr/>
            </p:nvSpPr>
            <p:spPr bwMode="auto">
              <a:xfrm>
                <a:off x="3630613" y="31416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1" name="Line 183">
                <a:extLst>
                  <a:ext uri="{FF2B5EF4-FFF2-40B4-BE49-F238E27FC236}">
                    <a16:creationId xmlns:a16="http://schemas.microsoft.com/office/drawing/2014/main" id="{1AF07686-57B1-3F48-0D24-228DD5AE0042}"/>
                  </a:ext>
                </a:extLst>
              </p:cNvPr>
              <p:cNvSpPr>
                <a:spLocks noChangeShapeType="1"/>
              </p:cNvSpPr>
              <p:nvPr/>
            </p:nvSpPr>
            <p:spPr bwMode="auto">
              <a:xfrm>
                <a:off x="3640138" y="31416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2" name="Line 184">
                <a:extLst>
                  <a:ext uri="{FF2B5EF4-FFF2-40B4-BE49-F238E27FC236}">
                    <a16:creationId xmlns:a16="http://schemas.microsoft.com/office/drawing/2014/main" id="{F2286827-CBC9-B911-9810-B53B482C575A}"/>
                  </a:ext>
                </a:extLst>
              </p:cNvPr>
              <p:cNvSpPr>
                <a:spLocks noChangeShapeType="1"/>
              </p:cNvSpPr>
              <p:nvPr/>
            </p:nvSpPr>
            <p:spPr bwMode="auto">
              <a:xfrm>
                <a:off x="3662363" y="31480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3" name="Line 185">
                <a:extLst>
                  <a:ext uri="{FF2B5EF4-FFF2-40B4-BE49-F238E27FC236}">
                    <a16:creationId xmlns:a16="http://schemas.microsoft.com/office/drawing/2014/main" id="{FF51E00E-FCD6-2EEC-917D-71F0887FA1A0}"/>
                  </a:ext>
                </a:extLst>
              </p:cNvPr>
              <p:cNvSpPr>
                <a:spLocks noChangeShapeType="1"/>
              </p:cNvSpPr>
              <p:nvPr/>
            </p:nvSpPr>
            <p:spPr bwMode="auto">
              <a:xfrm>
                <a:off x="3678238" y="31702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4" name="Line 186">
                <a:extLst>
                  <a:ext uri="{FF2B5EF4-FFF2-40B4-BE49-F238E27FC236}">
                    <a16:creationId xmlns:a16="http://schemas.microsoft.com/office/drawing/2014/main" id="{F229ABC6-3DF0-7283-9D76-51260F112C85}"/>
                  </a:ext>
                </a:extLst>
              </p:cNvPr>
              <p:cNvSpPr>
                <a:spLocks noChangeShapeType="1"/>
              </p:cNvSpPr>
              <p:nvPr/>
            </p:nvSpPr>
            <p:spPr bwMode="auto">
              <a:xfrm>
                <a:off x="3687763" y="31702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5" name="Line 187">
                <a:extLst>
                  <a:ext uri="{FF2B5EF4-FFF2-40B4-BE49-F238E27FC236}">
                    <a16:creationId xmlns:a16="http://schemas.microsoft.com/office/drawing/2014/main" id="{980C8DF3-BC76-BFBE-1A81-9391F3E61841}"/>
                  </a:ext>
                </a:extLst>
              </p:cNvPr>
              <p:cNvSpPr>
                <a:spLocks noChangeShapeType="1"/>
              </p:cNvSpPr>
              <p:nvPr/>
            </p:nvSpPr>
            <p:spPr bwMode="auto">
              <a:xfrm>
                <a:off x="3703638" y="31702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6" name="Line 188">
                <a:extLst>
                  <a:ext uri="{FF2B5EF4-FFF2-40B4-BE49-F238E27FC236}">
                    <a16:creationId xmlns:a16="http://schemas.microsoft.com/office/drawing/2014/main" id="{42973B00-6413-469B-D703-21ACB6609336}"/>
                  </a:ext>
                </a:extLst>
              </p:cNvPr>
              <p:cNvSpPr>
                <a:spLocks noChangeShapeType="1"/>
              </p:cNvSpPr>
              <p:nvPr/>
            </p:nvSpPr>
            <p:spPr bwMode="auto">
              <a:xfrm>
                <a:off x="3706813" y="31861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7" name="Line 189">
                <a:extLst>
                  <a:ext uri="{FF2B5EF4-FFF2-40B4-BE49-F238E27FC236}">
                    <a16:creationId xmlns:a16="http://schemas.microsoft.com/office/drawing/2014/main" id="{83561121-04CC-8895-B8BA-FA3EF1019D48}"/>
                  </a:ext>
                </a:extLst>
              </p:cNvPr>
              <p:cNvSpPr>
                <a:spLocks noChangeShapeType="1"/>
              </p:cNvSpPr>
              <p:nvPr/>
            </p:nvSpPr>
            <p:spPr bwMode="auto">
              <a:xfrm>
                <a:off x="3729038" y="3208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8" name="Line 190">
                <a:extLst>
                  <a:ext uri="{FF2B5EF4-FFF2-40B4-BE49-F238E27FC236}">
                    <a16:creationId xmlns:a16="http://schemas.microsoft.com/office/drawing/2014/main" id="{40ADC6BC-32E0-515C-DCF1-6303F95A7A12}"/>
                  </a:ext>
                </a:extLst>
              </p:cNvPr>
              <p:cNvSpPr>
                <a:spLocks noChangeShapeType="1"/>
              </p:cNvSpPr>
              <p:nvPr/>
            </p:nvSpPr>
            <p:spPr bwMode="auto">
              <a:xfrm>
                <a:off x="3738563" y="3208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9" name="Line 191">
                <a:extLst>
                  <a:ext uri="{FF2B5EF4-FFF2-40B4-BE49-F238E27FC236}">
                    <a16:creationId xmlns:a16="http://schemas.microsoft.com/office/drawing/2014/main" id="{48163F6B-F30F-6FF8-05B7-3B993C169BAA}"/>
                  </a:ext>
                </a:extLst>
              </p:cNvPr>
              <p:cNvSpPr>
                <a:spLocks noChangeShapeType="1"/>
              </p:cNvSpPr>
              <p:nvPr/>
            </p:nvSpPr>
            <p:spPr bwMode="auto">
              <a:xfrm>
                <a:off x="3751263" y="3208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0" name="Line 192">
                <a:extLst>
                  <a:ext uri="{FF2B5EF4-FFF2-40B4-BE49-F238E27FC236}">
                    <a16:creationId xmlns:a16="http://schemas.microsoft.com/office/drawing/2014/main" id="{BEC12420-3056-5C3D-1A8F-EDFEEA03E160}"/>
                  </a:ext>
                </a:extLst>
              </p:cNvPr>
              <p:cNvSpPr>
                <a:spLocks noChangeShapeType="1"/>
              </p:cNvSpPr>
              <p:nvPr/>
            </p:nvSpPr>
            <p:spPr bwMode="auto">
              <a:xfrm>
                <a:off x="3757613" y="3208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1" name="Line 193">
                <a:extLst>
                  <a:ext uri="{FF2B5EF4-FFF2-40B4-BE49-F238E27FC236}">
                    <a16:creationId xmlns:a16="http://schemas.microsoft.com/office/drawing/2014/main" id="{DED67627-6F88-392A-CAB3-2A338ACD97E5}"/>
                  </a:ext>
                </a:extLst>
              </p:cNvPr>
              <p:cNvSpPr>
                <a:spLocks noChangeShapeType="1"/>
              </p:cNvSpPr>
              <p:nvPr/>
            </p:nvSpPr>
            <p:spPr bwMode="auto">
              <a:xfrm>
                <a:off x="3789363" y="32242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2" name="Line 194">
                <a:extLst>
                  <a:ext uri="{FF2B5EF4-FFF2-40B4-BE49-F238E27FC236}">
                    <a16:creationId xmlns:a16="http://schemas.microsoft.com/office/drawing/2014/main" id="{6D6F7BFE-F0A3-B996-38C9-34DFFA97D459}"/>
                  </a:ext>
                </a:extLst>
              </p:cNvPr>
              <p:cNvSpPr>
                <a:spLocks noChangeShapeType="1"/>
              </p:cNvSpPr>
              <p:nvPr/>
            </p:nvSpPr>
            <p:spPr bwMode="auto">
              <a:xfrm>
                <a:off x="3802063" y="32242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3" name="Line 195">
                <a:extLst>
                  <a:ext uri="{FF2B5EF4-FFF2-40B4-BE49-F238E27FC236}">
                    <a16:creationId xmlns:a16="http://schemas.microsoft.com/office/drawing/2014/main" id="{3B7EA88E-9FDF-DAA3-C911-5AE07ACC77CB}"/>
                  </a:ext>
                </a:extLst>
              </p:cNvPr>
              <p:cNvSpPr>
                <a:spLocks noChangeShapeType="1"/>
              </p:cNvSpPr>
              <p:nvPr/>
            </p:nvSpPr>
            <p:spPr bwMode="auto">
              <a:xfrm>
                <a:off x="3852863" y="32845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4" name="Line 196">
                <a:extLst>
                  <a:ext uri="{FF2B5EF4-FFF2-40B4-BE49-F238E27FC236}">
                    <a16:creationId xmlns:a16="http://schemas.microsoft.com/office/drawing/2014/main" id="{49A8CC0C-0E32-3143-2EA1-50AEC17BD983}"/>
                  </a:ext>
                </a:extLst>
              </p:cNvPr>
              <p:cNvSpPr>
                <a:spLocks noChangeShapeType="1"/>
              </p:cNvSpPr>
              <p:nvPr/>
            </p:nvSpPr>
            <p:spPr bwMode="auto">
              <a:xfrm>
                <a:off x="3948113" y="32845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5" name="Line 197">
                <a:extLst>
                  <a:ext uri="{FF2B5EF4-FFF2-40B4-BE49-F238E27FC236}">
                    <a16:creationId xmlns:a16="http://schemas.microsoft.com/office/drawing/2014/main" id="{E97FDB73-1ADD-1A6A-B6FE-B468405C8A08}"/>
                  </a:ext>
                </a:extLst>
              </p:cNvPr>
              <p:cNvSpPr>
                <a:spLocks noChangeShapeType="1"/>
              </p:cNvSpPr>
              <p:nvPr/>
            </p:nvSpPr>
            <p:spPr bwMode="auto">
              <a:xfrm>
                <a:off x="3983038" y="3306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6" name="Line 198">
                <a:extLst>
                  <a:ext uri="{FF2B5EF4-FFF2-40B4-BE49-F238E27FC236}">
                    <a16:creationId xmlns:a16="http://schemas.microsoft.com/office/drawing/2014/main" id="{447B27D9-06A1-3AB4-1D09-9D64BCA2093B}"/>
                  </a:ext>
                </a:extLst>
              </p:cNvPr>
              <p:cNvSpPr>
                <a:spLocks noChangeShapeType="1"/>
              </p:cNvSpPr>
              <p:nvPr/>
            </p:nvSpPr>
            <p:spPr bwMode="auto">
              <a:xfrm>
                <a:off x="3998913" y="3306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7" name="Line 199">
                <a:extLst>
                  <a:ext uri="{FF2B5EF4-FFF2-40B4-BE49-F238E27FC236}">
                    <a16:creationId xmlns:a16="http://schemas.microsoft.com/office/drawing/2014/main" id="{B21B0BEF-A9A7-2FF2-248E-2D99C99E9EFC}"/>
                  </a:ext>
                </a:extLst>
              </p:cNvPr>
              <p:cNvSpPr>
                <a:spLocks noChangeShapeType="1"/>
              </p:cNvSpPr>
              <p:nvPr/>
            </p:nvSpPr>
            <p:spPr bwMode="auto">
              <a:xfrm>
                <a:off x="4014788" y="3306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8" name="Line 200">
                <a:extLst>
                  <a:ext uri="{FF2B5EF4-FFF2-40B4-BE49-F238E27FC236}">
                    <a16:creationId xmlns:a16="http://schemas.microsoft.com/office/drawing/2014/main" id="{C790AD23-4F03-0295-B86B-2843B7320670}"/>
                  </a:ext>
                </a:extLst>
              </p:cNvPr>
              <p:cNvSpPr>
                <a:spLocks noChangeShapeType="1"/>
              </p:cNvSpPr>
              <p:nvPr/>
            </p:nvSpPr>
            <p:spPr bwMode="auto">
              <a:xfrm>
                <a:off x="4033838" y="3306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9" name="Line 201">
                <a:extLst>
                  <a:ext uri="{FF2B5EF4-FFF2-40B4-BE49-F238E27FC236}">
                    <a16:creationId xmlns:a16="http://schemas.microsoft.com/office/drawing/2014/main" id="{086A02DC-E74D-BA74-7352-3D3FE4C24738}"/>
                  </a:ext>
                </a:extLst>
              </p:cNvPr>
              <p:cNvSpPr>
                <a:spLocks noChangeShapeType="1"/>
              </p:cNvSpPr>
              <p:nvPr/>
            </p:nvSpPr>
            <p:spPr bwMode="auto">
              <a:xfrm>
                <a:off x="4065588" y="33639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0" name="Line 202">
                <a:extLst>
                  <a:ext uri="{FF2B5EF4-FFF2-40B4-BE49-F238E27FC236}">
                    <a16:creationId xmlns:a16="http://schemas.microsoft.com/office/drawing/2014/main" id="{F1195437-1BBD-EB74-CB46-3B2894E6AE15}"/>
                  </a:ext>
                </a:extLst>
              </p:cNvPr>
              <p:cNvSpPr>
                <a:spLocks noChangeShapeType="1"/>
              </p:cNvSpPr>
              <p:nvPr/>
            </p:nvSpPr>
            <p:spPr bwMode="auto">
              <a:xfrm>
                <a:off x="4078288" y="33639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1" name="Line 203">
                <a:extLst>
                  <a:ext uri="{FF2B5EF4-FFF2-40B4-BE49-F238E27FC236}">
                    <a16:creationId xmlns:a16="http://schemas.microsoft.com/office/drawing/2014/main" id="{1985DBFD-1DF5-27FD-A510-97A2A740E1DA}"/>
                  </a:ext>
                </a:extLst>
              </p:cNvPr>
              <p:cNvSpPr>
                <a:spLocks noChangeShapeType="1"/>
              </p:cNvSpPr>
              <p:nvPr/>
            </p:nvSpPr>
            <p:spPr bwMode="auto">
              <a:xfrm>
                <a:off x="4090988" y="33639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2" name="Line 204">
                <a:extLst>
                  <a:ext uri="{FF2B5EF4-FFF2-40B4-BE49-F238E27FC236}">
                    <a16:creationId xmlns:a16="http://schemas.microsoft.com/office/drawing/2014/main" id="{44759894-FC13-CE85-640D-FBD723D2B985}"/>
                  </a:ext>
                </a:extLst>
              </p:cNvPr>
              <p:cNvSpPr>
                <a:spLocks noChangeShapeType="1"/>
              </p:cNvSpPr>
              <p:nvPr/>
            </p:nvSpPr>
            <p:spPr bwMode="auto">
              <a:xfrm>
                <a:off x="4110038" y="33829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3" name="Line 205">
                <a:extLst>
                  <a:ext uri="{FF2B5EF4-FFF2-40B4-BE49-F238E27FC236}">
                    <a16:creationId xmlns:a16="http://schemas.microsoft.com/office/drawing/2014/main" id="{D82AAED2-9474-EB35-4E75-351FE314D149}"/>
                  </a:ext>
                </a:extLst>
              </p:cNvPr>
              <p:cNvSpPr>
                <a:spLocks noChangeShapeType="1"/>
              </p:cNvSpPr>
              <p:nvPr/>
            </p:nvSpPr>
            <p:spPr bwMode="auto">
              <a:xfrm>
                <a:off x="4151313" y="33829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4" name="Line 206">
                <a:extLst>
                  <a:ext uri="{FF2B5EF4-FFF2-40B4-BE49-F238E27FC236}">
                    <a16:creationId xmlns:a16="http://schemas.microsoft.com/office/drawing/2014/main" id="{2089FC2E-0A64-FC93-3ABC-6C4BB76DA292}"/>
                  </a:ext>
                </a:extLst>
              </p:cNvPr>
              <p:cNvSpPr>
                <a:spLocks noChangeShapeType="1"/>
              </p:cNvSpPr>
              <p:nvPr/>
            </p:nvSpPr>
            <p:spPr bwMode="auto">
              <a:xfrm>
                <a:off x="4167188" y="33829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5" name="Line 207">
                <a:extLst>
                  <a:ext uri="{FF2B5EF4-FFF2-40B4-BE49-F238E27FC236}">
                    <a16:creationId xmlns:a16="http://schemas.microsoft.com/office/drawing/2014/main" id="{68D89C13-C5E9-590B-2F82-1B8EB1167C37}"/>
                  </a:ext>
                </a:extLst>
              </p:cNvPr>
              <p:cNvSpPr>
                <a:spLocks noChangeShapeType="1"/>
              </p:cNvSpPr>
              <p:nvPr/>
            </p:nvSpPr>
            <p:spPr bwMode="auto">
              <a:xfrm>
                <a:off x="4189413" y="34115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6" name="Line 208">
                <a:extLst>
                  <a:ext uri="{FF2B5EF4-FFF2-40B4-BE49-F238E27FC236}">
                    <a16:creationId xmlns:a16="http://schemas.microsoft.com/office/drawing/2014/main" id="{CA57361F-C4D3-5632-E740-203DFFD29D37}"/>
                  </a:ext>
                </a:extLst>
              </p:cNvPr>
              <p:cNvSpPr>
                <a:spLocks noChangeShapeType="1"/>
              </p:cNvSpPr>
              <p:nvPr/>
            </p:nvSpPr>
            <p:spPr bwMode="auto">
              <a:xfrm>
                <a:off x="4217988" y="34115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7" name="Line 209">
                <a:extLst>
                  <a:ext uri="{FF2B5EF4-FFF2-40B4-BE49-F238E27FC236}">
                    <a16:creationId xmlns:a16="http://schemas.microsoft.com/office/drawing/2014/main" id="{B66B7648-88B2-52B3-63A5-B76629971338}"/>
                  </a:ext>
                </a:extLst>
              </p:cNvPr>
              <p:cNvSpPr>
                <a:spLocks noChangeShapeType="1"/>
              </p:cNvSpPr>
              <p:nvPr/>
            </p:nvSpPr>
            <p:spPr bwMode="auto">
              <a:xfrm>
                <a:off x="4229101" y="34115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8" name="Line 210">
                <a:extLst>
                  <a:ext uri="{FF2B5EF4-FFF2-40B4-BE49-F238E27FC236}">
                    <a16:creationId xmlns:a16="http://schemas.microsoft.com/office/drawing/2014/main" id="{BEAD7BCB-F7B8-1EDA-644A-45DB67E6804D}"/>
                  </a:ext>
                </a:extLst>
              </p:cNvPr>
              <p:cNvSpPr>
                <a:spLocks noChangeShapeType="1"/>
              </p:cNvSpPr>
              <p:nvPr/>
            </p:nvSpPr>
            <p:spPr bwMode="auto">
              <a:xfrm>
                <a:off x="4244976" y="3449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9" name="Line 211">
                <a:extLst>
                  <a:ext uri="{FF2B5EF4-FFF2-40B4-BE49-F238E27FC236}">
                    <a16:creationId xmlns:a16="http://schemas.microsoft.com/office/drawing/2014/main" id="{BD7ED873-464F-88B7-84B8-9BF74026C3E4}"/>
                  </a:ext>
                </a:extLst>
              </p:cNvPr>
              <p:cNvSpPr>
                <a:spLocks noChangeShapeType="1"/>
              </p:cNvSpPr>
              <p:nvPr/>
            </p:nvSpPr>
            <p:spPr bwMode="auto">
              <a:xfrm>
                <a:off x="4283076" y="34655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0" name="Line 212">
                <a:extLst>
                  <a:ext uri="{FF2B5EF4-FFF2-40B4-BE49-F238E27FC236}">
                    <a16:creationId xmlns:a16="http://schemas.microsoft.com/office/drawing/2014/main" id="{E222D753-EC76-79F5-959D-4A58FFD636F0}"/>
                  </a:ext>
                </a:extLst>
              </p:cNvPr>
              <p:cNvSpPr>
                <a:spLocks noChangeShapeType="1"/>
              </p:cNvSpPr>
              <p:nvPr/>
            </p:nvSpPr>
            <p:spPr bwMode="auto">
              <a:xfrm>
                <a:off x="4295776" y="34655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1" name="Line 213">
                <a:extLst>
                  <a:ext uri="{FF2B5EF4-FFF2-40B4-BE49-F238E27FC236}">
                    <a16:creationId xmlns:a16="http://schemas.microsoft.com/office/drawing/2014/main" id="{FA0E2952-110D-F08B-2461-1373CDCD38D2}"/>
                  </a:ext>
                </a:extLst>
              </p:cNvPr>
              <p:cNvSpPr>
                <a:spLocks noChangeShapeType="1"/>
              </p:cNvSpPr>
              <p:nvPr/>
            </p:nvSpPr>
            <p:spPr bwMode="auto">
              <a:xfrm>
                <a:off x="4308476" y="34655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2" name="Line 214">
                <a:extLst>
                  <a:ext uri="{FF2B5EF4-FFF2-40B4-BE49-F238E27FC236}">
                    <a16:creationId xmlns:a16="http://schemas.microsoft.com/office/drawing/2014/main" id="{285C0D43-80EA-C05D-6988-09D768726F0F}"/>
                  </a:ext>
                </a:extLst>
              </p:cNvPr>
              <p:cNvSpPr>
                <a:spLocks noChangeShapeType="1"/>
              </p:cNvSpPr>
              <p:nvPr/>
            </p:nvSpPr>
            <p:spPr bwMode="auto">
              <a:xfrm>
                <a:off x="4352926" y="34972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3" name="Line 215">
                <a:extLst>
                  <a:ext uri="{FF2B5EF4-FFF2-40B4-BE49-F238E27FC236}">
                    <a16:creationId xmlns:a16="http://schemas.microsoft.com/office/drawing/2014/main" id="{40D6B774-803C-B946-4F9D-4B50D445947E}"/>
                  </a:ext>
                </a:extLst>
              </p:cNvPr>
              <p:cNvSpPr>
                <a:spLocks noChangeShapeType="1"/>
              </p:cNvSpPr>
              <p:nvPr/>
            </p:nvSpPr>
            <p:spPr bwMode="auto">
              <a:xfrm>
                <a:off x="4365626" y="34972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4" name="Line 216">
                <a:extLst>
                  <a:ext uri="{FF2B5EF4-FFF2-40B4-BE49-F238E27FC236}">
                    <a16:creationId xmlns:a16="http://schemas.microsoft.com/office/drawing/2014/main" id="{278AC6AC-1A83-0B83-B64A-1EA3E7EB4606}"/>
                  </a:ext>
                </a:extLst>
              </p:cNvPr>
              <p:cNvSpPr>
                <a:spLocks noChangeShapeType="1"/>
              </p:cNvSpPr>
              <p:nvPr/>
            </p:nvSpPr>
            <p:spPr bwMode="auto">
              <a:xfrm>
                <a:off x="4400551" y="3519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5" name="Line 217">
                <a:extLst>
                  <a:ext uri="{FF2B5EF4-FFF2-40B4-BE49-F238E27FC236}">
                    <a16:creationId xmlns:a16="http://schemas.microsoft.com/office/drawing/2014/main" id="{1BE024ED-F609-9BDA-3C6E-02CADB9679F9}"/>
                  </a:ext>
                </a:extLst>
              </p:cNvPr>
              <p:cNvSpPr>
                <a:spLocks noChangeShapeType="1"/>
              </p:cNvSpPr>
              <p:nvPr/>
            </p:nvSpPr>
            <p:spPr bwMode="auto">
              <a:xfrm>
                <a:off x="4473576" y="3519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6" name="Line 218">
                <a:extLst>
                  <a:ext uri="{FF2B5EF4-FFF2-40B4-BE49-F238E27FC236}">
                    <a16:creationId xmlns:a16="http://schemas.microsoft.com/office/drawing/2014/main" id="{55C3A268-B8D8-FECF-5AB1-9CCDAE4DF1C0}"/>
                  </a:ext>
                </a:extLst>
              </p:cNvPr>
              <p:cNvSpPr>
                <a:spLocks noChangeShapeType="1"/>
              </p:cNvSpPr>
              <p:nvPr/>
            </p:nvSpPr>
            <p:spPr bwMode="auto">
              <a:xfrm>
                <a:off x="4505326" y="35353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7" name="Line 219">
                <a:extLst>
                  <a:ext uri="{FF2B5EF4-FFF2-40B4-BE49-F238E27FC236}">
                    <a16:creationId xmlns:a16="http://schemas.microsoft.com/office/drawing/2014/main" id="{F1D0A965-9FE3-C687-3869-AE75250EA0E8}"/>
                  </a:ext>
                </a:extLst>
              </p:cNvPr>
              <p:cNvSpPr>
                <a:spLocks noChangeShapeType="1"/>
              </p:cNvSpPr>
              <p:nvPr/>
            </p:nvSpPr>
            <p:spPr bwMode="auto">
              <a:xfrm>
                <a:off x="4527551" y="3560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8" name="Line 220">
                <a:extLst>
                  <a:ext uri="{FF2B5EF4-FFF2-40B4-BE49-F238E27FC236}">
                    <a16:creationId xmlns:a16="http://schemas.microsoft.com/office/drawing/2014/main" id="{03E2E230-14EB-36AD-07E0-3D5557C4417D}"/>
                  </a:ext>
                </a:extLst>
              </p:cNvPr>
              <p:cNvSpPr>
                <a:spLocks noChangeShapeType="1"/>
              </p:cNvSpPr>
              <p:nvPr/>
            </p:nvSpPr>
            <p:spPr bwMode="auto">
              <a:xfrm>
                <a:off x="4556126" y="356076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9" name="Line 221">
                <a:extLst>
                  <a:ext uri="{FF2B5EF4-FFF2-40B4-BE49-F238E27FC236}">
                    <a16:creationId xmlns:a16="http://schemas.microsoft.com/office/drawing/2014/main" id="{7D66687E-8AC7-4DC1-9CC7-71966277D1DA}"/>
                  </a:ext>
                </a:extLst>
              </p:cNvPr>
              <p:cNvSpPr>
                <a:spLocks noChangeShapeType="1"/>
              </p:cNvSpPr>
              <p:nvPr/>
            </p:nvSpPr>
            <p:spPr bwMode="auto">
              <a:xfrm>
                <a:off x="4581526"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0" name="Line 222">
                <a:extLst>
                  <a:ext uri="{FF2B5EF4-FFF2-40B4-BE49-F238E27FC236}">
                    <a16:creationId xmlns:a16="http://schemas.microsoft.com/office/drawing/2014/main" id="{E886B972-FAA4-9BBF-5859-05045C196EBE}"/>
                  </a:ext>
                </a:extLst>
              </p:cNvPr>
              <p:cNvSpPr>
                <a:spLocks noChangeShapeType="1"/>
              </p:cNvSpPr>
              <p:nvPr/>
            </p:nvSpPr>
            <p:spPr bwMode="auto">
              <a:xfrm>
                <a:off x="4657726" y="36020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1" name="Line 223">
                <a:extLst>
                  <a:ext uri="{FF2B5EF4-FFF2-40B4-BE49-F238E27FC236}">
                    <a16:creationId xmlns:a16="http://schemas.microsoft.com/office/drawing/2014/main" id="{15D2397C-1508-C6FC-DF60-DB02944CFA1D}"/>
                  </a:ext>
                </a:extLst>
              </p:cNvPr>
              <p:cNvSpPr>
                <a:spLocks noChangeShapeType="1"/>
              </p:cNvSpPr>
              <p:nvPr/>
            </p:nvSpPr>
            <p:spPr bwMode="auto">
              <a:xfrm>
                <a:off x="4683126" y="36020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2" name="Line 224">
                <a:extLst>
                  <a:ext uri="{FF2B5EF4-FFF2-40B4-BE49-F238E27FC236}">
                    <a16:creationId xmlns:a16="http://schemas.microsoft.com/office/drawing/2014/main" id="{961098E6-09BF-B7E2-C2A5-7D9C07A1B21B}"/>
                  </a:ext>
                </a:extLst>
              </p:cNvPr>
              <p:cNvSpPr>
                <a:spLocks noChangeShapeType="1"/>
              </p:cNvSpPr>
              <p:nvPr/>
            </p:nvSpPr>
            <p:spPr bwMode="auto">
              <a:xfrm>
                <a:off x="4752976"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3" name="Line 225">
                <a:extLst>
                  <a:ext uri="{FF2B5EF4-FFF2-40B4-BE49-F238E27FC236}">
                    <a16:creationId xmlns:a16="http://schemas.microsoft.com/office/drawing/2014/main" id="{51F66F20-A67C-42FE-078F-EEA83BF2A88B}"/>
                  </a:ext>
                </a:extLst>
              </p:cNvPr>
              <p:cNvSpPr>
                <a:spLocks noChangeShapeType="1"/>
              </p:cNvSpPr>
              <p:nvPr/>
            </p:nvSpPr>
            <p:spPr bwMode="auto">
              <a:xfrm>
                <a:off x="4791076"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4" name="Line 226">
                <a:extLst>
                  <a:ext uri="{FF2B5EF4-FFF2-40B4-BE49-F238E27FC236}">
                    <a16:creationId xmlns:a16="http://schemas.microsoft.com/office/drawing/2014/main" id="{45B5D3A5-5E38-DA9F-6785-155A87757E28}"/>
                  </a:ext>
                </a:extLst>
              </p:cNvPr>
              <p:cNvSpPr>
                <a:spLocks noChangeShapeType="1"/>
              </p:cNvSpPr>
              <p:nvPr/>
            </p:nvSpPr>
            <p:spPr bwMode="auto">
              <a:xfrm>
                <a:off x="4860926"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5" name="Line 227">
                <a:extLst>
                  <a:ext uri="{FF2B5EF4-FFF2-40B4-BE49-F238E27FC236}">
                    <a16:creationId xmlns:a16="http://schemas.microsoft.com/office/drawing/2014/main" id="{256AF6AB-D947-1B1C-C2AD-6C53725F5A19}"/>
                  </a:ext>
                </a:extLst>
              </p:cNvPr>
              <p:cNvSpPr>
                <a:spLocks noChangeShapeType="1"/>
              </p:cNvSpPr>
              <p:nvPr/>
            </p:nvSpPr>
            <p:spPr bwMode="auto">
              <a:xfrm>
                <a:off x="4873626"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6" name="Line 228">
                <a:extLst>
                  <a:ext uri="{FF2B5EF4-FFF2-40B4-BE49-F238E27FC236}">
                    <a16:creationId xmlns:a16="http://schemas.microsoft.com/office/drawing/2014/main" id="{2B3E4A3E-4DE3-7E4D-83E1-782612B44200}"/>
                  </a:ext>
                </a:extLst>
              </p:cNvPr>
              <p:cNvSpPr>
                <a:spLocks noChangeShapeType="1"/>
              </p:cNvSpPr>
              <p:nvPr/>
            </p:nvSpPr>
            <p:spPr bwMode="auto">
              <a:xfrm>
                <a:off x="4927601"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7" name="Line 229">
                <a:extLst>
                  <a:ext uri="{FF2B5EF4-FFF2-40B4-BE49-F238E27FC236}">
                    <a16:creationId xmlns:a16="http://schemas.microsoft.com/office/drawing/2014/main" id="{66F5DE48-2C0E-3DDC-518A-A7111A3F27AE}"/>
                  </a:ext>
                </a:extLst>
              </p:cNvPr>
              <p:cNvSpPr>
                <a:spLocks noChangeShapeType="1"/>
              </p:cNvSpPr>
              <p:nvPr/>
            </p:nvSpPr>
            <p:spPr bwMode="auto">
              <a:xfrm>
                <a:off x="4975226"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8" name="Line 230">
                <a:extLst>
                  <a:ext uri="{FF2B5EF4-FFF2-40B4-BE49-F238E27FC236}">
                    <a16:creationId xmlns:a16="http://schemas.microsoft.com/office/drawing/2014/main" id="{10A3886F-4652-23FA-5E57-B7D3BB5F7164}"/>
                  </a:ext>
                </a:extLst>
              </p:cNvPr>
              <p:cNvSpPr>
                <a:spLocks noChangeShapeType="1"/>
              </p:cNvSpPr>
              <p:nvPr/>
            </p:nvSpPr>
            <p:spPr bwMode="auto">
              <a:xfrm>
                <a:off x="4987926"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9" name="Line 231">
                <a:extLst>
                  <a:ext uri="{FF2B5EF4-FFF2-40B4-BE49-F238E27FC236}">
                    <a16:creationId xmlns:a16="http://schemas.microsoft.com/office/drawing/2014/main" id="{A356828A-BBBE-BDA5-DB42-4D6CAF11213B}"/>
                  </a:ext>
                </a:extLst>
              </p:cNvPr>
              <p:cNvSpPr>
                <a:spLocks noChangeShapeType="1"/>
              </p:cNvSpPr>
              <p:nvPr/>
            </p:nvSpPr>
            <p:spPr bwMode="auto">
              <a:xfrm>
                <a:off x="5000626" y="3646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0" name="Line 232">
                <a:extLst>
                  <a:ext uri="{FF2B5EF4-FFF2-40B4-BE49-F238E27FC236}">
                    <a16:creationId xmlns:a16="http://schemas.microsoft.com/office/drawing/2014/main" id="{723A9B26-E01E-980F-F70C-16A5622CEDF6}"/>
                  </a:ext>
                </a:extLst>
              </p:cNvPr>
              <p:cNvSpPr>
                <a:spLocks noChangeShapeType="1"/>
              </p:cNvSpPr>
              <p:nvPr/>
            </p:nvSpPr>
            <p:spPr bwMode="auto">
              <a:xfrm>
                <a:off x="5048251" y="36687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1" name="Line 233">
                <a:extLst>
                  <a:ext uri="{FF2B5EF4-FFF2-40B4-BE49-F238E27FC236}">
                    <a16:creationId xmlns:a16="http://schemas.microsoft.com/office/drawing/2014/main" id="{C66CDE92-E260-5584-761F-9066F10D531D}"/>
                  </a:ext>
                </a:extLst>
              </p:cNvPr>
              <p:cNvSpPr>
                <a:spLocks noChangeShapeType="1"/>
              </p:cNvSpPr>
              <p:nvPr/>
            </p:nvSpPr>
            <p:spPr bwMode="auto">
              <a:xfrm>
                <a:off x="5060951" y="36687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2" name="Line 234">
                <a:extLst>
                  <a:ext uri="{FF2B5EF4-FFF2-40B4-BE49-F238E27FC236}">
                    <a16:creationId xmlns:a16="http://schemas.microsoft.com/office/drawing/2014/main" id="{78D4C780-6E62-A294-B39F-A02FDB157E7C}"/>
                  </a:ext>
                </a:extLst>
              </p:cNvPr>
              <p:cNvSpPr>
                <a:spLocks noChangeShapeType="1"/>
              </p:cNvSpPr>
              <p:nvPr/>
            </p:nvSpPr>
            <p:spPr bwMode="auto">
              <a:xfrm>
                <a:off x="5095876" y="36687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3" name="Line 235">
                <a:extLst>
                  <a:ext uri="{FF2B5EF4-FFF2-40B4-BE49-F238E27FC236}">
                    <a16:creationId xmlns:a16="http://schemas.microsoft.com/office/drawing/2014/main" id="{BA5EBF0D-3C34-28CF-BF9F-50E5A2FF26BE}"/>
                  </a:ext>
                </a:extLst>
              </p:cNvPr>
              <p:cNvSpPr>
                <a:spLocks noChangeShapeType="1"/>
              </p:cNvSpPr>
              <p:nvPr/>
            </p:nvSpPr>
            <p:spPr bwMode="auto">
              <a:xfrm>
                <a:off x="5121276" y="36687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4" name="Line 236">
                <a:extLst>
                  <a:ext uri="{FF2B5EF4-FFF2-40B4-BE49-F238E27FC236}">
                    <a16:creationId xmlns:a16="http://schemas.microsoft.com/office/drawing/2014/main" id="{E5BD0F06-10A2-00C0-3A89-1682A65D4647}"/>
                  </a:ext>
                </a:extLst>
              </p:cNvPr>
              <p:cNvSpPr>
                <a:spLocks noChangeShapeType="1"/>
              </p:cNvSpPr>
              <p:nvPr/>
            </p:nvSpPr>
            <p:spPr bwMode="auto">
              <a:xfrm>
                <a:off x="5172076" y="36687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5" name="Line 237">
                <a:extLst>
                  <a:ext uri="{FF2B5EF4-FFF2-40B4-BE49-F238E27FC236}">
                    <a16:creationId xmlns:a16="http://schemas.microsoft.com/office/drawing/2014/main" id="{F55073C2-29F9-1628-23F6-67AE022E7A14}"/>
                  </a:ext>
                </a:extLst>
              </p:cNvPr>
              <p:cNvSpPr>
                <a:spLocks noChangeShapeType="1"/>
              </p:cNvSpPr>
              <p:nvPr/>
            </p:nvSpPr>
            <p:spPr bwMode="auto">
              <a:xfrm>
                <a:off x="5191126" y="36687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6" name="Line 238">
                <a:extLst>
                  <a:ext uri="{FF2B5EF4-FFF2-40B4-BE49-F238E27FC236}">
                    <a16:creationId xmlns:a16="http://schemas.microsoft.com/office/drawing/2014/main" id="{D2B5DBB7-00C7-7891-F99E-5422ED9C39D0}"/>
                  </a:ext>
                </a:extLst>
              </p:cNvPr>
              <p:cNvSpPr>
                <a:spLocks noChangeShapeType="1"/>
              </p:cNvSpPr>
              <p:nvPr/>
            </p:nvSpPr>
            <p:spPr bwMode="auto">
              <a:xfrm>
                <a:off x="5216526" y="3668713"/>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7" name="Line 239">
                <a:extLst>
                  <a:ext uri="{FF2B5EF4-FFF2-40B4-BE49-F238E27FC236}">
                    <a16:creationId xmlns:a16="http://schemas.microsoft.com/office/drawing/2014/main" id="{225DDFA1-E448-729F-8C33-AEC8BC750F92}"/>
                  </a:ext>
                </a:extLst>
              </p:cNvPr>
              <p:cNvSpPr>
                <a:spLocks noChangeShapeType="1"/>
              </p:cNvSpPr>
              <p:nvPr/>
            </p:nvSpPr>
            <p:spPr bwMode="auto">
              <a:xfrm>
                <a:off x="5310188" y="37099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8" name="Line 240">
                <a:extLst>
                  <a:ext uri="{FF2B5EF4-FFF2-40B4-BE49-F238E27FC236}">
                    <a16:creationId xmlns:a16="http://schemas.microsoft.com/office/drawing/2014/main" id="{39EB4761-35FF-3BC9-3818-B750B5A2D2EE}"/>
                  </a:ext>
                </a:extLst>
              </p:cNvPr>
              <p:cNvSpPr>
                <a:spLocks noChangeShapeType="1"/>
              </p:cNvSpPr>
              <p:nvPr/>
            </p:nvSpPr>
            <p:spPr bwMode="auto">
              <a:xfrm>
                <a:off x="5345113" y="3741738"/>
                <a:ext cx="0" cy="6667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9" name="Line 241">
                <a:extLst>
                  <a:ext uri="{FF2B5EF4-FFF2-40B4-BE49-F238E27FC236}">
                    <a16:creationId xmlns:a16="http://schemas.microsoft.com/office/drawing/2014/main" id="{FE1904EA-DA3C-72AE-5ED4-AFA7BF5F4F69}"/>
                  </a:ext>
                </a:extLst>
              </p:cNvPr>
              <p:cNvSpPr>
                <a:spLocks noChangeShapeType="1"/>
              </p:cNvSpPr>
              <p:nvPr/>
            </p:nvSpPr>
            <p:spPr bwMode="auto">
              <a:xfrm>
                <a:off x="5456238" y="37798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0" name="Line 242">
                <a:extLst>
                  <a:ext uri="{FF2B5EF4-FFF2-40B4-BE49-F238E27FC236}">
                    <a16:creationId xmlns:a16="http://schemas.microsoft.com/office/drawing/2014/main" id="{E4152A7C-E341-0AF0-9AA3-C96C349116C0}"/>
                  </a:ext>
                </a:extLst>
              </p:cNvPr>
              <p:cNvSpPr>
                <a:spLocks noChangeShapeType="1"/>
              </p:cNvSpPr>
              <p:nvPr/>
            </p:nvSpPr>
            <p:spPr bwMode="auto">
              <a:xfrm>
                <a:off x="5481638" y="37798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1" name="Line 243">
                <a:extLst>
                  <a:ext uri="{FF2B5EF4-FFF2-40B4-BE49-F238E27FC236}">
                    <a16:creationId xmlns:a16="http://schemas.microsoft.com/office/drawing/2014/main" id="{1386060D-E29C-2086-B509-6FA1524507AE}"/>
                  </a:ext>
                </a:extLst>
              </p:cNvPr>
              <p:cNvSpPr>
                <a:spLocks noChangeShapeType="1"/>
              </p:cNvSpPr>
              <p:nvPr/>
            </p:nvSpPr>
            <p:spPr bwMode="auto">
              <a:xfrm>
                <a:off x="5491163" y="37798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2" name="Line 244">
                <a:extLst>
                  <a:ext uri="{FF2B5EF4-FFF2-40B4-BE49-F238E27FC236}">
                    <a16:creationId xmlns:a16="http://schemas.microsoft.com/office/drawing/2014/main" id="{26DCB72C-0BA1-60A2-E7B2-E21101F68752}"/>
                  </a:ext>
                </a:extLst>
              </p:cNvPr>
              <p:cNvSpPr>
                <a:spLocks noChangeShapeType="1"/>
              </p:cNvSpPr>
              <p:nvPr/>
            </p:nvSpPr>
            <p:spPr bwMode="auto">
              <a:xfrm>
                <a:off x="5529263" y="37798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3" name="Line 245">
                <a:extLst>
                  <a:ext uri="{FF2B5EF4-FFF2-40B4-BE49-F238E27FC236}">
                    <a16:creationId xmlns:a16="http://schemas.microsoft.com/office/drawing/2014/main" id="{186253D5-DD55-AFE0-7F9D-5A32DF3A2D13}"/>
                  </a:ext>
                </a:extLst>
              </p:cNvPr>
              <p:cNvSpPr>
                <a:spLocks noChangeShapeType="1"/>
              </p:cNvSpPr>
              <p:nvPr/>
            </p:nvSpPr>
            <p:spPr bwMode="auto">
              <a:xfrm>
                <a:off x="5649913" y="3830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4" name="Line 246">
                <a:extLst>
                  <a:ext uri="{FF2B5EF4-FFF2-40B4-BE49-F238E27FC236}">
                    <a16:creationId xmlns:a16="http://schemas.microsoft.com/office/drawing/2014/main" id="{49B97799-C0A8-B030-E23C-2AFA5C3A4A3F}"/>
                  </a:ext>
                </a:extLst>
              </p:cNvPr>
              <p:cNvSpPr>
                <a:spLocks noChangeShapeType="1"/>
              </p:cNvSpPr>
              <p:nvPr/>
            </p:nvSpPr>
            <p:spPr bwMode="auto">
              <a:xfrm>
                <a:off x="5694363" y="3830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5" name="Line 247">
                <a:extLst>
                  <a:ext uri="{FF2B5EF4-FFF2-40B4-BE49-F238E27FC236}">
                    <a16:creationId xmlns:a16="http://schemas.microsoft.com/office/drawing/2014/main" id="{03F6A796-37D5-07B8-CC8B-BBE83111B44F}"/>
                  </a:ext>
                </a:extLst>
              </p:cNvPr>
              <p:cNvSpPr>
                <a:spLocks noChangeShapeType="1"/>
              </p:cNvSpPr>
              <p:nvPr/>
            </p:nvSpPr>
            <p:spPr bwMode="auto">
              <a:xfrm>
                <a:off x="5751513" y="3830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6" name="Line 248">
                <a:extLst>
                  <a:ext uri="{FF2B5EF4-FFF2-40B4-BE49-F238E27FC236}">
                    <a16:creationId xmlns:a16="http://schemas.microsoft.com/office/drawing/2014/main" id="{02FA8CAE-0101-4301-24AC-9E1A99527AA2}"/>
                  </a:ext>
                </a:extLst>
              </p:cNvPr>
              <p:cNvSpPr>
                <a:spLocks noChangeShapeType="1"/>
              </p:cNvSpPr>
              <p:nvPr/>
            </p:nvSpPr>
            <p:spPr bwMode="auto">
              <a:xfrm>
                <a:off x="5789613" y="3830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7" name="Line 249">
                <a:extLst>
                  <a:ext uri="{FF2B5EF4-FFF2-40B4-BE49-F238E27FC236}">
                    <a16:creationId xmlns:a16="http://schemas.microsoft.com/office/drawing/2014/main" id="{D667ABAC-E22F-B1F8-A564-B0EBE0EB08E6}"/>
                  </a:ext>
                </a:extLst>
              </p:cNvPr>
              <p:cNvSpPr>
                <a:spLocks noChangeShapeType="1"/>
              </p:cNvSpPr>
              <p:nvPr/>
            </p:nvSpPr>
            <p:spPr bwMode="auto">
              <a:xfrm>
                <a:off x="5862638" y="3830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8" name="Line 250">
                <a:extLst>
                  <a:ext uri="{FF2B5EF4-FFF2-40B4-BE49-F238E27FC236}">
                    <a16:creationId xmlns:a16="http://schemas.microsoft.com/office/drawing/2014/main" id="{06336878-AB65-EDDF-93FA-EEF4FD9FAF0E}"/>
                  </a:ext>
                </a:extLst>
              </p:cNvPr>
              <p:cNvSpPr>
                <a:spLocks noChangeShapeType="1"/>
              </p:cNvSpPr>
              <p:nvPr/>
            </p:nvSpPr>
            <p:spPr bwMode="auto">
              <a:xfrm>
                <a:off x="5884863" y="38909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9" name="Line 251">
                <a:extLst>
                  <a:ext uri="{FF2B5EF4-FFF2-40B4-BE49-F238E27FC236}">
                    <a16:creationId xmlns:a16="http://schemas.microsoft.com/office/drawing/2014/main" id="{57BB4C04-BD53-0EE5-A2B2-E95483FA72DC}"/>
                  </a:ext>
                </a:extLst>
              </p:cNvPr>
              <p:cNvSpPr>
                <a:spLocks noChangeShapeType="1"/>
              </p:cNvSpPr>
              <p:nvPr/>
            </p:nvSpPr>
            <p:spPr bwMode="auto">
              <a:xfrm>
                <a:off x="5957888" y="38909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0" name="Line 252">
                <a:extLst>
                  <a:ext uri="{FF2B5EF4-FFF2-40B4-BE49-F238E27FC236}">
                    <a16:creationId xmlns:a16="http://schemas.microsoft.com/office/drawing/2014/main" id="{08D8D658-0FFA-7D8F-056A-BA98F7DFD734}"/>
                  </a:ext>
                </a:extLst>
              </p:cNvPr>
              <p:cNvSpPr>
                <a:spLocks noChangeShapeType="1"/>
              </p:cNvSpPr>
              <p:nvPr/>
            </p:nvSpPr>
            <p:spPr bwMode="auto">
              <a:xfrm>
                <a:off x="6024563" y="38909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1" name="Line 253">
                <a:extLst>
                  <a:ext uri="{FF2B5EF4-FFF2-40B4-BE49-F238E27FC236}">
                    <a16:creationId xmlns:a16="http://schemas.microsoft.com/office/drawing/2014/main" id="{949A3D20-3D09-41F8-FABE-DCA943981DDE}"/>
                  </a:ext>
                </a:extLst>
              </p:cNvPr>
              <p:cNvSpPr>
                <a:spLocks noChangeShapeType="1"/>
              </p:cNvSpPr>
              <p:nvPr/>
            </p:nvSpPr>
            <p:spPr bwMode="auto">
              <a:xfrm>
                <a:off x="6049963" y="38909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 name="Line 254">
                <a:extLst>
                  <a:ext uri="{FF2B5EF4-FFF2-40B4-BE49-F238E27FC236}">
                    <a16:creationId xmlns:a16="http://schemas.microsoft.com/office/drawing/2014/main" id="{F6541C39-826E-7F9E-B8BA-329A21C8625A}"/>
                  </a:ext>
                </a:extLst>
              </p:cNvPr>
              <p:cNvSpPr>
                <a:spLocks noChangeShapeType="1"/>
              </p:cNvSpPr>
              <p:nvPr/>
            </p:nvSpPr>
            <p:spPr bwMode="auto">
              <a:xfrm>
                <a:off x="6091238" y="38909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 name="Line 255">
                <a:extLst>
                  <a:ext uri="{FF2B5EF4-FFF2-40B4-BE49-F238E27FC236}">
                    <a16:creationId xmlns:a16="http://schemas.microsoft.com/office/drawing/2014/main" id="{02CED9EE-E961-F336-DFD6-55C1B0DED1F2}"/>
                  </a:ext>
                </a:extLst>
              </p:cNvPr>
              <p:cNvSpPr>
                <a:spLocks noChangeShapeType="1"/>
              </p:cNvSpPr>
              <p:nvPr/>
            </p:nvSpPr>
            <p:spPr bwMode="auto">
              <a:xfrm>
                <a:off x="6126163" y="38909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 name="Line 256">
                <a:extLst>
                  <a:ext uri="{FF2B5EF4-FFF2-40B4-BE49-F238E27FC236}">
                    <a16:creationId xmlns:a16="http://schemas.microsoft.com/office/drawing/2014/main" id="{47C425E3-3DD6-F8AE-C996-73C093C85D07}"/>
                  </a:ext>
                </a:extLst>
              </p:cNvPr>
              <p:cNvSpPr>
                <a:spLocks noChangeShapeType="1"/>
              </p:cNvSpPr>
              <p:nvPr/>
            </p:nvSpPr>
            <p:spPr bwMode="auto">
              <a:xfrm>
                <a:off x="6243638" y="40020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5" name="Line 257">
                <a:extLst>
                  <a:ext uri="{FF2B5EF4-FFF2-40B4-BE49-F238E27FC236}">
                    <a16:creationId xmlns:a16="http://schemas.microsoft.com/office/drawing/2014/main" id="{90C7BE10-2732-3DB9-8F19-D613E8830C57}"/>
                  </a:ext>
                </a:extLst>
              </p:cNvPr>
              <p:cNvSpPr>
                <a:spLocks noChangeShapeType="1"/>
              </p:cNvSpPr>
              <p:nvPr/>
            </p:nvSpPr>
            <p:spPr bwMode="auto">
              <a:xfrm>
                <a:off x="6264276" y="40020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6" name="Line 258">
                <a:extLst>
                  <a:ext uri="{FF2B5EF4-FFF2-40B4-BE49-F238E27FC236}">
                    <a16:creationId xmlns:a16="http://schemas.microsoft.com/office/drawing/2014/main" id="{35300556-2A66-E68D-EDF9-CD514BC22185}"/>
                  </a:ext>
                </a:extLst>
              </p:cNvPr>
              <p:cNvSpPr>
                <a:spLocks noChangeShapeType="1"/>
              </p:cNvSpPr>
              <p:nvPr/>
            </p:nvSpPr>
            <p:spPr bwMode="auto">
              <a:xfrm>
                <a:off x="6289676" y="40020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7" name="Line 259">
                <a:extLst>
                  <a:ext uri="{FF2B5EF4-FFF2-40B4-BE49-F238E27FC236}">
                    <a16:creationId xmlns:a16="http://schemas.microsoft.com/office/drawing/2014/main" id="{D31171AA-C399-5392-0796-B68313B9F6EF}"/>
                  </a:ext>
                </a:extLst>
              </p:cNvPr>
              <p:cNvSpPr>
                <a:spLocks noChangeShapeType="1"/>
              </p:cNvSpPr>
              <p:nvPr/>
            </p:nvSpPr>
            <p:spPr bwMode="auto">
              <a:xfrm>
                <a:off x="6378576" y="40020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8" name="Line 260">
                <a:extLst>
                  <a:ext uri="{FF2B5EF4-FFF2-40B4-BE49-F238E27FC236}">
                    <a16:creationId xmlns:a16="http://schemas.microsoft.com/office/drawing/2014/main" id="{06F4AE50-23F6-E03E-3ED5-D2BFDFC30EAE}"/>
                  </a:ext>
                </a:extLst>
              </p:cNvPr>
              <p:cNvSpPr>
                <a:spLocks noChangeShapeType="1"/>
              </p:cNvSpPr>
              <p:nvPr/>
            </p:nvSpPr>
            <p:spPr bwMode="auto">
              <a:xfrm>
                <a:off x="6480176" y="40020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9" name="Line 261">
                <a:extLst>
                  <a:ext uri="{FF2B5EF4-FFF2-40B4-BE49-F238E27FC236}">
                    <a16:creationId xmlns:a16="http://schemas.microsoft.com/office/drawing/2014/main" id="{0F02CB70-E3FD-C6BE-BF21-E8DA084A5218}"/>
                  </a:ext>
                </a:extLst>
              </p:cNvPr>
              <p:cNvSpPr>
                <a:spLocks noChangeShapeType="1"/>
              </p:cNvSpPr>
              <p:nvPr/>
            </p:nvSpPr>
            <p:spPr bwMode="auto">
              <a:xfrm>
                <a:off x="6502401" y="40020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0" name="Line 262">
                <a:extLst>
                  <a:ext uri="{FF2B5EF4-FFF2-40B4-BE49-F238E27FC236}">
                    <a16:creationId xmlns:a16="http://schemas.microsoft.com/office/drawing/2014/main" id="{7C660ACC-78E1-ADB1-4411-473E61D2AA73}"/>
                  </a:ext>
                </a:extLst>
              </p:cNvPr>
              <p:cNvSpPr>
                <a:spLocks noChangeShapeType="1"/>
              </p:cNvSpPr>
              <p:nvPr/>
            </p:nvSpPr>
            <p:spPr bwMode="auto">
              <a:xfrm>
                <a:off x="6807201" y="40020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321" name="Freeform 263">
              <a:extLst>
                <a:ext uri="{FF2B5EF4-FFF2-40B4-BE49-F238E27FC236}">
                  <a16:creationId xmlns:a16="http://schemas.microsoft.com/office/drawing/2014/main" id="{9B196053-C910-755F-36BF-F0AC81756BEC}"/>
                </a:ext>
              </a:extLst>
            </p:cNvPr>
            <p:cNvSpPr>
              <a:spLocks/>
            </p:cNvSpPr>
            <p:nvPr/>
          </p:nvSpPr>
          <p:spPr bwMode="auto">
            <a:xfrm>
              <a:off x="1582738" y="1897063"/>
              <a:ext cx="6146800" cy="2974975"/>
            </a:xfrm>
            <a:custGeom>
              <a:avLst/>
              <a:gdLst>
                <a:gd name="T0" fmla="*/ 50 w 3872"/>
                <a:gd name="T1" fmla="*/ 8 h 1874"/>
                <a:gd name="T2" fmla="*/ 88 w 3872"/>
                <a:gd name="T3" fmla="*/ 14 h 1874"/>
                <a:gd name="T4" fmla="*/ 126 w 3872"/>
                <a:gd name="T5" fmla="*/ 26 h 1874"/>
                <a:gd name="T6" fmla="*/ 140 w 3872"/>
                <a:gd name="T7" fmla="*/ 48 h 1874"/>
                <a:gd name="T8" fmla="*/ 164 w 3872"/>
                <a:gd name="T9" fmla="*/ 58 h 1874"/>
                <a:gd name="T10" fmla="*/ 188 w 3872"/>
                <a:gd name="T11" fmla="*/ 72 h 1874"/>
                <a:gd name="T12" fmla="*/ 216 w 3872"/>
                <a:gd name="T13" fmla="*/ 80 h 1874"/>
                <a:gd name="T14" fmla="*/ 228 w 3872"/>
                <a:gd name="T15" fmla="*/ 104 h 1874"/>
                <a:gd name="T16" fmla="*/ 260 w 3872"/>
                <a:gd name="T17" fmla="*/ 122 h 1874"/>
                <a:gd name="T18" fmla="*/ 276 w 3872"/>
                <a:gd name="T19" fmla="*/ 140 h 1874"/>
                <a:gd name="T20" fmla="*/ 300 w 3872"/>
                <a:gd name="T21" fmla="*/ 150 h 1874"/>
                <a:gd name="T22" fmla="*/ 330 w 3872"/>
                <a:gd name="T23" fmla="*/ 176 h 1874"/>
                <a:gd name="T24" fmla="*/ 389 w 3872"/>
                <a:gd name="T25" fmla="*/ 186 h 1874"/>
                <a:gd name="T26" fmla="*/ 421 w 3872"/>
                <a:gd name="T27" fmla="*/ 206 h 1874"/>
                <a:gd name="T28" fmla="*/ 449 w 3872"/>
                <a:gd name="T29" fmla="*/ 214 h 1874"/>
                <a:gd name="T30" fmla="*/ 465 w 3872"/>
                <a:gd name="T31" fmla="*/ 234 h 1874"/>
                <a:gd name="T32" fmla="*/ 501 w 3872"/>
                <a:gd name="T33" fmla="*/ 244 h 1874"/>
                <a:gd name="T34" fmla="*/ 533 w 3872"/>
                <a:gd name="T35" fmla="*/ 286 h 1874"/>
                <a:gd name="T36" fmla="*/ 611 w 3872"/>
                <a:gd name="T37" fmla="*/ 302 h 1874"/>
                <a:gd name="T38" fmla="*/ 623 w 3872"/>
                <a:gd name="T39" fmla="*/ 324 h 1874"/>
                <a:gd name="T40" fmla="*/ 653 w 3872"/>
                <a:gd name="T41" fmla="*/ 338 h 1874"/>
                <a:gd name="T42" fmla="*/ 663 w 3872"/>
                <a:gd name="T43" fmla="*/ 360 h 1874"/>
                <a:gd name="T44" fmla="*/ 699 w 3872"/>
                <a:gd name="T45" fmla="*/ 390 h 1874"/>
                <a:gd name="T46" fmla="*/ 711 w 3872"/>
                <a:gd name="T47" fmla="*/ 406 h 1874"/>
                <a:gd name="T48" fmla="*/ 749 w 3872"/>
                <a:gd name="T49" fmla="*/ 414 h 1874"/>
                <a:gd name="T50" fmla="*/ 765 w 3872"/>
                <a:gd name="T51" fmla="*/ 454 h 1874"/>
                <a:gd name="T52" fmla="*/ 797 w 3872"/>
                <a:gd name="T53" fmla="*/ 462 h 1874"/>
                <a:gd name="T54" fmla="*/ 811 w 3872"/>
                <a:gd name="T55" fmla="*/ 482 h 1874"/>
                <a:gd name="T56" fmla="*/ 835 w 3872"/>
                <a:gd name="T57" fmla="*/ 502 h 1874"/>
                <a:gd name="T58" fmla="*/ 859 w 3872"/>
                <a:gd name="T59" fmla="*/ 512 h 1874"/>
                <a:gd name="T60" fmla="*/ 919 w 3872"/>
                <a:gd name="T61" fmla="*/ 538 h 1874"/>
                <a:gd name="T62" fmla="*/ 949 w 3872"/>
                <a:gd name="T63" fmla="*/ 550 h 1874"/>
                <a:gd name="T64" fmla="*/ 957 w 3872"/>
                <a:gd name="T65" fmla="*/ 570 h 1874"/>
                <a:gd name="T66" fmla="*/ 993 w 3872"/>
                <a:gd name="T67" fmla="*/ 582 h 1874"/>
                <a:gd name="T68" fmla="*/ 1007 w 3872"/>
                <a:gd name="T69" fmla="*/ 610 h 1874"/>
                <a:gd name="T70" fmla="*/ 1028 w 3872"/>
                <a:gd name="T71" fmla="*/ 622 h 1874"/>
                <a:gd name="T72" fmla="*/ 1044 w 3872"/>
                <a:gd name="T73" fmla="*/ 638 h 1874"/>
                <a:gd name="T74" fmla="*/ 1100 w 3872"/>
                <a:gd name="T75" fmla="*/ 648 h 1874"/>
                <a:gd name="T76" fmla="*/ 1128 w 3872"/>
                <a:gd name="T77" fmla="*/ 676 h 1874"/>
                <a:gd name="T78" fmla="*/ 1186 w 3872"/>
                <a:gd name="T79" fmla="*/ 688 h 1874"/>
                <a:gd name="T80" fmla="*/ 1220 w 3872"/>
                <a:gd name="T81" fmla="*/ 720 h 1874"/>
                <a:gd name="T82" fmla="*/ 1244 w 3872"/>
                <a:gd name="T83" fmla="*/ 732 h 1874"/>
                <a:gd name="T84" fmla="*/ 1250 w 3872"/>
                <a:gd name="T85" fmla="*/ 770 h 1874"/>
                <a:gd name="T86" fmla="*/ 1310 w 3872"/>
                <a:gd name="T87" fmla="*/ 784 h 1874"/>
                <a:gd name="T88" fmla="*/ 1324 w 3872"/>
                <a:gd name="T89" fmla="*/ 804 h 1874"/>
                <a:gd name="T90" fmla="*/ 1386 w 3872"/>
                <a:gd name="T91" fmla="*/ 824 h 1874"/>
                <a:gd name="T92" fmla="*/ 1404 w 3872"/>
                <a:gd name="T93" fmla="*/ 846 h 1874"/>
                <a:gd name="T94" fmla="*/ 1506 w 3872"/>
                <a:gd name="T95" fmla="*/ 874 h 1874"/>
                <a:gd name="T96" fmla="*/ 1554 w 3872"/>
                <a:gd name="T97" fmla="*/ 902 h 1874"/>
                <a:gd name="T98" fmla="*/ 1582 w 3872"/>
                <a:gd name="T99" fmla="*/ 930 h 1874"/>
                <a:gd name="T100" fmla="*/ 1638 w 3872"/>
                <a:gd name="T101" fmla="*/ 958 h 1874"/>
                <a:gd name="T102" fmla="*/ 1685 w 3872"/>
                <a:gd name="T103" fmla="*/ 978 h 1874"/>
                <a:gd name="T104" fmla="*/ 1725 w 3872"/>
                <a:gd name="T105" fmla="*/ 1008 h 1874"/>
                <a:gd name="T106" fmla="*/ 1823 w 3872"/>
                <a:gd name="T107" fmla="*/ 1022 h 1874"/>
                <a:gd name="T108" fmla="*/ 1849 w 3872"/>
                <a:gd name="T109" fmla="*/ 1046 h 1874"/>
                <a:gd name="T110" fmla="*/ 1911 w 3872"/>
                <a:gd name="T111" fmla="*/ 1058 h 1874"/>
                <a:gd name="T112" fmla="*/ 1965 w 3872"/>
                <a:gd name="T113" fmla="*/ 1084 h 1874"/>
                <a:gd name="T114" fmla="*/ 2183 w 3872"/>
                <a:gd name="T115" fmla="*/ 1104 h 1874"/>
                <a:gd name="T116" fmla="*/ 2320 w 3872"/>
                <a:gd name="T117" fmla="*/ 1142 h 1874"/>
                <a:gd name="T118" fmla="*/ 2404 w 3872"/>
                <a:gd name="T119" fmla="*/ 1164 h 1874"/>
                <a:gd name="T120" fmla="*/ 2548 w 3872"/>
                <a:gd name="T121" fmla="*/ 1220 h 1874"/>
                <a:gd name="T122" fmla="*/ 2932 w 3872"/>
                <a:gd name="T123" fmla="*/ 1254 h 1874"/>
                <a:gd name="T124" fmla="*/ 3872 w 3872"/>
                <a:gd name="T125" fmla="*/ 1874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2" h="1874">
                  <a:moveTo>
                    <a:pt x="0" y="0"/>
                  </a:moveTo>
                  <a:lnTo>
                    <a:pt x="50" y="0"/>
                  </a:lnTo>
                  <a:lnTo>
                    <a:pt x="50" y="8"/>
                  </a:lnTo>
                  <a:lnTo>
                    <a:pt x="60" y="8"/>
                  </a:lnTo>
                  <a:lnTo>
                    <a:pt x="60" y="14"/>
                  </a:lnTo>
                  <a:lnTo>
                    <a:pt x="88" y="14"/>
                  </a:lnTo>
                  <a:lnTo>
                    <a:pt x="88" y="26"/>
                  </a:lnTo>
                  <a:lnTo>
                    <a:pt x="102" y="26"/>
                  </a:lnTo>
                  <a:lnTo>
                    <a:pt x="126" y="26"/>
                  </a:lnTo>
                  <a:lnTo>
                    <a:pt x="126" y="40"/>
                  </a:lnTo>
                  <a:lnTo>
                    <a:pt x="140" y="40"/>
                  </a:lnTo>
                  <a:lnTo>
                    <a:pt x="140" y="48"/>
                  </a:lnTo>
                  <a:lnTo>
                    <a:pt x="150" y="48"/>
                  </a:lnTo>
                  <a:lnTo>
                    <a:pt x="150" y="58"/>
                  </a:lnTo>
                  <a:lnTo>
                    <a:pt x="164" y="58"/>
                  </a:lnTo>
                  <a:lnTo>
                    <a:pt x="164" y="64"/>
                  </a:lnTo>
                  <a:lnTo>
                    <a:pt x="188" y="64"/>
                  </a:lnTo>
                  <a:lnTo>
                    <a:pt x="188" y="72"/>
                  </a:lnTo>
                  <a:lnTo>
                    <a:pt x="204" y="72"/>
                  </a:lnTo>
                  <a:lnTo>
                    <a:pt x="204" y="80"/>
                  </a:lnTo>
                  <a:lnTo>
                    <a:pt x="216" y="80"/>
                  </a:lnTo>
                  <a:lnTo>
                    <a:pt x="216" y="90"/>
                  </a:lnTo>
                  <a:lnTo>
                    <a:pt x="228" y="90"/>
                  </a:lnTo>
                  <a:lnTo>
                    <a:pt x="228" y="104"/>
                  </a:lnTo>
                  <a:lnTo>
                    <a:pt x="246" y="104"/>
                  </a:lnTo>
                  <a:lnTo>
                    <a:pt x="246" y="122"/>
                  </a:lnTo>
                  <a:lnTo>
                    <a:pt x="260" y="122"/>
                  </a:lnTo>
                  <a:lnTo>
                    <a:pt x="260" y="128"/>
                  </a:lnTo>
                  <a:lnTo>
                    <a:pt x="276" y="128"/>
                  </a:lnTo>
                  <a:lnTo>
                    <a:pt x="276" y="140"/>
                  </a:lnTo>
                  <a:lnTo>
                    <a:pt x="288" y="140"/>
                  </a:lnTo>
                  <a:lnTo>
                    <a:pt x="288" y="150"/>
                  </a:lnTo>
                  <a:lnTo>
                    <a:pt x="300" y="150"/>
                  </a:lnTo>
                  <a:lnTo>
                    <a:pt x="300" y="160"/>
                  </a:lnTo>
                  <a:lnTo>
                    <a:pt x="330" y="160"/>
                  </a:lnTo>
                  <a:lnTo>
                    <a:pt x="330" y="176"/>
                  </a:lnTo>
                  <a:lnTo>
                    <a:pt x="370" y="176"/>
                  </a:lnTo>
                  <a:lnTo>
                    <a:pt x="370" y="186"/>
                  </a:lnTo>
                  <a:lnTo>
                    <a:pt x="389" y="186"/>
                  </a:lnTo>
                  <a:lnTo>
                    <a:pt x="389" y="196"/>
                  </a:lnTo>
                  <a:lnTo>
                    <a:pt x="421" y="196"/>
                  </a:lnTo>
                  <a:lnTo>
                    <a:pt x="421" y="206"/>
                  </a:lnTo>
                  <a:lnTo>
                    <a:pt x="437" y="206"/>
                  </a:lnTo>
                  <a:lnTo>
                    <a:pt x="437" y="214"/>
                  </a:lnTo>
                  <a:lnTo>
                    <a:pt x="449" y="214"/>
                  </a:lnTo>
                  <a:lnTo>
                    <a:pt x="449" y="224"/>
                  </a:lnTo>
                  <a:lnTo>
                    <a:pt x="465" y="224"/>
                  </a:lnTo>
                  <a:lnTo>
                    <a:pt x="465" y="234"/>
                  </a:lnTo>
                  <a:lnTo>
                    <a:pt x="483" y="234"/>
                  </a:lnTo>
                  <a:lnTo>
                    <a:pt x="483" y="244"/>
                  </a:lnTo>
                  <a:lnTo>
                    <a:pt x="501" y="244"/>
                  </a:lnTo>
                  <a:lnTo>
                    <a:pt x="501" y="266"/>
                  </a:lnTo>
                  <a:lnTo>
                    <a:pt x="533" y="266"/>
                  </a:lnTo>
                  <a:lnTo>
                    <a:pt x="533" y="286"/>
                  </a:lnTo>
                  <a:lnTo>
                    <a:pt x="567" y="286"/>
                  </a:lnTo>
                  <a:lnTo>
                    <a:pt x="567" y="302"/>
                  </a:lnTo>
                  <a:lnTo>
                    <a:pt x="611" y="302"/>
                  </a:lnTo>
                  <a:lnTo>
                    <a:pt x="611" y="312"/>
                  </a:lnTo>
                  <a:lnTo>
                    <a:pt x="623" y="312"/>
                  </a:lnTo>
                  <a:lnTo>
                    <a:pt x="623" y="324"/>
                  </a:lnTo>
                  <a:lnTo>
                    <a:pt x="637" y="324"/>
                  </a:lnTo>
                  <a:lnTo>
                    <a:pt x="637" y="338"/>
                  </a:lnTo>
                  <a:lnTo>
                    <a:pt x="653" y="338"/>
                  </a:lnTo>
                  <a:lnTo>
                    <a:pt x="653" y="348"/>
                  </a:lnTo>
                  <a:lnTo>
                    <a:pt x="663" y="348"/>
                  </a:lnTo>
                  <a:lnTo>
                    <a:pt x="663" y="360"/>
                  </a:lnTo>
                  <a:lnTo>
                    <a:pt x="673" y="360"/>
                  </a:lnTo>
                  <a:lnTo>
                    <a:pt x="673" y="390"/>
                  </a:lnTo>
                  <a:lnTo>
                    <a:pt x="699" y="390"/>
                  </a:lnTo>
                  <a:lnTo>
                    <a:pt x="699" y="398"/>
                  </a:lnTo>
                  <a:lnTo>
                    <a:pt x="711" y="398"/>
                  </a:lnTo>
                  <a:lnTo>
                    <a:pt x="711" y="406"/>
                  </a:lnTo>
                  <a:lnTo>
                    <a:pt x="725" y="406"/>
                  </a:lnTo>
                  <a:lnTo>
                    <a:pt x="725" y="414"/>
                  </a:lnTo>
                  <a:lnTo>
                    <a:pt x="749" y="414"/>
                  </a:lnTo>
                  <a:lnTo>
                    <a:pt x="749" y="438"/>
                  </a:lnTo>
                  <a:lnTo>
                    <a:pt x="765" y="438"/>
                  </a:lnTo>
                  <a:lnTo>
                    <a:pt x="765" y="454"/>
                  </a:lnTo>
                  <a:lnTo>
                    <a:pt x="781" y="454"/>
                  </a:lnTo>
                  <a:lnTo>
                    <a:pt x="781" y="462"/>
                  </a:lnTo>
                  <a:lnTo>
                    <a:pt x="797" y="462"/>
                  </a:lnTo>
                  <a:lnTo>
                    <a:pt x="797" y="472"/>
                  </a:lnTo>
                  <a:lnTo>
                    <a:pt x="811" y="472"/>
                  </a:lnTo>
                  <a:lnTo>
                    <a:pt x="811" y="482"/>
                  </a:lnTo>
                  <a:lnTo>
                    <a:pt x="829" y="482"/>
                  </a:lnTo>
                  <a:lnTo>
                    <a:pt x="835" y="482"/>
                  </a:lnTo>
                  <a:lnTo>
                    <a:pt x="835" y="502"/>
                  </a:lnTo>
                  <a:lnTo>
                    <a:pt x="843" y="502"/>
                  </a:lnTo>
                  <a:lnTo>
                    <a:pt x="843" y="512"/>
                  </a:lnTo>
                  <a:lnTo>
                    <a:pt x="859" y="512"/>
                  </a:lnTo>
                  <a:lnTo>
                    <a:pt x="859" y="530"/>
                  </a:lnTo>
                  <a:lnTo>
                    <a:pt x="919" y="530"/>
                  </a:lnTo>
                  <a:lnTo>
                    <a:pt x="919" y="538"/>
                  </a:lnTo>
                  <a:lnTo>
                    <a:pt x="927" y="538"/>
                  </a:lnTo>
                  <a:lnTo>
                    <a:pt x="927" y="550"/>
                  </a:lnTo>
                  <a:lnTo>
                    <a:pt x="949" y="550"/>
                  </a:lnTo>
                  <a:lnTo>
                    <a:pt x="949" y="558"/>
                  </a:lnTo>
                  <a:lnTo>
                    <a:pt x="957" y="558"/>
                  </a:lnTo>
                  <a:lnTo>
                    <a:pt x="957" y="570"/>
                  </a:lnTo>
                  <a:lnTo>
                    <a:pt x="983" y="570"/>
                  </a:lnTo>
                  <a:lnTo>
                    <a:pt x="983" y="582"/>
                  </a:lnTo>
                  <a:lnTo>
                    <a:pt x="993" y="582"/>
                  </a:lnTo>
                  <a:lnTo>
                    <a:pt x="993" y="596"/>
                  </a:lnTo>
                  <a:lnTo>
                    <a:pt x="1007" y="596"/>
                  </a:lnTo>
                  <a:lnTo>
                    <a:pt x="1007" y="610"/>
                  </a:lnTo>
                  <a:lnTo>
                    <a:pt x="1017" y="610"/>
                  </a:lnTo>
                  <a:lnTo>
                    <a:pt x="1017" y="622"/>
                  </a:lnTo>
                  <a:lnTo>
                    <a:pt x="1028" y="622"/>
                  </a:lnTo>
                  <a:lnTo>
                    <a:pt x="1028" y="628"/>
                  </a:lnTo>
                  <a:lnTo>
                    <a:pt x="1044" y="628"/>
                  </a:lnTo>
                  <a:lnTo>
                    <a:pt x="1044" y="638"/>
                  </a:lnTo>
                  <a:lnTo>
                    <a:pt x="1084" y="638"/>
                  </a:lnTo>
                  <a:lnTo>
                    <a:pt x="1084" y="648"/>
                  </a:lnTo>
                  <a:lnTo>
                    <a:pt x="1100" y="648"/>
                  </a:lnTo>
                  <a:lnTo>
                    <a:pt x="1100" y="668"/>
                  </a:lnTo>
                  <a:lnTo>
                    <a:pt x="1128" y="668"/>
                  </a:lnTo>
                  <a:lnTo>
                    <a:pt x="1128" y="676"/>
                  </a:lnTo>
                  <a:lnTo>
                    <a:pt x="1146" y="676"/>
                  </a:lnTo>
                  <a:lnTo>
                    <a:pt x="1146" y="688"/>
                  </a:lnTo>
                  <a:lnTo>
                    <a:pt x="1186" y="688"/>
                  </a:lnTo>
                  <a:lnTo>
                    <a:pt x="1186" y="704"/>
                  </a:lnTo>
                  <a:lnTo>
                    <a:pt x="1220" y="704"/>
                  </a:lnTo>
                  <a:lnTo>
                    <a:pt x="1220" y="720"/>
                  </a:lnTo>
                  <a:lnTo>
                    <a:pt x="1232" y="720"/>
                  </a:lnTo>
                  <a:lnTo>
                    <a:pt x="1232" y="732"/>
                  </a:lnTo>
                  <a:lnTo>
                    <a:pt x="1244" y="732"/>
                  </a:lnTo>
                  <a:lnTo>
                    <a:pt x="1244" y="746"/>
                  </a:lnTo>
                  <a:lnTo>
                    <a:pt x="1250" y="746"/>
                  </a:lnTo>
                  <a:lnTo>
                    <a:pt x="1250" y="770"/>
                  </a:lnTo>
                  <a:lnTo>
                    <a:pt x="1262" y="770"/>
                  </a:lnTo>
                  <a:lnTo>
                    <a:pt x="1262" y="784"/>
                  </a:lnTo>
                  <a:lnTo>
                    <a:pt x="1310" y="784"/>
                  </a:lnTo>
                  <a:lnTo>
                    <a:pt x="1310" y="796"/>
                  </a:lnTo>
                  <a:lnTo>
                    <a:pt x="1324" y="796"/>
                  </a:lnTo>
                  <a:lnTo>
                    <a:pt x="1324" y="804"/>
                  </a:lnTo>
                  <a:lnTo>
                    <a:pt x="1344" y="804"/>
                  </a:lnTo>
                  <a:lnTo>
                    <a:pt x="1344" y="824"/>
                  </a:lnTo>
                  <a:lnTo>
                    <a:pt x="1386" y="824"/>
                  </a:lnTo>
                  <a:lnTo>
                    <a:pt x="1386" y="838"/>
                  </a:lnTo>
                  <a:lnTo>
                    <a:pt x="1404" y="838"/>
                  </a:lnTo>
                  <a:lnTo>
                    <a:pt x="1404" y="846"/>
                  </a:lnTo>
                  <a:lnTo>
                    <a:pt x="1418" y="846"/>
                  </a:lnTo>
                  <a:lnTo>
                    <a:pt x="1418" y="874"/>
                  </a:lnTo>
                  <a:lnTo>
                    <a:pt x="1506" y="874"/>
                  </a:lnTo>
                  <a:lnTo>
                    <a:pt x="1506" y="892"/>
                  </a:lnTo>
                  <a:lnTo>
                    <a:pt x="1554" y="892"/>
                  </a:lnTo>
                  <a:lnTo>
                    <a:pt x="1554" y="902"/>
                  </a:lnTo>
                  <a:lnTo>
                    <a:pt x="1564" y="902"/>
                  </a:lnTo>
                  <a:lnTo>
                    <a:pt x="1564" y="930"/>
                  </a:lnTo>
                  <a:lnTo>
                    <a:pt x="1582" y="930"/>
                  </a:lnTo>
                  <a:lnTo>
                    <a:pt x="1582" y="938"/>
                  </a:lnTo>
                  <a:lnTo>
                    <a:pt x="1638" y="938"/>
                  </a:lnTo>
                  <a:lnTo>
                    <a:pt x="1638" y="958"/>
                  </a:lnTo>
                  <a:lnTo>
                    <a:pt x="1671" y="958"/>
                  </a:lnTo>
                  <a:lnTo>
                    <a:pt x="1671" y="978"/>
                  </a:lnTo>
                  <a:lnTo>
                    <a:pt x="1685" y="978"/>
                  </a:lnTo>
                  <a:lnTo>
                    <a:pt x="1685" y="986"/>
                  </a:lnTo>
                  <a:lnTo>
                    <a:pt x="1725" y="986"/>
                  </a:lnTo>
                  <a:lnTo>
                    <a:pt x="1725" y="1008"/>
                  </a:lnTo>
                  <a:lnTo>
                    <a:pt x="1771" y="1008"/>
                  </a:lnTo>
                  <a:lnTo>
                    <a:pt x="1771" y="1022"/>
                  </a:lnTo>
                  <a:lnTo>
                    <a:pt x="1823" y="1022"/>
                  </a:lnTo>
                  <a:lnTo>
                    <a:pt x="1823" y="1032"/>
                  </a:lnTo>
                  <a:lnTo>
                    <a:pt x="1849" y="1032"/>
                  </a:lnTo>
                  <a:lnTo>
                    <a:pt x="1849" y="1046"/>
                  </a:lnTo>
                  <a:lnTo>
                    <a:pt x="1881" y="1046"/>
                  </a:lnTo>
                  <a:lnTo>
                    <a:pt x="1881" y="1058"/>
                  </a:lnTo>
                  <a:lnTo>
                    <a:pt x="1911" y="1058"/>
                  </a:lnTo>
                  <a:lnTo>
                    <a:pt x="1911" y="1074"/>
                  </a:lnTo>
                  <a:lnTo>
                    <a:pt x="1965" y="1074"/>
                  </a:lnTo>
                  <a:lnTo>
                    <a:pt x="1965" y="1084"/>
                  </a:lnTo>
                  <a:lnTo>
                    <a:pt x="1977" y="1084"/>
                  </a:lnTo>
                  <a:lnTo>
                    <a:pt x="1977" y="1104"/>
                  </a:lnTo>
                  <a:lnTo>
                    <a:pt x="2183" y="1104"/>
                  </a:lnTo>
                  <a:lnTo>
                    <a:pt x="2183" y="1116"/>
                  </a:lnTo>
                  <a:lnTo>
                    <a:pt x="2320" y="1116"/>
                  </a:lnTo>
                  <a:lnTo>
                    <a:pt x="2320" y="1142"/>
                  </a:lnTo>
                  <a:lnTo>
                    <a:pt x="2358" y="1142"/>
                  </a:lnTo>
                  <a:lnTo>
                    <a:pt x="2358" y="1164"/>
                  </a:lnTo>
                  <a:lnTo>
                    <a:pt x="2404" y="1164"/>
                  </a:lnTo>
                  <a:lnTo>
                    <a:pt x="2404" y="1186"/>
                  </a:lnTo>
                  <a:lnTo>
                    <a:pt x="2548" y="1186"/>
                  </a:lnTo>
                  <a:lnTo>
                    <a:pt x="2548" y="1220"/>
                  </a:lnTo>
                  <a:lnTo>
                    <a:pt x="2706" y="1220"/>
                  </a:lnTo>
                  <a:lnTo>
                    <a:pt x="2706" y="1254"/>
                  </a:lnTo>
                  <a:lnTo>
                    <a:pt x="2932" y="1254"/>
                  </a:lnTo>
                  <a:lnTo>
                    <a:pt x="2932" y="1322"/>
                  </a:lnTo>
                  <a:lnTo>
                    <a:pt x="3872" y="1322"/>
                  </a:lnTo>
                  <a:lnTo>
                    <a:pt x="3872" y="1874"/>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aphicFrame>
        <p:nvGraphicFramePr>
          <p:cNvPr id="325" name="Table 325">
            <a:extLst>
              <a:ext uri="{FF2B5EF4-FFF2-40B4-BE49-F238E27FC236}">
                <a16:creationId xmlns:a16="http://schemas.microsoft.com/office/drawing/2014/main" id="{FF938F64-CF23-AC33-748E-3B48E00D529B}"/>
              </a:ext>
            </a:extLst>
          </p:cNvPr>
          <p:cNvGraphicFramePr>
            <a:graphicFrameLocks noGrp="1"/>
          </p:cNvGraphicFramePr>
          <p:nvPr/>
        </p:nvGraphicFramePr>
        <p:xfrm>
          <a:off x="1312946" y="5601534"/>
          <a:ext cx="7630766" cy="640080"/>
        </p:xfrm>
        <a:graphic>
          <a:graphicData uri="http://schemas.openxmlformats.org/drawingml/2006/table">
            <a:tbl>
              <a:tblPr firstRow="1" bandRow="1">
                <a:tableStyleId>{93296810-A885-4BE3-A3E7-6D5BEEA58F35}</a:tableStyleId>
              </a:tblPr>
              <a:tblGrid>
                <a:gridCol w="693706">
                  <a:extLst>
                    <a:ext uri="{9D8B030D-6E8A-4147-A177-3AD203B41FA5}">
                      <a16:colId xmlns:a16="http://schemas.microsoft.com/office/drawing/2014/main" val="428509996"/>
                    </a:ext>
                  </a:extLst>
                </a:gridCol>
                <a:gridCol w="693706">
                  <a:extLst>
                    <a:ext uri="{9D8B030D-6E8A-4147-A177-3AD203B41FA5}">
                      <a16:colId xmlns:a16="http://schemas.microsoft.com/office/drawing/2014/main" val="695114735"/>
                    </a:ext>
                  </a:extLst>
                </a:gridCol>
                <a:gridCol w="693706">
                  <a:extLst>
                    <a:ext uri="{9D8B030D-6E8A-4147-A177-3AD203B41FA5}">
                      <a16:colId xmlns:a16="http://schemas.microsoft.com/office/drawing/2014/main" val="342587603"/>
                    </a:ext>
                  </a:extLst>
                </a:gridCol>
                <a:gridCol w="693706">
                  <a:extLst>
                    <a:ext uri="{9D8B030D-6E8A-4147-A177-3AD203B41FA5}">
                      <a16:colId xmlns:a16="http://schemas.microsoft.com/office/drawing/2014/main" val="3411373876"/>
                    </a:ext>
                  </a:extLst>
                </a:gridCol>
                <a:gridCol w="693706">
                  <a:extLst>
                    <a:ext uri="{9D8B030D-6E8A-4147-A177-3AD203B41FA5}">
                      <a16:colId xmlns:a16="http://schemas.microsoft.com/office/drawing/2014/main" val="2562719098"/>
                    </a:ext>
                  </a:extLst>
                </a:gridCol>
                <a:gridCol w="693706">
                  <a:extLst>
                    <a:ext uri="{9D8B030D-6E8A-4147-A177-3AD203B41FA5}">
                      <a16:colId xmlns:a16="http://schemas.microsoft.com/office/drawing/2014/main" val="3439877669"/>
                    </a:ext>
                  </a:extLst>
                </a:gridCol>
                <a:gridCol w="693706">
                  <a:extLst>
                    <a:ext uri="{9D8B030D-6E8A-4147-A177-3AD203B41FA5}">
                      <a16:colId xmlns:a16="http://schemas.microsoft.com/office/drawing/2014/main" val="438794205"/>
                    </a:ext>
                  </a:extLst>
                </a:gridCol>
                <a:gridCol w="693706">
                  <a:extLst>
                    <a:ext uri="{9D8B030D-6E8A-4147-A177-3AD203B41FA5}">
                      <a16:colId xmlns:a16="http://schemas.microsoft.com/office/drawing/2014/main" val="538859279"/>
                    </a:ext>
                  </a:extLst>
                </a:gridCol>
                <a:gridCol w="693706">
                  <a:extLst>
                    <a:ext uri="{9D8B030D-6E8A-4147-A177-3AD203B41FA5}">
                      <a16:colId xmlns:a16="http://schemas.microsoft.com/office/drawing/2014/main" val="1675282572"/>
                    </a:ext>
                  </a:extLst>
                </a:gridCol>
                <a:gridCol w="693706">
                  <a:extLst>
                    <a:ext uri="{9D8B030D-6E8A-4147-A177-3AD203B41FA5}">
                      <a16:colId xmlns:a16="http://schemas.microsoft.com/office/drawing/2014/main" val="2210678932"/>
                    </a:ext>
                  </a:extLst>
                </a:gridCol>
                <a:gridCol w="693706">
                  <a:extLst>
                    <a:ext uri="{9D8B030D-6E8A-4147-A177-3AD203B41FA5}">
                      <a16:colId xmlns:a16="http://schemas.microsoft.com/office/drawing/2014/main" val="4229440504"/>
                    </a:ext>
                  </a:extLst>
                </a:gridCol>
              </a:tblGrid>
              <a:tr h="179607">
                <a:tc>
                  <a:txBody>
                    <a:bodyPr/>
                    <a:lstStyle/>
                    <a:p>
                      <a:pPr algn="ctr"/>
                      <a:r>
                        <a:rPr lang="en-US" sz="1400" b="0" dirty="0">
                          <a:solidFill>
                            <a:schemeClr val="bg1"/>
                          </a:solidFill>
                        </a:rPr>
                        <a:t>190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2974220"/>
                  </a:ext>
                </a:extLst>
              </a:tr>
              <a:tr h="179607">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2200176"/>
                  </a:ext>
                </a:extLst>
              </a:tr>
              <a:tr h="179607">
                <a:tc>
                  <a:txBody>
                    <a:bodyPr/>
                    <a:lstStyle/>
                    <a:p>
                      <a:pPr algn="ctr"/>
                      <a:r>
                        <a:rPr lang="en-US" sz="1400" b="0" dirty="0">
                          <a:solidFill>
                            <a:schemeClr val="bg1"/>
                          </a:solidFill>
                        </a:rPr>
                        <a:t>569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429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9256466"/>
                  </a:ext>
                </a:extLst>
              </a:tr>
            </a:tbl>
          </a:graphicData>
        </a:graphic>
      </p:graphicFrame>
      <p:sp>
        <p:nvSpPr>
          <p:cNvPr id="326" name="TextBox 325">
            <a:extLst>
              <a:ext uri="{FF2B5EF4-FFF2-40B4-BE49-F238E27FC236}">
                <a16:creationId xmlns:a16="http://schemas.microsoft.com/office/drawing/2014/main" id="{72CBC128-E8F3-E7E1-6445-CD6FCA9F5B2E}"/>
              </a:ext>
            </a:extLst>
          </p:cNvPr>
          <p:cNvSpPr txBox="1"/>
          <p:nvPr/>
        </p:nvSpPr>
        <p:spPr bwMode="auto">
          <a:xfrm>
            <a:off x="781299" y="5727553"/>
            <a:ext cx="15529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Lenvatinib</a:t>
            </a:r>
          </a:p>
        </p:txBody>
      </p:sp>
      <p:sp>
        <p:nvSpPr>
          <p:cNvPr id="327" name="TextBox 326">
            <a:extLst>
              <a:ext uri="{FF2B5EF4-FFF2-40B4-BE49-F238E27FC236}">
                <a16:creationId xmlns:a16="http://schemas.microsoft.com/office/drawing/2014/main" id="{4341C4E4-43E3-EAA8-90D3-58AA4D0B44C8}"/>
              </a:ext>
            </a:extLst>
          </p:cNvPr>
          <p:cNvSpPr txBox="1"/>
          <p:nvPr/>
        </p:nvSpPr>
        <p:spPr bwMode="auto">
          <a:xfrm>
            <a:off x="781299" y="5356768"/>
            <a:ext cx="3028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Atezolizumab + bevacizumab</a:t>
            </a:r>
          </a:p>
        </p:txBody>
      </p:sp>
      <p:sp>
        <p:nvSpPr>
          <p:cNvPr id="328" name="TextBox 327">
            <a:extLst>
              <a:ext uri="{FF2B5EF4-FFF2-40B4-BE49-F238E27FC236}">
                <a16:creationId xmlns:a16="http://schemas.microsoft.com/office/drawing/2014/main" id="{D49B9738-A109-9FB0-AF31-F79858D6C605}"/>
              </a:ext>
            </a:extLst>
          </p:cNvPr>
          <p:cNvSpPr txBox="1"/>
          <p:nvPr/>
        </p:nvSpPr>
        <p:spPr bwMode="auto">
          <a:xfrm>
            <a:off x="781299" y="5134891"/>
            <a:ext cx="15529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29" name="TextBox 328">
            <a:extLst>
              <a:ext uri="{FF2B5EF4-FFF2-40B4-BE49-F238E27FC236}">
                <a16:creationId xmlns:a16="http://schemas.microsoft.com/office/drawing/2014/main" id="{8F4D51E2-4187-E62B-0C90-B42EA986111A}"/>
              </a:ext>
            </a:extLst>
          </p:cNvPr>
          <p:cNvSpPr txBox="1"/>
          <p:nvPr/>
        </p:nvSpPr>
        <p:spPr bwMode="auto">
          <a:xfrm>
            <a:off x="1582739" y="5057279"/>
            <a:ext cx="70445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 name="Group 2">
            <a:extLst>
              <a:ext uri="{FF2B5EF4-FFF2-40B4-BE49-F238E27FC236}">
                <a16:creationId xmlns:a16="http://schemas.microsoft.com/office/drawing/2014/main" id="{D730D176-B40E-A739-8815-4FF7C35BB2AB}"/>
              </a:ext>
            </a:extLst>
          </p:cNvPr>
          <p:cNvGrpSpPr/>
          <p:nvPr/>
        </p:nvGrpSpPr>
        <p:grpSpPr>
          <a:xfrm>
            <a:off x="8433446" y="3888299"/>
            <a:ext cx="2926336" cy="738664"/>
            <a:chOff x="1123470" y="4118965"/>
            <a:chExt cx="2038928" cy="738664"/>
          </a:xfrm>
        </p:grpSpPr>
        <p:sp>
          <p:nvSpPr>
            <p:cNvPr id="5" name="TextBox 4">
              <a:extLst>
                <a:ext uri="{FF2B5EF4-FFF2-40B4-BE49-F238E27FC236}">
                  <a16:creationId xmlns:a16="http://schemas.microsoft.com/office/drawing/2014/main" id="{630F6DFC-BC20-E9C8-A86A-02506A049AE5}"/>
                </a:ext>
              </a:extLst>
            </p:cNvPr>
            <p:cNvSpPr txBox="1"/>
            <p:nvPr/>
          </p:nvSpPr>
          <p:spPr bwMode="auto">
            <a:xfrm>
              <a:off x="1568277" y="4118965"/>
              <a:ext cx="159412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Lenvatinib</a:t>
              </a:r>
            </a:p>
            <a:p>
              <a:pPr>
                <a:spcBef>
                  <a:spcPts val="0"/>
                </a:spcBef>
              </a:pPr>
              <a:r>
                <a:rPr lang="en-US" sz="1400" b="0" dirty="0">
                  <a:solidFill>
                    <a:schemeClr val="bg1"/>
                  </a:solidFill>
                  <a:latin typeface="Calibri" panose="020F0502020204030204" pitchFamily="34" charset="0"/>
                </a:rPr>
                <a:t>Atezolizumab + bevacizumab</a:t>
              </a:r>
            </a:p>
            <a:p>
              <a:pPr algn="l">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cxnSp>
          <p:nvCxnSpPr>
            <p:cNvPr id="10" name="Straight Connector 9">
              <a:extLst>
                <a:ext uri="{FF2B5EF4-FFF2-40B4-BE49-F238E27FC236}">
                  <a16:creationId xmlns:a16="http://schemas.microsoft.com/office/drawing/2014/main" id="{7D65AAE7-12D1-433D-81D7-26AA8ADF0DE7}"/>
                </a:ext>
              </a:extLst>
            </p:cNvPr>
            <p:cNvCxnSpPr/>
            <p:nvPr/>
          </p:nvCxnSpPr>
          <p:spPr bwMode="auto">
            <a:xfrm>
              <a:off x="1123470" y="4488297"/>
              <a:ext cx="413336"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AB620F8-CEC7-487B-65FD-7A576EC15B8C}"/>
                </a:ext>
              </a:extLst>
            </p:cNvPr>
            <p:cNvCxnSpPr/>
            <p:nvPr/>
          </p:nvCxnSpPr>
          <p:spPr bwMode="auto">
            <a:xfrm>
              <a:off x="1123470" y="4259539"/>
              <a:ext cx="413336"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23587374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TextBox 310">
            <a:extLst>
              <a:ext uri="{FF2B5EF4-FFF2-40B4-BE49-F238E27FC236}">
                <a16:creationId xmlns:a16="http://schemas.microsoft.com/office/drawing/2014/main" id="{4666012D-A157-8E07-740B-9ED0B9FEAC64}"/>
              </a:ext>
            </a:extLst>
          </p:cNvPr>
          <p:cNvSpPr txBox="1"/>
          <p:nvPr/>
        </p:nvSpPr>
        <p:spPr bwMode="auto">
          <a:xfrm>
            <a:off x="781299" y="5756128"/>
            <a:ext cx="15529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Lenvatinib</a:t>
            </a:r>
          </a:p>
        </p:txBody>
      </p:sp>
      <p:sp>
        <p:nvSpPr>
          <p:cNvPr id="312" name="TextBox 311">
            <a:extLst>
              <a:ext uri="{FF2B5EF4-FFF2-40B4-BE49-F238E27FC236}">
                <a16:creationId xmlns:a16="http://schemas.microsoft.com/office/drawing/2014/main" id="{8471619F-CD6B-68F1-39FC-29134C60F5F6}"/>
              </a:ext>
            </a:extLst>
          </p:cNvPr>
          <p:cNvSpPr txBox="1"/>
          <p:nvPr/>
        </p:nvSpPr>
        <p:spPr bwMode="auto">
          <a:xfrm>
            <a:off x="781299" y="5356768"/>
            <a:ext cx="2457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Atezolizumab + bevacizumab</a:t>
            </a:r>
          </a:p>
        </p:txBody>
      </p:sp>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altLang="en-US" dirty="0"/>
              <a:t>Atezolizumab + Bevacizumab vs Lenvatinib in </a:t>
            </a:r>
            <a:br>
              <a:rPr lang="en-US" altLang="en-US" dirty="0"/>
            </a:br>
            <a:r>
              <a:rPr lang="en-US" altLang="en-US" dirty="0"/>
              <a:t>Nonviral HCC: Outcomes in NAFLD/NASH Population</a:t>
            </a:r>
            <a:endParaRPr lang="en-US" dirty="0"/>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4105031610"/>
              </p:ext>
            </p:extLst>
          </p:nvPr>
        </p:nvGraphicFramePr>
        <p:xfrm>
          <a:off x="5294314" y="1606550"/>
          <a:ext cx="6211888" cy="1737360"/>
        </p:xfrm>
        <a:graphic>
          <a:graphicData uri="http://schemas.openxmlformats.org/drawingml/2006/table">
            <a:tbl>
              <a:tblPr firstRow="1" bandRow="1">
                <a:tableStyleId>{0E3FDE45-AF77-4B5C-9715-49D594BDF05E}</a:tableStyleId>
              </a:tblPr>
              <a:tblGrid>
                <a:gridCol w="1155351">
                  <a:extLst>
                    <a:ext uri="{9D8B030D-6E8A-4147-A177-3AD203B41FA5}">
                      <a16:colId xmlns:a16="http://schemas.microsoft.com/office/drawing/2014/main" val="3741806511"/>
                    </a:ext>
                  </a:extLst>
                </a:gridCol>
                <a:gridCol w="877767">
                  <a:extLst>
                    <a:ext uri="{9D8B030D-6E8A-4147-A177-3AD203B41FA5}">
                      <a16:colId xmlns:a16="http://schemas.microsoft.com/office/drawing/2014/main" val="2205920026"/>
                    </a:ext>
                  </a:extLst>
                </a:gridCol>
                <a:gridCol w="1032068">
                  <a:extLst>
                    <a:ext uri="{9D8B030D-6E8A-4147-A177-3AD203B41FA5}">
                      <a16:colId xmlns:a16="http://schemas.microsoft.com/office/drawing/2014/main" val="1859251159"/>
                    </a:ext>
                  </a:extLst>
                </a:gridCol>
                <a:gridCol w="1015694">
                  <a:extLst>
                    <a:ext uri="{9D8B030D-6E8A-4147-A177-3AD203B41FA5}">
                      <a16:colId xmlns:a16="http://schemas.microsoft.com/office/drawing/2014/main" val="3875856475"/>
                    </a:ext>
                  </a:extLst>
                </a:gridCol>
                <a:gridCol w="607338">
                  <a:extLst>
                    <a:ext uri="{9D8B030D-6E8A-4147-A177-3AD203B41FA5}">
                      <a16:colId xmlns:a16="http://schemas.microsoft.com/office/drawing/2014/main" val="260820300"/>
                    </a:ext>
                  </a:extLst>
                </a:gridCol>
                <a:gridCol w="820437">
                  <a:extLst>
                    <a:ext uri="{9D8B030D-6E8A-4147-A177-3AD203B41FA5}">
                      <a16:colId xmlns:a16="http://schemas.microsoft.com/office/drawing/2014/main" val="2106560949"/>
                    </a:ext>
                  </a:extLst>
                </a:gridCol>
                <a:gridCol w="703233">
                  <a:extLst>
                    <a:ext uri="{9D8B030D-6E8A-4147-A177-3AD203B41FA5}">
                      <a16:colId xmlns:a16="http://schemas.microsoft.com/office/drawing/2014/main" val="1189617807"/>
                    </a:ext>
                  </a:extLst>
                </a:gridCol>
              </a:tblGrid>
              <a:tr h="25659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Lenvatinib </a:t>
                      </a:r>
                      <a:b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(n = 254)</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Atezolizumab +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 (n = 82)</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Unadjusted Analysis</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Adjusted Analysis</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03178964"/>
                  </a:ext>
                </a:extLst>
              </a:tr>
              <a:tr h="42765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Lenvatinib (n = 569)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 +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190)</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HR (95% CI)</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2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HR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Value</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625281362"/>
                  </a:ext>
                </a:extLst>
              </a:tr>
              <a:tr h="427655">
                <a:tc>
                  <a:txBody>
                    <a:bodyPr/>
                    <a:lstStyle/>
                    <a:p>
                      <a:pPr marL="58738" marR="0" lvl="0" indent="-58738" algn="l" defTabSz="914400" rtl="0" eaLnBrk="1" fontAlgn="base" latinLnBrk="0" hangingPunct="1">
                        <a:lnSpc>
                          <a:spcPct val="100000"/>
                        </a:lnSpc>
                        <a:spcBef>
                          <a:spcPct val="0"/>
                        </a:spcBef>
                        <a:spcAft>
                          <a:spcPct val="0"/>
                        </a:spcAft>
                        <a:buClr>
                          <a:srgbClr val="000000"/>
                        </a:buClr>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OS, mo</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21.2</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12.2</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0.46 </a:t>
                      </a:r>
                      <a:b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(0.25-0.88)</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.0181</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0.46 </a:t>
                      </a:r>
                      <a:b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(0.26-0.84)</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.0110</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427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0.52 </a:t>
                      </a:r>
                      <a:b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(0.34-0.80)</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.0028</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0.55 </a:t>
                      </a:r>
                      <a:b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(0.38-0.82)</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.031</a:t>
                      </a: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bl>
          </a:graphicData>
        </a:graphic>
      </p:graphicFrame>
      <p:graphicFrame>
        <p:nvGraphicFramePr>
          <p:cNvPr id="310" name="Table 325">
            <a:extLst>
              <a:ext uri="{FF2B5EF4-FFF2-40B4-BE49-F238E27FC236}">
                <a16:creationId xmlns:a16="http://schemas.microsoft.com/office/drawing/2014/main" id="{0512C736-766D-E08A-C6C1-3EF44D7B5936}"/>
              </a:ext>
            </a:extLst>
          </p:cNvPr>
          <p:cNvGraphicFramePr>
            <a:graphicFrameLocks noGrp="1"/>
          </p:cNvGraphicFramePr>
          <p:nvPr/>
        </p:nvGraphicFramePr>
        <p:xfrm>
          <a:off x="1257300" y="5601534"/>
          <a:ext cx="6664329" cy="640080"/>
        </p:xfrm>
        <a:graphic>
          <a:graphicData uri="http://schemas.openxmlformats.org/drawingml/2006/table">
            <a:tbl>
              <a:tblPr firstRow="1" bandRow="1">
                <a:tableStyleId>{93296810-A885-4BE3-A3E7-6D5BEEA58F35}</a:tableStyleId>
              </a:tblPr>
              <a:tblGrid>
                <a:gridCol w="740481">
                  <a:extLst>
                    <a:ext uri="{9D8B030D-6E8A-4147-A177-3AD203B41FA5}">
                      <a16:colId xmlns:a16="http://schemas.microsoft.com/office/drawing/2014/main" val="428509996"/>
                    </a:ext>
                  </a:extLst>
                </a:gridCol>
                <a:gridCol w="740481">
                  <a:extLst>
                    <a:ext uri="{9D8B030D-6E8A-4147-A177-3AD203B41FA5}">
                      <a16:colId xmlns:a16="http://schemas.microsoft.com/office/drawing/2014/main" val="695114735"/>
                    </a:ext>
                  </a:extLst>
                </a:gridCol>
                <a:gridCol w="740481">
                  <a:extLst>
                    <a:ext uri="{9D8B030D-6E8A-4147-A177-3AD203B41FA5}">
                      <a16:colId xmlns:a16="http://schemas.microsoft.com/office/drawing/2014/main" val="342587603"/>
                    </a:ext>
                  </a:extLst>
                </a:gridCol>
                <a:gridCol w="740481">
                  <a:extLst>
                    <a:ext uri="{9D8B030D-6E8A-4147-A177-3AD203B41FA5}">
                      <a16:colId xmlns:a16="http://schemas.microsoft.com/office/drawing/2014/main" val="3411373876"/>
                    </a:ext>
                  </a:extLst>
                </a:gridCol>
                <a:gridCol w="740481">
                  <a:extLst>
                    <a:ext uri="{9D8B030D-6E8A-4147-A177-3AD203B41FA5}">
                      <a16:colId xmlns:a16="http://schemas.microsoft.com/office/drawing/2014/main" val="2562719098"/>
                    </a:ext>
                  </a:extLst>
                </a:gridCol>
                <a:gridCol w="740481">
                  <a:extLst>
                    <a:ext uri="{9D8B030D-6E8A-4147-A177-3AD203B41FA5}">
                      <a16:colId xmlns:a16="http://schemas.microsoft.com/office/drawing/2014/main" val="3439877669"/>
                    </a:ext>
                  </a:extLst>
                </a:gridCol>
                <a:gridCol w="740481">
                  <a:extLst>
                    <a:ext uri="{9D8B030D-6E8A-4147-A177-3AD203B41FA5}">
                      <a16:colId xmlns:a16="http://schemas.microsoft.com/office/drawing/2014/main" val="438794205"/>
                    </a:ext>
                  </a:extLst>
                </a:gridCol>
                <a:gridCol w="740481">
                  <a:extLst>
                    <a:ext uri="{9D8B030D-6E8A-4147-A177-3AD203B41FA5}">
                      <a16:colId xmlns:a16="http://schemas.microsoft.com/office/drawing/2014/main" val="538859279"/>
                    </a:ext>
                  </a:extLst>
                </a:gridCol>
                <a:gridCol w="740481">
                  <a:extLst>
                    <a:ext uri="{9D8B030D-6E8A-4147-A177-3AD203B41FA5}">
                      <a16:colId xmlns:a16="http://schemas.microsoft.com/office/drawing/2014/main" val="1675282572"/>
                    </a:ext>
                  </a:extLst>
                </a:gridCol>
              </a:tblGrid>
              <a:tr h="179607">
                <a:tc>
                  <a:txBody>
                    <a:bodyPr/>
                    <a:lstStyle/>
                    <a:p>
                      <a:pPr algn="ctr"/>
                      <a:r>
                        <a:rPr lang="en-US" sz="1400" b="0" dirty="0">
                          <a:solidFill>
                            <a:schemeClr val="bg1"/>
                          </a:solidFill>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2974220"/>
                  </a:ext>
                </a:extLst>
              </a:tr>
              <a:tr h="179607">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2200176"/>
                  </a:ext>
                </a:extLst>
              </a:tr>
              <a:tr h="179607">
                <a:tc>
                  <a:txBody>
                    <a:bodyPr/>
                    <a:lstStyle/>
                    <a:p>
                      <a:pPr algn="ctr"/>
                      <a:r>
                        <a:rPr lang="en-US" sz="1400" b="0" dirty="0">
                          <a:solidFill>
                            <a:schemeClr val="bg1"/>
                          </a:solidFill>
                        </a:rPr>
                        <a:t>254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9256466"/>
                  </a:ext>
                </a:extLst>
              </a:tr>
            </a:tbl>
          </a:graphicData>
        </a:graphic>
      </p:graphicFrame>
      <p:sp>
        <p:nvSpPr>
          <p:cNvPr id="319" name="Freeform 5">
            <a:extLst>
              <a:ext uri="{FF2B5EF4-FFF2-40B4-BE49-F238E27FC236}">
                <a16:creationId xmlns:a16="http://schemas.microsoft.com/office/drawing/2014/main" id="{E53D586C-6BC5-EAA5-D800-F4BDA14C9B56}"/>
              </a:ext>
            </a:extLst>
          </p:cNvPr>
          <p:cNvSpPr>
            <a:spLocks/>
          </p:cNvSpPr>
          <p:nvPr/>
        </p:nvSpPr>
        <p:spPr bwMode="auto">
          <a:xfrm>
            <a:off x="1611313" y="1762125"/>
            <a:ext cx="2482850" cy="2990850"/>
          </a:xfrm>
          <a:custGeom>
            <a:avLst/>
            <a:gdLst>
              <a:gd name="T0" fmla="*/ 0 w 1564"/>
              <a:gd name="T1" fmla="*/ 0 h 1884"/>
              <a:gd name="T2" fmla="*/ 66 w 1564"/>
              <a:gd name="T3" fmla="*/ 0 h 1884"/>
              <a:gd name="T4" fmla="*/ 66 w 1564"/>
              <a:gd name="T5" fmla="*/ 34 h 1884"/>
              <a:gd name="T6" fmla="*/ 78 w 1564"/>
              <a:gd name="T7" fmla="*/ 34 h 1884"/>
              <a:gd name="T8" fmla="*/ 78 w 1564"/>
              <a:gd name="T9" fmla="*/ 50 h 1884"/>
              <a:gd name="T10" fmla="*/ 173 w 1564"/>
              <a:gd name="T11" fmla="*/ 50 h 1884"/>
              <a:gd name="T12" fmla="*/ 173 w 1564"/>
              <a:gd name="T13" fmla="*/ 71 h 1884"/>
              <a:gd name="T14" fmla="*/ 201 w 1564"/>
              <a:gd name="T15" fmla="*/ 71 h 1884"/>
              <a:gd name="T16" fmla="*/ 201 w 1564"/>
              <a:gd name="T17" fmla="*/ 105 h 1884"/>
              <a:gd name="T18" fmla="*/ 225 w 1564"/>
              <a:gd name="T19" fmla="*/ 105 h 1884"/>
              <a:gd name="T20" fmla="*/ 225 w 1564"/>
              <a:gd name="T21" fmla="*/ 131 h 1884"/>
              <a:gd name="T22" fmla="*/ 239 w 1564"/>
              <a:gd name="T23" fmla="*/ 131 h 1884"/>
              <a:gd name="T24" fmla="*/ 239 w 1564"/>
              <a:gd name="T25" fmla="*/ 163 h 1884"/>
              <a:gd name="T26" fmla="*/ 328 w 1564"/>
              <a:gd name="T27" fmla="*/ 163 h 1884"/>
              <a:gd name="T28" fmla="*/ 328 w 1564"/>
              <a:gd name="T29" fmla="*/ 193 h 1884"/>
              <a:gd name="T30" fmla="*/ 378 w 1564"/>
              <a:gd name="T31" fmla="*/ 193 h 1884"/>
              <a:gd name="T32" fmla="*/ 378 w 1564"/>
              <a:gd name="T33" fmla="*/ 222 h 1884"/>
              <a:gd name="T34" fmla="*/ 402 w 1564"/>
              <a:gd name="T35" fmla="*/ 222 h 1884"/>
              <a:gd name="T36" fmla="*/ 402 w 1564"/>
              <a:gd name="T37" fmla="*/ 254 h 1884"/>
              <a:gd name="T38" fmla="*/ 499 w 1564"/>
              <a:gd name="T39" fmla="*/ 254 h 1884"/>
              <a:gd name="T40" fmla="*/ 499 w 1564"/>
              <a:gd name="T41" fmla="*/ 296 h 1884"/>
              <a:gd name="T42" fmla="*/ 559 w 1564"/>
              <a:gd name="T43" fmla="*/ 296 h 1884"/>
              <a:gd name="T44" fmla="*/ 559 w 1564"/>
              <a:gd name="T45" fmla="*/ 337 h 1884"/>
              <a:gd name="T46" fmla="*/ 603 w 1564"/>
              <a:gd name="T47" fmla="*/ 337 h 1884"/>
              <a:gd name="T48" fmla="*/ 603 w 1564"/>
              <a:gd name="T49" fmla="*/ 383 h 1884"/>
              <a:gd name="T50" fmla="*/ 647 w 1564"/>
              <a:gd name="T51" fmla="*/ 383 h 1884"/>
              <a:gd name="T52" fmla="*/ 647 w 1564"/>
              <a:gd name="T53" fmla="*/ 433 h 1884"/>
              <a:gd name="T54" fmla="*/ 812 w 1564"/>
              <a:gd name="T55" fmla="*/ 433 h 1884"/>
              <a:gd name="T56" fmla="*/ 812 w 1564"/>
              <a:gd name="T57" fmla="*/ 516 h 1884"/>
              <a:gd name="T58" fmla="*/ 935 w 1564"/>
              <a:gd name="T59" fmla="*/ 516 h 1884"/>
              <a:gd name="T60" fmla="*/ 935 w 1564"/>
              <a:gd name="T61" fmla="*/ 619 h 1884"/>
              <a:gd name="T62" fmla="*/ 997 w 1564"/>
              <a:gd name="T63" fmla="*/ 619 h 1884"/>
              <a:gd name="T64" fmla="*/ 997 w 1564"/>
              <a:gd name="T65" fmla="*/ 748 h 1884"/>
              <a:gd name="T66" fmla="*/ 1136 w 1564"/>
              <a:gd name="T67" fmla="*/ 748 h 1884"/>
              <a:gd name="T68" fmla="*/ 1136 w 1564"/>
              <a:gd name="T69" fmla="*/ 981 h 1884"/>
              <a:gd name="T70" fmla="*/ 1272 w 1564"/>
              <a:gd name="T71" fmla="*/ 981 h 1884"/>
              <a:gd name="T72" fmla="*/ 1272 w 1564"/>
              <a:gd name="T73" fmla="*/ 1282 h 1884"/>
              <a:gd name="T74" fmla="*/ 1564 w 1564"/>
              <a:gd name="T75" fmla="*/ 1282 h 1884"/>
              <a:gd name="T76" fmla="*/ 1564 w 1564"/>
              <a:gd name="T77" fmla="*/ 1884 h 1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64" h="1884">
                <a:moveTo>
                  <a:pt x="0" y="0"/>
                </a:moveTo>
                <a:lnTo>
                  <a:pt x="66" y="0"/>
                </a:lnTo>
                <a:lnTo>
                  <a:pt x="66" y="34"/>
                </a:lnTo>
                <a:lnTo>
                  <a:pt x="78" y="34"/>
                </a:lnTo>
                <a:lnTo>
                  <a:pt x="78" y="50"/>
                </a:lnTo>
                <a:lnTo>
                  <a:pt x="173" y="50"/>
                </a:lnTo>
                <a:lnTo>
                  <a:pt x="173" y="71"/>
                </a:lnTo>
                <a:lnTo>
                  <a:pt x="201" y="71"/>
                </a:lnTo>
                <a:lnTo>
                  <a:pt x="201" y="105"/>
                </a:lnTo>
                <a:lnTo>
                  <a:pt x="225" y="105"/>
                </a:lnTo>
                <a:lnTo>
                  <a:pt x="225" y="131"/>
                </a:lnTo>
                <a:lnTo>
                  <a:pt x="239" y="131"/>
                </a:lnTo>
                <a:lnTo>
                  <a:pt x="239" y="163"/>
                </a:lnTo>
                <a:lnTo>
                  <a:pt x="328" y="163"/>
                </a:lnTo>
                <a:lnTo>
                  <a:pt x="328" y="193"/>
                </a:lnTo>
                <a:lnTo>
                  <a:pt x="378" y="193"/>
                </a:lnTo>
                <a:lnTo>
                  <a:pt x="378" y="222"/>
                </a:lnTo>
                <a:lnTo>
                  <a:pt x="402" y="222"/>
                </a:lnTo>
                <a:lnTo>
                  <a:pt x="402" y="254"/>
                </a:lnTo>
                <a:lnTo>
                  <a:pt x="499" y="254"/>
                </a:lnTo>
                <a:lnTo>
                  <a:pt x="499" y="296"/>
                </a:lnTo>
                <a:lnTo>
                  <a:pt x="559" y="296"/>
                </a:lnTo>
                <a:lnTo>
                  <a:pt x="559" y="337"/>
                </a:lnTo>
                <a:lnTo>
                  <a:pt x="603" y="337"/>
                </a:lnTo>
                <a:lnTo>
                  <a:pt x="603" y="383"/>
                </a:lnTo>
                <a:lnTo>
                  <a:pt x="647" y="383"/>
                </a:lnTo>
                <a:lnTo>
                  <a:pt x="647" y="433"/>
                </a:lnTo>
                <a:lnTo>
                  <a:pt x="812" y="433"/>
                </a:lnTo>
                <a:lnTo>
                  <a:pt x="812" y="516"/>
                </a:lnTo>
                <a:lnTo>
                  <a:pt x="935" y="516"/>
                </a:lnTo>
                <a:lnTo>
                  <a:pt x="935" y="619"/>
                </a:lnTo>
                <a:lnTo>
                  <a:pt x="997" y="619"/>
                </a:lnTo>
                <a:lnTo>
                  <a:pt x="997" y="748"/>
                </a:lnTo>
                <a:lnTo>
                  <a:pt x="1136" y="748"/>
                </a:lnTo>
                <a:lnTo>
                  <a:pt x="1136" y="981"/>
                </a:lnTo>
                <a:lnTo>
                  <a:pt x="1272" y="981"/>
                </a:lnTo>
                <a:lnTo>
                  <a:pt x="1272" y="1282"/>
                </a:lnTo>
                <a:lnTo>
                  <a:pt x="1564" y="1282"/>
                </a:lnTo>
                <a:lnTo>
                  <a:pt x="1564" y="1884"/>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0" name="Line 6">
            <a:extLst>
              <a:ext uri="{FF2B5EF4-FFF2-40B4-BE49-F238E27FC236}">
                <a16:creationId xmlns:a16="http://schemas.microsoft.com/office/drawing/2014/main" id="{D5BAAAFE-3766-DFD4-6F4D-F3FCE32D3671}"/>
              </a:ext>
            </a:extLst>
          </p:cNvPr>
          <p:cNvSpPr>
            <a:spLocks noChangeShapeType="1"/>
          </p:cNvSpPr>
          <p:nvPr/>
        </p:nvSpPr>
        <p:spPr bwMode="auto">
          <a:xfrm>
            <a:off x="1620838" y="1762125"/>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1" name="Line 7">
            <a:extLst>
              <a:ext uri="{FF2B5EF4-FFF2-40B4-BE49-F238E27FC236}">
                <a16:creationId xmlns:a16="http://schemas.microsoft.com/office/drawing/2014/main" id="{E23712E6-14E2-185E-D6E4-D5D720C8D564}"/>
              </a:ext>
            </a:extLst>
          </p:cNvPr>
          <p:cNvSpPr>
            <a:spLocks noChangeShapeType="1"/>
          </p:cNvSpPr>
          <p:nvPr/>
        </p:nvSpPr>
        <p:spPr bwMode="auto">
          <a:xfrm>
            <a:off x="1716088" y="1806575"/>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2" name="Line 8">
            <a:extLst>
              <a:ext uri="{FF2B5EF4-FFF2-40B4-BE49-F238E27FC236}">
                <a16:creationId xmlns:a16="http://schemas.microsoft.com/office/drawing/2014/main" id="{56F222AB-CD15-3185-60D3-1B0604CFBAA4}"/>
              </a:ext>
            </a:extLst>
          </p:cNvPr>
          <p:cNvSpPr>
            <a:spLocks noChangeShapeType="1"/>
          </p:cNvSpPr>
          <p:nvPr/>
        </p:nvSpPr>
        <p:spPr bwMode="auto">
          <a:xfrm>
            <a:off x="1747838" y="1838325"/>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3" name="Line 9">
            <a:extLst>
              <a:ext uri="{FF2B5EF4-FFF2-40B4-BE49-F238E27FC236}">
                <a16:creationId xmlns:a16="http://schemas.microsoft.com/office/drawing/2014/main" id="{6E8042CA-C336-4791-99A5-66689379395B}"/>
              </a:ext>
            </a:extLst>
          </p:cNvPr>
          <p:cNvSpPr>
            <a:spLocks noChangeShapeType="1"/>
          </p:cNvSpPr>
          <p:nvPr/>
        </p:nvSpPr>
        <p:spPr bwMode="auto">
          <a:xfrm>
            <a:off x="1812926" y="1838325"/>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4" name="Line 10">
            <a:extLst>
              <a:ext uri="{FF2B5EF4-FFF2-40B4-BE49-F238E27FC236}">
                <a16:creationId xmlns:a16="http://schemas.microsoft.com/office/drawing/2014/main" id="{CC4F2EC6-67EA-BE8D-72B8-10D1F46ECA6E}"/>
              </a:ext>
            </a:extLst>
          </p:cNvPr>
          <p:cNvSpPr>
            <a:spLocks noChangeShapeType="1"/>
          </p:cNvSpPr>
          <p:nvPr/>
        </p:nvSpPr>
        <p:spPr bwMode="auto">
          <a:xfrm>
            <a:off x="1835151" y="1838325"/>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5" name="Line 11">
            <a:extLst>
              <a:ext uri="{FF2B5EF4-FFF2-40B4-BE49-F238E27FC236}">
                <a16:creationId xmlns:a16="http://schemas.microsoft.com/office/drawing/2014/main" id="{A0B39A9F-7820-9286-E051-59BBC78F59D6}"/>
              </a:ext>
            </a:extLst>
          </p:cNvPr>
          <p:cNvSpPr>
            <a:spLocks noChangeShapeType="1"/>
          </p:cNvSpPr>
          <p:nvPr/>
        </p:nvSpPr>
        <p:spPr bwMode="auto">
          <a:xfrm>
            <a:off x="1860551" y="1838325"/>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6" name="Line 12">
            <a:extLst>
              <a:ext uri="{FF2B5EF4-FFF2-40B4-BE49-F238E27FC236}">
                <a16:creationId xmlns:a16="http://schemas.microsoft.com/office/drawing/2014/main" id="{F01826FC-95FD-D787-CC9B-E18FA4B446B2}"/>
              </a:ext>
            </a:extLst>
          </p:cNvPr>
          <p:cNvSpPr>
            <a:spLocks noChangeShapeType="1"/>
          </p:cNvSpPr>
          <p:nvPr/>
        </p:nvSpPr>
        <p:spPr bwMode="auto">
          <a:xfrm>
            <a:off x="1898651" y="187801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7" name="Line 13">
            <a:extLst>
              <a:ext uri="{FF2B5EF4-FFF2-40B4-BE49-F238E27FC236}">
                <a16:creationId xmlns:a16="http://schemas.microsoft.com/office/drawing/2014/main" id="{3DE25BD6-2641-A754-B701-AE4DF88E92FC}"/>
              </a:ext>
            </a:extLst>
          </p:cNvPr>
          <p:cNvSpPr>
            <a:spLocks noChangeShapeType="1"/>
          </p:cNvSpPr>
          <p:nvPr/>
        </p:nvSpPr>
        <p:spPr bwMode="auto">
          <a:xfrm>
            <a:off x="1943101" y="19288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8" name="Line 14">
            <a:extLst>
              <a:ext uri="{FF2B5EF4-FFF2-40B4-BE49-F238E27FC236}">
                <a16:creationId xmlns:a16="http://schemas.microsoft.com/office/drawing/2014/main" id="{C3029DC1-FA37-C478-07CF-A2F156EC7425}"/>
              </a:ext>
            </a:extLst>
          </p:cNvPr>
          <p:cNvSpPr>
            <a:spLocks noChangeShapeType="1"/>
          </p:cNvSpPr>
          <p:nvPr/>
        </p:nvSpPr>
        <p:spPr bwMode="auto">
          <a:xfrm>
            <a:off x="2019301" y="2024063"/>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9" name="Line 15">
            <a:extLst>
              <a:ext uri="{FF2B5EF4-FFF2-40B4-BE49-F238E27FC236}">
                <a16:creationId xmlns:a16="http://schemas.microsoft.com/office/drawing/2014/main" id="{E3BE6B39-5B31-29FD-20EB-B9D24081BC7D}"/>
              </a:ext>
            </a:extLst>
          </p:cNvPr>
          <p:cNvSpPr>
            <a:spLocks noChangeShapeType="1"/>
          </p:cNvSpPr>
          <p:nvPr/>
        </p:nvSpPr>
        <p:spPr bwMode="auto">
          <a:xfrm>
            <a:off x="2160588" y="2068513"/>
            <a:ext cx="0" cy="65088"/>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0" name="Line 16">
            <a:extLst>
              <a:ext uri="{FF2B5EF4-FFF2-40B4-BE49-F238E27FC236}">
                <a16:creationId xmlns:a16="http://schemas.microsoft.com/office/drawing/2014/main" id="{C1774FA9-8DFF-3870-FFC8-BD347BF2FB2E}"/>
              </a:ext>
            </a:extLst>
          </p:cNvPr>
          <p:cNvSpPr>
            <a:spLocks noChangeShapeType="1"/>
          </p:cNvSpPr>
          <p:nvPr/>
        </p:nvSpPr>
        <p:spPr bwMode="auto">
          <a:xfrm>
            <a:off x="2236788" y="2105025"/>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1" name="Line 17">
            <a:extLst>
              <a:ext uri="{FF2B5EF4-FFF2-40B4-BE49-F238E27FC236}">
                <a16:creationId xmlns:a16="http://schemas.microsoft.com/office/drawing/2014/main" id="{24B44D97-9C24-36F6-D5CB-1D7242DBE468}"/>
              </a:ext>
            </a:extLst>
          </p:cNvPr>
          <p:cNvSpPr>
            <a:spLocks noChangeShapeType="1"/>
          </p:cNvSpPr>
          <p:nvPr/>
        </p:nvSpPr>
        <p:spPr bwMode="auto">
          <a:xfrm>
            <a:off x="2262188" y="2117725"/>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2" name="Line 18">
            <a:extLst>
              <a:ext uri="{FF2B5EF4-FFF2-40B4-BE49-F238E27FC236}">
                <a16:creationId xmlns:a16="http://schemas.microsoft.com/office/drawing/2014/main" id="{8ABC740E-3B54-4689-E2DD-F20928CD90E0}"/>
              </a:ext>
            </a:extLst>
          </p:cNvPr>
          <p:cNvSpPr>
            <a:spLocks noChangeShapeType="1"/>
          </p:cNvSpPr>
          <p:nvPr/>
        </p:nvSpPr>
        <p:spPr bwMode="auto">
          <a:xfrm>
            <a:off x="2262188" y="21717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3" name="Line 19">
            <a:extLst>
              <a:ext uri="{FF2B5EF4-FFF2-40B4-BE49-F238E27FC236}">
                <a16:creationId xmlns:a16="http://schemas.microsoft.com/office/drawing/2014/main" id="{619CAC9D-0DB8-F055-D4E1-6755705A7C17}"/>
              </a:ext>
            </a:extLst>
          </p:cNvPr>
          <p:cNvSpPr>
            <a:spLocks noChangeShapeType="1"/>
          </p:cNvSpPr>
          <p:nvPr/>
        </p:nvSpPr>
        <p:spPr bwMode="auto">
          <a:xfrm>
            <a:off x="2281238" y="21717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4" name="Line 20">
            <a:extLst>
              <a:ext uri="{FF2B5EF4-FFF2-40B4-BE49-F238E27FC236}">
                <a16:creationId xmlns:a16="http://schemas.microsoft.com/office/drawing/2014/main" id="{A701761E-5621-89A2-8DB0-9892A8EE9D16}"/>
              </a:ext>
            </a:extLst>
          </p:cNvPr>
          <p:cNvSpPr>
            <a:spLocks noChangeShapeType="1"/>
          </p:cNvSpPr>
          <p:nvPr/>
        </p:nvSpPr>
        <p:spPr bwMode="auto">
          <a:xfrm>
            <a:off x="2316163" y="21717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5" name="Line 21">
            <a:extLst>
              <a:ext uri="{FF2B5EF4-FFF2-40B4-BE49-F238E27FC236}">
                <a16:creationId xmlns:a16="http://schemas.microsoft.com/office/drawing/2014/main" id="{058F25AB-E1A7-27BC-4DA5-9A4A12BA7F3E}"/>
              </a:ext>
            </a:extLst>
          </p:cNvPr>
          <p:cNvSpPr>
            <a:spLocks noChangeShapeType="1"/>
          </p:cNvSpPr>
          <p:nvPr/>
        </p:nvSpPr>
        <p:spPr bwMode="auto">
          <a:xfrm>
            <a:off x="2328863" y="21717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6" name="Line 22">
            <a:extLst>
              <a:ext uri="{FF2B5EF4-FFF2-40B4-BE49-F238E27FC236}">
                <a16:creationId xmlns:a16="http://schemas.microsoft.com/office/drawing/2014/main" id="{BEA0F256-4101-722B-1DE0-029AE2454E94}"/>
              </a:ext>
            </a:extLst>
          </p:cNvPr>
          <p:cNvSpPr>
            <a:spLocks noChangeShapeType="1"/>
          </p:cNvSpPr>
          <p:nvPr/>
        </p:nvSpPr>
        <p:spPr bwMode="auto">
          <a:xfrm>
            <a:off x="2370138" y="21717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7" name="Line 23">
            <a:extLst>
              <a:ext uri="{FF2B5EF4-FFF2-40B4-BE49-F238E27FC236}">
                <a16:creationId xmlns:a16="http://schemas.microsoft.com/office/drawing/2014/main" id="{F88B57E2-E476-3264-5E54-7C4B53ADBF75}"/>
              </a:ext>
            </a:extLst>
          </p:cNvPr>
          <p:cNvSpPr>
            <a:spLocks noChangeShapeType="1"/>
          </p:cNvSpPr>
          <p:nvPr/>
        </p:nvSpPr>
        <p:spPr bwMode="auto">
          <a:xfrm>
            <a:off x="2435226" y="2228850"/>
            <a:ext cx="0" cy="65088"/>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8" name="Line 24">
            <a:extLst>
              <a:ext uri="{FF2B5EF4-FFF2-40B4-BE49-F238E27FC236}">
                <a16:creationId xmlns:a16="http://schemas.microsoft.com/office/drawing/2014/main" id="{431C1BC3-1B64-9D8B-6F0C-611E13DA17CA}"/>
              </a:ext>
            </a:extLst>
          </p:cNvPr>
          <p:cNvSpPr>
            <a:spLocks noChangeShapeType="1"/>
          </p:cNvSpPr>
          <p:nvPr/>
        </p:nvSpPr>
        <p:spPr bwMode="auto">
          <a:xfrm>
            <a:off x="2460626" y="2228850"/>
            <a:ext cx="0" cy="65088"/>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9" name="Line 25">
            <a:extLst>
              <a:ext uri="{FF2B5EF4-FFF2-40B4-BE49-F238E27FC236}">
                <a16:creationId xmlns:a16="http://schemas.microsoft.com/office/drawing/2014/main" id="{58B7B158-4E8C-38F7-A562-2062D7F80402}"/>
              </a:ext>
            </a:extLst>
          </p:cNvPr>
          <p:cNvSpPr>
            <a:spLocks noChangeShapeType="1"/>
          </p:cNvSpPr>
          <p:nvPr/>
        </p:nvSpPr>
        <p:spPr bwMode="auto">
          <a:xfrm>
            <a:off x="2395538" y="21717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0" name="Line 26">
            <a:extLst>
              <a:ext uri="{FF2B5EF4-FFF2-40B4-BE49-F238E27FC236}">
                <a16:creationId xmlns:a16="http://schemas.microsoft.com/office/drawing/2014/main" id="{E1150BD9-9B49-274B-B8B5-CEB21C6B8690}"/>
              </a:ext>
            </a:extLst>
          </p:cNvPr>
          <p:cNvSpPr>
            <a:spLocks noChangeShapeType="1"/>
          </p:cNvSpPr>
          <p:nvPr/>
        </p:nvSpPr>
        <p:spPr bwMode="auto">
          <a:xfrm>
            <a:off x="2546351" y="230346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1" name="Line 27">
            <a:extLst>
              <a:ext uri="{FF2B5EF4-FFF2-40B4-BE49-F238E27FC236}">
                <a16:creationId xmlns:a16="http://schemas.microsoft.com/office/drawing/2014/main" id="{82F3D752-E996-7FE8-93DA-B7A4B1ACA937}"/>
              </a:ext>
            </a:extLst>
          </p:cNvPr>
          <p:cNvSpPr>
            <a:spLocks noChangeShapeType="1"/>
          </p:cNvSpPr>
          <p:nvPr/>
        </p:nvSpPr>
        <p:spPr bwMode="auto">
          <a:xfrm>
            <a:off x="2600326" y="23764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2" name="Line 28">
            <a:extLst>
              <a:ext uri="{FF2B5EF4-FFF2-40B4-BE49-F238E27FC236}">
                <a16:creationId xmlns:a16="http://schemas.microsoft.com/office/drawing/2014/main" id="{D3279A44-306A-7F66-6C6B-92FF1967659C}"/>
              </a:ext>
            </a:extLst>
          </p:cNvPr>
          <p:cNvSpPr>
            <a:spLocks noChangeShapeType="1"/>
          </p:cNvSpPr>
          <p:nvPr/>
        </p:nvSpPr>
        <p:spPr bwMode="auto">
          <a:xfrm>
            <a:off x="2701926" y="2449513"/>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3" name="Line 29">
            <a:extLst>
              <a:ext uri="{FF2B5EF4-FFF2-40B4-BE49-F238E27FC236}">
                <a16:creationId xmlns:a16="http://schemas.microsoft.com/office/drawing/2014/main" id="{C73BC8D7-2BDE-9D97-6D0D-E4F4BC5A1EF0}"/>
              </a:ext>
            </a:extLst>
          </p:cNvPr>
          <p:cNvSpPr>
            <a:spLocks noChangeShapeType="1"/>
          </p:cNvSpPr>
          <p:nvPr/>
        </p:nvSpPr>
        <p:spPr bwMode="auto">
          <a:xfrm>
            <a:off x="2728913" y="2449513"/>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4" name="Line 30">
            <a:extLst>
              <a:ext uri="{FF2B5EF4-FFF2-40B4-BE49-F238E27FC236}">
                <a16:creationId xmlns:a16="http://schemas.microsoft.com/office/drawing/2014/main" id="{8173E501-C1E4-8636-13F0-1E97280A347E}"/>
              </a:ext>
            </a:extLst>
          </p:cNvPr>
          <p:cNvSpPr>
            <a:spLocks noChangeShapeType="1"/>
          </p:cNvSpPr>
          <p:nvPr/>
        </p:nvSpPr>
        <p:spPr bwMode="auto">
          <a:xfrm>
            <a:off x="2744788" y="2449513"/>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5" name="Line 31">
            <a:extLst>
              <a:ext uri="{FF2B5EF4-FFF2-40B4-BE49-F238E27FC236}">
                <a16:creationId xmlns:a16="http://schemas.microsoft.com/office/drawing/2014/main" id="{F90C04A4-35AF-6901-C3D2-5658E52DA707}"/>
              </a:ext>
            </a:extLst>
          </p:cNvPr>
          <p:cNvSpPr>
            <a:spLocks noChangeShapeType="1"/>
          </p:cNvSpPr>
          <p:nvPr/>
        </p:nvSpPr>
        <p:spPr bwMode="auto">
          <a:xfrm>
            <a:off x="2773363" y="2449513"/>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6" name="Line 32">
            <a:extLst>
              <a:ext uri="{FF2B5EF4-FFF2-40B4-BE49-F238E27FC236}">
                <a16:creationId xmlns:a16="http://schemas.microsoft.com/office/drawing/2014/main" id="{1A44DE82-12D9-3276-40C7-F07177F57FC3}"/>
              </a:ext>
            </a:extLst>
          </p:cNvPr>
          <p:cNvSpPr>
            <a:spLocks noChangeShapeType="1"/>
          </p:cNvSpPr>
          <p:nvPr/>
        </p:nvSpPr>
        <p:spPr bwMode="auto">
          <a:xfrm>
            <a:off x="2852738" y="2449513"/>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7" name="Line 33">
            <a:extLst>
              <a:ext uri="{FF2B5EF4-FFF2-40B4-BE49-F238E27FC236}">
                <a16:creationId xmlns:a16="http://schemas.microsoft.com/office/drawing/2014/main" id="{4ECAFFE1-21CF-77AA-38E8-5F8695E758F6}"/>
              </a:ext>
            </a:extLst>
          </p:cNvPr>
          <p:cNvSpPr>
            <a:spLocks noChangeShapeType="1"/>
          </p:cNvSpPr>
          <p:nvPr/>
        </p:nvSpPr>
        <p:spPr bwMode="auto">
          <a:xfrm>
            <a:off x="2881313" y="2449513"/>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8" name="Line 34">
            <a:extLst>
              <a:ext uri="{FF2B5EF4-FFF2-40B4-BE49-F238E27FC236}">
                <a16:creationId xmlns:a16="http://schemas.microsoft.com/office/drawing/2014/main" id="{AB0EB46E-5002-7E4A-58F9-215E4CAC50FA}"/>
              </a:ext>
            </a:extLst>
          </p:cNvPr>
          <p:cNvSpPr>
            <a:spLocks noChangeShapeType="1"/>
          </p:cNvSpPr>
          <p:nvPr/>
        </p:nvSpPr>
        <p:spPr bwMode="auto">
          <a:xfrm>
            <a:off x="2963863" y="25844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9" name="Line 35">
            <a:extLst>
              <a:ext uri="{FF2B5EF4-FFF2-40B4-BE49-F238E27FC236}">
                <a16:creationId xmlns:a16="http://schemas.microsoft.com/office/drawing/2014/main" id="{5E1B6F19-DD18-934B-75BD-B60C2A1F47FD}"/>
              </a:ext>
            </a:extLst>
          </p:cNvPr>
          <p:cNvSpPr>
            <a:spLocks noChangeShapeType="1"/>
          </p:cNvSpPr>
          <p:nvPr/>
        </p:nvSpPr>
        <p:spPr bwMode="auto">
          <a:xfrm>
            <a:off x="3011488" y="25844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0" name="Line 36">
            <a:extLst>
              <a:ext uri="{FF2B5EF4-FFF2-40B4-BE49-F238E27FC236}">
                <a16:creationId xmlns:a16="http://schemas.microsoft.com/office/drawing/2014/main" id="{0BCC81F3-64B0-9E32-39CB-20E3C9BCADA1}"/>
              </a:ext>
            </a:extLst>
          </p:cNvPr>
          <p:cNvSpPr>
            <a:spLocks noChangeShapeType="1"/>
          </p:cNvSpPr>
          <p:nvPr/>
        </p:nvSpPr>
        <p:spPr bwMode="auto">
          <a:xfrm>
            <a:off x="3024188" y="25844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1" name="Line 37">
            <a:extLst>
              <a:ext uri="{FF2B5EF4-FFF2-40B4-BE49-F238E27FC236}">
                <a16:creationId xmlns:a16="http://schemas.microsoft.com/office/drawing/2014/main" id="{20B19195-5AA0-F728-8CF5-5962D1064924}"/>
              </a:ext>
            </a:extLst>
          </p:cNvPr>
          <p:cNvSpPr>
            <a:spLocks noChangeShapeType="1"/>
          </p:cNvSpPr>
          <p:nvPr/>
        </p:nvSpPr>
        <p:spPr bwMode="auto">
          <a:xfrm>
            <a:off x="3092451" y="27447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2" name="Line 38">
            <a:extLst>
              <a:ext uri="{FF2B5EF4-FFF2-40B4-BE49-F238E27FC236}">
                <a16:creationId xmlns:a16="http://schemas.microsoft.com/office/drawing/2014/main" id="{81658F2D-38C9-FB63-0EED-005FD031D2DA}"/>
              </a:ext>
            </a:extLst>
          </p:cNvPr>
          <p:cNvSpPr>
            <a:spLocks noChangeShapeType="1"/>
          </p:cNvSpPr>
          <p:nvPr/>
        </p:nvSpPr>
        <p:spPr bwMode="auto">
          <a:xfrm>
            <a:off x="3108326" y="274478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3" name="Line 39">
            <a:extLst>
              <a:ext uri="{FF2B5EF4-FFF2-40B4-BE49-F238E27FC236}">
                <a16:creationId xmlns:a16="http://schemas.microsoft.com/office/drawing/2014/main" id="{D5079491-B15A-B123-A592-13B349ECC413}"/>
              </a:ext>
            </a:extLst>
          </p:cNvPr>
          <p:cNvSpPr>
            <a:spLocks noChangeShapeType="1"/>
          </p:cNvSpPr>
          <p:nvPr/>
        </p:nvSpPr>
        <p:spPr bwMode="auto">
          <a:xfrm>
            <a:off x="3225801" y="29527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4" name="Line 40">
            <a:extLst>
              <a:ext uri="{FF2B5EF4-FFF2-40B4-BE49-F238E27FC236}">
                <a16:creationId xmlns:a16="http://schemas.microsoft.com/office/drawing/2014/main" id="{6FC8F2C5-F481-C6E2-7B1C-887ECEF2E056}"/>
              </a:ext>
            </a:extLst>
          </p:cNvPr>
          <p:cNvSpPr>
            <a:spLocks noChangeShapeType="1"/>
          </p:cNvSpPr>
          <p:nvPr/>
        </p:nvSpPr>
        <p:spPr bwMode="auto">
          <a:xfrm>
            <a:off x="3238501" y="29527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5" name="Line 41">
            <a:extLst>
              <a:ext uri="{FF2B5EF4-FFF2-40B4-BE49-F238E27FC236}">
                <a16:creationId xmlns:a16="http://schemas.microsoft.com/office/drawing/2014/main" id="{4A6E3576-A097-CD17-3492-5AEDC1DC0619}"/>
              </a:ext>
            </a:extLst>
          </p:cNvPr>
          <p:cNvSpPr>
            <a:spLocks noChangeShapeType="1"/>
          </p:cNvSpPr>
          <p:nvPr/>
        </p:nvSpPr>
        <p:spPr bwMode="auto">
          <a:xfrm>
            <a:off x="3321051" y="29527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6" name="Line 42">
            <a:extLst>
              <a:ext uri="{FF2B5EF4-FFF2-40B4-BE49-F238E27FC236}">
                <a16:creationId xmlns:a16="http://schemas.microsoft.com/office/drawing/2014/main" id="{271D4FBF-3178-45EB-3DD2-2C44D18E70CB}"/>
              </a:ext>
            </a:extLst>
          </p:cNvPr>
          <p:cNvSpPr>
            <a:spLocks noChangeShapeType="1"/>
          </p:cNvSpPr>
          <p:nvPr/>
        </p:nvSpPr>
        <p:spPr bwMode="auto">
          <a:xfrm>
            <a:off x="3376613" y="2952750"/>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7" name="Line 43">
            <a:extLst>
              <a:ext uri="{FF2B5EF4-FFF2-40B4-BE49-F238E27FC236}">
                <a16:creationId xmlns:a16="http://schemas.microsoft.com/office/drawing/2014/main" id="{EB60FA08-970C-B9C0-D7B5-C542CD9553FB}"/>
              </a:ext>
            </a:extLst>
          </p:cNvPr>
          <p:cNvSpPr>
            <a:spLocks noChangeShapeType="1"/>
          </p:cNvSpPr>
          <p:nvPr/>
        </p:nvSpPr>
        <p:spPr bwMode="auto">
          <a:xfrm>
            <a:off x="3417888" y="3316288"/>
            <a:ext cx="0" cy="61913"/>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8" name="Line 44">
            <a:extLst>
              <a:ext uri="{FF2B5EF4-FFF2-40B4-BE49-F238E27FC236}">
                <a16:creationId xmlns:a16="http://schemas.microsoft.com/office/drawing/2014/main" id="{991E9A6A-AF01-3B23-5E0C-928942EC4A73}"/>
              </a:ext>
            </a:extLst>
          </p:cNvPr>
          <p:cNvSpPr>
            <a:spLocks noChangeShapeType="1"/>
          </p:cNvSpPr>
          <p:nvPr/>
        </p:nvSpPr>
        <p:spPr bwMode="auto">
          <a:xfrm>
            <a:off x="3771901" y="38100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Rimini. ESMO WCGIC 2022. Abstr SO-14. </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Rectangle 3">
            <a:extLst>
              <a:ext uri="{FF2B5EF4-FFF2-40B4-BE49-F238E27FC236}">
                <a16:creationId xmlns:a16="http://schemas.microsoft.com/office/drawing/2014/main" id="{D0B6FA2F-C40F-C5AD-AFBF-7AE8EB667DF0}"/>
              </a:ext>
            </a:extLst>
          </p:cNvPr>
          <p:cNvSpPr txBox="1">
            <a:spLocks noChangeArrowheads="1"/>
          </p:cNvSpPr>
          <p:nvPr/>
        </p:nvSpPr>
        <p:spPr bwMode="auto">
          <a:xfrm>
            <a:off x="7857669" y="3582988"/>
            <a:ext cx="3597731" cy="81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Factors associated with longer OS in univariate analysis: age &lt;75 yr, previous TACE, BCLC-B, </a:t>
            </a:r>
            <a:br>
              <a:rPr lang="en-US" altLang="en-US" sz="2200" b="0" kern="0" dirty="0"/>
            </a:br>
            <a:r>
              <a:rPr lang="en-US" altLang="en-US" sz="2200" b="0" kern="0" dirty="0"/>
              <a:t>NLR &lt;3, ALBI grade 1, low baseline AST levels</a:t>
            </a:r>
            <a:endParaRPr lang="en-US" altLang="en-US" sz="2000" b="0" kern="0" dirty="0"/>
          </a:p>
        </p:txBody>
      </p:sp>
      <p:cxnSp>
        <p:nvCxnSpPr>
          <p:cNvPr id="73" name="Straight Connector 72">
            <a:extLst>
              <a:ext uri="{FF2B5EF4-FFF2-40B4-BE49-F238E27FC236}">
                <a16:creationId xmlns:a16="http://schemas.microsoft.com/office/drawing/2014/main" id="{F123FB65-59E2-8BDA-904F-5792559530F6}"/>
              </a:ext>
            </a:extLst>
          </p:cNvPr>
          <p:cNvCxnSpPr>
            <a:cxnSpLocks/>
          </p:cNvCxnSpPr>
          <p:nvPr/>
        </p:nvCxnSpPr>
        <p:spPr bwMode="auto">
          <a:xfrm>
            <a:off x="1592927" y="1772541"/>
            <a:ext cx="0" cy="2988054"/>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09A2DFDB-197B-C8A0-6F29-80F540A7993B}"/>
              </a:ext>
            </a:extLst>
          </p:cNvPr>
          <p:cNvCxnSpPr>
            <a:cxnSpLocks/>
          </p:cNvCxnSpPr>
          <p:nvPr/>
        </p:nvCxnSpPr>
        <p:spPr bwMode="auto">
          <a:xfrm>
            <a:off x="1602176" y="4751070"/>
            <a:ext cx="594289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DF0CB95-5F9D-AB0A-568D-298AC8906A26}"/>
              </a:ext>
            </a:extLst>
          </p:cNvPr>
          <p:cNvCxnSpPr/>
          <p:nvPr/>
        </p:nvCxnSpPr>
        <p:spPr bwMode="auto">
          <a:xfrm>
            <a:off x="1521178" y="177254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076C2B6-5B5E-F56A-30E8-962DED0B1300}"/>
              </a:ext>
            </a:extLst>
          </p:cNvPr>
          <p:cNvCxnSpPr/>
          <p:nvPr/>
        </p:nvCxnSpPr>
        <p:spPr bwMode="auto">
          <a:xfrm>
            <a:off x="1521178" y="2366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2E9DBCE-66EB-B463-8E0B-5BCCC07E6847}"/>
              </a:ext>
            </a:extLst>
          </p:cNvPr>
          <p:cNvCxnSpPr/>
          <p:nvPr/>
        </p:nvCxnSpPr>
        <p:spPr bwMode="auto">
          <a:xfrm>
            <a:off x="1521178" y="2963930"/>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91DD228-5CCB-C9FD-8CC6-7FC17A23568B}"/>
              </a:ext>
            </a:extLst>
          </p:cNvPr>
          <p:cNvCxnSpPr/>
          <p:nvPr/>
        </p:nvCxnSpPr>
        <p:spPr bwMode="auto">
          <a:xfrm>
            <a:off x="1521178" y="355795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E3516E2-9D27-DA37-C160-07E6F2BA2FDB}"/>
              </a:ext>
            </a:extLst>
          </p:cNvPr>
          <p:cNvCxnSpPr/>
          <p:nvPr/>
        </p:nvCxnSpPr>
        <p:spPr bwMode="auto">
          <a:xfrm>
            <a:off x="1521178" y="4155320"/>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2986184-E66E-6CCC-438B-B7E4430BF9D7}"/>
              </a:ext>
            </a:extLst>
          </p:cNvPr>
          <p:cNvCxnSpPr/>
          <p:nvPr/>
        </p:nvCxnSpPr>
        <p:spPr bwMode="auto">
          <a:xfrm>
            <a:off x="1521178" y="474934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37D5177-3D5B-3098-17A7-0292C2EBF381}"/>
              </a:ext>
            </a:extLst>
          </p:cNvPr>
          <p:cNvCxnSpPr>
            <a:cxnSpLocks/>
          </p:cNvCxnSpPr>
          <p:nvPr/>
        </p:nvCxnSpPr>
        <p:spPr bwMode="auto">
          <a:xfrm rot="16200000">
            <a:off x="1560085"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90B7551-9919-0D1B-DF2F-B83B14A78147}"/>
              </a:ext>
            </a:extLst>
          </p:cNvPr>
          <p:cNvCxnSpPr>
            <a:cxnSpLocks/>
          </p:cNvCxnSpPr>
          <p:nvPr/>
        </p:nvCxnSpPr>
        <p:spPr bwMode="auto">
          <a:xfrm rot="16200000">
            <a:off x="2305496"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1BCCEF7-AABD-5BBA-005C-AD9FB4783553}"/>
              </a:ext>
            </a:extLst>
          </p:cNvPr>
          <p:cNvCxnSpPr>
            <a:cxnSpLocks/>
          </p:cNvCxnSpPr>
          <p:nvPr/>
        </p:nvCxnSpPr>
        <p:spPr bwMode="auto">
          <a:xfrm rot="16200000">
            <a:off x="3047897"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AE9D491-0EE4-F859-945F-B01D7B05B0C9}"/>
              </a:ext>
            </a:extLst>
          </p:cNvPr>
          <p:cNvCxnSpPr>
            <a:cxnSpLocks/>
          </p:cNvCxnSpPr>
          <p:nvPr/>
        </p:nvCxnSpPr>
        <p:spPr bwMode="auto">
          <a:xfrm rot="16200000">
            <a:off x="3788755"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185F7CB-2D37-3712-41E3-8454F942D7E0}"/>
              </a:ext>
            </a:extLst>
          </p:cNvPr>
          <p:cNvCxnSpPr>
            <a:cxnSpLocks/>
          </p:cNvCxnSpPr>
          <p:nvPr/>
        </p:nvCxnSpPr>
        <p:spPr bwMode="auto">
          <a:xfrm rot="16200000">
            <a:off x="4527398"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C41F2DC-BCB9-C6B3-BC0A-212C04947C8D}"/>
              </a:ext>
            </a:extLst>
          </p:cNvPr>
          <p:cNvCxnSpPr>
            <a:cxnSpLocks/>
          </p:cNvCxnSpPr>
          <p:nvPr/>
        </p:nvCxnSpPr>
        <p:spPr bwMode="auto">
          <a:xfrm rot="16200000">
            <a:off x="5272269"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0771C8B-03B4-49BD-F555-4C0AC4088AA9}"/>
              </a:ext>
            </a:extLst>
          </p:cNvPr>
          <p:cNvCxnSpPr>
            <a:cxnSpLocks/>
          </p:cNvCxnSpPr>
          <p:nvPr/>
        </p:nvCxnSpPr>
        <p:spPr bwMode="auto">
          <a:xfrm rot="16200000">
            <a:off x="6019694"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F5039EC-4CEC-A35D-0457-2401ECDF9700}"/>
              </a:ext>
            </a:extLst>
          </p:cNvPr>
          <p:cNvCxnSpPr>
            <a:cxnSpLocks/>
          </p:cNvCxnSpPr>
          <p:nvPr/>
        </p:nvCxnSpPr>
        <p:spPr bwMode="auto">
          <a:xfrm rot="16200000">
            <a:off x="6752142"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34E2900-9674-34AE-CF05-358EB5191CF8}"/>
              </a:ext>
            </a:extLst>
          </p:cNvPr>
          <p:cNvCxnSpPr>
            <a:cxnSpLocks/>
          </p:cNvCxnSpPr>
          <p:nvPr/>
        </p:nvCxnSpPr>
        <p:spPr bwMode="auto">
          <a:xfrm rot="16200000">
            <a:off x="7495118" y="4785922"/>
            <a:ext cx="73152" cy="0"/>
          </a:xfrm>
          <a:prstGeom prst="line">
            <a:avLst/>
          </a:prstGeom>
          <a:noFill/>
          <a:ln w="28575" cap="flat" cmpd="sng" algn="ctr">
            <a:solidFill>
              <a:schemeClr val="bg1"/>
            </a:solidFill>
            <a:prstDash val="solid"/>
            <a:round/>
            <a:headEnd type="none" w="med" len="med"/>
            <a:tailEnd type="none" w="med" len="med"/>
          </a:ln>
          <a:effectLst/>
        </p:spPr>
      </p:cxnSp>
      <p:sp>
        <p:nvSpPr>
          <p:cNvPr id="92" name="TextBox 91">
            <a:extLst>
              <a:ext uri="{FF2B5EF4-FFF2-40B4-BE49-F238E27FC236}">
                <a16:creationId xmlns:a16="http://schemas.microsoft.com/office/drawing/2014/main" id="{595F534E-F349-C40C-402F-B8510B215E6B}"/>
              </a:ext>
            </a:extLst>
          </p:cNvPr>
          <p:cNvSpPr txBox="1"/>
          <p:nvPr/>
        </p:nvSpPr>
        <p:spPr bwMode="auto">
          <a:xfrm>
            <a:off x="1142748" y="1649430"/>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3" name="TextBox 92">
            <a:extLst>
              <a:ext uri="{FF2B5EF4-FFF2-40B4-BE49-F238E27FC236}">
                <a16:creationId xmlns:a16="http://schemas.microsoft.com/office/drawing/2014/main" id="{2C859068-CEC7-74DD-9592-7AEAEA706C62}"/>
              </a:ext>
            </a:extLst>
          </p:cNvPr>
          <p:cNvSpPr txBox="1"/>
          <p:nvPr/>
        </p:nvSpPr>
        <p:spPr bwMode="auto">
          <a:xfrm>
            <a:off x="1142748" y="223344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4" name="TextBox 93">
            <a:extLst>
              <a:ext uri="{FF2B5EF4-FFF2-40B4-BE49-F238E27FC236}">
                <a16:creationId xmlns:a16="http://schemas.microsoft.com/office/drawing/2014/main" id="{FD648AE9-51ED-D7DF-1122-F3A8D6C7FD12}"/>
              </a:ext>
            </a:extLst>
          </p:cNvPr>
          <p:cNvSpPr txBox="1"/>
          <p:nvPr/>
        </p:nvSpPr>
        <p:spPr bwMode="auto">
          <a:xfrm>
            <a:off x="1142748" y="2834146"/>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5" name="TextBox 94">
            <a:extLst>
              <a:ext uri="{FF2B5EF4-FFF2-40B4-BE49-F238E27FC236}">
                <a16:creationId xmlns:a16="http://schemas.microsoft.com/office/drawing/2014/main" id="{E7FF87C9-DEFA-9B75-D94F-92A6B36A8255}"/>
              </a:ext>
            </a:extLst>
          </p:cNvPr>
          <p:cNvSpPr txBox="1"/>
          <p:nvPr/>
        </p:nvSpPr>
        <p:spPr bwMode="auto">
          <a:xfrm>
            <a:off x="1142748" y="3431509"/>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6" name="TextBox 95">
            <a:extLst>
              <a:ext uri="{FF2B5EF4-FFF2-40B4-BE49-F238E27FC236}">
                <a16:creationId xmlns:a16="http://schemas.microsoft.com/office/drawing/2014/main" id="{29731A13-0E1A-A238-58A9-7DA81CEE8EC0}"/>
              </a:ext>
            </a:extLst>
          </p:cNvPr>
          <p:cNvSpPr txBox="1"/>
          <p:nvPr/>
        </p:nvSpPr>
        <p:spPr bwMode="auto">
          <a:xfrm>
            <a:off x="1142748" y="4028873"/>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7" name="TextBox 96">
            <a:extLst>
              <a:ext uri="{FF2B5EF4-FFF2-40B4-BE49-F238E27FC236}">
                <a16:creationId xmlns:a16="http://schemas.microsoft.com/office/drawing/2014/main" id="{EBAFDC6E-87D7-5495-7B50-8E2A3F4E4C2E}"/>
              </a:ext>
            </a:extLst>
          </p:cNvPr>
          <p:cNvSpPr txBox="1"/>
          <p:nvPr/>
        </p:nvSpPr>
        <p:spPr bwMode="auto">
          <a:xfrm>
            <a:off x="988096" y="4619562"/>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8" name="TextBox 97">
            <a:extLst>
              <a:ext uri="{FF2B5EF4-FFF2-40B4-BE49-F238E27FC236}">
                <a16:creationId xmlns:a16="http://schemas.microsoft.com/office/drawing/2014/main" id="{006AF1BA-596D-B9BC-ACCF-68F6AB337899}"/>
              </a:ext>
            </a:extLst>
          </p:cNvPr>
          <p:cNvSpPr txBox="1"/>
          <p:nvPr/>
        </p:nvSpPr>
        <p:spPr bwMode="auto">
          <a:xfrm>
            <a:off x="1418598" y="4818618"/>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9" name="TextBox 98">
            <a:extLst>
              <a:ext uri="{FF2B5EF4-FFF2-40B4-BE49-F238E27FC236}">
                <a16:creationId xmlns:a16="http://schemas.microsoft.com/office/drawing/2014/main" id="{5524B08D-A49B-61B5-B492-3B62504FF120}"/>
              </a:ext>
            </a:extLst>
          </p:cNvPr>
          <p:cNvSpPr txBox="1"/>
          <p:nvPr/>
        </p:nvSpPr>
        <p:spPr bwMode="auto">
          <a:xfrm>
            <a:off x="2164010" y="4818618"/>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100" name="TextBox 99">
            <a:extLst>
              <a:ext uri="{FF2B5EF4-FFF2-40B4-BE49-F238E27FC236}">
                <a16:creationId xmlns:a16="http://schemas.microsoft.com/office/drawing/2014/main" id="{9C36EFD5-7EBB-7E5A-8A9C-8DA114BFA7F4}"/>
              </a:ext>
            </a:extLst>
          </p:cNvPr>
          <p:cNvSpPr txBox="1"/>
          <p:nvPr/>
        </p:nvSpPr>
        <p:spPr bwMode="auto">
          <a:xfrm>
            <a:off x="2909747"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1" name="TextBox 100">
            <a:extLst>
              <a:ext uri="{FF2B5EF4-FFF2-40B4-BE49-F238E27FC236}">
                <a16:creationId xmlns:a16="http://schemas.microsoft.com/office/drawing/2014/main" id="{977C06A2-8B4A-2015-D631-BFE976744B4F}"/>
              </a:ext>
            </a:extLst>
          </p:cNvPr>
          <p:cNvSpPr txBox="1"/>
          <p:nvPr/>
        </p:nvSpPr>
        <p:spPr bwMode="auto">
          <a:xfrm>
            <a:off x="3637257"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02" name="TextBox 101">
            <a:extLst>
              <a:ext uri="{FF2B5EF4-FFF2-40B4-BE49-F238E27FC236}">
                <a16:creationId xmlns:a16="http://schemas.microsoft.com/office/drawing/2014/main" id="{8094A565-CD34-AC59-30C1-4BA0F0E47A72}"/>
              </a:ext>
            </a:extLst>
          </p:cNvPr>
          <p:cNvSpPr txBox="1"/>
          <p:nvPr/>
        </p:nvSpPr>
        <p:spPr bwMode="auto">
          <a:xfrm>
            <a:off x="4392586"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3" name="TextBox 102">
            <a:extLst>
              <a:ext uri="{FF2B5EF4-FFF2-40B4-BE49-F238E27FC236}">
                <a16:creationId xmlns:a16="http://schemas.microsoft.com/office/drawing/2014/main" id="{F6F8A2ED-8668-9C23-EDDE-C93846ADF33D}"/>
              </a:ext>
            </a:extLst>
          </p:cNvPr>
          <p:cNvSpPr txBox="1"/>
          <p:nvPr/>
        </p:nvSpPr>
        <p:spPr bwMode="auto">
          <a:xfrm>
            <a:off x="5130783"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104" name="TextBox 103">
            <a:extLst>
              <a:ext uri="{FF2B5EF4-FFF2-40B4-BE49-F238E27FC236}">
                <a16:creationId xmlns:a16="http://schemas.microsoft.com/office/drawing/2014/main" id="{84931E0C-511E-0336-AEC7-06E9FCC5A887}"/>
              </a:ext>
            </a:extLst>
          </p:cNvPr>
          <p:cNvSpPr txBox="1"/>
          <p:nvPr/>
        </p:nvSpPr>
        <p:spPr bwMode="auto">
          <a:xfrm>
            <a:off x="5898232"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05" name="TextBox 104">
            <a:extLst>
              <a:ext uri="{FF2B5EF4-FFF2-40B4-BE49-F238E27FC236}">
                <a16:creationId xmlns:a16="http://schemas.microsoft.com/office/drawing/2014/main" id="{1C178F1B-F922-A01A-2810-4C4AAA6C9B4C}"/>
              </a:ext>
            </a:extLst>
          </p:cNvPr>
          <p:cNvSpPr txBox="1"/>
          <p:nvPr/>
        </p:nvSpPr>
        <p:spPr bwMode="auto">
          <a:xfrm>
            <a:off x="6613995"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106" name="TextBox 105">
            <a:extLst>
              <a:ext uri="{FF2B5EF4-FFF2-40B4-BE49-F238E27FC236}">
                <a16:creationId xmlns:a16="http://schemas.microsoft.com/office/drawing/2014/main" id="{126F19D2-CBFA-E59B-68CB-EA2F9D443079}"/>
              </a:ext>
            </a:extLst>
          </p:cNvPr>
          <p:cNvSpPr txBox="1"/>
          <p:nvPr/>
        </p:nvSpPr>
        <p:spPr bwMode="auto">
          <a:xfrm>
            <a:off x="7383669"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9" name="TextBox 108">
            <a:extLst>
              <a:ext uri="{FF2B5EF4-FFF2-40B4-BE49-F238E27FC236}">
                <a16:creationId xmlns:a16="http://schemas.microsoft.com/office/drawing/2014/main" id="{93759600-2D65-C2B4-2FD4-D1D533908E01}"/>
              </a:ext>
            </a:extLst>
          </p:cNvPr>
          <p:cNvSpPr txBox="1"/>
          <p:nvPr/>
        </p:nvSpPr>
        <p:spPr bwMode="auto">
          <a:xfrm rot="16200000">
            <a:off x="-442419" y="3128067"/>
            <a:ext cx="2988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 (%)</a:t>
            </a:r>
          </a:p>
        </p:txBody>
      </p:sp>
      <p:sp>
        <p:nvSpPr>
          <p:cNvPr id="313" name="TextBox 312">
            <a:extLst>
              <a:ext uri="{FF2B5EF4-FFF2-40B4-BE49-F238E27FC236}">
                <a16:creationId xmlns:a16="http://schemas.microsoft.com/office/drawing/2014/main" id="{383BE0D3-6EDA-010A-F0BD-AA41D587F051}"/>
              </a:ext>
            </a:extLst>
          </p:cNvPr>
          <p:cNvSpPr txBox="1"/>
          <p:nvPr/>
        </p:nvSpPr>
        <p:spPr bwMode="auto">
          <a:xfrm>
            <a:off x="781299" y="5134891"/>
            <a:ext cx="15529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14" name="TextBox 313">
            <a:extLst>
              <a:ext uri="{FF2B5EF4-FFF2-40B4-BE49-F238E27FC236}">
                <a16:creationId xmlns:a16="http://schemas.microsoft.com/office/drawing/2014/main" id="{D9E85596-384B-3378-3714-BB1A4BA7A3CC}"/>
              </a:ext>
            </a:extLst>
          </p:cNvPr>
          <p:cNvSpPr txBox="1"/>
          <p:nvPr/>
        </p:nvSpPr>
        <p:spPr bwMode="auto">
          <a:xfrm>
            <a:off x="1582739" y="5057279"/>
            <a:ext cx="59623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65" name="Line 48">
            <a:extLst>
              <a:ext uri="{FF2B5EF4-FFF2-40B4-BE49-F238E27FC236}">
                <a16:creationId xmlns:a16="http://schemas.microsoft.com/office/drawing/2014/main" id="{ED598408-4257-F22D-66B5-7769DBDA4FBF}"/>
              </a:ext>
            </a:extLst>
          </p:cNvPr>
          <p:cNvSpPr>
            <a:spLocks noChangeShapeType="1"/>
          </p:cNvSpPr>
          <p:nvPr/>
        </p:nvSpPr>
        <p:spPr bwMode="auto">
          <a:xfrm>
            <a:off x="1635125" y="177482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6" name="Freeform 49">
            <a:extLst>
              <a:ext uri="{FF2B5EF4-FFF2-40B4-BE49-F238E27FC236}">
                <a16:creationId xmlns:a16="http://schemas.microsoft.com/office/drawing/2014/main" id="{AC5DC239-D1DF-9B3C-5ED3-FD4DA9BF0270}"/>
              </a:ext>
            </a:extLst>
          </p:cNvPr>
          <p:cNvSpPr>
            <a:spLocks/>
          </p:cNvSpPr>
          <p:nvPr/>
        </p:nvSpPr>
        <p:spPr bwMode="auto">
          <a:xfrm>
            <a:off x="1593850" y="1771650"/>
            <a:ext cx="5381625" cy="1811338"/>
          </a:xfrm>
          <a:custGeom>
            <a:avLst/>
            <a:gdLst>
              <a:gd name="T0" fmla="*/ 60 w 3390"/>
              <a:gd name="T1" fmla="*/ 0 h 1141"/>
              <a:gd name="T2" fmla="*/ 72 w 3390"/>
              <a:gd name="T3" fmla="*/ 18 h 1141"/>
              <a:gd name="T4" fmla="*/ 104 w 3390"/>
              <a:gd name="T5" fmla="*/ 22 h 1141"/>
              <a:gd name="T6" fmla="*/ 136 w 3390"/>
              <a:gd name="T7" fmla="*/ 32 h 1141"/>
              <a:gd name="T8" fmla="*/ 158 w 3390"/>
              <a:gd name="T9" fmla="*/ 48 h 1141"/>
              <a:gd name="T10" fmla="*/ 172 w 3390"/>
              <a:gd name="T11" fmla="*/ 58 h 1141"/>
              <a:gd name="T12" fmla="*/ 184 w 3390"/>
              <a:gd name="T13" fmla="*/ 70 h 1141"/>
              <a:gd name="T14" fmla="*/ 194 w 3390"/>
              <a:gd name="T15" fmla="*/ 76 h 1141"/>
              <a:gd name="T16" fmla="*/ 228 w 3390"/>
              <a:gd name="T17" fmla="*/ 82 h 1141"/>
              <a:gd name="T18" fmla="*/ 242 w 3390"/>
              <a:gd name="T19" fmla="*/ 94 h 1141"/>
              <a:gd name="T20" fmla="*/ 302 w 3390"/>
              <a:gd name="T21" fmla="*/ 106 h 1141"/>
              <a:gd name="T22" fmla="*/ 350 w 3390"/>
              <a:gd name="T23" fmla="*/ 122 h 1141"/>
              <a:gd name="T24" fmla="*/ 386 w 3390"/>
              <a:gd name="T25" fmla="*/ 130 h 1141"/>
              <a:gd name="T26" fmla="*/ 449 w 3390"/>
              <a:gd name="T27" fmla="*/ 146 h 1141"/>
              <a:gd name="T28" fmla="*/ 465 w 3390"/>
              <a:gd name="T29" fmla="*/ 160 h 1141"/>
              <a:gd name="T30" fmla="*/ 497 w 3390"/>
              <a:gd name="T31" fmla="*/ 170 h 1141"/>
              <a:gd name="T32" fmla="*/ 519 w 3390"/>
              <a:gd name="T33" fmla="*/ 182 h 1141"/>
              <a:gd name="T34" fmla="*/ 565 w 3390"/>
              <a:gd name="T35" fmla="*/ 190 h 1141"/>
              <a:gd name="T36" fmla="*/ 601 w 3390"/>
              <a:gd name="T37" fmla="*/ 216 h 1141"/>
              <a:gd name="T38" fmla="*/ 621 w 3390"/>
              <a:gd name="T39" fmla="*/ 234 h 1141"/>
              <a:gd name="T40" fmla="*/ 645 w 3390"/>
              <a:gd name="T41" fmla="*/ 244 h 1141"/>
              <a:gd name="T42" fmla="*/ 653 w 3390"/>
              <a:gd name="T43" fmla="*/ 254 h 1141"/>
              <a:gd name="T44" fmla="*/ 697 w 3390"/>
              <a:gd name="T45" fmla="*/ 264 h 1141"/>
              <a:gd name="T46" fmla="*/ 719 w 3390"/>
              <a:gd name="T47" fmla="*/ 272 h 1141"/>
              <a:gd name="T48" fmla="*/ 737 w 3390"/>
              <a:gd name="T49" fmla="*/ 288 h 1141"/>
              <a:gd name="T50" fmla="*/ 749 w 3390"/>
              <a:gd name="T51" fmla="*/ 308 h 1141"/>
              <a:gd name="T52" fmla="*/ 789 w 3390"/>
              <a:gd name="T53" fmla="*/ 318 h 1141"/>
              <a:gd name="T54" fmla="*/ 845 w 3390"/>
              <a:gd name="T55" fmla="*/ 326 h 1141"/>
              <a:gd name="T56" fmla="*/ 857 w 3390"/>
              <a:gd name="T57" fmla="*/ 338 h 1141"/>
              <a:gd name="T58" fmla="*/ 895 w 3390"/>
              <a:gd name="T59" fmla="*/ 360 h 1141"/>
              <a:gd name="T60" fmla="*/ 909 w 3390"/>
              <a:gd name="T61" fmla="*/ 370 h 1141"/>
              <a:gd name="T62" fmla="*/ 971 w 3390"/>
              <a:gd name="T63" fmla="*/ 400 h 1141"/>
              <a:gd name="T64" fmla="*/ 999 w 3390"/>
              <a:gd name="T65" fmla="*/ 408 h 1141"/>
              <a:gd name="T66" fmla="*/ 1005 w 3390"/>
              <a:gd name="T67" fmla="*/ 432 h 1141"/>
              <a:gd name="T68" fmla="*/ 1021 w 3390"/>
              <a:gd name="T69" fmla="*/ 446 h 1141"/>
              <a:gd name="T70" fmla="*/ 1045 w 3390"/>
              <a:gd name="T71" fmla="*/ 452 h 1141"/>
              <a:gd name="T72" fmla="*/ 1057 w 3390"/>
              <a:gd name="T73" fmla="*/ 478 h 1141"/>
              <a:gd name="T74" fmla="*/ 1065 w 3390"/>
              <a:gd name="T75" fmla="*/ 496 h 1141"/>
              <a:gd name="T76" fmla="*/ 1079 w 3390"/>
              <a:gd name="T77" fmla="*/ 524 h 1141"/>
              <a:gd name="T78" fmla="*/ 1089 w 3390"/>
              <a:gd name="T79" fmla="*/ 534 h 1141"/>
              <a:gd name="T80" fmla="*/ 1167 w 3390"/>
              <a:gd name="T81" fmla="*/ 542 h 1141"/>
              <a:gd name="T82" fmla="*/ 1195 w 3390"/>
              <a:gd name="T83" fmla="*/ 554 h 1141"/>
              <a:gd name="T84" fmla="*/ 1211 w 3390"/>
              <a:gd name="T85" fmla="*/ 568 h 1141"/>
              <a:gd name="T86" fmla="*/ 1314 w 3390"/>
              <a:gd name="T87" fmla="*/ 577 h 1141"/>
              <a:gd name="T88" fmla="*/ 1332 w 3390"/>
              <a:gd name="T89" fmla="*/ 607 h 1141"/>
              <a:gd name="T90" fmla="*/ 1386 w 3390"/>
              <a:gd name="T91" fmla="*/ 621 h 1141"/>
              <a:gd name="T92" fmla="*/ 1416 w 3390"/>
              <a:gd name="T93" fmla="*/ 639 h 1141"/>
              <a:gd name="T94" fmla="*/ 1464 w 3390"/>
              <a:gd name="T95" fmla="*/ 665 h 1141"/>
              <a:gd name="T96" fmla="*/ 1482 w 3390"/>
              <a:gd name="T97" fmla="*/ 687 h 1141"/>
              <a:gd name="T98" fmla="*/ 1498 w 3390"/>
              <a:gd name="T99" fmla="*/ 703 h 1141"/>
              <a:gd name="T100" fmla="*/ 1726 w 3390"/>
              <a:gd name="T101" fmla="*/ 773 h 1141"/>
              <a:gd name="T102" fmla="*/ 1766 w 3390"/>
              <a:gd name="T103" fmla="*/ 793 h 1141"/>
              <a:gd name="T104" fmla="*/ 1784 w 3390"/>
              <a:gd name="T105" fmla="*/ 841 h 1141"/>
              <a:gd name="T106" fmla="*/ 1824 w 3390"/>
              <a:gd name="T107" fmla="*/ 859 h 1141"/>
              <a:gd name="T108" fmla="*/ 1874 w 3390"/>
              <a:gd name="T109" fmla="*/ 885 h 1141"/>
              <a:gd name="T110" fmla="*/ 1952 w 3390"/>
              <a:gd name="T111" fmla="*/ 907 h 1141"/>
              <a:gd name="T112" fmla="*/ 1992 w 3390"/>
              <a:gd name="T113" fmla="*/ 937 h 1141"/>
              <a:gd name="T114" fmla="*/ 2097 w 3390"/>
              <a:gd name="T115" fmla="*/ 955 h 1141"/>
              <a:gd name="T116" fmla="*/ 2495 w 3390"/>
              <a:gd name="T117" fmla="*/ 985 h 1141"/>
              <a:gd name="T118" fmla="*/ 2547 w 3390"/>
              <a:gd name="T119" fmla="*/ 1027 h 1141"/>
              <a:gd name="T120" fmla="*/ 2871 w 3390"/>
              <a:gd name="T121" fmla="*/ 1065 h 1141"/>
              <a:gd name="T122" fmla="*/ 3390 w 3390"/>
              <a:gd name="T123" fmla="*/ 1141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0" h="1141">
                <a:moveTo>
                  <a:pt x="0" y="0"/>
                </a:moveTo>
                <a:lnTo>
                  <a:pt x="60" y="0"/>
                </a:lnTo>
                <a:lnTo>
                  <a:pt x="60" y="18"/>
                </a:lnTo>
                <a:lnTo>
                  <a:pt x="72" y="18"/>
                </a:lnTo>
                <a:lnTo>
                  <a:pt x="72" y="22"/>
                </a:lnTo>
                <a:lnTo>
                  <a:pt x="104" y="22"/>
                </a:lnTo>
                <a:lnTo>
                  <a:pt x="104" y="32"/>
                </a:lnTo>
                <a:lnTo>
                  <a:pt x="136" y="32"/>
                </a:lnTo>
                <a:lnTo>
                  <a:pt x="136" y="48"/>
                </a:lnTo>
                <a:lnTo>
                  <a:pt x="158" y="48"/>
                </a:lnTo>
                <a:lnTo>
                  <a:pt x="158" y="58"/>
                </a:lnTo>
                <a:lnTo>
                  <a:pt x="172" y="58"/>
                </a:lnTo>
                <a:lnTo>
                  <a:pt x="172" y="70"/>
                </a:lnTo>
                <a:lnTo>
                  <a:pt x="184" y="70"/>
                </a:lnTo>
                <a:lnTo>
                  <a:pt x="186" y="76"/>
                </a:lnTo>
                <a:lnTo>
                  <a:pt x="194" y="76"/>
                </a:lnTo>
                <a:lnTo>
                  <a:pt x="194" y="82"/>
                </a:lnTo>
                <a:lnTo>
                  <a:pt x="228" y="82"/>
                </a:lnTo>
                <a:lnTo>
                  <a:pt x="228" y="94"/>
                </a:lnTo>
                <a:lnTo>
                  <a:pt x="242" y="94"/>
                </a:lnTo>
                <a:lnTo>
                  <a:pt x="242" y="106"/>
                </a:lnTo>
                <a:lnTo>
                  <a:pt x="302" y="106"/>
                </a:lnTo>
                <a:lnTo>
                  <a:pt x="302" y="122"/>
                </a:lnTo>
                <a:lnTo>
                  <a:pt x="350" y="122"/>
                </a:lnTo>
                <a:lnTo>
                  <a:pt x="350" y="130"/>
                </a:lnTo>
                <a:lnTo>
                  <a:pt x="386" y="130"/>
                </a:lnTo>
                <a:lnTo>
                  <a:pt x="386" y="146"/>
                </a:lnTo>
                <a:lnTo>
                  <a:pt x="449" y="146"/>
                </a:lnTo>
                <a:lnTo>
                  <a:pt x="449" y="160"/>
                </a:lnTo>
                <a:lnTo>
                  <a:pt x="465" y="160"/>
                </a:lnTo>
                <a:lnTo>
                  <a:pt x="465" y="170"/>
                </a:lnTo>
                <a:lnTo>
                  <a:pt x="497" y="170"/>
                </a:lnTo>
                <a:lnTo>
                  <a:pt x="497" y="182"/>
                </a:lnTo>
                <a:lnTo>
                  <a:pt x="519" y="182"/>
                </a:lnTo>
                <a:lnTo>
                  <a:pt x="519" y="190"/>
                </a:lnTo>
                <a:lnTo>
                  <a:pt x="565" y="190"/>
                </a:lnTo>
                <a:lnTo>
                  <a:pt x="565" y="216"/>
                </a:lnTo>
                <a:lnTo>
                  <a:pt x="601" y="216"/>
                </a:lnTo>
                <a:lnTo>
                  <a:pt x="601" y="234"/>
                </a:lnTo>
                <a:lnTo>
                  <a:pt x="621" y="234"/>
                </a:lnTo>
                <a:lnTo>
                  <a:pt x="621" y="244"/>
                </a:lnTo>
                <a:lnTo>
                  <a:pt x="645" y="244"/>
                </a:lnTo>
                <a:lnTo>
                  <a:pt x="645" y="254"/>
                </a:lnTo>
                <a:lnTo>
                  <a:pt x="653" y="254"/>
                </a:lnTo>
                <a:lnTo>
                  <a:pt x="653" y="264"/>
                </a:lnTo>
                <a:lnTo>
                  <a:pt x="697" y="264"/>
                </a:lnTo>
                <a:lnTo>
                  <a:pt x="697" y="272"/>
                </a:lnTo>
                <a:lnTo>
                  <a:pt x="719" y="272"/>
                </a:lnTo>
                <a:lnTo>
                  <a:pt x="719" y="288"/>
                </a:lnTo>
                <a:lnTo>
                  <a:pt x="737" y="288"/>
                </a:lnTo>
                <a:lnTo>
                  <a:pt x="737" y="308"/>
                </a:lnTo>
                <a:lnTo>
                  <a:pt x="749" y="308"/>
                </a:lnTo>
                <a:lnTo>
                  <a:pt x="749" y="318"/>
                </a:lnTo>
                <a:lnTo>
                  <a:pt x="789" y="318"/>
                </a:lnTo>
                <a:lnTo>
                  <a:pt x="789" y="326"/>
                </a:lnTo>
                <a:lnTo>
                  <a:pt x="845" y="326"/>
                </a:lnTo>
                <a:lnTo>
                  <a:pt x="845" y="338"/>
                </a:lnTo>
                <a:lnTo>
                  <a:pt x="857" y="338"/>
                </a:lnTo>
                <a:lnTo>
                  <a:pt x="857" y="360"/>
                </a:lnTo>
                <a:lnTo>
                  <a:pt x="895" y="360"/>
                </a:lnTo>
                <a:lnTo>
                  <a:pt x="895" y="370"/>
                </a:lnTo>
                <a:lnTo>
                  <a:pt x="909" y="370"/>
                </a:lnTo>
                <a:lnTo>
                  <a:pt x="909" y="400"/>
                </a:lnTo>
                <a:lnTo>
                  <a:pt x="971" y="400"/>
                </a:lnTo>
                <a:lnTo>
                  <a:pt x="971" y="408"/>
                </a:lnTo>
                <a:lnTo>
                  <a:pt x="999" y="408"/>
                </a:lnTo>
                <a:lnTo>
                  <a:pt x="999" y="432"/>
                </a:lnTo>
                <a:lnTo>
                  <a:pt x="1005" y="432"/>
                </a:lnTo>
                <a:lnTo>
                  <a:pt x="1005" y="446"/>
                </a:lnTo>
                <a:lnTo>
                  <a:pt x="1021" y="446"/>
                </a:lnTo>
                <a:lnTo>
                  <a:pt x="1021" y="452"/>
                </a:lnTo>
                <a:lnTo>
                  <a:pt x="1045" y="452"/>
                </a:lnTo>
                <a:lnTo>
                  <a:pt x="1045" y="478"/>
                </a:lnTo>
                <a:lnTo>
                  <a:pt x="1057" y="478"/>
                </a:lnTo>
                <a:lnTo>
                  <a:pt x="1057" y="496"/>
                </a:lnTo>
                <a:lnTo>
                  <a:pt x="1065" y="496"/>
                </a:lnTo>
                <a:lnTo>
                  <a:pt x="1065" y="524"/>
                </a:lnTo>
                <a:lnTo>
                  <a:pt x="1079" y="524"/>
                </a:lnTo>
                <a:lnTo>
                  <a:pt x="1079" y="534"/>
                </a:lnTo>
                <a:lnTo>
                  <a:pt x="1089" y="534"/>
                </a:lnTo>
                <a:lnTo>
                  <a:pt x="1089" y="542"/>
                </a:lnTo>
                <a:lnTo>
                  <a:pt x="1167" y="542"/>
                </a:lnTo>
                <a:lnTo>
                  <a:pt x="1167" y="554"/>
                </a:lnTo>
                <a:lnTo>
                  <a:pt x="1195" y="554"/>
                </a:lnTo>
                <a:lnTo>
                  <a:pt x="1195" y="568"/>
                </a:lnTo>
                <a:lnTo>
                  <a:pt x="1211" y="568"/>
                </a:lnTo>
                <a:lnTo>
                  <a:pt x="1211" y="577"/>
                </a:lnTo>
                <a:lnTo>
                  <a:pt x="1314" y="577"/>
                </a:lnTo>
                <a:lnTo>
                  <a:pt x="1314" y="607"/>
                </a:lnTo>
                <a:lnTo>
                  <a:pt x="1332" y="607"/>
                </a:lnTo>
                <a:lnTo>
                  <a:pt x="1332" y="621"/>
                </a:lnTo>
                <a:lnTo>
                  <a:pt x="1386" y="621"/>
                </a:lnTo>
                <a:lnTo>
                  <a:pt x="1386" y="639"/>
                </a:lnTo>
                <a:lnTo>
                  <a:pt x="1416" y="639"/>
                </a:lnTo>
                <a:lnTo>
                  <a:pt x="1416" y="665"/>
                </a:lnTo>
                <a:lnTo>
                  <a:pt x="1464" y="665"/>
                </a:lnTo>
                <a:lnTo>
                  <a:pt x="1464" y="687"/>
                </a:lnTo>
                <a:lnTo>
                  <a:pt x="1482" y="687"/>
                </a:lnTo>
                <a:lnTo>
                  <a:pt x="1482" y="703"/>
                </a:lnTo>
                <a:lnTo>
                  <a:pt x="1498" y="703"/>
                </a:lnTo>
                <a:lnTo>
                  <a:pt x="1498" y="773"/>
                </a:lnTo>
                <a:lnTo>
                  <a:pt x="1726" y="773"/>
                </a:lnTo>
                <a:lnTo>
                  <a:pt x="1726" y="793"/>
                </a:lnTo>
                <a:lnTo>
                  <a:pt x="1766" y="793"/>
                </a:lnTo>
                <a:lnTo>
                  <a:pt x="1766" y="841"/>
                </a:lnTo>
                <a:lnTo>
                  <a:pt x="1784" y="841"/>
                </a:lnTo>
                <a:lnTo>
                  <a:pt x="1784" y="859"/>
                </a:lnTo>
                <a:lnTo>
                  <a:pt x="1824" y="859"/>
                </a:lnTo>
                <a:lnTo>
                  <a:pt x="1824" y="885"/>
                </a:lnTo>
                <a:lnTo>
                  <a:pt x="1874" y="885"/>
                </a:lnTo>
                <a:lnTo>
                  <a:pt x="1874" y="907"/>
                </a:lnTo>
                <a:lnTo>
                  <a:pt x="1952" y="907"/>
                </a:lnTo>
                <a:lnTo>
                  <a:pt x="1952" y="937"/>
                </a:lnTo>
                <a:lnTo>
                  <a:pt x="1992" y="937"/>
                </a:lnTo>
                <a:lnTo>
                  <a:pt x="1992" y="955"/>
                </a:lnTo>
                <a:lnTo>
                  <a:pt x="2097" y="955"/>
                </a:lnTo>
                <a:lnTo>
                  <a:pt x="2097" y="985"/>
                </a:lnTo>
                <a:lnTo>
                  <a:pt x="2495" y="985"/>
                </a:lnTo>
                <a:lnTo>
                  <a:pt x="2495" y="1027"/>
                </a:lnTo>
                <a:lnTo>
                  <a:pt x="2547" y="1027"/>
                </a:lnTo>
                <a:lnTo>
                  <a:pt x="2547" y="1065"/>
                </a:lnTo>
                <a:lnTo>
                  <a:pt x="2871" y="1065"/>
                </a:lnTo>
                <a:lnTo>
                  <a:pt x="2871" y="1141"/>
                </a:lnTo>
                <a:lnTo>
                  <a:pt x="3390" y="1141"/>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7" name="Line 50">
            <a:extLst>
              <a:ext uri="{FF2B5EF4-FFF2-40B4-BE49-F238E27FC236}">
                <a16:creationId xmlns:a16="http://schemas.microsoft.com/office/drawing/2014/main" id="{F72D29F3-99E4-CFBE-DE40-FC6C84740163}"/>
              </a:ext>
            </a:extLst>
          </p:cNvPr>
          <p:cNvSpPr>
            <a:spLocks noChangeShapeType="1"/>
          </p:cNvSpPr>
          <p:nvPr/>
        </p:nvSpPr>
        <p:spPr bwMode="auto">
          <a:xfrm>
            <a:off x="1809750" y="182880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8" name="Line 51">
            <a:extLst>
              <a:ext uri="{FF2B5EF4-FFF2-40B4-BE49-F238E27FC236}">
                <a16:creationId xmlns:a16="http://schemas.microsoft.com/office/drawing/2014/main" id="{19EE1B62-CBF8-31F5-2FDF-C5C40BAA697F}"/>
              </a:ext>
            </a:extLst>
          </p:cNvPr>
          <p:cNvSpPr>
            <a:spLocks noChangeShapeType="1"/>
          </p:cNvSpPr>
          <p:nvPr/>
        </p:nvSpPr>
        <p:spPr bwMode="auto">
          <a:xfrm>
            <a:off x="1841500" y="18605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9" name="Line 52">
            <a:extLst>
              <a:ext uri="{FF2B5EF4-FFF2-40B4-BE49-F238E27FC236}">
                <a16:creationId xmlns:a16="http://schemas.microsoft.com/office/drawing/2014/main" id="{8EF9F8A7-939A-1B09-CC93-D3B33EA018F5}"/>
              </a:ext>
            </a:extLst>
          </p:cNvPr>
          <p:cNvSpPr>
            <a:spLocks noChangeShapeType="1"/>
          </p:cNvSpPr>
          <p:nvPr/>
        </p:nvSpPr>
        <p:spPr bwMode="auto">
          <a:xfrm>
            <a:off x="1866900" y="18732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0" name="Line 53">
            <a:extLst>
              <a:ext uri="{FF2B5EF4-FFF2-40B4-BE49-F238E27FC236}">
                <a16:creationId xmlns:a16="http://schemas.microsoft.com/office/drawing/2014/main" id="{640FDBA5-8580-019B-F3E3-E4FDE711B7A2}"/>
              </a:ext>
            </a:extLst>
          </p:cNvPr>
          <p:cNvSpPr>
            <a:spLocks noChangeShapeType="1"/>
          </p:cNvSpPr>
          <p:nvPr/>
        </p:nvSpPr>
        <p:spPr bwMode="auto">
          <a:xfrm>
            <a:off x="1895475" y="18954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1" name="Line 54">
            <a:extLst>
              <a:ext uri="{FF2B5EF4-FFF2-40B4-BE49-F238E27FC236}">
                <a16:creationId xmlns:a16="http://schemas.microsoft.com/office/drawing/2014/main" id="{6AA6C7C2-B78E-B80A-420E-E3D29730208E}"/>
              </a:ext>
            </a:extLst>
          </p:cNvPr>
          <p:cNvSpPr>
            <a:spLocks noChangeShapeType="1"/>
          </p:cNvSpPr>
          <p:nvPr/>
        </p:nvSpPr>
        <p:spPr bwMode="auto">
          <a:xfrm>
            <a:off x="1908175" y="190182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2" name="Line 55">
            <a:extLst>
              <a:ext uri="{FF2B5EF4-FFF2-40B4-BE49-F238E27FC236}">
                <a16:creationId xmlns:a16="http://schemas.microsoft.com/office/drawing/2014/main" id="{C2F613CD-DE08-377A-EB1F-7858A627B365}"/>
              </a:ext>
            </a:extLst>
          </p:cNvPr>
          <p:cNvSpPr>
            <a:spLocks noChangeShapeType="1"/>
          </p:cNvSpPr>
          <p:nvPr/>
        </p:nvSpPr>
        <p:spPr bwMode="auto">
          <a:xfrm>
            <a:off x="1990725" y="193992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3" name="Line 56">
            <a:extLst>
              <a:ext uri="{FF2B5EF4-FFF2-40B4-BE49-F238E27FC236}">
                <a16:creationId xmlns:a16="http://schemas.microsoft.com/office/drawing/2014/main" id="{9F63EC5A-7732-ECEE-EBFA-582267E973CD}"/>
              </a:ext>
            </a:extLst>
          </p:cNvPr>
          <p:cNvSpPr>
            <a:spLocks noChangeShapeType="1"/>
          </p:cNvSpPr>
          <p:nvPr/>
        </p:nvSpPr>
        <p:spPr bwMode="auto">
          <a:xfrm>
            <a:off x="2006600" y="193992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4" name="Line 57">
            <a:extLst>
              <a:ext uri="{FF2B5EF4-FFF2-40B4-BE49-F238E27FC236}">
                <a16:creationId xmlns:a16="http://schemas.microsoft.com/office/drawing/2014/main" id="{E4EC52A4-C4E1-88BF-4F0C-EF98C37EC35D}"/>
              </a:ext>
            </a:extLst>
          </p:cNvPr>
          <p:cNvSpPr>
            <a:spLocks noChangeShapeType="1"/>
          </p:cNvSpPr>
          <p:nvPr/>
        </p:nvSpPr>
        <p:spPr bwMode="auto">
          <a:xfrm>
            <a:off x="2022475" y="193992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5" name="Line 58">
            <a:extLst>
              <a:ext uri="{FF2B5EF4-FFF2-40B4-BE49-F238E27FC236}">
                <a16:creationId xmlns:a16="http://schemas.microsoft.com/office/drawing/2014/main" id="{04CAEADE-961A-EA2D-D77A-E2645E1714B4}"/>
              </a:ext>
            </a:extLst>
          </p:cNvPr>
          <p:cNvSpPr>
            <a:spLocks noChangeShapeType="1"/>
          </p:cNvSpPr>
          <p:nvPr/>
        </p:nvSpPr>
        <p:spPr bwMode="auto">
          <a:xfrm>
            <a:off x="2044700" y="193992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6" name="Line 59">
            <a:extLst>
              <a:ext uri="{FF2B5EF4-FFF2-40B4-BE49-F238E27FC236}">
                <a16:creationId xmlns:a16="http://schemas.microsoft.com/office/drawing/2014/main" id="{FC1C5012-23B4-51DF-20BB-8FF887523581}"/>
              </a:ext>
            </a:extLst>
          </p:cNvPr>
          <p:cNvSpPr>
            <a:spLocks noChangeShapeType="1"/>
          </p:cNvSpPr>
          <p:nvPr/>
        </p:nvSpPr>
        <p:spPr bwMode="auto">
          <a:xfrm>
            <a:off x="2060575" y="193992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7" name="Line 60">
            <a:extLst>
              <a:ext uri="{FF2B5EF4-FFF2-40B4-BE49-F238E27FC236}">
                <a16:creationId xmlns:a16="http://schemas.microsoft.com/office/drawing/2014/main" id="{1CFE22F2-66EC-7A90-00A7-8C853811B5D9}"/>
              </a:ext>
            </a:extLst>
          </p:cNvPr>
          <p:cNvSpPr>
            <a:spLocks noChangeShapeType="1"/>
          </p:cNvSpPr>
          <p:nvPr/>
        </p:nvSpPr>
        <p:spPr bwMode="auto">
          <a:xfrm>
            <a:off x="2092325" y="19621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8" name="Line 61">
            <a:extLst>
              <a:ext uri="{FF2B5EF4-FFF2-40B4-BE49-F238E27FC236}">
                <a16:creationId xmlns:a16="http://schemas.microsoft.com/office/drawing/2014/main" id="{54CD6BD4-23C8-924B-4124-D8E7279CEC18}"/>
              </a:ext>
            </a:extLst>
          </p:cNvPr>
          <p:cNvSpPr>
            <a:spLocks noChangeShapeType="1"/>
          </p:cNvSpPr>
          <p:nvPr/>
        </p:nvSpPr>
        <p:spPr bwMode="auto">
          <a:xfrm>
            <a:off x="2105025" y="19621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9" name="Line 62">
            <a:extLst>
              <a:ext uri="{FF2B5EF4-FFF2-40B4-BE49-F238E27FC236}">
                <a16:creationId xmlns:a16="http://schemas.microsoft.com/office/drawing/2014/main" id="{CAF6D8B0-85B8-06A9-10FC-C87A641A669F}"/>
              </a:ext>
            </a:extLst>
          </p:cNvPr>
          <p:cNvSpPr>
            <a:spLocks noChangeShapeType="1"/>
          </p:cNvSpPr>
          <p:nvPr/>
        </p:nvSpPr>
        <p:spPr bwMode="auto">
          <a:xfrm>
            <a:off x="2124075" y="19621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0" name="Line 63">
            <a:extLst>
              <a:ext uri="{FF2B5EF4-FFF2-40B4-BE49-F238E27FC236}">
                <a16:creationId xmlns:a16="http://schemas.microsoft.com/office/drawing/2014/main" id="{0412CAEF-BFDA-BF08-1FB3-5D089A70878B}"/>
              </a:ext>
            </a:extLst>
          </p:cNvPr>
          <p:cNvSpPr>
            <a:spLocks noChangeShapeType="1"/>
          </p:cNvSpPr>
          <p:nvPr/>
        </p:nvSpPr>
        <p:spPr bwMode="auto">
          <a:xfrm>
            <a:off x="2178050" y="197802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1" name="Line 64">
            <a:extLst>
              <a:ext uri="{FF2B5EF4-FFF2-40B4-BE49-F238E27FC236}">
                <a16:creationId xmlns:a16="http://schemas.microsoft.com/office/drawing/2014/main" id="{6F63B710-8162-0454-7A8E-56BEE3D190A4}"/>
              </a:ext>
            </a:extLst>
          </p:cNvPr>
          <p:cNvSpPr>
            <a:spLocks noChangeShapeType="1"/>
          </p:cNvSpPr>
          <p:nvPr/>
        </p:nvSpPr>
        <p:spPr bwMode="auto">
          <a:xfrm>
            <a:off x="2241550" y="200660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2" name="Line 65">
            <a:extLst>
              <a:ext uri="{FF2B5EF4-FFF2-40B4-BE49-F238E27FC236}">
                <a16:creationId xmlns:a16="http://schemas.microsoft.com/office/drawing/2014/main" id="{06D9585F-EE4B-68C1-0E08-ADB48DF176ED}"/>
              </a:ext>
            </a:extLst>
          </p:cNvPr>
          <p:cNvSpPr>
            <a:spLocks noChangeShapeType="1"/>
          </p:cNvSpPr>
          <p:nvPr/>
        </p:nvSpPr>
        <p:spPr bwMode="auto">
          <a:xfrm>
            <a:off x="2259013" y="200660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3" name="Line 66">
            <a:extLst>
              <a:ext uri="{FF2B5EF4-FFF2-40B4-BE49-F238E27FC236}">
                <a16:creationId xmlns:a16="http://schemas.microsoft.com/office/drawing/2014/main" id="{800CD166-CE88-C36B-0C3B-0D903A8B9007}"/>
              </a:ext>
            </a:extLst>
          </p:cNvPr>
          <p:cNvSpPr>
            <a:spLocks noChangeShapeType="1"/>
          </p:cNvSpPr>
          <p:nvPr/>
        </p:nvSpPr>
        <p:spPr bwMode="auto">
          <a:xfrm>
            <a:off x="2281238" y="200660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4" name="Line 67">
            <a:extLst>
              <a:ext uri="{FF2B5EF4-FFF2-40B4-BE49-F238E27FC236}">
                <a16:creationId xmlns:a16="http://schemas.microsoft.com/office/drawing/2014/main" id="{7B173C41-CA52-275B-A186-84CDC7CD2406}"/>
              </a:ext>
            </a:extLst>
          </p:cNvPr>
          <p:cNvSpPr>
            <a:spLocks noChangeShapeType="1"/>
          </p:cNvSpPr>
          <p:nvPr/>
        </p:nvSpPr>
        <p:spPr bwMode="auto">
          <a:xfrm>
            <a:off x="2293938" y="200660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5" name="Line 68">
            <a:extLst>
              <a:ext uri="{FF2B5EF4-FFF2-40B4-BE49-F238E27FC236}">
                <a16:creationId xmlns:a16="http://schemas.microsoft.com/office/drawing/2014/main" id="{AEB94A50-AAC2-BF26-43B1-6C3923210814}"/>
              </a:ext>
            </a:extLst>
          </p:cNvPr>
          <p:cNvSpPr>
            <a:spLocks noChangeShapeType="1"/>
          </p:cNvSpPr>
          <p:nvPr/>
        </p:nvSpPr>
        <p:spPr bwMode="auto">
          <a:xfrm>
            <a:off x="2341563" y="203200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6" name="Line 69">
            <a:extLst>
              <a:ext uri="{FF2B5EF4-FFF2-40B4-BE49-F238E27FC236}">
                <a16:creationId xmlns:a16="http://schemas.microsoft.com/office/drawing/2014/main" id="{D1AB7F03-ACF7-6DE3-3616-94ECC65345D8}"/>
              </a:ext>
            </a:extLst>
          </p:cNvPr>
          <p:cNvSpPr>
            <a:spLocks noChangeShapeType="1"/>
          </p:cNvSpPr>
          <p:nvPr/>
        </p:nvSpPr>
        <p:spPr bwMode="auto">
          <a:xfrm>
            <a:off x="2395538" y="20637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7" name="Line 70">
            <a:extLst>
              <a:ext uri="{FF2B5EF4-FFF2-40B4-BE49-F238E27FC236}">
                <a16:creationId xmlns:a16="http://schemas.microsoft.com/office/drawing/2014/main" id="{8845F5E5-F372-6022-6AC0-73C293B0EB51}"/>
              </a:ext>
            </a:extLst>
          </p:cNvPr>
          <p:cNvSpPr>
            <a:spLocks noChangeShapeType="1"/>
          </p:cNvSpPr>
          <p:nvPr/>
        </p:nvSpPr>
        <p:spPr bwMode="auto">
          <a:xfrm>
            <a:off x="2386013" y="20637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8" name="Line 71">
            <a:extLst>
              <a:ext uri="{FF2B5EF4-FFF2-40B4-BE49-F238E27FC236}">
                <a16:creationId xmlns:a16="http://schemas.microsoft.com/office/drawing/2014/main" id="{154FE057-B422-4DC8-36EE-C0F1E211C0B6}"/>
              </a:ext>
            </a:extLst>
          </p:cNvPr>
          <p:cNvSpPr>
            <a:spLocks noChangeShapeType="1"/>
          </p:cNvSpPr>
          <p:nvPr/>
        </p:nvSpPr>
        <p:spPr bwMode="auto">
          <a:xfrm>
            <a:off x="2408238" y="20637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9" name="Line 72">
            <a:extLst>
              <a:ext uri="{FF2B5EF4-FFF2-40B4-BE49-F238E27FC236}">
                <a16:creationId xmlns:a16="http://schemas.microsoft.com/office/drawing/2014/main" id="{A7C27769-0505-2060-6F8F-9DF5CF7EF9D4}"/>
              </a:ext>
            </a:extLst>
          </p:cNvPr>
          <p:cNvSpPr>
            <a:spLocks noChangeShapeType="1"/>
          </p:cNvSpPr>
          <p:nvPr/>
        </p:nvSpPr>
        <p:spPr bwMode="auto">
          <a:xfrm>
            <a:off x="2420938" y="20764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0" name="Line 73">
            <a:extLst>
              <a:ext uri="{FF2B5EF4-FFF2-40B4-BE49-F238E27FC236}">
                <a16:creationId xmlns:a16="http://schemas.microsoft.com/office/drawing/2014/main" id="{D5DAF4BE-5171-DCBE-1500-E1DA943EFAEF}"/>
              </a:ext>
            </a:extLst>
          </p:cNvPr>
          <p:cNvSpPr>
            <a:spLocks noChangeShapeType="1"/>
          </p:cNvSpPr>
          <p:nvPr/>
        </p:nvSpPr>
        <p:spPr bwMode="auto">
          <a:xfrm>
            <a:off x="2478088" y="20764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1" name="Line 74">
            <a:extLst>
              <a:ext uri="{FF2B5EF4-FFF2-40B4-BE49-F238E27FC236}">
                <a16:creationId xmlns:a16="http://schemas.microsoft.com/office/drawing/2014/main" id="{4E058002-71EF-7A32-4D41-31AB518FDCD6}"/>
              </a:ext>
            </a:extLst>
          </p:cNvPr>
          <p:cNvSpPr>
            <a:spLocks noChangeShapeType="1"/>
          </p:cNvSpPr>
          <p:nvPr/>
        </p:nvSpPr>
        <p:spPr bwMode="auto">
          <a:xfrm>
            <a:off x="2493963" y="21145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2" name="Line 75">
            <a:extLst>
              <a:ext uri="{FF2B5EF4-FFF2-40B4-BE49-F238E27FC236}">
                <a16:creationId xmlns:a16="http://schemas.microsoft.com/office/drawing/2014/main" id="{8FE9D849-2AEA-5586-222C-6CE3FB45785F}"/>
              </a:ext>
            </a:extLst>
          </p:cNvPr>
          <p:cNvSpPr>
            <a:spLocks noChangeShapeType="1"/>
          </p:cNvSpPr>
          <p:nvPr/>
        </p:nvSpPr>
        <p:spPr bwMode="auto">
          <a:xfrm>
            <a:off x="2513013" y="21145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3" name="Line 76">
            <a:extLst>
              <a:ext uri="{FF2B5EF4-FFF2-40B4-BE49-F238E27FC236}">
                <a16:creationId xmlns:a16="http://schemas.microsoft.com/office/drawing/2014/main" id="{1F86067D-CA0B-8CB4-1F93-C7010EE3816C}"/>
              </a:ext>
            </a:extLst>
          </p:cNvPr>
          <p:cNvSpPr>
            <a:spLocks noChangeShapeType="1"/>
          </p:cNvSpPr>
          <p:nvPr/>
        </p:nvSpPr>
        <p:spPr bwMode="auto">
          <a:xfrm>
            <a:off x="2525713" y="21145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4" name="Line 77">
            <a:extLst>
              <a:ext uri="{FF2B5EF4-FFF2-40B4-BE49-F238E27FC236}">
                <a16:creationId xmlns:a16="http://schemas.microsoft.com/office/drawing/2014/main" id="{DF87B879-C429-870A-7C56-9FE712B04C63}"/>
              </a:ext>
            </a:extLst>
          </p:cNvPr>
          <p:cNvSpPr>
            <a:spLocks noChangeShapeType="1"/>
          </p:cNvSpPr>
          <p:nvPr/>
        </p:nvSpPr>
        <p:spPr bwMode="auto">
          <a:xfrm>
            <a:off x="2627313" y="2174875"/>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5" name="Line 78">
            <a:extLst>
              <a:ext uri="{FF2B5EF4-FFF2-40B4-BE49-F238E27FC236}">
                <a16:creationId xmlns:a16="http://schemas.microsoft.com/office/drawing/2014/main" id="{9FA853C1-AAE4-C403-40E9-9E6AAB461FEE}"/>
              </a:ext>
            </a:extLst>
          </p:cNvPr>
          <p:cNvSpPr>
            <a:spLocks noChangeShapeType="1"/>
          </p:cNvSpPr>
          <p:nvPr/>
        </p:nvSpPr>
        <p:spPr bwMode="auto">
          <a:xfrm>
            <a:off x="2646363" y="21907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6" name="Line 79">
            <a:extLst>
              <a:ext uri="{FF2B5EF4-FFF2-40B4-BE49-F238E27FC236}">
                <a16:creationId xmlns:a16="http://schemas.microsoft.com/office/drawing/2014/main" id="{E51C5B08-93FA-4C81-02C2-5ED4B21D592C}"/>
              </a:ext>
            </a:extLst>
          </p:cNvPr>
          <p:cNvSpPr>
            <a:spLocks noChangeShapeType="1"/>
          </p:cNvSpPr>
          <p:nvPr/>
        </p:nvSpPr>
        <p:spPr bwMode="auto">
          <a:xfrm>
            <a:off x="2678113" y="21907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7" name="Line 80">
            <a:extLst>
              <a:ext uri="{FF2B5EF4-FFF2-40B4-BE49-F238E27FC236}">
                <a16:creationId xmlns:a16="http://schemas.microsoft.com/office/drawing/2014/main" id="{04F212F5-C1E1-843A-1A1C-1DB87B82FAAC}"/>
              </a:ext>
            </a:extLst>
          </p:cNvPr>
          <p:cNvSpPr>
            <a:spLocks noChangeShapeType="1"/>
          </p:cNvSpPr>
          <p:nvPr/>
        </p:nvSpPr>
        <p:spPr bwMode="auto">
          <a:xfrm>
            <a:off x="2700338" y="21907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8" name="Line 81">
            <a:extLst>
              <a:ext uri="{FF2B5EF4-FFF2-40B4-BE49-F238E27FC236}">
                <a16:creationId xmlns:a16="http://schemas.microsoft.com/office/drawing/2014/main" id="{BAA3B39C-3C11-B765-489A-AF7555F6FD42}"/>
              </a:ext>
            </a:extLst>
          </p:cNvPr>
          <p:cNvSpPr>
            <a:spLocks noChangeShapeType="1"/>
          </p:cNvSpPr>
          <p:nvPr/>
        </p:nvSpPr>
        <p:spPr bwMode="auto">
          <a:xfrm>
            <a:off x="2798763" y="22796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9" name="Line 82">
            <a:extLst>
              <a:ext uri="{FF2B5EF4-FFF2-40B4-BE49-F238E27FC236}">
                <a16:creationId xmlns:a16="http://schemas.microsoft.com/office/drawing/2014/main" id="{97A2FD91-4F7F-6BB3-66FE-B06D8FC85EDC}"/>
              </a:ext>
            </a:extLst>
          </p:cNvPr>
          <p:cNvSpPr>
            <a:spLocks noChangeShapeType="1"/>
          </p:cNvSpPr>
          <p:nvPr/>
        </p:nvSpPr>
        <p:spPr bwMode="auto">
          <a:xfrm>
            <a:off x="2836863" y="22796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0" name="Line 83">
            <a:extLst>
              <a:ext uri="{FF2B5EF4-FFF2-40B4-BE49-F238E27FC236}">
                <a16:creationId xmlns:a16="http://schemas.microsoft.com/office/drawing/2014/main" id="{EB7BC501-52BD-D082-F11D-2E5B5650BF5A}"/>
              </a:ext>
            </a:extLst>
          </p:cNvPr>
          <p:cNvSpPr>
            <a:spLocks noChangeShapeType="1"/>
          </p:cNvSpPr>
          <p:nvPr/>
        </p:nvSpPr>
        <p:spPr bwMode="auto">
          <a:xfrm>
            <a:off x="2865438" y="228600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1" name="Line 84">
            <a:extLst>
              <a:ext uri="{FF2B5EF4-FFF2-40B4-BE49-F238E27FC236}">
                <a16:creationId xmlns:a16="http://schemas.microsoft.com/office/drawing/2014/main" id="{4CCC1F31-F564-E42D-13E7-B9D85F26484E}"/>
              </a:ext>
            </a:extLst>
          </p:cNvPr>
          <p:cNvSpPr>
            <a:spLocks noChangeShapeType="1"/>
          </p:cNvSpPr>
          <p:nvPr/>
        </p:nvSpPr>
        <p:spPr bwMode="auto">
          <a:xfrm>
            <a:off x="2925763" y="22923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2" name="Line 85">
            <a:extLst>
              <a:ext uri="{FF2B5EF4-FFF2-40B4-BE49-F238E27FC236}">
                <a16:creationId xmlns:a16="http://schemas.microsoft.com/office/drawing/2014/main" id="{117F0599-B5C2-2D3A-298B-CAAD77B95B9D}"/>
              </a:ext>
            </a:extLst>
          </p:cNvPr>
          <p:cNvSpPr>
            <a:spLocks noChangeShapeType="1"/>
          </p:cNvSpPr>
          <p:nvPr/>
        </p:nvSpPr>
        <p:spPr bwMode="auto">
          <a:xfrm>
            <a:off x="2932113" y="229235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3" name="Line 86">
            <a:extLst>
              <a:ext uri="{FF2B5EF4-FFF2-40B4-BE49-F238E27FC236}">
                <a16:creationId xmlns:a16="http://schemas.microsoft.com/office/drawing/2014/main" id="{7CAA3E12-641E-C119-9511-72107593E195}"/>
              </a:ext>
            </a:extLst>
          </p:cNvPr>
          <p:cNvSpPr>
            <a:spLocks noChangeShapeType="1"/>
          </p:cNvSpPr>
          <p:nvPr/>
        </p:nvSpPr>
        <p:spPr bwMode="auto">
          <a:xfrm>
            <a:off x="2967038" y="23399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4" name="Line 87">
            <a:extLst>
              <a:ext uri="{FF2B5EF4-FFF2-40B4-BE49-F238E27FC236}">
                <a16:creationId xmlns:a16="http://schemas.microsoft.com/office/drawing/2014/main" id="{ADA3901F-2352-7F3C-3087-8AC0F7B1E966}"/>
              </a:ext>
            </a:extLst>
          </p:cNvPr>
          <p:cNvSpPr>
            <a:spLocks noChangeShapeType="1"/>
          </p:cNvSpPr>
          <p:nvPr/>
        </p:nvSpPr>
        <p:spPr bwMode="auto">
          <a:xfrm>
            <a:off x="2979738" y="23399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5" name="Line 88">
            <a:extLst>
              <a:ext uri="{FF2B5EF4-FFF2-40B4-BE49-F238E27FC236}">
                <a16:creationId xmlns:a16="http://schemas.microsoft.com/office/drawing/2014/main" id="{B9E94FE0-964A-0794-13DB-10CB061AEB87}"/>
              </a:ext>
            </a:extLst>
          </p:cNvPr>
          <p:cNvSpPr>
            <a:spLocks noChangeShapeType="1"/>
          </p:cNvSpPr>
          <p:nvPr/>
        </p:nvSpPr>
        <p:spPr bwMode="auto">
          <a:xfrm>
            <a:off x="3001963" y="23399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6" name="Line 89">
            <a:extLst>
              <a:ext uri="{FF2B5EF4-FFF2-40B4-BE49-F238E27FC236}">
                <a16:creationId xmlns:a16="http://schemas.microsoft.com/office/drawing/2014/main" id="{0090F2CB-F1C1-F1B1-97E1-897BEC432C11}"/>
              </a:ext>
            </a:extLst>
          </p:cNvPr>
          <p:cNvSpPr>
            <a:spLocks noChangeShapeType="1"/>
          </p:cNvSpPr>
          <p:nvPr/>
        </p:nvSpPr>
        <p:spPr bwMode="auto">
          <a:xfrm>
            <a:off x="3024188" y="23526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7" name="Line 90">
            <a:extLst>
              <a:ext uri="{FF2B5EF4-FFF2-40B4-BE49-F238E27FC236}">
                <a16:creationId xmlns:a16="http://schemas.microsoft.com/office/drawing/2014/main" id="{4E82DF8D-35FF-2A79-0445-00336CD7A1F6}"/>
              </a:ext>
            </a:extLst>
          </p:cNvPr>
          <p:cNvSpPr>
            <a:spLocks noChangeShapeType="1"/>
          </p:cNvSpPr>
          <p:nvPr/>
        </p:nvSpPr>
        <p:spPr bwMode="auto">
          <a:xfrm>
            <a:off x="3040063" y="24066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8" name="Line 91">
            <a:extLst>
              <a:ext uri="{FF2B5EF4-FFF2-40B4-BE49-F238E27FC236}">
                <a16:creationId xmlns:a16="http://schemas.microsoft.com/office/drawing/2014/main" id="{97D69135-3EC9-8B2B-CE19-6B9B4B5926C6}"/>
              </a:ext>
            </a:extLst>
          </p:cNvPr>
          <p:cNvSpPr>
            <a:spLocks noChangeShapeType="1"/>
          </p:cNvSpPr>
          <p:nvPr/>
        </p:nvSpPr>
        <p:spPr bwMode="auto">
          <a:xfrm>
            <a:off x="3068638" y="24066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9" name="Line 92">
            <a:extLst>
              <a:ext uri="{FF2B5EF4-FFF2-40B4-BE49-F238E27FC236}">
                <a16:creationId xmlns:a16="http://schemas.microsoft.com/office/drawing/2014/main" id="{30837A66-DCAE-61EF-4B29-CAD71E42BBAB}"/>
              </a:ext>
            </a:extLst>
          </p:cNvPr>
          <p:cNvSpPr>
            <a:spLocks noChangeShapeType="1"/>
          </p:cNvSpPr>
          <p:nvPr/>
        </p:nvSpPr>
        <p:spPr bwMode="auto">
          <a:xfrm>
            <a:off x="3084513" y="24066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0" name="Line 93">
            <a:extLst>
              <a:ext uri="{FF2B5EF4-FFF2-40B4-BE49-F238E27FC236}">
                <a16:creationId xmlns:a16="http://schemas.microsoft.com/office/drawing/2014/main" id="{69A8EFE7-AA12-F22D-4848-0E3ADFD2DEFF}"/>
              </a:ext>
            </a:extLst>
          </p:cNvPr>
          <p:cNvSpPr>
            <a:spLocks noChangeShapeType="1"/>
          </p:cNvSpPr>
          <p:nvPr/>
        </p:nvSpPr>
        <p:spPr bwMode="auto">
          <a:xfrm>
            <a:off x="3097213" y="24066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1" name="Line 94">
            <a:extLst>
              <a:ext uri="{FF2B5EF4-FFF2-40B4-BE49-F238E27FC236}">
                <a16:creationId xmlns:a16="http://schemas.microsoft.com/office/drawing/2014/main" id="{A239F06E-EBD1-E46F-EA3A-E2D6692930CF}"/>
              </a:ext>
            </a:extLst>
          </p:cNvPr>
          <p:cNvSpPr>
            <a:spLocks noChangeShapeType="1"/>
          </p:cNvSpPr>
          <p:nvPr/>
        </p:nvSpPr>
        <p:spPr bwMode="auto">
          <a:xfrm>
            <a:off x="3113088" y="24066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2" name="Line 95">
            <a:extLst>
              <a:ext uri="{FF2B5EF4-FFF2-40B4-BE49-F238E27FC236}">
                <a16:creationId xmlns:a16="http://schemas.microsoft.com/office/drawing/2014/main" id="{722D2C7F-A1C7-CA5A-2447-CA976A6CB491}"/>
              </a:ext>
            </a:extLst>
          </p:cNvPr>
          <p:cNvSpPr>
            <a:spLocks noChangeShapeType="1"/>
          </p:cNvSpPr>
          <p:nvPr/>
        </p:nvSpPr>
        <p:spPr bwMode="auto">
          <a:xfrm>
            <a:off x="3138488" y="242252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3" name="Line 96">
            <a:extLst>
              <a:ext uri="{FF2B5EF4-FFF2-40B4-BE49-F238E27FC236}">
                <a16:creationId xmlns:a16="http://schemas.microsoft.com/office/drawing/2014/main" id="{41C28C1E-9AA9-BEC4-0D07-77F972E50D3C}"/>
              </a:ext>
            </a:extLst>
          </p:cNvPr>
          <p:cNvSpPr>
            <a:spLocks noChangeShapeType="1"/>
          </p:cNvSpPr>
          <p:nvPr/>
        </p:nvSpPr>
        <p:spPr bwMode="auto">
          <a:xfrm>
            <a:off x="3148013" y="242252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4" name="Line 97">
            <a:extLst>
              <a:ext uri="{FF2B5EF4-FFF2-40B4-BE49-F238E27FC236}">
                <a16:creationId xmlns:a16="http://schemas.microsoft.com/office/drawing/2014/main" id="{57553A83-F28C-27F8-A1F0-16EDBEA26C17}"/>
              </a:ext>
            </a:extLst>
          </p:cNvPr>
          <p:cNvSpPr>
            <a:spLocks noChangeShapeType="1"/>
          </p:cNvSpPr>
          <p:nvPr/>
        </p:nvSpPr>
        <p:spPr bwMode="auto">
          <a:xfrm>
            <a:off x="3160713" y="242252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5" name="Line 98">
            <a:extLst>
              <a:ext uri="{FF2B5EF4-FFF2-40B4-BE49-F238E27FC236}">
                <a16:creationId xmlns:a16="http://schemas.microsoft.com/office/drawing/2014/main" id="{26650E97-6614-50DC-624E-064BA5B35F76}"/>
              </a:ext>
            </a:extLst>
          </p:cNvPr>
          <p:cNvSpPr>
            <a:spLocks noChangeShapeType="1"/>
          </p:cNvSpPr>
          <p:nvPr/>
        </p:nvSpPr>
        <p:spPr bwMode="auto">
          <a:xfrm>
            <a:off x="3189288" y="24796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6" name="Line 99">
            <a:extLst>
              <a:ext uri="{FF2B5EF4-FFF2-40B4-BE49-F238E27FC236}">
                <a16:creationId xmlns:a16="http://schemas.microsoft.com/office/drawing/2014/main" id="{3079FAAB-0222-7D9F-698E-4FF89597A644}"/>
              </a:ext>
            </a:extLst>
          </p:cNvPr>
          <p:cNvSpPr>
            <a:spLocks noChangeShapeType="1"/>
          </p:cNvSpPr>
          <p:nvPr/>
        </p:nvSpPr>
        <p:spPr bwMode="auto">
          <a:xfrm>
            <a:off x="3227388" y="24955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7" name="Line 100">
            <a:extLst>
              <a:ext uri="{FF2B5EF4-FFF2-40B4-BE49-F238E27FC236}">
                <a16:creationId xmlns:a16="http://schemas.microsoft.com/office/drawing/2014/main" id="{9347192E-562E-14EE-E9CD-7FFA08E0E09E}"/>
              </a:ext>
            </a:extLst>
          </p:cNvPr>
          <p:cNvSpPr>
            <a:spLocks noChangeShapeType="1"/>
          </p:cNvSpPr>
          <p:nvPr/>
        </p:nvSpPr>
        <p:spPr bwMode="auto">
          <a:xfrm>
            <a:off x="3252788" y="25050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8" name="Line 101">
            <a:extLst>
              <a:ext uri="{FF2B5EF4-FFF2-40B4-BE49-F238E27FC236}">
                <a16:creationId xmlns:a16="http://schemas.microsoft.com/office/drawing/2014/main" id="{BFA104C4-06BE-28AA-626F-F7CC98574C4C}"/>
              </a:ext>
            </a:extLst>
          </p:cNvPr>
          <p:cNvSpPr>
            <a:spLocks noChangeShapeType="1"/>
          </p:cNvSpPr>
          <p:nvPr/>
        </p:nvSpPr>
        <p:spPr bwMode="auto">
          <a:xfrm>
            <a:off x="3275013" y="2552700"/>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9" name="Line 102">
            <a:extLst>
              <a:ext uri="{FF2B5EF4-FFF2-40B4-BE49-F238E27FC236}">
                <a16:creationId xmlns:a16="http://schemas.microsoft.com/office/drawing/2014/main" id="{B81CD75E-88D0-9985-B21B-6B303CE85E16}"/>
              </a:ext>
            </a:extLst>
          </p:cNvPr>
          <p:cNvSpPr>
            <a:spLocks noChangeShapeType="1"/>
          </p:cNvSpPr>
          <p:nvPr/>
        </p:nvSpPr>
        <p:spPr bwMode="auto">
          <a:xfrm>
            <a:off x="3332163" y="2628900"/>
            <a:ext cx="0" cy="5873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0" name="Line 103">
            <a:extLst>
              <a:ext uri="{FF2B5EF4-FFF2-40B4-BE49-F238E27FC236}">
                <a16:creationId xmlns:a16="http://schemas.microsoft.com/office/drawing/2014/main" id="{32791F85-CDFE-D7BE-B999-6A52F2DF5200}"/>
              </a:ext>
            </a:extLst>
          </p:cNvPr>
          <p:cNvSpPr>
            <a:spLocks noChangeShapeType="1"/>
          </p:cNvSpPr>
          <p:nvPr/>
        </p:nvSpPr>
        <p:spPr bwMode="auto">
          <a:xfrm>
            <a:off x="3341688" y="2628900"/>
            <a:ext cx="0" cy="5873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1" name="Line 104">
            <a:extLst>
              <a:ext uri="{FF2B5EF4-FFF2-40B4-BE49-F238E27FC236}">
                <a16:creationId xmlns:a16="http://schemas.microsoft.com/office/drawing/2014/main" id="{0BDA31E7-23C2-650F-58E9-8678A0DE0211}"/>
              </a:ext>
            </a:extLst>
          </p:cNvPr>
          <p:cNvSpPr>
            <a:spLocks noChangeShapeType="1"/>
          </p:cNvSpPr>
          <p:nvPr/>
        </p:nvSpPr>
        <p:spPr bwMode="auto">
          <a:xfrm>
            <a:off x="3354388" y="2628900"/>
            <a:ext cx="0" cy="5873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2" name="Line 105">
            <a:extLst>
              <a:ext uri="{FF2B5EF4-FFF2-40B4-BE49-F238E27FC236}">
                <a16:creationId xmlns:a16="http://schemas.microsoft.com/office/drawing/2014/main" id="{07771844-6E2C-33E9-A4F6-EA9719100900}"/>
              </a:ext>
            </a:extLst>
          </p:cNvPr>
          <p:cNvSpPr>
            <a:spLocks noChangeShapeType="1"/>
          </p:cNvSpPr>
          <p:nvPr/>
        </p:nvSpPr>
        <p:spPr bwMode="auto">
          <a:xfrm>
            <a:off x="3414713" y="2628900"/>
            <a:ext cx="0" cy="5873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3" name="Line 106">
            <a:extLst>
              <a:ext uri="{FF2B5EF4-FFF2-40B4-BE49-F238E27FC236}">
                <a16:creationId xmlns:a16="http://schemas.microsoft.com/office/drawing/2014/main" id="{DBF57075-AA10-985D-33B8-745AF977B02E}"/>
              </a:ext>
            </a:extLst>
          </p:cNvPr>
          <p:cNvSpPr>
            <a:spLocks noChangeShapeType="1"/>
          </p:cNvSpPr>
          <p:nvPr/>
        </p:nvSpPr>
        <p:spPr bwMode="auto">
          <a:xfrm>
            <a:off x="3427413" y="2628900"/>
            <a:ext cx="0" cy="5873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4" name="Line 107">
            <a:extLst>
              <a:ext uri="{FF2B5EF4-FFF2-40B4-BE49-F238E27FC236}">
                <a16:creationId xmlns:a16="http://schemas.microsoft.com/office/drawing/2014/main" id="{DEEF92EF-2622-CDE5-942E-E835604E2D2D}"/>
              </a:ext>
            </a:extLst>
          </p:cNvPr>
          <p:cNvSpPr>
            <a:spLocks noChangeShapeType="1"/>
          </p:cNvSpPr>
          <p:nvPr/>
        </p:nvSpPr>
        <p:spPr bwMode="auto">
          <a:xfrm>
            <a:off x="3446463" y="2628900"/>
            <a:ext cx="0" cy="5873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5" name="Line 108">
            <a:extLst>
              <a:ext uri="{FF2B5EF4-FFF2-40B4-BE49-F238E27FC236}">
                <a16:creationId xmlns:a16="http://schemas.microsoft.com/office/drawing/2014/main" id="{08F9516C-41F5-802C-8A1F-F55048CF5500}"/>
              </a:ext>
            </a:extLst>
          </p:cNvPr>
          <p:cNvSpPr>
            <a:spLocks noChangeShapeType="1"/>
          </p:cNvSpPr>
          <p:nvPr/>
        </p:nvSpPr>
        <p:spPr bwMode="auto">
          <a:xfrm>
            <a:off x="3446463" y="2647950"/>
            <a:ext cx="0" cy="5873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6" name="Line 109">
            <a:extLst>
              <a:ext uri="{FF2B5EF4-FFF2-40B4-BE49-F238E27FC236}">
                <a16:creationId xmlns:a16="http://schemas.microsoft.com/office/drawing/2014/main" id="{DEBD5698-8D24-B961-1350-DF97D06916F7}"/>
              </a:ext>
            </a:extLst>
          </p:cNvPr>
          <p:cNvSpPr>
            <a:spLocks noChangeShapeType="1"/>
          </p:cNvSpPr>
          <p:nvPr/>
        </p:nvSpPr>
        <p:spPr bwMode="auto">
          <a:xfrm>
            <a:off x="3529013" y="2687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7" name="Line 110">
            <a:extLst>
              <a:ext uri="{FF2B5EF4-FFF2-40B4-BE49-F238E27FC236}">
                <a16:creationId xmlns:a16="http://schemas.microsoft.com/office/drawing/2014/main" id="{454DD78A-FF9E-46C6-693B-908C5613D806}"/>
              </a:ext>
            </a:extLst>
          </p:cNvPr>
          <p:cNvSpPr>
            <a:spLocks noChangeShapeType="1"/>
          </p:cNvSpPr>
          <p:nvPr/>
        </p:nvSpPr>
        <p:spPr bwMode="auto">
          <a:xfrm>
            <a:off x="3554413" y="2687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8" name="Line 111">
            <a:extLst>
              <a:ext uri="{FF2B5EF4-FFF2-40B4-BE49-F238E27FC236}">
                <a16:creationId xmlns:a16="http://schemas.microsoft.com/office/drawing/2014/main" id="{C987FC4B-08B2-1B9D-6D5C-B35A33132A37}"/>
              </a:ext>
            </a:extLst>
          </p:cNvPr>
          <p:cNvSpPr>
            <a:spLocks noChangeShapeType="1"/>
          </p:cNvSpPr>
          <p:nvPr/>
        </p:nvSpPr>
        <p:spPr bwMode="auto">
          <a:xfrm>
            <a:off x="3587750" y="2687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9" name="Line 112">
            <a:extLst>
              <a:ext uri="{FF2B5EF4-FFF2-40B4-BE49-F238E27FC236}">
                <a16:creationId xmlns:a16="http://schemas.microsoft.com/office/drawing/2014/main" id="{0E165390-A868-D686-9A48-A4FEA2D9B1B2}"/>
              </a:ext>
            </a:extLst>
          </p:cNvPr>
          <p:cNvSpPr>
            <a:spLocks noChangeShapeType="1"/>
          </p:cNvSpPr>
          <p:nvPr/>
        </p:nvSpPr>
        <p:spPr bwMode="auto">
          <a:xfrm>
            <a:off x="3622675" y="2687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0" name="Line 113">
            <a:extLst>
              <a:ext uri="{FF2B5EF4-FFF2-40B4-BE49-F238E27FC236}">
                <a16:creationId xmlns:a16="http://schemas.microsoft.com/office/drawing/2014/main" id="{C57FED65-D7BC-F72A-B5A6-91C510DD82CB}"/>
              </a:ext>
            </a:extLst>
          </p:cNvPr>
          <p:cNvSpPr>
            <a:spLocks noChangeShapeType="1"/>
          </p:cNvSpPr>
          <p:nvPr/>
        </p:nvSpPr>
        <p:spPr bwMode="auto">
          <a:xfrm>
            <a:off x="3622675" y="26844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1" name="Line 114">
            <a:extLst>
              <a:ext uri="{FF2B5EF4-FFF2-40B4-BE49-F238E27FC236}">
                <a16:creationId xmlns:a16="http://schemas.microsoft.com/office/drawing/2014/main" id="{11A571EF-F381-C740-03D6-205BF6741E5E}"/>
              </a:ext>
            </a:extLst>
          </p:cNvPr>
          <p:cNvSpPr>
            <a:spLocks noChangeShapeType="1"/>
          </p:cNvSpPr>
          <p:nvPr/>
        </p:nvSpPr>
        <p:spPr bwMode="auto">
          <a:xfrm>
            <a:off x="3632200" y="26844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2" name="Line 115">
            <a:extLst>
              <a:ext uri="{FF2B5EF4-FFF2-40B4-BE49-F238E27FC236}">
                <a16:creationId xmlns:a16="http://schemas.microsoft.com/office/drawing/2014/main" id="{BA4657F8-90A3-98F9-1F81-F1CA78A479CB}"/>
              </a:ext>
            </a:extLst>
          </p:cNvPr>
          <p:cNvSpPr>
            <a:spLocks noChangeShapeType="1"/>
          </p:cNvSpPr>
          <p:nvPr/>
        </p:nvSpPr>
        <p:spPr bwMode="auto">
          <a:xfrm>
            <a:off x="3644900" y="26844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3" name="Line 116">
            <a:extLst>
              <a:ext uri="{FF2B5EF4-FFF2-40B4-BE49-F238E27FC236}">
                <a16:creationId xmlns:a16="http://schemas.microsoft.com/office/drawing/2014/main" id="{687358D3-9D04-4ED9-E9BD-B44708237D94}"/>
              </a:ext>
            </a:extLst>
          </p:cNvPr>
          <p:cNvSpPr>
            <a:spLocks noChangeShapeType="1"/>
          </p:cNvSpPr>
          <p:nvPr/>
        </p:nvSpPr>
        <p:spPr bwMode="auto">
          <a:xfrm>
            <a:off x="3654425" y="26844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4" name="Line 117">
            <a:extLst>
              <a:ext uri="{FF2B5EF4-FFF2-40B4-BE49-F238E27FC236}">
                <a16:creationId xmlns:a16="http://schemas.microsoft.com/office/drawing/2014/main" id="{5F2772A3-1412-B74C-085A-0322A0810607}"/>
              </a:ext>
            </a:extLst>
          </p:cNvPr>
          <p:cNvSpPr>
            <a:spLocks noChangeShapeType="1"/>
          </p:cNvSpPr>
          <p:nvPr/>
        </p:nvSpPr>
        <p:spPr bwMode="auto">
          <a:xfrm>
            <a:off x="3663950" y="26844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5" name="Line 118">
            <a:extLst>
              <a:ext uri="{FF2B5EF4-FFF2-40B4-BE49-F238E27FC236}">
                <a16:creationId xmlns:a16="http://schemas.microsoft.com/office/drawing/2014/main" id="{ED331821-75F6-E4B7-80D2-B00F3C7D524E}"/>
              </a:ext>
            </a:extLst>
          </p:cNvPr>
          <p:cNvSpPr>
            <a:spLocks noChangeShapeType="1"/>
          </p:cNvSpPr>
          <p:nvPr/>
        </p:nvSpPr>
        <p:spPr bwMode="auto">
          <a:xfrm>
            <a:off x="3749675" y="2757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6" name="Line 119">
            <a:extLst>
              <a:ext uri="{FF2B5EF4-FFF2-40B4-BE49-F238E27FC236}">
                <a16:creationId xmlns:a16="http://schemas.microsoft.com/office/drawing/2014/main" id="{B7F9F85E-192C-6A66-3E99-E256429F967E}"/>
              </a:ext>
            </a:extLst>
          </p:cNvPr>
          <p:cNvSpPr>
            <a:spLocks noChangeShapeType="1"/>
          </p:cNvSpPr>
          <p:nvPr/>
        </p:nvSpPr>
        <p:spPr bwMode="auto">
          <a:xfrm>
            <a:off x="3762375" y="2757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7" name="Line 120">
            <a:extLst>
              <a:ext uri="{FF2B5EF4-FFF2-40B4-BE49-F238E27FC236}">
                <a16:creationId xmlns:a16="http://schemas.microsoft.com/office/drawing/2014/main" id="{923A8F16-58F6-0CBD-2E41-B5C46BB55FCD}"/>
              </a:ext>
            </a:extLst>
          </p:cNvPr>
          <p:cNvSpPr>
            <a:spLocks noChangeShapeType="1"/>
          </p:cNvSpPr>
          <p:nvPr/>
        </p:nvSpPr>
        <p:spPr bwMode="auto">
          <a:xfrm>
            <a:off x="3771900" y="27574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8" name="Line 121">
            <a:extLst>
              <a:ext uri="{FF2B5EF4-FFF2-40B4-BE49-F238E27FC236}">
                <a16:creationId xmlns:a16="http://schemas.microsoft.com/office/drawing/2014/main" id="{0BBC1E19-DE6B-0A66-2C3A-F8A21C8AD019}"/>
              </a:ext>
            </a:extLst>
          </p:cNvPr>
          <p:cNvSpPr>
            <a:spLocks noChangeShapeType="1"/>
          </p:cNvSpPr>
          <p:nvPr/>
        </p:nvSpPr>
        <p:spPr bwMode="auto">
          <a:xfrm>
            <a:off x="3825875" y="27797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9" name="Line 122">
            <a:extLst>
              <a:ext uri="{FF2B5EF4-FFF2-40B4-BE49-F238E27FC236}">
                <a16:creationId xmlns:a16="http://schemas.microsoft.com/office/drawing/2014/main" id="{4583D805-A265-1D34-1174-37097A02ABD7}"/>
              </a:ext>
            </a:extLst>
          </p:cNvPr>
          <p:cNvSpPr>
            <a:spLocks noChangeShapeType="1"/>
          </p:cNvSpPr>
          <p:nvPr/>
        </p:nvSpPr>
        <p:spPr bwMode="auto">
          <a:xfrm>
            <a:off x="3838575" y="28082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0" name="Line 123">
            <a:extLst>
              <a:ext uri="{FF2B5EF4-FFF2-40B4-BE49-F238E27FC236}">
                <a16:creationId xmlns:a16="http://schemas.microsoft.com/office/drawing/2014/main" id="{F7584C09-7153-0D0F-D46B-2D0749461ECD}"/>
              </a:ext>
            </a:extLst>
          </p:cNvPr>
          <p:cNvSpPr>
            <a:spLocks noChangeShapeType="1"/>
          </p:cNvSpPr>
          <p:nvPr/>
        </p:nvSpPr>
        <p:spPr bwMode="auto">
          <a:xfrm>
            <a:off x="3867150" y="28336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1" name="Line 124">
            <a:extLst>
              <a:ext uri="{FF2B5EF4-FFF2-40B4-BE49-F238E27FC236}">
                <a16:creationId xmlns:a16="http://schemas.microsoft.com/office/drawing/2014/main" id="{EEA542B5-EE00-CF0E-87E6-31198AA80D66}"/>
              </a:ext>
            </a:extLst>
          </p:cNvPr>
          <p:cNvSpPr>
            <a:spLocks noChangeShapeType="1"/>
          </p:cNvSpPr>
          <p:nvPr/>
        </p:nvSpPr>
        <p:spPr bwMode="auto">
          <a:xfrm>
            <a:off x="3879850" y="28336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2" name="Line 125">
            <a:extLst>
              <a:ext uri="{FF2B5EF4-FFF2-40B4-BE49-F238E27FC236}">
                <a16:creationId xmlns:a16="http://schemas.microsoft.com/office/drawing/2014/main" id="{7B05185B-1E11-8CA4-1E73-37286147FF1F}"/>
              </a:ext>
            </a:extLst>
          </p:cNvPr>
          <p:cNvSpPr>
            <a:spLocks noChangeShapeType="1"/>
          </p:cNvSpPr>
          <p:nvPr/>
        </p:nvSpPr>
        <p:spPr bwMode="auto">
          <a:xfrm>
            <a:off x="3895725" y="28336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3" name="Line 126">
            <a:extLst>
              <a:ext uri="{FF2B5EF4-FFF2-40B4-BE49-F238E27FC236}">
                <a16:creationId xmlns:a16="http://schemas.microsoft.com/office/drawing/2014/main" id="{48ED487B-0CFB-45FC-8C5C-DFAF6A9B06E5}"/>
              </a:ext>
            </a:extLst>
          </p:cNvPr>
          <p:cNvSpPr>
            <a:spLocks noChangeShapeType="1"/>
          </p:cNvSpPr>
          <p:nvPr/>
        </p:nvSpPr>
        <p:spPr bwMode="auto">
          <a:xfrm>
            <a:off x="3933825" y="28559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4" name="Line 127">
            <a:extLst>
              <a:ext uri="{FF2B5EF4-FFF2-40B4-BE49-F238E27FC236}">
                <a16:creationId xmlns:a16="http://schemas.microsoft.com/office/drawing/2014/main" id="{64F38C88-148B-3343-3613-0279339DE8E2}"/>
              </a:ext>
            </a:extLst>
          </p:cNvPr>
          <p:cNvSpPr>
            <a:spLocks noChangeShapeType="1"/>
          </p:cNvSpPr>
          <p:nvPr/>
        </p:nvSpPr>
        <p:spPr bwMode="auto">
          <a:xfrm>
            <a:off x="3994150"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5" name="Line 128">
            <a:extLst>
              <a:ext uri="{FF2B5EF4-FFF2-40B4-BE49-F238E27FC236}">
                <a16:creationId xmlns:a16="http://schemas.microsoft.com/office/drawing/2014/main" id="{A9A9C34D-297B-8700-1439-752DE3FB51DC}"/>
              </a:ext>
            </a:extLst>
          </p:cNvPr>
          <p:cNvSpPr>
            <a:spLocks noChangeShapeType="1"/>
          </p:cNvSpPr>
          <p:nvPr/>
        </p:nvSpPr>
        <p:spPr bwMode="auto">
          <a:xfrm>
            <a:off x="4095750"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6" name="Line 129">
            <a:extLst>
              <a:ext uri="{FF2B5EF4-FFF2-40B4-BE49-F238E27FC236}">
                <a16:creationId xmlns:a16="http://schemas.microsoft.com/office/drawing/2014/main" id="{7AECD2F1-7711-A3F6-D1A1-52B8D52C51F7}"/>
              </a:ext>
            </a:extLst>
          </p:cNvPr>
          <p:cNvSpPr>
            <a:spLocks noChangeShapeType="1"/>
          </p:cNvSpPr>
          <p:nvPr/>
        </p:nvSpPr>
        <p:spPr bwMode="auto">
          <a:xfrm>
            <a:off x="4130675"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7" name="Line 130">
            <a:extLst>
              <a:ext uri="{FF2B5EF4-FFF2-40B4-BE49-F238E27FC236}">
                <a16:creationId xmlns:a16="http://schemas.microsoft.com/office/drawing/2014/main" id="{E1EA681D-185F-6E79-0A96-45EB9C92C807}"/>
              </a:ext>
            </a:extLst>
          </p:cNvPr>
          <p:cNvSpPr>
            <a:spLocks noChangeShapeType="1"/>
          </p:cNvSpPr>
          <p:nvPr/>
        </p:nvSpPr>
        <p:spPr bwMode="auto">
          <a:xfrm>
            <a:off x="4140200"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8" name="Line 131">
            <a:extLst>
              <a:ext uri="{FF2B5EF4-FFF2-40B4-BE49-F238E27FC236}">
                <a16:creationId xmlns:a16="http://schemas.microsoft.com/office/drawing/2014/main" id="{EF8E8208-4875-3E69-AC82-FB99EB315631}"/>
              </a:ext>
            </a:extLst>
          </p:cNvPr>
          <p:cNvSpPr>
            <a:spLocks noChangeShapeType="1"/>
          </p:cNvSpPr>
          <p:nvPr/>
        </p:nvSpPr>
        <p:spPr bwMode="auto">
          <a:xfrm>
            <a:off x="4222750"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9" name="Line 132">
            <a:extLst>
              <a:ext uri="{FF2B5EF4-FFF2-40B4-BE49-F238E27FC236}">
                <a16:creationId xmlns:a16="http://schemas.microsoft.com/office/drawing/2014/main" id="{2A6547F5-95D1-BD9E-C8DC-027037B505DB}"/>
              </a:ext>
            </a:extLst>
          </p:cNvPr>
          <p:cNvSpPr>
            <a:spLocks noChangeShapeType="1"/>
          </p:cNvSpPr>
          <p:nvPr/>
        </p:nvSpPr>
        <p:spPr bwMode="auto">
          <a:xfrm>
            <a:off x="4241800"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0" name="Line 133">
            <a:extLst>
              <a:ext uri="{FF2B5EF4-FFF2-40B4-BE49-F238E27FC236}">
                <a16:creationId xmlns:a16="http://schemas.microsoft.com/office/drawing/2014/main" id="{C8A833D2-FABB-C171-36F8-00E41EF3CA26}"/>
              </a:ext>
            </a:extLst>
          </p:cNvPr>
          <p:cNvSpPr>
            <a:spLocks noChangeShapeType="1"/>
          </p:cNvSpPr>
          <p:nvPr/>
        </p:nvSpPr>
        <p:spPr bwMode="auto">
          <a:xfrm>
            <a:off x="4267200"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1" name="Line 134">
            <a:extLst>
              <a:ext uri="{FF2B5EF4-FFF2-40B4-BE49-F238E27FC236}">
                <a16:creationId xmlns:a16="http://schemas.microsoft.com/office/drawing/2014/main" id="{4C07EB38-EFF1-E6C8-79F5-02E4AA1B3858}"/>
              </a:ext>
            </a:extLst>
          </p:cNvPr>
          <p:cNvSpPr>
            <a:spLocks noChangeShapeType="1"/>
          </p:cNvSpPr>
          <p:nvPr/>
        </p:nvSpPr>
        <p:spPr bwMode="auto">
          <a:xfrm>
            <a:off x="4305300"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2" name="Line 135">
            <a:extLst>
              <a:ext uri="{FF2B5EF4-FFF2-40B4-BE49-F238E27FC236}">
                <a16:creationId xmlns:a16="http://schemas.microsoft.com/office/drawing/2014/main" id="{368642A6-49D7-8D04-C95D-39E795A977A3}"/>
              </a:ext>
            </a:extLst>
          </p:cNvPr>
          <p:cNvSpPr>
            <a:spLocks noChangeShapeType="1"/>
          </p:cNvSpPr>
          <p:nvPr/>
        </p:nvSpPr>
        <p:spPr bwMode="auto">
          <a:xfrm>
            <a:off x="4321175" y="29924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3" name="Line 136">
            <a:extLst>
              <a:ext uri="{FF2B5EF4-FFF2-40B4-BE49-F238E27FC236}">
                <a16:creationId xmlns:a16="http://schemas.microsoft.com/office/drawing/2014/main" id="{315244D1-4533-B5A7-B38C-D26AF3EF60AF}"/>
              </a:ext>
            </a:extLst>
          </p:cNvPr>
          <p:cNvSpPr>
            <a:spLocks noChangeShapeType="1"/>
          </p:cNvSpPr>
          <p:nvPr/>
        </p:nvSpPr>
        <p:spPr bwMode="auto">
          <a:xfrm>
            <a:off x="4381500" y="30337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4" name="Line 137">
            <a:extLst>
              <a:ext uri="{FF2B5EF4-FFF2-40B4-BE49-F238E27FC236}">
                <a16:creationId xmlns:a16="http://schemas.microsoft.com/office/drawing/2014/main" id="{C101E386-01F3-D1CA-1E4C-DF1B922BB584}"/>
              </a:ext>
            </a:extLst>
          </p:cNvPr>
          <p:cNvSpPr>
            <a:spLocks noChangeShapeType="1"/>
          </p:cNvSpPr>
          <p:nvPr/>
        </p:nvSpPr>
        <p:spPr bwMode="auto">
          <a:xfrm>
            <a:off x="4521200" y="3173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5" name="Line 138">
            <a:extLst>
              <a:ext uri="{FF2B5EF4-FFF2-40B4-BE49-F238E27FC236}">
                <a16:creationId xmlns:a16="http://schemas.microsoft.com/office/drawing/2014/main" id="{47912C5C-90CB-7CFB-9BB8-82D284734D66}"/>
              </a:ext>
            </a:extLst>
          </p:cNvPr>
          <p:cNvSpPr>
            <a:spLocks noChangeShapeType="1"/>
          </p:cNvSpPr>
          <p:nvPr/>
        </p:nvSpPr>
        <p:spPr bwMode="auto">
          <a:xfrm>
            <a:off x="4530725" y="3173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6" name="Line 139">
            <a:extLst>
              <a:ext uri="{FF2B5EF4-FFF2-40B4-BE49-F238E27FC236}">
                <a16:creationId xmlns:a16="http://schemas.microsoft.com/office/drawing/2014/main" id="{FEFDDEAB-4F1A-0488-7A8C-D574FD8A0B2B}"/>
              </a:ext>
            </a:extLst>
          </p:cNvPr>
          <p:cNvSpPr>
            <a:spLocks noChangeShapeType="1"/>
          </p:cNvSpPr>
          <p:nvPr/>
        </p:nvSpPr>
        <p:spPr bwMode="auto">
          <a:xfrm>
            <a:off x="4543425" y="31734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7" name="Line 140">
            <a:extLst>
              <a:ext uri="{FF2B5EF4-FFF2-40B4-BE49-F238E27FC236}">
                <a16:creationId xmlns:a16="http://schemas.microsoft.com/office/drawing/2014/main" id="{F4E7749E-0784-170A-7974-C021BB371072}"/>
              </a:ext>
            </a:extLst>
          </p:cNvPr>
          <p:cNvSpPr>
            <a:spLocks noChangeShapeType="1"/>
          </p:cNvSpPr>
          <p:nvPr/>
        </p:nvSpPr>
        <p:spPr bwMode="auto">
          <a:xfrm>
            <a:off x="4645025" y="32083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8" name="Line 141">
            <a:extLst>
              <a:ext uri="{FF2B5EF4-FFF2-40B4-BE49-F238E27FC236}">
                <a16:creationId xmlns:a16="http://schemas.microsoft.com/office/drawing/2014/main" id="{A1B95DD5-6F13-DABB-83CD-D26CF302D526}"/>
              </a:ext>
            </a:extLst>
          </p:cNvPr>
          <p:cNvSpPr>
            <a:spLocks noChangeShapeType="1"/>
          </p:cNvSpPr>
          <p:nvPr/>
        </p:nvSpPr>
        <p:spPr bwMode="auto">
          <a:xfrm>
            <a:off x="4654550" y="32083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9" name="Line 142">
            <a:extLst>
              <a:ext uri="{FF2B5EF4-FFF2-40B4-BE49-F238E27FC236}">
                <a16:creationId xmlns:a16="http://schemas.microsoft.com/office/drawing/2014/main" id="{7BF72428-4F55-A2F1-6B40-F489CA37FDA3}"/>
              </a:ext>
            </a:extLst>
          </p:cNvPr>
          <p:cNvSpPr>
            <a:spLocks noChangeShapeType="1"/>
          </p:cNvSpPr>
          <p:nvPr/>
        </p:nvSpPr>
        <p:spPr bwMode="auto">
          <a:xfrm>
            <a:off x="4683125" y="32083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0" name="Line 143">
            <a:extLst>
              <a:ext uri="{FF2B5EF4-FFF2-40B4-BE49-F238E27FC236}">
                <a16:creationId xmlns:a16="http://schemas.microsoft.com/office/drawing/2014/main" id="{B6DC0917-D6F4-634A-B93D-6DDF7A4E4BB2}"/>
              </a:ext>
            </a:extLst>
          </p:cNvPr>
          <p:cNvSpPr>
            <a:spLocks noChangeShapeType="1"/>
          </p:cNvSpPr>
          <p:nvPr/>
        </p:nvSpPr>
        <p:spPr bwMode="auto">
          <a:xfrm>
            <a:off x="4870450" y="32940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1" name="Line 144">
            <a:extLst>
              <a:ext uri="{FF2B5EF4-FFF2-40B4-BE49-F238E27FC236}">
                <a16:creationId xmlns:a16="http://schemas.microsoft.com/office/drawing/2014/main" id="{32937C13-F4BD-C243-56DB-DC4D7F0F9E1C}"/>
              </a:ext>
            </a:extLst>
          </p:cNvPr>
          <p:cNvSpPr>
            <a:spLocks noChangeShapeType="1"/>
          </p:cNvSpPr>
          <p:nvPr/>
        </p:nvSpPr>
        <p:spPr bwMode="auto">
          <a:xfrm>
            <a:off x="4945063"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2" name="Line 145">
            <a:extLst>
              <a:ext uri="{FF2B5EF4-FFF2-40B4-BE49-F238E27FC236}">
                <a16:creationId xmlns:a16="http://schemas.microsoft.com/office/drawing/2014/main" id="{AF447CC8-7CC6-B8C2-8032-54DD9F56E8F1}"/>
              </a:ext>
            </a:extLst>
          </p:cNvPr>
          <p:cNvSpPr>
            <a:spLocks noChangeShapeType="1"/>
          </p:cNvSpPr>
          <p:nvPr/>
        </p:nvSpPr>
        <p:spPr bwMode="auto">
          <a:xfrm>
            <a:off x="5075238"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3" name="Line 146">
            <a:extLst>
              <a:ext uri="{FF2B5EF4-FFF2-40B4-BE49-F238E27FC236}">
                <a16:creationId xmlns:a16="http://schemas.microsoft.com/office/drawing/2014/main" id="{C5B59D67-410D-3C6A-33F7-5BE85F7AEE80}"/>
              </a:ext>
            </a:extLst>
          </p:cNvPr>
          <p:cNvSpPr>
            <a:spLocks noChangeShapeType="1"/>
          </p:cNvSpPr>
          <p:nvPr/>
        </p:nvSpPr>
        <p:spPr bwMode="auto">
          <a:xfrm>
            <a:off x="5189538"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4" name="Line 147">
            <a:extLst>
              <a:ext uri="{FF2B5EF4-FFF2-40B4-BE49-F238E27FC236}">
                <a16:creationId xmlns:a16="http://schemas.microsoft.com/office/drawing/2014/main" id="{DCFF81F3-666B-59C5-1420-B5615E1C68B0}"/>
              </a:ext>
            </a:extLst>
          </p:cNvPr>
          <p:cNvSpPr>
            <a:spLocks noChangeShapeType="1"/>
          </p:cNvSpPr>
          <p:nvPr/>
        </p:nvSpPr>
        <p:spPr bwMode="auto">
          <a:xfrm>
            <a:off x="5205413"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5" name="Line 148">
            <a:extLst>
              <a:ext uri="{FF2B5EF4-FFF2-40B4-BE49-F238E27FC236}">
                <a16:creationId xmlns:a16="http://schemas.microsoft.com/office/drawing/2014/main" id="{8D441D90-8051-48CF-19CE-F45292C3077C}"/>
              </a:ext>
            </a:extLst>
          </p:cNvPr>
          <p:cNvSpPr>
            <a:spLocks noChangeShapeType="1"/>
          </p:cNvSpPr>
          <p:nvPr/>
        </p:nvSpPr>
        <p:spPr bwMode="auto">
          <a:xfrm>
            <a:off x="5319713"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6" name="Line 149">
            <a:extLst>
              <a:ext uri="{FF2B5EF4-FFF2-40B4-BE49-F238E27FC236}">
                <a16:creationId xmlns:a16="http://schemas.microsoft.com/office/drawing/2014/main" id="{6AE04DA3-3C2B-B9AD-C60D-521D73F2C344}"/>
              </a:ext>
            </a:extLst>
          </p:cNvPr>
          <p:cNvSpPr>
            <a:spLocks noChangeShapeType="1"/>
          </p:cNvSpPr>
          <p:nvPr/>
        </p:nvSpPr>
        <p:spPr bwMode="auto">
          <a:xfrm>
            <a:off x="5341938"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7" name="Line 150">
            <a:extLst>
              <a:ext uri="{FF2B5EF4-FFF2-40B4-BE49-F238E27FC236}">
                <a16:creationId xmlns:a16="http://schemas.microsoft.com/office/drawing/2014/main" id="{D3E5962B-7246-9D87-87C9-4D1475E726EF}"/>
              </a:ext>
            </a:extLst>
          </p:cNvPr>
          <p:cNvSpPr>
            <a:spLocks noChangeShapeType="1"/>
          </p:cNvSpPr>
          <p:nvPr/>
        </p:nvSpPr>
        <p:spPr bwMode="auto">
          <a:xfrm>
            <a:off x="5392738"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8" name="Line 151">
            <a:extLst>
              <a:ext uri="{FF2B5EF4-FFF2-40B4-BE49-F238E27FC236}">
                <a16:creationId xmlns:a16="http://schemas.microsoft.com/office/drawing/2014/main" id="{7CAFDE29-5D0F-1023-69DD-820D644D35F7}"/>
              </a:ext>
            </a:extLst>
          </p:cNvPr>
          <p:cNvSpPr>
            <a:spLocks noChangeShapeType="1"/>
          </p:cNvSpPr>
          <p:nvPr/>
        </p:nvSpPr>
        <p:spPr bwMode="auto">
          <a:xfrm>
            <a:off x="5440363"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9" name="Line 152">
            <a:extLst>
              <a:ext uri="{FF2B5EF4-FFF2-40B4-BE49-F238E27FC236}">
                <a16:creationId xmlns:a16="http://schemas.microsoft.com/office/drawing/2014/main" id="{672EB841-180B-1430-09F1-1F166D85A35E}"/>
              </a:ext>
            </a:extLst>
          </p:cNvPr>
          <p:cNvSpPr>
            <a:spLocks noChangeShapeType="1"/>
          </p:cNvSpPr>
          <p:nvPr/>
        </p:nvSpPr>
        <p:spPr bwMode="auto">
          <a:xfrm>
            <a:off x="5541963" y="33321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0" name="Line 153">
            <a:extLst>
              <a:ext uri="{FF2B5EF4-FFF2-40B4-BE49-F238E27FC236}">
                <a16:creationId xmlns:a16="http://schemas.microsoft.com/office/drawing/2014/main" id="{E467193F-9D7D-EB8F-09E1-8C30A0F42BD4}"/>
              </a:ext>
            </a:extLst>
          </p:cNvPr>
          <p:cNvSpPr>
            <a:spLocks noChangeShapeType="1"/>
          </p:cNvSpPr>
          <p:nvPr/>
        </p:nvSpPr>
        <p:spPr bwMode="auto">
          <a:xfrm>
            <a:off x="5583238" y="33988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1" name="Line 154">
            <a:extLst>
              <a:ext uri="{FF2B5EF4-FFF2-40B4-BE49-F238E27FC236}">
                <a16:creationId xmlns:a16="http://schemas.microsoft.com/office/drawing/2014/main" id="{164ED4F0-1E1A-D03B-2A8C-0DCF73E99375}"/>
              </a:ext>
            </a:extLst>
          </p:cNvPr>
          <p:cNvSpPr>
            <a:spLocks noChangeShapeType="1"/>
          </p:cNvSpPr>
          <p:nvPr/>
        </p:nvSpPr>
        <p:spPr bwMode="auto">
          <a:xfrm>
            <a:off x="5697538"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2" name="Line 155">
            <a:extLst>
              <a:ext uri="{FF2B5EF4-FFF2-40B4-BE49-F238E27FC236}">
                <a16:creationId xmlns:a16="http://schemas.microsoft.com/office/drawing/2014/main" id="{6C619258-B030-7A94-5A9F-43A597EE7ECC}"/>
              </a:ext>
            </a:extLst>
          </p:cNvPr>
          <p:cNvSpPr>
            <a:spLocks noChangeShapeType="1"/>
          </p:cNvSpPr>
          <p:nvPr/>
        </p:nvSpPr>
        <p:spPr bwMode="auto">
          <a:xfrm>
            <a:off x="5719763"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3" name="Line 156">
            <a:extLst>
              <a:ext uri="{FF2B5EF4-FFF2-40B4-BE49-F238E27FC236}">
                <a16:creationId xmlns:a16="http://schemas.microsoft.com/office/drawing/2014/main" id="{DD60BCAD-EF94-3EAA-BE16-8041C966636E}"/>
              </a:ext>
            </a:extLst>
          </p:cNvPr>
          <p:cNvSpPr>
            <a:spLocks noChangeShapeType="1"/>
          </p:cNvSpPr>
          <p:nvPr/>
        </p:nvSpPr>
        <p:spPr bwMode="auto">
          <a:xfrm>
            <a:off x="5729288"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4" name="Line 157">
            <a:extLst>
              <a:ext uri="{FF2B5EF4-FFF2-40B4-BE49-F238E27FC236}">
                <a16:creationId xmlns:a16="http://schemas.microsoft.com/office/drawing/2014/main" id="{26ABF3E3-2CCF-3564-4224-7FB8D2A6B8A2}"/>
              </a:ext>
            </a:extLst>
          </p:cNvPr>
          <p:cNvSpPr>
            <a:spLocks noChangeShapeType="1"/>
          </p:cNvSpPr>
          <p:nvPr/>
        </p:nvSpPr>
        <p:spPr bwMode="auto">
          <a:xfrm>
            <a:off x="5780088"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5" name="Line 158">
            <a:extLst>
              <a:ext uri="{FF2B5EF4-FFF2-40B4-BE49-F238E27FC236}">
                <a16:creationId xmlns:a16="http://schemas.microsoft.com/office/drawing/2014/main" id="{9BBDCF12-2C61-88C8-014F-53417C21856A}"/>
              </a:ext>
            </a:extLst>
          </p:cNvPr>
          <p:cNvSpPr>
            <a:spLocks noChangeShapeType="1"/>
          </p:cNvSpPr>
          <p:nvPr/>
        </p:nvSpPr>
        <p:spPr bwMode="auto">
          <a:xfrm>
            <a:off x="5872163"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6" name="Line 159">
            <a:extLst>
              <a:ext uri="{FF2B5EF4-FFF2-40B4-BE49-F238E27FC236}">
                <a16:creationId xmlns:a16="http://schemas.microsoft.com/office/drawing/2014/main" id="{0CAEC86D-1620-2B1F-C4F7-7AE1C4DD4261}"/>
              </a:ext>
            </a:extLst>
          </p:cNvPr>
          <p:cNvSpPr>
            <a:spLocks noChangeShapeType="1"/>
          </p:cNvSpPr>
          <p:nvPr/>
        </p:nvSpPr>
        <p:spPr bwMode="auto">
          <a:xfrm>
            <a:off x="5897563"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7" name="Line 160">
            <a:extLst>
              <a:ext uri="{FF2B5EF4-FFF2-40B4-BE49-F238E27FC236}">
                <a16:creationId xmlns:a16="http://schemas.microsoft.com/office/drawing/2014/main" id="{58306E71-F497-5D1E-1D83-34A3CDA7CDB8}"/>
              </a:ext>
            </a:extLst>
          </p:cNvPr>
          <p:cNvSpPr>
            <a:spLocks noChangeShapeType="1"/>
          </p:cNvSpPr>
          <p:nvPr/>
        </p:nvSpPr>
        <p:spPr bwMode="auto">
          <a:xfrm>
            <a:off x="5951538"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8" name="Line 161">
            <a:extLst>
              <a:ext uri="{FF2B5EF4-FFF2-40B4-BE49-F238E27FC236}">
                <a16:creationId xmlns:a16="http://schemas.microsoft.com/office/drawing/2014/main" id="{4808A34F-1499-2B55-AEF9-C5FED0E33428}"/>
              </a:ext>
            </a:extLst>
          </p:cNvPr>
          <p:cNvSpPr>
            <a:spLocks noChangeShapeType="1"/>
          </p:cNvSpPr>
          <p:nvPr/>
        </p:nvSpPr>
        <p:spPr bwMode="auto">
          <a:xfrm>
            <a:off x="6005513"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9" name="Line 162">
            <a:extLst>
              <a:ext uri="{FF2B5EF4-FFF2-40B4-BE49-F238E27FC236}">
                <a16:creationId xmlns:a16="http://schemas.microsoft.com/office/drawing/2014/main" id="{223E75F0-6153-9AD5-8FEE-5500C3F0E539}"/>
              </a:ext>
            </a:extLst>
          </p:cNvPr>
          <p:cNvSpPr>
            <a:spLocks noChangeShapeType="1"/>
          </p:cNvSpPr>
          <p:nvPr/>
        </p:nvSpPr>
        <p:spPr bwMode="auto">
          <a:xfrm>
            <a:off x="6119813" y="3465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0" name="Line 163">
            <a:extLst>
              <a:ext uri="{FF2B5EF4-FFF2-40B4-BE49-F238E27FC236}">
                <a16:creationId xmlns:a16="http://schemas.microsoft.com/office/drawing/2014/main" id="{B65528A1-E950-247E-06E8-4B2BAE9C738E}"/>
              </a:ext>
            </a:extLst>
          </p:cNvPr>
          <p:cNvSpPr>
            <a:spLocks noChangeShapeType="1"/>
          </p:cNvSpPr>
          <p:nvPr/>
        </p:nvSpPr>
        <p:spPr bwMode="auto">
          <a:xfrm>
            <a:off x="6151563"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1" name="Line 164">
            <a:extLst>
              <a:ext uri="{FF2B5EF4-FFF2-40B4-BE49-F238E27FC236}">
                <a16:creationId xmlns:a16="http://schemas.microsoft.com/office/drawing/2014/main" id="{C1269D65-CAD7-81BE-E1DA-59FE194F8585}"/>
              </a:ext>
            </a:extLst>
          </p:cNvPr>
          <p:cNvSpPr>
            <a:spLocks noChangeShapeType="1"/>
          </p:cNvSpPr>
          <p:nvPr/>
        </p:nvSpPr>
        <p:spPr bwMode="auto">
          <a:xfrm>
            <a:off x="6302375"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2" name="Line 165">
            <a:extLst>
              <a:ext uri="{FF2B5EF4-FFF2-40B4-BE49-F238E27FC236}">
                <a16:creationId xmlns:a16="http://schemas.microsoft.com/office/drawing/2014/main" id="{2289079F-75EB-8E71-0419-074DED4362A7}"/>
              </a:ext>
            </a:extLst>
          </p:cNvPr>
          <p:cNvSpPr>
            <a:spLocks noChangeShapeType="1"/>
          </p:cNvSpPr>
          <p:nvPr/>
        </p:nvSpPr>
        <p:spPr bwMode="auto">
          <a:xfrm>
            <a:off x="6324600"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3" name="Line 166">
            <a:extLst>
              <a:ext uri="{FF2B5EF4-FFF2-40B4-BE49-F238E27FC236}">
                <a16:creationId xmlns:a16="http://schemas.microsoft.com/office/drawing/2014/main" id="{40CD5C28-3D40-FDC6-D126-C8163E407B18}"/>
              </a:ext>
            </a:extLst>
          </p:cNvPr>
          <p:cNvSpPr>
            <a:spLocks noChangeShapeType="1"/>
          </p:cNvSpPr>
          <p:nvPr/>
        </p:nvSpPr>
        <p:spPr bwMode="auto">
          <a:xfrm>
            <a:off x="6372225"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4" name="Line 167">
            <a:extLst>
              <a:ext uri="{FF2B5EF4-FFF2-40B4-BE49-F238E27FC236}">
                <a16:creationId xmlns:a16="http://schemas.microsoft.com/office/drawing/2014/main" id="{17C384FE-80F4-AAE6-25B9-22BA24325B62}"/>
              </a:ext>
            </a:extLst>
          </p:cNvPr>
          <p:cNvSpPr>
            <a:spLocks noChangeShapeType="1"/>
          </p:cNvSpPr>
          <p:nvPr/>
        </p:nvSpPr>
        <p:spPr bwMode="auto">
          <a:xfrm>
            <a:off x="6400800"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5" name="Line 168">
            <a:extLst>
              <a:ext uri="{FF2B5EF4-FFF2-40B4-BE49-F238E27FC236}">
                <a16:creationId xmlns:a16="http://schemas.microsoft.com/office/drawing/2014/main" id="{107A8FF7-9E27-DD4F-AF46-CD1B86E6C9A8}"/>
              </a:ext>
            </a:extLst>
          </p:cNvPr>
          <p:cNvSpPr>
            <a:spLocks noChangeShapeType="1"/>
          </p:cNvSpPr>
          <p:nvPr/>
        </p:nvSpPr>
        <p:spPr bwMode="auto">
          <a:xfrm>
            <a:off x="6438900"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6" name="Line 169">
            <a:extLst>
              <a:ext uri="{FF2B5EF4-FFF2-40B4-BE49-F238E27FC236}">
                <a16:creationId xmlns:a16="http://schemas.microsoft.com/office/drawing/2014/main" id="{F3BB9B5C-AC3B-012F-5CDA-238F6B75177A}"/>
              </a:ext>
            </a:extLst>
          </p:cNvPr>
          <p:cNvSpPr>
            <a:spLocks noChangeShapeType="1"/>
          </p:cNvSpPr>
          <p:nvPr/>
        </p:nvSpPr>
        <p:spPr bwMode="auto">
          <a:xfrm>
            <a:off x="6530975"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7" name="Line 170">
            <a:extLst>
              <a:ext uri="{FF2B5EF4-FFF2-40B4-BE49-F238E27FC236}">
                <a16:creationId xmlns:a16="http://schemas.microsoft.com/office/drawing/2014/main" id="{7F8728DE-A395-3699-0C96-EEFDCA725359}"/>
              </a:ext>
            </a:extLst>
          </p:cNvPr>
          <p:cNvSpPr>
            <a:spLocks noChangeShapeType="1"/>
          </p:cNvSpPr>
          <p:nvPr/>
        </p:nvSpPr>
        <p:spPr bwMode="auto">
          <a:xfrm>
            <a:off x="6578600"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8" name="Line 171">
            <a:extLst>
              <a:ext uri="{FF2B5EF4-FFF2-40B4-BE49-F238E27FC236}">
                <a16:creationId xmlns:a16="http://schemas.microsoft.com/office/drawing/2014/main" id="{ADBDF7D9-F63C-DA0F-9181-DC24BC18126B}"/>
              </a:ext>
            </a:extLst>
          </p:cNvPr>
          <p:cNvSpPr>
            <a:spLocks noChangeShapeType="1"/>
          </p:cNvSpPr>
          <p:nvPr/>
        </p:nvSpPr>
        <p:spPr bwMode="auto">
          <a:xfrm>
            <a:off x="6804025"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9" name="Line 172">
            <a:extLst>
              <a:ext uri="{FF2B5EF4-FFF2-40B4-BE49-F238E27FC236}">
                <a16:creationId xmlns:a16="http://schemas.microsoft.com/office/drawing/2014/main" id="{72053BBA-9CB9-F883-AD0C-8E753C5F6F37}"/>
              </a:ext>
            </a:extLst>
          </p:cNvPr>
          <p:cNvSpPr>
            <a:spLocks noChangeShapeType="1"/>
          </p:cNvSpPr>
          <p:nvPr/>
        </p:nvSpPr>
        <p:spPr bwMode="auto">
          <a:xfrm>
            <a:off x="6975475" y="35766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TextBox 3">
            <a:extLst>
              <a:ext uri="{FF2B5EF4-FFF2-40B4-BE49-F238E27FC236}">
                <a16:creationId xmlns:a16="http://schemas.microsoft.com/office/drawing/2014/main" id="{E464AFC9-A3D8-5085-C701-9813FB418B9F}"/>
              </a:ext>
            </a:extLst>
          </p:cNvPr>
          <p:cNvSpPr txBox="1"/>
          <p:nvPr/>
        </p:nvSpPr>
        <p:spPr bwMode="auto">
          <a:xfrm>
            <a:off x="3272625" y="1543969"/>
            <a:ext cx="5373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2000" dirty="0">
                <a:solidFill>
                  <a:schemeClr val="bg1"/>
                </a:solidFill>
                <a:latin typeface="Calibri" panose="020F0502020204030204" pitchFamily="34" charset="0"/>
              </a:rPr>
              <a:t>OS</a:t>
            </a:r>
          </a:p>
        </p:txBody>
      </p:sp>
      <p:grpSp>
        <p:nvGrpSpPr>
          <p:cNvPr id="5" name="Group 4">
            <a:extLst>
              <a:ext uri="{FF2B5EF4-FFF2-40B4-BE49-F238E27FC236}">
                <a16:creationId xmlns:a16="http://schemas.microsoft.com/office/drawing/2014/main" id="{10130514-EA49-EEEF-1EC9-FF47EE4EEB20}"/>
              </a:ext>
            </a:extLst>
          </p:cNvPr>
          <p:cNvGrpSpPr/>
          <p:nvPr/>
        </p:nvGrpSpPr>
        <p:grpSpPr>
          <a:xfrm>
            <a:off x="4569917" y="4028873"/>
            <a:ext cx="2926336" cy="738664"/>
            <a:chOff x="1123470" y="4118965"/>
            <a:chExt cx="2038928" cy="738664"/>
          </a:xfrm>
        </p:grpSpPr>
        <p:sp>
          <p:nvSpPr>
            <p:cNvPr id="10" name="TextBox 9">
              <a:extLst>
                <a:ext uri="{FF2B5EF4-FFF2-40B4-BE49-F238E27FC236}">
                  <a16:creationId xmlns:a16="http://schemas.microsoft.com/office/drawing/2014/main" id="{BBEA38F7-9C92-2502-89C7-68247547CF12}"/>
                </a:ext>
              </a:extLst>
            </p:cNvPr>
            <p:cNvSpPr txBox="1"/>
            <p:nvPr/>
          </p:nvSpPr>
          <p:spPr bwMode="auto">
            <a:xfrm>
              <a:off x="1568277" y="4118965"/>
              <a:ext cx="159412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Lenvatinib</a:t>
              </a:r>
            </a:p>
            <a:p>
              <a:pPr>
                <a:spcBef>
                  <a:spcPts val="0"/>
                </a:spcBef>
              </a:pPr>
              <a:r>
                <a:rPr lang="en-US" sz="1400" b="0" dirty="0">
                  <a:solidFill>
                    <a:schemeClr val="bg1"/>
                  </a:solidFill>
                  <a:latin typeface="Calibri" panose="020F0502020204030204" pitchFamily="34" charset="0"/>
                </a:rPr>
                <a:t>Atezolizumab + bevacizumab</a:t>
              </a:r>
            </a:p>
            <a:p>
              <a:pPr algn="l">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cxnSp>
          <p:nvCxnSpPr>
            <p:cNvPr id="11" name="Straight Connector 10">
              <a:extLst>
                <a:ext uri="{FF2B5EF4-FFF2-40B4-BE49-F238E27FC236}">
                  <a16:creationId xmlns:a16="http://schemas.microsoft.com/office/drawing/2014/main" id="{0751CBD2-5DC5-1E78-1417-A4DFCB55D796}"/>
                </a:ext>
              </a:extLst>
            </p:cNvPr>
            <p:cNvCxnSpPr/>
            <p:nvPr/>
          </p:nvCxnSpPr>
          <p:spPr bwMode="auto">
            <a:xfrm>
              <a:off x="1123470" y="4488297"/>
              <a:ext cx="413336"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BA3E1E7-A84A-8C4F-70A1-1792589B9789}"/>
                </a:ext>
              </a:extLst>
            </p:cNvPr>
            <p:cNvCxnSpPr/>
            <p:nvPr/>
          </p:nvCxnSpPr>
          <p:spPr bwMode="auto">
            <a:xfrm>
              <a:off x="1123470" y="4259539"/>
              <a:ext cx="413336"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40294839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Group 97">
            <a:extLst>
              <a:ext uri="{FF2B5EF4-FFF2-40B4-BE49-F238E27FC236}">
                <a16:creationId xmlns:a16="http://schemas.microsoft.com/office/drawing/2014/main" id="{A643DC79-14EB-81A2-C285-0B2BB35C120B}"/>
              </a:ext>
            </a:extLst>
          </p:cNvPr>
          <p:cNvGrpSpPr/>
          <p:nvPr/>
        </p:nvGrpSpPr>
        <p:grpSpPr>
          <a:xfrm>
            <a:off x="1601788" y="1776413"/>
            <a:ext cx="2193925" cy="1905000"/>
            <a:chOff x="1601788" y="1776413"/>
            <a:chExt cx="2193925" cy="1905000"/>
          </a:xfrm>
        </p:grpSpPr>
        <p:sp>
          <p:nvSpPr>
            <p:cNvPr id="58" name="Freeform 5">
              <a:extLst>
                <a:ext uri="{FF2B5EF4-FFF2-40B4-BE49-F238E27FC236}">
                  <a16:creationId xmlns:a16="http://schemas.microsoft.com/office/drawing/2014/main" id="{E2869D92-5171-60DA-74F2-B90FB6B94E0C}"/>
                </a:ext>
              </a:extLst>
            </p:cNvPr>
            <p:cNvSpPr>
              <a:spLocks/>
            </p:cNvSpPr>
            <p:nvPr/>
          </p:nvSpPr>
          <p:spPr bwMode="auto">
            <a:xfrm>
              <a:off x="1601788" y="1776413"/>
              <a:ext cx="2193925" cy="1844675"/>
            </a:xfrm>
            <a:custGeom>
              <a:avLst/>
              <a:gdLst>
                <a:gd name="T0" fmla="*/ 0 w 1382"/>
                <a:gd name="T1" fmla="*/ 0 h 1162"/>
                <a:gd name="T2" fmla="*/ 64 w 1382"/>
                <a:gd name="T3" fmla="*/ 0 h 1162"/>
                <a:gd name="T4" fmla="*/ 64 w 1382"/>
                <a:gd name="T5" fmla="*/ 20 h 1162"/>
                <a:gd name="T6" fmla="*/ 134 w 1382"/>
                <a:gd name="T7" fmla="*/ 20 h 1162"/>
                <a:gd name="T8" fmla="*/ 134 w 1382"/>
                <a:gd name="T9" fmla="*/ 38 h 1162"/>
                <a:gd name="T10" fmla="*/ 173 w 1382"/>
                <a:gd name="T11" fmla="*/ 38 h 1162"/>
                <a:gd name="T12" fmla="*/ 173 w 1382"/>
                <a:gd name="T13" fmla="*/ 80 h 1162"/>
                <a:gd name="T14" fmla="*/ 233 w 1382"/>
                <a:gd name="T15" fmla="*/ 80 h 1162"/>
                <a:gd name="T16" fmla="*/ 233 w 1382"/>
                <a:gd name="T17" fmla="*/ 100 h 1162"/>
                <a:gd name="T18" fmla="*/ 253 w 1382"/>
                <a:gd name="T19" fmla="*/ 100 h 1162"/>
                <a:gd name="T20" fmla="*/ 253 w 1382"/>
                <a:gd name="T21" fmla="*/ 124 h 1162"/>
                <a:gd name="T22" fmla="*/ 283 w 1382"/>
                <a:gd name="T23" fmla="*/ 124 h 1162"/>
                <a:gd name="T24" fmla="*/ 283 w 1382"/>
                <a:gd name="T25" fmla="*/ 145 h 1162"/>
                <a:gd name="T26" fmla="*/ 309 w 1382"/>
                <a:gd name="T27" fmla="*/ 145 h 1162"/>
                <a:gd name="T28" fmla="*/ 309 w 1382"/>
                <a:gd name="T29" fmla="*/ 161 h 1162"/>
                <a:gd name="T30" fmla="*/ 349 w 1382"/>
                <a:gd name="T31" fmla="*/ 161 h 1162"/>
                <a:gd name="T32" fmla="*/ 349 w 1382"/>
                <a:gd name="T33" fmla="*/ 227 h 1162"/>
                <a:gd name="T34" fmla="*/ 377 w 1382"/>
                <a:gd name="T35" fmla="*/ 227 h 1162"/>
                <a:gd name="T36" fmla="*/ 377 w 1382"/>
                <a:gd name="T37" fmla="*/ 255 h 1162"/>
                <a:gd name="T38" fmla="*/ 461 w 1382"/>
                <a:gd name="T39" fmla="*/ 255 h 1162"/>
                <a:gd name="T40" fmla="*/ 461 w 1382"/>
                <a:gd name="T41" fmla="*/ 283 h 1162"/>
                <a:gd name="T42" fmla="*/ 477 w 1382"/>
                <a:gd name="T43" fmla="*/ 283 h 1162"/>
                <a:gd name="T44" fmla="*/ 477 w 1382"/>
                <a:gd name="T45" fmla="*/ 343 h 1162"/>
                <a:gd name="T46" fmla="*/ 594 w 1382"/>
                <a:gd name="T47" fmla="*/ 343 h 1162"/>
                <a:gd name="T48" fmla="*/ 594 w 1382"/>
                <a:gd name="T49" fmla="*/ 387 h 1162"/>
                <a:gd name="T50" fmla="*/ 610 w 1382"/>
                <a:gd name="T51" fmla="*/ 387 h 1162"/>
                <a:gd name="T52" fmla="*/ 610 w 1382"/>
                <a:gd name="T53" fmla="*/ 438 h 1162"/>
                <a:gd name="T54" fmla="*/ 790 w 1382"/>
                <a:gd name="T55" fmla="*/ 438 h 1162"/>
                <a:gd name="T56" fmla="*/ 790 w 1382"/>
                <a:gd name="T57" fmla="*/ 486 h 1162"/>
                <a:gd name="T58" fmla="*/ 931 w 1382"/>
                <a:gd name="T59" fmla="*/ 486 h 1162"/>
                <a:gd name="T60" fmla="*/ 931 w 1382"/>
                <a:gd name="T61" fmla="*/ 592 h 1162"/>
                <a:gd name="T62" fmla="*/ 989 w 1382"/>
                <a:gd name="T63" fmla="*/ 592 h 1162"/>
                <a:gd name="T64" fmla="*/ 989 w 1382"/>
                <a:gd name="T65" fmla="*/ 722 h 1162"/>
                <a:gd name="T66" fmla="*/ 1017 w 1382"/>
                <a:gd name="T67" fmla="*/ 722 h 1162"/>
                <a:gd name="T68" fmla="*/ 1017 w 1382"/>
                <a:gd name="T69" fmla="*/ 849 h 1162"/>
                <a:gd name="T70" fmla="*/ 1035 w 1382"/>
                <a:gd name="T71" fmla="*/ 849 h 1162"/>
                <a:gd name="T72" fmla="*/ 1035 w 1382"/>
                <a:gd name="T73" fmla="*/ 979 h 1162"/>
                <a:gd name="T74" fmla="*/ 1089 w 1382"/>
                <a:gd name="T75" fmla="*/ 979 h 1162"/>
                <a:gd name="T76" fmla="*/ 1089 w 1382"/>
                <a:gd name="T77" fmla="*/ 1162 h 1162"/>
                <a:gd name="T78" fmla="*/ 1382 w 1382"/>
                <a:gd name="T79" fmla="*/ 1162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2" h="1162">
                  <a:moveTo>
                    <a:pt x="0" y="0"/>
                  </a:moveTo>
                  <a:lnTo>
                    <a:pt x="64" y="0"/>
                  </a:lnTo>
                  <a:lnTo>
                    <a:pt x="64" y="20"/>
                  </a:lnTo>
                  <a:lnTo>
                    <a:pt x="134" y="20"/>
                  </a:lnTo>
                  <a:lnTo>
                    <a:pt x="134" y="38"/>
                  </a:lnTo>
                  <a:lnTo>
                    <a:pt x="173" y="38"/>
                  </a:lnTo>
                  <a:lnTo>
                    <a:pt x="173" y="80"/>
                  </a:lnTo>
                  <a:lnTo>
                    <a:pt x="233" y="80"/>
                  </a:lnTo>
                  <a:lnTo>
                    <a:pt x="233" y="100"/>
                  </a:lnTo>
                  <a:lnTo>
                    <a:pt x="253" y="100"/>
                  </a:lnTo>
                  <a:lnTo>
                    <a:pt x="253" y="124"/>
                  </a:lnTo>
                  <a:lnTo>
                    <a:pt x="283" y="124"/>
                  </a:lnTo>
                  <a:lnTo>
                    <a:pt x="283" y="145"/>
                  </a:lnTo>
                  <a:lnTo>
                    <a:pt x="309" y="145"/>
                  </a:lnTo>
                  <a:lnTo>
                    <a:pt x="309" y="161"/>
                  </a:lnTo>
                  <a:lnTo>
                    <a:pt x="349" y="161"/>
                  </a:lnTo>
                  <a:lnTo>
                    <a:pt x="349" y="227"/>
                  </a:lnTo>
                  <a:lnTo>
                    <a:pt x="377" y="227"/>
                  </a:lnTo>
                  <a:lnTo>
                    <a:pt x="377" y="255"/>
                  </a:lnTo>
                  <a:lnTo>
                    <a:pt x="461" y="255"/>
                  </a:lnTo>
                  <a:lnTo>
                    <a:pt x="461" y="283"/>
                  </a:lnTo>
                  <a:lnTo>
                    <a:pt x="477" y="283"/>
                  </a:lnTo>
                  <a:lnTo>
                    <a:pt x="477" y="343"/>
                  </a:lnTo>
                  <a:lnTo>
                    <a:pt x="594" y="343"/>
                  </a:lnTo>
                  <a:lnTo>
                    <a:pt x="594" y="387"/>
                  </a:lnTo>
                  <a:lnTo>
                    <a:pt x="610" y="387"/>
                  </a:lnTo>
                  <a:lnTo>
                    <a:pt x="610" y="438"/>
                  </a:lnTo>
                  <a:lnTo>
                    <a:pt x="790" y="438"/>
                  </a:lnTo>
                  <a:lnTo>
                    <a:pt x="790" y="486"/>
                  </a:lnTo>
                  <a:lnTo>
                    <a:pt x="931" y="486"/>
                  </a:lnTo>
                  <a:lnTo>
                    <a:pt x="931" y="592"/>
                  </a:lnTo>
                  <a:lnTo>
                    <a:pt x="989" y="592"/>
                  </a:lnTo>
                  <a:lnTo>
                    <a:pt x="989" y="722"/>
                  </a:lnTo>
                  <a:lnTo>
                    <a:pt x="1017" y="722"/>
                  </a:lnTo>
                  <a:lnTo>
                    <a:pt x="1017" y="849"/>
                  </a:lnTo>
                  <a:lnTo>
                    <a:pt x="1035" y="849"/>
                  </a:lnTo>
                  <a:lnTo>
                    <a:pt x="1035" y="979"/>
                  </a:lnTo>
                  <a:lnTo>
                    <a:pt x="1089" y="979"/>
                  </a:lnTo>
                  <a:lnTo>
                    <a:pt x="1089" y="1162"/>
                  </a:lnTo>
                  <a:lnTo>
                    <a:pt x="1382" y="1162"/>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 name="Line 6">
              <a:extLst>
                <a:ext uri="{FF2B5EF4-FFF2-40B4-BE49-F238E27FC236}">
                  <a16:creationId xmlns:a16="http://schemas.microsoft.com/office/drawing/2014/main" id="{C1CE273A-6C39-60B8-717B-FA25164AA159}"/>
                </a:ext>
              </a:extLst>
            </p:cNvPr>
            <p:cNvSpPr>
              <a:spLocks noChangeShapeType="1"/>
            </p:cNvSpPr>
            <p:nvPr/>
          </p:nvSpPr>
          <p:spPr bwMode="auto">
            <a:xfrm>
              <a:off x="1601788" y="1776413"/>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Line 7">
              <a:extLst>
                <a:ext uri="{FF2B5EF4-FFF2-40B4-BE49-F238E27FC236}">
                  <a16:creationId xmlns:a16="http://schemas.microsoft.com/office/drawing/2014/main" id="{E53E455A-66F7-25B0-947F-C1EE26990B08}"/>
                </a:ext>
              </a:extLst>
            </p:cNvPr>
            <p:cNvSpPr>
              <a:spLocks noChangeShapeType="1"/>
            </p:cNvSpPr>
            <p:nvPr/>
          </p:nvSpPr>
          <p:spPr bwMode="auto">
            <a:xfrm>
              <a:off x="1719263" y="1808163"/>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 name="Line 8">
              <a:extLst>
                <a:ext uri="{FF2B5EF4-FFF2-40B4-BE49-F238E27FC236}">
                  <a16:creationId xmlns:a16="http://schemas.microsoft.com/office/drawing/2014/main" id="{4A6EB5FA-570B-BE33-03BF-320C754BE584}"/>
                </a:ext>
              </a:extLst>
            </p:cNvPr>
            <p:cNvSpPr>
              <a:spLocks noChangeShapeType="1"/>
            </p:cNvSpPr>
            <p:nvPr/>
          </p:nvSpPr>
          <p:spPr bwMode="auto">
            <a:xfrm>
              <a:off x="1738313" y="1808163"/>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 name="Line 9">
              <a:extLst>
                <a:ext uri="{FF2B5EF4-FFF2-40B4-BE49-F238E27FC236}">
                  <a16:creationId xmlns:a16="http://schemas.microsoft.com/office/drawing/2014/main" id="{DEE84208-91E4-4692-165E-0856BD52F687}"/>
                </a:ext>
              </a:extLst>
            </p:cNvPr>
            <p:cNvSpPr>
              <a:spLocks noChangeShapeType="1"/>
            </p:cNvSpPr>
            <p:nvPr/>
          </p:nvSpPr>
          <p:spPr bwMode="auto">
            <a:xfrm>
              <a:off x="1843088" y="1839913"/>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3" name="Line 10">
              <a:extLst>
                <a:ext uri="{FF2B5EF4-FFF2-40B4-BE49-F238E27FC236}">
                  <a16:creationId xmlns:a16="http://schemas.microsoft.com/office/drawing/2014/main" id="{9F47598C-A376-CBC3-8DE2-1594DF8311EB}"/>
                </a:ext>
              </a:extLst>
            </p:cNvPr>
            <p:cNvSpPr>
              <a:spLocks noChangeShapeType="1"/>
            </p:cNvSpPr>
            <p:nvPr/>
          </p:nvSpPr>
          <p:spPr bwMode="auto">
            <a:xfrm>
              <a:off x="1858963" y="1839913"/>
              <a:ext cx="0" cy="6667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4" name="Line 11">
              <a:extLst>
                <a:ext uri="{FF2B5EF4-FFF2-40B4-BE49-F238E27FC236}">
                  <a16:creationId xmlns:a16="http://schemas.microsoft.com/office/drawing/2014/main" id="{311855B9-A978-96A3-CF77-175F45AE31B0}"/>
                </a:ext>
              </a:extLst>
            </p:cNvPr>
            <p:cNvSpPr>
              <a:spLocks noChangeShapeType="1"/>
            </p:cNvSpPr>
            <p:nvPr/>
          </p:nvSpPr>
          <p:spPr bwMode="auto">
            <a:xfrm>
              <a:off x="1882776" y="1874838"/>
              <a:ext cx="0" cy="635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5" name="Line 12">
              <a:extLst>
                <a:ext uri="{FF2B5EF4-FFF2-40B4-BE49-F238E27FC236}">
                  <a16:creationId xmlns:a16="http://schemas.microsoft.com/office/drawing/2014/main" id="{984A67D5-D8BE-B901-3894-AC8902346233}"/>
                </a:ext>
              </a:extLst>
            </p:cNvPr>
            <p:cNvSpPr>
              <a:spLocks noChangeShapeType="1"/>
            </p:cNvSpPr>
            <p:nvPr/>
          </p:nvSpPr>
          <p:spPr bwMode="auto">
            <a:xfrm>
              <a:off x="1908176" y="19065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6" name="Line 13">
              <a:extLst>
                <a:ext uri="{FF2B5EF4-FFF2-40B4-BE49-F238E27FC236}">
                  <a16:creationId xmlns:a16="http://schemas.microsoft.com/office/drawing/2014/main" id="{47CD60B4-F5C2-BF48-6515-B133E6E29B7F}"/>
                </a:ext>
              </a:extLst>
            </p:cNvPr>
            <p:cNvSpPr>
              <a:spLocks noChangeShapeType="1"/>
            </p:cNvSpPr>
            <p:nvPr/>
          </p:nvSpPr>
          <p:spPr bwMode="auto">
            <a:xfrm>
              <a:off x="1949451" y="19065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7" name="Line 14">
              <a:extLst>
                <a:ext uri="{FF2B5EF4-FFF2-40B4-BE49-F238E27FC236}">
                  <a16:creationId xmlns:a16="http://schemas.microsoft.com/office/drawing/2014/main" id="{67929604-639D-A3B8-F842-4A3036BF87E6}"/>
                </a:ext>
              </a:extLst>
            </p:cNvPr>
            <p:cNvSpPr>
              <a:spLocks noChangeShapeType="1"/>
            </p:cNvSpPr>
            <p:nvPr/>
          </p:nvSpPr>
          <p:spPr bwMode="auto">
            <a:xfrm>
              <a:off x="2089151" y="2019301"/>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8" name="Line 15">
              <a:extLst>
                <a:ext uri="{FF2B5EF4-FFF2-40B4-BE49-F238E27FC236}">
                  <a16:creationId xmlns:a16="http://schemas.microsoft.com/office/drawing/2014/main" id="{7FDE35F7-F650-5590-5A46-A41922253596}"/>
                </a:ext>
              </a:extLst>
            </p:cNvPr>
            <p:cNvSpPr>
              <a:spLocks noChangeShapeType="1"/>
            </p:cNvSpPr>
            <p:nvPr/>
          </p:nvSpPr>
          <p:spPr bwMode="auto">
            <a:xfrm>
              <a:off x="2165351" y="2136776"/>
              <a:ext cx="0" cy="476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9" name="Line 16">
              <a:extLst>
                <a:ext uri="{FF2B5EF4-FFF2-40B4-BE49-F238E27FC236}">
                  <a16:creationId xmlns:a16="http://schemas.microsoft.com/office/drawing/2014/main" id="{49606090-0D9C-C5AC-F547-503332B8FD64}"/>
                </a:ext>
              </a:extLst>
            </p:cNvPr>
            <p:cNvSpPr>
              <a:spLocks noChangeShapeType="1"/>
            </p:cNvSpPr>
            <p:nvPr/>
          </p:nvSpPr>
          <p:spPr bwMode="auto">
            <a:xfrm>
              <a:off x="2193926" y="2178051"/>
              <a:ext cx="0" cy="476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0" name="Line 17">
              <a:extLst>
                <a:ext uri="{FF2B5EF4-FFF2-40B4-BE49-F238E27FC236}">
                  <a16:creationId xmlns:a16="http://schemas.microsoft.com/office/drawing/2014/main" id="{ECB9803B-6ABC-2809-F14D-F27673145758}"/>
                </a:ext>
              </a:extLst>
            </p:cNvPr>
            <p:cNvSpPr>
              <a:spLocks noChangeShapeType="1"/>
            </p:cNvSpPr>
            <p:nvPr/>
          </p:nvSpPr>
          <p:spPr bwMode="auto">
            <a:xfrm>
              <a:off x="2209801" y="2178051"/>
              <a:ext cx="0" cy="476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1" name="Line 18">
              <a:extLst>
                <a:ext uri="{FF2B5EF4-FFF2-40B4-BE49-F238E27FC236}">
                  <a16:creationId xmlns:a16="http://schemas.microsoft.com/office/drawing/2014/main" id="{F17AC8B5-E22F-33F0-8E94-B8638F27EEFD}"/>
                </a:ext>
              </a:extLst>
            </p:cNvPr>
            <p:cNvSpPr>
              <a:spLocks noChangeShapeType="1"/>
            </p:cNvSpPr>
            <p:nvPr/>
          </p:nvSpPr>
          <p:spPr bwMode="auto">
            <a:xfrm>
              <a:off x="2251076" y="2178051"/>
              <a:ext cx="0" cy="476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2" name="Line 19">
              <a:extLst>
                <a:ext uri="{FF2B5EF4-FFF2-40B4-BE49-F238E27FC236}">
                  <a16:creationId xmlns:a16="http://schemas.microsoft.com/office/drawing/2014/main" id="{5E216CD1-8D49-BCD3-863E-126D97C8F0FA}"/>
                </a:ext>
              </a:extLst>
            </p:cNvPr>
            <p:cNvSpPr>
              <a:spLocks noChangeShapeType="1"/>
            </p:cNvSpPr>
            <p:nvPr/>
          </p:nvSpPr>
          <p:spPr bwMode="auto">
            <a:xfrm>
              <a:off x="2292351" y="2184401"/>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3" name="Line 20">
              <a:extLst>
                <a:ext uri="{FF2B5EF4-FFF2-40B4-BE49-F238E27FC236}">
                  <a16:creationId xmlns:a16="http://schemas.microsoft.com/office/drawing/2014/main" id="{FE11B354-5484-748B-18D4-ADADB94562B1}"/>
                </a:ext>
              </a:extLst>
            </p:cNvPr>
            <p:cNvSpPr>
              <a:spLocks noChangeShapeType="1"/>
            </p:cNvSpPr>
            <p:nvPr/>
          </p:nvSpPr>
          <p:spPr bwMode="auto">
            <a:xfrm>
              <a:off x="2324101" y="2225676"/>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4" name="Line 21">
              <a:extLst>
                <a:ext uri="{FF2B5EF4-FFF2-40B4-BE49-F238E27FC236}">
                  <a16:creationId xmlns:a16="http://schemas.microsoft.com/office/drawing/2014/main" id="{6A1E4FA7-DD22-B2CF-1E29-9FEBED5656AD}"/>
                </a:ext>
              </a:extLst>
            </p:cNvPr>
            <p:cNvSpPr>
              <a:spLocks noChangeShapeType="1"/>
            </p:cNvSpPr>
            <p:nvPr/>
          </p:nvSpPr>
          <p:spPr bwMode="auto">
            <a:xfrm>
              <a:off x="2381251" y="2327276"/>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5" name="Line 22">
              <a:extLst>
                <a:ext uri="{FF2B5EF4-FFF2-40B4-BE49-F238E27FC236}">
                  <a16:creationId xmlns:a16="http://schemas.microsoft.com/office/drawing/2014/main" id="{E347D325-6D32-2DA2-4945-C1E3506D2470}"/>
                </a:ext>
              </a:extLst>
            </p:cNvPr>
            <p:cNvSpPr>
              <a:spLocks noChangeShapeType="1"/>
            </p:cNvSpPr>
            <p:nvPr/>
          </p:nvSpPr>
          <p:spPr bwMode="auto">
            <a:xfrm>
              <a:off x="2427288" y="2327276"/>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6" name="Line 23">
              <a:extLst>
                <a:ext uri="{FF2B5EF4-FFF2-40B4-BE49-F238E27FC236}">
                  <a16:creationId xmlns:a16="http://schemas.microsoft.com/office/drawing/2014/main" id="{521BDE5F-0CF1-FB67-90F6-9AFB2660C15B}"/>
                </a:ext>
              </a:extLst>
            </p:cNvPr>
            <p:cNvSpPr>
              <a:spLocks noChangeShapeType="1"/>
            </p:cNvSpPr>
            <p:nvPr/>
          </p:nvSpPr>
          <p:spPr bwMode="auto">
            <a:xfrm>
              <a:off x="2557463" y="2327276"/>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Line 24">
              <a:extLst>
                <a:ext uri="{FF2B5EF4-FFF2-40B4-BE49-F238E27FC236}">
                  <a16:creationId xmlns:a16="http://schemas.microsoft.com/office/drawing/2014/main" id="{955E2019-F732-9941-7657-F6C8A670AF22}"/>
                </a:ext>
              </a:extLst>
            </p:cNvPr>
            <p:cNvSpPr>
              <a:spLocks noChangeShapeType="1"/>
            </p:cNvSpPr>
            <p:nvPr/>
          </p:nvSpPr>
          <p:spPr bwMode="auto">
            <a:xfrm>
              <a:off x="2716213" y="24780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8" name="Line 25">
              <a:extLst>
                <a:ext uri="{FF2B5EF4-FFF2-40B4-BE49-F238E27FC236}">
                  <a16:creationId xmlns:a16="http://schemas.microsoft.com/office/drawing/2014/main" id="{77CDAAC8-604B-F4FA-82A9-F7BB3C6F8FF2}"/>
                </a:ext>
              </a:extLst>
            </p:cNvPr>
            <p:cNvSpPr>
              <a:spLocks noChangeShapeType="1"/>
            </p:cNvSpPr>
            <p:nvPr/>
          </p:nvSpPr>
          <p:spPr bwMode="auto">
            <a:xfrm>
              <a:off x="2735263" y="24780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9" name="Line 26">
              <a:extLst>
                <a:ext uri="{FF2B5EF4-FFF2-40B4-BE49-F238E27FC236}">
                  <a16:creationId xmlns:a16="http://schemas.microsoft.com/office/drawing/2014/main" id="{97492A74-1A10-920E-074E-DC8F0A99550A}"/>
                </a:ext>
              </a:extLst>
            </p:cNvPr>
            <p:cNvSpPr>
              <a:spLocks noChangeShapeType="1"/>
            </p:cNvSpPr>
            <p:nvPr/>
          </p:nvSpPr>
          <p:spPr bwMode="auto">
            <a:xfrm>
              <a:off x="2776538" y="24780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0" name="Line 27">
              <a:extLst>
                <a:ext uri="{FF2B5EF4-FFF2-40B4-BE49-F238E27FC236}">
                  <a16:creationId xmlns:a16="http://schemas.microsoft.com/office/drawing/2014/main" id="{CEF20CF2-ACF6-0394-F988-71D16F21E672}"/>
                </a:ext>
              </a:extLst>
            </p:cNvPr>
            <p:cNvSpPr>
              <a:spLocks noChangeShapeType="1"/>
            </p:cNvSpPr>
            <p:nvPr/>
          </p:nvSpPr>
          <p:spPr bwMode="auto">
            <a:xfrm>
              <a:off x="2820988" y="24780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1" name="Line 28">
              <a:extLst>
                <a:ext uri="{FF2B5EF4-FFF2-40B4-BE49-F238E27FC236}">
                  <a16:creationId xmlns:a16="http://schemas.microsoft.com/office/drawing/2014/main" id="{0A6977AE-1155-94F9-B647-0E817F7CF227}"/>
                </a:ext>
              </a:extLst>
            </p:cNvPr>
            <p:cNvSpPr>
              <a:spLocks noChangeShapeType="1"/>
            </p:cNvSpPr>
            <p:nvPr/>
          </p:nvSpPr>
          <p:spPr bwMode="auto">
            <a:xfrm>
              <a:off x="2830513" y="24780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Line 29">
              <a:extLst>
                <a:ext uri="{FF2B5EF4-FFF2-40B4-BE49-F238E27FC236}">
                  <a16:creationId xmlns:a16="http://schemas.microsoft.com/office/drawing/2014/main" id="{E46366FB-4DA6-4784-4B7D-CB48D689E4D7}"/>
                </a:ext>
              </a:extLst>
            </p:cNvPr>
            <p:cNvSpPr>
              <a:spLocks noChangeShapeType="1"/>
            </p:cNvSpPr>
            <p:nvPr/>
          </p:nvSpPr>
          <p:spPr bwMode="auto">
            <a:xfrm>
              <a:off x="2843213" y="2478088"/>
              <a:ext cx="0" cy="5080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Line 30">
              <a:extLst>
                <a:ext uri="{FF2B5EF4-FFF2-40B4-BE49-F238E27FC236}">
                  <a16:creationId xmlns:a16="http://schemas.microsoft.com/office/drawing/2014/main" id="{7A3C8063-5D1C-359C-D868-2834455CE761}"/>
                </a:ext>
              </a:extLst>
            </p:cNvPr>
            <p:cNvSpPr>
              <a:spLocks noChangeShapeType="1"/>
            </p:cNvSpPr>
            <p:nvPr/>
          </p:nvSpPr>
          <p:spPr bwMode="auto">
            <a:xfrm>
              <a:off x="2881313"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31">
              <a:extLst>
                <a:ext uri="{FF2B5EF4-FFF2-40B4-BE49-F238E27FC236}">
                  <a16:creationId xmlns:a16="http://schemas.microsoft.com/office/drawing/2014/main" id="{A7FA6D6A-8DC4-A05E-EC88-224057A06B2A}"/>
                </a:ext>
              </a:extLst>
            </p:cNvPr>
            <p:cNvSpPr>
              <a:spLocks noChangeShapeType="1"/>
            </p:cNvSpPr>
            <p:nvPr/>
          </p:nvSpPr>
          <p:spPr bwMode="auto">
            <a:xfrm>
              <a:off x="2897188"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32">
              <a:extLst>
                <a:ext uri="{FF2B5EF4-FFF2-40B4-BE49-F238E27FC236}">
                  <a16:creationId xmlns:a16="http://schemas.microsoft.com/office/drawing/2014/main" id="{AEFBB04E-FE9B-6444-E029-83BDB8E3AAAD}"/>
                </a:ext>
              </a:extLst>
            </p:cNvPr>
            <p:cNvSpPr>
              <a:spLocks noChangeShapeType="1"/>
            </p:cNvSpPr>
            <p:nvPr/>
          </p:nvSpPr>
          <p:spPr bwMode="auto">
            <a:xfrm>
              <a:off x="2913063"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Line 33">
              <a:extLst>
                <a:ext uri="{FF2B5EF4-FFF2-40B4-BE49-F238E27FC236}">
                  <a16:creationId xmlns:a16="http://schemas.microsoft.com/office/drawing/2014/main" id="{838D09DB-ABA0-ABA2-A0A3-8B2FD213457B}"/>
                </a:ext>
              </a:extLst>
            </p:cNvPr>
            <p:cNvSpPr>
              <a:spLocks noChangeShapeType="1"/>
            </p:cNvSpPr>
            <p:nvPr/>
          </p:nvSpPr>
          <p:spPr bwMode="auto">
            <a:xfrm>
              <a:off x="2941638"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7" name="Line 34">
              <a:extLst>
                <a:ext uri="{FF2B5EF4-FFF2-40B4-BE49-F238E27FC236}">
                  <a16:creationId xmlns:a16="http://schemas.microsoft.com/office/drawing/2014/main" id="{62D93E59-AD35-0CFD-9405-9031BFACB6C0}"/>
                </a:ext>
              </a:extLst>
            </p:cNvPr>
            <p:cNvSpPr>
              <a:spLocks noChangeShapeType="1"/>
            </p:cNvSpPr>
            <p:nvPr/>
          </p:nvSpPr>
          <p:spPr bwMode="auto">
            <a:xfrm>
              <a:off x="2954338"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35">
              <a:extLst>
                <a:ext uri="{FF2B5EF4-FFF2-40B4-BE49-F238E27FC236}">
                  <a16:creationId xmlns:a16="http://schemas.microsoft.com/office/drawing/2014/main" id="{413C4CAB-09F9-6FC0-DDD6-88506E46627B}"/>
                </a:ext>
              </a:extLst>
            </p:cNvPr>
            <p:cNvSpPr>
              <a:spLocks noChangeShapeType="1"/>
            </p:cNvSpPr>
            <p:nvPr/>
          </p:nvSpPr>
          <p:spPr bwMode="auto">
            <a:xfrm>
              <a:off x="2973388"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Line 36">
              <a:extLst>
                <a:ext uri="{FF2B5EF4-FFF2-40B4-BE49-F238E27FC236}">
                  <a16:creationId xmlns:a16="http://schemas.microsoft.com/office/drawing/2014/main" id="{741A1FCC-7928-F330-42BE-DDA8A679CE91}"/>
                </a:ext>
              </a:extLst>
            </p:cNvPr>
            <p:cNvSpPr>
              <a:spLocks noChangeShapeType="1"/>
            </p:cNvSpPr>
            <p:nvPr/>
          </p:nvSpPr>
          <p:spPr bwMode="auto">
            <a:xfrm>
              <a:off x="3006726"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0" name="Line 37">
              <a:extLst>
                <a:ext uri="{FF2B5EF4-FFF2-40B4-BE49-F238E27FC236}">
                  <a16:creationId xmlns:a16="http://schemas.microsoft.com/office/drawing/2014/main" id="{9F47C921-E425-1EAC-86EF-A404E0DC9298}"/>
                </a:ext>
              </a:extLst>
            </p:cNvPr>
            <p:cNvSpPr>
              <a:spLocks noChangeShapeType="1"/>
            </p:cNvSpPr>
            <p:nvPr/>
          </p:nvSpPr>
          <p:spPr bwMode="auto">
            <a:xfrm>
              <a:off x="3038476" y="25479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Line 38">
              <a:extLst>
                <a:ext uri="{FF2B5EF4-FFF2-40B4-BE49-F238E27FC236}">
                  <a16:creationId xmlns:a16="http://schemas.microsoft.com/office/drawing/2014/main" id="{7A3184FB-8E09-E34F-C4F6-E3E8147A5669}"/>
                </a:ext>
              </a:extLst>
            </p:cNvPr>
            <p:cNvSpPr>
              <a:spLocks noChangeShapeType="1"/>
            </p:cNvSpPr>
            <p:nvPr/>
          </p:nvSpPr>
          <p:spPr bwMode="auto">
            <a:xfrm>
              <a:off x="3095626" y="27193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Line 39">
              <a:extLst>
                <a:ext uri="{FF2B5EF4-FFF2-40B4-BE49-F238E27FC236}">
                  <a16:creationId xmlns:a16="http://schemas.microsoft.com/office/drawing/2014/main" id="{B7B1DF3B-283A-16DF-1560-669251F0A2D5}"/>
                </a:ext>
              </a:extLst>
            </p:cNvPr>
            <p:cNvSpPr>
              <a:spLocks noChangeShapeType="1"/>
            </p:cNvSpPr>
            <p:nvPr/>
          </p:nvSpPr>
          <p:spPr bwMode="auto">
            <a:xfrm>
              <a:off x="3270251" y="3327401"/>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Line 40">
              <a:extLst>
                <a:ext uri="{FF2B5EF4-FFF2-40B4-BE49-F238E27FC236}">
                  <a16:creationId xmlns:a16="http://schemas.microsoft.com/office/drawing/2014/main" id="{5866BE57-8EA9-BE22-9BC6-7F4010309169}"/>
                </a:ext>
              </a:extLst>
            </p:cNvPr>
            <p:cNvSpPr>
              <a:spLocks noChangeShapeType="1"/>
            </p:cNvSpPr>
            <p:nvPr/>
          </p:nvSpPr>
          <p:spPr bwMode="auto">
            <a:xfrm>
              <a:off x="3295651" y="3327401"/>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4" name="Line 41">
              <a:extLst>
                <a:ext uri="{FF2B5EF4-FFF2-40B4-BE49-F238E27FC236}">
                  <a16:creationId xmlns:a16="http://schemas.microsoft.com/office/drawing/2014/main" id="{7DDD10D9-8182-474A-1C8B-55D879F314B1}"/>
                </a:ext>
              </a:extLst>
            </p:cNvPr>
            <p:cNvSpPr>
              <a:spLocks noChangeShapeType="1"/>
            </p:cNvSpPr>
            <p:nvPr/>
          </p:nvSpPr>
          <p:spPr bwMode="auto">
            <a:xfrm>
              <a:off x="3359151" y="36210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5" name="Line 42">
              <a:extLst>
                <a:ext uri="{FF2B5EF4-FFF2-40B4-BE49-F238E27FC236}">
                  <a16:creationId xmlns:a16="http://schemas.microsoft.com/office/drawing/2014/main" id="{902DE961-01D0-D902-E359-6B546787CC93}"/>
                </a:ext>
              </a:extLst>
            </p:cNvPr>
            <p:cNvSpPr>
              <a:spLocks noChangeShapeType="1"/>
            </p:cNvSpPr>
            <p:nvPr/>
          </p:nvSpPr>
          <p:spPr bwMode="auto">
            <a:xfrm>
              <a:off x="3573463" y="36210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6" name="Line 43">
              <a:extLst>
                <a:ext uri="{FF2B5EF4-FFF2-40B4-BE49-F238E27FC236}">
                  <a16:creationId xmlns:a16="http://schemas.microsoft.com/office/drawing/2014/main" id="{D81E5B40-A800-8B25-42CE-1E36B6C26D6E}"/>
                </a:ext>
              </a:extLst>
            </p:cNvPr>
            <p:cNvSpPr>
              <a:spLocks noChangeShapeType="1"/>
            </p:cNvSpPr>
            <p:nvPr/>
          </p:nvSpPr>
          <p:spPr bwMode="auto">
            <a:xfrm>
              <a:off x="3656013" y="36210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Line 44">
              <a:extLst>
                <a:ext uri="{FF2B5EF4-FFF2-40B4-BE49-F238E27FC236}">
                  <a16:creationId xmlns:a16="http://schemas.microsoft.com/office/drawing/2014/main" id="{B0766C35-5773-E156-E2FD-971D38A7479B}"/>
                </a:ext>
              </a:extLst>
            </p:cNvPr>
            <p:cNvSpPr>
              <a:spLocks noChangeShapeType="1"/>
            </p:cNvSpPr>
            <p:nvPr/>
          </p:nvSpPr>
          <p:spPr bwMode="auto">
            <a:xfrm>
              <a:off x="3795713" y="36210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altLang="en-US" dirty="0"/>
              <a:t>Atezolizumab + Bevacizumab vs Lenvatinib in Nonviral HCC: Outcomes in Non-NAFLD/NASH Population</a:t>
            </a:r>
            <a:endParaRPr lang="en-US" dirty="0"/>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2472820190"/>
              </p:ext>
            </p:extLst>
          </p:nvPr>
        </p:nvGraphicFramePr>
        <p:xfrm>
          <a:off x="4524375" y="1600200"/>
          <a:ext cx="7057866" cy="1756913"/>
        </p:xfrm>
        <a:graphic>
          <a:graphicData uri="http://schemas.openxmlformats.org/drawingml/2006/table">
            <a:tbl>
              <a:tblPr firstRow="1" bandRow="1">
                <a:tableStyleId>{0E3FDE45-AF77-4B5C-9715-49D594BDF05E}</a:tableStyleId>
              </a:tblPr>
              <a:tblGrid>
                <a:gridCol w="1140818">
                  <a:extLst>
                    <a:ext uri="{9D8B030D-6E8A-4147-A177-3AD203B41FA5}">
                      <a16:colId xmlns:a16="http://schemas.microsoft.com/office/drawing/2014/main" val="3741806511"/>
                    </a:ext>
                  </a:extLst>
                </a:gridCol>
                <a:gridCol w="1022696">
                  <a:extLst>
                    <a:ext uri="{9D8B030D-6E8A-4147-A177-3AD203B41FA5}">
                      <a16:colId xmlns:a16="http://schemas.microsoft.com/office/drawing/2014/main" val="2205920026"/>
                    </a:ext>
                  </a:extLst>
                </a:gridCol>
                <a:gridCol w="1250031">
                  <a:extLst>
                    <a:ext uri="{9D8B030D-6E8A-4147-A177-3AD203B41FA5}">
                      <a16:colId xmlns:a16="http://schemas.microsoft.com/office/drawing/2014/main" val="1859251159"/>
                    </a:ext>
                  </a:extLst>
                </a:gridCol>
                <a:gridCol w="1223098">
                  <a:extLst>
                    <a:ext uri="{9D8B030D-6E8A-4147-A177-3AD203B41FA5}">
                      <a16:colId xmlns:a16="http://schemas.microsoft.com/office/drawing/2014/main" val="3875856475"/>
                    </a:ext>
                  </a:extLst>
                </a:gridCol>
                <a:gridCol w="690048">
                  <a:extLst>
                    <a:ext uri="{9D8B030D-6E8A-4147-A177-3AD203B41FA5}">
                      <a16:colId xmlns:a16="http://schemas.microsoft.com/office/drawing/2014/main" val="260820300"/>
                    </a:ext>
                  </a:extLst>
                </a:gridCol>
                <a:gridCol w="932171">
                  <a:extLst>
                    <a:ext uri="{9D8B030D-6E8A-4147-A177-3AD203B41FA5}">
                      <a16:colId xmlns:a16="http://schemas.microsoft.com/office/drawing/2014/main" val="2106560949"/>
                    </a:ext>
                  </a:extLst>
                </a:gridCol>
                <a:gridCol w="799004">
                  <a:extLst>
                    <a:ext uri="{9D8B030D-6E8A-4147-A177-3AD203B41FA5}">
                      <a16:colId xmlns:a16="http://schemas.microsoft.com/office/drawing/2014/main" val="1189617807"/>
                    </a:ext>
                  </a:extLst>
                </a:gridCol>
              </a:tblGrid>
              <a:tr h="33888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Lenvatinib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(n = 315)</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Atezolizumab +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 (n = 108)</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Unadjusted Analysis</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Adjusted Analysis</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03178964"/>
                  </a:ext>
                </a:extLst>
              </a:tr>
              <a:tr h="42431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Lenvatinib (n = 569)</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 +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190)</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HR (95% CI)</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2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HR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Value</a:t>
                      </a:r>
                    </a:p>
                  </a:txBody>
                  <a:tcPr marL="45720" marR="45720">
                    <a:lnL>
                      <a:noFill/>
                    </a:lnL>
                    <a:lnR>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625281362"/>
                  </a:ext>
                </a:extLst>
              </a:tr>
              <a:tr h="480415">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OS, mo</a:t>
                      </a:r>
                    </a:p>
                  </a:txBody>
                  <a:tcPr marL="45720" marR="45720"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a:t>
                      </a:r>
                    </a:p>
                  </a:txBody>
                  <a:tcPr marL="45720" marR="45720">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a:t>
                      </a:r>
                    </a:p>
                  </a:txBody>
                  <a:tcPr marL="45720" marR="45720">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0.96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(0.60-1.54)</a:t>
                      </a:r>
                    </a:p>
                  </a:txBody>
                  <a:tcPr marL="45720" marR="45720">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.8862</a:t>
                      </a:r>
                    </a:p>
                  </a:txBody>
                  <a:tcPr marL="45720" marR="45720">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(0.42-1.18)</a:t>
                      </a:r>
                    </a:p>
                  </a:txBody>
                  <a:tcPr marL="45720" marR="45720">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.1852</a:t>
                      </a:r>
                    </a:p>
                  </a:txBody>
                  <a:tcPr marL="45720" marR="45720">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4804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45720" marR="45720"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a:t>
                      </a:r>
                    </a:p>
                  </a:txBody>
                  <a:tcPr marL="45720" marR="45720">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a:t>
                      </a:r>
                    </a:p>
                  </a:txBody>
                  <a:tcPr marL="45720" marR="45720">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(0.52-1.08)</a:t>
                      </a:r>
                    </a:p>
                  </a:txBody>
                  <a:tcPr marL="45720" marR="45720">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.1300</a:t>
                      </a:r>
                    </a:p>
                  </a:txBody>
                  <a:tcPr marL="45720" marR="45720">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(0.51-1.07)</a:t>
                      </a:r>
                    </a:p>
                  </a:txBody>
                  <a:tcPr marL="45720" marR="45720">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.1137</a:t>
                      </a:r>
                    </a:p>
                  </a:txBody>
                  <a:tcPr marL="45720" marR="45720">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Rimini. ESMO WCGIC 2022. Abstr SO-14. </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2" name="Straight Connector 11">
            <a:extLst>
              <a:ext uri="{FF2B5EF4-FFF2-40B4-BE49-F238E27FC236}">
                <a16:creationId xmlns:a16="http://schemas.microsoft.com/office/drawing/2014/main" id="{A4737CBA-21A7-3FB6-80BC-F0BBFB06629D}"/>
              </a:ext>
            </a:extLst>
          </p:cNvPr>
          <p:cNvCxnSpPr>
            <a:cxnSpLocks/>
          </p:cNvCxnSpPr>
          <p:nvPr/>
        </p:nvCxnSpPr>
        <p:spPr bwMode="auto">
          <a:xfrm>
            <a:off x="1592927" y="1772541"/>
            <a:ext cx="0" cy="2988054"/>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59C550B-FE10-B46F-1078-9547CBD88ECC}"/>
              </a:ext>
            </a:extLst>
          </p:cNvPr>
          <p:cNvCxnSpPr>
            <a:cxnSpLocks/>
          </p:cNvCxnSpPr>
          <p:nvPr/>
        </p:nvCxnSpPr>
        <p:spPr bwMode="auto">
          <a:xfrm>
            <a:off x="1588796" y="4751070"/>
            <a:ext cx="703848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A712EE0-F0B3-46DD-D577-A218F4F8B0D2}"/>
              </a:ext>
            </a:extLst>
          </p:cNvPr>
          <p:cNvCxnSpPr/>
          <p:nvPr/>
        </p:nvCxnSpPr>
        <p:spPr bwMode="auto">
          <a:xfrm>
            <a:off x="1521178" y="177254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332146D-DE0F-AD4A-32B8-75E67FF81595}"/>
              </a:ext>
            </a:extLst>
          </p:cNvPr>
          <p:cNvCxnSpPr/>
          <p:nvPr/>
        </p:nvCxnSpPr>
        <p:spPr bwMode="auto">
          <a:xfrm>
            <a:off x="1521178" y="2366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2B58CFE-1647-E034-6BA8-F3F8C8BEC228}"/>
              </a:ext>
            </a:extLst>
          </p:cNvPr>
          <p:cNvCxnSpPr/>
          <p:nvPr/>
        </p:nvCxnSpPr>
        <p:spPr bwMode="auto">
          <a:xfrm>
            <a:off x="1521178" y="2963930"/>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304C0A9-1AC9-285A-7087-58297F41B1E4}"/>
              </a:ext>
            </a:extLst>
          </p:cNvPr>
          <p:cNvCxnSpPr/>
          <p:nvPr/>
        </p:nvCxnSpPr>
        <p:spPr bwMode="auto">
          <a:xfrm>
            <a:off x="1521178" y="355795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28FFA2E-DAD0-C521-531A-EC9DC594556B}"/>
              </a:ext>
            </a:extLst>
          </p:cNvPr>
          <p:cNvCxnSpPr/>
          <p:nvPr/>
        </p:nvCxnSpPr>
        <p:spPr bwMode="auto">
          <a:xfrm>
            <a:off x="1521178" y="4155320"/>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CA8DD5F-F25B-C618-43ED-EE580EC2AB26}"/>
              </a:ext>
            </a:extLst>
          </p:cNvPr>
          <p:cNvCxnSpPr/>
          <p:nvPr/>
        </p:nvCxnSpPr>
        <p:spPr bwMode="auto">
          <a:xfrm>
            <a:off x="1521178" y="474934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0B1BA99-ED96-F55E-84A8-B8C3B8905539}"/>
              </a:ext>
            </a:extLst>
          </p:cNvPr>
          <p:cNvCxnSpPr>
            <a:cxnSpLocks/>
          </p:cNvCxnSpPr>
          <p:nvPr/>
        </p:nvCxnSpPr>
        <p:spPr bwMode="auto">
          <a:xfrm rot="16200000">
            <a:off x="1560085"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A426DD5-F371-AD98-81A0-E7DD36C63503}"/>
              </a:ext>
            </a:extLst>
          </p:cNvPr>
          <p:cNvCxnSpPr>
            <a:cxnSpLocks/>
          </p:cNvCxnSpPr>
          <p:nvPr/>
        </p:nvCxnSpPr>
        <p:spPr bwMode="auto">
          <a:xfrm rot="16200000">
            <a:off x="2264239"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6D9178D-992A-320D-AA23-3CF16A67FCF0}"/>
              </a:ext>
            </a:extLst>
          </p:cNvPr>
          <p:cNvCxnSpPr>
            <a:cxnSpLocks/>
          </p:cNvCxnSpPr>
          <p:nvPr/>
        </p:nvCxnSpPr>
        <p:spPr bwMode="auto">
          <a:xfrm rot="16200000">
            <a:off x="296172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30D44BB-1E71-B8A0-91A6-5083991F3329}"/>
              </a:ext>
            </a:extLst>
          </p:cNvPr>
          <p:cNvCxnSpPr>
            <a:cxnSpLocks/>
          </p:cNvCxnSpPr>
          <p:nvPr/>
        </p:nvCxnSpPr>
        <p:spPr bwMode="auto">
          <a:xfrm rot="16200000">
            <a:off x="365920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52CBF18-B449-9B0A-00B0-BEA4ED43856D}"/>
              </a:ext>
            </a:extLst>
          </p:cNvPr>
          <p:cNvCxnSpPr>
            <a:cxnSpLocks/>
          </p:cNvCxnSpPr>
          <p:nvPr/>
        </p:nvCxnSpPr>
        <p:spPr bwMode="auto">
          <a:xfrm rot="16200000">
            <a:off x="4366692"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A457AD4-B8D8-D85E-BF2F-14933355EC2E}"/>
              </a:ext>
            </a:extLst>
          </p:cNvPr>
          <p:cNvCxnSpPr>
            <a:cxnSpLocks/>
          </p:cNvCxnSpPr>
          <p:nvPr/>
        </p:nvCxnSpPr>
        <p:spPr bwMode="auto">
          <a:xfrm rot="16200000">
            <a:off x="5070846"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97C4EE2-DCAD-5AD5-C2F3-4A290BE2F55E}"/>
              </a:ext>
            </a:extLst>
          </p:cNvPr>
          <p:cNvCxnSpPr>
            <a:cxnSpLocks/>
          </p:cNvCxnSpPr>
          <p:nvPr/>
        </p:nvCxnSpPr>
        <p:spPr bwMode="auto">
          <a:xfrm rot="16200000">
            <a:off x="577500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5A84DCD-415B-7DB2-5E14-8739BB444BDB}"/>
              </a:ext>
            </a:extLst>
          </p:cNvPr>
          <p:cNvCxnSpPr>
            <a:cxnSpLocks/>
          </p:cNvCxnSpPr>
          <p:nvPr/>
        </p:nvCxnSpPr>
        <p:spPr bwMode="auto">
          <a:xfrm rot="16200000">
            <a:off x="647248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A9EEC0C-9482-4439-576F-8F8068B8601F}"/>
              </a:ext>
            </a:extLst>
          </p:cNvPr>
          <p:cNvCxnSpPr>
            <a:cxnSpLocks/>
          </p:cNvCxnSpPr>
          <p:nvPr/>
        </p:nvCxnSpPr>
        <p:spPr bwMode="auto">
          <a:xfrm rot="16200000">
            <a:off x="7169960"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363693D-9FB7-699B-B825-4B9B88165DE5}"/>
              </a:ext>
            </a:extLst>
          </p:cNvPr>
          <p:cNvCxnSpPr>
            <a:cxnSpLocks/>
          </p:cNvCxnSpPr>
          <p:nvPr/>
        </p:nvCxnSpPr>
        <p:spPr bwMode="auto">
          <a:xfrm rot="16200000">
            <a:off x="7874115" y="478592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76B0417-1A7A-FED7-BCD6-C76A8435D98C}"/>
              </a:ext>
            </a:extLst>
          </p:cNvPr>
          <p:cNvCxnSpPr>
            <a:cxnSpLocks/>
          </p:cNvCxnSpPr>
          <p:nvPr/>
        </p:nvCxnSpPr>
        <p:spPr bwMode="auto">
          <a:xfrm rot="16200000">
            <a:off x="8578269" y="4785922"/>
            <a:ext cx="73152"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C3A54F54-E4BC-536F-ED6E-623D58028A28}"/>
              </a:ext>
            </a:extLst>
          </p:cNvPr>
          <p:cNvSpPr txBox="1"/>
          <p:nvPr/>
        </p:nvSpPr>
        <p:spPr bwMode="auto">
          <a:xfrm>
            <a:off x="1142748" y="1649430"/>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E9BEE1D8-0587-9A8B-40F5-B042D6840D99}"/>
              </a:ext>
            </a:extLst>
          </p:cNvPr>
          <p:cNvSpPr txBox="1"/>
          <p:nvPr/>
        </p:nvSpPr>
        <p:spPr bwMode="auto">
          <a:xfrm>
            <a:off x="1142748" y="223344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2C2BDA78-3D66-F4CB-6B2F-F7AA3FF3E050}"/>
              </a:ext>
            </a:extLst>
          </p:cNvPr>
          <p:cNvSpPr txBox="1"/>
          <p:nvPr/>
        </p:nvSpPr>
        <p:spPr bwMode="auto">
          <a:xfrm>
            <a:off x="1142748" y="2834146"/>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A2CACE40-B649-3CA4-F891-896516E79C63}"/>
              </a:ext>
            </a:extLst>
          </p:cNvPr>
          <p:cNvSpPr txBox="1"/>
          <p:nvPr/>
        </p:nvSpPr>
        <p:spPr bwMode="auto">
          <a:xfrm>
            <a:off x="1142748" y="3431509"/>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88BC903B-FA00-2871-E40C-41190346C7EE}"/>
              </a:ext>
            </a:extLst>
          </p:cNvPr>
          <p:cNvSpPr txBox="1"/>
          <p:nvPr/>
        </p:nvSpPr>
        <p:spPr bwMode="auto">
          <a:xfrm>
            <a:off x="1142748" y="4028873"/>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29BDB68C-6BA2-59E4-FE24-73ABD542E552}"/>
              </a:ext>
            </a:extLst>
          </p:cNvPr>
          <p:cNvSpPr txBox="1"/>
          <p:nvPr/>
        </p:nvSpPr>
        <p:spPr bwMode="auto">
          <a:xfrm>
            <a:off x="988096" y="4619562"/>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BB5D7312-9C31-86CA-1DBD-6A918E059836}"/>
              </a:ext>
            </a:extLst>
          </p:cNvPr>
          <p:cNvSpPr txBox="1"/>
          <p:nvPr/>
        </p:nvSpPr>
        <p:spPr bwMode="auto">
          <a:xfrm>
            <a:off x="1418598" y="4818618"/>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8B979058-7975-A15D-563B-01F3A0A8B2F6}"/>
              </a:ext>
            </a:extLst>
          </p:cNvPr>
          <p:cNvSpPr txBox="1"/>
          <p:nvPr/>
        </p:nvSpPr>
        <p:spPr bwMode="auto">
          <a:xfrm>
            <a:off x="2122753" y="4818618"/>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40" name="TextBox 39">
            <a:extLst>
              <a:ext uri="{FF2B5EF4-FFF2-40B4-BE49-F238E27FC236}">
                <a16:creationId xmlns:a16="http://schemas.microsoft.com/office/drawing/2014/main" id="{7B5ABEFF-67CC-56CD-6FB8-8AEBE8BB7AB9}"/>
              </a:ext>
            </a:extLst>
          </p:cNvPr>
          <p:cNvSpPr txBox="1"/>
          <p:nvPr/>
        </p:nvSpPr>
        <p:spPr bwMode="auto">
          <a:xfrm>
            <a:off x="2823570"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0FF0A162-247B-5F7E-3B09-CA5DB53039C1}"/>
              </a:ext>
            </a:extLst>
          </p:cNvPr>
          <p:cNvSpPr txBox="1"/>
          <p:nvPr/>
        </p:nvSpPr>
        <p:spPr bwMode="auto">
          <a:xfrm>
            <a:off x="3507702"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2" name="TextBox 41">
            <a:extLst>
              <a:ext uri="{FF2B5EF4-FFF2-40B4-BE49-F238E27FC236}">
                <a16:creationId xmlns:a16="http://schemas.microsoft.com/office/drawing/2014/main" id="{48F85D6D-298D-A16F-ED6A-42C1BDC3676C}"/>
              </a:ext>
            </a:extLst>
          </p:cNvPr>
          <p:cNvSpPr txBox="1"/>
          <p:nvPr/>
        </p:nvSpPr>
        <p:spPr bwMode="auto">
          <a:xfrm>
            <a:off x="4231880"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721CEABC-FBB0-4522-583A-6848CD3139D1}"/>
              </a:ext>
            </a:extLst>
          </p:cNvPr>
          <p:cNvSpPr txBox="1"/>
          <p:nvPr/>
        </p:nvSpPr>
        <p:spPr bwMode="auto">
          <a:xfrm>
            <a:off x="4929360"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44" name="TextBox 43">
            <a:extLst>
              <a:ext uri="{FF2B5EF4-FFF2-40B4-BE49-F238E27FC236}">
                <a16:creationId xmlns:a16="http://schemas.microsoft.com/office/drawing/2014/main" id="{8588859B-06CD-6C12-7C63-804F99054ACA}"/>
              </a:ext>
            </a:extLst>
          </p:cNvPr>
          <p:cNvSpPr txBox="1"/>
          <p:nvPr/>
        </p:nvSpPr>
        <p:spPr bwMode="auto">
          <a:xfrm>
            <a:off x="5653538"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5" name="TextBox 44">
            <a:extLst>
              <a:ext uri="{FF2B5EF4-FFF2-40B4-BE49-F238E27FC236}">
                <a16:creationId xmlns:a16="http://schemas.microsoft.com/office/drawing/2014/main" id="{4A643BD0-0E0A-5A20-9E6A-C6EF4622BFB0}"/>
              </a:ext>
            </a:extLst>
          </p:cNvPr>
          <p:cNvSpPr txBox="1"/>
          <p:nvPr/>
        </p:nvSpPr>
        <p:spPr bwMode="auto">
          <a:xfrm>
            <a:off x="6334333"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46" name="TextBox 45">
            <a:extLst>
              <a:ext uri="{FF2B5EF4-FFF2-40B4-BE49-F238E27FC236}">
                <a16:creationId xmlns:a16="http://schemas.microsoft.com/office/drawing/2014/main" id="{9608406A-D660-4B1F-2A2C-E9986384A203}"/>
              </a:ext>
            </a:extLst>
          </p:cNvPr>
          <p:cNvSpPr txBox="1"/>
          <p:nvPr/>
        </p:nvSpPr>
        <p:spPr bwMode="auto">
          <a:xfrm>
            <a:off x="7058511"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19C523F2-F99A-4E5F-662E-04E66C47766A}"/>
              </a:ext>
            </a:extLst>
          </p:cNvPr>
          <p:cNvSpPr txBox="1"/>
          <p:nvPr/>
        </p:nvSpPr>
        <p:spPr bwMode="auto">
          <a:xfrm>
            <a:off x="7735966"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48" name="TextBox 47">
            <a:extLst>
              <a:ext uri="{FF2B5EF4-FFF2-40B4-BE49-F238E27FC236}">
                <a16:creationId xmlns:a16="http://schemas.microsoft.com/office/drawing/2014/main" id="{D96E8436-4E89-F950-33C3-ED284111A7B6}"/>
              </a:ext>
            </a:extLst>
          </p:cNvPr>
          <p:cNvSpPr txBox="1"/>
          <p:nvPr/>
        </p:nvSpPr>
        <p:spPr bwMode="auto">
          <a:xfrm>
            <a:off x="8433446" y="4821955"/>
            <a:ext cx="3403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49" name="TextBox 48">
            <a:extLst>
              <a:ext uri="{FF2B5EF4-FFF2-40B4-BE49-F238E27FC236}">
                <a16:creationId xmlns:a16="http://schemas.microsoft.com/office/drawing/2014/main" id="{A82D9C82-CFF7-EDEF-51FD-DDDB6BC750DC}"/>
              </a:ext>
            </a:extLst>
          </p:cNvPr>
          <p:cNvSpPr txBox="1"/>
          <p:nvPr/>
        </p:nvSpPr>
        <p:spPr bwMode="auto">
          <a:xfrm rot="16200000">
            <a:off x="-442419" y="3128067"/>
            <a:ext cx="2988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 (%)</a:t>
            </a:r>
          </a:p>
        </p:txBody>
      </p:sp>
      <p:sp>
        <p:nvSpPr>
          <p:cNvPr id="52" name="TextBox 51">
            <a:extLst>
              <a:ext uri="{FF2B5EF4-FFF2-40B4-BE49-F238E27FC236}">
                <a16:creationId xmlns:a16="http://schemas.microsoft.com/office/drawing/2014/main" id="{010453D2-07CF-8673-0956-CF1269AEB03B}"/>
              </a:ext>
            </a:extLst>
          </p:cNvPr>
          <p:cNvSpPr txBox="1"/>
          <p:nvPr/>
        </p:nvSpPr>
        <p:spPr bwMode="auto">
          <a:xfrm>
            <a:off x="781299" y="5756128"/>
            <a:ext cx="15529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Lenvatinib</a:t>
            </a:r>
          </a:p>
        </p:txBody>
      </p:sp>
      <p:sp>
        <p:nvSpPr>
          <p:cNvPr id="53" name="TextBox 52">
            <a:extLst>
              <a:ext uri="{FF2B5EF4-FFF2-40B4-BE49-F238E27FC236}">
                <a16:creationId xmlns:a16="http://schemas.microsoft.com/office/drawing/2014/main" id="{4FBE6FCF-0D77-E459-2460-94A1C0F5ADD7}"/>
              </a:ext>
            </a:extLst>
          </p:cNvPr>
          <p:cNvSpPr txBox="1"/>
          <p:nvPr/>
        </p:nvSpPr>
        <p:spPr bwMode="auto">
          <a:xfrm>
            <a:off x="781299" y="5356768"/>
            <a:ext cx="25032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Atezolizumab + bevacizumab</a:t>
            </a:r>
          </a:p>
        </p:txBody>
      </p:sp>
      <p:sp>
        <p:nvSpPr>
          <p:cNvPr id="54" name="TextBox 53">
            <a:extLst>
              <a:ext uri="{FF2B5EF4-FFF2-40B4-BE49-F238E27FC236}">
                <a16:creationId xmlns:a16="http://schemas.microsoft.com/office/drawing/2014/main" id="{29131934-4719-6148-715C-9DED0DC9617B}"/>
              </a:ext>
            </a:extLst>
          </p:cNvPr>
          <p:cNvSpPr txBox="1"/>
          <p:nvPr/>
        </p:nvSpPr>
        <p:spPr bwMode="auto">
          <a:xfrm>
            <a:off x="781299" y="5134891"/>
            <a:ext cx="15529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55" name="TextBox 54">
            <a:extLst>
              <a:ext uri="{FF2B5EF4-FFF2-40B4-BE49-F238E27FC236}">
                <a16:creationId xmlns:a16="http://schemas.microsoft.com/office/drawing/2014/main" id="{B906F7C6-69B6-2D67-6464-3FBB923FFA79}"/>
              </a:ext>
            </a:extLst>
          </p:cNvPr>
          <p:cNvSpPr txBox="1"/>
          <p:nvPr/>
        </p:nvSpPr>
        <p:spPr bwMode="auto">
          <a:xfrm>
            <a:off x="1582739" y="5057279"/>
            <a:ext cx="70445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3" name="Line 48">
            <a:extLst>
              <a:ext uri="{FF2B5EF4-FFF2-40B4-BE49-F238E27FC236}">
                <a16:creationId xmlns:a16="http://schemas.microsoft.com/office/drawing/2014/main" id="{48B346CE-E59A-2F1E-020F-99B2A40C6C63}"/>
              </a:ext>
            </a:extLst>
          </p:cNvPr>
          <p:cNvSpPr>
            <a:spLocks noChangeShapeType="1"/>
          </p:cNvSpPr>
          <p:nvPr/>
        </p:nvSpPr>
        <p:spPr bwMode="auto">
          <a:xfrm>
            <a:off x="1620838" y="17827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49">
            <a:extLst>
              <a:ext uri="{FF2B5EF4-FFF2-40B4-BE49-F238E27FC236}">
                <a16:creationId xmlns:a16="http://schemas.microsoft.com/office/drawing/2014/main" id="{BE3857FC-2947-3E2A-D028-1423714A5D7C}"/>
              </a:ext>
            </a:extLst>
          </p:cNvPr>
          <p:cNvSpPr>
            <a:spLocks/>
          </p:cNvSpPr>
          <p:nvPr/>
        </p:nvSpPr>
        <p:spPr bwMode="auto">
          <a:xfrm>
            <a:off x="1604963" y="1776413"/>
            <a:ext cx="6159500" cy="2987675"/>
          </a:xfrm>
          <a:custGeom>
            <a:avLst/>
            <a:gdLst>
              <a:gd name="T0" fmla="*/ 19 w 1940"/>
              <a:gd name="T1" fmla="*/ 7 h 939"/>
              <a:gd name="T2" fmla="*/ 48 w 1940"/>
              <a:gd name="T3" fmla="*/ 13 h 939"/>
              <a:gd name="T4" fmla="*/ 60 w 1940"/>
              <a:gd name="T5" fmla="*/ 23 h 939"/>
              <a:gd name="T6" fmla="*/ 92 w 1940"/>
              <a:gd name="T7" fmla="*/ 29 h 939"/>
              <a:gd name="T8" fmla="*/ 101 w 1940"/>
              <a:gd name="T9" fmla="*/ 40 h 939"/>
              <a:gd name="T10" fmla="*/ 112 w 1940"/>
              <a:gd name="T11" fmla="*/ 46 h 939"/>
              <a:gd name="T12" fmla="*/ 119 w 1940"/>
              <a:gd name="T13" fmla="*/ 69 h 939"/>
              <a:gd name="T14" fmla="*/ 133 w 1940"/>
              <a:gd name="T15" fmla="*/ 74 h 939"/>
              <a:gd name="T16" fmla="*/ 138 w 1940"/>
              <a:gd name="T17" fmla="*/ 79 h 939"/>
              <a:gd name="T18" fmla="*/ 144 w 1940"/>
              <a:gd name="T19" fmla="*/ 89 h 939"/>
              <a:gd name="T20" fmla="*/ 153 w 1940"/>
              <a:gd name="T21" fmla="*/ 97 h 939"/>
              <a:gd name="T22" fmla="*/ 167 w 1940"/>
              <a:gd name="T23" fmla="*/ 107 h 939"/>
              <a:gd name="T24" fmla="*/ 193 w 1940"/>
              <a:gd name="T25" fmla="*/ 117 h 939"/>
              <a:gd name="T26" fmla="*/ 213 w 1940"/>
              <a:gd name="T27" fmla="*/ 125 h 939"/>
              <a:gd name="T28" fmla="*/ 220 w 1940"/>
              <a:gd name="T29" fmla="*/ 132 h 939"/>
              <a:gd name="T30" fmla="*/ 232 w 1940"/>
              <a:gd name="T31" fmla="*/ 136 h 939"/>
              <a:gd name="T32" fmla="*/ 238 w 1940"/>
              <a:gd name="T33" fmla="*/ 150 h 939"/>
              <a:gd name="T34" fmla="*/ 265 w 1940"/>
              <a:gd name="T35" fmla="*/ 167 h 939"/>
              <a:gd name="T36" fmla="*/ 283 w 1940"/>
              <a:gd name="T37" fmla="*/ 178 h 939"/>
              <a:gd name="T38" fmla="*/ 314 w 1940"/>
              <a:gd name="T39" fmla="*/ 190 h 939"/>
              <a:gd name="T40" fmla="*/ 319 w 1940"/>
              <a:gd name="T41" fmla="*/ 201 h 939"/>
              <a:gd name="T42" fmla="*/ 328 w 1940"/>
              <a:gd name="T43" fmla="*/ 207 h 939"/>
              <a:gd name="T44" fmla="*/ 331 w 1940"/>
              <a:gd name="T45" fmla="*/ 216 h 939"/>
              <a:gd name="T46" fmla="*/ 357 w 1940"/>
              <a:gd name="T47" fmla="*/ 241 h 939"/>
              <a:gd name="T48" fmla="*/ 361 w 1940"/>
              <a:gd name="T49" fmla="*/ 253 h 939"/>
              <a:gd name="T50" fmla="*/ 378 w 1940"/>
              <a:gd name="T51" fmla="*/ 260 h 939"/>
              <a:gd name="T52" fmla="*/ 383 w 1940"/>
              <a:gd name="T53" fmla="*/ 285 h 939"/>
              <a:gd name="T54" fmla="*/ 404 w 1940"/>
              <a:gd name="T55" fmla="*/ 294 h 939"/>
              <a:gd name="T56" fmla="*/ 414 w 1940"/>
              <a:gd name="T57" fmla="*/ 308 h 939"/>
              <a:gd name="T58" fmla="*/ 423 w 1940"/>
              <a:gd name="T59" fmla="*/ 317 h 939"/>
              <a:gd name="T60" fmla="*/ 455 w 1940"/>
              <a:gd name="T61" fmla="*/ 326 h 939"/>
              <a:gd name="T62" fmla="*/ 466 w 1940"/>
              <a:gd name="T63" fmla="*/ 331 h 939"/>
              <a:gd name="T64" fmla="*/ 477 w 1940"/>
              <a:gd name="T65" fmla="*/ 343 h 939"/>
              <a:gd name="T66" fmla="*/ 495 w 1940"/>
              <a:gd name="T67" fmla="*/ 349 h 939"/>
              <a:gd name="T68" fmla="*/ 517 w 1940"/>
              <a:gd name="T69" fmla="*/ 358 h 939"/>
              <a:gd name="T70" fmla="*/ 539 w 1940"/>
              <a:gd name="T71" fmla="*/ 366 h 939"/>
              <a:gd name="T72" fmla="*/ 549 w 1940"/>
              <a:gd name="T73" fmla="*/ 386 h 939"/>
              <a:gd name="T74" fmla="*/ 592 w 1940"/>
              <a:gd name="T75" fmla="*/ 399 h 939"/>
              <a:gd name="T76" fmla="*/ 596 w 1940"/>
              <a:gd name="T77" fmla="*/ 410 h 939"/>
              <a:gd name="T78" fmla="*/ 613 w 1940"/>
              <a:gd name="T79" fmla="*/ 421 h 939"/>
              <a:gd name="T80" fmla="*/ 624 w 1940"/>
              <a:gd name="T81" fmla="*/ 459 h 939"/>
              <a:gd name="T82" fmla="*/ 659 w 1940"/>
              <a:gd name="T83" fmla="*/ 464 h 939"/>
              <a:gd name="T84" fmla="*/ 673 w 1940"/>
              <a:gd name="T85" fmla="*/ 484 h 939"/>
              <a:gd name="T86" fmla="*/ 776 w 1940"/>
              <a:gd name="T87" fmla="*/ 500 h 939"/>
              <a:gd name="T88" fmla="*/ 783 w 1940"/>
              <a:gd name="T89" fmla="*/ 528 h 939"/>
              <a:gd name="T90" fmla="*/ 794 w 1940"/>
              <a:gd name="T91" fmla="*/ 536 h 939"/>
              <a:gd name="T92" fmla="*/ 817 w 1940"/>
              <a:gd name="T93" fmla="*/ 554 h 939"/>
              <a:gd name="T94" fmla="*/ 914 w 1940"/>
              <a:gd name="T95" fmla="*/ 565 h 939"/>
              <a:gd name="T96" fmla="*/ 956 w 1940"/>
              <a:gd name="T97" fmla="*/ 590 h 939"/>
              <a:gd name="T98" fmla="*/ 1089 w 1940"/>
              <a:gd name="T99" fmla="*/ 606 h 939"/>
              <a:gd name="T100" fmla="*/ 1160 w 1940"/>
              <a:gd name="T101" fmla="*/ 657 h 939"/>
              <a:gd name="T102" fmla="*/ 1467 w 1940"/>
              <a:gd name="T103" fmla="*/ 692 h 939"/>
              <a:gd name="T104" fmla="*/ 1940 w 1940"/>
              <a:gd name="T105" fmla="*/ 939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0" h="939">
                <a:moveTo>
                  <a:pt x="0" y="0"/>
                </a:moveTo>
                <a:cubicBezTo>
                  <a:pt x="19" y="0"/>
                  <a:pt x="19" y="0"/>
                  <a:pt x="19" y="0"/>
                </a:cubicBezTo>
                <a:cubicBezTo>
                  <a:pt x="19" y="7"/>
                  <a:pt x="19" y="7"/>
                  <a:pt x="19" y="7"/>
                </a:cubicBezTo>
                <a:cubicBezTo>
                  <a:pt x="39" y="7"/>
                  <a:pt x="39" y="7"/>
                  <a:pt x="39" y="7"/>
                </a:cubicBezTo>
                <a:cubicBezTo>
                  <a:pt x="39" y="13"/>
                  <a:pt x="39" y="13"/>
                  <a:pt x="39" y="13"/>
                </a:cubicBezTo>
                <a:cubicBezTo>
                  <a:pt x="48" y="13"/>
                  <a:pt x="48" y="13"/>
                  <a:pt x="48" y="13"/>
                </a:cubicBezTo>
                <a:cubicBezTo>
                  <a:pt x="48" y="17"/>
                  <a:pt x="48" y="17"/>
                  <a:pt x="48" y="17"/>
                </a:cubicBezTo>
                <a:cubicBezTo>
                  <a:pt x="60" y="17"/>
                  <a:pt x="60" y="17"/>
                  <a:pt x="60" y="17"/>
                </a:cubicBezTo>
                <a:cubicBezTo>
                  <a:pt x="60" y="23"/>
                  <a:pt x="60" y="23"/>
                  <a:pt x="60" y="23"/>
                </a:cubicBezTo>
                <a:cubicBezTo>
                  <a:pt x="73" y="23"/>
                  <a:pt x="73" y="23"/>
                  <a:pt x="73" y="23"/>
                </a:cubicBezTo>
                <a:cubicBezTo>
                  <a:pt x="73" y="29"/>
                  <a:pt x="73" y="29"/>
                  <a:pt x="73" y="29"/>
                </a:cubicBezTo>
                <a:cubicBezTo>
                  <a:pt x="92" y="29"/>
                  <a:pt x="92" y="29"/>
                  <a:pt x="92" y="29"/>
                </a:cubicBezTo>
                <a:cubicBezTo>
                  <a:pt x="92" y="34"/>
                  <a:pt x="92" y="34"/>
                  <a:pt x="92" y="34"/>
                </a:cubicBezTo>
                <a:cubicBezTo>
                  <a:pt x="101" y="34"/>
                  <a:pt x="101" y="34"/>
                  <a:pt x="101" y="34"/>
                </a:cubicBezTo>
                <a:cubicBezTo>
                  <a:pt x="101" y="40"/>
                  <a:pt x="101" y="40"/>
                  <a:pt x="101" y="40"/>
                </a:cubicBezTo>
                <a:cubicBezTo>
                  <a:pt x="108" y="40"/>
                  <a:pt x="108" y="40"/>
                  <a:pt x="108" y="40"/>
                </a:cubicBezTo>
                <a:cubicBezTo>
                  <a:pt x="108" y="46"/>
                  <a:pt x="108" y="46"/>
                  <a:pt x="108" y="46"/>
                </a:cubicBezTo>
                <a:cubicBezTo>
                  <a:pt x="112" y="46"/>
                  <a:pt x="112" y="46"/>
                  <a:pt x="112" y="46"/>
                </a:cubicBezTo>
                <a:cubicBezTo>
                  <a:pt x="112" y="53"/>
                  <a:pt x="112" y="53"/>
                  <a:pt x="112" y="53"/>
                </a:cubicBezTo>
                <a:cubicBezTo>
                  <a:pt x="119" y="53"/>
                  <a:pt x="119" y="53"/>
                  <a:pt x="119" y="53"/>
                </a:cubicBezTo>
                <a:cubicBezTo>
                  <a:pt x="119" y="69"/>
                  <a:pt x="119" y="69"/>
                  <a:pt x="119" y="69"/>
                </a:cubicBezTo>
                <a:cubicBezTo>
                  <a:pt x="126" y="69"/>
                  <a:pt x="126" y="69"/>
                  <a:pt x="126" y="69"/>
                </a:cubicBezTo>
                <a:cubicBezTo>
                  <a:pt x="126" y="74"/>
                  <a:pt x="126" y="74"/>
                  <a:pt x="126" y="74"/>
                </a:cubicBezTo>
                <a:cubicBezTo>
                  <a:pt x="133" y="74"/>
                  <a:pt x="133" y="74"/>
                  <a:pt x="133" y="74"/>
                </a:cubicBezTo>
                <a:cubicBezTo>
                  <a:pt x="136" y="74"/>
                  <a:pt x="136" y="74"/>
                  <a:pt x="136" y="74"/>
                </a:cubicBezTo>
                <a:cubicBezTo>
                  <a:pt x="136" y="79"/>
                  <a:pt x="136" y="79"/>
                  <a:pt x="136" y="79"/>
                </a:cubicBezTo>
                <a:cubicBezTo>
                  <a:pt x="138" y="79"/>
                  <a:pt x="138" y="79"/>
                  <a:pt x="138" y="79"/>
                </a:cubicBezTo>
                <a:cubicBezTo>
                  <a:pt x="138" y="83"/>
                  <a:pt x="138" y="83"/>
                  <a:pt x="138" y="83"/>
                </a:cubicBezTo>
                <a:cubicBezTo>
                  <a:pt x="144" y="83"/>
                  <a:pt x="144" y="83"/>
                  <a:pt x="144" y="83"/>
                </a:cubicBezTo>
                <a:cubicBezTo>
                  <a:pt x="144" y="89"/>
                  <a:pt x="144" y="89"/>
                  <a:pt x="144" y="89"/>
                </a:cubicBezTo>
                <a:cubicBezTo>
                  <a:pt x="144" y="95"/>
                  <a:pt x="144" y="95"/>
                  <a:pt x="144" y="95"/>
                </a:cubicBezTo>
                <a:cubicBezTo>
                  <a:pt x="153" y="95"/>
                  <a:pt x="153" y="95"/>
                  <a:pt x="153" y="95"/>
                </a:cubicBezTo>
                <a:cubicBezTo>
                  <a:pt x="153" y="97"/>
                  <a:pt x="153" y="97"/>
                  <a:pt x="153" y="97"/>
                </a:cubicBezTo>
                <a:cubicBezTo>
                  <a:pt x="162" y="97"/>
                  <a:pt x="162" y="97"/>
                  <a:pt x="162" y="97"/>
                </a:cubicBezTo>
                <a:cubicBezTo>
                  <a:pt x="162" y="107"/>
                  <a:pt x="162" y="107"/>
                  <a:pt x="162" y="107"/>
                </a:cubicBezTo>
                <a:cubicBezTo>
                  <a:pt x="167" y="107"/>
                  <a:pt x="167" y="107"/>
                  <a:pt x="167" y="107"/>
                </a:cubicBezTo>
                <a:cubicBezTo>
                  <a:pt x="167" y="111"/>
                  <a:pt x="167" y="111"/>
                  <a:pt x="167" y="111"/>
                </a:cubicBezTo>
                <a:cubicBezTo>
                  <a:pt x="193" y="111"/>
                  <a:pt x="193" y="111"/>
                  <a:pt x="193" y="111"/>
                </a:cubicBezTo>
                <a:cubicBezTo>
                  <a:pt x="193" y="117"/>
                  <a:pt x="193" y="117"/>
                  <a:pt x="193" y="117"/>
                </a:cubicBezTo>
                <a:cubicBezTo>
                  <a:pt x="206" y="117"/>
                  <a:pt x="206" y="117"/>
                  <a:pt x="206" y="117"/>
                </a:cubicBezTo>
                <a:cubicBezTo>
                  <a:pt x="206" y="125"/>
                  <a:pt x="206" y="125"/>
                  <a:pt x="206" y="125"/>
                </a:cubicBezTo>
                <a:cubicBezTo>
                  <a:pt x="213" y="125"/>
                  <a:pt x="213" y="125"/>
                  <a:pt x="213" y="125"/>
                </a:cubicBezTo>
                <a:cubicBezTo>
                  <a:pt x="213" y="129"/>
                  <a:pt x="213" y="129"/>
                  <a:pt x="213" y="129"/>
                </a:cubicBezTo>
                <a:cubicBezTo>
                  <a:pt x="220" y="129"/>
                  <a:pt x="220" y="129"/>
                  <a:pt x="220" y="129"/>
                </a:cubicBezTo>
                <a:cubicBezTo>
                  <a:pt x="220" y="132"/>
                  <a:pt x="220" y="132"/>
                  <a:pt x="220" y="132"/>
                </a:cubicBezTo>
                <a:cubicBezTo>
                  <a:pt x="228" y="132"/>
                  <a:pt x="228" y="132"/>
                  <a:pt x="228" y="132"/>
                </a:cubicBezTo>
                <a:cubicBezTo>
                  <a:pt x="228" y="136"/>
                  <a:pt x="228" y="136"/>
                  <a:pt x="228" y="136"/>
                </a:cubicBezTo>
                <a:cubicBezTo>
                  <a:pt x="232" y="136"/>
                  <a:pt x="232" y="136"/>
                  <a:pt x="232" y="136"/>
                </a:cubicBezTo>
                <a:cubicBezTo>
                  <a:pt x="232" y="141"/>
                  <a:pt x="232" y="141"/>
                  <a:pt x="232" y="141"/>
                </a:cubicBezTo>
                <a:cubicBezTo>
                  <a:pt x="238" y="141"/>
                  <a:pt x="238" y="141"/>
                  <a:pt x="238" y="141"/>
                </a:cubicBezTo>
                <a:cubicBezTo>
                  <a:pt x="238" y="150"/>
                  <a:pt x="238" y="150"/>
                  <a:pt x="238" y="150"/>
                </a:cubicBezTo>
                <a:cubicBezTo>
                  <a:pt x="249" y="150"/>
                  <a:pt x="249" y="150"/>
                  <a:pt x="249" y="150"/>
                </a:cubicBezTo>
                <a:cubicBezTo>
                  <a:pt x="249" y="167"/>
                  <a:pt x="249" y="167"/>
                  <a:pt x="249" y="167"/>
                </a:cubicBezTo>
                <a:cubicBezTo>
                  <a:pt x="265" y="167"/>
                  <a:pt x="265" y="167"/>
                  <a:pt x="265" y="167"/>
                </a:cubicBezTo>
                <a:cubicBezTo>
                  <a:pt x="265" y="174"/>
                  <a:pt x="265" y="174"/>
                  <a:pt x="265" y="174"/>
                </a:cubicBezTo>
                <a:cubicBezTo>
                  <a:pt x="283" y="174"/>
                  <a:pt x="283" y="174"/>
                  <a:pt x="283" y="174"/>
                </a:cubicBezTo>
                <a:cubicBezTo>
                  <a:pt x="283" y="178"/>
                  <a:pt x="283" y="178"/>
                  <a:pt x="283" y="178"/>
                </a:cubicBezTo>
                <a:cubicBezTo>
                  <a:pt x="309" y="178"/>
                  <a:pt x="309" y="178"/>
                  <a:pt x="309" y="178"/>
                </a:cubicBezTo>
                <a:cubicBezTo>
                  <a:pt x="309" y="190"/>
                  <a:pt x="309" y="190"/>
                  <a:pt x="309" y="190"/>
                </a:cubicBezTo>
                <a:cubicBezTo>
                  <a:pt x="314" y="190"/>
                  <a:pt x="314" y="190"/>
                  <a:pt x="314" y="190"/>
                </a:cubicBezTo>
                <a:cubicBezTo>
                  <a:pt x="314" y="196"/>
                  <a:pt x="314" y="196"/>
                  <a:pt x="314" y="196"/>
                </a:cubicBezTo>
                <a:cubicBezTo>
                  <a:pt x="319" y="196"/>
                  <a:pt x="319" y="196"/>
                  <a:pt x="319" y="196"/>
                </a:cubicBezTo>
                <a:cubicBezTo>
                  <a:pt x="319" y="201"/>
                  <a:pt x="319" y="201"/>
                  <a:pt x="319" y="201"/>
                </a:cubicBezTo>
                <a:cubicBezTo>
                  <a:pt x="323" y="201"/>
                  <a:pt x="323" y="201"/>
                  <a:pt x="323" y="201"/>
                </a:cubicBezTo>
                <a:cubicBezTo>
                  <a:pt x="323" y="207"/>
                  <a:pt x="323" y="207"/>
                  <a:pt x="323" y="207"/>
                </a:cubicBezTo>
                <a:cubicBezTo>
                  <a:pt x="328" y="207"/>
                  <a:pt x="328" y="207"/>
                  <a:pt x="328" y="207"/>
                </a:cubicBezTo>
                <a:cubicBezTo>
                  <a:pt x="328" y="210"/>
                  <a:pt x="328" y="210"/>
                  <a:pt x="328" y="210"/>
                </a:cubicBezTo>
                <a:cubicBezTo>
                  <a:pt x="331" y="210"/>
                  <a:pt x="331" y="210"/>
                  <a:pt x="331" y="210"/>
                </a:cubicBezTo>
                <a:cubicBezTo>
                  <a:pt x="331" y="216"/>
                  <a:pt x="331" y="216"/>
                  <a:pt x="331" y="216"/>
                </a:cubicBezTo>
                <a:cubicBezTo>
                  <a:pt x="333" y="216"/>
                  <a:pt x="333" y="216"/>
                  <a:pt x="333" y="216"/>
                </a:cubicBezTo>
                <a:cubicBezTo>
                  <a:pt x="333" y="241"/>
                  <a:pt x="333" y="241"/>
                  <a:pt x="333" y="241"/>
                </a:cubicBezTo>
                <a:cubicBezTo>
                  <a:pt x="357" y="241"/>
                  <a:pt x="357" y="241"/>
                  <a:pt x="357" y="241"/>
                </a:cubicBezTo>
                <a:cubicBezTo>
                  <a:pt x="358" y="244"/>
                  <a:pt x="358" y="244"/>
                  <a:pt x="358" y="244"/>
                </a:cubicBezTo>
                <a:cubicBezTo>
                  <a:pt x="361" y="244"/>
                  <a:pt x="361" y="244"/>
                  <a:pt x="361" y="244"/>
                </a:cubicBezTo>
                <a:cubicBezTo>
                  <a:pt x="361" y="253"/>
                  <a:pt x="361" y="253"/>
                  <a:pt x="361" y="253"/>
                </a:cubicBezTo>
                <a:cubicBezTo>
                  <a:pt x="370" y="253"/>
                  <a:pt x="370" y="253"/>
                  <a:pt x="370" y="253"/>
                </a:cubicBezTo>
                <a:cubicBezTo>
                  <a:pt x="370" y="260"/>
                  <a:pt x="370" y="260"/>
                  <a:pt x="370" y="260"/>
                </a:cubicBezTo>
                <a:cubicBezTo>
                  <a:pt x="378" y="260"/>
                  <a:pt x="378" y="260"/>
                  <a:pt x="378" y="260"/>
                </a:cubicBezTo>
                <a:cubicBezTo>
                  <a:pt x="378" y="270"/>
                  <a:pt x="378" y="270"/>
                  <a:pt x="378" y="270"/>
                </a:cubicBezTo>
                <a:cubicBezTo>
                  <a:pt x="383" y="270"/>
                  <a:pt x="383" y="270"/>
                  <a:pt x="383" y="270"/>
                </a:cubicBezTo>
                <a:cubicBezTo>
                  <a:pt x="383" y="285"/>
                  <a:pt x="383" y="285"/>
                  <a:pt x="383" y="285"/>
                </a:cubicBezTo>
                <a:cubicBezTo>
                  <a:pt x="391" y="285"/>
                  <a:pt x="391" y="285"/>
                  <a:pt x="391" y="285"/>
                </a:cubicBezTo>
                <a:cubicBezTo>
                  <a:pt x="391" y="294"/>
                  <a:pt x="391" y="294"/>
                  <a:pt x="391" y="294"/>
                </a:cubicBezTo>
                <a:cubicBezTo>
                  <a:pt x="404" y="294"/>
                  <a:pt x="404" y="294"/>
                  <a:pt x="404" y="294"/>
                </a:cubicBezTo>
                <a:cubicBezTo>
                  <a:pt x="404" y="300"/>
                  <a:pt x="404" y="300"/>
                  <a:pt x="404" y="300"/>
                </a:cubicBezTo>
                <a:cubicBezTo>
                  <a:pt x="414" y="300"/>
                  <a:pt x="414" y="300"/>
                  <a:pt x="414" y="300"/>
                </a:cubicBezTo>
                <a:cubicBezTo>
                  <a:pt x="414" y="308"/>
                  <a:pt x="414" y="308"/>
                  <a:pt x="414" y="308"/>
                </a:cubicBezTo>
                <a:cubicBezTo>
                  <a:pt x="418" y="308"/>
                  <a:pt x="418" y="308"/>
                  <a:pt x="418" y="308"/>
                </a:cubicBezTo>
                <a:cubicBezTo>
                  <a:pt x="418" y="317"/>
                  <a:pt x="418" y="317"/>
                  <a:pt x="418" y="317"/>
                </a:cubicBezTo>
                <a:cubicBezTo>
                  <a:pt x="423" y="317"/>
                  <a:pt x="423" y="317"/>
                  <a:pt x="423" y="317"/>
                </a:cubicBezTo>
                <a:cubicBezTo>
                  <a:pt x="423" y="321"/>
                  <a:pt x="423" y="321"/>
                  <a:pt x="423" y="321"/>
                </a:cubicBezTo>
                <a:cubicBezTo>
                  <a:pt x="455" y="321"/>
                  <a:pt x="455" y="321"/>
                  <a:pt x="455" y="321"/>
                </a:cubicBezTo>
                <a:cubicBezTo>
                  <a:pt x="455" y="326"/>
                  <a:pt x="455" y="326"/>
                  <a:pt x="455" y="326"/>
                </a:cubicBezTo>
                <a:cubicBezTo>
                  <a:pt x="462" y="326"/>
                  <a:pt x="462" y="326"/>
                  <a:pt x="462" y="326"/>
                </a:cubicBezTo>
                <a:cubicBezTo>
                  <a:pt x="462" y="331"/>
                  <a:pt x="462" y="331"/>
                  <a:pt x="462" y="331"/>
                </a:cubicBezTo>
                <a:cubicBezTo>
                  <a:pt x="466" y="331"/>
                  <a:pt x="466" y="331"/>
                  <a:pt x="466" y="331"/>
                </a:cubicBezTo>
                <a:cubicBezTo>
                  <a:pt x="466" y="336"/>
                  <a:pt x="466" y="336"/>
                  <a:pt x="466" y="336"/>
                </a:cubicBezTo>
                <a:cubicBezTo>
                  <a:pt x="477" y="336"/>
                  <a:pt x="477" y="336"/>
                  <a:pt x="477" y="336"/>
                </a:cubicBezTo>
                <a:cubicBezTo>
                  <a:pt x="477" y="343"/>
                  <a:pt x="477" y="343"/>
                  <a:pt x="477" y="343"/>
                </a:cubicBezTo>
                <a:cubicBezTo>
                  <a:pt x="488" y="343"/>
                  <a:pt x="488" y="343"/>
                  <a:pt x="488" y="343"/>
                </a:cubicBezTo>
                <a:cubicBezTo>
                  <a:pt x="488" y="349"/>
                  <a:pt x="488" y="349"/>
                  <a:pt x="488" y="349"/>
                </a:cubicBezTo>
                <a:cubicBezTo>
                  <a:pt x="495" y="349"/>
                  <a:pt x="495" y="349"/>
                  <a:pt x="495" y="349"/>
                </a:cubicBezTo>
                <a:cubicBezTo>
                  <a:pt x="495" y="354"/>
                  <a:pt x="495" y="354"/>
                  <a:pt x="495" y="354"/>
                </a:cubicBezTo>
                <a:cubicBezTo>
                  <a:pt x="517" y="354"/>
                  <a:pt x="517" y="354"/>
                  <a:pt x="517" y="354"/>
                </a:cubicBezTo>
                <a:cubicBezTo>
                  <a:pt x="517" y="358"/>
                  <a:pt x="517" y="358"/>
                  <a:pt x="517" y="358"/>
                </a:cubicBezTo>
                <a:cubicBezTo>
                  <a:pt x="524" y="358"/>
                  <a:pt x="524" y="358"/>
                  <a:pt x="524" y="358"/>
                </a:cubicBezTo>
                <a:cubicBezTo>
                  <a:pt x="524" y="366"/>
                  <a:pt x="524" y="366"/>
                  <a:pt x="524" y="366"/>
                </a:cubicBezTo>
                <a:cubicBezTo>
                  <a:pt x="539" y="366"/>
                  <a:pt x="539" y="366"/>
                  <a:pt x="539" y="366"/>
                </a:cubicBezTo>
                <a:cubicBezTo>
                  <a:pt x="539" y="376"/>
                  <a:pt x="539" y="376"/>
                  <a:pt x="539" y="376"/>
                </a:cubicBezTo>
                <a:cubicBezTo>
                  <a:pt x="549" y="376"/>
                  <a:pt x="549" y="376"/>
                  <a:pt x="549" y="376"/>
                </a:cubicBezTo>
                <a:cubicBezTo>
                  <a:pt x="549" y="386"/>
                  <a:pt x="549" y="386"/>
                  <a:pt x="549" y="386"/>
                </a:cubicBezTo>
                <a:cubicBezTo>
                  <a:pt x="571" y="386"/>
                  <a:pt x="571" y="386"/>
                  <a:pt x="571" y="386"/>
                </a:cubicBezTo>
                <a:cubicBezTo>
                  <a:pt x="571" y="399"/>
                  <a:pt x="571" y="399"/>
                  <a:pt x="571" y="399"/>
                </a:cubicBezTo>
                <a:cubicBezTo>
                  <a:pt x="592" y="399"/>
                  <a:pt x="592" y="399"/>
                  <a:pt x="592" y="399"/>
                </a:cubicBezTo>
                <a:cubicBezTo>
                  <a:pt x="592" y="404"/>
                  <a:pt x="592" y="404"/>
                  <a:pt x="592" y="404"/>
                </a:cubicBezTo>
                <a:cubicBezTo>
                  <a:pt x="596" y="404"/>
                  <a:pt x="596" y="404"/>
                  <a:pt x="596" y="404"/>
                </a:cubicBezTo>
                <a:cubicBezTo>
                  <a:pt x="596" y="410"/>
                  <a:pt x="596" y="410"/>
                  <a:pt x="596" y="410"/>
                </a:cubicBezTo>
                <a:cubicBezTo>
                  <a:pt x="608" y="410"/>
                  <a:pt x="608" y="410"/>
                  <a:pt x="608" y="410"/>
                </a:cubicBezTo>
                <a:cubicBezTo>
                  <a:pt x="608" y="421"/>
                  <a:pt x="608" y="421"/>
                  <a:pt x="608" y="421"/>
                </a:cubicBezTo>
                <a:cubicBezTo>
                  <a:pt x="613" y="421"/>
                  <a:pt x="613" y="421"/>
                  <a:pt x="613" y="421"/>
                </a:cubicBezTo>
                <a:cubicBezTo>
                  <a:pt x="613" y="433"/>
                  <a:pt x="613" y="433"/>
                  <a:pt x="613" y="433"/>
                </a:cubicBezTo>
                <a:cubicBezTo>
                  <a:pt x="624" y="433"/>
                  <a:pt x="624" y="433"/>
                  <a:pt x="624" y="433"/>
                </a:cubicBezTo>
                <a:cubicBezTo>
                  <a:pt x="624" y="459"/>
                  <a:pt x="624" y="459"/>
                  <a:pt x="624" y="459"/>
                </a:cubicBezTo>
                <a:cubicBezTo>
                  <a:pt x="633" y="459"/>
                  <a:pt x="633" y="459"/>
                  <a:pt x="633" y="459"/>
                </a:cubicBezTo>
                <a:cubicBezTo>
                  <a:pt x="633" y="464"/>
                  <a:pt x="633" y="464"/>
                  <a:pt x="633" y="464"/>
                </a:cubicBezTo>
                <a:cubicBezTo>
                  <a:pt x="659" y="464"/>
                  <a:pt x="659" y="464"/>
                  <a:pt x="659" y="464"/>
                </a:cubicBezTo>
                <a:cubicBezTo>
                  <a:pt x="659" y="478"/>
                  <a:pt x="659" y="478"/>
                  <a:pt x="659" y="478"/>
                </a:cubicBezTo>
                <a:cubicBezTo>
                  <a:pt x="673" y="478"/>
                  <a:pt x="673" y="478"/>
                  <a:pt x="673" y="478"/>
                </a:cubicBezTo>
                <a:cubicBezTo>
                  <a:pt x="673" y="478"/>
                  <a:pt x="670" y="484"/>
                  <a:pt x="673" y="484"/>
                </a:cubicBezTo>
                <a:cubicBezTo>
                  <a:pt x="675" y="484"/>
                  <a:pt x="754" y="484"/>
                  <a:pt x="754" y="484"/>
                </a:cubicBezTo>
                <a:cubicBezTo>
                  <a:pt x="754" y="500"/>
                  <a:pt x="754" y="500"/>
                  <a:pt x="754" y="500"/>
                </a:cubicBezTo>
                <a:cubicBezTo>
                  <a:pt x="776" y="500"/>
                  <a:pt x="776" y="500"/>
                  <a:pt x="776" y="500"/>
                </a:cubicBezTo>
                <a:cubicBezTo>
                  <a:pt x="776" y="510"/>
                  <a:pt x="776" y="510"/>
                  <a:pt x="776" y="510"/>
                </a:cubicBezTo>
                <a:cubicBezTo>
                  <a:pt x="783" y="510"/>
                  <a:pt x="783" y="510"/>
                  <a:pt x="783" y="510"/>
                </a:cubicBezTo>
                <a:cubicBezTo>
                  <a:pt x="783" y="528"/>
                  <a:pt x="783" y="528"/>
                  <a:pt x="783" y="528"/>
                </a:cubicBezTo>
                <a:cubicBezTo>
                  <a:pt x="788" y="528"/>
                  <a:pt x="788" y="528"/>
                  <a:pt x="788" y="528"/>
                </a:cubicBezTo>
                <a:cubicBezTo>
                  <a:pt x="788" y="536"/>
                  <a:pt x="788" y="536"/>
                  <a:pt x="788" y="536"/>
                </a:cubicBezTo>
                <a:cubicBezTo>
                  <a:pt x="794" y="536"/>
                  <a:pt x="794" y="536"/>
                  <a:pt x="794" y="536"/>
                </a:cubicBezTo>
                <a:cubicBezTo>
                  <a:pt x="794" y="546"/>
                  <a:pt x="794" y="546"/>
                  <a:pt x="794" y="546"/>
                </a:cubicBezTo>
                <a:cubicBezTo>
                  <a:pt x="796" y="546"/>
                  <a:pt x="817" y="546"/>
                  <a:pt x="817" y="546"/>
                </a:cubicBezTo>
                <a:cubicBezTo>
                  <a:pt x="817" y="554"/>
                  <a:pt x="817" y="554"/>
                  <a:pt x="817" y="554"/>
                </a:cubicBezTo>
                <a:cubicBezTo>
                  <a:pt x="862" y="554"/>
                  <a:pt x="862" y="554"/>
                  <a:pt x="862" y="554"/>
                </a:cubicBezTo>
                <a:cubicBezTo>
                  <a:pt x="862" y="565"/>
                  <a:pt x="862" y="565"/>
                  <a:pt x="862" y="565"/>
                </a:cubicBezTo>
                <a:cubicBezTo>
                  <a:pt x="914" y="565"/>
                  <a:pt x="914" y="565"/>
                  <a:pt x="914" y="565"/>
                </a:cubicBezTo>
                <a:cubicBezTo>
                  <a:pt x="914" y="577"/>
                  <a:pt x="914" y="577"/>
                  <a:pt x="914" y="577"/>
                </a:cubicBezTo>
                <a:cubicBezTo>
                  <a:pt x="956" y="577"/>
                  <a:pt x="956" y="577"/>
                  <a:pt x="956" y="577"/>
                </a:cubicBezTo>
                <a:cubicBezTo>
                  <a:pt x="956" y="590"/>
                  <a:pt x="956" y="590"/>
                  <a:pt x="956" y="590"/>
                </a:cubicBezTo>
                <a:cubicBezTo>
                  <a:pt x="986" y="590"/>
                  <a:pt x="986" y="590"/>
                  <a:pt x="986" y="590"/>
                </a:cubicBezTo>
                <a:cubicBezTo>
                  <a:pt x="986" y="606"/>
                  <a:pt x="986" y="606"/>
                  <a:pt x="986" y="606"/>
                </a:cubicBezTo>
                <a:cubicBezTo>
                  <a:pt x="1089" y="606"/>
                  <a:pt x="1089" y="606"/>
                  <a:pt x="1089" y="606"/>
                </a:cubicBezTo>
                <a:cubicBezTo>
                  <a:pt x="1089" y="627"/>
                  <a:pt x="1089" y="627"/>
                  <a:pt x="1089" y="627"/>
                </a:cubicBezTo>
                <a:cubicBezTo>
                  <a:pt x="1160" y="627"/>
                  <a:pt x="1160" y="627"/>
                  <a:pt x="1160" y="627"/>
                </a:cubicBezTo>
                <a:cubicBezTo>
                  <a:pt x="1160" y="657"/>
                  <a:pt x="1160" y="657"/>
                  <a:pt x="1160" y="657"/>
                </a:cubicBezTo>
                <a:cubicBezTo>
                  <a:pt x="1274" y="657"/>
                  <a:pt x="1274" y="657"/>
                  <a:pt x="1274" y="657"/>
                </a:cubicBezTo>
                <a:cubicBezTo>
                  <a:pt x="1274" y="692"/>
                  <a:pt x="1274" y="692"/>
                  <a:pt x="1274" y="692"/>
                </a:cubicBezTo>
                <a:cubicBezTo>
                  <a:pt x="1467" y="692"/>
                  <a:pt x="1467" y="692"/>
                  <a:pt x="1467" y="692"/>
                </a:cubicBezTo>
                <a:cubicBezTo>
                  <a:pt x="1467" y="755"/>
                  <a:pt x="1467" y="755"/>
                  <a:pt x="1467" y="755"/>
                </a:cubicBezTo>
                <a:cubicBezTo>
                  <a:pt x="1940" y="755"/>
                  <a:pt x="1940" y="755"/>
                  <a:pt x="1940" y="755"/>
                </a:cubicBezTo>
                <a:cubicBezTo>
                  <a:pt x="1940" y="939"/>
                  <a:pt x="1940" y="939"/>
                  <a:pt x="1940" y="939"/>
                </a:cubicBez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 name="Line 50">
            <a:extLst>
              <a:ext uri="{FF2B5EF4-FFF2-40B4-BE49-F238E27FC236}">
                <a16:creationId xmlns:a16="http://schemas.microsoft.com/office/drawing/2014/main" id="{657103C4-F63F-800E-27E5-F6314E86D48E}"/>
              </a:ext>
            </a:extLst>
          </p:cNvPr>
          <p:cNvSpPr>
            <a:spLocks noChangeShapeType="1"/>
          </p:cNvSpPr>
          <p:nvPr/>
        </p:nvSpPr>
        <p:spPr bwMode="auto">
          <a:xfrm>
            <a:off x="1649413" y="17827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6" name="Line 51">
            <a:extLst>
              <a:ext uri="{FF2B5EF4-FFF2-40B4-BE49-F238E27FC236}">
                <a16:creationId xmlns:a16="http://schemas.microsoft.com/office/drawing/2014/main" id="{A144DFD5-A4E7-C627-80B8-BC0AAF03A45C}"/>
              </a:ext>
            </a:extLst>
          </p:cNvPr>
          <p:cNvSpPr>
            <a:spLocks noChangeShapeType="1"/>
          </p:cNvSpPr>
          <p:nvPr/>
        </p:nvSpPr>
        <p:spPr bwMode="auto">
          <a:xfrm>
            <a:off x="1671638" y="18049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7" name="Line 52">
            <a:extLst>
              <a:ext uri="{FF2B5EF4-FFF2-40B4-BE49-F238E27FC236}">
                <a16:creationId xmlns:a16="http://schemas.microsoft.com/office/drawing/2014/main" id="{E986DC22-75FE-361D-EE45-D72C2A1CC96D}"/>
              </a:ext>
            </a:extLst>
          </p:cNvPr>
          <p:cNvSpPr>
            <a:spLocks noChangeShapeType="1"/>
          </p:cNvSpPr>
          <p:nvPr/>
        </p:nvSpPr>
        <p:spPr bwMode="auto">
          <a:xfrm>
            <a:off x="1728788" y="18145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8" name="Line 53">
            <a:extLst>
              <a:ext uri="{FF2B5EF4-FFF2-40B4-BE49-F238E27FC236}">
                <a16:creationId xmlns:a16="http://schemas.microsoft.com/office/drawing/2014/main" id="{419096B6-3900-A55E-7245-211AA3C6340B}"/>
              </a:ext>
            </a:extLst>
          </p:cNvPr>
          <p:cNvSpPr>
            <a:spLocks noChangeShapeType="1"/>
          </p:cNvSpPr>
          <p:nvPr/>
        </p:nvSpPr>
        <p:spPr bwMode="auto">
          <a:xfrm>
            <a:off x="1776413" y="18272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9" name="Line 54">
            <a:extLst>
              <a:ext uri="{FF2B5EF4-FFF2-40B4-BE49-F238E27FC236}">
                <a16:creationId xmlns:a16="http://schemas.microsoft.com/office/drawing/2014/main" id="{DD85EC6B-1944-186B-E4DA-4C027CAFB53C}"/>
              </a:ext>
            </a:extLst>
          </p:cNvPr>
          <p:cNvSpPr>
            <a:spLocks noChangeShapeType="1"/>
          </p:cNvSpPr>
          <p:nvPr/>
        </p:nvSpPr>
        <p:spPr bwMode="auto">
          <a:xfrm>
            <a:off x="1801813" y="18494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0" name="Line 55">
            <a:extLst>
              <a:ext uri="{FF2B5EF4-FFF2-40B4-BE49-F238E27FC236}">
                <a16:creationId xmlns:a16="http://schemas.microsoft.com/office/drawing/2014/main" id="{55D279C5-71C2-0860-36DF-439EB6F5D395}"/>
              </a:ext>
            </a:extLst>
          </p:cNvPr>
          <p:cNvSpPr>
            <a:spLocks noChangeShapeType="1"/>
          </p:cNvSpPr>
          <p:nvPr/>
        </p:nvSpPr>
        <p:spPr bwMode="auto">
          <a:xfrm>
            <a:off x="1808163" y="18494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1" name="Line 56">
            <a:extLst>
              <a:ext uri="{FF2B5EF4-FFF2-40B4-BE49-F238E27FC236}">
                <a16:creationId xmlns:a16="http://schemas.microsoft.com/office/drawing/2014/main" id="{7C49344D-C15E-8AE6-A488-924C825B2177}"/>
              </a:ext>
            </a:extLst>
          </p:cNvPr>
          <p:cNvSpPr>
            <a:spLocks noChangeShapeType="1"/>
          </p:cNvSpPr>
          <p:nvPr/>
        </p:nvSpPr>
        <p:spPr bwMode="auto">
          <a:xfrm>
            <a:off x="1824038" y="18494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2" name="Line 57">
            <a:extLst>
              <a:ext uri="{FF2B5EF4-FFF2-40B4-BE49-F238E27FC236}">
                <a16:creationId xmlns:a16="http://schemas.microsoft.com/office/drawing/2014/main" id="{A0167F13-2437-3864-66AF-1739C3673117}"/>
              </a:ext>
            </a:extLst>
          </p:cNvPr>
          <p:cNvSpPr>
            <a:spLocks noChangeShapeType="1"/>
          </p:cNvSpPr>
          <p:nvPr/>
        </p:nvSpPr>
        <p:spPr bwMode="auto">
          <a:xfrm>
            <a:off x="1849438" y="18653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3" name="Line 58">
            <a:extLst>
              <a:ext uri="{FF2B5EF4-FFF2-40B4-BE49-F238E27FC236}">
                <a16:creationId xmlns:a16="http://schemas.microsoft.com/office/drawing/2014/main" id="{952B7FC8-2319-75E5-07F1-31DB9612D67E}"/>
              </a:ext>
            </a:extLst>
          </p:cNvPr>
          <p:cNvSpPr>
            <a:spLocks noChangeShapeType="1"/>
          </p:cNvSpPr>
          <p:nvPr/>
        </p:nvSpPr>
        <p:spPr bwMode="auto">
          <a:xfrm>
            <a:off x="1900238" y="18843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4" name="Line 59">
            <a:extLst>
              <a:ext uri="{FF2B5EF4-FFF2-40B4-BE49-F238E27FC236}">
                <a16:creationId xmlns:a16="http://schemas.microsoft.com/office/drawing/2014/main" id="{0D9ECCC0-7AB0-FDD9-2A92-EB963FEEE88D}"/>
              </a:ext>
            </a:extLst>
          </p:cNvPr>
          <p:cNvSpPr>
            <a:spLocks noChangeShapeType="1"/>
          </p:cNvSpPr>
          <p:nvPr/>
        </p:nvSpPr>
        <p:spPr bwMode="auto">
          <a:xfrm>
            <a:off x="1928813" y="18970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5" name="Line 60">
            <a:extLst>
              <a:ext uri="{FF2B5EF4-FFF2-40B4-BE49-F238E27FC236}">
                <a16:creationId xmlns:a16="http://schemas.microsoft.com/office/drawing/2014/main" id="{BF5E3F7F-3F12-B055-4F5F-9A6A973A4FFB}"/>
              </a:ext>
            </a:extLst>
          </p:cNvPr>
          <p:cNvSpPr>
            <a:spLocks noChangeShapeType="1"/>
          </p:cNvSpPr>
          <p:nvPr/>
        </p:nvSpPr>
        <p:spPr bwMode="auto">
          <a:xfrm>
            <a:off x="1973263" y="19383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6" name="Line 61">
            <a:extLst>
              <a:ext uri="{FF2B5EF4-FFF2-40B4-BE49-F238E27FC236}">
                <a16:creationId xmlns:a16="http://schemas.microsoft.com/office/drawing/2014/main" id="{20EFE6EE-68CD-5FD8-15BD-83878BCDDC97}"/>
              </a:ext>
            </a:extLst>
          </p:cNvPr>
          <p:cNvSpPr>
            <a:spLocks noChangeShapeType="1"/>
          </p:cNvSpPr>
          <p:nvPr/>
        </p:nvSpPr>
        <p:spPr bwMode="auto">
          <a:xfrm>
            <a:off x="1998663" y="19954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7" name="Line 62">
            <a:extLst>
              <a:ext uri="{FF2B5EF4-FFF2-40B4-BE49-F238E27FC236}">
                <a16:creationId xmlns:a16="http://schemas.microsoft.com/office/drawing/2014/main" id="{7C7F663D-7B17-6580-9869-B87E7B4C3DE1}"/>
              </a:ext>
            </a:extLst>
          </p:cNvPr>
          <p:cNvSpPr>
            <a:spLocks noChangeShapeType="1"/>
          </p:cNvSpPr>
          <p:nvPr/>
        </p:nvSpPr>
        <p:spPr bwMode="auto">
          <a:xfrm>
            <a:off x="2020888" y="20018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8" name="Line 63">
            <a:extLst>
              <a:ext uri="{FF2B5EF4-FFF2-40B4-BE49-F238E27FC236}">
                <a16:creationId xmlns:a16="http://schemas.microsoft.com/office/drawing/2014/main" id="{B1FB98DD-36B5-82AA-C4F5-3450EAF0E1C5}"/>
              </a:ext>
            </a:extLst>
          </p:cNvPr>
          <p:cNvSpPr>
            <a:spLocks noChangeShapeType="1"/>
          </p:cNvSpPr>
          <p:nvPr/>
        </p:nvSpPr>
        <p:spPr bwMode="auto">
          <a:xfrm>
            <a:off x="2033588" y="20113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9" name="Line 64">
            <a:extLst>
              <a:ext uri="{FF2B5EF4-FFF2-40B4-BE49-F238E27FC236}">
                <a16:creationId xmlns:a16="http://schemas.microsoft.com/office/drawing/2014/main" id="{60C6F372-6543-B9F5-994F-4FC82572633D}"/>
              </a:ext>
            </a:extLst>
          </p:cNvPr>
          <p:cNvSpPr>
            <a:spLocks noChangeShapeType="1"/>
          </p:cNvSpPr>
          <p:nvPr/>
        </p:nvSpPr>
        <p:spPr bwMode="auto">
          <a:xfrm>
            <a:off x="2049463" y="201136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0" name="Line 65">
            <a:extLst>
              <a:ext uri="{FF2B5EF4-FFF2-40B4-BE49-F238E27FC236}">
                <a16:creationId xmlns:a16="http://schemas.microsoft.com/office/drawing/2014/main" id="{A9577014-6C8B-F61E-9DB7-C84E0149D387}"/>
              </a:ext>
            </a:extLst>
          </p:cNvPr>
          <p:cNvSpPr>
            <a:spLocks noChangeShapeType="1"/>
          </p:cNvSpPr>
          <p:nvPr/>
        </p:nvSpPr>
        <p:spPr bwMode="auto">
          <a:xfrm>
            <a:off x="2074863" y="20716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1" name="Line 66">
            <a:extLst>
              <a:ext uri="{FF2B5EF4-FFF2-40B4-BE49-F238E27FC236}">
                <a16:creationId xmlns:a16="http://schemas.microsoft.com/office/drawing/2014/main" id="{8AC7DCBC-4277-6D28-799B-EFB3618AAE01}"/>
              </a:ext>
            </a:extLst>
          </p:cNvPr>
          <p:cNvSpPr>
            <a:spLocks noChangeShapeType="1"/>
          </p:cNvSpPr>
          <p:nvPr/>
        </p:nvSpPr>
        <p:spPr bwMode="auto">
          <a:xfrm>
            <a:off x="2097088" y="2084388"/>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2" name="Line 67">
            <a:extLst>
              <a:ext uri="{FF2B5EF4-FFF2-40B4-BE49-F238E27FC236}">
                <a16:creationId xmlns:a16="http://schemas.microsoft.com/office/drawing/2014/main" id="{8F5548BC-6E6A-89C4-A0D7-3F0D38796FD5}"/>
              </a:ext>
            </a:extLst>
          </p:cNvPr>
          <p:cNvSpPr>
            <a:spLocks noChangeShapeType="1"/>
          </p:cNvSpPr>
          <p:nvPr/>
        </p:nvSpPr>
        <p:spPr bwMode="auto">
          <a:xfrm>
            <a:off x="2106613" y="2084388"/>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3" name="Line 68">
            <a:extLst>
              <a:ext uri="{FF2B5EF4-FFF2-40B4-BE49-F238E27FC236}">
                <a16:creationId xmlns:a16="http://schemas.microsoft.com/office/drawing/2014/main" id="{9B117068-EF47-1E99-63F8-1A73541446A0}"/>
              </a:ext>
            </a:extLst>
          </p:cNvPr>
          <p:cNvSpPr>
            <a:spLocks noChangeShapeType="1"/>
          </p:cNvSpPr>
          <p:nvPr/>
        </p:nvSpPr>
        <p:spPr bwMode="auto">
          <a:xfrm>
            <a:off x="2122488" y="2109788"/>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4" name="Line 69">
            <a:extLst>
              <a:ext uri="{FF2B5EF4-FFF2-40B4-BE49-F238E27FC236}">
                <a16:creationId xmlns:a16="http://schemas.microsoft.com/office/drawing/2014/main" id="{D2568F9C-27FC-54A4-52E0-A9A6A52689E0}"/>
              </a:ext>
            </a:extLst>
          </p:cNvPr>
          <p:cNvSpPr>
            <a:spLocks noChangeShapeType="1"/>
          </p:cNvSpPr>
          <p:nvPr/>
        </p:nvSpPr>
        <p:spPr bwMode="auto">
          <a:xfrm>
            <a:off x="2151063" y="2128838"/>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5" name="Line 70">
            <a:extLst>
              <a:ext uri="{FF2B5EF4-FFF2-40B4-BE49-F238E27FC236}">
                <a16:creationId xmlns:a16="http://schemas.microsoft.com/office/drawing/2014/main" id="{C64A74D9-A1A6-8899-3DB6-41388F5C6F1A}"/>
              </a:ext>
            </a:extLst>
          </p:cNvPr>
          <p:cNvSpPr>
            <a:spLocks noChangeShapeType="1"/>
          </p:cNvSpPr>
          <p:nvPr/>
        </p:nvSpPr>
        <p:spPr bwMode="auto">
          <a:xfrm>
            <a:off x="2185988" y="2132013"/>
            <a:ext cx="0" cy="6508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6" name="Line 71">
            <a:extLst>
              <a:ext uri="{FF2B5EF4-FFF2-40B4-BE49-F238E27FC236}">
                <a16:creationId xmlns:a16="http://schemas.microsoft.com/office/drawing/2014/main" id="{701B4F10-C897-C890-E21C-F0F3C926FF42}"/>
              </a:ext>
            </a:extLst>
          </p:cNvPr>
          <p:cNvSpPr>
            <a:spLocks noChangeShapeType="1"/>
          </p:cNvSpPr>
          <p:nvPr/>
        </p:nvSpPr>
        <p:spPr bwMode="auto">
          <a:xfrm>
            <a:off x="2201863" y="2132013"/>
            <a:ext cx="0" cy="6508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7" name="Line 72">
            <a:extLst>
              <a:ext uri="{FF2B5EF4-FFF2-40B4-BE49-F238E27FC236}">
                <a16:creationId xmlns:a16="http://schemas.microsoft.com/office/drawing/2014/main" id="{6336C3B5-6779-9762-600B-D7C99AF261FF}"/>
              </a:ext>
            </a:extLst>
          </p:cNvPr>
          <p:cNvSpPr>
            <a:spLocks noChangeShapeType="1"/>
          </p:cNvSpPr>
          <p:nvPr/>
        </p:nvSpPr>
        <p:spPr bwMode="auto">
          <a:xfrm>
            <a:off x="2220913" y="215582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8" name="Line 73">
            <a:extLst>
              <a:ext uri="{FF2B5EF4-FFF2-40B4-BE49-F238E27FC236}">
                <a16:creationId xmlns:a16="http://schemas.microsoft.com/office/drawing/2014/main" id="{04B89786-9CAD-FCAE-537C-3BF06B0C9E92}"/>
              </a:ext>
            </a:extLst>
          </p:cNvPr>
          <p:cNvSpPr>
            <a:spLocks noChangeShapeType="1"/>
          </p:cNvSpPr>
          <p:nvPr/>
        </p:nvSpPr>
        <p:spPr bwMode="auto">
          <a:xfrm>
            <a:off x="2233613" y="215582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9" name="Line 74">
            <a:extLst>
              <a:ext uri="{FF2B5EF4-FFF2-40B4-BE49-F238E27FC236}">
                <a16:creationId xmlns:a16="http://schemas.microsoft.com/office/drawing/2014/main" id="{041BDB41-1EE6-5B7C-3C29-84FC759AB9F8}"/>
              </a:ext>
            </a:extLst>
          </p:cNvPr>
          <p:cNvSpPr>
            <a:spLocks noChangeShapeType="1"/>
          </p:cNvSpPr>
          <p:nvPr/>
        </p:nvSpPr>
        <p:spPr bwMode="auto">
          <a:xfrm>
            <a:off x="2246313" y="215582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0" name="Line 75">
            <a:extLst>
              <a:ext uri="{FF2B5EF4-FFF2-40B4-BE49-F238E27FC236}">
                <a16:creationId xmlns:a16="http://schemas.microsoft.com/office/drawing/2014/main" id="{AE42E639-3612-B846-CEFF-915966928BE7}"/>
              </a:ext>
            </a:extLst>
          </p:cNvPr>
          <p:cNvSpPr>
            <a:spLocks noChangeShapeType="1"/>
          </p:cNvSpPr>
          <p:nvPr/>
        </p:nvSpPr>
        <p:spPr bwMode="auto">
          <a:xfrm>
            <a:off x="2259013" y="21717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1" name="Line 76">
            <a:extLst>
              <a:ext uri="{FF2B5EF4-FFF2-40B4-BE49-F238E27FC236}">
                <a16:creationId xmlns:a16="http://schemas.microsoft.com/office/drawing/2014/main" id="{652CDE61-A12C-AA35-65B7-0EC924A583C6}"/>
              </a:ext>
            </a:extLst>
          </p:cNvPr>
          <p:cNvSpPr>
            <a:spLocks noChangeShapeType="1"/>
          </p:cNvSpPr>
          <p:nvPr/>
        </p:nvSpPr>
        <p:spPr bwMode="auto">
          <a:xfrm>
            <a:off x="2268538" y="21717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2" name="Line 77">
            <a:extLst>
              <a:ext uri="{FF2B5EF4-FFF2-40B4-BE49-F238E27FC236}">
                <a16:creationId xmlns:a16="http://schemas.microsoft.com/office/drawing/2014/main" id="{485F6941-D1B3-0AFB-7ECA-05FCCAD97BF4}"/>
              </a:ext>
            </a:extLst>
          </p:cNvPr>
          <p:cNvSpPr>
            <a:spLocks noChangeShapeType="1"/>
          </p:cNvSpPr>
          <p:nvPr/>
        </p:nvSpPr>
        <p:spPr bwMode="auto">
          <a:xfrm>
            <a:off x="2284413" y="21907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3" name="Line 78">
            <a:extLst>
              <a:ext uri="{FF2B5EF4-FFF2-40B4-BE49-F238E27FC236}">
                <a16:creationId xmlns:a16="http://schemas.microsoft.com/office/drawing/2014/main" id="{5BDD318E-DB2A-CE4F-A2C1-E789C0DC7F24}"/>
              </a:ext>
            </a:extLst>
          </p:cNvPr>
          <p:cNvSpPr>
            <a:spLocks noChangeShapeType="1"/>
          </p:cNvSpPr>
          <p:nvPr/>
        </p:nvSpPr>
        <p:spPr bwMode="auto">
          <a:xfrm>
            <a:off x="2309813" y="219075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4" name="Line 79">
            <a:extLst>
              <a:ext uri="{FF2B5EF4-FFF2-40B4-BE49-F238E27FC236}">
                <a16:creationId xmlns:a16="http://schemas.microsoft.com/office/drawing/2014/main" id="{7E053AE7-3144-AFF7-C3F3-4313DD4CDEB9}"/>
              </a:ext>
            </a:extLst>
          </p:cNvPr>
          <p:cNvSpPr>
            <a:spLocks noChangeShapeType="1"/>
          </p:cNvSpPr>
          <p:nvPr/>
        </p:nvSpPr>
        <p:spPr bwMode="auto">
          <a:xfrm>
            <a:off x="2344738" y="22161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5" name="Line 80">
            <a:extLst>
              <a:ext uri="{FF2B5EF4-FFF2-40B4-BE49-F238E27FC236}">
                <a16:creationId xmlns:a16="http://schemas.microsoft.com/office/drawing/2014/main" id="{DCB63A7B-4641-630D-27F8-B7F37D75486F}"/>
              </a:ext>
            </a:extLst>
          </p:cNvPr>
          <p:cNvSpPr>
            <a:spLocks noChangeShapeType="1"/>
          </p:cNvSpPr>
          <p:nvPr/>
        </p:nvSpPr>
        <p:spPr bwMode="auto">
          <a:xfrm>
            <a:off x="2363788" y="22479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6" name="Line 81">
            <a:extLst>
              <a:ext uri="{FF2B5EF4-FFF2-40B4-BE49-F238E27FC236}">
                <a16:creationId xmlns:a16="http://schemas.microsoft.com/office/drawing/2014/main" id="{9F3383F6-8ECF-72D9-B8F4-AC566A0E5488}"/>
              </a:ext>
            </a:extLst>
          </p:cNvPr>
          <p:cNvSpPr>
            <a:spLocks noChangeShapeType="1"/>
          </p:cNvSpPr>
          <p:nvPr/>
        </p:nvSpPr>
        <p:spPr bwMode="auto">
          <a:xfrm>
            <a:off x="2373313" y="22479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7" name="Line 82">
            <a:extLst>
              <a:ext uri="{FF2B5EF4-FFF2-40B4-BE49-F238E27FC236}">
                <a16:creationId xmlns:a16="http://schemas.microsoft.com/office/drawing/2014/main" id="{5A909DA6-3844-E921-958B-275EBF50E967}"/>
              </a:ext>
            </a:extLst>
          </p:cNvPr>
          <p:cNvSpPr>
            <a:spLocks noChangeShapeType="1"/>
          </p:cNvSpPr>
          <p:nvPr/>
        </p:nvSpPr>
        <p:spPr bwMode="auto">
          <a:xfrm>
            <a:off x="2382838" y="22479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8" name="Line 83">
            <a:extLst>
              <a:ext uri="{FF2B5EF4-FFF2-40B4-BE49-F238E27FC236}">
                <a16:creationId xmlns:a16="http://schemas.microsoft.com/office/drawing/2014/main" id="{720FD083-2892-4157-E032-A26F9CF5EAFF}"/>
              </a:ext>
            </a:extLst>
          </p:cNvPr>
          <p:cNvSpPr>
            <a:spLocks noChangeShapeType="1"/>
          </p:cNvSpPr>
          <p:nvPr/>
        </p:nvSpPr>
        <p:spPr bwMode="auto">
          <a:xfrm>
            <a:off x="2382838" y="23050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9" name="Line 84">
            <a:extLst>
              <a:ext uri="{FF2B5EF4-FFF2-40B4-BE49-F238E27FC236}">
                <a16:creationId xmlns:a16="http://schemas.microsoft.com/office/drawing/2014/main" id="{6A3BD387-D635-5EA3-D0F1-5F383E11985D}"/>
              </a:ext>
            </a:extLst>
          </p:cNvPr>
          <p:cNvSpPr>
            <a:spLocks noChangeShapeType="1"/>
          </p:cNvSpPr>
          <p:nvPr/>
        </p:nvSpPr>
        <p:spPr bwMode="auto">
          <a:xfrm>
            <a:off x="2395538" y="23050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0" name="Line 85">
            <a:extLst>
              <a:ext uri="{FF2B5EF4-FFF2-40B4-BE49-F238E27FC236}">
                <a16:creationId xmlns:a16="http://schemas.microsoft.com/office/drawing/2014/main" id="{609583A4-5553-D6DF-FEBD-6F22DC6AD80B}"/>
              </a:ext>
            </a:extLst>
          </p:cNvPr>
          <p:cNvSpPr>
            <a:spLocks noChangeShapeType="1"/>
          </p:cNvSpPr>
          <p:nvPr/>
        </p:nvSpPr>
        <p:spPr bwMode="auto">
          <a:xfrm>
            <a:off x="2411413" y="23050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1" name="Line 86">
            <a:extLst>
              <a:ext uri="{FF2B5EF4-FFF2-40B4-BE49-F238E27FC236}">
                <a16:creationId xmlns:a16="http://schemas.microsoft.com/office/drawing/2014/main" id="{B934AEE3-11CA-D7BF-F5BA-198A81C72E4F}"/>
              </a:ext>
            </a:extLst>
          </p:cNvPr>
          <p:cNvSpPr>
            <a:spLocks noChangeShapeType="1"/>
          </p:cNvSpPr>
          <p:nvPr/>
        </p:nvSpPr>
        <p:spPr bwMode="auto">
          <a:xfrm>
            <a:off x="2405063" y="22479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2" name="Line 87">
            <a:extLst>
              <a:ext uri="{FF2B5EF4-FFF2-40B4-BE49-F238E27FC236}">
                <a16:creationId xmlns:a16="http://schemas.microsoft.com/office/drawing/2014/main" id="{D9359F3B-5592-582A-F986-910F9D52B4CF}"/>
              </a:ext>
            </a:extLst>
          </p:cNvPr>
          <p:cNvSpPr>
            <a:spLocks noChangeShapeType="1"/>
          </p:cNvSpPr>
          <p:nvPr/>
        </p:nvSpPr>
        <p:spPr bwMode="auto">
          <a:xfrm>
            <a:off x="2433638" y="23082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3" name="Line 88">
            <a:extLst>
              <a:ext uri="{FF2B5EF4-FFF2-40B4-BE49-F238E27FC236}">
                <a16:creationId xmlns:a16="http://schemas.microsoft.com/office/drawing/2014/main" id="{EE6AE1C6-6DC5-D825-1613-B5C1B14CDB4D}"/>
              </a:ext>
            </a:extLst>
          </p:cNvPr>
          <p:cNvSpPr>
            <a:spLocks noChangeShapeType="1"/>
          </p:cNvSpPr>
          <p:nvPr/>
        </p:nvSpPr>
        <p:spPr bwMode="auto">
          <a:xfrm>
            <a:off x="2446338" y="23336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4" name="Line 89">
            <a:extLst>
              <a:ext uri="{FF2B5EF4-FFF2-40B4-BE49-F238E27FC236}">
                <a16:creationId xmlns:a16="http://schemas.microsoft.com/office/drawing/2014/main" id="{D9965259-E326-B41A-7351-17AA5427AA0F}"/>
              </a:ext>
            </a:extLst>
          </p:cNvPr>
          <p:cNvSpPr>
            <a:spLocks noChangeShapeType="1"/>
          </p:cNvSpPr>
          <p:nvPr/>
        </p:nvSpPr>
        <p:spPr bwMode="auto">
          <a:xfrm>
            <a:off x="2465388" y="23336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5" name="Line 90">
            <a:extLst>
              <a:ext uri="{FF2B5EF4-FFF2-40B4-BE49-F238E27FC236}">
                <a16:creationId xmlns:a16="http://schemas.microsoft.com/office/drawing/2014/main" id="{E53BEF68-61FA-1365-3392-9B7E0211E28B}"/>
              </a:ext>
            </a:extLst>
          </p:cNvPr>
          <p:cNvSpPr>
            <a:spLocks noChangeShapeType="1"/>
          </p:cNvSpPr>
          <p:nvPr/>
        </p:nvSpPr>
        <p:spPr bwMode="auto">
          <a:xfrm>
            <a:off x="2474913" y="23336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6" name="Line 91">
            <a:extLst>
              <a:ext uri="{FF2B5EF4-FFF2-40B4-BE49-F238E27FC236}">
                <a16:creationId xmlns:a16="http://schemas.microsoft.com/office/drawing/2014/main" id="{AF696AFC-A241-5004-24C2-5544AA0E6556}"/>
              </a:ext>
            </a:extLst>
          </p:cNvPr>
          <p:cNvSpPr>
            <a:spLocks noChangeShapeType="1"/>
          </p:cNvSpPr>
          <p:nvPr/>
        </p:nvSpPr>
        <p:spPr bwMode="auto">
          <a:xfrm>
            <a:off x="2490788" y="23336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7" name="Line 92">
            <a:extLst>
              <a:ext uri="{FF2B5EF4-FFF2-40B4-BE49-F238E27FC236}">
                <a16:creationId xmlns:a16="http://schemas.microsoft.com/office/drawing/2014/main" id="{EF7E169C-574F-C3B9-A316-A88AF7F80C90}"/>
              </a:ext>
            </a:extLst>
          </p:cNvPr>
          <p:cNvSpPr>
            <a:spLocks noChangeShapeType="1"/>
          </p:cNvSpPr>
          <p:nvPr/>
        </p:nvSpPr>
        <p:spPr bwMode="auto">
          <a:xfrm>
            <a:off x="2509838" y="23495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8" name="Line 93">
            <a:extLst>
              <a:ext uri="{FF2B5EF4-FFF2-40B4-BE49-F238E27FC236}">
                <a16:creationId xmlns:a16="http://schemas.microsoft.com/office/drawing/2014/main" id="{B79B2042-C424-5BC6-44B6-7EAF19B0B58A}"/>
              </a:ext>
            </a:extLst>
          </p:cNvPr>
          <p:cNvSpPr>
            <a:spLocks noChangeShapeType="1"/>
          </p:cNvSpPr>
          <p:nvPr/>
        </p:nvSpPr>
        <p:spPr bwMode="auto">
          <a:xfrm>
            <a:off x="2532063" y="23495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9" name="Line 94">
            <a:extLst>
              <a:ext uri="{FF2B5EF4-FFF2-40B4-BE49-F238E27FC236}">
                <a16:creationId xmlns:a16="http://schemas.microsoft.com/office/drawing/2014/main" id="{2C00E220-E872-8C7A-DB20-C9E83ABEDFD0}"/>
              </a:ext>
            </a:extLst>
          </p:cNvPr>
          <p:cNvSpPr>
            <a:spLocks noChangeShapeType="1"/>
          </p:cNvSpPr>
          <p:nvPr/>
        </p:nvSpPr>
        <p:spPr bwMode="auto">
          <a:xfrm>
            <a:off x="2598738" y="23368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0" name="Line 95">
            <a:extLst>
              <a:ext uri="{FF2B5EF4-FFF2-40B4-BE49-F238E27FC236}">
                <a16:creationId xmlns:a16="http://schemas.microsoft.com/office/drawing/2014/main" id="{02DEC9BF-3500-A7DB-C694-5FF335CB082C}"/>
              </a:ext>
            </a:extLst>
          </p:cNvPr>
          <p:cNvSpPr>
            <a:spLocks noChangeShapeType="1"/>
          </p:cNvSpPr>
          <p:nvPr/>
        </p:nvSpPr>
        <p:spPr bwMode="auto">
          <a:xfrm>
            <a:off x="2589213" y="23622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1" name="Line 96">
            <a:extLst>
              <a:ext uri="{FF2B5EF4-FFF2-40B4-BE49-F238E27FC236}">
                <a16:creationId xmlns:a16="http://schemas.microsoft.com/office/drawing/2014/main" id="{C7CAEEE6-4177-9B1D-2648-1680761216C4}"/>
              </a:ext>
            </a:extLst>
          </p:cNvPr>
          <p:cNvSpPr>
            <a:spLocks noChangeShapeType="1"/>
          </p:cNvSpPr>
          <p:nvPr/>
        </p:nvSpPr>
        <p:spPr bwMode="auto">
          <a:xfrm>
            <a:off x="2601913" y="237807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2" name="Line 97">
            <a:extLst>
              <a:ext uri="{FF2B5EF4-FFF2-40B4-BE49-F238E27FC236}">
                <a16:creationId xmlns:a16="http://schemas.microsoft.com/office/drawing/2014/main" id="{92ECCE74-C1FF-94BB-AFD0-AA65A8E5B8E1}"/>
              </a:ext>
            </a:extLst>
          </p:cNvPr>
          <p:cNvSpPr>
            <a:spLocks noChangeShapeType="1"/>
          </p:cNvSpPr>
          <p:nvPr/>
        </p:nvSpPr>
        <p:spPr bwMode="auto">
          <a:xfrm>
            <a:off x="2617788" y="239077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3" name="Line 98">
            <a:extLst>
              <a:ext uri="{FF2B5EF4-FFF2-40B4-BE49-F238E27FC236}">
                <a16:creationId xmlns:a16="http://schemas.microsoft.com/office/drawing/2014/main" id="{A02C6F19-C792-316F-E34B-E01EDAC15D3C}"/>
              </a:ext>
            </a:extLst>
          </p:cNvPr>
          <p:cNvSpPr>
            <a:spLocks noChangeShapeType="1"/>
          </p:cNvSpPr>
          <p:nvPr/>
        </p:nvSpPr>
        <p:spPr bwMode="auto">
          <a:xfrm>
            <a:off x="2630488" y="24066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4" name="Line 99">
            <a:extLst>
              <a:ext uri="{FF2B5EF4-FFF2-40B4-BE49-F238E27FC236}">
                <a16:creationId xmlns:a16="http://schemas.microsoft.com/office/drawing/2014/main" id="{FF9230DA-69B5-181E-D72B-97BA6C07ECDC}"/>
              </a:ext>
            </a:extLst>
          </p:cNvPr>
          <p:cNvSpPr>
            <a:spLocks noChangeShapeType="1"/>
          </p:cNvSpPr>
          <p:nvPr/>
        </p:nvSpPr>
        <p:spPr bwMode="auto">
          <a:xfrm>
            <a:off x="2646363" y="24447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5" name="Line 100">
            <a:extLst>
              <a:ext uri="{FF2B5EF4-FFF2-40B4-BE49-F238E27FC236}">
                <a16:creationId xmlns:a16="http://schemas.microsoft.com/office/drawing/2014/main" id="{E4C8A411-3109-0A47-9443-FDF75841A30F}"/>
              </a:ext>
            </a:extLst>
          </p:cNvPr>
          <p:cNvSpPr>
            <a:spLocks noChangeShapeType="1"/>
          </p:cNvSpPr>
          <p:nvPr/>
        </p:nvSpPr>
        <p:spPr bwMode="auto">
          <a:xfrm>
            <a:off x="2678113" y="24765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6" name="Line 101">
            <a:extLst>
              <a:ext uri="{FF2B5EF4-FFF2-40B4-BE49-F238E27FC236}">
                <a16:creationId xmlns:a16="http://schemas.microsoft.com/office/drawing/2014/main" id="{893B6AD7-A0EC-12C1-C531-D16DFCCCB552}"/>
              </a:ext>
            </a:extLst>
          </p:cNvPr>
          <p:cNvSpPr>
            <a:spLocks noChangeShapeType="1"/>
          </p:cNvSpPr>
          <p:nvPr/>
        </p:nvSpPr>
        <p:spPr bwMode="auto">
          <a:xfrm>
            <a:off x="2687638" y="254000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7" name="Line 102">
            <a:extLst>
              <a:ext uri="{FF2B5EF4-FFF2-40B4-BE49-F238E27FC236}">
                <a16:creationId xmlns:a16="http://schemas.microsoft.com/office/drawing/2014/main" id="{0D29D7C8-8349-74C8-167F-24A9818E557A}"/>
              </a:ext>
            </a:extLst>
          </p:cNvPr>
          <p:cNvSpPr>
            <a:spLocks noChangeShapeType="1"/>
          </p:cNvSpPr>
          <p:nvPr/>
        </p:nvSpPr>
        <p:spPr bwMode="auto">
          <a:xfrm>
            <a:off x="2811463" y="263207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8" name="Line 103">
            <a:extLst>
              <a:ext uri="{FF2B5EF4-FFF2-40B4-BE49-F238E27FC236}">
                <a16:creationId xmlns:a16="http://schemas.microsoft.com/office/drawing/2014/main" id="{C55EFA7B-F419-85C6-9891-29EF6A148263}"/>
              </a:ext>
            </a:extLst>
          </p:cNvPr>
          <p:cNvSpPr>
            <a:spLocks noChangeShapeType="1"/>
          </p:cNvSpPr>
          <p:nvPr/>
        </p:nvSpPr>
        <p:spPr bwMode="auto">
          <a:xfrm>
            <a:off x="2846388" y="27114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9" name="Line 104">
            <a:extLst>
              <a:ext uri="{FF2B5EF4-FFF2-40B4-BE49-F238E27FC236}">
                <a16:creationId xmlns:a16="http://schemas.microsoft.com/office/drawing/2014/main" id="{8DDB676A-F7BB-D046-F9BF-C0E0833C08D4}"/>
              </a:ext>
            </a:extLst>
          </p:cNvPr>
          <p:cNvSpPr>
            <a:spLocks noChangeShapeType="1"/>
          </p:cNvSpPr>
          <p:nvPr/>
        </p:nvSpPr>
        <p:spPr bwMode="auto">
          <a:xfrm>
            <a:off x="2859088" y="27114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0" name="Line 105">
            <a:extLst>
              <a:ext uri="{FF2B5EF4-FFF2-40B4-BE49-F238E27FC236}">
                <a16:creationId xmlns:a16="http://schemas.microsoft.com/office/drawing/2014/main" id="{17502509-06EA-081F-0C6B-8BBE8D67D61C}"/>
              </a:ext>
            </a:extLst>
          </p:cNvPr>
          <p:cNvSpPr>
            <a:spLocks noChangeShapeType="1"/>
          </p:cNvSpPr>
          <p:nvPr/>
        </p:nvSpPr>
        <p:spPr bwMode="auto">
          <a:xfrm>
            <a:off x="2874963" y="27114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1" name="Line 106">
            <a:extLst>
              <a:ext uri="{FF2B5EF4-FFF2-40B4-BE49-F238E27FC236}">
                <a16:creationId xmlns:a16="http://schemas.microsoft.com/office/drawing/2014/main" id="{2504409E-17C4-11C5-96A8-BEB80C1CDE7C}"/>
              </a:ext>
            </a:extLst>
          </p:cNvPr>
          <p:cNvSpPr>
            <a:spLocks noChangeShapeType="1"/>
          </p:cNvSpPr>
          <p:nvPr/>
        </p:nvSpPr>
        <p:spPr bwMode="auto">
          <a:xfrm>
            <a:off x="2897188" y="27273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2" name="Line 107">
            <a:extLst>
              <a:ext uri="{FF2B5EF4-FFF2-40B4-BE49-F238E27FC236}">
                <a16:creationId xmlns:a16="http://schemas.microsoft.com/office/drawing/2014/main" id="{FEC5054E-895D-A0C8-971B-BA91F0F3085E}"/>
              </a:ext>
            </a:extLst>
          </p:cNvPr>
          <p:cNvSpPr>
            <a:spLocks noChangeShapeType="1"/>
          </p:cNvSpPr>
          <p:nvPr/>
        </p:nvSpPr>
        <p:spPr bwMode="auto">
          <a:xfrm>
            <a:off x="2932113" y="279082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3" name="Line 108">
            <a:extLst>
              <a:ext uri="{FF2B5EF4-FFF2-40B4-BE49-F238E27FC236}">
                <a16:creationId xmlns:a16="http://schemas.microsoft.com/office/drawing/2014/main" id="{419A212B-051A-EDBB-B9FF-2CB5C8134AF0}"/>
              </a:ext>
            </a:extLst>
          </p:cNvPr>
          <p:cNvSpPr>
            <a:spLocks noChangeShapeType="1"/>
          </p:cNvSpPr>
          <p:nvPr/>
        </p:nvSpPr>
        <p:spPr bwMode="auto">
          <a:xfrm>
            <a:off x="2919413" y="27495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4" name="Line 109">
            <a:extLst>
              <a:ext uri="{FF2B5EF4-FFF2-40B4-BE49-F238E27FC236}">
                <a16:creationId xmlns:a16="http://schemas.microsoft.com/office/drawing/2014/main" id="{BBB50F34-53AD-A95C-402B-F76E3534DD54}"/>
              </a:ext>
            </a:extLst>
          </p:cNvPr>
          <p:cNvSpPr>
            <a:spLocks noChangeShapeType="1"/>
          </p:cNvSpPr>
          <p:nvPr/>
        </p:nvSpPr>
        <p:spPr bwMode="auto">
          <a:xfrm>
            <a:off x="2789238" y="258127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5" name="Line 110">
            <a:extLst>
              <a:ext uri="{FF2B5EF4-FFF2-40B4-BE49-F238E27FC236}">
                <a16:creationId xmlns:a16="http://schemas.microsoft.com/office/drawing/2014/main" id="{996CADE5-FFD6-8C9C-6391-5298B1D8B720}"/>
              </a:ext>
            </a:extLst>
          </p:cNvPr>
          <p:cNvSpPr>
            <a:spLocks noChangeShapeType="1"/>
          </p:cNvSpPr>
          <p:nvPr/>
        </p:nvSpPr>
        <p:spPr bwMode="auto">
          <a:xfrm>
            <a:off x="3055938" y="2813051"/>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6" name="Line 111">
            <a:extLst>
              <a:ext uri="{FF2B5EF4-FFF2-40B4-BE49-F238E27FC236}">
                <a16:creationId xmlns:a16="http://schemas.microsoft.com/office/drawing/2014/main" id="{36A6B777-1575-3C9C-C275-FF039DD25013}"/>
              </a:ext>
            </a:extLst>
          </p:cNvPr>
          <p:cNvSpPr>
            <a:spLocks noChangeShapeType="1"/>
          </p:cNvSpPr>
          <p:nvPr/>
        </p:nvSpPr>
        <p:spPr bwMode="auto">
          <a:xfrm>
            <a:off x="3068638" y="28289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7" name="Line 112">
            <a:extLst>
              <a:ext uri="{FF2B5EF4-FFF2-40B4-BE49-F238E27FC236}">
                <a16:creationId xmlns:a16="http://schemas.microsoft.com/office/drawing/2014/main" id="{66A07E00-FC8D-8B42-B4C0-497EA957B4A4}"/>
              </a:ext>
            </a:extLst>
          </p:cNvPr>
          <p:cNvSpPr>
            <a:spLocks noChangeShapeType="1"/>
          </p:cNvSpPr>
          <p:nvPr/>
        </p:nvSpPr>
        <p:spPr bwMode="auto">
          <a:xfrm>
            <a:off x="3087688" y="28416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8" name="Line 113">
            <a:extLst>
              <a:ext uri="{FF2B5EF4-FFF2-40B4-BE49-F238E27FC236}">
                <a16:creationId xmlns:a16="http://schemas.microsoft.com/office/drawing/2014/main" id="{E425BC1C-0994-BAFC-196F-CB0C14FCBC0B}"/>
              </a:ext>
            </a:extLst>
          </p:cNvPr>
          <p:cNvSpPr>
            <a:spLocks noChangeShapeType="1"/>
          </p:cNvSpPr>
          <p:nvPr/>
        </p:nvSpPr>
        <p:spPr bwMode="auto">
          <a:xfrm>
            <a:off x="3103563" y="28416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9" name="Line 114">
            <a:extLst>
              <a:ext uri="{FF2B5EF4-FFF2-40B4-BE49-F238E27FC236}">
                <a16:creationId xmlns:a16="http://schemas.microsoft.com/office/drawing/2014/main" id="{DCA550AE-AF08-C528-04AE-A1E790662C99}"/>
              </a:ext>
            </a:extLst>
          </p:cNvPr>
          <p:cNvSpPr>
            <a:spLocks noChangeShapeType="1"/>
          </p:cNvSpPr>
          <p:nvPr/>
        </p:nvSpPr>
        <p:spPr bwMode="auto">
          <a:xfrm>
            <a:off x="3116263" y="2863851"/>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0" name="Line 115">
            <a:extLst>
              <a:ext uri="{FF2B5EF4-FFF2-40B4-BE49-F238E27FC236}">
                <a16:creationId xmlns:a16="http://schemas.microsoft.com/office/drawing/2014/main" id="{0AC013A6-6C3D-2E2A-444C-56CB968346BA}"/>
              </a:ext>
            </a:extLst>
          </p:cNvPr>
          <p:cNvSpPr>
            <a:spLocks noChangeShapeType="1"/>
          </p:cNvSpPr>
          <p:nvPr/>
        </p:nvSpPr>
        <p:spPr bwMode="auto">
          <a:xfrm>
            <a:off x="3128963" y="2863851"/>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1" name="Line 116">
            <a:extLst>
              <a:ext uri="{FF2B5EF4-FFF2-40B4-BE49-F238E27FC236}">
                <a16:creationId xmlns:a16="http://schemas.microsoft.com/office/drawing/2014/main" id="{3D4497BA-6657-465A-62D7-424C56C0D957}"/>
              </a:ext>
            </a:extLst>
          </p:cNvPr>
          <p:cNvSpPr>
            <a:spLocks noChangeShapeType="1"/>
          </p:cNvSpPr>
          <p:nvPr/>
        </p:nvSpPr>
        <p:spPr bwMode="auto">
          <a:xfrm>
            <a:off x="3141663" y="2863851"/>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2" name="Line 117">
            <a:extLst>
              <a:ext uri="{FF2B5EF4-FFF2-40B4-BE49-F238E27FC236}">
                <a16:creationId xmlns:a16="http://schemas.microsoft.com/office/drawing/2014/main" id="{033C7F8B-10FB-7D24-7FDF-544FB3C3904A}"/>
              </a:ext>
            </a:extLst>
          </p:cNvPr>
          <p:cNvSpPr>
            <a:spLocks noChangeShapeType="1"/>
          </p:cNvSpPr>
          <p:nvPr/>
        </p:nvSpPr>
        <p:spPr bwMode="auto">
          <a:xfrm>
            <a:off x="3160713" y="2879726"/>
            <a:ext cx="0" cy="65088"/>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3" name="Line 118">
            <a:extLst>
              <a:ext uri="{FF2B5EF4-FFF2-40B4-BE49-F238E27FC236}">
                <a16:creationId xmlns:a16="http://schemas.microsoft.com/office/drawing/2014/main" id="{331B3BD1-6EED-774E-EA0D-A9D334A1ED94}"/>
              </a:ext>
            </a:extLst>
          </p:cNvPr>
          <p:cNvSpPr>
            <a:spLocks noChangeShapeType="1"/>
          </p:cNvSpPr>
          <p:nvPr/>
        </p:nvSpPr>
        <p:spPr bwMode="auto">
          <a:xfrm>
            <a:off x="3201988" y="2895601"/>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4" name="Line 119">
            <a:extLst>
              <a:ext uri="{FF2B5EF4-FFF2-40B4-BE49-F238E27FC236}">
                <a16:creationId xmlns:a16="http://schemas.microsoft.com/office/drawing/2014/main" id="{B9DB36E7-8DC9-8693-CF26-CAA4E0B544BE}"/>
              </a:ext>
            </a:extLst>
          </p:cNvPr>
          <p:cNvSpPr>
            <a:spLocks noChangeShapeType="1"/>
          </p:cNvSpPr>
          <p:nvPr/>
        </p:nvSpPr>
        <p:spPr bwMode="auto">
          <a:xfrm>
            <a:off x="3255963" y="29162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5" name="Line 120">
            <a:extLst>
              <a:ext uri="{FF2B5EF4-FFF2-40B4-BE49-F238E27FC236}">
                <a16:creationId xmlns:a16="http://schemas.microsoft.com/office/drawing/2014/main" id="{9C700503-2BF9-EB93-E76B-88D778DA88BB}"/>
              </a:ext>
            </a:extLst>
          </p:cNvPr>
          <p:cNvSpPr>
            <a:spLocks noChangeShapeType="1"/>
          </p:cNvSpPr>
          <p:nvPr/>
        </p:nvSpPr>
        <p:spPr bwMode="auto">
          <a:xfrm>
            <a:off x="3268663" y="29479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6" name="Line 121">
            <a:extLst>
              <a:ext uri="{FF2B5EF4-FFF2-40B4-BE49-F238E27FC236}">
                <a16:creationId xmlns:a16="http://schemas.microsoft.com/office/drawing/2014/main" id="{BC955547-A12D-264D-0F2A-7C2031D6E5E2}"/>
              </a:ext>
            </a:extLst>
          </p:cNvPr>
          <p:cNvSpPr>
            <a:spLocks noChangeShapeType="1"/>
          </p:cNvSpPr>
          <p:nvPr/>
        </p:nvSpPr>
        <p:spPr bwMode="auto">
          <a:xfrm>
            <a:off x="3284538" y="29479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7" name="Line 122">
            <a:extLst>
              <a:ext uri="{FF2B5EF4-FFF2-40B4-BE49-F238E27FC236}">
                <a16:creationId xmlns:a16="http://schemas.microsoft.com/office/drawing/2014/main" id="{81E2F3C1-3243-C0C9-5895-965E72143DFB}"/>
              </a:ext>
            </a:extLst>
          </p:cNvPr>
          <p:cNvSpPr>
            <a:spLocks noChangeShapeType="1"/>
          </p:cNvSpPr>
          <p:nvPr/>
        </p:nvSpPr>
        <p:spPr bwMode="auto">
          <a:xfrm>
            <a:off x="3319463" y="29702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8" name="Line 123">
            <a:extLst>
              <a:ext uri="{FF2B5EF4-FFF2-40B4-BE49-F238E27FC236}">
                <a16:creationId xmlns:a16="http://schemas.microsoft.com/office/drawing/2014/main" id="{E8F6C9BF-ACC3-DF82-F44A-6EFF9C404E55}"/>
              </a:ext>
            </a:extLst>
          </p:cNvPr>
          <p:cNvSpPr>
            <a:spLocks noChangeShapeType="1"/>
          </p:cNvSpPr>
          <p:nvPr/>
        </p:nvSpPr>
        <p:spPr bwMode="auto">
          <a:xfrm>
            <a:off x="3376613" y="30051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9" name="Line 124">
            <a:extLst>
              <a:ext uri="{FF2B5EF4-FFF2-40B4-BE49-F238E27FC236}">
                <a16:creationId xmlns:a16="http://schemas.microsoft.com/office/drawing/2014/main" id="{436710D4-2F09-74E1-711C-DE17CCFFD7FF}"/>
              </a:ext>
            </a:extLst>
          </p:cNvPr>
          <p:cNvSpPr>
            <a:spLocks noChangeShapeType="1"/>
          </p:cNvSpPr>
          <p:nvPr/>
        </p:nvSpPr>
        <p:spPr bwMode="auto">
          <a:xfrm>
            <a:off x="3398838" y="30051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0" name="Line 125">
            <a:extLst>
              <a:ext uri="{FF2B5EF4-FFF2-40B4-BE49-F238E27FC236}">
                <a16:creationId xmlns:a16="http://schemas.microsoft.com/office/drawing/2014/main" id="{02BCCA1F-17E5-094A-E658-2E6E6004CDE2}"/>
              </a:ext>
            </a:extLst>
          </p:cNvPr>
          <p:cNvSpPr>
            <a:spLocks noChangeShapeType="1"/>
          </p:cNvSpPr>
          <p:nvPr/>
        </p:nvSpPr>
        <p:spPr bwMode="auto">
          <a:xfrm>
            <a:off x="3446463" y="30495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1" name="Line 126">
            <a:extLst>
              <a:ext uri="{FF2B5EF4-FFF2-40B4-BE49-F238E27FC236}">
                <a16:creationId xmlns:a16="http://schemas.microsoft.com/office/drawing/2014/main" id="{B3CCFF9B-51EA-3E98-FD2D-C7EFA33A42D0}"/>
              </a:ext>
            </a:extLst>
          </p:cNvPr>
          <p:cNvSpPr>
            <a:spLocks noChangeShapeType="1"/>
          </p:cNvSpPr>
          <p:nvPr/>
        </p:nvSpPr>
        <p:spPr bwMode="auto">
          <a:xfrm>
            <a:off x="3462338" y="30495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2" name="Line 127">
            <a:extLst>
              <a:ext uri="{FF2B5EF4-FFF2-40B4-BE49-F238E27FC236}">
                <a16:creationId xmlns:a16="http://schemas.microsoft.com/office/drawing/2014/main" id="{155B24E4-04D2-A008-9494-E2C173300775}"/>
              </a:ext>
            </a:extLst>
          </p:cNvPr>
          <p:cNvSpPr>
            <a:spLocks noChangeShapeType="1"/>
          </p:cNvSpPr>
          <p:nvPr/>
        </p:nvSpPr>
        <p:spPr bwMode="auto">
          <a:xfrm>
            <a:off x="3478213" y="30591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3" name="Line 128">
            <a:extLst>
              <a:ext uri="{FF2B5EF4-FFF2-40B4-BE49-F238E27FC236}">
                <a16:creationId xmlns:a16="http://schemas.microsoft.com/office/drawing/2014/main" id="{61FA5AE3-71AC-AA58-D565-1AA17CE5A735}"/>
              </a:ext>
            </a:extLst>
          </p:cNvPr>
          <p:cNvSpPr>
            <a:spLocks noChangeShapeType="1"/>
          </p:cNvSpPr>
          <p:nvPr/>
        </p:nvSpPr>
        <p:spPr bwMode="auto">
          <a:xfrm>
            <a:off x="3430588" y="29956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4" name="Line 129">
            <a:extLst>
              <a:ext uri="{FF2B5EF4-FFF2-40B4-BE49-F238E27FC236}">
                <a16:creationId xmlns:a16="http://schemas.microsoft.com/office/drawing/2014/main" id="{0BD82293-6B22-87A6-06EA-DED4BE42E621}"/>
              </a:ext>
            </a:extLst>
          </p:cNvPr>
          <p:cNvSpPr>
            <a:spLocks noChangeShapeType="1"/>
          </p:cNvSpPr>
          <p:nvPr/>
        </p:nvSpPr>
        <p:spPr bwMode="auto">
          <a:xfrm>
            <a:off x="3513138" y="30845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5" name="Line 130">
            <a:extLst>
              <a:ext uri="{FF2B5EF4-FFF2-40B4-BE49-F238E27FC236}">
                <a16:creationId xmlns:a16="http://schemas.microsoft.com/office/drawing/2014/main" id="{9E082A8C-A0B2-9B1D-1478-6CE6A6AABC60}"/>
              </a:ext>
            </a:extLst>
          </p:cNvPr>
          <p:cNvSpPr>
            <a:spLocks noChangeShapeType="1"/>
          </p:cNvSpPr>
          <p:nvPr/>
        </p:nvSpPr>
        <p:spPr bwMode="auto">
          <a:xfrm>
            <a:off x="3525838" y="30845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6" name="Line 131">
            <a:extLst>
              <a:ext uri="{FF2B5EF4-FFF2-40B4-BE49-F238E27FC236}">
                <a16:creationId xmlns:a16="http://schemas.microsoft.com/office/drawing/2014/main" id="{71D99126-3C2E-15CF-F96B-3BB4A6514D54}"/>
              </a:ext>
            </a:extLst>
          </p:cNvPr>
          <p:cNvSpPr>
            <a:spLocks noChangeShapeType="1"/>
          </p:cNvSpPr>
          <p:nvPr/>
        </p:nvSpPr>
        <p:spPr bwMode="auto">
          <a:xfrm>
            <a:off x="3570288" y="315753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7" name="Line 132">
            <a:extLst>
              <a:ext uri="{FF2B5EF4-FFF2-40B4-BE49-F238E27FC236}">
                <a16:creationId xmlns:a16="http://schemas.microsoft.com/office/drawing/2014/main" id="{EDF4FD1E-3417-30B0-DF54-38700FCCDE70}"/>
              </a:ext>
            </a:extLst>
          </p:cNvPr>
          <p:cNvSpPr>
            <a:spLocks noChangeShapeType="1"/>
          </p:cNvSpPr>
          <p:nvPr/>
        </p:nvSpPr>
        <p:spPr bwMode="auto">
          <a:xfrm>
            <a:off x="3617913" y="32527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8" name="Line 133">
            <a:extLst>
              <a:ext uri="{FF2B5EF4-FFF2-40B4-BE49-F238E27FC236}">
                <a16:creationId xmlns:a16="http://schemas.microsoft.com/office/drawing/2014/main" id="{76DD9AD0-9718-961D-47B0-FCA7FAE9017A}"/>
              </a:ext>
            </a:extLst>
          </p:cNvPr>
          <p:cNvSpPr>
            <a:spLocks noChangeShapeType="1"/>
          </p:cNvSpPr>
          <p:nvPr/>
        </p:nvSpPr>
        <p:spPr bwMode="auto">
          <a:xfrm>
            <a:off x="3671888" y="32527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9" name="Line 134">
            <a:extLst>
              <a:ext uri="{FF2B5EF4-FFF2-40B4-BE49-F238E27FC236}">
                <a16:creationId xmlns:a16="http://schemas.microsoft.com/office/drawing/2014/main" id="{1D198DFB-2599-8D84-8393-BCF9D90CC8B7}"/>
              </a:ext>
            </a:extLst>
          </p:cNvPr>
          <p:cNvSpPr>
            <a:spLocks noChangeShapeType="1"/>
          </p:cNvSpPr>
          <p:nvPr/>
        </p:nvSpPr>
        <p:spPr bwMode="auto">
          <a:xfrm>
            <a:off x="3690938" y="32527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0" name="Line 135">
            <a:extLst>
              <a:ext uri="{FF2B5EF4-FFF2-40B4-BE49-F238E27FC236}">
                <a16:creationId xmlns:a16="http://schemas.microsoft.com/office/drawing/2014/main" id="{AA4A8DF4-772D-BD3F-FB8C-BA1C14CF1208}"/>
              </a:ext>
            </a:extLst>
          </p:cNvPr>
          <p:cNvSpPr>
            <a:spLocks noChangeShapeType="1"/>
          </p:cNvSpPr>
          <p:nvPr/>
        </p:nvSpPr>
        <p:spPr bwMode="auto">
          <a:xfrm>
            <a:off x="3659188" y="32527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1" name="Line 136">
            <a:extLst>
              <a:ext uri="{FF2B5EF4-FFF2-40B4-BE49-F238E27FC236}">
                <a16:creationId xmlns:a16="http://schemas.microsoft.com/office/drawing/2014/main" id="{C3FB7037-631D-7BB7-BCD2-E7C141879A16}"/>
              </a:ext>
            </a:extLst>
          </p:cNvPr>
          <p:cNvSpPr>
            <a:spLocks noChangeShapeType="1"/>
          </p:cNvSpPr>
          <p:nvPr/>
        </p:nvSpPr>
        <p:spPr bwMode="auto">
          <a:xfrm>
            <a:off x="3703638" y="32972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2" name="Line 137">
            <a:extLst>
              <a:ext uri="{FF2B5EF4-FFF2-40B4-BE49-F238E27FC236}">
                <a16:creationId xmlns:a16="http://schemas.microsoft.com/office/drawing/2014/main" id="{F629E433-D91E-2685-F318-C803827971EF}"/>
              </a:ext>
            </a:extLst>
          </p:cNvPr>
          <p:cNvSpPr>
            <a:spLocks noChangeShapeType="1"/>
          </p:cNvSpPr>
          <p:nvPr/>
        </p:nvSpPr>
        <p:spPr bwMode="auto">
          <a:xfrm>
            <a:off x="3729038" y="32972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3" name="Line 138">
            <a:extLst>
              <a:ext uri="{FF2B5EF4-FFF2-40B4-BE49-F238E27FC236}">
                <a16:creationId xmlns:a16="http://schemas.microsoft.com/office/drawing/2014/main" id="{D0596A53-2BFE-E4D8-E8CB-CAE819881492}"/>
              </a:ext>
            </a:extLst>
          </p:cNvPr>
          <p:cNvSpPr>
            <a:spLocks noChangeShapeType="1"/>
          </p:cNvSpPr>
          <p:nvPr/>
        </p:nvSpPr>
        <p:spPr bwMode="auto">
          <a:xfrm>
            <a:off x="3770313"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4" name="Line 139">
            <a:extLst>
              <a:ext uri="{FF2B5EF4-FFF2-40B4-BE49-F238E27FC236}">
                <a16:creationId xmlns:a16="http://schemas.microsoft.com/office/drawing/2014/main" id="{587A5194-DA88-9B4D-8DD2-14326F1D38DC}"/>
              </a:ext>
            </a:extLst>
          </p:cNvPr>
          <p:cNvSpPr>
            <a:spLocks noChangeShapeType="1"/>
          </p:cNvSpPr>
          <p:nvPr/>
        </p:nvSpPr>
        <p:spPr bwMode="auto">
          <a:xfrm>
            <a:off x="3779838"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5" name="Line 140">
            <a:extLst>
              <a:ext uri="{FF2B5EF4-FFF2-40B4-BE49-F238E27FC236}">
                <a16:creationId xmlns:a16="http://schemas.microsoft.com/office/drawing/2014/main" id="{6CFEB393-9DF6-061D-3B67-2843C4883493}"/>
              </a:ext>
            </a:extLst>
          </p:cNvPr>
          <p:cNvSpPr>
            <a:spLocks noChangeShapeType="1"/>
          </p:cNvSpPr>
          <p:nvPr/>
        </p:nvSpPr>
        <p:spPr bwMode="auto">
          <a:xfrm>
            <a:off x="3814763"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6" name="Line 141">
            <a:extLst>
              <a:ext uri="{FF2B5EF4-FFF2-40B4-BE49-F238E27FC236}">
                <a16:creationId xmlns:a16="http://schemas.microsoft.com/office/drawing/2014/main" id="{EC4D1A19-D9E6-AC29-C703-085A883D6D1D}"/>
              </a:ext>
            </a:extLst>
          </p:cNvPr>
          <p:cNvSpPr>
            <a:spLocks noChangeShapeType="1"/>
          </p:cNvSpPr>
          <p:nvPr/>
        </p:nvSpPr>
        <p:spPr bwMode="auto">
          <a:xfrm>
            <a:off x="3827463"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7" name="Line 142">
            <a:extLst>
              <a:ext uri="{FF2B5EF4-FFF2-40B4-BE49-F238E27FC236}">
                <a16:creationId xmlns:a16="http://schemas.microsoft.com/office/drawing/2014/main" id="{CE095D65-3BDF-D059-1045-693450D8703A}"/>
              </a:ext>
            </a:extLst>
          </p:cNvPr>
          <p:cNvSpPr>
            <a:spLocks noChangeShapeType="1"/>
          </p:cNvSpPr>
          <p:nvPr/>
        </p:nvSpPr>
        <p:spPr bwMode="auto">
          <a:xfrm>
            <a:off x="3852863"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8" name="Line 143">
            <a:extLst>
              <a:ext uri="{FF2B5EF4-FFF2-40B4-BE49-F238E27FC236}">
                <a16:creationId xmlns:a16="http://schemas.microsoft.com/office/drawing/2014/main" id="{F56B94C3-2707-B29B-ABBC-102FD11F734A}"/>
              </a:ext>
            </a:extLst>
          </p:cNvPr>
          <p:cNvSpPr>
            <a:spLocks noChangeShapeType="1"/>
          </p:cNvSpPr>
          <p:nvPr/>
        </p:nvSpPr>
        <p:spPr bwMode="auto">
          <a:xfrm>
            <a:off x="3871913"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9" name="Line 144">
            <a:extLst>
              <a:ext uri="{FF2B5EF4-FFF2-40B4-BE49-F238E27FC236}">
                <a16:creationId xmlns:a16="http://schemas.microsoft.com/office/drawing/2014/main" id="{76DBF463-5919-29B2-6287-A00A78AB61EC}"/>
              </a:ext>
            </a:extLst>
          </p:cNvPr>
          <p:cNvSpPr>
            <a:spLocks noChangeShapeType="1"/>
          </p:cNvSpPr>
          <p:nvPr/>
        </p:nvSpPr>
        <p:spPr bwMode="auto">
          <a:xfrm>
            <a:off x="3967163"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0" name="Line 145">
            <a:extLst>
              <a:ext uri="{FF2B5EF4-FFF2-40B4-BE49-F238E27FC236}">
                <a16:creationId xmlns:a16="http://schemas.microsoft.com/office/drawing/2014/main" id="{CB516EC9-45F9-C9D0-C2C9-3C8F259A3A4B}"/>
              </a:ext>
            </a:extLst>
          </p:cNvPr>
          <p:cNvSpPr>
            <a:spLocks noChangeShapeType="1"/>
          </p:cNvSpPr>
          <p:nvPr/>
        </p:nvSpPr>
        <p:spPr bwMode="auto">
          <a:xfrm>
            <a:off x="3986213" y="3313113"/>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1" name="Line 146">
            <a:extLst>
              <a:ext uri="{FF2B5EF4-FFF2-40B4-BE49-F238E27FC236}">
                <a16:creationId xmlns:a16="http://schemas.microsoft.com/office/drawing/2014/main" id="{E43C131D-15CB-AFA7-7A85-D9A13008A4DF}"/>
              </a:ext>
            </a:extLst>
          </p:cNvPr>
          <p:cNvSpPr>
            <a:spLocks noChangeShapeType="1"/>
          </p:cNvSpPr>
          <p:nvPr/>
        </p:nvSpPr>
        <p:spPr bwMode="auto">
          <a:xfrm>
            <a:off x="4005263" y="33670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2" name="Line 147">
            <a:extLst>
              <a:ext uri="{FF2B5EF4-FFF2-40B4-BE49-F238E27FC236}">
                <a16:creationId xmlns:a16="http://schemas.microsoft.com/office/drawing/2014/main" id="{AF4964A4-E3AA-E6DB-232B-3406A2C7739C}"/>
              </a:ext>
            </a:extLst>
          </p:cNvPr>
          <p:cNvSpPr>
            <a:spLocks noChangeShapeType="1"/>
          </p:cNvSpPr>
          <p:nvPr/>
        </p:nvSpPr>
        <p:spPr bwMode="auto">
          <a:xfrm>
            <a:off x="4021138" y="33670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3" name="Line 148">
            <a:extLst>
              <a:ext uri="{FF2B5EF4-FFF2-40B4-BE49-F238E27FC236}">
                <a16:creationId xmlns:a16="http://schemas.microsoft.com/office/drawing/2014/main" id="{F66247F2-37D8-A697-AEDF-01A343F1DF91}"/>
              </a:ext>
            </a:extLst>
          </p:cNvPr>
          <p:cNvSpPr>
            <a:spLocks noChangeShapeType="1"/>
          </p:cNvSpPr>
          <p:nvPr/>
        </p:nvSpPr>
        <p:spPr bwMode="auto">
          <a:xfrm>
            <a:off x="4033838" y="33670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4" name="Line 149">
            <a:extLst>
              <a:ext uri="{FF2B5EF4-FFF2-40B4-BE49-F238E27FC236}">
                <a16:creationId xmlns:a16="http://schemas.microsoft.com/office/drawing/2014/main" id="{FA8BE574-4C15-A853-ECD5-CA0096AE4E87}"/>
              </a:ext>
            </a:extLst>
          </p:cNvPr>
          <p:cNvSpPr>
            <a:spLocks noChangeShapeType="1"/>
          </p:cNvSpPr>
          <p:nvPr/>
        </p:nvSpPr>
        <p:spPr bwMode="auto">
          <a:xfrm>
            <a:off x="4056063" y="33670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5" name="Line 150">
            <a:extLst>
              <a:ext uri="{FF2B5EF4-FFF2-40B4-BE49-F238E27FC236}">
                <a16:creationId xmlns:a16="http://schemas.microsoft.com/office/drawing/2014/main" id="{7DE08B8D-7DE0-DE5A-97B9-2F5D8189B404}"/>
              </a:ext>
            </a:extLst>
          </p:cNvPr>
          <p:cNvSpPr>
            <a:spLocks noChangeShapeType="1"/>
          </p:cNvSpPr>
          <p:nvPr/>
        </p:nvSpPr>
        <p:spPr bwMode="auto">
          <a:xfrm>
            <a:off x="4081463" y="33988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6" name="Line 151">
            <a:extLst>
              <a:ext uri="{FF2B5EF4-FFF2-40B4-BE49-F238E27FC236}">
                <a16:creationId xmlns:a16="http://schemas.microsoft.com/office/drawing/2014/main" id="{3A0F075F-9B1B-AAB1-001F-3534A4A25D31}"/>
              </a:ext>
            </a:extLst>
          </p:cNvPr>
          <p:cNvSpPr>
            <a:spLocks noChangeShapeType="1"/>
          </p:cNvSpPr>
          <p:nvPr/>
        </p:nvSpPr>
        <p:spPr bwMode="auto">
          <a:xfrm>
            <a:off x="4090988" y="34305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7" name="Line 152">
            <a:extLst>
              <a:ext uri="{FF2B5EF4-FFF2-40B4-BE49-F238E27FC236}">
                <a16:creationId xmlns:a16="http://schemas.microsoft.com/office/drawing/2014/main" id="{B2725EA0-32D2-8559-82EA-C71CA587A805}"/>
              </a:ext>
            </a:extLst>
          </p:cNvPr>
          <p:cNvSpPr>
            <a:spLocks noChangeShapeType="1"/>
          </p:cNvSpPr>
          <p:nvPr/>
        </p:nvSpPr>
        <p:spPr bwMode="auto">
          <a:xfrm>
            <a:off x="4106863" y="3481388"/>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8" name="Line 153">
            <a:extLst>
              <a:ext uri="{FF2B5EF4-FFF2-40B4-BE49-F238E27FC236}">
                <a16:creationId xmlns:a16="http://schemas.microsoft.com/office/drawing/2014/main" id="{9E337496-C449-A0D6-3C8D-C3206F76CF9B}"/>
              </a:ext>
            </a:extLst>
          </p:cNvPr>
          <p:cNvSpPr>
            <a:spLocks noChangeShapeType="1"/>
          </p:cNvSpPr>
          <p:nvPr/>
        </p:nvSpPr>
        <p:spPr bwMode="auto">
          <a:xfrm>
            <a:off x="4125913" y="35131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9" name="Line 154">
            <a:extLst>
              <a:ext uri="{FF2B5EF4-FFF2-40B4-BE49-F238E27FC236}">
                <a16:creationId xmlns:a16="http://schemas.microsoft.com/office/drawing/2014/main" id="{45E34A12-8873-F94C-34A2-1813855B23BA}"/>
              </a:ext>
            </a:extLst>
          </p:cNvPr>
          <p:cNvSpPr>
            <a:spLocks noChangeShapeType="1"/>
          </p:cNvSpPr>
          <p:nvPr/>
        </p:nvSpPr>
        <p:spPr bwMode="auto">
          <a:xfrm>
            <a:off x="4173538" y="35131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0" name="Line 155">
            <a:extLst>
              <a:ext uri="{FF2B5EF4-FFF2-40B4-BE49-F238E27FC236}">
                <a16:creationId xmlns:a16="http://schemas.microsoft.com/office/drawing/2014/main" id="{AFF999A0-55A6-D29A-5F45-68A53D8F2936}"/>
              </a:ext>
            </a:extLst>
          </p:cNvPr>
          <p:cNvSpPr>
            <a:spLocks noChangeShapeType="1"/>
          </p:cNvSpPr>
          <p:nvPr/>
        </p:nvSpPr>
        <p:spPr bwMode="auto">
          <a:xfrm>
            <a:off x="4189413" y="351313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1" name="Line 156">
            <a:extLst>
              <a:ext uri="{FF2B5EF4-FFF2-40B4-BE49-F238E27FC236}">
                <a16:creationId xmlns:a16="http://schemas.microsoft.com/office/drawing/2014/main" id="{79B80B4F-DF77-E64D-9BD0-C4FC7CB52DCF}"/>
              </a:ext>
            </a:extLst>
          </p:cNvPr>
          <p:cNvSpPr>
            <a:spLocks noChangeShapeType="1"/>
          </p:cNvSpPr>
          <p:nvPr/>
        </p:nvSpPr>
        <p:spPr bwMode="auto">
          <a:xfrm>
            <a:off x="4208463" y="35353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2" name="Line 157">
            <a:extLst>
              <a:ext uri="{FF2B5EF4-FFF2-40B4-BE49-F238E27FC236}">
                <a16:creationId xmlns:a16="http://schemas.microsoft.com/office/drawing/2014/main" id="{CCAF1198-0528-2750-FB87-F779FBE0CF7B}"/>
              </a:ext>
            </a:extLst>
          </p:cNvPr>
          <p:cNvSpPr>
            <a:spLocks noChangeShapeType="1"/>
          </p:cNvSpPr>
          <p:nvPr/>
        </p:nvSpPr>
        <p:spPr bwMode="auto">
          <a:xfrm>
            <a:off x="4262438" y="35353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3" name="Line 158">
            <a:extLst>
              <a:ext uri="{FF2B5EF4-FFF2-40B4-BE49-F238E27FC236}">
                <a16:creationId xmlns:a16="http://schemas.microsoft.com/office/drawing/2014/main" id="{6215346C-4CBC-0B3B-B0B7-5E1F3D2EC839}"/>
              </a:ext>
            </a:extLst>
          </p:cNvPr>
          <p:cNvSpPr>
            <a:spLocks noChangeShapeType="1"/>
          </p:cNvSpPr>
          <p:nvPr/>
        </p:nvSpPr>
        <p:spPr bwMode="auto">
          <a:xfrm>
            <a:off x="4306888" y="35353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4" name="Line 159">
            <a:extLst>
              <a:ext uri="{FF2B5EF4-FFF2-40B4-BE49-F238E27FC236}">
                <a16:creationId xmlns:a16="http://schemas.microsoft.com/office/drawing/2014/main" id="{C61D2953-009F-88AF-D07C-DF7D0622E1CB}"/>
              </a:ext>
            </a:extLst>
          </p:cNvPr>
          <p:cNvSpPr>
            <a:spLocks noChangeShapeType="1"/>
          </p:cNvSpPr>
          <p:nvPr/>
        </p:nvSpPr>
        <p:spPr bwMode="auto">
          <a:xfrm>
            <a:off x="4319588" y="35353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5" name="Line 160">
            <a:extLst>
              <a:ext uri="{FF2B5EF4-FFF2-40B4-BE49-F238E27FC236}">
                <a16:creationId xmlns:a16="http://schemas.microsoft.com/office/drawing/2014/main" id="{A8D90964-E1AB-8478-482C-ABA9101CE874}"/>
              </a:ext>
            </a:extLst>
          </p:cNvPr>
          <p:cNvSpPr>
            <a:spLocks noChangeShapeType="1"/>
          </p:cNvSpPr>
          <p:nvPr/>
        </p:nvSpPr>
        <p:spPr bwMode="auto">
          <a:xfrm>
            <a:off x="4329113" y="35353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6" name="Line 161">
            <a:extLst>
              <a:ext uri="{FF2B5EF4-FFF2-40B4-BE49-F238E27FC236}">
                <a16:creationId xmlns:a16="http://schemas.microsoft.com/office/drawing/2014/main" id="{51C0D21D-04D7-DA50-17C8-75E327637FE0}"/>
              </a:ext>
            </a:extLst>
          </p:cNvPr>
          <p:cNvSpPr>
            <a:spLocks noChangeShapeType="1"/>
          </p:cNvSpPr>
          <p:nvPr/>
        </p:nvSpPr>
        <p:spPr bwMode="auto">
          <a:xfrm>
            <a:off x="4418013" y="35798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7" name="Line 162">
            <a:extLst>
              <a:ext uri="{FF2B5EF4-FFF2-40B4-BE49-F238E27FC236}">
                <a16:creationId xmlns:a16="http://schemas.microsoft.com/office/drawing/2014/main" id="{B42ECF84-5495-F339-8406-4F26848AD269}"/>
              </a:ext>
            </a:extLst>
          </p:cNvPr>
          <p:cNvSpPr>
            <a:spLocks noChangeShapeType="1"/>
          </p:cNvSpPr>
          <p:nvPr/>
        </p:nvSpPr>
        <p:spPr bwMode="auto">
          <a:xfrm>
            <a:off x="4494213" y="357981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8" name="Line 163">
            <a:extLst>
              <a:ext uri="{FF2B5EF4-FFF2-40B4-BE49-F238E27FC236}">
                <a16:creationId xmlns:a16="http://schemas.microsoft.com/office/drawing/2014/main" id="{02566379-6848-7218-05F7-0FA6D84289BF}"/>
              </a:ext>
            </a:extLst>
          </p:cNvPr>
          <p:cNvSpPr>
            <a:spLocks noChangeShapeType="1"/>
          </p:cNvSpPr>
          <p:nvPr/>
        </p:nvSpPr>
        <p:spPr bwMode="auto">
          <a:xfrm>
            <a:off x="4519613" y="36115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19" name="Line 164">
            <a:extLst>
              <a:ext uri="{FF2B5EF4-FFF2-40B4-BE49-F238E27FC236}">
                <a16:creationId xmlns:a16="http://schemas.microsoft.com/office/drawing/2014/main" id="{8EA89EAB-AA23-B50F-AD5B-61BDB92DBC7B}"/>
              </a:ext>
            </a:extLst>
          </p:cNvPr>
          <p:cNvSpPr>
            <a:spLocks noChangeShapeType="1"/>
          </p:cNvSpPr>
          <p:nvPr/>
        </p:nvSpPr>
        <p:spPr bwMode="auto">
          <a:xfrm>
            <a:off x="4548188" y="36115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0" name="Line 165">
            <a:extLst>
              <a:ext uri="{FF2B5EF4-FFF2-40B4-BE49-F238E27FC236}">
                <a16:creationId xmlns:a16="http://schemas.microsoft.com/office/drawing/2014/main" id="{64BBD82A-A912-8531-9159-CC8A682ABB8D}"/>
              </a:ext>
            </a:extLst>
          </p:cNvPr>
          <p:cNvSpPr>
            <a:spLocks noChangeShapeType="1"/>
          </p:cNvSpPr>
          <p:nvPr/>
        </p:nvSpPr>
        <p:spPr bwMode="auto">
          <a:xfrm>
            <a:off x="4576763" y="36115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1" name="Line 166">
            <a:extLst>
              <a:ext uri="{FF2B5EF4-FFF2-40B4-BE49-F238E27FC236}">
                <a16:creationId xmlns:a16="http://schemas.microsoft.com/office/drawing/2014/main" id="{B4F73ABC-47AA-A873-9BF9-F401C1C41FEA}"/>
              </a:ext>
            </a:extLst>
          </p:cNvPr>
          <p:cNvSpPr>
            <a:spLocks noChangeShapeType="1"/>
          </p:cNvSpPr>
          <p:nvPr/>
        </p:nvSpPr>
        <p:spPr bwMode="auto">
          <a:xfrm>
            <a:off x="4624388" y="3611563"/>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2" name="Line 167">
            <a:extLst>
              <a:ext uri="{FF2B5EF4-FFF2-40B4-BE49-F238E27FC236}">
                <a16:creationId xmlns:a16="http://schemas.microsoft.com/office/drawing/2014/main" id="{4DE91EFB-4C12-C55E-C0FE-624800866408}"/>
              </a:ext>
            </a:extLst>
          </p:cNvPr>
          <p:cNvSpPr>
            <a:spLocks noChangeShapeType="1"/>
          </p:cNvSpPr>
          <p:nvPr/>
        </p:nvSpPr>
        <p:spPr bwMode="auto">
          <a:xfrm>
            <a:off x="4684713" y="3649663"/>
            <a:ext cx="0" cy="6191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3" name="Line 168">
            <a:extLst>
              <a:ext uri="{FF2B5EF4-FFF2-40B4-BE49-F238E27FC236}">
                <a16:creationId xmlns:a16="http://schemas.microsoft.com/office/drawing/2014/main" id="{D964D41F-90A4-2987-2945-5FA373070E6E}"/>
              </a:ext>
            </a:extLst>
          </p:cNvPr>
          <p:cNvSpPr>
            <a:spLocks noChangeShapeType="1"/>
          </p:cNvSpPr>
          <p:nvPr/>
        </p:nvSpPr>
        <p:spPr bwMode="auto">
          <a:xfrm>
            <a:off x="4773613" y="370205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4" name="Line 169">
            <a:extLst>
              <a:ext uri="{FF2B5EF4-FFF2-40B4-BE49-F238E27FC236}">
                <a16:creationId xmlns:a16="http://schemas.microsoft.com/office/drawing/2014/main" id="{971E3779-E7F3-3C91-C25D-C723C61BE6FD}"/>
              </a:ext>
            </a:extLst>
          </p:cNvPr>
          <p:cNvSpPr>
            <a:spLocks noChangeShapeType="1"/>
          </p:cNvSpPr>
          <p:nvPr/>
        </p:nvSpPr>
        <p:spPr bwMode="auto">
          <a:xfrm>
            <a:off x="4811713" y="370205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5" name="Line 170">
            <a:extLst>
              <a:ext uri="{FF2B5EF4-FFF2-40B4-BE49-F238E27FC236}">
                <a16:creationId xmlns:a16="http://schemas.microsoft.com/office/drawing/2014/main" id="{09FC5600-76F4-DADA-0D86-BD813AD4404B}"/>
              </a:ext>
            </a:extLst>
          </p:cNvPr>
          <p:cNvSpPr>
            <a:spLocks noChangeShapeType="1"/>
          </p:cNvSpPr>
          <p:nvPr/>
        </p:nvSpPr>
        <p:spPr bwMode="auto">
          <a:xfrm>
            <a:off x="4881563" y="370205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6" name="Line 171">
            <a:extLst>
              <a:ext uri="{FF2B5EF4-FFF2-40B4-BE49-F238E27FC236}">
                <a16:creationId xmlns:a16="http://schemas.microsoft.com/office/drawing/2014/main" id="{E80C97AB-631E-9486-4AB3-3E93F0B2DC45}"/>
              </a:ext>
            </a:extLst>
          </p:cNvPr>
          <p:cNvSpPr>
            <a:spLocks noChangeShapeType="1"/>
          </p:cNvSpPr>
          <p:nvPr/>
        </p:nvSpPr>
        <p:spPr bwMode="auto">
          <a:xfrm>
            <a:off x="4948238" y="370205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7" name="Line 172">
            <a:extLst>
              <a:ext uri="{FF2B5EF4-FFF2-40B4-BE49-F238E27FC236}">
                <a16:creationId xmlns:a16="http://schemas.microsoft.com/office/drawing/2014/main" id="{06EF8152-0303-7F2B-7F35-3A9419359CB0}"/>
              </a:ext>
            </a:extLst>
          </p:cNvPr>
          <p:cNvSpPr>
            <a:spLocks noChangeShapeType="1"/>
          </p:cNvSpPr>
          <p:nvPr/>
        </p:nvSpPr>
        <p:spPr bwMode="auto">
          <a:xfrm>
            <a:off x="4992688" y="370205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8" name="Line 173">
            <a:extLst>
              <a:ext uri="{FF2B5EF4-FFF2-40B4-BE49-F238E27FC236}">
                <a16:creationId xmlns:a16="http://schemas.microsoft.com/office/drawing/2014/main" id="{AE26E7F9-A11D-45FB-6076-DBA7F36D7161}"/>
              </a:ext>
            </a:extLst>
          </p:cNvPr>
          <p:cNvSpPr>
            <a:spLocks noChangeShapeType="1"/>
          </p:cNvSpPr>
          <p:nvPr/>
        </p:nvSpPr>
        <p:spPr bwMode="auto">
          <a:xfrm>
            <a:off x="5002213" y="370205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9" name="Line 174">
            <a:extLst>
              <a:ext uri="{FF2B5EF4-FFF2-40B4-BE49-F238E27FC236}">
                <a16:creationId xmlns:a16="http://schemas.microsoft.com/office/drawing/2014/main" id="{149CC14A-E4BC-EC65-69FB-8F269144FD63}"/>
              </a:ext>
            </a:extLst>
          </p:cNvPr>
          <p:cNvSpPr>
            <a:spLocks noChangeShapeType="1"/>
          </p:cNvSpPr>
          <p:nvPr/>
        </p:nvSpPr>
        <p:spPr bwMode="auto">
          <a:xfrm>
            <a:off x="5065713" y="37687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0" name="Line 175">
            <a:extLst>
              <a:ext uri="{FF2B5EF4-FFF2-40B4-BE49-F238E27FC236}">
                <a16:creationId xmlns:a16="http://schemas.microsoft.com/office/drawing/2014/main" id="{C449E6CA-6008-1148-9CBA-5E74CD9A24A3}"/>
              </a:ext>
            </a:extLst>
          </p:cNvPr>
          <p:cNvSpPr>
            <a:spLocks noChangeShapeType="1"/>
          </p:cNvSpPr>
          <p:nvPr/>
        </p:nvSpPr>
        <p:spPr bwMode="auto">
          <a:xfrm>
            <a:off x="5081588" y="37687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1" name="Line 176">
            <a:extLst>
              <a:ext uri="{FF2B5EF4-FFF2-40B4-BE49-F238E27FC236}">
                <a16:creationId xmlns:a16="http://schemas.microsoft.com/office/drawing/2014/main" id="{49D49B23-F19D-C0BE-479E-AF9696672C6A}"/>
              </a:ext>
            </a:extLst>
          </p:cNvPr>
          <p:cNvSpPr>
            <a:spLocks noChangeShapeType="1"/>
          </p:cNvSpPr>
          <p:nvPr/>
        </p:nvSpPr>
        <p:spPr bwMode="auto">
          <a:xfrm>
            <a:off x="5192713" y="37687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2" name="Line 177">
            <a:extLst>
              <a:ext uri="{FF2B5EF4-FFF2-40B4-BE49-F238E27FC236}">
                <a16:creationId xmlns:a16="http://schemas.microsoft.com/office/drawing/2014/main" id="{763273B5-F8DD-F141-B9FA-93F22C80AFB1}"/>
              </a:ext>
            </a:extLst>
          </p:cNvPr>
          <p:cNvSpPr>
            <a:spLocks noChangeShapeType="1"/>
          </p:cNvSpPr>
          <p:nvPr/>
        </p:nvSpPr>
        <p:spPr bwMode="auto">
          <a:xfrm>
            <a:off x="5214938" y="37687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3" name="Line 178">
            <a:extLst>
              <a:ext uri="{FF2B5EF4-FFF2-40B4-BE49-F238E27FC236}">
                <a16:creationId xmlns:a16="http://schemas.microsoft.com/office/drawing/2014/main" id="{1E3B3C52-AB5C-A058-0136-52D5EE6E66B2}"/>
              </a:ext>
            </a:extLst>
          </p:cNvPr>
          <p:cNvSpPr>
            <a:spLocks noChangeShapeType="1"/>
          </p:cNvSpPr>
          <p:nvPr/>
        </p:nvSpPr>
        <p:spPr bwMode="auto">
          <a:xfrm>
            <a:off x="5237163" y="3768726"/>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4" name="Line 179">
            <a:extLst>
              <a:ext uri="{FF2B5EF4-FFF2-40B4-BE49-F238E27FC236}">
                <a16:creationId xmlns:a16="http://schemas.microsoft.com/office/drawing/2014/main" id="{4F272DB7-C1D7-98BF-F5CD-CC56026A6E1D}"/>
              </a:ext>
            </a:extLst>
          </p:cNvPr>
          <p:cNvSpPr>
            <a:spLocks noChangeShapeType="1"/>
          </p:cNvSpPr>
          <p:nvPr/>
        </p:nvSpPr>
        <p:spPr bwMode="auto">
          <a:xfrm>
            <a:off x="5551488" y="387032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5" name="Line 180">
            <a:extLst>
              <a:ext uri="{FF2B5EF4-FFF2-40B4-BE49-F238E27FC236}">
                <a16:creationId xmlns:a16="http://schemas.microsoft.com/office/drawing/2014/main" id="{E111C09D-0E29-D0B5-589A-7E7DADEFC546}"/>
              </a:ext>
            </a:extLst>
          </p:cNvPr>
          <p:cNvSpPr>
            <a:spLocks noChangeShapeType="1"/>
          </p:cNvSpPr>
          <p:nvPr/>
        </p:nvSpPr>
        <p:spPr bwMode="auto">
          <a:xfrm>
            <a:off x="5815013" y="397827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6" name="Line 181">
            <a:extLst>
              <a:ext uri="{FF2B5EF4-FFF2-40B4-BE49-F238E27FC236}">
                <a16:creationId xmlns:a16="http://schemas.microsoft.com/office/drawing/2014/main" id="{EAF23B71-CD24-7C18-C8A7-931AD95CA7D8}"/>
              </a:ext>
            </a:extLst>
          </p:cNvPr>
          <p:cNvSpPr>
            <a:spLocks noChangeShapeType="1"/>
          </p:cNvSpPr>
          <p:nvPr/>
        </p:nvSpPr>
        <p:spPr bwMode="auto">
          <a:xfrm>
            <a:off x="5900738" y="397827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7" name="Line 182">
            <a:extLst>
              <a:ext uri="{FF2B5EF4-FFF2-40B4-BE49-F238E27FC236}">
                <a16:creationId xmlns:a16="http://schemas.microsoft.com/office/drawing/2014/main" id="{00D42772-AB39-0D0F-FB66-612C87E315B3}"/>
              </a:ext>
            </a:extLst>
          </p:cNvPr>
          <p:cNvSpPr>
            <a:spLocks noChangeShapeType="1"/>
          </p:cNvSpPr>
          <p:nvPr/>
        </p:nvSpPr>
        <p:spPr bwMode="auto">
          <a:xfrm>
            <a:off x="5986463" y="3978276"/>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8" name="Line 183">
            <a:extLst>
              <a:ext uri="{FF2B5EF4-FFF2-40B4-BE49-F238E27FC236}">
                <a16:creationId xmlns:a16="http://schemas.microsoft.com/office/drawing/2014/main" id="{9AD7161E-672C-CD5E-AC14-51B75F50C71C}"/>
              </a:ext>
            </a:extLst>
          </p:cNvPr>
          <p:cNvSpPr>
            <a:spLocks noChangeShapeType="1"/>
          </p:cNvSpPr>
          <p:nvPr/>
        </p:nvSpPr>
        <p:spPr bwMode="auto">
          <a:xfrm>
            <a:off x="6405563" y="417830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9" name="Line 184">
            <a:extLst>
              <a:ext uri="{FF2B5EF4-FFF2-40B4-BE49-F238E27FC236}">
                <a16:creationId xmlns:a16="http://schemas.microsoft.com/office/drawing/2014/main" id="{6951A1B7-7114-1C19-87FA-E6C0F321CA76}"/>
              </a:ext>
            </a:extLst>
          </p:cNvPr>
          <p:cNvSpPr>
            <a:spLocks noChangeShapeType="1"/>
          </p:cNvSpPr>
          <p:nvPr/>
        </p:nvSpPr>
        <p:spPr bwMode="auto">
          <a:xfrm>
            <a:off x="6507163" y="4178301"/>
            <a:ext cx="0" cy="6350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aphicFrame>
        <p:nvGraphicFramePr>
          <p:cNvPr id="51" name="Table 325">
            <a:extLst>
              <a:ext uri="{FF2B5EF4-FFF2-40B4-BE49-F238E27FC236}">
                <a16:creationId xmlns:a16="http://schemas.microsoft.com/office/drawing/2014/main" id="{DBB03654-2F5B-79AB-1EA1-836FCD6E985B}"/>
              </a:ext>
            </a:extLst>
          </p:cNvPr>
          <p:cNvGraphicFramePr>
            <a:graphicFrameLocks noGrp="1"/>
          </p:cNvGraphicFramePr>
          <p:nvPr/>
        </p:nvGraphicFramePr>
        <p:xfrm>
          <a:off x="1312946" y="5601534"/>
          <a:ext cx="7630766" cy="640080"/>
        </p:xfrm>
        <a:graphic>
          <a:graphicData uri="http://schemas.openxmlformats.org/drawingml/2006/table">
            <a:tbl>
              <a:tblPr firstRow="1" bandRow="1">
                <a:tableStyleId>{93296810-A885-4BE3-A3E7-6D5BEEA58F35}</a:tableStyleId>
              </a:tblPr>
              <a:tblGrid>
                <a:gridCol w="693706">
                  <a:extLst>
                    <a:ext uri="{9D8B030D-6E8A-4147-A177-3AD203B41FA5}">
                      <a16:colId xmlns:a16="http://schemas.microsoft.com/office/drawing/2014/main" val="428509996"/>
                    </a:ext>
                  </a:extLst>
                </a:gridCol>
                <a:gridCol w="693706">
                  <a:extLst>
                    <a:ext uri="{9D8B030D-6E8A-4147-A177-3AD203B41FA5}">
                      <a16:colId xmlns:a16="http://schemas.microsoft.com/office/drawing/2014/main" val="695114735"/>
                    </a:ext>
                  </a:extLst>
                </a:gridCol>
                <a:gridCol w="693706">
                  <a:extLst>
                    <a:ext uri="{9D8B030D-6E8A-4147-A177-3AD203B41FA5}">
                      <a16:colId xmlns:a16="http://schemas.microsoft.com/office/drawing/2014/main" val="342587603"/>
                    </a:ext>
                  </a:extLst>
                </a:gridCol>
                <a:gridCol w="693706">
                  <a:extLst>
                    <a:ext uri="{9D8B030D-6E8A-4147-A177-3AD203B41FA5}">
                      <a16:colId xmlns:a16="http://schemas.microsoft.com/office/drawing/2014/main" val="3411373876"/>
                    </a:ext>
                  </a:extLst>
                </a:gridCol>
                <a:gridCol w="693706">
                  <a:extLst>
                    <a:ext uri="{9D8B030D-6E8A-4147-A177-3AD203B41FA5}">
                      <a16:colId xmlns:a16="http://schemas.microsoft.com/office/drawing/2014/main" val="2562719098"/>
                    </a:ext>
                  </a:extLst>
                </a:gridCol>
                <a:gridCol w="693706">
                  <a:extLst>
                    <a:ext uri="{9D8B030D-6E8A-4147-A177-3AD203B41FA5}">
                      <a16:colId xmlns:a16="http://schemas.microsoft.com/office/drawing/2014/main" val="3439877669"/>
                    </a:ext>
                  </a:extLst>
                </a:gridCol>
                <a:gridCol w="693706">
                  <a:extLst>
                    <a:ext uri="{9D8B030D-6E8A-4147-A177-3AD203B41FA5}">
                      <a16:colId xmlns:a16="http://schemas.microsoft.com/office/drawing/2014/main" val="438794205"/>
                    </a:ext>
                  </a:extLst>
                </a:gridCol>
                <a:gridCol w="693706">
                  <a:extLst>
                    <a:ext uri="{9D8B030D-6E8A-4147-A177-3AD203B41FA5}">
                      <a16:colId xmlns:a16="http://schemas.microsoft.com/office/drawing/2014/main" val="538859279"/>
                    </a:ext>
                  </a:extLst>
                </a:gridCol>
                <a:gridCol w="693706">
                  <a:extLst>
                    <a:ext uri="{9D8B030D-6E8A-4147-A177-3AD203B41FA5}">
                      <a16:colId xmlns:a16="http://schemas.microsoft.com/office/drawing/2014/main" val="1675282572"/>
                    </a:ext>
                  </a:extLst>
                </a:gridCol>
                <a:gridCol w="693706">
                  <a:extLst>
                    <a:ext uri="{9D8B030D-6E8A-4147-A177-3AD203B41FA5}">
                      <a16:colId xmlns:a16="http://schemas.microsoft.com/office/drawing/2014/main" val="2210678932"/>
                    </a:ext>
                  </a:extLst>
                </a:gridCol>
                <a:gridCol w="693706">
                  <a:extLst>
                    <a:ext uri="{9D8B030D-6E8A-4147-A177-3AD203B41FA5}">
                      <a16:colId xmlns:a16="http://schemas.microsoft.com/office/drawing/2014/main" val="4229440504"/>
                    </a:ext>
                  </a:extLst>
                </a:gridCol>
              </a:tblGrid>
              <a:tr h="179607">
                <a:tc>
                  <a:txBody>
                    <a:bodyPr/>
                    <a:lstStyle/>
                    <a:p>
                      <a:pPr algn="ctr"/>
                      <a:r>
                        <a:rPr lang="en-US" sz="1400" b="0" dirty="0">
                          <a:solidFill>
                            <a:schemeClr val="bg1"/>
                          </a:solidFill>
                        </a:rPr>
                        <a:t>108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2974220"/>
                  </a:ext>
                </a:extLst>
              </a:tr>
              <a:tr h="179607">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2200176"/>
                  </a:ext>
                </a:extLst>
              </a:tr>
              <a:tr h="179607">
                <a:tc>
                  <a:txBody>
                    <a:bodyPr/>
                    <a:lstStyle/>
                    <a:p>
                      <a:pPr algn="ctr"/>
                      <a:r>
                        <a:rPr lang="en-US" sz="1400" b="0" dirty="0">
                          <a:solidFill>
                            <a:schemeClr val="bg1"/>
                          </a:solidFill>
                        </a:rPr>
                        <a:t>315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9256466"/>
                  </a:ext>
                </a:extLst>
              </a:tr>
            </a:tbl>
          </a:graphicData>
        </a:graphic>
      </p:graphicFrame>
      <p:sp>
        <p:nvSpPr>
          <p:cNvPr id="3" name="TextBox 2">
            <a:extLst>
              <a:ext uri="{FF2B5EF4-FFF2-40B4-BE49-F238E27FC236}">
                <a16:creationId xmlns:a16="http://schemas.microsoft.com/office/drawing/2014/main" id="{1255D39B-675E-82C9-E1CC-26B29B7FF55D}"/>
              </a:ext>
            </a:extLst>
          </p:cNvPr>
          <p:cNvSpPr txBox="1"/>
          <p:nvPr/>
        </p:nvSpPr>
        <p:spPr bwMode="auto">
          <a:xfrm>
            <a:off x="3272625" y="1543969"/>
            <a:ext cx="5373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2000" dirty="0">
                <a:solidFill>
                  <a:schemeClr val="bg1"/>
                </a:solidFill>
                <a:latin typeface="Calibri" panose="020F0502020204030204" pitchFamily="34" charset="0"/>
              </a:rPr>
              <a:t>OS</a:t>
            </a:r>
          </a:p>
        </p:txBody>
      </p:sp>
      <p:grpSp>
        <p:nvGrpSpPr>
          <p:cNvPr id="4" name="Group 3">
            <a:extLst>
              <a:ext uri="{FF2B5EF4-FFF2-40B4-BE49-F238E27FC236}">
                <a16:creationId xmlns:a16="http://schemas.microsoft.com/office/drawing/2014/main" id="{630BB92B-7F53-7777-2925-57EBA24EC8A4}"/>
              </a:ext>
            </a:extLst>
          </p:cNvPr>
          <p:cNvGrpSpPr/>
          <p:nvPr/>
        </p:nvGrpSpPr>
        <p:grpSpPr>
          <a:xfrm>
            <a:off x="8433446" y="3888299"/>
            <a:ext cx="2926336" cy="738664"/>
            <a:chOff x="1123470" y="4118965"/>
            <a:chExt cx="2038928" cy="738664"/>
          </a:xfrm>
        </p:grpSpPr>
        <p:sp>
          <p:nvSpPr>
            <p:cNvPr id="5" name="TextBox 4">
              <a:extLst>
                <a:ext uri="{FF2B5EF4-FFF2-40B4-BE49-F238E27FC236}">
                  <a16:creationId xmlns:a16="http://schemas.microsoft.com/office/drawing/2014/main" id="{2ED808AD-B0FE-6B50-F4C5-D19BEC731D7D}"/>
                </a:ext>
              </a:extLst>
            </p:cNvPr>
            <p:cNvSpPr txBox="1"/>
            <p:nvPr/>
          </p:nvSpPr>
          <p:spPr bwMode="auto">
            <a:xfrm>
              <a:off x="1568277" y="4118965"/>
              <a:ext cx="159412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Lenvatinib</a:t>
              </a:r>
            </a:p>
            <a:p>
              <a:pPr>
                <a:spcBef>
                  <a:spcPts val="0"/>
                </a:spcBef>
              </a:pPr>
              <a:r>
                <a:rPr lang="en-US" sz="1400" b="0" dirty="0">
                  <a:solidFill>
                    <a:schemeClr val="bg1"/>
                  </a:solidFill>
                  <a:latin typeface="Calibri" panose="020F0502020204030204" pitchFamily="34" charset="0"/>
                </a:rPr>
                <a:t>Atezolizumab + bevacizumab</a:t>
              </a:r>
            </a:p>
            <a:p>
              <a:pPr algn="l">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cxnSp>
          <p:nvCxnSpPr>
            <p:cNvPr id="10" name="Straight Connector 9">
              <a:extLst>
                <a:ext uri="{FF2B5EF4-FFF2-40B4-BE49-F238E27FC236}">
                  <a16:creationId xmlns:a16="http://schemas.microsoft.com/office/drawing/2014/main" id="{244797DF-BE33-30B2-ED69-E623705668EB}"/>
                </a:ext>
              </a:extLst>
            </p:cNvPr>
            <p:cNvCxnSpPr/>
            <p:nvPr/>
          </p:nvCxnSpPr>
          <p:spPr bwMode="auto">
            <a:xfrm>
              <a:off x="1123470" y="4488297"/>
              <a:ext cx="413336" cy="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CE034A0-BF3D-5EA5-E7DA-CFF30644AAEF}"/>
                </a:ext>
              </a:extLst>
            </p:cNvPr>
            <p:cNvCxnSpPr/>
            <p:nvPr/>
          </p:nvCxnSpPr>
          <p:spPr bwMode="auto">
            <a:xfrm>
              <a:off x="1123470" y="4259539"/>
              <a:ext cx="413336"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17228402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7DC-7A7B-4909-B54B-B524DBA2A929}"/>
              </a:ext>
            </a:extLst>
          </p:cNvPr>
          <p:cNvSpPr>
            <a:spLocks noGrp="1"/>
          </p:cNvSpPr>
          <p:nvPr>
            <p:ph type="title"/>
          </p:nvPr>
        </p:nvSpPr>
        <p:spPr/>
        <p:txBody>
          <a:bodyPr/>
          <a:lstStyle/>
          <a:p>
            <a:r>
              <a:rPr lang="en-US" altLang="en-US" sz="3400" dirty="0"/>
              <a:t>Atezolizumab + Bevacizumab vs Lenvatinib in Nonviral HCC: Propensity Score Matching Analysis</a:t>
            </a:r>
            <a:endParaRPr lang="en-US" sz="3400" dirty="0"/>
          </a:p>
        </p:txBody>
      </p:sp>
      <p:graphicFrame>
        <p:nvGraphicFramePr>
          <p:cNvPr id="14" name="Content Placeholder 4">
            <a:extLst>
              <a:ext uri="{FF2B5EF4-FFF2-40B4-BE49-F238E27FC236}">
                <a16:creationId xmlns:a16="http://schemas.microsoft.com/office/drawing/2014/main" id="{4F454716-453A-6B03-96CE-BA435B962274}"/>
              </a:ext>
            </a:extLst>
          </p:cNvPr>
          <p:cNvGraphicFramePr>
            <a:graphicFrameLocks noGrp="1"/>
          </p:cNvGraphicFramePr>
          <p:nvPr>
            <p:ph idx="1"/>
            <p:extLst>
              <p:ext uri="{D42A27DB-BD31-4B8C-83A1-F6EECF244321}">
                <p14:modId xmlns:p14="http://schemas.microsoft.com/office/powerpoint/2010/main" val="3765446347"/>
              </p:ext>
            </p:extLst>
          </p:nvPr>
        </p:nvGraphicFramePr>
        <p:xfrm>
          <a:off x="539747" y="1606550"/>
          <a:ext cx="11214103" cy="2109596"/>
        </p:xfrm>
        <a:graphic>
          <a:graphicData uri="http://schemas.openxmlformats.org/drawingml/2006/table">
            <a:tbl>
              <a:tblPr firstRow="1" bandRow="1">
                <a:tableStyleId>{0E3FDE45-AF77-4B5C-9715-49D594BDF05E}</a:tableStyleId>
              </a:tblPr>
              <a:tblGrid>
                <a:gridCol w="807790">
                  <a:extLst>
                    <a:ext uri="{9D8B030D-6E8A-4147-A177-3AD203B41FA5}">
                      <a16:colId xmlns:a16="http://schemas.microsoft.com/office/drawing/2014/main" val="3741806511"/>
                    </a:ext>
                  </a:extLst>
                </a:gridCol>
                <a:gridCol w="974221">
                  <a:extLst>
                    <a:ext uri="{9D8B030D-6E8A-4147-A177-3AD203B41FA5}">
                      <a16:colId xmlns:a16="http://schemas.microsoft.com/office/drawing/2014/main" val="2205920026"/>
                    </a:ext>
                  </a:extLst>
                </a:gridCol>
                <a:gridCol w="1193532">
                  <a:extLst>
                    <a:ext uri="{9D8B030D-6E8A-4147-A177-3AD203B41FA5}">
                      <a16:colId xmlns:a16="http://schemas.microsoft.com/office/drawing/2014/main" val="1859251159"/>
                    </a:ext>
                  </a:extLst>
                </a:gridCol>
                <a:gridCol w="972152">
                  <a:extLst>
                    <a:ext uri="{9D8B030D-6E8A-4147-A177-3AD203B41FA5}">
                      <a16:colId xmlns:a16="http://schemas.microsoft.com/office/drawing/2014/main" val="3875856475"/>
                    </a:ext>
                  </a:extLst>
                </a:gridCol>
                <a:gridCol w="522705">
                  <a:extLst>
                    <a:ext uri="{9D8B030D-6E8A-4147-A177-3AD203B41FA5}">
                      <a16:colId xmlns:a16="http://schemas.microsoft.com/office/drawing/2014/main" val="260820300"/>
                    </a:ext>
                  </a:extLst>
                </a:gridCol>
                <a:gridCol w="901700">
                  <a:extLst>
                    <a:ext uri="{9D8B030D-6E8A-4147-A177-3AD203B41FA5}">
                      <a16:colId xmlns:a16="http://schemas.microsoft.com/office/drawing/2014/main" val="3137116755"/>
                    </a:ext>
                  </a:extLst>
                </a:gridCol>
                <a:gridCol w="1181100">
                  <a:extLst>
                    <a:ext uri="{9D8B030D-6E8A-4147-A177-3AD203B41FA5}">
                      <a16:colId xmlns:a16="http://schemas.microsoft.com/office/drawing/2014/main" val="3904814204"/>
                    </a:ext>
                  </a:extLst>
                </a:gridCol>
                <a:gridCol w="905647">
                  <a:extLst>
                    <a:ext uri="{9D8B030D-6E8A-4147-A177-3AD203B41FA5}">
                      <a16:colId xmlns:a16="http://schemas.microsoft.com/office/drawing/2014/main" val="1985738093"/>
                    </a:ext>
                  </a:extLst>
                </a:gridCol>
                <a:gridCol w="531458">
                  <a:extLst>
                    <a:ext uri="{9D8B030D-6E8A-4147-A177-3AD203B41FA5}">
                      <a16:colId xmlns:a16="http://schemas.microsoft.com/office/drawing/2014/main" val="2122258721"/>
                    </a:ext>
                  </a:extLst>
                </a:gridCol>
                <a:gridCol w="836195">
                  <a:extLst>
                    <a:ext uri="{9D8B030D-6E8A-4147-A177-3AD203B41FA5}">
                      <a16:colId xmlns:a16="http://schemas.microsoft.com/office/drawing/2014/main" val="1157855678"/>
                    </a:ext>
                  </a:extLst>
                </a:gridCol>
                <a:gridCol w="1117600">
                  <a:extLst>
                    <a:ext uri="{9D8B030D-6E8A-4147-A177-3AD203B41FA5}">
                      <a16:colId xmlns:a16="http://schemas.microsoft.com/office/drawing/2014/main" val="263286107"/>
                    </a:ext>
                  </a:extLst>
                </a:gridCol>
                <a:gridCol w="779780">
                  <a:extLst>
                    <a:ext uri="{9D8B030D-6E8A-4147-A177-3AD203B41FA5}">
                      <a16:colId xmlns:a16="http://schemas.microsoft.com/office/drawing/2014/main" val="2643844376"/>
                    </a:ext>
                  </a:extLst>
                </a:gridCol>
                <a:gridCol w="490223">
                  <a:extLst>
                    <a:ext uri="{9D8B030D-6E8A-4147-A177-3AD203B41FA5}">
                      <a16:colId xmlns:a16="http://schemas.microsoft.com/office/drawing/2014/main" val="2224972296"/>
                    </a:ext>
                  </a:extLst>
                </a:gridCol>
              </a:tblGrid>
              <a:tr h="229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9144" marR="9144"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Overall Population</a:t>
                      </a:r>
                    </a:p>
                  </a:txBody>
                  <a:tcPr marL="9144" marR="9144"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Overall Population</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NASH/NAFLD Population</a:t>
                      </a:r>
                    </a:p>
                  </a:txBody>
                  <a:tcPr marL="9144" marR="9144"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Non-NAFLD/NASH Population</a:t>
                      </a:r>
                    </a:p>
                  </a:txBody>
                  <a:tcPr marL="9144" marR="9144" anchor="b">
                    <a:lnL>
                      <a:noFill/>
                    </a:lnL>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b">
                    <a:lnL>
                      <a:noFill/>
                    </a:lnL>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25572345"/>
                  </a:ext>
                </a:extLst>
              </a:tr>
              <a:tr h="689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Lenvatinib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187)</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187)</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HR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4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Lenvatinib (n = 102)</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81)</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HR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kern="1200" cap="none" normalizeH="0" baseline="0" dirty="0">
                          <a:ln>
                            <a:noFill/>
                          </a:ln>
                          <a:solidFill>
                            <a:schemeClr val="tx1"/>
                          </a:solidFill>
                          <a:effectLst/>
                          <a:latin typeface="Calibri" panose="020F0502020204030204" pitchFamily="34" charset="0"/>
                          <a:ea typeface="+mn-ea"/>
                          <a:cs typeface="+mn-cs"/>
                        </a:rPr>
                        <a:t>P </a:t>
                      </a:r>
                      <a:br>
                        <a:rPr kumimoji="0" lang="en-US" sz="1400" b="1" i="1"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4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Lenvatinib (n = 85)</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 + Bevacizumab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 (n = 106)</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HR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4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9144" marR="9144">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536638">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OS, mo</a:t>
                      </a:r>
                    </a:p>
                  </a:txBody>
                  <a:tcPr marL="9144" marR="9144"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0.61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(0.39-0.96)</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.0327</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12.2</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0.33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(0.16-0.69)</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.0028</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0.98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spc="-30" normalizeH="0" baseline="0" dirty="0">
                          <a:ln>
                            <a:noFill/>
                          </a:ln>
                          <a:solidFill>
                            <a:schemeClr val="bg2">
                              <a:lumMod val="10000"/>
                            </a:schemeClr>
                          </a:solidFill>
                          <a:effectLst/>
                          <a:latin typeface="Calibri" panose="020F0502020204030204" pitchFamily="34" charset="0"/>
                          <a:ea typeface="+mn-ea"/>
                          <a:cs typeface="+mn-cs"/>
                        </a:rPr>
                        <a:t>(0.55-1.74)</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a:t>
                      </a:r>
                    </a:p>
                  </a:txBody>
                  <a:tcPr marL="9144" marR="9144">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2413019"/>
                  </a:ext>
                </a:extLst>
              </a:tr>
              <a:tr h="536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9144" marR="9144"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0.67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(0.49-0.92)</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.0124</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0.52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(0.33-0.83)</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.0056</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0.85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spc="-30" normalizeH="0" baseline="0" dirty="0">
                          <a:ln>
                            <a:noFill/>
                          </a:ln>
                          <a:solidFill>
                            <a:schemeClr val="bg2">
                              <a:lumMod val="10000"/>
                            </a:schemeClr>
                          </a:solidFill>
                          <a:effectLst/>
                          <a:latin typeface="Calibri" panose="020F0502020204030204" pitchFamily="34" charset="0"/>
                          <a:ea typeface="+mn-ea"/>
                          <a:cs typeface="+mn-cs"/>
                        </a:rPr>
                        <a:t>(0.55-1.30)</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.4484</a:t>
                      </a:r>
                    </a:p>
                  </a:txBody>
                  <a:tcPr marL="9144" marR="9144">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bl>
          </a:graphicData>
        </a:graphic>
      </p:graphicFrame>
      <p:sp>
        <p:nvSpPr>
          <p:cNvPr id="6" name="Text Box 15">
            <a:extLst>
              <a:ext uri="{FF2B5EF4-FFF2-40B4-BE49-F238E27FC236}">
                <a16:creationId xmlns:a16="http://schemas.microsoft.com/office/drawing/2014/main" id="{B99ABEF7-619C-406E-83F2-00E904A9378E}"/>
              </a:ext>
            </a:extLst>
          </p:cNvPr>
          <p:cNvSpPr txBox="1">
            <a:spLocks noChangeArrowheads="1"/>
          </p:cNvSpPr>
          <p:nvPr/>
        </p:nvSpPr>
        <p:spPr bwMode="auto">
          <a:xfrm>
            <a:off x="420515" y="6414816"/>
            <a:ext cx="78113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Rimini. ESMO WCGIC 2022. Abstr SO-14. </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BFD1135C-0C51-41AD-9C4D-B464CA222A2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DAD51F60-14BD-4C8F-8399-DF0391355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ACA5F7-679C-4EAC-89AE-68F56809F5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613153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Atezolizumab + Bevacizumab vs Lenvatinib in </a:t>
            </a:r>
            <a:br>
              <a:rPr lang="en-US" altLang="en-US" dirty="0"/>
            </a:br>
            <a:r>
              <a:rPr lang="en-US" altLang="en-US" dirty="0"/>
              <a:t>Nonviral HCC: Conclusions</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patients with nonviral HCC, lenvatinib was associated with improved outcomes vs atezolizumab + bevacizumab</a:t>
            </a:r>
          </a:p>
          <a:p>
            <a:pPr lvl="1"/>
            <a:r>
              <a:rPr lang="en-US" altLang="en-US" sz="2000" dirty="0"/>
              <a:t>Benefit with lenvatinib was most notable in patients with NAFLD/NASH-related HCC</a:t>
            </a:r>
          </a:p>
          <a:p>
            <a:r>
              <a:rPr lang="en-US" altLang="en-US" sz="2200" dirty="0"/>
              <a:t>Investigators noted that these novel findings highlight the importance of underlying etiology as a factor affecting outcomes in patients with advanced HCC</a:t>
            </a:r>
          </a:p>
          <a:p>
            <a:r>
              <a:rPr lang="en-US" altLang="en-US" sz="2200" dirty="0"/>
              <a:t>Prospective trials are needed to validate these results and further explore the role of </a:t>
            </a:r>
            <a:br>
              <a:rPr lang="en-US" altLang="en-US" sz="2200" dirty="0"/>
            </a:br>
            <a:r>
              <a:rPr lang="en-US" altLang="en-US" sz="2200" dirty="0"/>
              <a:t>HCC etiology in clinical management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Rimini. ESMO WCGIC 2022. Abstr SO-14.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8254562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the </a:t>
            </a:r>
            <a:br>
              <a:rPr lang="en-US" altLang="en-US" sz="4000" dirty="0"/>
            </a:br>
            <a:r>
              <a:rPr lang="en-US" altLang="en-US" sz="4000" dirty="0"/>
              <a:t>2022 ESMO Conference on Gastrointestinal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19706" y="2098792"/>
            <a:ext cx="10952588" cy="946892"/>
          </a:xfrm>
        </p:spPr>
        <p:txBody>
          <a:bodyPr rtlCol="0">
            <a:normAutofit lnSpcReduction="10000"/>
          </a:bodyPr>
          <a:lstStyle/>
          <a:p>
            <a:pPr eaLnBrk="1" hangingPunct="1">
              <a:buClr>
                <a:schemeClr val="accent6"/>
              </a:buClr>
              <a:defRPr/>
            </a:pPr>
            <a:r>
              <a:rPr lang="en-US" sz="2200" dirty="0">
                <a:solidFill>
                  <a:srgbClr val="E1471D"/>
                </a:solidFill>
              </a:rPr>
              <a:t>ClinicalThought </a:t>
            </a:r>
            <a:r>
              <a:rPr lang="en-US" sz="2200" b="0" dirty="0"/>
              <a:t>commentary on care of patients with HER-2 positive metastatic colon cancer</a:t>
            </a:r>
          </a:p>
          <a:p>
            <a:pPr>
              <a:buClr>
                <a:schemeClr val="tx2">
                  <a:lumMod val="20000"/>
                  <a:lumOff val="80000"/>
                </a:schemeClr>
              </a:buClr>
              <a:defRPr/>
            </a:pPr>
            <a:r>
              <a:rPr lang="en-US" sz="2200" dirty="0">
                <a:solidFill>
                  <a:srgbClr val="E1471D"/>
                </a:solidFill>
              </a:rPr>
              <a:t>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1505922" y="3094063"/>
            <a:ext cx="8155436"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altLang="en-US" sz="2200" b="0" dirty="0">
                <a:solidFill>
                  <a:schemeClr val="bg2"/>
                </a:solidFill>
                <a:latin typeface="+mn-lt"/>
              </a:rPr>
              <a:t>Biliary Tract Cancer, Cholangiocarcinoma, Hepatocellular Carcinoma</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rPr>
              <a:t>Colon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chemeClr val="bg2"/>
                </a:solidFill>
                <a:latin typeface="Calibri" panose="020F0502020204030204" pitchFamily="34" charset="0"/>
                <a:cs typeface="Arial" panose="020B0604020202020204" pitchFamily="34" charset="0"/>
              </a:rPr>
              <a:t>Esophageal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56M7VY3CDVN5-157632396-1</_dlc_DocId>
    <_dlc_DocIdUrl xmlns="d54cbe69-32bd-412a-b004-9152f949605e">
      <Url>https://intranet.clinicaloptions.com/mews/oncology/ONC_2022_World_GI_CF_(PRP5515)/Downloadable_PPT_Summary_Slideset/_layouts/15/DocIdRedir.aspx?ID=56M7VY3CDVN5-157632396-1</Url>
      <Description>56M7VY3CDVN5-157632396-1</Description>
    </_dlc_DocIdUrl>
    <Document_x0020_Category xmlns="b4e56235-e796-47c2-bbda-923414ca114a">Slides - Conf (non-CME)</Document_x0020_Category>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B3131414AF68424B9BC66130A22BD115" ma:contentTypeVersion="1" ma:contentTypeDescription="Create a new document." ma:contentTypeScope="" ma:versionID="7b1c80c1613cb30938cb71f77d299ab8">
  <xsd:schema xmlns:xsd="http://www.w3.org/2001/XMLSchema" xmlns:xs="http://www.w3.org/2001/XMLSchema" xmlns:p="http://schemas.microsoft.com/office/2006/metadata/properties" xmlns:ns2="d54cbe69-32bd-412a-b004-9152f949605e" xmlns:ns3="b4e56235-e796-47c2-bbda-923414ca114a" targetNamespace="http://schemas.microsoft.com/office/2006/metadata/properties" ma:root="true" ma:fieldsID="7b08fddea4f86e42ba35b51003f6d9ce" ns2:_="" ns3:_="">
    <xsd:import namespace="d54cbe69-32bd-412a-b004-9152f949605e"/>
    <xsd:import namespace="b4e56235-e796-47c2-bbda-923414ca114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4e56235-e796-47c2-bbda-923414ca114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Conf (non-CME)"/>
          <xsd:enumeration value="Permissions"/>
          <xsd:enumeration value="Design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file>

<file path=customXml/itemProps2.xml><?xml version="1.0" encoding="utf-8"?>
<ds:datastoreItem xmlns:ds="http://schemas.openxmlformats.org/officeDocument/2006/customXml" ds:itemID="{D4120740-2C0A-42E8-A6BA-998C1D3170C2}"/>
</file>

<file path=customXml/itemProps3.xml><?xml version="1.0" encoding="utf-8"?>
<ds:datastoreItem xmlns:ds="http://schemas.openxmlformats.org/officeDocument/2006/customXml" ds:itemID="{3A18F4D2-3653-4F4F-B917-116198900D9C}"/>
</file>

<file path=customXml/itemProps4.xml><?xml version="1.0" encoding="utf-8"?>
<ds:datastoreItem xmlns:ds="http://schemas.openxmlformats.org/officeDocument/2006/customXml" ds:itemID="{65E151B5-E2EE-4BEC-82C3-105A302A3BE7}"/>
</file>

<file path=customXml/itemProps5.xml><?xml version="1.0" encoding="utf-8"?>
<ds:datastoreItem xmlns:ds="http://schemas.openxmlformats.org/officeDocument/2006/customXml" ds:itemID="{A83B9EE3-EB0C-4BBA-91F3-C187424753BE}"/>
</file>

<file path=docProps/app.xml><?xml version="1.0" encoding="utf-8"?>
<Properties xmlns="http://schemas.openxmlformats.org/officeDocument/2006/extended-properties" xmlns:vt="http://schemas.openxmlformats.org/officeDocument/2006/docPropsVTypes">
  <Template/>
  <TotalTime>15175</TotalTime>
  <Words>14807</Words>
  <Application>Microsoft Office PowerPoint</Application>
  <PresentationFormat>Widescreen</PresentationFormat>
  <Paragraphs>2899</Paragraphs>
  <Slides>69</Slides>
  <Notes>66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Arial</vt:lpstr>
      <vt:lpstr>Calibri</vt:lpstr>
      <vt:lpstr>Times</vt:lpstr>
      <vt:lpstr>Wingdings</vt:lpstr>
      <vt:lpstr>2_2022_CCO_Template</vt:lpstr>
      <vt:lpstr>Highlights From the 2022 ESMO World Congress on Gastrointestinal Cancer</vt:lpstr>
      <vt:lpstr>About These Slides</vt:lpstr>
      <vt:lpstr>Colon Cancer</vt:lpstr>
      <vt:lpstr>MOUNTAINEER: Tucatinib + Trastuzumab in Previously Treated HER2+ Metastatic Colorectal Cancer</vt:lpstr>
      <vt:lpstr>MOUNTAINEER: Baseline Characteristics</vt:lpstr>
      <vt:lpstr>MOUNTAINEER: Response</vt:lpstr>
      <vt:lpstr>MOUNTAINEER: Change in Tumor Size </vt:lpstr>
      <vt:lpstr>MOUNTAINEER: PFS and OS per BICR</vt:lpstr>
      <vt:lpstr>MOUNTAINEER: Treatment-Emergent AEs</vt:lpstr>
      <vt:lpstr>MOUNTAINEER: Conclusions</vt:lpstr>
      <vt:lpstr>Analysis of the Impact of Mutated BRAFV600E on  TME and Genomic Alterations in MSI-H/dMMR CRC</vt:lpstr>
      <vt:lpstr>Analysis of Mutated BRAFV600E Impact on TME in  MSI-H/dMMR CRC: Clinical Characteristics</vt:lpstr>
      <vt:lpstr>Analysis of Mutated BRAFV600E Impact on TME in  MSI-H/dMMR CRC: Immunologic Status</vt:lpstr>
      <vt:lpstr>Analysis of Mutated BRAFV600E on TME in MSI-H/dMMR CRC: Oncogenic Comutations</vt:lpstr>
      <vt:lpstr>Analysis of Mutated BRAFV600E on TME in MSI-H/dMMR CRC: Laboratory Results</vt:lpstr>
      <vt:lpstr>Analysis of Mutated BRAFV600E on TME in MSI-H/dMMR CRC: Neoantigen Burden With RASmut vs RASWT</vt:lpstr>
      <vt:lpstr>Analysis of Mutated BRAFV600E on TME in  MSI-H/dMMR CRC: Conclusions</vt:lpstr>
      <vt:lpstr>Botensilimab + Balstilimab in Heavily Pretreated, Microsatellite-Stable Metastatic CRC</vt:lpstr>
      <vt:lpstr>Botensilimab + Balstilimab in Previously Treated  MSS mCRC: Baseline Characteristics</vt:lpstr>
      <vt:lpstr>Botensilimab + Balstilimab in Previously Treated  MSS mCRC: Response</vt:lpstr>
      <vt:lpstr>Botensilimab + Balstilimab in Previously Treated  MSS mCRC: Safety</vt:lpstr>
      <vt:lpstr>Botensilimab + Balstilimab in Previously Treated  MSS mCRC: Conclusions</vt:lpstr>
      <vt:lpstr>Esophageal Cancer</vt:lpstr>
      <vt:lpstr>CheckMate 648: First-line Nivolumab + Chemotherapy or Ipilimumab vs Chemotherapy in Advanced ESCC</vt:lpstr>
      <vt:lpstr>CheckMate 648: Baseline Characteristics</vt:lpstr>
      <vt:lpstr>CheckMate 648: Updated Efficacy and Safety Results</vt:lpstr>
      <vt:lpstr>CheckMate 648: Conclusions</vt:lpstr>
      <vt:lpstr>RATIONALE-306: Tislelizumab + CT vs CT in Advanced/Metastatic ESCC</vt:lpstr>
      <vt:lpstr>RATIONALE-306: Baseline Characteristics</vt:lpstr>
      <vt:lpstr>RATIONALE-306: Overall Survival (Primary Endpoint)</vt:lpstr>
      <vt:lpstr>RATIONALE-306: Overall Survival by Subgroup</vt:lpstr>
      <vt:lpstr>RATIONALE-306: Progression-Free Survival</vt:lpstr>
      <vt:lpstr>RATIONALE-306: Response</vt:lpstr>
      <vt:lpstr>RATIONALE-306: Safety</vt:lpstr>
      <vt:lpstr>RATIONALE-306: Conclusions</vt:lpstr>
      <vt:lpstr>Biliary Tract Cancer, Cholangiocarcinoma, Hepatocellular Carcinoma</vt:lpstr>
      <vt:lpstr>TOPAZ-1: Durvalumab or Placebo + CT for Advanced  Biliary Tract Cancer Outcomes by Tumor Location</vt:lpstr>
      <vt:lpstr>TOPAZ-1: Baseline Characteristics by Primary Tumor Location</vt:lpstr>
      <vt:lpstr>TOPAZ-1: Efficacy Outcomes by Primary Tumor Location</vt:lpstr>
      <vt:lpstr>TOPAZ-1: AEs by Primary Tumor Location</vt:lpstr>
      <vt:lpstr>TOPAZ-1: Conclusions</vt:lpstr>
      <vt:lpstr>FIGHT-202: Final Results From Phase II Trial of Pemigatinib in Previously Treated Cholangiocarcinoma</vt:lpstr>
      <vt:lpstr>FIGHT-202: Baseline Characteristics</vt:lpstr>
      <vt:lpstr>FIGHT-202: Updated Efficacy Results</vt:lpstr>
      <vt:lpstr>FIGHT-202: Percentage Change From Baseline in  Target Lesion Size in Cohort A </vt:lpstr>
      <vt:lpstr>FIGHT-202: Updated Safety Results</vt:lpstr>
      <vt:lpstr>FIGHT-202: Conclusions</vt:lpstr>
      <vt:lpstr>HIMALAYA: Tremelimumab + Durvalumab in uHCC  Phase III Trial Outcomes by Baseline Liver Function </vt:lpstr>
      <vt:lpstr>HIMALAYA: Baseline Liver Function</vt:lpstr>
      <vt:lpstr>HIMALAYA: Baseline Characteristics by ALBI Grade</vt:lpstr>
      <vt:lpstr>HIMALAYA: STRIDE vs Sorafenib OS by ALBI Grade</vt:lpstr>
      <vt:lpstr>HIMALAYA: Response by ALBI Grade</vt:lpstr>
      <vt:lpstr>HIMALAYA: Safety by ALBI Grade</vt:lpstr>
      <vt:lpstr>HIMALAYA: Changes in Liver Function Over Time</vt:lpstr>
      <vt:lpstr>HIMALAYA: Conclusions</vt:lpstr>
      <vt:lpstr>CheckMate 040: 5-Yr Update of Nivolumab/Ipilimumab for Advanced HCC</vt:lpstr>
      <vt:lpstr>CheckMate 040 5-Yr Update: Response</vt:lpstr>
      <vt:lpstr>CheckMate 040 5-Yr Update: Overall Survival</vt:lpstr>
      <vt:lpstr>CheckMate 040 5-Yr Update: TRAEs</vt:lpstr>
      <vt:lpstr>CheckMate 040 5-Yr Update: Endocrine IMAEs and IMAEs Requiring Immune-Modulating Medication</vt:lpstr>
      <vt:lpstr>CheckMate 040 5-Yr Update: Conclusions</vt:lpstr>
      <vt:lpstr>Atezolizumab + Bevacizumab vs Lenvatinib in Nonviral HCC: Background and Study Design</vt:lpstr>
      <vt:lpstr>Atezolizumab + Bevacizumab vs Lenvatinib in Nonviral HCC: Retrospective Analysis of Outcomes by Etiology</vt:lpstr>
      <vt:lpstr>Atezolizumab + Bevacizumab vs Lenvatinib in  Nonviral HCC: Outcomes in Overall Population</vt:lpstr>
      <vt:lpstr>Atezolizumab + Bevacizumab vs Lenvatinib in  Nonviral HCC: Outcomes in NAFLD/NASH Population</vt:lpstr>
      <vt:lpstr>Atezolizumab + Bevacizumab vs Lenvatinib in Nonviral HCC: Outcomes in Non-NAFLD/NASH Population</vt:lpstr>
      <vt:lpstr>Atezolizumab + Bevacizumab vs Lenvatinib in Nonviral HCC: Propensity Score Matching Analysis</vt:lpstr>
      <vt:lpstr>Atezolizumab + Bevacizumab vs Lenvatinib in  Nonviral HCC: Conclusions</vt:lpstr>
      <vt:lpstr>Go Online for More CCO Coverage of the  2022 ESMO Conference on Gastrointestinal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Highlights From the 2022 ESMO World Congress on Gastrointestinal Cancer</dc:title>
  <dc:creator>Preferred User</dc:creator>
  <cp:lastModifiedBy>Dussadee Royal</cp:lastModifiedBy>
  <cp:revision>648</cp:revision>
  <cp:lastPrinted>2016-09-26T20:21:49Z</cp:lastPrinted>
  <dcterms:created xsi:type="dcterms:W3CDTF">2005-05-27T15:08:01Z</dcterms:created>
  <dcterms:modified xsi:type="dcterms:W3CDTF">2022-08-15T19:41:52Z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047cb926-c50d-4d88-888b-1ab852105a0e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0x010100B3131414AF68424B9BC66130A22BD115</vt:lpwstr>
  </property>
</Properties>
</file>