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6"/>
  </p:notesMasterIdLst>
  <p:handoutMasterIdLst>
    <p:handoutMasterId r:id="rId17"/>
  </p:handoutMasterIdLst>
  <p:sldIdLst>
    <p:sldId id="321" r:id="rId7"/>
    <p:sldId id="308" r:id="rId8"/>
    <p:sldId id="544" r:id="rId9"/>
    <p:sldId id="545" r:id="rId10"/>
    <p:sldId id="552" r:id="rId11"/>
    <p:sldId id="546" r:id="rId12"/>
    <p:sldId id="554" r:id="rId13"/>
    <p:sldId id="549" r:id="rId14"/>
    <p:sldId id="553" r:id="rId15"/>
  </p:sldIdLst>
  <p:sldSz cx="12192000" cy="6858000"/>
  <p:notesSz cx="7315200" cy="9601200"/>
  <p:custDataLst>
    <p:tags r:id="rId1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aboecler@clinicaloptions.com" initials="a" lastIdx="1" clrIdx="14">
    <p:extLst>
      <p:ext uri="{19B8F6BF-5375-455C-9EA6-DF929625EA0E}">
        <p15:presenceInfo xmlns:p15="http://schemas.microsoft.com/office/powerpoint/2012/main" userId="aboecler@clinicaloptions.com" providerId="None"/>
      </p:ext>
    </p:extLst>
  </p:cmAuthor>
  <p:cmAuthor id="16" name="Geet Asnani" initials="GA" lastIdx="30" clrIdx="15">
    <p:extLst>
      <p:ext uri="{19B8F6BF-5375-455C-9EA6-DF929625EA0E}">
        <p15:presenceInfo xmlns:p15="http://schemas.microsoft.com/office/powerpoint/2012/main" userId="Geet Asnani" providerId="None"/>
      </p:ext>
    </p:extLst>
  </p:cmAuthor>
  <p:cmAuthor id="17" name="Jerfiz Constanzo" initials="JC" lastIdx="9" clrIdx="16">
    <p:extLst>
      <p:ext uri="{19B8F6BF-5375-455C-9EA6-DF929625EA0E}">
        <p15:presenceInfo xmlns:p15="http://schemas.microsoft.com/office/powerpoint/2012/main" userId="S::jconstanzo@clinicaloptions.com::7388c342-66f0-4154-bcdf-657d8197f1ae" providerId="AD"/>
      </p:ext>
    </p:extLst>
  </p:cmAuthor>
  <p:cmAuthor id="18" name="Christy Seals" initials="CS" lastIdx="3" clrIdx="17">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06" autoAdjust="0"/>
    <p:restoredTop sz="86684" autoAdjust="0"/>
  </p:normalViewPr>
  <p:slideViewPr>
    <p:cSldViewPr snapToGrid="0">
      <p:cViewPr varScale="1">
        <p:scale>
          <a:sx n="58" d="100"/>
          <a:sy n="58" d="100"/>
        </p:scale>
        <p:origin x="800" y="48"/>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15" d="100"/>
        <a:sy n="115" d="100"/>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075169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ctDNA, circulating tumor DNA; DLBCL, diffuse large B-cell lymphoma; EoT, end of therapy; MRD, measurable residual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979609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ctDNA, circulating tumor DNA; LBCL, large B-cell lymphoma; EoT, end of therapy; MRD, measurable residual disease; PBMC, peripheral blood mononuclear cells; PFS, progression-free survival;</a:t>
            </a:r>
            <a:r>
              <a:rPr lang="en-IN" b="0" i="0" dirty="0">
                <a:solidFill>
                  <a:srgbClr val="4F4F4F"/>
                </a:solidFill>
                <a:effectLst/>
                <a:latin typeface="Roboto" panose="02000000000000000000" pitchFamily="2" charset="0"/>
              </a:rPr>
              <a:t> </a:t>
            </a:r>
            <a:r>
              <a:rPr lang="en-IN" sz="1200" i="1" kern="1200" dirty="0">
                <a:solidFill>
                  <a:schemeClr val="tx1"/>
                </a:solidFill>
                <a:latin typeface="Arial" charset="0"/>
                <a:ea typeface="+mn-ea"/>
                <a:cs typeface="+mn-cs"/>
              </a:rPr>
              <a:t>PV, phased variant.</a:t>
            </a:r>
            <a:endParaRPr lang="en-US" sz="1200" i="1" kern="1200" dirty="0">
              <a:solidFill>
                <a:schemeClr val="tx1"/>
              </a:solidFill>
              <a:latin typeface="Arial" charset="0"/>
              <a:ea typeface="+mn-ea"/>
              <a:cs typeface="+mn-cs"/>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759593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ctDNA, circulating tumor DNA; DLBCL, diffuse large B-cell lymphoma; GCB, germinal center B-cell like; HGBL-DH, high-grade B-cell lymphoma with “double-hit’” rearrangements; IPI, International Prognostic Index; PMBCL, p</a:t>
            </a:r>
            <a:r>
              <a:rPr lang="en-GB" b="0" i="1" u="none" strike="noStrike" dirty="0">
                <a:solidFill>
                  <a:srgbClr val="202124"/>
                </a:solidFill>
                <a:effectLst/>
                <a:latin typeface="arial" panose="020B0604020202020204" pitchFamily="34" charset="0"/>
              </a:rPr>
              <a:t>rimary mediastinal large B-cell lymphoma.</a:t>
            </a:r>
            <a:endParaRPr lang="en-US" i="1"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960593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BL, baseline; ctDNA, circulating tumor DNA; EoT, end of therapy; MRD, measurable residual disease.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8919406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ctDNA, circulating tumor DNA; DLBCL, diffuse large B-cell lymphoma; EoT, end of therapy; MRD, measurable residual disease; PD, progressive disease; PFS, progression-free survival; tx, treatment.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719460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ctDNA, circulating tumor DNA; DLBCL, diffuse large B-cell lymphoma; EoT, end of therapy; MRD, measurable residual disease; PFS, progression-free survival.</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4177238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Pooled Analysis of PhaseED-Seq MRD-Negativity Assessment as Surrogate Endpoint After Frontline Induction Therapy in Patients With DLBCL</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38062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Amgen, AstraZeneca, Epizyme, GSK, Incyte Corporation,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Jazz Pharmaceuticals, Karyopharm Therapeutics Inc., Novartis Pharmaceuticals Corporation, Sanofi,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2022 ASH Annual Meeting; December 10-13, 2022;</a:t>
            </a:r>
            <a:br>
              <a:rPr lang="en-US" sz="1600" i="1" kern="0" dirty="0">
                <a:solidFill>
                  <a:schemeClr val="bg2"/>
                </a:solidFill>
                <a:latin typeface="Calibri"/>
                <a:ea typeface="+mj-ea"/>
                <a:cs typeface="Calibri"/>
              </a:rPr>
            </a:br>
            <a:r>
              <a:rPr lang="en-US" sz="1600" i="1" kern="0" dirty="0">
                <a:solidFill>
                  <a:schemeClr val="bg2"/>
                </a:solidFill>
                <a:latin typeface="Calibri"/>
                <a:ea typeface="+mj-ea"/>
                <a:cs typeface="Calibri"/>
              </a:rPr>
              <a:t>New Orleans, Louisiana</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sz="3600" dirty="0"/>
              <a:t>PhaseED-Seq MRD-Negativity Assessment in DLBCL: </a:t>
            </a:r>
            <a:r>
              <a:rPr lang="en-US" dirty="0"/>
              <a:t>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200" dirty="0"/>
              <a:t>Current approach to monitoring for relapse in patients with DLBCL using radiographic imaging lacks insight into molecular disease burden</a:t>
            </a:r>
            <a:r>
              <a:rPr lang="en-US" altLang="en-US" sz="2200" baseline="30000" dirty="0"/>
              <a:t>1</a:t>
            </a:r>
          </a:p>
          <a:p>
            <a:r>
              <a:rPr lang="en-US" altLang="en-US" sz="2200" dirty="0"/>
              <a:t>ctDNA surveillance has been proven useful in identifying patients at risk of DLBCL recurrence via comparison of pretreatment and posttreatment assessments</a:t>
            </a:r>
            <a:r>
              <a:rPr lang="en-US" altLang="en-US" sz="2200" baseline="30000" dirty="0"/>
              <a:t>1,2</a:t>
            </a:r>
          </a:p>
          <a:p>
            <a:r>
              <a:rPr lang="en-US" altLang="en-US" sz="2200" dirty="0"/>
              <a:t>Previously available methods for ctDNA detection in plasma have lacked adequate sensitivity to detect MRD at EoT below ~1 in 10,000 cfDNA molecules</a:t>
            </a:r>
            <a:r>
              <a:rPr lang="en-US" altLang="en-US" sz="2200" baseline="30000" dirty="0"/>
              <a:t>3</a:t>
            </a:r>
          </a:p>
          <a:p>
            <a:r>
              <a:rPr lang="en-US" altLang="en-US" sz="2200" dirty="0"/>
              <a:t>Phased variant enrichment and ctDNA detection via PhaseED-Seq has been shown to improve detection of ctDNA in patients with DLBCL after 2 cycles of therapy</a:t>
            </a:r>
            <a:r>
              <a:rPr lang="en-US" altLang="en-US" sz="2200" baseline="30000" dirty="0"/>
              <a:t>4</a:t>
            </a:r>
          </a:p>
          <a:p>
            <a:r>
              <a:rPr lang="en-US" altLang="en-US" sz="2200" dirty="0"/>
              <a:t>This analysis of pooled data from 5 clinical trials assessed utility of PhaseED-Seq to </a:t>
            </a:r>
            <a:br>
              <a:rPr lang="en-US" altLang="en-US" sz="2200" dirty="0"/>
            </a:br>
            <a:r>
              <a:rPr lang="en-US" altLang="en-US" sz="2200" dirty="0"/>
              <a:t>detect molecular disease burden at EoT in patients with DLBCL who had received </a:t>
            </a:r>
            <a:br>
              <a:rPr lang="en-US" altLang="en-US" sz="2200" dirty="0"/>
            </a:br>
            <a:r>
              <a:rPr lang="en-US" altLang="en-US" sz="2200" dirty="0"/>
              <a:t>frontline induction therapy</a:t>
            </a:r>
            <a:r>
              <a:rPr lang="en-US" altLang="en-US" sz="2200" baseline="30000" dirty="0"/>
              <a:t>5</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204249"/>
            <a:ext cx="8050766"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buAutoNum type="arabicPeriod"/>
              <a:defRPr/>
            </a:pPr>
            <a:r>
              <a:rPr lang="en-US" altLang="en-US" sz="1200" b="0" spc="-10" dirty="0">
                <a:solidFill>
                  <a:schemeClr val="bg2"/>
                </a:solidFill>
                <a:latin typeface="+mn-lt"/>
              </a:rPr>
              <a:t> Roschewski. </a:t>
            </a:r>
            <a:r>
              <a:rPr lang="en-GB" sz="1200" b="0" i="0" u="none" strike="noStrike" dirty="0">
                <a:solidFill>
                  <a:schemeClr val="bg2"/>
                </a:solidFill>
                <a:effectLst/>
                <a:latin typeface="+mn-lt"/>
              </a:rPr>
              <a:t>Lancet Oncol. 2015;16:e199. 2. Kurtz. JCO. 2018;36:2845. 3. Moding. Cancer Discov. 2021;1;11:2968. </a:t>
            </a:r>
            <a:br>
              <a:rPr lang="en-GB" sz="1200" b="0" dirty="0">
                <a:solidFill>
                  <a:schemeClr val="bg2"/>
                </a:solidFill>
                <a:latin typeface="+mn-lt"/>
              </a:rPr>
            </a:br>
            <a:r>
              <a:rPr lang="en-GB" sz="1200" b="0" i="0" u="none" strike="noStrike" dirty="0">
                <a:solidFill>
                  <a:schemeClr val="bg2"/>
                </a:solidFill>
                <a:effectLst/>
                <a:latin typeface="+mn-lt"/>
              </a:rPr>
              <a:t>4. Kurtz. Nat Biotechnol. 2021;39:1537. 5. </a:t>
            </a:r>
            <a:r>
              <a:rPr lang="en-US" altLang="en-US" sz="1200" b="0" spc="-10" dirty="0">
                <a:solidFill>
                  <a:schemeClr val="bg2"/>
                </a:solidFill>
                <a:latin typeface="+mn-lt"/>
              </a:rPr>
              <a:t>Roscheski. ASH 2022. Abstr 322.</a:t>
            </a:r>
            <a:endParaRPr lang="en-US" altLang="en-US" sz="1200" b="0" dirty="0">
              <a:solidFill>
                <a:schemeClr val="bg2"/>
              </a:solidFill>
              <a:latin typeface="+mn-lt"/>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sz="3600" dirty="0"/>
              <a:t>PhaseED-Seq MRD-Negativity Assessment in DLBCL: </a:t>
            </a:r>
            <a:r>
              <a:rPr lang="en-US" dirty="0"/>
              <a:t>Study Design</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sz="half" idx="1"/>
          </p:nvPr>
        </p:nvSpPr>
        <p:spPr/>
        <p:txBody>
          <a:bodyPr/>
          <a:lstStyle/>
          <a:p>
            <a:pPr marL="0" indent="0">
              <a:buNone/>
            </a:pPr>
            <a:r>
              <a:rPr lang="en-US" altLang="en-US" sz="2200" b="1" dirty="0"/>
              <a:t>Study population/samples: </a:t>
            </a:r>
            <a:r>
              <a:rPr lang="en-US" altLang="en-US" sz="2000" dirty="0"/>
              <a:t>ctDNA samples from 5 prospective, frontline LBCL trials were assessed for MRD status using PhaseED-Seq, and results were pooled (N = 112; 290 specimens)</a:t>
            </a:r>
          </a:p>
          <a:p>
            <a:pPr marL="404813" indent="-347663">
              <a:tabLst>
                <a:tab pos="231775" algn="l"/>
              </a:tabLst>
            </a:pPr>
            <a:r>
              <a:rPr lang="en-US" altLang="en-US" sz="1800" dirty="0">
                <a:latin typeface="+mn-lt"/>
              </a:rPr>
              <a:t>NCT04002947: acalabrutinib with R-CHOP or     DA-EPOCH-R</a:t>
            </a:r>
          </a:p>
          <a:p>
            <a:pPr marL="404813" indent="-347663">
              <a:tabLst>
                <a:tab pos="231775" algn="l"/>
              </a:tabLst>
            </a:pPr>
            <a:r>
              <a:rPr lang="en-US" altLang="en-US" sz="1800" dirty="0">
                <a:latin typeface="+mn-lt"/>
              </a:rPr>
              <a:t>NCT00398177: R-CHOP or DA-EPOCH-R</a:t>
            </a:r>
          </a:p>
          <a:p>
            <a:pPr marL="404813" indent="-347663">
              <a:tabLst>
                <a:tab pos="231775" algn="l"/>
              </a:tabLst>
            </a:pPr>
            <a:r>
              <a:rPr lang="en-US" altLang="en-US" sz="1800" dirty="0">
                <a:latin typeface="+mn-lt"/>
              </a:rPr>
              <a:t>NCT02529852: lenalidomide and obinutuzumab with CHOP</a:t>
            </a:r>
          </a:p>
          <a:p>
            <a:pPr marL="404813" indent="-347663">
              <a:tabLst>
                <a:tab pos="231775" algn="l"/>
              </a:tabLst>
            </a:pPr>
            <a:r>
              <a:rPr lang="en-US" altLang="en-US" sz="1800" dirty="0">
                <a:latin typeface="+mn-lt"/>
              </a:rPr>
              <a:t>NCT04231877: polatuzumab vedotin with          DA-EPCH-R</a:t>
            </a:r>
          </a:p>
          <a:p>
            <a:pPr marL="404813" indent="-347663">
              <a:tabLst>
                <a:tab pos="231775" algn="l"/>
              </a:tabLst>
            </a:pPr>
            <a:r>
              <a:rPr lang="en-US" altLang="en-US" sz="1800" dirty="0">
                <a:latin typeface="+mn-lt"/>
              </a:rPr>
              <a:t>NCT04134936: tafasitamab </a:t>
            </a:r>
            <a:r>
              <a:rPr lang="en-GB" sz="1800" b="0" i="0" u="none" strike="noStrike" dirty="0">
                <a:solidFill>
                  <a:srgbClr val="000000"/>
                </a:solidFill>
                <a:effectLst/>
                <a:latin typeface="+mn-lt"/>
              </a:rPr>
              <a:t>±</a:t>
            </a:r>
            <a:r>
              <a:rPr lang="en-US" sz="1800" b="0" i="0" u="none" strike="noStrike" dirty="0">
                <a:solidFill>
                  <a:srgbClr val="000000"/>
                </a:solidFill>
                <a:effectLst/>
                <a:latin typeface="+mn-lt"/>
              </a:rPr>
              <a:t> </a:t>
            </a:r>
            <a:r>
              <a:rPr lang="en-US" altLang="en-US" sz="1800" dirty="0">
                <a:latin typeface="+mn-lt"/>
              </a:rPr>
              <a:t>lenalidomide and    R-CHOP</a:t>
            </a:r>
            <a:endParaRPr lang="en-US" altLang="en-US" sz="2000" dirty="0">
              <a:latin typeface="+mn-lt"/>
            </a:endParaRPr>
          </a:p>
        </p:txBody>
      </p:sp>
      <p:sp>
        <p:nvSpPr>
          <p:cNvPr id="2" name="Content Placeholder 1">
            <a:extLst>
              <a:ext uri="{FF2B5EF4-FFF2-40B4-BE49-F238E27FC236}">
                <a16:creationId xmlns:a16="http://schemas.microsoft.com/office/drawing/2014/main" id="{B4FFDEEB-8EB2-08AA-81F7-AE3D29674A7F}"/>
              </a:ext>
            </a:extLst>
          </p:cNvPr>
          <p:cNvSpPr>
            <a:spLocks noGrp="1"/>
          </p:cNvSpPr>
          <p:nvPr>
            <p:ph sz="half" idx="2"/>
          </p:nvPr>
        </p:nvSpPr>
        <p:spPr/>
        <p:txBody>
          <a:bodyPr/>
          <a:lstStyle/>
          <a:p>
            <a:pPr marL="0" indent="0">
              <a:buNone/>
            </a:pPr>
            <a:r>
              <a:rPr lang="en-US" altLang="en-US" sz="2200" b="1" dirty="0"/>
              <a:t>Study objectives:</a:t>
            </a:r>
          </a:p>
          <a:p>
            <a:r>
              <a:rPr lang="en-US" altLang="en-US" sz="2000" dirty="0"/>
              <a:t>Assess PFS prognostic value of ctDNA MRD status taken during therapy and at EoT as analyzed by PhaseED-Seq at 2 different sites</a:t>
            </a:r>
          </a:p>
          <a:p>
            <a:pPr lvl="1"/>
            <a:r>
              <a:rPr lang="en-US" altLang="en-US" sz="2000" dirty="0"/>
              <a:t>PVs identified from pretreatment tumor, plasma, or PBMC, and MRD assessed at C2D1, C3D1, C4D1, and EoT*</a:t>
            </a:r>
          </a:p>
          <a:p>
            <a:pPr lvl="1"/>
            <a:r>
              <a:rPr lang="en-US" altLang="en-US" sz="2000" dirty="0"/>
              <a:t>ctDNA levels above analytical detection threshold (</a:t>
            </a:r>
            <a:r>
              <a:rPr lang="en-GB" sz="2000" b="0" i="0" u="none" strike="noStrike" dirty="0">
                <a:solidFill>
                  <a:srgbClr val="000000"/>
                </a:solidFill>
                <a:effectLst/>
                <a:latin typeface="-apple-system"/>
              </a:rPr>
              <a:t>∼1x10</a:t>
            </a:r>
            <a:r>
              <a:rPr lang="en-GB" sz="2000" b="0" i="0" u="none" strike="noStrike" baseline="30000" dirty="0">
                <a:solidFill>
                  <a:srgbClr val="000000"/>
                </a:solidFill>
                <a:effectLst/>
                <a:latin typeface="-apple-system"/>
              </a:rPr>
              <a:t>-6</a:t>
            </a:r>
            <a:r>
              <a:rPr lang="en-GB" sz="2000" b="0" i="0" u="none" strike="noStrike" dirty="0">
                <a:solidFill>
                  <a:srgbClr val="000000"/>
                </a:solidFill>
                <a:effectLst/>
                <a:latin typeface="-apple-system"/>
              </a:rPr>
              <a:t>) deemed MRD positive</a:t>
            </a:r>
            <a:endParaRPr lang="en-US" sz="2000" b="0" i="0" u="none" strike="noStrike" dirty="0">
              <a:solidFill>
                <a:srgbClr val="000000"/>
              </a:solidFill>
              <a:effectLst/>
              <a:latin typeface="-apple-system"/>
            </a:endParaRPr>
          </a:p>
          <a:p>
            <a:pPr lvl="1"/>
            <a:r>
              <a:rPr lang="en-US" altLang="en-US" sz="2000" dirty="0"/>
              <a:t>Compare ctDNA MRD results with predictive value of PET/CT scans for assessing remission</a:t>
            </a:r>
          </a:p>
          <a:p>
            <a:endParaRPr 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29685" y="636351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Roscheski. ASH 2022. Abstr 322.</a:t>
            </a:r>
            <a:endParaRPr lang="en-US" altLang="en-US" sz="1200" b="0" dirty="0">
              <a:solidFill>
                <a:schemeClr val="bg2"/>
              </a:solidFill>
              <a:latin typeface="Calibri" panose="020F0502020204030204" pitchFamily="34" charset="0"/>
            </a:endParaRPr>
          </a:p>
        </p:txBody>
      </p:sp>
      <p:sp>
        <p:nvSpPr>
          <p:cNvPr id="3" name="TextBox 2">
            <a:extLst>
              <a:ext uri="{FF2B5EF4-FFF2-40B4-BE49-F238E27FC236}">
                <a16:creationId xmlns:a16="http://schemas.microsoft.com/office/drawing/2014/main" id="{DAEEB245-14E2-FBCE-CC47-D25CDE5A8FE7}"/>
              </a:ext>
            </a:extLst>
          </p:cNvPr>
          <p:cNvSpPr txBox="1"/>
          <p:nvPr/>
        </p:nvSpPr>
        <p:spPr bwMode="auto">
          <a:xfrm>
            <a:off x="3114996" y="6157772"/>
            <a:ext cx="469461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*C2D1, cycle 2 Day 1; C3D1, cycle 3 Day 1; C4D1, cycle 4 Day 1.</a:t>
            </a:r>
          </a:p>
        </p:txBody>
      </p:sp>
    </p:spTree>
    <p:extLst>
      <p:ext uri="{BB962C8B-B14F-4D97-AF65-F5344CB8AC3E}">
        <p14:creationId xmlns:p14="http://schemas.microsoft.com/office/powerpoint/2010/main" val="712126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sz="3600" dirty="0"/>
              <a:t>PhaseED-Seq MRD-Negativity Assessment in DLBCL</a:t>
            </a:r>
            <a:r>
              <a:rPr lang="en-US" dirty="0"/>
              <a:t>: </a:t>
            </a:r>
            <a:br>
              <a:rPr lang="en-US" dirty="0"/>
            </a:br>
            <a:r>
              <a:rPr lang="en-US" dirty="0"/>
              <a:t>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29685" y="636351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Roscheski. ASH 2022. Abstr 322.</a:t>
            </a:r>
            <a:endParaRPr lang="en-US" altLang="en-US" sz="1200" b="0" dirty="0">
              <a:solidFill>
                <a:schemeClr val="bg2"/>
              </a:solidFill>
              <a:latin typeface="Calibri" panose="020F0502020204030204" pitchFamily="34" charset="0"/>
            </a:endParaRPr>
          </a:p>
        </p:txBody>
      </p:sp>
      <p:graphicFrame>
        <p:nvGraphicFramePr>
          <p:cNvPr id="5" name="Group 3">
            <a:extLst>
              <a:ext uri="{FF2B5EF4-FFF2-40B4-BE49-F238E27FC236}">
                <a16:creationId xmlns:a16="http://schemas.microsoft.com/office/drawing/2014/main" id="{85D9BE78-2DFF-FD43-AAF5-8A57C64201BD}"/>
              </a:ext>
            </a:extLst>
          </p:cNvPr>
          <p:cNvGraphicFramePr>
            <a:graphicFrameLocks/>
          </p:cNvGraphicFramePr>
          <p:nvPr>
            <p:extLst>
              <p:ext uri="{D42A27DB-BD31-4B8C-83A1-F6EECF244321}">
                <p14:modId xmlns:p14="http://schemas.microsoft.com/office/powerpoint/2010/main" val="2430273862"/>
              </p:ext>
            </p:extLst>
          </p:nvPr>
        </p:nvGraphicFramePr>
        <p:xfrm>
          <a:off x="717737" y="1600168"/>
          <a:ext cx="5229570" cy="3109024"/>
        </p:xfrm>
        <a:graphic>
          <a:graphicData uri="http://schemas.openxmlformats.org/drawingml/2006/table">
            <a:tbl>
              <a:tblPr/>
              <a:tblGrid>
                <a:gridCol w="2691418">
                  <a:extLst>
                    <a:ext uri="{9D8B030D-6E8A-4147-A177-3AD203B41FA5}">
                      <a16:colId xmlns:a16="http://schemas.microsoft.com/office/drawing/2014/main" val="20000"/>
                    </a:ext>
                  </a:extLst>
                </a:gridCol>
                <a:gridCol w="2538152">
                  <a:extLst>
                    <a:ext uri="{9D8B030D-6E8A-4147-A177-3AD203B41FA5}">
                      <a16:colId xmlns:a16="http://schemas.microsoft.com/office/drawing/2014/main" val="20001"/>
                    </a:ext>
                  </a:extLst>
                </a:gridCol>
              </a:tblGrid>
              <a:tr h="1974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974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Female,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493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8050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IPI,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aphicFrame>
        <p:nvGraphicFramePr>
          <p:cNvPr id="7" name="Group 3">
            <a:extLst>
              <a:ext uri="{FF2B5EF4-FFF2-40B4-BE49-F238E27FC236}">
                <a16:creationId xmlns:a16="http://schemas.microsoft.com/office/drawing/2014/main" id="{C5BE8CC4-471F-BE4F-92B1-84BB2C3D1B16}"/>
              </a:ext>
            </a:extLst>
          </p:cNvPr>
          <p:cNvGraphicFramePr>
            <a:graphicFrameLocks/>
          </p:cNvGraphicFramePr>
          <p:nvPr>
            <p:extLst>
              <p:ext uri="{D42A27DB-BD31-4B8C-83A1-F6EECF244321}">
                <p14:modId xmlns:p14="http://schemas.microsoft.com/office/powerpoint/2010/main" val="4168524746"/>
              </p:ext>
            </p:extLst>
          </p:nvPr>
        </p:nvGraphicFramePr>
        <p:xfrm>
          <a:off x="6254423" y="1600168"/>
          <a:ext cx="5229570" cy="3322368"/>
        </p:xfrm>
        <a:graphic>
          <a:graphicData uri="http://schemas.openxmlformats.org/drawingml/2006/table">
            <a:tbl>
              <a:tblPr/>
              <a:tblGrid>
                <a:gridCol w="2691418">
                  <a:extLst>
                    <a:ext uri="{9D8B030D-6E8A-4147-A177-3AD203B41FA5}">
                      <a16:colId xmlns:a16="http://schemas.microsoft.com/office/drawing/2014/main" val="20000"/>
                    </a:ext>
                  </a:extLst>
                </a:gridCol>
                <a:gridCol w="2538152">
                  <a:extLst>
                    <a:ext uri="{9D8B030D-6E8A-4147-A177-3AD203B41FA5}">
                      <a16:colId xmlns:a16="http://schemas.microsoft.com/office/drawing/2014/main" val="20001"/>
                    </a:ext>
                  </a:extLst>
                </a:gridCol>
              </a:tblGrid>
              <a:tr h="2332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5921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Stage,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94092837"/>
                  </a:ext>
                </a:extLst>
              </a:tr>
              <a:tr h="11304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Subtype,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GCB-DLBCL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Non</a:t>
                      </a:r>
                      <a:r>
                        <a:rPr kumimoji="0" lang="en-US" sz="20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r>
                        <a:rPr kumimoji="0" lang="en-US" sz="2000" b="0" i="0" u="none" strike="noStrike" cap="none" normalizeH="0" baseline="0" dirty="0">
                          <a:ln>
                            <a:noFill/>
                          </a:ln>
                          <a:solidFill>
                            <a:schemeClr val="bg2">
                              <a:lumMod val="10000"/>
                            </a:schemeClr>
                          </a:solidFill>
                          <a:effectLst/>
                          <a:latin typeface="Calibri" panose="020F0502020204030204" pitchFamily="34" charset="0"/>
                        </a:rPr>
                        <a:t>GCB-DLBCL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HGBL-DH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PMBCL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Not available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44191326"/>
                  </a:ext>
                </a:extLst>
              </a:tr>
            </a:tbl>
          </a:graphicData>
        </a:graphic>
      </p:graphicFrame>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PhaseED-Seq MRD-Negativity Assessment in DLBCL:</a:t>
            </a:r>
            <a:br>
              <a:rPr lang="en-US" dirty="0"/>
            </a:br>
            <a:r>
              <a:rPr lang="en-US" dirty="0"/>
              <a:t>ctDNA Dynamics During Therapy</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dirty="0"/>
              <a:t>Samples assessed for ctDNA MRD status</a:t>
            </a:r>
          </a:p>
          <a:p>
            <a:pPr lvl="1"/>
            <a:r>
              <a:rPr lang="en-US" altLang="en-US" dirty="0"/>
              <a:t>BL: N = 80; C2D1*: n = 52; C3D1*: n = 53; C4D1*: n = 12; EoT: n = 93</a:t>
            </a:r>
          </a:p>
          <a:p>
            <a:pPr lvl="1"/>
            <a:r>
              <a:rPr lang="en-US" altLang="en-US" dirty="0"/>
              <a:t>Total of 112 of patients evaluable for phase variants</a:t>
            </a:r>
          </a:p>
          <a:p>
            <a:pPr lvl="1"/>
            <a:r>
              <a:rPr lang="en-US" altLang="en-US" dirty="0"/>
              <a:t>109 patients (97%) successfully underwent genotyping for plasma or tumor tissue</a:t>
            </a:r>
          </a:p>
          <a:p>
            <a:r>
              <a:rPr lang="en-US" altLang="en-US" dirty="0"/>
              <a:t>Rate of MRD negativity increased over time in patients without PFS events </a:t>
            </a:r>
          </a:p>
          <a:p>
            <a:pPr lvl="1"/>
            <a:r>
              <a:rPr lang="en-US" altLang="en-US" dirty="0"/>
              <a:t>24% at C2D1, 64% at C3D1 and C4D1, 91% at EoT</a:t>
            </a:r>
          </a:p>
          <a:p>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29685" y="635504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Roscheski. ASH 2022. Abstr 322.</a:t>
            </a:r>
            <a:endParaRPr lang="en-US" altLang="en-US" sz="1200" b="0" dirty="0">
              <a:solidFill>
                <a:schemeClr val="bg2"/>
              </a:solidFill>
              <a:latin typeface="Calibri" panose="020F0502020204030204" pitchFamily="34" charset="0"/>
            </a:endParaRPr>
          </a:p>
        </p:txBody>
      </p:sp>
      <p:sp>
        <p:nvSpPr>
          <p:cNvPr id="2" name="TextBox 1">
            <a:extLst>
              <a:ext uri="{FF2B5EF4-FFF2-40B4-BE49-F238E27FC236}">
                <a16:creationId xmlns:a16="http://schemas.microsoft.com/office/drawing/2014/main" id="{C4DB7EEC-0933-EA32-5780-7F6ADDC198C8}"/>
              </a:ext>
            </a:extLst>
          </p:cNvPr>
          <p:cNvSpPr txBox="1"/>
          <p:nvPr/>
        </p:nvSpPr>
        <p:spPr bwMode="auto">
          <a:xfrm>
            <a:off x="718263" y="6009844"/>
            <a:ext cx="469461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*C2D1, cycle 2 Day 1; C3D1, cycle 3 Day 1; C4D1, cycle 4 Day 1.</a:t>
            </a:r>
          </a:p>
        </p:txBody>
      </p:sp>
    </p:spTree>
    <p:extLst>
      <p:ext uri="{BB962C8B-B14F-4D97-AF65-F5344CB8AC3E}">
        <p14:creationId xmlns:p14="http://schemas.microsoft.com/office/powerpoint/2010/main" val="4130216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PhaseED-Seq MRD-Negativity Assessment in DLBCL: </a:t>
            </a:r>
            <a:br>
              <a:rPr lang="en-US" dirty="0"/>
            </a:br>
            <a:r>
              <a:rPr lang="en-US" dirty="0"/>
              <a:t>Sensitivity of MRD Detection and PFS Prognosis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sz="half" idx="1"/>
          </p:nvPr>
        </p:nvSpPr>
        <p:spPr/>
        <p:txBody>
          <a:bodyPr/>
          <a:lstStyle/>
          <a:p>
            <a:r>
              <a:rPr lang="en-US" altLang="en-US" sz="2000" dirty="0"/>
              <a:t>On-treatment and EoT MRD+ disease detection by PhaseED-Seq was strongly associated with outcomes using Cox multivariable models (log-rank P values)</a:t>
            </a:r>
          </a:p>
          <a:p>
            <a:pPr lvl="1"/>
            <a:r>
              <a:rPr lang="en-US" altLang="en-US" sz="1800" dirty="0"/>
              <a:t>Undetectable ctDNA within 3 cycles strongly prognostic of PFS (HR: 8.1; </a:t>
            </a:r>
            <a:r>
              <a:rPr lang="en-US" altLang="en-US" sz="1800" i="1" dirty="0"/>
              <a:t>P</a:t>
            </a:r>
            <a:r>
              <a:rPr lang="en-US" altLang="en-US" sz="1800" dirty="0"/>
              <a:t> = .001)</a:t>
            </a:r>
          </a:p>
          <a:p>
            <a:pPr lvl="1"/>
            <a:r>
              <a:rPr lang="en-US" altLang="en-US" sz="1800" dirty="0"/>
              <a:t>Persistent ctDNA MRD+ at EoT: high-risk group (HR: 84; </a:t>
            </a:r>
            <a:r>
              <a:rPr lang="en-US" altLang="en-US" sz="1800" i="1" dirty="0"/>
              <a:t>P</a:t>
            </a:r>
            <a:r>
              <a:rPr lang="en-US" altLang="en-US" sz="1800" dirty="0"/>
              <a:t> &lt;.0001)</a:t>
            </a:r>
          </a:p>
          <a:p>
            <a:pPr lvl="2"/>
            <a:r>
              <a:rPr lang="en-US" altLang="en-US" sz="1600" dirty="0"/>
              <a:t>MRD+ at EoT: 94% sensitivity for PFS event (lead time up to 30 mo)</a:t>
            </a:r>
          </a:p>
          <a:p>
            <a:r>
              <a:rPr lang="en-US" altLang="en-US" sz="2000" dirty="0"/>
              <a:t>With median follow-up of 17 mo </a:t>
            </a:r>
            <a:br>
              <a:rPr lang="en-US" altLang="en-US" sz="2000" dirty="0"/>
            </a:br>
            <a:r>
              <a:rPr lang="en-US" altLang="en-US" sz="2000" dirty="0"/>
              <a:t>(range: 0-64), 99% of patients with </a:t>
            </a:r>
            <a:br>
              <a:rPr lang="en-US" altLang="en-US" sz="2000" dirty="0"/>
            </a:br>
            <a:r>
              <a:rPr lang="en-US" altLang="en-US" sz="2000" dirty="0"/>
              <a:t>MRD negativity at EoT remained free of disease progression</a:t>
            </a:r>
          </a:p>
          <a:p>
            <a:endParaRPr lang="en-US" altLang="en-US" sz="2000" dirty="0"/>
          </a:p>
        </p:txBody>
      </p:sp>
      <p:sp>
        <p:nvSpPr>
          <p:cNvPr id="2" name="Content Placeholder 1">
            <a:extLst>
              <a:ext uri="{FF2B5EF4-FFF2-40B4-BE49-F238E27FC236}">
                <a16:creationId xmlns:a16="http://schemas.microsoft.com/office/drawing/2014/main" id="{883BBC5C-8218-7AC1-E039-702019134CBB}"/>
              </a:ext>
            </a:extLst>
          </p:cNvPr>
          <p:cNvSpPr>
            <a:spLocks noGrp="1"/>
          </p:cNvSpPr>
          <p:nvPr>
            <p:ph sz="half" idx="2"/>
          </p:nvPr>
        </p:nvSpPr>
        <p:spPr/>
        <p:txBody>
          <a:bodyPr/>
          <a:lstStyle/>
          <a:p>
            <a:r>
              <a:rPr lang="en-US" altLang="en-US" sz="2000" dirty="0"/>
              <a:t>ctDNA detection strongly associated with outcomes in multivariate models controlled for clinical study and testing site</a:t>
            </a:r>
          </a:p>
          <a:p>
            <a:r>
              <a:rPr lang="en-US" altLang="en-US" sz="2000" dirty="0"/>
              <a:t>ctDNA detection below 0.01% threshold was critical for high sensitivity of MRD</a:t>
            </a:r>
          </a:p>
          <a:p>
            <a:pPr lvl="1"/>
            <a:r>
              <a:rPr lang="en-US" altLang="en-US" sz="1800" dirty="0"/>
              <a:t>Of patients with PD or death, 17% during tx and 35% at EoT had ctDNA level detected below 0.01% threshold</a:t>
            </a:r>
          </a:p>
          <a:p>
            <a:r>
              <a:rPr lang="en-US" sz="2000" dirty="0"/>
              <a:t>EoT PhaseED-Seq and PET were prognostic of PFS, but PhaseED-Seq was more sensitive</a:t>
            </a:r>
          </a:p>
          <a:p>
            <a:r>
              <a:rPr lang="en-US" sz="2000" dirty="0"/>
              <a:t>PhaseED-Seq ctDNA detected vs not detected at EoT significantly stratified PFS among patients in PET CR (P &lt;.0001)</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8151" y="6363747"/>
            <a:ext cx="616167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Roscheski. ASH 2022. Abstr 322.</a:t>
            </a:r>
            <a:endParaRPr lang="en-US" altLang="en-US" sz="1200" b="0" dirty="0">
              <a:solidFill>
                <a:schemeClr val="bg2"/>
              </a:solidFill>
              <a:latin typeface="Calibri" panose="020F0502020204030204" pitchFamily="34" charset="0"/>
            </a:endParaRPr>
          </a:p>
        </p:txBody>
      </p:sp>
      <p:grpSp>
        <p:nvGrpSpPr>
          <p:cNvPr id="3" name="Group 2">
            <a:extLst>
              <a:ext uri="{FF2B5EF4-FFF2-40B4-BE49-F238E27FC236}">
                <a16:creationId xmlns:a16="http://schemas.microsoft.com/office/drawing/2014/main" id="{9FDF9E6B-4B5A-3C96-DA8A-5365513D89E6}"/>
              </a:ext>
            </a:extLst>
          </p:cNvPr>
          <p:cNvGrpSpPr/>
          <p:nvPr/>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3CE4436D-1437-1863-2C72-B49B6F3B37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EB0F91BD-45FE-E048-DA00-38D27795791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129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sz="3600" dirty="0"/>
              <a:t>PhaseED-Seq MRD-Negativity Assessment in DLBCL</a:t>
            </a:r>
            <a:r>
              <a:rPr lang="en-US" dirty="0"/>
              <a:t>:</a:t>
            </a:r>
            <a:br>
              <a:rPr lang="en-US" dirty="0"/>
            </a:br>
            <a:r>
              <a:rPr lang="en-US" dirty="0"/>
              <a:t>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dirty="0"/>
              <a:t>In patients with DLBCL, PhaseED-Seq ctDNA assessment was strongly prognostic of outcomes; strongest predictive value observed for </a:t>
            </a:r>
            <a:br>
              <a:rPr lang="en-US" altLang="en-US" dirty="0"/>
            </a:br>
            <a:r>
              <a:rPr lang="en-US" altLang="en-US" dirty="0"/>
              <a:t>MRD status at EoT </a:t>
            </a:r>
          </a:p>
          <a:p>
            <a:pPr lvl="1"/>
            <a:r>
              <a:rPr lang="en-US" altLang="en-US" dirty="0"/>
              <a:t>A 1 x 10</a:t>
            </a:r>
            <a:r>
              <a:rPr lang="en-US" altLang="en-US" baseline="30000" dirty="0"/>
              <a:t>-6 </a:t>
            </a:r>
            <a:r>
              <a:rPr lang="en-US" altLang="en-US" dirty="0"/>
              <a:t>limit of detection for MRD negativity at EoT was critical for </a:t>
            </a:r>
            <a:br>
              <a:rPr lang="en-US" altLang="en-US" dirty="0"/>
            </a:br>
            <a:r>
              <a:rPr lang="en-US" altLang="en-US" dirty="0"/>
              <a:t>assay reliability</a:t>
            </a:r>
          </a:p>
          <a:p>
            <a:r>
              <a:rPr lang="en-US" altLang="en-US" dirty="0"/>
              <a:t>MRD detection at EoT has potential role as surrogate endpoint within clinical trials and may enhance response criteria </a:t>
            </a:r>
          </a:p>
          <a:p>
            <a:r>
              <a:rPr lang="en-US" altLang="en-US" dirty="0"/>
              <a:t>Investigators concluded that prospective collection of plasma at baseline, during therapy, and at EoT is warranted in clinical trials of DLBCL to assess for MRD</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29685" y="636351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Roscheski. ASH 2022. Abstr 322.</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2022!</a:t>
            </a: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56M7VY3CDVN5-1334130637-2</_dlc_DocId>
    <_dlc_DocIdUrl xmlns="d54cbe69-32bd-412a-b004-9152f949605e">
      <Url>https://intranet.clinicaloptions.com/mews/oncology/ONC_2022_ASH_CF_(5667)/LYMPH_322_roschewski/_layouts/15/DocIdRedir.aspx?ID=56M7VY3CDVN5-1334130637-2</Url>
      <Description>56M7VY3CDVN5-1334130637-2</Description>
    </_dlc_DocIdUrl>
    <Document_x0020_Category xmlns="46a7961f-ba34-4751-b839-8756853c83e3">Conference Capsule Slides</Document_x0020_Category>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ct:contentTypeSchema xmlns:ct="http://schemas.microsoft.com/office/2006/metadata/contentType" xmlns:ma="http://schemas.microsoft.com/office/2006/metadata/properties/metaAttributes" ct:_="" ma:_="" ma:contentTypeName="Document" ma:contentTypeID="0x0101004EAFF55274C4814AA7B9A426BFD89770" ma:contentTypeVersion="1" ma:contentTypeDescription="Create a new document." ma:contentTypeScope="" ma:versionID="09e24f5754aa423d15a98d69df9c6179">
  <xsd:schema xmlns:xsd="http://www.w3.org/2001/XMLSchema" xmlns:xs="http://www.w3.org/2001/XMLSchema" xmlns:p="http://schemas.microsoft.com/office/2006/metadata/properties" xmlns:ns2="d54cbe69-32bd-412a-b004-9152f949605e" xmlns:ns3="46a7961f-ba34-4751-b839-8756853c83e3" targetNamespace="http://schemas.microsoft.com/office/2006/metadata/properties" ma:root="true" ma:fieldsID="5977f9edae474cbc4eeb4d759fccaa7f" ns2:_="" ns3:_="">
    <xsd:import namespace="d54cbe69-32bd-412a-b004-9152f949605e"/>
    <xsd:import namespace="46a7961f-ba34-4751-b839-8756853c83e3"/>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6a7961f-ba34-4751-b839-8756853c83e3"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5BA55BC3-5A03-47C2-8EC3-D964C3B5E779}">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d54cbe69-32bd-412a-b004-9152f949605e"/>
    <ds:schemaRef ds:uri="http://purl.org/dc/terms/"/>
    <ds:schemaRef ds:uri="46a7961f-ba34-4751-b839-8756853c83e3"/>
    <ds:schemaRef ds:uri="http://www.w3.org/XML/1998/namespace"/>
    <ds:schemaRef ds:uri="http://purl.org/dc/dcmitype/"/>
  </ds:schemaRefs>
</ds:datastoreItem>
</file>

<file path=customXml/itemProps3.xml><?xml version="1.0" encoding="utf-8"?>
<ds:datastoreItem xmlns:ds="http://schemas.openxmlformats.org/officeDocument/2006/customXml" ds:itemID="{7CB9A37D-DDD4-438A-A0AF-411FF8A85DD4}">
  <ds:schemaRefs>
    <ds:schemaRef ds:uri="http://schemas.microsoft.com/sharepoint/events"/>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972CC82D-5A2A-457E-BD61-DB44F904D8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46a7961f-ba34-4751-b839-8756853c83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919</TotalTime>
  <Words>1415</Words>
  <Application>Microsoft Office PowerPoint</Application>
  <PresentationFormat>Widescreen</PresentationFormat>
  <Paragraphs>123</Paragraphs>
  <Slides>9</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-apple-system</vt:lpstr>
      <vt:lpstr>arial</vt:lpstr>
      <vt:lpstr>arial</vt:lpstr>
      <vt:lpstr>Calibri</vt:lpstr>
      <vt:lpstr>Roboto</vt:lpstr>
      <vt:lpstr>Times</vt:lpstr>
      <vt:lpstr>Wingdings</vt:lpstr>
      <vt:lpstr>2022_CCO_Template</vt:lpstr>
      <vt:lpstr>Pooled Analysis of PhaseED-Seq MRD-Negativity Assessment as Surrogate Endpoint After Frontline Induction Therapy in Patients With DLBCL</vt:lpstr>
      <vt:lpstr>About These Slides</vt:lpstr>
      <vt:lpstr>PhaseED-Seq MRD-Negativity Assessment in DLBCL: Background</vt:lpstr>
      <vt:lpstr>PhaseED-Seq MRD-Negativity Assessment in DLBCL: Study Design</vt:lpstr>
      <vt:lpstr>PhaseED-Seq MRD-Negativity Assessment in DLBCL:  Baseline Characteristics</vt:lpstr>
      <vt:lpstr>PhaseED-Seq MRD-Negativity Assessment in DLBCL: ctDNA Dynamics During Therapy</vt:lpstr>
      <vt:lpstr>PhaseED-Seq MRD-Negativity Assessment in DLBCL:  Sensitivity of MRD Detection and PFS Prognosis</vt:lpstr>
      <vt:lpstr>PhaseED-Seq MRD-Negativity Assessment in DLBCL: Investigators’ Conclusions</vt:lpstr>
      <vt:lpstr>Go Online for More CCO  Coverage of ASH 2022!</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Pooled Analysis of PhaseED-Seq MRD-Negativity Assessment as Surrogate Endpoint After Frontline Induction Therapy in Patients With DLBCL</dc:title>
  <dc:creator>Preferred User</dc:creator>
  <cp:lastModifiedBy>Jessica Buckley</cp:lastModifiedBy>
  <cp:revision>106</cp:revision>
  <cp:lastPrinted>2016-09-26T20:21:49Z</cp:lastPrinted>
  <dcterms:created xsi:type="dcterms:W3CDTF">2005-05-27T15:08:01Z</dcterms:created>
  <dcterms:modified xsi:type="dcterms:W3CDTF">2022-12-13T15:43:26Z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157ca58c-7862-4fc3-989b-6ef102e07dbb</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0x0101004EAFF55274C4814AA7B9A426BFD89770</vt:lpwstr>
  </property>
  <property fmtid="{D5CDD505-2E9C-101B-9397-08002B2CF9AE}" pid="9" name="MediaServiceImageTags">
    <vt:lpwstr/>
  </property>
</Properties>
</file>