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6" r:id="rId5"/>
  </p:sldMasterIdLst>
  <p:notesMasterIdLst>
    <p:notesMasterId r:id="rId29"/>
  </p:notesMasterIdLst>
  <p:sldIdLst>
    <p:sldId id="2145705743" r:id="rId6"/>
    <p:sldId id="308" r:id="rId7"/>
    <p:sldId id="2145705751" r:id="rId8"/>
    <p:sldId id="2145705783" r:id="rId9"/>
    <p:sldId id="2145705789" r:id="rId10"/>
    <p:sldId id="1993219086" r:id="rId11"/>
    <p:sldId id="2145705705" r:id="rId12"/>
    <p:sldId id="4654" r:id="rId13"/>
    <p:sldId id="4665" r:id="rId14"/>
    <p:sldId id="2145705772" r:id="rId15"/>
    <p:sldId id="2145705774" r:id="rId16"/>
    <p:sldId id="1993219078" r:id="rId17"/>
    <p:sldId id="2145705776" r:id="rId18"/>
    <p:sldId id="2145705780" r:id="rId19"/>
    <p:sldId id="2141411987" r:id="rId20"/>
    <p:sldId id="2145705788" r:id="rId21"/>
    <p:sldId id="262" r:id="rId22"/>
    <p:sldId id="2145705771" r:id="rId23"/>
    <p:sldId id="331" r:id="rId24"/>
    <p:sldId id="2145705729" r:id="rId25"/>
    <p:sldId id="2145705730" r:id="rId26"/>
    <p:sldId id="2145705777" r:id="rId27"/>
    <p:sldId id="31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and Faculty" id="{B30615C7-1052-4024-B527-7DE62933EBBB}">
          <p14:sldIdLst>
            <p14:sldId id="2145705743"/>
            <p14:sldId id="308"/>
            <p14:sldId id="2145705751"/>
            <p14:sldId id="2145705783"/>
            <p14:sldId id="2145705789"/>
          </p14:sldIdLst>
        </p14:section>
        <p14:section name="Guideline Updates" id="{25506DCA-9BC3-48DB-B8F6-AA004E089D52}">
          <p14:sldIdLst>
            <p14:sldId id="1993219086"/>
          </p14:sldIdLst>
        </p14:section>
        <p14:section name="PrEP Options" id="{6A6CCB7D-11EF-4D77-86AD-69048F155FC8}">
          <p14:sldIdLst>
            <p14:sldId id="2145705705"/>
            <p14:sldId id="4654"/>
            <p14:sldId id="4665"/>
            <p14:sldId id="2145705772"/>
            <p14:sldId id="2145705774"/>
            <p14:sldId id="1993219078"/>
            <p14:sldId id="2145705776"/>
            <p14:sldId id="2145705780"/>
          </p14:sldIdLst>
        </p14:section>
        <p14:section name="Monitoring" id="{8EC38E03-5022-4598-AD7B-28D9F130C5B5}">
          <p14:sldIdLst>
            <p14:sldId id="2141411987"/>
            <p14:sldId id="2145705788"/>
          </p14:sldIdLst>
        </p14:section>
        <p14:section name="Bariers and Solutions" id="{8FE2B06A-A6FB-4855-972B-E5C8B90E94BA}">
          <p14:sldIdLst>
            <p14:sldId id="262"/>
            <p14:sldId id="2145705771"/>
            <p14:sldId id="331"/>
            <p14:sldId id="2145705729"/>
            <p14:sldId id="2145705730"/>
            <p14:sldId id="2145705777"/>
            <p14:sldId id="318"/>
          </p14:sldIdLst>
        </p14:section>
      </p14:sectionLst>
    </p:ext>
    <p:ext uri="{EFAFB233-063F-42B5-8137-9DF3F51BA10A}">
      <p15:sldGuideLst xmlns:p15="http://schemas.microsoft.com/office/powerpoint/2012/main">
        <p15:guide id="1" orient="horz" pos="151" userDrawn="1">
          <p15:clr>
            <a:srgbClr val="A4A3A4"/>
          </p15:clr>
        </p15:guide>
        <p15:guide id="2" pos="7229" userDrawn="1">
          <p15:clr>
            <a:srgbClr val="A4A3A4"/>
          </p15:clr>
        </p15:guide>
        <p15:guide id="3" orient="horz" pos="259" userDrawn="1">
          <p15:clr>
            <a:srgbClr val="A4A3A4"/>
          </p15:clr>
        </p15:guide>
        <p15:guide id="4" orient="horz" pos="1015" userDrawn="1">
          <p15:clr>
            <a:srgbClr val="A4A3A4"/>
          </p15:clr>
        </p15:guide>
        <p15:guide id="5" orient="horz" pos="4147" userDrawn="1">
          <p15:clr>
            <a:srgbClr val="A4A3A4"/>
          </p15:clr>
        </p15:guide>
        <p15:guide id="6" orient="horz" pos="3895" userDrawn="1">
          <p15:clr>
            <a:srgbClr val="A4A3A4"/>
          </p15:clr>
        </p15:guide>
        <p15:guide id="7" orient="horz" pos="4032" userDrawn="1">
          <p15:clr>
            <a:srgbClr val="A4A3A4"/>
          </p15:clr>
        </p15:guide>
        <p15:guide id="8" pos="324" userDrawn="1">
          <p15:clr>
            <a:srgbClr val="A4A3A4"/>
          </p15:clr>
        </p15:guide>
        <p15:guide id="9" pos="454" userDrawn="1">
          <p15:clr>
            <a:srgbClr val="A4A3A4"/>
          </p15:clr>
        </p15:guide>
        <p15:guide id="10" pos="7402"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8" clrIdx="0"/>
  <p:cmAuthor id="2" name="Anna Poppa" initials="AP" lastIdx="228" clrIdx="1">
    <p:extLst>
      <p:ext uri="{19B8F6BF-5375-455C-9EA6-DF929625EA0E}">
        <p15:presenceInfo xmlns:p15="http://schemas.microsoft.com/office/powerpoint/2012/main" userId="c33764466cc77507" providerId="Windows Live"/>
      </p:ext>
    </p:extLst>
  </p:cmAuthor>
  <p:cmAuthor id="3" name="Courtney Smith" initials="CS" lastIdx="4" clrIdx="2">
    <p:extLst>
      <p:ext uri="{19B8F6BF-5375-455C-9EA6-DF929625EA0E}">
        <p15:presenceInfo xmlns:p15="http://schemas.microsoft.com/office/powerpoint/2012/main" userId="S::csmith@clinicaloptions.com::1057665a-af0f-4e3a-b6f5-e8b2da8b3355" providerId="AD"/>
      </p:ext>
    </p:extLst>
  </p:cmAuthor>
  <p:cmAuthor id="4" name="Huhn, Gregory" initials="" lastIdx="8" clrIdx="3"/>
  <p:cmAuthor id="5" name="Jeffrey Kwong" initials="" lastIdx="9" clrIdx="4"/>
  <p:cmAuthor id="6" name="Zachary Schwartz" initials="ZS" lastIdx="84" clrIdx="5">
    <p:extLst>
      <p:ext uri="{19B8F6BF-5375-455C-9EA6-DF929625EA0E}">
        <p15:presenceInfo xmlns:p15="http://schemas.microsoft.com/office/powerpoint/2012/main" userId="S::zschwartz@clinicaloptions.com::64648e91-b212-4092-bee8-eff2e880b6f9" providerId="AD"/>
      </p:ext>
    </p:extLst>
  </p:cmAuthor>
  <p:cmAuthor id="7" name="CLINICALOPTIONS\jadams" initials="C" lastIdx="198" clrIdx="6">
    <p:extLst>
      <p:ext uri="{19B8F6BF-5375-455C-9EA6-DF929625EA0E}">
        <p15:presenceInfo xmlns:p15="http://schemas.microsoft.com/office/powerpoint/2012/main" userId="CLINICALOPTIONS\jadams" providerId="None"/>
      </p:ext>
    </p:extLst>
  </p:cmAuthor>
  <p:cmAuthor id="8" name="Jessica Adams" initials="JA" lastIdx="57" clrIdx="7">
    <p:extLst>
      <p:ext uri="{19B8F6BF-5375-455C-9EA6-DF929625EA0E}">
        <p15:presenceInfo xmlns:p15="http://schemas.microsoft.com/office/powerpoint/2012/main" userId="S::jadams@clinicaloptions.com::8f666512-4c33-411f-b97e-b4727ec85362" providerId="AD"/>
      </p:ext>
    </p:extLst>
  </p:cmAuthor>
  <p:cmAuthor id="9" name="Petra Cravens" initials="PC" lastIdx="32" clrIdx="8">
    <p:extLst>
      <p:ext uri="{19B8F6BF-5375-455C-9EA6-DF929625EA0E}">
        <p15:presenceInfo xmlns:p15="http://schemas.microsoft.com/office/powerpoint/2012/main" userId="S::pcravens@clinicaloptions.com::0f94dabc-c4d7-4fca-87b1-40ee2dc41715" providerId="AD"/>
      </p:ext>
    </p:extLst>
  </p:cmAuthor>
  <p:cmAuthor id="10" name="Dussadee Royal" initials="DR" lastIdx="6" clrIdx="9">
    <p:extLst>
      <p:ext uri="{19B8F6BF-5375-455C-9EA6-DF929625EA0E}">
        <p15:presenceInfo xmlns:p15="http://schemas.microsoft.com/office/powerpoint/2012/main" userId="S::droyal@clinicaloptions.com::51beead8-6fa0-4b98-aeba-37044af35e17" providerId="AD"/>
      </p:ext>
    </p:extLst>
  </p:cmAuthor>
  <p:cmAuthor id="11" name="csmith@clinicaloptions.com" initials="c" lastIdx="4" clrIdx="10">
    <p:extLst>
      <p:ext uri="{19B8F6BF-5375-455C-9EA6-DF929625EA0E}">
        <p15:presenceInfo xmlns:p15="http://schemas.microsoft.com/office/powerpoint/2012/main" userId="csmith@clinicaloptions.com" providerId="None"/>
      </p:ext>
    </p:extLst>
  </p:cmAuthor>
  <p:cmAuthor id="12" name="Christy Seals" initials="CS" lastIdx="13" clrIdx="11">
    <p:extLst>
      <p:ext uri="{19B8F6BF-5375-455C-9EA6-DF929625EA0E}">
        <p15:presenceInfo xmlns:p15="http://schemas.microsoft.com/office/powerpoint/2012/main" userId="S::cseals@clinicaloptions.com::0852e532-1f9e-4bbf-9b56-be19a9543a31" providerId="AD"/>
      </p:ext>
    </p:extLst>
  </p:cmAuthor>
  <p:cmAuthor id="13" name="CLINICALOPTIONS\ahughes" initials="C" lastIdx="1" clrIdx="12">
    <p:extLst>
      <p:ext uri="{19B8F6BF-5375-455C-9EA6-DF929625EA0E}">
        <p15:presenceInfo xmlns:p15="http://schemas.microsoft.com/office/powerpoint/2012/main" userId="CLINICALOPTIONS\ahughes" providerId="None"/>
      </p:ext>
    </p:extLst>
  </p:cmAuthor>
  <p:cmAuthor id="14" name="Huhn, Gregory" initials="HG" lastIdx="8" clrIdx="13">
    <p:extLst>
      <p:ext uri="{19B8F6BF-5375-455C-9EA6-DF929625EA0E}">
        <p15:presenceInfo xmlns:p15="http://schemas.microsoft.com/office/powerpoint/2012/main" userId="S::ghuhn@cookcountyhhs.org::f7137f55-6e99-47a6-9480-98280a9e1c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71" autoAdjust="0"/>
    <p:restoredTop sz="93051" autoAdjust="0"/>
  </p:normalViewPr>
  <p:slideViewPr>
    <p:cSldViewPr snapToGrid="0" snapToObjects="1">
      <p:cViewPr varScale="1">
        <p:scale>
          <a:sx n="59" d="100"/>
          <a:sy n="59" d="100"/>
        </p:scale>
        <p:origin x="728" y="64"/>
      </p:cViewPr>
      <p:guideLst>
        <p:guide orient="horz" pos="151"/>
        <p:guide pos="7229"/>
        <p:guide orient="horz" pos="259"/>
        <p:guide orient="horz" pos="1015"/>
        <p:guide orient="horz" pos="4147"/>
        <p:guide orient="horz" pos="3895"/>
        <p:guide orient="horz" pos="4032"/>
        <p:guide pos="324"/>
        <p:guide pos="454"/>
        <p:guide pos="7402"/>
        <p:guide pos="3840"/>
      </p:guideLst>
    </p:cSldViewPr>
  </p:slideViewPr>
  <p:notesTextViewPr>
    <p:cViewPr>
      <p:scale>
        <a:sx n="125" d="100"/>
        <a:sy n="125"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346981364718172E-2"/>
          <c:y val="3.2331979937316395E-2"/>
          <c:w val="0.88720101639562843"/>
          <c:h val="0.96535426121400703"/>
        </c:manualLayout>
      </c:layout>
      <c:pieChart>
        <c:varyColors val="1"/>
        <c:ser>
          <c:idx val="0"/>
          <c:order val="0"/>
          <c:spPr>
            <a:solidFill>
              <a:schemeClr val="accent2"/>
            </a:solidFill>
          </c:spPr>
          <c:dPt>
            <c:idx val="0"/>
            <c:bubble3D val="0"/>
            <c:spPr>
              <a:solidFill>
                <a:schemeClr val="accent1"/>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8E23-4AFA-AC96-3EEFA9E283E9}"/>
              </c:ext>
            </c:extLst>
          </c:dPt>
          <c:dPt>
            <c:idx val="1"/>
            <c:bubble3D val="0"/>
            <c:spPr>
              <a:solidFill>
                <a:schemeClr val="accent2"/>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8E23-4AFA-AC96-3EEFA9E283E9}"/>
              </c:ext>
            </c:extLst>
          </c:dPt>
          <c:dPt>
            <c:idx val="2"/>
            <c:bubble3D val="0"/>
            <c:spPr>
              <a:solidFill>
                <a:schemeClr val="accent2"/>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8E23-4AFA-AC96-3EEFA9E283E9}"/>
              </c:ext>
            </c:extLst>
          </c:dPt>
          <c:dPt>
            <c:idx val="3"/>
            <c:bubble3D val="0"/>
            <c:spPr>
              <a:solidFill>
                <a:schemeClr val="accent2"/>
              </a:soli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7-8E23-4AFA-AC96-3EEFA9E283E9}"/>
              </c:ext>
            </c:extLst>
          </c:dPt>
          <c:val>
            <c:numRef>
              <c:f>Sheet1!$B$2:$B$3</c:f>
              <c:numCache>
                <c:formatCode>0.00%</c:formatCode>
                <c:ptCount val="2"/>
                <c:pt idx="0">
                  <c:v>0.75</c:v>
                </c:pt>
                <c:pt idx="1">
                  <c:v>0.25</c:v>
                </c:pt>
              </c:numCache>
            </c:numRef>
          </c:val>
          <c:extLst>
            <c:ext xmlns:c16="http://schemas.microsoft.com/office/drawing/2014/chart" uri="{C3380CC4-5D6E-409C-BE32-E72D297353CC}">
              <c16:uniqueId val="{00000008-8E23-4AFA-AC96-3EEFA9E283E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tx1"/>
              </a:solidFill>
            </a:ln>
          </c:spPr>
          <c:invertIfNegative val="0"/>
          <c:dPt>
            <c:idx val="0"/>
            <c:invertIfNegative val="0"/>
            <c:bubble3D val="0"/>
            <c:extLst>
              <c:ext xmlns:c16="http://schemas.microsoft.com/office/drawing/2014/chart" uri="{C3380CC4-5D6E-409C-BE32-E72D297353CC}">
                <c16:uniqueId val="{00000000-2CAC-3148-9D72-65CF9A438AE8}"/>
              </c:ext>
            </c:extLst>
          </c:dPt>
          <c:dPt>
            <c:idx val="1"/>
            <c:invertIfNegative val="0"/>
            <c:bubble3D val="0"/>
            <c:extLst>
              <c:ext xmlns:c16="http://schemas.microsoft.com/office/drawing/2014/chart" uri="{C3380CC4-5D6E-409C-BE32-E72D297353CC}">
                <c16:uniqueId val="{00000001-2CAC-3148-9D72-65CF9A438AE8}"/>
              </c:ext>
            </c:extLst>
          </c:dPt>
          <c:dLbls>
            <c:spPr>
              <a:noFill/>
              <a:ln>
                <a:noFill/>
              </a:ln>
              <a:effectLst/>
            </c:spPr>
            <c:txPr>
              <a:bodyPr wrap="square" lIns="38100" tIns="19050" rIns="38100" bIns="19050" anchor="ctr">
                <a:spAutoFit/>
              </a:bodyPr>
              <a:lstStyle/>
              <a:p>
                <a:pPr>
                  <a:defRPr>
                    <a:solidFill>
                      <a:schemeClr val="bg1"/>
                    </a:solidFill>
                    <a:latin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Sheet1!$B$2:$B$5</c:f>
              <c:numCache>
                <c:formatCode>General</c:formatCode>
                <c:ptCount val="4"/>
                <c:pt idx="0">
                  <c:v>6.2</c:v>
                </c:pt>
                <c:pt idx="1">
                  <c:v>8.5</c:v>
                </c:pt>
                <c:pt idx="2">
                  <c:v>5.7</c:v>
                </c:pt>
                <c:pt idx="3">
                  <c:v>4.4000000000000004</c:v>
                </c:pt>
              </c:numCache>
            </c:numRef>
          </c:val>
          <c:extLst>
            <c:ext xmlns:c16="http://schemas.microsoft.com/office/drawing/2014/chart" uri="{C3380CC4-5D6E-409C-BE32-E72D297353CC}">
              <c16:uniqueId val="{00000002-2CAC-3148-9D72-65CF9A438AE8}"/>
            </c:ext>
          </c:extLst>
        </c:ser>
        <c:dLbls>
          <c:showLegendKey val="0"/>
          <c:showVal val="0"/>
          <c:showCatName val="0"/>
          <c:showSerName val="0"/>
          <c:showPercent val="0"/>
          <c:showBubbleSize val="0"/>
        </c:dLbls>
        <c:gapWidth val="90"/>
        <c:axId val="412419200"/>
        <c:axId val="412420736"/>
      </c:barChart>
      <c:catAx>
        <c:axId val="412419200"/>
        <c:scaling>
          <c:orientation val="minMax"/>
        </c:scaling>
        <c:delete val="0"/>
        <c:axPos val="b"/>
        <c:majorTickMark val="none"/>
        <c:minorTickMark val="none"/>
        <c:tickLblPos val="none"/>
        <c:spPr>
          <a:ln w="28575">
            <a:solidFill>
              <a:schemeClr val="bg1"/>
            </a:solidFill>
          </a:ln>
        </c:spPr>
        <c:crossAx val="412420736"/>
        <c:crosses val="autoZero"/>
        <c:auto val="1"/>
        <c:lblAlgn val="ctr"/>
        <c:lblOffset val="100"/>
        <c:noMultiLvlLbl val="0"/>
      </c:catAx>
      <c:valAx>
        <c:axId val="412420736"/>
        <c:scaling>
          <c:orientation val="minMax"/>
          <c:max val="10"/>
          <c:min val="0"/>
        </c:scaling>
        <c:delete val="0"/>
        <c:axPos val="l"/>
        <c:numFmt formatCode="General" sourceLinked="1"/>
        <c:majorTickMark val="out"/>
        <c:minorTickMark val="none"/>
        <c:tickLblPos val="nextTo"/>
        <c:spPr>
          <a:ln w="28575">
            <a:solidFill>
              <a:schemeClr val="bg1"/>
            </a:solidFill>
          </a:ln>
        </c:spPr>
        <c:txPr>
          <a:bodyPr/>
          <a:lstStyle/>
          <a:p>
            <a:pPr>
              <a:defRPr sz="1400" b="0">
                <a:solidFill>
                  <a:schemeClr val="bg1"/>
                </a:solidFill>
                <a:latin typeface="Calibri" panose="020F0502020204030204" pitchFamily="34" charset="0"/>
                <a:cs typeface="Calibri" panose="020F0502020204030204" pitchFamily="34" charset="0"/>
              </a:defRPr>
            </a:pPr>
            <a:endParaRPr lang="en-US"/>
          </a:p>
        </c:txPr>
        <c:crossAx val="412419200"/>
        <c:crosses val="autoZero"/>
        <c:crossBetween val="between"/>
        <c:majorUnit val="2"/>
      </c:valAx>
    </c:plotArea>
    <c:plotVisOnly val="1"/>
    <c:dispBlanksAs val="gap"/>
    <c:showDLblsOverMax val="0"/>
  </c:chart>
  <c:txPr>
    <a:bodyPr/>
    <a:lstStyle/>
    <a:p>
      <a:pPr>
        <a:defRPr sz="1398" b="1">
          <a:latin typeface="Arial" pitchFamily="34" charset="0"/>
          <a:cs typeface="Arial"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416DE9-C808-0347-933C-1B018DE544C0}" type="datetimeFigureOut">
              <a:rPr lang="en-US" smtClean="0"/>
              <a:t>8/11/2022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70F237-AC40-1541-ACE0-3CC3BD0938E5}" type="slidenum">
              <a:rPr lang="en-US" smtClean="0"/>
              <a:t>‹#›</a:t>
            </a:fld>
            <a:endParaRPr lang="en-US" dirty="0"/>
          </a:p>
        </p:txBody>
      </p:sp>
    </p:spTree>
    <p:extLst>
      <p:ext uri="{BB962C8B-B14F-4D97-AF65-F5344CB8AC3E}">
        <p14:creationId xmlns:p14="http://schemas.microsoft.com/office/powerpoint/2010/main" val="502266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666709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PrEP, pre-exposure prophylaxis.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1511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PrEP, pre-exposure prophylaxis. </a:t>
            </a:r>
            <a:endParaRPr lang="en-US" dirty="0"/>
          </a:p>
          <a:p>
            <a:endParaRPr lang="en-US" dirty="0"/>
          </a:p>
        </p:txBody>
      </p:sp>
      <p:sp>
        <p:nvSpPr>
          <p:cNvPr id="4" name="Slide Number Placeholder 3"/>
          <p:cNvSpPr>
            <a:spLocks noGrp="1"/>
          </p:cNvSpPr>
          <p:nvPr>
            <p:ph type="sldNum" sz="quarter" idx="5"/>
          </p:nvPr>
        </p:nvSpPr>
        <p:spPr/>
        <p:txBody>
          <a:bodyPr/>
          <a:lstStyle/>
          <a:p>
            <a:fld id="{0770F237-AC40-1541-ACE0-3CC3BD0938E5}" type="slidenum">
              <a:rPr lang="en-US" smtClean="0"/>
              <a:t>5</a:t>
            </a:fld>
            <a:endParaRPr lang="en-US" dirty="0"/>
          </a:p>
        </p:txBody>
      </p:sp>
    </p:spTree>
    <p:extLst>
      <p:ext uri="{BB962C8B-B14F-4D97-AF65-F5344CB8AC3E}">
        <p14:creationId xmlns:p14="http://schemas.microsoft.com/office/powerpoint/2010/main" val="521442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CAB, cabotegravir; eCrCl, estimated creatinine clearance; FTC, emtricitabine; LA, long-acting; PrEP, pre-exposure prophylaxis; TAF, tenofovir alafenamide.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9449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CAB, cabotegravir; EMA, European Medicines Agency; FTC, emtricitabine; IAS-USA, International Antiviral Society</a:t>
            </a:r>
            <a:r>
              <a:rPr lang="en-US" b="0" i="1" dirty="0">
                <a:latin typeface="Arial" panose="020B0604020202020204" pitchFamily="34" charset="0"/>
                <a:cs typeface="Arial" panose="020B0604020202020204" pitchFamily="34" charset="0"/>
              </a:rPr>
              <a:t>–</a:t>
            </a:r>
            <a:r>
              <a:rPr lang="en-US" b="0" i="1" dirty="0"/>
              <a:t>USA; MSM, men who have sex with men;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N/A, not applicable; </a:t>
            </a:r>
            <a:r>
              <a:rPr lang="en-US" b="0" i="1" dirty="0"/>
              <a:t>PrEP, pre-exposure prophylaxis; PWID, people who inject drugs; </a:t>
            </a:r>
            <a:r>
              <a:rPr lang="en-US" sz="1200" b="0" i="1" kern="1200" dirty="0"/>
              <a:t>TAF, tenofovir alafenamide; </a:t>
            </a:r>
            <a:r>
              <a:rPr lang="en-US" b="0" i="1" dirty="0"/>
              <a:t>TDF, </a:t>
            </a:r>
            <a:r>
              <a:rPr lang="en-US" sz="1200" b="0" i="1" kern="1200" dirty="0">
                <a:solidFill>
                  <a:schemeClr val="tx1"/>
                </a:solidFill>
                <a:effectLst/>
                <a:latin typeface="Arial" charset="0"/>
                <a:ea typeface="+mn-ea"/>
                <a:cs typeface="+mn-cs"/>
              </a:rPr>
              <a:t>tenofovir disoproxil fumarate; TGW, transgender women.</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609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FTC, emtricitabine; HS, heterosexual; MSM, men who have sex with men;</a:t>
            </a:r>
            <a:r>
              <a:rPr lang="en-US" sz="1200" b="0" i="1" kern="1200" dirty="0">
                <a:solidFill>
                  <a:schemeClr val="tx1"/>
                </a:solidFill>
                <a:effectLst/>
                <a:latin typeface="Arial" charset="0"/>
                <a:ea typeface="+mn-ea"/>
                <a:cs typeface="+mn-cs"/>
              </a:rPr>
              <a:t> OLE, open-label extension; </a:t>
            </a:r>
            <a:r>
              <a:rPr lang="en-US" b="0" i="1" dirty="0"/>
              <a:t>PrEP, pre-exposure prophylaxis; PWID, </a:t>
            </a:r>
            <a:r>
              <a:rPr lang="en-US" sz="1200" b="0" i="1" kern="1200" dirty="0">
                <a:solidFill>
                  <a:schemeClr val="tx1"/>
                </a:solidFill>
                <a:effectLst/>
                <a:latin typeface="Arial" charset="0"/>
                <a:ea typeface="+mn-ea"/>
                <a:cs typeface="+mn-cs"/>
              </a:rPr>
              <a:t>people who inject drugs; </a:t>
            </a:r>
            <a:r>
              <a:rPr lang="en-US" b="0" i="1" dirty="0"/>
              <a:t>TDF, </a:t>
            </a:r>
            <a:r>
              <a:rPr lang="en-US" sz="1200" b="0" i="1" kern="1200" dirty="0">
                <a:solidFill>
                  <a:schemeClr val="tx1"/>
                </a:solidFill>
                <a:effectLst/>
                <a:latin typeface="Arial" charset="0"/>
                <a:ea typeface="+mn-ea"/>
                <a:cs typeface="+mn-cs"/>
              </a:rPr>
              <a:t>tenofovir disoproxil fumarate; T</a:t>
            </a:r>
            <a:r>
              <a:rPr lang="en-US" sz="1200" b="0" i="1" kern="1200" dirty="0"/>
              <a:t>FV-DP, tenofovir diphosphate</a:t>
            </a:r>
            <a:r>
              <a:rPr lang="en-US" sz="1200" b="0" i="1" kern="1200" dirty="0">
                <a:solidFill>
                  <a:schemeClr val="tx1"/>
                </a:solidFill>
                <a:effectLst/>
                <a:latin typeface="Arial" charset="0"/>
                <a:ea typeface="+mn-ea"/>
                <a:cs typeface="+mn-cs"/>
              </a:rPr>
              <a:t>.</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345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1" dirty="0"/>
              <a:t>FTC, emtricitabine; HBV, </a:t>
            </a:r>
            <a:r>
              <a:rPr lang="en-US" sz="1200" b="0" i="1" kern="1200" dirty="0">
                <a:solidFill>
                  <a:schemeClr val="tx1"/>
                </a:solidFill>
                <a:effectLst/>
                <a:latin typeface="Arial" charset="0"/>
                <a:ea typeface="+mn-ea"/>
                <a:cs typeface="+mn-cs"/>
              </a:rPr>
              <a:t>hepatitis B virus; </a:t>
            </a:r>
            <a:r>
              <a:rPr lang="en-US" b="0" i="1" dirty="0"/>
              <a:t>MSM, men who have sex with men; PrEP, pre-exposure prophylaxis; PY, person-years; SUD, substance use disorder; TDF, </a:t>
            </a:r>
            <a:r>
              <a:rPr lang="en-US" sz="1200" b="0" i="1" kern="1200" dirty="0">
                <a:solidFill>
                  <a:schemeClr val="tx1"/>
                </a:solidFill>
                <a:effectLst/>
                <a:latin typeface="Arial" charset="0"/>
                <a:ea typeface="+mn-ea"/>
                <a:cs typeface="+mn-cs"/>
              </a:rPr>
              <a:t>tenofovir disoproxil fumarate.</a:t>
            </a:r>
            <a:endParaRPr lang="en-US" altLang="en-US" b="0" i="1" dirty="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369DB6-E314-40F3-B8AF-FDC96A565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162310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98644FCD-113D-4A32-AE07-474044838825}"/>
              </a:ext>
            </a:extLst>
          </p:cNvPr>
          <p:cNvSpPr>
            <a:spLocks noGrp="1"/>
          </p:cNvSpPr>
          <p:nvPr>
            <p:ph type="body" idx="1"/>
          </p:nvPr>
        </p:nvSpPr>
        <p:spPr/>
        <p:txBody>
          <a:bodyPr/>
          <a:lstStyle/>
          <a:p>
            <a:r>
              <a:rPr lang="en-US" sz="1100" b="0" i="1" dirty="0"/>
              <a:t>FTC, emtricitabine; IRR, incidence rate ratio; MSM, men who have sex with men; PY, person-years; TAF, tenofovir alafenamide; TDF, tenofovir disoproxil fumarate; TGW, transgender women.</a:t>
            </a:r>
            <a:endParaRPr lang="en-US" b="0" dirty="0"/>
          </a:p>
        </p:txBody>
      </p:sp>
    </p:spTree>
    <p:extLst>
      <p:ext uri="{BB962C8B-B14F-4D97-AF65-F5344CB8AC3E}">
        <p14:creationId xmlns:p14="http://schemas.microsoft.com/office/powerpoint/2010/main" val="555036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i="1" dirty="0"/>
              <a:t>CAB, </a:t>
            </a:r>
            <a:r>
              <a:rPr lang="en-US" sz="1300" b="0" i="1" dirty="0"/>
              <a:t>cabotegravir; FTC, emtricitabine; LA, long-acting; </a:t>
            </a:r>
            <a:r>
              <a:rPr lang="en-US" sz="1400" b="0" i="1" dirty="0"/>
              <a:t>MSM, men who have sex with men; </a:t>
            </a:r>
            <a:r>
              <a:rPr lang="en-US" sz="1300" b="0" i="1" dirty="0"/>
              <a:t>PrEP, pre-exposure prophylaxis; TDF, tenofovir disoproxil fumarate; TGW, transgender women.</a:t>
            </a:r>
            <a:endParaRPr lang="en-US" b="0" i="1" dirty="0"/>
          </a:p>
          <a:p>
            <a:endParaRPr lang="en-US" i="1" dirty="0"/>
          </a:p>
          <a:p>
            <a:endParaRPr lang="en-US" i="1" dirty="0"/>
          </a:p>
        </p:txBody>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11</a:t>
            </a:fld>
            <a:endParaRPr kumimoji="0" lang="en-US" altLang="en-US" sz="13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908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charset="0"/>
                <a:ea typeface="+mn-ea"/>
                <a:cs typeface="+mn-cs"/>
              </a:rPr>
              <a:t>AE, adverse event; CAB, cabotegravir; FTC, emtricitabine; TDF, tenofovir disoproxil fumarate.</a:t>
            </a:r>
          </a:p>
          <a:p>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781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latin typeface="Arial" panose="020B0604020202020204" pitchFamily="34" charset="0"/>
                <a:cs typeface="Arial" panose="020B0604020202020204" pitchFamily="34" charset="0"/>
              </a:rPr>
              <a:t>AE, adverse event; BMD, bone mineral density; CAB, cabotegravir; CrCl, creatinine clearance; eGFR, estimated glomerular filtration rate; FTC, emtricitabine; LA, long-acting; MSM, men who have sex with men; PBO, placebo; PrEP, pre-exposure prophylaxis; TAF, tenofovir alafenamide; TDF, tenofovir disoproxil fumarate; TGW, transgender women.</a:t>
            </a:r>
          </a:p>
        </p:txBody>
      </p:sp>
      <p:sp>
        <p:nvSpPr>
          <p:cNvPr id="4" name="Slide Number Placeholder 3"/>
          <p:cNvSpPr>
            <a:spLocks noGrp="1"/>
          </p:cNvSpPr>
          <p:nvPr>
            <p:ph type="sldNum" sz="quarter" idx="5"/>
          </p:nvPr>
        </p:nvSpPr>
        <p:spPr/>
        <p:txBody>
          <a:bodyPr/>
          <a:lstStyle/>
          <a:p>
            <a:fld id="{0770F237-AC40-1541-ACE0-3CC3BD0938E5}" type="slidenum">
              <a:rPr lang="en-US" smtClean="0"/>
              <a:t>13</a:t>
            </a:fld>
            <a:endParaRPr lang="en-US" dirty="0"/>
          </a:p>
        </p:txBody>
      </p:sp>
    </p:spTree>
    <p:extLst>
      <p:ext uri="{BB962C8B-B14F-4D97-AF65-F5344CB8AC3E}">
        <p14:creationId xmlns:p14="http://schemas.microsoft.com/office/powerpoint/2010/main" val="64816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latin typeface="Arial" panose="020B0604020202020204" pitchFamily="34" charset="0"/>
                <a:cs typeface="Arial" panose="020B0604020202020204" pitchFamily="34" charset="0"/>
              </a:rPr>
              <a:t>CAB, cabotegravir; CrCl, creatinine clearance; FTC, emtricitabine; PrEP, pre-exposure prophylaxis; TAF, tenofovir alafenamide; TDF, tenofovir disoproxil fumarate.</a:t>
            </a:r>
            <a:endParaRPr lang="en-US" dirty="0"/>
          </a:p>
        </p:txBody>
      </p:sp>
      <p:sp>
        <p:nvSpPr>
          <p:cNvPr id="4" name="Slide Number Placeholder 3"/>
          <p:cNvSpPr>
            <a:spLocks noGrp="1"/>
          </p:cNvSpPr>
          <p:nvPr>
            <p:ph type="sldNum" sz="quarter" idx="5"/>
          </p:nvPr>
        </p:nvSpPr>
        <p:spPr/>
        <p:txBody>
          <a:bodyPr/>
          <a:lstStyle/>
          <a:p>
            <a:fld id="{0770F237-AC40-1541-ACE0-3CC3BD0938E5}" type="slidenum">
              <a:rPr lang="en-US" smtClean="0"/>
              <a:t>14</a:t>
            </a:fld>
            <a:endParaRPr lang="en-US" dirty="0"/>
          </a:p>
        </p:txBody>
      </p:sp>
    </p:spTree>
    <p:extLst>
      <p:ext uri="{BB962C8B-B14F-4D97-AF65-F5344CB8AC3E}">
        <p14:creationId xmlns:p14="http://schemas.microsoft.com/office/powerpoint/2010/main" val="4165243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CAB, cabotegravir; FTC, emtricitabine; INSTI, integrase strand transfer inhibitor; LA, long-acting;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PrEP, pre-exposure prophylaxis;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TDF, tenofovir disoproxil fumarate.</a:t>
            </a: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5B881E12-AAF7-4E29-80FC-FCE53DD7C0F8}" type="slidenum">
              <a:rPr lang="en-US" smtClean="0"/>
              <a:t>15</a:t>
            </a:fld>
            <a:endParaRPr lang="en-US" dirty="0"/>
          </a:p>
        </p:txBody>
      </p:sp>
    </p:spTree>
    <p:extLst>
      <p:ext uri="{BB962C8B-B14F-4D97-AF65-F5344CB8AC3E}">
        <p14:creationId xmlns:p14="http://schemas.microsoft.com/office/powerpoint/2010/main" val="2873761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Ab/Ag, antibody/antigen; CAB, cabotegravir; FTC, emtricitabine; MSM, men who have sex with men; PrEP, pre-exposure prophylaxis; PWID, people who inject drugs; STI, sexually transmitted infection; TAF, tenofovir alafenamide;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TDF, tenofovir disoproxil fumarate; </a:t>
            </a:r>
            <a:r>
              <a:rPr lang="en-US" b="0" i="1" dirty="0"/>
              <a:t>TGW, transgender women.</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506408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ID, infectious disease; NP, nurse practitioner; PA, physician associate/physician assistant; PrEP, pre-exposure prophylaxis.</a:t>
            </a:r>
          </a:p>
        </p:txBody>
      </p:sp>
      <p:sp>
        <p:nvSpPr>
          <p:cNvPr id="444" name="Google Shape;44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US" sz="10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17</a:t>
            </a:fld>
            <a:endParaRPr kumimoji="0" sz="10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Calibri"/>
              <a:buNone/>
              <a:tabLst/>
              <a:defRPr/>
            </a:pP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PrEP, pre-exposure prophylaxis.</a:t>
            </a:r>
          </a:p>
          <a:p>
            <a:endParaRPr lang="en-US" dirty="0"/>
          </a:p>
        </p:txBody>
      </p:sp>
      <p:sp>
        <p:nvSpPr>
          <p:cNvPr id="4" name="Slide Number Placeholder 3"/>
          <p:cNvSpPr>
            <a:spLocks noGrp="1"/>
          </p:cNvSpPr>
          <p:nvPr>
            <p:ph type="sldNum" sz="quarter" idx="5"/>
          </p:nvPr>
        </p:nvSpPr>
        <p:spPr/>
        <p:txBody>
          <a:bodyPr/>
          <a:lstStyle/>
          <a:p>
            <a:fld id="{0770F237-AC40-1541-ACE0-3CC3BD0938E5}" type="slidenum">
              <a:rPr lang="en-US" smtClean="0"/>
              <a:t>18</a:t>
            </a:fld>
            <a:endParaRPr lang="en-US" dirty="0"/>
          </a:p>
        </p:txBody>
      </p:sp>
    </p:spTree>
    <p:extLst>
      <p:ext uri="{BB962C8B-B14F-4D97-AF65-F5344CB8AC3E}">
        <p14:creationId xmlns:p14="http://schemas.microsoft.com/office/powerpoint/2010/main" val="34069307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8"/>
        <p:cNvGrpSpPr/>
        <p:nvPr/>
      </p:nvGrpSpPr>
      <p:grpSpPr>
        <a:xfrm>
          <a:off x="0" y="0"/>
          <a:ext cx="0" cy="0"/>
          <a:chOff x="0" y="0"/>
          <a:chExt cx="0" cy="0"/>
        </a:xfrm>
      </p:grpSpPr>
      <p:sp>
        <p:nvSpPr>
          <p:cNvPr id="1419" name="Google Shape;1419;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i="1" dirty="0"/>
              <a:t>ER, emergency room; LGBTQ, lesbian, gay, bisexual, transgender, and queer or questioning; PrEP, pre-exposure prophylaxis.</a:t>
            </a:r>
            <a:endParaRPr i="1" dirty="0"/>
          </a:p>
        </p:txBody>
      </p:sp>
      <p:sp>
        <p:nvSpPr>
          <p:cNvPr id="1420" name="Google Shape;1420;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9423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FTC, emtricitabine; PrEP, pre-exposure prophylaxis; TAF, tenofovir alafenamide; TDF, tenofovir disoproxil fumarate.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6997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4"/>
        <p:cNvGrpSpPr/>
        <p:nvPr/>
      </p:nvGrpSpPr>
      <p:grpSpPr>
        <a:xfrm>
          <a:off x="0" y="0"/>
          <a:ext cx="0" cy="0"/>
          <a:chOff x="0" y="0"/>
          <a:chExt cx="0" cy="0"/>
        </a:xfrm>
      </p:grpSpPr>
      <p:sp>
        <p:nvSpPr>
          <p:cNvPr id="1665" name="Google Shape;1665;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6" name="Google Shape;1666;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Calibri"/>
              <a:buNone/>
            </a:pPr>
            <a:r>
              <a:rPr lang="en-US" sz="1000" b="0" i="1" dirty="0"/>
              <a:t>BL, baseline; eGFR, estimated glomerular filtration rate; HBV, hepatitis B virus; NAAT, nucleic acid amplification testing; NYC, New York City; PrEP, pre-exposure prophylaxis.</a:t>
            </a:r>
          </a:p>
          <a:p>
            <a:pPr marL="0" marR="0" lvl="0" indent="0" algn="l" rtl="0">
              <a:lnSpc>
                <a:spcPct val="100000"/>
              </a:lnSpc>
              <a:spcBef>
                <a:spcPts val="0"/>
              </a:spcBef>
              <a:spcAft>
                <a:spcPts val="0"/>
              </a:spcAft>
              <a:buClr>
                <a:srgbClr val="000000"/>
              </a:buClr>
              <a:buSzPts val="1000"/>
              <a:buFont typeface="Calibri"/>
              <a:buNone/>
            </a:pPr>
            <a:endParaRPr lang="en-US" sz="10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00"/>
              <a:buFont typeface="Calibri"/>
              <a:buNone/>
            </a:pPr>
            <a:r>
              <a:rPr lang="en-US" sz="1000" b="1" i="0" u="none" strike="noStrike" cap="none" dirty="0">
                <a:solidFill>
                  <a:srgbClr val="000000"/>
                </a:solidFill>
                <a:latin typeface="Calibri"/>
                <a:ea typeface="Calibri"/>
                <a:cs typeface="Calibri"/>
                <a:sym typeface="Calibri"/>
              </a:rPr>
              <a:t>Slide:  Immediate PrEP Initiation at NYC Sexual Health Clinics       </a:t>
            </a:r>
            <a:endParaRPr sz="10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chemeClr val="dk1"/>
              </a:buClr>
              <a:buSzPts val="1000"/>
              <a:buFont typeface="Arial"/>
              <a:buNone/>
            </a:pPr>
            <a:endParaRPr sz="1000" b="0" i="0" u="none" strike="noStrike" cap="none" dirty="0">
              <a:solidFill>
                <a:srgbClr val="000000"/>
              </a:solidFill>
              <a:latin typeface="Calibri"/>
              <a:ea typeface="Calibri"/>
              <a:cs typeface="Calibri"/>
              <a:sym typeface="Calibri"/>
            </a:endParaRPr>
          </a:p>
          <a:p>
            <a:pPr marL="171450" lvl="0" indent="-171450" algn="l" rtl="0">
              <a:spcBef>
                <a:spcPts val="0"/>
              </a:spcBef>
              <a:spcAft>
                <a:spcPts val="0"/>
              </a:spcAft>
              <a:buClr>
                <a:srgbClr val="000000"/>
              </a:buClr>
              <a:buSzPts val="1000"/>
              <a:buFont typeface="Arial"/>
              <a:buChar char="•"/>
            </a:pPr>
            <a:r>
              <a:rPr lang="en-US" sz="1000" b="0" i="0" u="none" strike="noStrike" cap="none" dirty="0">
                <a:solidFill>
                  <a:srgbClr val="000000"/>
                </a:solidFill>
                <a:latin typeface="Calibri"/>
                <a:ea typeface="Calibri"/>
                <a:cs typeface="Calibri"/>
                <a:sym typeface="Calibri"/>
              </a:rPr>
              <a:t>Using medical record data, Mikati and colleagues examined demographics and PrEP-related laboratory testing outcomes among patients evaluated for PrEP initiation. Patients were included in the analysis if they were cis-gender men or women, age &gt;18 years, and had no prior HBV serology and serum creatinine testing at NYC sexual health clinics. Patients were considered to have PrEP medical contraindications if they had a positive HIV viral load test (absolute contraindication), glomerular filtration rate &lt;60 mL/min (absolute), and/or a positive HBsAg.</a:t>
            </a:r>
            <a:r>
              <a:rPr lang="en-US" sz="1000" b="0" i="0" u="none" strike="noStrike" cap="none" baseline="30000" dirty="0">
                <a:solidFill>
                  <a:srgbClr val="000000"/>
                </a:solidFill>
                <a:latin typeface="Calibri"/>
                <a:ea typeface="Calibri"/>
                <a:cs typeface="Calibri"/>
                <a:sym typeface="Calibri"/>
              </a:rPr>
              <a:t>1</a:t>
            </a:r>
            <a:r>
              <a:rPr lang="en-US" sz="1000" b="0" i="0" u="none" strike="noStrike" cap="none" dirty="0">
                <a:solidFill>
                  <a:srgbClr val="000000"/>
                </a:solidFill>
                <a:latin typeface="Calibri"/>
                <a:ea typeface="Calibri"/>
                <a:cs typeface="Calibri"/>
                <a:sym typeface="Calibri"/>
              </a:rPr>
              <a:t> </a:t>
            </a:r>
            <a:endParaRPr dirty="0"/>
          </a:p>
          <a:p>
            <a:pPr marL="171450" lvl="0" indent="-107950" algn="l" rtl="0">
              <a:spcBef>
                <a:spcPts val="0"/>
              </a:spcBef>
              <a:spcAft>
                <a:spcPts val="0"/>
              </a:spcAft>
              <a:buClr>
                <a:schemeClr val="dk1"/>
              </a:buClr>
              <a:buSzPts val="1000"/>
              <a:buFont typeface="Arial"/>
              <a:buNone/>
            </a:pPr>
            <a:endParaRPr sz="1000" b="0" i="0" u="none" strike="noStrike" cap="none" dirty="0">
              <a:solidFill>
                <a:srgbClr val="000000"/>
              </a:solidFill>
              <a:latin typeface="Calibri"/>
              <a:ea typeface="Calibri"/>
              <a:cs typeface="Calibri"/>
              <a:sym typeface="Calibri"/>
            </a:endParaRPr>
          </a:p>
          <a:p>
            <a:pPr marL="171450" lvl="0" indent="-171450" algn="l" rtl="0">
              <a:spcBef>
                <a:spcPts val="0"/>
              </a:spcBef>
              <a:spcAft>
                <a:spcPts val="0"/>
              </a:spcAft>
              <a:buClr>
                <a:srgbClr val="000000"/>
              </a:buClr>
              <a:buSzPts val="1000"/>
              <a:buFont typeface="Arial"/>
              <a:buChar char="•"/>
            </a:pPr>
            <a:r>
              <a:rPr lang="en-US" sz="1000" b="0" i="0" u="none" strike="noStrike" cap="none" dirty="0">
                <a:solidFill>
                  <a:srgbClr val="000000"/>
                </a:solidFill>
                <a:latin typeface="Calibri"/>
                <a:ea typeface="Calibri"/>
                <a:cs typeface="Calibri"/>
                <a:sym typeface="Calibri"/>
              </a:rPr>
              <a:t>1387 candidates qualified for immediate PrEP, with &lt;1% of immediate PrEP initiators having to stop for eGFR &lt;60 mL/min or a positive HIV NAAT result. Fifty candidates had delayed PrEP based on history; many failed to return to start PrEP.</a:t>
            </a:r>
            <a:r>
              <a:rPr lang="en-US" sz="1000" b="0" i="0" u="none" strike="noStrike" cap="none" baseline="30000" dirty="0">
                <a:solidFill>
                  <a:srgbClr val="000000"/>
                </a:solidFill>
                <a:latin typeface="Calibri"/>
                <a:ea typeface="Calibri"/>
                <a:cs typeface="Calibri"/>
                <a:sym typeface="Calibri"/>
              </a:rPr>
              <a:t>1</a:t>
            </a:r>
            <a:endParaRPr sz="1000" b="0" i="0" u="none" strike="noStrike" cap="none" dirty="0">
              <a:solidFill>
                <a:srgbClr val="000000"/>
              </a:solidFill>
              <a:latin typeface="Calibri"/>
              <a:ea typeface="Calibri"/>
              <a:cs typeface="Calibri"/>
              <a:sym typeface="Calibri"/>
            </a:endParaRPr>
          </a:p>
          <a:p>
            <a:pPr marL="171450" lvl="0" indent="-107950" algn="l" rtl="0">
              <a:spcBef>
                <a:spcPts val="0"/>
              </a:spcBef>
              <a:spcAft>
                <a:spcPts val="0"/>
              </a:spcAft>
              <a:buClr>
                <a:schemeClr val="dk1"/>
              </a:buClr>
              <a:buSzPts val="1000"/>
              <a:buFont typeface="Arial"/>
              <a:buNone/>
            </a:pPr>
            <a:endParaRPr sz="1000" b="0" i="0" u="none" strike="noStrike" cap="none" dirty="0">
              <a:solidFill>
                <a:srgbClr val="000000"/>
              </a:solidFill>
              <a:latin typeface="Calibri"/>
              <a:ea typeface="Calibri"/>
              <a:cs typeface="Calibri"/>
              <a:sym typeface="Calibri"/>
            </a:endParaRPr>
          </a:p>
          <a:p>
            <a:pPr marL="171450" lvl="0" indent="-171450" algn="l" rtl="0">
              <a:spcBef>
                <a:spcPts val="0"/>
              </a:spcBef>
              <a:spcAft>
                <a:spcPts val="0"/>
              </a:spcAft>
              <a:buClr>
                <a:srgbClr val="000000"/>
              </a:buClr>
              <a:buSzPts val="1000"/>
              <a:buFont typeface="Arial"/>
              <a:buChar char="•"/>
            </a:pPr>
            <a:r>
              <a:rPr lang="en-US" sz="1000" b="0" i="0" u="none" strike="noStrike" cap="none" dirty="0">
                <a:solidFill>
                  <a:srgbClr val="000000"/>
                </a:solidFill>
                <a:latin typeface="Calibri"/>
                <a:ea typeface="Calibri"/>
                <a:cs typeface="Calibri"/>
                <a:sym typeface="Calibri"/>
              </a:rPr>
              <a:t>The investigators concluded that in their cohort, immediate PrEP was feasible with negative rapid HIV test and clinical history only and the delayed strategy may lead to loss to follow-up, not starting PrEP.</a:t>
            </a:r>
            <a:r>
              <a:rPr lang="en-US" sz="1000" b="0" i="0" u="none" strike="noStrike" cap="none" baseline="30000" dirty="0">
                <a:solidFill>
                  <a:srgbClr val="000000"/>
                </a:solidFill>
                <a:latin typeface="Calibri"/>
                <a:ea typeface="Calibri"/>
                <a:cs typeface="Calibri"/>
                <a:sym typeface="Calibri"/>
              </a:rPr>
              <a:t>1</a:t>
            </a:r>
            <a:endParaRPr sz="1000" b="0" i="0" u="none" strike="noStrike" cap="none" dirty="0">
              <a:solidFill>
                <a:srgbClr val="000000"/>
              </a:solidFill>
              <a:latin typeface="Calibri"/>
              <a:ea typeface="Calibri"/>
              <a:cs typeface="Calibri"/>
              <a:sym typeface="Calibri"/>
            </a:endParaRPr>
          </a:p>
          <a:p>
            <a:pPr marL="171450" lvl="0" indent="-107950" algn="l" rtl="0">
              <a:spcBef>
                <a:spcPts val="0"/>
              </a:spcBef>
              <a:spcAft>
                <a:spcPts val="0"/>
              </a:spcAft>
              <a:buClr>
                <a:schemeClr val="dk1"/>
              </a:buClr>
              <a:buSzPts val="1000"/>
              <a:buFont typeface="Arial"/>
              <a:buNone/>
            </a:pPr>
            <a:endParaRPr sz="10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300"/>
              </a:spcBef>
              <a:spcAft>
                <a:spcPts val="0"/>
              </a:spcAft>
              <a:buClr>
                <a:srgbClr val="000000"/>
              </a:buClr>
              <a:buSzPts val="1000"/>
              <a:buFont typeface="Calibri"/>
              <a:buNone/>
            </a:pPr>
            <a:r>
              <a:rPr lang="en-US" sz="1000" b="1" i="1" u="none" strike="noStrike" cap="none" dirty="0">
                <a:solidFill>
                  <a:srgbClr val="000000"/>
                </a:solidFill>
                <a:latin typeface="Calibri"/>
                <a:ea typeface="Calibri"/>
                <a:cs typeface="Calibri"/>
                <a:sym typeface="Calibri"/>
              </a:rPr>
              <a:t>Reference</a:t>
            </a:r>
            <a:endParaRPr dirty="0"/>
          </a:p>
          <a:p>
            <a:pPr marL="228600" marR="0" lvl="0" indent="-228600" algn="l" rtl="0">
              <a:lnSpc>
                <a:spcPct val="100000"/>
              </a:lnSpc>
              <a:spcBef>
                <a:spcPts val="300"/>
              </a:spcBef>
              <a:spcAft>
                <a:spcPts val="0"/>
              </a:spcAft>
              <a:buClr>
                <a:srgbClr val="000000"/>
              </a:buClr>
              <a:buSzPts val="1000"/>
              <a:buFont typeface="Calibri"/>
              <a:buAutoNum type="arabicPeriod"/>
            </a:pPr>
            <a:r>
              <a:rPr lang="en-US" sz="1000" b="0" i="0" u="none" strike="noStrike" cap="none" dirty="0">
                <a:solidFill>
                  <a:srgbClr val="000000"/>
                </a:solidFill>
                <a:latin typeface="Calibri"/>
                <a:ea typeface="Calibri"/>
                <a:cs typeface="Calibri"/>
                <a:sym typeface="Calibri"/>
              </a:rPr>
              <a:t>Mikati T, Jamison K, Daskalakis DC. Immediate prep initiation at New York City sexual health clinics. Program and abstracts from the 26</a:t>
            </a:r>
            <a:r>
              <a:rPr lang="en-US" sz="1000" b="0" i="0" u="none" strike="noStrike" cap="none" baseline="30000" dirty="0">
                <a:solidFill>
                  <a:srgbClr val="000000"/>
                </a:solidFill>
                <a:latin typeface="Calibri"/>
                <a:ea typeface="Calibri"/>
                <a:cs typeface="Calibri"/>
                <a:sym typeface="Calibri"/>
              </a:rPr>
              <a:t>th</a:t>
            </a:r>
            <a:r>
              <a:rPr lang="en-US" sz="1000" b="0" i="0" u="none" strike="noStrike" cap="none" dirty="0">
                <a:solidFill>
                  <a:srgbClr val="000000"/>
                </a:solidFill>
                <a:latin typeface="Calibri"/>
                <a:ea typeface="Calibri"/>
                <a:cs typeface="Calibri"/>
                <a:sym typeface="Calibri"/>
              </a:rPr>
              <a:t> Conference on Retroviruses and Opportunistic Infections; March 4-7, 2019; Seattle, WA. Abstract 962.</a:t>
            </a:r>
            <a:endParaRPr dirty="0"/>
          </a:p>
          <a:p>
            <a:pPr marL="0" lvl="0" indent="0" algn="l" rtl="0">
              <a:spcBef>
                <a:spcPts val="0"/>
              </a:spcBef>
              <a:spcAft>
                <a:spcPts val="0"/>
              </a:spcAft>
              <a:buNone/>
            </a:pPr>
            <a:endParaRPr dirty="0"/>
          </a:p>
        </p:txBody>
      </p:sp>
      <p:sp>
        <p:nvSpPr>
          <p:cNvPr id="1667" name="Google Shape;1667;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747366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4"/>
        <p:cNvGrpSpPr/>
        <p:nvPr/>
      </p:nvGrpSpPr>
      <p:grpSpPr>
        <a:xfrm>
          <a:off x="0" y="0"/>
          <a:ext cx="0" cy="0"/>
          <a:chOff x="0" y="0"/>
          <a:chExt cx="0" cy="0"/>
        </a:xfrm>
      </p:grpSpPr>
      <p:sp>
        <p:nvSpPr>
          <p:cNvPr id="1895" name="Google Shape;1895;p1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r>
              <a:rPr lang="en-US" sz="1000" b="0" i="1" dirty="0"/>
              <a:t>FTC, emtricitabine; HCP, healthcare professional; PrEP, pre-exposure prophylaxis; STI, sexually transmitted infection; TAF, tenofovir alafenamide; TDF, tenofovir disoproxil fumarate.</a:t>
            </a:r>
          </a:p>
          <a:p>
            <a:pPr marL="0" marR="0" lvl="0" indent="0" algn="l" rtl="0">
              <a:lnSpc>
                <a:spcPct val="100000"/>
              </a:lnSpc>
              <a:spcBef>
                <a:spcPts val="0"/>
              </a:spcBef>
              <a:spcAft>
                <a:spcPts val="0"/>
              </a:spcAft>
              <a:buClr>
                <a:srgbClr val="000000"/>
              </a:buClr>
              <a:buSzPts val="1000"/>
              <a:buFont typeface="Arial"/>
              <a:buNone/>
            </a:pPr>
            <a:endParaRPr lang="en-US" sz="1000" b="1" i="0" u="none" strike="noStrike" cap="none" dirty="0">
              <a:solidFill>
                <a:srgbClr val="000000"/>
              </a:solidFill>
              <a:latin typeface="Arial"/>
              <a:ea typeface="Arial"/>
              <a:cs typeface="Arial"/>
              <a:sym typeface="Arial"/>
            </a:endParaRPr>
          </a:p>
          <a:p>
            <a:pPr marL="0" lvl="0" indent="0" algn="l" rtl="0">
              <a:spcBef>
                <a:spcPts val="100"/>
              </a:spcBef>
              <a:spcAft>
                <a:spcPts val="0"/>
              </a:spcAft>
              <a:buNone/>
            </a:pPr>
            <a:endParaRPr dirty="0"/>
          </a:p>
        </p:txBody>
      </p:sp>
      <p:sp>
        <p:nvSpPr>
          <p:cNvPr id="1896" name="Google Shape;1896;p1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897" name="Google Shape;1897;p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1" dirty="0"/>
              <a:t>PrEP, pre-exposure prophylaxis.</a:t>
            </a:r>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Icon&#10;&#10;Description automatically generated">
            <a:extLst>
              <a:ext uri="{FF2B5EF4-FFF2-40B4-BE49-F238E27FC236}">
                <a16:creationId xmlns:a16="http://schemas.microsoft.com/office/drawing/2014/main" id="{9E4C89A4-FEF6-3ECC-A6DC-07941059F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954842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981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582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8124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7318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047867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493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5673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899617"/>
      </p:ext>
    </p:extLst>
  </p:cSld>
  <p:clrMap bg1="dk2" tx1="lt1" bg2="dk1"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www.clinicaloptions.co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149014" cy="2057400"/>
          </a:xfrm>
        </p:spPr>
        <p:txBody>
          <a:bodyPr>
            <a:normAutofit/>
          </a:bodyPr>
          <a:lstStyle/>
          <a:p>
            <a:r>
              <a:rPr lang="en-US" altLang="en-US" sz="4000" dirty="0"/>
              <a:t>The Fundamentals of Selecting </a:t>
            </a:r>
            <a:br>
              <a:rPr lang="en-US" altLang="en-US" sz="4000" dirty="0"/>
            </a:br>
            <a:r>
              <a:rPr lang="en-US" altLang="en-US" sz="4000" dirty="0"/>
              <a:t>Individualized HIV </a:t>
            </a:r>
            <a:r>
              <a:rPr lang="en-US" altLang="en-US" sz="4000" dirty="0" err="1"/>
              <a:t>PrEP</a:t>
            </a:r>
            <a:r>
              <a:rPr lang="en-US" altLang="en-US" sz="4000" dirty="0"/>
              <a:t> Regimens</a:t>
            </a:r>
          </a:p>
        </p:txBody>
      </p:sp>
      <p:sp>
        <p:nvSpPr>
          <p:cNvPr id="2" name="Text Box 21">
            <a:extLst>
              <a:ext uri="{FF2B5EF4-FFF2-40B4-BE49-F238E27FC236}">
                <a16:creationId xmlns:a16="http://schemas.microsoft.com/office/drawing/2014/main" id="{024A068D-32B2-4CD3-6E54-D262C8F64C00}"/>
              </a:ext>
            </a:extLst>
          </p:cNvPr>
          <p:cNvSpPr txBox="1">
            <a:spLocks noChangeArrowheads="1"/>
          </p:cNvSpPr>
          <p:nvPr/>
        </p:nvSpPr>
        <p:spPr bwMode="auto">
          <a:xfrm>
            <a:off x="436221" y="642925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lang="en-US" sz="1200" b="0" dirty="0">
                <a:solidFill>
                  <a:schemeClr val="bg1"/>
                </a:solidFill>
                <a:latin typeface="Calibri" panose="020F0502020204030204" pitchFamily="34" charset="0"/>
              </a:rPr>
              <a:t>Supported by educational grants from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ViiV Healthcare.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and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Gregory Huhn, MD, MPHTM </a:t>
            </a:r>
            <a:b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2800" b="0" i="1"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Associate Professor</a:t>
            </a:r>
            <a:b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Department of Infectious Diseases</a:t>
            </a:r>
            <a:b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Rush University Medical Center</a:t>
            </a:r>
            <a:b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2800" b="0" i="1"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Senior Director of HIV Services</a:t>
            </a:r>
            <a:b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Department of Infectious Diseases</a:t>
            </a:r>
            <a:b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Cook County Health</a:t>
            </a:r>
            <a:b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Chicago, Illinois</a:t>
            </a:r>
          </a:p>
          <a:p>
            <a:pPr marL="0" lvl="0" indent="0">
              <a:buClr>
                <a:srgbClr val="682E74"/>
              </a:buClr>
              <a:buNone/>
              <a:defRPr/>
            </a:pPr>
            <a: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Gregory Huhn, MD, MPHTM:</a:t>
            </a: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a:t>
            </a:r>
            <a:r>
              <a:rPr lang="en-US" i="1" dirty="0">
                <a:solidFill>
                  <a:srgbClr val="181818"/>
                </a:solidFill>
                <a:effectLst/>
                <a:latin typeface="+mn-lt"/>
                <a:ea typeface="Times New Roman" panose="02020603050405020304" pitchFamily="18" charset="0"/>
              </a:rPr>
              <a:t>consultant/advisor/speaker:</a:t>
            </a:r>
            <a:r>
              <a:rPr lang="en-US" dirty="0">
                <a:solidFill>
                  <a:srgbClr val="181818"/>
                </a:solidFill>
                <a:effectLst/>
                <a:latin typeface="+mn-lt"/>
                <a:ea typeface="Times New Roman" panose="02020603050405020304" pitchFamily="18" charset="0"/>
              </a:rPr>
              <a:t> </a:t>
            </a:r>
            <a:br>
              <a:rPr lang="en-US" dirty="0">
                <a:solidFill>
                  <a:srgbClr val="181818"/>
                </a:solidFill>
                <a:effectLst/>
                <a:latin typeface="+mn-lt"/>
                <a:ea typeface="Times New Roman" panose="02020603050405020304" pitchFamily="18" charset="0"/>
              </a:rPr>
            </a:br>
            <a:r>
              <a:rPr lang="en-US" dirty="0">
                <a:solidFill>
                  <a:srgbClr val="181818"/>
                </a:solidFill>
                <a:effectLst/>
                <a:latin typeface="+mn-lt"/>
                <a:ea typeface="Times New Roman" panose="02020603050405020304" pitchFamily="18" charset="0"/>
              </a:rPr>
              <a:t>CME Outfitters, Gilead Sciences, Integritas, Janssen, Lilly, Medscape, Merck, Rockpointe, ViiV Healthcare; </a:t>
            </a:r>
            <a:r>
              <a:rPr lang="en-US" i="1" dirty="0">
                <a:solidFill>
                  <a:srgbClr val="181818"/>
                </a:solidFill>
                <a:effectLst/>
                <a:latin typeface="+mn-lt"/>
                <a:ea typeface="Times New Roman" panose="02020603050405020304" pitchFamily="18" charset="0"/>
              </a:rPr>
              <a:t>researcher:</a:t>
            </a:r>
            <a:r>
              <a:rPr lang="en-US" dirty="0">
                <a:solidFill>
                  <a:srgbClr val="181818"/>
                </a:solidFill>
                <a:effectLst/>
                <a:latin typeface="+mn-lt"/>
                <a:ea typeface="Times New Roman" panose="02020603050405020304" pitchFamily="18" charset="0"/>
              </a:rPr>
              <a:t> Lilly, Ridgeback</a:t>
            </a:r>
            <a:r>
              <a:rPr kumimoji="0" lang="en-US" b="0" i="0" u="none" strike="noStrike" kern="0" cap="none" spc="0" normalizeH="0" baseline="0" noProof="0" dirty="0">
                <a:ln>
                  <a:noFill/>
                </a:ln>
                <a:solidFill>
                  <a:srgbClr val="000000"/>
                </a:solidFill>
                <a:effectLst/>
                <a:uLnTx/>
                <a:uFillTx/>
                <a:latin typeface="+mn-lt"/>
                <a:ea typeface="+mn-ea"/>
                <a:cs typeface="+mn-cs"/>
              </a:rPr>
              <a:t>. </a:t>
            </a:r>
          </a:p>
        </p:txBody>
      </p:sp>
    </p:spTree>
    <p:extLst>
      <p:ext uri="{BB962C8B-B14F-4D97-AF65-F5344CB8AC3E}">
        <p14:creationId xmlns:p14="http://schemas.microsoft.com/office/powerpoint/2010/main" val="383604009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6875B-B41D-4772-BBF0-260DCA9CB041}"/>
              </a:ext>
            </a:extLst>
          </p:cNvPr>
          <p:cNvSpPr>
            <a:spLocks noGrp="1"/>
          </p:cNvSpPr>
          <p:nvPr>
            <p:ph type="title"/>
          </p:nvPr>
        </p:nvSpPr>
        <p:spPr/>
        <p:txBody>
          <a:bodyPr/>
          <a:lstStyle/>
          <a:p>
            <a:r>
              <a:rPr lang="en-US" dirty="0"/>
              <a:t>PrEP Coverage in United States</a:t>
            </a:r>
          </a:p>
        </p:txBody>
      </p:sp>
      <p:sp>
        <p:nvSpPr>
          <p:cNvPr id="3" name="Content Placeholder 2">
            <a:extLst>
              <a:ext uri="{FF2B5EF4-FFF2-40B4-BE49-F238E27FC236}">
                <a16:creationId xmlns:a16="http://schemas.microsoft.com/office/drawing/2014/main" id="{A7755046-6A9C-3088-8B5F-E677246FF21E}"/>
              </a:ext>
            </a:extLst>
          </p:cNvPr>
          <p:cNvSpPr>
            <a:spLocks noGrp="1"/>
          </p:cNvSpPr>
          <p:nvPr>
            <p:ph idx="1"/>
          </p:nvPr>
        </p:nvSpPr>
        <p:spPr>
          <a:xfrm>
            <a:off x="616550" y="1501172"/>
            <a:ext cx="10877529" cy="4650686"/>
          </a:xfrm>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i="0" u="none" strike="noStrike" kern="0" cap="none" spc="0" normalizeH="0" baseline="0" noProof="0" dirty="0">
                <a:ln>
                  <a:noFill/>
                </a:ln>
                <a:effectLst/>
                <a:uLnTx/>
                <a:uFillTx/>
                <a:latin typeface="Calibri" panose="020F0502020204030204" pitchFamily="34" charset="0"/>
                <a:ea typeface="+mn-ea"/>
                <a:cs typeface="+mn-cs"/>
              </a:rPr>
              <a:t>PrEP is </a:t>
            </a: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t>
            </a:r>
            <a:r>
              <a:rPr kumimoji="0" lang="en-US" sz="24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99% effective </a:t>
            </a:r>
            <a:r>
              <a:rPr kumimoji="0" lang="en-US" sz="2400" i="0" u="none" strike="noStrike" kern="0" cap="none" spc="0" normalizeH="0" baseline="0" noProof="0" dirty="0">
                <a:ln>
                  <a:noFill/>
                </a:ln>
                <a:effectLst/>
                <a:uLnTx/>
                <a:uFillTx/>
                <a:latin typeface="Calibri" panose="020F0502020204030204" pitchFamily="34" charset="0"/>
                <a:ea typeface="+mn-ea"/>
                <a:cs typeface="+mn-cs"/>
              </a:rPr>
              <a:t>at preventing HIV acquisition when taken as indicated</a:t>
            </a:r>
            <a:r>
              <a:rPr kumimoji="0" lang="en-US" sz="2400" i="0" u="none" strike="noStrike" kern="0" cap="none" spc="0" normalizeH="0" baseline="30000" noProof="0" dirty="0">
                <a:ln>
                  <a:noFill/>
                </a:ln>
                <a:effectLst/>
                <a:uLnTx/>
                <a:uFillTx/>
                <a:latin typeface="Calibri" panose="020F0502020204030204" pitchFamily="34" charset="0"/>
                <a:ea typeface="+mn-ea"/>
                <a:cs typeface="+mn-cs"/>
              </a:rPr>
              <a:t>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i="0" u="none" strike="noStrike" kern="0" cap="none" spc="0" normalizeH="0" baseline="0" noProof="0" dirty="0">
                <a:ln>
                  <a:noFill/>
                </a:ln>
                <a:effectLst/>
                <a:uLnTx/>
                <a:uFillTx/>
                <a:latin typeface="Calibri" panose="020F0502020204030204" pitchFamily="34" charset="0"/>
                <a:ea typeface="+mn-ea"/>
                <a:cs typeface="+mn-cs"/>
              </a:rPr>
              <a:t>There are </a:t>
            </a: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~1.2 million </a:t>
            </a:r>
            <a:r>
              <a:rPr kumimoji="0" lang="en-US" sz="2400" i="0" u="none" strike="noStrike" kern="0" cap="none" spc="0" normalizeH="0" baseline="0" noProof="0" dirty="0">
                <a:ln>
                  <a:noFill/>
                </a:ln>
                <a:effectLst/>
                <a:uLnTx/>
                <a:uFillTx/>
                <a:latin typeface="Calibri" panose="020F0502020204030204" pitchFamily="34" charset="0"/>
                <a:ea typeface="+mn-ea"/>
                <a:cs typeface="+mn-cs"/>
              </a:rPr>
              <a:t>Americans with an indication for PrEP</a:t>
            </a:r>
            <a:r>
              <a:rPr kumimoji="0" lang="en-US" sz="2400" i="0" u="none" strike="noStrike" kern="0" cap="none" spc="0" normalizeH="0" baseline="30000" noProof="0" dirty="0">
                <a:ln>
                  <a:noFill/>
                </a:ln>
                <a:effectLst/>
                <a:uLnTx/>
                <a:uFillTx/>
                <a:latin typeface="Calibri" panose="020F0502020204030204" pitchFamily="34" charset="0"/>
                <a:ea typeface="+mn-ea"/>
                <a:cs typeface="+mn-cs"/>
              </a:rPr>
              <a:t>2</a:t>
            </a:r>
            <a:endParaRPr kumimoji="0" lang="en-US" sz="2200" i="0" u="none" strike="noStrike" kern="0" cap="none" spc="0" normalizeH="0" baseline="30000" noProof="0" dirty="0">
              <a:ln>
                <a:noFill/>
              </a:ln>
              <a:effectLst/>
              <a:uLnTx/>
              <a:uFillTx/>
              <a:latin typeface="Calibri" panose="020F0502020204030204" pitchFamily="34" charset="0"/>
              <a:ea typeface="+mn-ea"/>
              <a:cs typeface="+mn-cs"/>
            </a:endParaRPr>
          </a:p>
          <a:p>
            <a:pPr marL="0" indent="0">
              <a:buNone/>
            </a:pPr>
            <a:endParaRPr lang="en-US" dirty="0"/>
          </a:p>
        </p:txBody>
      </p:sp>
      <p:sp>
        <p:nvSpPr>
          <p:cNvPr id="23" name="Text Box 15">
            <a:extLst>
              <a:ext uri="{FF2B5EF4-FFF2-40B4-BE49-F238E27FC236}">
                <a16:creationId xmlns:a16="http://schemas.microsoft.com/office/drawing/2014/main" id="{645BE6FB-C7C1-3247-8107-78FD9939C227}"/>
              </a:ext>
            </a:extLst>
          </p:cNvPr>
          <p:cNvSpPr txBox="1">
            <a:spLocks noChangeArrowheads="1"/>
          </p:cNvSpPr>
          <p:nvPr/>
        </p:nvSpPr>
        <p:spPr bwMode="auto">
          <a:xfrm>
            <a:off x="421377" y="6220757"/>
            <a:ext cx="884873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cdc.gov/hiv/basics/prep/prep-effectiveness.html cdc.gov/hiv/pdf/library/reports/surveillance/cdc-hiv-surveillance-report-vol-26-no-2.pdf.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cdc.gov/hiv/pdf/library/reports/surveillance-data-tables/vol-2-no-4/cdc-hiv-surveillance-tables-vol-2-no-4.pdf.</a:t>
            </a:r>
          </a:p>
        </p:txBody>
      </p:sp>
      <p:grpSp>
        <p:nvGrpSpPr>
          <p:cNvPr id="25" name="Group 24">
            <a:extLst>
              <a:ext uri="{FF2B5EF4-FFF2-40B4-BE49-F238E27FC236}">
                <a16:creationId xmlns:a16="http://schemas.microsoft.com/office/drawing/2014/main" id="{11D86E7B-33AC-4569-A259-C85100B49603}"/>
              </a:ext>
            </a:extLst>
          </p:cNvPr>
          <p:cNvGrpSpPr/>
          <p:nvPr/>
        </p:nvGrpSpPr>
        <p:grpSpPr>
          <a:xfrm>
            <a:off x="9392911" y="6207927"/>
            <a:ext cx="2488502" cy="454909"/>
            <a:chOff x="9392911" y="6207927"/>
            <a:chExt cx="2488502" cy="454909"/>
          </a:xfrm>
        </p:grpSpPr>
        <p:pic>
          <p:nvPicPr>
            <p:cNvPr id="27" name="Picture 26" descr="A picture containing text, ax, wheel&#10;&#10;Description automatically generated">
              <a:extLst>
                <a:ext uri="{FF2B5EF4-FFF2-40B4-BE49-F238E27FC236}">
                  <a16:creationId xmlns:a16="http://schemas.microsoft.com/office/drawing/2014/main" id="{5708B075-AF84-4683-8185-D1B041A73E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9" name="Rectangle 8">
              <a:extLst>
                <a:ext uri="{FF2B5EF4-FFF2-40B4-BE49-F238E27FC236}">
                  <a16:creationId xmlns:a16="http://schemas.microsoft.com/office/drawing/2014/main" id="{F78864B6-2F2D-45AD-BCA4-3352ED01481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13" name="Google Shape;352;p5">
            <a:extLst>
              <a:ext uri="{FF2B5EF4-FFF2-40B4-BE49-F238E27FC236}">
                <a16:creationId xmlns:a16="http://schemas.microsoft.com/office/drawing/2014/main" id="{E8FCA151-88BA-2889-775D-912C1431CEBA}"/>
              </a:ext>
            </a:extLst>
          </p:cNvPr>
          <p:cNvGraphicFramePr/>
          <p:nvPr>
            <p:extLst>
              <p:ext uri="{D42A27DB-BD31-4B8C-83A1-F6EECF244321}">
                <p14:modId xmlns:p14="http://schemas.microsoft.com/office/powerpoint/2010/main" val="3005765926"/>
              </p:ext>
            </p:extLst>
          </p:nvPr>
        </p:nvGraphicFramePr>
        <p:xfrm>
          <a:off x="3647089" y="2872229"/>
          <a:ext cx="3766404" cy="3256992"/>
        </p:xfrm>
        <a:graphic>
          <a:graphicData uri="http://schemas.openxmlformats.org/drawingml/2006/chart">
            <c:chart xmlns:c="http://schemas.openxmlformats.org/drawingml/2006/chart" xmlns:r="http://schemas.openxmlformats.org/officeDocument/2006/relationships" r:id="rId5"/>
          </a:graphicData>
        </a:graphic>
      </p:graphicFrame>
      <p:sp>
        <p:nvSpPr>
          <p:cNvPr id="14" name="Google Shape;351;p5">
            <a:extLst>
              <a:ext uri="{FF2B5EF4-FFF2-40B4-BE49-F238E27FC236}">
                <a16:creationId xmlns:a16="http://schemas.microsoft.com/office/drawing/2014/main" id="{3548417A-6112-6D0E-7BBC-E4E609FC7DE1}"/>
              </a:ext>
            </a:extLst>
          </p:cNvPr>
          <p:cNvSpPr txBox="1"/>
          <p:nvPr/>
        </p:nvSpPr>
        <p:spPr>
          <a:xfrm>
            <a:off x="3057753" y="2524221"/>
            <a:ext cx="5612112" cy="400069"/>
          </a:xfrm>
          <a:prstGeom prst="rect">
            <a:avLst/>
          </a:prstGeom>
          <a:noFill/>
          <a:ln>
            <a:noFill/>
          </a:ln>
        </p:spPr>
        <p:txBody>
          <a:bodyPr spcFirstLastPara="1" wrap="square" lIns="45700" tIns="45700" rIns="4570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000"/>
              <a:buFont typeface="Calibri"/>
              <a:buNone/>
              <a:tabLst/>
              <a:defRPr/>
            </a:pPr>
            <a:r>
              <a:rPr lang="en-US" sz="2000" b="1" kern="0" dirty="0">
                <a:solidFill>
                  <a:srgbClr val="000000"/>
                </a:solidFill>
                <a:latin typeface="Calibri"/>
                <a:ea typeface="Calibri"/>
                <a:cs typeface="Calibri"/>
                <a:sym typeface="Calibri"/>
              </a:rPr>
              <a:t>PrEP Use Among Those With an Indication </a:t>
            </a:r>
            <a:r>
              <a:rPr kumimoji="0" lang="en-US" sz="2000" b="1" i="0" u="none" strike="noStrike" kern="0" cap="none" spc="0" normalizeH="0" baseline="0" noProof="0" dirty="0">
                <a:ln>
                  <a:noFill/>
                </a:ln>
                <a:solidFill>
                  <a:srgbClr val="000000"/>
                </a:solidFill>
                <a:effectLst/>
                <a:uLnTx/>
                <a:uFillTx/>
                <a:latin typeface="Calibri"/>
                <a:ea typeface="Calibri"/>
                <a:cs typeface="Calibri"/>
                <a:sym typeface="Calibri"/>
              </a:rPr>
              <a:t>(2020)</a:t>
            </a:r>
            <a:r>
              <a:rPr lang="en-US" sz="2000" b="1" kern="0" baseline="30000" dirty="0">
                <a:solidFill>
                  <a:srgbClr val="000000"/>
                </a:solidFill>
                <a:latin typeface="Calibri"/>
                <a:ea typeface="Calibri"/>
                <a:cs typeface="Calibri"/>
                <a:sym typeface="Calibri"/>
              </a:rPr>
              <a:t>2</a:t>
            </a:r>
            <a:endParaRPr kumimoji="0" sz="1400" b="0" i="0" u="none" strike="noStrike" kern="0" cap="none" spc="0" normalizeH="0" baseline="30000" noProof="0" dirty="0">
              <a:ln>
                <a:noFill/>
              </a:ln>
              <a:solidFill>
                <a:srgbClr val="000000"/>
              </a:solidFill>
              <a:effectLst/>
              <a:uLnTx/>
              <a:uFillTx/>
              <a:latin typeface="Arial"/>
              <a:ea typeface="+mn-ea"/>
              <a:cs typeface="Arial"/>
              <a:sym typeface="Arial"/>
            </a:endParaRPr>
          </a:p>
        </p:txBody>
      </p:sp>
      <p:sp>
        <p:nvSpPr>
          <p:cNvPr id="15" name="Google Shape;353;p5">
            <a:extLst>
              <a:ext uri="{FF2B5EF4-FFF2-40B4-BE49-F238E27FC236}">
                <a16:creationId xmlns:a16="http://schemas.microsoft.com/office/drawing/2014/main" id="{193447F1-6041-8586-EAFD-A763F9A7829D}"/>
              </a:ext>
            </a:extLst>
          </p:cNvPr>
          <p:cNvSpPr txBox="1"/>
          <p:nvPr/>
        </p:nvSpPr>
        <p:spPr>
          <a:xfrm>
            <a:off x="4439291" y="3626594"/>
            <a:ext cx="1091000" cy="646290"/>
          </a:xfrm>
          <a:prstGeom prst="rect">
            <a:avLst/>
          </a:prstGeom>
          <a:noFill/>
          <a:ln>
            <a:noFill/>
          </a:ln>
        </p:spPr>
        <p:txBody>
          <a:bodyPr spcFirstLastPara="1" wrap="square" lIns="45700" tIns="45700" rIns="45700"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000"/>
              <a:buFont typeface="Calibri"/>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rPr>
              <a:t>~25%</a:t>
            </a:r>
            <a:endParaRPr kumimoji="0" sz="12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Pts val="2000"/>
              <a:buFont typeface="Calibri"/>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rPr>
              <a:t>On PrEP</a:t>
            </a:r>
            <a:endParaRPr kumimoji="0" sz="18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sp>
        <p:nvSpPr>
          <p:cNvPr id="16" name="Google Shape;354;p5">
            <a:extLst>
              <a:ext uri="{FF2B5EF4-FFF2-40B4-BE49-F238E27FC236}">
                <a16:creationId xmlns:a16="http://schemas.microsoft.com/office/drawing/2014/main" id="{A7C61604-8C0B-B6EF-5ED9-98829D2EB52A}"/>
              </a:ext>
            </a:extLst>
          </p:cNvPr>
          <p:cNvSpPr txBox="1"/>
          <p:nvPr/>
        </p:nvSpPr>
        <p:spPr>
          <a:xfrm>
            <a:off x="5248115" y="4610391"/>
            <a:ext cx="1728353" cy="646290"/>
          </a:xfrm>
          <a:prstGeom prst="rect">
            <a:avLst/>
          </a:prstGeom>
          <a:noFill/>
          <a:ln>
            <a:noFill/>
          </a:ln>
        </p:spPr>
        <p:txBody>
          <a:bodyPr spcFirstLastPara="1" wrap="square" lIns="45700" tIns="45700" rIns="45700" bIns="45700" anchor="t" anchorCtr="0">
            <a:spAutoFit/>
          </a:bodyPr>
          <a:lstStyle/>
          <a:p>
            <a:pPr marL="0" marR="0" lvl="0" indent="0" algn="ctr" defTabSz="914400" rtl="0" eaLnBrk="1" fontAlgn="auto" latinLnBrk="0" hangingPunct="1">
              <a:lnSpc>
                <a:spcPct val="100000"/>
              </a:lnSpc>
              <a:spcBef>
                <a:spcPts val="0"/>
              </a:spcBef>
              <a:spcAft>
                <a:spcPts val="0"/>
              </a:spcAft>
              <a:buClr>
                <a:srgbClr val="FFFFFF"/>
              </a:buClr>
              <a:buSzPts val="2000"/>
              <a:buFont typeface="Calibri"/>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rPr>
              <a:t>~75%</a:t>
            </a:r>
            <a:endParaRPr kumimoji="0" sz="12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endParaRPr>
          </a:p>
          <a:p>
            <a:pPr marL="0" marR="0" lvl="0" indent="0" algn="ctr" defTabSz="914400" rtl="0" eaLnBrk="1" fontAlgn="auto" latinLnBrk="0" hangingPunct="1">
              <a:lnSpc>
                <a:spcPct val="100000"/>
              </a:lnSpc>
              <a:spcBef>
                <a:spcPts val="0"/>
              </a:spcBef>
              <a:spcAft>
                <a:spcPts val="0"/>
              </a:spcAft>
              <a:buClr>
                <a:srgbClr val="FFFFFF"/>
              </a:buClr>
              <a:buSzPts val="2000"/>
              <a:buFont typeface="Calibri"/>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rPr>
              <a:t>Without PrEP</a:t>
            </a:r>
            <a:endParaRPr kumimoji="0" sz="18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4013042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64DDC-84CB-BD60-3D5B-38ED2D2E48C8}"/>
              </a:ext>
            </a:extLst>
          </p:cNvPr>
          <p:cNvSpPr>
            <a:spLocks noGrp="1"/>
          </p:cNvSpPr>
          <p:nvPr>
            <p:ph type="title"/>
          </p:nvPr>
        </p:nvSpPr>
        <p:spPr>
          <a:xfrm>
            <a:off x="609759" y="193522"/>
            <a:ext cx="10872444" cy="1103313"/>
          </a:xfrm>
        </p:spPr>
        <p:txBody>
          <a:bodyPr/>
          <a:lstStyle/>
          <a:p>
            <a:r>
              <a:rPr lang="en-US" dirty="0"/>
              <a:t>PrEP Coverage by Subgroup in the United States</a:t>
            </a:r>
          </a:p>
        </p:txBody>
      </p:sp>
      <p:grpSp>
        <p:nvGrpSpPr>
          <p:cNvPr id="8" name="Group 7">
            <a:extLst>
              <a:ext uri="{FF2B5EF4-FFF2-40B4-BE49-F238E27FC236}">
                <a16:creationId xmlns:a16="http://schemas.microsoft.com/office/drawing/2014/main" id="{0EDF93A5-70C4-AA44-B058-19E38E24F561}"/>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73AD6665-77DD-D9D5-2E46-AA43E35842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15E66AAB-81B3-0AB2-A6F1-680E73AFF8D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1" name="Text Box 15">
            <a:extLst>
              <a:ext uri="{FF2B5EF4-FFF2-40B4-BE49-F238E27FC236}">
                <a16:creationId xmlns:a16="http://schemas.microsoft.com/office/drawing/2014/main" id="{30353218-9976-1F24-8106-D02C1326ADD0}"/>
              </a:ext>
            </a:extLst>
          </p:cNvPr>
          <p:cNvSpPr txBox="1">
            <a:spLocks noChangeArrowheads="1"/>
          </p:cNvSpPr>
          <p:nvPr/>
        </p:nvSpPr>
        <p:spPr bwMode="auto">
          <a:xfrm>
            <a:off x="421377" y="6405423"/>
            <a:ext cx="810033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cdc.gov/hiv/pdf/library/reports/surveillance-data-tables/vol-2-no-4/cdc-hiv-surveillance-tables-vol-2-no-4.pdf</a:t>
            </a:r>
          </a:p>
        </p:txBody>
      </p:sp>
      <p:graphicFrame>
        <p:nvGraphicFramePr>
          <p:cNvPr id="12" name="Table 11">
            <a:extLst>
              <a:ext uri="{FF2B5EF4-FFF2-40B4-BE49-F238E27FC236}">
                <a16:creationId xmlns:a16="http://schemas.microsoft.com/office/drawing/2014/main" id="{5CC0E734-D8D0-E9E0-516F-EF3DE53ECBA9}"/>
              </a:ext>
            </a:extLst>
          </p:cNvPr>
          <p:cNvGraphicFramePr>
            <a:graphicFrameLocks noGrp="1"/>
          </p:cNvGraphicFramePr>
          <p:nvPr>
            <p:extLst>
              <p:ext uri="{D42A27DB-BD31-4B8C-83A1-F6EECF244321}">
                <p14:modId xmlns:p14="http://schemas.microsoft.com/office/powerpoint/2010/main" val="3614461642"/>
              </p:ext>
            </p:extLst>
          </p:nvPr>
        </p:nvGraphicFramePr>
        <p:xfrm>
          <a:off x="720725" y="1611085"/>
          <a:ext cx="10761478" cy="4066518"/>
        </p:xfrm>
        <a:graphic>
          <a:graphicData uri="http://schemas.openxmlformats.org/drawingml/2006/table">
            <a:tbl>
              <a:tblPr/>
              <a:tblGrid>
                <a:gridCol w="5851074">
                  <a:extLst>
                    <a:ext uri="{9D8B030D-6E8A-4147-A177-3AD203B41FA5}">
                      <a16:colId xmlns:a16="http://schemas.microsoft.com/office/drawing/2014/main" val="3389148303"/>
                    </a:ext>
                  </a:extLst>
                </a:gridCol>
                <a:gridCol w="4910404">
                  <a:extLst>
                    <a:ext uri="{9D8B030D-6E8A-4147-A177-3AD203B41FA5}">
                      <a16:colId xmlns:a16="http://schemas.microsoft.com/office/drawing/2014/main" val="227776655"/>
                    </a:ext>
                  </a:extLst>
                </a:gridCol>
              </a:tblGrid>
              <a:tr h="719766">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PrEP Coverage by Subgroup in US</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in 2020 Among Persons Aged </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r>
                        <a:rPr kumimoji="0" lang="en-US" sz="1600" b="1" i="0" u="none" strike="noStrike" cap="none" normalizeH="0" baseline="0" dirty="0">
                          <a:ln>
                            <a:noFill/>
                          </a:ln>
                          <a:solidFill>
                            <a:schemeClr val="tx1"/>
                          </a:solidFill>
                          <a:effectLst/>
                          <a:latin typeface="Calibri" panose="020F0502020204030204" pitchFamily="34" charset="0"/>
                        </a:rPr>
                        <a:t>16 Yr,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Persons Prescribed PrEP </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of Those With </a:t>
                      </a:r>
                      <a:r>
                        <a:rPr kumimoji="0" lang="en-US" sz="1600" b="1" i="0" u="none" strike="noStrike" cap="none" normalizeH="0" baseline="0" dirty="0" err="1">
                          <a:ln>
                            <a:noFill/>
                          </a:ln>
                          <a:solidFill>
                            <a:schemeClr val="tx1"/>
                          </a:solidFill>
                          <a:effectLst/>
                          <a:latin typeface="Calibri" panose="020F0502020204030204" pitchFamily="34" charset="0"/>
                        </a:rPr>
                        <a:t>PrEP</a:t>
                      </a:r>
                      <a:r>
                        <a:rPr kumimoji="0" lang="en-US" sz="1600" b="1" i="0" u="none" strike="noStrike" cap="none" normalizeH="0" baseline="0" dirty="0">
                          <a:ln>
                            <a:noFill/>
                          </a:ln>
                          <a:solidFill>
                            <a:schemeClr val="tx1"/>
                          </a:solidFill>
                          <a:effectLst/>
                          <a:latin typeface="Calibri" panose="020F0502020204030204" pitchFamily="34" charset="0"/>
                        </a:rPr>
                        <a:t> Indications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38379217"/>
                  </a:ext>
                </a:extLst>
              </a:tr>
              <a:tr h="719766">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lang="en-US" sz="1600" b="1" kern="1200" dirty="0">
                          <a:solidFill>
                            <a:schemeClr val="bg1"/>
                          </a:solidFill>
                          <a:effectLst/>
                          <a:latin typeface="Calibri" panose="020F0502020204030204" pitchFamily="34" charset="0"/>
                          <a:ea typeface="+mn-ea"/>
                          <a:cs typeface="Calibri" panose="020F0502020204030204" pitchFamily="34" charset="0"/>
                        </a:rPr>
                        <a:t>Sex at birth</a:t>
                      </a:r>
                    </a:p>
                    <a:p>
                      <a:pPr marL="0" marR="0" lvl="0" indent="0" algn="l" defTabSz="914400" rtl="0" eaLnBrk="1" fontAlgn="base" latinLnBrk="0" hangingPunct="1">
                        <a:lnSpc>
                          <a:spcPct val="90000"/>
                        </a:lnSpc>
                        <a:spcBef>
                          <a:spcPct val="0"/>
                        </a:spcBef>
                        <a:spcAft>
                          <a:spcPts val="0"/>
                        </a:spcAft>
                        <a:buClrTx/>
                        <a:buSzTx/>
                        <a:buFontTx/>
                        <a:buNone/>
                        <a:tabLst/>
                      </a:pPr>
                      <a:r>
                        <a:rPr lang="en-US" sz="1600" kern="1200" dirty="0">
                          <a:solidFill>
                            <a:schemeClr val="bg1"/>
                          </a:solidFill>
                          <a:effectLst/>
                          <a:latin typeface="Calibri" panose="020F0502020204030204" pitchFamily="34" charset="0"/>
                          <a:ea typeface="+mn-ea"/>
                          <a:cs typeface="Calibri" panose="020F0502020204030204" pitchFamily="34" charset="0"/>
                        </a:rPr>
                        <a:t>Male</a:t>
                      </a:r>
                    </a:p>
                    <a:p>
                      <a:pPr marL="0" marR="0" lvl="0" indent="0" algn="l" defTabSz="914400" rtl="0" eaLnBrk="1" fontAlgn="base" latinLnBrk="0" hangingPunct="1">
                        <a:lnSpc>
                          <a:spcPct val="90000"/>
                        </a:lnSpc>
                        <a:spcBef>
                          <a:spcPct val="0"/>
                        </a:spcBef>
                        <a:spcAft>
                          <a:spcPts val="0"/>
                        </a:spcAft>
                        <a:buClrTx/>
                        <a:buSzTx/>
                        <a:buFontTx/>
                        <a:buNone/>
                        <a:tabLst/>
                      </a:pPr>
                      <a:r>
                        <a:rPr lang="en-US" sz="1600" kern="1200" dirty="0">
                          <a:solidFill>
                            <a:schemeClr val="bg1"/>
                          </a:solidFill>
                          <a:effectLst/>
                          <a:latin typeface="Calibri" panose="020F0502020204030204" pitchFamily="34" charset="0"/>
                          <a:ea typeface="+mn-ea"/>
                          <a:cs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05284915"/>
                  </a:ext>
                </a:extLst>
              </a:tr>
              <a:tr h="1351741">
                <a:tc>
                  <a:txBody>
                    <a:bodyPr/>
                    <a:lstStyle/>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Age</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16-24 yr</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25-34 yr</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35-44 yr</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45-54 yr</a:t>
                      </a:r>
                    </a:p>
                    <a:p>
                      <a:pPr marL="0" marR="0" lvl="0" indent="0" algn="l"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≥55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4602471"/>
                  </a:ext>
                </a:extLst>
              </a:tr>
              <a:tr h="1141082">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Race/ethnicity</a:t>
                      </a:r>
                    </a:p>
                    <a:p>
                      <a:pPr marL="0" marR="0" lvl="0" indent="0" algn="l" defTabSz="914400" rtl="0" eaLnBrk="1" fontAlgn="base" latinLnBrk="0" hangingPunct="1">
                        <a:lnSpc>
                          <a:spcPct val="9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Black/African American</a:t>
                      </a:r>
                    </a:p>
                    <a:p>
                      <a:pPr marL="0" marR="0" lvl="0" indent="0" algn="l" defTabSz="914400" rtl="0" eaLnBrk="1" fontAlgn="base" latinLnBrk="0" hangingPunct="1">
                        <a:lnSpc>
                          <a:spcPct val="9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Hispanic/Latinx</a:t>
                      </a:r>
                    </a:p>
                    <a:p>
                      <a:pPr marL="0" marR="0" lvl="0" indent="0" algn="l" defTabSz="914400" rtl="0" eaLnBrk="1" fontAlgn="base" latinLnBrk="0" hangingPunct="1">
                        <a:lnSpc>
                          <a:spcPct val="9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Other</a:t>
                      </a:r>
                    </a:p>
                    <a:p>
                      <a:pPr marL="0" marR="0" lvl="0" indent="0" algn="l" defTabSz="914400" rtl="0" eaLnBrk="1" fontAlgn="base" latinLnBrk="0" hangingPunct="1">
                        <a:lnSpc>
                          <a:spcPct val="9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White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82440878"/>
                  </a:ext>
                </a:extLst>
              </a:tr>
            </a:tbl>
          </a:graphicData>
        </a:graphic>
      </p:graphicFrame>
    </p:spTree>
    <p:extLst>
      <p:ext uri="{BB962C8B-B14F-4D97-AF65-F5344CB8AC3E}">
        <p14:creationId xmlns:p14="http://schemas.microsoft.com/office/powerpoint/2010/main" val="45109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B10B9CA3-341D-0270-E243-2DC2DE9AB405}"/>
              </a:ext>
            </a:extLst>
          </p:cNvPr>
          <p:cNvSpPr/>
          <p:nvPr/>
        </p:nvSpPr>
        <p:spPr bwMode="auto">
          <a:xfrm>
            <a:off x="588815" y="4020951"/>
            <a:ext cx="10360234" cy="1881085"/>
          </a:xfrm>
          <a:prstGeom prst="roundRect">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FCA15B2D-F284-401B-ACF8-047822BBA0A1}"/>
              </a:ext>
            </a:extLst>
          </p:cNvPr>
          <p:cNvSpPr/>
          <p:nvPr/>
        </p:nvSpPr>
        <p:spPr bwMode="auto">
          <a:xfrm>
            <a:off x="588814" y="5988333"/>
            <a:ext cx="10360235" cy="414818"/>
          </a:xfrm>
          <a:prstGeom prst="roundRect">
            <a:avLst/>
          </a:prstGeom>
          <a:solidFill>
            <a:schemeClr val="bg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Rounded Corners 8">
            <a:extLst>
              <a:ext uri="{FF2B5EF4-FFF2-40B4-BE49-F238E27FC236}">
                <a16:creationId xmlns:a16="http://schemas.microsoft.com/office/drawing/2014/main" id="{B781DC9E-577B-448A-92C7-FD299452F97F}"/>
              </a:ext>
            </a:extLst>
          </p:cNvPr>
          <p:cNvSpPr/>
          <p:nvPr/>
        </p:nvSpPr>
        <p:spPr bwMode="auto">
          <a:xfrm>
            <a:off x="609759" y="2167381"/>
            <a:ext cx="10360234" cy="1786143"/>
          </a:xfrm>
          <a:prstGeom prst="round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6D27DE50-2B47-4204-A467-E09BFC916C08}"/>
              </a:ext>
            </a:extLst>
          </p:cNvPr>
          <p:cNvSpPr/>
          <p:nvPr/>
        </p:nvSpPr>
        <p:spPr bwMode="auto">
          <a:xfrm>
            <a:off x="588815" y="1356689"/>
            <a:ext cx="10360234" cy="743265"/>
          </a:xfrm>
          <a:prstGeom prst="round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D73E7A06-D096-4E6B-9256-354F9015CFE2}"/>
              </a:ext>
            </a:extLst>
          </p:cNvPr>
          <p:cNvSpPr>
            <a:spLocks noGrp="1"/>
          </p:cNvSpPr>
          <p:nvPr>
            <p:ph type="title"/>
          </p:nvPr>
        </p:nvSpPr>
        <p:spPr/>
        <p:txBody>
          <a:bodyPr/>
          <a:lstStyle/>
          <a:p>
            <a:r>
              <a:rPr lang="en-US" dirty="0"/>
              <a:t>CDC 2021 PrEP Guidelines: Key Updates</a:t>
            </a:r>
          </a:p>
        </p:txBody>
      </p:sp>
      <p:sp>
        <p:nvSpPr>
          <p:cNvPr id="3" name="Content Placeholder 2">
            <a:extLst>
              <a:ext uri="{FF2B5EF4-FFF2-40B4-BE49-F238E27FC236}">
                <a16:creationId xmlns:a16="http://schemas.microsoft.com/office/drawing/2014/main" id="{27D9458C-707F-4060-AB81-4B7C8E8D8307}"/>
              </a:ext>
            </a:extLst>
          </p:cNvPr>
          <p:cNvSpPr>
            <a:spLocks noGrp="1"/>
          </p:cNvSpPr>
          <p:nvPr>
            <p:ph idx="1"/>
          </p:nvPr>
        </p:nvSpPr>
        <p:spPr>
          <a:xfrm>
            <a:off x="588814" y="1368780"/>
            <a:ext cx="10381179" cy="4650686"/>
          </a:xfrm>
        </p:spPr>
        <p:txBody>
          <a:bodyPr/>
          <a:lstStyle/>
          <a:p>
            <a:pPr>
              <a:spcAft>
                <a:spcPts val="500"/>
              </a:spcAft>
            </a:pPr>
            <a:r>
              <a:rPr lang="en-US" sz="2400" b="1" dirty="0"/>
              <a:t>PrEP candidacy: </a:t>
            </a:r>
            <a:r>
              <a:rPr lang="en-US" sz="2200" dirty="0"/>
              <a:t>Discuss PrEP with </a:t>
            </a:r>
            <a:r>
              <a:rPr lang="en-US" sz="2200" b="1" i="1" dirty="0"/>
              <a:t>all</a:t>
            </a:r>
            <a:r>
              <a:rPr lang="en-US" sz="2200" dirty="0"/>
              <a:t> sexually active patients; prescribe to </a:t>
            </a:r>
            <a:br>
              <a:rPr lang="en-US" sz="2200" dirty="0"/>
            </a:br>
            <a:r>
              <a:rPr lang="en-US" sz="2200" b="1" i="1" dirty="0"/>
              <a:t>anyone who asks for it</a:t>
            </a:r>
          </a:p>
          <a:p>
            <a:pPr>
              <a:spcAft>
                <a:spcPts val="500"/>
              </a:spcAft>
            </a:pPr>
            <a:r>
              <a:rPr lang="en-US" sz="2400" b="1" dirty="0"/>
              <a:t>Revised HIV testing: </a:t>
            </a:r>
          </a:p>
          <a:p>
            <a:pPr lvl="1">
              <a:spcAft>
                <a:spcPts val="500"/>
              </a:spcAft>
            </a:pPr>
            <a:r>
              <a:rPr lang="en-US" sz="2200" dirty="0"/>
              <a:t>Assess HIV status at follow-up visits during and recently after PrEP; </a:t>
            </a:r>
            <a:br>
              <a:rPr lang="en-US" sz="2200" dirty="0"/>
            </a:br>
            <a:r>
              <a:rPr lang="en-US" sz="2200" b="1" dirty="0">
                <a:solidFill>
                  <a:schemeClr val="accent3"/>
                </a:solidFill>
              </a:rPr>
              <a:t>HIV-1 RNA assay recommended</a:t>
            </a:r>
          </a:p>
          <a:p>
            <a:pPr lvl="1">
              <a:spcAft>
                <a:spcPts val="500"/>
              </a:spcAft>
            </a:pPr>
            <a:r>
              <a:rPr lang="en-US" sz="2200" dirty="0"/>
              <a:t>Every 3 mo with oral PrEP; every 2 mo with LA CAB</a:t>
            </a:r>
          </a:p>
          <a:p>
            <a:pPr>
              <a:spcAft>
                <a:spcPts val="500"/>
              </a:spcAft>
            </a:pPr>
            <a:r>
              <a:rPr lang="en-US" sz="2400" b="1" dirty="0"/>
              <a:t>Revised renal monitoring:</a:t>
            </a:r>
            <a:endParaRPr lang="en-US" sz="2400" dirty="0">
              <a:solidFill>
                <a:schemeClr val="accent3"/>
              </a:solidFill>
            </a:endParaRPr>
          </a:p>
          <a:p>
            <a:pPr lvl="1">
              <a:spcAft>
                <a:spcPts val="500"/>
              </a:spcAft>
            </a:pPr>
            <a:r>
              <a:rPr lang="en-US" sz="2200" dirty="0"/>
              <a:t>Every 12 mo with oral PrEP if aged &lt;50 yr and eCrCl ≥90 mL/min at PrEP initiation </a:t>
            </a:r>
          </a:p>
          <a:p>
            <a:pPr lvl="1">
              <a:spcAft>
                <a:spcPts val="500"/>
              </a:spcAft>
            </a:pPr>
            <a:r>
              <a:rPr lang="en-US" sz="2200" dirty="0"/>
              <a:t>Every 6 mo with oral PrEP if age ≥50 yr or eCrCl &lt;90 mL/min at PrEP initiation </a:t>
            </a:r>
          </a:p>
          <a:p>
            <a:pPr lvl="1">
              <a:spcAft>
                <a:spcPts val="500"/>
              </a:spcAft>
            </a:pPr>
            <a:r>
              <a:rPr lang="en-US" sz="2200" dirty="0"/>
              <a:t>No renal monitoring with LA CAB</a:t>
            </a:r>
            <a:endParaRPr lang="en-US" sz="2200" b="1" dirty="0"/>
          </a:p>
          <a:p>
            <a:pPr>
              <a:spcAft>
                <a:spcPts val="500"/>
              </a:spcAft>
            </a:pPr>
            <a:r>
              <a:rPr lang="en-US" sz="2400" b="1" dirty="0"/>
              <a:t>Lipid monitoring every 12 mo with oral FTC/TAF</a:t>
            </a:r>
          </a:p>
        </p:txBody>
      </p:sp>
      <p:sp>
        <p:nvSpPr>
          <p:cNvPr id="4" name="Text Box 15">
            <a:extLst>
              <a:ext uri="{FF2B5EF4-FFF2-40B4-BE49-F238E27FC236}">
                <a16:creationId xmlns:a16="http://schemas.microsoft.com/office/drawing/2014/main" id="{B66CBE17-C175-4516-970B-2459F7C21C14}"/>
              </a:ext>
            </a:extLst>
          </p:cNvPr>
          <p:cNvSpPr txBox="1">
            <a:spLocks noChangeArrowheads="1"/>
          </p:cNvSpPr>
          <p:nvPr/>
        </p:nvSpPr>
        <p:spPr bwMode="auto">
          <a:xfrm>
            <a:off x="421377" y="64070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 PrEP guidelines. 2021. </a:t>
            </a:r>
          </a:p>
        </p:txBody>
      </p:sp>
      <p:grpSp>
        <p:nvGrpSpPr>
          <p:cNvPr id="12" name="Group 11">
            <a:extLst>
              <a:ext uri="{FF2B5EF4-FFF2-40B4-BE49-F238E27FC236}">
                <a16:creationId xmlns:a16="http://schemas.microsoft.com/office/drawing/2014/main" id="{BD42DB6C-C26A-DD3B-D5D5-ADECF24AD62B}"/>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85E41305-83E8-A4D6-6D07-D2890555BF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2424FABB-7938-A194-10F9-1CC47D3EA21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7181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F39-7E08-4F38-8EA8-6605D13ABFF5}"/>
              </a:ext>
            </a:extLst>
          </p:cNvPr>
          <p:cNvSpPr>
            <a:spLocks noGrp="1"/>
          </p:cNvSpPr>
          <p:nvPr>
            <p:ph type="title"/>
          </p:nvPr>
        </p:nvSpPr>
        <p:spPr/>
        <p:txBody>
          <a:bodyPr/>
          <a:lstStyle/>
          <a:p>
            <a:r>
              <a:rPr lang="en-US" dirty="0"/>
              <a:t>Summary of PrEP Eligibility by Regimen </a:t>
            </a:r>
          </a:p>
        </p:txBody>
      </p:sp>
      <p:sp>
        <p:nvSpPr>
          <p:cNvPr id="5" name="Content Placeholder 4">
            <a:extLst>
              <a:ext uri="{FF2B5EF4-FFF2-40B4-BE49-F238E27FC236}">
                <a16:creationId xmlns:a16="http://schemas.microsoft.com/office/drawing/2014/main" id="{877D9C8B-3190-42A6-8582-5A3302E6F284}"/>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sz="2400" dirty="0"/>
          </a:p>
        </p:txBody>
      </p:sp>
      <p:graphicFrame>
        <p:nvGraphicFramePr>
          <p:cNvPr id="4" name="Content Placeholder 3">
            <a:extLst>
              <a:ext uri="{FF2B5EF4-FFF2-40B4-BE49-F238E27FC236}">
                <a16:creationId xmlns:a16="http://schemas.microsoft.com/office/drawing/2014/main" id="{9723293B-5AC7-4F1D-8FE1-535724A50E51}"/>
              </a:ext>
            </a:extLst>
          </p:cNvPr>
          <p:cNvGraphicFramePr>
            <a:graphicFrameLocks/>
          </p:cNvGraphicFramePr>
          <p:nvPr>
            <p:extLst>
              <p:ext uri="{D42A27DB-BD31-4B8C-83A1-F6EECF244321}">
                <p14:modId xmlns:p14="http://schemas.microsoft.com/office/powerpoint/2010/main" val="4114972729"/>
              </p:ext>
            </p:extLst>
          </p:nvPr>
        </p:nvGraphicFramePr>
        <p:xfrm>
          <a:off x="720725" y="1341440"/>
          <a:ext cx="10741455" cy="3788026"/>
        </p:xfrm>
        <a:graphic>
          <a:graphicData uri="http://schemas.openxmlformats.org/drawingml/2006/table">
            <a:tbl>
              <a:tblPr firstRow="1" bandRow="1">
                <a:tableStyleId>{5C22544A-7EE6-4342-B048-85BDC9FD1C3A}</a:tableStyleId>
              </a:tblPr>
              <a:tblGrid>
                <a:gridCol w="1331850">
                  <a:extLst>
                    <a:ext uri="{9D8B030D-6E8A-4147-A177-3AD203B41FA5}">
                      <a16:colId xmlns:a16="http://schemas.microsoft.com/office/drawing/2014/main" val="3731523596"/>
                    </a:ext>
                  </a:extLst>
                </a:gridCol>
                <a:gridCol w="1590439">
                  <a:extLst>
                    <a:ext uri="{9D8B030D-6E8A-4147-A177-3AD203B41FA5}">
                      <a16:colId xmlns:a16="http://schemas.microsoft.com/office/drawing/2014/main" val="1985778327"/>
                    </a:ext>
                  </a:extLst>
                </a:gridCol>
                <a:gridCol w="1911429">
                  <a:extLst>
                    <a:ext uri="{9D8B030D-6E8A-4147-A177-3AD203B41FA5}">
                      <a16:colId xmlns:a16="http://schemas.microsoft.com/office/drawing/2014/main" val="3644362123"/>
                    </a:ext>
                  </a:extLst>
                </a:gridCol>
                <a:gridCol w="1983911">
                  <a:extLst>
                    <a:ext uri="{9D8B030D-6E8A-4147-A177-3AD203B41FA5}">
                      <a16:colId xmlns:a16="http://schemas.microsoft.com/office/drawing/2014/main" val="2979615661"/>
                    </a:ext>
                  </a:extLst>
                </a:gridCol>
                <a:gridCol w="1855018">
                  <a:extLst>
                    <a:ext uri="{9D8B030D-6E8A-4147-A177-3AD203B41FA5}">
                      <a16:colId xmlns:a16="http://schemas.microsoft.com/office/drawing/2014/main" val="565420557"/>
                    </a:ext>
                  </a:extLst>
                </a:gridCol>
                <a:gridCol w="2068808">
                  <a:extLst>
                    <a:ext uri="{9D8B030D-6E8A-4147-A177-3AD203B41FA5}">
                      <a16:colId xmlns:a16="http://schemas.microsoft.com/office/drawing/2014/main" val="2148277181"/>
                    </a:ext>
                  </a:extLst>
                </a:gridCol>
              </a:tblGrid>
              <a:tr h="343786">
                <a:tc>
                  <a:txBody>
                    <a:bodyPr/>
                    <a:lstStyle/>
                    <a:p>
                      <a:r>
                        <a:rPr lang="en-US" sz="1400" dirty="0">
                          <a:latin typeface="Calibri" panose="020F0502020204030204" pitchFamily="34" charset="0"/>
                        </a:rPr>
                        <a:t>Risk Group*</a:t>
                      </a:r>
                      <a:endParaRPr lang="en-US" sz="1400" baseline="30000" dirty="0">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Daily</a:t>
                      </a:r>
                      <a:br>
                        <a:rPr lang="en-US" sz="1400" dirty="0">
                          <a:latin typeface="Calibri" panose="020F0502020204030204" pitchFamily="34" charset="0"/>
                        </a:rPr>
                      </a:br>
                      <a:r>
                        <a:rPr lang="en-US" sz="1400" dirty="0">
                          <a:latin typeface="Calibri" panose="020F0502020204030204" pitchFamily="34" charset="0"/>
                        </a:rPr>
                        <a:t>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On-Demand (2:1:1) 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Daily</a:t>
                      </a:r>
                      <a:br>
                        <a:rPr lang="en-US" sz="1400" dirty="0">
                          <a:latin typeface="Calibri" panose="020F0502020204030204" pitchFamily="34" charset="0"/>
                        </a:rPr>
                      </a:br>
                      <a:r>
                        <a:rPr lang="en-US" sz="1400" dirty="0">
                          <a:latin typeface="Calibri" panose="020F0502020204030204" pitchFamily="34" charset="0"/>
                        </a:rPr>
                        <a:t>FTC/TAF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Injectable</a:t>
                      </a:r>
                      <a:br>
                        <a:rPr lang="en-US" sz="1400" dirty="0">
                          <a:latin typeface="Calibri" panose="020F0502020204030204" pitchFamily="34" charset="0"/>
                        </a:rPr>
                      </a:br>
                      <a:r>
                        <a:rPr lang="en-US" sz="1400" dirty="0">
                          <a:latin typeface="Calibri" panose="020F0502020204030204" pitchFamily="34" charset="0"/>
                        </a:rPr>
                        <a:t>CAB</a:t>
                      </a:r>
                      <a:endParaRPr lang="en-US" sz="1400" baseline="30000" dirty="0">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DPV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Vaginal Ring</a:t>
                      </a:r>
                      <a:endPar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9129189"/>
                  </a:ext>
                </a:extLst>
              </a:tr>
              <a:tr h="485345">
                <a:tc>
                  <a:txBody>
                    <a:bodyPr/>
                    <a:lstStyle/>
                    <a:p>
                      <a:r>
                        <a:rPr lang="en-US" sz="1400" dirty="0">
                          <a:solidFill>
                            <a:schemeClr val="bg1"/>
                          </a:solidFill>
                          <a:latin typeface="Calibri" panose="020F0502020204030204" pitchFamily="34" charset="0"/>
                        </a:rPr>
                        <a:t>MSM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FDA approved, guideline recommended</a:t>
                      </a:r>
                      <a:r>
                        <a:rPr lang="en-US" sz="1400" b="1" baseline="30000" dirty="0">
                          <a:solidFill>
                            <a:schemeClr val="tx1"/>
                          </a:solidFill>
                          <a:latin typeface="Calibri" panose="020F0502020204030204" pitchFamily="34" charset="0"/>
                        </a:rPr>
                        <a:t>1-5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1400" b="1" dirty="0">
                          <a:solidFill>
                            <a:schemeClr val="bg1"/>
                          </a:solidFill>
                          <a:latin typeface="Calibri" panose="020F0502020204030204" pitchFamily="34" charset="0"/>
                        </a:rPr>
                        <a:t>Off label, IAS-USA and WHO guideline recommended</a:t>
                      </a:r>
                      <a:r>
                        <a:rPr lang="en-US" sz="1400" b="1" baseline="30000" dirty="0">
                          <a:solidFill>
                            <a:schemeClr val="bg1"/>
                          </a:solidFill>
                          <a:latin typeface="Calibri" panose="020F0502020204030204" pitchFamily="34" charset="0"/>
                        </a:rPr>
                        <a:t>2,9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FDA approved,</a:t>
                      </a:r>
                      <a:br>
                        <a:rPr lang="en-US" sz="1400" b="1" dirty="0">
                          <a:solidFill>
                            <a:schemeClr val="tx1"/>
                          </a:solidFill>
                          <a:latin typeface="Calibri" panose="020F0502020204030204" pitchFamily="34" charset="0"/>
                        </a:rPr>
                      </a:br>
                      <a:r>
                        <a:rPr lang="en-US" sz="1400" b="1" dirty="0">
                          <a:solidFill>
                            <a:schemeClr val="tx1"/>
                          </a:solidFill>
                          <a:latin typeface="Calibri" panose="020F0502020204030204" pitchFamily="34" charset="0"/>
                        </a:rPr>
                        <a:t>guideline</a:t>
                      </a:r>
                      <a:br>
                        <a:rPr lang="en-US" sz="1400" b="1" dirty="0">
                          <a:solidFill>
                            <a:schemeClr val="tx1"/>
                          </a:solidFill>
                          <a:latin typeface="Calibri" panose="020F0502020204030204" pitchFamily="34" charset="0"/>
                        </a:rPr>
                      </a:br>
                      <a:r>
                        <a:rPr lang="en-US" sz="1400" b="1" dirty="0">
                          <a:solidFill>
                            <a:schemeClr val="tx1"/>
                          </a:solidFill>
                          <a:latin typeface="Calibri" panose="020F0502020204030204" pitchFamily="34" charset="0"/>
                        </a:rPr>
                        <a:t>recommended</a:t>
                      </a:r>
                      <a:r>
                        <a:rPr lang="en-US" sz="1400" b="1" baseline="30000" dirty="0">
                          <a:solidFill>
                            <a:schemeClr val="tx1"/>
                          </a:solidFill>
                          <a:latin typeface="Calibri" panose="020F0502020204030204" pitchFamily="34" charset="0"/>
                        </a:rPr>
                        <a:t>2,5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FDA approved,</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guideline</a:t>
                      </a:r>
                      <a:b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recommended</a:t>
                      </a:r>
                      <a:r>
                        <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mn-ea"/>
                          <a:cs typeface="+mn-cs"/>
                        </a:rPr>
                        <a:t>2,5,7,10</a:t>
                      </a:r>
                      <a:endPar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Calibri" panose="020F0502020204030204" pitchFamily="34" charset="0"/>
                        </a:rPr>
                        <a:t>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6015191"/>
                  </a:ext>
                </a:extLst>
              </a:tr>
              <a:tr h="343786">
                <a:tc>
                  <a:txBody>
                    <a:bodyPr/>
                    <a:lstStyle/>
                    <a:p>
                      <a:r>
                        <a:rPr lang="en-US" sz="1400" dirty="0">
                          <a:solidFill>
                            <a:schemeClr val="bg1"/>
                          </a:solidFill>
                          <a:latin typeface="Calibri" panose="020F0502020204030204" pitchFamily="34" charset="0"/>
                        </a:rPr>
                        <a:t>TGW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Off label, </a:t>
                      </a:r>
                      <a:br>
                        <a:rPr lang="en-US" sz="1400" b="1" dirty="0">
                          <a:solidFill>
                            <a:schemeClr val="tx1"/>
                          </a:solidFill>
                          <a:latin typeface="Calibri" panose="020F0502020204030204" pitchFamily="34" charset="0"/>
                        </a:rPr>
                      </a:br>
                      <a:r>
                        <a:rPr lang="en-US" sz="1400" b="1" dirty="0">
                          <a:solidFill>
                            <a:schemeClr val="tx1"/>
                          </a:solidFill>
                          <a:latin typeface="Calibri" panose="020F0502020204030204" pitchFamily="34" charset="0"/>
                        </a:rPr>
                        <a:t>not recommended</a:t>
                      </a:r>
                      <a:r>
                        <a:rPr lang="en-US" sz="1400" b="1" baseline="30000" dirty="0">
                          <a:solidFill>
                            <a:schemeClr val="tx1"/>
                          </a:solidFill>
                          <a:latin typeface="Calibri" panose="020F0502020204030204" pitchFamily="34" charset="0"/>
                        </a:rPr>
                        <a:t>2,3,5,9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CDC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endParaRPr lang="en-US"/>
                    </a:p>
                  </a:txBody>
                  <a:tcPr/>
                </a:tc>
                <a:extLst>
                  <a:ext uri="{0D108BD9-81ED-4DB2-BD59-A6C34878D82A}">
                    <a16:rowId xmlns:a16="http://schemas.microsoft.com/office/drawing/2014/main" val="2545232361"/>
                  </a:ext>
                </a:extLst>
              </a:tr>
              <a:tr h="343786">
                <a:tc>
                  <a:txBody>
                    <a:bodyPr/>
                    <a:lstStyle/>
                    <a:p>
                      <a:r>
                        <a:rPr lang="en-US" sz="1400" dirty="0">
                          <a:solidFill>
                            <a:schemeClr val="bg1"/>
                          </a:solidFill>
                          <a:latin typeface="Calibri" panose="020F0502020204030204" pitchFamily="34" charset="0"/>
                        </a:rPr>
                        <a:t>Heterosexual men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Off-label, not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2A2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endParaRPr lang="en-US"/>
                    </a:p>
                  </a:txBody>
                  <a:tcPr/>
                </a:tc>
                <a:extLst>
                  <a:ext uri="{0D108BD9-81ED-4DB2-BD59-A6C34878D82A}">
                    <a16:rowId xmlns:a16="http://schemas.microsoft.com/office/drawing/2014/main" val="2590743844"/>
                  </a:ext>
                </a:extLst>
              </a:tr>
              <a:tr h="485345">
                <a:tc>
                  <a:txBody>
                    <a:bodyPr/>
                    <a:lstStyle/>
                    <a:p>
                      <a:r>
                        <a:rPr lang="en-US" sz="1400" dirty="0">
                          <a:solidFill>
                            <a:schemeClr val="bg1"/>
                          </a:solidFill>
                          <a:latin typeface="Calibri" panose="020F0502020204030204" pitchFamily="34" charset="0"/>
                        </a:rPr>
                        <a:t>Heterosexual women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libri" panose="020F0502020204030204" pitchFamily="34" charset="0"/>
                        </a:rPr>
                        <a:t>FDA approved, guideline recommended</a:t>
                      </a:r>
                      <a:r>
                        <a:rPr lang="en-US" sz="1400" baseline="30000" dirty="0">
                          <a:solidFill>
                            <a:schemeClr val="tx1"/>
                          </a:solidFill>
                          <a:latin typeface="Calibri" panose="020F0502020204030204" pitchFamily="34" charset="0"/>
                        </a:rPr>
                        <a:t>1-5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2A2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studies underway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FDA approved,</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guideline recommended    (except in pregnancy)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5,7,10</a:t>
                      </a:r>
                      <a:endParaRPr kumimoji="0" lang="en-US" sz="1400" b="1" i="0" u="none" strike="noStrike" kern="1200" cap="none" spc="0" normalizeH="0" baseline="30000" noProof="0" dirty="0">
                        <a:ln>
                          <a:noFill/>
                        </a:ln>
                        <a:solidFill>
                          <a:srgbClr val="FFFFFF"/>
                        </a:solidFill>
                        <a:effectLst/>
                        <a:highlight>
                          <a:srgbClr val="00FFFF"/>
                        </a:highlight>
                        <a:uLnTx/>
                        <a:uFillTx/>
                        <a:latin typeface="Calibri" panose="020F0502020204030204" pitchFamily="34" charset="0"/>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Calibri" panose="020F0502020204030204" pitchFamily="34" charset="0"/>
                        </a:rPr>
                        <a:t>Unavailable in US,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EMA-positive opinion in high-burden settings, WHO recommended</a:t>
                      </a:r>
                      <a:r>
                        <a:rPr lang="en-US" sz="1400" b="1" baseline="30000" dirty="0">
                          <a:solidFill>
                            <a:schemeClr val="bg1"/>
                          </a:solidFill>
                          <a:latin typeface="Calibri" panose="020F0502020204030204" pitchFamily="34" charset="0"/>
                        </a:rPr>
                        <a:t>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212152845"/>
                  </a:ext>
                </a:extLst>
              </a:tr>
              <a:tr h="768463">
                <a:tc>
                  <a:txBody>
                    <a:bodyPr/>
                    <a:lstStyle/>
                    <a:p>
                      <a:r>
                        <a:rPr lang="en-US" sz="1400" dirty="0">
                          <a:solidFill>
                            <a:schemeClr val="bg1"/>
                          </a:solidFill>
                          <a:latin typeface="Calibri" panose="020F0502020204030204" pitchFamily="34" charset="0"/>
                        </a:rPr>
                        <a:t>Transgender</a:t>
                      </a:r>
                    </a:p>
                    <a:p>
                      <a:r>
                        <a:rPr lang="en-US" sz="1400" dirty="0">
                          <a:solidFill>
                            <a:schemeClr val="bg1"/>
                          </a:solidFill>
                          <a:latin typeface="Calibri" panose="020F0502020204030204" pitchFamily="34" charset="0"/>
                        </a:rPr>
                        <a:t>men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2A2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(unless risk from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anal sex only)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endParaRPr lang="en-US" sz="1400" b="1"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118654471"/>
                  </a:ext>
                </a:extLst>
              </a:tr>
            </a:tbl>
          </a:graphicData>
        </a:graphic>
      </p:graphicFrame>
      <p:sp>
        <p:nvSpPr>
          <p:cNvPr id="9" name="Text Box 11">
            <a:extLst>
              <a:ext uri="{FF2B5EF4-FFF2-40B4-BE49-F238E27FC236}">
                <a16:creationId xmlns:a16="http://schemas.microsoft.com/office/drawing/2014/main" id="{EC02E8DE-48A1-4DCD-AC29-DFAD35457B6D}"/>
              </a:ext>
            </a:extLst>
          </p:cNvPr>
          <p:cNvSpPr txBox="1">
            <a:spLocks noChangeArrowheads="1"/>
          </p:cNvSpPr>
          <p:nvPr/>
        </p:nvSpPr>
        <p:spPr bwMode="auto">
          <a:xfrm>
            <a:off x="433386" y="5700095"/>
            <a:ext cx="883095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FTC/TDF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Saag. JAMA. 2020;324:1651. 3. Tan.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CMAJ. 2017;189:E1448. 4.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WHO implementation tool for pre-exposure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prophylaxis (PrEP) of HIV infection. 2018 (WHO/CDS/HIV/18.10). License: CC BY-NC-SA 3.0 IGO.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5. CDC PrEP guidelines. 2021. </a:t>
            </a:r>
            <a:b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FTC/TAF PI. 7. CAB extended-release injectable suspension PI. 8. who.int/news/item/26-01-2021-who-recommends-the-dapivirine-vaginal-ring-as-a-new-choice-for-hiv-prevention-for-women-at-substantial-risk-of-hiv-infection.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9. apps.who.int/iris/bitstream/handle/10665/325955/WHO-CDS-HIV-19.8-eng.pdf?ua=1. 10. who.int/publications/i/item/9789240054097.</a:t>
            </a:r>
          </a:p>
        </p:txBody>
      </p:sp>
      <p:grpSp>
        <p:nvGrpSpPr>
          <p:cNvPr id="10" name="Group 9">
            <a:extLst>
              <a:ext uri="{FF2B5EF4-FFF2-40B4-BE49-F238E27FC236}">
                <a16:creationId xmlns:a16="http://schemas.microsoft.com/office/drawing/2014/main" id="{065879C8-10A2-508F-7C44-D8648B244B56}"/>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AB9FCC45-28D8-B8EE-DD2A-121FB1CB8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C74241B1-F668-13FF-4C70-7367DBBAA87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441A03B1-1919-A5DB-920C-CED94BF46F67}"/>
              </a:ext>
            </a:extLst>
          </p:cNvPr>
          <p:cNvSpPr txBox="1"/>
          <p:nvPr/>
        </p:nvSpPr>
        <p:spPr bwMode="auto">
          <a:xfrm>
            <a:off x="604675" y="5113091"/>
            <a:ext cx="10748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*For PWID, sexual risk should be assessed and considered. </a:t>
            </a:r>
            <a:r>
              <a:rPr lang="en-US" sz="1600" dirty="0">
                <a:solidFill>
                  <a:schemeClr val="bg1"/>
                </a:solidFill>
                <a:latin typeface="Calibri" panose="020F0502020204030204" pitchFamily="34" charset="0"/>
              </a:rPr>
              <a:t>CDC guidelines state that PWID are likely to benefit from any FDA-approved medication for </a:t>
            </a:r>
            <a:r>
              <a:rPr lang="en-US" sz="1600" dirty="0" err="1">
                <a:solidFill>
                  <a:schemeClr val="bg1"/>
                </a:solidFill>
                <a:latin typeface="Calibri" panose="020F0502020204030204" pitchFamily="34" charset="0"/>
              </a:rPr>
              <a:t>PrEP</a:t>
            </a:r>
            <a:r>
              <a:rPr lang="en-US" sz="1600" dirty="0">
                <a:solidFill>
                  <a:schemeClr val="bg1"/>
                </a:solidFill>
                <a:latin typeface="Calibri" panose="020F0502020204030204" pitchFamily="34" charset="0"/>
              </a:rPr>
              <a:t> with or without a sexual risk indication.</a:t>
            </a:r>
            <a:r>
              <a:rPr lang="en-US" sz="1600" baseline="30000" dirty="0">
                <a:solidFill>
                  <a:schemeClr val="bg1"/>
                </a:solidFill>
                <a:latin typeface="Calibri" panose="020F0502020204030204" pitchFamily="34" charset="0"/>
              </a:rPr>
              <a:t>5</a:t>
            </a:r>
            <a:endParaRPr lang="en-US" sz="1600" b="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87346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282C7-D699-4D39-80D0-7E7835940851}"/>
              </a:ext>
            </a:extLst>
          </p:cNvPr>
          <p:cNvSpPr>
            <a:spLocks noGrp="1"/>
          </p:cNvSpPr>
          <p:nvPr>
            <p:ph type="title"/>
          </p:nvPr>
        </p:nvSpPr>
        <p:spPr/>
        <p:txBody>
          <a:bodyPr/>
          <a:lstStyle/>
          <a:p>
            <a:r>
              <a:rPr lang="en-US" dirty="0"/>
              <a:t>Once-Daily Oral TDF-Based PrEP Efficacy in Clinical Trials</a:t>
            </a:r>
          </a:p>
        </p:txBody>
      </p:sp>
      <p:sp>
        <p:nvSpPr>
          <p:cNvPr id="3" name="Content Placeholder 2">
            <a:extLst>
              <a:ext uri="{FF2B5EF4-FFF2-40B4-BE49-F238E27FC236}">
                <a16:creationId xmlns:a16="http://schemas.microsoft.com/office/drawing/2014/main" id="{19A68D56-9460-4D80-9DDE-48E506B806D6}"/>
              </a:ext>
            </a:extLst>
          </p:cNvPr>
          <p:cNvSpPr>
            <a:spLocks noGrp="1"/>
          </p:cNvSpPr>
          <p:nvPr>
            <p:ph idx="1"/>
          </p:nvPr>
        </p:nvSpPr>
        <p:spPr>
          <a:xfrm>
            <a:off x="622751" y="1794738"/>
            <a:ext cx="10877529" cy="4101739"/>
          </a:xfrm>
        </p:spPr>
        <p:txBody>
          <a:bodyPr/>
          <a:lstStyle/>
          <a:p>
            <a:pPr marL="0" indent="0">
              <a:buNone/>
            </a:pPr>
            <a:endParaRPr lang="en-US" sz="2400" baseline="30000" dirty="0"/>
          </a:p>
          <a:p>
            <a:endParaRPr lang="en-US" sz="2400" baseline="30000" dirty="0"/>
          </a:p>
          <a:p>
            <a:endParaRPr lang="en-US" sz="2400" baseline="30000" dirty="0"/>
          </a:p>
          <a:p>
            <a:endParaRPr lang="en-US" sz="2400" baseline="30000" dirty="0"/>
          </a:p>
          <a:p>
            <a:endParaRPr lang="en-US" sz="2400" baseline="30000" dirty="0"/>
          </a:p>
          <a:p>
            <a:pPr>
              <a:spcBef>
                <a:spcPts val="600"/>
              </a:spcBef>
              <a:spcAft>
                <a:spcPts val="0"/>
              </a:spcAft>
            </a:pPr>
            <a:r>
              <a:rPr lang="en-US" sz="2200" b="1" kern="0" dirty="0"/>
              <a:t>Effectiveness in open-label/extension/demonstration project studies (MSM)</a:t>
            </a:r>
          </a:p>
          <a:p>
            <a:pPr lvl="1">
              <a:spcBef>
                <a:spcPts val="600"/>
              </a:spcBef>
              <a:spcAft>
                <a:spcPts val="0"/>
              </a:spcAft>
            </a:pPr>
            <a:r>
              <a:rPr lang="en-US" sz="2000" b="0" kern="0" dirty="0" err="1"/>
              <a:t>iPrEx</a:t>
            </a:r>
            <a:r>
              <a:rPr lang="en-US" sz="2000" b="0" kern="0" dirty="0"/>
              <a:t> OLE: 49% reduction with vs without PrEP after adjusting for sexual practices</a:t>
            </a:r>
            <a:r>
              <a:rPr lang="en-US" sz="2000" b="0" kern="0" baseline="30000" dirty="0"/>
              <a:t>5 </a:t>
            </a:r>
          </a:p>
          <a:p>
            <a:pPr lvl="1">
              <a:spcBef>
                <a:spcPts val="600"/>
              </a:spcBef>
              <a:spcAft>
                <a:spcPts val="0"/>
              </a:spcAft>
            </a:pPr>
            <a:r>
              <a:rPr lang="en-US" sz="2000" b="0" kern="0" dirty="0"/>
              <a:t>PROUD: 86% reduction with immediate vs deferred (12 mo) PrEP initiation </a:t>
            </a:r>
            <a:r>
              <a:rPr lang="en-US" altLang="en-US" sz="2000" b="0" kern="0" dirty="0"/>
              <a:t>(</a:t>
            </a:r>
            <a:r>
              <a:rPr lang="en-US" altLang="en-US" sz="2000" b="0" i="1" kern="0" dirty="0"/>
              <a:t>P</a:t>
            </a:r>
            <a:r>
              <a:rPr lang="en-US" altLang="en-US" sz="2000" b="0" kern="0" dirty="0"/>
              <a:t> = .0001)</a:t>
            </a:r>
            <a:r>
              <a:rPr lang="en-US" sz="2000" b="0" kern="0" baseline="30000" dirty="0"/>
              <a:t>6</a:t>
            </a:r>
            <a:endParaRPr lang="en-US" altLang="en-US" sz="2000" b="0" kern="0" dirty="0"/>
          </a:p>
          <a:p>
            <a:pPr lvl="1">
              <a:spcBef>
                <a:spcPts val="600"/>
              </a:spcBef>
              <a:spcAft>
                <a:spcPts val="0"/>
              </a:spcAft>
            </a:pPr>
            <a:r>
              <a:rPr lang="en-US" sz="2000" b="0" kern="0" dirty="0"/>
              <a:t>Demo Project: 557 initiated PrEP, 437 retained 48 wk; 2 HIV infections occurred, both with </a:t>
            </a:r>
            <a:br>
              <a:rPr lang="en-US" sz="2000" b="0" kern="0" dirty="0"/>
            </a:br>
            <a:r>
              <a:rPr lang="en-US" sz="2000" b="0" kern="0" dirty="0"/>
              <a:t>TFV-DP levels consistent with &lt;2 doses/wk at seroconversion</a:t>
            </a:r>
            <a:r>
              <a:rPr lang="en-US" sz="2000" b="0" kern="0" baseline="30000" dirty="0"/>
              <a:t>7</a:t>
            </a:r>
          </a:p>
          <a:p>
            <a:endParaRPr lang="en-US" sz="2400" baseline="30000" dirty="0"/>
          </a:p>
          <a:p>
            <a:endParaRPr lang="en-US" sz="2400" dirty="0"/>
          </a:p>
        </p:txBody>
      </p:sp>
      <p:graphicFrame>
        <p:nvGraphicFramePr>
          <p:cNvPr id="4" name="Group 155">
            <a:extLst>
              <a:ext uri="{FF2B5EF4-FFF2-40B4-BE49-F238E27FC236}">
                <a16:creationId xmlns:a16="http://schemas.microsoft.com/office/drawing/2014/main" id="{D638A078-938B-4817-B9B1-8A966780AD7B}"/>
              </a:ext>
            </a:extLst>
          </p:cNvPr>
          <p:cNvGraphicFramePr>
            <a:graphicFrameLocks/>
          </p:cNvGraphicFramePr>
          <p:nvPr>
            <p:extLst>
              <p:ext uri="{D42A27DB-BD31-4B8C-83A1-F6EECF244321}">
                <p14:modId xmlns:p14="http://schemas.microsoft.com/office/powerpoint/2010/main" val="2250777354"/>
              </p:ext>
            </p:extLst>
          </p:nvPr>
        </p:nvGraphicFramePr>
        <p:xfrm>
          <a:off x="717584" y="1611313"/>
          <a:ext cx="10818494" cy="2064240"/>
        </p:xfrm>
        <a:graphic>
          <a:graphicData uri="http://schemas.openxmlformats.org/drawingml/2006/table">
            <a:tbl>
              <a:tblPr/>
              <a:tblGrid>
                <a:gridCol w="1280160">
                  <a:extLst>
                    <a:ext uri="{9D8B030D-6E8A-4147-A177-3AD203B41FA5}">
                      <a16:colId xmlns:a16="http://schemas.microsoft.com/office/drawing/2014/main" val="2092502229"/>
                    </a:ext>
                  </a:extLst>
                </a:gridCol>
                <a:gridCol w="1640531">
                  <a:extLst>
                    <a:ext uri="{9D8B030D-6E8A-4147-A177-3AD203B41FA5}">
                      <a16:colId xmlns:a16="http://schemas.microsoft.com/office/drawing/2014/main" val="20000"/>
                    </a:ext>
                  </a:extLst>
                </a:gridCol>
                <a:gridCol w="791448">
                  <a:extLst>
                    <a:ext uri="{9D8B030D-6E8A-4147-A177-3AD203B41FA5}">
                      <a16:colId xmlns:a16="http://schemas.microsoft.com/office/drawing/2014/main" val="20001"/>
                    </a:ext>
                  </a:extLst>
                </a:gridCol>
                <a:gridCol w="1985715">
                  <a:extLst>
                    <a:ext uri="{9D8B030D-6E8A-4147-A177-3AD203B41FA5}">
                      <a16:colId xmlns:a16="http://schemas.microsoft.com/office/drawing/2014/main" val="1907607284"/>
                    </a:ext>
                  </a:extLst>
                </a:gridCol>
                <a:gridCol w="2011680">
                  <a:extLst>
                    <a:ext uri="{9D8B030D-6E8A-4147-A177-3AD203B41FA5}">
                      <a16:colId xmlns:a16="http://schemas.microsoft.com/office/drawing/2014/main" val="2093939109"/>
                    </a:ext>
                  </a:extLst>
                </a:gridCol>
                <a:gridCol w="3108960">
                  <a:extLst>
                    <a:ext uri="{9D8B030D-6E8A-4147-A177-3AD203B41FA5}">
                      <a16:colId xmlns:a16="http://schemas.microsoft.com/office/drawing/2014/main" val="175469846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Population</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Study</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Phase</a:t>
                      </a:r>
                      <a:endParaRPr lang="en-US" sz="18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Patients</a:t>
                      </a:r>
                      <a:endParaRPr lang="en-US" sz="20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600" dirty="0"/>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rowSpan="2">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Efficacy for Reducing </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HIV Incidence, %</a:t>
                      </a:r>
                      <a:endParaRPr lang="en-US" sz="20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vMerge="1">
                  <a:txBody>
                    <a:bodyPr/>
                    <a:lstStyle/>
                    <a:p>
                      <a:endParaRPr lang="en-US"/>
                    </a:p>
                  </a:txBody>
                  <a:tcPr/>
                </a:tc>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vMerge="1">
                  <a:txBody>
                    <a:bodyPr/>
                    <a:lstStyle/>
                    <a:p>
                      <a:endParaRPr lang="en-US"/>
                    </a:p>
                  </a:txBody>
                  <a:tcPr/>
                </a:tc>
                <a:tc>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Study Drug</a:t>
                      </a:r>
                      <a:endParaRPr lang="en-US" sz="20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Control</a:t>
                      </a:r>
                      <a:endParaRPr lang="en-US" sz="18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MSM</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iPrEx</a:t>
                      </a:r>
                      <a:r>
                        <a:rPr lang="en-US" sz="1800" baseline="30000" dirty="0">
                          <a:solidFill>
                            <a:schemeClr val="bg1"/>
                          </a:solidFill>
                          <a:latin typeface="Calibri" panose="020F0502020204030204" pitchFamily="34" charset="0"/>
                          <a:cs typeface="Calibri" panose="020F0502020204030204" pitchFamily="34" charset="0"/>
                        </a:rPr>
                        <a:t>1</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III</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FTC/TDF (n = 1251)</a:t>
                      </a:r>
                      <a:endParaRPr lang="en-US" sz="2000" dirty="0">
                        <a:latin typeface="Calibri" panose="020F0502020204030204" pitchFamily="34" charset="0"/>
                        <a:cs typeface="Calibri" panose="020F0502020204030204" pitchFamily="34" charset="0"/>
                      </a:endParaRP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Placebo (n = 1248)</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44.0 (</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.005)</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HS men/ women</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Partners PrEP</a:t>
                      </a:r>
                      <a:r>
                        <a:rPr lang="en-US" sz="1800" baseline="30000" dirty="0">
                          <a:solidFill>
                            <a:schemeClr val="bg1"/>
                          </a:solidFill>
                          <a:latin typeface="Calibri" panose="020F0502020204030204" pitchFamily="34" charset="0"/>
                          <a:cs typeface="Calibri" panose="020F0502020204030204" pitchFamily="34" charset="0"/>
                        </a:rPr>
                        <a:t>2</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III</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FTC/TDF (n = 1583)</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Placebo (n = 1586)</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75.0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&lt;.001)</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TDF2</a:t>
                      </a:r>
                      <a:r>
                        <a:rPr lang="en-US" sz="1800" baseline="30000" dirty="0">
                          <a:solidFill>
                            <a:schemeClr val="bg1"/>
                          </a:solidFill>
                          <a:latin typeface="Calibri" panose="020F0502020204030204" pitchFamily="34" charset="0"/>
                          <a:cs typeface="Calibri" panose="020F0502020204030204" pitchFamily="34" charset="0"/>
                        </a:rPr>
                        <a:t>3</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II/III</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FTC/TDF (n = 611)</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Placebo (n = 608)</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62.2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.03)</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PWID</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BTS</a:t>
                      </a:r>
                      <a:r>
                        <a:rPr lang="en-US" sz="1800" baseline="30000" dirty="0">
                          <a:solidFill>
                            <a:schemeClr val="bg1"/>
                          </a:solidFill>
                          <a:latin typeface="Calibri" panose="020F0502020204030204" pitchFamily="34" charset="0"/>
                          <a:cs typeface="Calibri" panose="020F0502020204030204" pitchFamily="34" charset="0"/>
                        </a:rPr>
                        <a:t>4</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II/III</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TDF (n = 1204)</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Placebo (n = 1207)</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48.9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.01)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If detectable TDF: 73.5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.03)</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14"/>
                  </a:ext>
                </a:extLst>
              </a:tr>
            </a:tbl>
          </a:graphicData>
        </a:graphic>
      </p:graphicFrame>
      <p:sp>
        <p:nvSpPr>
          <p:cNvPr id="5" name="Text Box 11">
            <a:extLst>
              <a:ext uri="{FF2B5EF4-FFF2-40B4-BE49-F238E27FC236}">
                <a16:creationId xmlns:a16="http://schemas.microsoft.com/office/drawing/2014/main" id="{754B983E-9921-408C-8040-227EB44B9482}"/>
              </a:ext>
            </a:extLst>
          </p:cNvPr>
          <p:cNvSpPr txBox="1">
            <a:spLocks noChangeArrowheads="1"/>
          </p:cNvSpPr>
          <p:nvPr/>
        </p:nvSpPr>
        <p:spPr bwMode="auto">
          <a:xfrm>
            <a:off x="429324" y="6222114"/>
            <a:ext cx="871467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Grant. NEJM. 2010;363:2587. 2. Baeten. NEJM. 2012;367:399. 3</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Thigpen. NEJM. 2012;367:423. 4. Choopanya.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Lancet. 2013;381:2083. 5. Grant. Lancet Infect Dis. 2014;14:820. 6. McCormack. Lancet. 2016;387:53. 7. </a:t>
            </a:r>
            <a:r>
              <a:rPr kumimoji="0" lang="sv-S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Liu. JAMA Intern Med. 2016;176:75.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9" name="Group 8">
            <a:extLst>
              <a:ext uri="{FF2B5EF4-FFF2-40B4-BE49-F238E27FC236}">
                <a16:creationId xmlns:a16="http://schemas.microsoft.com/office/drawing/2014/main" id="{EBB71B2F-E10F-18DA-B2E4-0255C2180F8C}"/>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7A9C3F7D-6382-25C8-2DE6-DAE378AED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D813AB71-06DE-3FE0-2ECD-23C9FA4483B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9922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itle 1"/>
          <p:cNvSpPr>
            <a:spLocks noGrp="1"/>
          </p:cNvSpPr>
          <p:nvPr>
            <p:ph type="title"/>
          </p:nvPr>
        </p:nvSpPr>
        <p:spPr/>
        <p:txBody>
          <a:bodyPr/>
          <a:lstStyle/>
          <a:p>
            <a:r>
              <a:rPr lang="en-US" altLang="en-US" dirty="0"/>
              <a:t>Off-Label On-Demand Oral FTC/TDF PrEP for </a:t>
            </a:r>
            <a:br>
              <a:rPr lang="en-US" altLang="en-US" dirty="0"/>
            </a:br>
            <a:r>
              <a:rPr lang="en-US" altLang="en-US" dirty="0"/>
              <a:t>HIV Prevention in MSM</a:t>
            </a:r>
          </a:p>
        </p:txBody>
      </p:sp>
      <p:sp>
        <p:nvSpPr>
          <p:cNvPr id="3" name="Content Placeholder 2"/>
          <p:cNvSpPr>
            <a:spLocks noGrp="1"/>
          </p:cNvSpPr>
          <p:nvPr>
            <p:ph sz="half" idx="1"/>
          </p:nvPr>
        </p:nvSpPr>
        <p:spPr/>
        <p:txBody>
          <a:bodyPr/>
          <a:lstStyle/>
          <a:p>
            <a:r>
              <a:rPr lang="en-US" altLang="en-US" sz="2400" b="1" dirty="0"/>
              <a:t>ANRS IPERGAY: </a:t>
            </a:r>
            <a:r>
              <a:rPr lang="en-US" altLang="en-US" sz="2400" dirty="0"/>
              <a:t>double-blind, randomized study </a:t>
            </a:r>
            <a:r>
              <a:rPr lang="en-US" sz="2400" dirty="0"/>
              <a:t>of on-demand FTC/TDF vs placebo as PrEP</a:t>
            </a:r>
            <a:r>
              <a:rPr lang="en-US" sz="2400" baseline="30000" dirty="0"/>
              <a:t>1</a:t>
            </a:r>
            <a:endParaRPr lang="en-US" sz="2400" dirty="0"/>
          </a:p>
          <a:p>
            <a:endParaRPr lang="en-US" sz="2400" dirty="0"/>
          </a:p>
          <a:p>
            <a:endParaRPr lang="en-US" sz="2400" dirty="0"/>
          </a:p>
        </p:txBody>
      </p:sp>
      <p:sp>
        <p:nvSpPr>
          <p:cNvPr id="4" name="Content Placeholder 3">
            <a:extLst>
              <a:ext uri="{FF2B5EF4-FFF2-40B4-BE49-F238E27FC236}">
                <a16:creationId xmlns:a16="http://schemas.microsoft.com/office/drawing/2014/main" id="{1E1E389D-72B7-4515-A4F3-E80301901392}"/>
              </a:ext>
            </a:extLst>
          </p:cNvPr>
          <p:cNvSpPr>
            <a:spLocks noGrp="1"/>
          </p:cNvSpPr>
          <p:nvPr>
            <p:ph sz="half" idx="2"/>
          </p:nvPr>
        </p:nvSpPr>
        <p:spPr/>
        <p:txBody>
          <a:bodyPr/>
          <a:lstStyle/>
          <a:p>
            <a:pPr>
              <a:spcAft>
                <a:spcPts val="500"/>
              </a:spcAft>
            </a:pPr>
            <a:r>
              <a:rPr lang="en-US" sz="2400" b="1" dirty="0"/>
              <a:t>On-demand “2-1-1” PrEP regimen</a:t>
            </a:r>
            <a:r>
              <a:rPr lang="en-US" sz="2400" b="1" baseline="30000" dirty="0"/>
              <a:t>3</a:t>
            </a:r>
            <a:r>
              <a:rPr lang="en-US" sz="2400" b="1" dirty="0"/>
              <a:t>:</a:t>
            </a:r>
          </a:p>
          <a:p>
            <a:pPr>
              <a:spcAft>
                <a:spcPts val="500"/>
              </a:spcAft>
            </a:pPr>
            <a:endParaRPr lang="en-US" dirty="0"/>
          </a:p>
          <a:p>
            <a:pPr>
              <a:spcAft>
                <a:spcPts val="500"/>
              </a:spcAft>
            </a:pPr>
            <a:endParaRPr lang="en-US" dirty="0"/>
          </a:p>
          <a:p>
            <a:pPr>
              <a:spcAft>
                <a:spcPts val="500"/>
              </a:spcAft>
            </a:pPr>
            <a:endParaRPr lang="en-US" dirty="0"/>
          </a:p>
          <a:p>
            <a:pPr>
              <a:spcAft>
                <a:spcPts val="500"/>
              </a:spcAft>
            </a:pPr>
            <a:endParaRPr lang="en-US" sz="2200" dirty="0"/>
          </a:p>
          <a:p>
            <a:pPr>
              <a:spcAft>
                <a:spcPts val="500"/>
              </a:spcAft>
            </a:pPr>
            <a:r>
              <a:rPr lang="en-US" sz="2400" b="1" dirty="0"/>
              <a:t>On-demand FTC/TDF should </a:t>
            </a:r>
            <a:r>
              <a:rPr lang="en-US" sz="2400" b="1" dirty="0">
                <a:solidFill>
                  <a:schemeClr val="accent3"/>
                </a:solidFill>
              </a:rPr>
              <a:t>not</a:t>
            </a:r>
            <a:r>
              <a:rPr lang="en-US" sz="2400" b="1" dirty="0"/>
              <a:t> be used for: </a:t>
            </a:r>
            <a:r>
              <a:rPr lang="en-US" sz="2400" dirty="0"/>
              <a:t>MSM with HBV infection, MSM who may have difficulty adhering to complex dosing regimen (eg, adolescents, active SUD), populations other than adult MSM</a:t>
            </a:r>
            <a:r>
              <a:rPr lang="en-US" sz="2400" baseline="30000" dirty="0"/>
              <a:t>3</a:t>
            </a:r>
            <a:r>
              <a:rPr lang="en-US" sz="2400" dirty="0"/>
              <a:t> </a:t>
            </a:r>
          </a:p>
          <a:p>
            <a:pPr>
              <a:spcAft>
                <a:spcPts val="500"/>
              </a:spcAft>
            </a:pPr>
            <a:endParaRPr lang="en-US" sz="2400" dirty="0"/>
          </a:p>
          <a:p>
            <a:pPr>
              <a:spcAft>
                <a:spcPts val="500"/>
              </a:spcAft>
            </a:pPr>
            <a:endParaRPr lang="en-US" dirty="0"/>
          </a:p>
        </p:txBody>
      </p:sp>
      <p:sp>
        <p:nvSpPr>
          <p:cNvPr id="63519" name="Text Box 11"/>
          <p:cNvSpPr txBox="1">
            <a:spLocks noChangeArrowheads="1"/>
          </p:cNvSpPr>
          <p:nvPr/>
        </p:nvSpPr>
        <p:spPr bwMode="auto">
          <a:xfrm>
            <a:off x="425510" y="6405369"/>
            <a:ext cx="8559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35000"/>
              </a:spcBef>
              <a:spcAft>
                <a:spcPct val="25000"/>
              </a:spcAft>
              <a:buClr>
                <a:srgbClr val="8B3D9A"/>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Molina. NEJM. 2015;373:2237. 2.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Molina. Lancet HIV. 2017;4:e402. 3. CDC PrEP guidelines. 2021. </a:t>
            </a:r>
          </a:p>
        </p:txBody>
      </p:sp>
      <p:graphicFrame>
        <p:nvGraphicFramePr>
          <p:cNvPr id="43" name="Table 42">
            <a:extLst>
              <a:ext uri="{FF2B5EF4-FFF2-40B4-BE49-F238E27FC236}">
                <a16:creationId xmlns:a16="http://schemas.microsoft.com/office/drawing/2014/main" id="{605494BC-296D-4C94-B228-93ED2C689106}"/>
              </a:ext>
            </a:extLst>
          </p:cNvPr>
          <p:cNvGraphicFramePr>
            <a:graphicFrameLocks noGrp="1"/>
          </p:cNvGraphicFramePr>
          <p:nvPr>
            <p:extLst>
              <p:ext uri="{D42A27DB-BD31-4B8C-83A1-F6EECF244321}">
                <p14:modId xmlns:p14="http://schemas.microsoft.com/office/powerpoint/2010/main" val="3830782302"/>
              </p:ext>
            </p:extLst>
          </p:nvPr>
        </p:nvGraphicFramePr>
        <p:xfrm>
          <a:off x="709796" y="2646744"/>
          <a:ext cx="4937760" cy="2468670"/>
        </p:xfrm>
        <a:graphic>
          <a:graphicData uri="http://schemas.openxmlformats.org/drawingml/2006/table">
            <a:tbl>
              <a:tblPr firstRow="1" firstCol="1" bandRow="1">
                <a:tableStyleId>{D7AC3CCA-C797-4891-BE02-D94E43425B78}</a:tableStyleId>
              </a:tblPr>
              <a:tblGrid>
                <a:gridCol w="137160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731520">
                  <a:extLst>
                    <a:ext uri="{9D8B030D-6E8A-4147-A177-3AD203B41FA5}">
                      <a16:colId xmlns:a16="http://schemas.microsoft.com/office/drawing/2014/main" val="20004"/>
                    </a:ext>
                  </a:extLst>
                </a:gridCol>
              </a:tblGrid>
              <a:tr h="207721">
                <a:tc>
                  <a:txBody>
                    <a:bodyPr/>
                    <a:lstStyle/>
                    <a:p>
                      <a:pP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Study Phase</a:t>
                      </a:r>
                    </a:p>
                  </a:txBody>
                  <a:tcPr marL="91458" marR="91458" marT="45685" marB="45685"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N</a:t>
                      </a:r>
                    </a:p>
                  </a:txBody>
                  <a:tcPr marL="91458" marR="91458" marT="45685" marB="45685"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Follow- up, PY</a:t>
                      </a:r>
                    </a:p>
                  </a:txBody>
                  <a:tcPr marL="91458" marR="91458" marT="45685" marB="45685"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Risk Reduction, </a:t>
                      </a:r>
                      <a:r>
                        <a:rPr lang="en-AU" sz="1800" baseline="0" dirty="0">
                          <a:solidFill>
                            <a:srgbClr val="FFFFFF"/>
                          </a:solidFill>
                          <a:effectLst/>
                          <a:latin typeface="Calibri" panose="020F0502020204030204" pitchFamily="34" charset="0"/>
                          <a:ea typeface="Calibri"/>
                          <a:cs typeface="Arial" panose="020B0604020202020204" pitchFamily="34" charset="0"/>
                        </a:rPr>
                        <a:t>%</a:t>
                      </a:r>
                      <a:endParaRPr lang="en-AU" sz="1800" dirty="0">
                        <a:solidFill>
                          <a:srgbClr val="FFFFFF"/>
                        </a:solidFill>
                        <a:effectLst/>
                        <a:latin typeface="Calibri" panose="020F0502020204030204" pitchFamily="34" charset="0"/>
                        <a:ea typeface="Calibri"/>
                        <a:cs typeface="Arial" panose="020B0604020202020204" pitchFamily="34" charset="0"/>
                      </a:endParaRPr>
                    </a:p>
                  </a:txBody>
                  <a:tcPr marL="91458" marR="91458" marT="45685" marB="45685"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i="1" dirty="0">
                          <a:solidFill>
                            <a:srgbClr val="FFFFFF"/>
                          </a:solidFill>
                          <a:effectLst/>
                          <a:latin typeface="Calibri" panose="020F0502020204030204" pitchFamily="34" charset="0"/>
                          <a:ea typeface="Calibri"/>
                          <a:cs typeface="Arial" panose="020B0604020202020204" pitchFamily="34" charset="0"/>
                        </a:rPr>
                        <a:t>P</a:t>
                      </a:r>
                      <a:r>
                        <a:rPr lang="en-AU" sz="1800" dirty="0">
                          <a:solidFill>
                            <a:srgbClr val="FFFFFF"/>
                          </a:solidFill>
                          <a:effectLst/>
                          <a:latin typeface="Calibri" panose="020F0502020204030204" pitchFamily="34" charset="0"/>
                          <a:ea typeface="Calibri"/>
                          <a:cs typeface="Arial" panose="020B0604020202020204" pitchFamily="34" charset="0"/>
                        </a:rPr>
                        <a:t> Value</a:t>
                      </a:r>
                    </a:p>
                  </a:txBody>
                  <a:tcPr marL="91458" marR="91458" marT="45685" marB="45685"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06598339"/>
                  </a:ext>
                </a:extLst>
              </a:tr>
              <a:tr h="0">
                <a:tc>
                  <a:txBody>
                    <a:bodyPr/>
                    <a:lstStyle/>
                    <a:p>
                      <a:pPr>
                        <a:lnSpc>
                          <a:spcPct val="100000"/>
                        </a:lnSpc>
                        <a:spcBef>
                          <a:spcPts val="600"/>
                        </a:spcBef>
                        <a:spcAft>
                          <a:spcPts val="600"/>
                        </a:spcAft>
                      </a:pPr>
                      <a:r>
                        <a:rPr lang="en-US" altLang="en-US" sz="1800" b="0" kern="1200" dirty="0">
                          <a:solidFill>
                            <a:schemeClr val="bg2">
                              <a:lumMod val="10000"/>
                            </a:schemeClr>
                          </a:solidFill>
                          <a:effectLst/>
                          <a:latin typeface="Calibri" panose="020F0502020204030204" pitchFamily="34" charset="0"/>
                          <a:cs typeface="Arial" panose="020B0604020202020204" pitchFamily="34" charset="0"/>
                        </a:rPr>
                        <a:t>Placebo controlled, r</a:t>
                      </a:r>
                      <a:r>
                        <a:rPr lang="en-AU" sz="1800" b="0" kern="1200" dirty="0">
                          <a:solidFill>
                            <a:schemeClr val="bg2">
                              <a:lumMod val="10000"/>
                            </a:schemeClr>
                          </a:solidFill>
                          <a:effectLst/>
                          <a:latin typeface="Calibri" panose="020F0502020204030204" pitchFamily="34" charset="0"/>
                          <a:ea typeface="Calibri"/>
                          <a:cs typeface="Arial" panose="020B0604020202020204" pitchFamily="34" charset="0"/>
                        </a:rPr>
                        <a:t>andomized</a:t>
                      </a:r>
                      <a:r>
                        <a:rPr lang="en-AU" sz="1800" b="0" baseline="30000" dirty="0">
                          <a:solidFill>
                            <a:schemeClr val="bg2">
                              <a:lumMod val="10000"/>
                            </a:schemeClr>
                          </a:solidFill>
                          <a:effectLst/>
                          <a:latin typeface="Calibri" panose="020F0502020204030204" pitchFamily="34" charset="0"/>
                          <a:ea typeface="Calibri"/>
                          <a:cs typeface="Arial" panose="020B0604020202020204" pitchFamily="34" charset="0"/>
                        </a:rPr>
                        <a:t>1</a:t>
                      </a:r>
                    </a:p>
                  </a:txBody>
                  <a:tcPr marL="91458" marR="91458" marT="45685" marB="45685"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400</a:t>
                      </a:r>
                    </a:p>
                  </a:txBody>
                  <a:tcPr marL="91458" marR="91458" marT="45685" marB="45685"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431.3</a:t>
                      </a:r>
                    </a:p>
                  </a:txBody>
                  <a:tcPr marL="91458" marR="91458" marT="45685" marB="45685" anchor="ctr">
                    <a:lnL w="12700" cmpd="sng">
                      <a:noFill/>
                    </a:lnL>
                    <a:lnR w="28575" cap="flat" cmpd="sng" algn="ctr">
                      <a:solidFill>
                        <a:schemeClr val="accent3"/>
                      </a:solid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86</a:t>
                      </a:r>
                    </a:p>
                  </a:txBody>
                  <a:tcPr marL="91458" marR="91458" marT="45685" marB="45685"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.002</a:t>
                      </a:r>
                    </a:p>
                  </a:txBody>
                  <a:tcPr marL="91458" marR="91458" marT="45685" marB="45685" anchor="ctr">
                    <a:lnL w="28575" cap="flat" cmpd="sng" algn="ctr">
                      <a:solidFill>
                        <a:schemeClr val="accent3"/>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07721">
                <a:tc>
                  <a:txBody>
                    <a:bodyPr/>
                    <a:lstStyle/>
                    <a:p>
                      <a:pPr>
                        <a:lnSpc>
                          <a:spcPct val="100000"/>
                        </a:lnSpc>
                        <a:spcBef>
                          <a:spcPts val="600"/>
                        </a:spcBef>
                        <a:spcAft>
                          <a:spcPts val="600"/>
                        </a:spcAft>
                      </a:pPr>
                      <a:r>
                        <a:rPr lang="en-AU" sz="1800" b="0" dirty="0">
                          <a:solidFill>
                            <a:schemeClr val="bg2">
                              <a:lumMod val="10000"/>
                            </a:schemeClr>
                          </a:solidFill>
                          <a:effectLst/>
                          <a:latin typeface="Calibri" panose="020F0502020204030204" pitchFamily="34" charset="0"/>
                          <a:ea typeface="Calibri"/>
                          <a:cs typeface="Arial" panose="020B0604020202020204" pitchFamily="34" charset="0"/>
                        </a:rPr>
                        <a:t>Open-label extension</a:t>
                      </a:r>
                      <a:r>
                        <a:rPr lang="en-AU" sz="1800" b="0" baseline="30000" dirty="0">
                          <a:solidFill>
                            <a:schemeClr val="bg2">
                              <a:lumMod val="10000"/>
                            </a:schemeClr>
                          </a:solidFill>
                          <a:effectLst/>
                          <a:latin typeface="Calibri" panose="020F0502020204030204" pitchFamily="34" charset="0"/>
                          <a:ea typeface="Calibri"/>
                          <a:cs typeface="Arial" panose="020B0604020202020204" pitchFamily="34" charset="0"/>
                        </a:rPr>
                        <a:t>2</a:t>
                      </a:r>
                    </a:p>
                  </a:txBody>
                  <a:tcPr marL="91458" marR="91458" marT="45685" marB="45685"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361</a:t>
                      </a:r>
                    </a:p>
                  </a:txBody>
                  <a:tcPr marL="91458" marR="91458" marT="45685" marB="4568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518</a:t>
                      </a:r>
                    </a:p>
                  </a:txBody>
                  <a:tcPr marL="91458" marR="91458" marT="45685" marB="45685"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97</a:t>
                      </a:r>
                    </a:p>
                  </a:txBody>
                  <a:tcPr marL="91458" marR="91458" marT="45685" marB="45685"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NR</a:t>
                      </a:r>
                    </a:p>
                  </a:txBody>
                  <a:tcPr marL="91458" marR="91458" marT="45685" marB="45685" anchor="ctr">
                    <a:lnL w="28575" cap="flat" cmpd="sng" algn="ctr">
                      <a:solidFill>
                        <a:schemeClr val="accent3"/>
                      </a:solid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8" name="TextBox 37">
            <a:extLst>
              <a:ext uri="{FF2B5EF4-FFF2-40B4-BE49-F238E27FC236}">
                <a16:creationId xmlns:a16="http://schemas.microsoft.com/office/drawing/2014/main" id="{420A0C69-E64A-44E7-9EDB-52FF0ADC6A91}"/>
              </a:ext>
            </a:extLst>
          </p:cNvPr>
          <p:cNvSpPr txBox="1"/>
          <p:nvPr/>
        </p:nvSpPr>
        <p:spPr bwMode="auto">
          <a:xfrm>
            <a:off x="6184776" y="1983678"/>
            <a:ext cx="165420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FTC/TDF pills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E9856E56-7F7E-497D-ADB6-261770882F2F}"/>
              </a:ext>
            </a:extLst>
          </p:cNvPr>
          <p:cNvSpPr/>
          <p:nvPr/>
        </p:nvSpPr>
        <p:spPr bwMode="auto">
          <a:xfrm>
            <a:off x="7036655" y="3549570"/>
            <a:ext cx="827103" cy="372846"/>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7B67EB0A-FE11-49E2-822E-C0A768E5D003}"/>
              </a:ext>
            </a:extLst>
          </p:cNvPr>
          <p:cNvSpPr txBox="1"/>
          <p:nvPr/>
        </p:nvSpPr>
        <p:spPr bwMode="auto">
          <a:xfrm>
            <a:off x="6976230" y="3437467"/>
            <a:ext cx="109728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2-24 hr before sex</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FB38E857-8053-418D-A949-03351050A52C}"/>
              </a:ext>
            </a:extLst>
          </p:cNvPr>
          <p:cNvSpPr/>
          <p:nvPr/>
        </p:nvSpPr>
        <p:spPr bwMode="auto">
          <a:xfrm>
            <a:off x="8603388" y="3549570"/>
            <a:ext cx="883835" cy="343941"/>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454A5320-0467-46FC-A391-2DDD000F703D}"/>
              </a:ext>
            </a:extLst>
          </p:cNvPr>
          <p:cNvSpPr txBox="1"/>
          <p:nvPr/>
        </p:nvSpPr>
        <p:spPr bwMode="auto">
          <a:xfrm>
            <a:off x="8462567" y="3437467"/>
            <a:ext cx="129856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 hr after first 2 pills</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2EF90D46-0FED-40F5-A0E7-6DB18D51855F}"/>
              </a:ext>
            </a:extLst>
          </p:cNvPr>
          <p:cNvSpPr/>
          <p:nvPr/>
        </p:nvSpPr>
        <p:spPr bwMode="auto">
          <a:xfrm>
            <a:off x="10178855" y="3557820"/>
            <a:ext cx="883835" cy="343941"/>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651DA84B-28C6-4AA7-9557-221846C47489}"/>
              </a:ext>
            </a:extLst>
          </p:cNvPr>
          <p:cNvSpPr txBox="1"/>
          <p:nvPr/>
        </p:nvSpPr>
        <p:spPr bwMode="auto">
          <a:xfrm>
            <a:off x="9962685" y="3437467"/>
            <a:ext cx="129856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 hr after first 2 pills</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3190F386-E577-4097-AEAA-7A5B65F0B538}"/>
              </a:ext>
            </a:extLst>
          </p:cNvPr>
          <p:cNvSpPr txBox="1"/>
          <p:nvPr/>
        </p:nvSpPr>
        <p:spPr bwMode="auto">
          <a:xfrm>
            <a:off x="8271470" y="1966962"/>
            <a:ext cx="165420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FTC/TDF pill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C3FDF916-696A-495E-9C96-63B6F65EE8E5}"/>
              </a:ext>
            </a:extLst>
          </p:cNvPr>
          <p:cNvSpPr txBox="1"/>
          <p:nvPr/>
        </p:nvSpPr>
        <p:spPr bwMode="auto">
          <a:xfrm>
            <a:off x="9784862" y="1961543"/>
            <a:ext cx="165420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FTC/TDF pill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7E84D0EB-938B-4373-B151-964C3908FA47}"/>
              </a:ext>
            </a:extLst>
          </p:cNvPr>
          <p:cNvSpPr txBox="1"/>
          <p:nvPr/>
        </p:nvSpPr>
        <p:spPr bwMode="auto">
          <a:xfrm>
            <a:off x="7697800" y="2550134"/>
            <a:ext cx="640080" cy="640080"/>
          </a:xfrm>
          <a:prstGeom prst="rect">
            <a:avLst/>
          </a:prstGeom>
          <a:solidFill>
            <a:schemeClr val="accent3"/>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Sex</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4">
            <a:extLst>
              <a:ext uri="{FF2B5EF4-FFF2-40B4-BE49-F238E27FC236}">
                <a16:creationId xmlns:a16="http://schemas.microsoft.com/office/drawing/2014/main" id="{8B7A9C4D-DD92-4068-BEA3-E64CAFCA71B7}"/>
              </a:ext>
            </a:extLst>
          </p:cNvPr>
          <p:cNvSpPr/>
          <p:nvPr/>
        </p:nvSpPr>
        <p:spPr bwMode="auto">
          <a:xfrm>
            <a:off x="6986016" y="3438143"/>
            <a:ext cx="3621024" cy="711355"/>
          </a:xfrm>
          <a:custGeom>
            <a:avLst/>
            <a:gdLst>
              <a:gd name="connsiteX0" fmla="*/ 0 w 3621024"/>
              <a:gd name="connsiteY0" fmla="*/ 0 h 597408"/>
              <a:gd name="connsiteX1" fmla="*/ 0 w 3621024"/>
              <a:gd name="connsiteY1" fmla="*/ 597408 h 597408"/>
              <a:gd name="connsiteX2" fmla="*/ 3621024 w 3621024"/>
              <a:gd name="connsiteY2" fmla="*/ 597408 h 597408"/>
              <a:gd name="connsiteX3" fmla="*/ 3621024 w 3621024"/>
              <a:gd name="connsiteY3" fmla="*/ 487680 h 597408"/>
              <a:gd name="connsiteX0" fmla="*/ 0 w 3621024"/>
              <a:gd name="connsiteY0" fmla="*/ 0 h 597408"/>
              <a:gd name="connsiteX1" fmla="*/ 0 w 3621024"/>
              <a:gd name="connsiteY1" fmla="*/ 597408 h 597408"/>
              <a:gd name="connsiteX2" fmla="*/ 3621024 w 3621024"/>
              <a:gd name="connsiteY2" fmla="*/ 597408 h 597408"/>
              <a:gd name="connsiteX3" fmla="*/ 3621024 w 3621024"/>
              <a:gd name="connsiteY3" fmla="*/ 416007 h 597408"/>
            </a:gdLst>
            <a:ahLst/>
            <a:cxnLst>
              <a:cxn ang="0">
                <a:pos x="connsiteX0" y="connsiteY0"/>
              </a:cxn>
              <a:cxn ang="0">
                <a:pos x="connsiteX1" y="connsiteY1"/>
              </a:cxn>
              <a:cxn ang="0">
                <a:pos x="connsiteX2" y="connsiteY2"/>
              </a:cxn>
              <a:cxn ang="0">
                <a:pos x="connsiteX3" y="connsiteY3"/>
              </a:cxn>
            </a:cxnLst>
            <a:rect l="l" t="t" r="r" b="b"/>
            <a:pathLst>
              <a:path w="3621024" h="597408">
                <a:moveTo>
                  <a:pt x="0" y="0"/>
                </a:moveTo>
                <a:lnTo>
                  <a:pt x="0" y="597408"/>
                </a:lnTo>
                <a:lnTo>
                  <a:pt x="3621024" y="597408"/>
                </a:lnTo>
                <a:lnTo>
                  <a:pt x="3621024" y="416007"/>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EA4814B7-DD5E-4292-8BEE-7FC71B8143F2}"/>
              </a:ext>
            </a:extLst>
          </p:cNvPr>
          <p:cNvCxnSpPr/>
          <p:nvPr/>
        </p:nvCxnSpPr>
        <p:spPr bwMode="auto">
          <a:xfrm flipV="1">
            <a:off x="9119616" y="3961282"/>
            <a:ext cx="0" cy="188216"/>
          </a:xfrm>
          <a:prstGeom prst="straightConnector1">
            <a:avLst/>
          </a:prstGeom>
          <a:noFill/>
          <a:ln w="28575" cap="flat" cmpd="sng" algn="ctr">
            <a:solidFill>
              <a:schemeClr val="bg1"/>
            </a:solidFill>
            <a:prstDash val="solid"/>
            <a:round/>
            <a:headEnd type="none" w="med" len="med"/>
            <a:tailEnd type="triangle"/>
          </a:ln>
          <a:effectLst/>
        </p:spPr>
      </p:cxnSp>
      <p:sp>
        <p:nvSpPr>
          <p:cNvPr id="59" name="Freeform 10">
            <a:extLst>
              <a:ext uri="{FF2B5EF4-FFF2-40B4-BE49-F238E27FC236}">
                <a16:creationId xmlns:a16="http://schemas.microsoft.com/office/drawing/2014/main" id="{44DE467F-A4EE-4B32-8211-67EA95D0751C}"/>
              </a:ext>
            </a:extLst>
          </p:cNvPr>
          <p:cNvSpPr/>
          <p:nvPr/>
        </p:nvSpPr>
        <p:spPr bwMode="auto">
          <a:xfrm>
            <a:off x="7863840" y="3183297"/>
            <a:ext cx="170688" cy="457200"/>
          </a:xfrm>
          <a:custGeom>
            <a:avLst/>
            <a:gdLst>
              <a:gd name="connsiteX0" fmla="*/ 0 w 170688"/>
              <a:gd name="connsiteY0" fmla="*/ 548640 h 548640"/>
              <a:gd name="connsiteX1" fmla="*/ 170688 w 170688"/>
              <a:gd name="connsiteY1" fmla="*/ 548640 h 548640"/>
              <a:gd name="connsiteX2" fmla="*/ 170688 w 170688"/>
              <a:gd name="connsiteY2" fmla="*/ 0 h 548640"/>
            </a:gdLst>
            <a:ahLst/>
            <a:cxnLst>
              <a:cxn ang="0">
                <a:pos x="connsiteX0" y="connsiteY0"/>
              </a:cxn>
              <a:cxn ang="0">
                <a:pos x="connsiteX1" y="connsiteY1"/>
              </a:cxn>
              <a:cxn ang="0">
                <a:pos x="connsiteX2" y="connsiteY2"/>
              </a:cxn>
            </a:cxnLst>
            <a:rect l="l" t="t" r="r" b="b"/>
            <a:pathLst>
              <a:path w="170688" h="548640">
                <a:moveTo>
                  <a:pt x="0" y="548640"/>
                </a:moveTo>
                <a:lnTo>
                  <a:pt x="170688" y="548640"/>
                </a:lnTo>
                <a:lnTo>
                  <a:pt x="170688"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ED5874B8-CA47-4075-9EE2-004AB16188D0}"/>
              </a:ext>
            </a:extLst>
          </p:cNvPr>
          <p:cNvSpPr/>
          <p:nvPr/>
        </p:nvSpPr>
        <p:spPr bwMode="auto">
          <a:xfrm>
            <a:off x="6448462"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B6122506-071B-4A22-AD6C-CB93E00EB4A8}"/>
              </a:ext>
            </a:extLst>
          </p:cNvPr>
          <p:cNvSpPr/>
          <p:nvPr/>
        </p:nvSpPr>
        <p:spPr bwMode="auto">
          <a:xfrm>
            <a:off x="8546917"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08B5ED6A-8A70-4B23-980E-3C0A2206D2B4}"/>
              </a:ext>
            </a:extLst>
          </p:cNvPr>
          <p:cNvSpPr/>
          <p:nvPr/>
        </p:nvSpPr>
        <p:spPr bwMode="auto">
          <a:xfrm>
            <a:off x="10060309"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1" name="Straight Arrow Connector 70">
            <a:extLst>
              <a:ext uri="{FF2B5EF4-FFF2-40B4-BE49-F238E27FC236}">
                <a16:creationId xmlns:a16="http://schemas.microsoft.com/office/drawing/2014/main" id="{203F3BFB-F65B-44F6-B54D-61F69849EA15}"/>
              </a:ext>
            </a:extLst>
          </p:cNvPr>
          <p:cNvCxnSpPr>
            <a:cxnSpLocks/>
          </p:cNvCxnSpPr>
          <p:nvPr/>
        </p:nvCxnSpPr>
        <p:spPr bwMode="auto">
          <a:xfrm>
            <a:off x="6988598" y="3669792"/>
            <a:ext cx="182880" cy="0"/>
          </a:xfrm>
          <a:prstGeom prst="straightConnector1">
            <a:avLst/>
          </a:prstGeom>
          <a:noFill/>
          <a:ln w="28575" cap="flat" cmpd="sng" algn="ctr">
            <a:solidFill>
              <a:schemeClr val="bg1"/>
            </a:solidFill>
            <a:prstDash val="solid"/>
            <a:round/>
            <a:headEnd type="none" w="med" len="med"/>
            <a:tailEnd type="triangle"/>
          </a:ln>
          <a:effectLst/>
        </p:spPr>
      </p:cxnSp>
      <p:sp>
        <p:nvSpPr>
          <p:cNvPr id="7" name="Rectangle: Rounded Corners 6">
            <a:extLst>
              <a:ext uri="{FF2B5EF4-FFF2-40B4-BE49-F238E27FC236}">
                <a16:creationId xmlns:a16="http://schemas.microsoft.com/office/drawing/2014/main" id="{77A015A4-1514-4BC8-A7F2-F1A23239826D}"/>
              </a:ext>
            </a:extLst>
          </p:cNvPr>
          <p:cNvSpPr/>
          <p:nvPr/>
        </p:nvSpPr>
        <p:spPr bwMode="auto">
          <a:xfrm>
            <a:off x="7033159"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Rectangle: Rounded Corners 71">
            <a:extLst>
              <a:ext uri="{FF2B5EF4-FFF2-40B4-BE49-F238E27FC236}">
                <a16:creationId xmlns:a16="http://schemas.microsoft.com/office/drawing/2014/main" id="{A5D15C3D-8FF6-4806-A80C-C3929E75B98E}"/>
              </a:ext>
            </a:extLst>
          </p:cNvPr>
          <p:cNvSpPr/>
          <p:nvPr/>
        </p:nvSpPr>
        <p:spPr bwMode="auto">
          <a:xfrm>
            <a:off x="6724399"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Rectangle: Rounded Corners 72">
            <a:extLst>
              <a:ext uri="{FF2B5EF4-FFF2-40B4-BE49-F238E27FC236}">
                <a16:creationId xmlns:a16="http://schemas.microsoft.com/office/drawing/2014/main" id="{A36193FE-5774-40C6-8990-3B54A1D56C98}"/>
              </a:ext>
            </a:extLst>
          </p:cNvPr>
          <p:cNvSpPr/>
          <p:nvPr/>
        </p:nvSpPr>
        <p:spPr bwMode="auto">
          <a:xfrm>
            <a:off x="8995000"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Rectangle: Rounded Corners 73">
            <a:extLst>
              <a:ext uri="{FF2B5EF4-FFF2-40B4-BE49-F238E27FC236}">
                <a16:creationId xmlns:a16="http://schemas.microsoft.com/office/drawing/2014/main" id="{F05C5A65-0D84-4FE3-BEE5-7A824B3C12C0}"/>
              </a:ext>
            </a:extLst>
          </p:cNvPr>
          <p:cNvSpPr/>
          <p:nvPr/>
        </p:nvSpPr>
        <p:spPr bwMode="auto">
          <a:xfrm>
            <a:off x="10508392"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2" name="Group 31">
            <a:extLst>
              <a:ext uri="{FF2B5EF4-FFF2-40B4-BE49-F238E27FC236}">
                <a16:creationId xmlns:a16="http://schemas.microsoft.com/office/drawing/2014/main" id="{C64ADF7C-DE36-D8D0-B4DA-FA2A2614340A}"/>
              </a:ext>
            </a:extLst>
          </p:cNvPr>
          <p:cNvGrpSpPr/>
          <p:nvPr/>
        </p:nvGrpSpPr>
        <p:grpSpPr>
          <a:xfrm>
            <a:off x="9392911" y="6207927"/>
            <a:ext cx="2488502" cy="454909"/>
            <a:chOff x="9392911" y="6207927"/>
            <a:chExt cx="2488502" cy="454909"/>
          </a:xfrm>
        </p:grpSpPr>
        <p:pic>
          <p:nvPicPr>
            <p:cNvPr id="33" name="Picture 32" descr="A picture containing text, ax, wheel&#10;&#10;Description automatically generated">
              <a:extLst>
                <a:ext uri="{FF2B5EF4-FFF2-40B4-BE49-F238E27FC236}">
                  <a16:creationId xmlns:a16="http://schemas.microsoft.com/office/drawing/2014/main" id="{E04B2E3E-BD8A-9B50-58CA-D9DBF26B67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4" name="Rectangle 8">
              <a:extLst>
                <a:ext uri="{FF2B5EF4-FFF2-40B4-BE49-F238E27FC236}">
                  <a16:creationId xmlns:a16="http://schemas.microsoft.com/office/drawing/2014/main" id="{492BB332-B7AB-A33A-15C8-DE0277C5C1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81043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extBox 170">
            <a:extLst>
              <a:ext uri="{FF2B5EF4-FFF2-40B4-BE49-F238E27FC236}">
                <a16:creationId xmlns:a16="http://schemas.microsoft.com/office/drawing/2014/main" id="{EF27966F-3E19-4B4F-B432-AA4DE6148789}"/>
              </a:ext>
            </a:extLst>
          </p:cNvPr>
          <p:cNvSpPr txBox="1"/>
          <p:nvPr/>
        </p:nvSpPr>
        <p:spPr bwMode="auto">
          <a:xfrm>
            <a:off x="5596424" y="5813425"/>
            <a:ext cx="28886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 name="Title 1"/>
          <p:cNvSpPr>
            <a:spLocks noGrp="1"/>
          </p:cNvSpPr>
          <p:nvPr>
            <p:ph type="title"/>
          </p:nvPr>
        </p:nvSpPr>
        <p:spPr/>
        <p:txBody>
          <a:bodyPr/>
          <a:lstStyle/>
          <a:p>
            <a:r>
              <a:rPr lang="en-US" dirty="0"/>
              <a:t>DISCOVER: Daily Oral FTC/TAF Noninferior to Daily </a:t>
            </a:r>
            <a:br>
              <a:rPr lang="en-US" dirty="0"/>
            </a:br>
            <a:r>
              <a:rPr lang="en-US" dirty="0"/>
              <a:t>Oral FTC/TDF for HIV Prevention in MSM and TGW</a:t>
            </a:r>
          </a:p>
        </p:txBody>
      </p:sp>
      <p:sp>
        <p:nvSpPr>
          <p:cNvPr id="4" name="Content Placeholder 3">
            <a:extLst>
              <a:ext uri="{FF2B5EF4-FFF2-40B4-BE49-F238E27FC236}">
                <a16:creationId xmlns:a16="http://schemas.microsoft.com/office/drawing/2014/main" id="{5A9AF56D-098F-0F48-B7F0-0003D913C5FF}"/>
              </a:ext>
            </a:extLst>
          </p:cNvPr>
          <p:cNvSpPr>
            <a:spLocks noGrp="1"/>
          </p:cNvSpPr>
          <p:nvPr>
            <p:ph sz="half" idx="4294967295"/>
          </p:nvPr>
        </p:nvSpPr>
        <p:spPr>
          <a:xfrm>
            <a:off x="6962775" y="1519238"/>
            <a:ext cx="5229225" cy="4678362"/>
          </a:xfrm>
        </p:spPr>
        <p:txBody>
          <a:bodyPr/>
          <a:lstStyle/>
          <a:p>
            <a:r>
              <a:rPr lang="en-US" sz="2400" dirty="0"/>
              <a:t>Noninferiority of FTC/TAF maintained through Wk 96</a:t>
            </a:r>
            <a:r>
              <a:rPr lang="en-US" sz="2400" baseline="30000" dirty="0"/>
              <a:t>2</a:t>
            </a:r>
          </a:p>
          <a:p>
            <a:pPr lvl="2"/>
            <a:r>
              <a:rPr lang="en-US" sz="2200" dirty="0"/>
              <a:t>IRR: 0.54 (95% CI: 0.23-1.26)</a:t>
            </a:r>
          </a:p>
          <a:p>
            <a:r>
              <a:rPr lang="en-US" sz="2400" dirty="0"/>
              <a:t>Improved bone and renal safety with FTC/TAF vs FTC/TDF at Wk 96</a:t>
            </a:r>
          </a:p>
          <a:p>
            <a:endParaRPr lang="en-US" sz="2600" dirty="0"/>
          </a:p>
        </p:txBody>
      </p:sp>
      <p:sp>
        <p:nvSpPr>
          <p:cNvPr id="100" name="TextBox 99">
            <a:extLst>
              <a:ext uri="{FF2B5EF4-FFF2-40B4-BE49-F238E27FC236}">
                <a16:creationId xmlns:a16="http://schemas.microsoft.com/office/drawing/2014/main" id="{D0362FFE-7A41-44C7-9654-F638485A596B}"/>
              </a:ext>
            </a:extLst>
          </p:cNvPr>
          <p:cNvSpPr txBox="1"/>
          <p:nvPr/>
        </p:nvSpPr>
        <p:spPr bwMode="auto">
          <a:xfrm>
            <a:off x="2061849" y="3442883"/>
            <a:ext cx="1402134"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FTC/TAF</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2670)</a:t>
            </a:r>
          </a:p>
        </p:txBody>
      </p:sp>
      <p:sp>
        <p:nvSpPr>
          <p:cNvPr id="101" name="TextBox 100">
            <a:extLst>
              <a:ext uri="{FF2B5EF4-FFF2-40B4-BE49-F238E27FC236}">
                <a16:creationId xmlns:a16="http://schemas.microsoft.com/office/drawing/2014/main" id="{3B63C8E4-F305-43EE-87A2-507C8544DB33}"/>
              </a:ext>
            </a:extLst>
          </p:cNvPr>
          <p:cNvSpPr txBox="1"/>
          <p:nvPr/>
        </p:nvSpPr>
        <p:spPr bwMode="auto">
          <a:xfrm>
            <a:off x="4108858" y="3439252"/>
            <a:ext cx="1371600"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FTC/TDF</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2665)</a:t>
            </a:r>
          </a:p>
        </p:txBody>
      </p:sp>
      <p:cxnSp>
        <p:nvCxnSpPr>
          <p:cNvPr id="103" name="Straight Connector 102">
            <a:extLst>
              <a:ext uri="{FF2B5EF4-FFF2-40B4-BE49-F238E27FC236}">
                <a16:creationId xmlns:a16="http://schemas.microsoft.com/office/drawing/2014/main" id="{B0E4C5BE-A04A-4345-BFDB-965059FFEB56}"/>
              </a:ext>
            </a:extLst>
          </p:cNvPr>
          <p:cNvCxnSpPr>
            <a:cxnSpLocks/>
          </p:cNvCxnSpPr>
          <p:nvPr/>
        </p:nvCxnSpPr>
        <p:spPr bwMode="auto">
          <a:xfrm flipV="1">
            <a:off x="1781429" y="1858943"/>
            <a:ext cx="0" cy="1586755"/>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F454130-A1E7-4464-8283-643C1495D441}"/>
              </a:ext>
            </a:extLst>
          </p:cNvPr>
          <p:cNvCxnSpPr/>
          <p:nvPr/>
        </p:nvCxnSpPr>
        <p:spPr bwMode="auto">
          <a:xfrm flipH="1">
            <a:off x="1721450" y="1868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85B9860-57D1-4E08-A474-9D7FF4A08DBB}"/>
              </a:ext>
            </a:extLst>
          </p:cNvPr>
          <p:cNvCxnSpPr/>
          <p:nvPr/>
        </p:nvCxnSpPr>
        <p:spPr bwMode="auto">
          <a:xfrm flipH="1">
            <a:off x="1721450" y="21292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F5F45AA-9C68-4DB0-9186-D86A195FA90C}"/>
              </a:ext>
            </a:extLst>
          </p:cNvPr>
          <p:cNvCxnSpPr/>
          <p:nvPr/>
        </p:nvCxnSpPr>
        <p:spPr bwMode="auto">
          <a:xfrm flipH="1">
            <a:off x="1721450" y="23904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2A5C4E4-A8AB-405F-8FDD-01790E4DB320}"/>
              </a:ext>
            </a:extLst>
          </p:cNvPr>
          <p:cNvCxnSpPr/>
          <p:nvPr/>
        </p:nvCxnSpPr>
        <p:spPr bwMode="auto">
          <a:xfrm flipH="1">
            <a:off x="1721450" y="26516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66D74FC-7E12-44D6-A569-82005D628BCE}"/>
              </a:ext>
            </a:extLst>
          </p:cNvPr>
          <p:cNvCxnSpPr/>
          <p:nvPr/>
        </p:nvCxnSpPr>
        <p:spPr bwMode="auto">
          <a:xfrm flipH="1">
            <a:off x="1721450" y="29127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D8BC638-CD1F-42A2-9FC1-F2EF3DA30792}"/>
              </a:ext>
            </a:extLst>
          </p:cNvPr>
          <p:cNvCxnSpPr/>
          <p:nvPr/>
        </p:nvCxnSpPr>
        <p:spPr bwMode="auto">
          <a:xfrm flipH="1">
            <a:off x="1721450" y="31739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E975130-D664-4B31-AFBE-A62F77F28EA0}"/>
              </a:ext>
            </a:extLst>
          </p:cNvPr>
          <p:cNvCxnSpPr/>
          <p:nvPr/>
        </p:nvCxnSpPr>
        <p:spPr bwMode="auto">
          <a:xfrm>
            <a:off x="1786530" y="34509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61EB829-7B91-4EC1-89C4-41985E26EED1}"/>
              </a:ext>
            </a:extLst>
          </p:cNvPr>
          <p:cNvCxnSpPr/>
          <p:nvPr/>
        </p:nvCxnSpPr>
        <p:spPr bwMode="auto">
          <a:xfrm>
            <a:off x="3766199" y="34509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DC08371-79F2-4EDF-8E09-9F5F35DE8083}"/>
              </a:ext>
            </a:extLst>
          </p:cNvPr>
          <p:cNvCxnSpPr/>
          <p:nvPr/>
        </p:nvCxnSpPr>
        <p:spPr bwMode="auto">
          <a:xfrm>
            <a:off x="5764340" y="345092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5" name="TextBox 114">
            <a:extLst>
              <a:ext uri="{FF2B5EF4-FFF2-40B4-BE49-F238E27FC236}">
                <a16:creationId xmlns:a16="http://schemas.microsoft.com/office/drawing/2014/main" id="{C83BA9BB-DE35-46F7-B94F-D6A1856299ED}"/>
              </a:ext>
            </a:extLst>
          </p:cNvPr>
          <p:cNvSpPr txBox="1"/>
          <p:nvPr/>
        </p:nvSpPr>
        <p:spPr bwMode="auto">
          <a:xfrm>
            <a:off x="1246903" y="1709960"/>
            <a:ext cx="51358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16" name="TextBox 115">
            <a:extLst>
              <a:ext uri="{FF2B5EF4-FFF2-40B4-BE49-F238E27FC236}">
                <a16:creationId xmlns:a16="http://schemas.microsoft.com/office/drawing/2014/main" id="{C57E44AD-D47E-4B6D-8EE8-DB9F4B0C92C4}"/>
              </a:ext>
            </a:extLst>
          </p:cNvPr>
          <p:cNvSpPr txBox="1"/>
          <p:nvPr/>
        </p:nvSpPr>
        <p:spPr bwMode="auto">
          <a:xfrm>
            <a:off x="1299155" y="1970287"/>
            <a:ext cx="46133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117" name="TextBox 116">
            <a:extLst>
              <a:ext uri="{FF2B5EF4-FFF2-40B4-BE49-F238E27FC236}">
                <a16:creationId xmlns:a16="http://schemas.microsoft.com/office/drawing/2014/main" id="{BA3E0F76-FD91-4E23-84CB-96B8A8FF9C5C}"/>
              </a:ext>
            </a:extLst>
          </p:cNvPr>
          <p:cNvSpPr txBox="1"/>
          <p:nvPr/>
        </p:nvSpPr>
        <p:spPr bwMode="auto">
          <a:xfrm>
            <a:off x="1264320" y="2502315"/>
            <a:ext cx="49617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p:txBody>
      </p:sp>
      <p:sp>
        <p:nvSpPr>
          <p:cNvPr id="118" name="TextBox 117">
            <a:extLst>
              <a:ext uri="{FF2B5EF4-FFF2-40B4-BE49-F238E27FC236}">
                <a16:creationId xmlns:a16="http://schemas.microsoft.com/office/drawing/2014/main" id="{4143D8AB-20F1-4196-BE6C-987749489235}"/>
              </a:ext>
            </a:extLst>
          </p:cNvPr>
          <p:cNvSpPr txBox="1"/>
          <p:nvPr/>
        </p:nvSpPr>
        <p:spPr bwMode="auto">
          <a:xfrm>
            <a:off x="1281737" y="2762642"/>
            <a:ext cx="47875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19" name="TextBox 118">
            <a:extLst>
              <a:ext uri="{FF2B5EF4-FFF2-40B4-BE49-F238E27FC236}">
                <a16:creationId xmlns:a16="http://schemas.microsoft.com/office/drawing/2014/main" id="{B6EA5BC6-83D2-474B-BDC8-1F0FD72934C0}"/>
              </a:ext>
            </a:extLst>
          </p:cNvPr>
          <p:cNvSpPr txBox="1"/>
          <p:nvPr/>
        </p:nvSpPr>
        <p:spPr bwMode="auto">
          <a:xfrm>
            <a:off x="1264320" y="3022968"/>
            <a:ext cx="49617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120" name="TextBox 119">
            <a:extLst>
              <a:ext uri="{FF2B5EF4-FFF2-40B4-BE49-F238E27FC236}">
                <a16:creationId xmlns:a16="http://schemas.microsoft.com/office/drawing/2014/main" id="{2660811D-E249-4776-A1F6-45426D2C80BA}"/>
              </a:ext>
            </a:extLst>
          </p:cNvPr>
          <p:cNvSpPr txBox="1"/>
          <p:nvPr/>
        </p:nvSpPr>
        <p:spPr bwMode="auto">
          <a:xfrm>
            <a:off x="1438490" y="3304196"/>
            <a:ext cx="32200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1" name="TextBox 120">
            <a:extLst>
              <a:ext uri="{FF2B5EF4-FFF2-40B4-BE49-F238E27FC236}">
                <a16:creationId xmlns:a16="http://schemas.microsoft.com/office/drawing/2014/main" id="{DABB8920-9303-4E49-8499-DA1ECD15C318}"/>
              </a:ext>
            </a:extLst>
          </p:cNvPr>
          <p:cNvSpPr txBox="1"/>
          <p:nvPr/>
        </p:nvSpPr>
        <p:spPr bwMode="auto">
          <a:xfrm rot="16200000">
            <a:off x="-18065" y="2243239"/>
            <a:ext cx="208044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 Incidence Rate/100 PY (95% CI)</a:t>
            </a:r>
          </a:p>
        </p:txBody>
      </p:sp>
      <p:cxnSp>
        <p:nvCxnSpPr>
          <p:cNvPr id="122" name="Straight Connector 121">
            <a:extLst>
              <a:ext uri="{FF2B5EF4-FFF2-40B4-BE49-F238E27FC236}">
                <a16:creationId xmlns:a16="http://schemas.microsoft.com/office/drawing/2014/main" id="{F75E38BA-2FA1-48E8-9664-5D7AA4A6E92E}"/>
              </a:ext>
            </a:extLst>
          </p:cNvPr>
          <p:cNvCxnSpPr/>
          <p:nvPr/>
        </p:nvCxnSpPr>
        <p:spPr bwMode="auto">
          <a:xfrm flipH="1">
            <a:off x="1721450" y="3445698"/>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3" name="TextBox 122">
            <a:extLst>
              <a:ext uri="{FF2B5EF4-FFF2-40B4-BE49-F238E27FC236}">
                <a16:creationId xmlns:a16="http://schemas.microsoft.com/office/drawing/2014/main" id="{A382A16E-BF85-4F00-8C82-72C7C3A91AC1}"/>
              </a:ext>
            </a:extLst>
          </p:cNvPr>
          <p:cNvSpPr txBox="1"/>
          <p:nvPr/>
        </p:nvSpPr>
        <p:spPr bwMode="auto">
          <a:xfrm>
            <a:off x="1834042" y="1495405"/>
            <a:ext cx="388390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 Incidence at Wk 48</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50D23989-63E9-41AD-93C6-E16B9848096E}"/>
              </a:ext>
            </a:extLst>
          </p:cNvPr>
          <p:cNvSpPr/>
          <p:nvPr/>
        </p:nvSpPr>
        <p:spPr bwMode="auto">
          <a:xfrm>
            <a:off x="2072636" y="3022002"/>
            <a:ext cx="1371600" cy="4279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65E371B2-8C42-46CB-9459-BC3494F4B05F}"/>
              </a:ext>
            </a:extLst>
          </p:cNvPr>
          <p:cNvSpPr/>
          <p:nvPr/>
        </p:nvSpPr>
        <p:spPr bwMode="auto">
          <a:xfrm>
            <a:off x="4100157" y="2550554"/>
            <a:ext cx="1371600" cy="8941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TextBox 125">
            <a:extLst>
              <a:ext uri="{FF2B5EF4-FFF2-40B4-BE49-F238E27FC236}">
                <a16:creationId xmlns:a16="http://schemas.microsoft.com/office/drawing/2014/main" id="{20F450FD-E377-452F-BF5E-8F88271FBC26}"/>
              </a:ext>
            </a:extLst>
          </p:cNvPr>
          <p:cNvSpPr txBox="1"/>
          <p:nvPr/>
        </p:nvSpPr>
        <p:spPr bwMode="auto">
          <a:xfrm>
            <a:off x="1255610" y="2242896"/>
            <a:ext cx="50488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27" name="TextBox 126">
            <a:extLst>
              <a:ext uri="{FF2B5EF4-FFF2-40B4-BE49-F238E27FC236}">
                <a16:creationId xmlns:a16="http://schemas.microsoft.com/office/drawing/2014/main" id="{AF4D5562-D50C-449B-9A73-55D03FC4159F}"/>
              </a:ext>
            </a:extLst>
          </p:cNvPr>
          <p:cNvSpPr txBox="1"/>
          <p:nvPr/>
        </p:nvSpPr>
        <p:spPr bwMode="auto">
          <a:xfrm>
            <a:off x="4365078" y="2486457"/>
            <a:ext cx="85202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4386 PY</a:t>
            </a:r>
          </a:p>
        </p:txBody>
      </p:sp>
      <p:grpSp>
        <p:nvGrpSpPr>
          <p:cNvPr id="128" name="Group 127">
            <a:extLst>
              <a:ext uri="{FF2B5EF4-FFF2-40B4-BE49-F238E27FC236}">
                <a16:creationId xmlns:a16="http://schemas.microsoft.com/office/drawing/2014/main" id="{4839D05B-2610-4A31-80C9-F3DBB79D7BD7}"/>
              </a:ext>
            </a:extLst>
          </p:cNvPr>
          <p:cNvGrpSpPr/>
          <p:nvPr/>
        </p:nvGrpSpPr>
        <p:grpSpPr>
          <a:xfrm>
            <a:off x="2672827" y="2565899"/>
            <a:ext cx="163814" cy="709624"/>
            <a:chOff x="2544090" y="1957626"/>
            <a:chExt cx="103394" cy="764846"/>
          </a:xfrm>
        </p:grpSpPr>
        <p:cxnSp>
          <p:nvCxnSpPr>
            <p:cNvPr id="129" name="Straight Connector 128">
              <a:extLst>
                <a:ext uri="{FF2B5EF4-FFF2-40B4-BE49-F238E27FC236}">
                  <a16:creationId xmlns:a16="http://schemas.microsoft.com/office/drawing/2014/main" id="{655ECB1C-33DB-4D98-968F-EEE08384A3CA}"/>
                </a:ext>
              </a:extLst>
            </p:cNvPr>
            <p:cNvCxnSpPr>
              <a:cxnSpLocks/>
            </p:cNvCxnSpPr>
            <p:nvPr/>
          </p:nvCxnSpPr>
          <p:spPr bwMode="auto">
            <a:xfrm>
              <a:off x="2595787" y="1957626"/>
              <a:ext cx="0" cy="317509"/>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83AEFBA-1586-4EA2-B993-D2BCAC53B7EA}"/>
                </a:ext>
              </a:extLst>
            </p:cNvPr>
            <p:cNvCxnSpPr/>
            <p:nvPr/>
          </p:nvCxnSpPr>
          <p:spPr bwMode="auto">
            <a:xfrm>
              <a:off x="2544090" y="1966274"/>
              <a:ext cx="103394"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43E0ECB-8574-497A-9149-540088AED601}"/>
                </a:ext>
              </a:extLst>
            </p:cNvPr>
            <p:cNvCxnSpPr/>
            <p:nvPr/>
          </p:nvCxnSpPr>
          <p:spPr bwMode="auto">
            <a:xfrm>
              <a:off x="2544090" y="2722472"/>
              <a:ext cx="103394" cy="0"/>
            </a:xfrm>
            <a:prstGeom prst="line">
              <a:avLst/>
            </a:prstGeom>
            <a:noFill/>
            <a:ln w="28575" cap="flat" cmpd="sng" algn="ctr">
              <a:solidFill>
                <a:schemeClr val="bg1"/>
              </a:solidFill>
              <a:prstDash val="solid"/>
              <a:round/>
              <a:headEnd type="none" w="med" len="med"/>
              <a:tailEnd type="none" w="med" len="med"/>
            </a:ln>
            <a:effectLst/>
          </p:spPr>
        </p:cxnSp>
      </p:grpSp>
      <p:sp>
        <p:nvSpPr>
          <p:cNvPr id="132" name="TextBox 131">
            <a:extLst>
              <a:ext uri="{FF2B5EF4-FFF2-40B4-BE49-F238E27FC236}">
                <a16:creationId xmlns:a16="http://schemas.microsoft.com/office/drawing/2014/main" id="{B8FAD978-50F7-462F-9BF2-5AC566B6BD6B}"/>
              </a:ext>
            </a:extLst>
          </p:cNvPr>
          <p:cNvSpPr txBox="1"/>
          <p:nvPr/>
        </p:nvSpPr>
        <p:spPr bwMode="auto">
          <a:xfrm>
            <a:off x="2323918" y="2941619"/>
            <a:ext cx="85202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4370 PY</a:t>
            </a:r>
          </a:p>
        </p:txBody>
      </p:sp>
      <p:grpSp>
        <p:nvGrpSpPr>
          <p:cNvPr id="133" name="Group 132">
            <a:extLst>
              <a:ext uri="{FF2B5EF4-FFF2-40B4-BE49-F238E27FC236}">
                <a16:creationId xmlns:a16="http://schemas.microsoft.com/office/drawing/2014/main" id="{F5114279-6308-4101-9157-5D87F6031307}"/>
              </a:ext>
            </a:extLst>
          </p:cNvPr>
          <p:cNvGrpSpPr/>
          <p:nvPr/>
        </p:nvGrpSpPr>
        <p:grpSpPr>
          <a:xfrm>
            <a:off x="4706998" y="1960908"/>
            <a:ext cx="156957" cy="1001509"/>
            <a:chOff x="2544090" y="1957626"/>
            <a:chExt cx="103394" cy="764846"/>
          </a:xfrm>
        </p:grpSpPr>
        <p:cxnSp>
          <p:nvCxnSpPr>
            <p:cNvPr id="134" name="Straight Connector 133">
              <a:extLst>
                <a:ext uri="{FF2B5EF4-FFF2-40B4-BE49-F238E27FC236}">
                  <a16:creationId xmlns:a16="http://schemas.microsoft.com/office/drawing/2014/main" id="{B42D3188-9120-4ECC-9B56-7AB8E73266DD}"/>
                </a:ext>
              </a:extLst>
            </p:cNvPr>
            <p:cNvCxnSpPr>
              <a:cxnSpLocks/>
            </p:cNvCxnSpPr>
            <p:nvPr/>
          </p:nvCxnSpPr>
          <p:spPr bwMode="auto">
            <a:xfrm>
              <a:off x="2595788" y="1957626"/>
              <a:ext cx="0" cy="32803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C432784-131C-43E5-88D8-F6F36BD988E2}"/>
                </a:ext>
              </a:extLst>
            </p:cNvPr>
            <p:cNvCxnSpPr/>
            <p:nvPr/>
          </p:nvCxnSpPr>
          <p:spPr bwMode="auto">
            <a:xfrm>
              <a:off x="2544090" y="1966274"/>
              <a:ext cx="103394"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DF092C87-5C9C-4A29-8474-D9FB8A459496}"/>
                </a:ext>
              </a:extLst>
            </p:cNvPr>
            <p:cNvCxnSpPr/>
            <p:nvPr/>
          </p:nvCxnSpPr>
          <p:spPr bwMode="auto">
            <a:xfrm>
              <a:off x="2544090" y="2722472"/>
              <a:ext cx="10339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37" name="Straight Connector 136">
            <a:extLst>
              <a:ext uri="{FF2B5EF4-FFF2-40B4-BE49-F238E27FC236}">
                <a16:creationId xmlns:a16="http://schemas.microsoft.com/office/drawing/2014/main" id="{1CDAB650-D07F-4F26-8938-87FE0C5B5968}"/>
              </a:ext>
            </a:extLst>
          </p:cNvPr>
          <p:cNvCxnSpPr/>
          <p:nvPr/>
        </p:nvCxnSpPr>
        <p:spPr bwMode="auto">
          <a:xfrm>
            <a:off x="2754734" y="3211463"/>
            <a:ext cx="0" cy="6406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D0B73A9-EF83-4BA4-A5C4-C7D69E7EE23F}"/>
              </a:ext>
            </a:extLst>
          </p:cNvPr>
          <p:cNvCxnSpPr>
            <a:cxnSpLocks/>
          </p:cNvCxnSpPr>
          <p:nvPr/>
        </p:nvCxnSpPr>
        <p:spPr bwMode="auto">
          <a:xfrm>
            <a:off x="4785478" y="2749541"/>
            <a:ext cx="0" cy="212876"/>
          </a:xfrm>
          <a:prstGeom prst="line">
            <a:avLst/>
          </a:prstGeom>
          <a:noFill/>
          <a:ln w="28575" cap="flat" cmpd="sng" algn="ctr">
            <a:solidFill>
              <a:schemeClr val="bg1"/>
            </a:solidFill>
            <a:prstDash val="solid"/>
            <a:round/>
            <a:headEnd type="none" w="med" len="med"/>
            <a:tailEnd type="none" w="med" len="med"/>
          </a:ln>
          <a:effectLst/>
        </p:spPr>
      </p:cxnSp>
      <p:sp>
        <p:nvSpPr>
          <p:cNvPr id="139" name="TextBox 138">
            <a:extLst>
              <a:ext uri="{FF2B5EF4-FFF2-40B4-BE49-F238E27FC236}">
                <a16:creationId xmlns:a16="http://schemas.microsoft.com/office/drawing/2014/main" id="{0A376099-B4CD-4C1E-B9CC-65868C4FE067}"/>
              </a:ext>
            </a:extLst>
          </p:cNvPr>
          <p:cNvSpPr txBox="1"/>
          <p:nvPr/>
        </p:nvSpPr>
        <p:spPr bwMode="auto">
          <a:xfrm>
            <a:off x="2093877" y="2760603"/>
            <a:ext cx="134690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 infections in</a:t>
            </a:r>
          </a:p>
        </p:txBody>
      </p:sp>
      <p:sp>
        <p:nvSpPr>
          <p:cNvPr id="140" name="TextBox 139">
            <a:extLst>
              <a:ext uri="{FF2B5EF4-FFF2-40B4-BE49-F238E27FC236}">
                <a16:creationId xmlns:a16="http://schemas.microsoft.com/office/drawing/2014/main" id="{2243A01F-23D3-4B1E-A63F-21A4348F7EB1}"/>
              </a:ext>
            </a:extLst>
          </p:cNvPr>
          <p:cNvSpPr txBox="1"/>
          <p:nvPr/>
        </p:nvSpPr>
        <p:spPr bwMode="auto">
          <a:xfrm>
            <a:off x="4065540" y="2281462"/>
            <a:ext cx="145110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 infections in</a:t>
            </a:r>
          </a:p>
        </p:txBody>
      </p:sp>
      <p:sp>
        <p:nvSpPr>
          <p:cNvPr id="141" name="TextBox 140">
            <a:extLst>
              <a:ext uri="{FF2B5EF4-FFF2-40B4-BE49-F238E27FC236}">
                <a16:creationId xmlns:a16="http://schemas.microsoft.com/office/drawing/2014/main" id="{1350C49E-6DBC-41F0-9A1A-C978789EE520}"/>
              </a:ext>
            </a:extLst>
          </p:cNvPr>
          <p:cNvSpPr txBox="1"/>
          <p:nvPr/>
        </p:nvSpPr>
        <p:spPr bwMode="auto">
          <a:xfrm>
            <a:off x="2478867" y="2282343"/>
            <a:ext cx="54854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0.16</a:t>
            </a:r>
          </a:p>
        </p:txBody>
      </p:sp>
      <p:sp>
        <p:nvSpPr>
          <p:cNvPr id="142" name="TextBox 141">
            <a:extLst>
              <a:ext uri="{FF2B5EF4-FFF2-40B4-BE49-F238E27FC236}">
                <a16:creationId xmlns:a16="http://schemas.microsoft.com/office/drawing/2014/main" id="{C20E3565-731E-484D-8998-54CA707EB2FD}"/>
              </a:ext>
            </a:extLst>
          </p:cNvPr>
          <p:cNvSpPr txBox="1"/>
          <p:nvPr/>
        </p:nvSpPr>
        <p:spPr bwMode="auto">
          <a:xfrm>
            <a:off x="4511202" y="1677208"/>
            <a:ext cx="54854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0.34</a:t>
            </a:r>
          </a:p>
        </p:txBody>
      </p:sp>
      <p:cxnSp>
        <p:nvCxnSpPr>
          <p:cNvPr id="143" name="Straight Connector 142">
            <a:extLst>
              <a:ext uri="{FF2B5EF4-FFF2-40B4-BE49-F238E27FC236}">
                <a16:creationId xmlns:a16="http://schemas.microsoft.com/office/drawing/2014/main" id="{74C11B9F-B5F8-42F8-B1E4-61E447D2AF6D}"/>
              </a:ext>
            </a:extLst>
          </p:cNvPr>
          <p:cNvCxnSpPr>
            <a:cxnSpLocks/>
          </p:cNvCxnSpPr>
          <p:nvPr/>
        </p:nvCxnSpPr>
        <p:spPr bwMode="auto">
          <a:xfrm>
            <a:off x="1780281" y="3445698"/>
            <a:ext cx="3993496" cy="0"/>
          </a:xfrm>
          <a:prstGeom prst="line">
            <a:avLst/>
          </a:prstGeom>
          <a:noFill/>
          <a:ln w="28575" cap="flat" cmpd="sng" algn="ctr">
            <a:solidFill>
              <a:schemeClr val="bg1"/>
            </a:solidFill>
            <a:prstDash val="solid"/>
            <a:round/>
            <a:headEnd type="none" w="med" len="med"/>
            <a:tailEnd type="none" w="med" len="med"/>
          </a:ln>
          <a:effectLst/>
        </p:spPr>
      </p:cxnSp>
      <p:sp>
        <p:nvSpPr>
          <p:cNvPr id="144" name="Rectangle 143">
            <a:extLst>
              <a:ext uri="{FF2B5EF4-FFF2-40B4-BE49-F238E27FC236}">
                <a16:creationId xmlns:a16="http://schemas.microsoft.com/office/drawing/2014/main" id="{ECE7BE4F-87AF-46EC-A91E-2F2315E96E16}"/>
              </a:ext>
            </a:extLst>
          </p:cNvPr>
          <p:cNvSpPr/>
          <p:nvPr/>
        </p:nvSpPr>
        <p:spPr bwMode="auto">
          <a:xfrm>
            <a:off x="3718923" y="4551880"/>
            <a:ext cx="1215975" cy="1245582"/>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5" name="Straight Connector 144">
            <a:extLst>
              <a:ext uri="{FF2B5EF4-FFF2-40B4-BE49-F238E27FC236}">
                <a16:creationId xmlns:a16="http://schemas.microsoft.com/office/drawing/2014/main" id="{63A9C3A5-7B62-4D58-A97E-0121545D69B1}"/>
              </a:ext>
            </a:extLst>
          </p:cNvPr>
          <p:cNvCxnSpPr/>
          <p:nvPr/>
        </p:nvCxnSpPr>
        <p:spPr bwMode="auto">
          <a:xfrm flipV="1">
            <a:off x="4943020" y="4557104"/>
            <a:ext cx="0" cy="1235134"/>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D12B584-8011-4884-AD7E-484C453D2167}"/>
              </a:ext>
            </a:extLst>
          </p:cNvPr>
          <p:cNvCxnSpPr/>
          <p:nvPr/>
        </p:nvCxnSpPr>
        <p:spPr bwMode="auto">
          <a:xfrm flipV="1">
            <a:off x="3725969" y="4557104"/>
            <a:ext cx="0" cy="1235134"/>
          </a:xfrm>
          <a:prstGeom prst="line">
            <a:avLst/>
          </a:prstGeom>
          <a:noFill/>
          <a:ln w="28575" cap="flat" cmpd="sng" algn="ctr">
            <a:solidFill>
              <a:schemeClr val="bg1"/>
            </a:solidFill>
            <a:prstDash val="sysDash"/>
            <a:round/>
            <a:headEnd type="none" w="med" len="med"/>
            <a:tailEnd type="none" w="med" len="med"/>
          </a:ln>
          <a:effectLst/>
        </p:spPr>
      </p:cxnSp>
      <p:sp>
        <p:nvSpPr>
          <p:cNvPr id="147" name="Arrow: Right 146">
            <a:extLst>
              <a:ext uri="{FF2B5EF4-FFF2-40B4-BE49-F238E27FC236}">
                <a16:creationId xmlns:a16="http://schemas.microsoft.com/office/drawing/2014/main" id="{9093FF46-47D6-4CB7-8C45-DA68F29F9E29}"/>
              </a:ext>
            </a:extLst>
          </p:cNvPr>
          <p:cNvSpPr/>
          <p:nvPr/>
        </p:nvSpPr>
        <p:spPr bwMode="auto">
          <a:xfrm>
            <a:off x="3718923" y="4237503"/>
            <a:ext cx="1937781" cy="434971"/>
          </a:xfrm>
          <a:prstGeom prst="rightArrow">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Arrow: Right 147">
            <a:extLst>
              <a:ext uri="{FF2B5EF4-FFF2-40B4-BE49-F238E27FC236}">
                <a16:creationId xmlns:a16="http://schemas.microsoft.com/office/drawing/2014/main" id="{A839333D-77CE-4541-A735-4DCB878F33FB}"/>
              </a:ext>
            </a:extLst>
          </p:cNvPr>
          <p:cNvSpPr/>
          <p:nvPr/>
        </p:nvSpPr>
        <p:spPr bwMode="auto">
          <a:xfrm rot="10800000">
            <a:off x="1698335" y="4237503"/>
            <a:ext cx="2034679" cy="434971"/>
          </a:xfrm>
          <a:prstGeom prst="rightArrow">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9" name="Straight Connector 148">
            <a:extLst>
              <a:ext uri="{FF2B5EF4-FFF2-40B4-BE49-F238E27FC236}">
                <a16:creationId xmlns:a16="http://schemas.microsoft.com/office/drawing/2014/main" id="{288E0793-9749-4DB6-B993-DBB34BE7C30C}"/>
              </a:ext>
            </a:extLst>
          </p:cNvPr>
          <p:cNvCxnSpPr>
            <a:cxnSpLocks/>
          </p:cNvCxnSpPr>
          <p:nvPr/>
        </p:nvCxnSpPr>
        <p:spPr bwMode="auto">
          <a:xfrm>
            <a:off x="1705727" y="5792238"/>
            <a:ext cx="4033217" cy="0"/>
          </a:xfrm>
          <a:prstGeom prst="line">
            <a:avLst/>
          </a:prstGeom>
          <a:noFill/>
          <a:ln w="28575" cap="flat" cmpd="sng" algn="ctr">
            <a:solidFill>
              <a:schemeClr val="bg1"/>
            </a:solidFill>
            <a:prstDash val="solid"/>
            <a:round/>
            <a:headEnd type="none" w="med" len="med"/>
            <a:tailEnd type="none" w="med" len="med"/>
          </a:ln>
          <a:effectLst/>
        </p:spPr>
      </p:cxnSp>
      <p:sp>
        <p:nvSpPr>
          <p:cNvPr id="150" name="TextBox 149">
            <a:extLst>
              <a:ext uri="{FF2B5EF4-FFF2-40B4-BE49-F238E27FC236}">
                <a16:creationId xmlns:a16="http://schemas.microsoft.com/office/drawing/2014/main" id="{E1BF0CB7-E8F7-400E-81EA-05599719DC05}"/>
              </a:ext>
            </a:extLst>
          </p:cNvPr>
          <p:cNvSpPr txBox="1"/>
          <p:nvPr/>
        </p:nvSpPr>
        <p:spPr bwMode="auto">
          <a:xfrm>
            <a:off x="2076788" y="4282299"/>
            <a:ext cx="147033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Favors FTC/TAF</a:t>
            </a:r>
          </a:p>
        </p:txBody>
      </p:sp>
      <p:sp>
        <p:nvSpPr>
          <p:cNvPr id="151" name="TextBox 150">
            <a:extLst>
              <a:ext uri="{FF2B5EF4-FFF2-40B4-BE49-F238E27FC236}">
                <a16:creationId xmlns:a16="http://schemas.microsoft.com/office/drawing/2014/main" id="{6CF113C8-AFB4-4C05-9A72-9EF8C92A3CF4}"/>
              </a:ext>
            </a:extLst>
          </p:cNvPr>
          <p:cNvSpPr txBox="1"/>
          <p:nvPr/>
        </p:nvSpPr>
        <p:spPr bwMode="auto">
          <a:xfrm>
            <a:off x="3917193" y="4272324"/>
            <a:ext cx="149130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Favors FTC/TDF</a:t>
            </a:r>
          </a:p>
        </p:txBody>
      </p:sp>
      <p:cxnSp>
        <p:nvCxnSpPr>
          <p:cNvPr id="153" name="Straight Connector 152">
            <a:extLst>
              <a:ext uri="{FF2B5EF4-FFF2-40B4-BE49-F238E27FC236}">
                <a16:creationId xmlns:a16="http://schemas.microsoft.com/office/drawing/2014/main" id="{64E04FCD-D56D-425B-AB99-76C46296C51F}"/>
              </a:ext>
            </a:extLst>
          </p:cNvPr>
          <p:cNvCxnSpPr/>
          <p:nvPr/>
        </p:nvCxnSpPr>
        <p:spPr bwMode="auto">
          <a:xfrm>
            <a:off x="1721113" y="57974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1185EB3-8862-4672-AE5B-EF6CBFE05A8B}"/>
              </a:ext>
            </a:extLst>
          </p:cNvPr>
          <p:cNvCxnSpPr/>
          <p:nvPr/>
        </p:nvCxnSpPr>
        <p:spPr bwMode="auto">
          <a:xfrm>
            <a:off x="3725969" y="57974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ECEA74E-C6DD-4A7F-82B8-C44726EE1A41}"/>
              </a:ext>
            </a:extLst>
          </p:cNvPr>
          <p:cNvCxnSpPr/>
          <p:nvPr/>
        </p:nvCxnSpPr>
        <p:spPr bwMode="auto">
          <a:xfrm>
            <a:off x="5730824" y="5797462"/>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156" name="Group 155">
            <a:extLst>
              <a:ext uri="{FF2B5EF4-FFF2-40B4-BE49-F238E27FC236}">
                <a16:creationId xmlns:a16="http://schemas.microsoft.com/office/drawing/2014/main" id="{DB572434-30DF-411B-B261-68DC54445CB4}"/>
              </a:ext>
            </a:extLst>
          </p:cNvPr>
          <p:cNvGrpSpPr/>
          <p:nvPr/>
        </p:nvGrpSpPr>
        <p:grpSpPr>
          <a:xfrm>
            <a:off x="2084128" y="5083225"/>
            <a:ext cx="1924879" cy="198555"/>
            <a:chOff x="2419241" y="5159829"/>
            <a:chExt cx="1238359" cy="198555"/>
          </a:xfrm>
        </p:grpSpPr>
        <p:cxnSp>
          <p:nvCxnSpPr>
            <p:cNvPr id="157" name="Straight Connector 156">
              <a:extLst>
                <a:ext uri="{FF2B5EF4-FFF2-40B4-BE49-F238E27FC236}">
                  <a16:creationId xmlns:a16="http://schemas.microsoft.com/office/drawing/2014/main" id="{028F3CB9-E516-4847-93B2-76576DF08E73}"/>
                </a:ext>
              </a:extLst>
            </p:cNvPr>
            <p:cNvCxnSpPr/>
            <p:nvPr/>
          </p:nvCxnSpPr>
          <p:spPr bwMode="auto">
            <a:xfrm>
              <a:off x="2424844" y="5259106"/>
              <a:ext cx="1222684"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B40269B2-8C63-466B-A000-E16DC2227D6D}"/>
                </a:ext>
              </a:extLst>
            </p:cNvPr>
            <p:cNvCxnSpPr/>
            <p:nvPr/>
          </p:nvCxnSpPr>
          <p:spPr bwMode="auto">
            <a:xfrm>
              <a:off x="3657600" y="5159829"/>
              <a:ext cx="0" cy="198555"/>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103EC13-5FCB-41C6-A273-266726BA6A44}"/>
                </a:ext>
              </a:extLst>
            </p:cNvPr>
            <p:cNvCxnSpPr/>
            <p:nvPr/>
          </p:nvCxnSpPr>
          <p:spPr bwMode="auto">
            <a:xfrm>
              <a:off x="2419241" y="5159829"/>
              <a:ext cx="0" cy="198555"/>
            </a:xfrm>
            <a:prstGeom prst="line">
              <a:avLst/>
            </a:prstGeom>
            <a:noFill/>
            <a:ln w="28575" cap="flat" cmpd="sng" algn="ctr">
              <a:solidFill>
                <a:schemeClr val="bg1"/>
              </a:solidFill>
              <a:prstDash val="solid"/>
              <a:round/>
              <a:headEnd type="none" w="med" len="med"/>
              <a:tailEnd type="none" w="med" len="med"/>
            </a:ln>
            <a:effectLst/>
          </p:spPr>
        </p:cxnSp>
      </p:grpSp>
      <p:sp>
        <p:nvSpPr>
          <p:cNvPr id="160" name="Diamond 159">
            <a:extLst>
              <a:ext uri="{FF2B5EF4-FFF2-40B4-BE49-F238E27FC236}">
                <a16:creationId xmlns:a16="http://schemas.microsoft.com/office/drawing/2014/main" id="{5F0D869C-AC7A-48EE-8104-E158B51CD75D}"/>
              </a:ext>
            </a:extLst>
          </p:cNvPr>
          <p:cNvSpPr/>
          <p:nvPr/>
        </p:nvSpPr>
        <p:spPr bwMode="auto">
          <a:xfrm>
            <a:off x="2559956" y="5125033"/>
            <a:ext cx="165715" cy="106612"/>
          </a:xfrm>
          <a:prstGeom prst="diamond">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TextBox 160">
            <a:extLst>
              <a:ext uri="{FF2B5EF4-FFF2-40B4-BE49-F238E27FC236}">
                <a16:creationId xmlns:a16="http://schemas.microsoft.com/office/drawing/2014/main" id="{A3F148DC-66CA-4CBF-9ED9-33D6C63A8B6A}"/>
              </a:ext>
            </a:extLst>
          </p:cNvPr>
          <p:cNvSpPr txBox="1"/>
          <p:nvPr/>
        </p:nvSpPr>
        <p:spPr bwMode="auto">
          <a:xfrm>
            <a:off x="1755446" y="4002526"/>
            <a:ext cx="381010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IRR at Wk 48 (95% CI)</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2" name="TextBox 161">
            <a:extLst>
              <a:ext uri="{FF2B5EF4-FFF2-40B4-BE49-F238E27FC236}">
                <a16:creationId xmlns:a16="http://schemas.microsoft.com/office/drawing/2014/main" id="{BA8892FC-52A7-4EF9-B4F5-9245EF3F4B27}"/>
              </a:ext>
            </a:extLst>
          </p:cNvPr>
          <p:cNvSpPr txBox="1"/>
          <p:nvPr/>
        </p:nvSpPr>
        <p:spPr bwMode="auto">
          <a:xfrm>
            <a:off x="1857776" y="5215613"/>
            <a:ext cx="5485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0.19</a:t>
            </a:r>
          </a:p>
        </p:txBody>
      </p:sp>
      <p:sp>
        <p:nvSpPr>
          <p:cNvPr id="163" name="TextBox 162">
            <a:extLst>
              <a:ext uri="{FF2B5EF4-FFF2-40B4-BE49-F238E27FC236}">
                <a16:creationId xmlns:a16="http://schemas.microsoft.com/office/drawing/2014/main" id="{F2C9F9FA-6CF5-410B-AD49-EA22DD33B87E}"/>
              </a:ext>
            </a:extLst>
          </p:cNvPr>
          <p:cNvSpPr txBox="1"/>
          <p:nvPr/>
        </p:nvSpPr>
        <p:spPr bwMode="auto">
          <a:xfrm>
            <a:off x="2385682" y="4884420"/>
            <a:ext cx="5485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0.47</a:t>
            </a:r>
          </a:p>
        </p:txBody>
      </p:sp>
      <p:sp>
        <p:nvSpPr>
          <p:cNvPr id="164" name="TextBox 163">
            <a:extLst>
              <a:ext uri="{FF2B5EF4-FFF2-40B4-BE49-F238E27FC236}">
                <a16:creationId xmlns:a16="http://schemas.microsoft.com/office/drawing/2014/main" id="{757AF011-A5C3-405F-B856-E85CF7B68581}"/>
              </a:ext>
            </a:extLst>
          </p:cNvPr>
          <p:cNvSpPr txBox="1"/>
          <p:nvPr/>
        </p:nvSpPr>
        <p:spPr bwMode="auto">
          <a:xfrm>
            <a:off x="1576682" y="5831968"/>
            <a:ext cx="2888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65" name="TextBox 164">
            <a:extLst>
              <a:ext uri="{FF2B5EF4-FFF2-40B4-BE49-F238E27FC236}">
                <a16:creationId xmlns:a16="http://schemas.microsoft.com/office/drawing/2014/main" id="{31A3D360-36D7-4495-A47B-A1FAD5B92171}"/>
              </a:ext>
            </a:extLst>
          </p:cNvPr>
          <p:cNvSpPr txBox="1"/>
          <p:nvPr/>
        </p:nvSpPr>
        <p:spPr bwMode="auto">
          <a:xfrm>
            <a:off x="3591316" y="5837447"/>
            <a:ext cx="2888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66" name="TextBox 165">
            <a:extLst>
              <a:ext uri="{FF2B5EF4-FFF2-40B4-BE49-F238E27FC236}">
                <a16:creationId xmlns:a16="http://schemas.microsoft.com/office/drawing/2014/main" id="{0F656BD9-2618-46D9-A5E7-D87AA2A92200}"/>
              </a:ext>
            </a:extLst>
          </p:cNvPr>
          <p:cNvSpPr txBox="1"/>
          <p:nvPr/>
        </p:nvSpPr>
        <p:spPr bwMode="auto">
          <a:xfrm>
            <a:off x="4670375" y="5813425"/>
            <a:ext cx="5485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1.62</a:t>
            </a:r>
          </a:p>
        </p:txBody>
      </p:sp>
      <p:sp>
        <p:nvSpPr>
          <p:cNvPr id="169" name="TextBox 168">
            <a:extLst>
              <a:ext uri="{FF2B5EF4-FFF2-40B4-BE49-F238E27FC236}">
                <a16:creationId xmlns:a16="http://schemas.microsoft.com/office/drawing/2014/main" id="{9EC97FC7-09F5-4CAA-BB32-3DE0DB990D87}"/>
              </a:ext>
            </a:extLst>
          </p:cNvPr>
          <p:cNvSpPr txBox="1"/>
          <p:nvPr/>
        </p:nvSpPr>
        <p:spPr bwMode="auto">
          <a:xfrm>
            <a:off x="3837046" y="6081256"/>
            <a:ext cx="2264694"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Noninferiority margin</a:t>
            </a:r>
          </a:p>
        </p:txBody>
      </p:sp>
      <p:sp>
        <p:nvSpPr>
          <p:cNvPr id="170" name="TextBox 169">
            <a:extLst>
              <a:ext uri="{FF2B5EF4-FFF2-40B4-BE49-F238E27FC236}">
                <a16:creationId xmlns:a16="http://schemas.microsoft.com/office/drawing/2014/main" id="{F38B6FD8-C121-4318-A7F8-17134B7AEF25}"/>
              </a:ext>
            </a:extLst>
          </p:cNvPr>
          <p:cNvSpPr txBox="1"/>
          <p:nvPr/>
        </p:nvSpPr>
        <p:spPr bwMode="auto">
          <a:xfrm>
            <a:off x="3797291" y="5215613"/>
            <a:ext cx="5485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7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1300" y="639181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Mayer. Lancet. 2020;396:239. </a:t>
            </a:r>
            <a:r>
              <a:rPr kumimoji="0" lang="de-D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Ogbuagu. Lancet HIV. 2021;8:e397. </a:t>
            </a:r>
          </a:p>
        </p:txBody>
      </p:sp>
      <p:graphicFrame>
        <p:nvGraphicFramePr>
          <p:cNvPr id="75" name="Group 3">
            <a:extLst>
              <a:ext uri="{FF2B5EF4-FFF2-40B4-BE49-F238E27FC236}">
                <a16:creationId xmlns:a16="http://schemas.microsoft.com/office/drawing/2014/main" id="{F54EB4C5-DB0C-DB2A-2D24-E0034C7DE026}"/>
              </a:ext>
            </a:extLst>
          </p:cNvPr>
          <p:cNvGraphicFramePr>
            <a:graphicFrameLocks/>
          </p:cNvGraphicFramePr>
          <p:nvPr>
            <p:extLst>
              <p:ext uri="{D42A27DB-BD31-4B8C-83A1-F6EECF244321}">
                <p14:modId xmlns:p14="http://schemas.microsoft.com/office/powerpoint/2010/main" val="176877706"/>
              </p:ext>
            </p:extLst>
          </p:nvPr>
        </p:nvGraphicFramePr>
        <p:xfrm>
          <a:off x="6242727" y="3650030"/>
          <a:ext cx="5237074" cy="2468896"/>
        </p:xfrm>
        <a:graphic>
          <a:graphicData uri="http://schemas.openxmlformats.org/drawingml/2006/table">
            <a:tbl>
              <a:tblPr/>
              <a:tblGrid>
                <a:gridCol w="2959268">
                  <a:extLst>
                    <a:ext uri="{9D8B030D-6E8A-4147-A177-3AD203B41FA5}">
                      <a16:colId xmlns:a16="http://schemas.microsoft.com/office/drawing/2014/main" val="20000"/>
                    </a:ext>
                  </a:extLst>
                </a:gridCol>
                <a:gridCol w="1138903">
                  <a:extLst>
                    <a:ext uri="{9D8B030D-6E8A-4147-A177-3AD203B41FA5}">
                      <a16:colId xmlns:a16="http://schemas.microsoft.com/office/drawing/2014/main" val="20001"/>
                    </a:ext>
                  </a:extLst>
                </a:gridCol>
                <a:gridCol w="1138903">
                  <a:extLst>
                    <a:ext uri="{9D8B030D-6E8A-4147-A177-3AD203B41FA5}">
                      <a16:colId xmlns:a16="http://schemas.microsoft.com/office/drawing/2014/main" val="20002"/>
                    </a:ext>
                  </a:extLst>
                </a:gridCol>
              </a:tblGrid>
              <a:tr h="224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b="1" kern="1200">
                          <a:solidFill>
                            <a:schemeClr val="tx1"/>
                          </a:solidFill>
                          <a:latin typeface="Arial"/>
                        </a:defRPr>
                      </a:lvl1pPr>
                      <a:lvl2pPr marL="457200" algn="l" defTabSz="914400" rtl="0" eaLnBrk="1" latinLnBrk="0" hangingPunct="1">
                        <a:defRPr sz="1800" b="1" kern="1200">
                          <a:solidFill>
                            <a:schemeClr val="tx1"/>
                          </a:solidFill>
                          <a:latin typeface="Arial"/>
                        </a:defRPr>
                      </a:lvl2pPr>
                      <a:lvl3pPr marL="914400" algn="l" defTabSz="914400" rtl="0" eaLnBrk="1" latinLnBrk="0" hangingPunct="1">
                        <a:defRPr sz="1800" b="1" kern="1200">
                          <a:solidFill>
                            <a:schemeClr val="tx1"/>
                          </a:solidFill>
                          <a:latin typeface="Arial"/>
                        </a:defRPr>
                      </a:lvl3pPr>
                      <a:lvl4pPr marL="1371600" algn="l" defTabSz="914400" rtl="0" eaLnBrk="1" latinLnBrk="0" hangingPunct="1">
                        <a:defRPr sz="1800" b="1" kern="1200">
                          <a:solidFill>
                            <a:schemeClr val="tx1"/>
                          </a:solidFill>
                          <a:latin typeface="Arial"/>
                        </a:defRPr>
                      </a:lvl4pPr>
                      <a:lvl5pPr marL="1828800" algn="l" defTabSz="914400" rtl="0" eaLnBrk="1" latinLnBrk="0" hangingPunct="1">
                        <a:defRPr sz="1800" b="1" kern="1200">
                          <a:solidFill>
                            <a:schemeClr val="tx1"/>
                          </a:solidFill>
                          <a:latin typeface="Arial"/>
                        </a:defRPr>
                      </a:lvl5pPr>
                      <a:lvl6pPr marL="2286000" algn="l" defTabSz="914400" rtl="0" eaLnBrk="1" latinLnBrk="0" hangingPunct="1">
                        <a:defRPr sz="1800" b="1" kern="1200">
                          <a:solidFill>
                            <a:schemeClr val="tx1"/>
                          </a:solidFill>
                          <a:latin typeface="Arial"/>
                        </a:defRPr>
                      </a:lvl6pPr>
                      <a:lvl7pPr marL="2743200" algn="l" defTabSz="914400" rtl="0" eaLnBrk="1" latinLnBrk="0" hangingPunct="1">
                        <a:defRPr sz="1800" b="1" kern="1200">
                          <a:solidFill>
                            <a:schemeClr val="tx1"/>
                          </a:solidFill>
                          <a:latin typeface="Arial"/>
                        </a:defRPr>
                      </a:lvl7pPr>
                      <a:lvl8pPr marL="3200400" algn="l" defTabSz="914400" rtl="0" eaLnBrk="1" latinLnBrk="0" hangingPunct="1">
                        <a:defRPr sz="1800" b="1" kern="1200">
                          <a:solidFill>
                            <a:schemeClr val="tx1"/>
                          </a:solidFill>
                          <a:latin typeface="Arial"/>
                        </a:defRPr>
                      </a:lvl8pPr>
                      <a:lvl9pPr marL="3657600" algn="l" defTabSz="914400" rtl="0" eaLnBrk="1" latinLnBrk="0" hangingPunct="1">
                        <a:defRPr sz="1800" b="1" kern="1200">
                          <a:solidFill>
                            <a:schemeClr val="tx1"/>
                          </a:solidFill>
                          <a:latin typeface="Arial"/>
                        </a:defRPr>
                      </a:lvl9pPr>
                    </a:lstStyle>
                    <a:p>
                      <a:pPr algn="ctr"/>
                      <a:r>
                        <a:rPr lang="en-US" sz="1800" noProof="0" dirty="0">
                          <a:latin typeface="Calibri" panose="020F0502020204030204" pitchFamily="34" charset="0"/>
                          <a:cs typeface="Calibri" panose="020F0502020204030204" pitchFamily="34" charset="0"/>
                        </a:rPr>
                        <a:t>FTC/TAF</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b="1" kern="1200">
                          <a:solidFill>
                            <a:schemeClr val="tx1"/>
                          </a:solidFill>
                          <a:latin typeface="Arial"/>
                        </a:defRPr>
                      </a:lvl1pPr>
                      <a:lvl2pPr marL="457200" algn="l" defTabSz="914400" rtl="0" eaLnBrk="1" latinLnBrk="0" hangingPunct="1">
                        <a:defRPr sz="1800" b="1" kern="1200">
                          <a:solidFill>
                            <a:schemeClr val="tx1"/>
                          </a:solidFill>
                          <a:latin typeface="Arial"/>
                        </a:defRPr>
                      </a:lvl2pPr>
                      <a:lvl3pPr marL="914400" algn="l" defTabSz="914400" rtl="0" eaLnBrk="1" latinLnBrk="0" hangingPunct="1">
                        <a:defRPr sz="1800" b="1" kern="1200">
                          <a:solidFill>
                            <a:schemeClr val="tx1"/>
                          </a:solidFill>
                          <a:latin typeface="Arial"/>
                        </a:defRPr>
                      </a:lvl3pPr>
                      <a:lvl4pPr marL="1371600" algn="l" defTabSz="914400" rtl="0" eaLnBrk="1" latinLnBrk="0" hangingPunct="1">
                        <a:defRPr sz="1800" b="1" kern="1200">
                          <a:solidFill>
                            <a:schemeClr val="tx1"/>
                          </a:solidFill>
                          <a:latin typeface="Arial"/>
                        </a:defRPr>
                      </a:lvl4pPr>
                      <a:lvl5pPr marL="1828800" algn="l" defTabSz="914400" rtl="0" eaLnBrk="1" latinLnBrk="0" hangingPunct="1">
                        <a:defRPr sz="1800" b="1" kern="1200">
                          <a:solidFill>
                            <a:schemeClr val="tx1"/>
                          </a:solidFill>
                          <a:latin typeface="Arial"/>
                        </a:defRPr>
                      </a:lvl5pPr>
                      <a:lvl6pPr marL="2286000" algn="l" defTabSz="914400" rtl="0" eaLnBrk="1" latinLnBrk="0" hangingPunct="1">
                        <a:defRPr sz="1800" b="1" kern="1200">
                          <a:solidFill>
                            <a:schemeClr val="tx1"/>
                          </a:solidFill>
                          <a:latin typeface="Arial"/>
                        </a:defRPr>
                      </a:lvl6pPr>
                      <a:lvl7pPr marL="2743200" algn="l" defTabSz="914400" rtl="0" eaLnBrk="1" latinLnBrk="0" hangingPunct="1">
                        <a:defRPr sz="1800" b="1" kern="1200">
                          <a:solidFill>
                            <a:schemeClr val="tx1"/>
                          </a:solidFill>
                          <a:latin typeface="Arial"/>
                        </a:defRPr>
                      </a:lvl7pPr>
                      <a:lvl8pPr marL="3200400" algn="l" defTabSz="914400" rtl="0" eaLnBrk="1" latinLnBrk="0" hangingPunct="1">
                        <a:defRPr sz="1800" b="1" kern="1200">
                          <a:solidFill>
                            <a:schemeClr val="tx1"/>
                          </a:solidFill>
                          <a:latin typeface="Arial"/>
                        </a:defRPr>
                      </a:lvl8pPr>
                      <a:lvl9pPr marL="3657600" algn="l" defTabSz="914400" rtl="0" eaLnBrk="1" latinLnBrk="0" hangingPunct="1">
                        <a:defRPr sz="1800" b="1" kern="1200">
                          <a:solidFill>
                            <a:schemeClr val="tx1"/>
                          </a:solidFill>
                          <a:latin typeface="Arial"/>
                        </a:defRPr>
                      </a:lvl9pPr>
                    </a:lstStyle>
                    <a:p>
                      <a:pPr algn="ctr"/>
                      <a:r>
                        <a:rPr lang="en-US" sz="1800" noProof="0" dirty="0">
                          <a:latin typeface="Calibri" panose="020F0502020204030204" pitchFamily="34" charset="0"/>
                          <a:cs typeface="Calibri" panose="020F0502020204030204" pitchFamily="34" charset="0"/>
                        </a:rPr>
                        <a:t>FTC/TDF</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6873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a:r>
                        <a:rPr lang="en-US" sz="1800" noProof="0" dirty="0">
                          <a:solidFill>
                            <a:schemeClr val="bg1"/>
                          </a:solidFill>
                          <a:latin typeface="Calibri" panose="020F0502020204030204" pitchFamily="34" charset="0"/>
                          <a:cs typeface="Calibri" panose="020F0502020204030204" pitchFamily="34" charset="0"/>
                        </a:rPr>
                        <a:t>Median</a:t>
                      </a:r>
                      <a:r>
                        <a:rPr lang="en-US" sz="1800" baseline="0" noProof="0" dirty="0">
                          <a:solidFill>
                            <a:schemeClr val="bg1"/>
                          </a:solidFill>
                          <a:latin typeface="Calibri" panose="020F0502020204030204" pitchFamily="34" charset="0"/>
                          <a:cs typeface="Calibri" panose="020F0502020204030204" pitchFamily="34" charset="0"/>
                        </a:rPr>
                        <a:t> </a:t>
                      </a:r>
                      <a:r>
                        <a:rPr lang="en-US" sz="1800" noProof="0" dirty="0">
                          <a:solidFill>
                            <a:schemeClr val="bg1"/>
                          </a:solidFill>
                          <a:latin typeface="Calibri" panose="020F0502020204030204" pitchFamily="34" charset="0"/>
                          <a:cs typeface="Calibri" panose="020F0502020204030204" pitchFamily="34" charset="0"/>
                        </a:rPr>
                        <a:t>body weight Δ,</a:t>
                      </a:r>
                      <a:r>
                        <a:rPr lang="en-US" sz="1800" baseline="0" noProof="0" dirty="0">
                          <a:solidFill>
                            <a:schemeClr val="bg1"/>
                          </a:solidFill>
                          <a:latin typeface="Calibri" panose="020F0502020204030204" pitchFamily="34" charset="0"/>
                          <a:cs typeface="Calibri" panose="020F0502020204030204" pitchFamily="34" charset="0"/>
                        </a:rPr>
                        <a:t> </a:t>
                      </a:r>
                      <a:r>
                        <a:rPr lang="en-US" sz="1800" noProof="0" dirty="0">
                          <a:solidFill>
                            <a:schemeClr val="bg1"/>
                          </a:solidFill>
                          <a:latin typeface="Calibri" panose="020F0502020204030204" pitchFamily="34" charset="0"/>
                          <a:cs typeface="Calibri" panose="020F0502020204030204" pitchFamily="34" charset="0"/>
                        </a:rPr>
                        <a:t>kg</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800" noProof="0" dirty="0">
                          <a:solidFill>
                            <a:schemeClr val="bg1"/>
                          </a:solidFill>
                          <a:latin typeface="Calibri" panose="020F0502020204030204" pitchFamily="34" charset="0"/>
                          <a:cs typeface="Calibri" panose="020F0502020204030204" pitchFamily="34" charset="0"/>
                        </a:rPr>
                        <a:t>Wk 48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800" noProof="0" dirty="0">
                          <a:solidFill>
                            <a:schemeClr val="bg1"/>
                          </a:solidFill>
                          <a:latin typeface="Calibri" panose="020F0502020204030204" pitchFamily="34" charset="0"/>
                          <a:cs typeface="Calibri" panose="020F0502020204030204" pitchFamily="34" charset="0"/>
                        </a:rPr>
                        <a:t>Wk 96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US" sz="1800" noProof="0" dirty="0">
                        <a:solidFill>
                          <a:schemeClr val="bg1"/>
                        </a:solidFill>
                        <a:latin typeface="Calibri" panose="020F0502020204030204" pitchFamily="34" charset="0"/>
                        <a:cs typeface="Calibri" panose="020F0502020204030204" pitchFamily="34" charset="0"/>
                      </a:endParaRPr>
                    </a:p>
                    <a:p>
                      <a:pPr algn="ctr"/>
                      <a:r>
                        <a:rPr lang="en-US" sz="1800" noProof="0" dirty="0">
                          <a:solidFill>
                            <a:schemeClr val="bg1"/>
                          </a:solidFill>
                          <a:latin typeface="Calibri" panose="020F0502020204030204" pitchFamily="34" charset="0"/>
                          <a:cs typeface="Calibri" panose="020F0502020204030204" pitchFamily="34" charset="0"/>
                        </a:rPr>
                        <a:t>+1.0</a:t>
                      </a:r>
                    </a:p>
                    <a:p>
                      <a:pPr algn="ctr"/>
                      <a:r>
                        <a:rPr lang="en-US" sz="1800" noProof="0" dirty="0">
                          <a:solidFill>
                            <a:schemeClr val="bg1"/>
                          </a:solidFill>
                          <a:latin typeface="Calibri" panose="020F0502020204030204" pitchFamily="34" charset="0"/>
                          <a:cs typeface="Calibri" panose="020F0502020204030204" pitchFamily="34" charset="0"/>
                        </a:rPr>
                        <a:t>+1.7*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US" sz="1800" noProof="0" dirty="0">
                        <a:solidFill>
                          <a:schemeClr val="bg1"/>
                        </a:solidFill>
                        <a:latin typeface="Calibri" panose="020F0502020204030204" pitchFamily="34" charset="0"/>
                        <a:cs typeface="Calibri" panose="020F0502020204030204" pitchFamily="34" charset="0"/>
                      </a:endParaRPr>
                    </a:p>
                    <a:p>
                      <a:pPr algn="ctr"/>
                      <a:r>
                        <a:rPr lang="en-US" sz="1800" noProof="0" dirty="0">
                          <a:solidFill>
                            <a:schemeClr val="bg1"/>
                          </a:solidFill>
                          <a:latin typeface="Calibri" panose="020F0502020204030204" pitchFamily="34" charset="0"/>
                          <a:cs typeface="Calibri" panose="020F0502020204030204" pitchFamily="34" charset="0"/>
                        </a:rPr>
                        <a:t>+0.0</a:t>
                      </a:r>
                    </a:p>
                    <a:p>
                      <a:pPr algn="ctr"/>
                      <a:r>
                        <a:rPr lang="en-US" sz="1800" noProof="0" dirty="0">
                          <a:solidFill>
                            <a:schemeClr val="bg1"/>
                          </a:solidFill>
                          <a:latin typeface="Calibri" panose="020F0502020204030204" pitchFamily="34" charset="0"/>
                          <a:cs typeface="Calibri" panose="020F0502020204030204" pitchFamily="34" charset="0"/>
                        </a:rPr>
                        <a:t>+0.5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4107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noProof="0" dirty="0">
                          <a:solidFill>
                            <a:schemeClr val="bg1"/>
                          </a:solidFill>
                          <a:latin typeface="Calibri" panose="020F0502020204030204" pitchFamily="34" charset="0"/>
                          <a:cs typeface="Calibri" panose="020F0502020204030204" pitchFamily="34" charset="0"/>
                        </a:rPr>
                        <a:t>Median BMI</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800" noProof="0" dirty="0">
                          <a:solidFill>
                            <a:schemeClr val="bg1"/>
                          </a:solidFill>
                          <a:latin typeface="Calibri" panose="020F0502020204030204" pitchFamily="34" charset="0"/>
                          <a:cs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800" noProof="0" dirty="0">
                          <a:solidFill>
                            <a:schemeClr val="bg1"/>
                          </a:solidFill>
                          <a:latin typeface="Calibri" panose="020F0502020204030204" pitchFamily="34" charset="0"/>
                          <a:cs typeface="Calibri" panose="020F0502020204030204" pitchFamily="34" charset="0"/>
                        </a:rPr>
                        <a:t>Wk 48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800" noProof="0" dirty="0">
                          <a:solidFill>
                            <a:schemeClr val="bg1"/>
                          </a:solidFill>
                          <a:latin typeface="Calibri" panose="020F0502020204030204" pitchFamily="34" charset="0"/>
                          <a:cs typeface="Calibri" panose="020F0502020204030204" pitchFamily="34" charset="0"/>
                        </a:rPr>
                        <a:t>Wk 96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US" sz="1800" noProof="0" dirty="0">
                        <a:solidFill>
                          <a:schemeClr val="bg1"/>
                        </a:solidFill>
                        <a:latin typeface="Calibri" panose="020F0502020204030204" pitchFamily="34" charset="0"/>
                        <a:cs typeface="Calibri" panose="020F0502020204030204" pitchFamily="34" charset="0"/>
                      </a:endParaRPr>
                    </a:p>
                    <a:p>
                      <a:pPr algn="ctr"/>
                      <a:r>
                        <a:rPr lang="en-US" sz="1800" noProof="0" dirty="0">
                          <a:solidFill>
                            <a:schemeClr val="bg1"/>
                          </a:solidFill>
                          <a:latin typeface="Calibri" panose="020F0502020204030204" pitchFamily="34" charset="0"/>
                          <a:cs typeface="Calibri" panose="020F0502020204030204" pitchFamily="34" charset="0"/>
                        </a:rPr>
                        <a:t>25.3</a:t>
                      </a:r>
                    </a:p>
                    <a:p>
                      <a:pPr algn="ctr"/>
                      <a:r>
                        <a:rPr lang="en-US" sz="1800" noProof="0" dirty="0">
                          <a:solidFill>
                            <a:schemeClr val="bg1"/>
                          </a:solidFill>
                          <a:latin typeface="Calibri" panose="020F0502020204030204" pitchFamily="34" charset="0"/>
                          <a:cs typeface="Calibri" panose="020F0502020204030204" pitchFamily="34" charset="0"/>
                        </a:rPr>
                        <a:t>25.6</a:t>
                      </a:r>
                    </a:p>
                    <a:p>
                      <a:pPr algn="ctr"/>
                      <a:r>
                        <a:rPr lang="en-US" sz="1800" noProof="0" dirty="0">
                          <a:solidFill>
                            <a:schemeClr val="bg1"/>
                          </a:solidFill>
                          <a:latin typeface="Calibri" panose="020F0502020204030204" pitchFamily="34" charset="0"/>
                          <a:cs typeface="Calibri" panose="020F0502020204030204" pitchFamily="34" charset="0"/>
                        </a:rPr>
                        <a:t>25.9*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endParaRPr lang="en-US" sz="1800" noProof="0" dirty="0">
                        <a:solidFill>
                          <a:schemeClr val="bg1"/>
                        </a:solidFill>
                        <a:latin typeface="Calibri" panose="020F0502020204030204" pitchFamily="34" charset="0"/>
                        <a:cs typeface="Calibri" panose="020F0502020204030204" pitchFamily="34" charset="0"/>
                      </a:endParaRPr>
                    </a:p>
                    <a:p>
                      <a:pPr algn="ctr"/>
                      <a:r>
                        <a:rPr lang="en-US" sz="1800" noProof="0" dirty="0">
                          <a:solidFill>
                            <a:schemeClr val="bg1"/>
                          </a:solidFill>
                          <a:latin typeface="Calibri" panose="020F0502020204030204" pitchFamily="34" charset="0"/>
                          <a:cs typeface="Calibri" panose="020F0502020204030204" pitchFamily="34" charset="0"/>
                        </a:rPr>
                        <a:t>25.3</a:t>
                      </a:r>
                    </a:p>
                    <a:p>
                      <a:pPr algn="ctr"/>
                      <a:r>
                        <a:rPr lang="en-US" sz="1800" noProof="0" dirty="0">
                          <a:solidFill>
                            <a:schemeClr val="bg1"/>
                          </a:solidFill>
                          <a:latin typeface="Calibri" panose="020F0502020204030204" pitchFamily="34" charset="0"/>
                          <a:cs typeface="Calibri" panose="020F0502020204030204" pitchFamily="34" charset="0"/>
                        </a:rPr>
                        <a:t>25.3</a:t>
                      </a:r>
                    </a:p>
                    <a:p>
                      <a:pPr algn="ctr"/>
                      <a:r>
                        <a:rPr lang="en-US" sz="1800" noProof="0" dirty="0">
                          <a:solidFill>
                            <a:schemeClr val="bg1"/>
                          </a:solidFill>
                          <a:latin typeface="Calibri" panose="020F0502020204030204" pitchFamily="34" charset="0"/>
                          <a:cs typeface="Calibri" panose="020F0502020204030204" pitchFamily="34" charset="0"/>
                        </a:rPr>
                        <a:t>25.4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6" name="TextBox 75">
            <a:extLst>
              <a:ext uri="{FF2B5EF4-FFF2-40B4-BE49-F238E27FC236}">
                <a16:creationId xmlns:a16="http://schemas.microsoft.com/office/drawing/2014/main" id="{541A6ABD-822C-64E0-28DF-25F60747BE47}"/>
              </a:ext>
            </a:extLst>
          </p:cNvPr>
          <p:cNvSpPr txBox="1"/>
          <p:nvPr/>
        </p:nvSpPr>
        <p:spPr bwMode="auto">
          <a:xfrm>
            <a:off x="6272152" y="6081256"/>
            <a:ext cx="360218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&lt;.001 vs FTC/TDF.</a:t>
            </a:r>
          </a:p>
        </p:txBody>
      </p:sp>
      <p:grpSp>
        <p:nvGrpSpPr>
          <p:cNvPr id="77" name="Group 76">
            <a:extLst>
              <a:ext uri="{FF2B5EF4-FFF2-40B4-BE49-F238E27FC236}">
                <a16:creationId xmlns:a16="http://schemas.microsoft.com/office/drawing/2014/main" id="{53DDF211-F5EA-D853-8922-AF8135E3284F}"/>
              </a:ext>
            </a:extLst>
          </p:cNvPr>
          <p:cNvGrpSpPr/>
          <p:nvPr/>
        </p:nvGrpSpPr>
        <p:grpSpPr>
          <a:xfrm>
            <a:off x="9392911" y="6207927"/>
            <a:ext cx="2488502" cy="454909"/>
            <a:chOff x="9392911" y="6207927"/>
            <a:chExt cx="2488502" cy="454909"/>
          </a:xfrm>
        </p:grpSpPr>
        <p:pic>
          <p:nvPicPr>
            <p:cNvPr id="78" name="Picture 77" descr="A picture containing text, ax, wheel&#10;&#10;Description automatically generated">
              <a:extLst>
                <a:ext uri="{FF2B5EF4-FFF2-40B4-BE49-F238E27FC236}">
                  <a16:creationId xmlns:a16="http://schemas.microsoft.com/office/drawing/2014/main" id="{5A311710-138A-424C-AAE6-441A3A900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9" name="Rectangle 8">
              <a:extLst>
                <a:ext uri="{FF2B5EF4-FFF2-40B4-BE49-F238E27FC236}">
                  <a16:creationId xmlns:a16="http://schemas.microsoft.com/office/drawing/2014/main" id="{0577E272-01D5-F3DE-8803-778F1F85A26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34940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HPTN 083 and 084: </a:t>
            </a:r>
            <a:r>
              <a:rPr lang="en-US" altLang="en-US" dirty="0"/>
              <a:t>LA IM CAB Q2M vs </a:t>
            </a:r>
            <a:br>
              <a:rPr lang="en-US" altLang="en-US" dirty="0"/>
            </a:br>
            <a:r>
              <a:rPr lang="en-US" altLang="en-US" dirty="0"/>
              <a:t>Daily Oral FTC/TDF for PrEP</a:t>
            </a:r>
            <a:endParaRPr lang="en-US" dirty="0"/>
          </a:p>
        </p:txBody>
      </p:sp>
      <p:sp>
        <p:nvSpPr>
          <p:cNvPr id="67" name="Content Placeholder 66"/>
          <p:cNvSpPr>
            <a:spLocks noGrp="1"/>
          </p:cNvSpPr>
          <p:nvPr>
            <p:ph idx="1"/>
          </p:nvPr>
        </p:nvSpPr>
        <p:spPr/>
        <p:txBody>
          <a:bodyPr/>
          <a:lstStyle/>
          <a:p>
            <a:r>
              <a:rPr lang="en-US" sz="2400" dirty="0"/>
              <a:t>International, randomized, double-blind phase IIb/III (083) and phase III (084) trials</a:t>
            </a:r>
          </a:p>
          <a:p>
            <a:r>
              <a:rPr lang="en-US" sz="2400" dirty="0"/>
              <a:t>LA IM CAB met criteria for </a:t>
            </a:r>
            <a:r>
              <a:rPr lang="en-US" sz="2400" b="1" dirty="0">
                <a:solidFill>
                  <a:schemeClr val="accent3"/>
                </a:solidFill>
              </a:rPr>
              <a:t>superiority</a:t>
            </a:r>
            <a:r>
              <a:rPr lang="en-US" sz="2400" dirty="0"/>
              <a:t> vs daily oral FTC/TDF in both trials</a:t>
            </a:r>
          </a:p>
          <a:p>
            <a:endParaRPr lang="en-US" sz="2400" dirty="0"/>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216" y="6409843"/>
            <a:ext cx="826977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Landovitz. NEJM. 2021;385:595. 2. Landovitz. CROI 2022. Abstr 96. </a:t>
            </a:r>
            <a:r>
              <a:rPr lang="en-US" altLang="en-US" sz="1200" b="0" spc="-10" dirty="0">
                <a:solidFill>
                  <a:srgbClr val="455560"/>
                </a:solidFill>
                <a:latin typeface="Calibri" panose="020F0502020204030204" pitchFamily="34" charset="0"/>
                <a:cs typeface="Arial" panose="020B0604020202020204" pitchFamily="34" charset="0"/>
              </a:rPr>
              <a:t>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Delany-Moretlwe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2022;399:1779. </a:t>
            </a:r>
          </a:p>
        </p:txBody>
      </p:sp>
      <p:sp>
        <p:nvSpPr>
          <p:cNvPr id="3" name="Rectangle: Rounded Corners 2">
            <a:extLst>
              <a:ext uri="{FF2B5EF4-FFF2-40B4-BE49-F238E27FC236}">
                <a16:creationId xmlns:a16="http://schemas.microsoft.com/office/drawing/2014/main" id="{704488A1-961A-C2FF-AE9B-E0EDDD9C0EA2}"/>
              </a:ext>
            </a:extLst>
          </p:cNvPr>
          <p:cNvSpPr/>
          <p:nvPr/>
        </p:nvSpPr>
        <p:spPr bwMode="auto">
          <a:xfrm>
            <a:off x="705257" y="2562504"/>
            <a:ext cx="5338182" cy="3731337"/>
          </a:xfrm>
          <a:prstGeom prst="roundRect">
            <a:avLst/>
          </a:prstGeom>
          <a:solidFill>
            <a:schemeClr val="accent5">
              <a:lumMod val="20000"/>
              <a:lumOff val="80000"/>
            </a:schemeClr>
          </a:solidFill>
          <a:ln w="0">
            <a:noFill/>
            <a:miter lim="800000"/>
            <a:headEnd/>
            <a:tailEnd/>
          </a:ln>
        </p:spPr>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CA" alt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HPTN 083</a:t>
            </a:r>
            <a:r>
              <a:rPr kumimoji="0" lang="en-CA" altLang="en-US" sz="24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1</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 = 4566 MSM and TGW</a:t>
            </a:r>
          </a:p>
          <a:p>
            <a:pPr marL="342900" indent="-342900">
              <a:spcAft>
                <a:spcPts val="600"/>
              </a:spcAft>
              <a:buFont typeface="Wingdings" panose="05000000000000000000" pitchFamily="2" charset="2"/>
              <a:buChar char="§"/>
              <a:defRPr/>
            </a:pPr>
            <a:r>
              <a:rPr lang="en-US" sz="2400" dirty="0">
                <a:solidFill>
                  <a:schemeClr val="bg1"/>
                </a:solidFill>
                <a:latin typeface="Calibri" panose="020F0502020204030204" pitchFamily="34" charset="0"/>
              </a:rPr>
              <a:t>12 incident infections on LA CAB </a:t>
            </a:r>
          </a:p>
          <a:p>
            <a:pPr marL="800100" lvl="1" indent="-342900">
              <a:spcAft>
                <a:spcPts val="600"/>
              </a:spcAft>
              <a:buFont typeface="Wingdings" panose="05000000000000000000" pitchFamily="2" charset="2"/>
              <a:buChar char="§"/>
              <a:defRPr/>
            </a:pPr>
            <a:r>
              <a:rPr kumimoji="0" lang="en-US" sz="2400" b="1" i="0" u="none" strike="noStrike" cap="none" normalizeH="0" baseline="0" dirty="0">
                <a:ln>
                  <a:noFill/>
                </a:ln>
                <a:solidFill>
                  <a:schemeClr val="accent3"/>
                </a:solidFill>
                <a:effectLst/>
                <a:latin typeface="Calibri" panose="020F0502020204030204" pitchFamily="34" charset="0"/>
              </a:rPr>
              <a:t>4 with on-time injections</a:t>
            </a:r>
          </a:p>
          <a:p>
            <a:pPr marL="1257300" lvl="2" indent="-342900">
              <a:spcAft>
                <a:spcPts val="600"/>
              </a:spcAft>
              <a:buFont typeface="Wingdings" panose="05000000000000000000" pitchFamily="2" charset="2"/>
              <a:buChar char="§"/>
              <a:defRPr/>
            </a:pPr>
            <a:r>
              <a:rPr lang="en-US" sz="2000" dirty="0">
                <a:solidFill>
                  <a:schemeClr val="bg1"/>
                </a:solidFill>
                <a:latin typeface="Calibri" panose="020F0502020204030204" pitchFamily="34" charset="0"/>
              </a:rPr>
              <a:t>Additional 3 identified after initial analysis (</a:t>
            </a:r>
            <a:r>
              <a:rPr lang="en-US" sz="2000" b="1" dirty="0">
                <a:solidFill>
                  <a:schemeClr val="accent3"/>
                </a:solidFill>
                <a:latin typeface="Calibri" panose="020F0502020204030204" pitchFamily="34" charset="0"/>
              </a:rPr>
              <a:t>7 reported with on-time injections to date</a:t>
            </a:r>
            <a:r>
              <a:rPr lang="en-US" sz="2000" dirty="0">
                <a:solidFill>
                  <a:schemeClr val="bg1"/>
                </a:solidFill>
                <a:latin typeface="Calibri" panose="020F0502020204030204" pitchFamily="34" charset="0"/>
              </a:rPr>
              <a:t>)</a:t>
            </a:r>
            <a:r>
              <a:rPr lang="en-US" sz="2000" baseline="30000" dirty="0">
                <a:solidFill>
                  <a:schemeClr val="bg1"/>
                </a:solidFill>
                <a:latin typeface="Calibri" panose="020F0502020204030204" pitchFamily="34" charset="0"/>
              </a:rPr>
              <a:t>2</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HR for CAB vs FTC/TDF: </a:t>
            </a:r>
            <a:b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CA"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0.34 (95% CI: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0.18-0.62)</a:t>
            </a:r>
          </a:p>
          <a:p>
            <a:pPr marL="342900" indent="-342900">
              <a:spcAft>
                <a:spcPts val="600"/>
              </a:spcAft>
              <a:buFont typeface="Wingdings" panose="05000000000000000000" pitchFamily="2" charset="2"/>
              <a:buChar char="§"/>
              <a:defRPr/>
            </a:pPr>
            <a:endParaRPr kumimoji="0" lang="en-US" sz="2000" i="0" u="none" strike="noStrike" cap="none" normalizeH="0" dirty="0">
              <a:ln>
                <a:noFill/>
              </a:ln>
              <a:solidFill>
                <a:schemeClr val="bg1"/>
              </a:solidFill>
              <a:effectLst/>
              <a:latin typeface="Calibri" panose="020F0502020204030204" pitchFamily="34" charset="0"/>
            </a:endParaRPr>
          </a:p>
        </p:txBody>
      </p:sp>
      <p:sp>
        <p:nvSpPr>
          <p:cNvPr id="13" name="Rectangle: Rounded Corners 12">
            <a:extLst>
              <a:ext uri="{FF2B5EF4-FFF2-40B4-BE49-F238E27FC236}">
                <a16:creationId xmlns:a16="http://schemas.microsoft.com/office/drawing/2014/main" id="{BEDA461E-88E1-A6AF-E962-3C8B5B3DBFC1}"/>
              </a:ext>
            </a:extLst>
          </p:cNvPr>
          <p:cNvSpPr/>
          <p:nvPr/>
        </p:nvSpPr>
        <p:spPr bwMode="auto">
          <a:xfrm>
            <a:off x="6144021" y="2534982"/>
            <a:ext cx="5120640" cy="3746511"/>
          </a:xfrm>
          <a:prstGeom prst="roundRect">
            <a:avLst/>
          </a:prstGeom>
          <a:solidFill>
            <a:schemeClr val="accent2">
              <a:lumMod val="20000"/>
              <a:lumOff val="80000"/>
            </a:schemeClr>
          </a:solidFill>
          <a:ln w="0">
            <a:noFill/>
            <a:miter lim="800000"/>
            <a:headEnd/>
            <a:tailEnd/>
          </a:ln>
        </p:spPr>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CA" alt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HPTN 084</a:t>
            </a:r>
            <a:r>
              <a:rPr lang="en-CA" altLang="en-US" sz="2400" b="1" baseline="30000" dirty="0">
                <a:solidFill>
                  <a:prstClr val="black"/>
                </a:solidFill>
                <a:latin typeface="Calibri" panose="020F0502020204030204" pitchFamily="34" charset="0"/>
              </a:rPr>
              <a:t>3</a:t>
            </a:r>
            <a:endParaRPr kumimoji="0" lang="en-CA" altLang="en-US" sz="24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 = 3224 cisgender women</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4 incident infections on LA CAB</a:t>
            </a:r>
          </a:p>
          <a:p>
            <a:pPr marL="800100" lvl="1" indent="-342900">
              <a:spcAft>
                <a:spcPts val="600"/>
              </a:spcAft>
              <a:buFont typeface="Wingdings" panose="05000000000000000000" pitchFamily="2" charset="2"/>
              <a:buChar char="§"/>
              <a:defRPr/>
            </a:pPr>
            <a:r>
              <a:rPr lang="en-CA" altLang="en-US" sz="2400" b="1" dirty="0">
                <a:solidFill>
                  <a:schemeClr val="accent3"/>
                </a:solidFill>
                <a:latin typeface="Calibri" panose="020F0502020204030204" pitchFamily="34" charset="0"/>
              </a:rPr>
              <a:t>1 with on-time injections</a:t>
            </a:r>
          </a:p>
          <a:p>
            <a:pPr marL="800100" lvl="1" indent="-342900">
              <a:spcAft>
                <a:spcPts val="600"/>
              </a:spcAft>
              <a:buFont typeface="Wingdings" panose="05000000000000000000" pitchFamily="2" charset="2"/>
              <a:buChar char="§"/>
              <a:defRPr/>
            </a:pPr>
            <a:r>
              <a:rPr lang="en-CA" altLang="en-US" sz="2400" dirty="0">
                <a:solidFill>
                  <a:schemeClr val="bg1"/>
                </a:solidFill>
                <a:latin typeface="Calibri" panose="020F0502020204030204" pitchFamily="34" charset="0"/>
              </a:rPr>
              <a:t>1 later determined to be infected at baseline</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HR for CAB vs FTC/TDF: </a:t>
            </a:r>
            <a:b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CA"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0.12 (95% CI</a:t>
            </a:r>
            <a:r>
              <a:rPr kumimoji="0" lang="en-US"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0.05-0.31)</a:t>
            </a:r>
          </a:p>
          <a:p>
            <a:pPr marL="342900" indent="-342900">
              <a:spcAft>
                <a:spcPts val="600"/>
              </a:spcAft>
              <a:buFont typeface="Wingdings" panose="05000000000000000000" pitchFamily="2" charset="2"/>
              <a:buChar char="§"/>
              <a:defRPr/>
            </a:pPr>
            <a:endParaRPr kumimoji="0" lang="en-CA" altLang="en-US" sz="2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endParaRPr>
          </a:p>
        </p:txBody>
      </p:sp>
      <p:grpSp>
        <p:nvGrpSpPr>
          <p:cNvPr id="14" name="Group 13">
            <a:extLst>
              <a:ext uri="{FF2B5EF4-FFF2-40B4-BE49-F238E27FC236}">
                <a16:creationId xmlns:a16="http://schemas.microsoft.com/office/drawing/2014/main" id="{71BBBB91-57B1-45F3-48AF-E72486B678EE}"/>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BA3D56A2-3322-13C4-3C53-1A8AA3FDB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C2130031-3DCC-A3B8-7E2C-9CF5022FF78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198951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6F98-00CD-4043-8E73-EF59F021C76B}"/>
              </a:ext>
            </a:extLst>
          </p:cNvPr>
          <p:cNvSpPr>
            <a:spLocks noGrp="1"/>
          </p:cNvSpPr>
          <p:nvPr>
            <p:ph type="title"/>
          </p:nvPr>
        </p:nvSpPr>
        <p:spPr/>
        <p:txBody>
          <a:bodyPr/>
          <a:lstStyle/>
          <a:p>
            <a:r>
              <a:rPr lang="en-US" dirty="0"/>
              <a:t>HPTN 083 and </a:t>
            </a:r>
            <a:r>
              <a:rPr lang="en-US" dirty="0">
                <a:sym typeface="Wingdings" pitchFamily="2" charset="2"/>
              </a:rPr>
              <a:t>084</a:t>
            </a:r>
            <a:r>
              <a:rPr lang="en-US" dirty="0"/>
              <a:t>: Injection-Site Reactions</a:t>
            </a:r>
            <a:br>
              <a:rPr lang="en-US" dirty="0"/>
            </a:br>
            <a:r>
              <a:rPr lang="en-US" dirty="0"/>
              <a:t>and Weight Change</a:t>
            </a:r>
          </a:p>
        </p:txBody>
      </p:sp>
      <p:sp>
        <p:nvSpPr>
          <p:cNvPr id="14" name="Content Placeholder 2">
            <a:extLst>
              <a:ext uri="{FF2B5EF4-FFF2-40B4-BE49-F238E27FC236}">
                <a16:creationId xmlns:a16="http://schemas.microsoft.com/office/drawing/2014/main" id="{A1DB6BE5-9CA5-B04C-B0E0-BC84B3246FFB}"/>
              </a:ext>
            </a:extLst>
          </p:cNvPr>
          <p:cNvSpPr>
            <a:spLocks noGrp="1"/>
          </p:cNvSpPr>
          <p:nvPr>
            <p:ph sz="half" idx="1"/>
          </p:nvPr>
        </p:nvSpPr>
        <p:spPr/>
        <p:txBody>
          <a:bodyPr/>
          <a:lstStyle/>
          <a:p>
            <a:pPr marL="0" indent="0">
              <a:buNone/>
            </a:pPr>
            <a:r>
              <a:rPr lang="en-US" sz="2400" b="1" dirty="0"/>
              <a:t>Injection-Site Reactions</a:t>
            </a:r>
            <a:endParaRPr lang="en-US" sz="2400" b="1" baseline="30000" dirty="0"/>
          </a:p>
          <a:p>
            <a:pPr>
              <a:spcBef>
                <a:spcPts val="500"/>
              </a:spcBef>
            </a:pPr>
            <a:r>
              <a:rPr lang="en-US" sz="2200" dirty="0"/>
              <a:t>HPTN 083</a:t>
            </a:r>
            <a:r>
              <a:rPr lang="en-US" sz="2200" baseline="30000" dirty="0"/>
              <a:t>1</a:t>
            </a:r>
          </a:p>
          <a:p>
            <a:pPr lvl="1">
              <a:spcBef>
                <a:spcPts val="500"/>
              </a:spcBef>
            </a:pPr>
            <a:r>
              <a:rPr lang="en-US" sz="2000" dirty="0"/>
              <a:t>Any injection-site reaction: </a:t>
            </a:r>
            <a:br>
              <a:rPr lang="en-US" sz="2000" dirty="0"/>
            </a:br>
            <a:r>
              <a:rPr lang="en-US" sz="2000" b="1" dirty="0">
                <a:solidFill>
                  <a:schemeClr val="accent1"/>
                </a:solidFill>
              </a:rPr>
              <a:t>81.4% with CAB</a:t>
            </a:r>
            <a:r>
              <a:rPr lang="en-US" sz="2000" dirty="0"/>
              <a:t>, 31.3% with FTC/TDF</a:t>
            </a:r>
          </a:p>
          <a:p>
            <a:pPr lvl="1">
              <a:spcBef>
                <a:spcPts val="500"/>
              </a:spcBef>
            </a:pPr>
            <a:r>
              <a:rPr lang="en-US" sz="2000" b="1" dirty="0">
                <a:solidFill>
                  <a:schemeClr val="accent3"/>
                </a:solidFill>
              </a:rPr>
              <a:t>Permanent discontinuation for injection-related AE in CAB arm: 2.4% </a:t>
            </a:r>
            <a:r>
              <a:rPr lang="en-US" sz="2000" dirty="0"/>
              <a:t>(n = 50)</a:t>
            </a:r>
          </a:p>
          <a:p>
            <a:pPr>
              <a:spcBef>
                <a:spcPts val="500"/>
              </a:spcBef>
            </a:pPr>
            <a:r>
              <a:rPr lang="en-US" sz="2200" dirty="0"/>
              <a:t>HPTN 084</a:t>
            </a:r>
            <a:r>
              <a:rPr lang="en-US" sz="2200" baseline="30000" dirty="0"/>
              <a:t>2</a:t>
            </a:r>
          </a:p>
          <a:p>
            <a:pPr lvl="1">
              <a:spcBef>
                <a:spcPts val="500"/>
              </a:spcBef>
            </a:pPr>
            <a:r>
              <a:rPr lang="en-US" sz="2000" dirty="0"/>
              <a:t>Any injection-site reaction: </a:t>
            </a:r>
            <a:br>
              <a:rPr lang="en-US" sz="2000" dirty="0"/>
            </a:br>
            <a:r>
              <a:rPr lang="en-US" sz="2000" b="1" dirty="0">
                <a:solidFill>
                  <a:schemeClr val="accent1"/>
                </a:solidFill>
              </a:rPr>
              <a:t>38% with CAB</a:t>
            </a:r>
            <a:r>
              <a:rPr lang="en-US" sz="2000" dirty="0"/>
              <a:t>, 10.8% with FTC/TDF</a:t>
            </a:r>
          </a:p>
          <a:p>
            <a:pPr lvl="1">
              <a:spcBef>
                <a:spcPts val="500"/>
              </a:spcBef>
            </a:pPr>
            <a:r>
              <a:rPr lang="en-US" sz="2000" dirty="0"/>
              <a:t>Grade ≥2 injection-site reactions: </a:t>
            </a:r>
            <a:br>
              <a:rPr lang="en-US" sz="2000" dirty="0"/>
            </a:br>
            <a:r>
              <a:rPr lang="en-US" sz="2000" dirty="0"/>
              <a:t>12.6% with CAB, 1.6% with FTC/TDF</a:t>
            </a:r>
          </a:p>
          <a:p>
            <a:pPr lvl="1">
              <a:spcBef>
                <a:spcPts val="500"/>
              </a:spcBef>
            </a:pPr>
            <a:r>
              <a:rPr lang="en-US" sz="2000" b="1" dirty="0">
                <a:solidFill>
                  <a:schemeClr val="accent3"/>
                </a:solidFill>
              </a:rPr>
              <a:t>No discontinuations due to injection-site reactions</a:t>
            </a:r>
          </a:p>
          <a:p>
            <a:pPr lvl="2">
              <a:spcAft>
                <a:spcPts val="0"/>
              </a:spcAft>
            </a:pPr>
            <a:endParaRPr lang="en-US" sz="1800" dirty="0"/>
          </a:p>
          <a:p>
            <a:endParaRPr lang="en-US" dirty="0"/>
          </a:p>
        </p:txBody>
      </p:sp>
      <p:sp>
        <p:nvSpPr>
          <p:cNvPr id="5" name="Content Placeholder 4">
            <a:extLst>
              <a:ext uri="{FF2B5EF4-FFF2-40B4-BE49-F238E27FC236}">
                <a16:creationId xmlns:a16="http://schemas.microsoft.com/office/drawing/2014/main" id="{9F1AF398-7C8C-4155-AC9A-EE87D000D514}"/>
              </a:ext>
            </a:extLst>
          </p:cNvPr>
          <p:cNvSpPr>
            <a:spLocks noGrp="1"/>
          </p:cNvSpPr>
          <p:nvPr>
            <p:ph sz="half" idx="2"/>
          </p:nvPr>
        </p:nvSpPr>
        <p:spPr/>
        <p:txBody>
          <a:bodyPr/>
          <a:lstStyle/>
          <a:p>
            <a:pPr marL="0" indent="0">
              <a:buNone/>
            </a:pPr>
            <a:r>
              <a:rPr lang="en-US" sz="2400" b="1" dirty="0"/>
              <a:t>Weight Change</a:t>
            </a:r>
          </a:p>
          <a:p>
            <a:pPr>
              <a:spcAft>
                <a:spcPts val="0"/>
              </a:spcAft>
            </a:pPr>
            <a:r>
              <a:rPr lang="en-US" sz="2200" dirty="0"/>
              <a:t>HPTN 083</a:t>
            </a:r>
            <a:r>
              <a:rPr lang="en-US" sz="2200" baseline="30000" dirty="0"/>
              <a:t>1</a:t>
            </a:r>
          </a:p>
          <a:p>
            <a:pPr>
              <a:spcAft>
                <a:spcPts val="0"/>
              </a:spcAft>
            </a:pPr>
            <a:endParaRPr lang="en-US" sz="2200" baseline="30000" dirty="0"/>
          </a:p>
          <a:p>
            <a:pPr>
              <a:spcAft>
                <a:spcPts val="0"/>
              </a:spcAft>
            </a:pPr>
            <a:endParaRPr lang="en-US" sz="2200" baseline="30000" dirty="0"/>
          </a:p>
          <a:p>
            <a:pPr>
              <a:spcAft>
                <a:spcPts val="0"/>
              </a:spcAft>
            </a:pPr>
            <a:endParaRPr lang="en-US" sz="2200" baseline="30000" dirty="0"/>
          </a:p>
          <a:p>
            <a:pPr>
              <a:spcAft>
                <a:spcPts val="0"/>
              </a:spcAft>
            </a:pPr>
            <a:endParaRPr lang="en-US" sz="2200" baseline="30000" dirty="0"/>
          </a:p>
          <a:p>
            <a:pPr>
              <a:spcAft>
                <a:spcPts val="0"/>
              </a:spcAft>
            </a:pPr>
            <a:endParaRPr lang="en-US" sz="2200" dirty="0"/>
          </a:p>
          <a:p>
            <a:pPr>
              <a:spcAft>
                <a:spcPts val="0"/>
              </a:spcAft>
            </a:pPr>
            <a:r>
              <a:rPr lang="en-US" sz="2200" dirty="0"/>
              <a:t>HPTN 084</a:t>
            </a:r>
            <a:r>
              <a:rPr lang="en-US" sz="2200" baseline="30000" dirty="0"/>
              <a:t>2</a:t>
            </a:r>
            <a:r>
              <a:rPr lang="en-US" sz="2200" dirty="0"/>
              <a:t> </a:t>
            </a:r>
          </a:p>
          <a:p>
            <a:pPr lvl="1">
              <a:spcAft>
                <a:spcPts val="0"/>
              </a:spcAft>
            </a:pPr>
            <a:r>
              <a:rPr lang="en-US" sz="2000" dirty="0"/>
              <a:t>Initial mean: +0.4 kg (95% CI: 0.27-0.51) with CAB vs FTC/TDF (</a:t>
            </a:r>
            <a:r>
              <a:rPr lang="en-US" sz="2000" i="1" dirty="0"/>
              <a:t>P</a:t>
            </a:r>
            <a:r>
              <a:rPr lang="en-US" sz="2000" dirty="0"/>
              <a:t> &lt;.0001)</a:t>
            </a:r>
          </a:p>
          <a:p>
            <a:pPr lvl="1">
              <a:spcAft>
                <a:spcPts val="0"/>
              </a:spcAft>
            </a:pPr>
            <a:r>
              <a:rPr lang="en-US" sz="2000" dirty="0"/>
              <a:t>Overall mean: +2.4 kg/yr (95% CI: 1.9-3.0) with CAB vs +2.1 kg/yr (95% CI: 1.9-2.4) with FTC/TDF (</a:t>
            </a:r>
            <a:r>
              <a:rPr lang="en-US" sz="2000" i="1" dirty="0"/>
              <a:t>P</a:t>
            </a:r>
            <a:r>
              <a:rPr lang="en-US" sz="2000" dirty="0"/>
              <a:t> = .0.41)</a:t>
            </a:r>
          </a:p>
          <a:p>
            <a:pPr>
              <a:spcAft>
                <a:spcPts val="0"/>
              </a:spcAft>
            </a:pPr>
            <a:endParaRPr lang="en-US" sz="1800" dirty="0"/>
          </a:p>
          <a:p>
            <a:endParaRPr lang="en-US" dirty="0"/>
          </a:p>
        </p:txBody>
      </p:sp>
      <p:sp>
        <p:nvSpPr>
          <p:cNvPr id="11" name="Text Box 15">
            <a:extLst>
              <a:ext uri="{FF2B5EF4-FFF2-40B4-BE49-F238E27FC236}">
                <a16:creationId xmlns:a16="http://schemas.microsoft.com/office/drawing/2014/main" id="{C45091BA-E0E3-7049-8F1D-7CF9A18E1AC9}"/>
              </a:ext>
            </a:extLst>
          </p:cNvPr>
          <p:cNvSpPr txBox="1">
            <a:spLocks noChangeArrowheads="1"/>
          </p:cNvSpPr>
          <p:nvPr/>
        </p:nvSpPr>
        <p:spPr bwMode="auto">
          <a:xfrm>
            <a:off x="421895" y="64032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Landovitz. NEJM. 2021;385:595. 2. Delany-Moretlwe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2022;399:1779</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3" name="Group 32">
            <a:extLst>
              <a:ext uri="{FF2B5EF4-FFF2-40B4-BE49-F238E27FC236}">
                <a16:creationId xmlns:a16="http://schemas.microsoft.com/office/drawing/2014/main" id="{E079EB62-44C0-424D-880F-4863FB164F2A}"/>
              </a:ext>
            </a:extLst>
          </p:cNvPr>
          <p:cNvGraphicFramePr>
            <a:graphicFrameLocks noGrp="1"/>
          </p:cNvGraphicFramePr>
          <p:nvPr>
            <p:extLst>
              <p:ext uri="{D42A27DB-BD31-4B8C-83A1-F6EECF244321}">
                <p14:modId xmlns:p14="http://schemas.microsoft.com/office/powerpoint/2010/main" val="1172555310"/>
              </p:ext>
            </p:extLst>
          </p:nvPr>
        </p:nvGraphicFramePr>
        <p:xfrm>
          <a:off x="6178684" y="2478894"/>
          <a:ext cx="5303520" cy="1645984"/>
        </p:xfrm>
        <a:graphic>
          <a:graphicData uri="http://schemas.openxmlformats.org/drawingml/2006/table">
            <a:tbl>
              <a:tblPr/>
              <a:tblGrid>
                <a:gridCol w="1828800">
                  <a:extLst>
                    <a:ext uri="{9D8B030D-6E8A-4147-A177-3AD203B41FA5}">
                      <a16:colId xmlns:a16="http://schemas.microsoft.com/office/drawing/2014/main" val="20000"/>
                    </a:ext>
                  </a:extLst>
                </a:gridCol>
                <a:gridCol w="1737360">
                  <a:extLst>
                    <a:ext uri="{9D8B030D-6E8A-4147-A177-3AD203B41FA5}">
                      <a16:colId xmlns:a16="http://schemas.microsoft.com/office/drawing/2014/main" val="3083457812"/>
                    </a:ext>
                  </a:extLst>
                </a:gridCol>
                <a:gridCol w="1737360">
                  <a:extLst>
                    <a:ext uri="{9D8B030D-6E8A-4147-A177-3AD203B41FA5}">
                      <a16:colId xmlns:a16="http://schemas.microsoft.com/office/drawing/2014/main" val="2956476347"/>
                    </a:ext>
                  </a:extLst>
                </a:gridCol>
              </a:tblGrid>
              <a:tr h="69372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Estimated Mean Weight Change, kg/yr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FTC/TDF</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23411349"/>
                  </a:ext>
                </a:extLst>
              </a:tr>
              <a:tr h="19605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lang="en-US" sz="1400" kern="1200" dirty="0">
                          <a:solidFill>
                            <a:schemeClr val="bg1"/>
                          </a:solidFill>
                          <a:effectLst/>
                          <a:latin typeface="Calibri" panose="020F0502020204030204" pitchFamily="34" charset="0"/>
                          <a:ea typeface="+mn-ea"/>
                          <a:cs typeface="Calibri" panose="020F0502020204030204" pitchFamily="34" charset="0"/>
                        </a:rPr>
                        <a:t>Wk 0-40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+1.26 (0.98 to 1.54)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-0.50 (-0.78 to -0.22)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605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Wk 40-105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+1.11 (0.82 to 1.41)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it-IT" sz="1400" b="0" i="0" u="none" strike="noStrike" cap="none" normalizeH="0" baseline="0" dirty="0">
                          <a:ln>
                            <a:noFill/>
                          </a:ln>
                          <a:solidFill>
                            <a:schemeClr val="bg2">
                              <a:lumMod val="10000"/>
                            </a:schemeClr>
                          </a:solidFill>
                          <a:effectLst/>
                          <a:latin typeface="Calibri" panose="020F0502020204030204" pitchFamily="34" charset="0"/>
                        </a:rPr>
                        <a:t>+1.19 (0.90 to 1.49)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9605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Wk 0-105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(1.05 to 1.42)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+0.37 (0.18 to 0.55)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2" name="Group 11">
            <a:extLst>
              <a:ext uri="{FF2B5EF4-FFF2-40B4-BE49-F238E27FC236}">
                <a16:creationId xmlns:a16="http://schemas.microsoft.com/office/drawing/2014/main" id="{A8BD1A15-A675-E96F-3A3E-8EE31640F550}"/>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1F3648CE-AC2F-51D6-8E76-A9558A6039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B9E9C722-4F5C-5B26-D516-3BE8BA9A1A2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76826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CD33-C78F-984B-7DF0-88139C63F7D2}"/>
              </a:ext>
            </a:extLst>
          </p:cNvPr>
          <p:cNvSpPr>
            <a:spLocks noGrp="1"/>
          </p:cNvSpPr>
          <p:nvPr>
            <p:ph type="title"/>
          </p:nvPr>
        </p:nvSpPr>
        <p:spPr/>
        <p:txBody>
          <a:bodyPr/>
          <a:lstStyle/>
          <a:p>
            <a:r>
              <a:rPr lang="en-US" dirty="0"/>
              <a:t>Summary of Renal, Bone, and Weight Outcomes </a:t>
            </a:r>
            <a:br>
              <a:rPr lang="en-US" dirty="0"/>
            </a:br>
            <a:r>
              <a:rPr lang="en-US" dirty="0"/>
              <a:t>With Different PrEP Options</a:t>
            </a:r>
          </a:p>
        </p:txBody>
      </p:sp>
      <p:graphicFrame>
        <p:nvGraphicFramePr>
          <p:cNvPr id="4" name="Table 4">
            <a:extLst>
              <a:ext uri="{FF2B5EF4-FFF2-40B4-BE49-F238E27FC236}">
                <a16:creationId xmlns:a16="http://schemas.microsoft.com/office/drawing/2014/main" id="{0F47C90E-BEF3-A505-3915-976AD6EB54B9}"/>
              </a:ext>
            </a:extLst>
          </p:cNvPr>
          <p:cNvGraphicFramePr>
            <a:graphicFrameLocks noGrp="1"/>
          </p:cNvGraphicFramePr>
          <p:nvPr>
            <p:ph idx="1"/>
            <p:extLst>
              <p:ext uri="{D42A27DB-BD31-4B8C-83A1-F6EECF244321}">
                <p14:modId xmlns:p14="http://schemas.microsoft.com/office/powerpoint/2010/main" val="318076967"/>
              </p:ext>
            </p:extLst>
          </p:nvPr>
        </p:nvGraphicFramePr>
        <p:xfrm>
          <a:off x="720725" y="1603771"/>
          <a:ext cx="10766582" cy="4429577"/>
        </p:xfrm>
        <a:graphic>
          <a:graphicData uri="http://schemas.openxmlformats.org/drawingml/2006/table">
            <a:tbl>
              <a:tblPr firstRow="1" bandRow="1">
                <a:tableStyleId>{5C22544A-7EE6-4342-B048-85BDC9FD1C3A}</a:tableStyleId>
              </a:tblPr>
              <a:tblGrid>
                <a:gridCol w="1266663">
                  <a:extLst>
                    <a:ext uri="{9D8B030D-6E8A-4147-A177-3AD203B41FA5}">
                      <a16:colId xmlns:a16="http://schemas.microsoft.com/office/drawing/2014/main" val="3690016274"/>
                    </a:ext>
                  </a:extLst>
                </a:gridCol>
                <a:gridCol w="1155493">
                  <a:extLst>
                    <a:ext uri="{9D8B030D-6E8A-4147-A177-3AD203B41FA5}">
                      <a16:colId xmlns:a16="http://schemas.microsoft.com/office/drawing/2014/main" val="1757453265"/>
                    </a:ext>
                  </a:extLst>
                </a:gridCol>
                <a:gridCol w="1139948">
                  <a:extLst>
                    <a:ext uri="{9D8B030D-6E8A-4147-A177-3AD203B41FA5}">
                      <a16:colId xmlns:a16="http://schemas.microsoft.com/office/drawing/2014/main" val="2488770985"/>
                    </a:ext>
                  </a:extLst>
                </a:gridCol>
                <a:gridCol w="1445972">
                  <a:extLst>
                    <a:ext uri="{9D8B030D-6E8A-4147-A177-3AD203B41FA5}">
                      <a16:colId xmlns:a16="http://schemas.microsoft.com/office/drawing/2014/main" val="3194972336"/>
                    </a:ext>
                  </a:extLst>
                </a:gridCol>
                <a:gridCol w="1829528">
                  <a:extLst>
                    <a:ext uri="{9D8B030D-6E8A-4147-A177-3AD203B41FA5}">
                      <a16:colId xmlns:a16="http://schemas.microsoft.com/office/drawing/2014/main" val="4200691542"/>
                    </a:ext>
                  </a:extLst>
                </a:gridCol>
                <a:gridCol w="1897905">
                  <a:extLst>
                    <a:ext uri="{9D8B030D-6E8A-4147-A177-3AD203B41FA5}">
                      <a16:colId xmlns:a16="http://schemas.microsoft.com/office/drawing/2014/main" val="1378767554"/>
                    </a:ext>
                  </a:extLst>
                </a:gridCol>
                <a:gridCol w="2031073">
                  <a:extLst>
                    <a:ext uri="{9D8B030D-6E8A-4147-A177-3AD203B41FA5}">
                      <a16:colId xmlns:a16="http://schemas.microsoft.com/office/drawing/2014/main" val="2383730673"/>
                    </a:ext>
                  </a:extLst>
                </a:gridCol>
              </a:tblGrid>
              <a:tr h="336721">
                <a:tc>
                  <a:txBody>
                    <a:bodyPr/>
                    <a:lstStyle/>
                    <a:p>
                      <a:pPr algn="l"/>
                      <a:r>
                        <a:rPr lang="en-US" sz="1400" dirty="0"/>
                        <a:t>PrEP Regimen</a:t>
                      </a:r>
                    </a:p>
                  </a:txBody>
                  <a:tcPr>
                    <a:solidFill>
                      <a:schemeClr val="accent3"/>
                    </a:solidFill>
                  </a:tcPr>
                </a:tc>
                <a:tc>
                  <a:txBody>
                    <a:bodyPr/>
                    <a:lstStyle/>
                    <a:p>
                      <a:pPr algn="ctr"/>
                      <a:r>
                        <a:rPr lang="en-US" sz="1400" dirty="0"/>
                        <a:t>Study</a:t>
                      </a:r>
                    </a:p>
                  </a:txBody>
                  <a:tcPr>
                    <a:solidFill>
                      <a:schemeClr val="accent3"/>
                    </a:solidFill>
                  </a:tcPr>
                </a:tc>
                <a:tc>
                  <a:txBody>
                    <a:bodyPr/>
                    <a:lstStyle/>
                    <a:p>
                      <a:pPr algn="ctr"/>
                      <a:r>
                        <a:rPr lang="en-US" sz="1400" dirty="0"/>
                        <a:t>Control</a:t>
                      </a:r>
                    </a:p>
                  </a:txBody>
                  <a:tcPr>
                    <a:solidFill>
                      <a:schemeClr val="accent3"/>
                    </a:solidFill>
                  </a:tcPr>
                </a:tc>
                <a:tc>
                  <a:txBody>
                    <a:bodyPr/>
                    <a:lstStyle/>
                    <a:p>
                      <a:pPr algn="ctr"/>
                      <a:r>
                        <a:rPr lang="en-US" sz="1400" dirty="0"/>
                        <a:t>Population</a:t>
                      </a:r>
                    </a:p>
                  </a:txBody>
                  <a:tcPr>
                    <a:solidFill>
                      <a:schemeClr val="accent3"/>
                    </a:solidFill>
                  </a:tcPr>
                </a:tc>
                <a:tc>
                  <a:txBody>
                    <a:bodyPr/>
                    <a:lstStyle/>
                    <a:p>
                      <a:pPr algn="ctr"/>
                      <a:r>
                        <a:rPr lang="en-US" sz="1400" dirty="0"/>
                        <a:t>Renal Effects</a:t>
                      </a:r>
                    </a:p>
                  </a:txBody>
                  <a:tcPr>
                    <a:solidFill>
                      <a:schemeClr val="accent3"/>
                    </a:solidFill>
                  </a:tcPr>
                </a:tc>
                <a:tc>
                  <a:txBody>
                    <a:bodyPr/>
                    <a:lstStyle/>
                    <a:p>
                      <a:pPr algn="ctr"/>
                      <a:r>
                        <a:rPr lang="en-US" sz="1400" dirty="0"/>
                        <a:t>Bone Effects</a:t>
                      </a:r>
                    </a:p>
                  </a:txBody>
                  <a:tcPr>
                    <a:solidFill>
                      <a:schemeClr val="accent3"/>
                    </a:solidFill>
                  </a:tcPr>
                </a:tc>
                <a:tc>
                  <a:txBody>
                    <a:bodyPr/>
                    <a:lstStyle/>
                    <a:p>
                      <a:pPr algn="ctr"/>
                      <a:r>
                        <a:rPr lang="en-US" sz="1400" dirty="0"/>
                        <a:t>Change in Weight</a:t>
                      </a:r>
                    </a:p>
                  </a:txBody>
                  <a:tcPr>
                    <a:solidFill>
                      <a:schemeClr val="accent3"/>
                    </a:solidFill>
                  </a:tcPr>
                </a:tc>
                <a:extLst>
                  <a:ext uri="{0D108BD9-81ED-4DB2-BD59-A6C34878D82A}">
                    <a16:rowId xmlns:a16="http://schemas.microsoft.com/office/drawing/2014/main" val="2131987748"/>
                  </a:ext>
                </a:extLst>
              </a:tr>
              <a:tr h="740056">
                <a:tc>
                  <a:txBody>
                    <a:bodyPr/>
                    <a:lstStyle/>
                    <a:p>
                      <a:r>
                        <a:rPr lang="en-US" sz="1400" b="1" dirty="0">
                          <a:solidFill>
                            <a:schemeClr val="bg1"/>
                          </a:solidFill>
                        </a:rPr>
                        <a:t>FTC/TDF </a:t>
                      </a:r>
                    </a:p>
                    <a:p>
                      <a:r>
                        <a:rPr lang="en-US" sz="1400" b="1" dirty="0">
                          <a:solidFill>
                            <a:schemeClr val="bg1"/>
                          </a:solidFill>
                        </a:rPr>
                        <a:t>daily</a:t>
                      </a:r>
                    </a:p>
                  </a:txBody>
                  <a:tcPr>
                    <a:solidFill>
                      <a:schemeClr val="tx2"/>
                    </a:solidFill>
                  </a:tcPr>
                </a:tc>
                <a:tc>
                  <a:txBody>
                    <a:bodyPr/>
                    <a:lstStyle/>
                    <a:p>
                      <a:pPr algn="ctr"/>
                      <a:r>
                        <a:rPr lang="en-US" sz="1400" dirty="0">
                          <a:solidFill>
                            <a:schemeClr val="bg1"/>
                          </a:solidFill>
                        </a:rPr>
                        <a:t>iPrEX</a:t>
                      </a:r>
                    </a:p>
                  </a:txBody>
                  <a:tcPr>
                    <a:solidFill>
                      <a:schemeClr val="tx2"/>
                    </a:solidFill>
                  </a:tcPr>
                </a:tc>
                <a:tc>
                  <a:txBody>
                    <a:bodyPr/>
                    <a:lstStyle/>
                    <a:p>
                      <a:pPr algn="ctr"/>
                      <a:r>
                        <a:rPr lang="en-US" sz="1400" dirty="0">
                          <a:solidFill>
                            <a:schemeClr val="bg1"/>
                          </a:solidFill>
                        </a:rPr>
                        <a:t>PBO</a:t>
                      </a:r>
                    </a:p>
                  </a:txBody>
                  <a:tcPr>
                    <a:solidFill>
                      <a:schemeClr val="tx2"/>
                    </a:solidFill>
                  </a:tcPr>
                </a:tc>
                <a:tc>
                  <a:txBody>
                    <a:bodyPr/>
                    <a:lstStyle/>
                    <a:p>
                      <a:pPr algn="ctr"/>
                      <a:r>
                        <a:rPr lang="en-US" sz="1400" dirty="0">
                          <a:solidFill>
                            <a:schemeClr val="bg1"/>
                          </a:solidFill>
                        </a:rPr>
                        <a:t>MSM and TGW</a:t>
                      </a:r>
                    </a:p>
                  </a:txBody>
                  <a:tcPr>
                    <a:solidFill>
                      <a:schemeClr val="tx2"/>
                    </a:solidFill>
                  </a:tcPr>
                </a:tc>
                <a:tc>
                  <a:txBody>
                    <a:bodyPr/>
                    <a:lstStyle/>
                    <a:p>
                      <a:pPr algn="ctr"/>
                      <a:r>
                        <a:rPr lang="en-US" sz="1400" dirty="0">
                          <a:solidFill>
                            <a:schemeClr val="bg1"/>
                          </a:solidFill>
                        </a:rPr>
                        <a:t>↓ CrCl with PrEP vs PBO</a:t>
                      </a:r>
                      <a:r>
                        <a:rPr lang="en-US" sz="1400" baseline="30000" dirty="0">
                          <a:solidFill>
                            <a:schemeClr val="bg1"/>
                          </a:solidFill>
                        </a:rPr>
                        <a:t>1</a:t>
                      </a:r>
                    </a:p>
                  </a:txBody>
                  <a:tcPr>
                    <a:solidFill>
                      <a:schemeClr val="tx2"/>
                    </a:solidFill>
                  </a:tcPr>
                </a:tc>
                <a:tc>
                  <a:txBody>
                    <a:bodyPr/>
                    <a:lstStyle/>
                    <a:p>
                      <a:pPr algn="ctr"/>
                      <a:r>
                        <a:rPr lang="en-US" sz="1400" dirty="0">
                          <a:solidFill>
                            <a:schemeClr val="bg1"/>
                          </a:solidFill>
                        </a:rPr>
                        <a:t>↓ BMD at both hip and spine with PrEP vs PBO</a:t>
                      </a:r>
                      <a:r>
                        <a:rPr lang="en-US" sz="1400" baseline="30000" dirty="0">
                          <a:solidFill>
                            <a:schemeClr val="bg1"/>
                          </a:solidFill>
                        </a:rPr>
                        <a:t>2</a:t>
                      </a:r>
                      <a:r>
                        <a:rPr lang="en-US" sz="1400" dirty="0">
                          <a:solidFill>
                            <a:schemeClr val="bg1"/>
                          </a:solidFill>
                        </a:rPr>
                        <a:t> </a:t>
                      </a:r>
                    </a:p>
                  </a:txBody>
                  <a:tcPr>
                    <a:solidFill>
                      <a:schemeClr val="tx2"/>
                    </a:solidFill>
                  </a:tcPr>
                </a:tc>
                <a:tc>
                  <a:txBody>
                    <a:bodyPr/>
                    <a:lstStyle/>
                    <a:p>
                      <a:pPr algn="ctr"/>
                      <a:r>
                        <a:rPr lang="en-US" sz="1400" dirty="0">
                          <a:solidFill>
                            <a:schemeClr val="bg1"/>
                          </a:solidFill>
                        </a:rPr>
                        <a:t>↓ weight gain with PrEP vs PBO; no evidence of altered fat distribution or lipodystrophy</a:t>
                      </a:r>
                      <a:r>
                        <a:rPr lang="en-US" sz="1400" baseline="30000" dirty="0">
                          <a:solidFill>
                            <a:schemeClr val="bg1"/>
                          </a:solidFill>
                        </a:rPr>
                        <a:t>3</a:t>
                      </a:r>
                    </a:p>
                  </a:txBody>
                  <a:tcPr>
                    <a:solidFill>
                      <a:schemeClr val="tx2"/>
                    </a:solidFill>
                  </a:tcPr>
                </a:tc>
                <a:extLst>
                  <a:ext uri="{0D108BD9-81ED-4DB2-BD59-A6C34878D82A}">
                    <a16:rowId xmlns:a16="http://schemas.microsoft.com/office/drawing/2014/main" val="1845485843"/>
                  </a:ext>
                </a:extLst>
              </a:tr>
              <a:tr h="572946">
                <a:tc>
                  <a:txBody>
                    <a:bodyPr/>
                    <a:lstStyle/>
                    <a:p>
                      <a:r>
                        <a:rPr lang="en-US" sz="1400" b="1" dirty="0">
                          <a:solidFill>
                            <a:schemeClr val="bg1"/>
                          </a:solidFill>
                        </a:rPr>
                        <a:t>FTC/TDF </a:t>
                      </a:r>
                    </a:p>
                    <a:p>
                      <a:r>
                        <a:rPr lang="en-US" sz="1400" b="1" dirty="0">
                          <a:solidFill>
                            <a:schemeClr val="bg1"/>
                          </a:solidFill>
                        </a:rPr>
                        <a:t>on-demand</a:t>
                      </a:r>
                    </a:p>
                  </a:txBody>
                  <a:tcPr>
                    <a:solidFill>
                      <a:schemeClr val="tx1">
                        <a:lumMod val="95000"/>
                      </a:schemeClr>
                    </a:solidFill>
                  </a:tcPr>
                </a:tc>
                <a:tc>
                  <a:txBody>
                    <a:bodyPr/>
                    <a:lstStyle/>
                    <a:p>
                      <a:pPr algn="ctr"/>
                      <a:r>
                        <a:rPr lang="en-US" sz="1400" dirty="0">
                          <a:solidFill>
                            <a:schemeClr val="bg1"/>
                          </a:solidFill>
                        </a:rPr>
                        <a:t>IPERGAY</a:t>
                      </a:r>
                    </a:p>
                  </a:txBody>
                  <a:tcPr>
                    <a:solidFill>
                      <a:schemeClr val="tx1">
                        <a:lumMod val="95000"/>
                      </a:schemeClr>
                    </a:solidFill>
                  </a:tcPr>
                </a:tc>
                <a:tc>
                  <a:txBody>
                    <a:bodyPr/>
                    <a:lstStyle/>
                    <a:p>
                      <a:pPr algn="ctr"/>
                      <a:r>
                        <a:rPr lang="en-US" sz="1400" dirty="0">
                          <a:solidFill>
                            <a:schemeClr val="bg1"/>
                          </a:solidFill>
                        </a:rPr>
                        <a:t>PBO</a:t>
                      </a:r>
                    </a:p>
                  </a:txBody>
                  <a:tcPr>
                    <a:solidFill>
                      <a:schemeClr val="tx1">
                        <a:lumMod val="95000"/>
                      </a:schemeClr>
                    </a:solidFill>
                  </a:tcPr>
                </a:tc>
                <a:tc>
                  <a:txBody>
                    <a:bodyPr/>
                    <a:lstStyle/>
                    <a:p>
                      <a:pPr algn="ctr"/>
                      <a:r>
                        <a:rPr lang="en-US" sz="1400" dirty="0">
                          <a:solidFill>
                            <a:schemeClr val="bg1"/>
                          </a:solidFill>
                        </a:rPr>
                        <a:t>MSM</a:t>
                      </a:r>
                    </a:p>
                  </a:txBody>
                  <a:tcPr>
                    <a:solidFill>
                      <a:schemeClr val="tx1">
                        <a:lumMod val="95000"/>
                      </a:schemeClr>
                    </a:solidFill>
                  </a:tcPr>
                </a:tc>
                <a:tc>
                  <a:txBody>
                    <a:bodyPr/>
                    <a:lstStyle/>
                    <a:p>
                      <a:pPr algn="ctr"/>
                      <a:r>
                        <a:rPr lang="en-US" sz="1400" dirty="0">
                          <a:solidFill>
                            <a:schemeClr val="bg1"/>
                          </a:solidFill>
                        </a:rPr>
                        <a:t>Small ↓in eGFR; </a:t>
                      </a:r>
                      <a:br>
                        <a:rPr lang="en-US" sz="1400" dirty="0">
                          <a:solidFill>
                            <a:schemeClr val="bg1"/>
                          </a:solidFill>
                        </a:rPr>
                      </a:br>
                      <a:r>
                        <a:rPr lang="en-US" sz="1400" dirty="0">
                          <a:solidFill>
                            <a:schemeClr val="bg1"/>
                          </a:solidFill>
                        </a:rPr>
                        <a:t>no new proteinuria </a:t>
                      </a:r>
                      <a:br>
                        <a:rPr lang="en-US" sz="1400" dirty="0">
                          <a:solidFill>
                            <a:schemeClr val="bg1"/>
                          </a:solidFill>
                        </a:rPr>
                      </a:br>
                      <a:r>
                        <a:rPr lang="en-US" sz="1400" dirty="0">
                          <a:solidFill>
                            <a:schemeClr val="bg1"/>
                          </a:solidFill>
                        </a:rPr>
                        <a:t>or glycosuria</a:t>
                      </a:r>
                      <a:r>
                        <a:rPr lang="en-US" sz="1400" baseline="30000" dirty="0">
                          <a:solidFill>
                            <a:schemeClr val="bg1"/>
                          </a:solidFill>
                        </a:rPr>
                        <a:t>4</a:t>
                      </a:r>
                    </a:p>
                  </a:txBody>
                  <a:tcPr>
                    <a:solidFill>
                      <a:schemeClr val="tx1">
                        <a:lumMod val="95000"/>
                      </a:schemeClr>
                    </a:solidFill>
                  </a:tcPr>
                </a:tc>
                <a:tc>
                  <a:txBody>
                    <a:bodyPr/>
                    <a:lstStyle/>
                    <a:p>
                      <a:pPr algn="ctr"/>
                      <a:r>
                        <a:rPr lang="en-US" sz="1400" dirty="0">
                          <a:solidFill>
                            <a:schemeClr val="bg1"/>
                          </a:solidFill>
                        </a:rPr>
                        <a:t>Not published yet</a:t>
                      </a:r>
                    </a:p>
                  </a:txBody>
                  <a:tcPr>
                    <a:solidFill>
                      <a:schemeClr val="tx1">
                        <a:lumMod val="95000"/>
                      </a:schemeClr>
                    </a:solidFill>
                  </a:tcPr>
                </a:tc>
                <a:tc>
                  <a:txBody>
                    <a:bodyPr/>
                    <a:lstStyle/>
                    <a:p>
                      <a:pPr algn="ctr"/>
                      <a:r>
                        <a:rPr lang="en-US" sz="1400" dirty="0">
                          <a:solidFill>
                            <a:schemeClr val="bg1"/>
                          </a:solidFill>
                        </a:rPr>
                        <a:t>Not published yet</a:t>
                      </a:r>
                    </a:p>
                    <a:p>
                      <a:pPr algn="ctr"/>
                      <a:endParaRPr lang="en-US" sz="1400" dirty="0">
                        <a:solidFill>
                          <a:schemeClr val="bg1"/>
                        </a:solidFill>
                      </a:endParaRPr>
                    </a:p>
                  </a:txBody>
                  <a:tcPr>
                    <a:solidFill>
                      <a:schemeClr val="tx1">
                        <a:lumMod val="95000"/>
                      </a:schemeClr>
                    </a:solidFill>
                  </a:tcPr>
                </a:tc>
                <a:extLst>
                  <a:ext uri="{0D108BD9-81ED-4DB2-BD59-A6C34878D82A}">
                    <a16:rowId xmlns:a16="http://schemas.microsoft.com/office/drawing/2014/main" val="2903669157"/>
                  </a:ext>
                </a:extLst>
              </a:tr>
              <a:tr h="572946">
                <a:tc>
                  <a:txBody>
                    <a:bodyPr/>
                    <a:lstStyle/>
                    <a:p>
                      <a:r>
                        <a:rPr lang="en-US" sz="1400" b="1" dirty="0">
                          <a:solidFill>
                            <a:schemeClr val="bg1"/>
                          </a:solidFill>
                        </a:rPr>
                        <a:t>FTC/TAF </a:t>
                      </a:r>
                    </a:p>
                    <a:p>
                      <a:r>
                        <a:rPr lang="en-US" sz="1400" b="1" dirty="0">
                          <a:solidFill>
                            <a:schemeClr val="bg1"/>
                          </a:solidFill>
                        </a:rPr>
                        <a:t>daily</a:t>
                      </a:r>
                    </a:p>
                  </a:txBody>
                  <a:tcPr>
                    <a:solidFill>
                      <a:schemeClr val="tx2"/>
                    </a:solidFill>
                  </a:tcPr>
                </a:tc>
                <a:tc>
                  <a:txBody>
                    <a:bodyPr/>
                    <a:lstStyle/>
                    <a:p>
                      <a:pPr algn="ctr"/>
                      <a:r>
                        <a:rPr lang="en-US" sz="1400" dirty="0">
                          <a:solidFill>
                            <a:schemeClr val="bg1"/>
                          </a:solidFill>
                        </a:rPr>
                        <a:t>DISCOVER</a:t>
                      </a:r>
                    </a:p>
                  </a:txBody>
                  <a:tcPr>
                    <a:solidFill>
                      <a:schemeClr val="tx2"/>
                    </a:solidFill>
                  </a:tcPr>
                </a:tc>
                <a:tc>
                  <a:txBody>
                    <a:bodyPr/>
                    <a:lstStyle/>
                    <a:p>
                      <a:pPr algn="ctr"/>
                      <a:r>
                        <a:rPr lang="en-US" sz="1400" dirty="0">
                          <a:solidFill>
                            <a:schemeClr val="bg1"/>
                          </a:solidFill>
                        </a:rPr>
                        <a:t>FTC/TDF</a:t>
                      </a:r>
                    </a:p>
                  </a:txBody>
                  <a:tcPr>
                    <a:solidFill>
                      <a:schemeClr val="tx2"/>
                    </a:solidFill>
                  </a:tcPr>
                </a:tc>
                <a:tc>
                  <a:txBody>
                    <a:bodyPr/>
                    <a:lstStyle/>
                    <a:p>
                      <a:pPr algn="ctr"/>
                      <a:r>
                        <a:rPr lang="en-US" sz="1400" dirty="0">
                          <a:solidFill>
                            <a:schemeClr val="bg1"/>
                          </a:solidFill>
                        </a:rPr>
                        <a:t>MSM and TGW</a:t>
                      </a:r>
                    </a:p>
                  </a:txBody>
                  <a:tcPr>
                    <a:solidFill>
                      <a:schemeClr val="tx2"/>
                    </a:solidFill>
                  </a:tcPr>
                </a:tc>
                <a:tc>
                  <a:txBody>
                    <a:bodyPr/>
                    <a:lstStyle/>
                    <a:p>
                      <a:pPr algn="ctr"/>
                      <a:r>
                        <a:rPr lang="en-US" sz="1400" dirty="0">
                          <a:solidFill>
                            <a:schemeClr val="bg1"/>
                          </a:solidFill>
                        </a:rPr>
                        <a:t>Improvement in proximal tubular function on FTC/TAF</a:t>
                      </a:r>
                      <a:r>
                        <a:rPr lang="en-US" sz="1400" baseline="30000" dirty="0">
                          <a:solidFill>
                            <a:schemeClr val="bg1"/>
                          </a:solidFill>
                        </a:rPr>
                        <a:t>5</a:t>
                      </a:r>
                    </a:p>
                  </a:txBody>
                  <a:tcPr>
                    <a:solidFill>
                      <a:schemeClr val="tx2"/>
                    </a:solidFill>
                  </a:tcPr>
                </a:tc>
                <a:tc>
                  <a:txBody>
                    <a:bodyPr/>
                    <a:lstStyle/>
                    <a:p>
                      <a:pPr algn="ctr"/>
                      <a:r>
                        <a:rPr lang="en-US" sz="1400" dirty="0">
                          <a:solidFill>
                            <a:schemeClr val="bg1"/>
                          </a:solidFill>
                        </a:rPr>
                        <a:t>Small increase in </a:t>
                      </a:r>
                      <a:br>
                        <a:rPr lang="en-US" sz="1400" dirty="0">
                          <a:solidFill>
                            <a:schemeClr val="bg1"/>
                          </a:solidFill>
                        </a:rPr>
                      </a:br>
                      <a:r>
                        <a:rPr lang="en-US" sz="1400" dirty="0">
                          <a:solidFill>
                            <a:schemeClr val="bg1"/>
                          </a:solidFill>
                        </a:rPr>
                        <a:t>BMD at hip and spine through 96 wk</a:t>
                      </a:r>
                      <a:r>
                        <a:rPr lang="en-US" sz="1400" baseline="30000" dirty="0">
                          <a:solidFill>
                            <a:schemeClr val="bg1"/>
                          </a:solidFill>
                        </a:rPr>
                        <a:t>5</a:t>
                      </a:r>
                    </a:p>
                  </a:txBody>
                  <a:tcPr>
                    <a:solidFill>
                      <a:schemeClr val="tx2"/>
                    </a:solidFill>
                  </a:tcPr>
                </a:tc>
                <a:tc>
                  <a:txBody>
                    <a:bodyPr/>
                    <a:lstStyle/>
                    <a:p>
                      <a:pPr algn="ctr"/>
                      <a:r>
                        <a:rPr lang="en-US" sz="1400" dirty="0">
                          <a:solidFill>
                            <a:schemeClr val="bg1"/>
                          </a:solidFill>
                        </a:rPr>
                        <a:t>At Wk 96 ↑ weight in FTC/TAF arm &gt; in FTC/TDF arm</a:t>
                      </a:r>
                      <a:r>
                        <a:rPr lang="en-US" sz="1400" baseline="30000" dirty="0">
                          <a:solidFill>
                            <a:schemeClr val="bg1"/>
                          </a:solidFill>
                        </a:rPr>
                        <a:t>6</a:t>
                      </a:r>
                    </a:p>
                  </a:txBody>
                  <a:tcPr>
                    <a:solidFill>
                      <a:schemeClr val="tx2"/>
                    </a:solidFill>
                  </a:tcPr>
                </a:tc>
                <a:extLst>
                  <a:ext uri="{0D108BD9-81ED-4DB2-BD59-A6C34878D82A}">
                    <a16:rowId xmlns:a16="http://schemas.microsoft.com/office/drawing/2014/main" val="3458220079"/>
                  </a:ext>
                </a:extLst>
              </a:tr>
              <a:tr h="740056">
                <a:tc rowSpan="2">
                  <a:txBody>
                    <a:bodyPr/>
                    <a:lstStyle/>
                    <a:p>
                      <a:r>
                        <a:rPr lang="en-US" sz="1400" b="1" dirty="0">
                          <a:solidFill>
                            <a:schemeClr val="bg1"/>
                          </a:solidFill>
                        </a:rPr>
                        <a:t>LA CAB </a:t>
                      </a:r>
                    </a:p>
                    <a:p>
                      <a:r>
                        <a:rPr lang="en-US" sz="1400" b="1" dirty="0">
                          <a:solidFill>
                            <a:schemeClr val="bg1"/>
                          </a:solidFill>
                        </a:rPr>
                        <a:t>every 2 mo</a:t>
                      </a:r>
                    </a:p>
                  </a:txBody>
                  <a:tcPr>
                    <a:solidFill>
                      <a:schemeClr val="tx1">
                        <a:lumMod val="95000"/>
                      </a:schemeClr>
                    </a:solidFill>
                  </a:tcPr>
                </a:tc>
                <a:tc>
                  <a:txBody>
                    <a:bodyPr/>
                    <a:lstStyle/>
                    <a:p>
                      <a:pPr algn="ctr"/>
                      <a:r>
                        <a:rPr lang="en-US" sz="1400" dirty="0">
                          <a:solidFill>
                            <a:schemeClr val="bg1"/>
                          </a:solidFill>
                        </a:rPr>
                        <a:t>HPTN 083</a:t>
                      </a:r>
                    </a:p>
                  </a:txBody>
                  <a:tcPr>
                    <a:solidFill>
                      <a:schemeClr val="tx1">
                        <a:lumMod val="95000"/>
                      </a:schemeClr>
                    </a:solidFill>
                  </a:tcPr>
                </a:tc>
                <a:tc>
                  <a:txBody>
                    <a:bodyPr/>
                    <a:lstStyle/>
                    <a:p>
                      <a:pPr algn="ctr"/>
                      <a:r>
                        <a:rPr lang="en-US" sz="1400" dirty="0">
                          <a:solidFill>
                            <a:schemeClr val="bg1"/>
                          </a:solidFill>
                        </a:rPr>
                        <a:t>FTC/TDF</a:t>
                      </a:r>
                    </a:p>
                  </a:txBody>
                  <a:tcPr>
                    <a:solidFill>
                      <a:schemeClr val="tx1">
                        <a:lumMod val="95000"/>
                      </a:schemeClr>
                    </a:solidFill>
                  </a:tcPr>
                </a:tc>
                <a:tc>
                  <a:txBody>
                    <a:bodyPr/>
                    <a:lstStyle/>
                    <a:p>
                      <a:pPr algn="ctr"/>
                      <a:r>
                        <a:rPr lang="en-US" sz="1400" dirty="0">
                          <a:solidFill>
                            <a:schemeClr val="bg1"/>
                          </a:solidFill>
                        </a:rPr>
                        <a:t>MSM and TGW</a:t>
                      </a:r>
                    </a:p>
                  </a:txBody>
                  <a:tcPr>
                    <a:solidFill>
                      <a:schemeClr val="tx1">
                        <a:lumMod val="9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Similar rates of renal AEs between groups</a:t>
                      </a:r>
                      <a:r>
                        <a:rPr kumimoji="0" lang="en-US" sz="1400" b="0" i="0" u="none" strike="noStrike" kern="1200" cap="none" spc="0" normalizeH="0" baseline="30000" noProof="0" dirty="0">
                          <a:ln>
                            <a:noFill/>
                          </a:ln>
                          <a:solidFill>
                            <a:srgbClr val="000000"/>
                          </a:solidFill>
                          <a:effectLst/>
                          <a:uLnTx/>
                          <a:uFillTx/>
                          <a:latin typeface="+mn-lt"/>
                          <a:ea typeface="+mn-ea"/>
                          <a:cs typeface="+mn-cs"/>
                        </a:rPr>
                        <a:t>7,8</a:t>
                      </a:r>
                      <a:r>
                        <a:rPr kumimoji="0" lang="en-US" sz="1400" b="0" i="0" u="none" strike="noStrike" kern="1200" cap="none" spc="0" normalizeH="0" baseline="0" noProof="0" dirty="0">
                          <a:ln>
                            <a:noFill/>
                          </a:ln>
                          <a:solidFill>
                            <a:srgbClr val="000000"/>
                          </a:solidFill>
                          <a:effectLst/>
                          <a:uLnTx/>
                          <a:uFillTx/>
                          <a:latin typeface="+mn-l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CAB unlikely to cause renal effects based on mechanism</a:t>
                      </a:r>
                    </a:p>
                  </a:txBody>
                  <a:tcPr anchor="ctr">
                    <a:solidFill>
                      <a:schemeClr val="tx1">
                        <a:lumMod val="9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Not published yet</a:t>
                      </a:r>
                    </a:p>
                  </a:txBody>
                  <a:tcPr anchor="ctr">
                    <a:solidFill>
                      <a:schemeClr val="tx1">
                        <a:lumMod val="95000"/>
                      </a:schemeClr>
                    </a:solidFill>
                  </a:tcPr>
                </a:tc>
                <a:tc>
                  <a:txBody>
                    <a:bodyPr/>
                    <a:lstStyle/>
                    <a:p>
                      <a:pPr algn="ctr"/>
                      <a:r>
                        <a:rPr lang="en-US" sz="1400" dirty="0">
                          <a:solidFill>
                            <a:schemeClr val="bg1"/>
                          </a:solidFill>
                        </a:rPr>
                        <a:t>↑ weight in CAB vs FTC/TDF in first 40 wk; weight </a:t>
                      </a:r>
                      <a:r>
                        <a:rPr lang="el-GR" sz="1400" dirty="0">
                          <a:solidFill>
                            <a:schemeClr val="bg1"/>
                          </a:solidFill>
                        </a:rPr>
                        <a:t>Δ</a:t>
                      </a:r>
                      <a:r>
                        <a:rPr lang="en-US" sz="1400" dirty="0">
                          <a:solidFill>
                            <a:schemeClr val="bg1"/>
                          </a:solidFill>
                        </a:rPr>
                        <a:t> similar later </a:t>
                      </a:r>
                      <a:br>
                        <a:rPr lang="en-US" sz="1400" dirty="0">
                          <a:solidFill>
                            <a:schemeClr val="bg1"/>
                          </a:solidFill>
                        </a:rPr>
                      </a:br>
                      <a:r>
                        <a:rPr lang="en-US" sz="1400" dirty="0">
                          <a:solidFill>
                            <a:schemeClr val="bg1"/>
                          </a:solidFill>
                        </a:rPr>
                        <a:t>in trial</a:t>
                      </a:r>
                      <a:r>
                        <a:rPr lang="en-US" sz="1400" baseline="30000" dirty="0">
                          <a:solidFill>
                            <a:schemeClr val="bg1"/>
                          </a:solidFill>
                        </a:rPr>
                        <a:t>7</a:t>
                      </a:r>
                    </a:p>
                  </a:txBody>
                  <a:tcPr>
                    <a:solidFill>
                      <a:schemeClr val="tx1">
                        <a:lumMod val="95000"/>
                      </a:schemeClr>
                    </a:solidFill>
                  </a:tcPr>
                </a:tc>
                <a:extLst>
                  <a:ext uri="{0D108BD9-81ED-4DB2-BD59-A6C34878D82A}">
                    <a16:rowId xmlns:a16="http://schemas.microsoft.com/office/drawing/2014/main" val="3893135822"/>
                  </a:ext>
                </a:extLst>
              </a:tr>
              <a:tr h="740056">
                <a:tc vMerge="1">
                  <a:txBody>
                    <a:bodyPr/>
                    <a:lstStyle/>
                    <a:p>
                      <a:endParaRPr lang="en-US"/>
                    </a:p>
                  </a:txBody>
                  <a:tcPr/>
                </a:tc>
                <a:tc>
                  <a:txBody>
                    <a:bodyPr/>
                    <a:lstStyle/>
                    <a:p>
                      <a:pPr algn="ctr"/>
                      <a:r>
                        <a:rPr lang="en-US" sz="1400" dirty="0">
                          <a:solidFill>
                            <a:schemeClr val="bg1"/>
                          </a:solidFill>
                        </a:rPr>
                        <a:t>HPTN 084</a:t>
                      </a:r>
                    </a:p>
                  </a:txBody>
                  <a:tcPr>
                    <a:solidFill>
                      <a:schemeClr val="tx1">
                        <a:lumMod val="95000"/>
                      </a:schemeClr>
                    </a:solidFill>
                  </a:tcPr>
                </a:tc>
                <a:tc>
                  <a:txBody>
                    <a:bodyPr/>
                    <a:lstStyle/>
                    <a:p>
                      <a:pPr algn="ctr"/>
                      <a:r>
                        <a:rPr lang="en-US" sz="1400" dirty="0">
                          <a:solidFill>
                            <a:schemeClr val="bg1"/>
                          </a:solidFill>
                        </a:rPr>
                        <a:t>FTC/TDF</a:t>
                      </a:r>
                    </a:p>
                  </a:txBody>
                  <a:tcPr>
                    <a:solidFill>
                      <a:schemeClr val="tx1">
                        <a:lumMod val="95000"/>
                      </a:schemeClr>
                    </a:solidFill>
                  </a:tcPr>
                </a:tc>
                <a:tc>
                  <a:txBody>
                    <a:bodyPr/>
                    <a:lstStyle/>
                    <a:p>
                      <a:pPr algn="ctr"/>
                      <a:r>
                        <a:rPr lang="en-US" sz="1400" dirty="0">
                          <a:solidFill>
                            <a:schemeClr val="bg1"/>
                          </a:solidFill>
                        </a:rPr>
                        <a:t>Women</a:t>
                      </a:r>
                    </a:p>
                  </a:txBody>
                  <a:tcP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highlight>
                            <a:srgbClr val="FFFF00"/>
                          </a:highlight>
                          <a:uLnTx/>
                          <a:uFillTx/>
                          <a:latin typeface="+mn-lt"/>
                          <a:ea typeface="+mn-ea"/>
                          <a:cs typeface="+mn-cs"/>
                        </a:rPr>
                        <a:t>Not published yet</a:t>
                      </a:r>
                    </a:p>
                  </a:txBody>
                  <a:tcP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highlight>
                            <a:srgbClr val="FFFF00"/>
                          </a:highlight>
                          <a:uLnTx/>
                          <a:uFillTx/>
                          <a:latin typeface="+mn-lt"/>
                          <a:ea typeface="+mn-ea"/>
                          <a:cs typeface="+mn-cs"/>
                        </a:rPr>
                        <a:t>Not published yet</a:t>
                      </a:r>
                    </a:p>
                    <a:p>
                      <a:pPr algn="ctr"/>
                      <a:endParaRPr lang="en-US" sz="1400" dirty="0">
                        <a:solidFill>
                          <a:schemeClr val="bg1"/>
                        </a:solidFill>
                      </a:endParaRPr>
                    </a:p>
                  </a:txBody>
                  <a:tcPr anchor="ctr">
                    <a:solidFill>
                      <a:schemeClr val="tx1">
                        <a:lumMod val="95000"/>
                      </a:schemeClr>
                    </a:solidFill>
                  </a:tcPr>
                </a:tc>
                <a:tc>
                  <a:txBody>
                    <a:bodyPr/>
                    <a:lstStyle/>
                    <a:p>
                      <a:pPr algn="ctr"/>
                      <a:r>
                        <a:rPr lang="en-US" sz="1400" dirty="0">
                          <a:solidFill>
                            <a:schemeClr val="bg1"/>
                          </a:solidFill>
                        </a:rPr>
                        <a:t>Initial weight ↑ in </a:t>
                      </a:r>
                      <a:br>
                        <a:rPr lang="en-US" sz="1400" dirty="0">
                          <a:solidFill>
                            <a:schemeClr val="bg1"/>
                          </a:solidFill>
                        </a:rPr>
                      </a:br>
                      <a:r>
                        <a:rPr lang="en-US" sz="1400" dirty="0">
                          <a:solidFill>
                            <a:schemeClr val="bg1"/>
                          </a:solidFill>
                        </a:rPr>
                        <a:t>CAB arm; overall mean weight ↑ in both groups</a:t>
                      </a:r>
                      <a:r>
                        <a:rPr lang="en-US" sz="1400" baseline="30000" dirty="0">
                          <a:solidFill>
                            <a:schemeClr val="bg1"/>
                          </a:solidFill>
                        </a:rPr>
                        <a:t>8</a:t>
                      </a:r>
                    </a:p>
                  </a:txBody>
                  <a:tcPr>
                    <a:solidFill>
                      <a:schemeClr val="tx1">
                        <a:lumMod val="95000"/>
                      </a:schemeClr>
                    </a:solidFill>
                  </a:tcPr>
                </a:tc>
                <a:extLst>
                  <a:ext uri="{0D108BD9-81ED-4DB2-BD59-A6C34878D82A}">
                    <a16:rowId xmlns:a16="http://schemas.microsoft.com/office/drawing/2014/main" val="210788805"/>
                  </a:ext>
                </a:extLst>
              </a:tr>
            </a:tbl>
          </a:graphicData>
        </a:graphic>
      </p:graphicFrame>
      <p:grpSp>
        <p:nvGrpSpPr>
          <p:cNvPr id="5" name="Group 4">
            <a:extLst>
              <a:ext uri="{FF2B5EF4-FFF2-40B4-BE49-F238E27FC236}">
                <a16:creationId xmlns:a16="http://schemas.microsoft.com/office/drawing/2014/main" id="{2F5C928A-B042-04E8-5CFF-CF2126AC0C08}"/>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F3FC4C9-B1AC-DFB8-BD8B-4888A3907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7D3B9A9C-6C91-433E-C8E3-F821548D42F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E1003115-8B9B-6384-AA54-CE05A2C78BC5}"/>
              </a:ext>
            </a:extLst>
          </p:cNvPr>
          <p:cNvSpPr txBox="1">
            <a:spLocks noChangeArrowheads="1"/>
          </p:cNvSpPr>
          <p:nvPr/>
        </p:nvSpPr>
        <p:spPr bwMode="auto">
          <a:xfrm>
            <a:off x="421431" y="6033348"/>
            <a:ext cx="912196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auto"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Solomon. AIDS. 2014;28:851. 2. Mulligan. Clin Infect Dis. 2015;61:572. 3. Glidden.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Clin Infect Dis. 2018;1;67:411. </a:t>
            </a:r>
            <a:b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4. Liegeon. J Int AIDS Soc. 2020;23:e25420. 5. Molina. NEJM. 2015; 373:2237. 5. Fields.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Infect Dis Ther. 2021;10:165.</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b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6. Ogbuagu. Lancet HIV. 2021;8:e397. 7.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Landovitz. NEJM. 2021;385:595. 8. Delany-Moretlwe. Lancet. 2022;399:1779. </a:t>
            </a:r>
          </a:p>
        </p:txBody>
      </p:sp>
    </p:spTree>
    <p:extLst>
      <p:ext uri="{BB962C8B-B14F-4D97-AF65-F5344CB8AC3E}">
        <p14:creationId xmlns:p14="http://schemas.microsoft.com/office/powerpoint/2010/main" val="1123809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5E266-AE48-DA5C-EDF5-C7C70B72C4A6}"/>
              </a:ext>
            </a:extLst>
          </p:cNvPr>
          <p:cNvSpPr>
            <a:spLocks noGrp="1"/>
          </p:cNvSpPr>
          <p:nvPr>
            <p:ph type="title"/>
          </p:nvPr>
        </p:nvSpPr>
        <p:spPr/>
        <p:txBody>
          <a:bodyPr/>
          <a:lstStyle/>
          <a:p>
            <a:r>
              <a:rPr lang="en-US" dirty="0"/>
              <a:t>PrEP Options Based on Renal Function</a:t>
            </a:r>
          </a:p>
        </p:txBody>
      </p:sp>
      <p:grpSp>
        <p:nvGrpSpPr>
          <p:cNvPr id="8" name="Group 7">
            <a:extLst>
              <a:ext uri="{FF2B5EF4-FFF2-40B4-BE49-F238E27FC236}">
                <a16:creationId xmlns:a16="http://schemas.microsoft.com/office/drawing/2014/main" id="{FF2BFC5E-89F6-BBAA-28F6-34938573A0BC}"/>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26054C4-8822-5218-6D60-EB5FE1D7B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1B962D27-7992-01F0-6A94-BC94AC19CCE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21F2CDB6-0E58-9807-E3E2-29D577081FE2}"/>
              </a:ext>
            </a:extLst>
          </p:cNvPr>
          <p:cNvSpPr txBox="1">
            <a:spLocks noChangeArrowheads="1"/>
          </p:cNvSpPr>
          <p:nvPr/>
        </p:nvSpPr>
        <p:spPr bwMode="auto">
          <a:xfrm>
            <a:off x="400374" y="6402609"/>
            <a:ext cx="86704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CDC PrEP guidelines. 2021. 2. FTC/TDF PI. </a:t>
            </a:r>
            <a:r>
              <a:rPr lang="fr-FR" altLang="en-US" sz="1200" spc="-10" dirty="0">
                <a:solidFill>
                  <a:srgbClr val="455560"/>
                </a:solidFill>
                <a:latin typeface="Calibri" panose="020F0502020204030204" pitchFamily="34" charset="0"/>
              </a:rPr>
              <a:t>3</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FTC/TAF PI. </a:t>
            </a:r>
            <a:r>
              <a:rPr lang="en-US" altLang="en-US" sz="1200" dirty="0">
                <a:solidFill>
                  <a:srgbClr val="455560"/>
                </a:solidFill>
                <a:latin typeface="Calibri" panose="020F0502020204030204" pitchFamily="34" charset="0"/>
                <a:ea typeface="MS PGothic" panose="020B0600070205080204" pitchFamily="34" charset="-128"/>
              </a:rPr>
              <a:t>4</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 CAB extended-release injectable suspension PI. </a:t>
            </a:r>
          </a:p>
        </p:txBody>
      </p:sp>
      <p:sp>
        <p:nvSpPr>
          <p:cNvPr id="12" name="TextBox 11">
            <a:extLst>
              <a:ext uri="{FF2B5EF4-FFF2-40B4-BE49-F238E27FC236}">
                <a16:creationId xmlns:a16="http://schemas.microsoft.com/office/drawing/2014/main" id="{11A26DA6-945A-9217-32CB-E8A7F9055973}"/>
              </a:ext>
            </a:extLst>
          </p:cNvPr>
          <p:cNvSpPr txBox="1"/>
          <p:nvPr/>
        </p:nvSpPr>
        <p:spPr bwMode="auto">
          <a:xfrm>
            <a:off x="3318145" y="5226781"/>
            <a:ext cx="55557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CrCl (mL/min)</a:t>
            </a:r>
          </a:p>
        </p:txBody>
      </p:sp>
      <p:cxnSp>
        <p:nvCxnSpPr>
          <p:cNvPr id="14" name="Straight Connector 13">
            <a:extLst>
              <a:ext uri="{FF2B5EF4-FFF2-40B4-BE49-F238E27FC236}">
                <a16:creationId xmlns:a16="http://schemas.microsoft.com/office/drawing/2014/main" id="{5EAB0FAA-62E6-F4A8-4DC5-26F53AE8BBEC}"/>
              </a:ext>
            </a:extLst>
          </p:cNvPr>
          <p:cNvCxnSpPr/>
          <p:nvPr/>
        </p:nvCxnSpPr>
        <p:spPr bwMode="auto">
          <a:xfrm>
            <a:off x="4061361" y="4667003"/>
            <a:ext cx="0" cy="225631"/>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A2F3BC6-6D4B-0824-4D5C-D9FEAD0377D9}"/>
              </a:ext>
            </a:extLst>
          </p:cNvPr>
          <p:cNvCxnSpPr>
            <a:cxnSpLocks/>
          </p:cNvCxnSpPr>
          <p:nvPr/>
        </p:nvCxnSpPr>
        <p:spPr bwMode="auto">
          <a:xfrm>
            <a:off x="7905008" y="4667003"/>
            <a:ext cx="0" cy="225631"/>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442E084E-43A4-06FD-7341-DB15A4E0DEF9}"/>
              </a:ext>
            </a:extLst>
          </p:cNvPr>
          <p:cNvSpPr txBox="1"/>
          <p:nvPr/>
        </p:nvSpPr>
        <p:spPr bwMode="auto">
          <a:xfrm>
            <a:off x="3835730" y="4817497"/>
            <a:ext cx="890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30</a:t>
            </a:r>
          </a:p>
        </p:txBody>
      </p:sp>
      <p:sp>
        <p:nvSpPr>
          <p:cNvPr id="22" name="TextBox 21">
            <a:extLst>
              <a:ext uri="{FF2B5EF4-FFF2-40B4-BE49-F238E27FC236}">
                <a16:creationId xmlns:a16="http://schemas.microsoft.com/office/drawing/2014/main" id="{F274EC94-D3D4-B466-C958-8EF704926345}"/>
              </a:ext>
            </a:extLst>
          </p:cNvPr>
          <p:cNvSpPr txBox="1"/>
          <p:nvPr/>
        </p:nvSpPr>
        <p:spPr bwMode="auto">
          <a:xfrm>
            <a:off x="7685315" y="4813610"/>
            <a:ext cx="890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60</a:t>
            </a:r>
          </a:p>
        </p:txBody>
      </p:sp>
      <p:sp>
        <p:nvSpPr>
          <p:cNvPr id="23" name="Rectangle 22">
            <a:extLst>
              <a:ext uri="{FF2B5EF4-FFF2-40B4-BE49-F238E27FC236}">
                <a16:creationId xmlns:a16="http://schemas.microsoft.com/office/drawing/2014/main" id="{DC987361-4F48-27D4-E752-0AA38FBD9732}"/>
              </a:ext>
            </a:extLst>
          </p:cNvPr>
          <p:cNvSpPr/>
          <p:nvPr/>
        </p:nvSpPr>
        <p:spPr bwMode="auto">
          <a:xfrm>
            <a:off x="930234" y="3764478"/>
            <a:ext cx="9975273" cy="7243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D5F743B8-8FE8-8618-BD33-7168D0495D38}"/>
              </a:ext>
            </a:extLst>
          </p:cNvPr>
          <p:cNvSpPr/>
          <p:nvPr/>
        </p:nvSpPr>
        <p:spPr bwMode="auto">
          <a:xfrm>
            <a:off x="4061361" y="2897579"/>
            <a:ext cx="6844146" cy="7243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7DCDC530-6493-7CA8-25BE-6FCD468B71B8}"/>
              </a:ext>
            </a:extLst>
          </p:cNvPr>
          <p:cNvSpPr/>
          <p:nvPr/>
        </p:nvSpPr>
        <p:spPr bwMode="auto">
          <a:xfrm>
            <a:off x="7905008" y="2035738"/>
            <a:ext cx="3000498" cy="72438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TextBox 25">
            <a:extLst>
              <a:ext uri="{FF2B5EF4-FFF2-40B4-BE49-F238E27FC236}">
                <a16:creationId xmlns:a16="http://schemas.microsoft.com/office/drawing/2014/main" id="{A3C29B9E-C677-B345-BB34-FB1ADF119B88}"/>
              </a:ext>
            </a:extLst>
          </p:cNvPr>
          <p:cNvSpPr txBox="1"/>
          <p:nvPr/>
        </p:nvSpPr>
        <p:spPr bwMode="auto">
          <a:xfrm>
            <a:off x="930233" y="3840666"/>
            <a:ext cx="99752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800" b="1" dirty="0">
                <a:latin typeface="Calibri" panose="020F0502020204030204" pitchFamily="34" charset="0"/>
              </a:rPr>
              <a:t>CAB </a:t>
            </a:r>
          </a:p>
        </p:txBody>
      </p:sp>
      <p:sp>
        <p:nvSpPr>
          <p:cNvPr id="27" name="TextBox 26">
            <a:extLst>
              <a:ext uri="{FF2B5EF4-FFF2-40B4-BE49-F238E27FC236}">
                <a16:creationId xmlns:a16="http://schemas.microsoft.com/office/drawing/2014/main" id="{81162D26-261B-DF5C-7730-1ADA96309081}"/>
              </a:ext>
            </a:extLst>
          </p:cNvPr>
          <p:cNvSpPr txBox="1"/>
          <p:nvPr/>
        </p:nvSpPr>
        <p:spPr bwMode="auto">
          <a:xfrm>
            <a:off x="930232" y="2996211"/>
            <a:ext cx="99752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800" b="1" dirty="0">
                <a:latin typeface="Calibri" panose="020F0502020204030204" pitchFamily="34" charset="0"/>
              </a:rPr>
              <a:t>FTC/TAF</a:t>
            </a:r>
          </a:p>
        </p:txBody>
      </p:sp>
      <p:sp>
        <p:nvSpPr>
          <p:cNvPr id="28" name="TextBox 27">
            <a:extLst>
              <a:ext uri="{FF2B5EF4-FFF2-40B4-BE49-F238E27FC236}">
                <a16:creationId xmlns:a16="http://schemas.microsoft.com/office/drawing/2014/main" id="{E6F5B5C9-F99D-8FE2-F79C-3DA92816BE33}"/>
              </a:ext>
            </a:extLst>
          </p:cNvPr>
          <p:cNvSpPr txBox="1"/>
          <p:nvPr/>
        </p:nvSpPr>
        <p:spPr bwMode="auto">
          <a:xfrm>
            <a:off x="930234" y="2162065"/>
            <a:ext cx="99752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2800" b="1" dirty="0">
                <a:latin typeface="Calibri" panose="020F0502020204030204" pitchFamily="34" charset="0"/>
              </a:rPr>
              <a:t>FTC/TDF</a:t>
            </a:r>
          </a:p>
        </p:txBody>
      </p:sp>
      <p:cxnSp>
        <p:nvCxnSpPr>
          <p:cNvPr id="18" name="Straight Arrow Connector 17">
            <a:extLst>
              <a:ext uri="{FF2B5EF4-FFF2-40B4-BE49-F238E27FC236}">
                <a16:creationId xmlns:a16="http://schemas.microsoft.com/office/drawing/2014/main" id="{43BCACDD-A9B9-09D1-51B7-899A103AD201}"/>
              </a:ext>
            </a:extLst>
          </p:cNvPr>
          <p:cNvCxnSpPr/>
          <p:nvPr/>
        </p:nvCxnSpPr>
        <p:spPr bwMode="auto">
          <a:xfrm>
            <a:off x="930232" y="4667003"/>
            <a:ext cx="10090069" cy="0"/>
          </a:xfrm>
          <a:prstGeom prst="straightConnector1">
            <a:avLst/>
          </a:prstGeom>
          <a:noFill/>
          <a:ln w="28575" cap="flat" cmpd="sng" algn="ctr">
            <a:solidFill>
              <a:schemeClr val="bg1"/>
            </a:solidFill>
            <a:prstDash val="solid"/>
            <a:round/>
            <a:headEnd type="triangle"/>
            <a:tailEnd type="triangle"/>
          </a:ln>
          <a:effectLst/>
        </p:spPr>
      </p:cxnSp>
    </p:spTree>
    <p:extLst>
      <p:ext uri="{BB962C8B-B14F-4D97-AF65-F5344CB8AC3E}">
        <p14:creationId xmlns:p14="http://schemas.microsoft.com/office/powerpoint/2010/main" val="2937574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7589-83E4-4086-BC31-93898A6F502F}"/>
              </a:ext>
            </a:extLst>
          </p:cNvPr>
          <p:cNvSpPr>
            <a:spLocks noGrp="1"/>
          </p:cNvSpPr>
          <p:nvPr>
            <p:ph type="title"/>
          </p:nvPr>
        </p:nvSpPr>
        <p:spPr/>
        <p:txBody>
          <a:bodyPr/>
          <a:lstStyle/>
          <a:p>
            <a:r>
              <a:rPr lang="en-US" dirty="0"/>
              <a:t>HIV Monitoring on PrEP</a:t>
            </a:r>
          </a:p>
        </p:txBody>
      </p:sp>
      <p:sp>
        <p:nvSpPr>
          <p:cNvPr id="8" name="Content Placeholder 7">
            <a:extLst>
              <a:ext uri="{FF2B5EF4-FFF2-40B4-BE49-F238E27FC236}">
                <a16:creationId xmlns:a16="http://schemas.microsoft.com/office/drawing/2014/main" id="{89D32B69-8AF6-403C-BD72-43CC678B6EA7}"/>
              </a:ext>
            </a:extLst>
          </p:cNvPr>
          <p:cNvSpPr>
            <a:spLocks noGrp="1"/>
          </p:cNvSpPr>
          <p:nvPr>
            <p:ph idx="1"/>
          </p:nvPr>
        </p:nvSpPr>
        <p:spPr>
          <a:xfrm>
            <a:off x="604675" y="1513047"/>
            <a:ext cx="10997517" cy="4650686"/>
          </a:xfrm>
        </p:spPr>
        <p:txBody>
          <a:bodyPr/>
          <a:lstStyle/>
          <a:p>
            <a:r>
              <a:rPr lang="en-US" sz="2400" dirty="0">
                <a:cs typeface="Calibri" panose="020F0502020204030204" pitchFamily="34" charset="0"/>
              </a:rPr>
              <a:t>2021 CDC guidelines recommend HIV-1 RNA assays for monitoring patients on </a:t>
            </a:r>
            <a:br>
              <a:rPr lang="en-US" sz="2400" dirty="0">
                <a:cs typeface="Calibri" panose="020F0502020204030204" pitchFamily="34" charset="0"/>
              </a:rPr>
            </a:br>
            <a:r>
              <a:rPr lang="en-US" sz="2400" dirty="0">
                <a:cs typeface="Calibri" panose="020F0502020204030204" pitchFamily="34" charset="0"/>
              </a:rPr>
              <a:t>both oral and LA injectable PrEP</a:t>
            </a:r>
            <a:r>
              <a:rPr lang="en-US" sz="2400" baseline="30000" dirty="0">
                <a:cs typeface="Calibri" panose="020F0502020204030204" pitchFamily="34" charset="0"/>
              </a:rPr>
              <a:t>1</a:t>
            </a:r>
          </a:p>
          <a:p>
            <a:r>
              <a:rPr lang="en-US" sz="2400" dirty="0"/>
              <a:t>In HPTN 083, HIV detection with antigen/antibody testing was delayed compared with qualitative HIV-1 RNA testing</a:t>
            </a:r>
            <a:r>
              <a:rPr lang="en-US" sz="2400" baseline="30000" dirty="0"/>
              <a:t>2</a:t>
            </a:r>
          </a:p>
          <a:p>
            <a:pPr lvl="1"/>
            <a:r>
              <a:rPr lang="en-US" sz="2200" b="1" dirty="0"/>
              <a:t>CAB delays</a:t>
            </a:r>
            <a:r>
              <a:rPr lang="en-US" sz="2200" dirty="0"/>
              <a:t>: median of 62 days for baseline infections; 98 days for incident infections</a:t>
            </a:r>
            <a:r>
              <a:rPr lang="en-US" sz="2200" baseline="30000" dirty="0"/>
              <a:t>3</a:t>
            </a:r>
          </a:p>
          <a:p>
            <a:pPr lvl="1"/>
            <a:r>
              <a:rPr lang="en-US" sz="2200" b="1" dirty="0"/>
              <a:t>FTC/TDF delays</a:t>
            </a:r>
            <a:r>
              <a:rPr lang="en-US" sz="2200" dirty="0"/>
              <a:t>: median of 34 days for baseline infections; 31 days for incident infections</a:t>
            </a:r>
            <a:r>
              <a:rPr lang="en-US" sz="2200" baseline="30000" dirty="0"/>
              <a:t>3</a:t>
            </a:r>
          </a:p>
          <a:p>
            <a:r>
              <a:rPr lang="en-US" sz="2400" dirty="0">
                <a:solidFill>
                  <a:srgbClr val="000000"/>
                </a:solidFill>
                <a:latin typeface="Calibri"/>
                <a:cs typeface="Calibri"/>
              </a:rPr>
              <a:t>5</a:t>
            </a:r>
            <a:r>
              <a:rPr kumimoji="0" lang="en-US" sz="2400" b="0" i="0" u="none" strike="noStrike" kern="0" cap="none" spc="0" normalizeH="0" baseline="0" noProof="0" dirty="0">
                <a:ln>
                  <a:noFill/>
                </a:ln>
                <a:solidFill>
                  <a:srgbClr val="000000"/>
                </a:solidFill>
                <a:effectLst/>
                <a:uLnTx/>
                <a:uFillTx/>
                <a:latin typeface="Calibri"/>
                <a:cs typeface="Calibri"/>
              </a:rPr>
              <a:t> patients in HPTN 083 received </a:t>
            </a:r>
            <a:r>
              <a:rPr lang="en-US" sz="2400" dirty="0">
                <a:solidFill>
                  <a:srgbClr val="000000"/>
                </a:solidFill>
                <a:latin typeface="Calibri"/>
                <a:cs typeface="Calibri"/>
              </a:rPr>
              <a:t>LA CAB</a:t>
            </a:r>
            <a:r>
              <a:rPr kumimoji="0" lang="en-US" sz="2400" b="0" i="0" u="none" strike="noStrike" kern="0" cap="none" spc="0" normalizeH="0" baseline="0" noProof="0" dirty="0">
                <a:ln>
                  <a:noFill/>
                </a:ln>
                <a:solidFill>
                  <a:srgbClr val="000000"/>
                </a:solidFill>
                <a:effectLst/>
                <a:uLnTx/>
                <a:uFillTx/>
                <a:latin typeface="Calibri"/>
                <a:cs typeface="Calibri"/>
              </a:rPr>
              <a:t> after HIV infection and developed </a:t>
            </a:r>
            <a:br>
              <a:rPr kumimoji="0" lang="en-US" sz="2400" b="0" i="0" u="none" strike="noStrike" kern="0" cap="none" spc="0" normalizeH="0" baseline="0" noProof="0" dirty="0">
                <a:ln>
                  <a:noFill/>
                </a:ln>
                <a:solidFill>
                  <a:srgbClr val="000000"/>
                </a:solidFill>
                <a:effectLst/>
                <a:uLnTx/>
                <a:uFillTx/>
                <a:latin typeface="Calibri"/>
                <a:cs typeface="Calibri"/>
              </a:rPr>
            </a:br>
            <a:r>
              <a:rPr kumimoji="0" lang="en-US" sz="2400" b="0" i="0" u="none" strike="noStrike" kern="0" cap="none" spc="0" normalizeH="0" baseline="0" noProof="0" dirty="0">
                <a:ln>
                  <a:noFill/>
                </a:ln>
                <a:solidFill>
                  <a:srgbClr val="000000"/>
                </a:solidFill>
                <a:effectLst/>
                <a:uLnTx/>
                <a:uFillTx/>
                <a:latin typeface="Calibri"/>
                <a:cs typeface="Calibri"/>
              </a:rPr>
              <a:t>INSTI resistance</a:t>
            </a:r>
            <a:r>
              <a:rPr lang="en-US" sz="2400" baseline="30000" dirty="0">
                <a:solidFill>
                  <a:srgbClr val="000000"/>
                </a:solidFill>
                <a:latin typeface="Calibri"/>
                <a:cs typeface="Calibri"/>
              </a:rPr>
              <a:t>3</a:t>
            </a:r>
          </a:p>
          <a:p>
            <a:r>
              <a:rPr lang="en-US" sz="2400" dirty="0">
                <a:cs typeface="Calibri" panose="020F0502020204030204" pitchFamily="34" charset="0"/>
              </a:rPr>
              <a:t>In HPTN 084, no patients developed INSTI resistance while receiving LA CAB</a:t>
            </a:r>
            <a:r>
              <a:rPr lang="en-US" sz="2400" baseline="30000" dirty="0">
                <a:cs typeface="Calibri" panose="020F0502020204030204" pitchFamily="34" charset="0"/>
              </a:rPr>
              <a:t>4</a:t>
            </a:r>
          </a:p>
          <a:p>
            <a:endParaRPr lang="en-US" sz="2400" dirty="0"/>
          </a:p>
          <a:p>
            <a:pPr marL="0" indent="0">
              <a:buNone/>
            </a:pPr>
            <a:endParaRPr lang="en-US" sz="2400" dirty="0"/>
          </a:p>
        </p:txBody>
      </p:sp>
      <p:sp>
        <p:nvSpPr>
          <p:cNvPr id="7" name="Text Box 15">
            <a:extLst>
              <a:ext uri="{FF2B5EF4-FFF2-40B4-BE49-F238E27FC236}">
                <a16:creationId xmlns:a16="http://schemas.microsoft.com/office/drawing/2014/main" id="{2AB0E0DF-2795-4469-99BD-A8D2B9F1E0AB}"/>
              </a:ext>
            </a:extLst>
          </p:cNvPr>
          <p:cNvSpPr txBox="1">
            <a:spLocks noChangeArrowheads="1"/>
          </p:cNvSpPr>
          <p:nvPr/>
        </p:nvSpPr>
        <p:spPr bwMode="auto">
          <a:xfrm>
            <a:off x="412751" y="6205170"/>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cdc.gov/hiv/pdf/risk/prep/cdc-hiv-prep-guidelines-2021.pdf. 2. Marzinke. CROI 2021. Abstr 153.</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Marzinke. J Infect Dis. 2021;224:1581. 4.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Delany-Moretlwe.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2022;399:1779. </a:t>
            </a:r>
            <a:endParaRPr lang="en-US" altLang="en-US" sz="1200" b="0" spc="-10" dirty="0">
              <a:solidFill>
                <a:schemeClr val="bg2"/>
              </a:solidFill>
              <a:latin typeface="Calibri" panose="020F0502020204030204" pitchFamily="34" charset="0"/>
            </a:endParaRPr>
          </a:p>
        </p:txBody>
      </p:sp>
      <p:grpSp>
        <p:nvGrpSpPr>
          <p:cNvPr id="9" name="Group 8">
            <a:extLst>
              <a:ext uri="{FF2B5EF4-FFF2-40B4-BE49-F238E27FC236}">
                <a16:creationId xmlns:a16="http://schemas.microsoft.com/office/drawing/2014/main" id="{FB1A795E-2CF7-4E12-A727-4E9D088B65C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7AA0A4BA-6E17-4173-A0B7-E480FC8D7D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56718D9C-6FFE-4012-BA05-39C379D9A7C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452644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680" y="165619"/>
            <a:ext cx="10515600" cy="1325563"/>
          </a:xfrm>
        </p:spPr>
        <p:txBody>
          <a:bodyPr/>
          <a:lstStyle/>
          <a:p>
            <a:r>
              <a:rPr lang="en-US" dirty="0"/>
              <a:t>Clinical Monitoring Parameters at </a:t>
            </a:r>
            <a:br>
              <a:rPr lang="en-US" dirty="0"/>
            </a:br>
            <a:r>
              <a:rPr lang="en-US" dirty="0"/>
              <a:t>Initiation and During PrEP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37774464"/>
              </p:ext>
            </p:extLst>
          </p:nvPr>
        </p:nvGraphicFramePr>
        <p:xfrm>
          <a:off x="719138" y="1605280"/>
          <a:ext cx="10756900" cy="3261360"/>
        </p:xfrm>
        <a:graphic>
          <a:graphicData uri="http://schemas.openxmlformats.org/drawingml/2006/table">
            <a:tbl>
              <a:tblPr firstRow="1" bandRow="1">
                <a:tableStyleId>{5C22544A-7EE6-4342-B048-85BDC9FD1C3A}</a:tableStyleId>
              </a:tblPr>
              <a:tblGrid>
                <a:gridCol w="3389182">
                  <a:extLst>
                    <a:ext uri="{9D8B030D-6E8A-4147-A177-3AD203B41FA5}">
                      <a16:colId xmlns:a16="http://schemas.microsoft.com/office/drawing/2014/main" val="3731523596"/>
                    </a:ext>
                  </a:extLst>
                </a:gridCol>
                <a:gridCol w="2455906">
                  <a:extLst>
                    <a:ext uri="{9D8B030D-6E8A-4147-A177-3AD203B41FA5}">
                      <a16:colId xmlns:a16="http://schemas.microsoft.com/office/drawing/2014/main" val="1985778327"/>
                    </a:ext>
                  </a:extLst>
                </a:gridCol>
                <a:gridCol w="2455906">
                  <a:extLst>
                    <a:ext uri="{9D8B030D-6E8A-4147-A177-3AD203B41FA5}">
                      <a16:colId xmlns:a16="http://schemas.microsoft.com/office/drawing/2014/main" val="3644362123"/>
                    </a:ext>
                  </a:extLst>
                </a:gridCol>
                <a:gridCol w="2455906">
                  <a:extLst>
                    <a:ext uri="{9D8B030D-6E8A-4147-A177-3AD203B41FA5}">
                      <a16:colId xmlns:a16="http://schemas.microsoft.com/office/drawing/2014/main" val="2979615661"/>
                    </a:ext>
                  </a:extLst>
                </a:gridCol>
              </a:tblGrid>
              <a:tr h="0">
                <a:tc>
                  <a:txBody>
                    <a:bodyPr/>
                    <a:lstStyle/>
                    <a:p>
                      <a:r>
                        <a:rPr lang="en-US" sz="1600" dirty="0">
                          <a:latin typeface="Calibri" panose="020F0502020204030204" pitchFamily="34" charset="0"/>
                        </a:rPr>
                        <a:t>Assessment</a:t>
                      </a:r>
                      <a:r>
                        <a:rPr lang="en-US" sz="1600" baseline="30000" dirty="0">
                          <a:latin typeface="Calibri" panose="020F0502020204030204" pitchFamily="34" charset="0"/>
                        </a:rPr>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600" dirty="0">
                          <a:latin typeface="Calibri" panose="020F0502020204030204" pitchFamily="34" charset="0"/>
                        </a:rPr>
                        <a:t>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FTC/TAF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r>
                        <a:rPr lang="en-US" sz="1600" dirty="0">
                          <a:latin typeface="Calibri" panose="020F0502020204030204" pitchFamily="34" charset="0"/>
                        </a:rPr>
                        <a:t>CAB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909129189"/>
                  </a:ext>
                </a:extLst>
              </a:tr>
              <a:tr h="0">
                <a:tc>
                  <a:txBody>
                    <a:bodyPr/>
                    <a:lstStyle/>
                    <a:p>
                      <a:r>
                        <a:rPr lang="en-US" sz="1600" b="1" dirty="0">
                          <a:solidFill>
                            <a:schemeClr val="accent3"/>
                          </a:solidFill>
                          <a:latin typeface="Calibri" panose="020F0502020204030204" pitchFamily="34" charset="0"/>
                        </a:rPr>
                        <a:t>HIV Ab/Ag and HIV RNA testing</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6015191"/>
                  </a:ext>
                </a:extLst>
              </a:tr>
              <a:tr h="0">
                <a:tc>
                  <a:txBody>
                    <a:bodyPr/>
                    <a:lstStyle/>
                    <a:p>
                      <a:r>
                        <a:rPr lang="en-US" sz="1600" dirty="0">
                          <a:solidFill>
                            <a:schemeClr val="bg1"/>
                          </a:solidFill>
                          <a:latin typeface="Calibri" panose="020F0502020204030204" pitchFamily="34" charset="0"/>
                        </a:rPr>
                        <a:t>STI testing*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90743844"/>
                  </a:ext>
                </a:extLst>
              </a:tr>
              <a:tr h="0">
                <a:tc>
                  <a:txBody>
                    <a:bodyPr/>
                    <a:lstStyle/>
                    <a:p>
                      <a:r>
                        <a:rPr lang="en-US" sz="1600" dirty="0">
                          <a:solidFill>
                            <a:schemeClr val="bg1"/>
                          </a:solidFill>
                          <a:latin typeface="Calibri" panose="020F0502020204030204" pitchFamily="34" charset="0"/>
                        </a:rPr>
                        <a:t>Hepatitis B serology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934734"/>
                  </a:ext>
                </a:extLst>
              </a:tr>
              <a:tr h="0">
                <a:tc>
                  <a:txBody>
                    <a:bodyPr/>
                    <a:lstStyle/>
                    <a:p>
                      <a:r>
                        <a:rPr lang="en-US" sz="1600" dirty="0">
                          <a:solidFill>
                            <a:schemeClr val="bg1"/>
                          </a:solidFill>
                          <a:latin typeface="Calibri" panose="020F0502020204030204" pitchFamily="34" charset="0"/>
                        </a:rPr>
                        <a:t>Hepatitis C serology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p>
                      <a:pPr algn="ctr"/>
                      <a:r>
                        <a:rPr lang="en-US" sz="1600" dirty="0">
                          <a:solidFill>
                            <a:schemeClr val="bg1"/>
                          </a:solidFill>
                          <a:latin typeface="Calibri" panose="020F0502020204030204" pitchFamily="34" charset="0"/>
                        </a:rPr>
                        <a:t>MSM, TGW, PWID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p>
                      <a:pPr algn="ctr"/>
                      <a:r>
                        <a:rPr lang="en-US" sz="1600" dirty="0">
                          <a:solidFill>
                            <a:schemeClr val="bg1"/>
                          </a:solidFill>
                          <a:latin typeface="Calibri" panose="020F0502020204030204" pitchFamily="34" charset="0"/>
                        </a:rPr>
                        <a:t>MSM, TGW, PWID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37127567"/>
                  </a:ext>
                </a:extLst>
              </a:tr>
              <a:tr h="0">
                <a:tc>
                  <a:txBody>
                    <a:bodyPr/>
                    <a:lstStyle/>
                    <a:p>
                      <a:r>
                        <a:rPr lang="en-US" sz="1600" dirty="0">
                          <a:solidFill>
                            <a:schemeClr val="bg1"/>
                          </a:solidFill>
                          <a:latin typeface="Calibri" panose="020F0502020204030204" pitchFamily="34" charset="0"/>
                        </a:rPr>
                        <a:t>Renal function</a:t>
                      </a:r>
                      <a:endParaRPr lang="en-US" sz="1600" baseline="30000" dirty="0">
                        <a:solidFill>
                          <a:schemeClr val="bg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8081388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rPr>
                        <a:t>Lipids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2062846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Counsel on adherence, risk</a:t>
                      </a:r>
                      <a:r>
                        <a:rPr lang="en-US" sz="1600" baseline="0" dirty="0">
                          <a:solidFill>
                            <a:schemeClr val="bg1"/>
                          </a:solidFill>
                          <a:latin typeface="Calibri" panose="020F0502020204030204" pitchFamily="34" charset="0"/>
                        </a:rPr>
                        <a:t> reduction </a:t>
                      </a:r>
                      <a:endParaRPr lang="en-US" sz="1600" dirty="0">
                        <a:solidFill>
                          <a:schemeClr val="bg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9373372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Assess interest in continuing PrEP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rPr>
                        <a:t>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6805058"/>
                  </a:ext>
                </a:extLst>
              </a:tr>
            </a:tbl>
          </a:graphicData>
        </a:graphic>
      </p:graphicFrame>
      <p:sp>
        <p:nvSpPr>
          <p:cNvPr id="5" name="Text Box 11">
            <a:extLst>
              <a:ext uri="{FF2B5EF4-FFF2-40B4-BE49-F238E27FC236}">
                <a16:creationId xmlns:a16="http://schemas.microsoft.com/office/drawing/2014/main" id="{43692705-F061-4C5C-9E3F-98983B352937}"/>
              </a:ext>
            </a:extLst>
          </p:cNvPr>
          <p:cNvSpPr txBox="1">
            <a:spLocks noChangeArrowheads="1"/>
          </p:cNvSpPr>
          <p:nvPr/>
        </p:nvSpPr>
        <p:spPr bwMode="auto">
          <a:xfrm>
            <a:off x="440217" y="6391794"/>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CDC PrEP guidelines. 2021. </a:t>
            </a:r>
          </a:p>
        </p:txBody>
      </p:sp>
      <p:sp>
        <p:nvSpPr>
          <p:cNvPr id="9" name="TextBox 8">
            <a:extLst>
              <a:ext uri="{FF2B5EF4-FFF2-40B4-BE49-F238E27FC236}">
                <a16:creationId xmlns:a16="http://schemas.microsoft.com/office/drawing/2014/main" id="{3DF4D94A-97C7-401B-85D4-60C205AC47D3}"/>
              </a:ext>
            </a:extLst>
          </p:cNvPr>
          <p:cNvSpPr txBox="1"/>
          <p:nvPr/>
        </p:nvSpPr>
        <p:spPr>
          <a:xfrm>
            <a:off x="604675" y="4883545"/>
            <a:ext cx="10982650" cy="523220"/>
          </a:xfrm>
          <a:prstGeom prst="rect">
            <a:avLst/>
          </a:prstGeom>
          <a:noFill/>
        </p:spPr>
        <p:txBody>
          <a:bodyPr wrap="square" rtlCol="0">
            <a:spAutoFit/>
          </a:bodyPr>
          <a:lstStyle/>
          <a:p>
            <a:r>
              <a:rPr lang="en-US" sz="1400" b="0" dirty="0">
                <a:solidFill>
                  <a:schemeClr val="bg1"/>
                </a:solidFill>
                <a:latin typeface="Calibri" panose="020F0502020204030204" pitchFamily="34" charset="0"/>
              </a:rPr>
              <a:t>*Collect pharyngeal, rectal, and urine specimens in MSM. Vaginal specimens preferred for gonorrhea testing in women, but rectal specimens should be collected in women who report anal sex. </a:t>
            </a:r>
          </a:p>
        </p:txBody>
      </p:sp>
      <p:grpSp>
        <p:nvGrpSpPr>
          <p:cNvPr id="10" name="Group 9">
            <a:extLst>
              <a:ext uri="{FF2B5EF4-FFF2-40B4-BE49-F238E27FC236}">
                <a16:creationId xmlns:a16="http://schemas.microsoft.com/office/drawing/2014/main" id="{13D5F39E-C055-16E2-1E18-6707FD27AC33}"/>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805B30F1-DDCB-F5C6-1325-AA5143202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5268AA42-3ADB-A94A-22F1-D9A68EEFADF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1971418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graphicFrame>
        <p:nvGraphicFramePr>
          <p:cNvPr id="28" name="Google Shape;450;p7">
            <a:extLst>
              <a:ext uri="{FF2B5EF4-FFF2-40B4-BE49-F238E27FC236}">
                <a16:creationId xmlns:a16="http://schemas.microsoft.com/office/drawing/2014/main" id="{6028A3AC-5ED1-B34C-9285-2B0FE9323094}"/>
              </a:ext>
            </a:extLst>
          </p:cNvPr>
          <p:cNvGraphicFramePr/>
          <p:nvPr>
            <p:extLst>
              <p:ext uri="{D42A27DB-BD31-4B8C-83A1-F6EECF244321}">
                <p14:modId xmlns:p14="http://schemas.microsoft.com/office/powerpoint/2010/main" val="2877138473"/>
              </p:ext>
            </p:extLst>
          </p:nvPr>
        </p:nvGraphicFramePr>
        <p:xfrm>
          <a:off x="7177876" y="1660935"/>
          <a:ext cx="4080481" cy="2597688"/>
        </p:xfrm>
        <a:graphic>
          <a:graphicData uri="http://schemas.openxmlformats.org/drawingml/2006/chart">
            <c:chart xmlns:c="http://schemas.openxmlformats.org/drawingml/2006/chart" xmlns:r="http://schemas.openxmlformats.org/officeDocument/2006/relationships" r:id="rId3"/>
          </a:graphicData>
        </a:graphic>
      </p:graphicFrame>
      <p:sp>
        <p:nvSpPr>
          <p:cNvPr id="446" name="Google Shape;446;p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rgbClr val="FFFFFF"/>
              </a:buClr>
              <a:buSzPts val="3200"/>
              <a:buFont typeface="Arial"/>
              <a:buNone/>
            </a:pPr>
            <a:r>
              <a:rPr lang="en-US" dirty="0"/>
              <a:t>CDC: PrEP Prescribers in United States (2014-2019)</a:t>
            </a:r>
            <a:endParaRPr dirty="0"/>
          </a:p>
        </p:txBody>
      </p:sp>
      <p:sp>
        <p:nvSpPr>
          <p:cNvPr id="3" name="Content Placeholder 2">
            <a:extLst>
              <a:ext uri="{FF2B5EF4-FFF2-40B4-BE49-F238E27FC236}">
                <a16:creationId xmlns:a16="http://schemas.microsoft.com/office/drawing/2014/main" id="{03D2813F-5918-4E40-8C3A-D52187A16548}"/>
              </a:ext>
            </a:extLst>
          </p:cNvPr>
          <p:cNvSpPr>
            <a:spLocks noGrp="1"/>
          </p:cNvSpPr>
          <p:nvPr>
            <p:ph sz="half" idx="1"/>
          </p:nvPr>
        </p:nvSpPr>
        <p:spPr>
          <a:xfrm>
            <a:off x="601819" y="1510730"/>
            <a:ext cx="5406493" cy="4678738"/>
          </a:xfrm>
        </p:spPr>
        <p:txBody>
          <a:bodyPr/>
          <a:lstStyle/>
          <a:p>
            <a:r>
              <a:rPr lang="en-US" sz="2400" dirty="0"/>
              <a:t>Increases in those who prescribed </a:t>
            </a:r>
            <a:br>
              <a:rPr lang="en-US" sz="2400" dirty="0"/>
            </a:br>
            <a:r>
              <a:rPr lang="en-US" sz="2400" dirty="0"/>
              <a:t>PrEP from 2014-2019:</a:t>
            </a:r>
          </a:p>
          <a:p>
            <a:pPr lvl="1"/>
            <a:r>
              <a:rPr lang="en-US" sz="2200" b="1" dirty="0"/>
              <a:t>All </a:t>
            </a:r>
            <a:r>
              <a:rPr lang="en-US" sz="2200" dirty="0"/>
              <a:t>US providers: 0.7% to 4.3%</a:t>
            </a:r>
          </a:p>
          <a:p>
            <a:pPr lvl="1"/>
            <a:r>
              <a:rPr lang="en-US" sz="2200" b="1" dirty="0"/>
              <a:t>Primary care </a:t>
            </a:r>
            <a:r>
              <a:rPr lang="en-US" sz="2200" dirty="0"/>
              <a:t>physicians: 1.8% to 13.6%</a:t>
            </a:r>
          </a:p>
          <a:p>
            <a:pPr lvl="1"/>
            <a:r>
              <a:rPr lang="en-US" sz="2200" b="1" dirty="0"/>
              <a:t>ID </a:t>
            </a:r>
            <a:r>
              <a:rPr lang="en-US" sz="2200" dirty="0"/>
              <a:t>physicians:</a:t>
            </a:r>
            <a:r>
              <a:rPr lang="en-US" sz="2200" b="1" dirty="0"/>
              <a:t> </a:t>
            </a:r>
            <a:r>
              <a:rPr lang="en-US" sz="2200" dirty="0"/>
              <a:t>14.2% to 34.2%</a:t>
            </a:r>
          </a:p>
          <a:p>
            <a:r>
              <a:rPr lang="en-US" sz="2400" dirty="0"/>
              <a:t>Number of PrEP providers increased from </a:t>
            </a:r>
            <a:r>
              <a:rPr lang="en-US" sz="2400" b="1" dirty="0">
                <a:solidFill>
                  <a:schemeClr val="accent1"/>
                </a:solidFill>
              </a:rPr>
              <a:t>9621 </a:t>
            </a:r>
            <a:r>
              <a:rPr lang="en-US" sz="2400" dirty="0"/>
              <a:t>in 2014 to </a:t>
            </a:r>
            <a:r>
              <a:rPr lang="en-US" sz="2400" b="1" dirty="0">
                <a:solidFill>
                  <a:schemeClr val="accent1"/>
                </a:solidFill>
              </a:rPr>
              <a:t>65,822 </a:t>
            </a:r>
            <a:r>
              <a:rPr lang="en-US" sz="2400" dirty="0"/>
              <a:t>in 2019</a:t>
            </a:r>
          </a:p>
          <a:p>
            <a:pPr lvl="1"/>
            <a:r>
              <a:rPr lang="en-US" sz="2200" dirty="0"/>
              <a:t>2019: </a:t>
            </a:r>
            <a:r>
              <a:rPr lang="en-US" sz="2200" b="1" dirty="0"/>
              <a:t>physicians </a:t>
            </a:r>
            <a:r>
              <a:rPr lang="en-US" sz="2200" dirty="0"/>
              <a:t>68%, </a:t>
            </a:r>
            <a:r>
              <a:rPr lang="en-US" sz="2200" b="1" dirty="0"/>
              <a:t>NPs</a:t>
            </a:r>
            <a:r>
              <a:rPr lang="en-US" sz="2200" dirty="0"/>
              <a:t> 21%,</a:t>
            </a:r>
            <a:br>
              <a:rPr lang="en-US" sz="2200" dirty="0"/>
            </a:br>
            <a:r>
              <a:rPr lang="en-US" sz="2200" b="1" dirty="0"/>
              <a:t>PAs</a:t>
            </a:r>
            <a:r>
              <a:rPr lang="en-US" sz="2200" dirty="0"/>
              <a:t> 9%</a:t>
            </a:r>
          </a:p>
          <a:p>
            <a:pPr lvl="1"/>
            <a:r>
              <a:rPr lang="en-US" sz="2200" dirty="0"/>
              <a:t>93% are in urban areas</a:t>
            </a:r>
          </a:p>
        </p:txBody>
      </p:sp>
      <p:sp>
        <p:nvSpPr>
          <p:cNvPr id="4" name="Content Placeholder 3">
            <a:extLst>
              <a:ext uri="{FF2B5EF4-FFF2-40B4-BE49-F238E27FC236}">
                <a16:creationId xmlns:a16="http://schemas.microsoft.com/office/drawing/2014/main" id="{9D1DA288-A839-4B41-B05D-0405300D19B1}"/>
              </a:ext>
            </a:extLst>
          </p:cNvPr>
          <p:cNvSpPr>
            <a:spLocks noGrp="1"/>
          </p:cNvSpPr>
          <p:nvPr>
            <p:ph sz="half" idx="2"/>
          </p:nvPr>
        </p:nvSpPr>
        <p:spPr>
          <a:xfrm>
            <a:off x="6559171" y="4695028"/>
            <a:ext cx="4699186" cy="1488285"/>
          </a:xfrm>
          <a:solidFill>
            <a:schemeClr val="accent2">
              <a:lumMod val="20000"/>
              <a:lumOff val="80000"/>
            </a:schemeClr>
          </a:solidFill>
        </p:spPr>
        <p:txBody>
          <a:bodyPr/>
          <a:lstStyle/>
          <a:p>
            <a:r>
              <a:rPr lang="en-US" sz="2000" dirty="0"/>
              <a:t>In 2019, the South accounted for:</a:t>
            </a:r>
          </a:p>
          <a:p>
            <a:pPr lvl="1"/>
            <a:r>
              <a:rPr lang="en-US" sz="1800" dirty="0"/>
              <a:t>52% of new HIV infections </a:t>
            </a:r>
          </a:p>
          <a:p>
            <a:pPr lvl="1"/>
            <a:r>
              <a:rPr lang="en-US" sz="1800" dirty="0"/>
              <a:t>Largest proportion of people with </a:t>
            </a:r>
            <a:br>
              <a:rPr lang="en-US" sz="1800" dirty="0"/>
            </a:br>
            <a:r>
              <a:rPr lang="en-US" sz="1800" dirty="0"/>
              <a:t>PrEP indications (41%)</a:t>
            </a:r>
            <a:endParaRPr lang="en-US" sz="2200" dirty="0"/>
          </a:p>
        </p:txBody>
      </p:sp>
      <p:sp>
        <p:nvSpPr>
          <p:cNvPr id="25" name="Google Shape;448;p7">
            <a:extLst>
              <a:ext uri="{FF2B5EF4-FFF2-40B4-BE49-F238E27FC236}">
                <a16:creationId xmlns:a16="http://schemas.microsoft.com/office/drawing/2014/main" id="{4FEF2628-66D4-974B-98A3-529545BC1148}"/>
              </a:ext>
            </a:extLst>
          </p:cNvPr>
          <p:cNvSpPr txBox="1"/>
          <p:nvPr/>
        </p:nvSpPr>
        <p:spPr>
          <a:xfrm>
            <a:off x="7388273" y="1544917"/>
            <a:ext cx="4002591" cy="3138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90000"/>
              </a:lnSpc>
              <a:spcBef>
                <a:spcPts val="0"/>
              </a:spcBef>
              <a:spcAft>
                <a:spcPts val="0"/>
              </a:spcAft>
              <a:buClr>
                <a:srgbClr val="000000"/>
              </a:buClr>
              <a:buSzPts val="2000"/>
              <a:buFont typeface="Arial"/>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PrEP Provider Capacity by Region, 2019</a:t>
            </a:r>
            <a:endParaRPr kumimoji="0"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6" name="Google Shape;449;p7">
            <a:extLst>
              <a:ext uri="{FF2B5EF4-FFF2-40B4-BE49-F238E27FC236}">
                <a16:creationId xmlns:a16="http://schemas.microsoft.com/office/drawing/2014/main" id="{357D03B5-1D1D-8643-A9D0-FCA899D16952}"/>
              </a:ext>
            </a:extLst>
          </p:cNvPr>
          <p:cNvSpPr txBox="1"/>
          <p:nvPr/>
        </p:nvSpPr>
        <p:spPr>
          <a:xfrm rot="-5400000">
            <a:off x="5616530" y="2610989"/>
            <a:ext cx="2610706" cy="6739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No. of Prescribers/</a:t>
            </a:r>
            <a:b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b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Estimated 100 Persons</a:t>
            </a:r>
            <a:r>
              <a:rPr lang="en-US" sz="1200" kern="0" dirty="0">
                <a:solidFill>
                  <a:srgbClr val="000000"/>
                </a:solidFill>
                <a:latin typeface="Calibri" panose="020F0502020204030204" pitchFamily="34" charset="0"/>
                <a:cs typeface="Calibri" panose="020F0502020204030204" pitchFamily="34" charset="0"/>
                <a:sym typeface="Arial"/>
              </a:rPr>
              <a:t> </a:t>
            </a:r>
            <a:br>
              <a:rPr lang="en-US" sz="1200" kern="0" dirty="0">
                <a:solidFill>
                  <a:srgbClr val="000000"/>
                </a:solidFill>
                <a:latin typeface="Calibri" panose="020F0502020204030204" pitchFamily="34" charset="0"/>
                <a:cs typeface="Calibri" panose="020F0502020204030204" pitchFamily="34" charset="0"/>
                <a:sym typeface="Arial"/>
              </a:rPr>
            </a:b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With PrEP Indication</a:t>
            </a:r>
            <a:endParaRPr kumimoji="0"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0" name="Google Shape;452;p7">
            <a:extLst>
              <a:ext uri="{FF2B5EF4-FFF2-40B4-BE49-F238E27FC236}">
                <a16:creationId xmlns:a16="http://schemas.microsoft.com/office/drawing/2014/main" id="{4B658A3E-16CB-C548-8D4D-AF7E4B3973F8}"/>
              </a:ext>
            </a:extLst>
          </p:cNvPr>
          <p:cNvSpPr txBox="1"/>
          <p:nvPr/>
        </p:nvSpPr>
        <p:spPr>
          <a:xfrm>
            <a:off x="7702534" y="4127270"/>
            <a:ext cx="610999" cy="2584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West</a:t>
            </a:r>
            <a:endParaRPr kumimoji="0" sz="11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endParaRPr>
          </a:p>
        </p:txBody>
      </p:sp>
      <p:sp>
        <p:nvSpPr>
          <p:cNvPr id="31" name="Google Shape;453;p7">
            <a:extLst>
              <a:ext uri="{FF2B5EF4-FFF2-40B4-BE49-F238E27FC236}">
                <a16:creationId xmlns:a16="http://schemas.microsoft.com/office/drawing/2014/main" id="{2F8A6F48-C13B-2E45-A820-439F51A43E2B}"/>
              </a:ext>
            </a:extLst>
          </p:cNvPr>
          <p:cNvSpPr txBox="1"/>
          <p:nvPr/>
        </p:nvSpPr>
        <p:spPr>
          <a:xfrm>
            <a:off x="8450517" y="4132528"/>
            <a:ext cx="928095" cy="2584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Northeast</a:t>
            </a:r>
            <a:endParaRPr kumimoji="0" sz="11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endParaRPr>
          </a:p>
        </p:txBody>
      </p:sp>
      <p:sp>
        <p:nvSpPr>
          <p:cNvPr id="33" name="Google Shape;455;p7">
            <a:extLst>
              <a:ext uri="{FF2B5EF4-FFF2-40B4-BE49-F238E27FC236}">
                <a16:creationId xmlns:a16="http://schemas.microsoft.com/office/drawing/2014/main" id="{766B2E78-62C1-1D47-962E-4B69621F932C}"/>
              </a:ext>
            </a:extLst>
          </p:cNvPr>
          <p:cNvSpPr txBox="1"/>
          <p:nvPr/>
        </p:nvSpPr>
        <p:spPr>
          <a:xfrm>
            <a:off x="9373982" y="4131240"/>
            <a:ext cx="916354" cy="2584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Midwest</a:t>
            </a:r>
            <a:endParaRPr kumimoji="0" sz="11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endParaRPr>
          </a:p>
        </p:txBody>
      </p:sp>
      <p:sp>
        <p:nvSpPr>
          <p:cNvPr id="34" name="Google Shape;456;p7">
            <a:extLst>
              <a:ext uri="{FF2B5EF4-FFF2-40B4-BE49-F238E27FC236}">
                <a16:creationId xmlns:a16="http://schemas.microsoft.com/office/drawing/2014/main" id="{7FCFC465-2554-BA45-A1E5-484E86683565}"/>
              </a:ext>
            </a:extLst>
          </p:cNvPr>
          <p:cNvSpPr txBox="1"/>
          <p:nvPr/>
        </p:nvSpPr>
        <p:spPr>
          <a:xfrm>
            <a:off x="10290336" y="4136499"/>
            <a:ext cx="928095" cy="2584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90000"/>
              </a:lnSpc>
              <a:spcBef>
                <a:spcPts val="0"/>
              </a:spcBef>
              <a:spcAft>
                <a:spcPts val="0"/>
              </a:spcAft>
              <a:buClr>
                <a:srgbClr val="000000"/>
              </a:buClr>
              <a:buSzPts val="1600"/>
              <a:buFont typeface="Arial"/>
              <a:buNone/>
              <a:tabLst/>
              <a:defRPr/>
            </a:pPr>
            <a:r>
              <a:rPr kumimoji="0" lang="en-US" sz="12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South</a:t>
            </a:r>
            <a:endParaRPr kumimoji="0" sz="11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endParaRPr>
          </a:p>
        </p:txBody>
      </p:sp>
      <p:cxnSp>
        <p:nvCxnSpPr>
          <p:cNvPr id="8" name="Connector: Elbow 7">
            <a:extLst>
              <a:ext uri="{FF2B5EF4-FFF2-40B4-BE49-F238E27FC236}">
                <a16:creationId xmlns:a16="http://schemas.microsoft.com/office/drawing/2014/main" id="{DC392C56-799E-4580-AD9C-4F874C110BF2}"/>
              </a:ext>
            </a:extLst>
          </p:cNvPr>
          <p:cNvCxnSpPr>
            <a:cxnSpLocks/>
            <a:stCxn id="34" idx="2"/>
            <a:endCxn id="4" idx="0"/>
          </p:cNvCxnSpPr>
          <p:nvPr/>
        </p:nvCxnSpPr>
        <p:spPr bwMode="auto">
          <a:xfrm rot="5400000">
            <a:off x="9681556" y="3622199"/>
            <a:ext cx="300037" cy="1845620"/>
          </a:xfrm>
          <a:prstGeom prst="bentConnector3">
            <a:avLst>
              <a:gd name="adj1" fmla="val 50000"/>
            </a:avLst>
          </a:prstGeom>
          <a:noFill/>
          <a:ln w="38100" cap="flat" cmpd="sng" algn="ctr">
            <a:solidFill>
              <a:schemeClr val="accent1"/>
            </a:solidFill>
            <a:prstDash val="solid"/>
            <a:round/>
            <a:headEnd type="none" w="med" len="med"/>
            <a:tailEnd type="triangle"/>
          </a:ln>
          <a:effectLst/>
        </p:spPr>
      </p:cxnSp>
      <p:sp>
        <p:nvSpPr>
          <p:cNvPr id="38" name="Text Box 15">
            <a:extLst>
              <a:ext uri="{FF2B5EF4-FFF2-40B4-BE49-F238E27FC236}">
                <a16:creationId xmlns:a16="http://schemas.microsoft.com/office/drawing/2014/main" id="{CF1D2BDE-8455-F445-8EEF-F0248602CD1C}"/>
              </a:ext>
            </a:extLst>
          </p:cNvPr>
          <p:cNvSpPr txBox="1">
            <a:spLocks noChangeArrowheads="1"/>
          </p:cNvSpPr>
          <p:nvPr/>
        </p:nvSpPr>
        <p:spPr bwMode="auto">
          <a:xfrm>
            <a:off x="421377" y="6407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rgbClr val="455560"/>
                </a:solidFill>
                <a:latin typeface="Calibri" panose="020F0502020204030204" pitchFamily="34" charset="0"/>
                <a:cs typeface="Arial" panose="020B0604020202020204" pitchFamily="34" charset="0"/>
              </a:rPr>
              <a:t>Zhu. J Acquir Immune Defic Syndr. 2021;88:282.</a:t>
            </a:r>
          </a:p>
        </p:txBody>
      </p:sp>
      <p:grpSp>
        <p:nvGrpSpPr>
          <p:cNvPr id="17" name="Group 16">
            <a:extLst>
              <a:ext uri="{FF2B5EF4-FFF2-40B4-BE49-F238E27FC236}">
                <a16:creationId xmlns:a16="http://schemas.microsoft.com/office/drawing/2014/main" id="{24D366DB-3210-4A51-A34E-BBD056D86D0A}"/>
              </a:ext>
            </a:extLst>
          </p:cNvPr>
          <p:cNvGrpSpPr/>
          <p:nvPr/>
        </p:nvGrpSpPr>
        <p:grpSpPr>
          <a:xfrm>
            <a:off x="9392911" y="6207927"/>
            <a:ext cx="2488502" cy="454909"/>
            <a:chOff x="9392911" y="6207927"/>
            <a:chExt cx="2488502" cy="454909"/>
          </a:xfrm>
        </p:grpSpPr>
        <p:pic>
          <p:nvPicPr>
            <p:cNvPr id="18" name="Picture 17" descr="A picture containing text, ax, wheel&#10;&#10;Description automatically generated">
              <a:extLst>
                <a:ext uri="{FF2B5EF4-FFF2-40B4-BE49-F238E27FC236}">
                  <a16:creationId xmlns:a16="http://schemas.microsoft.com/office/drawing/2014/main" id="{84084C29-589A-46D5-A000-8065D1B16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8">
              <a:extLst>
                <a:ext uri="{FF2B5EF4-FFF2-40B4-BE49-F238E27FC236}">
                  <a16:creationId xmlns:a16="http://schemas.microsoft.com/office/drawing/2014/main" id="{7D56CDBE-D222-4F4E-BB72-0C6B3BE89F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250B81-6DC9-BBF1-ACA8-A9D9414C1621}"/>
              </a:ext>
            </a:extLst>
          </p:cNvPr>
          <p:cNvSpPr>
            <a:spLocks noGrp="1"/>
          </p:cNvSpPr>
          <p:nvPr>
            <p:ph type="title"/>
          </p:nvPr>
        </p:nvSpPr>
        <p:spPr/>
        <p:txBody>
          <a:bodyPr/>
          <a:lstStyle/>
          <a:p>
            <a:r>
              <a:rPr lang="en-US" dirty="0"/>
              <a:t>Key Populations With Inequities in PrEP Uptake</a:t>
            </a:r>
          </a:p>
        </p:txBody>
      </p:sp>
      <p:sp>
        <p:nvSpPr>
          <p:cNvPr id="6" name="Content Placeholder 5">
            <a:extLst>
              <a:ext uri="{FF2B5EF4-FFF2-40B4-BE49-F238E27FC236}">
                <a16:creationId xmlns:a16="http://schemas.microsoft.com/office/drawing/2014/main" id="{AAA9E7F0-AB3C-B07A-2508-9B90DA61AC54}"/>
              </a:ext>
            </a:extLst>
          </p:cNvPr>
          <p:cNvSpPr>
            <a:spLocks noGrp="1"/>
          </p:cNvSpPr>
          <p:nvPr>
            <p:ph idx="1"/>
          </p:nvPr>
        </p:nvSpPr>
        <p:spPr/>
        <p:txBody>
          <a:bodyPr/>
          <a:lstStyle/>
          <a:p>
            <a:r>
              <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rPr>
              <a:t>Adolescents</a:t>
            </a:r>
            <a:r>
              <a:rPr kumimoji="0" lang="en-US" altLang="en-US" sz="2800" b="0" i="0" u="none" strike="noStrike" kern="0" cap="none" spc="0" normalizeH="0" baseline="30000" noProof="0" dirty="0">
                <a:ln>
                  <a:noFill/>
                </a:ln>
                <a:solidFill>
                  <a:srgbClr val="000000"/>
                </a:solidFill>
                <a:effectLst/>
                <a:uLnTx/>
                <a:uFillTx/>
                <a:latin typeface="Calibri" panose="020F0502020204030204" pitchFamily="34" charset="0"/>
              </a:rPr>
              <a:t>1</a:t>
            </a:r>
            <a:endParaRPr lang="en-US" altLang="en-US" baseline="3000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rPr>
              <a:t>Black and Hispanic/Latinx people</a:t>
            </a:r>
            <a:r>
              <a:rPr kumimoji="0" lang="en-US" altLang="en-US" sz="2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endPar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endParaRPr>
          </a:p>
          <a:p>
            <a:r>
              <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rPr>
              <a:t>Cisgender women</a:t>
            </a:r>
            <a:r>
              <a:rPr kumimoji="0" lang="en-US" altLang="en-US" sz="2800" b="0" i="0" u="none" strike="noStrike" kern="0" cap="none" spc="0" normalizeH="0" baseline="30000" noProof="0" dirty="0">
                <a:ln>
                  <a:noFill/>
                </a:ln>
                <a:solidFill>
                  <a:srgbClr val="000000"/>
                </a:solidFill>
                <a:effectLst/>
                <a:uLnTx/>
                <a:uFillTx/>
                <a:latin typeface="Calibri" panose="020F0502020204030204" pitchFamily="34" charset="0"/>
              </a:rPr>
              <a:t>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rPr>
              <a:t>Transgender women</a:t>
            </a:r>
            <a:r>
              <a:rPr kumimoji="0" lang="en-US" altLang="en-US" sz="2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endPar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dirty="0">
                <a:solidFill>
                  <a:srgbClr val="000000"/>
                </a:solidFill>
              </a:rPr>
              <a:t>People who inject drugs</a:t>
            </a:r>
            <a:r>
              <a:rPr kumimoji="0" lang="en-US" altLang="en-US" sz="28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p>
          <a:p>
            <a:endParaRPr lang="en-US" dirty="0"/>
          </a:p>
        </p:txBody>
      </p:sp>
      <p:grpSp>
        <p:nvGrpSpPr>
          <p:cNvPr id="4" name="Group 3">
            <a:extLst>
              <a:ext uri="{FF2B5EF4-FFF2-40B4-BE49-F238E27FC236}">
                <a16:creationId xmlns:a16="http://schemas.microsoft.com/office/drawing/2014/main" id="{D7369837-BF5F-FCA1-FED3-6214AB718E65}"/>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0FBC983D-B552-E667-15F6-9E823950F4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DF6BC9E0-D538-CDAA-BB11-06781036CF2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4763AB5C-0544-864C-213E-76814BABF7AB}"/>
              </a:ext>
            </a:extLst>
          </p:cNvPr>
          <p:cNvSpPr txBox="1">
            <a:spLocks noChangeArrowheads="1"/>
          </p:cNvSpPr>
          <p:nvPr/>
        </p:nvSpPr>
        <p:spPr bwMode="auto">
          <a:xfrm>
            <a:off x="421377" y="640705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rgbClr val="455560"/>
                </a:solidFill>
                <a:latin typeface="Calibri" panose="020F0502020204030204" pitchFamily="34" charset="0"/>
                <a:cs typeface="Arial" panose="020B0604020202020204" pitchFamily="34" charset="0"/>
              </a:rPr>
              <a:t>1. Kamitani. J Acquir Immune Defic Syndr. 2020;84:379. 2. Hebel. Open Forum Infect Dis. 2020;7(supp 1):S517.</a:t>
            </a:r>
          </a:p>
        </p:txBody>
      </p:sp>
    </p:spTree>
    <p:extLst>
      <p:ext uri="{BB962C8B-B14F-4D97-AF65-F5344CB8AC3E}">
        <p14:creationId xmlns:p14="http://schemas.microsoft.com/office/powerpoint/2010/main" val="804030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21"/>
        <p:cNvGrpSpPr/>
        <p:nvPr/>
      </p:nvGrpSpPr>
      <p:grpSpPr>
        <a:xfrm>
          <a:off x="0" y="0"/>
          <a:ext cx="0" cy="0"/>
          <a:chOff x="0" y="0"/>
          <a:chExt cx="0" cy="0"/>
        </a:xfrm>
      </p:grpSpPr>
      <p:sp>
        <p:nvSpPr>
          <p:cNvPr id="1422" name="Google Shape;1422;p76"/>
          <p:cNvSpPr txBox="1">
            <a:spLocks noGrp="1"/>
          </p:cNvSpPr>
          <p:nvPr>
            <p:ph type="title"/>
          </p:nvPr>
        </p:nvSpPr>
        <p:spPr>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FFFFFF"/>
              </a:buClr>
              <a:buSzPts val="3200"/>
              <a:buFont typeface="Arial"/>
              <a:buNone/>
            </a:pPr>
            <a:r>
              <a:rPr lang="en-US" dirty="0"/>
              <a:t>Key Barriers to PrEP Uptake and Potential </a:t>
            </a:r>
            <a:br>
              <a:rPr lang="en-US" dirty="0"/>
            </a:br>
            <a:r>
              <a:rPr lang="en-US" dirty="0"/>
              <a:t>Approaches to Removing Barriers to PrEP</a:t>
            </a:r>
            <a:endParaRPr dirty="0"/>
          </a:p>
        </p:txBody>
      </p:sp>
      <p:sp>
        <p:nvSpPr>
          <p:cNvPr id="7" name="Text Box 15">
            <a:extLst>
              <a:ext uri="{FF2B5EF4-FFF2-40B4-BE49-F238E27FC236}">
                <a16:creationId xmlns:a16="http://schemas.microsoft.com/office/drawing/2014/main" id="{24F67586-B574-6040-8E5C-49331F05ACE1}"/>
              </a:ext>
            </a:extLst>
          </p:cNvPr>
          <p:cNvSpPr txBox="1">
            <a:spLocks noChangeArrowheads="1"/>
          </p:cNvSpPr>
          <p:nvPr/>
        </p:nvSpPr>
        <p:spPr bwMode="auto">
          <a:xfrm>
            <a:off x="421376" y="6405423"/>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rgbClr val="455560"/>
                </a:solidFill>
                <a:latin typeface="Calibri" panose="020F0502020204030204" pitchFamily="34" charset="0"/>
                <a:cs typeface="Arial" panose="020B0604020202020204" pitchFamily="34" charset="0"/>
              </a:rPr>
              <a:t>Mayer. Adv Ther. 2020;37:1778.</a:t>
            </a:r>
          </a:p>
        </p:txBody>
      </p:sp>
      <p:graphicFrame>
        <p:nvGraphicFramePr>
          <p:cNvPr id="16" name="Group 3">
            <a:extLst>
              <a:ext uri="{FF2B5EF4-FFF2-40B4-BE49-F238E27FC236}">
                <a16:creationId xmlns:a16="http://schemas.microsoft.com/office/drawing/2014/main" id="{9E994984-4752-734D-94A0-A93E48C0293C}"/>
              </a:ext>
            </a:extLst>
          </p:cNvPr>
          <p:cNvGraphicFramePr>
            <a:graphicFrameLocks/>
          </p:cNvGraphicFramePr>
          <p:nvPr>
            <p:extLst>
              <p:ext uri="{D42A27DB-BD31-4B8C-83A1-F6EECF244321}">
                <p14:modId xmlns:p14="http://schemas.microsoft.com/office/powerpoint/2010/main" val="1610811011"/>
              </p:ext>
            </p:extLst>
          </p:nvPr>
        </p:nvGraphicFramePr>
        <p:xfrm>
          <a:off x="720683" y="1541355"/>
          <a:ext cx="10772408" cy="4633046"/>
        </p:xfrm>
        <a:graphic>
          <a:graphicData uri="http://schemas.openxmlformats.org/drawingml/2006/table">
            <a:tbl>
              <a:tblPr/>
              <a:tblGrid>
                <a:gridCol w="2714017">
                  <a:extLst>
                    <a:ext uri="{9D8B030D-6E8A-4147-A177-3AD203B41FA5}">
                      <a16:colId xmlns:a16="http://schemas.microsoft.com/office/drawing/2014/main" val="20000"/>
                    </a:ext>
                  </a:extLst>
                </a:gridCol>
                <a:gridCol w="8058391">
                  <a:extLst>
                    <a:ext uri="{9D8B030D-6E8A-4147-A177-3AD203B41FA5}">
                      <a16:colId xmlns:a16="http://schemas.microsoft.com/office/drawing/2014/main" val="20001"/>
                    </a:ext>
                  </a:extLst>
                </a:gridCol>
              </a:tblGrid>
              <a:tr h="2791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Key Barriers to PrEP Uptake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Potential Approaches to Removing Barriers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82178">
                <a:tc>
                  <a:txBody>
                    <a:bodyPr/>
                    <a:lstStyle/>
                    <a:p>
                      <a:pPr marL="0" marR="0" lvl="0" indent="0" algn="l" rtl="0">
                        <a:spcBef>
                          <a:spcPts val="0"/>
                        </a:spcBef>
                        <a:spcAft>
                          <a:spcPts val="0"/>
                        </a:spcAft>
                        <a:buNone/>
                      </a:pPr>
                      <a:r>
                        <a:rPr lang="en-US" sz="1600" b="1" u="none" strike="noStrike" cap="none" dirty="0">
                          <a:solidFill>
                            <a:schemeClr val="bg1"/>
                          </a:solidFill>
                          <a:latin typeface="+mn-lt"/>
                        </a:rPr>
                        <a:t>Awareness of PrEP</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Better communication between providers</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9159">
                <a:tc>
                  <a:txBody>
                    <a:bodyPr/>
                    <a:lstStyle/>
                    <a:p>
                      <a:pPr marL="0" marR="0" lvl="0" indent="0" algn="l" rtl="0">
                        <a:spcBef>
                          <a:spcPts val="0"/>
                        </a:spcBef>
                        <a:spcAft>
                          <a:spcPts val="0"/>
                        </a:spcAft>
                        <a:buNone/>
                      </a:pPr>
                      <a:r>
                        <a:rPr lang="en-US" sz="1600" b="1" u="none" strike="noStrike" cap="none" dirty="0">
                          <a:solidFill>
                            <a:schemeClr val="bg1"/>
                          </a:solidFill>
                          <a:latin typeface="+mn-lt"/>
                        </a:rPr>
                        <a:t>HIV risk perception</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82178">
                <a:tc>
                  <a:txBody>
                    <a:bodyPr/>
                    <a:lstStyle/>
                    <a:p>
                      <a:pPr marL="0" marR="0" lvl="0" indent="0" algn="l" rtl="0">
                        <a:spcBef>
                          <a:spcPts val="0"/>
                        </a:spcBef>
                        <a:spcAft>
                          <a:spcPts val="0"/>
                        </a:spcAft>
                        <a:buNone/>
                      </a:pPr>
                      <a:r>
                        <a:rPr lang="en-US" sz="1600" b="1" u="none" strike="noStrike" cap="none" dirty="0">
                          <a:solidFill>
                            <a:schemeClr val="bg1"/>
                          </a:solidFill>
                          <a:latin typeface="+mn-lt"/>
                        </a:rPr>
                        <a:t>Stigma</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Improved cultural humility (via education and advocacy)</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Improved communication and understanding between patient and provider</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85196">
                <a:tc>
                  <a:txBody>
                    <a:bodyPr/>
                    <a:lstStyle/>
                    <a:p>
                      <a:pPr marL="0" marR="0" lvl="0" indent="0" algn="l" rtl="0">
                        <a:spcBef>
                          <a:spcPts val="0"/>
                        </a:spcBef>
                        <a:spcAft>
                          <a:spcPts val="0"/>
                        </a:spcAft>
                        <a:buNone/>
                      </a:pPr>
                      <a:r>
                        <a:rPr lang="en-GB" sz="1600" b="1" u="none" strike="noStrike" cap="none" dirty="0">
                          <a:solidFill>
                            <a:schemeClr val="bg1"/>
                          </a:solidFill>
                          <a:latin typeface="+mn-lt"/>
                        </a:rPr>
                        <a:t>Provider bias and distrust of healthcare system</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Addressing systemic entrenched biases (via education, advocacy, and recruitment of </a:t>
                      </a:r>
                      <a:br>
                        <a:rPr lang="en-US" sz="1600" u="none" strike="noStrike" cap="none" dirty="0">
                          <a:solidFill>
                            <a:schemeClr val="bg1"/>
                          </a:solidFill>
                          <a:latin typeface="+mn-lt"/>
                        </a:rPr>
                      </a:br>
                      <a:r>
                        <a:rPr lang="en-US" sz="1600" u="none" strike="noStrike" cap="none" dirty="0">
                          <a:solidFill>
                            <a:schemeClr val="bg1"/>
                          </a:solidFill>
                          <a:latin typeface="+mn-lt"/>
                        </a:rPr>
                        <a:t>more Black, Latinx, and LGBTQ healthcare professionals)</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47090687"/>
                  </a:ext>
                </a:extLst>
              </a:tr>
              <a:tr h="888215">
                <a:tc>
                  <a:txBody>
                    <a:bodyPr/>
                    <a:lstStyle/>
                    <a:p>
                      <a:pPr marL="0" marR="0" lvl="0" indent="0" algn="l" rtl="0">
                        <a:spcBef>
                          <a:spcPts val="0"/>
                        </a:spcBef>
                        <a:spcAft>
                          <a:spcPts val="0"/>
                        </a:spcAft>
                        <a:buNone/>
                      </a:pPr>
                      <a:r>
                        <a:rPr lang="en-US" sz="1600" b="1" u="none" strike="noStrike" cap="none" dirty="0">
                          <a:solidFill>
                            <a:schemeClr val="bg1"/>
                          </a:solidFill>
                          <a:latin typeface="+mn-lt"/>
                        </a:rPr>
                        <a:t>Access to medical care</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Extending access to PrEP (eg, substance use clinics, ER, pharmacies, corrections)</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Leveraging technology to improve access (eg, telemedicine)</a:t>
                      </a:r>
                      <a:endParaRPr sz="16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Addressing competing priorities (eg, food, shelter, safety, other healthcare, childcare)</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4755485"/>
                  </a:ext>
                </a:extLst>
              </a:tr>
              <a:tr h="482178">
                <a:tc>
                  <a:txBody>
                    <a:bodyPr/>
                    <a:lstStyle/>
                    <a:p>
                      <a:pPr marL="0" marR="0" lvl="0" indent="0" algn="l" rtl="0">
                        <a:spcBef>
                          <a:spcPts val="0"/>
                        </a:spcBef>
                        <a:spcAft>
                          <a:spcPts val="0"/>
                        </a:spcAft>
                        <a:buNone/>
                      </a:pPr>
                      <a:r>
                        <a:rPr lang="en-GB" sz="1600" b="1" dirty="0">
                          <a:solidFill>
                            <a:schemeClr val="bg1"/>
                          </a:solidFill>
                          <a:latin typeface="+mn-lt"/>
                        </a:rPr>
                        <a:t>Lack of access to </a:t>
                      </a:r>
                      <a:br>
                        <a:rPr lang="en-GB" sz="1600" b="1" dirty="0">
                          <a:solidFill>
                            <a:schemeClr val="bg1"/>
                          </a:solidFill>
                          <a:latin typeface="+mn-lt"/>
                        </a:rPr>
                      </a:br>
                      <a:r>
                        <a:rPr lang="en-GB" sz="1600" b="1" dirty="0">
                          <a:solidFill>
                            <a:schemeClr val="bg1"/>
                          </a:solidFill>
                          <a:latin typeface="+mn-lt"/>
                        </a:rPr>
                        <a:t>financial assistance</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Help for patients navigating financial aid options</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22172035"/>
                  </a:ext>
                </a:extLst>
              </a:tr>
              <a:tr h="279159">
                <a:tc>
                  <a:txBody>
                    <a:bodyPr/>
                    <a:lstStyle/>
                    <a:p>
                      <a:pPr marL="0" marR="0" lvl="0" indent="0" algn="l" rtl="0">
                        <a:spcBef>
                          <a:spcPts val="0"/>
                        </a:spcBef>
                        <a:spcAft>
                          <a:spcPts val="0"/>
                        </a:spcAft>
                        <a:buNone/>
                      </a:pPr>
                      <a:r>
                        <a:rPr lang="en-US" sz="1600" b="1" u="none" strike="noStrike" cap="none" dirty="0">
                          <a:solidFill>
                            <a:schemeClr val="bg1"/>
                          </a:solidFill>
                          <a:latin typeface="+mn-lt"/>
                        </a:rPr>
                        <a:t>Adverse events</a:t>
                      </a:r>
                      <a:endParaRPr sz="16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600" u="none" strike="noStrike" cap="none" dirty="0">
                          <a:solidFill>
                            <a:schemeClr val="bg1"/>
                          </a:solidFill>
                          <a:latin typeface="+mn-lt"/>
                        </a:rPr>
                        <a:t>Patient and provider education</a:t>
                      </a:r>
                      <a:endParaRPr sz="16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6710696"/>
                  </a:ext>
                </a:extLst>
              </a:tr>
            </a:tbl>
          </a:graphicData>
        </a:graphic>
      </p:graphicFrame>
      <p:grpSp>
        <p:nvGrpSpPr>
          <p:cNvPr id="11" name="Group 10">
            <a:extLst>
              <a:ext uri="{FF2B5EF4-FFF2-40B4-BE49-F238E27FC236}">
                <a16:creationId xmlns:a16="http://schemas.microsoft.com/office/drawing/2014/main" id="{6A85D123-ABBF-4E44-9610-6C1E5D2AEB21}"/>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DCEFBCB4-B7AB-4A05-A8DE-6E15A59D6E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FA303BD8-4DDE-4A1A-B8ED-D38FACB594C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68921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061834F-02CE-4A4A-BE82-1D84F6DDA338}"/>
              </a:ext>
            </a:extLst>
          </p:cNvPr>
          <p:cNvSpPr/>
          <p:nvPr/>
        </p:nvSpPr>
        <p:spPr bwMode="auto">
          <a:xfrm>
            <a:off x="385047" y="2519132"/>
            <a:ext cx="2407262" cy="3569659"/>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Rectangle 3">
            <a:extLst>
              <a:ext uri="{FF2B5EF4-FFF2-40B4-BE49-F238E27FC236}">
                <a16:creationId xmlns:a16="http://schemas.microsoft.com/office/drawing/2014/main" id="{DFE69185-63C9-46DE-A101-B26C0FE39318}"/>
              </a:ext>
            </a:extLst>
          </p:cNvPr>
          <p:cNvSpPr/>
          <p:nvPr/>
        </p:nvSpPr>
        <p:spPr bwMode="auto">
          <a:xfrm>
            <a:off x="2792310" y="2525652"/>
            <a:ext cx="8949075" cy="3563139"/>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Rounded Corners 25">
            <a:extLst>
              <a:ext uri="{FF2B5EF4-FFF2-40B4-BE49-F238E27FC236}">
                <a16:creationId xmlns:a16="http://schemas.microsoft.com/office/drawing/2014/main" id="{6D995AB2-B81F-47F5-8A8F-FF250B914AF3}"/>
              </a:ext>
            </a:extLst>
          </p:cNvPr>
          <p:cNvSpPr/>
          <p:nvPr/>
        </p:nvSpPr>
        <p:spPr bwMode="auto">
          <a:xfrm>
            <a:off x="960670" y="2657305"/>
            <a:ext cx="3802326" cy="3291840"/>
          </a:xfrm>
          <a:prstGeom prst="roundRect">
            <a:avLst>
              <a:gd name="adj" fmla="val 4159"/>
            </a:avLst>
          </a:prstGeom>
          <a:solidFill>
            <a:srgbClr val="FFFBEF"/>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Rectangle: Rounded Corners 24">
            <a:extLst>
              <a:ext uri="{FF2B5EF4-FFF2-40B4-BE49-F238E27FC236}">
                <a16:creationId xmlns:a16="http://schemas.microsoft.com/office/drawing/2014/main" id="{E0E2C3C6-51FD-4848-A466-ED618BABD335}"/>
              </a:ext>
            </a:extLst>
          </p:cNvPr>
          <p:cNvSpPr/>
          <p:nvPr/>
        </p:nvSpPr>
        <p:spPr bwMode="auto">
          <a:xfrm>
            <a:off x="7710208" y="2657305"/>
            <a:ext cx="3958710" cy="3291840"/>
          </a:xfrm>
          <a:prstGeom prst="roundRect">
            <a:avLst>
              <a:gd name="adj" fmla="val 4159"/>
            </a:avLst>
          </a:prstGeom>
          <a:solidFill>
            <a:srgbClr val="FFFBEF"/>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Rectangle: Rounded Corners 23">
            <a:extLst>
              <a:ext uri="{FF2B5EF4-FFF2-40B4-BE49-F238E27FC236}">
                <a16:creationId xmlns:a16="http://schemas.microsoft.com/office/drawing/2014/main" id="{2B93995C-E856-4713-A7D6-7F07C674A052}"/>
              </a:ext>
            </a:extLst>
          </p:cNvPr>
          <p:cNvSpPr/>
          <p:nvPr/>
        </p:nvSpPr>
        <p:spPr bwMode="auto">
          <a:xfrm>
            <a:off x="5053957" y="2646050"/>
            <a:ext cx="2365289" cy="3291840"/>
          </a:xfrm>
          <a:prstGeom prst="roundRect">
            <a:avLst>
              <a:gd name="adj" fmla="val 4159"/>
            </a:avLst>
          </a:prstGeom>
          <a:solidFill>
            <a:srgbClr val="FFFBEF"/>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A6FB2F43-5957-4368-82C6-E48C56BFEB66}"/>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Expanding PrEP Options to Facilitate Adherence </a:t>
            </a:r>
            <a:b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and Persistence: Today and in the Near Future</a:t>
            </a:r>
            <a:endParaRPr lang="en-US" dirty="0"/>
          </a:p>
        </p:txBody>
      </p:sp>
      <p:pic>
        <p:nvPicPr>
          <p:cNvPr id="12" name="Content Placeholder 11" descr="Medicine outline">
            <a:extLst>
              <a:ext uri="{FF2B5EF4-FFF2-40B4-BE49-F238E27FC236}">
                <a16:creationId xmlns:a16="http://schemas.microsoft.com/office/drawing/2014/main" id="{3413BBF5-55DE-4475-A889-3AB9CCA7400A}"/>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86413" y="3381375"/>
            <a:ext cx="914400" cy="914400"/>
          </a:xfrm>
        </p:spPr>
      </p:pic>
      <p:pic>
        <p:nvPicPr>
          <p:cNvPr id="5" name="Picture 4">
            <a:extLst>
              <a:ext uri="{FF2B5EF4-FFF2-40B4-BE49-F238E27FC236}">
                <a16:creationId xmlns:a16="http://schemas.microsoft.com/office/drawing/2014/main" id="{15765CFD-AC0B-4004-925B-634684DFE785}"/>
              </a:ext>
            </a:extLst>
          </p:cNvPr>
          <p:cNvPicPr>
            <a:picLocks noChangeAspect="1"/>
          </p:cNvPicPr>
          <p:nvPr/>
        </p:nvPicPr>
        <p:blipFill rotWithShape="1">
          <a:blip r:embed="rId5"/>
          <a:srcRect l="76808" t="17812" r="1407" b="14398"/>
          <a:stretch/>
        </p:blipFill>
        <p:spPr>
          <a:xfrm>
            <a:off x="9733504" y="2741998"/>
            <a:ext cx="1729648" cy="2557974"/>
          </a:xfrm>
          <a:prstGeom prst="rect">
            <a:avLst/>
          </a:prstGeom>
        </p:spPr>
      </p:pic>
      <p:sp>
        <p:nvSpPr>
          <p:cNvPr id="9" name="Rectangle: Rounded Corners 8">
            <a:extLst>
              <a:ext uri="{FF2B5EF4-FFF2-40B4-BE49-F238E27FC236}">
                <a16:creationId xmlns:a16="http://schemas.microsoft.com/office/drawing/2014/main" id="{C310CFA9-A853-49EB-970E-8208797A71C6}"/>
              </a:ext>
            </a:extLst>
          </p:cNvPr>
          <p:cNvSpPr/>
          <p:nvPr/>
        </p:nvSpPr>
        <p:spPr bwMode="auto">
          <a:xfrm>
            <a:off x="1995546" y="1622354"/>
            <a:ext cx="1729648" cy="568781"/>
          </a:xfrm>
          <a:prstGeom prst="roundRect">
            <a:avLst/>
          </a:prstGeom>
          <a:solidFill>
            <a:schemeClr val="accent6"/>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Present</a:t>
            </a:r>
          </a:p>
        </p:txBody>
      </p:sp>
      <p:sp>
        <p:nvSpPr>
          <p:cNvPr id="10" name="Rectangle: Rounded Corners 9">
            <a:extLst>
              <a:ext uri="{FF2B5EF4-FFF2-40B4-BE49-F238E27FC236}">
                <a16:creationId xmlns:a16="http://schemas.microsoft.com/office/drawing/2014/main" id="{250F1A54-42B7-4639-B36C-65D95CB0E105}"/>
              </a:ext>
            </a:extLst>
          </p:cNvPr>
          <p:cNvSpPr/>
          <p:nvPr/>
        </p:nvSpPr>
        <p:spPr bwMode="auto">
          <a:xfrm>
            <a:off x="5371777" y="1630230"/>
            <a:ext cx="1729648" cy="568781"/>
          </a:xfrm>
          <a:prstGeom prst="roundRect">
            <a:avLst/>
          </a:prstGeom>
          <a:solidFill>
            <a:schemeClr val="bg2">
              <a:lumMod val="20000"/>
              <a:lumOff val="80000"/>
            </a:schemeClr>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Emerging</a:t>
            </a:r>
          </a:p>
        </p:txBody>
      </p:sp>
      <p:sp>
        <p:nvSpPr>
          <p:cNvPr id="14" name="TextBox 13">
            <a:extLst>
              <a:ext uri="{FF2B5EF4-FFF2-40B4-BE49-F238E27FC236}">
                <a16:creationId xmlns:a16="http://schemas.microsoft.com/office/drawing/2014/main" id="{87E99A4D-61DB-4979-8CA1-6A2DDF854AF5}"/>
              </a:ext>
            </a:extLst>
          </p:cNvPr>
          <p:cNvSpPr txBox="1"/>
          <p:nvPr/>
        </p:nvSpPr>
        <p:spPr bwMode="auto">
          <a:xfrm>
            <a:off x="450615" y="2179970"/>
            <a:ext cx="2524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Once-Daily* Oral Tablets</a:t>
            </a:r>
          </a:p>
        </p:txBody>
      </p:sp>
      <p:sp>
        <p:nvSpPr>
          <p:cNvPr id="15" name="TextBox 14">
            <a:extLst>
              <a:ext uri="{FF2B5EF4-FFF2-40B4-BE49-F238E27FC236}">
                <a16:creationId xmlns:a16="http://schemas.microsoft.com/office/drawing/2014/main" id="{4664381F-36BC-400C-B9E9-6FB68A256511}"/>
              </a:ext>
            </a:extLst>
          </p:cNvPr>
          <p:cNvSpPr txBox="1"/>
          <p:nvPr/>
        </p:nvSpPr>
        <p:spPr bwMode="auto">
          <a:xfrm>
            <a:off x="1605100" y="3413732"/>
            <a:ext cx="721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FTC/</a:t>
            </a: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TDF</a:t>
            </a:r>
          </a:p>
        </p:txBody>
      </p:sp>
      <p:sp>
        <p:nvSpPr>
          <p:cNvPr id="17" name="Rectangle: Rounded Corners 16">
            <a:extLst>
              <a:ext uri="{FF2B5EF4-FFF2-40B4-BE49-F238E27FC236}">
                <a16:creationId xmlns:a16="http://schemas.microsoft.com/office/drawing/2014/main" id="{16912630-1572-4ADF-A7A7-5DC34332408B}"/>
              </a:ext>
            </a:extLst>
          </p:cNvPr>
          <p:cNvSpPr/>
          <p:nvPr/>
        </p:nvSpPr>
        <p:spPr bwMode="auto">
          <a:xfrm>
            <a:off x="8824739" y="1630230"/>
            <a:ext cx="1729648" cy="568781"/>
          </a:xfrm>
          <a:prstGeom prst="roundRect">
            <a:avLst/>
          </a:prstGeom>
          <a:solidFill>
            <a:schemeClr val="tx1">
              <a:lumMod val="85000"/>
            </a:schemeClr>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Future</a:t>
            </a:r>
          </a:p>
        </p:txBody>
      </p:sp>
      <p:pic>
        <p:nvPicPr>
          <p:cNvPr id="18" name="Picture 17">
            <a:extLst>
              <a:ext uri="{FF2B5EF4-FFF2-40B4-BE49-F238E27FC236}">
                <a16:creationId xmlns:a16="http://schemas.microsoft.com/office/drawing/2014/main" id="{9E51DE43-583B-4AB6-973B-9748ADC85ADB}"/>
              </a:ext>
            </a:extLst>
          </p:cNvPr>
          <p:cNvPicPr>
            <a:picLocks noChangeAspect="1"/>
          </p:cNvPicPr>
          <p:nvPr/>
        </p:nvPicPr>
        <p:blipFill rotWithShape="1">
          <a:blip r:embed="rId5"/>
          <a:srcRect l="52519" t="17812" r="25839" b="7392"/>
          <a:stretch/>
        </p:blipFill>
        <p:spPr>
          <a:xfrm>
            <a:off x="2792311" y="2880787"/>
            <a:ext cx="1718331" cy="2822366"/>
          </a:xfrm>
          <a:prstGeom prst="rect">
            <a:avLst/>
          </a:prstGeom>
        </p:spPr>
      </p:pic>
      <p:pic>
        <p:nvPicPr>
          <p:cNvPr id="19" name="Picture 18">
            <a:extLst>
              <a:ext uri="{FF2B5EF4-FFF2-40B4-BE49-F238E27FC236}">
                <a16:creationId xmlns:a16="http://schemas.microsoft.com/office/drawing/2014/main" id="{B6A15894-FF59-4C40-937D-6003AD582DD6}"/>
              </a:ext>
            </a:extLst>
          </p:cNvPr>
          <p:cNvPicPr>
            <a:picLocks noChangeAspect="1"/>
          </p:cNvPicPr>
          <p:nvPr/>
        </p:nvPicPr>
        <p:blipFill rotWithShape="1">
          <a:blip r:embed="rId5"/>
          <a:srcRect l="2011" t="17812" r="74126" b="2978"/>
          <a:stretch/>
        </p:blipFill>
        <p:spPr>
          <a:xfrm>
            <a:off x="5273792" y="2797512"/>
            <a:ext cx="1894601" cy="2988916"/>
          </a:xfrm>
          <a:prstGeom prst="rect">
            <a:avLst/>
          </a:prstGeom>
        </p:spPr>
      </p:pic>
      <p:pic>
        <p:nvPicPr>
          <p:cNvPr id="20" name="Picture 19">
            <a:extLst>
              <a:ext uri="{FF2B5EF4-FFF2-40B4-BE49-F238E27FC236}">
                <a16:creationId xmlns:a16="http://schemas.microsoft.com/office/drawing/2014/main" id="{FCCE63BE-AB4C-48A2-96F9-E5D90F94FB47}"/>
              </a:ext>
            </a:extLst>
          </p:cNvPr>
          <p:cNvPicPr>
            <a:picLocks noChangeAspect="1"/>
          </p:cNvPicPr>
          <p:nvPr/>
        </p:nvPicPr>
        <p:blipFill rotWithShape="1">
          <a:blip r:embed="rId5"/>
          <a:srcRect l="26280" t="17812" r="50831" b="7392"/>
          <a:stretch/>
        </p:blipFill>
        <p:spPr>
          <a:xfrm>
            <a:off x="7916212" y="2743737"/>
            <a:ext cx="1817292" cy="2822366"/>
          </a:xfrm>
          <a:prstGeom prst="rect">
            <a:avLst/>
          </a:prstGeom>
        </p:spPr>
      </p:pic>
      <p:sp>
        <p:nvSpPr>
          <p:cNvPr id="21" name="TextBox 20">
            <a:extLst>
              <a:ext uri="{FF2B5EF4-FFF2-40B4-BE49-F238E27FC236}">
                <a16:creationId xmlns:a16="http://schemas.microsoft.com/office/drawing/2014/main" id="{8D9D9B15-392E-4CA7-8A32-019E44DEA7EC}"/>
              </a:ext>
            </a:extLst>
          </p:cNvPr>
          <p:cNvSpPr txBox="1"/>
          <p:nvPr/>
        </p:nvSpPr>
        <p:spPr bwMode="auto">
          <a:xfrm>
            <a:off x="6460095" y="2167401"/>
            <a:ext cx="2118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Long-Acting Options</a:t>
            </a:r>
          </a:p>
        </p:txBody>
      </p:sp>
      <p:pic>
        <p:nvPicPr>
          <p:cNvPr id="22" name="Content Placeholder 11" descr="Medicine outline">
            <a:extLst>
              <a:ext uri="{FF2B5EF4-FFF2-40B4-BE49-F238E27FC236}">
                <a16:creationId xmlns:a16="http://schemas.microsoft.com/office/drawing/2014/main" id="{1FE1A1AE-9F75-46AF-A27F-B1A53DDC00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1101686" y="4307592"/>
            <a:ext cx="1787720" cy="178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8E61E6BA-6713-4ACE-ADDB-7AD7F3898214}"/>
              </a:ext>
            </a:extLst>
          </p:cNvPr>
          <p:cNvSpPr txBox="1"/>
          <p:nvPr/>
        </p:nvSpPr>
        <p:spPr bwMode="auto">
          <a:xfrm>
            <a:off x="1605100" y="5087031"/>
            <a:ext cx="721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FTC/</a:t>
            </a:r>
            <a:r>
              <a:rPr kumimoji="0" lang="en-US" sz="1200" b="0" i="0" u="none" strike="noStrike" kern="1200" cap="none" spc="0" normalizeH="0" baseline="0" noProof="0" dirty="0">
                <a:ln>
                  <a:noFill/>
                </a:ln>
                <a:solidFill>
                  <a:srgbClr val="E1471D">
                    <a:lumMod val="75000"/>
                  </a:srgbClr>
                </a:solidFill>
                <a:effectLst/>
                <a:uLnTx/>
                <a:uFillTx/>
                <a:latin typeface="Calibri" panose="020F0502020204030204" pitchFamily="34" charset="0"/>
                <a:ea typeface="+mn-ea"/>
                <a:cs typeface="+mn-cs"/>
              </a:rPr>
              <a:t>TAF</a:t>
            </a:r>
          </a:p>
        </p:txBody>
      </p:sp>
      <p:sp>
        <p:nvSpPr>
          <p:cNvPr id="30" name="Text Box 15">
            <a:extLst>
              <a:ext uri="{FF2B5EF4-FFF2-40B4-BE49-F238E27FC236}">
                <a16:creationId xmlns:a16="http://schemas.microsoft.com/office/drawing/2014/main" id="{C0CEC58A-50BB-4256-85E7-B7A19DC282F9}"/>
              </a:ext>
            </a:extLst>
          </p:cNvPr>
          <p:cNvSpPr txBox="1">
            <a:spLocks noChangeArrowheads="1"/>
          </p:cNvSpPr>
          <p:nvPr/>
        </p:nvSpPr>
        <p:spPr bwMode="auto">
          <a:xfrm>
            <a:off x="421460" y="640814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hiv.gov/hiv-basics/hiv-prevention/potential-future-options/long-acting-prep</a:t>
            </a:r>
          </a:p>
        </p:txBody>
      </p:sp>
      <p:sp>
        <p:nvSpPr>
          <p:cNvPr id="3" name="TextBox 2">
            <a:extLst>
              <a:ext uri="{FF2B5EF4-FFF2-40B4-BE49-F238E27FC236}">
                <a16:creationId xmlns:a16="http://schemas.microsoft.com/office/drawing/2014/main" id="{E9E93580-39BF-444A-8E80-1F78A9AD919B}"/>
              </a:ext>
            </a:extLst>
          </p:cNvPr>
          <p:cNvSpPr txBox="1"/>
          <p:nvPr/>
        </p:nvSpPr>
        <p:spPr bwMode="auto">
          <a:xfrm>
            <a:off x="609759" y="6102938"/>
            <a:ext cx="5796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*Off-label on-demand use of FTC/TDF supported by international guidelines. </a:t>
            </a:r>
          </a:p>
        </p:txBody>
      </p:sp>
      <p:sp>
        <p:nvSpPr>
          <p:cNvPr id="28" name="TextBox 27">
            <a:extLst>
              <a:ext uri="{FF2B5EF4-FFF2-40B4-BE49-F238E27FC236}">
                <a16:creationId xmlns:a16="http://schemas.microsoft.com/office/drawing/2014/main" id="{C90F0447-E9F4-4B35-A674-7D27394AB980}"/>
              </a:ext>
            </a:extLst>
          </p:cNvPr>
          <p:cNvSpPr txBox="1"/>
          <p:nvPr/>
        </p:nvSpPr>
        <p:spPr bwMode="auto">
          <a:xfrm>
            <a:off x="3302758" y="2797512"/>
            <a:ext cx="6639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 CAB </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pic>
        <p:nvPicPr>
          <p:cNvPr id="29" name="Content Placeholder 11" descr="Medicine outline">
            <a:extLst>
              <a:ext uri="{FF2B5EF4-FFF2-40B4-BE49-F238E27FC236}">
                <a16:creationId xmlns:a16="http://schemas.microsoft.com/office/drawing/2014/main" id="{9264657B-7C5D-455A-8359-4130789A5B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1093872" y="2649679"/>
            <a:ext cx="1787720" cy="178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 30">
            <a:extLst>
              <a:ext uri="{FF2B5EF4-FFF2-40B4-BE49-F238E27FC236}">
                <a16:creationId xmlns:a16="http://schemas.microsoft.com/office/drawing/2014/main" id="{3C0A727B-0A2B-4F87-958F-8622FAD4C668}"/>
              </a:ext>
            </a:extLst>
          </p:cNvPr>
          <p:cNvGrpSpPr/>
          <p:nvPr/>
        </p:nvGrpSpPr>
        <p:grpSpPr>
          <a:xfrm>
            <a:off x="9392911" y="6207927"/>
            <a:ext cx="2488502" cy="454909"/>
            <a:chOff x="9392911" y="6207927"/>
            <a:chExt cx="2488502" cy="454909"/>
          </a:xfrm>
        </p:grpSpPr>
        <p:pic>
          <p:nvPicPr>
            <p:cNvPr id="32" name="Picture 31" descr="A picture containing text, ax, wheel&#10;&#10;Description automatically generated">
              <a:extLst>
                <a:ext uri="{FF2B5EF4-FFF2-40B4-BE49-F238E27FC236}">
                  <a16:creationId xmlns:a16="http://schemas.microsoft.com/office/drawing/2014/main" id="{82B0EDFE-20A1-4CEA-9400-77032DA437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3" name="Rectangle 8">
              <a:extLst>
                <a:ext uri="{FF2B5EF4-FFF2-40B4-BE49-F238E27FC236}">
                  <a16:creationId xmlns:a16="http://schemas.microsoft.com/office/drawing/2014/main" id="{78835EE0-922C-440D-A972-DFC8EE963E3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7"/>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8701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68"/>
        <p:cNvGrpSpPr/>
        <p:nvPr/>
      </p:nvGrpSpPr>
      <p:grpSpPr>
        <a:xfrm>
          <a:off x="0" y="0"/>
          <a:ext cx="0" cy="0"/>
          <a:chOff x="0" y="0"/>
          <a:chExt cx="0" cy="0"/>
        </a:xfrm>
      </p:grpSpPr>
      <p:sp>
        <p:nvSpPr>
          <p:cNvPr id="1669" name="Google Shape;1669;p9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200"/>
              <a:buFont typeface="Arial"/>
              <a:buNone/>
            </a:pPr>
            <a:r>
              <a:rPr lang="en-US" dirty="0"/>
              <a:t>Immediate PrEP Initiation at NYC Sexual Health Clinics</a:t>
            </a:r>
            <a:endParaRPr dirty="0"/>
          </a:p>
        </p:txBody>
      </p:sp>
      <p:sp>
        <p:nvSpPr>
          <p:cNvPr id="2" name="Content Placeholder 1">
            <a:extLst>
              <a:ext uri="{FF2B5EF4-FFF2-40B4-BE49-F238E27FC236}">
                <a16:creationId xmlns:a16="http://schemas.microsoft.com/office/drawing/2014/main" id="{192F3565-BF27-894C-A166-E6064E4B9CA9}"/>
              </a:ext>
            </a:extLst>
          </p:cNvPr>
          <p:cNvSpPr>
            <a:spLocks noGrp="1"/>
          </p:cNvSpPr>
          <p:nvPr>
            <p:ph idx="1"/>
          </p:nvPr>
        </p:nvSpPr>
        <p:spPr/>
        <p:txBody>
          <a:bodyPr/>
          <a:lstStyle/>
          <a:p>
            <a:r>
              <a:rPr lang="en-US" sz="2400" dirty="0"/>
              <a:t>Medical record</a:t>
            </a:r>
            <a:r>
              <a:rPr lang="en-US" sz="2400" dirty="0">
                <a:latin typeface="Arial" panose="020B0604020202020204" pitchFamily="34" charset="0"/>
                <a:cs typeface="Arial" panose="020B0604020202020204" pitchFamily="34" charset="0"/>
              </a:rPr>
              <a:t>–</a:t>
            </a:r>
            <a:r>
              <a:rPr lang="en-US" sz="2400" dirty="0"/>
              <a:t>based cohort study of PrEP candidates &gt;18 yr of age </a:t>
            </a:r>
            <a:br>
              <a:rPr lang="en-US" sz="2400" dirty="0"/>
            </a:br>
            <a:r>
              <a:rPr lang="en-US" sz="2400" dirty="0"/>
              <a:t>(n = 1437 cisgender men and women) in NYC sexual health clinics from 2017-2018</a:t>
            </a:r>
            <a:r>
              <a:rPr lang="en-US" sz="2400" baseline="30000" dirty="0"/>
              <a:t>1</a:t>
            </a:r>
          </a:p>
          <a:p>
            <a:pPr lvl="1"/>
            <a:r>
              <a:rPr lang="en-US" sz="2400" dirty="0"/>
              <a:t>Eligible for immediate PrEP if they had a negative rapid HIV test and no reported kidney disease, HBV infection, or symptoms of acute HIV (BL sample drawn)</a:t>
            </a:r>
          </a:p>
          <a:p>
            <a:r>
              <a:rPr lang="en-US" sz="2400" dirty="0"/>
              <a:t>97% of candidates qualified for immediate PrEP</a:t>
            </a:r>
          </a:p>
          <a:p>
            <a:pPr lvl="1"/>
            <a:r>
              <a:rPr lang="en-US" sz="2400" dirty="0"/>
              <a:t>&lt;1% stopped for eGFR &lt;60 mL/min or a positive HIV NAAT result</a:t>
            </a:r>
          </a:p>
          <a:p>
            <a:r>
              <a:rPr lang="en-US" sz="2400" dirty="0"/>
              <a:t>Only 3% of candidates had delayed PrEP; of those, only 35% started PrEP</a:t>
            </a:r>
          </a:p>
          <a:p>
            <a:r>
              <a:rPr lang="en-US" sz="2400" dirty="0"/>
              <a:t>2021 CDC PrEP Guidelines outline procedures for providing PrEP on the same day as initial evaluation for select patients</a:t>
            </a:r>
            <a:r>
              <a:rPr lang="en-US" sz="2400" baseline="30000" dirty="0"/>
              <a:t>2</a:t>
            </a:r>
          </a:p>
        </p:txBody>
      </p:sp>
      <p:sp>
        <p:nvSpPr>
          <p:cNvPr id="7" name="Text Box 15">
            <a:extLst>
              <a:ext uri="{FF2B5EF4-FFF2-40B4-BE49-F238E27FC236}">
                <a16:creationId xmlns:a16="http://schemas.microsoft.com/office/drawing/2014/main" id="{3D52B032-E4F8-F840-9ED0-168A5E3A44C3}"/>
              </a:ext>
            </a:extLst>
          </p:cNvPr>
          <p:cNvSpPr txBox="1">
            <a:spLocks noChangeArrowheads="1"/>
          </p:cNvSpPr>
          <p:nvPr/>
        </p:nvSpPr>
        <p:spPr bwMode="auto">
          <a:xfrm>
            <a:off x="421376" y="6398165"/>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Mikati. CROI 2019. Abstr 962. 2. cdc.gov/hiv/pdf/risk/prep/cdc-hiv-prep-guidelines-2021.pdf. </a:t>
            </a:r>
          </a:p>
        </p:txBody>
      </p:sp>
      <p:grpSp>
        <p:nvGrpSpPr>
          <p:cNvPr id="14" name="Group 13">
            <a:extLst>
              <a:ext uri="{FF2B5EF4-FFF2-40B4-BE49-F238E27FC236}">
                <a16:creationId xmlns:a16="http://schemas.microsoft.com/office/drawing/2014/main" id="{B03734C5-1385-42D4-8815-475312D9761D}"/>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C52ED7CB-5409-4AD5-A49F-4BFE7AE28F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260B1CA5-0F91-4B5D-A8C6-7C1E2E0680C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60415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98"/>
        <p:cNvGrpSpPr/>
        <p:nvPr/>
      </p:nvGrpSpPr>
      <p:grpSpPr>
        <a:xfrm>
          <a:off x="0" y="0"/>
          <a:ext cx="0" cy="0"/>
          <a:chOff x="0" y="0"/>
          <a:chExt cx="0" cy="0"/>
        </a:xfrm>
      </p:grpSpPr>
      <p:sp>
        <p:nvSpPr>
          <p:cNvPr id="1899" name="Google Shape;1899;p11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200"/>
              <a:buFont typeface="Arial"/>
              <a:buNone/>
            </a:pPr>
            <a:r>
              <a:rPr lang="en-US" dirty="0"/>
              <a:t>Providing PrEP by Telehealth</a:t>
            </a:r>
            <a:endParaRPr dirty="0"/>
          </a:p>
        </p:txBody>
      </p:sp>
      <p:sp>
        <p:nvSpPr>
          <p:cNvPr id="2" name="Content Placeholder 1">
            <a:extLst>
              <a:ext uri="{FF2B5EF4-FFF2-40B4-BE49-F238E27FC236}">
                <a16:creationId xmlns:a16="http://schemas.microsoft.com/office/drawing/2014/main" id="{6B1BCB7E-982B-1B4F-A56F-102536917AA1}"/>
              </a:ext>
            </a:extLst>
          </p:cNvPr>
          <p:cNvSpPr>
            <a:spLocks noGrp="1"/>
          </p:cNvSpPr>
          <p:nvPr>
            <p:ph sz="half" idx="1"/>
          </p:nvPr>
        </p:nvSpPr>
        <p:spPr>
          <a:xfrm>
            <a:off x="601820" y="1506920"/>
            <a:ext cx="5309278" cy="4678738"/>
          </a:xfrm>
        </p:spPr>
        <p:txBody>
          <a:bodyPr/>
          <a:lstStyle/>
          <a:p>
            <a:r>
              <a:rPr lang="en-US" sz="2400" dirty="0"/>
              <a:t>Progressive decline in PrEP initiation observed from Feb 2020 - April 2020 at start of COVID-19 pandemic</a:t>
            </a:r>
            <a:r>
              <a:rPr lang="en-US" sz="2400" baseline="30000" dirty="0"/>
              <a:t>1</a:t>
            </a:r>
          </a:p>
          <a:p>
            <a:pPr marL="0" indent="0">
              <a:buNone/>
            </a:pPr>
            <a:endParaRPr lang="en-US" sz="1800" dirty="0"/>
          </a:p>
          <a:p>
            <a:endParaRPr lang="en-US" sz="1800" dirty="0"/>
          </a:p>
          <a:p>
            <a:endParaRPr lang="en-US" sz="1800" dirty="0"/>
          </a:p>
          <a:p>
            <a:endParaRPr lang="en-US" sz="1800" dirty="0"/>
          </a:p>
          <a:p>
            <a:endParaRPr lang="en-US" sz="1800" dirty="0"/>
          </a:p>
          <a:p>
            <a:endParaRPr lang="en-US" sz="1800" dirty="0"/>
          </a:p>
        </p:txBody>
      </p:sp>
      <p:sp>
        <p:nvSpPr>
          <p:cNvPr id="3" name="Content Placeholder 2">
            <a:extLst>
              <a:ext uri="{FF2B5EF4-FFF2-40B4-BE49-F238E27FC236}">
                <a16:creationId xmlns:a16="http://schemas.microsoft.com/office/drawing/2014/main" id="{5B1B45F4-AF6B-46A5-817D-C13C88A64C10}"/>
              </a:ext>
            </a:extLst>
          </p:cNvPr>
          <p:cNvSpPr>
            <a:spLocks noGrp="1"/>
          </p:cNvSpPr>
          <p:nvPr>
            <p:ph sz="half" idx="2"/>
          </p:nvPr>
        </p:nvSpPr>
        <p:spPr>
          <a:xfrm>
            <a:off x="6252634" y="1506920"/>
            <a:ext cx="4936065" cy="4679462"/>
          </a:xfrm>
        </p:spPr>
        <p:txBody>
          <a:bodyPr/>
          <a:lstStyle/>
          <a:p>
            <a:r>
              <a:rPr lang="en-US" sz="2400" dirty="0"/>
              <a:t>PrEP screening, initiation, or </a:t>
            </a:r>
            <a:br>
              <a:rPr lang="en-US" sz="2400" dirty="0"/>
            </a:br>
            <a:r>
              <a:rPr lang="en-US" sz="2400" dirty="0"/>
              <a:t>follow-up visits can be conducted by phone or web-based consult with HCPs</a:t>
            </a:r>
            <a:r>
              <a:rPr lang="en-US" sz="2400" baseline="30000" dirty="0"/>
              <a:t>2</a:t>
            </a:r>
          </a:p>
          <a:p>
            <a:pPr lvl="1"/>
            <a:r>
              <a:rPr lang="en-US" sz="2200" dirty="0"/>
              <a:t>Obtain specimens for HIV, STI, </a:t>
            </a:r>
            <a:br>
              <a:rPr lang="en-US" sz="2200" dirty="0"/>
            </a:br>
            <a:r>
              <a:rPr lang="en-US" sz="2200" dirty="0"/>
              <a:t>or other PrEP-related laboratory </a:t>
            </a:r>
            <a:br>
              <a:rPr lang="en-US" sz="2200" dirty="0"/>
            </a:br>
            <a:r>
              <a:rPr lang="en-US" sz="2200" dirty="0"/>
              <a:t>tests by:</a:t>
            </a:r>
          </a:p>
          <a:p>
            <a:pPr lvl="2"/>
            <a:r>
              <a:rPr lang="en-US" sz="2000" dirty="0"/>
              <a:t>Laboratory visits for specimen collection only</a:t>
            </a:r>
          </a:p>
          <a:p>
            <a:pPr lvl="2"/>
            <a:r>
              <a:rPr lang="en-US" sz="2000" dirty="0"/>
              <a:t>Order home specimen collection kits for specified tests</a:t>
            </a:r>
          </a:p>
          <a:p>
            <a:endParaRPr lang="en-US" dirty="0"/>
          </a:p>
        </p:txBody>
      </p:sp>
      <p:sp>
        <p:nvSpPr>
          <p:cNvPr id="11" name="Text Box 15">
            <a:extLst>
              <a:ext uri="{FF2B5EF4-FFF2-40B4-BE49-F238E27FC236}">
                <a16:creationId xmlns:a16="http://schemas.microsoft.com/office/drawing/2014/main" id="{46618F21-4567-C24E-B031-AA7EA7F03448}"/>
              </a:ext>
            </a:extLst>
          </p:cNvPr>
          <p:cNvSpPr txBox="1">
            <a:spLocks noChangeArrowheads="1"/>
          </p:cNvSpPr>
          <p:nvPr/>
        </p:nvSpPr>
        <p:spPr bwMode="auto">
          <a:xfrm>
            <a:off x="421376" y="6407055"/>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Tao. J Int AIDS Soc. 2021;24:35. Abstr OAC0203. 2. cdc.gov/hiv/pdf/risk/prep/cdc-hiv-prep-guidelines-2021.pdf. </a:t>
            </a:r>
          </a:p>
        </p:txBody>
      </p:sp>
      <p:grpSp>
        <p:nvGrpSpPr>
          <p:cNvPr id="24" name="Group 23">
            <a:extLst>
              <a:ext uri="{FF2B5EF4-FFF2-40B4-BE49-F238E27FC236}">
                <a16:creationId xmlns:a16="http://schemas.microsoft.com/office/drawing/2014/main" id="{BD0A0B37-D848-418D-9857-98BB1BFD8F9B}"/>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985B4077-7C41-4425-B0E3-6FFC45999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8">
              <a:extLst>
                <a:ext uri="{FF2B5EF4-FFF2-40B4-BE49-F238E27FC236}">
                  <a16:creationId xmlns:a16="http://schemas.microsoft.com/office/drawing/2014/main" id="{892E627B-72E9-404B-A7C7-1B7319EC25C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7" name="Google Shape;1866;p114">
            <a:extLst>
              <a:ext uri="{FF2B5EF4-FFF2-40B4-BE49-F238E27FC236}">
                <a16:creationId xmlns:a16="http://schemas.microsoft.com/office/drawing/2014/main" id="{A239F31E-FCC6-49AB-9913-1357BD6447CF}"/>
              </a:ext>
            </a:extLst>
          </p:cNvPr>
          <p:cNvSpPr txBox="1"/>
          <p:nvPr/>
        </p:nvSpPr>
        <p:spPr>
          <a:xfrm>
            <a:off x="741149" y="2779002"/>
            <a:ext cx="5044824" cy="3415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9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a:ea typeface="Arial"/>
                <a:cs typeface="Arial"/>
                <a:sym typeface="Arial"/>
              </a:rPr>
              <a:t>First-Time PrEP Initiators </a:t>
            </a:r>
            <a:endParaRPr kumimoji="0" sz="1800" b="0" i="0" u="none" strike="noStrike" kern="0" cap="none" spc="0" normalizeH="0" baseline="0" noProof="0" dirty="0">
              <a:ln>
                <a:noFill/>
              </a:ln>
              <a:solidFill>
                <a:srgbClr val="000000"/>
              </a:solidFill>
              <a:effectLst/>
              <a:uLnTx/>
              <a:uFillTx/>
              <a:latin typeface="Calibri"/>
              <a:ea typeface="+mn-ea"/>
              <a:cs typeface="Arial"/>
              <a:sym typeface="Arial"/>
            </a:endParaRPr>
          </a:p>
        </p:txBody>
      </p:sp>
      <p:sp>
        <p:nvSpPr>
          <p:cNvPr id="28" name="TextBox 27">
            <a:extLst>
              <a:ext uri="{FF2B5EF4-FFF2-40B4-BE49-F238E27FC236}">
                <a16:creationId xmlns:a16="http://schemas.microsoft.com/office/drawing/2014/main" id="{F5B98E50-1ACC-4AF1-9E44-047079F1403C}"/>
              </a:ext>
            </a:extLst>
          </p:cNvPr>
          <p:cNvSpPr txBox="1"/>
          <p:nvPr/>
        </p:nvSpPr>
        <p:spPr bwMode="auto">
          <a:xfrm rot="16200000">
            <a:off x="104000" y="4273422"/>
            <a:ext cx="1792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of New Users Per Mo</a:t>
            </a:r>
          </a:p>
        </p:txBody>
      </p:sp>
      <p:sp>
        <p:nvSpPr>
          <p:cNvPr id="36" name="Freeform: Shape 35">
            <a:extLst>
              <a:ext uri="{FF2B5EF4-FFF2-40B4-BE49-F238E27FC236}">
                <a16:creationId xmlns:a16="http://schemas.microsoft.com/office/drawing/2014/main" id="{D02EF8F8-FAF2-49F3-820D-80698B91FF60}"/>
              </a:ext>
            </a:extLst>
          </p:cNvPr>
          <p:cNvSpPr/>
          <p:nvPr/>
        </p:nvSpPr>
        <p:spPr bwMode="auto">
          <a:xfrm>
            <a:off x="1697280" y="3248413"/>
            <a:ext cx="3360188" cy="2545776"/>
          </a:xfrm>
          <a:custGeom>
            <a:avLst/>
            <a:gdLst>
              <a:gd name="connsiteX0" fmla="*/ 0 w 5262034"/>
              <a:gd name="connsiteY0" fmla="*/ 0 h 1765300"/>
              <a:gd name="connsiteX1" fmla="*/ 0 w 5262034"/>
              <a:gd name="connsiteY1" fmla="*/ 1765300 h 1765300"/>
              <a:gd name="connsiteX2" fmla="*/ 5262034 w 5262034"/>
              <a:gd name="connsiteY2" fmla="*/ 1765300 h 1765300"/>
            </a:gdLst>
            <a:ahLst/>
            <a:cxnLst>
              <a:cxn ang="0">
                <a:pos x="connsiteX0" y="connsiteY0"/>
              </a:cxn>
              <a:cxn ang="0">
                <a:pos x="connsiteX1" y="connsiteY1"/>
              </a:cxn>
              <a:cxn ang="0">
                <a:pos x="connsiteX2" y="connsiteY2"/>
              </a:cxn>
            </a:cxnLst>
            <a:rect l="l" t="t" r="r" b="b"/>
            <a:pathLst>
              <a:path w="5262034" h="1765300">
                <a:moveTo>
                  <a:pt x="0" y="0"/>
                </a:moveTo>
                <a:lnTo>
                  <a:pt x="0" y="1765300"/>
                </a:lnTo>
                <a:lnTo>
                  <a:pt x="5262034" y="17653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5" name="Group 4">
            <a:extLst>
              <a:ext uri="{FF2B5EF4-FFF2-40B4-BE49-F238E27FC236}">
                <a16:creationId xmlns:a16="http://schemas.microsoft.com/office/drawing/2014/main" id="{180233BD-AFBE-4DC4-9952-C83851DA1CC5}"/>
              </a:ext>
            </a:extLst>
          </p:cNvPr>
          <p:cNvGrpSpPr/>
          <p:nvPr/>
        </p:nvGrpSpPr>
        <p:grpSpPr>
          <a:xfrm>
            <a:off x="1069577" y="3139416"/>
            <a:ext cx="634954" cy="2720867"/>
            <a:chOff x="1714691" y="3827033"/>
            <a:chExt cx="634954" cy="1901311"/>
          </a:xfrm>
        </p:grpSpPr>
        <p:grpSp>
          <p:nvGrpSpPr>
            <p:cNvPr id="29" name="Group 28">
              <a:extLst>
                <a:ext uri="{FF2B5EF4-FFF2-40B4-BE49-F238E27FC236}">
                  <a16:creationId xmlns:a16="http://schemas.microsoft.com/office/drawing/2014/main" id="{5E47903C-726E-4D37-94A9-CA9CF59C3BC7}"/>
                </a:ext>
              </a:extLst>
            </p:cNvPr>
            <p:cNvGrpSpPr/>
            <p:nvPr/>
          </p:nvGrpSpPr>
          <p:grpSpPr>
            <a:xfrm>
              <a:off x="1714691" y="4601250"/>
              <a:ext cx="615874" cy="1127094"/>
              <a:chOff x="5642662" y="1647862"/>
              <a:chExt cx="615874" cy="2048651"/>
            </a:xfrm>
          </p:grpSpPr>
          <p:sp>
            <p:nvSpPr>
              <p:cNvPr id="30" name="TextBox 29">
                <a:extLst>
                  <a:ext uri="{FF2B5EF4-FFF2-40B4-BE49-F238E27FC236}">
                    <a16:creationId xmlns:a16="http://schemas.microsoft.com/office/drawing/2014/main" id="{D1CEFBEC-4B58-4B89-9D1D-7F298AB96D21}"/>
                  </a:ext>
                </a:extLst>
              </p:cNvPr>
              <p:cNvSpPr txBox="1"/>
              <p:nvPr/>
            </p:nvSpPr>
            <p:spPr bwMode="auto">
              <a:xfrm>
                <a:off x="5642662" y="1647862"/>
                <a:ext cx="615874" cy="50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a:t>
                </a:r>
              </a:p>
            </p:txBody>
          </p:sp>
          <p:sp>
            <p:nvSpPr>
              <p:cNvPr id="31" name="TextBox 30">
                <a:extLst>
                  <a:ext uri="{FF2B5EF4-FFF2-40B4-BE49-F238E27FC236}">
                    <a16:creationId xmlns:a16="http://schemas.microsoft.com/office/drawing/2014/main" id="{99A06753-F9A9-41B9-A913-61101D775CC9}"/>
                  </a:ext>
                </a:extLst>
              </p:cNvPr>
              <p:cNvSpPr txBox="1"/>
              <p:nvPr/>
            </p:nvSpPr>
            <p:spPr bwMode="auto">
              <a:xfrm>
                <a:off x="5721208" y="2009505"/>
                <a:ext cx="537328" cy="50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8,000</a:t>
                </a:r>
              </a:p>
            </p:txBody>
          </p:sp>
          <p:sp>
            <p:nvSpPr>
              <p:cNvPr id="32" name="TextBox 31">
                <a:extLst>
                  <a:ext uri="{FF2B5EF4-FFF2-40B4-BE49-F238E27FC236}">
                    <a16:creationId xmlns:a16="http://schemas.microsoft.com/office/drawing/2014/main" id="{382D40E3-6E7B-4913-A862-C4667B20438C}"/>
                  </a:ext>
                </a:extLst>
              </p:cNvPr>
              <p:cNvSpPr txBox="1"/>
              <p:nvPr/>
            </p:nvSpPr>
            <p:spPr bwMode="auto">
              <a:xfrm>
                <a:off x="5721208" y="2360320"/>
                <a:ext cx="537328" cy="50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6,000</a:t>
                </a:r>
              </a:p>
            </p:txBody>
          </p:sp>
          <p:sp>
            <p:nvSpPr>
              <p:cNvPr id="33" name="TextBox 32">
                <a:extLst>
                  <a:ext uri="{FF2B5EF4-FFF2-40B4-BE49-F238E27FC236}">
                    <a16:creationId xmlns:a16="http://schemas.microsoft.com/office/drawing/2014/main" id="{63E4C714-D8CA-4F8B-83FC-4E51FCA83500}"/>
                  </a:ext>
                </a:extLst>
              </p:cNvPr>
              <p:cNvSpPr txBox="1"/>
              <p:nvPr/>
            </p:nvSpPr>
            <p:spPr bwMode="auto">
              <a:xfrm>
                <a:off x="5721208" y="2719599"/>
                <a:ext cx="537328" cy="50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4,000</a:t>
                </a:r>
              </a:p>
            </p:txBody>
          </p:sp>
          <p:sp>
            <p:nvSpPr>
              <p:cNvPr id="34" name="TextBox 33">
                <a:extLst>
                  <a:ext uri="{FF2B5EF4-FFF2-40B4-BE49-F238E27FC236}">
                    <a16:creationId xmlns:a16="http://schemas.microsoft.com/office/drawing/2014/main" id="{6F380EDD-F7D6-4E6F-9B2B-8B654B9F4348}"/>
                  </a:ext>
                </a:extLst>
              </p:cNvPr>
              <p:cNvSpPr txBox="1"/>
              <p:nvPr/>
            </p:nvSpPr>
            <p:spPr bwMode="auto">
              <a:xfrm>
                <a:off x="5721208" y="3078878"/>
                <a:ext cx="537328" cy="50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a:t>
                </a:r>
              </a:p>
            </p:txBody>
          </p:sp>
          <p:sp>
            <p:nvSpPr>
              <p:cNvPr id="35" name="TextBox 34">
                <a:extLst>
                  <a:ext uri="{FF2B5EF4-FFF2-40B4-BE49-F238E27FC236}">
                    <a16:creationId xmlns:a16="http://schemas.microsoft.com/office/drawing/2014/main" id="{069DA001-11E5-4F25-AC59-206515CC896F}"/>
                  </a:ext>
                </a:extLst>
              </p:cNvPr>
              <p:cNvSpPr txBox="1"/>
              <p:nvPr/>
            </p:nvSpPr>
            <p:spPr bwMode="auto">
              <a:xfrm>
                <a:off x="5995323" y="3419513"/>
                <a:ext cx="263213" cy="2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37" name="Group 36">
              <a:extLst>
                <a:ext uri="{FF2B5EF4-FFF2-40B4-BE49-F238E27FC236}">
                  <a16:creationId xmlns:a16="http://schemas.microsoft.com/office/drawing/2014/main" id="{4DF46B7F-47D0-43C9-8955-4337C6BD0F71}"/>
                </a:ext>
              </a:extLst>
            </p:cNvPr>
            <p:cNvGrpSpPr/>
            <p:nvPr/>
          </p:nvGrpSpPr>
          <p:grpSpPr>
            <a:xfrm>
              <a:off x="1714691" y="3827033"/>
              <a:ext cx="615874" cy="865328"/>
              <a:chOff x="5642662" y="2009506"/>
              <a:chExt cx="615874" cy="1572852"/>
            </a:xfrm>
          </p:grpSpPr>
          <p:sp>
            <p:nvSpPr>
              <p:cNvPr id="38" name="TextBox 37">
                <a:extLst>
                  <a:ext uri="{FF2B5EF4-FFF2-40B4-BE49-F238E27FC236}">
                    <a16:creationId xmlns:a16="http://schemas.microsoft.com/office/drawing/2014/main" id="{AAC8F4D2-290D-410D-8EED-4246DFFEC21C}"/>
                  </a:ext>
                </a:extLst>
              </p:cNvPr>
              <p:cNvSpPr txBox="1"/>
              <p:nvPr/>
            </p:nvSpPr>
            <p:spPr bwMode="auto">
              <a:xfrm>
                <a:off x="5642662" y="2009506"/>
                <a:ext cx="615874" cy="50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18,000</a:t>
                </a:r>
              </a:p>
            </p:txBody>
          </p:sp>
          <p:sp>
            <p:nvSpPr>
              <p:cNvPr id="39" name="TextBox 38">
                <a:extLst>
                  <a:ext uri="{FF2B5EF4-FFF2-40B4-BE49-F238E27FC236}">
                    <a16:creationId xmlns:a16="http://schemas.microsoft.com/office/drawing/2014/main" id="{EEB54E0A-9709-4739-89BF-880DF1C30ECB}"/>
                  </a:ext>
                </a:extLst>
              </p:cNvPr>
              <p:cNvSpPr txBox="1"/>
              <p:nvPr/>
            </p:nvSpPr>
            <p:spPr bwMode="auto">
              <a:xfrm>
                <a:off x="5642662" y="2360318"/>
                <a:ext cx="615874" cy="50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16,000</a:t>
                </a:r>
              </a:p>
            </p:txBody>
          </p:sp>
          <p:sp>
            <p:nvSpPr>
              <p:cNvPr id="40" name="TextBox 39">
                <a:extLst>
                  <a:ext uri="{FF2B5EF4-FFF2-40B4-BE49-F238E27FC236}">
                    <a16:creationId xmlns:a16="http://schemas.microsoft.com/office/drawing/2014/main" id="{F9EAAF43-5EC8-4FF4-A5E3-73AE8F9D2346}"/>
                  </a:ext>
                </a:extLst>
              </p:cNvPr>
              <p:cNvSpPr txBox="1"/>
              <p:nvPr/>
            </p:nvSpPr>
            <p:spPr bwMode="auto">
              <a:xfrm>
                <a:off x="5642662" y="2719599"/>
                <a:ext cx="615874" cy="50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14,000</a:t>
                </a:r>
              </a:p>
            </p:txBody>
          </p:sp>
          <p:sp>
            <p:nvSpPr>
              <p:cNvPr id="41" name="TextBox 40">
                <a:extLst>
                  <a:ext uri="{FF2B5EF4-FFF2-40B4-BE49-F238E27FC236}">
                    <a16:creationId xmlns:a16="http://schemas.microsoft.com/office/drawing/2014/main" id="{7F3F3F31-5B06-4CA1-A9BA-BB7D205EDDA9}"/>
                  </a:ext>
                </a:extLst>
              </p:cNvPr>
              <p:cNvSpPr txBox="1"/>
              <p:nvPr/>
            </p:nvSpPr>
            <p:spPr bwMode="auto">
              <a:xfrm>
                <a:off x="5642662" y="3078877"/>
                <a:ext cx="615874" cy="503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12,000</a:t>
                </a:r>
              </a:p>
            </p:txBody>
          </p:sp>
        </p:grpSp>
        <p:grpSp>
          <p:nvGrpSpPr>
            <p:cNvPr id="42" name="Group 41">
              <a:extLst>
                <a:ext uri="{FF2B5EF4-FFF2-40B4-BE49-F238E27FC236}">
                  <a16:creationId xmlns:a16="http://schemas.microsoft.com/office/drawing/2014/main" id="{72A3BE6E-B943-4E95-9FD8-FD228C11AEA8}"/>
                </a:ext>
              </a:extLst>
            </p:cNvPr>
            <p:cNvGrpSpPr/>
            <p:nvPr/>
          </p:nvGrpSpPr>
          <p:grpSpPr>
            <a:xfrm>
              <a:off x="2270684" y="3915280"/>
              <a:ext cx="78961" cy="1767830"/>
              <a:chOff x="6332719" y="4213652"/>
              <a:chExt cx="193064" cy="1767830"/>
            </a:xfrm>
          </p:grpSpPr>
          <p:grpSp>
            <p:nvGrpSpPr>
              <p:cNvPr id="43" name="Group 42">
                <a:extLst>
                  <a:ext uri="{FF2B5EF4-FFF2-40B4-BE49-F238E27FC236}">
                    <a16:creationId xmlns:a16="http://schemas.microsoft.com/office/drawing/2014/main" id="{D88B4583-B340-479E-A898-6383C31E63D4}"/>
                  </a:ext>
                </a:extLst>
              </p:cNvPr>
              <p:cNvGrpSpPr/>
              <p:nvPr/>
            </p:nvGrpSpPr>
            <p:grpSpPr>
              <a:xfrm>
                <a:off x="6332719" y="4997137"/>
                <a:ext cx="193064" cy="984345"/>
                <a:chOff x="6040967" y="1731432"/>
                <a:chExt cx="1566333" cy="1786464"/>
              </a:xfrm>
            </p:grpSpPr>
            <p:cxnSp>
              <p:nvCxnSpPr>
                <p:cNvPr id="49" name="Straight Connector 48">
                  <a:extLst>
                    <a:ext uri="{FF2B5EF4-FFF2-40B4-BE49-F238E27FC236}">
                      <a16:creationId xmlns:a16="http://schemas.microsoft.com/office/drawing/2014/main" id="{D35307D1-1B69-4A91-A157-2C065C192806}"/>
                    </a:ext>
                  </a:extLst>
                </p:cNvPr>
                <p:cNvCxnSpPr>
                  <a:cxnSpLocks/>
                </p:cNvCxnSpPr>
                <p:nvPr/>
              </p:nvCxnSpPr>
              <p:spPr bwMode="auto">
                <a:xfrm>
                  <a:off x="6040967" y="1731432"/>
                  <a:ext cx="156633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21C573C-7184-45F6-B5BF-B9A884743F1B}"/>
                    </a:ext>
                  </a:extLst>
                </p:cNvPr>
                <p:cNvCxnSpPr>
                  <a:cxnSpLocks/>
                </p:cNvCxnSpPr>
                <p:nvPr/>
              </p:nvCxnSpPr>
              <p:spPr bwMode="auto">
                <a:xfrm>
                  <a:off x="6040967" y="2091265"/>
                  <a:ext cx="156633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1EDD5C6-C846-421A-8322-AEB2B4E4B8C1}"/>
                    </a:ext>
                  </a:extLst>
                </p:cNvPr>
                <p:cNvCxnSpPr>
                  <a:cxnSpLocks/>
                </p:cNvCxnSpPr>
                <p:nvPr/>
              </p:nvCxnSpPr>
              <p:spPr bwMode="auto">
                <a:xfrm>
                  <a:off x="6040967" y="2438397"/>
                  <a:ext cx="156633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3E7F87B-4C14-4257-A7B9-3D9FA47DA815}"/>
                    </a:ext>
                  </a:extLst>
                </p:cNvPr>
                <p:cNvCxnSpPr>
                  <a:cxnSpLocks/>
                </p:cNvCxnSpPr>
                <p:nvPr/>
              </p:nvCxnSpPr>
              <p:spPr bwMode="auto">
                <a:xfrm>
                  <a:off x="6040967" y="2798230"/>
                  <a:ext cx="156633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BED8231-663C-4A0D-AC8D-221D2686FBB5}"/>
                    </a:ext>
                  </a:extLst>
                </p:cNvPr>
                <p:cNvCxnSpPr>
                  <a:cxnSpLocks/>
                </p:cNvCxnSpPr>
                <p:nvPr/>
              </p:nvCxnSpPr>
              <p:spPr bwMode="auto">
                <a:xfrm>
                  <a:off x="6040967" y="3158063"/>
                  <a:ext cx="156633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831542B-BAE0-45C7-B9DA-47571BB75E0F}"/>
                    </a:ext>
                  </a:extLst>
                </p:cNvPr>
                <p:cNvCxnSpPr>
                  <a:cxnSpLocks/>
                </p:cNvCxnSpPr>
                <p:nvPr/>
              </p:nvCxnSpPr>
              <p:spPr bwMode="auto">
                <a:xfrm>
                  <a:off x="6040967" y="3517896"/>
                  <a:ext cx="15663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AF94AE6E-4C0F-4CB9-9775-F73AFD3E1B08}"/>
                  </a:ext>
                </a:extLst>
              </p:cNvPr>
              <p:cNvGrpSpPr/>
              <p:nvPr/>
            </p:nvGrpSpPr>
            <p:grpSpPr>
              <a:xfrm>
                <a:off x="6332719" y="4213652"/>
                <a:ext cx="193064" cy="587807"/>
                <a:chOff x="6040967" y="1731432"/>
                <a:chExt cx="1566333" cy="1066798"/>
              </a:xfrm>
            </p:grpSpPr>
            <p:cxnSp>
              <p:nvCxnSpPr>
                <p:cNvPr id="45" name="Straight Connector 44">
                  <a:extLst>
                    <a:ext uri="{FF2B5EF4-FFF2-40B4-BE49-F238E27FC236}">
                      <a16:creationId xmlns:a16="http://schemas.microsoft.com/office/drawing/2014/main" id="{E79D327B-124B-4EC1-82A7-EAFF9BCC7F9D}"/>
                    </a:ext>
                  </a:extLst>
                </p:cNvPr>
                <p:cNvCxnSpPr>
                  <a:cxnSpLocks/>
                </p:cNvCxnSpPr>
                <p:nvPr/>
              </p:nvCxnSpPr>
              <p:spPr bwMode="auto">
                <a:xfrm>
                  <a:off x="6040967" y="1731432"/>
                  <a:ext cx="156633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0468917-1389-421B-9A20-E6E9FF4FA26F}"/>
                    </a:ext>
                  </a:extLst>
                </p:cNvPr>
                <p:cNvCxnSpPr>
                  <a:cxnSpLocks/>
                </p:cNvCxnSpPr>
                <p:nvPr/>
              </p:nvCxnSpPr>
              <p:spPr bwMode="auto">
                <a:xfrm>
                  <a:off x="6040967" y="2091265"/>
                  <a:ext cx="156633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1F1D113-D39B-4862-9A43-D47AB88D3777}"/>
                    </a:ext>
                  </a:extLst>
                </p:cNvPr>
                <p:cNvCxnSpPr>
                  <a:cxnSpLocks/>
                </p:cNvCxnSpPr>
                <p:nvPr/>
              </p:nvCxnSpPr>
              <p:spPr bwMode="auto">
                <a:xfrm>
                  <a:off x="6040967" y="2438397"/>
                  <a:ext cx="156633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0815335-93F4-4D72-923D-D34837E96E43}"/>
                    </a:ext>
                  </a:extLst>
                </p:cNvPr>
                <p:cNvCxnSpPr>
                  <a:cxnSpLocks/>
                </p:cNvCxnSpPr>
                <p:nvPr/>
              </p:nvCxnSpPr>
              <p:spPr bwMode="auto">
                <a:xfrm>
                  <a:off x="6040967" y="2798230"/>
                  <a:ext cx="1566333"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6" name="Group 5">
            <a:extLst>
              <a:ext uri="{FF2B5EF4-FFF2-40B4-BE49-F238E27FC236}">
                <a16:creationId xmlns:a16="http://schemas.microsoft.com/office/drawing/2014/main" id="{C87C92C2-5A09-4090-B83C-2B7F2B065E11}"/>
              </a:ext>
            </a:extLst>
          </p:cNvPr>
          <p:cNvGrpSpPr/>
          <p:nvPr/>
        </p:nvGrpSpPr>
        <p:grpSpPr>
          <a:xfrm>
            <a:off x="1550252" y="5838647"/>
            <a:ext cx="3630990" cy="276999"/>
            <a:chOff x="1550252" y="5808167"/>
            <a:chExt cx="3630990" cy="276999"/>
          </a:xfrm>
        </p:grpSpPr>
        <p:sp>
          <p:nvSpPr>
            <p:cNvPr id="56" name="TextBox 55">
              <a:extLst>
                <a:ext uri="{FF2B5EF4-FFF2-40B4-BE49-F238E27FC236}">
                  <a16:creationId xmlns:a16="http://schemas.microsoft.com/office/drawing/2014/main" id="{C8F0A411-A9A3-4B2C-BF2C-DB3F12B18A3B}"/>
                </a:ext>
              </a:extLst>
            </p:cNvPr>
            <p:cNvSpPr txBox="1"/>
            <p:nvPr/>
          </p:nvSpPr>
          <p:spPr bwMode="auto">
            <a:xfrm>
              <a:off x="1550252" y="5808167"/>
              <a:ext cx="5781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12/19</a:t>
              </a:r>
            </a:p>
          </p:txBody>
        </p:sp>
        <p:sp>
          <p:nvSpPr>
            <p:cNvPr id="57" name="TextBox 56">
              <a:extLst>
                <a:ext uri="{FF2B5EF4-FFF2-40B4-BE49-F238E27FC236}">
                  <a16:creationId xmlns:a16="http://schemas.microsoft.com/office/drawing/2014/main" id="{C4632335-6DDF-47B0-A8A7-C9391358F7E7}"/>
                </a:ext>
              </a:extLst>
            </p:cNvPr>
            <p:cNvSpPr txBox="1"/>
            <p:nvPr/>
          </p:nvSpPr>
          <p:spPr bwMode="auto">
            <a:xfrm>
              <a:off x="2066813" y="5808167"/>
              <a:ext cx="5389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2/20</a:t>
              </a:r>
            </a:p>
          </p:txBody>
        </p:sp>
        <p:sp>
          <p:nvSpPr>
            <p:cNvPr id="58" name="TextBox 57">
              <a:extLst>
                <a:ext uri="{FF2B5EF4-FFF2-40B4-BE49-F238E27FC236}">
                  <a16:creationId xmlns:a16="http://schemas.microsoft.com/office/drawing/2014/main" id="{A48D9FE9-1AE4-4237-9597-378F7F5F5BD2}"/>
                </a:ext>
              </a:extLst>
            </p:cNvPr>
            <p:cNvSpPr txBox="1"/>
            <p:nvPr/>
          </p:nvSpPr>
          <p:spPr bwMode="auto">
            <a:xfrm>
              <a:off x="2533648" y="5808167"/>
              <a:ext cx="5731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4/20</a:t>
              </a:r>
            </a:p>
          </p:txBody>
        </p:sp>
        <p:sp>
          <p:nvSpPr>
            <p:cNvPr id="59" name="TextBox 58">
              <a:extLst>
                <a:ext uri="{FF2B5EF4-FFF2-40B4-BE49-F238E27FC236}">
                  <a16:creationId xmlns:a16="http://schemas.microsoft.com/office/drawing/2014/main" id="{CF868DD8-36ED-4035-8139-6B1F2E11D7D8}"/>
                </a:ext>
              </a:extLst>
            </p:cNvPr>
            <p:cNvSpPr txBox="1"/>
            <p:nvPr/>
          </p:nvSpPr>
          <p:spPr bwMode="auto">
            <a:xfrm>
              <a:off x="3046489" y="5808167"/>
              <a:ext cx="530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6/20</a:t>
              </a:r>
            </a:p>
          </p:txBody>
        </p:sp>
        <p:sp>
          <p:nvSpPr>
            <p:cNvPr id="60" name="TextBox 59">
              <a:extLst>
                <a:ext uri="{FF2B5EF4-FFF2-40B4-BE49-F238E27FC236}">
                  <a16:creationId xmlns:a16="http://schemas.microsoft.com/office/drawing/2014/main" id="{C17FF302-021C-4E36-8886-AD0E03334773}"/>
                </a:ext>
              </a:extLst>
            </p:cNvPr>
            <p:cNvSpPr txBox="1"/>
            <p:nvPr/>
          </p:nvSpPr>
          <p:spPr bwMode="auto">
            <a:xfrm>
              <a:off x="3560031" y="5808167"/>
              <a:ext cx="4836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8/20</a:t>
              </a:r>
            </a:p>
          </p:txBody>
        </p:sp>
        <p:sp>
          <p:nvSpPr>
            <p:cNvPr id="61" name="TextBox 60">
              <a:extLst>
                <a:ext uri="{FF2B5EF4-FFF2-40B4-BE49-F238E27FC236}">
                  <a16:creationId xmlns:a16="http://schemas.microsoft.com/office/drawing/2014/main" id="{D14DC82B-AFE4-4773-9287-EA8B6CE901B4}"/>
                </a:ext>
              </a:extLst>
            </p:cNvPr>
            <p:cNvSpPr txBox="1"/>
            <p:nvPr/>
          </p:nvSpPr>
          <p:spPr bwMode="auto">
            <a:xfrm>
              <a:off x="3977571" y="5808167"/>
              <a:ext cx="6150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10/20</a:t>
              </a:r>
            </a:p>
          </p:txBody>
        </p:sp>
        <p:sp>
          <p:nvSpPr>
            <p:cNvPr id="62" name="TextBox 61">
              <a:extLst>
                <a:ext uri="{FF2B5EF4-FFF2-40B4-BE49-F238E27FC236}">
                  <a16:creationId xmlns:a16="http://schemas.microsoft.com/office/drawing/2014/main" id="{DA2AD03A-88E5-496B-A1EE-1C93D5BBD260}"/>
                </a:ext>
              </a:extLst>
            </p:cNvPr>
            <p:cNvSpPr txBox="1"/>
            <p:nvPr/>
          </p:nvSpPr>
          <p:spPr bwMode="auto">
            <a:xfrm>
              <a:off x="4542598" y="5808167"/>
              <a:ext cx="638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12/20</a:t>
              </a:r>
            </a:p>
          </p:txBody>
        </p:sp>
      </p:grpSp>
      <p:grpSp>
        <p:nvGrpSpPr>
          <p:cNvPr id="65" name="Group 64">
            <a:extLst>
              <a:ext uri="{FF2B5EF4-FFF2-40B4-BE49-F238E27FC236}">
                <a16:creationId xmlns:a16="http://schemas.microsoft.com/office/drawing/2014/main" id="{7E6C4BF9-D1A3-43C6-8477-8D96563D0C8A}"/>
              </a:ext>
            </a:extLst>
          </p:cNvPr>
          <p:cNvGrpSpPr/>
          <p:nvPr/>
        </p:nvGrpSpPr>
        <p:grpSpPr>
          <a:xfrm>
            <a:off x="1843545" y="5783841"/>
            <a:ext cx="3018494" cy="96338"/>
            <a:chOff x="6769100" y="4216400"/>
            <a:chExt cx="3867693" cy="1492250"/>
          </a:xfrm>
        </p:grpSpPr>
        <p:cxnSp>
          <p:nvCxnSpPr>
            <p:cNvPr id="66" name="Straight Connector 65">
              <a:extLst>
                <a:ext uri="{FF2B5EF4-FFF2-40B4-BE49-F238E27FC236}">
                  <a16:creationId xmlns:a16="http://schemas.microsoft.com/office/drawing/2014/main" id="{CD258A59-13E4-4C30-AAF5-1DA2B1DE8E00}"/>
                </a:ext>
              </a:extLst>
            </p:cNvPr>
            <p:cNvCxnSpPr>
              <a:cxnSpLocks/>
            </p:cNvCxnSpPr>
            <p:nvPr/>
          </p:nvCxnSpPr>
          <p:spPr bwMode="auto">
            <a:xfrm>
              <a:off x="6769100" y="4216400"/>
              <a:ext cx="0" cy="149225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233D28D-32A9-4B4B-992F-DEBA2F447D00}"/>
                </a:ext>
              </a:extLst>
            </p:cNvPr>
            <p:cNvCxnSpPr>
              <a:cxnSpLocks/>
            </p:cNvCxnSpPr>
            <p:nvPr/>
          </p:nvCxnSpPr>
          <p:spPr bwMode="auto">
            <a:xfrm>
              <a:off x="7394188" y="4216400"/>
              <a:ext cx="0" cy="149225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6845395-ADB4-4942-9606-C2F84B005723}"/>
                </a:ext>
              </a:extLst>
            </p:cNvPr>
            <p:cNvCxnSpPr>
              <a:cxnSpLocks/>
            </p:cNvCxnSpPr>
            <p:nvPr/>
          </p:nvCxnSpPr>
          <p:spPr bwMode="auto">
            <a:xfrm>
              <a:off x="8019276" y="4216400"/>
              <a:ext cx="0" cy="149225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58BCA4A-57BC-4978-97B9-E84B75DCEB49}"/>
                </a:ext>
              </a:extLst>
            </p:cNvPr>
            <p:cNvCxnSpPr>
              <a:cxnSpLocks/>
            </p:cNvCxnSpPr>
            <p:nvPr/>
          </p:nvCxnSpPr>
          <p:spPr bwMode="auto">
            <a:xfrm>
              <a:off x="8644364" y="4216400"/>
              <a:ext cx="0" cy="149225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0532666-4935-45A6-87A4-A4E436F1A3B2}"/>
                </a:ext>
              </a:extLst>
            </p:cNvPr>
            <p:cNvCxnSpPr>
              <a:cxnSpLocks/>
            </p:cNvCxnSpPr>
            <p:nvPr/>
          </p:nvCxnSpPr>
          <p:spPr bwMode="auto">
            <a:xfrm>
              <a:off x="9269452" y="4216400"/>
              <a:ext cx="0" cy="149225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73F817A-F927-4CAD-95C4-1717DFCB13EF}"/>
                </a:ext>
              </a:extLst>
            </p:cNvPr>
            <p:cNvCxnSpPr>
              <a:cxnSpLocks/>
            </p:cNvCxnSpPr>
            <p:nvPr/>
          </p:nvCxnSpPr>
          <p:spPr bwMode="auto">
            <a:xfrm>
              <a:off x="9894540" y="4216400"/>
              <a:ext cx="0" cy="149225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76A2F42-97F7-43A9-9FF9-9BF45BD93A02}"/>
                </a:ext>
              </a:extLst>
            </p:cNvPr>
            <p:cNvCxnSpPr>
              <a:cxnSpLocks/>
            </p:cNvCxnSpPr>
            <p:nvPr/>
          </p:nvCxnSpPr>
          <p:spPr bwMode="auto">
            <a:xfrm>
              <a:off x="10636793" y="4216400"/>
              <a:ext cx="0" cy="1492250"/>
            </a:xfrm>
            <a:prstGeom prst="line">
              <a:avLst/>
            </a:prstGeom>
            <a:noFill/>
            <a:ln w="28575" cap="flat" cmpd="sng" algn="ctr">
              <a:solidFill>
                <a:schemeClr val="bg1"/>
              </a:solidFill>
              <a:prstDash val="solid"/>
              <a:round/>
              <a:headEnd type="none" w="med" len="med"/>
              <a:tailEnd type="none" w="med" len="med"/>
            </a:ln>
            <a:effectLst/>
          </p:spPr>
        </p:cxnSp>
      </p:grpSp>
      <p:sp>
        <p:nvSpPr>
          <p:cNvPr id="77" name="TextBox 76">
            <a:extLst>
              <a:ext uri="{FF2B5EF4-FFF2-40B4-BE49-F238E27FC236}">
                <a16:creationId xmlns:a16="http://schemas.microsoft.com/office/drawing/2014/main" id="{36E290CE-B836-4577-AAD8-1B19B3F160F5}"/>
              </a:ext>
            </a:extLst>
          </p:cNvPr>
          <p:cNvSpPr txBox="1"/>
          <p:nvPr/>
        </p:nvSpPr>
        <p:spPr bwMode="auto">
          <a:xfrm>
            <a:off x="4459130" y="3284279"/>
            <a:ext cx="7965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FTC/TDF</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FTC/TAF</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Total</a:t>
            </a:r>
          </a:p>
        </p:txBody>
      </p:sp>
      <p:cxnSp>
        <p:nvCxnSpPr>
          <p:cNvPr id="1857" name="Straight Connector 1856">
            <a:extLst>
              <a:ext uri="{FF2B5EF4-FFF2-40B4-BE49-F238E27FC236}">
                <a16:creationId xmlns:a16="http://schemas.microsoft.com/office/drawing/2014/main" id="{380D5F4E-72D7-45CC-A3A0-A826FF5A0DE5}"/>
              </a:ext>
            </a:extLst>
          </p:cNvPr>
          <p:cNvCxnSpPr/>
          <p:nvPr/>
        </p:nvCxnSpPr>
        <p:spPr bwMode="auto">
          <a:xfrm>
            <a:off x="4159327" y="3442132"/>
            <a:ext cx="348346" cy="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F80458A-BA97-43E8-B591-59BD7A5B6A10}"/>
              </a:ext>
            </a:extLst>
          </p:cNvPr>
          <p:cNvCxnSpPr/>
          <p:nvPr/>
        </p:nvCxnSpPr>
        <p:spPr bwMode="auto">
          <a:xfrm>
            <a:off x="4159327" y="3653611"/>
            <a:ext cx="348346" cy="0"/>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D212D8D-D4AE-468A-A182-9D2AAA857BE5}"/>
              </a:ext>
            </a:extLst>
          </p:cNvPr>
          <p:cNvCxnSpPr/>
          <p:nvPr/>
        </p:nvCxnSpPr>
        <p:spPr bwMode="auto">
          <a:xfrm>
            <a:off x="4159327" y="3862799"/>
            <a:ext cx="348346" cy="0"/>
          </a:xfrm>
          <a:prstGeom prst="line">
            <a:avLst/>
          </a:prstGeom>
          <a:noFill/>
          <a:ln w="28575" cap="flat" cmpd="sng" algn="ctr">
            <a:solidFill>
              <a:schemeClr val="accent4"/>
            </a:solidFill>
            <a:prstDash val="solid"/>
            <a:round/>
            <a:headEnd type="none" w="med" len="med"/>
            <a:tailEnd type="none" w="med" len="med"/>
          </a:ln>
          <a:effectLst/>
        </p:spPr>
      </p:cxnSp>
      <p:sp>
        <p:nvSpPr>
          <p:cNvPr id="1858" name="Freeform: Shape 1857">
            <a:extLst>
              <a:ext uri="{FF2B5EF4-FFF2-40B4-BE49-F238E27FC236}">
                <a16:creationId xmlns:a16="http://schemas.microsoft.com/office/drawing/2014/main" id="{D0C18174-D42D-4D34-8CBF-3A178EEFD38D}"/>
              </a:ext>
            </a:extLst>
          </p:cNvPr>
          <p:cNvSpPr/>
          <p:nvPr/>
        </p:nvSpPr>
        <p:spPr bwMode="auto">
          <a:xfrm>
            <a:off x="1825626" y="3627499"/>
            <a:ext cx="3130550" cy="1170533"/>
          </a:xfrm>
          <a:custGeom>
            <a:avLst/>
            <a:gdLst>
              <a:gd name="connsiteX0" fmla="*/ 0 w 3140075"/>
              <a:gd name="connsiteY0" fmla="*/ 50800 h 1168400"/>
              <a:gd name="connsiteX1" fmla="*/ 215900 w 3140075"/>
              <a:gd name="connsiteY1" fmla="*/ 0 h 1168400"/>
              <a:gd name="connsiteX2" fmla="*/ 1308100 w 3140075"/>
              <a:gd name="connsiteY2" fmla="*/ 1168400 h 1168400"/>
              <a:gd name="connsiteX3" fmla="*/ 2089150 w 3140075"/>
              <a:gd name="connsiteY3" fmla="*/ 863600 h 1168400"/>
              <a:gd name="connsiteX4" fmla="*/ 2359025 w 3140075"/>
              <a:gd name="connsiteY4" fmla="*/ 981075 h 1168400"/>
              <a:gd name="connsiteX5" fmla="*/ 2616200 w 3140075"/>
              <a:gd name="connsiteY5" fmla="*/ 869950 h 1168400"/>
              <a:gd name="connsiteX6" fmla="*/ 3140075 w 3140075"/>
              <a:gd name="connsiteY6" fmla="*/ 1136650 h 1168400"/>
              <a:gd name="connsiteX0" fmla="*/ 0 w 3140075"/>
              <a:gd name="connsiteY0" fmla="*/ 61367 h 1178967"/>
              <a:gd name="connsiteX1" fmla="*/ 215900 w 3140075"/>
              <a:gd name="connsiteY1" fmla="*/ 10567 h 1178967"/>
              <a:gd name="connsiteX2" fmla="*/ 1308100 w 3140075"/>
              <a:gd name="connsiteY2" fmla="*/ 1178967 h 1178967"/>
              <a:gd name="connsiteX3" fmla="*/ 2089150 w 3140075"/>
              <a:gd name="connsiteY3" fmla="*/ 874167 h 1178967"/>
              <a:gd name="connsiteX4" fmla="*/ 2359025 w 3140075"/>
              <a:gd name="connsiteY4" fmla="*/ 991642 h 1178967"/>
              <a:gd name="connsiteX5" fmla="*/ 2616200 w 3140075"/>
              <a:gd name="connsiteY5" fmla="*/ 880517 h 1178967"/>
              <a:gd name="connsiteX6" fmla="*/ 3140075 w 3140075"/>
              <a:gd name="connsiteY6" fmla="*/ 1147217 h 1178967"/>
              <a:gd name="connsiteX0" fmla="*/ 0 w 3140075"/>
              <a:gd name="connsiteY0" fmla="*/ 61367 h 1178967"/>
              <a:gd name="connsiteX1" fmla="*/ 215900 w 3140075"/>
              <a:gd name="connsiteY1" fmla="*/ 10567 h 1178967"/>
              <a:gd name="connsiteX2" fmla="*/ 1308100 w 3140075"/>
              <a:gd name="connsiteY2" fmla="*/ 1178967 h 1178967"/>
              <a:gd name="connsiteX3" fmla="*/ 2089150 w 3140075"/>
              <a:gd name="connsiteY3" fmla="*/ 874167 h 1178967"/>
              <a:gd name="connsiteX4" fmla="*/ 2359025 w 3140075"/>
              <a:gd name="connsiteY4" fmla="*/ 991642 h 1178967"/>
              <a:gd name="connsiteX5" fmla="*/ 2616200 w 3140075"/>
              <a:gd name="connsiteY5" fmla="*/ 880517 h 1178967"/>
              <a:gd name="connsiteX6" fmla="*/ 3140075 w 3140075"/>
              <a:gd name="connsiteY6" fmla="*/ 1147217 h 1178967"/>
              <a:gd name="connsiteX0" fmla="*/ 0 w 3136900"/>
              <a:gd name="connsiteY0" fmla="*/ 72869 h 1177769"/>
              <a:gd name="connsiteX1" fmla="*/ 212725 w 3136900"/>
              <a:gd name="connsiteY1" fmla="*/ 9369 h 1177769"/>
              <a:gd name="connsiteX2" fmla="*/ 1304925 w 3136900"/>
              <a:gd name="connsiteY2" fmla="*/ 1177769 h 1177769"/>
              <a:gd name="connsiteX3" fmla="*/ 2085975 w 3136900"/>
              <a:gd name="connsiteY3" fmla="*/ 872969 h 1177769"/>
              <a:gd name="connsiteX4" fmla="*/ 2355850 w 3136900"/>
              <a:gd name="connsiteY4" fmla="*/ 990444 h 1177769"/>
              <a:gd name="connsiteX5" fmla="*/ 2613025 w 3136900"/>
              <a:gd name="connsiteY5" fmla="*/ 879319 h 1177769"/>
              <a:gd name="connsiteX6" fmla="*/ 3136900 w 3136900"/>
              <a:gd name="connsiteY6" fmla="*/ 1146019 h 1177769"/>
              <a:gd name="connsiteX0" fmla="*/ 0 w 3136900"/>
              <a:gd name="connsiteY0" fmla="*/ 72869 h 1177769"/>
              <a:gd name="connsiteX1" fmla="*/ 212725 w 3136900"/>
              <a:gd name="connsiteY1" fmla="*/ 9369 h 1177769"/>
              <a:gd name="connsiteX2" fmla="*/ 1304925 w 3136900"/>
              <a:gd name="connsiteY2" fmla="*/ 1177769 h 1177769"/>
              <a:gd name="connsiteX3" fmla="*/ 2085975 w 3136900"/>
              <a:gd name="connsiteY3" fmla="*/ 872969 h 1177769"/>
              <a:gd name="connsiteX4" fmla="*/ 2355850 w 3136900"/>
              <a:gd name="connsiteY4" fmla="*/ 990444 h 1177769"/>
              <a:gd name="connsiteX5" fmla="*/ 2613025 w 3136900"/>
              <a:gd name="connsiteY5" fmla="*/ 879319 h 1177769"/>
              <a:gd name="connsiteX6" fmla="*/ 3136900 w 3136900"/>
              <a:gd name="connsiteY6" fmla="*/ 1146019 h 1177769"/>
              <a:gd name="connsiteX0" fmla="*/ 0 w 3136900"/>
              <a:gd name="connsiteY0" fmla="*/ 72869 h 1177769"/>
              <a:gd name="connsiteX1" fmla="*/ 212725 w 3136900"/>
              <a:gd name="connsiteY1" fmla="*/ 9369 h 1177769"/>
              <a:gd name="connsiteX2" fmla="*/ 781049 w 3136900"/>
              <a:gd name="connsiteY2" fmla="*/ 666595 h 1177769"/>
              <a:gd name="connsiteX3" fmla="*/ 1304925 w 3136900"/>
              <a:gd name="connsiteY3" fmla="*/ 1177769 h 1177769"/>
              <a:gd name="connsiteX4" fmla="*/ 2085975 w 3136900"/>
              <a:gd name="connsiteY4" fmla="*/ 872969 h 1177769"/>
              <a:gd name="connsiteX5" fmla="*/ 2355850 w 3136900"/>
              <a:gd name="connsiteY5" fmla="*/ 990444 h 1177769"/>
              <a:gd name="connsiteX6" fmla="*/ 2613025 w 3136900"/>
              <a:gd name="connsiteY6" fmla="*/ 879319 h 1177769"/>
              <a:gd name="connsiteX7" fmla="*/ 3136900 w 3136900"/>
              <a:gd name="connsiteY7" fmla="*/ 1146019 h 1177769"/>
              <a:gd name="connsiteX0" fmla="*/ 0 w 3136900"/>
              <a:gd name="connsiteY0" fmla="*/ 72869 h 1177769"/>
              <a:gd name="connsiteX1" fmla="*/ 212725 w 3136900"/>
              <a:gd name="connsiteY1" fmla="*/ 9369 h 1177769"/>
              <a:gd name="connsiteX2" fmla="*/ 803274 w 3136900"/>
              <a:gd name="connsiteY2" fmla="*/ 625320 h 1177769"/>
              <a:gd name="connsiteX3" fmla="*/ 1304925 w 3136900"/>
              <a:gd name="connsiteY3" fmla="*/ 1177769 h 1177769"/>
              <a:gd name="connsiteX4" fmla="*/ 2085975 w 3136900"/>
              <a:gd name="connsiteY4" fmla="*/ 872969 h 1177769"/>
              <a:gd name="connsiteX5" fmla="*/ 2355850 w 3136900"/>
              <a:gd name="connsiteY5" fmla="*/ 990444 h 1177769"/>
              <a:gd name="connsiteX6" fmla="*/ 2613025 w 3136900"/>
              <a:gd name="connsiteY6" fmla="*/ 879319 h 1177769"/>
              <a:gd name="connsiteX7" fmla="*/ 3136900 w 3136900"/>
              <a:gd name="connsiteY7" fmla="*/ 1146019 h 1177769"/>
              <a:gd name="connsiteX0" fmla="*/ 0 w 3136900"/>
              <a:gd name="connsiteY0" fmla="*/ 72869 h 1177769"/>
              <a:gd name="connsiteX1" fmla="*/ 212725 w 3136900"/>
              <a:gd name="connsiteY1" fmla="*/ 9369 h 1177769"/>
              <a:gd name="connsiteX2" fmla="*/ 803274 w 3136900"/>
              <a:gd name="connsiteY2" fmla="*/ 625320 h 1177769"/>
              <a:gd name="connsiteX3" fmla="*/ 1304925 w 3136900"/>
              <a:gd name="connsiteY3" fmla="*/ 1177769 h 1177769"/>
              <a:gd name="connsiteX4" fmla="*/ 2085975 w 3136900"/>
              <a:gd name="connsiteY4" fmla="*/ 872969 h 1177769"/>
              <a:gd name="connsiteX5" fmla="*/ 2355850 w 3136900"/>
              <a:gd name="connsiteY5" fmla="*/ 990444 h 1177769"/>
              <a:gd name="connsiteX6" fmla="*/ 2613025 w 3136900"/>
              <a:gd name="connsiteY6" fmla="*/ 879319 h 1177769"/>
              <a:gd name="connsiteX7" fmla="*/ 3136900 w 3136900"/>
              <a:gd name="connsiteY7" fmla="*/ 1146019 h 1177769"/>
              <a:gd name="connsiteX0" fmla="*/ 0 w 3136900"/>
              <a:gd name="connsiteY0" fmla="*/ 72869 h 1177769"/>
              <a:gd name="connsiteX1" fmla="*/ 212725 w 3136900"/>
              <a:gd name="connsiteY1" fmla="*/ 9369 h 1177769"/>
              <a:gd name="connsiteX2" fmla="*/ 803274 w 3136900"/>
              <a:gd name="connsiteY2" fmla="*/ 625320 h 1177769"/>
              <a:gd name="connsiteX3" fmla="*/ 1304925 w 3136900"/>
              <a:gd name="connsiteY3" fmla="*/ 1177769 h 1177769"/>
              <a:gd name="connsiteX4" fmla="*/ 2085975 w 3136900"/>
              <a:gd name="connsiteY4" fmla="*/ 872969 h 1177769"/>
              <a:gd name="connsiteX5" fmla="*/ 2355850 w 3136900"/>
              <a:gd name="connsiteY5" fmla="*/ 990444 h 1177769"/>
              <a:gd name="connsiteX6" fmla="*/ 2613025 w 3136900"/>
              <a:gd name="connsiteY6" fmla="*/ 879319 h 1177769"/>
              <a:gd name="connsiteX7" fmla="*/ 3136900 w 3136900"/>
              <a:gd name="connsiteY7" fmla="*/ 1146019 h 1177769"/>
              <a:gd name="connsiteX0" fmla="*/ 0 w 3136900"/>
              <a:gd name="connsiteY0" fmla="*/ 72869 h 1177769"/>
              <a:gd name="connsiteX1" fmla="*/ 212725 w 3136900"/>
              <a:gd name="connsiteY1" fmla="*/ 9369 h 1177769"/>
              <a:gd name="connsiteX2" fmla="*/ 803274 w 3136900"/>
              <a:gd name="connsiteY2" fmla="*/ 625320 h 1177769"/>
              <a:gd name="connsiteX3" fmla="*/ 1304925 w 3136900"/>
              <a:gd name="connsiteY3" fmla="*/ 1177769 h 1177769"/>
              <a:gd name="connsiteX4" fmla="*/ 2085975 w 3136900"/>
              <a:gd name="connsiteY4" fmla="*/ 872969 h 1177769"/>
              <a:gd name="connsiteX5" fmla="*/ 2355850 w 3136900"/>
              <a:gd name="connsiteY5" fmla="*/ 990444 h 1177769"/>
              <a:gd name="connsiteX6" fmla="*/ 2613025 w 3136900"/>
              <a:gd name="connsiteY6" fmla="*/ 879319 h 1177769"/>
              <a:gd name="connsiteX7" fmla="*/ 3136900 w 3136900"/>
              <a:gd name="connsiteY7" fmla="*/ 1146019 h 1177769"/>
              <a:gd name="connsiteX0" fmla="*/ 0 w 3136900"/>
              <a:gd name="connsiteY0" fmla="*/ 68536 h 1173436"/>
              <a:gd name="connsiteX1" fmla="*/ 212725 w 3136900"/>
              <a:gd name="connsiteY1" fmla="*/ 5036 h 1173436"/>
              <a:gd name="connsiteX2" fmla="*/ 803274 w 3136900"/>
              <a:gd name="connsiteY2" fmla="*/ 620987 h 1173436"/>
              <a:gd name="connsiteX3" fmla="*/ 1304925 w 3136900"/>
              <a:gd name="connsiteY3" fmla="*/ 1173436 h 1173436"/>
              <a:gd name="connsiteX4" fmla="*/ 2085975 w 3136900"/>
              <a:gd name="connsiteY4" fmla="*/ 868636 h 1173436"/>
              <a:gd name="connsiteX5" fmla="*/ 2355850 w 3136900"/>
              <a:gd name="connsiteY5" fmla="*/ 986111 h 1173436"/>
              <a:gd name="connsiteX6" fmla="*/ 2613025 w 3136900"/>
              <a:gd name="connsiteY6" fmla="*/ 874986 h 1173436"/>
              <a:gd name="connsiteX7" fmla="*/ 3136900 w 3136900"/>
              <a:gd name="connsiteY7" fmla="*/ 1141686 h 1173436"/>
              <a:gd name="connsiteX0" fmla="*/ 0 w 3136900"/>
              <a:gd name="connsiteY0" fmla="*/ 65027 h 1169927"/>
              <a:gd name="connsiteX1" fmla="*/ 212725 w 3136900"/>
              <a:gd name="connsiteY1" fmla="*/ 1527 h 1169927"/>
              <a:gd name="connsiteX2" fmla="*/ 803274 w 3136900"/>
              <a:gd name="connsiteY2" fmla="*/ 617478 h 1169927"/>
              <a:gd name="connsiteX3" fmla="*/ 1304925 w 3136900"/>
              <a:gd name="connsiteY3" fmla="*/ 1169927 h 1169927"/>
              <a:gd name="connsiteX4" fmla="*/ 2085975 w 3136900"/>
              <a:gd name="connsiteY4" fmla="*/ 865127 h 1169927"/>
              <a:gd name="connsiteX5" fmla="*/ 2355850 w 3136900"/>
              <a:gd name="connsiteY5" fmla="*/ 982602 h 1169927"/>
              <a:gd name="connsiteX6" fmla="*/ 2613025 w 3136900"/>
              <a:gd name="connsiteY6" fmla="*/ 871477 h 1169927"/>
              <a:gd name="connsiteX7" fmla="*/ 3136900 w 3136900"/>
              <a:gd name="connsiteY7" fmla="*/ 1138177 h 1169927"/>
              <a:gd name="connsiteX0" fmla="*/ 0 w 3136900"/>
              <a:gd name="connsiteY0" fmla="*/ 65027 h 1169927"/>
              <a:gd name="connsiteX1" fmla="*/ 212725 w 3136900"/>
              <a:gd name="connsiteY1" fmla="*/ 1527 h 1169927"/>
              <a:gd name="connsiteX2" fmla="*/ 803274 w 3136900"/>
              <a:gd name="connsiteY2" fmla="*/ 617478 h 1169927"/>
              <a:gd name="connsiteX3" fmla="*/ 1304925 w 3136900"/>
              <a:gd name="connsiteY3" fmla="*/ 1169927 h 1169927"/>
              <a:gd name="connsiteX4" fmla="*/ 2085975 w 3136900"/>
              <a:gd name="connsiteY4" fmla="*/ 865127 h 1169927"/>
              <a:gd name="connsiteX5" fmla="*/ 2355850 w 3136900"/>
              <a:gd name="connsiteY5" fmla="*/ 982602 h 1169927"/>
              <a:gd name="connsiteX6" fmla="*/ 2613025 w 3136900"/>
              <a:gd name="connsiteY6" fmla="*/ 871477 h 1169927"/>
              <a:gd name="connsiteX7" fmla="*/ 3136900 w 3136900"/>
              <a:gd name="connsiteY7" fmla="*/ 1138177 h 1169927"/>
              <a:gd name="connsiteX0" fmla="*/ 0 w 3136900"/>
              <a:gd name="connsiteY0" fmla="*/ 65027 h 1169927"/>
              <a:gd name="connsiteX1" fmla="*/ 212725 w 3136900"/>
              <a:gd name="connsiteY1" fmla="*/ 1527 h 1169927"/>
              <a:gd name="connsiteX2" fmla="*/ 803274 w 3136900"/>
              <a:gd name="connsiteY2" fmla="*/ 617478 h 1169927"/>
              <a:gd name="connsiteX3" fmla="*/ 1304925 w 3136900"/>
              <a:gd name="connsiteY3" fmla="*/ 1169927 h 1169927"/>
              <a:gd name="connsiteX4" fmla="*/ 2085975 w 3136900"/>
              <a:gd name="connsiteY4" fmla="*/ 865127 h 1169927"/>
              <a:gd name="connsiteX5" fmla="*/ 2355850 w 3136900"/>
              <a:gd name="connsiteY5" fmla="*/ 982602 h 1169927"/>
              <a:gd name="connsiteX6" fmla="*/ 2613025 w 3136900"/>
              <a:gd name="connsiteY6" fmla="*/ 871477 h 1169927"/>
              <a:gd name="connsiteX7" fmla="*/ 3136900 w 3136900"/>
              <a:gd name="connsiteY7" fmla="*/ 1138177 h 1169927"/>
              <a:gd name="connsiteX0" fmla="*/ 0 w 3136900"/>
              <a:gd name="connsiteY0" fmla="*/ 65027 h 1169927"/>
              <a:gd name="connsiteX1" fmla="*/ 212725 w 3136900"/>
              <a:gd name="connsiteY1" fmla="*/ 1527 h 1169927"/>
              <a:gd name="connsiteX2" fmla="*/ 803274 w 3136900"/>
              <a:gd name="connsiteY2" fmla="*/ 617478 h 1169927"/>
              <a:gd name="connsiteX3" fmla="*/ 1304925 w 3136900"/>
              <a:gd name="connsiteY3" fmla="*/ 1169927 h 1169927"/>
              <a:gd name="connsiteX4" fmla="*/ 2085975 w 3136900"/>
              <a:gd name="connsiteY4" fmla="*/ 865127 h 1169927"/>
              <a:gd name="connsiteX5" fmla="*/ 2355850 w 3136900"/>
              <a:gd name="connsiteY5" fmla="*/ 982602 h 1169927"/>
              <a:gd name="connsiteX6" fmla="*/ 2613025 w 3136900"/>
              <a:gd name="connsiteY6" fmla="*/ 871477 h 1169927"/>
              <a:gd name="connsiteX7" fmla="*/ 3136900 w 3136900"/>
              <a:gd name="connsiteY7" fmla="*/ 1138177 h 1169927"/>
              <a:gd name="connsiteX0" fmla="*/ 0 w 3136900"/>
              <a:gd name="connsiteY0" fmla="*/ 65027 h 1169927"/>
              <a:gd name="connsiteX1" fmla="*/ 212725 w 3136900"/>
              <a:gd name="connsiteY1" fmla="*/ 1527 h 1169927"/>
              <a:gd name="connsiteX2" fmla="*/ 803274 w 3136900"/>
              <a:gd name="connsiteY2" fmla="*/ 617478 h 1169927"/>
              <a:gd name="connsiteX3" fmla="*/ 1317625 w 3136900"/>
              <a:gd name="connsiteY3" fmla="*/ 1169927 h 1169927"/>
              <a:gd name="connsiteX4" fmla="*/ 2085975 w 3136900"/>
              <a:gd name="connsiteY4" fmla="*/ 865127 h 1169927"/>
              <a:gd name="connsiteX5" fmla="*/ 2355850 w 3136900"/>
              <a:gd name="connsiteY5" fmla="*/ 982602 h 1169927"/>
              <a:gd name="connsiteX6" fmla="*/ 2613025 w 3136900"/>
              <a:gd name="connsiteY6" fmla="*/ 871477 h 1169927"/>
              <a:gd name="connsiteX7" fmla="*/ 3136900 w 3136900"/>
              <a:gd name="connsiteY7" fmla="*/ 1138177 h 1169927"/>
              <a:gd name="connsiteX0" fmla="*/ 0 w 3136900"/>
              <a:gd name="connsiteY0" fmla="*/ 65027 h 1170346"/>
              <a:gd name="connsiteX1" fmla="*/ 212725 w 3136900"/>
              <a:gd name="connsiteY1" fmla="*/ 1527 h 1170346"/>
              <a:gd name="connsiteX2" fmla="*/ 803274 w 3136900"/>
              <a:gd name="connsiteY2" fmla="*/ 617478 h 1170346"/>
              <a:gd name="connsiteX3" fmla="*/ 1317625 w 3136900"/>
              <a:gd name="connsiteY3" fmla="*/ 1169927 h 1170346"/>
              <a:gd name="connsiteX4" fmla="*/ 2085975 w 3136900"/>
              <a:gd name="connsiteY4" fmla="*/ 865127 h 1170346"/>
              <a:gd name="connsiteX5" fmla="*/ 2355850 w 3136900"/>
              <a:gd name="connsiteY5" fmla="*/ 982602 h 1170346"/>
              <a:gd name="connsiteX6" fmla="*/ 2613025 w 3136900"/>
              <a:gd name="connsiteY6" fmla="*/ 871477 h 1170346"/>
              <a:gd name="connsiteX7" fmla="*/ 3136900 w 3136900"/>
              <a:gd name="connsiteY7" fmla="*/ 1138177 h 1170346"/>
              <a:gd name="connsiteX0" fmla="*/ 0 w 3136900"/>
              <a:gd name="connsiteY0" fmla="*/ 65027 h 1184169"/>
              <a:gd name="connsiteX1" fmla="*/ 212725 w 3136900"/>
              <a:gd name="connsiteY1" fmla="*/ 1527 h 1184169"/>
              <a:gd name="connsiteX2" fmla="*/ 803274 w 3136900"/>
              <a:gd name="connsiteY2" fmla="*/ 617478 h 1184169"/>
              <a:gd name="connsiteX3" fmla="*/ 1317625 w 3136900"/>
              <a:gd name="connsiteY3" fmla="*/ 1169927 h 1184169"/>
              <a:gd name="connsiteX4" fmla="*/ 1682749 w 3136900"/>
              <a:gd name="connsiteY4" fmla="*/ 1008001 h 1184169"/>
              <a:gd name="connsiteX5" fmla="*/ 2085975 w 3136900"/>
              <a:gd name="connsiteY5" fmla="*/ 865127 h 1184169"/>
              <a:gd name="connsiteX6" fmla="*/ 2355850 w 3136900"/>
              <a:gd name="connsiteY6" fmla="*/ 982602 h 1184169"/>
              <a:gd name="connsiteX7" fmla="*/ 2613025 w 3136900"/>
              <a:gd name="connsiteY7" fmla="*/ 871477 h 1184169"/>
              <a:gd name="connsiteX8" fmla="*/ 3136900 w 3136900"/>
              <a:gd name="connsiteY8" fmla="*/ 1138177 h 1184169"/>
              <a:gd name="connsiteX0" fmla="*/ 0 w 3136900"/>
              <a:gd name="connsiteY0" fmla="*/ 65027 h 1182118"/>
              <a:gd name="connsiteX1" fmla="*/ 212725 w 3136900"/>
              <a:gd name="connsiteY1" fmla="*/ 1527 h 1182118"/>
              <a:gd name="connsiteX2" fmla="*/ 803274 w 3136900"/>
              <a:gd name="connsiteY2" fmla="*/ 617478 h 1182118"/>
              <a:gd name="connsiteX3" fmla="*/ 1317625 w 3136900"/>
              <a:gd name="connsiteY3" fmla="*/ 1169927 h 1182118"/>
              <a:gd name="connsiteX4" fmla="*/ 1673224 w 3136900"/>
              <a:gd name="connsiteY4" fmla="*/ 969901 h 1182118"/>
              <a:gd name="connsiteX5" fmla="*/ 2085975 w 3136900"/>
              <a:gd name="connsiteY5" fmla="*/ 865127 h 1182118"/>
              <a:gd name="connsiteX6" fmla="*/ 2355850 w 3136900"/>
              <a:gd name="connsiteY6" fmla="*/ 982602 h 1182118"/>
              <a:gd name="connsiteX7" fmla="*/ 2613025 w 3136900"/>
              <a:gd name="connsiteY7" fmla="*/ 871477 h 1182118"/>
              <a:gd name="connsiteX8" fmla="*/ 3136900 w 3136900"/>
              <a:gd name="connsiteY8" fmla="*/ 1138177 h 1182118"/>
              <a:gd name="connsiteX0" fmla="*/ 0 w 3136900"/>
              <a:gd name="connsiteY0" fmla="*/ 65027 h 1181582"/>
              <a:gd name="connsiteX1" fmla="*/ 212725 w 3136900"/>
              <a:gd name="connsiteY1" fmla="*/ 1527 h 1181582"/>
              <a:gd name="connsiteX2" fmla="*/ 803274 w 3136900"/>
              <a:gd name="connsiteY2" fmla="*/ 617478 h 1181582"/>
              <a:gd name="connsiteX3" fmla="*/ 1317625 w 3136900"/>
              <a:gd name="connsiteY3" fmla="*/ 1169927 h 1181582"/>
              <a:gd name="connsiteX4" fmla="*/ 1673224 w 3136900"/>
              <a:gd name="connsiteY4" fmla="*/ 969901 h 1181582"/>
              <a:gd name="connsiteX5" fmla="*/ 2085975 w 3136900"/>
              <a:gd name="connsiteY5" fmla="*/ 865127 h 1181582"/>
              <a:gd name="connsiteX6" fmla="*/ 2355850 w 3136900"/>
              <a:gd name="connsiteY6" fmla="*/ 982602 h 1181582"/>
              <a:gd name="connsiteX7" fmla="*/ 2613025 w 3136900"/>
              <a:gd name="connsiteY7" fmla="*/ 871477 h 1181582"/>
              <a:gd name="connsiteX8" fmla="*/ 3136900 w 3136900"/>
              <a:gd name="connsiteY8" fmla="*/ 1138177 h 1181582"/>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85975 w 3136900"/>
              <a:gd name="connsiteY5" fmla="*/ 865127 h 1170439"/>
              <a:gd name="connsiteX6" fmla="*/ 2355850 w 3136900"/>
              <a:gd name="connsiteY6" fmla="*/ 982602 h 1170439"/>
              <a:gd name="connsiteX7" fmla="*/ 2613025 w 3136900"/>
              <a:gd name="connsiteY7" fmla="*/ 87147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13025 w 3136900"/>
              <a:gd name="connsiteY7" fmla="*/ 87147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13025 w 3136900"/>
              <a:gd name="connsiteY7" fmla="*/ 87147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13025 w 3136900"/>
              <a:gd name="connsiteY7" fmla="*/ 87147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13025 w 3136900"/>
              <a:gd name="connsiteY7" fmla="*/ 87147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13025 w 3136900"/>
              <a:gd name="connsiteY7" fmla="*/ 87147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13025 w 3136900"/>
              <a:gd name="connsiteY7" fmla="*/ 87147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06675 w 3136900"/>
              <a:gd name="connsiteY7" fmla="*/ 89052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06675 w 3136900"/>
              <a:gd name="connsiteY7" fmla="*/ 890527 h 1170439"/>
              <a:gd name="connsiteX8" fmla="*/ 3136900 w 3136900"/>
              <a:gd name="connsiteY8" fmla="*/ 1138177 h 1170439"/>
              <a:gd name="connsiteX0" fmla="*/ 0 w 3136900"/>
              <a:gd name="connsiteY0" fmla="*/ 65027 h 1170439"/>
              <a:gd name="connsiteX1" fmla="*/ 212725 w 3136900"/>
              <a:gd name="connsiteY1" fmla="*/ 1527 h 1170439"/>
              <a:gd name="connsiteX2" fmla="*/ 803274 w 3136900"/>
              <a:gd name="connsiteY2" fmla="*/ 617478 h 1170439"/>
              <a:gd name="connsiteX3" fmla="*/ 1317625 w 3136900"/>
              <a:gd name="connsiteY3" fmla="*/ 1169927 h 1170439"/>
              <a:gd name="connsiteX4" fmla="*/ 1673224 w 3136900"/>
              <a:gd name="connsiteY4" fmla="*/ 969901 h 1170439"/>
              <a:gd name="connsiteX5" fmla="*/ 2066925 w 3136900"/>
              <a:gd name="connsiteY5" fmla="*/ 887352 h 1170439"/>
              <a:gd name="connsiteX6" fmla="*/ 2355850 w 3136900"/>
              <a:gd name="connsiteY6" fmla="*/ 982602 h 1170439"/>
              <a:gd name="connsiteX7" fmla="*/ 2606675 w 3136900"/>
              <a:gd name="connsiteY7" fmla="*/ 890527 h 1170439"/>
              <a:gd name="connsiteX8" fmla="*/ 3136900 w 3136900"/>
              <a:gd name="connsiteY8" fmla="*/ 1138177 h 1170439"/>
              <a:gd name="connsiteX0" fmla="*/ 0 w 3124200"/>
              <a:gd name="connsiteY0" fmla="*/ 65027 h 1170439"/>
              <a:gd name="connsiteX1" fmla="*/ 212725 w 3124200"/>
              <a:gd name="connsiteY1" fmla="*/ 1527 h 1170439"/>
              <a:gd name="connsiteX2" fmla="*/ 803274 w 3124200"/>
              <a:gd name="connsiteY2" fmla="*/ 617478 h 1170439"/>
              <a:gd name="connsiteX3" fmla="*/ 1317625 w 3124200"/>
              <a:gd name="connsiteY3" fmla="*/ 1169927 h 1170439"/>
              <a:gd name="connsiteX4" fmla="*/ 1673224 w 3124200"/>
              <a:gd name="connsiteY4" fmla="*/ 969901 h 1170439"/>
              <a:gd name="connsiteX5" fmla="*/ 2066925 w 3124200"/>
              <a:gd name="connsiteY5" fmla="*/ 887352 h 1170439"/>
              <a:gd name="connsiteX6" fmla="*/ 2355850 w 3124200"/>
              <a:gd name="connsiteY6" fmla="*/ 982602 h 1170439"/>
              <a:gd name="connsiteX7" fmla="*/ 2606675 w 3124200"/>
              <a:gd name="connsiteY7" fmla="*/ 890527 h 1170439"/>
              <a:gd name="connsiteX8" fmla="*/ 3124200 w 3124200"/>
              <a:gd name="connsiteY8" fmla="*/ 1115952 h 1170439"/>
              <a:gd name="connsiteX0" fmla="*/ 0 w 3124200"/>
              <a:gd name="connsiteY0" fmla="*/ 65027 h 1170439"/>
              <a:gd name="connsiteX1" fmla="*/ 212725 w 3124200"/>
              <a:gd name="connsiteY1" fmla="*/ 1527 h 1170439"/>
              <a:gd name="connsiteX2" fmla="*/ 803274 w 3124200"/>
              <a:gd name="connsiteY2" fmla="*/ 617478 h 1170439"/>
              <a:gd name="connsiteX3" fmla="*/ 1317625 w 3124200"/>
              <a:gd name="connsiteY3" fmla="*/ 1169927 h 1170439"/>
              <a:gd name="connsiteX4" fmla="*/ 1673224 w 3124200"/>
              <a:gd name="connsiteY4" fmla="*/ 969901 h 1170439"/>
              <a:gd name="connsiteX5" fmla="*/ 2066925 w 3124200"/>
              <a:gd name="connsiteY5" fmla="*/ 887352 h 1170439"/>
              <a:gd name="connsiteX6" fmla="*/ 2355850 w 3124200"/>
              <a:gd name="connsiteY6" fmla="*/ 982602 h 1170439"/>
              <a:gd name="connsiteX7" fmla="*/ 2606675 w 3124200"/>
              <a:gd name="connsiteY7" fmla="*/ 890527 h 1170439"/>
              <a:gd name="connsiteX8" fmla="*/ 3124200 w 3124200"/>
              <a:gd name="connsiteY8" fmla="*/ 1115952 h 1170439"/>
              <a:gd name="connsiteX0" fmla="*/ 0 w 3124200"/>
              <a:gd name="connsiteY0" fmla="*/ 65027 h 1170439"/>
              <a:gd name="connsiteX1" fmla="*/ 212725 w 3124200"/>
              <a:gd name="connsiteY1" fmla="*/ 1527 h 1170439"/>
              <a:gd name="connsiteX2" fmla="*/ 803274 w 3124200"/>
              <a:gd name="connsiteY2" fmla="*/ 617478 h 1170439"/>
              <a:gd name="connsiteX3" fmla="*/ 1317625 w 3124200"/>
              <a:gd name="connsiteY3" fmla="*/ 1169927 h 1170439"/>
              <a:gd name="connsiteX4" fmla="*/ 1673224 w 3124200"/>
              <a:gd name="connsiteY4" fmla="*/ 969901 h 1170439"/>
              <a:gd name="connsiteX5" fmla="*/ 2066925 w 3124200"/>
              <a:gd name="connsiteY5" fmla="*/ 887352 h 1170439"/>
              <a:gd name="connsiteX6" fmla="*/ 2355850 w 3124200"/>
              <a:gd name="connsiteY6" fmla="*/ 982602 h 1170439"/>
              <a:gd name="connsiteX7" fmla="*/ 2606675 w 3124200"/>
              <a:gd name="connsiteY7" fmla="*/ 890527 h 1170439"/>
              <a:gd name="connsiteX8" fmla="*/ 3124200 w 3124200"/>
              <a:gd name="connsiteY8" fmla="*/ 1115952 h 1170439"/>
              <a:gd name="connsiteX0" fmla="*/ 0 w 3124200"/>
              <a:gd name="connsiteY0" fmla="*/ 65027 h 1170439"/>
              <a:gd name="connsiteX1" fmla="*/ 212725 w 3124200"/>
              <a:gd name="connsiteY1" fmla="*/ 1527 h 1170439"/>
              <a:gd name="connsiteX2" fmla="*/ 803274 w 3124200"/>
              <a:gd name="connsiteY2" fmla="*/ 617478 h 1170439"/>
              <a:gd name="connsiteX3" fmla="*/ 1317625 w 3124200"/>
              <a:gd name="connsiteY3" fmla="*/ 1169927 h 1170439"/>
              <a:gd name="connsiteX4" fmla="*/ 1673224 w 3124200"/>
              <a:gd name="connsiteY4" fmla="*/ 969901 h 1170439"/>
              <a:gd name="connsiteX5" fmla="*/ 2066925 w 3124200"/>
              <a:gd name="connsiteY5" fmla="*/ 887352 h 1170439"/>
              <a:gd name="connsiteX6" fmla="*/ 2355850 w 3124200"/>
              <a:gd name="connsiteY6" fmla="*/ 982602 h 1170439"/>
              <a:gd name="connsiteX7" fmla="*/ 2606675 w 3124200"/>
              <a:gd name="connsiteY7" fmla="*/ 890527 h 1170439"/>
              <a:gd name="connsiteX8" fmla="*/ 3124200 w 3124200"/>
              <a:gd name="connsiteY8" fmla="*/ 1115952 h 1170439"/>
              <a:gd name="connsiteX0" fmla="*/ 0 w 3124200"/>
              <a:gd name="connsiteY0" fmla="*/ 65027 h 1170439"/>
              <a:gd name="connsiteX1" fmla="*/ 212725 w 3124200"/>
              <a:gd name="connsiteY1" fmla="*/ 1527 h 1170439"/>
              <a:gd name="connsiteX2" fmla="*/ 803274 w 3124200"/>
              <a:gd name="connsiteY2" fmla="*/ 617478 h 1170439"/>
              <a:gd name="connsiteX3" fmla="*/ 1317625 w 3124200"/>
              <a:gd name="connsiteY3" fmla="*/ 1169927 h 1170439"/>
              <a:gd name="connsiteX4" fmla="*/ 1673224 w 3124200"/>
              <a:gd name="connsiteY4" fmla="*/ 969901 h 1170439"/>
              <a:gd name="connsiteX5" fmla="*/ 2066925 w 3124200"/>
              <a:gd name="connsiteY5" fmla="*/ 887352 h 1170439"/>
              <a:gd name="connsiteX6" fmla="*/ 2355850 w 3124200"/>
              <a:gd name="connsiteY6" fmla="*/ 982602 h 1170439"/>
              <a:gd name="connsiteX7" fmla="*/ 2606675 w 3124200"/>
              <a:gd name="connsiteY7" fmla="*/ 890527 h 1170439"/>
              <a:gd name="connsiteX8" fmla="*/ 3124200 w 3124200"/>
              <a:gd name="connsiteY8" fmla="*/ 1115952 h 1170439"/>
              <a:gd name="connsiteX0" fmla="*/ 0 w 3124200"/>
              <a:gd name="connsiteY0" fmla="*/ 65027 h 1170439"/>
              <a:gd name="connsiteX1" fmla="*/ 212725 w 3124200"/>
              <a:gd name="connsiteY1" fmla="*/ 1527 h 1170439"/>
              <a:gd name="connsiteX2" fmla="*/ 803274 w 3124200"/>
              <a:gd name="connsiteY2" fmla="*/ 617478 h 1170439"/>
              <a:gd name="connsiteX3" fmla="*/ 1317625 w 3124200"/>
              <a:gd name="connsiteY3" fmla="*/ 1169927 h 1170439"/>
              <a:gd name="connsiteX4" fmla="*/ 1673224 w 3124200"/>
              <a:gd name="connsiteY4" fmla="*/ 969901 h 1170439"/>
              <a:gd name="connsiteX5" fmla="*/ 2066925 w 3124200"/>
              <a:gd name="connsiteY5" fmla="*/ 887352 h 1170439"/>
              <a:gd name="connsiteX6" fmla="*/ 2355850 w 3124200"/>
              <a:gd name="connsiteY6" fmla="*/ 982602 h 1170439"/>
              <a:gd name="connsiteX7" fmla="*/ 2606675 w 3124200"/>
              <a:gd name="connsiteY7" fmla="*/ 890527 h 1170439"/>
              <a:gd name="connsiteX8" fmla="*/ 3124200 w 3124200"/>
              <a:gd name="connsiteY8" fmla="*/ 1103252 h 1170439"/>
              <a:gd name="connsiteX0" fmla="*/ 0 w 3124200"/>
              <a:gd name="connsiteY0" fmla="*/ 65027 h 1170439"/>
              <a:gd name="connsiteX1" fmla="*/ 212725 w 3124200"/>
              <a:gd name="connsiteY1" fmla="*/ 1527 h 1170439"/>
              <a:gd name="connsiteX2" fmla="*/ 803274 w 3124200"/>
              <a:gd name="connsiteY2" fmla="*/ 617478 h 1170439"/>
              <a:gd name="connsiteX3" fmla="*/ 1317625 w 3124200"/>
              <a:gd name="connsiteY3" fmla="*/ 1169927 h 1170439"/>
              <a:gd name="connsiteX4" fmla="*/ 1673224 w 3124200"/>
              <a:gd name="connsiteY4" fmla="*/ 969901 h 1170439"/>
              <a:gd name="connsiteX5" fmla="*/ 2066925 w 3124200"/>
              <a:gd name="connsiteY5" fmla="*/ 887352 h 1170439"/>
              <a:gd name="connsiteX6" fmla="*/ 2355850 w 3124200"/>
              <a:gd name="connsiteY6" fmla="*/ 982602 h 1170439"/>
              <a:gd name="connsiteX7" fmla="*/ 2606675 w 3124200"/>
              <a:gd name="connsiteY7" fmla="*/ 890527 h 1170439"/>
              <a:gd name="connsiteX8" fmla="*/ 3124200 w 3124200"/>
              <a:gd name="connsiteY8" fmla="*/ 1103252 h 1170439"/>
              <a:gd name="connsiteX0" fmla="*/ 0 w 3124200"/>
              <a:gd name="connsiteY0" fmla="*/ 65027 h 1170498"/>
              <a:gd name="connsiteX1" fmla="*/ 212725 w 3124200"/>
              <a:gd name="connsiteY1" fmla="*/ 1527 h 1170498"/>
              <a:gd name="connsiteX2" fmla="*/ 803274 w 3124200"/>
              <a:gd name="connsiteY2" fmla="*/ 617478 h 1170498"/>
              <a:gd name="connsiteX3" fmla="*/ 1317625 w 3124200"/>
              <a:gd name="connsiteY3" fmla="*/ 1169927 h 1170498"/>
              <a:gd name="connsiteX4" fmla="*/ 1673224 w 3124200"/>
              <a:gd name="connsiteY4" fmla="*/ 969901 h 1170498"/>
              <a:gd name="connsiteX5" fmla="*/ 2066925 w 3124200"/>
              <a:gd name="connsiteY5" fmla="*/ 887352 h 1170498"/>
              <a:gd name="connsiteX6" fmla="*/ 2355850 w 3124200"/>
              <a:gd name="connsiteY6" fmla="*/ 982602 h 1170498"/>
              <a:gd name="connsiteX7" fmla="*/ 2606675 w 3124200"/>
              <a:gd name="connsiteY7" fmla="*/ 890527 h 1170498"/>
              <a:gd name="connsiteX8" fmla="*/ 3124200 w 3124200"/>
              <a:gd name="connsiteY8" fmla="*/ 1103252 h 1170498"/>
              <a:gd name="connsiteX0" fmla="*/ 0 w 3124200"/>
              <a:gd name="connsiteY0" fmla="*/ 65027 h 1170498"/>
              <a:gd name="connsiteX1" fmla="*/ 212725 w 3124200"/>
              <a:gd name="connsiteY1" fmla="*/ 1527 h 1170498"/>
              <a:gd name="connsiteX2" fmla="*/ 803274 w 3124200"/>
              <a:gd name="connsiteY2" fmla="*/ 617478 h 1170498"/>
              <a:gd name="connsiteX3" fmla="*/ 1317625 w 3124200"/>
              <a:gd name="connsiteY3" fmla="*/ 1169927 h 1170498"/>
              <a:gd name="connsiteX4" fmla="*/ 1673224 w 3124200"/>
              <a:gd name="connsiteY4" fmla="*/ 969901 h 1170498"/>
              <a:gd name="connsiteX5" fmla="*/ 2066925 w 3124200"/>
              <a:gd name="connsiteY5" fmla="*/ 887352 h 1170498"/>
              <a:gd name="connsiteX6" fmla="*/ 2355850 w 3124200"/>
              <a:gd name="connsiteY6" fmla="*/ 982602 h 1170498"/>
              <a:gd name="connsiteX7" fmla="*/ 2606675 w 3124200"/>
              <a:gd name="connsiteY7" fmla="*/ 890527 h 1170498"/>
              <a:gd name="connsiteX8" fmla="*/ 3124200 w 3124200"/>
              <a:gd name="connsiteY8" fmla="*/ 1103252 h 1170498"/>
              <a:gd name="connsiteX0" fmla="*/ 0 w 3124200"/>
              <a:gd name="connsiteY0" fmla="*/ 65027 h 1170498"/>
              <a:gd name="connsiteX1" fmla="*/ 212725 w 3124200"/>
              <a:gd name="connsiteY1" fmla="*/ 1527 h 1170498"/>
              <a:gd name="connsiteX2" fmla="*/ 803274 w 3124200"/>
              <a:gd name="connsiteY2" fmla="*/ 617478 h 1170498"/>
              <a:gd name="connsiteX3" fmla="*/ 1317625 w 3124200"/>
              <a:gd name="connsiteY3" fmla="*/ 1169927 h 1170498"/>
              <a:gd name="connsiteX4" fmla="*/ 1673224 w 3124200"/>
              <a:gd name="connsiteY4" fmla="*/ 969901 h 1170498"/>
              <a:gd name="connsiteX5" fmla="*/ 2066925 w 3124200"/>
              <a:gd name="connsiteY5" fmla="*/ 887352 h 1170498"/>
              <a:gd name="connsiteX6" fmla="*/ 2355850 w 3124200"/>
              <a:gd name="connsiteY6" fmla="*/ 982602 h 1170498"/>
              <a:gd name="connsiteX7" fmla="*/ 2606675 w 3124200"/>
              <a:gd name="connsiteY7" fmla="*/ 890527 h 1170498"/>
              <a:gd name="connsiteX8" fmla="*/ 3124200 w 3124200"/>
              <a:gd name="connsiteY8" fmla="*/ 1103252 h 1170498"/>
              <a:gd name="connsiteX0" fmla="*/ 0 w 3124200"/>
              <a:gd name="connsiteY0" fmla="*/ 65027 h 1170533"/>
              <a:gd name="connsiteX1" fmla="*/ 212725 w 3124200"/>
              <a:gd name="connsiteY1" fmla="*/ 1527 h 1170533"/>
              <a:gd name="connsiteX2" fmla="*/ 803274 w 3124200"/>
              <a:gd name="connsiteY2" fmla="*/ 617478 h 1170533"/>
              <a:gd name="connsiteX3" fmla="*/ 1317625 w 3124200"/>
              <a:gd name="connsiteY3" fmla="*/ 1169927 h 1170533"/>
              <a:gd name="connsiteX4" fmla="*/ 1673224 w 3124200"/>
              <a:gd name="connsiteY4" fmla="*/ 979426 h 1170533"/>
              <a:gd name="connsiteX5" fmla="*/ 2066925 w 3124200"/>
              <a:gd name="connsiteY5" fmla="*/ 887352 h 1170533"/>
              <a:gd name="connsiteX6" fmla="*/ 2355850 w 3124200"/>
              <a:gd name="connsiteY6" fmla="*/ 982602 h 1170533"/>
              <a:gd name="connsiteX7" fmla="*/ 2606675 w 3124200"/>
              <a:gd name="connsiteY7" fmla="*/ 890527 h 1170533"/>
              <a:gd name="connsiteX8" fmla="*/ 3124200 w 3124200"/>
              <a:gd name="connsiteY8" fmla="*/ 1103252 h 1170533"/>
              <a:gd name="connsiteX0" fmla="*/ 0 w 3124200"/>
              <a:gd name="connsiteY0" fmla="*/ 65027 h 1170533"/>
              <a:gd name="connsiteX1" fmla="*/ 212725 w 3124200"/>
              <a:gd name="connsiteY1" fmla="*/ 1527 h 1170533"/>
              <a:gd name="connsiteX2" fmla="*/ 803274 w 3124200"/>
              <a:gd name="connsiteY2" fmla="*/ 617478 h 1170533"/>
              <a:gd name="connsiteX3" fmla="*/ 1317625 w 3124200"/>
              <a:gd name="connsiteY3" fmla="*/ 1169927 h 1170533"/>
              <a:gd name="connsiteX4" fmla="*/ 1673224 w 3124200"/>
              <a:gd name="connsiteY4" fmla="*/ 979426 h 1170533"/>
              <a:gd name="connsiteX5" fmla="*/ 2066925 w 3124200"/>
              <a:gd name="connsiteY5" fmla="*/ 887352 h 1170533"/>
              <a:gd name="connsiteX6" fmla="*/ 2355850 w 3124200"/>
              <a:gd name="connsiteY6" fmla="*/ 982602 h 1170533"/>
              <a:gd name="connsiteX7" fmla="*/ 2606675 w 3124200"/>
              <a:gd name="connsiteY7" fmla="*/ 890527 h 1170533"/>
              <a:gd name="connsiteX8" fmla="*/ 3124200 w 3124200"/>
              <a:gd name="connsiteY8" fmla="*/ 1103252 h 1170533"/>
              <a:gd name="connsiteX0" fmla="*/ 0 w 3124200"/>
              <a:gd name="connsiteY0" fmla="*/ 65027 h 1170533"/>
              <a:gd name="connsiteX1" fmla="*/ 212725 w 3124200"/>
              <a:gd name="connsiteY1" fmla="*/ 1527 h 1170533"/>
              <a:gd name="connsiteX2" fmla="*/ 803274 w 3124200"/>
              <a:gd name="connsiteY2" fmla="*/ 617478 h 1170533"/>
              <a:gd name="connsiteX3" fmla="*/ 1317625 w 3124200"/>
              <a:gd name="connsiteY3" fmla="*/ 1169927 h 1170533"/>
              <a:gd name="connsiteX4" fmla="*/ 1673224 w 3124200"/>
              <a:gd name="connsiteY4" fmla="*/ 979426 h 1170533"/>
              <a:gd name="connsiteX5" fmla="*/ 2066925 w 3124200"/>
              <a:gd name="connsiteY5" fmla="*/ 887352 h 1170533"/>
              <a:gd name="connsiteX6" fmla="*/ 2355850 w 3124200"/>
              <a:gd name="connsiteY6" fmla="*/ 973077 h 1170533"/>
              <a:gd name="connsiteX7" fmla="*/ 2606675 w 3124200"/>
              <a:gd name="connsiteY7" fmla="*/ 890527 h 1170533"/>
              <a:gd name="connsiteX8" fmla="*/ 3124200 w 3124200"/>
              <a:gd name="connsiteY8" fmla="*/ 1103252 h 1170533"/>
              <a:gd name="connsiteX0" fmla="*/ 0 w 3124200"/>
              <a:gd name="connsiteY0" fmla="*/ 65027 h 1170533"/>
              <a:gd name="connsiteX1" fmla="*/ 212725 w 3124200"/>
              <a:gd name="connsiteY1" fmla="*/ 1527 h 1170533"/>
              <a:gd name="connsiteX2" fmla="*/ 803274 w 3124200"/>
              <a:gd name="connsiteY2" fmla="*/ 617478 h 1170533"/>
              <a:gd name="connsiteX3" fmla="*/ 1317625 w 3124200"/>
              <a:gd name="connsiteY3" fmla="*/ 1169927 h 1170533"/>
              <a:gd name="connsiteX4" fmla="*/ 1673224 w 3124200"/>
              <a:gd name="connsiteY4" fmla="*/ 979426 h 1170533"/>
              <a:gd name="connsiteX5" fmla="*/ 2066925 w 3124200"/>
              <a:gd name="connsiteY5" fmla="*/ 887352 h 1170533"/>
              <a:gd name="connsiteX6" fmla="*/ 2355850 w 3124200"/>
              <a:gd name="connsiteY6" fmla="*/ 973077 h 1170533"/>
              <a:gd name="connsiteX7" fmla="*/ 2606675 w 3124200"/>
              <a:gd name="connsiteY7" fmla="*/ 890527 h 1170533"/>
              <a:gd name="connsiteX8" fmla="*/ 3124200 w 3124200"/>
              <a:gd name="connsiteY8" fmla="*/ 1103252 h 1170533"/>
              <a:gd name="connsiteX0" fmla="*/ 0 w 3124200"/>
              <a:gd name="connsiteY0" fmla="*/ 65027 h 1170533"/>
              <a:gd name="connsiteX1" fmla="*/ 212725 w 3124200"/>
              <a:gd name="connsiteY1" fmla="*/ 1527 h 1170533"/>
              <a:gd name="connsiteX2" fmla="*/ 803274 w 3124200"/>
              <a:gd name="connsiteY2" fmla="*/ 617478 h 1170533"/>
              <a:gd name="connsiteX3" fmla="*/ 1317625 w 3124200"/>
              <a:gd name="connsiteY3" fmla="*/ 1169927 h 1170533"/>
              <a:gd name="connsiteX4" fmla="*/ 1673224 w 3124200"/>
              <a:gd name="connsiteY4" fmla="*/ 979426 h 1170533"/>
              <a:gd name="connsiteX5" fmla="*/ 2066925 w 3124200"/>
              <a:gd name="connsiteY5" fmla="*/ 887352 h 1170533"/>
              <a:gd name="connsiteX6" fmla="*/ 2355850 w 3124200"/>
              <a:gd name="connsiteY6" fmla="*/ 973077 h 1170533"/>
              <a:gd name="connsiteX7" fmla="*/ 2606675 w 3124200"/>
              <a:gd name="connsiteY7" fmla="*/ 890527 h 1170533"/>
              <a:gd name="connsiteX8" fmla="*/ 3124200 w 3124200"/>
              <a:gd name="connsiteY8" fmla="*/ 1103252 h 1170533"/>
              <a:gd name="connsiteX0" fmla="*/ 0 w 3124200"/>
              <a:gd name="connsiteY0" fmla="*/ 65027 h 1170533"/>
              <a:gd name="connsiteX1" fmla="*/ 212725 w 3124200"/>
              <a:gd name="connsiteY1" fmla="*/ 1527 h 1170533"/>
              <a:gd name="connsiteX2" fmla="*/ 803274 w 3124200"/>
              <a:gd name="connsiteY2" fmla="*/ 617478 h 1170533"/>
              <a:gd name="connsiteX3" fmla="*/ 1317625 w 3124200"/>
              <a:gd name="connsiteY3" fmla="*/ 1169927 h 1170533"/>
              <a:gd name="connsiteX4" fmla="*/ 1673224 w 3124200"/>
              <a:gd name="connsiteY4" fmla="*/ 979426 h 1170533"/>
              <a:gd name="connsiteX5" fmla="*/ 2066925 w 3124200"/>
              <a:gd name="connsiteY5" fmla="*/ 887352 h 1170533"/>
              <a:gd name="connsiteX6" fmla="*/ 2355850 w 3124200"/>
              <a:gd name="connsiteY6" fmla="*/ 973077 h 1170533"/>
              <a:gd name="connsiteX7" fmla="*/ 2606675 w 3124200"/>
              <a:gd name="connsiteY7" fmla="*/ 890527 h 1170533"/>
              <a:gd name="connsiteX8" fmla="*/ 3124200 w 3124200"/>
              <a:gd name="connsiteY8" fmla="*/ 1103252 h 1170533"/>
              <a:gd name="connsiteX0" fmla="*/ 0 w 3124200"/>
              <a:gd name="connsiteY0" fmla="*/ 65027 h 1170533"/>
              <a:gd name="connsiteX1" fmla="*/ 212725 w 3124200"/>
              <a:gd name="connsiteY1" fmla="*/ 1527 h 1170533"/>
              <a:gd name="connsiteX2" fmla="*/ 803274 w 3124200"/>
              <a:gd name="connsiteY2" fmla="*/ 617478 h 1170533"/>
              <a:gd name="connsiteX3" fmla="*/ 1317625 w 3124200"/>
              <a:gd name="connsiteY3" fmla="*/ 1169927 h 1170533"/>
              <a:gd name="connsiteX4" fmla="*/ 1673224 w 3124200"/>
              <a:gd name="connsiteY4" fmla="*/ 979426 h 1170533"/>
              <a:gd name="connsiteX5" fmla="*/ 2066925 w 3124200"/>
              <a:gd name="connsiteY5" fmla="*/ 887352 h 1170533"/>
              <a:gd name="connsiteX6" fmla="*/ 2355850 w 3124200"/>
              <a:gd name="connsiteY6" fmla="*/ 973077 h 1170533"/>
              <a:gd name="connsiteX7" fmla="*/ 2606675 w 3124200"/>
              <a:gd name="connsiteY7" fmla="*/ 890527 h 1170533"/>
              <a:gd name="connsiteX8" fmla="*/ 3124200 w 3124200"/>
              <a:gd name="connsiteY8" fmla="*/ 1103252 h 1170533"/>
              <a:gd name="connsiteX0" fmla="*/ 0 w 3114675"/>
              <a:gd name="connsiteY0" fmla="*/ 65027 h 1170533"/>
              <a:gd name="connsiteX1" fmla="*/ 212725 w 3114675"/>
              <a:gd name="connsiteY1" fmla="*/ 1527 h 1170533"/>
              <a:gd name="connsiteX2" fmla="*/ 803274 w 3114675"/>
              <a:gd name="connsiteY2" fmla="*/ 617478 h 1170533"/>
              <a:gd name="connsiteX3" fmla="*/ 1317625 w 3114675"/>
              <a:gd name="connsiteY3" fmla="*/ 1169927 h 1170533"/>
              <a:gd name="connsiteX4" fmla="*/ 1673224 w 3114675"/>
              <a:gd name="connsiteY4" fmla="*/ 979426 h 1170533"/>
              <a:gd name="connsiteX5" fmla="*/ 2066925 w 3114675"/>
              <a:gd name="connsiteY5" fmla="*/ 887352 h 1170533"/>
              <a:gd name="connsiteX6" fmla="*/ 2355850 w 3114675"/>
              <a:gd name="connsiteY6" fmla="*/ 973077 h 1170533"/>
              <a:gd name="connsiteX7" fmla="*/ 2606675 w 3114675"/>
              <a:gd name="connsiteY7" fmla="*/ 890527 h 1170533"/>
              <a:gd name="connsiteX8" fmla="*/ 3114675 w 3114675"/>
              <a:gd name="connsiteY8" fmla="*/ 1112777 h 1170533"/>
              <a:gd name="connsiteX0" fmla="*/ 0 w 3130550"/>
              <a:gd name="connsiteY0" fmla="*/ 65027 h 1170533"/>
              <a:gd name="connsiteX1" fmla="*/ 212725 w 3130550"/>
              <a:gd name="connsiteY1" fmla="*/ 1527 h 1170533"/>
              <a:gd name="connsiteX2" fmla="*/ 803274 w 3130550"/>
              <a:gd name="connsiteY2" fmla="*/ 617478 h 1170533"/>
              <a:gd name="connsiteX3" fmla="*/ 1317625 w 3130550"/>
              <a:gd name="connsiteY3" fmla="*/ 1169927 h 1170533"/>
              <a:gd name="connsiteX4" fmla="*/ 1673224 w 3130550"/>
              <a:gd name="connsiteY4" fmla="*/ 979426 h 1170533"/>
              <a:gd name="connsiteX5" fmla="*/ 2066925 w 3130550"/>
              <a:gd name="connsiteY5" fmla="*/ 887352 h 1170533"/>
              <a:gd name="connsiteX6" fmla="*/ 2355850 w 3130550"/>
              <a:gd name="connsiteY6" fmla="*/ 973077 h 1170533"/>
              <a:gd name="connsiteX7" fmla="*/ 2606675 w 3130550"/>
              <a:gd name="connsiteY7" fmla="*/ 890527 h 1170533"/>
              <a:gd name="connsiteX8" fmla="*/ 3130550 w 3130550"/>
              <a:gd name="connsiteY8" fmla="*/ 1112777 h 1170533"/>
              <a:gd name="connsiteX0" fmla="*/ 0 w 3130550"/>
              <a:gd name="connsiteY0" fmla="*/ 65027 h 1170533"/>
              <a:gd name="connsiteX1" fmla="*/ 212725 w 3130550"/>
              <a:gd name="connsiteY1" fmla="*/ 1527 h 1170533"/>
              <a:gd name="connsiteX2" fmla="*/ 803274 w 3130550"/>
              <a:gd name="connsiteY2" fmla="*/ 617478 h 1170533"/>
              <a:gd name="connsiteX3" fmla="*/ 1317625 w 3130550"/>
              <a:gd name="connsiteY3" fmla="*/ 1169927 h 1170533"/>
              <a:gd name="connsiteX4" fmla="*/ 1673224 w 3130550"/>
              <a:gd name="connsiteY4" fmla="*/ 979426 h 1170533"/>
              <a:gd name="connsiteX5" fmla="*/ 2066925 w 3130550"/>
              <a:gd name="connsiteY5" fmla="*/ 887352 h 1170533"/>
              <a:gd name="connsiteX6" fmla="*/ 2355850 w 3130550"/>
              <a:gd name="connsiteY6" fmla="*/ 973077 h 1170533"/>
              <a:gd name="connsiteX7" fmla="*/ 2606675 w 3130550"/>
              <a:gd name="connsiteY7" fmla="*/ 890527 h 1170533"/>
              <a:gd name="connsiteX8" fmla="*/ 3130550 w 3130550"/>
              <a:gd name="connsiteY8" fmla="*/ 1112777 h 1170533"/>
              <a:gd name="connsiteX0" fmla="*/ 0 w 3130550"/>
              <a:gd name="connsiteY0" fmla="*/ 65027 h 1170533"/>
              <a:gd name="connsiteX1" fmla="*/ 212725 w 3130550"/>
              <a:gd name="connsiteY1" fmla="*/ 1527 h 1170533"/>
              <a:gd name="connsiteX2" fmla="*/ 803274 w 3130550"/>
              <a:gd name="connsiteY2" fmla="*/ 617478 h 1170533"/>
              <a:gd name="connsiteX3" fmla="*/ 1317625 w 3130550"/>
              <a:gd name="connsiteY3" fmla="*/ 1169927 h 1170533"/>
              <a:gd name="connsiteX4" fmla="*/ 1673224 w 3130550"/>
              <a:gd name="connsiteY4" fmla="*/ 979426 h 1170533"/>
              <a:gd name="connsiteX5" fmla="*/ 2066925 w 3130550"/>
              <a:gd name="connsiteY5" fmla="*/ 887352 h 1170533"/>
              <a:gd name="connsiteX6" fmla="*/ 2355850 w 3130550"/>
              <a:gd name="connsiteY6" fmla="*/ 973077 h 1170533"/>
              <a:gd name="connsiteX7" fmla="*/ 2606675 w 3130550"/>
              <a:gd name="connsiteY7" fmla="*/ 890527 h 1170533"/>
              <a:gd name="connsiteX8" fmla="*/ 3130550 w 3130550"/>
              <a:gd name="connsiteY8" fmla="*/ 1112777 h 1170533"/>
              <a:gd name="connsiteX0" fmla="*/ 0 w 3130550"/>
              <a:gd name="connsiteY0" fmla="*/ 65027 h 1170533"/>
              <a:gd name="connsiteX1" fmla="*/ 212725 w 3130550"/>
              <a:gd name="connsiteY1" fmla="*/ 1527 h 1170533"/>
              <a:gd name="connsiteX2" fmla="*/ 803274 w 3130550"/>
              <a:gd name="connsiteY2" fmla="*/ 617478 h 1170533"/>
              <a:gd name="connsiteX3" fmla="*/ 1317625 w 3130550"/>
              <a:gd name="connsiteY3" fmla="*/ 1169927 h 1170533"/>
              <a:gd name="connsiteX4" fmla="*/ 1673224 w 3130550"/>
              <a:gd name="connsiteY4" fmla="*/ 979426 h 1170533"/>
              <a:gd name="connsiteX5" fmla="*/ 2066925 w 3130550"/>
              <a:gd name="connsiteY5" fmla="*/ 887352 h 1170533"/>
              <a:gd name="connsiteX6" fmla="*/ 2355850 w 3130550"/>
              <a:gd name="connsiteY6" fmla="*/ 973077 h 1170533"/>
              <a:gd name="connsiteX7" fmla="*/ 2606675 w 3130550"/>
              <a:gd name="connsiteY7" fmla="*/ 890527 h 1170533"/>
              <a:gd name="connsiteX8" fmla="*/ 3130550 w 3130550"/>
              <a:gd name="connsiteY8" fmla="*/ 1112777 h 1170533"/>
              <a:gd name="connsiteX0" fmla="*/ 0 w 3130550"/>
              <a:gd name="connsiteY0" fmla="*/ 65027 h 1170533"/>
              <a:gd name="connsiteX1" fmla="*/ 212725 w 3130550"/>
              <a:gd name="connsiteY1" fmla="*/ 1527 h 1170533"/>
              <a:gd name="connsiteX2" fmla="*/ 803274 w 3130550"/>
              <a:gd name="connsiteY2" fmla="*/ 617478 h 1170533"/>
              <a:gd name="connsiteX3" fmla="*/ 1317625 w 3130550"/>
              <a:gd name="connsiteY3" fmla="*/ 1169927 h 1170533"/>
              <a:gd name="connsiteX4" fmla="*/ 1673224 w 3130550"/>
              <a:gd name="connsiteY4" fmla="*/ 979426 h 1170533"/>
              <a:gd name="connsiteX5" fmla="*/ 2066925 w 3130550"/>
              <a:gd name="connsiteY5" fmla="*/ 887352 h 1170533"/>
              <a:gd name="connsiteX6" fmla="*/ 2355850 w 3130550"/>
              <a:gd name="connsiteY6" fmla="*/ 973077 h 1170533"/>
              <a:gd name="connsiteX7" fmla="*/ 2606675 w 3130550"/>
              <a:gd name="connsiteY7" fmla="*/ 890527 h 1170533"/>
              <a:gd name="connsiteX8" fmla="*/ 3130550 w 3130550"/>
              <a:gd name="connsiteY8" fmla="*/ 1112777 h 1170533"/>
              <a:gd name="connsiteX0" fmla="*/ 0 w 3130550"/>
              <a:gd name="connsiteY0" fmla="*/ 65027 h 1170533"/>
              <a:gd name="connsiteX1" fmla="*/ 212725 w 3130550"/>
              <a:gd name="connsiteY1" fmla="*/ 1527 h 1170533"/>
              <a:gd name="connsiteX2" fmla="*/ 803274 w 3130550"/>
              <a:gd name="connsiteY2" fmla="*/ 617478 h 1170533"/>
              <a:gd name="connsiteX3" fmla="*/ 1317625 w 3130550"/>
              <a:gd name="connsiteY3" fmla="*/ 1169927 h 1170533"/>
              <a:gd name="connsiteX4" fmla="*/ 1673224 w 3130550"/>
              <a:gd name="connsiteY4" fmla="*/ 979426 h 1170533"/>
              <a:gd name="connsiteX5" fmla="*/ 2066925 w 3130550"/>
              <a:gd name="connsiteY5" fmla="*/ 887352 h 1170533"/>
              <a:gd name="connsiteX6" fmla="*/ 2355850 w 3130550"/>
              <a:gd name="connsiteY6" fmla="*/ 973077 h 1170533"/>
              <a:gd name="connsiteX7" fmla="*/ 2606675 w 3130550"/>
              <a:gd name="connsiteY7" fmla="*/ 890527 h 1170533"/>
              <a:gd name="connsiteX8" fmla="*/ 3130550 w 3130550"/>
              <a:gd name="connsiteY8" fmla="*/ 1112777 h 1170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0550" h="1170533">
                <a:moveTo>
                  <a:pt x="0" y="65027"/>
                </a:moveTo>
                <a:cubicBezTo>
                  <a:pt x="71967" y="48094"/>
                  <a:pt x="169333" y="-10115"/>
                  <a:pt x="212725" y="1527"/>
                </a:cubicBezTo>
                <a:cubicBezTo>
                  <a:pt x="301625" y="-4294"/>
                  <a:pt x="567266" y="267170"/>
                  <a:pt x="803274" y="617478"/>
                </a:cubicBezTo>
                <a:cubicBezTo>
                  <a:pt x="924982" y="812211"/>
                  <a:pt x="1100137" y="1116481"/>
                  <a:pt x="1317625" y="1169927"/>
                </a:cubicBezTo>
                <a:cubicBezTo>
                  <a:pt x="1394354" y="1181039"/>
                  <a:pt x="1522941" y="1036576"/>
                  <a:pt x="1673224" y="979426"/>
                </a:cubicBezTo>
                <a:cubicBezTo>
                  <a:pt x="1804457" y="922276"/>
                  <a:pt x="1932517" y="875710"/>
                  <a:pt x="2066925" y="887352"/>
                </a:cubicBezTo>
                <a:cubicBezTo>
                  <a:pt x="2147358" y="877827"/>
                  <a:pt x="2237317" y="963552"/>
                  <a:pt x="2355850" y="973077"/>
                </a:cubicBezTo>
                <a:cubicBezTo>
                  <a:pt x="2457450" y="961435"/>
                  <a:pt x="2511425" y="879944"/>
                  <a:pt x="2606675" y="890527"/>
                </a:cubicBezTo>
                <a:cubicBezTo>
                  <a:pt x="2758017" y="887352"/>
                  <a:pt x="2763308" y="1112777"/>
                  <a:pt x="3130550" y="1112777"/>
                </a:cubicBez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59" name="Freeform: Shape 1858">
            <a:extLst>
              <a:ext uri="{FF2B5EF4-FFF2-40B4-BE49-F238E27FC236}">
                <a16:creationId xmlns:a16="http://schemas.microsoft.com/office/drawing/2014/main" id="{C93DA0D1-76D4-4F14-BDBE-BC221E13E319}"/>
              </a:ext>
            </a:extLst>
          </p:cNvPr>
          <p:cNvSpPr/>
          <p:nvPr/>
        </p:nvSpPr>
        <p:spPr bwMode="auto">
          <a:xfrm>
            <a:off x="1825625" y="5002297"/>
            <a:ext cx="3143250" cy="398508"/>
          </a:xfrm>
          <a:custGeom>
            <a:avLst/>
            <a:gdLst>
              <a:gd name="connsiteX0" fmla="*/ 3143250 w 3143250"/>
              <a:gd name="connsiteY0" fmla="*/ 257175 h 409575"/>
              <a:gd name="connsiteX1" fmla="*/ 2616200 w 3143250"/>
              <a:gd name="connsiteY1" fmla="*/ 136525 h 409575"/>
              <a:gd name="connsiteX2" fmla="*/ 2339975 w 3143250"/>
              <a:gd name="connsiteY2" fmla="*/ 225425 h 409575"/>
              <a:gd name="connsiteX3" fmla="*/ 2085975 w 3143250"/>
              <a:gd name="connsiteY3" fmla="*/ 174625 h 409575"/>
              <a:gd name="connsiteX4" fmla="*/ 1577975 w 3143250"/>
              <a:gd name="connsiteY4" fmla="*/ 323850 h 409575"/>
              <a:gd name="connsiteX5" fmla="*/ 1279525 w 3143250"/>
              <a:gd name="connsiteY5" fmla="*/ 358775 h 409575"/>
              <a:gd name="connsiteX6" fmla="*/ 1098550 w 3143250"/>
              <a:gd name="connsiteY6" fmla="*/ 409575 h 409575"/>
              <a:gd name="connsiteX7" fmla="*/ 749300 w 3143250"/>
              <a:gd name="connsiteY7" fmla="*/ 120650 h 409575"/>
              <a:gd name="connsiteX8" fmla="*/ 295275 w 3143250"/>
              <a:gd name="connsiteY8" fmla="*/ 0 h 409575"/>
              <a:gd name="connsiteX9" fmla="*/ 0 w 3143250"/>
              <a:gd name="connsiteY9" fmla="*/ 146050 h 409575"/>
              <a:gd name="connsiteX0" fmla="*/ 3143250 w 3143250"/>
              <a:gd name="connsiteY0" fmla="*/ 257175 h 409575"/>
              <a:gd name="connsiteX1" fmla="*/ 2616200 w 3143250"/>
              <a:gd name="connsiteY1" fmla="*/ 136525 h 409575"/>
              <a:gd name="connsiteX2" fmla="*/ 2339975 w 3143250"/>
              <a:gd name="connsiteY2" fmla="*/ 225425 h 409575"/>
              <a:gd name="connsiteX3" fmla="*/ 2085975 w 3143250"/>
              <a:gd name="connsiteY3" fmla="*/ 174625 h 409575"/>
              <a:gd name="connsiteX4" fmla="*/ 1577975 w 3143250"/>
              <a:gd name="connsiteY4" fmla="*/ 323850 h 409575"/>
              <a:gd name="connsiteX5" fmla="*/ 1279525 w 3143250"/>
              <a:gd name="connsiteY5" fmla="*/ 358775 h 409575"/>
              <a:gd name="connsiteX6" fmla="*/ 1098550 w 3143250"/>
              <a:gd name="connsiteY6" fmla="*/ 409575 h 409575"/>
              <a:gd name="connsiteX7" fmla="*/ 749300 w 3143250"/>
              <a:gd name="connsiteY7" fmla="*/ 120650 h 409575"/>
              <a:gd name="connsiteX8" fmla="*/ 295275 w 3143250"/>
              <a:gd name="connsiteY8" fmla="*/ 0 h 409575"/>
              <a:gd name="connsiteX9" fmla="*/ 0 w 3143250"/>
              <a:gd name="connsiteY9" fmla="*/ 146050 h 409575"/>
              <a:gd name="connsiteX0" fmla="*/ 3143250 w 3143250"/>
              <a:gd name="connsiteY0" fmla="*/ 257175 h 409575"/>
              <a:gd name="connsiteX1" fmla="*/ 2616200 w 3143250"/>
              <a:gd name="connsiteY1" fmla="*/ 136525 h 409575"/>
              <a:gd name="connsiteX2" fmla="*/ 2339975 w 3143250"/>
              <a:gd name="connsiteY2" fmla="*/ 225425 h 409575"/>
              <a:gd name="connsiteX3" fmla="*/ 2085975 w 3143250"/>
              <a:gd name="connsiteY3" fmla="*/ 174625 h 409575"/>
              <a:gd name="connsiteX4" fmla="*/ 1577975 w 3143250"/>
              <a:gd name="connsiteY4" fmla="*/ 323850 h 409575"/>
              <a:gd name="connsiteX5" fmla="*/ 1279525 w 3143250"/>
              <a:gd name="connsiteY5" fmla="*/ 358775 h 409575"/>
              <a:gd name="connsiteX6" fmla="*/ 1098550 w 3143250"/>
              <a:gd name="connsiteY6" fmla="*/ 409575 h 409575"/>
              <a:gd name="connsiteX7" fmla="*/ 749300 w 3143250"/>
              <a:gd name="connsiteY7" fmla="*/ 120650 h 409575"/>
              <a:gd name="connsiteX8" fmla="*/ 295275 w 3143250"/>
              <a:gd name="connsiteY8" fmla="*/ 0 h 409575"/>
              <a:gd name="connsiteX9" fmla="*/ 0 w 3143250"/>
              <a:gd name="connsiteY9" fmla="*/ 162984 h 409575"/>
              <a:gd name="connsiteX0" fmla="*/ 3143250 w 3143250"/>
              <a:gd name="connsiteY0" fmla="*/ 257175 h 409575"/>
              <a:gd name="connsiteX1" fmla="*/ 2616200 w 3143250"/>
              <a:gd name="connsiteY1" fmla="*/ 136525 h 409575"/>
              <a:gd name="connsiteX2" fmla="*/ 2339975 w 3143250"/>
              <a:gd name="connsiteY2" fmla="*/ 225425 h 409575"/>
              <a:gd name="connsiteX3" fmla="*/ 2085975 w 3143250"/>
              <a:gd name="connsiteY3" fmla="*/ 174625 h 409575"/>
              <a:gd name="connsiteX4" fmla="*/ 1577975 w 3143250"/>
              <a:gd name="connsiteY4" fmla="*/ 323850 h 409575"/>
              <a:gd name="connsiteX5" fmla="*/ 1279525 w 3143250"/>
              <a:gd name="connsiteY5" fmla="*/ 358775 h 409575"/>
              <a:gd name="connsiteX6" fmla="*/ 1098550 w 3143250"/>
              <a:gd name="connsiteY6" fmla="*/ 409575 h 409575"/>
              <a:gd name="connsiteX7" fmla="*/ 749300 w 3143250"/>
              <a:gd name="connsiteY7" fmla="*/ 120650 h 409575"/>
              <a:gd name="connsiteX8" fmla="*/ 295275 w 3143250"/>
              <a:gd name="connsiteY8" fmla="*/ 0 h 409575"/>
              <a:gd name="connsiteX9" fmla="*/ 0 w 3143250"/>
              <a:gd name="connsiteY9" fmla="*/ 162984 h 409575"/>
              <a:gd name="connsiteX0" fmla="*/ 3143250 w 3143250"/>
              <a:gd name="connsiteY0" fmla="*/ 250825 h 403225"/>
              <a:gd name="connsiteX1" fmla="*/ 2616200 w 3143250"/>
              <a:gd name="connsiteY1" fmla="*/ 130175 h 403225"/>
              <a:gd name="connsiteX2" fmla="*/ 2339975 w 3143250"/>
              <a:gd name="connsiteY2" fmla="*/ 219075 h 403225"/>
              <a:gd name="connsiteX3" fmla="*/ 2085975 w 3143250"/>
              <a:gd name="connsiteY3" fmla="*/ 168275 h 403225"/>
              <a:gd name="connsiteX4" fmla="*/ 1577975 w 3143250"/>
              <a:gd name="connsiteY4" fmla="*/ 317500 h 403225"/>
              <a:gd name="connsiteX5" fmla="*/ 1279525 w 3143250"/>
              <a:gd name="connsiteY5" fmla="*/ 352425 h 403225"/>
              <a:gd name="connsiteX6" fmla="*/ 1098550 w 3143250"/>
              <a:gd name="connsiteY6" fmla="*/ 403225 h 403225"/>
              <a:gd name="connsiteX7" fmla="*/ 749300 w 3143250"/>
              <a:gd name="connsiteY7" fmla="*/ 114300 h 403225"/>
              <a:gd name="connsiteX8" fmla="*/ 305859 w 3143250"/>
              <a:gd name="connsiteY8" fmla="*/ 0 h 403225"/>
              <a:gd name="connsiteX9" fmla="*/ 0 w 3143250"/>
              <a:gd name="connsiteY9" fmla="*/ 156634 h 403225"/>
              <a:gd name="connsiteX0" fmla="*/ 3143250 w 3143250"/>
              <a:gd name="connsiteY0" fmla="*/ 253316 h 405716"/>
              <a:gd name="connsiteX1" fmla="*/ 2616200 w 3143250"/>
              <a:gd name="connsiteY1" fmla="*/ 132666 h 405716"/>
              <a:gd name="connsiteX2" fmla="*/ 2339975 w 3143250"/>
              <a:gd name="connsiteY2" fmla="*/ 221566 h 405716"/>
              <a:gd name="connsiteX3" fmla="*/ 2085975 w 3143250"/>
              <a:gd name="connsiteY3" fmla="*/ 170766 h 405716"/>
              <a:gd name="connsiteX4" fmla="*/ 1577975 w 3143250"/>
              <a:gd name="connsiteY4" fmla="*/ 319991 h 405716"/>
              <a:gd name="connsiteX5" fmla="*/ 1279525 w 3143250"/>
              <a:gd name="connsiteY5" fmla="*/ 354916 h 405716"/>
              <a:gd name="connsiteX6" fmla="*/ 1098550 w 3143250"/>
              <a:gd name="connsiteY6" fmla="*/ 405716 h 405716"/>
              <a:gd name="connsiteX7" fmla="*/ 749300 w 3143250"/>
              <a:gd name="connsiteY7" fmla="*/ 116791 h 405716"/>
              <a:gd name="connsiteX8" fmla="*/ 305859 w 3143250"/>
              <a:gd name="connsiteY8" fmla="*/ 2491 h 405716"/>
              <a:gd name="connsiteX9" fmla="*/ 0 w 3143250"/>
              <a:gd name="connsiteY9" fmla="*/ 159125 h 405716"/>
              <a:gd name="connsiteX0" fmla="*/ 3143250 w 3143250"/>
              <a:gd name="connsiteY0" fmla="*/ 254090 h 406490"/>
              <a:gd name="connsiteX1" fmla="*/ 2616200 w 3143250"/>
              <a:gd name="connsiteY1" fmla="*/ 133440 h 406490"/>
              <a:gd name="connsiteX2" fmla="*/ 2339975 w 3143250"/>
              <a:gd name="connsiteY2" fmla="*/ 222340 h 406490"/>
              <a:gd name="connsiteX3" fmla="*/ 2085975 w 3143250"/>
              <a:gd name="connsiteY3" fmla="*/ 171540 h 406490"/>
              <a:gd name="connsiteX4" fmla="*/ 1577975 w 3143250"/>
              <a:gd name="connsiteY4" fmla="*/ 320765 h 406490"/>
              <a:gd name="connsiteX5" fmla="*/ 1279525 w 3143250"/>
              <a:gd name="connsiteY5" fmla="*/ 355690 h 406490"/>
              <a:gd name="connsiteX6" fmla="*/ 1098550 w 3143250"/>
              <a:gd name="connsiteY6" fmla="*/ 406490 h 406490"/>
              <a:gd name="connsiteX7" fmla="*/ 749300 w 3143250"/>
              <a:gd name="connsiteY7" fmla="*/ 117565 h 406490"/>
              <a:gd name="connsiteX8" fmla="*/ 305859 w 3143250"/>
              <a:gd name="connsiteY8" fmla="*/ 3265 h 406490"/>
              <a:gd name="connsiteX9" fmla="*/ 0 w 3143250"/>
              <a:gd name="connsiteY9" fmla="*/ 159899 h 406490"/>
              <a:gd name="connsiteX0" fmla="*/ 3143250 w 3143250"/>
              <a:gd name="connsiteY0" fmla="*/ 245976 h 398376"/>
              <a:gd name="connsiteX1" fmla="*/ 2616200 w 3143250"/>
              <a:gd name="connsiteY1" fmla="*/ 125326 h 398376"/>
              <a:gd name="connsiteX2" fmla="*/ 2339975 w 3143250"/>
              <a:gd name="connsiteY2" fmla="*/ 214226 h 398376"/>
              <a:gd name="connsiteX3" fmla="*/ 2085975 w 3143250"/>
              <a:gd name="connsiteY3" fmla="*/ 163426 h 398376"/>
              <a:gd name="connsiteX4" fmla="*/ 1577975 w 3143250"/>
              <a:gd name="connsiteY4" fmla="*/ 312651 h 398376"/>
              <a:gd name="connsiteX5" fmla="*/ 1279525 w 3143250"/>
              <a:gd name="connsiteY5" fmla="*/ 347576 h 398376"/>
              <a:gd name="connsiteX6" fmla="*/ 1098550 w 3143250"/>
              <a:gd name="connsiteY6" fmla="*/ 398376 h 398376"/>
              <a:gd name="connsiteX7" fmla="*/ 749300 w 3143250"/>
              <a:gd name="connsiteY7" fmla="*/ 109451 h 398376"/>
              <a:gd name="connsiteX8" fmla="*/ 274109 w 3143250"/>
              <a:gd name="connsiteY8" fmla="*/ 3618 h 398376"/>
              <a:gd name="connsiteX9" fmla="*/ 0 w 3143250"/>
              <a:gd name="connsiteY9" fmla="*/ 151785 h 398376"/>
              <a:gd name="connsiteX0" fmla="*/ 3143250 w 3143250"/>
              <a:gd name="connsiteY0" fmla="*/ 245976 h 398376"/>
              <a:gd name="connsiteX1" fmla="*/ 2616200 w 3143250"/>
              <a:gd name="connsiteY1" fmla="*/ 125326 h 398376"/>
              <a:gd name="connsiteX2" fmla="*/ 2339975 w 3143250"/>
              <a:gd name="connsiteY2" fmla="*/ 214226 h 398376"/>
              <a:gd name="connsiteX3" fmla="*/ 2085975 w 3143250"/>
              <a:gd name="connsiteY3" fmla="*/ 163426 h 398376"/>
              <a:gd name="connsiteX4" fmla="*/ 1577975 w 3143250"/>
              <a:gd name="connsiteY4" fmla="*/ 312651 h 398376"/>
              <a:gd name="connsiteX5" fmla="*/ 1279525 w 3143250"/>
              <a:gd name="connsiteY5" fmla="*/ 347576 h 398376"/>
              <a:gd name="connsiteX6" fmla="*/ 1098550 w 3143250"/>
              <a:gd name="connsiteY6" fmla="*/ 398376 h 398376"/>
              <a:gd name="connsiteX7" fmla="*/ 749300 w 3143250"/>
              <a:gd name="connsiteY7" fmla="*/ 109451 h 398376"/>
              <a:gd name="connsiteX8" fmla="*/ 274109 w 3143250"/>
              <a:gd name="connsiteY8" fmla="*/ 3618 h 398376"/>
              <a:gd name="connsiteX9" fmla="*/ 0 w 3143250"/>
              <a:gd name="connsiteY9" fmla="*/ 151785 h 398376"/>
              <a:gd name="connsiteX0" fmla="*/ 3143250 w 3143250"/>
              <a:gd name="connsiteY0" fmla="*/ 245976 h 402609"/>
              <a:gd name="connsiteX1" fmla="*/ 2616200 w 3143250"/>
              <a:gd name="connsiteY1" fmla="*/ 125326 h 402609"/>
              <a:gd name="connsiteX2" fmla="*/ 2339975 w 3143250"/>
              <a:gd name="connsiteY2" fmla="*/ 214226 h 402609"/>
              <a:gd name="connsiteX3" fmla="*/ 2085975 w 3143250"/>
              <a:gd name="connsiteY3" fmla="*/ 163426 h 402609"/>
              <a:gd name="connsiteX4" fmla="*/ 1577975 w 3143250"/>
              <a:gd name="connsiteY4" fmla="*/ 312651 h 402609"/>
              <a:gd name="connsiteX5" fmla="*/ 1279525 w 3143250"/>
              <a:gd name="connsiteY5" fmla="*/ 347576 h 402609"/>
              <a:gd name="connsiteX6" fmla="*/ 1062567 w 3143250"/>
              <a:gd name="connsiteY6" fmla="*/ 402609 h 402609"/>
              <a:gd name="connsiteX7" fmla="*/ 749300 w 3143250"/>
              <a:gd name="connsiteY7" fmla="*/ 109451 h 402609"/>
              <a:gd name="connsiteX8" fmla="*/ 274109 w 3143250"/>
              <a:gd name="connsiteY8" fmla="*/ 3618 h 402609"/>
              <a:gd name="connsiteX9" fmla="*/ 0 w 3143250"/>
              <a:gd name="connsiteY9" fmla="*/ 151785 h 402609"/>
              <a:gd name="connsiteX0" fmla="*/ 3143250 w 3143250"/>
              <a:gd name="connsiteY0" fmla="*/ 245976 h 402609"/>
              <a:gd name="connsiteX1" fmla="*/ 2616200 w 3143250"/>
              <a:gd name="connsiteY1" fmla="*/ 125326 h 402609"/>
              <a:gd name="connsiteX2" fmla="*/ 2339975 w 3143250"/>
              <a:gd name="connsiteY2" fmla="*/ 214226 h 402609"/>
              <a:gd name="connsiteX3" fmla="*/ 2085975 w 3143250"/>
              <a:gd name="connsiteY3" fmla="*/ 163426 h 402609"/>
              <a:gd name="connsiteX4" fmla="*/ 1577975 w 3143250"/>
              <a:gd name="connsiteY4" fmla="*/ 312651 h 402609"/>
              <a:gd name="connsiteX5" fmla="*/ 1279525 w 3143250"/>
              <a:gd name="connsiteY5" fmla="*/ 347576 h 402609"/>
              <a:gd name="connsiteX6" fmla="*/ 1062567 w 3143250"/>
              <a:gd name="connsiteY6" fmla="*/ 402609 h 402609"/>
              <a:gd name="connsiteX7" fmla="*/ 749300 w 3143250"/>
              <a:gd name="connsiteY7" fmla="*/ 109451 h 402609"/>
              <a:gd name="connsiteX8" fmla="*/ 274109 w 3143250"/>
              <a:gd name="connsiteY8" fmla="*/ 3618 h 402609"/>
              <a:gd name="connsiteX9" fmla="*/ 0 w 3143250"/>
              <a:gd name="connsiteY9" fmla="*/ 151785 h 402609"/>
              <a:gd name="connsiteX0" fmla="*/ 3143250 w 3143250"/>
              <a:gd name="connsiteY0" fmla="*/ 245976 h 402609"/>
              <a:gd name="connsiteX1" fmla="*/ 2616200 w 3143250"/>
              <a:gd name="connsiteY1" fmla="*/ 125326 h 402609"/>
              <a:gd name="connsiteX2" fmla="*/ 2339975 w 3143250"/>
              <a:gd name="connsiteY2" fmla="*/ 214226 h 402609"/>
              <a:gd name="connsiteX3" fmla="*/ 2085975 w 3143250"/>
              <a:gd name="connsiteY3" fmla="*/ 163426 h 402609"/>
              <a:gd name="connsiteX4" fmla="*/ 1577975 w 3143250"/>
              <a:gd name="connsiteY4" fmla="*/ 312651 h 402609"/>
              <a:gd name="connsiteX5" fmla="*/ 1296459 w 3143250"/>
              <a:gd name="connsiteY5" fmla="*/ 370859 h 402609"/>
              <a:gd name="connsiteX6" fmla="*/ 1062567 w 3143250"/>
              <a:gd name="connsiteY6" fmla="*/ 402609 h 402609"/>
              <a:gd name="connsiteX7" fmla="*/ 749300 w 3143250"/>
              <a:gd name="connsiteY7" fmla="*/ 109451 h 402609"/>
              <a:gd name="connsiteX8" fmla="*/ 274109 w 3143250"/>
              <a:gd name="connsiteY8" fmla="*/ 3618 h 402609"/>
              <a:gd name="connsiteX9" fmla="*/ 0 w 3143250"/>
              <a:gd name="connsiteY9" fmla="*/ 151785 h 402609"/>
              <a:gd name="connsiteX0" fmla="*/ 3143250 w 3143250"/>
              <a:gd name="connsiteY0" fmla="*/ 245976 h 404231"/>
              <a:gd name="connsiteX1" fmla="*/ 2616200 w 3143250"/>
              <a:gd name="connsiteY1" fmla="*/ 125326 h 404231"/>
              <a:gd name="connsiteX2" fmla="*/ 2339975 w 3143250"/>
              <a:gd name="connsiteY2" fmla="*/ 214226 h 404231"/>
              <a:gd name="connsiteX3" fmla="*/ 2085975 w 3143250"/>
              <a:gd name="connsiteY3" fmla="*/ 163426 h 404231"/>
              <a:gd name="connsiteX4" fmla="*/ 1577975 w 3143250"/>
              <a:gd name="connsiteY4" fmla="*/ 312651 h 404231"/>
              <a:gd name="connsiteX5" fmla="*/ 1296459 w 3143250"/>
              <a:gd name="connsiteY5" fmla="*/ 370859 h 404231"/>
              <a:gd name="connsiteX6" fmla="*/ 1062567 w 3143250"/>
              <a:gd name="connsiteY6" fmla="*/ 402609 h 404231"/>
              <a:gd name="connsiteX7" fmla="*/ 749300 w 3143250"/>
              <a:gd name="connsiteY7" fmla="*/ 109451 h 404231"/>
              <a:gd name="connsiteX8" fmla="*/ 274109 w 3143250"/>
              <a:gd name="connsiteY8" fmla="*/ 3618 h 404231"/>
              <a:gd name="connsiteX9" fmla="*/ 0 w 3143250"/>
              <a:gd name="connsiteY9" fmla="*/ 151785 h 404231"/>
              <a:gd name="connsiteX0" fmla="*/ 3143250 w 3143250"/>
              <a:gd name="connsiteY0" fmla="*/ 245976 h 399950"/>
              <a:gd name="connsiteX1" fmla="*/ 2616200 w 3143250"/>
              <a:gd name="connsiteY1" fmla="*/ 125326 h 399950"/>
              <a:gd name="connsiteX2" fmla="*/ 2339975 w 3143250"/>
              <a:gd name="connsiteY2" fmla="*/ 214226 h 399950"/>
              <a:gd name="connsiteX3" fmla="*/ 2085975 w 3143250"/>
              <a:gd name="connsiteY3" fmla="*/ 163426 h 399950"/>
              <a:gd name="connsiteX4" fmla="*/ 1577975 w 3143250"/>
              <a:gd name="connsiteY4" fmla="*/ 312651 h 399950"/>
              <a:gd name="connsiteX5" fmla="*/ 1296459 w 3143250"/>
              <a:gd name="connsiteY5" fmla="*/ 370859 h 399950"/>
              <a:gd name="connsiteX6" fmla="*/ 1060450 w 3143250"/>
              <a:gd name="connsiteY6" fmla="*/ 392026 h 399950"/>
              <a:gd name="connsiteX7" fmla="*/ 749300 w 3143250"/>
              <a:gd name="connsiteY7" fmla="*/ 109451 h 399950"/>
              <a:gd name="connsiteX8" fmla="*/ 274109 w 3143250"/>
              <a:gd name="connsiteY8" fmla="*/ 3618 h 399950"/>
              <a:gd name="connsiteX9" fmla="*/ 0 w 3143250"/>
              <a:gd name="connsiteY9" fmla="*/ 151785 h 399950"/>
              <a:gd name="connsiteX0" fmla="*/ 3143250 w 3143250"/>
              <a:gd name="connsiteY0" fmla="*/ 245976 h 415951"/>
              <a:gd name="connsiteX1" fmla="*/ 2616200 w 3143250"/>
              <a:gd name="connsiteY1" fmla="*/ 125326 h 415951"/>
              <a:gd name="connsiteX2" fmla="*/ 2339975 w 3143250"/>
              <a:gd name="connsiteY2" fmla="*/ 214226 h 415951"/>
              <a:gd name="connsiteX3" fmla="*/ 2085975 w 3143250"/>
              <a:gd name="connsiteY3" fmla="*/ 163426 h 415951"/>
              <a:gd name="connsiteX4" fmla="*/ 1577975 w 3143250"/>
              <a:gd name="connsiteY4" fmla="*/ 312651 h 415951"/>
              <a:gd name="connsiteX5" fmla="*/ 1296459 w 3143250"/>
              <a:gd name="connsiteY5" fmla="*/ 370859 h 415951"/>
              <a:gd name="connsiteX6" fmla="*/ 1060450 w 3143250"/>
              <a:gd name="connsiteY6" fmla="*/ 392026 h 415951"/>
              <a:gd name="connsiteX7" fmla="*/ 749300 w 3143250"/>
              <a:gd name="connsiteY7" fmla="*/ 109451 h 415951"/>
              <a:gd name="connsiteX8" fmla="*/ 274109 w 3143250"/>
              <a:gd name="connsiteY8" fmla="*/ 3618 h 415951"/>
              <a:gd name="connsiteX9" fmla="*/ 0 w 3143250"/>
              <a:gd name="connsiteY9" fmla="*/ 151785 h 415951"/>
              <a:gd name="connsiteX0" fmla="*/ 3143250 w 3143250"/>
              <a:gd name="connsiteY0" fmla="*/ 245976 h 408430"/>
              <a:gd name="connsiteX1" fmla="*/ 2616200 w 3143250"/>
              <a:gd name="connsiteY1" fmla="*/ 125326 h 408430"/>
              <a:gd name="connsiteX2" fmla="*/ 2339975 w 3143250"/>
              <a:gd name="connsiteY2" fmla="*/ 214226 h 408430"/>
              <a:gd name="connsiteX3" fmla="*/ 2085975 w 3143250"/>
              <a:gd name="connsiteY3" fmla="*/ 163426 h 408430"/>
              <a:gd name="connsiteX4" fmla="*/ 1577975 w 3143250"/>
              <a:gd name="connsiteY4" fmla="*/ 312651 h 408430"/>
              <a:gd name="connsiteX5" fmla="*/ 1296459 w 3143250"/>
              <a:gd name="connsiteY5" fmla="*/ 370859 h 408430"/>
              <a:gd name="connsiteX6" fmla="*/ 1060450 w 3143250"/>
              <a:gd name="connsiteY6" fmla="*/ 392026 h 408430"/>
              <a:gd name="connsiteX7" fmla="*/ 749300 w 3143250"/>
              <a:gd name="connsiteY7" fmla="*/ 109451 h 408430"/>
              <a:gd name="connsiteX8" fmla="*/ 274109 w 3143250"/>
              <a:gd name="connsiteY8" fmla="*/ 3618 h 408430"/>
              <a:gd name="connsiteX9" fmla="*/ 0 w 3143250"/>
              <a:gd name="connsiteY9" fmla="*/ 151785 h 408430"/>
              <a:gd name="connsiteX0" fmla="*/ 3143250 w 3143250"/>
              <a:gd name="connsiteY0" fmla="*/ 245976 h 405471"/>
              <a:gd name="connsiteX1" fmla="*/ 2616200 w 3143250"/>
              <a:gd name="connsiteY1" fmla="*/ 125326 h 405471"/>
              <a:gd name="connsiteX2" fmla="*/ 2339975 w 3143250"/>
              <a:gd name="connsiteY2" fmla="*/ 214226 h 405471"/>
              <a:gd name="connsiteX3" fmla="*/ 2085975 w 3143250"/>
              <a:gd name="connsiteY3" fmla="*/ 163426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85975 w 3143250"/>
              <a:gd name="connsiteY3" fmla="*/ 163426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85975 w 3143250"/>
              <a:gd name="connsiteY3" fmla="*/ 163426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85975 w 3143250"/>
              <a:gd name="connsiteY3" fmla="*/ 163426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85975 w 3143250"/>
              <a:gd name="connsiteY3" fmla="*/ 163426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85975 w 3143250"/>
              <a:gd name="connsiteY3" fmla="*/ 163426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85975 w 3143250"/>
              <a:gd name="connsiteY3" fmla="*/ 163426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64808 w 3143250"/>
              <a:gd name="connsiteY3" fmla="*/ 184593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64808 w 3143250"/>
              <a:gd name="connsiteY3" fmla="*/ 184593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66925 w 3143250"/>
              <a:gd name="connsiteY3" fmla="*/ 16342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73275 w 3143250"/>
              <a:gd name="connsiteY3" fmla="*/ 18247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73275 w 3143250"/>
              <a:gd name="connsiteY3" fmla="*/ 18247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73275 w 3143250"/>
              <a:gd name="connsiteY3" fmla="*/ 18247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62692 w 3143250"/>
              <a:gd name="connsiteY3" fmla="*/ 17612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39975 w 3143250"/>
              <a:gd name="connsiteY2" fmla="*/ 214226 h 405471"/>
              <a:gd name="connsiteX3" fmla="*/ 2062692 w 3143250"/>
              <a:gd name="connsiteY3" fmla="*/ 17612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42092 w 3143250"/>
              <a:gd name="connsiteY2" fmla="*/ 197293 h 405471"/>
              <a:gd name="connsiteX3" fmla="*/ 2062692 w 3143250"/>
              <a:gd name="connsiteY3" fmla="*/ 17612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42092 w 3143250"/>
              <a:gd name="connsiteY2" fmla="*/ 197293 h 405471"/>
              <a:gd name="connsiteX3" fmla="*/ 2062692 w 3143250"/>
              <a:gd name="connsiteY3" fmla="*/ 17612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42092 w 3143250"/>
              <a:gd name="connsiteY2" fmla="*/ 197293 h 405471"/>
              <a:gd name="connsiteX3" fmla="*/ 2062692 w 3143250"/>
              <a:gd name="connsiteY3" fmla="*/ 17612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5471"/>
              <a:gd name="connsiteX1" fmla="*/ 2616200 w 3143250"/>
              <a:gd name="connsiteY1" fmla="*/ 125326 h 405471"/>
              <a:gd name="connsiteX2" fmla="*/ 2342092 w 3143250"/>
              <a:gd name="connsiteY2" fmla="*/ 197293 h 405471"/>
              <a:gd name="connsiteX3" fmla="*/ 2062692 w 3143250"/>
              <a:gd name="connsiteY3" fmla="*/ 176127 h 405471"/>
              <a:gd name="connsiteX4" fmla="*/ 1577975 w 3143250"/>
              <a:gd name="connsiteY4" fmla="*/ 312651 h 405471"/>
              <a:gd name="connsiteX5" fmla="*/ 1287992 w 3143250"/>
              <a:gd name="connsiteY5" fmla="*/ 364509 h 405471"/>
              <a:gd name="connsiteX6" fmla="*/ 1060450 w 3143250"/>
              <a:gd name="connsiteY6" fmla="*/ 392026 h 405471"/>
              <a:gd name="connsiteX7" fmla="*/ 749300 w 3143250"/>
              <a:gd name="connsiteY7" fmla="*/ 109451 h 405471"/>
              <a:gd name="connsiteX8" fmla="*/ 274109 w 3143250"/>
              <a:gd name="connsiteY8" fmla="*/ 3618 h 405471"/>
              <a:gd name="connsiteX9" fmla="*/ 0 w 3143250"/>
              <a:gd name="connsiteY9" fmla="*/ 151785 h 405471"/>
              <a:gd name="connsiteX0" fmla="*/ 3143250 w 3143250"/>
              <a:gd name="connsiteY0" fmla="*/ 245976 h 401552"/>
              <a:gd name="connsiteX1" fmla="*/ 2616200 w 3143250"/>
              <a:gd name="connsiteY1" fmla="*/ 125326 h 401552"/>
              <a:gd name="connsiteX2" fmla="*/ 2342092 w 3143250"/>
              <a:gd name="connsiteY2" fmla="*/ 197293 h 401552"/>
              <a:gd name="connsiteX3" fmla="*/ 2062692 w 3143250"/>
              <a:gd name="connsiteY3" fmla="*/ 176127 h 401552"/>
              <a:gd name="connsiteX4" fmla="*/ 1577975 w 3143250"/>
              <a:gd name="connsiteY4" fmla="*/ 312651 h 401552"/>
              <a:gd name="connsiteX5" fmla="*/ 1283759 w 3143250"/>
              <a:gd name="connsiteY5" fmla="*/ 353926 h 401552"/>
              <a:gd name="connsiteX6" fmla="*/ 1060450 w 3143250"/>
              <a:gd name="connsiteY6" fmla="*/ 392026 h 401552"/>
              <a:gd name="connsiteX7" fmla="*/ 749300 w 3143250"/>
              <a:gd name="connsiteY7" fmla="*/ 109451 h 401552"/>
              <a:gd name="connsiteX8" fmla="*/ 274109 w 3143250"/>
              <a:gd name="connsiteY8" fmla="*/ 3618 h 401552"/>
              <a:gd name="connsiteX9" fmla="*/ 0 w 3143250"/>
              <a:gd name="connsiteY9" fmla="*/ 151785 h 401552"/>
              <a:gd name="connsiteX0" fmla="*/ 3143250 w 3143250"/>
              <a:gd name="connsiteY0" fmla="*/ 245976 h 402234"/>
              <a:gd name="connsiteX1" fmla="*/ 2616200 w 3143250"/>
              <a:gd name="connsiteY1" fmla="*/ 125326 h 402234"/>
              <a:gd name="connsiteX2" fmla="*/ 2342092 w 3143250"/>
              <a:gd name="connsiteY2" fmla="*/ 197293 h 402234"/>
              <a:gd name="connsiteX3" fmla="*/ 2062692 w 3143250"/>
              <a:gd name="connsiteY3" fmla="*/ 176127 h 402234"/>
              <a:gd name="connsiteX4" fmla="*/ 1577975 w 3143250"/>
              <a:gd name="connsiteY4" fmla="*/ 312651 h 402234"/>
              <a:gd name="connsiteX5" fmla="*/ 1290109 w 3143250"/>
              <a:gd name="connsiteY5" fmla="*/ 356043 h 402234"/>
              <a:gd name="connsiteX6" fmla="*/ 1060450 w 3143250"/>
              <a:gd name="connsiteY6" fmla="*/ 392026 h 402234"/>
              <a:gd name="connsiteX7" fmla="*/ 749300 w 3143250"/>
              <a:gd name="connsiteY7" fmla="*/ 109451 h 402234"/>
              <a:gd name="connsiteX8" fmla="*/ 274109 w 3143250"/>
              <a:gd name="connsiteY8" fmla="*/ 3618 h 402234"/>
              <a:gd name="connsiteX9" fmla="*/ 0 w 3143250"/>
              <a:gd name="connsiteY9" fmla="*/ 151785 h 402234"/>
              <a:gd name="connsiteX0" fmla="*/ 3143250 w 3143250"/>
              <a:gd name="connsiteY0" fmla="*/ 245976 h 402234"/>
              <a:gd name="connsiteX1" fmla="*/ 2616200 w 3143250"/>
              <a:gd name="connsiteY1" fmla="*/ 125326 h 402234"/>
              <a:gd name="connsiteX2" fmla="*/ 2342092 w 3143250"/>
              <a:gd name="connsiteY2" fmla="*/ 197293 h 402234"/>
              <a:gd name="connsiteX3" fmla="*/ 2062692 w 3143250"/>
              <a:gd name="connsiteY3" fmla="*/ 176127 h 402234"/>
              <a:gd name="connsiteX4" fmla="*/ 1577975 w 3143250"/>
              <a:gd name="connsiteY4" fmla="*/ 312651 h 402234"/>
              <a:gd name="connsiteX5" fmla="*/ 1290109 w 3143250"/>
              <a:gd name="connsiteY5" fmla="*/ 356043 h 402234"/>
              <a:gd name="connsiteX6" fmla="*/ 1060450 w 3143250"/>
              <a:gd name="connsiteY6" fmla="*/ 392026 h 402234"/>
              <a:gd name="connsiteX7" fmla="*/ 749300 w 3143250"/>
              <a:gd name="connsiteY7" fmla="*/ 109451 h 402234"/>
              <a:gd name="connsiteX8" fmla="*/ 274109 w 3143250"/>
              <a:gd name="connsiteY8" fmla="*/ 3618 h 402234"/>
              <a:gd name="connsiteX9" fmla="*/ 0 w 3143250"/>
              <a:gd name="connsiteY9" fmla="*/ 151785 h 402234"/>
              <a:gd name="connsiteX0" fmla="*/ 3143250 w 3143250"/>
              <a:gd name="connsiteY0" fmla="*/ 245976 h 403750"/>
              <a:gd name="connsiteX1" fmla="*/ 2616200 w 3143250"/>
              <a:gd name="connsiteY1" fmla="*/ 125326 h 403750"/>
              <a:gd name="connsiteX2" fmla="*/ 2342092 w 3143250"/>
              <a:gd name="connsiteY2" fmla="*/ 197293 h 403750"/>
              <a:gd name="connsiteX3" fmla="*/ 2062692 w 3143250"/>
              <a:gd name="connsiteY3" fmla="*/ 176127 h 403750"/>
              <a:gd name="connsiteX4" fmla="*/ 1577975 w 3143250"/>
              <a:gd name="connsiteY4" fmla="*/ 312651 h 403750"/>
              <a:gd name="connsiteX5" fmla="*/ 1294342 w 3143250"/>
              <a:gd name="connsiteY5" fmla="*/ 360277 h 403750"/>
              <a:gd name="connsiteX6" fmla="*/ 1060450 w 3143250"/>
              <a:gd name="connsiteY6" fmla="*/ 392026 h 403750"/>
              <a:gd name="connsiteX7" fmla="*/ 749300 w 3143250"/>
              <a:gd name="connsiteY7" fmla="*/ 109451 h 403750"/>
              <a:gd name="connsiteX8" fmla="*/ 274109 w 3143250"/>
              <a:gd name="connsiteY8" fmla="*/ 3618 h 403750"/>
              <a:gd name="connsiteX9" fmla="*/ 0 w 3143250"/>
              <a:gd name="connsiteY9" fmla="*/ 151785 h 403750"/>
              <a:gd name="connsiteX0" fmla="*/ 3143250 w 3143250"/>
              <a:gd name="connsiteY0" fmla="*/ 245976 h 403750"/>
              <a:gd name="connsiteX1" fmla="*/ 2616200 w 3143250"/>
              <a:gd name="connsiteY1" fmla="*/ 125326 h 403750"/>
              <a:gd name="connsiteX2" fmla="*/ 2342092 w 3143250"/>
              <a:gd name="connsiteY2" fmla="*/ 197293 h 403750"/>
              <a:gd name="connsiteX3" fmla="*/ 2062692 w 3143250"/>
              <a:gd name="connsiteY3" fmla="*/ 176127 h 403750"/>
              <a:gd name="connsiteX4" fmla="*/ 1577975 w 3143250"/>
              <a:gd name="connsiteY4" fmla="*/ 312651 h 403750"/>
              <a:gd name="connsiteX5" fmla="*/ 1294342 w 3143250"/>
              <a:gd name="connsiteY5" fmla="*/ 360277 h 403750"/>
              <a:gd name="connsiteX6" fmla="*/ 1060450 w 3143250"/>
              <a:gd name="connsiteY6" fmla="*/ 392026 h 403750"/>
              <a:gd name="connsiteX7" fmla="*/ 749300 w 3143250"/>
              <a:gd name="connsiteY7" fmla="*/ 109451 h 403750"/>
              <a:gd name="connsiteX8" fmla="*/ 274109 w 3143250"/>
              <a:gd name="connsiteY8" fmla="*/ 3618 h 403750"/>
              <a:gd name="connsiteX9" fmla="*/ 0 w 3143250"/>
              <a:gd name="connsiteY9" fmla="*/ 151785 h 403750"/>
              <a:gd name="connsiteX0" fmla="*/ 3143250 w 3143250"/>
              <a:gd name="connsiteY0" fmla="*/ 245976 h 403750"/>
              <a:gd name="connsiteX1" fmla="*/ 2616200 w 3143250"/>
              <a:gd name="connsiteY1" fmla="*/ 125326 h 403750"/>
              <a:gd name="connsiteX2" fmla="*/ 2342092 w 3143250"/>
              <a:gd name="connsiteY2" fmla="*/ 197293 h 403750"/>
              <a:gd name="connsiteX3" fmla="*/ 2062692 w 3143250"/>
              <a:gd name="connsiteY3" fmla="*/ 176127 h 403750"/>
              <a:gd name="connsiteX4" fmla="*/ 1577975 w 3143250"/>
              <a:gd name="connsiteY4" fmla="*/ 312651 h 403750"/>
              <a:gd name="connsiteX5" fmla="*/ 1294342 w 3143250"/>
              <a:gd name="connsiteY5" fmla="*/ 360277 h 403750"/>
              <a:gd name="connsiteX6" fmla="*/ 1060450 w 3143250"/>
              <a:gd name="connsiteY6" fmla="*/ 392026 h 403750"/>
              <a:gd name="connsiteX7" fmla="*/ 749300 w 3143250"/>
              <a:gd name="connsiteY7" fmla="*/ 109451 h 403750"/>
              <a:gd name="connsiteX8" fmla="*/ 274109 w 3143250"/>
              <a:gd name="connsiteY8" fmla="*/ 3618 h 403750"/>
              <a:gd name="connsiteX9" fmla="*/ 0 w 3143250"/>
              <a:gd name="connsiteY9" fmla="*/ 151785 h 403750"/>
              <a:gd name="connsiteX0" fmla="*/ 3143250 w 3143250"/>
              <a:gd name="connsiteY0" fmla="*/ 245976 h 403750"/>
              <a:gd name="connsiteX1" fmla="*/ 2616200 w 3143250"/>
              <a:gd name="connsiteY1" fmla="*/ 125326 h 403750"/>
              <a:gd name="connsiteX2" fmla="*/ 2342092 w 3143250"/>
              <a:gd name="connsiteY2" fmla="*/ 197293 h 403750"/>
              <a:gd name="connsiteX3" fmla="*/ 2062692 w 3143250"/>
              <a:gd name="connsiteY3" fmla="*/ 176127 h 403750"/>
              <a:gd name="connsiteX4" fmla="*/ 1577975 w 3143250"/>
              <a:gd name="connsiteY4" fmla="*/ 312651 h 403750"/>
              <a:gd name="connsiteX5" fmla="*/ 1294342 w 3143250"/>
              <a:gd name="connsiteY5" fmla="*/ 360277 h 403750"/>
              <a:gd name="connsiteX6" fmla="*/ 1060450 w 3143250"/>
              <a:gd name="connsiteY6" fmla="*/ 392026 h 403750"/>
              <a:gd name="connsiteX7" fmla="*/ 749300 w 3143250"/>
              <a:gd name="connsiteY7" fmla="*/ 109451 h 403750"/>
              <a:gd name="connsiteX8" fmla="*/ 274109 w 3143250"/>
              <a:gd name="connsiteY8" fmla="*/ 3618 h 403750"/>
              <a:gd name="connsiteX9" fmla="*/ 0 w 3143250"/>
              <a:gd name="connsiteY9" fmla="*/ 151785 h 403750"/>
              <a:gd name="connsiteX0" fmla="*/ 3143250 w 3143250"/>
              <a:gd name="connsiteY0" fmla="*/ 245976 h 397483"/>
              <a:gd name="connsiteX1" fmla="*/ 2616200 w 3143250"/>
              <a:gd name="connsiteY1" fmla="*/ 125326 h 397483"/>
              <a:gd name="connsiteX2" fmla="*/ 2342092 w 3143250"/>
              <a:gd name="connsiteY2" fmla="*/ 197293 h 397483"/>
              <a:gd name="connsiteX3" fmla="*/ 2062692 w 3143250"/>
              <a:gd name="connsiteY3" fmla="*/ 176127 h 397483"/>
              <a:gd name="connsiteX4" fmla="*/ 1577975 w 3143250"/>
              <a:gd name="connsiteY4" fmla="*/ 312651 h 397483"/>
              <a:gd name="connsiteX5" fmla="*/ 1294342 w 3143250"/>
              <a:gd name="connsiteY5" fmla="*/ 360277 h 397483"/>
              <a:gd name="connsiteX6" fmla="*/ 1060450 w 3143250"/>
              <a:gd name="connsiteY6" fmla="*/ 392026 h 397483"/>
              <a:gd name="connsiteX7" fmla="*/ 749300 w 3143250"/>
              <a:gd name="connsiteY7" fmla="*/ 109451 h 397483"/>
              <a:gd name="connsiteX8" fmla="*/ 274109 w 3143250"/>
              <a:gd name="connsiteY8" fmla="*/ 3618 h 397483"/>
              <a:gd name="connsiteX9" fmla="*/ 0 w 3143250"/>
              <a:gd name="connsiteY9" fmla="*/ 151785 h 397483"/>
              <a:gd name="connsiteX0" fmla="*/ 3143250 w 3143250"/>
              <a:gd name="connsiteY0" fmla="*/ 245976 h 401897"/>
              <a:gd name="connsiteX1" fmla="*/ 2616200 w 3143250"/>
              <a:gd name="connsiteY1" fmla="*/ 125326 h 401897"/>
              <a:gd name="connsiteX2" fmla="*/ 2342092 w 3143250"/>
              <a:gd name="connsiteY2" fmla="*/ 197293 h 401897"/>
              <a:gd name="connsiteX3" fmla="*/ 2062692 w 3143250"/>
              <a:gd name="connsiteY3" fmla="*/ 176127 h 401897"/>
              <a:gd name="connsiteX4" fmla="*/ 1577975 w 3143250"/>
              <a:gd name="connsiteY4" fmla="*/ 312651 h 401897"/>
              <a:gd name="connsiteX5" fmla="*/ 1294342 w 3143250"/>
              <a:gd name="connsiteY5" fmla="*/ 360277 h 401897"/>
              <a:gd name="connsiteX6" fmla="*/ 1060450 w 3143250"/>
              <a:gd name="connsiteY6" fmla="*/ 392026 h 401897"/>
              <a:gd name="connsiteX7" fmla="*/ 749300 w 3143250"/>
              <a:gd name="connsiteY7" fmla="*/ 109451 h 401897"/>
              <a:gd name="connsiteX8" fmla="*/ 274109 w 3143250"/>
              <a:gd name="connsiteY8" fmla="*/ 3618 h 401897"/>
              <a:gd name="connsiteX9" fmla="*/ 0 w 3143250"/>
              <a:gd name="connsiteY9" fmla="*/ 151785 h 401897"/>
              <a:gd name="connsiteX0" fmla="*/ 3143250 w 3143250"/>
              <a:gd name="connsiteY0" fmla="*/ 245976 h 401897"/>
              <a:gd name="connsiteX1" fmla="*/ 2616200 w 3143250"/>
              <a:gd name="connsiteY1" fmla="*/ 125326 h 401897"/>
              <a:gd name="connsiteX2" fmla="*/ 2342092 w 3143250"/>
              <a:gd name="connsiteY2" fmla="*/ 197293 h 401897"/>
              <a:gd name="connsiteX3" fmla="*/ 2062692 w 3143250"/>
              <a:gd name="connsiteY3" fmla="*/ 176127 h 401897"/>
              <a:gd name="connsiteX4" fmla="*/ 1577975 w 3143250"/>
              <a:gd name="connsiteY4" fmla="*/ 312651 h 401897"/>
              <a:gd name="connsiteX5" fmla="*/ 1271059 w 3143250"/>
              <a:gd name="connsiteY5" fmla="*/ 360277 h 401897"/>
              <a:gd name="connsiteX6" fmla="*/ 1060450 w 3143250"/>
              <a:gd name="connsiteY6" fmla="*/ 392026 h 401897"/>
              <a:gd name="connsiteX7" fmla="*/ 749300 w 3143250"/>
              <a:gd name="connsiteY7" fmla="*/ 109451 h 401897"/>
              <a:gd name="connsiteX8" fmla="*/ 274109 w 3143250"/>
              <a:gd name="connsiteY8" fmla="*/ 3618 h 401897"/>
              <a:gd name="connsiteX9" fmla="*/ 0 w 3143250"/>
              <a:gd name="connsiteY9" fmla="*/ 151785 h 401897"/>
              <a:gd name="connsiteX0" fmla="*/ 3143250 w 3143250"/>
              <a:gd name="connsiteY0" fmla="*/ 245976 h 396925"/>
              <a:gd name="connsiteX1" fmla="*/ 2616200 w 3143250"/>
              <a:gd name="connsiteY1" fmla="*/ 125326 h 396925"/>
              <a:gd name="connsiteX2" fmla="*/ 2342092 w 3143250"/>
              <a:gd name="connsiteY2" fmla="*/ 197293 h 396925"/>
              <a:gd name="connsiteX3" fmla="*/ 2062692 w 3143250"/>
              <a:gd name="connsiteY3" fmla="*/ 176127 h 396925"/>
              <a:gd name="connsiteX4" fmla="*/ 1577975 w 3143250"/>
              <a:gd name="connsiteY4" fmla="*/ 312651 h 396925"/>
              <a:gd name="connsiteX5" fmla="*/ 1271059 w 3143250"/>
              <a:gd name="connsiteY5" fmla="*/ 360277 h 396925"/>
              <a:gd name="connsiteX6" fmla="*/ 1060450 w 3143250"/>
              <a:gd name="connsiteY6" fmla="*/ 392026 h 396925"/>
              <a:gd name="connsiteX7" fmla="*/ 749300 w 3143250"/>
              <a:gd name="connsiteY7" fmla="*/ 109451 h 396925"/>
              <a:gd name="connsiteX8" fmla="*/ 274109 w 3143250"/>
              <a:gd name="connsiteY8" fmla="*/ 3618 h 396925"/>
              <a:gd name="connsiteX9" fmla="*/ 0 w 3143250"/>
              <a:gd name="connsiteY9" fmla="*/ 151785 h 396925"/>
              <a:gd name="connsiteX0" fmla="*/ 3143250 w 3143250"/>
              <a:gd name="connsiteY0" fmla="*/ 245976 h 404412"/>
              <a:gd name="connsiteX1" fmla="*/ 2616200 w 3143250"/>
              <a:gd name="connsiteY1" fmla="*/ 125326 h 404412"/>
              <a:gd name="connsiteX2" fmla="*/ 2342092 w 3143250"/>
              <a:gd name="connsiteY2" fmla="*/ 197293 h 404412"/>
              <a:gd name="connsiteX3" fmla="*/ 2062692 w 3143250"/>
              <a:gd name="connsiteY3" fmla="*/ 176127 h 404412"/>
              <a:gd name="connsiteX4" fmla="*/ 1577975 w 3143250"/>
              <a:gd name="connsiteY4" fmla="*/ 312651 h 404412"/>
              <a:gd name="connsiteX5" fmla="*/ 1271059 w 3143250"/>
              <a:gd name="connsiteY5" fmla="*/ 360277 h 404412"/>
              <a:gd name="connsiteX6" fmla="*/ 1060450 w 3143250"/>
              <a:gd name="connsiteY6" fmla="*/ 392026 h 404412"/>
              <a:gd name="connsiteX7" fmla="*/ 749300 w 3143250"/>
              <a:gd name="connsiteY7" fmla="*/ 109451 h 404412"/>
              <a:gd name="connsiteX8" fmla="*/ 274109 w 3143250"/>
              <a:gd name="connsiteY8" fmla="*/ 3618 h 404412"/>
              <a:gd name="connsiteX9" fmla="*/ 0 w 3143250"/>
              <a:gd name="connsiteY9" fmla="*/ 151785 h 404412"/>
              <a:gd name="connsiteX0" fmla="*/ 3143250 w 3143250"/>
              <a:gd name="connsiteY0" fmla="*/ 245976 h 399787"/>
              <a:gd name="connsiteX1" fmla="*/ 2616200 w 3143250"/>
              <a:gd name="connsiteY1" fmla="*/ 125326 h 399787"/>
              <a:gd name="connsiteX2" fmla="*/ 2342092 w 3143250"/>
              <a:gd name="connsiteY2" fmla="*/ 197293 h 399787"/>
              <a:gd name="connsiteX3" fmla="*/ 2062692 w 3143250"/>
              <a:gd name="connsiteY3" fmla="*/ 176127 h 399787"/>
              <a:gd name="connsiteX4" fmla="*/ 1577975 w 3143250"/>
              <a:gd name="connsiteY4" fmla="*/ 312651 h 399787"/>
              <a:gd name="connsiteX5" fmla="*/ 1271059 w 3143250"/>
              <a:gd name="connsiteY5" fmla="*/ 360277 h 399787"/>
              <a:gd name="connsiteX6" fmla="*/ 1060450 w 3143250"/>
              <a:gd name="connsiteY6" fmla="*/ 392026 h 399787"/>
              <a:gd name="connsiteX7" fmla="*/ 749300 w 3143250"/>
              <a:gd name="connsiteY7" fmla="*/ 109451 h 399787"/>
              <a:gd name="connsiteX8" fmla="*/ 274109 w 3143250"/>
              <a:gd name="connsiteY8" fmla="*/ 3618 h 399787"/>
              <a:gd name="connsiteX9" fmla="*/ 0 w 3143250"/>
              <a:gd name="connsiteY9" fmla="*/ 151785 h 399787"/>
              <a:gd name="connsiteX0" fmla="*/ 3143250 w 3143250"/>
              <a:gd name="connsiteY0" fmla="*/ 245976 h 398789"/>
              <a:gd name="connsiteX1" fmla="*/ 2616200 w 3143250"/>
              <a:gd name="connsiteY1" fmla="*/ 125326 h 398789"/>
              <a:gd name="connsiteX2" fmla="*/ 2342092 w 3143250"/>
              <a:gd name="connsiteY2" fmla="*/ 197293 h 398789"/>
              <a:gd name="connsiteX3" fmla="*/ 2062692 w 3143250"/>
              <a:gd name="connsiteY3" fmla="*/ 176127 h 398789"/>
              <a:gd name="connsiteX4" fmla="*/ 1577975 w 3143250"/>
              <a:gd name="connsiteY4" fmla="*/ 312651 h 398789"/>
              <a:gd name="connsiteX5" fmla="*/ 1290109 w 3143250"/>
              <a:gd name="connsiteY5" fmla="*/ 356044 h 398789"/>
              <a:gd name="connsiteX6" fmla="*/ 1060450 w 3143250"/>
              <a:gd name="connsiteY6" fmla="*/ 392026 h 398789"/>
              <a:gd name="connsiteX7" fmla="*/ 749300 w 3143250"/>
              <a:gd name="connsiteY7" fmla="*/ 109451 h 398789"/>
              <a:gd name="connsiteX8" fmla="*/ 274109 w 3143250"/>
              <a:gd name="connsiteY8" fmla="*/ 3618 h 398789"/>
              <a:gd name="connsiteX9" fmla="*/ 0 w 3143250"/>
              <a:gd name="connsiteY9" fmla="*/ 151785 h 398789"/>
              <a:gd name="connsiteX0" fmla="*/ 3143250 w 3143250"/>
              <a:gd name="connsiteY0" fmla="*/ 245976 h 398789"/>
              <a:gd name="connsiteX1" fmla="*/ 2616200 w 3143250"/>
              <a:gd name="connsiteY1" fmla="*/ 125326 h 398789"/>
              <a:gd name="connsiteX2" fmla="*/ 2342092 w 3143250"/>
              <a:gd name="connsiteY2" fmla="*/ 197293 h 398789"/>
              <a:gd name="connsiteX3" fmla="*/ 2062692 w 3143250"/>
              <a:gd name="connsiteY3" fmla="*/ 176127 h 398789"/>
              <a:gd name="connsiteX4" fmla="*/ 1577975 w 3143250"/>
              <a:gd name="connsiteY4" fmla="*/ 312651 h 398789"/>
              <a:gd name="connsiteX5" fmla="*/ 1290109 w 3143250"/>
              <a:gd name="connsiteY5" fmla="*/ 356044 h 398789"/>
              <a:gd name="connsiteX6" fmla="*/ 1060450 w 3143250"/>
              <a:gd name="connsiteY6" fmla="*/ 392026 h 398789"/>
              <a:gd name="connsiteX7" fmla="*/ 749300 w 3143250"/>
              <a:gd name="connsiteY7" fmla="*/ 109451 h 398789"/>
              <a:gd name="connsiteX8" fmla="*/ 274109 w 3143250"/>
              <a:gd name="connsiteY8" fmla="*/ 3618 h 398789"/>
              <a:gd name="connsiteX9" fmla="*/ 0 w 3143250"/>
              <a:gd name="connsiteY9" fmla="*/ 151785 h 398789"/>
              <a:gd name="connsiteX0" fmla="*/ 3143250 w 3143250"/>
              <a:gd name="connsiteY0" fmla="*/ 245976 h 398789"/>
              <a:gd name="connsiteX1" fmla="*/ 2616200 w 3143250"/>
              <a:gd name="connsiteY1" fmla="*/ 125326 h 398789"/>
              <a:gd name="connsiteX2" fmla="*/ 2342092 w 3143250"/>
              <a:gd name="connsiteY2" fmla="*/ 197293 h 398789"/>
              <a:gd name="connsiteX3" fmla="*/ 2062692 w 3143250"/>
              <a:gd name="connsiteY3" fmla="*/ 176127 h 398789"/>
              <a:gd name="connsiteX4" fmla="*/ 1577975 w 3143250"/>
              <a:gd name="connsiteY4" fmla="*/ 312651 h 398789"/>
              <a:gd name="connsiteX5" fmla="*/ 1290109 w 3143250"/>
              <a:gd name="connsiteY5" fmla="*/ 356044 h 398789"/>
              <a:gd name="connsiteX6" fmla="*/ 1060450 w 3143250"/>
              <a:gd name="connsiteY6" fmla="*/ 392026 h 398789"/>
              <a:gd name="connsiteX7" fmla="*/ 749300 w 3143250"/>
              <a:gd name="connsiteY7" fmla="*/ 109451 h 398789"/>
              <a:gd name="connsiteX8" fmla="*/ 274109 w 3143250"/>
              <a:gd name="connsiteY8" fmla="*/ 3618 h 398789"/>
              <a:gd name="connsiteX9" fmla="*/ 0 w 3143250"/>
              <a:gd name="connsiteY9" fmla="*/ 151785 h 398789"/>
              <a:gd name="connsiteX0" fmla="*/ 3143250 w 3143250"/>
              <a:gd name="connsiteY0" fmla="*/ 245976 h 398359"/>
              <a:gd name="connsiteX1" fmla="*/ 2616200 w 3143250"/>
              <a:gd name="connsiteY1" fmla="*/ 125326 h 398359"/>
              <a:gd name="connsiteX2" fmla="*/ 2342092 w 3143250"/>
              <a:gd name="connsiteY2" fmla="*/ 197293 h 398359"/>
              <a:gd name="connsiteX3" fmla="*/ 2062692 w 3143250"/>
              <a:gd name="connsiteY3" fmla="*/ 176127 h 398359"/>
              <a:gd name="connsiteX4" fmla="*/ 1577975 w 3143250"/>
              <a:gd name="connsiteY4" fmla="*/ 312651 h 398359"/>
              <a:gd name="connsiteX5" fmla="*/ 1290109 w 3143250"/>
              <a:gd name="connsiteY5" fmla="*/ 353928 h 398359"/>
              <a:gd name="connsiteX6" fmla="*/ 1060450 w 3143250"/>
              <a:gd name="connsiteY6" fmla="*/ 392026 h 398359"/>
              <a:gd name="connsiteX7" fmla="*/ 749300 w 3143250"/>
              <a:gd name="connsiteY7" fmla="*/ 109451 h 398359"/>
              <a:gd name="connsiteX8" fmla="*/ 274109 w 3143250"/>
              <a:gd name="connsiteY8" fmla="*/ 3618 h 398359"/>
              <a:gd name="connsiteX9" fmla="*/ 0 w 3143250"/>
              <a:gd name="connsiteY9" fmla="*/ 151785 h 398359"/>
              <a:gd name="connsiteX0" fmla="*/ 3143250 w 3143250"/>
              <a:gd name="connsiteY0" fmla="*/ 245976 h 398359"/>
              <a:gd name="connsiteX1" fmla="*/ 2616200 w 3143250"/>
              <a:gd name="connsiteY1" fmla="*/ 125326 h 398359"/>
              <a:gd name="connsiteX2" fmla="*/ 2342092 w 3143250"/>
              <a:gd name="connsiteY2" fmla="*/ 197293 h 398359"/>
              <a:gd name="connsiteX3" fmla="*/ 2062692 w 3143250"/>
              <a:gd name="connsiteY3" fmla="*/ 176127 h 398359"/>
              <a:gd name="connsiteX4" fmla="*/ 1577975 w 3143250"/>
              <a:gd name="connsiteY4" fmla="*/ 312651 h 398359"/>
              <a:gd name="connsiteX5" fmla="*/ 1290109 w 3143250"/>
              <a:gd name="connsiteY5" fmla="*/ 353928 h 398359"/>
              <a:gd name="connsiteX6" fmla="*/ 1060450 w 3143250"/>
              <a:gd name="connsiteY6" fmla="*/ 392026 h 398359"/>
              <a:gd name="connsiteX7" fmla="*/ 749300 w 3143250"/>
              <a:gd name="connsiteY7" fmla="*/ 109451 h 398359"/>
              <a:gd name="connsiteX8" fmla="*/ 274109 w 3143250"/>
              <a:gd name="connsiteY8" fmla="*/ 3618 h 398359"/>
              <a:gd name="connsiteX9" fmla="*/ 0 w 3143250"/>
              <a:gd name="connsiteY9" fmla="*/ 151785 h 398359"/>
              <a:gd name="connsiteX0" fmla="*/ 3143250 w 3143250"/>
              <a:gd name="connsiteY0" fmla="*/ 245976 h 402434"/>
              <a:gd name="connsiteX1" fmla="*/ 2616200 w 3143250"/>
              <a:gd name="connsiteY1" fmla="*/ 125326 h 402434"/>
              <a:gd name="connsiteX2" fmla="*/ 2342092 w 3143250"/>
              <a:gd name="connsiteY2" fmla="*/ 197293 h 402434"/>
              <a:gd name="connsiteX3" fmla="*/ 2062692 w 3143250"/>
              <a:gd name="connsiteY3" fmla="*/ 176127 h 402434"/>
              <a:gd name="connsiteX4" fmla="*/ 1577975 w 3143250"/>
              <a:gd name="connsiteY4" fmla="*/ 312651 h 402434"/>
              <a:gd name="connsiteX5" fmla="*/ 1296459 w 3143250"/>
              <a:gd name="connsiteY5" fmla="*/ 368744 h 402434"/>
              <a:gd name="connsiteX6" fmla="*/ 1060450 w 3143250"/>
              <a:gd name="connsiteY6" fmla="*/ 392026 h 402434"/>
              <a:gd name="connsiteX7" fmla="*/ 749300 w 3143250"/>
              <a:gd name="connsiteY7" fmla="*/ 109451 h 402434"/>
              <a:gd name="connsiteX8" fmla="*/ 274109 w 3143250"/>
              <a:gd name="connsiteY8" fmla="*/ 3618 h 402434"/>
              <a:gd name="connsiteX9" fmla="*/ 0 w 3143250"/>
              <a:gd name="connsiteY9" fmla="*/ 151785 h 402434"/>
              <a:gd name="connsiteX0" fmla="*/ 3143250 w 3143250"/>
              <a:gd name="connsiteY0" fmla="*/ 245976 h 402434"/>
              <a:gd name="connsiteX1" fmla="*/ 2616200 w 3143250"/>
              <a:gd name="connsiteY1" fmla="*/ 125326 h 402434"/>
              <a:gd name="connsiteX2" fmla="*/ 2342092 w 3143250"/>
              <a:gd name="connsiteY2" fmla="*/ 197293 h 402434"/>
              <a:gd name="connsiteX3" fmla="*/ 2062692 w 3143250"/>
              <a:gd name="connsiteY3" fmla="*/ 176127 h 402434"/>
              <a:gd name="connsiteX4" fmla="*/ 1577975 w 3143250"/>
              <a:gd name="connsiteY4" fmla="*/ 312651 h 402434"/>
              <a:gd name="connsiteX5" fmla="*/ 1296459 w 3143250"/>
              <a:gd name="connsiteY5" fmla="*/ 368744 h 402434"/>
              <a:gd name="connsiteX6" fmla="*/ 1060450 w 3143250"/>
              <a:gd name="connsiteY6" fmla="*/ 392026 h 402434"/>
              <a:gd name="connsiteX7" fmla="*/ 749300 w 3143250"/>
              <a:gd name="connsiteY7" fmla="*/ 109451 h 402434"/>
              <a:gd name="connsiteX8" fmla="*/ 274109 w 3143250"/>
              <a:gd name="connsiteY8" fmla="*/ 3618 h 402434"/>
              <a:gd name="connsiteX9" fmla="*/ 0 w 3143250"/>
              <a:gd name="connsiteY9" fmla="*/ 151785 h 402434"/>
              <a:gd name="connsiteX0" fmla="*/ 3143250 w 3143250"/>
              <a:gd name="connsiteY0" fmla="*/ 245976 h 399264"/>
              <a:gd name="connsiteX1" fmla="*/ 2616200 w 3143250"/>
              <a:gd name="connsiteY1" fmla="*/ 125326 h 399264"/>
              <a:gd name="connsiteX2" fmla="*/ 2342092 w 3143250"/>
              <a:gd name="connsiteY2" fmla="*/ 197293 h 399264"/>
              <a:gd name="connsiteX3" fmla="*/ 2062692 w 3143250"/>
              <a:gd name="connsiteY3" fmla="*/ 176127 h 399264"/>
              <a:gd name="connsiteX4" fmla="*/ 1577975 w 3143250"/>
              <a:gd name="connsiteY4" fmla="*/ 312651 h 399264"/>
              <a:gd name="connsiteX5" fmla="*/ 1296459 w 3143250"/>
              <a:gd name="connsiteY5" fmla="*/ 358161 h 399264"/>
              <a:gd name="connsiteX6" fmla="*/ 1060450 w 3143250"/>
              <a:gd name="connsiteY6" fmla="*/ 392026 h 399264"/>
              <a:gd name="connsiteX7" fmla="*/ 749300 w 3143250"/>
              <a:gd name="connsiteY7" fmla="*/ 109451 h 399264"/>
              <a:gd name="connsiteX8" fmla="*/ 274109 w 3143250"/>
              <a:gd name="connsiteY8" fmla="*/ 3618 h 399264"/>
              <a:gd name="connsiteX9" fmla="*/ 0 w 3143250"/>
              <a:gd name="connsiteY9" fmla="*/ 151785 h 399264"/>
              <a:gd name="connsiteX0" fmla="*/ 3143250 w 3143250"/>
              <a:gd name="connsiteY0" fmla="*/ 245976 h 399264"/>
              <a:gd name="connsiteX1" fmla="*/ 2616200 w 3143250"/>
              <a:gd name="connsiteY1" fmla="*/ 125326 h 399264"/>
              <a:gd name="connsiteX2" fmla="*/ 2342092 w 3143250"/>
              <a:gd name="connsiteY2" fmla="*/ 197293 h 399264"/>
              <a:gd name="connsiteX3" fmla="*/ 2062692 w 3143250"/>
              <a:gd name="connsiteY3" fmla="*/ 176127 h 399264"/>
              <a:gd name="connsiteX4" fmla="*/ 1577975 w 3143250"/>
              <a:gd name="connsiteY4" fmla="*/ 312651 h 399264"/>
              <a:gd name="connsiteX5" fmla="*/ 1296459 w 3143250"/>
              <a:gd name="connsiteY5" fmla="*/ 358161 h 399264"/>
              <a:gd name="connsiteX6" fmla="*/ 1060450 w 3143250"/>
              <a:gd name="connsiteY6" fmla="*/ 392026 h 399264"/>
              <a:gd name="connsiteX7" fmla="*/ 749300 w 3143250"/>
              <a:gd name="connsiteY7" fmla="*/ 109451 h 399264"/>
              <a:gd name="connsiteX8" fmla="*/ 274109 w 3143250"/>
              <a:gd name="connsiteY8" fmla="*/ 3618 h 399264"/>
              <a:gd name="connsiteX9" fmla="*/ 0 w 3143250"/>
              <a:gd name="connsiteY9" fmla="*/ 151785 h 399264"/>
              <a:gd name="connsiteX0" fmla="*/ 3143250 w 3143250"/>
              <a:gd name="connsiteY0" fmla="*/ 245976 h 398789"/>
              <a:gd name="connsiteX1" fmla="*/ 2616200 w 3143250"/>
              <a:gd name="connsiteY1" fmla="*/ 125326 h 398789"/>
              <a:gd name="connsiteX2" fmla="*/ 2342092 w 3143250"/>
              <a:gd name="connsiteY2" fmla="*/ 197293 h 398789"/>
              <a:gd name="connsiteX3" fmla="*/ 2062692 w 3143250"/>
              <a:gd name="connsiteY3" fmla="*/ 176127 h 398789"/>
              <a:gd name="connsiteX4" fmla="*/ 1577975 w 3143250"/>
              <a:gd name="connsiteY4" fmla="*/ 312651 h 398789"/>
              <a:gd name="connsiteX5" fmla="*/ 1287993 w 3143250"/>
              <a:gd name="connsiteY5" fmla="*/ 356044 h 398789"/>
              <a:gd name="connsiteX6" fmla="*/ 1060450 w 3143250"/>
              <a:gd name="connsiteY6" fmla="*/ 392026 h 398789"/>
              <a:gd name="connsiteX7" fmla="*/ 749300 w 3143250"/>
              <a:gd name="connsiteY7" fmla="*/ 109451 h 398789"/>
              <a:gd name="connsiteX8" fmla="*/ 274109 w 3143250"/>
              <a:gd name="connsiteY8" fmla="*/ 3618 h 398789"/>
              <a:gd name="connsiteX9" fmla="*/ 0 w 3143250"/>
              <a:gd name="connsiteY9" fmla="*/ 151785 h 398789"/>
              <a:gd name="connsiteX0" fmla="*/ 3143250 w 3143250"/>
              <a:gd name="connsiteY0" fmla="*/ 245976 h 397722"/>
              <a:gd name="connsiteX1" fmla="*/ 2616200 w 3143250"/>
              <a:gd name="connsiteY1" fmla="*/ 125326 h 397722"/>
              <a:gd name="connsiteX2" fmla="*/ 2342092 w 3143250"/>
              <a:gd name="connsiteY2" fmla="*/ 197293 h 397722"/>
              <a:gd name="connsiteX3" fmla="*/ 2062692 w 3143250"/>
              <a:gd name="connsiteY3" fmla="*/ 176127 h 397722"/>
              <a:gd name="connsiteX4" fmla="*/ 1577975 w 3143250"/>
              <a:gd name="connsiteY4" fmla="*/ 312651 h 397722"/>
              <a:gd name="connsiteX5" fmla="*/ 1287993 w 3143250"/>
              <a:gd name="connsiteY5" fmla="*/ 356044 h 397722"/>
              <a:gd name="connsiteX6" fmla="*/ 1060450 w 3143250"/>
              <a:gd name="connsiteY6" fmla="*/ 392026 h 397722"/>
              <a:gd name="connsiteX7" fmla="*/ 749300 w 3143250"/>
              <a:gd name="connsiteY7" fmla="*/ 109451 h 397722"/>
              <a:gd name="connsiteX8" fmla="*/ 274109 w 3143250"/>
              <a:gd name="connsiteY8" fmla="*/ 3618 h 397722"/>
              <a:gd name="connsiteX9" fmla="*/ 0 w 3143250"/>
              <a:gd name="connsiteY9" fmla="*/ 151785 h 397722"/>
              <a:gd name="connsiteX0" fmla="*/ 3143250 w 3143250"/>
              <a:gd name="connsiteY0" fmla="*/ 245976 h 398508"/>
              <a:gd name="connsiteX1" fmla="*/ 2616200 w 3143250"/>
              <a:gd name="connsiteY1" fmla="*/ 125326 h 398508"/>
              <a:gd name="connsiteX2" fmla="*/ 2342092 w 3143250"/>
              <a:gd name="connsiteY2" fmla="*/ 197293 h 398508"/>
              <a:gd name="connsiteX3" fmla="*/ 2062692 w 3143250"/>
              <a:gd name="connsiteY3" fmla="*/ 176127 h 398508"/>
              <a:gd name="connsiteX4" fmla="*/ 1577975 w 3143250"/>
              <a:gd name="connsiteY4" fmla="*/ 312651 h 398508"/>
              <a:gd name="connsiteX5" fmla="*/ 1294343 w 3143250"/>
              <a:gd name="connsiteY5" fmla="*/ 360278 h 398508"/>
              <a:gd name="connsiteX6" fmla="*/ 1060450 w 3143250"/>
              <a:gd name="connsiteY6" fmla="*/ 392026 h 398508"/>
              <a:gd name="connsiteX7" fmla="*/ 749300 w 3143250"/>
              <a:gd name="connsiteY7" fmla="*/ 109451 h 398508"/>
              <a:gd name="connsiteX8" fmla="*/ 274109 w 3143250"/>
              <a:gd name="connsiteY8" fmla="*/ 3618 h 398508"/>
              <a:gd name="connsiteX9" fmla="*/ 0 w 3143250"/>
              <a:gd name="connsiteY9" fmla="*/ 151785 h 398508"/>
              <a:gd name="connsiteX0" fmla="*/ 3143250 w 3143250"/>
              <a:gd name="connsiteY0" fmla="*/ 245976 h 398508"/>
              <a:gd name="connsiteX1" fmla="*/ 2616200 w 3143250"/>
              <a:gd name="connsiteY1" fmla="*/ 125326 h 398508"/>
              <a:gd name="connsiteX2" fmla="*/ 2342092 w 3143250"/>
              <a:gd name="connsiteY2" fmla="*/ 197293 h 398508"/>
              <a:gd name="connsiteX3" fmla="*/ 2062692 w 3143250"/>
              <a:gd name="connsiteY3" fmla="*/ 176127 h 398508"/>
              <a:gd name="connsiteX4" fmla="*/ 1577975 w 3143250"/>
              <a:gd name="connsiteY4" fmla="*/ 312651 h 398508"/>
              <a:gd name="connsiteX5" fmla="*/ 1294343 w 3143250"/>
              <a:gd name="connsiteY5" fmla="*/ 360278 h 398508"/>
              <a:gd name="connsiteX6" fmla="*/ 1060450 w 3143250"/>
              <a:gd name="connsiteY6" fmla="*/ 392026 h 398508"/>
              <a:gd name="connsiteX7" fmla="*/ 749300 w 3143250"/>
              <a:gd name="connsiteY7" fmla="*/ 109451 h 398508"/>
              <a:gd name="connsiteX8" fmla="*/ 274109 w 3143250"/>
              <a:gd name="connsiteY8" fmla="*/ 3618 h 398508"/>
              <a:gd name="connsiteX9" fmla="*/ 0 w 3143250"/>
              <a:gd name="connsiteY9" fmla="*/ 151785 h 398508"/>
              <a:gd name="connsiteX0" fmla="*/ 3143250 w 3143250"/>
              <a:gd name="connsiteY0" fmla="*/ 245976 h 398508"/>
              <a:gd name="connsiteX1" fmla="*/ 2616200 w 3143250"/>
              <a:gd name="connsiteY1" fmla="*/ 125326 h 398508"/>
              <a:gd name="connsiteX2" fmla="*/ 2342092 w 3143250"/>
              <a:gd name="connsiteY2" fmla="*/ 197293 h 398508"/>
              <a:gd name="connsiteX3" fmla="*/ 2062692 w 3143250"/>
              <a:gd name="connsiteY3" fmla="*/ 176127 h 398508"/>
              <a:gd name="connsiteX4" fmla="*/ 1577975 w 3143250"/>
              <a:gd name="connsiteY4" fmla="*/ 312651 h 398508"/>
              <a:gd name="connsiteX5" fmla="*/ 1294343 w 3143250"/>
              <a:gd name="connsiteY5" fmla="*/ 360278 h 398508"/>
              <a:gd name="connsiteX6" fmla="*/ 1060450 w 3143250"/>
              <a:gd name="connsiteY6" fmla="*/ 392026 h 398508"/>
              <a:gd name="connsiteX7" fmla="*/ 749300 w 3143250"/>
              <a:gd name="connsiteY7" fmla="*/ 109451 h 398508"/>
              <a:gd name="connsiteX8" fmla="*/ 274109 w 3143250"/>
              <a:gd name="connsiteY8" fmla="*/ 3618 h 398508"/>
              <a:gd name="connsiteX9" fmla="*/ 0 w 3143250"/>
              <a:gd name="connsiteY9" fmla="*/ 151785 h 398508"/>
              <a:gd name="connsiteX0" fmla="*/ 3143250 w 3143250"/>
              <a:gd name="connsiteY0" fmla="*/ 245976 h 398508"/>
              <a:gd name="connsiteX1" fmla="*/ 2616200 w 3143250"/>
              <a:gd name="connsiteY1" fmla="*/ 125326 h 398508"/>
              <a:gd name="connsiteX2" fmla="*/ 2342092 w 3143250"/>
              <a:gd name="connsiteY2" fmla="*/ 197293 h 398508"/>
              <a:gd name="connsiteX3" fmla="*/ 2062692 w 3143250"/>
              <a:gd name="connsiteY3" fmla="*/ 176127 h 398508"/>
              <a:gd name="connsiteX4" fmla="*/ 1577975 w 3143250"/>
              <a:gd name="connsiteY4" fmla="*/ 312651 h 398508"/>
              <a:gd name="connsiteX5" fmla="*/ 1294343 w 3143250"/>
              <a:gd name="connsiteY5" fmla="*/ 360278 h 398508"/>
              <a:gd name="connsiteX6" fmla="*/ 1060450 w 3143250"/>
              <a:gd name="connsiteY6" fmla="*/ 392026 h 398508"/>
              <a:gd name="connsiteX7" fmla="*/ 749300 w 3143250"/>
              <a:gd name="connsiteY7" fmla="*/ 109451 h 398508"/>
              <a:gd name="connsiteX8" fmla="*/ 274109 w 3143250"/>
              <a:gd name="connsiteY8" fmla="*/ 3618 h 398508"/>
              <a:gd name="connsiteX9" fmla="*/ 0 w 3143250"/>
              <a:gd name="connsiteY9" fmla="*/ 151785 h 398508"/>
              <a:gd name="connsiteX0" fmla="*/ 3143250 w 3143250"/>
              <a:gd name="connsiteY0" fmla="*/ 245976 h 398508"/>
              <a:gd name="connsiteX1" fmla="*/ 2622550 w 3143250"/>
              <a:gd name="connsiteY1" fmla="*/ 135909 h 398508"/>
              <a:gd name="connsiteX2" fmla="*/ 2342092 w 3143250"/>
              <a:gd name="connsiteY2" fmla="*/ 197293 h 398508"/>
              <a:gd name="connsiteX3" fmla="*/ 2062692 w 3143250"/>
              <a:gd name="connsiteY3" fmla="*/ 176127 h 398508"/>
              <a:gd name="connsiteX4" fmla="*/ 1577975 w 3143250"/>
              <a:gd name="connsiteY4" fmla="*/ 312651 h 398508"/>
              <a:gd name="connsiteX5" fmla="*/ 1294343 w 3143250"/>
              <a:gd name="connsiteY5" fmla="*/ 360278 h 398508"/>
              <a:gd name="connsiteX6" fmla="*/ 1060450 w 3143250"/>
              <a:gd name="connsiteY6" fmla="*/ 392026 h 398508"/>
              <a:gd name="connsiteX7" fmla="*/ 749300 w 3143250"/>
              <a:gd name="connsiteY7" fmla="*/ 109451 h 398508"/>
              <a:gd name="connsiteX8" fmla="*/ 274109 w 3143250"/>
              <a:gd name="connsiteY8" fmla="*/ 3618 h 398508"/>
              <a:gd name="connsiteX9" fmla="*/ 0 w 3143250"/>
              <a:gd name="connsiteY9" fmla="*/ 151785 h 398508"/>
              <a:gd name="connsiteX0" fmla="*/ 3143250 w 3143250"/>
              <a:gd name="connsiteY0" fmla="*/ 245976 h 398508"/>
              <a:gd name="connsiteX1" fmla="*/ 2633133 w 3143250"/>
              <a:gd name="connsiteY1" fmla="*/ 157075 h 398508"/>
              <a:gd name="connsiteX2" fmla="*/ 2342092 w 3143250"/>
              <a:gd name="connsiteY2" fmla="*/ 197293 h 398508"/>
              <a:gd name="connsiteX3" fmla="*/ 2062692 w 3143250"/>
              <a:gd name="connsiteY3" fmla="*/ 176127 h 398508"/>
              <a:gd name="connsiteX4" fmla="*/ 1577975 w 3143250"/>
              <a:gd name="connsiteY4" fmla="*/ 312651 h 398508"/>
              <a:gd name="connsiteX5" fmla="*/ 1294343 w 3143250"/>
              <a:gd name="connsiteY5" fmla="*/ 360278 h 398508"/>
              <a:gd name="connsiteX6" fmla="*/ 1060450 w 3143250"/>
              <a:gd name="connsiteY6" fmla="*/ 392026 h 398508"/>
              <a:gd name="connsiteX7" fmla="*/ 749300 w 3143250"/>
              <a:gd name="connsiteY7" fmla="*/ 109451 h 398508"/>
              <a:gd name="connsiteX8" fmla="*/ 274109 w 3143250"/>
              <a:gd name="connsiteY8" fmla="*/ 3618 h 398508"/>
              <a:gd name="connsiteX9" fmla="*/ 0 w 3143250"/>
              <a:gd name="connsiteY9" fmla="*/ 151785 h 398508"/>
              <a:gd name="connsiteX0" fmla="*/ 3143250 w 3143250"/>
              <a:gd name="connsiteY0" fmla="*/ 245976 h 398508"/>
              <a:gd name="connsiteX1" fmla="*/ 2624666 w 3143250"/>
              <a:gd name="connsiteY1" fmla="*/ 138025 h 398508"/>
              <a:gd name="connsiteX2" fmla="*/ 2342092 w 3143250"/>
              <a:gd name="connsiteY2" fmla="*/ 197293 h 398508"/>
              <a:gd name="connsiteX3" fmla="*/ 2062692 w 3143250"/>
              <a:gd name="connsiteY3" fmla="*/ 176127 h 398508"/>
              <a:gd name="connsiteX4" fmla="*/ 1577975 w 3143250"/>
              <a:gd name="connsiteY4" fmla="*/ 312651 h 398508"/>
              <a:gd name="connsiteX5" fmla="*/ 1294343 w 3143250"/>
              <a:gd name="connsiteY5" fmla="*/ 360278 h 398508"/>
              <a:gd name="connsiteX6" fmla="*/ 1060450 w 3143250"/>
              <a:gd name="connsiteY6" fmla="*/ 392026 h 398508"/>
              <a:gd name="connsiteX7" fmla="*/ 749300 w 3143250"/>
              <a:gd name="connsiteY7" fmla="*/ 109451 h 398508"/>
              <a:gd name="connsiteX8" fmla="*/ 274109 w 3143250"/>
              <a:gd name="connsiteY8" fmla="*/ 3618 h 398508"/>
              <a:gd name="connsiteX9" fmla="*/ 0 w 3143250"/>
              <a:gd name="connsiteY9" fmla="*/ 151785 h 398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43250" h="398508">
                <a:moveTo>
                  <a:pt x="3143250" y="245976"/>
                </a:moveTo>
                <a:cubicBezTo>
                  <a:pt x="2969683" y="252326"/>
                  <a:pt x="2823632" y="250209"/>
                  <a:pt x="2624666" y="138025"/>
                </a:cubicBezTo>
                <a:cubicBezTo>
                  <a:pt x="2496607" y="131675"/>
                  <a:pt x="2442634" y="199410"/>
                  <a:pt x="2342092" y="197293"/>
                </a:cubicBezTo>
                <a:cubicBezTo>
                  <a:pt x="2250370" y="187415"/>
                  <a:pt x="2177696" y="160605"/>
                  <a:pt x="2062692" y="176127"/>
                </a:cubicBezTo>
                <a:cubicBezTo>
                  <a:pt x="1982259" y="179301"/>
                  <a:pt x="1764241" y="254442"/>
                  <a:pt x="1577975" y="312651"/>
                </a:cubicBezTo>
                <a:cubicBezTo>
                  <a:pt x="1472848" y="340521"/>
                  <a:pt x="1424872" y="345110"/>
                  <a:pt x="1294343" y="360278"/>
                </a:cubicBezTo>
                <a:cubicBezTo>
                  <a:pt x="1195212" y="396261"/>
                  <a:pt x="1081264" y="406843"/>
                  <a:pt x="1060450" y="392026"/>
                </a:cubicBezTo>
                <a:cubicBezTo>
                  <a:pt x="924983" y="312651"/>
                  <a:pt x="869951" y="174009"/>
                  <a:pt x="749300" y="109451"/>
                </a:cubicBezTo>
                <a:cubicBezTo>
                  <a:pt x="641702" y="43834"/>
                  <a:pt x="409223" y="-15432"/>
                  <a:pt x="274109" y="3618"/>
                </a:cubicBezTo>
                <a:cubicBezTo>
                  <a:pt x="165101" y="24784"/>
                  <a:pt x="113242" y="77702"/>
                  <a:pt x="0" y="151785"/>
                </a:cubicBez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60" name="Freeform: Shape 1859">
            <a:extLst>
              <a:ext uri="{FF2B5EF4-FFF2-40B4-BE49-F238E27FC236}">
                <a16:creationId xmlns:a16="http://schemas.microsoft.com/office/drawing/2014/main" id="{78FDEED9-D969-415D-A7A3-9960900E9B0C}"/>
              </a:ext>
            </a:extLst>
          </p:cNvPr>
          <p:cNvSpPr/>
          <p:nvPr/>
        </p:nvSpPr>
        <p:spPr bwMode="auto">
          <a:xfrm>
            <a:off x="1822450" y="4324350"/>
            <a:ext cx="3143250" cy="955675"/>
          </a:xfrm>
          <a:custGeom>
            <a:avLst/>
            <a:gdLst>
              <a:gd name="connsiteX0" fmla="*/ 0 w 3143250"/>
              <a:gd name="connsiteY0" fmla="*/ 0 h 955675"/>
              <a:gd name="connsiteX1" fmla="*/ 533400 w 3143250"/>
              <a:gd name="connsiteY1" fmla="*/ 323850 h 955675"/>
              <a:gd name="connsiteX2" fmla="*/ 1073150 w 3143250"/>
              <a:gd name="connsiteY2" fmla="*/ 946150 h 955675"/>
              <a:gd name="connsiteX3" fmla="*/ 1724025 w 3143250"/>
              <a:gd name="connsiteY3" fmla="*/ 771525 h 955675"/>
              <a:gd name="connsiteX4" fmla="*/ 2362200 w 3143250"/>
              <a:gd name="connsiteY4" fmla="*/ 873125 h 955675"/>
              <a:gd name="connsiteX5" fmla="*/ 2628900 w 3143250"/>
              <a:gd name="connsiteY5" fmla="*/ 822325 h 955675"/>
              <a:gd name="connsiteX6" fmla="*/ 2863850 w 3143250"/>
              <a:gd name="connsiteY6" fmla="*/ 911225 h 955675"/>
              <a:gd name="connsiteX7" fmla="*/ 3143250 w 3143250"/>
              <a:gd name="connsiteY7" fmla="*/ 955675 h 955675"/>
              <a:gd name="connsiteX0" fmla="*/ 0 w 3143250"/>
              <a:gd name="connsiteY0" fmla="*/ 0 h 955675"/>
              <a:gd name="connsiteX1" fmla="*/ 533400 w 3143250"/>
              <a:gd name="connsiteY1" fmla="*/ 323850 h 955675"/>
              <a:gd name="connsiteX2" fmla="*/ 1073150 w 3143250"/>
              <a:gd name="connsiteY2" fmla="*/ 946150 h 955675"/>
              <a:gd name="connsiteX3" fmla="*/ 1724025 w 3143250"/>
              <a:gd name="connsiteY3" fmla="*/ 771525 h 955675"/>
              <a:gd name="connsiteX4" fmla="*/ 2362200 w 3143250"/>
              <a:gd name="connsiteY4" fmla="*/ 873125 h 955675"/>
              <a:gd name="connsiteX5" fmla="*/ 2628900 w 3143250"/>
              <a:gd name="connsiteY5" fmla="*/ 822325 h 955675"/>
              <a:gd name="connsiteX6" fmla="*/ 2863850 w 3143250"/>
              <a:gd name="connsiteY6" fmla="*/ 911225 h 955675"/>
              <a:gd name="connsiteX7" fmla="*/ 3143250 w 3143250"/>
              <a:gd name="connsiteY7" fmla="*/ 955675 h 955675"/>
              <a:gd name="connsiteX0" fmla="*/ 0 w 3143250"/>
              <a:gd name="connsiteY0" fmla="*/ 0 h 955675"/>
              <a:gd name="connsiteX1" fmla="*/ 533400 w 3143250"/>
              <a:gd name="connsiteY1" fmla="*/ 323850 h 955675"/>
              <a:gd name="connsiteX2" fmla="*/ 1073150 w 3143250"/>
              <a:gd name="connsiteY2" fmla="*/ 946150 h 955675"/>
              <a:gd name="connsiteX3" fmla="*/ 1724025 w 3143250"/>
              <a:gd name="connsiteY3" fmla="*/ 771525 h 955675"/>
              <a:gd name="connsiteX4" fmla="*/ 2362200 w 3143250"/>
              <a:gd name="connsiteY4" fmla="*/ 873125 h 955675"/>
              <a:gd name="connsiteX5" fmla="*/ 2628900 w 3143250"/>
              <a:gd name="connsiteY5" fmla="*/ 822325 h 955675"/>
              <a:gd name="connsiteX6" fmla="*/ 2863850 w 3143250"/>
              <a:gd name="connsiteY6" fmla="*/ 911225 h 955675"/>
              <a:gd name="connsiteX7" fmla="*/ 3143250 w 3143250"/>
              <a:gd name="connsiteY7" fmla="*/ 955675 h 955675"/>
              <a:gd name="connsiteX0" fmla="*/ 0 w 3143250"/>
              <a:gd name="connsiteY0" fmla="*/ 0 h 955675"/>
              <a:gd name="connsiteX1" fmla="*/ 533400 w 3143250"/>
              <a:gd name="connsiteY1" fmla="*/ 323850 h 955675"/>
              <a:gd name="connsiteX2" fmla="*/ 1073150 w 3143250"/>
              <a:gd name="connsiteY2" fmla="*/ 946150 h 955675"/>
              <a:gd name="connsiteX3" fmla="*/ 1724025 w 3143250"/>
              <a:gd name="connsiteY3" fmla="*/ 771525 h 955675"/>
              <a:gd name="connsiteX4" fmla="*/ 2362200 w 3143250"/>
              <a:gd name="connsiteY4" fmla="*/ 873125 h 955675"/>
              <a:gd name="connsiteX5" fmla="*/ 2628900 w 3143250"/>
              <a:gd name="connsiteY5" fmla="*/ 822325 h 955675"/>
              <a:gd name="connsiteX6" fmla="*/ 2863850 w 3143250"/>
              <a:gd name="connsiteY6" fmla="*/ 911225 h 955675"/>
              <a:gd name="connsiteX7" fmla="*/ 3143250 w 3143250"/>
              <a:gd name="connsiteY7" fmla="*/ 955675 h 955675"/>
              <a:gd name="connsiteX0" fmla="*/ 0 w 3143250"/>
              <a:gd name="connsiteY0" fmla="*/ 0 h 955675"/>
              <a:gd name="connsiteX1" fmla="*/ 533400 w 3143250"/>
              <a:gd name="connsiteY1" fmla="*/ 323850 h 955675"/>
              <a:gd name="connsiteX2" fmla="*/ 1073150 w 3143250"/>
              <a:gd name="connsiteY2" fmla="*/ 946150 h 955675"/>
              <a:gd name="connsiteX3" fmla="*/ 1724025 w 3143250"/>
              <a:gd name="connsiteY3" fmla="*/ 771525 h 955675"/>
              <a:gd name="connsiteX4" fmla="*/ 2362200 w 3143250"/>
              <a:gd name="connsiteY4" fmla="*/ 873125 h 955675"/>
              <a:gd name="connsiteX5" fmla="*/ 2628900 w 3143250"/>
              <a:gd name="connsiteY5" fmla="*/ 822325 h 955675"/>
              <a:gd name="connsiteX6" fmla="*/ 2863850 w 3143250"/>
              <a:gd name="connsiteY6" fmla="*/ 911225 h 955675"/>
              <a:gd name="connsiteX7" fmla="*/ 3143250 w 3143250"/>
              <a:gd name="connsiteY7" fmla="*/ 955675 h 955675"/>
              <a:gd name="connsiteX0" fmla="*/ 0 w 3143250"/>
              <a:gd name="connsiteY0" fmla="*/ 0 h 955675"/>
              <a:gd name="connsiteX1" fmla="*/ 533400 w 3143250"/>
              <a:gd name="connsiteY1" fmla="*/ 323850 h 955675"/>
              <a:gd name="connsiteX2" fmla="*/ 1073150 w 3143250"/>
              <a:gd name="connsiteY2" fmla="*/ 946150 h 955675"/>
              <a:gd name="connsiteX3" fmla="*/ 1724025 w 3143250"/>
              <a:gd name="connsiteY3" fmla="*/ 771525 h 955675"/>
              <a:gd name="connsiteX4" fmla="*/ 2362200 w 3143250"/>
              <a:gd name="connsiteY4" fmla="*/ 873125 h 955675"/>
              <a:gd name="connsiteX5" fmla="*/ 2628900 w 3143250"/>
              <a:gd name="connsiteY5" fmla="*/ 822325 h 955675"/>
              <a:gd name="connsiteX6" fmla="*/ 2863850 w 3143250"/>
              <a:gd name="connsiteY6" fmla="*/ 911225 h 955675"/>
              <a:gd name="connsiteX7" fmla="*/ 3143250 w 3143250"/>
              <a:gd name="connsiteY7" fmla="*/ 955675 h 955675"/>
              <a:gd name="connsiteX0" fmla="*/ 0 w 3143250"/>
              <a:gd name="connsiteY0" fmla="*/ 0 h 955675"/>
              <a:gd name="connsiteX1" fmla="*/ 533400 w 3143250"/>
              <a:gd name="connsiteY1" fmla="*/ 323850 h 955675"/>
              <a:gd name="connsiteX2" fmla="*/ 939800 w 3143250"/>
              <a:gd name="connsiteY2" fmla="*/ 746125 h 955675"/>
              <a:gd name="connsiteX3" fmla="*/ 1073150 w 3143250"/>
              <a:gd name="connsiteY3" fmla="*/ 946150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6450 w 3143250"/>
              <a:gd name="connsiteY2" fmla="*/ 549275 h 955675"/>
              <a:gd name="connsiteX3" fmla="*/ 1073150 w 3143250"/>
              <a:gd name="connsiteY3" fmla="*/ 946150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73150 w 3143250"/>
              <a:gd name="connsiteY3" fmla="*/ 946150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73150 w 3143250"/>
              <a:gd name="connsiteY3" fmla="*/ 946150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73150 w 3143250"/>
              <a:gd name="connsiteY3" fmla="*/ 946150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62200 w 3143250"/>
              <a:gd name="connsiteY5" fmla="*/ 87312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32038 w 3143250"/>
              <a:gd name="connsiteY5" fmla="*/ 85407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28900 w 3143250"/>
              <a:gd name="connsiteY6" fmla="*/ 822325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16200 w 3143250"/>
              <a:gd name="connsiteY6" fmla="*/ 838200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16200 w 3143250"/>
              <a:gd name="connsiteY6" fmla="*/ 838200 h 955675"/>
              <a:gd name="connsiteX7" fmla="*/ 2863850 w 3143250"/>
              <a:gd name="connsiteY7" fmla="*/ 911225 h 955675"/>
              <a:gd name="connsiteX8" fmla="*/ 3143250 w 3143250"/>
              <a:gd name="connsiteY8" fmla="*/ 955675 h 955675"/>
              <a:gd name="connsiteX0" fmla="*/ 0 w 3143250"/>
              <a:gd name="connsiteY0" fmla="*/ 0 h 955675"/>
              <a:gd name="connsiteX1" fmla="*/ 533400 w 3143250"/>
              <a:gd name="connsiteY1" fmla="*/ 323850 h 955675"/>
              <a:gd name="connsiteX2" fmla="*/ 803275 w 3143250"/>
              <a:gd name="connsiteY2" fmla="*/ 555625 h 955675"/>
              <a:gd name="connsiteX3" fmla="*/ 1085850 w 3143250"/>
              <a:gd name="connsiteY3" fmla="*/ 938212 h 955675"/>
              <a:gd name="connsiteX4" fmla="*/ 1724025 w 3143250"/>
              <a:gd name="connsiteY4" fmla="*/ 771525 h 955675"/>
              <a:gd name="connsiteX5" fmla="*/ 2343151 w 3143250"/>
              <a:gd name="connsiteY5" fmla="*/ 866775 h 955675"/>
              <a:gd name="connsiteX6" fmla="*/ 2616200 w 3143250"/>
              <a:gd name="connsiteY6" fmla="*/ 838200 h 955675"/>
              <a:gd name="connsiteX7" fmla="*/ 2863850 w 3143250"/>
              <a:gd name="connsiteY7" fmla="*/ 911225 h 955675"/>
              <a:gd name="connsiteX8" fmla="*/ 3143250 w 3143250"/>
              <a:gd name="connsiteY8" fmla="*/ 955675 h 95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43250" h="955675">
                <a:moveTo>
                  <a:pt x="0" y="0"/>
                </a:moveTo>
                <a:cubicBezTo>
                  <a:pt x="261938" y="49213"/>
                  <a:pt x="368300" y="136525"/>
                  <a:pt x="533400" y="323850"/>
                </a:cubicBezTo>
                <a:cubicBezTo>
                  <a:pt x="690033" y="448204"/>
                  <a:pt x="713317" y="451908"/>
                  <a:pt x="803275" y="555625"/>
                </a:cubicBezTo>
                <a:cubicBezTo>
                  <a:pt x="893233" y="659342"/>
                  <a:pt x="986896" y="927629"/>
                  <a:pt x="1085850" y="938212"/>
                </a:cubicBezTo>
                <a:cubicBezTo>
                  <a:pt x="1147763" y="976313"/>
                  <a:pt x="1500187" y="795337"/>
                  <a:pt x="1724025" y="771525"/>
                </a:cubicBezTo>
                <a:cubicBezTo>
                  <a:pt x="1997075" y="749830"/>
                  <a:pt x="2097088" y="805921"/>
                  <a:pt x="2343151" y="866775"/>
                </a:cubicBezTo>
                <a:cubicBezTo>
                  <a:pt x="2513014" y="853017"/>
                  <a:pt x="2463800" y="842433"/>
                  <a:pt x="2616200" y="838200"/>
                </a:cubicBezTo>
                <a:cubicBezTo>
                  <a:pt x="2756430" y="861483"/>
                  <a:pt x="2761720" y="887942"/>
                  <a:pt x="2863850" y="911225"/>
                </a:cubicBezTo>
                <a:cubicBezTo>
                  <a:pt x="2960158" y="937154"/>
                  <a:pt x="3050117" y="940858"/>
                  <a:pt x="3143250" y="955675"/>
                </a:cubicBez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Activities on</a:t>
            </a:r>
            <a:br>
              <a:rPr lang="en-US" altLang="en-US" sz="4000" dirty="0"/>
            </a:br>
            <a:r>
              <a:rPr lang="en-US" altLang="en-US" sz="4000" dirty="0"/>
              <a:t>Which HIV PrEP for Which Patient</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Foundational PrEP Module</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Vlogs and podcasts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expert faculty</a:t>
            </a:r>
            <a:endPar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from healthcare professionals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clinicaloptions.com/</a:t>
            </a:r>
            <a:r>
              <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hiv</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A4FR6MYESRRE-999783380-2</_dlc_DocId>
    <_dlc_DocIdUrl xmlns="d359a8a5-731c-4a71-8636-5ac3511c1690">
      <Url>https://intranet.clinicaloptions.com/mews/hiv/HIV_2022_Which_PrEP_for_Which_Patient_MM_(PRP4568)/Clinical_Focus_Module/_layouts/15/DocIdRedir.aspx?ID=A4FR6MYESRRE-999783380-2</Url>
      <Description>A4FR6MYESRRE-999783380-2</Description>
    </_dlc_DocIdUrl>
    <Document_x0020_Category xmlns="4f645d9f-5497-4e1a-bf2f-75abde603df8">Slides</Document_x0020_Category>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EBEE26D2E2E00642B997853F5B06B5E0" ma:contentTypeVersion="1" ma:contentTypeDescription="Create a new document." ma:contentTypeScope="" ma:versionID="6051c511221b97fa19940edf6bfc070c">
  <xsd:schema xmlns:xsd="http://www.w3.org/2001/XMLSchema" xmlns:xs="http://www.w3.org/2001/XMLSchema" xmlns:p="http://schemas.microsoft.com/office/2006/metadata/properties" xmlns:ns2="d359a8a5-731c-4a71-8636-5ac3511c1690" xmlns:ns3="4f645d9f-5497-4e1a-bf2f-75abde603df8" targetNamespace="http://schemas.microsoft.com/office/2006/metadata/properties" ma:root="true" ma:fieldsID="6434a2d3765f685b204fde273144d541" ns2:_="" ns3:_="">
    <xsd:import namespace="d359a8a5-731c-4a71-8636-5ac3511c1690"/>
    <xsd:import namespace="4f645d9f-5497-4e1a-bf2f-75abde603df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f645d9f-5497-4e1a-bf2f-75abde603df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xsd:enumeration value="Online Figures/Tables"/>
          <xsd:enumeration value="Outcomes - Questions"/>
          <xsd:enumeration value="Permissions"/>
          <xsd:enumeration value="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B92EC9-81C3-4F2B-9C83-E392526D5C22}">
  <ds:schemaRefs>
    <ds:schemaRef ds:uri="http://purl.org/dc/terms/"/>
    <ds:schemaRef ds:uri="http://schemas.openxmlformats.org/package/2006/metadata/core-properties"/>
    <ds:schemaRef ds:uri="http://schemas.microsoft.com/office/2006/documentManagement/types"/>
    <ds:schemaRef ds:uri="4f645d9f-5497-4e1a-bf2f-75abde603df8"/>
    <ds:schemaRef ds:uri="d359a8a5-731c-4a71-8636-5ac3511c1690"/>
    <ds:schemaRef ds:uri="http://purl.org/dc/elements/1.1/"/>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9C23D7F0-AAC1-4614-B50B-E4B649F61403}">
  <ds:schemaRefs>
    <ds:schemaRef ds:uri="http://schemas.microsoft.com/sharepoint/events"/>
  </ds:schemaRefs>
</ds:datastoreItem>
</file>

<file path=customXml/itemProps3.xml><?xml version="1.0" encoding="utf-8"?>
<ds:datastoreItem xmlns:ds="http://schemas.openxmlformats.org/officeDocument/2006/customXml" ds:itemID="{BFBC6BD6-E5C6-4A2E-BB8F-76E4B9157177}">
  <ds:schemaRefs>
    <ds:schemaRef ds:uri="http://schemas.microsoft.com/sharepoint/v3/contenttype/forms"/>
  </ds:schemaRefs>
</ds:datastoreItem>
</file>

<file path=customXml/itemProps4.xml><?xml version="1.0" encoding="utf-8"?>
<ds:datastoreItem xmlns:ds="http://schemas.openxmlformats.org/officeDocument/2006/customXml" ds:itemID="{CC0A1FD2-A9FC-4DC9-ABED-26221DF622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4f645d9f-5497-4e1a-bf2f-75abde603d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9002</TotalTime>
  <Words>4311</Words>
  <Application>Microsoft Office PowerPoint</Application>
  <PresentationFormat>Widescreen</PresentationFormat>
  <Paragraphs>548</Paragraphs>
  <Slides>23</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Times</vt:lpstr>
      <vt:lpstr>Wingdings</vt:lpstr>
      <vt:lpstr>4_2017_HTAA_Diabetes</vt:lpstr>
      <vt:lpstr>The Fundamentals of Selecting  Individualized HIV PrEP Regimens</vt:lpstr>
      <vt:lpstr>About These Slides</vt:lpstr>
      <vt:lpstr>Faculty and Disclosures</vt:lpstr>
      <vt:lpstr>PrEP Coverage in United States</vt:lpstr>
      <vt:lpstr>PrEP Coverage by Subgroup in the United States</vt:lpstr>
      <vt:lpstr>CDC 2021 PrEP Guidelines: Key Updates</vt:lpstr>
      <vt:lpstr>Summary of PrEP Eligibility by Regimen </vt:lpstr>
      <vt:lpstr>Once-Daily Oral TDF-Based PrEP Efficacy in Clinical Trials</vt:lpstr>
      <vt:lpstr>Off-Label On-Demand Oral FTC/TDF PrEP for  HIV Prevention in MSM</vt:lpstr>
      <vt:lpstr>DISCOVER: Daily Oral FTC/TAF Noninferior to Daily  Oral FTC/TDF for HIV Prevention in MSM and TGW</vt:lpstr>
      <vt:lpstr>HPTN 083 and 084: LA IM CAB Q2M vs  Daily Oral FTC/TDF for PrEP</vt:lpstr>
      <vt:lpstr>HPTN 083 and 084: Injection-Site Reactions and Weight Change</vt:lpstr>
      <vt:lpstr>Summary of Renal, Bone, and Weight Outcomes  With Different PrEP Options</vt:lpstr>
      <vt:lpstr>PrEP Options Based on Renal Function</vt:lpstr>
      <vt:lpstr>HIV Monitoring on PrEP</vt:lpstr>
      <vt:lpstr>Clinical Monitoring Parameters at  Initiation and During PrEP</vt:lpstr>
      <vt:lpstr>CDC: PrEP Prescribers in United States (2014-2019)</vt:lpstr>
      <vt:lpstr>Key Populations With Inequities in PrEP Uptake</vt:lpstr>
      <vt:lpstr>Key Barriers to PrEP Uptake and Potential  Approaches to Removing Barriers to PrEP</vt:lpstr>
      <vt:lpstr>Expanding PrEP Options to Facilitate Adherence  and Persistence: Today and in the Near Future</vt:lpstr>
      <vt:lpstr>Immediate PrEP Initiation at NYC Sexual Health Clinics</vt:lpstr>
      <vt:lpstr>Providing PrEP by Telehealth</vt:lpstr>
      <vt:lpstr>Go Online for More CCO Activities on Which HIV PrEP for Which Patient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Fundamentals of Selecting Individualized HIV PrEP Regimens </dc:title>
  <dc:creator>Anna Poppa</dc:creator>
  <cp:lastModifiedBy>Dussadee Royal</cp:lastModifiedBy>
  <cp:revision>150</cp:revision>
  <dcterms:created xsi:type="dcterms:W3CDTF">2022-03-08T14:01:52Z</dcterms:created>
  <dcterms:modified xsi:type="dcterms:W3CDTF">2022-08-11T20:45:41Z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0x010100EBEE26D2E2E00642B997853F5B06B5E0</vt:lpwstr>
  </property>
  <property fmtid="{D5CDD505-2E9C-101B-9397-08002B2CF9AE}" pid="3" name="_dlc_DocIdItemGuid">
    <vt:lpwstr>084725a1-2881-4b26-b6dc-47d00b91b5cf</vt:lpwstr>
  </property>
</Properties>
</file>