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2"/>
  </p:notesMasterIdLst>
  <p:handoutMasterIdLst>
    <p:handoutMasterId r:id="rId23"/>
  </p:handoutMasterIdLst>
  <p:sldIdLst>
    <p:sldId id="321" r:id="rId7"/>
    <p:sldId id="308" r:id="rId8"/>
    <p:sldId id="257" r:id="rId9"/>
    <p:sldId id="548" r:id="rId10"/>
    <p:sldId id="560" r:id="rId11"/>
    <p:sldId id="561" r:id="rId12"/>
    <p:sldId id="556" r:id="rId13"/>
    <p:sldId id="557" r:id="rId14"/>
    <p:sldId id="549" r:id="rId15"/>
    <p:sldId id="550" r:id="rId16"/>
    <p:sldId id="551" r:id="rId17"/>
    <p:sldId id="558" r:id="rId18"/>
    <p:sldId id="559" r:id="rId19"/>
    <p:sldId id="552" r:id="rId20"/>
    <p:sldId id="318" r:id="rId21"/>
  </p:sldIdLst>
  <p:sldSz cx="12192000" cy="6858000"/>
  <p:notesSz cx="7315200" cy="9601200"/>
  <p:custDataLst>
    <p:tags r:id="rId2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Gordon Kelley" initials="GK" lastIdx="20" clrIdx="16">
    <p:extLst>
      <p:ext uri="{19B8F6BF-5375-455C-9EA6-DF929625EA0E}">
        <p15:presenceInfo xmlns:p15="http://schemas.microsoft.com/office/powerpoint/2012/main" userId="S::gkelley@clinicaloptions.com::7e3d11cf-7436-4611-80d7-51121a63678e" providerId="AD"/>
      </p:ext>
    </p:extLst>
  </p:cmAuthor>
  <p:cmAuthor id="18" name="nhanson" initials="n" lastIdx="6" clrIdx="17">
    <p:extLst>
      <p:ext uri="{19B8F6BF-5375-455C-9EA6-DF929625EA0E}">
        <p15:presenceInfo xmlns:p15="http://schemas.microsoft.com/office/powerpoint/2012/main" userId="nhanson" providerId="None"/>
      </p:ext>
    </p:extLst>
  </p:cmAuthor>
  <p:cmAuthor id="19" name="CLINICALOPTIONS\tquill" initials="C" lastIdx="3" clrIdx="18">
    <p:extLst>
      <p:ext uri="{19B8F6BF-5375-455C-9EA6-DF929625EA0E}">
        <p15:presenceInfo xmlns:p15="http://schemas.microsoft.com/office/powerpoint/2012/main" userId="CLINICALOPTIONS\tquill" providerId="None"/>
      </p:ext>
    </p:extLst>
  </p:cmAuthor>
  <p:cmAuthor id="20" name="aboecler@clinicaloptions.com" initials="a" lastIdx="9" clrIdx="19">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99EBF5-91F8-4A25-910C-DAE29E58FF27}" v="59" dt="2023-06-06T17:09:10.773"/>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184"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5231524239776988E-2"/>
          <c:y val="4.6971414996737119E-2"/>
          <c:w val="0.88089853822974562"/>
          <c:h val="0.75884596904817203"/>
        </c:manualLayout>
      </c:layout>
      <c:barChart>
        <c:barDir val="col"/>
        <c:grouping val="clustered"/>
        <c:varyColors val="0"/>
        <c:ser>
          <c:idx val="0"/>
          <c:order val="0"/>
          <c:tx>
            <c:strRef>
              <c:f>Sheet1!$B$1</c:f>
              <c:strCache>
                <c:ptCount val="1"/>
                <c:pt idx="0">
                  <c:v>&lt;65 Years</c:v>
                </c:pt>
              </c:strCache>
            </c:strRef>
          </c:tx>
          <c:spPr>
            <a:solidFill>
              <a:schemeClr val="accent1"/>
            </a:solidFill>
            <a:ln>
              <a:solidFill>
                <a:schemeClr val="bg1"/>
              </a:solidFill>
            </a:ln>
            <a:effectLst/>
          </c:spPr>
          <c:invertIfNegative val="0"/>
          <c:dLbls>
            <c:dLbl>
              <c:idx val="2"/>
              <c:tx>
                <c:rich>
                  <a:bodyPr/>
                  <a:lstStyle/>
                  <a:p>
                    <a:fld id="{135640D7-0E9F-4133-B961-7CBE7824E39E}" type="VALUE">
                      <a:rPr lang="en-US" smtClean="0"/>
                      <a:pPr/>
                      <a:t>[VALUE]</a:t>
                    </a:fld>
                    <a:r>
                      <a:rPr lang="en-US" dirty="0"/>
                      <a:t>.0</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9E3-8C46-BA53-787FAF39F5BD}"/>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Sheet1!$D$2:$D$6</c:f>
                <c:numCache>
                  <c:formatCode>General</c:formatCode>
                  <c:ptCount val="5"/>
                  <c:pt idx="0">
                    <c:v>5.84</c:v>
                  </c:pt>
                  <c:pt idx="1">
                    <c:v>2.79</c:v>
                  </c:pt>
                  <c:pt idx="2">
                    <c:v>21.21</c:v>
                  </c:pt>
                  <c:pt idx="3">
                    <c:v>14.92</c:v>
                  </c:pt>
                  <c:pt idx="4">
                    <c:v>1.51</c:v>
                  </c:pt>
                </c:numCache>
              </c:numRef>
            </c:plus>
            <c:minus>
              <c:numRef>
                <c:f>Sheet1!$E$2:$E$6</c:f>
                <c:numCache>
                  <c:formatCode>General</c:formatCode>
                  <c:ptCount val="5"/>
                  <c:pt idx="0">
                    <c:v>5.84</c:v>
                  </c:pt>
                  <c:pt idx="1">
                    <c:v>2.79</c:v>
                  </c:pt>
                  <c:pt idx="2">
                    <c:v>21.21</c:v>
                  </c:pt>
                  <c:pt idx="3">
                    <c:v>14.92</c:v>
                  </c:pt>
                  <c:pt idx="4">
                    <c:v>1.51</c:v>
                  </c:pt>
                </c:numCache>
              </c:numRef>
            </c:minus>
            <c:spPr>
              <a:noFill/>
              <a:ln w="19050" cap="flat" cmpd="sng" algn="ctr">
                <a:solidFill>
                  <a:schemeClr val="bg1"/>
                </a:solidFill>
                <a:round/>
              </a:ln>
              <a:effectLst/>
            </c:spPr>
          </c:errBars>
          <c:cat>
            <c:strRef>
              <c:f>Sheet1!$A$2:$A$6</c:f>
              <c:strCache>
                <c:ptCount val="5"/>
                <c:pt idx="0">
                  <c:v>T-DXd Pool</c:v>
                </c:pt>
                <c:pt idx="1">
                  <c:v>Trastuzumab </c:v>
                </c:pt>
                <c:pt idx="2">
                  <c:v>Capecitabine </c:v>
                </c:pt>
                <c:pt idx="3">
                  <c:v>Lapatinib </c:v>
                </c:pt>
                <c:pt idx="4">
                  <c:v>T-DM1 (DB-03)</c:v>
                </c:pt>
              </c:strCache>
            </c:strRef>
          </c:cat>
          <c:val>
            <c:numRef>
              <c:f>Sheet1!$B$2:$B$6</c:f>
              <c:numCache>
                <c:formatCode>General</c:formatCode>
                <c:ptCount val="5"/>
                <c:pt idx="0">
                  <c:v>98.2</c:v>
                </c:pt>
                <c:pt idx="1">
                  <c:v>100</c:v>
                </c:pt>
                <c:pt idx="2">
                  <c:v>82</c:v>
                </c:pt>
                <c:pt idx="3">
                  <c:v>88.8</c:v>
                </c:pt>
                <c:pt idx="4">
                  <c:v>100</c:v>
                </c:pt>
              </c:numCache>
            </c:numRef>
          </c:val>
          <c:extLst>
            <c:ext xmlns:c16="http://schemas.microsoft.com/office/drawing/2014/chart" uri="{C3380CC4-5D6E-409C-BE32-E72D297353CC}">
              <c16:uniqueId val="{00000001-E9E3-8C46-BA53-787FAF39F5BD}"/>
            </c:ext>
          </c:extLst>
        </c:ser>
        <c:ser>
          <c:idx val="1"/>
          <c:order val="1"/>
          <c:tx>
            <c:strRef>
              <c:f>Sheet1!$C$1</c:f>
              <c:strCache>
                <c:ptCount val="1"/>
                <c:pt idx="0">
                  <c:v>≥65 Years</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Sheet1!$F$2:$F$6</c:f>
                <c:numCache>
                  <c:formatCode>General</c:formatCode>
                  <c:ptCount val="5"/>
                  <c:pt idx="0">
                    <c:v>8.4600000000000009</c:v>
                  </c:pt>
                  <c:pt idx="1">
                    <c:v>1.56</c:v>
                  </c:pt>
                  <c:pt idx="2">
                    <c:v>19.59</c:v>
                  </c:pt>
                  <c:pt idx="3">
                    <c:v>13.06</c:v>
                  </c:pt>
                  <c:pt idx="4">
                    <c:v>1.97</c:v>
                  </c:pt>
                </c:numCache>
              </c:numRef>
            </c:plus>
            <c:minus>
              <c:numRef>
                <c:f>Sheet1!$G$2:$G$6</c:f>
                <c:numCache>
                  <c:formatCode>General</c:formatCode>
                  <c:ptCount val="5"/>
                  <c:pt idx="0">
                    <c:v>8.4600000000000009</c:v>
                  </c:pt>
                  <c:pt idx="1">
                    <c:v>1.56</c:v>
                  </c:pt>
                  <c:pt idx="2">
                    <c:v>19.59</c:v>
                  </c:pt>
                  <c:pt idx="3">
                    <c:v>13.06</c:v>
                  </c:pt>
                  <c:pt idx="4">
                    <c:v>1.97</c:v>
                  </c:pt>
                </c:numCache>
              </c:numRef>
            </c:minus>
            <c:spPr>
              <a:noFill/>
              <a:ln w="19050" cap="flat" cmpd="sng" algn="ctr">
                <a:solidFill>
                  <a:schemeClr val="bg1"/>
                </a:solidFill>
                <a:round/>
              </a:ln>
              <a:effectLst/>
            </c:spPr>
          </c:errBars>
          <c:cat>
            <c:strRef>
              <c:f>Sheet1!$A$2:$A$6</c:f>
              <c:strCache>
                <c:ptCount val="5"/>
                <c:pt idx="0">
                  <c:v>T-DXd Pool</c:v>
                </c:pt>
                <c:pt idx="1">
                  <c:v>Trastuzumab </c:v>
                </c:pt>
                <c:pt idx="2">
                  <c:v>Capecitabine </c:v>
                </c:pt>
                <c:pt idx="3">
                  <c:v>Lapatinib </c:v>
                </c:pt>
                <c:pt idx="4">
                  <c:v>T-DM1 (DB-03)</c:v>
                </c:pt>
              </c:strCache>
            </c:strRef>
          </c:cat>
          <c:val>
            <c:numRef>
              <c:f>Sheet1!$C$2:$C$6</c:f>
              <c:numCache>
                <c:formatCode>General</c:formatCode>
                <c:ptCount val="5"/>
                <c:pt idx="0">
                  <c:v>97.4</c:v>
                </c:pt>
                <c:pt idx="1">
                  <c:v>99.6</c:v>
                </c:pt>
                <c:pt idx="2">
                  <c:v>79.099999999999994</c:v>
                </c:pt>
                <c:pt idx="3">
                  <c:v>89.2</c:v>
                </c:pt>
                <c:pt idx="4">
                  <c:v>99.5</c:v>
                </c:pt>
              </c:numCache>
            </c:numRef>
          </c:val>
          <c:extLst>
            <c:ext xmlns:c16="http://schemas.microsoft.com/office/drawing/2014/chart" uri="{C3380CC4-5D6E-409C-BE32-E72D297353CC}">
              <c16:uniqueId val="{00000002-E9E3-8C46-BA53-787FAF39F5BD}"/>
            </c:ext>
          </c:extLst>
        </c:ser>
        <c:dLbls>
          <c:dLblPos val="ctr"/>
          <c:showLegendKey val="0"/>
          <c:showVal val="1"/>
          <c:showCatName val="0"/>
          <c:showSerName val="0"/>
          <c:showPercent val="0"/>
          <c:showBubbleSize val="0"/>
        </c:dLbls>
        <c:gapWidth val="219"/>
        <c:overlap val="-27"/>
        <c:axId val="502176895"/>
        <c:axId val="1532857231"/>
      </c:barChart>
      <c:catAx>
        <c:axId val="502176895"/>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Arial" panose="020B0604020202020204" pitchFamily="34" charset="0"/>
              </a:defRPr>
            </a:pPr>
            <a:endParaRPr lang="en-US"/>
          </a:p>
        </c:txPr>
        <c:crossAx val="1532857231"/>
        <c:crosses val="autoZero"/>
        <c:auto val="1"/>
        <c:lblAlgn val="ctr"/>
        <c:lblOffset val="100"/>
        <c:noMultiLvlLbl val="0"/>
      </c:catAx>
      <c:valAx>
        <c:axId val="1532857231"/>
        <c:scaling>
          <c:orientation val="minMax"/>
          <c:max val="110"/>
          <c:min val="20"/>
        </c:scaling>
        <c:delete val="0"/>
        <c:axPos val="l"/>
        <c:title>
          <c:tx>
            <c:rich>
              <a:bodyPr rot="-5400000" spcFirstLastPara="1" vertOverflow="ellipsis" vert="horz" wrap="square" anchor="ctr" anchorCtr="1"/>
              <a:lstStyle/>
              <a:p>
                <a:pPr>
                  <a:defRPr sz="1400" b="1" i="0" u="none" strike="noStrike" kern="1200" baseline="0">
                    <a:solidFill>
                      <a:schemeClr val="bg1"/>
                    </a:solidFill>
                    <a:latin typeface="+mn-lt"/>
                    <a:ea typeface="+mn-ea"/>
                    <a:cs typeface="Arial" panose="020B0604020202020204" pitchFamily="34" charset="0"/>
                  </a:defRPr>
                </a:pPr>
                <a:r>
                  <a:rPr lang="en-US" b="1" dirty="0"/>
                  <a:t>Relative Dose Intensity (%) </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bg1"/>
                  </a:solidFill>
                  <a:latin typeface="+mn-lt"/>
                  <a:ea typeface="+mn-ea"/>
                  <a:cs typeface="Arial" panose="020B0604020202020204" pitchFamily="34" charset="0"/>
                </a:defRPr>
              </a:pPr>
              <a:endParaRPr lang="en-US"/>
            </a:p>
          </c:txPr>
        </c:title>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Arial" panose="020B0604020202020204" pitchFamily="34" charset="0"/>
              </a:defRPr>
            </a:pPr>
            <a:endParaRPr lang="en-US"/>
          </a:p>
        </c:txPr>
        <c:crossAx val="502176895"/>
        <c:crosses val="autoZero"/>
        <c:crossBetween val="between"/>
        <c:majorUnit val="10"/>
      </c:valAx>
      <c:spPr>
        <a:noFill/>
        <a:ln>
          <a:noFill/>
        </a:ln>
        <a:effectLst/>
      </c:spPr>
    </c:plotArea>
    <c:legend>
      <c:legendPos val="b"/>
      <c:layout>
        <c:manualLayout>
          <c:xMode val="edge"/>
          <c:yMode val="edge"/>
          <c:x val="1.7938907905237001E-3"/>
          <c:y val="0.87940506899453819"/>
          <c:w val="0.1511650989080752"/>
          <c:h val="0.1205949310054618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latin typeface="+mn-lt"/>
          <a:cs typeface="Arial" panose="020B0604020202020204" pitchFamily="34" charset="0"/>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0.41818</cdr:x>
      <cdr:y>0.92455</cdr:y>
    </cdr:from>
    <cdr:to>
      <cdr:x>0.64828</cdr:x>
      <cdr:y>0.99072</cdr:y>
    </cdr:to>
    <cdr:sp macro="" textlink="">
      <cdr:nvSpPr>
        <cdr:cNvPr id="2" name="TextBox 12">
          <a:extLst xmlns:a="http://schemas.openxmlformats.org/drawingml/2006/main">
            <a:ext uri="{FF2B5EF4-FFF2-40B4-BE49-F238E27FC236}">
              <a16:creationId xmlns:a16="http://schemas.microsoft.com/office/drawing/2014/main" id="{40BFF60F-F1F9-269D-B79F-AC131EBD5D3F}"/>
            </a:ext>
          </a:extLst>
        </cdr:cNvPr>
        <cdr:cNvSpPr txBox="1"/>
      </cdr:nvSpPr>
      <cdr:spPr>
        <a:xfrm xmlns:a="http://schemas.openxmlformats.org/drawingml/2006/main">
          <a:off x="4548759" y="4300448"/>
          <a:ext cx="2502979" cy="307777"/>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400" b="1" dirty="0">
              <a:solidFill>
                <a:schemeClr val="bg1"/>
              </a:solidFill>
            </a:rPr>
            <a:t>TPC (DB-02)</a:t>
          </a:r>
        </a:p>
      </cdr:txBody>
    </cdr:sp>
  </cdr:relSizeAnchor>
  <cdr:relSizeAnchor xmlns:cdr="http://schemas.openxmlformats.org/drawingml/2006/chartDrawing">
    <cdr:from>
      <cdr:x>0.312</cdr:x>
      <cdr:y>0.89202</cdr:y>
    </cdr:from>
    <cdr:to>
      <cdr:x>0.76709</cdr:x>
      <cdr:y>0.90931</cdr:y>
    </cdr:to>
    <cdr:sp macro="" textlink="">
      <cdr:nvSpPr>
        <cdr:cNvPr id="3" name="Right Brace 2">
          <a:extLst xmlns:a="http://schemas.openxmlformats.org/drawingml/2006/main">
            <a:ext uri="{FF2B5EF4-FFF2-40B4-BE49-F238E27FC236}">
              <a16:creationId xmlns:a16="http://schemas.microsoft.com/office/drawing/2014/main" id="{4D60507C-D56E-191D-69C8-AF30FF652413}"/>
            </a:ext>
          </a:extLst>
        </cdr:cNvPr>
        <cdr:cNvSpPr/>
      </cdr:nvSpPr>
      <cdr:spPr>
        <a:xfrm xmlns:a="http://schemas.openxmlformats.org/drawingml/2006/main" rot="5400000">
          <a:off x="5828749" y="1714207"/>
          <a:ext cx="80413" cy="4950268"/>
        </a:xfrm>
        <a:prstGeom xmlns:a="http://schemas.openxmlformats.org/drawingml/2006/main" prst="rightBrace">
          <a:avLst/>
        </a:prstGeom>
        <a:ln xmlns:a="http://schemas.openxmlformats.org/drawingml/2006/main" w="12700">
          <a:solidFill>
            <a:schemeClr val="bg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endParaRPr lang="en-US" dirty="0">
            <a:solidFill>
              <a:schemeClr val="bg1"/>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785073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MBC, metastatic breast cancer; T-DXd, trastuzumab deruxtecan.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283352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MBC, metastatic breast cancer; T-DM1, trastuzumab emtansine; T-DXd, trastuzumab deruxtecan; TPC, treatment of physician’s choice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657835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 breast cancer; dx, disease; HR, hormone receptor; mets, metastases; T-DM1, trastuzumab emtansine; T-DXd, trastuzumab deruxtecan; TPC, treatment of physician’s choice.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72959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T-DM1, trastuzumab emtansine; T-DXd, trastuzumab deruxtecan; TPC, treatment of physician’s choice.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35887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T-DM1, trastuzumab emtansine; T-DXd, trastuzumab deruxtecan; TKI, tyrosine kinase inhibitor; TPC, treatment of physician’s choice.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999213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DCR, disease control rate; DoR, duration of response; NR, not reached; ORR, objective response rate; OS, overall survival; PD, progressive disease; PFS, progression-free survival; PR, partial response; SD, stable disease; T-DM1, trastuzumab emtansine; T-DXd, trastuzumab deruxtecan; TPC, treatment of physician’s choice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067845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T-DM1, trastuzumab emtansine; T-DXd, trastuzumab deruxtecan.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878438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 discontinuation; MBC, metastatic breast cancer; N/A, not applicable; T-DM1, trastuzumab emtansine; T-DXd, trastuzumab deruxtecan; TEAEs, treatment-emergent adverse events; TPC, treatment of physician’s choice; tx, treatment.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929882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T-DM1, trastuzumab emtansine; T-DXd, trastuzumab deruxtecan; TEAEs, treatment-emergent adverse events; TPC, treatment of physician’s choice.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049083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T-DM1, trastuzumab emtansine; T-DXd, trastuzumab deruxtecan; TEAEs, treatment-emergent adverse events; TPC, treatment of physician’s choice.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894747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ILD, interstitial lung disease; T-DM1, trastuzumab emtansine; T-DXd, trastuzumab deruxtecan; TPC, treatment of physician’s choice.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501556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MBC, metastatic breast cancer; ORR, overall response rate; PFS, progression-free survival; T-DXd, trastuzumab deruxtecan; TEAE, treatment-emergent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2193162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15</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GB" sz="4000" dirty="0"/>
              <a:t>Pooled Analysis of Trastuzumab Deruxtecan Efficacy and Safety by Age in Patients With HER2+ Metastatic Breast Cancer From DESTINY-Breast01, 02, and 03 Trials</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49291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Gilead, and 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Annual Meeting, June 2-6, 2023, Chicago, Illinois</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T-DXd Pooled Analysis by Age: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GB" sz="2200" dirty="0"/>
              <a:t>Treatment gaps remain for older patients with HER2+ MBC</a:t>
            </a:r>
          </a:p>
          <a:p>
            <a:pPr lvl="1">
              <a:spcBef>
                <a:spcPts val="600"/>
              </a:spcBef>
            </a:pPr>
            <a:r>
              <a:rPr lang="en-GB" sz="2000" dirty="0"/>
              <a:t>Women aged ≥70 yr demonstrate inferior efficacy and safety outcomes vs younger women regardless of treatment</a:t>
            </a:r>
            <a:r>
              <a:rPr lang="en-GB" sz="2000" baseline="30000" dirty="0"/>
              <a:t>1</a:t>
            </a:r>
          </a:p>
          <a:p>
            <a:pPr lvl="1">
              <a:spcBef>
                <a:spcPts val="600"/>
              </a:spcBef>
            </a:pPr>
            <a:r>
              <a:rPr lang="en-GB" sz="2000" dirty="0"/>
              <a:t>Patients aged ≥65 yr often underrepresented in clinical trials</a:t>
            </a:r>
            <a:r>
              <a:rPr lang="en-GB" sz="2000" baseline="30000" dirty="0"/>
              <a:t>2</a:t>
            </a:r>
          </a:p>
          <a:p>
            <a:r>
              <a:rPr lang="en-GB" sz="2200" dirty="0"/>
              <a:t>T-</a:t>
            </a:r>
            <a:r>
              <a:rPr lang="en-GB" sz="2200" dirty="0" err="1"/>
              <a:t>DXd</a:t>
            </a:r>
            <a:r>
              <a:rPr lang="en-GB" sz="2200" dirty="0"/>
              <a:t> FDA approved for patients with HER2+ unresectable or MBC who have received a prior anti-HER2-based regimen in the metastatic or (neo)adjuvant setting (with disease recurrence within 6 months of completing therapy) based on results of phase III DESTINY-Breast03</a:t>
            </a:r>
            <a:r>
              <a:rPr lang="en-GB" sz="2200" baseline="30000" dirty="0"/>
              <a:t>3,4</a:t>
            </a:r>
            <a:r>
              <a:rPr lang="en-GB" sz="2200" dirty="0"/>
              <a:t> </a:t>
            </a:r>
          </a:p>
          <a:p>
            <a:r>
              <a:rPr lang="en-GB" sz="2200" dirty="0"/>
              <a:t>T-DXd efficacy and safety in older patients not yet thoroughly examined</a:t>
            </a:r>
          </a:p>
          <a:p>
            <a:r>
              <a:rPr lang="en-GB" sz="2200" dirty="0"/>
              <a:t>Current study details age-specific efficacy and safety of T-DXd in patients aged &lt;65 and </a:t>
            </a:r>
            <a:br>
              <a:rPr lang="en-GB" sz="2200" dirty="0"/>
            </a:br>
            <a:r>
              <a:rPr lang="en-GB" sz="2200" dirty="0"/>
              <a:t>≥65 yr and exploratory data for patients aged ≥75 yr, based on pooled data from DESTINY-Breast01, DESTINY-Breast02, and DESTINY-Breast03</a:t>
            </a:r>
            <a:r>
              <a:rPr lang="en-GB" sz="2200" baseline="30000" dirty="0"/>
              <a:t>5</a:t>
            </a:r>
          </a:p>
          <a:p>
            <a:endParaRPr lang="en-US" altLang="en-US" sz="22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Evans. Cancer Res. 2021;Abstr PS6-35. 2. Ou. JCO. 2022;40:16(Suppl):1039.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3. Trastuzumab deruxtecan PI. 4. Cortés. NEJM. 2022;386:1143. 5. Krop. ASCO 2023. Abstr 1006.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a:extLst>
              <a:ext uri="{FF2B5EF4-FFF2-40B4-BE49-F238E27FC236}">
                <a16:creationId xmlns:a16="http://schemas.microsoft.com/office/drawing/2014/main" id="{C084A313-D2A0-8F9B-2986-7A05892BFE81}"/>
              </a:ext>
            </a:extLst>
          </p:cNvPr>
          <p:cNvSpPr>
            <a:spLocks noGrp="1" noChangeArrowheads="1"/>
          </p:cNvSpPr>
          <p:nvPr>
            <p:ph idx="1"/>
          </p:nvPr>
        </p:nvSpPr>
        <p:spPr>
          <a:xfrm>
            <a:off x="609759" y="1507927"/>
            <a:ext cx="10877529" cy="446036"/>
          </a:xfrm>
        </p:spPr>
        <p:txBody>
          <a:bodyPr/>
          <a:lstStyle/>
          <a:p>
            <a:r>
              <a:rPr lang="en-US" altLang="en-US" sz="2200" dirty="0"/>
              <a:t>All 3 DESTINY-Breast trials conducted in patients with HER2+ unresectable and/or MBC</a:t>
            </a: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T-DXd Pooled Analysis by Age: Background</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Krop. ASCO 2023. Abstr 1006.</a:t>
            </a:r>
          </a:p>
        </p:txBody>
      </p:sp>
      <p:sp>
        <p:nvSpPr>
          <p:cNvPr id="2" name="Text Box 45">
            <a:extLst>
              <a:ext uri="{FF2B5EF4-FFF2-40B4-BE49-F238E27FC236}">
                <a16:creationId xmlns:a16="http://schemas.microsoft.com/office/drawing/2014/main" id="{7511D44F-A333-5348-1927-992120BD4C4D}"/>
              </a:ext>
            </a:extLst>
          </p:cNvPr>
          <p:cNvSpPr txBox="1">
            <a:spLocks noChangeArrowheads="1"/>
          </p:cNvSpPr>
          <p:nvPr/>
        </p:nvSpPr>
        <p:spPr bwMode="auto">
          <a:xfrm>
            <a:off x="357372" y="1945351"/>
            <a:ext cx="29273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dirty="0">
                <a:solidFill>
                  <a:schemeClr val="bg1"/>
                </a:solidFill>
                <a:latin typeface="Calibri" panose="020F0502020204030204" pitchFamily="34" charset="0"/>
              </a:rPr>
              <a:t>DESTINY-Breast01</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Previously treated with T-DM1</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(n = 253)</a:t>
            </a:r>
            <a:endParaRPr lang="en-US" altLang="en-US" sz="1600" b="0" dirty="0">
              <a:solidFill>
                <a:schemeClr val="bg1"/>
              </a:solidFill>
              <a:latin typeface="Calibri" panose="020F0502020204030204" pitchFamily="34" charset="0"/>
            </a:endParaRPr>
          </a:p>
        </p:txBody>
      </p:sp>
      <p:sp>
        <p:nvSpPr>
          <p:cNvPr id="5" name="Rectangle 49">
            <a:extLst>
              <a:ext uri="{FF2B5EF4-FFF2-40B4-BE49-F238E27FC236}">
                <a16:creationId xmlns:a16="http://schemas.microsoft.com/office/drawing/2014/main" id="{320175C1-F7F3-875B-C292-0CF0A60802EC}"/>
              </a:ext>
            </a:extLst>
          </p:cNvPr>
          <p:cNvSpPr>
            <a:spLocks noChangeArrowheads="1"/>
          </p:cNvSpPr>
          <p:nvPr/>
        </p:nvSpPr>
        <p:spPr bwMode="auto">
          <a:xfrm>
            <a:off x="4024313" y="2012967"/>
            <a:ext cx="3181159"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T-DXd </a:t>
            </a:r>
            <a:r>
              <a:rPr lang="en-US" altLang="en-US" sz="1800" b="0" dirty="0">
                <a:solidFill>
                  <a:schemeClr val="tx1"/>
                </a:solidFill>
                <a:latin typeface="Calibri" panose="020F0502020204030204" pitchFamily="34" charset="0"/>
              </a:rPr>
              <a:t>5.4 mg/kg Q3W</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184)</a:t>
            </a:r>
          </a:p>
        </p:txBody>
      </p:sp>
      <p:sp>
        <p:nvSpPr>
          <p:cNvPr id="10" name="Line 54">
            <a:extLst>
              <a:ext uri="{FF2B5EF4-FFF2-40B4-BE49-F238E27FC236}">
                <a16:creationId xmlns:a16="http://schemas.microsoft.com/office/drawing/2014/main" id="{A45B46B6-9A49-B0ED-CC39-826AB14F41F7}"/>
              </a:ext>
            </a:extLst>
          </p:cNvPr>
          <p:cNvSpPr>
            <a:spLocks noChangeShapeType="1"/>
          </p:cNvSpPr>
          <p:nvPr/>
        </p:nvSpPr>
        <p:spPr bwMode="auto">
          <a:xfrm>
            <a:off x="3284720" y="2355867"/>
            <a:ext cx="62529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5" name="Rectangle 49">
            <a:extLst>
              <a:ext uri="{FF2B5EF4-FFF2-40B4-BE49-F238E27FC236}">
                <a16:creationId xmlns:a16="http://schemas.microsoft.com/office/drawing/2014/main" id="{22BF83C6-B4CE-A067-51DE-924E2E8E36DB}"/>
              </a:ext>
            </a:extLst>
          </p:cNvPr>
          <p:cNvSpPr>
            <a:spLocks noChangeArrowheads="1"/>
          </p:cNvSpPr>
          <p:nvPr/>
        </p:nvSpPr>
        <p:spPr bwMode="auto">
          <a:xfrm>
            <a:off x="4024313" y="2858867"/>
            <a:ext cx="3181159"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T-DXd </a:t>
            </a:r>
            <a:r>
              <a:rPr lang="en-US" altLang="en-US" sz="1800" b="0" dirty="0">
                <a:solidFill>
                  <a:schemeClr val="tx1"/>
                </a:solidFill>
                <a:latin typeface="Calibri" panose="020F0502020204030204" pitchFamily="34" charset="0"/>
              </a:rPr>
              <a:t>5.4 mg/kg Q3W</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406)</a:t>
            </a:r>
          </a:p>
        </p:txBody>
      </p:sp>
      <p:sp>
        <p:nvSpPr>
          <p:cNvPr id="16" name="Rectangle 50">
            <a:extLst>
              <a:ext uri="{FF2B5EF4-FFF2-40B4-BE49-F238E27FC236}">
                <a16:creationId xmlns:a16="http://schemas.microsoft.com/office/drawing/2014/main" id="{9A418D6C-D0F8-9423-7DD6-3FEA9FA5FE08}"/>
              </a:ext>
            </a:extLst>
          </p:cNvPr>
          <p:cNvSpPr>
            <a:spLocks noChangeArrowheads="1"/>
          </p:cNvSpPr>
          <p:nvPr/>
        </p:nvSpPr>
        <p:spPr bwMode="auto">
          <a:xfrm>
            <a:off x="4024313" y="3620550"/>
            <a:ext cx="3181159"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TPC*</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202)</a:t>
            </a:r>
          </a:p>
        </p:txBody>
      </p:sp>
      <p:sp>
        <p:nvSpPr>
          <p:cNvPr id="19" name="Line 53">
            <a:extLst>
              <a:ext uri="{FF2B5EF4-FFF2-40B4-BE49-F238E27FC236}">
                <a16:creationId xmlns:a16="http://schemas.microsoft.com/office/drawing/2014/main" id="{4DBAB12D-E7A7-7FF7-BE88-FECA06B9A703}"/>
              </a:ext>
            </a:extLst>
          </p:cNvPr>
          <p:cNvSpPr>
            <a:spLocks noChangeShapeType="1"/>
          </p:cNvSpPr>
          <p:nvPr/>
        </p:nvSpPr>
        <p:spPr bwMode="auto">
          <a:xfrm>
            <a:off x="3287713" y="3701640"/>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 name="Line 54">
            <a:extLst>
              <a:ext uri="{FF2B5EF4-FFF2-40B4-BE49-F238E27FC236}">
                <a16:creationId xmlns:a16="http://schemas.microsoft.com/office/drawing/2014/main" id="{7AC06A90-2C44-F764-1EEC-C2917EADCE9F}"/>
              </a:ext>
            </a:extLst>
          </p:cNvPr>
          <p:cNvSpPr>
            <a:spLocks noChangeShapeType="1"/>
          </p:cNvSpPr>
          <p:nvPr/>
        </p:nvSpPr>
        <p:spPr bwMode="auto">
          <a:xfrm flipV="1">
            <a:off x="3287713" y="318690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 name="Text Box 45">
            <a:extLst>
              <a:ext uri="{FF2B5EF4-FFF2-40B4-BE49-F238E27FC236}">
                <a16:creationId xmlns:a16="http://schemas.microsoft.com/office/drawing/2014/main" id="{70B26D7D-F3BC-4536-1FDD-5A6CEEFBF8EE}"/>
              </a:ext>
            </a:extLst>
          </p:cNvPr>
          <p:cNvSpPr txBox="1">
            <a:spLocks noChangeArrowheads="1"/>
          </p:cNvSpPr>
          <p:nvPr/>
        </p:nvSpPr>
        <p:spPr bwMode="auto">
          <a:xfrm>
            <a:off x="414339" y="3197352"/>
            <a:ext cx="29273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dirty="0">
                <a:solidFill>
                  <a:schemeClr val="bg1"/>
                </a:solidFill>
                <a:latin typeface="Calibri" panose="020F0502020204030204" pitchFamily="34" charset="0"/>
              </a:rPr>
              <a:t>DESTINY-Breast02</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Previously treated with T-DM1</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(n = 608)</a:t>
            </a:r>
            <a:endParaRPr lang="en-US" altLang="en-US" sz="1600" b="0" dirty="0">
              <a:solidFill>
                <a:schemeClr val="bg1"/>
              </a:solidFill>
              <a:latin typeface="Calibri" panose="020F0502020204030204" pitchFamily="34" charset="0"/>
            </a:endParaRPr>
          </a:p>
        </p:txBody>
      </p:sp>
      <p:sp>
        <p:nvSpPr>
          <p:cNvPr id="22" name="Rectangle 49">
            <a:extLst>
              <a:ext uri="{FF2B5EF4-FFF2-40B4-BE49-F238E27FC236}">
                <a16:creationId xmlns:a16="http://schemas.microsoft.com/office/drawing/2014/main" id="{20E52FFE-1BCD-F3A4-86B8-50452871957C}"/>
              </a:ext>
            </a:extLst>
          </p:cNvPr>
          <p:cNvSpPr>
            <a:spLocks noChangeArrowheads="1"/>
          </p:cNvSpPr>
          <p:nvPr/>
        </p:nvSpPr>
        <p:spPr bwMode="auto">
          <a:xfrm>
            <a:off x="4024313" y="4603377"/>
            <a:ext cx="3181159"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T-DXd </a:t>
            </a:r>
            <a:r>
              <a:rPr lang="en-US" altLang="en-US" sz="1800" b="0" dirty="0">
                <a:solidFill>
                  <a:schemeClr val="tx1"/>
                </a:solidFill>
                <a:latin typeface="Calibri" panose="020F0502020204030204" pitchFamily="34" charset="0"/>
              </a:rPr>
              <a:t>5.4 mg/kg Q3W</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261)</a:t>
            </a:r>
          </a:p>
        </p:txBody>
      </p:sp>
      <p:sp>
        <p:nvSpPr>
          <p:cNvPr id="23" name="Rectangle 50">
            <a:extLst>
              <a:ext uri="{FF2B5EF4-FFF2-40B4-BE49-F238E27FC236}">
                <a16:creationId xmlns:a16="http://schemas.microsoft.com/office/drawing/2014/main" id="{56B1755E-04EC-0FAF-F36E-439F3BBFC946}"/>
              </a:ext>
            </a:extLst>
          </p:cNvPr>
          <p:cNvSpPr>
            <a:spLocks noChangeArrowheads="1"/>
          </p:cNvSpPr>
          <p:nvPr/>
        </p:nvSpPr>
        <p:spPr bwMode="auto">
          <a:xfrm>
            <a:off x="4024313" y="5365060"/>
            <a:ext cx="3181159"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T-DM1 </a:t>
            </a:r>
            <a:r>
              <a:rPr lang="en-US" altLang="en-US" sz="1800" b="0" dirty="0">
                <a:solidFill>
                  <a:schemeClr val="tx1"/>
                </a:solidFill>
                <a:latin typeface="Calibri" panose="020F0502020204030204" pitchFamily="34" charset="0"/>
              </a:rPr>
              <a:t>3.6 mg/kg Q3W</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263)</a:t>
            </a:r>
          </a:p>
        </p:txBody>
      </p:sp>
      <p:sp>
        <p:nvSpPr>
          <p:cNvPr id="24" name="Line 53">
            <a:extLst>
              <a:ext uri="{FF2B5EF4-FFF2-40B4-BE49-F238E27FC236}">
                <a16:creationId xmlns:a16="http://schemas.microsoft.com/office/drawing/2014/main" id="{99CD5045-BBFC-5C2D-BD42-F1FE99F473F2}"/>
              </a:ext>
            </a:extLst>
          </p:cNvPr>
          <p:cNvSpPr>
            <a:spLocks noChangeShapeType="1"/>
          </p:cNvSpPr>
          <p:nvPr/>
        </p:nvSpPr>
        <p:spPr bwMode="auto">
          <a:xfrm>
            <a:off x="3287713" y="5446150"/>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5" name="Line 54">
            <a:extLst>
              <a:ext uri="{FF2B5EF4-FFF2-40B4-BE49-F238E27FC236}">
                <a16:creationId xmlns:a16="http://schemas.microsoft.com/office/drawing/2014/main" id="{41AC8FA7-174F-7E0A-D964-10C9A951FCD5}"/>
              </a:ext>
            </a:extLst>
          </p:cNvPr>
          <p:cNvSpPr>
            <a:spLocks noChangeShapeType="1"/>
          </p:cNvSpPr>
          <p:nvPr/>
        </p:nvSpPr>
        <p:spPr bwMode="auto">
          <a:xfrm flipV="1">
            <a:off x="3287713" y="493141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6" name="Text Box 45">
            <a:extLst>
              <a:ext uri="{FF2B5EF4-FFF2-40B4-BE49-F238E27FC236}">
                <a16:creationId xmlns:a16="http://schemas.microsoft.com/office/drawing/2014/main" id="{ACED9241-34A3-2618-F7BE-137B8E604E9A}"/>
              </a:ext>
            </a:extLst>
          </p:cNvPr>
          <p:cNvSpPr txBox="1">
            <a:spLocks noChangeArrowheads="1"/>
          </p:cNvSpPr>
          <p:nvPr/>
        </p:nvSpPr>
        <p:spPr bwMode="auto">
          <a:xfrm>
            <a:off x="414339" y="4698022"/>
            <a:ext cx="292734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dirty="0">
                <a:solidFill>
                  <a:schemeClr val="bg1"/>
                </a:solidFill>
                <a:latin typeface="Calibri" panose="020F0502020204030204" pitchFamily="34" charset="0"/>
              </a:rPr>
              <a:t>DESTINY-Breast03</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Previously treated with trastuzumab + taxane with recurrence within 6 mo</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(n = 524)</a:t>
            </a:r>
            <a:endParaRPr lang="en-US" altLang="en-US" sz="1600" b="0" dirty="0">
              <a:solidFill>
                <a:schemeClr val="bg1"/>
              </a:solidFill>
              <a:latin typeface="Calibri" panose="020F0502020204030204" pitchFamily="34" charset="0"/>
            </a:endParaRPr>
          </a:p>
        </p:txBody>
      </p:sp>
      <p:graphicFrame>
        <p:nvGraphicFramePr>
          <p:cNvPr id="27" name="Group 32">
            <a:extLst>
              <a:ext uri="{FF2B5EF4-FFF2-40B4-BE49-F238E27FC236}">
                <a16:creationId xmlns:a16="http://schemas.microsoft.com/office/drawing/2014/main" id="{EFAEB8FB-D7F0-02F4-6196-5C42F1F3A19C}"/>
              </a:ext>
            </a:extLst>
          </p:cNvPr>
          <p:cNvGraphicFramePr>
            <a:graphicFrameLocks noGrp="1"/>
          </p:cNvGraphicFramePr>
          <p:nvPr>
            <p:extLst>
              <p:ext uri="{D42A27DB-BD31-4B8C-83A1-F6EECF244321}">
                <p14:modId xmlns:p14="http://schemas.microsoft.com/office/powerpoint/2010/main" val="830134791"/>
              </p:ext>
            </p:extLst>
          </p:nvPr>
        </p:nvGraphicFramePr>
        <p:xfrm>
          <a:off x="7669779" y="2976771"/>
          <a:ext cx="3967194" cy="1706911"/>
        </p:xfrm>
        <a:graphic>
          <a:graphicData uri="http://schemas.openxmlformats.org/drawingml/2006/table">
            <a:tbl>
              <a:tblPr/>
              <a:tblGrid>
                <a:gridCol w="986094">
                  <a:extLst>
                    <a:ext uri="{9D8B030D-6E8A-4147-A177-3AD203B41FA5}">
                      <a16:colId xmlns:a16="http://schemas.microsoft.com/office/drawing/2014/main" val="20000"/>
                    </a:ext>
                  </a:extLst>
                </a:gridCol>
                <a:gridCol w="993700">
                  <a:extLst>
                    <a:ext uri="{9D8B030D-6E8A-4147-A177-3AD203B41FA5}">
                      <a16:colId xmlns:a16="http://schemas.microsoft.com/office/drawing/2014/main" val="20001"/>
                    </a:ext>
                  </a:extLst>
                </a:gridCol>
                <a:gridCol w="993700">
                  <a:extLst>
                    <a:ext uri="{9D8B030D-6E8A-4147-A177-3AD203B41FA5}">
                      <a16:colId xmlns:a16="http://schemas.microsoft.com/office/drawing/2014/main" val="20002"/>
                    </a:ext>
                  </a:extLst>
                </a:gridCol>
                <a:gridCol w="993700">
                  <a:extLst>
                    <a:ext uri="{9D8B030D-6E8A-4147-A177-3AD203B41FA5}">
                      <a16:colId xmlns:a16="http://schemas.microsoft.com/office/drawing/2014/main" val="513650593"/>
                    </a:ext>
                  </a:extLst>
                </a:gridCol>
              </a:tblGrid>
              <a:tr h="41757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T-DXd</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851)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TPC*</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T-DM1</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35000"/>
                        </a:spcBef>
                        <a:spcAft>
                          <a:spcPct val="2500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&lt;65 yr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673 (79.1)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164 (81.2)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206 (78.3)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yr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178 (20.9)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(18.8)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(21.7)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 yr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28" name="TextBox 27">
            <a:extLst>
              <a:ext uri="{FF2B5EF4-FFF2-40B4-BE49-F238E27FC236}">
                <a16:creationId xmlns:a16="http://schemas.microsoft.com/office/drawing/2014/main" id="{5566F964-1595-E2C6-FB24-D06EE6159EE1}"/>
              </a:ext>
            </a:extLst>
          </p:cNvPr>
          <p:cNvSpPr txBox="1"/>
          <p:nvPr/>
        </p:nvSpPr>
        <p:spPr bwMode="auto">
          <a:xfrm>
            <a:off x="7625016" y="4647231"/>
            <a:ext cx="41078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*Trastuzumab/capecitabine or lapatinib/capecitabine.</a:t>
            </a:r>
          </a:p>
        </p:txBody>
      </p:sp>
      <p:sp>
        <p:nvSpPr>
          <p:cNvPr id="29" name="TextBox 28">
            <a:extLst>
              <a:ext uri="{FF2B5EF4-FFF2-40B4-BE49-F238E27FC236}">
                <a16:creationId xmlns:a16="http://schemas.microsoft.com/office/drawing/2014/main" id="{EB040546-E3AA-6AF6-CB9E-2E7F71965E2F}"/>
              </a:ext>
            </a:extLst>
          </p:cNvPr>
          <p:cNvSpPr txBox="1"/>
          <p:nvPr/>
        </p:nvSpPr>
        <p:spPr bwMode="auto">
          <a:xfrm>
            <a:off x="8424864" y="2554657"/>
            <a:ext cx="25081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Pooled Patient Numbers</a:t>
            </a:r>
          </a:p>
        </p:txBody>
      </p:sp>
    </p:spTree>
    <p:extLst>
      <p:ext uri="{BB962C8B-B14F-4D97-AF65-F5344CB8AC3E}">
        <p14:creationId xmlns:p14="http://schemas.microsoft.com/office/powerpoint/2010/main" val="3717249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T-DXd Pooled Analysis by Age: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Krop. ASCO 2023. Abstr 1006.</a:t>
            </a:r>
          </a:p>
        </p:txBody>
      </p:sp>
      <p:graphicFrame>
        <p:nvGraphicFramePr>
          <p:cNvPr id="3" name="Group 3">
            <a:extLst>
              <a:ext uri="{FF2B5EF4-FFF2-40B4-BE49-F238E27FC236}">
                <a16:creationId xmlns:a16="http://schemas.microsoft.com/office/drawing/2014/main" id="{30608A4F-6389-8256-EDAA-E032089571C2}"/>
              </a:ext>
            </a:extLst>
          </p:cNvPr>
          <p:cNvGraphicFramePr>
            <a:graphicFrameLocks/>
          </p:cNvGraphicFramePr>
          <p:nvPr>
            <p:extLst>
              <p:ext uri="{D42A27DB-BD31-4B8C-83A1-F6EECF244321}">
                <p14:modId xmlns:p14="http://schemas.microsoft.com/office/powerpoint/2010/main" val="414225471"/>
              </p:ext>
            </p:extLst>
          </p:nvPr>
        </p:nvGraphicFramePr>
        <p:xfrm>
          <a:off x="414339" y="1121746"/>
          <a:ext cx="11363319" cy="5139534"/>
        </p:xfrm>
        <a:graphic>
          <a:graphicData uri="http://schemas.openxmlformats.org/drawingml/2006/table">
            <a:tbl>
              <a:tblPr/>
              <a:tblGrid>
                <a:gridCol w="1587613">
                  <a:extLst>
                    <a:ext uri="{9D8B030D-6E8A-4147-A177-3AD203B41FA5}">
                      <a16:colId xmlns:a16="http://schemas.microsoft.com/office/drawing/2014/main" val="20000"/>
                    </a:ext>
                  </a:extLst>
                </a:gridCol>
                <a:gridCol w="1067066">
                  <a:extLst>
                    <a:ext uri="{9D8B030D-6E8A-4147-A177-3AD203B41FA5}">
                      <a16:colId xmlns:a16="http://schemas.microsoft.com/office/drawing/2014/main" val="20001"/>
                    </a:ext>
                  </a:extLst>
                </a:gridCol>
                <a:gridCol w="1088580">
                  <a:extLst>
                    <a:ext uri="{9D8B030D-6E8A-4147-A177-3AD203B41FA5}">
                      <a16:colId xmlns:a16="http://schemas.microsoft.com/office/drawing/2014/main" val="20002"/>
                    </a:ext>
                  </a:extLst>
                </a:gridCol>
                <a:gridCol w="1088580">
                  <a:extLst>
                    <a:ext uri="{9D8B030D-6E8A-4147-A177-3AD203B41FA5}">
                      <a16:colId xmlns:a16="http://schemas.microsoft.com/office/drawing/2014/main" val="20003"/>
                    </a:ext>
                  </a:extLst>
                </a:gridCol>
                <a:gridCol w="1088580">
                  <a:extLst>
                    <a:ext uri="{9D8B030D-6E8A-4147-A177-3AD203B41FA5}">
                      <a16:colId xmlns:a16="http://schemas.microsoft.com/office/drawing/2014/main" val="248426767"/>
                    </a:ext>
                  </a:extLst>
                </a:gridCol>
                <a:gridCol w="1088580">
                  <a:extLst>
                    <a:ext uri="{9D8B030D-6E8A-4147-A177-3AD203B41FA5}">
                      <a16:colId xmlns:a16="http://schemas.microsoft.com/office/drawing/2014/main" val="3785718113"/>
                    </a:ext>
                  </a:extLst>
                </a:gridCol>
                <a:gridCol w="1088580">
                  <a:extLst>
                    <a:ext uri="{9D8B030D-6E8A-4147-A177-3AD203B41FA5}">
                      <a16:colId xmlns:a16="http://schemas.microsoft.com/office/drawing/2014/main" val="3977978926"/>
                    </a:ext>
                  </a:extLst>
                </a:gridCol>
                <a:gridCol w="1088580">
                  <a:extLst>
                    <a:ext uri="{9D8B030D-6E8A-4147-A177-3AD203B41FA5}">
                      <a16:colId xmlns:a16="http://schemas.microsoft.com/office/drawing/2014/main" val="3794891510"/>
                    </a:ext>
                  </a:extLst>
                </a:gridCol>
                <a:gridCol w="1088580">
                  <a:extLst>
                    <a:ext uri="{9D8B030D-6E8A-4147-A177-3AD203B41FA5}">
                      <a16:colId xmlns:a16="http://schemas.microsoft.com/office/drawing/2014/main" val="659026928"/>
                    </a:ext>
                  </a:extLst>
                </a:gridCol>
                <a:gridCol w="1088580">
                  <a:extLst>
                    <a:ext uri="{9D8B030D-6E8A-4147-A177-3AD203B41FA5}">
                      <a16:colId xmlns:a16="http://schemas.microsoft.com/office/drawing/2014/main" val="3307141192"/>
                    </a:ext>
                  </a:extLst>
                </a:gridCol>
              </a:tblGrid>
              <a:tr h="22617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T-DXd </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TPC </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T-DM1 </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15247893"/>
                  </a:ext>
                </a:extLst>
              </a:tr>
              <a:tr h="384494">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&lt;65 Yr</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≥65 Yr</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≥75 Yr</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ZA" sz="1400" b="1" i="0" u="none" strike="noStrike" kern="1200" cap="none" normalizeH="0" baseline="0" dirty="0">
                          <a:ln>
                            <a:noFill/>
                          </a:ln>
                          <a:solidFill>
                            <a:schemeClr val="tx1"/>
                          </a:solidFill>
                          <a:effectLst/>
                          <a:latin typeface="Calibri" panose="020F0502020204030204" pitchFamily="34" charset="0"/>
                          <a:ea typeface="+mn-ea"/>
                          <a:cs typeface="+mn-cs"/>
                        </a:rPr>
                        <a:t>&lt;65 Yr</a:t>
                      </a:r>
                      <a:endParaRPr kumimoji="0" lang="en-NZ" sz="14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164)</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1pPr>
                      <a:lvl2pPr marL="457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2pPr>
                      <a:lvl3pPr marL="914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3pPr>
                      <a:lvl4pPr marL="1371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4pPr>
                      <a:lvl5pPr marL="18288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5pPr>
                      <a:lvl6pPr marL="22860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6pPr>
                      <a:lvl7pPr marL="2743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7pPr>
                      <a:lvl8pPr marL="3200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8pPr>
                      <a:lvl9pPr marL="3657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≥65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38)</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≥75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8)</a:t>
                      </a: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ZA" sz="1400" b="1" i="0" u="none" strike="noStrike" kern="1200" cap="none" normalizeH="0" baseline="0" dirty="0">
                          <a:ln>
                            <a:noFill/>
                          </a:ln>
                          <a:solidFill>
                            <a:schemeClr val="tx1"/>
                          </a:solidFill>
                          <a:effectLst/>
                          <a:latin typeface="Calibri" panose="020F0502020204030204" pitchFamily="34" charset="0"/>
                          <a:ea typeface="+mn-ea"/>
                          <a:cs typeface="+mn-cs"/>
                        </a:rPr>
                        <a:t>&lt;65 Yr</a:t>
                      </a:r>
                      <a:endParaRPr kumimoji="0" lang="en-NZ" sz="14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206)</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1pPr>
                      <a:lvl2pPr marL="457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2pPr>
                      <a:lvl3pPr marL="914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3pPr>
                      <a:lvl4pPr marL="1371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4pPr>
                      <a:lvl5pPr marL="18288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5pPr>
                      <a:lvl6pPr marL="22860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6pPr>
                      <a:lvl7pPr marL="2743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7pPr>
                      <a:lvl8pPr marL="3200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8pPr>
                      <a:lvl9pPr marL="3657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≥65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57)</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≥75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844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51.5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69.9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79.0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52.2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70.8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78.8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51.1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68.7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79.2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61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670 (99.6)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177 (99.4)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164 (100)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(94.7)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(87.5)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206 (100)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 (98.2)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(87.5)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594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Region,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America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Europe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253 (37.6)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 (12.2)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220 (32.7)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(39.9)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(16.3)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(30.3)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(41.2)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(25.6)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(42.1)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 (60.7)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(61.4)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7709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BC history,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 novo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Recurrent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183 (27.2)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348 (51.7)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(27.5)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 (47.2)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(44.1)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(24.4)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 (75.6)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(76.3)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(62.5)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 (36.9)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129 (62.6)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(49.1)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(50.9)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(87.5)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1077091"/>
                  </a:ext>
                </a:extLst>
              </a:tr>
              <a:tr h="24200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399 (59.3)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 (47.8)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(41.2)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 (57.9)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(68.4)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(75.0)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136 (66.0)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 (68.4)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(50.0)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53118040"/>
                  </a:ext>
                </a:extLst>
              </a:tr>
              <a:tr h="5428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HER2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(ISH amp)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563 (83.7)</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107 (15.9)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151 (84.8)</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(14.6)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(70.6)</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(29.4)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131 (79.9)</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 (19.5)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(73.7)</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(26.3)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(87.5)</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181 (87.9)</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(11.7)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 (89.5)</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(75.0)</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9292926"/>
                  </a:ext>
                </a:extLst>
              </a:tr>
              <a:tr h="2420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373 (55.4)</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 (53.4)</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(67.6)</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93 (56.7)</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(65.8)</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(87.5)</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115 (55.8)</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(42.1)</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(62.5)</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47001882"/>
                  </a:ext>
                </a:extLst>
              </a:tr>
              <a:tr h="2420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Visceral dx,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541 (80.4)</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139 (78.1)</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(67.6)</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135 (82.3)</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(65.8)</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(50.0)</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153 (74.3)</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(63.2)</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(50.0)</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90295924"/>
                  </a:ext>
                </a:extLst>
              </a:tr>
              <a:tr h="24200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Brain mets,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168 (25.0)</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(19.7)</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(17.6)</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 (31.7)</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(13.2)</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 (20.9)</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(15.8)</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(12.5)</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02421511"/>
                  </a:ext>
                </a:extLst>
              </a:tr>
            </a:tbl>
          </a:graphicData>
        </a:graphic>
      </p:graphicFrame>
    </p:spTree>
    <p:extLst>
      <p:ext uri="{BB962C8B-B14F-4D97-AF65-F5344CB8AC3E}">
        <p14:creationId xmlns:p14="http://schemas.microsoft.com/office/powerpoint/2010/main" val="1879296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T-DXd Pooled Analysis by Age: Key Comorbidities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Krop. ASCO 2023. Abstr 1006.</a:t>
            </a:r>
          </a:p>
        </p:txBody>
      </p:sp>
      <p:graphicFrame>
        <p:nvGraphicFramePr>
          <p:cNvPr id="3" name="Group 3">
            <a:extLst>
              <a:ext uri="{FF2B5EF4-FFF2-40B4-BE49-F238E27FC236}">
                <a16:creationId xmlns:a16="http://schemas.microsoft.com/office/drawing/2014/main" id="{30608A4F-6389-8256-EDAA-E032089571C2}"/>
              </a:ext>
            </a:extLst>
          </p:cNvPr>
          <p:cNvGraphicFramePr>
            <a:graphicFrameLocks/>
          </p:cNvGraphicFramePr>
          <p:nvPr>
            <p:extLst>
              <p:ext uri="{D42A27DB-BD31-4B8C-83A1-F6EECF244321}">
                <p14:modId xmlns:p14="http://schemas.microsoft.com/office/powerpoint/2010/main" val="2251009688"/>
              </p:ext>
            </p:extLst>
          </p:nvPr>
        </p:nvGraphicFramePr>
        <p:xfrm>
          <a:off x="727871" y="1600200"/>
          <a:ext cx="10778325" cy="3983826"/>
        </p:xfrm>
        <a:graphic>
          <a:graphicData uri="http://schemas.openxmlformats.org/drawingml/2006/table">
            <a:tbl>
              <a:tblPr/>
              <a:tblGrid>
                <a:gridCol w="1485474">
                  <a:extLst>
                    <a:ext uri="{9D8B030D-6E8A-4147-A177-3AD203B41FA5}">
                      <a16:colId xmlns:a16="http://schemas.microsoft.com/office/drawing/2014/main" val="20000"/>
                    </a:ext>
                  </a:extLst>
                </a:gridCol>
                <a:gridCol w="1032539">
                  <a:extLst>
                    <a:ext uri="{9D8B030D-6E8A-4147-A177-3AD203B41FA5}">
                      <a16:colId xmlns:a16="http://schemas.microsoft.com/office/drawing/2014/main" val="20001"/>
                    </a:ext>
                  </a:extLst>
                </a:gridCol>
                <a:gridCol w="1032539">
                  <a:extLst>
                    <a:ext uri="{9D8B030D-6E8A-4147-A177-3AD203B41FA5}">
                      <a16:colId xmlns:a16="http://schemas.microsoft.com/office/drawing/2014/main" val="20002"/>
                    </a:ext>
                  </a:extLst>
                </a:gridCol>
                <a:gridCol w="1032539">
                  <a:extLst>
                    <a:ext uri="{9D8B030D-6E8A-4147-A177-3AD203B41FA5}">
                      <a16:colId xmlns:a16="http://schemas.microsoft.com/office/drawing/2014/main" val="20003"/>
                    </a:ext>
                  </a:extLst>
                </a:gridCol>
                <a:gridCol w="1032539">
                  <a:extLst>
                    <a:ext uri="{9D8B030D-6E8A-4147-A177-3AD203B41FA5}">
                      <a16:colId xmlns:a16="http://schemas.microsoft.com/office/drawing/2014/main" val="248426767"/>
                    </a:ext>
                  </a:extLst>
                </a:gridCol>
                <a:gridCol w="1032539">
                  <a:extLst>
                    <a:ext uri="{9D8B030D-6E8A-4147-A177-3AD203B41FA5}">
                      <a16:colId xmlns:a16="http://schemas.microsoft.com/office/drawing/2014/main" val="3785718113"/>
                    </a:ext>
                  </a:extLst>
                </a:gridCol>
                <a:gridCol w="1032539">
                  <a:extLst>
                    <a:ext uri="{9D8B030D-6E8A-4147-A177-3AD203B41FA5}">
                      <a16:colId xmlns:a16="http://schemas.microsoft.com/office/drawing/2014/main" val="3977978926"/>
                    </a:ext>
                  </a:extLst>
                </a:gridCol>
                <a:gridCol w="1032539">
                  <a:extLst>
                    <a:ext uri="{9D8B030D-6E8A-4147-A177-3AD203B41FA5}">
                      <a16:colId xmlns:a16="http://schemas.microsoft.com/office/drawing/2014/main" val="3794891510"/>
                    </a:ext>
                  </a:extLst>
                </a:gridCol>
                <a:gridCol w="1032539">
                  <a:extLst>
                    <a:ext uri="{9D8B030D-6E8A-4147-A177-3AD203B41FA5}">
                      <a16:colId xmlns:a16="http://schemas.microsoft.com/office/drawing/2014/main" val="659026928"/>
                    </a:ext>
                  </a:extLst>
                </a:gridCol>
                <a:gridCol w="1032539">
                  <a:extLst>
                    <a:ext uri="{9D8B030D-6E8A-4147-A177-3AD203B41FA5}">
                      <a16:colId xmlns:a16="http://schemas.microsoft.com/office/drawing/2014/main" val="330714119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T-DXd</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TPC</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T-DM1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15247893"/>
                  </a:ext>
                </a:extLst>
              </a:tr>
              <a:tr h="0">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&lt;65 Yr</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≥65 Yr</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≥75 Yr</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ZA" sz="1400" b="1" i="0" u="none" strike="noStrike" kern="1200" cap="none" normalizeH="0" baseline="0" dirty="0">
                          <a:ln>
                            <a:noFill/>
                          </a:ln>
                          <a:solidFill>
                            <a:schemeClr val="tx1"/>
                          </a:solidFill>
                          <a:effectLst/>
                          <a:latin typeface="Calibri" panose="020F0502020204030204" pitchFamily="34" charset="0"/>
                          <a:ea typeface="+mn-ea"/>
                          <a:cs typeface="+mn-cs"/>
                        </a:rPr>
                        <a:t>&lt;65 Yr</a:t>
                      </a:r>
                      <a:endParaRPr kumimoji="0" lang="en-NZ" sz="14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164)</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1pPr>
                      <a:lvl2pPr marL="457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2pPr>
                      <a:lvl3pPr marL="914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3pPr>
                      <a:lvl4pPr marL="1371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4pPr>
                      <a:lvl5pPr marL="18288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5pPr>
                      <a:lvl6pPr marL="22860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6pPr>
                      <a:lvl7pPr marL="2743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7pPr>
                      <a:lvl8pPr marL="3200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8pPr>
                      <a:lvl9pPr marL="3657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≥65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38)</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≥75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8)</a:t>
                      </a: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ZA" sz="1400" b="1" i="0" u="none" strike="noStrike" kern="1200" cap="none" normalizeH="0" baseline="0" dirty="0">
                          <a:ln>
                            <a:noFill/>
                          </a:ln>
                          <a:solidFill>
                            <a:schemeClr val="tx1"/>
                          </a:solidFill>
                          <a:effectLst/>
                          <a:latin typeface="Calibri" panose="020F0502020204030204" pitchFamily="34" charset="0"/>
                          <a:ea typeface="+mn-ea"/>
                          <a:cs typeface="+mn-cs"/>
                        </a:rPr>
                        <a:t>&lt;65 Yr</a:t>
                      </a:r>
                      <a:endParaRPr kumimoji="0" lang="en-NZ" sz="14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206)</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1pPr>
                      <a:lvl2pPr marL="457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2pPr>
                      <a:lvl3pPr marL="914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3pPr>
                      <a:lvl4pPr marL="1371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4pPr>
                      <a:lvl5pPr marL="18288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5pPr>
                      <a:lvl6pPr marL="22860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6pPr>
                      <a:lvl7pPr marL="2743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7pPr>
                      <a:lvl8pPr marL="3200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8pPr>
                      <a:lvl9pPr marL="3657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≥65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57)</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≥75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2614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Vascular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defTabSz="914400" rtl="0" eaLnBrk="1" latinLnBrk="0" hangingPunct="1">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174 (25.9)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defTabSz="914400" rtl="0" eaLnBrk="1" latinLnBrk="0" hangingPunct="1">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109 (61.2)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(82.4)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defTabSz="914400" rtl="0" eaLnBrk="1" latinLnBrk="0" hangingPunct="1">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 (26.2)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defTabSz="914400" rtl="0" eaLnBrk="1" latinLnBrk="0" hangingPunct="1">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(63.2)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(62.5)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defTabSz="914400" rtl="0" eaLnBrk="1" latinLnBrk="0" hangingPunct="1">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 (25.2)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algn="ctr" defTabSz="914400" rtl="0" eaLnBrk="1" latinLnBrk="0" hangingPunct="1">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 (54.4)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(75.0)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53118040"/>
                  </a:ext>
                </a:extLst>
              </a:tr>
              <a:tr h="32614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Hypertension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123 (18.3)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93 (52.2)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(76.5)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 (18.3)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(63.2)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(62.5)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(17.0)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(49.1)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(62.5)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21532036"/>
                  </a:ext>
                </a:extLst>
              </a:tr>
              <a:tr h="32614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Baseline renal impairment</a:t>
                      </a:r>
                    </a:p>
                    <a:p>
                      <a:pPr marL="285750"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None </a:t>
                      </a:r>
                    </a:p>
                    <a:p>
                      <a:pPr marL="285750"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Mild</a:t>
                      </a:r>
                    </a:p>
                    <a:p>
                      <a:pPr marL="285750"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Moderate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432 (64.2)</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205 (30.5)</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(5.2)</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(19.1)</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 (51.1)</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(29.8)</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(41.2)</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104 (63.4)</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 (32.9)</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(3.7)</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(21.1)</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(57.9)</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(21.1)</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(37.5)</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(62.5)</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124 (60.2)</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77 (37.4)</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(1.9)</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(14.0)</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(49.1)</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(36.8)</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(37.5)</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(62.5)</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63753393"/>
                  </a:ext>
                </a:extLst>
              </a:tr>
              <a:tr h="32614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Baseline hepatic impairment</a:t>
                      </a:r>
                    </a:p>
                    <a:p>
                      <a:pPr marL="285750"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None </a:t>
                      </a:r>
                    </a:p>
                    <a:p>
                      <a:pPr marL="285750"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Mild</a:t>
                      </a:r>
                    </a:p>
                    <a:p>
                      <a:pPr marL="285750"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Moderate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406 (60.3)</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260 (38.6)</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(0.3)</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101 (56.7)</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75 (42.1)</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(1.1)</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(58.8)</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(41.2)</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78 (47.6)</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 (52.4)</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(55.3)</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(44.7)</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(25.0)</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(75.0)</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162 (78.6)</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 (20.9)</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(87.7)</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(12.3)</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(100)</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3038099"/>
                  </a:ext>
                </a:extLst>
              </a:tr>
            </a:tbl>
          </a:graphicData>
        </a:graphic>
      </p:graphicFrame>
    </p:spTree>
    <p:extLst>
      <p:ext uri="{BB962C8B-B14F-4D97-AF65-F5344CB8AC3E}">
        <p14:creationId xmlns:p14="http://schemas.microsoft.com/office/powerpoint/2010/main" val="112587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T-DXd Pooled Analysis by Age: Prior Therapies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Krop. ASCO 2023. Abstr 1006.</a:t>
            </a:r>
          </a:p>
        </p:txBody>
      </p:sp>
      <p:graphicFrame>
        <p:nvGraphicFramePr>
          <p:cNvPr id="3" name="Group 3">
            <a:extLst>
              <a:ext uri="{FF2B5EF4-FFF2-40B4-BE49-F238E27FC236}">
                <a16:creationId xmlns:a16="http://schemas.microsoft.com/office/drawing/2014/main" id="{30608A4F-6389-8256-EDAA-E032089571C2}"/>
              </a:ext>
            </a:extLst>
          </p:cNvPr>
          <p:cNvGraphicFramePr>
            <a:graphicFrameLocks/>
          </p:cNvGraphicFramePr>
          <p:nvPr>
            <p:extLst>
              <p:ext uri="{D42A27DB-BD31-4B8C-83A1-F6EECF244321}">
                <p14:modId xmlns:p14="http://schemas.microsoft.com/office/powerpoint/2010/main" val="170288685"/>
              </p:ext>
            </p:extLst>
          </p:nvPr>
        </p:nvGraphicFramePr>
        <p:xfrm>
          <a:off x="717434" y="1604963"/>
          <a:ext cx="10788766" cy="4297760"/>
        </p:xfrm>
        <a:graphic>
          <a:graphicData uri="http://schemas.openxmlformats.org/drawingml/2006/table">
            <a:tbl>
              <a:tblPr/>
              <a:tblGrid>
                <a:gridCol w="2123823">
                  <a:extLst>
                    <a:ext uri="{9D8B030D-6E8A-4147-A177-3AD203B41FA5}">
                      <a16:colId xmlns:a16="http://schemas.microsoft.com/office/drawing/2014/main" val="20000"/>
                    </a:ext>
                  </a:extLst>
                </a:gridCol>
                <a:gridCol w="992241">
                  <a:extLst>
                    <a:ext uri="{9D8B030D-6E8A-4147-A177-3AD203B41FA5}">
                      <a16:colId xmlns:a16="http://schemas.microsoft.com/office/drawing/2014/main" val="20001"/>
                    </a:ext>
                  </a:extLst>
                </a:gridCol>
                <a:gridCol w="1114740">
                  <a:extLst>
                    <a:ext uri="{9D8B030D-6E8A-4147-A177-3AD203B41FA5}">
                      <a16:colId xmlns:a16="http://schemas.microsoft.com/office/drawing/2014/main" val="20002"/>
                    </a:ext>
                  </a:extLst>
                </a:gridCol>
                <a:gridCol w="979991">
                  <a:extLst>
                    <a:ext uri="{9D8B030D-6E8A-4147-A177-3AD203B41FA5}">
                      <a16:colId xmlns:a16="http://schemas.microsoft.com/office/drawing/2014/main" val="20003"/>
                    </a:ext>
                  </a:extLst>
                </a:gridCol>
                <a:gridCol w="1053491">
                  <a:extLst>
                    <a:ext uri="{9D8B030D-6E8A-4147-A177-3AD203B41FA5}">
                      <a16:colId xmlns:a16="http://schemas.microsoft.com/office/drawing/2014/main" val="248426767"/>
                    </a:ext>
                  </a:extLst>
                </a:gridCol>
                <a:gridCol w="894242">
                  <a:extLst>
                    <a:ext uri="{9D8B030D-6E8A-4147-A177-3AD203B41FA5}">
                      <a16:colId xmlns:a16="http://schemas.microsoft.com/office/drawing/2014/main" val="3785718113"/>
                    </a:ext>
                  </a:extLst>
                </a:gridCol>
                <a:gridCol w="845243">
                  <a:extLst>
                    <a:ext uri="{9D8B030D-6E8A-4147-A177-3AD203B41FA5}">
                      <a16:colId xmlns:a16="http://schemas.microsoft.com/office/drawing/2014/main" val="3977978926"/>
                    </a:ext>
                  </a:extLst>
                </a:gridCol>
                <a:gridCol w="1004491">
                  <a:extLst>
                    <a:ext uri="{9D8B030D-6E8A-4147-A177-3AD203B41FA5}">
                      <a16:colId xmlns:a16="http://schemas.microsoft.com/office/drawing/2014/main" val="3794891510"/>
                    </a:ext>
                  </a:extLst>
                </a:gridCol>
                <a:gridCol w="967742">
                  <a:extLst>
                    <a:ext uri="{9D8B030D-6E8A-4147-A177-3AD203B41FA5}">
                      <a16:colId xmlns:a16="http://schemas.microsoft.com/office/drawing/2014/main" val="659026928"/>
                    </a:ext>
                  </a:extLst>
                </a:gridCol>
                <a:gridCol w="812762">
                  <a:extLst>
                    <a:ext uri="{9D8B030D-6E8A-4147-A177-3AD203B41FA5}">
                      <a16:colId xmlns:a16="http://schemas.microsoft.com/office/drawing/2014/main" val="330714119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T-DXd</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TPC</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T-DM1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15247893"/>
                  </a:ext>
                </a:extLst>
              </a:tr>
              <a:tr h="0">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&lt;65 Yr</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≥65 Y100= 178)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≥75 Yr</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ZA" sz="1400" b="1" i="0" u="none" strike="noStrike" kern="1200" cap="none" normalizeH="0" baseline="0" dirty="0">
                          <a:ln>
                            <a:noFill/>
                          </a:ln>
                          <a:solidFill>
                            <a:schemeClr val="tx1"/>
                          </a:solidFill>
                          <a:effectLst/>
                          <a:latin typeface="Calibri" panose="020F0502020204030204" pitchFamily="34" charset="0"/>
                          <a:ea typeface="+mn-ea"/>
                          <a:cs typeface="+mn-cs"/>
                        </a:rPr>
                        <a:t>&lt;65 Yr</a:t>
                      </a:r>
                      <a:endParaRPr kumimoji="0" lang="en-NZ" sz="14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164)</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1pPr>
                      <a:lvl2pPr marL="457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2pPr>
                      <a:lvl3pPr marL="914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3pPr>
                      <a:lvl4pPr marL="1371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4pPr>
                      <a:lvl5pPr marL="18288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5pPr>
                      <a:lvl6pPr marL="22860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6pPr>
                      <a:lvl7pPr marL="2743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7pPr>
                      <a:lvl8pPr marL="3200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8pPr>
                      <a:lvl9pPr marL="3657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≥65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38)</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≥75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8)</a:t>
                      </a: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ZA" sz="1400" b="1" i="0" u="none" strike="noStrike" kern="1200" cap="none" normalizeH="0" baseline="0" dirty="0">
                          <a:ln>
                            <a:noFill/>
                          </a:ln>
                          <a:solidFill>
                            <a:schemeClr val="tx1"/>
                          </a:solidFill>
                          <a:effectLst/>
                          <a:latin typeface="Calibri" panose="020F0502020204030204" pitchFamily="34" charset="0"/>
                          <a:ea typeface="+mn-ea"/>
                          <a:cs typeface="+mn-cs"/>
                        </a:rPr>
                        <a:t>&lt;65 Yr</a:t>
                      </a:r>
                      <a:endParaRPr kumimoji="0" lang="en-NZ" sz="14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206)</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1pPr>
                      <a:lvl2pPr marL="457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2pPr>
                      <a:lvl3pPr marL="914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3pPr>
                      <a:lvl4pPr marL="1371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4pPr>
                      <a:lvl5pPr marL="18288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5pPr>
                      <a:lvl6pPr marL="22860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6pPr>
                      <a:lvl7pPr marL="2743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7pPr>
                      <a:lvl8pPr marL="3200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8pPr>
                      <a:lvl9pPr marL="3657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≥65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57)</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≥75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265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regimens,*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(0-27)</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(0-16)</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(1-14)</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 (2-10)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(0-15)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08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regimens,*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(0.1)</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102 (15.2)</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188 (27.9)</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145 (21.5)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72 (10.7)</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165 (24.5)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(0.6)</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(12.4)</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 (25.3)</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 (25.8)</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(9.6)</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 (26.4)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(14.7)</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(17.6)</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(35.3)</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(11.8)</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(20.6)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(5.5)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59 (36.0)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 (33.5)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(13.4)</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(11.6)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(5.3)</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(36.8)</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(28.9)</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(7.9)</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(21.1)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(12.5)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(12.5)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(12.5)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(62.5)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74 (35.9)</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(24.3)</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 (18.4)</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(10.7)</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(10.2)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(49.1)</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(24.6)</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(12.3)</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(1.8)</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(12.3)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(62.5)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(37.5)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anti-HER2 treatment,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Trastuzumab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Pertuzumab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T-DM1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HER2 TKI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671 (99.7)</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479 (71.2)</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461 (68.5)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 (7.7)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177 (99.4)</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122 (68.5)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128 (71.9)</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(9.0)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(100)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(67.6)</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(76.5)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(8.8)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164 (100)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123 (75.0)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164 (100)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(8.5)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 (100)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 (86.8)</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 (100)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(100)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(75.0)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(100)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205 (99.5)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124 (60.2)</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 (16.0)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 (100)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(59.6)</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(100)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(62.5)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2" name="TextBox 1">
            <a:extLst>
              <a:ext uri="{FF2B5EF4-FFF2-40B4-BE49-F238E27FC236}">
                <a16:creationId xmlns:a16="http://schemas.microsoft.com/office/drawing/2014/main" id="{7723537F-C5DF-C09F-F435-2E9335E916C8}"/>
              </a:ext>
            </a:extLst>
          </p:cNvPr>
          <p:cNvSpPr txBox="1"/>
          <p:nvPr/>
        </p:nvSpPr>
        <p:spPr bwMode="auto">
          <a:xfrm>
            <a:off x="717434" y="5912246"/>
            <a:ext cx="18056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2">
                    <a:lumMod val="10000"/>
                  </a:schemeClr>
                </a:solidFill>
                <a:latin typeface="Calibri" panose="020F0502020204030204" pitchFamily="34" charset="0"/>
              </a:rPr>
              <a:t>*</a:t>
            </a:r>
            <a:r>
              <a:rPr lang="en-US" sz="1400" b="0" dirty="0">
                <a:solidFill>
                  <a:schemeClr val="bg1"/>
                </a:solidFill>
                <a:latin typeface="Calibri" panose="020F0502020204030204" pitchFamily="34" charset="0"/>
              </a:rPr>
              <a:t>In metastatic setting.</a:t>
            </a:r>
          </a:p>
        </p:txBody>
      </p:sp>
    </p:spTree>
    <p:extLst>
      <p:ext uri="{BB962C8B-B14F-4D97-AF65-F5344CB8AC3E}">
        <p14:creationId xmlns:p14="http://schemas.microsoft.com/office/powerpoint/2010/main" val="607171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T-DXd Pooled Analysis by Age: Efficacy by Age</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Krop. ASCO 2023. Abstr 1006.</a:t>
            </a:r>
          </a:p>
        </p:txBody>
      </p:sp>
      <p:graphicFrame>
        <p:nvGraphicFramePr>
          <p:cNvPr id="3" name="Group 3">
            <a:extLst>
              <a:ext uri="{FF2B5EF4-FFF2-40B4-BE49-F238E27FC236}">
                <a16:creationId xmlns:a16="http://schemas.microsoft.com/office/drawing/2014/main" id="{30608A4F-6389-8256-EDAA-E032089571C2}"/>
              </a:ext>
            </a:extLst>
          </p:cNvPr>
          <p:cNvGraphicFramePr>
            <a:graphicFrameLocks/>
          </p:cNvGraphicFramePr>
          <p:nvPr>
            <p:extLst>
              <p:ext uri="{D42A27DB-BD31-4B8C-83A1-F6EECF244321}">
                <p14:modId xmlns:p14="http://schemas.microsoft.com/office/powerpoint/2010/main" val="3172534255"/>
              </p:ext>
            </p:extLst>
          </p:nvPr>
        </p:nvGraphicFramePr>
        <p:xfrm>
          <a:off x="727076" y="1604963"/>
          <a:ext cx="10779122" cy="4145162"/>
        </p:xfrm>
        <a:graphic>
          <a:graphicData uri="http://schemas.openxmlformats.org/drawingml/2006/table">
            <a:tbl>
              <a:tblPr/>
              <a:tblGrid>
                <a:gridCol w="1950470">
                  <a:extLst>
                    <a:ext uri="{9D8B030D-6E8A-4147-A177-3AD203B41FA5}">
                      <a16:colId xmlns:a16="http://schemas.microsoft.com/office/drawing/2014/main" val="20000"/>
                    </a:ext>
                  </a:extLst>
                </a:gridCol>
                <a:gridCol w="1471442">
                  <a:extLst>
                    <a:ext uri="{9D8B030D-6E8A-4147-A177-3AD203B41FA5}">
                      <a16:colId xmlns:a16="http://schemas.microsoft.com/office/drawing/2014/main" val="20001"/>
                    </a:ext>
                  </a:extLst>
                </a:gridCol>
                <a:gridCol w="1471442">
                  <a:extLst>
                    <a:ext uri="{9D8B030D-6E8A-4147-A177-3AD203B41FA5}">
                      <a16:colId xmlns:a16="http://schemas.microsoft.com/office/drawing/2014/main" val="20002"/>
                    </a:ext>
                  </a:extLst>
                </a:gridCol>
                <a:gridCol w="1471442">
                  <a:extLst>
                    <a:ext uri="{9D8B030D-6E8A-4147-A177-3AD203B41FA5}">
                      <a16:colId xmlns:a16="http://schemas.microsoft.com/office/drawing/2014/main" val="248426767"/>
                    </a:ext>
                  </a:extLst>
                </a:gridCol>
                <a:gridCol w="1471442">
                  <a:extLst>
                    <a:ext uri="{9D8B030D-6E8A-4147-A177-3AD203B41FA5}">
                      <a16:colId xmlns:a16="http://schemas.microsoft.com/office/drawing/2014/main" val="3785718113"/>
                    </a:ext>
                  </a:extLst>
                </a:gridCol>
                <a:gridCol w="1471442">
                  <a:extLst>
                    <a:ext uri="{9D8B030D-6E8A-4147-A177-3AD203B41FA5}">
                      <a16:colId xmlns:a16="http://schemas.microsoft.com/office/drawing/2014/main" val="3794891510"/>
                    </a:ext>
                  </a:extLst>
                </a:gridCol>
                <a:gridCol w="1471442">
                  <a:extLst>
                    <a:ext uri="{9D8B030D-6E8A-4147-A177-3AD203B41FA5}">
                      <a16:colId xmlns:a16="http://schemas.microsoft.com/office/drawing/2014/main" val="659026928"/>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Efficacy Outcome in T-DXd–Treated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DESTINY-Breast01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DESTINY-Breast02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DESTINY-Breast03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15247893"/>
                  </a:ext>
                </a:extLst>
              </a:tr>
              <a:tr h="0">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&lt;65 Yr</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≥65 Yr</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ZA" sz="1600" b="1" i="0" u="none" strike="noStrike" kern="1200" cap="none" normalizeH="0" baseline="0" dirty="0">
                          <a:ln>
                            <a:noFill/>
                          </a:ln>
                          <a:solidFill>
                            <a:schemeClr val="tx1"/>
                          </a:solidFill>
                          <a:effectLst/>
                          <a:latin typeface="Calibri" panose="020F0502020204030204" pitchFamily="34" charset="0"/>
                          <a:ea typeface="+mn-ea"/>
                          <a:cs typeface="+mn-cs"/>
                        </a:rPr>
                        <a:t>&lt;65 Yr</a:t>
                      </a:r>
                      <a:endParaRPr kumimoji="0" lang="en-NZ" sz="16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600" b="1" i="0" u="none" strike="noStrike" kern="1200" cap="none" normalizeH="0" baseline="0" dirty="0">
                          <a:ln>
                            <a:noFill/>
                          </a:ln>
                          <a:solidFill>
                            <a:schemeClr val="tx1"/>
                          </a:solidFill>
                          <a:effectLst/>
                          <a:latin typeface="Calibri" panose="020F0502020204030204" pitchFamily="34" charset="0"/>
                          <a:ea typeface="+mn-ea"/>
                          <a:cs typeface="+mn-cs"/>
                        </a:rPr>
                        <a:t>(n = 321)</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1pPr>
                      <a:lvl2pPr marL="457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2pPr>
                      <a:lvl3pPr marL="914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3pPr>
                      <a:lvl4pPr marL="1371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4pPr>
                      <a:lvl5pPr marL="18288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5pPr>
                      <a:lvl6pPr marL="22860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6pPr>
                      <a:lvl7pPr marL="2743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7pPr>
                      <a:lvl8pPr marL="3200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8pPr>
                      <a:lvl9pPr marL="3657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600" b="1" i="0" u="none" strike="noStrike" kern="1200" cap="none" normalizeH="0" baseline="0" dirty="0">
                          <a:ln>
                            <a:noFill/>
                          </a:ln>
                          <a:solidFill>
                            <a:schemeClr val="tx1"/>
                          </a:solidFill>
                          <a:effectLst/>
                          <a:latin typeface="Calibri" panose="020F0502020204030204" pitchFamily="34" charset="0"/>
                          <a:ea typeface="+mn-ea"/>
                          <a:cs typeface="+mn-cs"/>
                        </a:rPr>
                        <a:t>≥65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600" b="1" i="0" u="none" strike="noStrike" kern="1200" cap="none" normalizeH="0" baseline="0" dirty="0">
                          <a:ln>
                            <a:noFill/>
                          </a:ln>
                          <a:solidFill>
                            <a:schemeClr val="tx1"/>
                          </a:solidFill>
                          <a:effectLst/>
                          <a:latin typeface="Calibri" panose="020F0502020204030204" pitchFamily="34" charset="0"/>
                          <a:ea typeface="+mn-ea"/>
                          <a:cs typeface="+mn-cs"/>
                        </a:rPr>
                        <a:t>(n = 85)</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ZA" sz="1600" b="1" i="0" u="none" strike="noStrike" kern="1200" cap="none" normalizeH="0" baseline="0" dirty="0">
                          <a:ln>
                            <a:noFill/>
                          </a:ln>
                          <a:solidFill>
                            <a:schemeClr val="tx1"/>
                          </a:solidFill>
                          <a:effectLst/>
                          <a:latin typeface="Calibri" panose="020F0502020204030204" pitchFamily="34" charset="0"/>
                          <a:ea typeface="+mn-ea"/>
                          <a:cs typeface="+mn-cs"/>
                        </a:rPr>
                        <a:t>&lt;65 Yr</a:t>
                      </a:r>
                      <a:endParaRPr kumimoji="0" lang="en-NZ" sz="16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600" b="1" i="0" u="none" strike="noStrike" kern="1200" cap="none" normalizeH="0" baseline="0" dirty="0">
                          <a:ln>
                            <a:noFill/>
                          </a:ln>
                          <a:solidFill>
                            <a:schemeClr val="tx1"/>
                          </a:solidFill>
                          <a:effectLst/>
                          <a:latin typeface="Calibri" panose="020F0502020204030204" pitchFamily="34" charset="0"/>
                          <a:ea typeface="+mn-ea"/>
                          <a:cs typeface="+mn-cs"/>
                        </a:rPr>
                        <a:t>(n = 212)</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1pPr>
                      <a:lvl2pPr marL="457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2pPr>
                      <a:lvl3pPr marL="914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3pPr>
                      <a:lvl4pPr marL="1371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4pPr>
                      <a:lvl5pPr marL="18288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5pPr>
                      <a:lvl6pPr marL="22860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6pPr>
                      <a:lvl7pPr marL="2743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7pPr>
                      <a:lvl8pPr marL="3200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8pPr>
                      <a:lvl9pPr marL="3657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600" b="1" i="0" u="none" strike="noStrike" kern="1200" cap="none" normalizeH="0" baseline="0" dirty="0">
                          <a:ln>
                            <a:noFill/>
                          </a:ln>
                          <a:solidFill>
                            <a:schemeClr val="tx1"/>
                          </a:solidFill>
                          <a:effectLst/>
                          <a:latin typeface="Calibri" panose="020F0502020204030204" pitchFamily="34" charset="0"/>
                          <a:ea typeface="+mn-ea"/>
                          <a:cs typeface="+mn-cs"/>
                        </a:rPr>
                        <a:t>≥65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600" b="1" i="0" u="none" strike="noStrike" kern="1200" cap="none" normalizeH="0" baseline="0" dirty="0">
                          <a:ln>
                            <a:noFill/>
                          </a:ln>
                          <a:solidFill>
                            <a:schemeClr val="tx1"/>
                          </a:solidFill>
                          <a:effectLst/>
                          <a:latin typeface="Calibri" panose="020F0502020204030204" pitchFamily="34" charset="0"/>
                          <a:ea typeface="+mn-ea"/>
                          <a:cs typeface="+mn-cs"/>
                        </a:rPr>
                        <a:t>(n = 49)</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265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18.1</a:t>
                      </a:r>
                      <a:endPar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19.4</a:t>
                      </a:r>
                      <a:endPar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08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28.1</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84.5</a:t>
                      </a:r>
                      <a:endPar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30.9</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88.4</a:t>
                      </a:r>
                      <a:endPar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89.0</a:t>
                      </a:r>
                      <a:endPar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30.2</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91.2</a:t>
                      </a:r>
                      <a:endPar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94.6</a:t>
                      </a:r>
                      <a:endPar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91.5</a:t>
                      </a:r>
                      <a:endPar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Confirmed ORR,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62.1</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7.1</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55.0</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35.0</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0.7</a:t>
                      </a:r>
                      <a:endPar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61.4</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54.8</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36.4</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a:t>
                      </a:r>
                      <a:endPar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70.7</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13.7</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57.0</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21.5</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a:t>
                      </a:r>
                      <a:endPar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65.9</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15.3</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50.6</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30.6</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a:t>
                      </a:r>
                      <a:endPar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78.8</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21.7</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57.1</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17.9</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a:t>
                      </a:r>
                      <a:endPar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77.6</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18.4</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59.2</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18.4</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a:t>
                      </a:r>
                      <a:endPar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75606816"/>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97.1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97.7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88316259"/>
                  </a:ext>
                </a:extLst>
              </a:tr>
            </a:tbl>
          </a:graphicData>
        </a:graphic>
      </p:graphicFrame>
    </p:spTree>
    <p:extLst>
      <p:ext uri="{BB962C8B-B14F-4D97-AF65-F5344CB8AC3E}">
        <p14:creationId xmlns:p14="http://schemas.microsoft.com/office/powerpoint/2010/main" val="3306454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T-DXd Pooled Analysis by Age: Relative Dose Intensity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Krop. ASCO 2023. Abstr 1006. Reproduced with permission.</a:t>
            </a:r>
          </a:p>
        </p:txBody>
      </p:sp>
      <p:graphicFrame>
        <p:nvGraphicFramePr>
          <p:cNvPr id="2" name="Content Placeholder 1">
            <a:extLst>
              <a:ext uri="{FF2B5EF4-FFF2-40B4-BE49-F238E27FC236}">
                <a16:creationId xmlns:a16="http://schemas.microsoft.com/office/drawing/2014/main" id="{ED63EF37-2CA5-BEEE-6BA6-4F32B48D9187}"/>
              </a:ext>
            </a:extLst>
          </p:cNvPr>
          <p:cNvGraphicFramePr>
            <a:graphicFrameLocks noGrp="1"/>
          </p:cNvGraphicFramePr>
          <p:nvPr>
            <p:ph idx="1"/>
            <p:extLst>
              <p:ext uri="{D42A27DB-BD31-4B8C-83A1-F6EECF244321}">
                <p14:modId xmlns:p14="http://schemas.microsoft.com/office/powerpoint/2010/main" val="328192647"/>
              </p:ext>
            </p:extLst>
          </p:nvPr>
        </p:nvGraphicFramePr>
        <p:xfrm>
          <a:off x="604838" y="1512888"/>
          <a:ext cx="10877550" cy="46513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66298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T-DXd Pooled Analysis by Age: Safety Summary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Krop. ASCO 2023. Abstr 1006.</a:t>
            </a:r>
          </a:p>
        </p:txBody>
      </p:sp>
      <p:graphicFrame>
        <p:nvGraphicFramePr>
          <p:cNvPr id="2" name="Group 3">
            <a:extLst>
              <a:ext uri="{FF2B5EF4-FFF2-40B4-BE49-F238E27FC236}">
                <a16:creationId xmlns:a16="http://schemas.microsoft.com/office/drawing/2014/main" id="{86191BC5-6173-38B1-4A98-7F1B57F400C0}"/>
              </a:ext>
            </a:extLst>
          </p:cNvPr>
          <p:cNvGraphicFramePr>
            <a:graphicFrameLocks/>
          </p:cNvGraphicFramePr>
          <p:nvPr>
            <p:extLst>
              <p:ext uri="{D42A27DB-BD31-4B8C-83A1-F6EECF244321}">
                <p14:modId xmlns:p14="http://schemas.microsoft.com/office/powerpoint/2010/main" val="4219998372"/>
              </p:ext>
            </p:extLst>
          </p:nvPr>
        </p:nvGraphicFramePr>
        <p:xfrm>
          <a:off x="522288" y="1241899"/>
          <a:ext cx="11236328" cy="4968400"/>
        </p:xfrm>
        <a:graphic>
          <a:graphicData uri="http://schemas.openxmlformats.org/drawingml/2006/table">
            <a:tbl>
              <a:tblPr/>
              <a:tblGrid>
                <a:gridCol w="2120385">
                  <a:extLst>
                    <a:ext uri="{9D8B030D-6E8A-4147-A177-3AD203B41FA5}">
                      <a16:colId xmlns:a16="http://schemas.microsoft.com/office/drawing/2014/main" val="20000"/>
                    </a:ext>
                  </a:extLst>
                </a:gridCol>
                <a:gridCol w="926087">
                  <a:extLst>
                    <a:ext uri="{9D8B030D-6E8A-4147-A177-3AD203B41FA5}">
                      <a16:colId xmlns:a16="http://schemas.microsoft.com/office/drawing/2014/main" val="20001"/>
                    </a:ext>
                  </a:extLst>
                </a:gridCol>
                <a:gridCol w="1023732">
                  <a:extLst>
                    <a:ext uri="{9D8B030D-6E8A-4147-A177-3AD203B41FA5}">
                      <a16:colId xmlns:a16="http://schemas.microsoft.com/office/drawing/2014/main" val="20002"/>
                    </a:ext>
                  </a:extLst>
                </a:gridCol>
                <a:gridCol w="1023732">
                  <a:extLst>
                    <a:ext uri="{9D8B030D-6E8A-4147-A177-3AD203B41FA5}">
                      <a16:colId xmlns:a16="http://schemas.microsoft.com/office/drawing/2014/main" val="20003"/>
                    </a:ext>
                  </a:extLst>
                </a:gridCol>
                <a:gridCol w="1023732">
                  <a:extLst>
                    <a:ext uri="{9D8B030D-6E8A-4147-A177-3AD203B41FA5}">
                      <a16:colId xmlns:a16="http://schemas.microsoft.com/office/drawing/2014/main" val="248426767"/>
                    </a:ext>
                  </a:extLst>
                </a:gridCol>
                <a:gridCol w="1023732">
                  <a:extLst>
                    <a:ext uri="{9D8B030D-6E8A-4147-A177-3AD203B41FA5}">
                      <a16:colId xmlns:a16="http://schemas.microsoft.com/office/drawing/2014/main" val="3785718113"/>
                    </a:ext>
                  </a:extLst>
                </a:gridCol>
                <a:gridCol w="1023732">
                  <a:extLst>
                    <a:ext uri="{9D8B030D-6E8A-4147-A177-3AD203B41FA5}">
                      <a16:colId xmlns:a16="http://schemas.microsoft.com/office/drawing/2014/main" val="3977978926"/>
                    </a:ext>
                  </a:extLst>
                </a:gridCol>
                <a:gridCol w="1023732">
                  <a:extLst>
                    <a:ext uri="{9D8B030D-6E8A-4147-A177-3AD203B41FA5}">
                      <a16:colId xmlns:a16="http://schemas.microsoft.com/office/drawing/2014/main" val="3794891510"/>
                    </a:ext>
                  </a:extLst>
                </a:gridCol>
                <a:gridCol w="1023732">
                  <a:extLst>
                    <a:ext uri="{9D8B030D-6E8A-4147-A177-3AD203B41FA5}">
                      <a16:colId xmlns:a16="http://schemas.microsoft.com/office/drawing/2014/main" val="659026928"/>
                    </a:ext>
                  </a:extLst>
                </a:gridCol>
                <a:gridCol w="1023732">
                  <a:extLst>
                    <a:ext uri="{9D8B030D-6E8A-4147-A177-3AD203B41FA5}">
                      <a16:colId xmlns:a16="http://schemas.microsoft.com/office/drawing/2014/main" val="330714119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T-DXd</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TPC</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T-DM1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15247893"/>
                  </a:ext>
                </a:extLst>
              </a:tr>
              <a:tr h="141388">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&lt;65 Yr</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≥65 Yr</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≥75 Yr</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33)</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ZA" sz="1400" b="1" i="0" u="none" strike="noStrike" kern="1200" cap="none" normalizeH="0" baseline="0" dirty="0">
                          <a:ln>
                            <a:noFill/>
                          </a:ln>
                          <a:solidFill>
                            <a:schemeClr val="tx1"/>
                          </a:solidFill>
                          <a:effectLst/>
                          <a:latin typeface="Calibri" panose="020F0502020204030204" pitchFamily="34" charset="0"/>
                          <a:ea typeface="+mn-ea"/>
                          <a:cs typeface="+mn-cs"/>
                        </a:rPr>
                        <a:t>&lt;65 Yr</a:t>
                      </a:r>
                      <a:endParaRPr kumimoji="0" lang="en-NZ" sz="14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157)</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1pPr>
                      <a:lvl2pPr marL="457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2pPr>
                      <a:lvl3pPr marL="914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3pPr>
                      <a:lvl4pPr marL="1371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4pPr>
                      <a:lvl5pPr marL="18288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5pPr>
                      <a:lvl6pPr marL="22860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6pPr>
                      <a:lvl7pPr marL="2743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7pPr>
                      <a:lvl8pPr marL="3200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8pPr>
                      <a:lvl9pPr marL="3657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≥65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38)</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≥75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8)</a:t>
                      </a: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ZA" sz="1400" b="1" i="0" u="none" strike="noStrike" kern="1200" cap="none" normalizeH="0" baseline="0" dirty="0">
                          <a:ln>
                            <a:noFill/>
                          </a:ln>
                          <a:solidFill>
                            <a:schemeClr val="tx1"/>
                          </a:solidFill>
                          <a:effectLst/>
                          <a:latin typeface="Calibri" panose="020F0502020204030204" pitchFamily="34" charset="0"/>
                          <a:ea typeface="+mn-ea"/>
                          <a:cs typeface="+mn-cs"/>
                        </a:rPr>
                        <a:t>&lt;65 Yr</a:t>
                      </a:r>
                      <a:endParaRPr kumimoji="0" lang="en-NZ" sz="14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204)</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1pPr>
                      <a:lvl2pPr marL="457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2pPr>
                      <a:lvl3pPr marL="914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3pPr>
                      <a:lvl4pPr marL="1371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4pPr>
                      <a:lvl5pPr marL="18288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5pPr>
                      <a:lvl6pPr marL="22860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6pPr>
                      <a:lvl7pPr marL="2743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7pPr>
                      <a:lvl8pPr marL="3200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8pPr>
                      <a:lvl9pPr marL="3657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≥65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57)</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≥75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413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tx duration, mo (range)</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(0.7-44.0)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12.4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(0.7-45.1)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(0.7-35.6)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N/A</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N/A</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N/A</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6.9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(0.7-38.9)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8.3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(0.7-39.3)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7.7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(2.0-29.4)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13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n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Drug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665 (99.6)</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653 (97.8)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177 (100)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176 (99.4)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 (100)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 (100)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148 (94.3)</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144 (91.7)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 (97.4)</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(94.7)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(100)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194 (95.1)</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178 (87.3)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 (96.5)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(87.7)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(100)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413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 n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Drug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358 (53.6)</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291 (43.6)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116 (65.5)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96 (54.2)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(51.5)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(39.4)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 (43.3)</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 (30.6)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(47.4)</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(31.6)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(75.0)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(62.5)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 (49.0)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82 (40.2)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(61.4)</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(49.1)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(50.0)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(37.5)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138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Serious</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Drug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162 (24.3)</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77 (11.5)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 (32.2)</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 (16.4)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(30.3)</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 (24.8)</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(18.4)</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 (16.2)</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(43.9)</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(15.8)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(50.0)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57701771"/>
                  </a:ext>
                </a:extLst>
              </a:tr>
              <a:tr h="14138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Led to d/c</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Drug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125 (18.7)</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 (15.0)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 (25.4)</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 (23.7)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(24.2)</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(24.2)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(9.6)</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(10.5)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(6.4)</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(19.3)</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(14.0)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(37.5)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63571182"/>
                  </a:ext>
                </a:extLst>
              </a:tr>
              <a:tr h="14138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Led to reduction</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Drug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163 (24.4)</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156 (23.4)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 (28.8)</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 (26.6)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(30.3)</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(24.2)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 (42.7)</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 (42.7)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(57.9)</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(57.9)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(87.5)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(87.5)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(11.3)</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(11.3)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(26.3)</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(26.3)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(25.0)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34922103"/>
                  </a:ext>
                </a:extLst>
              </a:tr>
              <a:tr h="14138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Led to interrupt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Drug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302 (45.2)</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226 (33.8)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94 (53.1)</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74 (41.8)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(45.5)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(33.3)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73 (46.5)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 (38.9)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(44.7)</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(39.5)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(62.5)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(62.5)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(26.0)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 (14.7)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(40.4)</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(26.3)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(37.5)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(37.5)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89559958"/>
                  </a:ext>
                </a:extLst>
              </a:tr>
              <a:tr h="14138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Associated w/death</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Drug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(2.5)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(5.6)</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(3.8)</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(2.6)</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(2.0)</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(3.5)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(12.5)</a:t>
                      </a:r>
                    </a:p>
                    <a:p>
                      <a:pPr algn="ctr">
                        <a:lnSpc>
                          <a:spcPct val="100000"/>
                        </a:lnSpc>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85337284"/>
                  </a:ext>
                </a:extLst>
              </a:tr>
            </a:tbl>
          </a:graphicData>
        </a:graphic>
      </p:graphicFrame>
    </p:spTree>
    <p:extLst>
      <p:ext uri="{BB962C8B-B14F-4D97-AF65-F5344CB8AC3E}">
        <p14:creationId xmlns:p14="http://schemas.microsoft.com/office/powerpoint/2010/main" val="1224297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T-DXd Pooled Analysis by Age: </a:t>
            </a:r>
            <a:br>
              <a:rPr lang="en-US" dirty="0"/>
            </a:br>
            <a:r>
              <a:rPr lang="en-US" dirty="0"/>
              <a:t>Most Common Drug-Related TEAEs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Krop. ASCO 2023. Abstr 1006.</a:t>
            </a:r>
          </a:p>
        </p:txBody>
      </p:sp>
      <p:graphicFrame>
        <p:nvGraphicFramePr>
          <p:cNvPr id="2" name="Group 3">
            <a:extLst>
              <a:ext uri="{FF2B5EF4-FFF2-40B4-BE49-F238E27FC236}">
                <a16:creationId xmlns:a16="http://schemas.microsoft.com/office/drawing/2014/main" id="{5667D27B-8737-4E1C-9A8A-3C2F80CCF66A}"/>
              </a:ext>
            </a:extLst>
          </p:cNvPr>
          <p:cNvGraphicFramePr>
            <a:graphicFrameLocks/>
          </p:cNvGraphicFramePr>
          <p:nvPr>
            <p:extLst>
              <p:ext uri="{D42A27DB-BD31-4B8C-83A1-F6EECF244321}">
                <p14:modId xmlns:p14="http://schemas.microsoft.com/office/powerpoint/2010/main" val="4269818075"/>
              </p:ext>
            </p:extLst>
          </p:nvPr>
        </p:nvGraphicFramePr>
        <p:xfrm>
          <a:off x="727076" y="1468080"/>
          <a:ext cx="10779128" cy="4785408"/>
        </p:xfrm>
        <a:graphic>
          <a:graphicData uri="http://schemas.openxmlformats.org/drawingml/2006/table">
            <a:tbl>
              <a:tblPr/>
              <a:tblGrid>
                <a:gridCol w="1656953">
                  <a:extLst>
                    <a:ext uri="{9D8B030D-6E8A-4147-A177-3AD203B41FA5}">
                      <a16:colId xmlns:a16="http://schemas.microsoft.com/office/drawing/2014/main" val="20000"/>
                    </a:ext>
                  </a:extLst>
                </a:gridCol>
                <a:gridCol w="1013575">
                  <a:extLst>
                    <a:ext uri="{9D8B030D-6E8A-4147-A177-3AD203B41FA5}">
                      <a16:colId xmlns:a16="http://schemas.microsoft.com/office/drawing/2014/main" val="20001"/>
                    </a:ext>
                  </a:extLst>
                </a:gridCol>
                <a:gridCol w="1013575">
                  <a:extLst>
                    <a:ext uri="{9D8B030D-6E8A-4147-A177-3AD203B41FA5}">
                      <a16:colId xmlns:a16="http://schemas.microsoft.com/office/drawing/2014/main" val="20002"/>
                    </a:ext>
                  </a:extLst>
                </a:gridCol>
                <a:gridCol w="1013575">
                  <a:extLst>
                    <a:ext uri="{9D8B030D-6E8A-4147-A177-3AD203B41FA5}">
                      <a16:colId xmlns:a16="http://schemas.microsoft.com/office/drawing/2014/main" val="20003"/>
                    </a:ext>
                  </a:extLst>
                </a:gridCol>
                <a:gridCol w="1013575">
                  <a:extLst>
                    <a:ext uri="{9D8B030D-6E8A-4147-A177-3AD203B41FA5}">
                      <a16:colId xmlns:a16="http://schemas.microsoft.com/office/drawing/2014/main" val="248426767"/>
                    </a:ext>
                  </a:extLst>
                </a:gridCol>
                <a:gridCol w="1013575">
                  <a:extLst>
                    <a:ext uri="{9D8B030D-6E8A-4147-A177-3AD203B41FA5}">
                      <a16:colId xmlns:a16="http://schemas.microsoft.com/office/drawing/2014/main" val="3785718113"/>
                    </a:ext>
                  </a:extLst>
                </a:gridCol>
                <a:gridCol w="1013575">
                  <a:extLst>
                    <a:ext uri="{9D8B030D-6E8A-4147-A177-3AD203B41FA5}">
                      <a16:colId xmlns:a16="http://schemas.microsoft.com/office/drawing/2014/main" val="3977978926"/>
                    </a:ext>
                  </a:extLst>
                </a:gridCol>
                <a:gridCol w="1013575">
                  <a:extLst>
                    <a:ext uri="{9D8B030D-6E8A-4147-A177-3AD203B41FA5}">
                      <a16:colId xmlns:a16="http://schemas.microsoft.com/office/drawing/2014/main" val="3794891510"/>
                    </a:ext>
                  </a:extLst>
                </a:gridCol>
                <a:gridCol w="1013575">
                  <a:extLst>
                    <a:ext uri="{9D8B030D-6E8A-4147-A177-3AD203B41FA5}">
                      <a16:colId xmlns:a16="http://schemas.microsoft.com/office/drawing/2014/main" val="659026928"/>
                    </a:ext>
                  </a:extLst>
                </a:gridCol>
                <a:gridCol w="1013575">
                  <a:extLst>
                    <a:ext uri="{9D8B030D-6E8A-4147-A177-3AD203B41FA5}">
                      <a16:colId xmlns:a16="http://schemas.microsoft.com/office/drawing/2014/main" val="3307141192"/>
                    </a:ext>
                  </a:extLst>
                </a:gridCol>
              </a:tblGrid>
              <a:tr h="19235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Drug-Related TEAEs in ≥20%, </a:t>
                      </a:r>
                      <a:br>
                        <a:rPr kumimoji="0" lang="en-GB" sz="1400" b="1" i="0" u="none" strike="noStrike" cap="none" normalizeH="0" baseline="0" dirty="0">
                          <a:ln>
                            <a:noFill/>
                          </a:ln>
                          <a:solidFill>
                            <a:schemeClr val="tx1"/>
                          </a:solidFill>
                          <a:effectLst/>
                          <a:latin typeface="Calibri" panose="020F0502020204030204" pitchFamily="34" charset="0"/>
                        </a:rPr>
                      </a:br>
                      <a:r>
                        <a:rPr kumimoji="0" lang="en-GB" sz="14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T-DXd</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TPC</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T-DM1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15247893"/>
                  </a:ext>
                </a:extLst>
              </a:tr>
              <a:tr h="326996">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&lt;65 Yr</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≥65 Yr</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≥75 Yr</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33)</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ZA" sz="1400" b="1" i="0" u="none" strike="noStrike" kern="1200" cap="none" normalizeH="0" baseline="0" dirty="0">
                          <a:ln>
                            <a:noFill/>
                          </a:ln>
                          <a:solidFill>
                            <a:schemeClr val="tx1"/>
                          </a:solidFill>
                          <a:effectLst/>
                          <a:latin typeface="Calibri" panose="020F0502020204030204" pitchFamily="34" charset="0"/>
                          <a:ea typeface="+mn-ea"/>
                          <a:cs typeface="+mn-cs"/>
                        </a:rPr>
                        <a:t>&lt;65 Yr</a:t>
                      </a:r>
                      <a:endParaRPr kumimoji="0" lang="en-NZ" sz="14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157)</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1pPr>
                      <a:lvl2pPr marL="457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2pPr>
                      <a:lvl3pPr marL="914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3pPr>
                      <a:lvl4pPr marL="1371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4pPr>
                      <a:lvl5pPr marL="18288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5pPr>
                      <a:lvl6pPr marL="22860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6pPr>
                      <a:lvl7pPr marL="2743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7pPr>
                      <a:lvl8pPr marL="3200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8pPr>
                      <a:lvl9pPr marL="3657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≥65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38)</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≥75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8)</a:t>
                      </a: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ZA" sz="1400" b="1" i="0" u="none" strike="noStrike" kern="1200" cap="none" normalizeH="0" baseline="0" dirty="0">
                          <a:ln>
                            <a:noFill/>
                          </a:ln>
                          <a:solidFill>
                            <a:schemeClr val="tx1"/>
                          </a:solidFill>
                          <a:effectLst/>
                          <a:latin typeface="Calibri" panose="020F0502020204030204" pitchFamily="34" charset="0"/>
                          <a:ea typeface="+mn-ea"/>
                          <a:cs typeface="+mn-cs"/>
                        </a:rPr>
                        <a:t>&lt;65 Yr</a:t>
                      </a:r>
                      <a:endParaRPr kumimoji="0" lang="en-NZ" sz="14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204)</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1pPr>
                      <a:lvl2pPr marL="457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2pPr>
                      <a:lvl3pPr marL="914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3pPr>
                      <a:lvl4pPr marL="1371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4pPr>
                      <a:lvl5pPr marL="18288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5pPr>
                      <a:lvl6pPr marL="22860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6pPr>
                      <a:lvl7pPr marL="2743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7pPr>
                      <a:lvl8pPr marL="3200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8pPr>
                      <a:lvl9pPr marL="3657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≥65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57)</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≥75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923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497 (74.4)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112 (63.3)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(63.6)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(31.8)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(26.3)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(37.5)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59 (28.9)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(22.8)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(37.5)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2344">
                <a:tc>
                  <a:txBody>
                    <a:bodyPr/>
                    <a:lstStyle>
                      <a:lvl1pPr marL="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1pPr>
                      <a:lvl2pPr marL="457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2pPr>
                      <a:lvl3pPr marL="914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3pPr>
                      <a:lvl4pPr marL="1371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4pPr>
                      <a:lvl5pPr marL="18288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5pPr>
                      <a:lvl6pPr marL="22860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6pPr>
                      <a:lvl7pPr marL="2743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7pPr>
                      <a:lvl8pPr marL="3200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8pPr>
                      <a:lvl9pPr marL="3657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344 (51.5)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98 (55.4)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(63.6)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 (28.7)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(42.1)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(87.5)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 (27.5)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(35.1)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23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Vomiting</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268 (40.1)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59 (33.3)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(30.3)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(13.4)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923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Alopecia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265 (39.7)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 (35.6)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(30.3)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ZA"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73428344"/>
                  </a:ext>
                </a:extLst>
              </a:tr>
              <a:tr h="1923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240 (35.9)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72 (40.7)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(27.3)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(10.2)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(37.5)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(12.3)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(17.5)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37936659"/>
                  </a:ext>
                </a:extLst>
              </a:tr>
              <a:tr h="1923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Decreased appetite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181 (27.1)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(29.9)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(27.3)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(14.0)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(23.7)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(50.0)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(10.3)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(22.8)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1839121"/>
                  </a:ext>
                </a:extLst>
              </a:tr>
              <a:tr h="1923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Anemia</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180 (26.9)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 (34.5)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(36.4)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(10.8)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 (15.2)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(22.8)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53175449"/>
                  </a:ext>
                </a:extLst>
              </a:tr>
              <a:tr h="1923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Leukopenia</a:t>
                      </a:r>
                      <a:endPar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156 (23.4)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 (27.7)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ZA"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(8.8)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ZA"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7223720"/>
                  </a:ext>
                </a:extLst>
              </a:tr>
              <a:tr h="1923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Thrombocytopenia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149 (22.3)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(28.2)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(11.5)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110 (53.9)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 (54.4)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(37.5)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6812801"/>
                  </a:ext>
                </a:extLst>
              </a:tr>
              <a:tr h="1923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Constipation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148 (22.2)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(20.3)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ZA"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(8.8)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(12.3)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22517430"/>
                  </a:ext>
                </a:extLst>
              </a:tr>
              <a:tr h="1923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transaminases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146 (21.9)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(19.2)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(10.2)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88 (43.1)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(42.1)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(62.5)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94537492"/>
                  </a:ext>
                </a:extLst>
              </a:tr>
              <a:tr h="1923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142 (21.3)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 (27.1)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 (51.6)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(47.4)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(62.5)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66710349"/>
                  </a:ext>
                </a:extLst>
              </a:tr>
              <a:tr h="1923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Stomatitis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82 (12.3)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80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(19.8)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(17.8)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(26.3)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(8.8)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85234985"/>
                  </a:ext>
                </a:extLst>
              </a:tr>
            </a:tbl>
          </a:graphicData>
        </a:graphic>
      </p:graphicFrame>
    </p:spTree>
    <p:extLst>
      <p:ext uri="{BB962C8B-B14F-4D97-AF65-F5344CB8AC3E}">
        <p14:creationId xmlns:p14="http://schemas.microsoft.com/office/powerpoint/2010/main" val="4244026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T-DXd Pooled Analysis by Age: </a:t>
            </a:r>
            <a:br>
              <a:rPr lang="en-US" dirty="0"/>
            </a:br>
            <a:r>
              <a:rPr lang="en-US" dirty="0"/>
              <a:t>Most Common Grade ≥3 Drug-Related TEAEs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Krop. ASCO 2023. Abstr 1006.</a:t>
            </a:r>
          </a:p>
        </p:txBody>
      </p:sp>
      <p:graphicFrame>
        <p:nvGraphicFramePr>
          <p:cNvPr id="2" name="Group 3">
            <a:extLst>
              <a:ext uri="{FF2B5EF4-FFF2-40B4-BE49-F238E27FC236}">
                <a16:creationId xmlns:a16="http://schemas.microsoft.com/office/drawing/2014/main" id="{5667D27B-8737-4E1C-9A8A-3C2F80CCF66A}"/>
              </a:ext>
            </a:extLst>
          </p:cNvPr>
          <p:cNvGraphicFramePr>
            <a:graphicFrameLocks/>
          </p:cNvGraphicFramePr>
          <p:nvPr>
            <p:extLst>
              <p:ext uri="{D42A27DB-BD31-4B8C-83A1-F6EECF244321}">
                <p14:modId xmlns:p14="http://schemas.microsoft.com/office/powerpoint/2010/main" val="2910257620"/>
              </p:ext>
            </p:extLst>
          </p:nvPr>
        </p:nvGraphicFramePr>
        <p:xfrm>
          <a:off x="727870" y="1600200"/>
          <a:ext cx="10778331" cy="3566208"/>
        </p:xfrm>
        <a:graphic>
          <a:graphicData uri="http://schemas.openxmlformats.org/drawingml/2006/table">
            <a:tbl>
              <a:tblPr/>
              <a:tblGrid>
                <a:gridCol w="1656831">
                  <a:extLst>
                    <a:ext uri="{9D8B030D-6E8A-4147-A177-3AD203B41FA5}">
                      <a16:colId xmlns:a16="http://schemas.microsoft.com/office/drawing/2014/main" val="20000"/>
                    </a:ext>
                  </a:extLst>
                </a:gridCol>
                <a:gridCol w="1013500">
                  <a:extLst>
                    <a:ext uri="{9D8B030D-6E8A-4147-A177-3AD203B41FA5}">
                      <a16:colId xmlns:a16="http://schemas.microsoft.com/office/drawing/2014/main" val="20001"/>
                    </a:ext>
                  </a:extLst>
                </a:gridCol>
                <a:gridCol w="1013500">
                  <a:extLst>
                    <a:ext uri="{9D8B030D-6E8A-4147-A177-3AD203B41FA5}">
                      <a16:colId xmlns:a16="http://schemas.microsoft.com/office/drawing/2014/main" val="20002"/>
                    </a:ext>
                  </a:extLst>
                </a:gridCol>
                <a:gridCol w="1013500">
                  <a:extLst>
                    <a:ext uri="{9D8B030D-6E8A-4147-A177-3AD203B41FA5}">
                      <a16:colId xmlns:a16="http://schemas.microsoft.com/office/drawing/2014/main" val="20003"/>
                    </a:ext>
                  </a:extLst>
                </a:gridCol>
                <a:gridCol w="1013500">
                  <a:extLst>
                    <a:ext uri="{9D8B030D-6E8A-4147-A177-3AD203B41FA5}">
                      <a16:colId xmlns:a16="http://schemas.microsoft.com/office/drawing/2014/main" val="248426767"/>
                    </a:ext>
                  </a:extLst>
                </a:gridCol>
                <a:gridCol w="1013500">
                  <a:extLst>
                    <a:ext uri="{9D8B030D-6E8A-4147-A177-3AD203B41FA5}">
                      <a16:colId xmlns:a16="http://schemas.microsoft.com/office/drawing/2014/main" val="3785718113"/>
                    </a:ext>
                  </a:extLst>
                </a:gridCol>
                <a:gridCol w="1013500">
                  <a:extLst>
                    <a:ext uri="{9D8B030D-6E8A-4147-A177-3AD203B41FA5}">
                      <a16:colId xmlns:a16="http://schemas.microsoft.com/office/drawing/2014/main" val="3977978926"/>
                    </a:ext>
                  </a:extLst>
                </a:gridCol>
                <a:gridCol w="1013500">
                  <a:extLst>
                    <a:ext uri="{9D8B030D-6E8A-4147-A177-3AD203B41FA5}">
                      <a16:colId xmlns:a16="http://schemas.microsoft.com/office/drawing/2014/main" val="3794891510"/>
                    </a:ext>
                  </a:extLst>
                </a:gridCol>
                <a:gridCol w="1013500">
                  <a:extLst>
                    <a:ext uri="{9D8B030D-6E8A-4147-A177-3AD203B41FA5}">
                      <a16:colId xmlns:a16="http://schemas.microsoft.com/office/drawing/2014/main" val="659026928"/>
                    </a:ext>
                  </a:extLst>
                </a:gridCol>
                <a:gridCol w="1013500">
                  <a:extLst>
                    <a:ext uri="{9D8B030D-6E8A-4147-A177-3AD203B41FA5}">
                      <a16:colId xmlns:a16="http://schemas.microsoft.com/office/drawing/2014/main" val="3307141192"/>
                    </a:ext>
                  </a:extLst>
                </a:gridCol>
              </a:tblGrid>
              <a:tr h="24071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Grade ≥3 Drug-Related TEAEs in ≥5%,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T-DXd </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TPC </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T-DM1 </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15247893"/>
                  </a:ext>
                </a:extLst>
              </a:tr>
              <a:tr h="409207">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&lt;65 Yr</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≥65 Yr</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≥75 Yr</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33)</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ZA" sz="1400" b="1" i="0" u="none" strike="noStrike" kern="1200" cap="none" normalizeH="0" baseline="0" dirty="0">
                          <a:ln>
                            <a:noFill/>
                          </a:ln>
                          <a:solidFill>
                            <a:schemeClr val="tx1"/>
                          </a:solidFill>
                          <a:effectLst/>
                          <a:latin typeface="Calibri" panose="020F0502020204030204" pitchFamily="34" charset="0"/>
                          <a:ea typeface="+mn-ea"/>
                          <a:cs typeface="+mn-cs"/>
                        </a:rPr>
                        <a:t>&lt;65 </a:t>
                      </a:r>
                      <a:r>
                        <a:rPr kumimoji="0" lang="en-US" sz="1400" b="1" i="0" u="none" strike="noStrike" cap="none" normalizeH="0" baseline="0" dirty="0">
                          <a:ln>
                            <a:noFill/>
                          </a:ln>
                          <a:solidFill>
                            <a:schemeClr val="tx1"/>
                          </a:solidFill>
                          <a:effectLst/>
                          <a:latin typeface="Calibri" panose="020F0502020204030204" pitchFamily="34" charset="0"/>
                        </a:rPr>
                        <a:t>Yr</a:t>
                      </a:r>
                      <a:endParaRPr kumimoji="0" lang="en-NZ" sz="14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157)</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1pPr>
                      <a:lvl2pPr marL="457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2pPr>
                      <a:lvl3pPr marL="914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3pPr>
                      <a:lvl4pPr marL="1371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4pPr>
                      <a:lvl5pPr marL="18288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5pPr>
                      <a:lvl6pPr marL="22860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6pPr>
                      <a:lvl7pPr marL="2743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7pPr>
                      <a:lvl8pPr marL="3200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8pPr>
                      <a:lvl9pPr marL="3657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≥65 </a:t>
                      </a:r>
                      <a:r>
                        <a:rPr kumimoji="0" lang="en-US" sz="1400" b="1" i="0" u="none" strike="noStrike" cap="none" normalizeH="0" baseline="0" dirty="0">
                          <a:ln>
                            <a:noFill/>
                          </a:ln>
                          <a:solidFill>
                            <a:schemeClr val="tx1"/>
                          </a:solidFill>
                          <a:effectLst/>
                          <a:latin typeface="Calibri" panose="020F0502020204030204" pitchFamily="34" charset="0"/>
                        </a:rPr>
                        <a:t>Yr</a:t>
                      </a:r>
                      <a:endParaRPr kumimoji="0" lang="en-NZ" sz="14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38)</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≥75 </a:t>
                      </a:r>
                      <a:r>
                        <a:rPr kumimoji="0" lang="en-US" sz="1400" b="1" i="0" u="none" strike="noStrike" cap="none" normalizeH="0" baseline="0" dirty="0">
                          <a:ln>
                            <a:noFill/>
                          </a:ln>
                          <a:solidFill>
                            <a:schemeClr val="tx1"/>
                          </a:solidFill>
                          <a:effectLst/>
                          <a:latin typeface="Calibri" panose="020F0502020204030204" pitchFamily="34" charset="0"/>
                        </a:rPr>
                        <a:t>Yr</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8)</a:t>
                      </a: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ZA" sz="1400" b="1" i="0" u="none" strike="noStrike" kern="1200" cap="none" normalizeH="0" baseline="0" dirty="0">
                          <a:ln>
                            <a:noFill/>
                          </a:ln>
                          <a:solidFill>
                            <a:schemeClr val="tx1"/>
                          </a:solidFill>
                          <a:effectLst/>
                          <a:latin typeface="Calibri" panose="020F0502020204030204" pitchFamily="34" charset="0"/>
                          <a:ea typeface="+mn-ea"/>
                          <a:cs typeface="+mn-cs"/>
                        </a:rPr>
                        <a:t>&lt;65 </a:t>
                      </a:r>
                      <a:r>
                        <a:rPr kumimoji="0" lang="en-US" sz="1400" b="1" i="0" u="none" strike="noStrike" cap="none" normalizeH="0" baseline="0" dirty="0">
                          <a:ln>
                            <a:noFill/>
                          </a:ln>
                          <a:solidFill>
                            <a:schemeClr val="tx1"/>
                          </a:solidFill>
                          <a:effectLst/>
                          <a:latin typeface="Calibri" panose="020F0502020204030204" pitchFamily="34" charset="0"/>
                        </a:rPr>
                        <a:t>Yr</a:t>
                      </a:r>
                      <a:endParaRPr kumimoji="0" lang="en-NZ" sz="14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204)</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1pPr>
                      <a:lvl2pPr marL="457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2pPr>
                      <a:lvl3pPr marL="914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3pPr>
                      <a:lvl4pPr marL="1371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4pPr>
                      <a:lvl5pPr marL="18288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5pPr>
                      <a:lvl6pPr marL="22860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6pPr>
                      <a:lvl7pPr marL="2743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7pPr>
                      <a:lvl8pPr marL="3200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8pPr>
                      <a:lvl9pPr marL="3657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≥65 </a:t>
                      </a:r>
                      <a:r>
                        <a:rPr kumimoji="0" lang="en-US" sz="1400" b="1" i="0" u="none" strike="noStrike" cap="none" normalizeH="0" baseline="0" dirty="0">
                          <a:ln>
                            <a:noFill/>
                          </a:ln>
                          <a:solidFill>
                            <a:schemeClr val="tx1"/>
                          </a:solidFill>
                          <a:effectLst/>
                          <a:latin typeface="Calibri" panose="020F0502020204030204" pitchFamily="34" charset="0"/>
                        </a:rPr>
                        <a:t>Yr</a:t>
                      </a:r>
                      <a:endParaRPr kumimoji="0" lang="en-NZ" sz="14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400" b="1" i="0" u="none" strike="noStrike" kern="1200" cap="none" normalizeH="0" baseline="0" dirty="0">
                          <a:ln>
                            <a:noFill/>
                          </a:ln>
                          <a:solidFill>
                            <a:schemeClr val="tx1"/>
                          </a:solidFill>
                          <a:effectLst/>
                          <a:latin typeface="Calibri" panose="020F0502020204030204" pitchFamily="34" charset="0"/>
                          <a:ea typeface="+mn-ea"/>
                          <a:cs typeface="+mn-cs"/>
                        </a:rPr>
                        <a:t>(n = 57)</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≥75 </a:t>
                      </a:r>
                      <a:r>
                        <a:rPr kumimoji="0" lang="en-US" sz="1400" b="1" i="0" u="none" strike="noStrike" cap="none" normalizeH="0" baseline="0" dirty="0">
                          <a:ln>
                            <a:noFill/>
                          </a:ln>
                          <a:solidFill>
                            <a:schemeClr val="tx1"/>
                          </a:solidFill>
                          <a:effectLst/>
                          <a:latin typeface="Calibri" panose="020F0502020204030204" pitchFamily="34" charset="0"/>
                        </a:rPr>
                        <a:t>Yr</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407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117 (17.5)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 (23.2)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0702">
                <a:tc>
                  <a:txBody>
                    <a:bodyPr/>
                    <a:lstStyle>
                      <a:lvl1pPr marL="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1pPr>
                      <a:lvl2pPr marL="457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2pPr>
                      <a:lvl3pPr marL="914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3pPr>
                      <a:lvl4pPr marL="1371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4pPr>
                      <a:lvl5pPr marL="18288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5pPr>
                      <a:lvl6pPr marL="22860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6pPr>
                      <a:lvl7pPr marL="2743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7pPr>
                      <a:lvl8pPr marL="3200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8pPr>
                      <a:lvl9pPr marL="3657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9pPr>
                    </a:lstStyle>
                    <a:p>
                      <a:pPr marL="0" marR="0" indent="0">
                        <a:lnSpc>
                          <a:spcPct val="100000"/>
                        </a:lnSpc>
                        <a:spcBef>
                          <a:spcPts val="0"/>
                        </a:spcBef>
                        <a:spcAft>
                          <a:spcPts val="0"/>
                        </a:spcAft>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52 (7.8)</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20 (11.3)</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5 (15.2)</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1 (0.6)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1 (2.6)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1 (12.5)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2 (1.0)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0702">
                <a:tc>
                  <a:txBody>
                    <a:bodyPr/>
                    <a:lstStyle/>
                    <a:p>
                      <a:pPr marL="0" marR="0" indent="0" algn="l" defTabSz="914400" rtl="0" eaLnBrk="1" latinLnBrk="0" hangingPunct="1">
                        <a:lnSpc>
                          <a:spcPct val="100000"/>
                        </a:lnSpc>
                        <a:spcBef>
                          <a:spcPts val="0"/>
                        </a:spcBef>
                        <a:spcAft>
                          <a:spcPts val="0"/>
                        </a:spcAft>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43 (6.4)</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15 (8.5)</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4 (12.1)</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3 (1.9)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1 (1.8)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40702">
                <a:tc>
                  <a:txBody>
                    <a:bodyPr/>
                    <a:lstStyle/>
                    <a:p>
                      <a:pPr marL="0" marR="0" indent="0" algn="l" defTabSz="914400" rtl="0" eaLnBrk="1" latinLnBrk="0" hangingPunct="1">
                        <a:lnSpc>
                          <a:spcPct val="100000"/>
                        </a:lnSpc>
                        <a:spcBef>
                          <a:spcPts val="0"/>
                        </a:spcBef>
                        <a:spcAft>
                          <a:spcPts val="0"/>
                        </a:spcAft>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Anemia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42 (6.3)</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20 (11.3)</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3 (9.1)</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1 (0.6)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6 (2.9)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6 (10.5)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1 (12.5)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73428344"/>
                  </a:ext>
                </a:extLst>
              </a:tr>
              <a:tr h="240702">
                <a:tc>
                  <a:txBody>
                    <a:bodyPr/>
                    <a:lstStyle/>
                    <a:p>
                      <a:pPr marL="0" marR="0" indent="0" algn="l" defTabSz="914400" rtl="0" eaLnBrk="1" latinLnBrk="0" hangingPunct="1">
                        <a:lnSpc>
                          <a:spcPct val="100000"/>
                        </a:lnSpc>
                        <a:spcBef>
                          <a:spcPts val="0"/>
                        </a:spcBef>
                        <a:spcAft>
                          <a:spcPts val="0"/>
                        </a:spcAft>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Leukopenia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42 (6.3)</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15 (8.5)</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2 (6.1)</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3 (1.5)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37936659"/>
                  </a:ext>
                </a:extLst>
              </a:tr>
              <a:tr h="250443">
                <a:tc>
                  <a:txBody>
                    <a:bodyPr/>
                    <a:lstStyle/>
                    <a:p>
                      <a:pPr marL="0" marR="0" indent="0" algn="l" defTabSz="914400" rtl="0" eaLnBrk="1" latinLnBrk="0" hangingPunct="1">
                        <a:lnSpc>
                          <a:spcPct val="100000"/>
                        </a:lnSpc>
                        <a:spcBef>
                          <a:spcPts val="0"/>
                        </a:spcBef>
                        <a:spcAft>
                          <a:spcPts val="0"/>
                        </a:spcAft>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Lymphopenia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28 (4.2)</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11 (6.2)</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1 (3.0)</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2 (1.3)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2 (1.0)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1 (1.8)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1839121"/>
                  </a:ext>
                </a:extLst>
              </a:tr>
              <a:tr h="240702">
                <a:tc>
                  <a:txBody>
                    <a:bodyPr/>
                    <a:lstStyle/>
                    <a:p>
                      <a:pPr marL="0" marR="0" indent="0" algn="l" defTabSz="914400" rtl="0" eaLnBrk="1" latinLnBrk="0" hangingPunct="1">
                        <a:lnSpc>
                          <a:spcPct val="100000"/>
                        </a:lnSpc>
                        <a:spcBef>
                          <a:spcPts val="0"/>
                        </a:spcBef>
                        <a:spcAft>
                          <a:spcPts val="0"/>
                        </a:spcAft>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Thrombocytopenia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28 (4.2)</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9 (5.1)</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0</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2 (1.3)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47 (23.0)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19 (33.3)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2 (25.0)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53175449"/>
                  </a:ext>
                </a:extLst>
              </a:tr>
              <a:tr h="240702">
                <a:tc>
                  <a:txBody>
                    <a:bodyPr/>
                    <a:lstStyle/>
                    <a:p>
                      <a:pPr marL="0" marR="0" indent="0" algn="l" defTabSz="914400" rtl="0" eaLnBrk="1" latinLnBrk="0" hangingPunct="1">
                        <a:lnSpc>
                          <a:spcPct val="100000"/>
                        </a:lnSpc>
                        <a:spcBef>
                          <a:spcPts val="0"/>
                        </a:spcBef>
                        <a:spcAft>
                          <a:spcPts val="0"/>
                        </a:spcAft>
                        <a:tabLst/>
                      </a:pPr>
                      <a:r>
                        <a:rPr kumimoji="0" lang="en-NZ"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t</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ransaminases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18 (2.7)</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1 (0.6)</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0</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1 (0.6)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1 (2.6)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16 (7.8)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4 (7.0)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7223720"/>
                  </a:ext>
                </a:extLst>
              </a:tr>
              <a:tr h="250443">
                <a:tc>
                  <a:txBody>
                    <a:bodyPr/>
                    <a:lstStyle/>
                    <a:p>
                      <a:pPr marL="0" marR="0" indent="0" algn="l" defTabSz="914400" rtl="0" eaLnBrk="1" latinLnBrk="0" hangingPunct="1">
                        <a:lnSpc>
                          <a:spcPct val="100000"/>
                        </a:lnSpc>
                        <a:spcBef>
                          <a:spcPts val="0"/>
                        </a:spcBef>
                        <a:spcAft>
                          <a:spcPts val="0"/>
                        </a:spcAft>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9 (1.3)</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4 (2.3)</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rgbClr val="000000"/>
                          </a:solidFill>
                          <a:effectLst/>
                          <a:latin typeface="+mn-lt"/>
                          <a:ea typeface="Times New Roman" panose="02020603050405020304" pitchFamily="18" charset="0"/>
                          <a:cs typeface="Times New Roman" panose="02020603050405020304" pitchFamily="18" charset="0"/>
                        </a:rPr>
                        <a:t>0</a:t>
                      </a:r>
                      <a:endParaRPr lang="en-US" sz="1400" dirty="0">
                        <a:effectLst/>
                        <a:latin typeface="+mn-lt"/>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10 (6.4)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2 (5.3)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1 (12.5)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2 (1.0)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7000"/>
                        </a:lnSpc>
                        <a:spcBef>
                          <a:spcPts val="0"/>
                        </a:spcBef>
                        <a:spcAft>
                          <a:spcPts val="0"/>
                        </a:spcAft>
                      </a:pPr>
                      <a:r>
                        <a:rPr lang="en-US" sz="1400" kern="1200" dirty="0">
                          <a:solidFill>
                            <a:srgbClr val="000000"/>
                          </a:solidFill>
                          <a:effectLst/>
                          <a:latin typeface="+mn-lt"/>
                          <a:ea typeface="Times New Roman" panose="02020603050405020304" pitchFamily="18" charset="0"/>
                          <a:cs typeface="Times New Roman" panose="02020603050405020304" pitchFamily="18"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6812801"/>
                  </a:ext>
                </a:extLst>
              </a:tr>
            </a:tbl>
          </a:graphicData>
        </a:graphic>
      </p:graphicFrame>
    </p:spTree>
    <p:extLst>
      <p:ext uri="{BB962C8B-B14F-4D97-AF65-F5344CB8AC3E}">
        <p14:creationId xmlns:p14="http://schemas.microsoft.com/office/powerpoint/2010/main" val="716261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T-DXd Pooled Analysis by Age: </a:t>
            </a:r>
            <a:br>
              <a:rPr lang="en-US" dirty="0"/>
            </a:br>
            <a:r>
              <a:rPr lang="en-US" dirty="0"/>
              <a:t>Adjudicated Drug-Related ILD/Pneumonitis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Krop. ASCO 2023. Abstr 1006.</a:t>
            </a:r>
          </a:p>
        </p:txBody>
      </p:sp>
      <p:graphicFrame>
        <p:nvGraphicFramePr>
          <p:cNvPr id="2" name="Group 3">
            <a:extLst>
              <a:ext uri="{FF2B5EF4-FFF2-40B4-BE49-F238E27FC236}">
                <a16:creationId xmlns:a16="http://schemas.microsoft.com/office/drawing/2014/main" id="{5667D27B-8737-4E1C-9A8A-3C2F80CCF66A}"/>
              </a:ext>
            </a:extLst>
          </p:cNvPr>
          <p:cNvGraphicFramePr>
            <a:graphicFrameLocks/>
          </p:cNvGraphicFramePr>
          <p:nvPr>
            <p:extLst>
              <p:ext uri="{D42A27DB-BD31-4B8C-83A1-F6EECF244321}">
                <p14:modId xmlns:p14="http://schemas.microsoft.com/office/powerpoint/2010/main" val="3295478059"/>
              </p:ext>
            </p:extLst>
          </p:nvPr>
        </p:nvGraphicFramePr>
        <p:xfrm>
          <a:off x="727870" y="1600200"/>
          <a:ext cx="10778330" cy="2559797"/>
        </p:xfrm>
        <a:graphic>
          <a:graphicData uri="http://schemas.openxmlformats.org/drawingml/2006/table">
            <a:tbl>
              <a:tblPr/>
              <a:tblGrid>
                <a:gridCol w="1730270">
                  <a:extLst>
                    <a:ext uri="{9D8B030D-6E8A-4147-A177-3AD203B41FA5}">
                      <a16:colId xmlns:a16="http://schemas.microsoft.com/office/drawing/2014/main" val="20000"/>
                    </a:ext>
                  </a:extLst>
                </a:gridCol>
                <a:gridCol w="1005340">
                  <a:extLst>
                    <a:ext uri="{9D8B030D-6E8A-4147-A177-3AD203B41FA5}">
                      <a16:colId xmlns:a16="http://schemas.microsoft.com/office/drawing/2014/main" val="20001"/>
                    </a:ext>
                  </a:extLst>
                </a:gridCol>
                <a:gridCol w="1005340">
                  <a:extLst>
                    <a:ext uri="{9D8B030D-6E8A-4147-A177-3AD203B41FA5}">
                      <a16:colId xmlns:a16="http://schemas.microsoft.com/office/drawing/2014/main" val="20002"/>
                    </a:ext>
                  </a:extLst>
                </a:gridCol>
                <a:gridCol w="1005340">
                  <a:extLst>
                    <a:ext uri="{9D8B030D-6E8A-4147-A177-3AD203B41FA5}">
                      <a16:colId xmlns:a16="http://schemas.microsoft.com/office/drawing/2014/main" val="20003"/>
                    </a:ext>
                  </a:extLst>
                </a:gridCol>
                <a:gridCol w="1005340">
                  <a:extLst>
                    <a:ext uri="{9D8B030D-6E8A-4147-A177-3AD203B41FA5}">
                      <a16:colId xmlns:a16="http://schemas.microsoft.com/office/drawing/2014/main" val="248426767"/>
                    </a:ext>
                  </a:extLst>
                </a:gridCol>
                <a:gridCol w="1005340">
                  <a:extLst>
                    <a:ext uri="{9D8B030D-6E8A-4147-A177-3AD203B41FA5}">
                      <a16:colId xmlns:a16="http://schemas.microsoft.com/office/drawing/2014/main" val="3785718113"/>
                    </a:ext>
                  </a:extLst>
                </a:gridCol>
                <a:gridCol w="1005340">
                  <a:extLst>
                    <a:ext uri="{9D8B030D-6E8A-4147-A177-3AD203B41FA5}">
                      <a16:colId xmlns:a16="http://schemas.microsoft.com/office/drawing/2014/main" val="3977978926"/>
                    </a:ext>
                  </a:extLst>
                </a:gridCol>
                <a:gridCol w="1005340">
                  <a:extLst>
                    <a:ext uri="{9D8B030D-6E8A-4147-A177-3AD203B41FA5}">
                      <a16:colId xmlns:a16="http://schemas.microsoft.com/office/drawing/2014/main" val="3794891510"/>
                    </a:ext>
                  </a:extLst>
                </a:gridCol>
                <a:gridCol w="1005340">
                  <a:extLst>
                    <a:ext uri="{9D8B030D-6E8A-4147-A177-3AD203B41FA5}">
                      <a16:colId xmlns:a16="http://schemas.microsoft.com/office/drawing/2014/main" val="659026928"/>
                    </a:ext>
                  </a:extLst>
                </a:gridCol>
                <a:gridCol w="1005340">
                  <a:extLst>
                    <a:ext uri="{9D8B030D-6E8A-4147-A177-3AD203B41FA5}">
                      <a16:colId xmlns:a16="http://schemas.microsoft.com/office/drawing/2014/main" val="3307141192"/>
                    </a:ext>
                  </a:extLst>
                </a:gridCol>
              </a:tblGrid>
              <a:tr h="30926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Drug-Related ILD/Pneumonitis,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T-DXd</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TPC</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T-DM1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15247893"/>
                  </a:ext>
                </a:extLst>
              </a:tr>
              <a:tr h="534165">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&lt;65 Yr</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668)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≥65 Yr</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≥75 Yr</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33)</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ZA" sz="1600" b="1" i="0" u="none" strike="noStrike" kern="1200" cap="none" normalizeH="0" baseline="0" dirty="0">
                          <a:ln>
                            <a:noFill/>
                          </a:ln>
                          <a:solidFill>
                            <a:schemeClr val="tx1"/>
                          </a:solidFill>
                          <a:effectLst/>
                          <a:latin typeface="Calibri" panose="020F0502020204030204" pitchFamily="34" charset="0"/>
                          <a:ea typeface="+mn-ea"/>
                          <a:cs typeface="+mn-cs"/>
                        </a:rPr>
                        <a:t>&lt;65</a:t>
                      </a:r>
                      <a:r>
                        <a:rPr kumimoji="0" lang="en-US" sz="1600" b="1" i="0" u="none" strike="noStrike" cap="none" normalizeH="0" baseline="0" dirty="0">
                          <a:ln>
                            <a:noFill/>
                          </a:ln>
                          <a:solidFill>
                            <a:schemeClr val="tx1"/>
                          </a:solidFill>
                          <a:effectLst/>
                          <a:latin typeface="Calibri" panose="020F0502020204030204" pitchFamily="34" charset="0"/>
                        </a:rPr>
                        <a:t> Yr</a:t>
                      </a:r>
                      <a:endParaRPr kumimoji="0" lang="en-NZ" sz="16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600" b="1" i="0" u="none" strike="noStrike" kern="1200" cap="none" normalizeH="0" baseline="0" dirty="0">
                          <a:ln>
                            <a:noFill/>
                          </a:ln>
                          <a:solidFill>
                            <a:schemeClr val="tx1"/>
                          </a:solidFill>
                          <a:effectLst/>
                          <a:latin typeface="Calibri" panose="020F0502020204030204" pitchFamily="34" charset="0"/>
                          <a:ea typeface="+mn-ea"/>
                          <a:cs typeface="+mn-cs"/>
                        </a:rPr>
                        <a:t>(n = 157)</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1pPr>
                      <a:lvl2pPr marL="457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2pPr>
                      <a:lvl3pPr marL="914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3pPr>
                      <a:lvl4pPr marL="1371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4pPr>
                      <a:lvl5pPr marL="18288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5pPr>
                      <a:lvl6pPr marL="22860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6pPr>
                      <a:lvl7pPr marL="2743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7pPr>
                      <a:lvl8pPr marL="3200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8pPr>
                      <a:lvl9pPr marL="3657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600" b="1" i="0" u="none" strike="noStrike" kern="1200" cap="none" normalizeH="0" baseline="0" dirty="0">
                          <a:ln>
                            <a:noFill/>
                          </a:ln>
                          <a:solidFill>
                            <a:schemeClr val="tx1"/>
                          </a:solidFill>
                          <a:effectLst/>
                          <a:latin typeface="Calibri" panose="020F0502020204030204" pitchFamily="34" charset="0"/>
                          <a:ea typeface="+mn-ea"/>
                          <a:cs typeface="+mn-cs"/>
                        </a:rPr>
                        <a:t>≥65</a:t>
                      </a:r>
                      <a:r>
                        <a:rPr kumimoji="0" lang="en-US" sz="1600" b="1" i="0" u="none" strike="noStrike" cap="none" normalizeH="0" baseline="0" dirty="0">
                          <a:ln>
                            <a:noFill/>
                          </a:ln>
                          <a:solidFill>
                            <a:schemeClr val="tx1"/>
                          </a:solidFill>
                          <a:effectLst/>
                          <a:latin typeface="Calibri" panose="020F0502020204030204" pitchFamily="34" charset="0"/>
                        </a:rPr>
                        <a:t> Yr</a:t>
                      </a:r>
                      <a:endParaRPr kumimoji="0" lang="en-NZ" sz="16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600" b="1" i="0" u="none" strike="noStrike" kern="1200" cap="none" normalizeH="0" baseline="0" dirty="0">
                          <a:ln>
                            <a:noFill/>
                          </a:ln>
                          <a:solidFill>
                            <a:schemeClr val="tx1"/>
                          </a:solidFill>
                          <a:effectLst/>
                          <a:latin typeface="Calibri" panose="020F0502020204030204" pitchFamily="34" charset="0"/>
                          <a:ea typeface="+mn-ea"/>
                          <a:cs typeface="+mn-cs"/>
                        </a:rPr>
                        <a:t>(n = 38)</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≥75</a:t>
                      </a:r>
                      <a:r>
                        <a:rPr kumimoji="0" lang="en-US" sz="1600" b="1" i="0" u="none" strike="noStrike" cap="none" normalizeH="0" baseline="0" dirty="0">
                          <a:ln>
                            <a:noFill/>
                          </a:ln>
                          <a:solidFill>
                            <a:schemeClr val="tx1"/>
                          </a:solidFill>
                          <a:effectLst/>
                          <a:latin typeface="Calibri" panose="020F0502020204030204" pitchFamily="34" charset="0"/>
                        </a:rPr>
                        <a:t> Yr</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8)</a:t>
                      </a: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ZA" sz="1600" b="1" i="0" u="none" strike="noStrike" kern="1200" cap="none" normalizeH="0" baseline="0" dirty="0">
                          <a:ln>
                            <a:noFill/>
                          </a:ln>
                          <a:solidFill>
                            <a:schemeClr val="tx1"/>
                          </a:solidFill>
                          <a:effectLst/>
                          <a:latin typeface="Calibri" panose="020F0502020204030204" pitchFamily="34" charset="0"/>
                          <a:ea typeface="+mn-ea"/>
                          <a:cs typeface="+mn-cs"/>
                        </a:rPr>
                        <a:t>&lt;65</a:t>
                      </a:r>
                      <a:r>
                        <a:rPr kumimoji="0" lang="en-US" sz="1600" b="1" i="0" u="none" strike="noStrike" cap="none" normalizeH="0" baseline="0" dirty="0">
                          <a:ln>
                            <a:noFill/>
                          </a:ln>
                          <a:solidFill>
                            <a:schemeClr val="tx1"/>
                          </a:solidFill>
                          <a:effectLst/>
                          <a:latin typeface="Calibri" panose="020F0502020204030204" pitchFamily="34" charset="0"/>
                        </a:rPr>
                        <a:t> Yr</a:t>
                      </a:r>
                      <a:endParaRPr kumimoji="0" lang="en-NZ" sz="16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600" b="1" i="0" u="none" strike="noStrike" kern="1200" cap="none" normalizeH="0" baseline="0" dirty="0">
                          <a:ln>
                            <a:noFill/>
                          </a:ln>
                          <a:solidFill>
                            <a:schemeClr val="tx1"/>
                          </a:solidFill>
                          <a:effectLst/>
                          <a:latin typeface="Calibri" panose="020F0502020204030204" pitchFamily="34" charset="0"/>
                          <a:ea typeface="+mn-ea"/>
                          <a:cs typeface="+mn-cs"/>
                        </a:rPr>
                        <a:t>(n = 204)</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1pPr>
                      <a:lvl2pPr marL="457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2pPr>
                      <a:lvl3pPr marL="914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3pPr>
                      <a:lvl4pPr marL="1371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4pPr>
                      <a:lvl5pPr marL="18288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5pPr>
                      <a:lvl6pPr marL="22860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6pPr>
                      <a:lvl7pPr marL="27432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7pPr>
                      <a:lvl8pPr marL="32004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8pPr>
                      <a:lvl9pPr marL="3657600" marR="0" algn="l" defTabSz="914400" rtl="0" eaLnBrk="1" latinLnBrk="0" hangingPunct="1">
                        <a:lnSpc>
                          <a:spcPct val="100000"/>
                        </a:lnSpc>
                        <a:spcBef>
                          <a:spcPts val="0"/>
                        </a:spcBef>
                        <a:spcAft>
                          <a:spcPts val="0"/>
                        </a:spcAft>
                        <a:buClr>
                          <a:srgbClr val="000000"/>
                        </a:buClr>
                        <a:buFont typeface="Arial"/>
                        <a:defRPr kumimoji="1" sz="1800" b="0" i="0" u="none" strike="noStrike" kern="1200" cap="none">
                          <a:solidFill>
                            <a:schemeClr val="tx1"/>
                          </a:solidFill>
                          <a:latin typeface="Calibri" panose="020F0502020204030204"/>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600" b="1" i="0" u="none" strike="noStrike" kern="1200" cap="none" normalizeH="0" baseline="0" dirty="0">
                          <a:ln>
                            <a:noFill/>
                          </a:ln>
                          <a:solidFill>
                            <a:schemeClr val="tx1"/>
                          </a:solidFill>
                          <a:effectLst/>
                          <a:latin typeface="Calibri" panose="020F0502020204030204" pitchFamily="34" charset="0"/>
                          <a:ea typeface="+mn-ea"/>
                          <a:cs typeface="+mn-cs"/>
                        </a:rPr>
                        <a:t>≥65</a:t>
                      </a:r>
                      <a:r>
                        <a:rPr kumimoji="0" lang="en-US" sz="1600" b="1" i="0" u="none" strike="noStrike" cap="none" normalizeH="0" baseline="0" dirty="0">
                          <a:ln>
                            <a:noFill/>
                          </a:ln>
                          <a:solidFill>
                            <a:schemeClr val="tx1"/>
                          </a:solidFill>
                          <a:effectLst/>
                          <a:latin typeface="Calibri" panose="020F0502020204030204" pitchFamily="34" charset="0"/>
                        </a:rPr>
                        <a:t> Yr</a:t>
                      </a:r>
                      <a:endParaRPr kumimoji="0" lang="en-NZ" sz="16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NZ" sz="1600" b="1" i="0" u="none" strike="noStrike" kern="1200" cap="none" normalizeH="0" baseline="0" dirty="0">
                          <a:ln>
                            <a:noFill/>
                          </a:ln>
                          <a:solidFill>
                            <a:schemeClr val="tx1"/>
                          </a:solidFill>
                          <a:effectLst/>
                          <a:latin typeface="Calibri" panose="020F0502020204030204" pitchFamily="34" charset="0"/>
                          <a:ea typeface="+mn-ea"/>
                          <a:cs typeface="+mn-cs"/>
                        </a:rPr>
                        <a:t>(n = 57)</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≥75</a:t>
                      </a:r>
                      <a:r>
                        <a:rPr kumimoji="0" lang="en-US" sz="1600" b="1" i="0" u="none" strike="noStrike" cap="none" normalizeH="0" baseline="0" dirty="0">
                          <a:ln>
                            <a:noFill/>
                          </a:ln>
                          <a:solidFill>
                            <a:schemeClr val="tx1"/>
                          </a:solidFill>
                          <a:effectLst/>
                          <a:latin typeface="Calibri" panose="020F0502020204030204" pitchFamily="34" charset="0"/>
                        </a:rPr>
                        <a:t> Yr</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517599">
                <a:tc>
                  <a:txBody>
                    <a:bodyPr/>
                    <a:lstStyle/>
                    <a:p>
                      <a:pPr marL="0" marR="0" lvl="0" indent="0" algn="l" defTabSz="914400" rtl="0" eaLnBrk="1" fontAlgn="base" latinLnBrk="0" hangingPunct="1">
                        <a:lnSpc>
                          <a:spcPct val="107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a:t>
                      </a:r>
                    </a:p>
                    <a:p>
                      <a:pPr marL="284163" marR="0" lvl="0" indent="-171450" algn="l" defTabSz="914400" rtl="0" eaLnBrk="1" fontAlgn="base" latinLnBrk="0" hangingPunct="1">
                        <a:lnSpc>
                          <a:spcPct val="107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1</a:t>
                      </a:r>
                    </a:p>
                    <a:p>
                      <a:pPr marL="284163" marR="0" lvl="0" indent="-171450" algn="l" defTabSz="914400" rtl="0" eaLnBrk="1" fontAlgn="base" latinLnBrk="0" hangingPunct="1">
                        <a:lnSpc>
                          <a:spcPct val="107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2</a:t>
                      </a:r>
                    </a:p>
                    <a:p>
                      <a:pPr marL="284163" marR="0" lvl="0" indent="-171450" algn="l" defTabSz="914400" rtl="0" eaLnBrk="1" fontAlgn="base" latinLnBrk="0" hangingPunct="1">
                        <a:lnSpc>
                          <a:spcPct val="107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7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4</a:t>
                      </a:r>
                    </a:p>
                    <a:p>
                      <a:pPr marL="284163" marR="0" lvl="0" indent="-171450" algn="l" defTabSz="914400" rtl="0" eaLnBrk="1" fontAlgn="base" latinLnBrk="0" hangingPunct="1">
                        <a:lnSpc>
                          <a:spcPct val="107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79 (11.8)</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(3.1)</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 (7.2)</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(0.6)</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(0.9)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 (17.5)</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(4.0)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(11.3)</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(1.7)</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(15.2)</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(15.2)</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(2.6)</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(2.6)</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(2.9)</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(1.5)</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(0.5)</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(3.5)</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(1.8)</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(1.8)</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(12.5)</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(12.5)</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90381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T-DXd Pooled Analysis by Age: </a:t>
            </a:r>
            <a:br>
              <a:rPr lang="en-US" dirty="0"/>
            </a:b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1066625" cy="4650686"/>
          </a:xfrm>
        </p:spPr>
        <p:txBody>
          <a:bodyPr/>
          <a:lstStyle/>
          <a:p>
            <a:r>
              <a:rPr lang="en-GB" sz="2400" dirty="0"/>
              <a:t>Pooled analysis of data from DESTINY-Breast01, DESTINY-Breast02, and DESTINY-Breast03 demonstrates that T-DXd is efficacious in patients aged ≥65 yr with HER2+ MBC	</a:t>
            </a:r>
          </a:p>
          <a:p>
            <a:pPr lvl="1"/>
            <a:r>
              <a:rPr lang="en-GB" sz="2200" dirty="0"/>
              <a:t>Median PFS and ORR with T-DXd similar between patients aged &lt;65 yr and ≥65 yr within each trial</a:t>
            </a:r>
          </a:p>
          <a:p>
            <a:r>
              <a:rPr lang="en-GB" sz="2400" dirty="0"/>
              <a:t>T-DXd safety profile deemed acceptable across all age subgroups</a:t>
            </a:r>
          </a:p>
          <a:p>
            <a:pPr lvl="1"/>
            <a:r>
              <a:rPr lang="en-GB" sz="2200" dirty="0"/>
              <a:t>However, patients aged ≥65 yr experienced more grade ≥3 TEAEs across all trials</a:t>
            </a:r>
          </a:p>
          <a:p>
            <a:r>
              <a:rPr lang="en-GB" sz="2400" dirty="0"/>
              <a:t>Investigators conclude that T-DXd can be considered an effective treatment option for patients with HER2+ MBC across all age subgroups, with an acceptable safety profile</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Krop. ASCO 2023. Abstr 1006.</a:t>
            </a:r>
          </a:p>
        </p:txBody>
      </p:sp>
    </p:spTree>
    <p:extLst>
      <p:ext uri="{BB962C8B-B14F-4D97-AF65-F5344CB8AC3E}">
        <p14:creationId xmlns:p14="http://schemas.microsoft.com/office/powerpoint/2010/main" val="2627868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56M7VY3CDVN5-1190767090-1</_dlc_DocId>
    <_dlc_DocIdUrl xmlns="d54cbe69-32bd-412a-b004-9152f949605e">
      <Url>https://intranet.clinicaloptions.com/mews/oncology/ONC_2023_ASCO_CF_(PRP6243)/Breast_1006_Krop/_layouts/15/DocIdRedir.aspx?ID=56M7VY3CDVN5-1190767090-1</Url>
      <Description>56M7VY3CDVN5-1190767090-1</Description>
    </_dlc_DocIdUrl>
    <Document_x0020_Category xmlns="337d0a6a-3601-4250-8a24-fc0633aafec2">Conference Capsule Slides</Document_x0020_Category>
  </documentManagement>
</p:properties>
</file>

<file path=customXml/item2.xml><?xml version="1.0" encoding="utf-8"?>
<LongProperties xmlns="http://schemas.microsoft.com/office/2006/metadata/long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Document" ma:contentTypeID="0x010100EF1F3AF7ABF5E548A6281F45C4887335" ma:contentTypeVersion="1" ma:contentTypeDescription="Create a new document." ma:contentTypeScope="" ma:versionID="61fb62b1db31536608de6708a08df211">
  <xsd:schema xmlns:xsd="http://www.w3.org/2001/XMLSchema" xmlns:xs="http://www.w3.org/2001/XMLSchema" xmlns:p="http://schemas.microsoft.com/office/2006/metadata/properties" xmlns:ns2="d54cbe69-32bd-412a-b004-9152f949605e" xmlns:ns3="337d0a6a-3601-4250-8a24-fc0633aafec2" targetNamespace="http://schemas.microsoft.com/office/2006/metadata/properties" ma:root="true" ma:fieldsID="13a9566e6543f9a929a83226d79d04db" ns2:_="" ns3:_="">
    <xsd:import namespace="d54cbe69-32bd-412a-b004-9152f949605e"/>
    <xsd:import namespace="337d0a6a-3601-4250-8a24-fc0633aafec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37d0a6a-3601-4250-8a24-fc0633aafec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A55BC3-5A03-47C2-8EC3-D964C3B5E779}">
  <ds:schemaRefs>
    <ds:schemaRef ds:uri="http://schemas.microsoft.com/office/2006/metadata/properties"/>
    <ds:schemaRef ds:uri="http://purl.org/dc/elements/1.1/"/>
    <ds:schemaRef ds:uri="http://schemas.microsoft.com/office/2006/documentManagement/types"/>
    <ds:schemaRef ds:uri="http://purl.org/dc/dcmitype/"/>
    <ds:schemaRef ds:uri="http://purl.org/dc/terms/"/>
    <ds:schemaRef ds:uri="d54cbe69-32bd-412a-b004-9152f949605e"/>
    <ds:schemaRef ds:uri="http://schemas.microsoft.com/office/infopath/2007/PartnerControls"/>
    <ds:schemaRef ds:uri="http://schemas.openxmlformats.org/package/2006/metadata/core-properties"/>
    <ds:schemaRef ds:uri="337d0a6a-3601-4250-8a24-fc0633aafec2"/>
    <ds:schemaRef ds:uri="http://www.w3.org/XML/1998/namespace"/>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5C3D2181-8E19-4443-9A3E-8274D4348A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37d0a6a-3601-4250-8a24-fc0633aafe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1690</TotalTime>
  <Words>4640</Words>
  <Application>Microsoft Office PowerPoint</Application>
  <PresentationFormat>Widescreen</PresentationFormat>
  <Paragraphs>1190</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Times</vt:lpstr>
      <vt:lpstr>Wingdings</vt:lpstr>
      <vt:lpstr>2022_CCO_Template</vt:lpstr>
      <vt:lpstr>Pooled Analysis of Trastuzumab Deruxtecan Efficacy and Safety by Age in Patients With HER2+ Metastatic Breast Cancer From DESTINY-Breast01, 02, and 03 Trials</vt:lpstr>
      <vt:lpstr>About These Slides</vt:lpstr>
      <vt:lpstr>T-DXd Pooled Analysis by Age: Background</vt:lpstr>
      <vt:lpstr>T-DXd Pooled Analysis by Age: Background</vt:lpstr>
      <vt:lpstr>T-DXd Pooled Analysis by Age: Baseline Characteristics</vt:lpstr>
      <vt:lpstr>T-DXd Pooled Analysis by Age: Key Comorbidities</vt:lpstr>
      <vt:lpstr>T-DXd Pooled Analysis by Age: Prior Therapies</vt:lpstr>
      <vt:lpstr>T-DXd Pooled Analysis by Age: Efficacy by Age</vt:lpstr>
      <vt:lpstr>T-DXd Pooled Analysis by Age: Relative Dose Intensity</vt:lpstr>
      <vt:lpstr>T-DXd Pooled Analysis by Age: Safety Summary</vt:lpstr>
      <vt:lpstr>T-DXd Pooled Analysis by Age:  Most Common Drug-Related TEAEs</vt:lpstr>
      <vt:lpstr>T-DXd Pooled Analysis by Age:  Most Common Grade ≥3 Drug-Related TEAEs</vt:lpstr>
      <vt:lpstr>T-DXd Pooled Analysis by Age:  Adjudicated Drug-Related ILD/Pneumonitis</vt:lpstr>
      <vt:lpstr>T-DXd Pooled Analysis by Age: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Pooled Analysis of Trastuzumab Deruxtecan Efficacy and Safety by Age in Patients With HER2+ Metastatic Breast Cancer From DESTINY-Breast01, 02, and 03 Trials</dc:title>
  <dc:creator>Preferred User</dc:creator>
  <cp:lastModifiedBy>nkolenko@clinicaloptions.com</cp:lastModifiedBy>
  <cp:revision>28</cp:revision>
  <cp:lastPrinted>2016-09-26T20:21:49Z</cp:lastPrinted>
  <dcterms:created xsi:type="dcterms:W3CDTF">2005-05-27T15:08:01Z</dcterms:created>
  <dcterms:modified xsi:type="dcterms:W3CDTF">2023-06-07T17:40:47Z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f860ba51-8360-445a-b483-716453130b3f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0x010100EF1F3AF7ABF5E548A6281F45C4887335</vt:lpwstr>
  </property>
  <property fmtid="{D5CDD505-2E9C-101B-9397-08002B2CF9AE}" pid="9" name="MediaServiceImageTags">
    <vt:lpwstr/>
  </property>
</Properties>
</file>