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91" r:id="rId6"/>
  </p:sldMasterIdLst>
  <p:notesMasterIdLst>
    <p:notesMasterId r:id="rId17"/>
  </p:notesMasterIdLst>
  <p:handoutMasterIdLst>
    <p:handoutMasterId r:id="rId18"/>
  </p:handoutMasterIdLst>
  <p:sldIdLst>
    <p:sldId id="544" r:id="rId7"/>
    <p:sldId id="308" r:id="rId8"/>
    <p:sldId id="541" r:id="rId9"/>
    <p:sldId id="556" r:id="rId10"/>
    <p:sldId id="558" r:id="rId11"/>
    <p:sldId id="533" r:id="rId12"/>
    <p:sldId id="560" r:id="rId13"/>
    <p:sldId id="559" r:id="rId14"/>
    <p:sldId id="557" r:id="rId15"/>
    <p:sldId id="318"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58"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43" userDrawn="1">
          <p15:clr>
            <a:srgbClr val="A4A3A4"/>
          </p15:clr>
        </p15:guide>
        <p15:guide id="11" pos="453" userDrawn="1">
          <p15:clr>
            <a:srgbClr val="A4A3A4"/>
          </p15:clr>
        </p15:guide>
        <p15:guide id="12" pos="5112" userDrawn="1">
          <p15:clr>
            <a:srgbClr val="A4A3A4"/>
          </p15:clr>
        </p15:guide>
        <p15:guide id="13" pos="7233"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5" clrIdx="3"/>
  <p:cmAuthor id="3" name="ralfieri" initials="ra" lastIdx="2" clrIdx="8"/>
  <p:cmAuthor id="4" name="Megan Capel" initials="MC" lastIdx="18"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27" clrIdx="1"/>
  <p:cmAuthor id="11" name="Kiran D. Mir-Hudgeons" initials="KDM" lastIdx="13" clrIdx="10">
    <p:extLst>
      <p:ext uri="{19B8F6BF-5375-455C-9EA6-DF929625EA0E}">
        <p15:presenceInfo xmlns:p15="http://schemas.microsoft.com/office/powerpoint/2012/main" userId="S::kmirhudgeons@clinicaloptions.com::988cb7e1-0640-4c3c-b602-3f8e18ce9544" providerId="AD"/>
      </p:ext>
    </p:extLst>
  </p:cmAuthor>
  <p:cmAuthor id="12" name="Timothy Quill" initials="TQ" lastIdx="7" clrIdx="11">
    <p:extLst>
      <p:ext uri="{19B8F6BF-5375-455C-9EA6-DF929625EA0E}">
        <p15:presenceInfo xmlns:p15="http://schemas.microsoft.com/office/powerpoint/2012/main" userId="S::tquill@clinicaloptions.com::b1dc6efb-2995-45e7-a306-57a2c67aa886" providerId="AD"/>
      </p:ext>
    </p:extLst>
  </p:cmAuthor>
  <p:cmAuthor id="13" name="LT Fowler" initials="LF" lastIdx="2" clrIdx="12">
    <p:extLst>
      <p:ext uri="{19B8F6BF-5375-455C-9EA6-DF929625EA0E}">
        <p15:presenceInfo xmlns:p15="http://schemas.microsoft.com/office/powerpoint/2012/main" userId="S::lfowler@practicingclinicians.com::bdc4c4d6-9ded-467c-b80c-330a0ea8ffe4" providerId="AD"/>
      </p:ext>
    </p:extLst>
  </p:cmAuthor>
  <p:cmAuthor id="14" name="Jill Sakai" initials="JS" lastIdx="4" clrIdx="13">
    <p:extLst>
      <p:ext uri="{19B8F6BF-5375-455C-9EA6-DF929625EA0E}">
        <p15:presenceInfo xmlns:p15="http://schemas.microsoft.com/office/powerpoint/2012/main" userId="Jill Sakai" providerId="None"/>
      </p:ext>
    </p:extLst>
  </p:cmAuthor>
  <p:cmAuthor id="15" name="Kemi Obajimi" initials="KO" lastIdx="2" clrIdx="14">
    <p:extLst>
      <p:ext uri="{19B8F6BF-5375-455C-9EA6-DF929625EA0E}">
        <p15:presenceInfo xmlns:p15="http://schemas.microsoft.com/office/powerpoint/2012/main" userId="S::kobajimi@clinicaloptions.com::81894e25-3cbc-45b7-be28-dda6fb8d19a9" providerId="AD"/>
      </p:ext>
    </p:extLst>
  </p:cmAuthor>
  <p:cmAuthor id="16" name="Terrence Fagan" initials="TF" lastIdx="8" clrIdx="15">
    <p:extLst>
      <p:ext uri="{19B8F6BF-5375-455C-9EA6-DF929625EA0E}">
        <p15:presenceInfo xmlns:p15="http://schemas.microsoft.com/office/powerpoint/2012/main" userId="S::tfagan@clinicaloptions.com::6b543a43-2034-4a4a-856a-43baa52402be" providerId="AD"/>
      </p:ext>
    </p:extLst>
  </p:cmAuthor>
  <p:cmAuthor id="17" name="CLINICALOPTIONS\tquill" initials="C" lastIdx="3" clrIdx="16">
    <p:extLst>
      <p:ext uri="{19B8F6BF-5375-455C-9EA6-DF929625EA0E}">
        <p15:presenceInfo xmlns:p15="http://schemas.microsoft.com/office/powerpoint/2012/main" userId="CLINICALOPTIONS\tquill" providerId="None"/>
      </p:ext>
    </p:extLst>
  </p:cmAuthor>
  <p:cmAuthor id="18" name="Melanie Couton" initials="MC" lastIdx="5" clrIdx="17">
    <p:extLst>
      <p:ext uri="{19B8F6BF-5375-455C-9EA6-DF929625EA0E}">
        <p15:presenceInfo xmlns:p15="http://schemas.microsoft.com/office/powerpoint/2012/main" userId="ef8730672ba86646"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15873"/>
    <a:srgbClr val="00823B"/>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636" autoAdjust="0"/>
    <p:restoredTop sz="90276" autoAdjust="0"/>
  </p:normalViewPr>
  <p:slideViewPr>
    <p:cSldViewPr snapToGrid="0" showGuides="1">
      <p:cViewPr varScale="1">
        <p:scale>
          <a:sx n="101" d="100"/>
          <a:sy n="101" d="100"/>
        </p:scale>
        <p:origin x="1068" y="102"/>
      </p:cViewPr>
      <p:guideLst>
        <p:guide orient="horz" pos="4128"/>
        <p:guide orient="horz" pos="1008"/>
        <p:guide orient="horz" pos="4032"/>
        <p:guide orient="horz" pos="151"/>
        <p:guide orient="horz" pos="258"/>
        <p:guide orient="horz" pos="3912"/>
        <p:guide orient="horz"/>
        <p:guide pos="329"/>
        <p:guide pos="7407"/>
        <p:guide pos="3843"/>
        <p:guide pos="453"/>
        <p:guide pos="5112"/>
        <p:guide pos="7233"/>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3040"/>
    </p:cViewPr>
  </p:sorterViewPr>
  <p:notesViewPr>
    <p:cSldViewPr snapToGrid="0" showGuides="1">
      <p:cViewPr varScale="1">
        <p:scale>
          <a:sx n="88" d="100"/>
          <a:sy n="88" d="100"/>
        </p:scale>
        <p:origin x="-3750" y="-12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CPX-351, liposomal daunorubicin/cytarabine; HMA, hypomethylating agent.</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214142807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455C8260-42BC-4921-8D33-58809AC7BE3C}"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 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AML, acute myeloid leukemia; CPX-351, liposomal daunorubicin/cytarabine; HMA, hypomethylating agent; OS, overall survival; Ven, venetoclax.</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3558141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a:t>
            </a:r>
            <a:r>
              <a:rPr lang="en-US" b="0" i="1" dirty="0">
                <a:solidFill>
                  <a:srgbClr val="4D5156"/>
                </a:solidFill>
                <a:effectLst/>
                <a:latin typeface="Roboto" panose="02000000000000000000" pitchFamily="2" charset="0"/>
              </a:rPr>
              <a:t>CR, </a:t>
            </a:r>
            <a:r>
              <a:rPr lang="en-US" b="0" i="1" dirty="0">
                <a:solidFill>
                  <a:srgbClr val="1A1A1A"/>
                </a:solidFill>
                <a:effectLst/>
                <a:latin typeface="acumin-pro"/>
              </a:rPr>
              <a:t>complete remission; CRi, complete remission with incomplete count recovery; </a:t>
            </a:r>
            <a:r>
              <a:rPr lang="en-US" i="1" dirty="0"/>
              <a:t>CPX-351, liposomal daunorubicin/cytarabine; ELN, European LeukemiaNet; HMA, hypomethylating agent; </a:t>
            </a:r>
            <a:r>
              <a:rPr lang="en-US" b="0" i="1" dirty="0">
                <a:solidFill>
                  <a:srgbClr val="1A1A1A"/>
                </a:solidFill>
                <a:effectLst/>
                <a:latin typeface="acumin-pro"/>
              </a:rPr>
              <a:t>RFS, relapse-free survival; OS, overall survival; </a:t>
            </a:r>
            <a:r>
              <a:rPr lang="en-US" i="1" dirty="0"/>
              <a:t>V, venetoclax.</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9615616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CPX-351, liposomal daunorubicin/cytarabine; HMA, hypomethylating agent; ELN, </a:t>
            </a:r>
            <a:r>
              <a:rPr lang="en-US" b="0" i="1" dirty="0">
                <a:solidFill>
                  <a:srgbClr val="4D5156"/>
                </a:solidFill>
                <a:effectLst/>
                <a:latin typeface="Roboto" panose="02000000000000000000" pitchFamily="2" charset="0"/>
              </a:rPr>
              <a:t>European LeukemiaNet; IQR, interquartile range; </a:t>
            </a:r>
            <a:r>
              <a:rPr lang="en-US" i="1" dirty="0"/>
              <a:t>Ven, venetoclax.</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9857844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CPX-351, liposomal daunorubicin/cytarabine; </a:t>
            </a:r>
            <a:r>
              <a:rPr lang="en-US" b="0" i="1" dirty="0">
                <a:solidFill>
                  <a:srgbClr val="4D5156"/>
                </a:solidFill>
                <a:effectLst/>
                <a:latin typeface="Roboto" panose="02000000000000000000" pitchFamily="2" charset="0"/>
              </a:rPr>
              <a:t>CR, </a:t>
            </a:r>
            <a:r>
              <a:rPr lang="en-US" b="0" i="1" dirty="0">
                <a:solidFill>
                  <a:srgbClr val="1A1A1A"/>
                </a:solidFill>
                <a:effectLst/>
                <a:latin typeface="acumin-pro"/>
              </a:rPr>
              <a:t>complete remission; CRi, complete remission with incomplete count recovery; </a:t>
            </a:r>
            <a:r>
              <a:rPr lang="en-US" i="1" dirty="0"/>
              <a:t>HMA, hypomethylating agent; ELN, </a:t>
            </a:r>
            <a:r>
              <a:rPr lang="en-US" b="0" i="1" dirty="0">
                <a:solidFill>
                  <a:srgbClr val="4D5156"/>
                </a:solidFill>
                <a:effectLst/>
                <a:latin typeface="Roboto" panose="02000000000000000000" pitchFamily="2" charset="0"/>
              </a:rPr>
              <a:t>European LeukemiaNet; </a:t>
            </a:r>
            <a:r>
              <a:rPr lang="en-US" i="1" dirty="0"/>
              <a:t>Ven, venetoclax.</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145506644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CPX-351, liposomal daunorubicin/cytarabine; ELN, </a:t>
            </a:r>
            <a:r>
              <a:rPr lang="en-US" b="0" i="1" dirty="0">
                <a:solidFill>
                  <a:srgbClr val="4D5156"/>
                </a:solidFill>
                <a:effectLst/>
                <a:latin typeface="Roboto" panose="02000000000000000000" pitchFamily="2" charset="0"/>
              </a:rPr>
              <a:t>European LeukemiaNet; </a:t>
            </a:r>
            <a:r>
              <a:rPr lang="en-US" i="1" dirty="0"/>
              <a:t>HMA, hypomethylating agent; </a:t>
            </a:r>
            <a:r>
              <a:rPr lang="en-US" b="0" i="1" dirty="0">
                <a:solidFill>
                  <a:srgbClr val="1A1A1A"/>
                </a:solidFill>
                <a:effectLst/>
                <a:latin typeface="acumin-pro"/>
              </a:rPr>
              <a:t>RFS, relapse-free survival; OS, overall survival; </a:t>
            </a:r>
            <a:r>
              <a:rPr lang="en-US" i="1" dirty="0"/>
              <a:t>Ven, venetoclax.</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18563799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CPX-351, liposomal daunorubicin/cytarabine; </a:t>
            </a:r>
            <a:r>
              <a:rPr lang="en-US" b="0" i="1" dirty="0">
                <a:solidFill>
                  <a:srgbClr val="4D5156"/>
                </a:solidFill>
                <a:effectLst/>
                <a:latin typeface="Roboto" panose="02000000000000000000" pitchFamily="2" charset="0"/>
              </a:rPr>
              <a:t>CR, </a:t>
            </a:r>
            <a:r>
              <a:rPr lang="en-US" b="0" i="1" dirty="0">
                <a:solidFill>
                  <a:srgbClr val="1A1A1A"/>
                </a:solidFill>
                <a:effectLst/>
                <a:latin typeface="acumin-pro"/>
              </a:rPr>
              <a:t>complete remission; CRi, complete remission with incomplete count recovery; </a:t>
            </a:r>
            <a:r>
              <a:rPr lang="en-US" i="1" dirty="0"/>
              <a:t>ELN, </a:t>
            </a:r>
            <a:r>
              <a:rPr lang="en-US" b="0" i="1" dirty="0">
                <a:solidFill>
                  <a:srgbClr val="4D5156"/>
                </a:solidFill>
                <a:effectLst/>
                <a:latin typeface="Roboto" panose="02000000000000000000" pitchFamily="2" charset="0"/>
              </a:rPr>
              <a:t>European LeukemiaNet; </a:t>
            </a:r>
            <a:r>
              <a:rPr lang="en-US" i="1" dirty="0"/>
              <a:t>HMA, hypomethylating agent; </a:t>
            </a:r>
            <a:r>
              <a:rPr lang="en-US" b="0" i="1" dirty="0">
                <a:solidFill>
                  <a:srgbClr val="1A1A1A"/>
                </a:solidFill>
                <a:effectLst/>
                <a:latin typeface="acumin-pro"/>
              </a:rPr>
              <a:t>HSCT, </a:t>
            </a:r>
            <a:r>
              <a:rPr lang="en-US" b="0" i="1" dirty="0">
                <a:solidFill>
                  <a:srgbClr val="202124"/>
                </a:solidFill>
                <a:effectLst/>
                <a:latin typeface="Arial" panose="020B0604020202020204" pitchFamily="34" charset="0"/>
                <a:cs typeface="Arial" panose="020B0604020202020204" pitchFamily="34" charset="0"/>
              </a:rPr>
              <a:t>hematopoietic stem cell transplantation; ORR, overall response rate; </a:t>
            </a:r>
            <a:r>
              <a:rPr lang="en-US" b="0" i="1" dirty="0">
                <a:solidFill>
                  <a:srgbClr val="1A1A1A"/>
                </a:solidFill>
                <a:effectLst/>
                <a:latin typeface="acumin-pro"/>
              </a:rPr>
              <a:t>OS, overall survival; RFS, relapse-free survival; </a:t>
            </a:r>
            <a:r>
              <a:rPr lang="en-US" i="1" dirty="0"/>
              <a:t>Ven, venetoclax.</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3985951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AML, acute myeloid leukemia; CPX-351, liposomal daunorubicin/cytarabine; </a:t>
            </a:r>
            <a:r>
              <a:rPr lang="en-US" b="0" i="1" dirty="0">
                <a:solidFill>
                  <a:srgbClr val="4D5156"/>
                </a:solidFill>
                <a:effectLst/>
                <a:latin typeface="Roboto" panose="02000000000000000000" pitchFamily="2" charset="0"/>
              </a:rPr>
              <a:t>CR, </a:t>
            </a:r>
            <a:r>
              <a:rPr lang="en-US" b="0" i="1" dirty="0">
                <a:solidFill>
                  <a:srgbClr val="1A1A1A"/>
                </a:solidFill>
                <a:effectLst/>
                <a:latin typeface="acumin-pro"/>
              </a:rPr>
              <a:t>complete remission; CRi, complete remission with incomplete count recovery; </a:t>
            </a:r>
            <a:r>
              <a:rPr lang="en-US" i="1" dirty="0"/>
              <a:t>HMA, hypomethylating agent; </a:t>
            </a:r>
            <a:r>
              <a:rPr lang="en-US" b="0" i="1" dirty="0">
                <a:solidFill>
                  <a:srgbClr val="1A1A1A"/>
                </a:solidFill>
                <a:effectLst/>
                <a:latin typeface="acumin-pro"/>
              </a:rPr>
              <a:t>HSCT, </a:t>
            </a:r>
            <a:r>
              <a:rPr lang="en-US" b="0" i="1" dirty="0">
                <a:solidFill>
                  <a:srgbClr val="202124"/>
                </a:solidFill>
                <a:effectLst/>
                <a:latin typeface="Arial" panose="020B0604020202020204" pitchFamily="34" charset="0"/>
                <a:cs typeface="Arial" panose="020B0604020202020204" pitchFamily="34" charset="0"/>
              </a:rPr>
              <a:t>hematopoietic stem cell transplantation; </a:t>
            </a:r>
            <a:r>
              <a:rPr lang="en-US" b="0" i="1" dirty="0">
                <a:solidFill>
                  <a:srgbClr val="1A1A1A"/>
                </a:solidFill>
                <a:effectLst/>
                <a:latin typeface="acumin-pro"/>
              </a:rPr>
              <a:t>OS, overall survival; </a:t>
            </a:r>
            <a:r>
              <a:rPr lang="en-US" i="1" dirty="0"/>
              <a:t>Ven, venetoclax.</a:t>
            </a: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29526714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52293E11-97E1-4AFF-B992-260501D5E438}"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10</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D5AE0D20-52C4-48A2-89D4-172F2B1999E4}"/>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20" name="Rectangle 55">
            <a:extLst>
              <a:ext uri="{FF2B5EF4-FFF2-40B4-BE49-F238E27FC236}">
                <a16:creationId xmlns:a16="http://schemas.microsoft.com/office/drawing/2014/main" id="{BF36614D-B8F2-481E-A87C-8DAC5BE9301F}"/>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dirty="0"/>
              <a:t>Click to edit Master title style</a:t>
            </a:r>
          </a:p>
        </p:txBody>
      </p:sp>
      <p:cxnSp>
        <p:nvCxnSpPr>
          <p:cNvPr id="23" name="Straight Connector 22">
            <a:extLst>
              <a:ext uri="{FF2B5EF4-FFF2-40B4-BE49-F238E27FC236}">
                <a16:creationId xmlns:a16="http://schemas.microsoft.com/office/drawing/2014/main" id="{26515A54-8674-49F7-B1B4-23E0F7F8AB6D}"/>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7" name="Picture 6" descr="A picture containing graphical user interface&#10;&#10;Description automatically generated">
            <a:extLst>
              <a:ext uri="{FF2B5EF4-FFF2-40B4-BE49-F238E27FC236}">
                <a16:creationId xmlns:a16="http://schemas.microsoft.com/office/drawing/2014/main" id="{1AE0BAE1-3D36-4D10-A7AD-BD8590621F21}"/>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9443032" y="5361711"/>
            <a:ext cx="2307155" cy="1231685"/>
          </a:xfrm>
          <a:prstGeom prst="rect">
            <a:avLst/>
          </a:prstGeom>
        </p:spPr>
      </p:pic>
    </p:spTree>
    <p:extLst>
      <p:ext uri="{BB962C8B-B14F-4D97-AF65-F5344CB8AC3E}">
        <p14:creationId xmlns:p14="http://schemas.microsoft.com/office/powerpoint/2010/main" val="40625414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endParaRPr lang="en-US" dirty="0"/>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3964085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pic>
        <p:nvPicPr>
          <p:cNvPr id="7" name="Picture 6" descr="A picture containing icon&#10;&#10;Description automatically generated">
            <a:extLst>
              <a:ext uri="{FF2B5EF4-FFF2-40B4-BE49-F238E27FC236}">
                <a16:creationId xmlns:a16="http://schemas.microsoft.com/office/drawing/2014/main" id="{04DEA507-47F0-47F5-8FDD-F2A67A5FC6F2}"/>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endParaRPr lang="en-US" dirty="0"/>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9" name="Straight Connector 8">
            <a:extLst>
              <a:ext uri="{FF2B5EF4-FFF2-40B4-BE49-F238E27FC236}">
                <a16:creationId xmlns:a16="http://schemas.microsoft.com/office/drawing/2014/main" id="{CA1E1C1F-8052-4D46-95F6-4763DA532C1B}"/>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496089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4806900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endParaRPr lang="en-US" dirty="0"/>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5019921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endParaRPr lang="en-US" dirty="0"/>
          </a:p>
        </p:txBody>
      </p:sp>
    </p:spTree>
    <p:extLst>
      <p:ext uri="{BB962C8B-B14F-4D97-AF65-F5344CB8AC3E}">
        <p14:creationId xmlns:p14="http://schemas.microsoft.com/office/powerpoint/2010/main" val="19136083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93458741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Promo Slide">
    <p:spTree>
      <p:nvGrpSpPr>
        <p:cNvPr id="1" name=""/>
        <p:cNvGrpSpPr/>
        <p:nvPr/>
      </p:nvGrpSpPr>
      <p:grpSpPr>
        <a:xfrm>
          <a:off x="0" y="0"/>
          <a:ext cx="0" cy="0"/>
          <a:chOff x="0" y="0"/>
          <a:chExt cx="0" cy="0"/>
        </a:xfrm>
      </p:grpSpPr>
      <p:sp>
        <p:nvSpPr>
          <p:cNvPr id="10" name="Content Placeholder 9"/>
          <p:cNvSpPr>
            <a:spLocks noGrp="1"/>
          </p:cNvSpPr>
          <p:nvPr>
            <p:ph sz="quarter" idx="11"/>
          </p:nvPr>
        </p:nvSpPr>
        <p:spPr>
          <a:xfrm>
            <a:off x="514351" y="4856674"/>
            <a:ext cx="11283950" cy="1155939"/>
          </a:xfrm>
          <a:prstGeom prst="rect">
            <a:avLst/>
          </a:prstGeom>
        </p:spPr>
        <p:txBody>
          <a:bodyPr/>
          <a:lstStyle>
            <a:lvl1pPr>
              <a:buFontTx/>
              <a:buNone/>
              <a:defRPr sz="2400" b="1">
                <a:solidFill>
                  <a:srgbClr val="F15D22"/>
                </a:solidFill>
              </a:defRPr>
            </a:lvl1pPr>
            <a:lvl2pPr>
              <a:buFontTx/>
              <a:buNone/>
              <a:defRPr sz="2400"/>
            </a:lvl2pPr>
            <a:lvl3pPr>
              <a:buFontTx/>
              <a:buNone/>
              <a:defRPr sz="2400"/>
            </a:lvl3pPr>
            <a:lvl4pPr>
              <a:buFontTx/>
              <a:buNone/>
              <a:defRPr sz="2400"/>
            </a:lvl4pPr>
            <a:lvl5pPr>
              <a:buFontTx/>
              <a:buNone/>
              <a:defRPr sz="2400"/>
            </a:lvl5pPr>
          </a:lstStyle>
          <a:p>
            <a:pPr lvl="0"/>
            <a:r>
              <a:rPr lang="en-US" dirty="0"/>
              <a:t>Edit Master text styles</a:t>
            </a:r>
          </a:p>
        </p:txBody>
      </p:sp>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endParaRPr lang="en-US" dirty="0"/>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dirty="0"/>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12" name="Picture 11" descr="A picture containing icon&#10;&#10;Description automatically generated">
            <a:extLst>
              <a:ext uri="{FF2B5EF4-FFF2-40B4-BE49-F238E27FC236}">
                <a16:creationId xmlns:a16="http://schemas.microsoft.com/office/drawing/2014/main" id="{192E0BE1-26BC-407D-B1CF-75415D998CCE}"/>
              </a:ext>
            </a:extLst>
          </p:cNvPr>
          <p:cNvPicPr>
            <a:picLocks noChangeAspect="1"/>
          </p:cNvPicPr>
          <p:nvPr userDrawn="1"/>
        </p:nvPicPr>
        <p:blipFill rotWithShape="1">
          <a:blip r:embed="rId2">
            <a:extLst>
              <a:ext uri="{28A0092B-C50C-407E-A947-70E740481C1C}">
                <a14:useLocalDpi xmlns:a14="http://schemas.microsoft.com/office/drawing/2010/main" val="0"/>
              </a:ext>
            </a:extLst>
          </a:blip>
          <a:srcRect b="38790"/>
          <a:stretch/>
        </p:blipFill>
        <p:spPr>
          <a:xfrm>
            <a:off x="9034667" y="5560297"/>
            <a:ext cx="3157333" cy="1029416"/>
          </a:xfrm>
          <a:prstGeom prst="rect">
            <a:avLst/>
          </a:prstGeom>
        </p:spPr>
      </p:pic>
      <p:sp>
        <p:nvSpPr>
          <p:cNvPr id="13" name="Rectangle 12">
            <a:extLst>
              <a:ext uri="{FF2B5EF4-FFF2-40B4-BE49-F238E27FC236}">
                <a16:creationId xmlns:a16="http://schemas.microsoft.com/office/drawing/2014/main" id="{4986DC48-4FA6-4EE5-809A-311FCAB745D3}"/>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5" name="Straight Connector 14">
            <a:extLst>
              <a:ext uri="{FF2B5EF4-FFF2-40B4-BE49-F238E27FC236}">
                <a16:creationId xmlns:a16="http://schemas.microsoft.com/office/drawing/2014/main" id="{5199828E-9944-45B0-9FE6-AFE44FC8F08F}"/>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11921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cxnSp>
        <p:nvCxnSpPr>
          <p:cNvPr id="8" name="Straight Connector 7">
            <a:extLst>
              <a:ext uri="{FF2B5EF4-FFF2-40B4-BE49-F238E27FC236}">
                <a16:creationId xmlns:a16="http://schemas.microsoft.com/office/drawing/2014/main" id="{A23480E7-968A-48C7-8C6C-4C950E843AED}"/>
              </a:ext>
            </a:extLst>
          </p:cNvPr>
          <p:cNvCxnSpPr/>
          <p:nvPr userDrawn="1"/>
        </p:nvCxnSpPr>
        <p:spPr>
          <a:xfrm>
            <a:off x="1" y="674353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US" altLang="en-US" dirty="0"/>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Tree>
    <p:extLst>
      <p:ext uri="{BB962C8B-B14F-4D97-AF65-F5344CB8AC3E}">
        <p14:creationId xmlns:p14="http://schemas.microsoft.com/office/powerpoint/2010/main" val="4106095439"/>
      </p:ext>
    </p:extLst>
  </p:cSld>
  <p:clrMap bg1="dk2" tx1="lt1" bg2="dk1" tx2="lt2" accent1="accent1" accent2="accent2" accent3="accent3" accent4="accent4" accent5="accent5" accent6="accent6" hlink="hlink" folHlink="folHlink"/>
  <p:sldLayoutIdLst>
    <p:sldLayoutId id="2147484692" r:id="rId1"/>
    <p:sldLayoutId id="2147484693" r:id="rId2"/>
    <p:sldLayoutId id="2147484694" r:id="rId3"/>
    <p:sldLayoutId id="2147484695" r:id="rId4"/>
    <p:sldLayoutId id="2147484696" r:id="rId5"/>
    <p:sldLayoutId id="2147484697" r:id="rId6"/>
    <p:sldLayoutId id="2147484698" r:id="rId7"/>
    <p:sldLayoutId id="2147484699" r:id="rId8"/>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hyperlink" Target="http://www.clinicaloptions.com/" TargetMode="External"/><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hyperlink" Target="http://www.clinicaloptions.com/" TargetMode="Externa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sz="4000" dirty="0"/>
              <a:t>CPX-351 and HMA + Venetoclax as Frontline Therapy in AML: A Retrospective Comparative Analysis</a:t>
            </a:r>
            <a:endParaRPr lang="en-US" altLang="en-US" sz="4000" dirty="0"/>
          </a:p>
        </p:txBody>
      </p:sp>
      <p:sp>
        <p:nvSpPr>
          <p:cNvPr id="10" name="Text Box 21">
            <a:extLst>
              <a:ext uri="{FF2B5EF4-FFF2-40B4-BE49-F238E27FC236}">
                <a16:creationId xmlns:a16="http://schemas.microsoft.com/office/drawing/2014/main" id="{CAFB79BD-389E-4577-B868-FC75505BBD7F}"/>
              </a:ext>
            </a:extLst>
          </p:cNvPr>
          <p:cNvSpPr txBox="1">
            <a:spLocks noChangeArrowheads="1"/>
          </p:cNvSpPr>
          <p:nvPr/>
        </p:nvSpPr>
        <p:spPr bwMode="auto">
          <a:xfrm>
            <a:off x="423864" y="6189649"/>
            <a:ext cx="729910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buNone/>
            </a:pPr>
            <a:r>
              <a:rPr lang="en-US" sz="1200" b="0" dirty="0">
                <a:solidFill>
                  <a:schemeClr val="bg1"/>
                </a:solidFill>
                <a:latin typeface="Calibri" panose="020F0502020204030204" pitchFamily="34" charset="0"/>
              </a:rPr>
              <a:t>This program is supported by educational grants from AbbVie; AstraZeneca; Daiichi Sankyo, Inc.; GlaxoSmithKline; Incyte Corporation; Jazz Pharmaceuticals; Merck Sharp &amp; Dohme Corp.; and Novartis Pharmaceuticals Corporation. </a:t>
            </a:r>
          </a:p>
        </p:txBody>
      </p:sp>
      <p:sp>
        <p:nvSpPr>
          <p:cNvPr id="11" name="Rectangle 14">
            <a:extLst>
              <a:ext uri="{FF2B5EF4-FFF2-40B4-BE49-F238E27FC236}">
                <a16:creationId xmlns:a16="http://schemas.microsoft.com/office/drawing/2014/main" id="{28BC485E-66B3-4B28-B078-DE2C15D0A7E3}"/>
              </a:ext>
            </a:extLst>
          </p:cNvPr>
          <p:cNvSpPr txBox="1">
            <a:spLocks noChangeArrowheads="1"/>
          </p:cNvSpPr>
          <p:nvPr/>
        </p:nvSpPr>
        <p:spPr bwMode="invGray">
          <a:xfrm>
            <a:off x="704850" y="3221038"/>
            <a:ext cx="6216650" cy="815975"/>
          </a:xfrm>
          <a:prstGeom prst="rect">
            <a:avLst/>
          </a:prstGeom>
          <a:noFill/>
          <a:ln>
            <a:noFill/>
          </a:ln>
        </p:spPr>
        <p:txBody>
          <a:bodyPr/>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panose="020F0502020204030204" pitchFamily="34" charset="0"/>
                <a:ea typeface="+mj-ea"/>
                <a:cs typeface="+mj-cs"/>
              </a:rPr>
              <a:t>CCO Independent Conference Coverage Highlights*</a:t>
            </a:r>
            <a:br>
              <a:rPr lang="en-US" sz="2200" b="1" kern="0" dirty="0">
                <a:solidFill>
                  <a:schemeClr val="bg2"/>
                </a:solidFill>
                <a:latin typeface="Calibri" panose="020F0502020204030204" pitchFamily="34" charset="0"/>
                <a:ea typeface="+mj-ea"/>
                <a:cs typeface="+mj-cs"/>
              </a:rPr>
            </a:br>
            <a:r>
              <a:rPr lang="en-US" sz="1600" kern="0" dirty="0">
                <a:solidFill>
                  <a:schemeClr val="bg2"/>
                </a:solidFill>
                <a:latin typeface="Calibri" panose="020F0502020204030204" pitchFamily="34" charset="0"/>
                <a:ea typeface="+mj-ea"/>
                <a:cs typeface="+mj-cs"/>
              </a:rPr>
              <a:t>of the </a:t>
            </a:r>
            <a:r>
              <a:rPr lang="en-US" sz="1600" i="1" kern="0" dirty="0">
                <a:solidFill>
                  <a:schemeClr val="bg2"/>
                </a:solidFill>
                <a:latin typeface="Calibri" panose="020F0502020204030204" pitchFamily="34" charset="0"/>
                <a:ea typeface="+mj-ea"/>
                <a:cs typeface="+mj-cs"/>
              </a:rPr>
              <a:t>2021 ASH Annual Meeting, December 11-</a:t>
            </a:r>
            <a:r>
              <a:rPr lang="en-US" sz="1600" i="1" kern="0" dirty="0">
                <a:solidFill>
                  <a:schemeClr val="bg2"/>
                </a:solidFill>
                <a:latin typeface="Calibri" panose="020F0502020204030204" pitchFamily="34" charset="0"/>
              </a:rPr>
              <a:t>14</a:t>
            </a:r>
            <a:r>
              <a:rPr lang="en-US" sz="1600" i="1" kern="0" dirty="0">
                <a:solidFill>
                  <a:schemeClr val="bg2"/>
                </a:solidFill>
                <a:latin typeface="Calibri" panose="020F0502020204030204" pitchFamily="34" charset="0"/>
                <a:ea typeface="+mj-ea"/>
                <a:cs typeface="+mj-cs"/>
              </a:rPr>
              <a:t>, 2021</a:t>
            </a:r>
            <a:br>
              <a:rPr lang="en-US" sz="1600" i="1" kern="0" dirty="0">
                <a:solidFill>
                  <a:schemeClr val="bg2"/>
                </a:solidFill>
                <a:latin typeface="Calibri" panose="020F0502020204030204" pitchFamily="34" charset="0"/>
                <a:ea typeface="+mj-ea"/>
                <a:cs typeface="+mj-cs"/>
              </a:rPr>
            </a:br>
            <a:r>
              <a:rPr lang="en-US" sz="1600" i="1" kern="0" dirty="0">
                <a:solidFill>
                  <a:schemeClr val="bg2"/>
                </a:solidFill>
                <a:latin typeface="Calibri" panose="020F0502020204030204" pitchFamily="34" charset="0"/>
                <a:ea typeface="+mj-ea"/>
                <a:cs typeface="+mj-cs"/>
              </a:rPr>
              <a:t>Atlanta, Georgia</a:t>
            </a:r>
            <a:endParaRPr lang="en-US" altLang="en-US" sz="1600" kern="0" dirty="0">
              <a:solidFill>
                <a:schemeClr val="bg2"/>
              </a:solidFill>
              <a:latin typeface="Calibri" panose="020F0502020204030204" pitchFamily="34" charset="0"/>
            </a:endParaRPr>
          </a:p>
        </p:txBody>
      </p:sp>
      <p:sp>
        <p:nvSpPr>
          <p:cNvPr id="12" name="Text Box 10">
            <a:extLst>
              <a:ext uri="{FF2B5EF4-FFF2-40B4-BE49-F238E27FC236}">
                <a16:creationId xmlns:a16="http://schemas.microsoft.com/office/drawing/2014/main" id="{B68943A8-7B4E-4C7C-A9FE-B03222924814}"/>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9" name="Text Box 19">
            <a:extLst>
              <a:ext uri="{FF2B5EF4-FFF2-40B4-BE49-F238E27FC236}">
                <a16:creationId xmlns:a16="http://schemas.microsoft.com/office/drawing/2014/main" id="{B381AB39-A5B6-4EFA-BAA8-EB7882BA5CEA}"/>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ct val="100000"/>
              <a:defRPr/>
            </a:pPr>
            <a:r>
              <a:rPr lang="en-US" altLang="en-US" dirty="0"/>
              <a:t>Please feel free to use, update, and share some or all of these slides in your noncommercial presentations to colleagues or patients</a:t>
            </a:r>
          </a:p>
          <a:p>
            <a:pPr eaLnBrk="1" hangingPunct="1">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grpSp>
        <p:nvGrpSpPr>
          <p:cNvPr id="10" name="Group 9">
            <a:extLst>
              <a:ext uri="{FF2B5EF4-FFF2-40B4-BE49-F238E27FC236}">
                <a16:creationId xmlns:a16="http://schemas.microsoft.com/office/drawing/2014/main" id="{438B74DA-A09D-C348-9DF4-65A3586B4F29}"/>
              </a:ext>
            </a:extLst>
          </p:cNvPr>
          <p:cNvGrpSpPr/>
          <p:nvPr/>
        </p:nvGrpSpPr>
        <p:grpSpPr>
          <a:xfrm>
            <a:off x="4156075" y="3332497"/>
            <a:ext cx="3479671" cy="613720"/>
            <a:chOff x="4156075" y="3332497"/>
            <a:chExt cx="3479671" cy="613720"/>
          </a:xfrm>
        </p:grpSpPr>
        <p:pic>
          <p:nvPicPr>
            <p:cNvPr id="11" name="Picture 10" descr="A picture containing text, ax, wheel&#10;&#10;Description automatically generated">
              <a:extLst>
                <a:ext uri="{FF2B5EF4-FFF2-40B4-BE49-F238E27FC236}">
                  <a16:creationId xmlns:a16="http://schemas.microsoft.com/office/drawing/2014/main" id="{B8271FFD-6543-7048-B831-3F253EA2DB6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714132" y="3332497"/>
              <a:ext cx="793750" cy="260449"/>
            </a:xfrm>
            <a:prstGeom prst="rect">
              <a:avLst/>
            </a:prstGeom>
          </p:spPr>
        </p:pic>
        <p:sp>
          <p:nvSpPr>
            <p:cNvPr id="12" name="Rectangle 7">
              <a:extLst>
                <a:ext uri="{FF2B5EF4-FFF2-40B4-BE49-F238E27FC236}">
                  <a16:creationId xmlns:a16="http://schemas.microsoft.com/office/drawing/2014/main" id="{DDB7D33D-6290-944D-A0EA-337A4369ED9C}"/>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5"/>
                </a:rPr>
                <a:t>clinicaloptions.com</a:t>
              </a:r>
              <a:endParaRPr lang="en-US" altLang="en-US" sz="2000" b="0" dirty="0">
                <a:solidFill>
                  <a:schemeClr val="bg2"/>
                </a:solidFill>
                <a:latin typeface="Calibri" panose="020F0502020204030204" pitchFamily="34" charset="0"/>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72978-151A-4229-AC17-E70F89911EF7}"/>
              </a:ext>
            </a:extLst>
          </p:cNvPr>
          <p:cNvSpPr>
            <a:spLocks noGrp="1"/>
          </p:cNvSpPr>
          <p:nvPr>
            <p:ph type="title"/>
          </p:nvPr>
        </p:nvSpPr>
        <p:spPr/>
        <p:txBody>
          <a:bodyPr/>
          <a:lstStyle/>
          <a:p>
            <a:r>
              <a:rPr lang="en-US" dirty="0"/>
              <a:t>Outcomes With CPX-351 or HMA + Ven: Background</a:t>
            </a:r>
          </a:p>
        </p:txBody>
      </p:sp>
      <p:sp>
        <p:nvSpPr>
          <p:cNvPr id="3" name="Content Placeholder 2">
            <a:extLst>
              <a:ext uri="{FF2B5EF4-FFF2-40B4-BE49-F238E27FC236}">
                <a16:creationId xmlns:a16="http://schemas.microsoft.com/office/drawing/2014/main" id="{F10EA37E-5B67-44DC-BE64-EFBF01B1A3A0}"/>
              </a:ext>
            </a:extLst>
          </p:cNvPr>
          <p:cNvSpPr>
            <a:spLocks noGrp="1"/>
          </p:cNvSpPr>
          <p:nvPr>
            <p:ph idx="1"/>
          </p:nvPr>
        </p:nvSpPr>
        <p:spPr/>
        <p:txBody>
          <a:bodyPr/>
          <a:lstStyle/>
          <a:p>
            <a:r>
              <a:rPr lang="en-US" sz="2600" dirty="0"/>
              <a:t>Liposomal daunorubicin/cytarabine (CPX-351) and venetoclax + an HMA are novel regimens that have both shown OS advantage as frontline therapies for older patients with acute myeloid leukemia</a:t>
            </a:r>
            <a:r>
              <a:rPr lang="en-US" sz="2600" baseline="30000" dirty="0"/>
              <a:t>1,2</a:t>
            </a:r>
          </a:p>
          <a:p>
            <a:r>
              <a:rPr lang="en-US" sz="2600" dirty="0"/>
              <a:t>Clinical outcomes between the 2 regimens have not yet been compared</a:t>
            </a:r>
            <a:r>
              <a:rPr lang="en-US" sz="2600" baseline="30000" dirty="0"/>
              <a:t>3</a:t>
            </a:r>
          </a:p>
          <a:p>
            <a:r>
              <a:rPr lang="en-US" sz="2600" dirty="0"/>
              <a:t>ASH 2020 guideline panel advocated for research priorities with a focus on better determination of fitness for intensive chemotherapy in older patients newly diagnosed with AML</a:t>
            </a:r>
            <a:r>
              <a:rPr lang="en-US" sz="2600" baseline="30000" dirty="0"/>
              <a:t>4</a:t>
            </a:r>
          </a:p>
          <a:p>
            <a:r>
              <a:rPr lang="en-US" sz="2600" dirty="0"/>
              <a:t>Current retrospective analysis compared clinical outcomes and patient characteristics in patients with AML receiving either CPX-351 or HMA + Ven in the frontline setting</a:t>
            </a:r>
            <a:r>
              <a:rPr lang="en-US" sz="2600" baseline="30000" dirty="0"/>
              <a:t>3</a:t>
            </a:r>
          </a:p>
        </p:txBody>
      </p:sp>
      <p:sp>
        <p:nvSpPr>
          <p:cNvPr id="4" name="Text Box 15">
            <a:extLst>
              <a:ext uri="{FF2B5EF4-FFF2-40B4-BE49-F238E27FC236}">
                <a16:creationId xmlns:a16="http://schemas.microsoft.com/office/drawing/2014/main" id="{6A7E6246-2E7A-466C-9923-708F7379DB91}"/>
              </a:ext>
            </a:extLst>
          </p:cNvPr>
          <p:cNvSpPr txBox="1">
            <a:spLocks noChangeArrowheads="1"/>
          </p:cNvSpPr>
          <p:nvPr/>
        </p:nvSpPr>
        <p:spPr bwMode="auto">
          <a:xfrm>
            <a:off x="412751" y="6204249"/>
            <a:ext cx="7853362" cy="461665"/>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1. DiNardo. NEJM. 2020;383:617. 2. Kolitz. Leuk Lymphoma. 2020;61:631. </a:t>
            </a:r>
          </a:p>
          <a:p>
            <a:pPr eaLnBrk="1" hangingPunct="1">
              <a:defRPr/>
            </a:pPr>
            <a:r>
              <a:rPr lang="en-US" altLang="en-US" sz="1200" b="0" spc="-10" dirty="0">
                <a:solidFill>
                  <a:schemeClr val="bg2"/>
                </a:solidFill>
                <a:latin typeface="Calibri" panose="020F0502020204030204" pitchFamily="34" charset="0"/>
              </a:rPr>
              <a:t>3. Grenet. ASH 2021. Abstr 32. 4. Sekeres. Blood Adv. 2020;4:3528.</a:t>
            </a:r>
            <a:endParaRPr lang="en-US" altLang="en-US" sz="1200" b="0" dirty="0">
              <a:solidFill>
                <a:schemeClr val="bg2"/>
              </a:solidFill>
              <a:latin typeface="Calibri" panose="020F0502020204030204" pitchFamily="34" charset="0"/>
            </a:endParaRPr>
          </a:p>
        </p:txBody>
      </p:sp>
      <p:grpSp>
        <p:nvGrpSpPr>
          <p:cNvPr id="8" name="Group 7">
            <a:extLst>
              <a:ext uri="{FF2B5EF4-FFF2-40B4-BE49-F238E27FC236}">
                <a16:creationId xmlns:a16="http://schemas.microsoft.com/office/drawing/2014/main" id="{8D310B3D-6C0F-BC4F-A350-49EAD3AE46BA}"/>
              </a:ext>
            </a:extLst>
          </p:cNvPr>
          <p:cNvGrpSpPr/>
          <p:nvPr/>
        </p:nvGrpSpPr>
        <p:grpSpPr>
          <a:xfrm>
            <a:off x="9392911" y="6207927"/>
            <a:ext cx="2488502" cy="454909"/>
            <a:chOff x="9392911" y="6207927"/>
            <a:chExt cx="2488502" cy="454909"/>
          </a:xfrm>
        </p:grpSpPr>
        <p:pic>
          <p:nvPicPr>
            <p:cNvPr id="9" name="Picture 8" descr="A picture containing text, ax, wheel&#10;&#10;Description automatically generated">
              <a:extLst>
                <a:ext uri="{FF2B5EF4-FFF2-40B4-BE49-F238E27FC236}">
                  <a16:creationId xmlns:a16="http://schemas.microsoft.com/office/drawing/2014/main" id="{FD90094D-8E69-AA42-9061-B5E4954574D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0" name="Rectangle 8">
              <a:extLst>
                <a:ext uri="{FF2B5EF4-FFF2-40B4-BE49-F238E27FC236}">
                  <a16:creationId xmlns:a16="http://schemas.microsoft.com/office/drawing/2014/main" id="{A4A1161F-EEC7-5146-9003-49C5C8F65D60}"/>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62960503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Outcomes With CPX-351 or HMA + Ven: Study Design</a:t>
            </a:r>
          </a:p>
        </p:txBody>
      </p:sp>
      <p:sp>
        <p:nvSpPr>
          <p:cNvPr id="3" name="Content Placeholder 2">
            <a:extLst>
              <a:ext uri="{FF2B5EF4-FFF2-40B4-BE49-F238E27FC236}">
                <a16:creationId xmlns:a16="http://schemas.microsoft.com/office/drawing/2014/main" id="{19A2A031-9DAB-41D3-BA55-0E35CA968060}"/>
              </a:ext>
            </a:extLst>
          </p:cNvPr>
          <p:cNvSpPr>
            <a:spLocks noGrp="1"/>
          </p:cNvSpPr>
          <p:nvPr>
            <p:ph idx="1"/>
          </p:nvPr>
        </p:nvSpPr>
        <p:spPr/>
        <p:txBody>
          <a:bodyPr/>
          <a:lstStyle/>
          <a:p>
            <a:r>
              <a:rPr lang="en-US" sz="2600" dirty="0"/>
              <a:t>Real-world, retrospective chart review of the characteristics and outcomes of patients with AML who received either CPX-351 (n = 211) or HMA + Ven </a:t>
            </a:r>
            <a:br>
              <a:rPr lang="en-US" sz="2600" dirty="0"/>
            </a:br>
            <a:r>
              <a:rPr lang="en-US" sz="2600" dirty="0"/>
              <a:t>(n = 226) as frontline therapy at 4 large US academic centers</a:t>
            </a:r>
          </a:p>
          <a:p>
            <a:pPr lvl="1"/>
            <a:r>
              <a:rPr lang="en-US" dirty="0"/>
              <a:t>Analyses of overall population (aged 34-93 yr) and older population </a:t>
            </a:r>
            <a:br>
              <a:rPr lang="en-US" dirty="0"/>
            </a:br>
            <a:r>
              <a:rPr lang="en-US" dirty="0"/>
              <a:t>(aged 60-75 yr)</a:t>
            </a:r>
          </a:p>
          <a:p>
            <a:pPr lvl="1"/>
            <a:r>
              <a:rPr lang="en-US" dirty="0"/>
              <a:t>Subgroup analyses by </a:t>
            </a:r>
            <a:r>
              <a:rPr lang="en-US" i="1" dirty="0"/>
              <a:t>TP53</a:t>
            </a:r>
            <a:r>
              <a:rPr lang="en-US" dirty="0"/>
              <a:t> mutation status, adverse ELN risk, prior myeloid malignancy and prior HMA therapy</a:t>
            </a:r>
          </a:p>
          <a:p>
            <a:r>
              <a:rPr lang="en-US" sz="2600" dirty="0"/>
              <a:t>Primary outcomes: response rate (CR + CRi), RFS, and OS</a:t>
            </a:r>
          </a:p>
        </p:txBody>
      </p:sp>
      <p:sp>
        <p:nvSpPr>
          <p:cNvPr id="8" name="Text Box 15">
            <a:extLst>
              <a:ext uri="{FF2B5EF4-FFF2-40B4-BE49-F238E27FC236}">
                <a16:creationId xmlns:a16="http://schemas.microsoft.com/office/drawing/2014/main" id="{42456FDF-ABF4-0B42-8ECB-085A1CEB56C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Grenet. ASH 2021. Abstr 32.</a:t>
            </a:r>
            <a:endParaRPr lang="en-US" altLang="en-US" sz="1200" b="0" dirty="0">
              <a:solidFill>
                <a:schemeClr val="bg2"/>
              </a:solidFill>
              <a:latin typeface="Calibri" panose="020F0502020204030204" pitchFamily="34" charset="0"/>
            </a:endParaRPr>
          </a:p>
        </p:txBody>
      </p:sp>
      <p:grpSp>
        <p:nvGrpSpPr>
          <p:cNvPr id="9" name="Group 8">
            <a:extLst>
              <a:ext uri="{FF2B5EF4-FFF2-40B4-BE49-F238E27FC236}">
                <a16:creationId xmlns:a16="http://schemas.microsoft.com/office/drawing/2014/main" id="{AA4B2775-5A2C-054C-ADF5-7A9571DB7BC1}"/>
              </a:ext>
            </a:extLst>
          </p:cNvPr>
          <p:cNvGrpSpPr/>
          <p:nvPr/>
        </p:nvGrpSpPr>
        <p:grpSpPr>
          <a:xfrm>
            <a:off x="9392911" y="6207927"/>
            <a:ext cx="2488502" cy="454909"/>
            <a:chOff x="9392911" y="6207927"/>
            <a:chExt cx="2488502" cy="454909"/>
          </a:xfrm>
        </p:grpSpPr>
        <p:pic>
          <p:nvPicPr>
            <p:cNvPr id="10" name="Picture 9" descr="A picture containing text, ax, wheel&#10;&#10;Description automatically generated">
              <a:extLst>
                <a:ext uri="{FF2B5EF4-FFF2-40B4-BE49-F238E27FC236}">
                  <a16:creationId xmlns:a16="http://schemas.microsoft.com/office/drawing/2014/main" id="{DDE176FC-E4FB-664F-BDF2-B1BD4E12D0B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1" name="Rectangle 8">
              <a:extLst>
                <a:ext uri="{FF2B5EF4-FFF2-40B4-BE49-F238E27FC236}">
                  <a16:creationId xmlns:a16="http://schemas.microsoft.com/office/drawing/2014/main" id="{D25AB4B0-7EFF-F24B-A20B-7283963DB4B3}"/>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759179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Outcomes With CPX-351 or HMA + Ven: </a:t>
            </a:r>
            <a:br>
              <a:rPr lang="en-US" dirty="0"/>
            </a:br>
            <a:r>
              <a:rPr lang="en-US" dirty="0"/>
              <a:t>Baseline Characteristics</a:t>
            </a:r>
          </a:p>
        </p:txBody>
      </p:sp>
      <p:graphicFrame>
        <p:nvGraphicFramePr>
          <p:cNvPr id="9" name="Group 32">
            <a:extLst>
              <a:ext uri="{FF2B5EF4-FFF2-40B4-BE49-F238E27FC236}">
                <a16:creationId xmlns:a16="http://schemas.microsoft.com/office/drawing/2014/main" id="{BC255DA8-89DB-B644-A98C-89D777785A66}"/>
              </a:ext>
            </a:extLst>
          </p:cNvPr>
          <p:cNvGraphicFramePr>
            <a:graphicFrameLocks noGrp="1"/>
          </p:cNvGraphicFramePr>
          <p:nvPr>
            <p:ph idx="1"/>
            <p:extLst>
              <p:ext uri="{D42A27DB-BD31-4B8C-83A1-F6EECF244321}">
                <p14:modId xmlns:p14="http://schemas.microsoft.com/office/powerpoint/2010/main" val="2064516088"/>
              </p:ext>
            </p:extLst>
          </p:nvPr>
        </p:nvGraphicFramePr>
        <p:xfrm>
          <a:off x="719138" y="1299528"/>
          <a:ext cx="10731343" cy="4907392"/>
        </p:xfrm>
        <a:graphic>
          <a:graphicData uri="http://schemas.openxmlformats.org/drawingml/2006/table">
            <a:tbl>
              <a:tblPr/>
              <a:tblGrid>
                <a:gridCol w="2719006">
                  <a:extLst>
                    <a:ext uri="{9D8B030D-6E8A-4147-A177-3AD203B41FA5}">
                      <a16:colId xmlns:a16="http://schemas.microsoft.com/office/drawing/2014/main" val="20000"/>
                    </a:ext>
                  </a:extLst>
                </a:gridCol>
                <a:gridCol w="1523301">
                  <a:extLst>
                    <a:ext uri="{9D8B030D-6E8A-4147-A177-3AD203B41FA5}">
                      <a16:colId xmlns:a16="http://schemas.microsoft.com/office/drawing/2014/main" val="20001"/>
                    </a:ext>
                  </a:extLst>
                </a:gridCol>
                <a:gridCol w="1620239">
                  <a:extLst>
                    <a:ext uri="{9D8B030D-6E8A-4147-A177-3AD203B41FA5}">
                      <a16:colId xmlns:a16="http://schemas.microsoft.com/office/drawing/2014/main" val="20002"/>
                    </a:ext>
                  </a:extLst>
                </a:gridCol>
                <a:gridCol w="955525">
                  <a:extLst>
                    <a:ext uri="{9D8B030D-6E8A-4147-A177-3AD203B41FA5}">
                      <a16:colId xmlns:a16="http://schemas.microsoft.com/office/drawing/2014/main" val="4188232082"/>
                    </a:ext>
                  </a:extLst>
                </a:gridCol>
                <a:gridCol w="1509454">
                  <a:extLst>
                    <a:ext uri="{9D8B030D-6E8A-4147-A177-3AD203B41FA5}">
                      <a16:colId xmlns:a16="http://schemas.microsoft.com/office/drawing/2014/main" val="1971926554"/>
                    </a:ext>
                  </a:extLst>
                </a:gridCol>
                <a:gridCol w="1523301">
                  <a:extLst>
                    <a:ext uri="{9D8B030D-6E8A-4147-A177-3AD203B41FA5}">
                      <a16:colId xmlns:a16="http://schemas.microsoft.com/office/drawing/2014/main" val="1420886274"/>
                    </a:ext>
                  </a:extLst>
                </a:gridCol>
                <a:gridCol w="880517">
                  <a:extLst>
                    <a:ext uri="{9D8B030D-6E8A-4147-A177-3AD203B41FA5}">
                      <a16:colId xmlns:a16="http://schemas.microsoft.com/office/drawing/2014/main" val="2081035057"/>
                    </a:ext>
                  </a:extLst>
                </a:gridCol>
              </a:tblGrid>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4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Overall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ts val="0"/>
                        </a:spcAft>
                        <a:buClrTx/>
                        <a:buSzTx/>
                        <a:buFontTx/>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Patients Aged 60-75 Yr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ts val="0"/>
                        </a:spcAft>
                        <a:buClrTx/>
                        <a:buSzTx/>
                        <a:buFontTx/>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ct val="0"/>
                        </a:spcBef>
                        <a:spcAft>
                          <a:spcPct val="25000"/>
                        </a:spcAft>
                        <a:buClrTx/>
                        <a:buSzTx/>
                        <a:buFontTx/>
                        <a:buNone/>
                        <a:tabLst/>
                      </a:pPr>
                      <a:endParaRPr kumimoji="0" lang="en-US" sz="1800" b="1" i="0"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697533993"/>
                  </a:ext>
                </a:extLst>
              </a:tr>
              <a:tr h="13348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CPX-351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211)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HMA + Ven</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226)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1" u="none" strike="noStrike" cap="none" normalizeH="0" baseline="0" dirty="0">
                          <a:ln>
                            <a:noFill/>
                          </a:ln>
                          <a:solidFill>
                            <a:schemeClr val="tx1"/>
                          </a:solidFill>
                          <a:effectLst/>
                          <a:latin typeface="Calibri" panose="020F0502020204030204" pitchFamily="34" charset="0"/>
                        </a:rPr>
                        <a:t>P</a:t>
                      </a:r>
                      <a:r>
                        <a:rPr kumimoji="0" lang="en-US" sz="14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CPX-351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(n = 152)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HMA + Ven</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400" b="1" i="0" u="none" strike="noStrike" cap="none" normalizeH="0" baseline="0" dirty="0">
                          <a:ln>
                            <a:noFill/>
                          </a:ln>
                          <a:solidFill>
                            <a:schemeClr val="tx1"/>
                          </a:solidFill>
                          <a:effectLst/>
                          <a:latin typeface="Calibri" panose="020F0502020204030204" pitchFamily="34" charset="0"/>
                        </a:rPr>
                        <a:t>(n =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400" b="1" i="1" u="none" strike="noStrike" cap="none" normalizeH="0" baseline="0" dirty="0">
                          <a:ln>
                            <a:noFill/>
                          </a:ln>
                          <a:solidFill>
                            <a:schemeClr val="tx1"/>
                          </a:solidFill>
                          <a:effectLst/>
                          <a:latin typeface="Calibri" panose="020F0502020204030204" pitchFamily="34" charset="0"/>
                        </a:rPr>
                        <a:t>P</a:t>
                      </a:r>
                      <a:r>
                        <a:rPr kumimoji="0" lang="en-US" sz="14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Median age, yr (IQR)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66.8 (60.8-71.6)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75.2 (69.7-78.8)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&lt;.001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68.5 (64.4-71.7)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70.3 (67.5-73.0)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Male, n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121 (57.4)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138 (61.1)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87 (57.2)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 (59.0)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188451">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AML ELN risk,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Favorable/intermediate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Adverse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82 (38.9)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129 (61.1)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64 (28.3)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162 (71.7)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67 (44.1)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85 (55.9)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(23.0)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77 (77.0)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4083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Mutations,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TP53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FLT3</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NPM1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RUNX1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ASXL1</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1" u="none" strike="noStrike" cap="none" normalizeH="0" baseline="0" dirty="0">
                          <a:ln>
                            <a:noFill/>
                          </a:ln>
                          <a:solidFill>
                            <a:schemeClr val="bg2">
                              <a:lumMod val="10000"/>
                            </a:schemeClr>
                          </a:solidFill>
                          <a:effectLst/>
                          <a:latin typeface="Calibri" panose="020F0502020204030204" pitchFamily="34" charset="0"/>
                        </a:rPr>
                        <a:t>IDH1</a:t>
                      </a:r>
                      <a:r>
                        <a:rPr kumimoji="0" lang="en-US" sz="1400" b="0" i="0" u="none" strike="noStrike" cap="none" normalizeH="0" baseline="0" dirty="0">
                          <a:ln>
                            <a:noFill/>
                          </a:ln>
                          <a:solidFill>
                            <a:schemeClr val="bg2">
                              <a:lumMod val="10000"/>
                            </a:schemeClr>
                          </a:solidFill>
                          <a:effectLst/>
                          <a:latin typeface="Calibri" panose="020F0502020204030204" pitchFamily="34" charset="0"/>
                        </a:rPr>
                        <a:t>/</a:t>
                      </a:r>
                      <a:r>
                        <a:rPr kumimoji="0" lang="en-US" sz="1400" b="0" i="1" u="none" strike="noStrike" cap="none" normalizeH="0" baseline="0" dirty="0">
                          <a:ln>
                            <a:noFill/>
                          </a:ln>
                          <a:solidFill>
                            <a:schemeClr val="bg2">
                              <a:lumMod val="10000"/>
                            </a:schemeClr>
                          </a:solidFill>
                          <a:effectLst/>
                          <a:latin typeface="Calibri" panose="020F0502020204030204" pitchFamily="34" charset="0"/>
                        </a:rPr>
                        <a:t>IDH2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37 (19.1)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 (6.1)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13 (6.6)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 (22.7)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(16.5)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38 (19.7)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58 (26.7)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 (8.8)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23 (10.7)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 (24.9)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59 (27.1)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40 (18.4)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.066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.601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 (14.5)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(7.2)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 (7.2)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27 (19.7)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24 (17.5)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(23.4)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25 (25.0)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 (9.4)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 (7.3)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 (33.0)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30 (31.3)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18 (18.8)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.036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.547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.977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.021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.015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.399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r h="298379">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Antecedent hematologic malignancy,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myeloid disorder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Prior HMA therapy: yes/no/other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114 (54.0)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43/136/32</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(20.4/64.5/15.2)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92 (40.7)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22/180/24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 (9.7/79.7/10.6)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.005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80 (52.6)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32/97/23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(21.1/63.8/15.1)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41 (41.0)</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12/75/13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(12.0/75.0/13.0)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4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.071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93341253"/>
                  </a:ext>
                </a:extLst>
              </a:tr>
            </a:tbl>
          </a:graphicData>
        </a:graphic>
      </p:graphicFrame>
      <p:sp>
        <p:nvSpPr>
          <p:cNvPr id="8" name="Text Box 15">
            <a:extLst>
              <a:ext uri="{FF2B5EF4-FFF2-40B4-BE49-F238E27FC236}">
                <a16:creationId xmlns:a16="http://schemas.microsoft.com/office/drawing/2014/main" id="{85AA5716-1808-7643-83DF-C40BEF9CDC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Grenet. ASH 2021. Abstr 32.</a:t>
            </a:r>
            <a:endParaRPr lang="en-US" altLang="en-US" sz="1200" b="0" dirty="0">
              <a:solidFill>
                <a:schemeClr val="bg2"/>
              </a:solidFill>
              <a:latin typeface="Calibri" panose="020F0502020204030204" pitchFamily="34" charset="0"/>
            </a:endParaRPr>
          </a:p>
        </p:txBody>
      </p:sp>
      <p:sp>
        <p:nvSpPr>
          <p:cNvPr id="10" name="Rectangle 9">
            <a:extLst>
              <a:ext uri="{FF2B5EF4-FFF2-40B4-BE49-F238E27FC236}">
                <a16:creationId xmlns:a16="http://schemas.microsoft.com/office/drawing/2014/main" id="{473989F6-DE64-FF4F-89A2-5B66B366980F}"/>
              </a:ext>
            </a:extLst>
          </p:cNvPr>
          <p:cNvSpPr/>
          <p:nvPr/>
        </p:nvSpPr>
        <p:spPr bwMode="auto">
          <a:xfrm>
            <a:off x="731679" y="3194857"/>
            <a:ext cx="10731343" cy="263237"/>
          </a:xfrm>
          <a:prstGeom prst="rect">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11" name="Rectangle 10">
            <a:extLst>
              <a:ext uri="{FF2B5EF4-FFF2-40B4-BE49-F238E27FC236}">
                <a16:creationId xmlns:a16="http://schemas.microsoft.com/office/drawing/2014/main" id="{46B85375-2AC1-4742-88A7-2EA220580982}"/>
              </a:ext>
            </a:extLst>
          </p:cNvPr>
          <p:cNvSpPr/>
          <p:nvPr/>
        </p:nvSpPr>
        <p:spPr bwMode="auto">
          <a:xfrm>
            <a:off x="731679" y="2136357"/>
            <a:ext cx="10731343" cy="254938"/>
          </a:xfrm>
          <a:prstGeom prst="rect">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12" name="Rectangle 11">
            <a:extLst>
              <a:ext uri="{FF2B5EF4-FFF2-40B4-BE49-F238E27FC236}">
                <a16:creationId xmlns:a16="http://schemas.microsoft.com/office/drawing/2014/main" id="{A3AFA2C1-90E5-F841-810A-7C774E58F6C1}"/>
              </a:ext>
            </a:extLst>
          </p:cNvPr>
          <p:cNvSpPr/>
          <p:nvPr/>
        </p:nvSpPr>
        <p:spPr bwMode="auto">
          <a:xfrm>
            <a:off x="726758" y="4590698"/>
            <a:ext cx="10736264" cy="182880"/>
          </a:xfrm>
          <a:prstGeom prst="rect">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13" name="Rectangle 12">
            <a:extLst>
              <a:ext uri="{FF2B5EF4-FFF2-40B4-BE49-F238E27FC236}">
                <a16:creationId xmlns:a16="http://schemas.microsoft.com/office/drawing/2014/main" id="{7A4BDE46-07CB-404E-9B46-C11D772305B3}"/>
              </a:ext>
            </a:extLst>
          </p:cNvPr>
          <p:cNvSpPr/>
          <p:nvPr/>
        </p:nvSpPr>
        <p:spPr bwMode="auto">
          <a:xfrm>
            <a:off x="726757" y="5494324"/>
            <a:ext cx="6802423" cy="712595"/>
          </a:xfrm>
          <a:prstGeom prst="rect">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14" name="TextBox 13">
            <a:extLst>
              <a:ext uri="{FF2B5EF4-FFF2-40B4-BE49-F238E27FC236}">
                <a16:creationId xmlns:a16="http://schemas.microsoft.com/office/drawing/2014/main" id="{2A6AFAEF-9994-884D-8CEE-C620A9315777}"/>
              </a:ext>
            </a:extLst>
          </p:cNvPr>
          <p:cNvSpPr txBox="1"/>
          <p:nvPr/>
        </p:nvSpPr>
        <p:spPr bwMode="auto">
          <a:xfrm>
            <a:off x="2830209" y="6343844"/>
            <a:ext cx="55279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200" b="0" dirty="0">
                <a:solidFill>
                  <a:schemeClr val="bg1"/>
                </a:solidFill>
                <a:latin typeface="Calibri" panose="020F0502020204030204" pitchFamily="34" charset="0"/>
              </a:rPr>
              <a:t>*n for mutation analyses was 411-413 for overall population; 233-252 for 60-75 yr.</a:t>
            </a:r>
          </a:p>
        </p:txBody>
      </p:sp>
      <p:sp>
        <p:nvSpPr>
          <p:cNvPr id="16" name="Rectangle 15">
            <a:extLst>
              <a:ext uri="{FF2B5EF4-FFF2-40B4-BE49-F238E27FC236}">
                <a16:creationId xmlns:a16="http://schemas.microsoft.com/office/drawing/2014/main" id="{6CC87601-D486-564C-A1F6-0EC5DFFE75B5}"/>
              </a:ext>
            </a:extLst>
          </p:cNvPr>
          <p:cNvSpPr/>
          <p:nvPr/>
        </p:nvSpPr>
        <p:spPr bwMode="auto">
          <a:xfrm>
            <a:off x="7529180" y="3733518"/>
            <a:ext cx="3933842" cy="182880"/>
          </a:xfrm>
          <a:prstGeom prst="rect">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sp>
        <p:nvSpPr>
          <p:cNvPr id="17" name="Rectangle 16">
            <a:extLst>
              <a:ext uri="{FF2B5EF4-FFF2-40B4-BE49-F238E27FC236}">
                <a16:creationId xmlns:a16="http://schemas.microsoft.com/office/drawing/2014/main" id="{33305776-7283-D842-886B-ED6BF9022C8F}"/>
              </a:ext>
            </a:extLst>
          </p:cNvPr>
          <p:cNvSpPr/>
          <p:nvPr/>
        </p:nvSpPr>
        <p:spPr bwMode="auto">
          <a:xfrm>
            <a:off x="7529180" y="4384770"/>
            <a:ext cx="3933842" cy="182880"/>
          </a:xfrm>
          <a:prstGeom prst="rect">
            <a:avLst/>
          </a:prstGeom>
          <a:noFill/>
          <a:ln w="28575">
            <a:solidFill>
              <a:srgbClr val="FF0000"/>
            </a:solidFill>
            <a:round/>
            <a:headEnd/>
            <a:tailEnd/>
          </a:ln>
          <a:extLst>
            <a:ext uri="{909E8E84-426E-40DD-AFC4-6F175D3DCCD1}">
              <a14:hiddenFill xmlns:a14="http://schemas.microsoft.com/office/drawing/2010/main">
                <a:noFill/>
              </a14:hiddenFill>
            </a:ext>
          </a:extLst>
        </p:spPr>
        <p:txBody>
          <a:bodyPr rtlCol="0" anchor="ctr"/>
          <a:lstStyle/>
          <a:p>
            <a:pPr algn="l"/>
            <a:endParaRPr lang="en-US" dirty="0">
              <a:solidFill>
                <a:schemeClr val="bg1"/>
              </a:solidFill>
              <a:latin typeface="Calibri" panose="020F0502020204030204" pitchFamily="34" charset="0"/>
            </a:endParaRPr>
          </a:p>
        </p:txBody>
      </p:sp>
      <p:grpSp>
        <p:nvGrpSpPr>
          <p:cNvPr id="15" name="Group 14">
            <a:extLst>
              <a:ext uri="{FF2B5EF4-FFF2-40B4-BE49-F238E27FC236}">
                <a16:creationId xmlns:a16="http://schemas.microsoft.com/office/drawing/2014/main" id="{51CCAEAD-63B8-F044-8C72-41FDA2283809}"/>
              </a:ext>
            </a:extLst>
          </p:cNvPr>
          <p:cNvGrpSpPr/>
          <p:nvPr/>
        </p:nvGrpSpPr>
        <p:grpSpPr>
          <a:xfrm>
            <a:off x="9392911" y="6207927"/>
            <a:ext cx="2488502" cy="454909"/>
            <a:chOff x="9392911" y="6207927"/>
            <a:chExt cx="2488502" cy="454909"/>
          </a:xfrm>
        </p:grpSpPr>
        <p:pic>
          <p:nvPicPr>
            <p:cNvPr id="18" name="Picture 17" descr="A picture containing text, ax, wheel&#10;&#10;Description automatically generated">
              <a:extLst>
                <a:ext uri="{FF2B5EF4-FFF2-40B4-BE49-F238E27FC236}">
                  <a16:creationId xmlns:a16="http://schemas.microsoft.com/office/drawing/2014/main" id="{A9CA144E-6718-5B4B-9458-9B13258C413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9" name="Rectangle 8">
              <a:extLst>
                <a:ext uri="{FF2B5EF4-FFF2-40B4-BE49-F238E27FC236}">
                  <a16:creationId xmlns:a16="http://schemas.microsoft.com/office/drawing/2014/main" id="{2BB6AC07-4BE0-BD43-9AAE-3CCF3091F90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7036294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Outcomes With CPX-351 or HMA + Ven: </a:t>
            </a:r>
            <a:br>
              <a:rPr lang="en-US" dirty="0"/>
            </a:br>
            <a:r>
              <a:rPr lang="en-US" dirty="0"/>
              <a:t>Efficacy in Overall Population</a:t>
            </a:r>
          </a:p>
        </p:txBody>
      </p:sp>
      <p:sp>
        <p:nvSpPr>
          <p:cNvPr id="12" name="Content Placeholder 11">
            <a:extLst>
              <a:ext uri="{FF2B5EF4-FFF2-40B4-BE49-F238E27FC236}">
                <a16:creationId xmlns:a16="http://schemas.microsoft.com/office/drawing/2014/main" id="{0E3CA145-83F6-6046-9E46-75734F82132D}"/>
              </a:ext>
            </a:extLst>
          </p:cNvPr>
          <p:cNvSpPr>
            <a:spLocks noGrp="1"/>
          </p:cNvSpPr>
          <p:nvPr>
            <p:ph idx="1"/>
          </p:nvPr>
        </p:nvSpPr>
        <p:spPr>
          <a:xfrm>
            <a:off x="604675" y="3428999"/>
            <a:ext cx="10877529" cy="2734733"/>
          </a:xfrm>
        </p:spPr>
        <p:txBody>
          <a:bodyPr/>
          <a:lstStyle/>
          <a:p>
            <a:r>
              <a:rPr lang="en-US" dirty="0"/>
              <a:t>No differences in combined CR/CRi rates between treatments in analyzed subgroups (</a:t>
            </a:r>
            <a:r>
              <a:rPr lang="en-US" i="1" dirty="0"/>
              <a:t>TP53</a:t>
            </a:r>
            <a:r>
              <a:rPr lang="en-US" dirty="0"/>
              <a:t>+, prior myeloid malignancy, prior HMA or adverse ELN risk) or mutation subgroups (</a:t>
            </a:r>
            <a:r>
              <a:rPr lang="en-US" i="1" dirty="0"/>
              <a:t>TP53, FLT3, NPM1, RUNX1, ASXL1, IDH1/2</a:t>
            </a:r>
            <a:r>
              <a:rPr lang="en-US" dirty="0"/>
              <a:t>)</a:t>
            </a:r>
          </a:p>
          <a:p>
            <a:r>
              <a:rPr lang="en-US" dirty="0"/>
              <a:t>Higher rates of CRi with HMA + Ven in several subgroups, consistent with clinical experience</a:t>
            </a:r>
          </a:p>
        </p:txBody>
      </p:sp>
      <p:sp>
        <p:nvSpPr>
          <p:cNvPr id="8" name="Text Box 15">
            <a:extLst>
              <a:ext uri="{FF2B5EF4-FFF2-40B4-BE49-F238E27FC236}">
                <a16:creationId xmlns:a16="http://schemas.microsoft.com/office/drawing/2014/main" id="{85AA5716-1808-7643-83DF-C40BEF9CDC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Grenet. ASH 2021. Abstr 32.</a:t>
            </a:r>
            <a:endParaRPr lang="en-US" altLang="en-US" sz="1200" b="0" dirty="0">
              <a:solidFill>
                <a:schemeClr val="bg2"/>
              </a:solidFill>
              <a:latin typeface="Calibri" panose="020F0502020204030204" pitchFamily="34" charset="0"/>
            </a:endParaRPr>
          </a:p>
        </p:txBody>
      </p:sp>
      <p:graphicFrame>
        <p:nvGraphicFramePr>
          <p:cNvPr id="10" name="Group 32">
            <a:extLst>
              <a:ext uri="{FF2B5EF4-FFF2-40B4-BE49-F238E27FC236}">
                <a16:creationId xmlns:a16="http://schemas.microsoft.com/office/drawing/2014/main" id="{DBF800D8-3F6B-9645-A9BD-C1E30911BF33}"/>
              </a:ext>
            </a:extLst>
          </p:cNvPr>
          <p:cNvGraphicFramePr>
            <a:graphicFrameLocks/>
          </p:cNvGraphicFramePr>
          <p:nvPr>
            <p:extLst>
              <p:ext uri="{D42A27DB-BD31-4B8C-83A1-F6EECF244321}">
                <p14:modId xmlns:p14="http://schemas.microsoft.com/office/powerpoint/2010/main" val="17581756"/>
              </p:ext>
            </p:extLst>
          </p:nvPr>
        </p:nvGraphicFramePr>
        <p:xfrm>
          <a:off x="719138" y="1592268"/>
          <a:ext cx="10763066" cy="1554512"/>
        </p:xfrm>
        <a:graphic>
          <a:graphicData uri="http://schemas.openxmlformats.org/drawingml/2006/table">
            <a:tbl>
              <a:tblPr/>
              <a:tblGrid>
                <a:gridCol w="2907817">
                  <a:extLst>
                    <a:ext uri="{9D8B030D-6E8A-4147-A177-3AD203B41FA5}">
                      <a16:colId xmlns:a16="http://schemas.microsoft.com/office/drawing/2014/main" val="20000"/>
                    </a:ext>
                  </a:extLst>
                </a:gridCol>
                <a:gridCol w="3142101">
                  <a:extLst>
                    <a:ext uri="{9D8B030D-6E8A-4147-A177-3AD203B41FA5}">
                      <a16:colId xmlns:a16="http://schemas.microsoft.com/office/drawing/2014/main" val="20001"/>
                    </a:ext>
                  </a:extLst>
                </a:gridCol>
                <a:gridCol w="2959419">
                  <a:extLst>
                    <a:ext uri="{9D8B030D-6E8A-4147-A177-3AD203B41FA5}">
                      <a16:colId xmlns:a16="http://schemas.microsoft.com/office/drawing/2014/main" val="20002"/>
                    </a:ext>
                  </a:extLst>
                </a:gridCol>
                <a:gridCol w="1753729">
                  <a:extLst>
                    <a:ext uri="{9D8B030D-6E8A-4147-A177-3AD203B41FA5}">
                      <a16:colId xmlns:a16="http://schemas.microsoft.com/office/drawing/2014/main" val="4188232082"/>
                    </a:ext>
                  </a:extLst>
                </a:gridCol>
              </a:tblGrid>
              <a:tr h="20214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Efficacy 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CPX-351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211)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HMA + Ven</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226)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800" b="1" i="1" u="none" strike="noStrike" cap="none" normalizeH="0" baseline="0" dirty="0">
                          <a:ln>
                            <a:noFill/>
                          </a:ln>
                          <a:solidFill>
                            <a:schemeClr val="tx1"/>
                          </a:solidFill>
                          <a:effectLst/>
                          <a:latin typeface="Calibri" panose="020F0502020204030204" pitchFamily="34" charset="0"/>
                        </a:rPr>
                        <a:t>P</a:t>
                      </a:r>
                      <a:r>
                        <a:rPr kumimoji="0" lang="en-US" sz="18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CR/CRi,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CRi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122 (57.8)</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98 (46.4)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24 (11.4)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128 (56.6)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62 (27.4)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66 (29.2)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.803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&lt;.001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&lt;.001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bl>
          </a:graphicData>
        </a:graphic>
      </p:graphicFrame>
      <p:grpSp>
        <p:nvGrpSpPr>
          <p:cNvPr id="9" name="Group 8">
            <a:extLst>
              <a:ext uri="{FF2B5EF4-FFF2-40B4-BE49-F238E27FC236}">
                <a16:creationId xmlns:a16="http://schemas.microsoft.com/office/drawing/2014/main" id="{E4D230D9-18BE-D942-8F4C-4BDB9634FDF4}"/>
              </a:ext>
            </a:extLst>
          </p:cNvPr>
          <p:cNvGrpSpPr/>
          <p:nvPr/>
        </p:nvGrpSpPr>
        <p:grpSpPr>
          <a:xfrm>
            <a:off x="9392911" y="6207927"/>
            <a:ext cx="2488502" cy="454909"/>
            <a:chOff x="9392911" y="6207927"/>
            <a:chExt cx="2488502" cy="454909"/>
          </a:xfrm>
        </p:grpSpPr>
        <p:pic>
          <p:nvPicPr>
            <p:cNvPr id="11" name="Picture 10" descr="A picture containing text, ax, wheel&#10;&#10;Description automatically generated">
              <a:extLst>
                <a:ext uri="{FF2B5EF4-FFF2-40B4-BE49-F238E27FC236}">
                  <a16:creationId xmlns:a16="http://schemas.microsoft.com/office/drawing/2014/main" id="{DAF22F22-4E50-5742-94BE-66EF2E4A8A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3" name="Rectangle 8">
              <a:extLst>
                <a:ext uri="{FF2B5EF4-FFF2-40B4-BE49-F238E27FC236}">
                  <a16:creationId xmlns:a16="http://schemas.microsoft.com/office/drawing/2014/main" id="{DCEA16AD-596B-B14F-85E0-EBC7CCC32A5B}"/>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9323134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Outcomes With CPX-351 or HMA + Ven: </a:t>
            </a:r>
            <a:br>
              <a:rPr lang="en-US" dirty="0"/>
            </a:br>
            <a:r>
              <a:rPr lang="en-US" dirty="0"/>
              <a:t>Survival in Overall Population</a:t>
            </a:r>
          </a:p>
        </p:txBody>
      </p:sp>
      <p:graphicFrame>
        <p:nvGraphicFramePr>
          <p:cNvPr id="9" name="Group 32">
            <a:extLst>
              <a:ext uri="{FF2B5EF4-FFF2-40B4-BE49-F238E27FC236}">
                <a16:creationId xmlns:a16="http://schemas.microsoft.com/office/drawing/2014/main" id="{BC255DA8-89DB-B644-A98C-89D777785A66}"/>
              </a:ext>
            </a:extLst>
          </p:cNvPr>
          <p:cNvGraphicFramePr>
            <a:graphicFrameLocks noGrp="1"/>
          </p:cNvGraphicFramePr>
          <p:nvPr>
            <p:ph idx="1"/>
            <p:extLst>
              <p:ext uri="{D42A27DB-BD31-4B8C-83A1-F6EECF244321}">
                <p14:modId xmlns:p14="http://schemas.microsoft.com/office/powerpoint/2010/main" val="3869406338"/>
              </p:ext>
            </p:extLst>
          </p:nvPr>
        </p:nvGraphicFramePr>
        <p:xfrm>
          <a:off x="719138" y="1600200"/>
          <a:ext cx="6360853" cy="1249728"/>
        </p:xfrm>
        <a:graphic>
          <a:graphicData uri="http://schemas.openxmlformats.org/drawingml/2006/table">
            <a:tbl>
              <a:tblPr/>
              <a:tblGrid>
                <a:gridCol w="2363214">
                  <a:extLst>
                    <a:ext uri="{9D8B030D-6E8A-4147-A177-3AD203B41FA5}">
                      <a16:colId xmlns:a16="http://schemas.microsoft.com/office/drawing/2014/main" val="20000"/>
                    </a:ext>
                  </a:extLst>
                </a:gridCol>
                <a:gridCol w="1594605">
                  <a:extLst>
                    <a:ext uri="{9D8B030D-6E8A-4147-A177-3AD203B41FA5}">
                      <a16:colId xmlns:a16="http://schemas.microsoft.com/office/drawing/2014/main" val="20001"/>
                    </a:ext>
                  </a:extLst>
                </a:gridCol>
                <a:gridCol w="1511586">
                  <a:extLst>
                    <a:ext uri="{9D8B030D-6E8A-4147-A177-3AD203B41FA5}">
                      <a16:colId xmlns:a16="http://schemas.microsoft.com/office/drawing/2014/main" val="20002"/>
                    </a:ext>
                  </a:extLst>
                </a:gridCol>
                <a:gridCol w="891448">
                  <a:extLst>
                    <a:ext uri="{9D8B030D-6E8A-4147-A177-3AD203B41FA5}">
                      <a16:colId xmlns:a16="http://schemas.microsoft.com/office/drawing/2014/main" val="4188232082"/>
                    </a:ext>
                  </a:extLst>
                </a:gridCol>
              </a:tblGrid>
              <a:tr h="202147">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Efficacy outcome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CPX-351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211)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HMA + Ven</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(n = 226)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1" u="none" strike="noStrike" cap="none" normalizeH="0" baseline="0" dirty="0">
                          <a:ln>
                            <a:noFill/>
                          </a:ln>
                          <a:solidFill>
                            <a:schemeClr val="tx1"/>
                          </a:solidFill>
                          <a:effectLst/>
                          <a:latin typeface="Calibri" panose="020F0502020204030204" pitchFamily="34" charset="0"/>
                        </a:rPr>
                        <a:t>P</a:t>
                      </a:r>
                      <a:r>
                        <a:rPr kumimoji="0" lang="en-US" sz="16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RFS,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33.7 (27.4-NA)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15.8 (11.8-NA)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OS, mo (95% CI)</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17.3 (13.8-20.5)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11.1 (9.3-13.6)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.007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8" name="Text Box 15">
            <a:extLst>
              <a:ext uri="{FF2B5EF4-FFF2-40B4-BE49-F238E27FC236}">
                <a16:creationId xmlns:a16="http://schemas.microsoft.com/office/drawing/2014/main" id="{85AA5716-1808-7643-83DF-C40BEF9CDC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Grenet. ASH 2021. Abstr 32. Reproduced with permission.</a:t>
            </a:r>
            <a:endParaRPr lang="en-US" altLang="en-US" sz="1200" b="0" dirty="0">
              <a:solidFill>
                <a:schemeClr val="bg2"/>
              </a:solidFill>
              <a:latin typeface="Calibri" panose="020F0502020204030204" pitchFamily="34" charset="0"/>
            </a:endParaRPr>
          </a:p>
        </p:txBody>
      </p:sp>
      <p:sp>
        <p:nvSpPr>
          <p:cNvPr id="20" name="TextBox 19">
            <a:extLst>
              <a:ext uri="{FF2B5EF4-FFF2-40B4-BE49-F238E27FC236}">
                <a16:creationId xmlns:a16="http://schemas.microsoft.com/office/drawing/2014/main" id="{5E9D3BCC-9107-2D47-BB51-B7518E7E0D60}"/>
              </a:ext>
            </a:extLst>
          </p:cNvPr>
          <p:cNvSpPr txBox="1"/>
          <p:nvPr/>
        </p:nvSpPr>
        <p:spPr bwMode="auto">
          <a:xfrm>
            <a:off x="8588060" y="1610137"/>
            <a:ext cx="30574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(Overall Population)</a:t>
            </a:r>
          </a:p>
        </p:txBody>
      </p:sp>
      <p:cxnSp>
        <p:nvCxnSpPr>
          <p:cNvPr id="4" name="Straight Connector 3">
            <a:extLst>
              <a:ext uri="{FF2B5EF4-FFF2-40B4-BE49-F238E27FC236}">
                <a16:creationId xmlns:a16="http://schemas.microsoft.com/office/drawing/2014/main" id="{600D1D8D-1B08-D74B-847B-B5B03357B995}"/>
              </a:ext>
            </a:extLst>
          </p:cNvPr>
          <p:cNvCxnSpPr>
            <a:cxnSpLocks/>
          </p:cNvCxnSpPr>
          <p:nvPr/>
        </p:nvCxnSpPr>
        <p:spPr bwMode="auto">
          <a:xfrm>
            <a:off x="8351068" y="4489601"/>
            <a:ext cx="3424659"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38635873-5FA6-6144-B0C5-97B75A6A9F8F}"/>
              </a:ext>
            </a:extLst>
          </p:cNvPr>
          <p:cNvCxnSpPr/>
          <p:nvPr/>
        </p:nvCxnSpPr>
        <p:spPr bwMode="auto">
          <a:xfrm flipV="1">
            <a:off x="8351068" y="2269189"/>
            <a:ext cx="0" cy="2222339"/>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34806F28-EB9F-194A-B02A-9F8C9F41B41A}"/>
              </a:ext>
            </a:extLst>
          </p:cNvPr>
          <p:cNvCxnSpPr>
            <a:cxnSpLocks/>
          </p:cNvCxnSpPr>
          <p:nvPr/>
        </p:nvCxnSpPr>
        <p:spPr bwMode="auto">
          <a:xfrm flipH="1">
            <a:off x="8280174" y="2280764"/>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1E2E4306-4284-D042-B7F0-B23E759E7A4B}"/>
              </a:ext>
            </a:extLst>
          </p:cNvPr>
          <p:cNvCxnSpPr>
            <a:cxnSpLocks/>
          </p:cNvCxnSpPr>
          <p:nvPr/>
        </p:nvCxnSpPr>
        <p:spPr bwMode="auto">
          <a:xfrm flipH="1">
            <a:off x="8280174" y="272253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A5CF059D-49FB-854B-9F9C-4BFFCAFEE0F7}"/>
              </a:ext>
            </a:extLst>
          </p:cNvPr>
          <p:cNvCxnSpPr>
            <a:cxnSpLocks/>
          </p:cNvCxnSpPr>
          <p:nvPr/>
        </p:nvCxnSpPr>
        <p:spPr bwMode="auto">
          <a:xfrm flipH="1">
            <a:off x="8280174" y="3164298"/>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DC045B4E-7546-3B41-B6A1-0886A753AFC6}"/>
              </a:ext>
            </a:extLst>
          </p:cNvPr>
          <p:cNvCxnSpPr>
            <a:cxnSpLocks/>
          </p:cNvCxnSpPr>
          <p:nvPr/>
        </p:nvCxnSpPr>
        <p:spPr bwMode="auto">
          <a:xfrm flipH="1">
            <a:off x="8280174" y="3606065"/>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1" name="Straight Connector 20">
            <a:extLst>
              <a:ext uri="{FF2B5EF4-FFF2-40B4-BE49-F238E27FC236}">
                <a16:creationId xmlns:a16="http://schemas.microsoft.com/office/drawing/2014/main" id="{5F8D66D2-4031-DE4C-84FC-9A7C44A34AD9}"/>
              </a:ext>
            </a:extLst>
          </p:cNvPr>
          <p:cNvCxnSpPr>
            <a:cxnSpLocks/>
          </p:cNvCxnSpPr>
          <p:nvPr/>
        </p:nvCxnSpPr>
        <p:spPr bwMode="auto">
          <a:xfrm flipH="1">
            <a:off x="8280174" y="404783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C568149D-9687-DA4C-B6DF-68BA2712CC7B}"/>
              </a:ext>
            </a:extLst>
          </p:cNvPr>
          <p:cNvCxnSpPr>
            <a:cxnSpLocks/>
          </p:cNvCxnSpPr>
          <p:nvPr/>
        </p:nvCxnSpPr>
        <p:spPr bwMode="auto">
          <a:xfrm flipH="1">
            <a:off x="8280174" y="4489601"/>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7ACC40D7-6059-4849-906D-A319FB55502D}"/>
              </a:ext>
            </a:extLst>
          </p:cNvPr>
          <p:cNvCxnSpPr>
            <a:cxnSpLocks/>
          </p:cNvCxnSpPr>
          <p:nvPr/>
        </p:nvCxnSpPr>
        <p:spPr bwMode="auto">
          <a:xfrm>
            <a:off x="8351068" y="448960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F4405A2-0AA2-2A47-BA45-C9B34BFD33C0}"/>
              </a:ext>
            </a:extLst>
          </p:cNvPr>
          <p:cNvCxnSpPr>
            <a:cxnSpLocks/>
          </p:cNvCxnSpPr>
          <p:nvPr/>
        </p:nvCxnSpPr>
        <p:spPr bwMode="auto">
          <a:xfrm>
            <a:off x="9207233" y="448960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95C5F607-506B-C347-9D84-2FF22FB1A7B6}"/>
              </a:ext>
            </a:extLst>
          </p:cNvPr>
          <p:cNvCxnSpPr>
            <a:cxnSpLocks/>
          </p:cNvCxnSpPr>
          <p:nvPr/>
        </p:nvCxnSpPr>
        <p:spPr bwMode="auto">
          <a:xfrm>
            <a:off x="10063398" y="448960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BE103894-3531-EC47-9720-2210EE14C128}"/>
              </a:ext>
            </a:extLst>
          </p:cNvPr>
          <p:cNvCxnSpPr>
            <a:cxnSpLocks/>
          </p:cNvCxnSpPr>
          <p:nvPr/>
        </p:nvCxnSpPr>
        <p:spPr bwMode="auto">
          <a:xfrm>
            <a:off x="10919563" y="4489601"/>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7" name="Straight Connector 26">
            <a:extLst>
              <a:ext uri="{FF2B5EF4-FFF2-40B4-BE49-F238E27FC236}">
                <a16:creationId xmlns:a16="http://schemas.microsoft.com/office/drawing/2014/main" id="{1D791078-ACFF-E043-8A64-A1D0C2325D42}"/>
              </a:ext>
            </a:extLst>
          </p:cNvPr>
          <p:cNvCxnSpPr>
            <a:cxnSpLocks/>
          </p:cNvCxnSpPr>
          <p:nvPr/>
        </p:nvCxnSpPr>
        <p:spPr bwMode="auto">
          <a:xfrm>
            <a:off x="11762475" y="4489601"/>
            <a:ext cx="0" cy="64008"/>
          </a:xfrm>
          <a:prstGeom prst="line">
            <a:avLst/>
          </a:prstGeom>
          <a:noFill/>
          <a:ln w="28575" cap="flat" cmpd="sng" algn="ctr">
            <a:solidFill>
              <a:schemeClr val="bg1"/>
            </a:solidFill>
            <a:prstDash val="solid"/>
            <a:round/>
            <a:headEnd type="none" w="med" len="med"/>
            <a:tailEnd type="none" w="med" len="med"/>
          </a:ln>
          <a:effectLst/>
        </p:spPr>
      </p:cxnSp>
      <p:sp>
        <p:nvSpPr>
          <p:cNvPr id="28" name="TextBox 27">
            <a:extLst>
              <a:ext uri="{FF2B5EF4-FFF2-40B4-BE49-F238E27FC236}">
                <a16:creationId xmlns:a16="http://schemas.microsoft.com/office/drawing/2014/main" id="{1325D588-5014-8B4F-AE68-3EB301D7433F}"/>
              </a:ext>
            </a:extLst>
          </p:cNvPr>
          <p:cNvSpPr txBox="1"/>
          <p:nvPr/>
        </p:nvSpPr>
        <p:spPr bwMode="auto">
          <a:xfrm>
            <a:off x="8351068" y="4814375"/>
            <a:ext cx="3424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Mos</a:t>
            </a:r>
          </a:p>
        </p:txBody>
      </p:sp>
      <p:sp>
        <p:nvSpPr>
          <p:cNvPr id="30" name="TextBox 29">
            <a:extLst>
              <a:ext uri="{FF2B5EF4-FFF2-40B4-BE49-F238E27FC236}">
                <a16:creationId xmlns:a16="http://schemas.microsoft.com/office/drawing/2014/main" id="{7D48EB45-B8D8-2A4E-9800-2717BDFE3510}"/>
              </a:ext>
            </a:extLst>
          </p:cNvPr>
          <p:cNvSpPr txBox="1"/>
          <p:nvPr/>
        </p:nvSpPr>
        <p:spPr bwMode="auto">
          <a:xfrm>
            <a:off x="11510578" y="4510716"/>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1" name="TextBox 30">
            <a:extLst>
              <a:ext uri="{FF2B5EF4-FFF2-40B4-BE49-F238E27FC236}">
                <a16:creationId xmlns:a16="http://schemas.microsoft.com/office/drawing/2014/main" id="{5A1283EA-0996-F24C-801C-E2C4DB756EAB}"/>
              </a:ext>
            </a:extLst>
          </p:cNvPr>
          <p:cNvSpPr txBox="1"/>
          <p:nvPr/>
        </p:nvSpPr>
        <p:spPr bwMode="auto">
          <a:xfrm>
            <a:off x="8112425" y="4510716"/>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2" name="TextBox 31">
            <a:extLst>
              <a:ext uri="{FF2B5EF4-FFF2-40B4-BE49-F238E27FC236}">
                <a16:creationId xmlns:a16="http://schemas.microsoft.com/office/drawing/2014/main" id="{B957C41B-BA53-914C-BBAB-2A6684C7D6F3}"/>
              </a:ext>
            </a:extLst>
          </p:cNvPr>
          <p:cNvSpPr txBox="1"/>
          <p:nvPr/>
        </p:nvSpPr>
        <p:spPr bwMode="auto">
          <a:xfrm>
            <a:off x="8961963" y="4510716"/>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3" name="TextBox 32">
            <a:extLst>
              <a:ext uri="{FF2B5EF4-FFF2-40B4-BE49-F238E27FC236}">
                <a16:creationId xmlns:a16="http://schemas.microsoft.com/office/drawing/2014/main" id="{3BF5086B-BB42-FB46-B9C2-540D15E927D0}"/>
              </a:ext>
            </a:extLst>
          </p:cNvPr>
          <p:cNvSpPr txBox="1"/>
          <p:nvPr/>
        </p:nvSpPr>
        <p:spPr bwMode="auto">
          <a:xfrm>
            <a:off x="9811501" y="4510716"/>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4" name="TextBox 33">
            <a:extLst>
              <a:ext uri="{FF2B5EF4-FFF2-40B4-BE49-F238E27FC236}">
                <a16:creationId xmlns:a16="http://schemas.microsoft.com/office/drawing/2014/main" id="{9BA5FEAD-98BF-D948-A826-0509678A405F}"/>
              </a:ext>
            </a:extLst>
          </p:cNvPr>
          <p:cNvSpPr txBox="1"/>
          <p:nvPr/>
        </p:nvSpPr>
        <p:spPr bwMode="auto">
          <a:xfrm>
            <a:off x="10661039" y="4510716"/>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5" name="TextBox 34">
            <a:extLst>
              <a:ext uri="{FF2B5EF4-FFF2-40B4-BE49-F238E27FC236}">
                <a16:creationId xmlns:a16="http://schemas.microsoft.com/office/drawing/2014/main" id="{CE255E46-C3BC-CB4F-A12C-16CDCFB0471F}"/>
              </a:ext>
            </a:extLst>
          </p:cNvPr>
          <p:cNvSpPr txBox="1"/>
          <p:nvPr/>
        </p:nvSpPr>
        <p:spPr bwMode="auto">
          <a:xfrm rot="16200000">
            <a:off x="6561195" y="3260013"/>
            <a:ext cx="233216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Survival Probability</a:t>
            </a:r>
          </a:p>
        </p:txBody>
      </p:sp>
      <p:sp>
        <p:nvSpPr>
          <p:cNvPr id="36" name="TextBox 35">
            <a:extLst>
              <a:ext uri="{FF2B5EF4-FFF2-40B4-BE49-F238E27FC236}">
                <a16:creationId xmlns:a16="http://schemas.microsoft.com/office/drawing/2014/main" id="{3018D500-CA31-D94B-91CB-3F0EA6357C00}"/>
              </a:ext>
            </a:extLst>
          </p:cNvPr>
          <p:cNvSpPr txBox="1"/>
          <p:nvPr/>
        </p:nvSpPr>
        <p:spPr bwMode="auto">
          <a:xfrm>
            <a:off x="7832835" y="2096097"/>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7" name="TextBox 36">
            <a:extLst>
              <a:ext uri="{FF2B5EF4-FFF2-40B4-BE49-F238E27FC236}">
                <a16:creationId xmlns:a16="http://schemas.microsoft.com/office/drawing/2014/main" id="{3CC4911F-CDCB-7740-B33C-8F17AB52819F}"/>
              </a:ext>
            </a:extLst>
          </p:cNvPr>
          <p:cNvSpPr txBox="1"/>
          <p:nvPr/>
        </p:nvSpPr>
        <p:spPr bwMode="auto">
          <a:xfrm>
            <a:off x="7832835" y="2538913"/>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38" name="TextBox 37">
            <a:extLst>
              <a:ext uri="{FF2B5EF4-FFF2-40B4-BE49-F238E27FC236}">
                <a16:creationId xmlns:a16="http://schemas.microsoft.com/office/drawing/2014/main" id="{908265B3-701C-F14B-92F1-7D8CF53A3036}"/>
              </a:ext>
            </a:extLst>
          </p:cNvPr>
          <p:cNvSpPr txBox="1"/>
          <p:nvPr/>
        </p:nvSpPr>
        <p:spPr bwMode="auto">
          <a:xfrm>
            <a:off x="7832835" y="2981729"/>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39" name="TextBox 38">
            <a:extLst>
              <a:ext uri="{FF2B5EF4-FFF2-40B4-BE49-F238E27FC236}">
                <a16:creationId xmlns:a16="http://schemas.microsoft.com/office/drawing/2014/main" id="{5EF4D9FE-0C9F-254C-8C4F-9EA4AFDB7A84}"/>
              </a:ext>
            </a:extLst>
          </p:cNvPr>
          <p:cNvSpPr txBox="1"/>
          <p:nvPr/>
        </p:nvSpPr>
        <p:spPr bwMode="auto">
          <a:xfrm>
            <a:off x="7832835" y="3424545"/>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40" name="TextBox 39">
            <a:extLst>
              <a:ext uri="{FF2B5EF4-FFF2-40B4-BE49-F238E27FC236}">
                <a16:creationId xmlns:a16="http://schemas.microsoft.com/office/drawing/2014/main" id="{9BCD4C99-771C-0844-90A8-E04A68EBCB3A}"/>
              </a:ext>
            </a:extLst>
          </p:cNvPr>
          <p:cNvSpPr txBox="1"/>
          <p:nvPr/>
        </p:nvSpPr>
        <p:spPr bwMode="auto">
          <a:xfrm>
            <a:off x="7832835" y="3867361"/>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41" name="TextBox 40">
            <a:extLst>
              <a:ext uri="{FF2B5EF4-FFF2-40B4-BE49-F238E27FC236}">
                <a16:creationId xmlns:a16="http://schemas.microsoft.com/office/drawing/2014/main" id="{79AF3C4E-280D-054B-9F40-87A64A257EC1}"/>
              </a:ext>
            </a:extLst>
          </p:cNvPr>
          <p:cNvSpPr txBox="1"/>
          <p:nvPr/>
        </p:nvSpPr>
        <p:spPr bwMode="auto">
          <a:xfrm>
            <a:off x="7832835" y="4310179"/>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grpSp>
        <p:nvGrpSpPr>
          <p:cNvPr id="48" name="Group 47">
            <a:extLst>
              <a:ext uri="{FF2B5EF4-FFF2-40B4-BE49-F238E27FC236}">
                <a16:creationId xmlns:a16="http://schemas.microsoft.com/office/drawing/2014/main" id="{91A8CABB-D89C-CA44-8B91-84AAFF4BC931}"/>
              </a:ext>
            </a:extLst>
          </p:cNvPr>
          <p:cNvGrpSpPr/>
          <p:nvPr/>
        </p:nvGrpSpPr>
        <p:grpSpPr>
          <a:xfrm>
            <a:off x="10147198" y="2155879"/>
            <a:ext cx="1719279" cy="923330"/>
            <a:chOff x="10359753" y="2382579"/>
            <a:chExt cx="1719279" cy="923330"/>
          </a:xfrm>
        </p:grpSpPr>
        <p:sp>
          <p:nvSpPr>
            <p:cNvPr id="42" name="TextBox 41">
              <a:extLst>
                <a:ext uri="{FF2B5EF4-FFF2-40B4-BE49-F238E27FC236}">
                  <a16:creationId xmlns:a16="http://schemas.microsoft.com/office/drawing/2014/main" id="{1A11E72E-2663-0B42-80BD-51778105EDA4}"/>
                </a:ext>
              </a:extLst>
            </p:cNvPr>
            <p:cNvSpPr txBox="1"/>
            <p:nvPr/>
          </p:nvSpPr>
          <p:spPr bwMode="auto">
            <a:xfrm>
              <a:off x="10658600" y="2382579"/>
              <a:ext cx="142043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Drug</a:t>
              </a:r>
              <a:br>
                <a:rPr lang="en-US" dirty="0">
                  <a:solidFill>
                    <a:schemeClr val="bg1"/>
                  </a:solidFill>
                  <a:latin typeface="Calibri" panose="020F0502020204030204" pitchFamily="34" charset="0"/>
                </a:rPr>
              </a:br>
              <a:r>
                <a:rPr lang="en-US" b="0" dirty="0">
                  <a:solidFill>
                    <a:schemeClr val="bg1"/>
                  </a:solidFill>
                  <a:latin typeface="Calibri" panose="020F0502020204030204" pitchFamily="34" charset="0"/>
                </a:rPr>
                <a:t>CPX-351</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HMA + Ven</a:t>
              </a:r>
            </a:p>
          </p:txBody>
        </p:sp>
        <p:cxnSp>
          <p:nvCxnSpPr>
            <p:cNvPr id="44" name="Straight Connector 43">
              <a:extLst>
                <a:ext uri="{FF2B5EF4-FFF2-40B4-BE49-F238E27FC236}">
                  <a16:creationId xmlns:a16="http://schemas.microsoft.com/office/drawing/2014/main" id="{F1344724-E976-6747-A1DB-DEFCDC35DF0C}"/>
                </a:ext>
              </a:extLst>
            </p:cNvPr>
            <p:cNvCxnSpPr>
              <a:cxnSpLocks/>
            </p:cNvCxnSpPr>
            <p:nvPr/>
          </p:nvCxnSpPr>
          <p:spPr bwMode="auto">
            <a:xfrm flipH="1">
              <a:off x="10359753" y="2868750"/>
              <a:ext cx="298847" cy="342"/>
            </a:xfrm>
            <a:prstGeom prst="line">
              <a:avLst/>
            </a:prstGeom>
            <a:noFill/>
            <a:ln w="28575" cap="flat" cmpd="sng" algn="ctr">
              <a:solidFill>
                <a:schemeClr val="bg1"/>
              </a:solidFill>
              <a:prstDash val="solid"/>
              <a:round/>
              <a:headEnd type="none" w="med" len="med"/>
              <a:tailEnd type="none" w="med" len="med"/>
            </a:ln>
            <a:effectLst/>
          </p:spPr>
        </p:cxnSp>
        <p:cxnSp>
          <p:nvCxnSpPr>
            <p:cNvPr id="45" name="Straight Connector 44">
              <a:extLst>
                <a:ext uri="{FF2B5EF4-FFF2-40B4-BE49-F238E27FC236}">
                  <a16:creationId xmlns:a16="http://schemas.microsoft.com/office/drawing/2014/main" id="{CCEDA414-F498-924C-81F0-DDF9D39C03A7}"/>
                </a:ext>
              </a:extLst>
            </p:cNvPr>
            <p:cNvCxnSpPr>
              <a:cxnSpLocks/>
            </p:cNvCxnSpPr>
            <p:nvPr/>
          </p:nvCxnSpPr>
          <p:spPr bwMode="auto">
            <a:xfrm flipH="1">
              <a:off x="10359753" y="3121509"/>
              <a:ext cx="298847" cy="342"/>
            </a:xfrm>
            <a:prstGeom prst="line">
              <a:avLst/>
            </a:prstGeom>
            <a:noFill/>
            <a:ln w="28575" cap="flat" cmpd="sng" algn="ctr">
              <a:solidFill>
                <a:schemeClr val="accent3"/>
              </a:solidFill>
              <a:prstDash val="solid"/>
              <a:round/>
              <a:headEnd type="none" w="med" len="med"/>
              <a:tailEnd type="none" w="med" len="med"/>
            </a:ln>
            <a:effectLst/>
          </p:spPr>
        </p:cxnSp>
      </p:grpSp>
      <p:sp>
        <p:nvSpPr>
          <p:cNvPr id="46" name="Freeform 45">
            <a:extLst>
              <a:ext uri="{FF2B5EF4-FFF2-40B4-BE49-F238E27FC236}">
                <a16:creationId xmlns:a16="http://schemas.microsoft.com/office/drawing/2014/main" id="{FFF53CC1-FA51-CE4C-A6CA-C32F277BEFE4}"/>
              </a:ext>
            </a:extLst>
          </p:cNvPr>
          <p:cNvSpPr/>
          <p:nvPr/>
        </p:nvSpPr>
        <p:spPr bwMode="auto">
          <a:xfrm>
            <a:off x="8391122" y="2287294"/>
            <a:ext cx="3387969" cy="1789723"/>
          </a:xfrm>
          <a:custGeom>
            <a:avLst/>
            <a:gdLst>
              <a:gd name="connsiteX0" fmla="*/ 3387969 w 3387969"/>
              <a:gd name="connsiteY0" fmla="*/ 1789723 h 1789723"/>
              <a:gd name="connsiteX1" fmla="*/ 2844800 w 3387969"/>
              <a:gd name="connsiteY1" fmla="*/ 1789723 h 1789723"/>
              <a:gd name="connsiteX2" fmla="*/ 2844800 w 3387969"/>
              <a:gd name="connsiteY2" fmla="*/ 1672493 h 1789723"/>
              <a:gd name="connsiteX3" fmla="*/ 2540000 w 3387969"/>
              <a:gd name="connsiteY3" fmla="*/ 1672493 h 1789723"/>
              <a:gd name="connsiteX4" fmla="*/ 2540000 w 3387969"/>
              <a:gd name="connsiteY4" fmla="*/ 1594339 h 1789723"/>
              <a:gd name="connsiteX5" fmla="*/ 1930400 w 3387969"/>
              <a:gd name="connsiteY5" fmla="*/ 1594339 h 1789723"/>
              <a:gd name="connsiteX6" fmla="*/ 1930400 w 3387969"/>
              <a:gd name="connsiteY6" fmla="*/ 1566985 h 1789723"/>
              <a:gd name="connsiteX7" fmla="*/ 1766277 w 3387969"/>
              <a:gd name="connsiteY7" fmla="*/ 1566985 h 1789723"/>
              <a:gd name="connsiteX8" fmla="*/ 1766277 w 3387969"/>
              <a:gd name="connsiteY8" fmla="*/ 1520093 h 1789723"/>
              <a:gd name="connsiteX9" fmla="*/ 1715477 w 3387969"/>
              <a:gd name="connsiteY9" fmla="*/ 1520093 h 1789723"/>
              <a:gd name="connsiteX10" fmla="*/ 1715477 w 3387969"/>
              <a:gd name="connsiteY10" fmla="*/ 1477108 h 1789723"/>
              <a:gd name="connsiteX11" fmla="*/ 1645138 w 3387969"/>
              <a:gd name="connsiteY11" fmla="*/ 1477108 h 1789723"/>
              <a:gd name="connsiteX12" fmla="*/ 1645138 w 3387969"/>
              <a:gd name="connsiteY12" fmla="*/ 1477108 h 1789723"/>
              <a:gd name="connsiteX13" fmla="*/ 1645138 w 3387969"/>
              <a:gd name="connsiteY13" fmla="*/ 1441939 h 1789723"/>
              <a:gd name="connsiteX14" fmla="*/ 1547446 w 3387969"/>
              <a:gd name="connsiteY14" fmla="*/ 1441939 h 1789723"/>
              <a:gd name="connsiteX15" fmla="*/ 1547446 w 3387969"/>
              <a:gd name="connsiteY15" fmla="*/ 1395047 h 1789723"/>
              <a:gd name="connsiteX16" fmla="*/ 1414584 w 3387969"/>
              <a:gd name="connsiteY16" fmla="*/ 1395047 h 1789723"/>
              <a:gd name="connsiteX17" fmla="*/ 1414584 w 3387969"/>
              <a:gd name="connsiteY17" fmla="*/ 1395047 h 1789723"/>
              <a:gd name="connsiteX18" fmla="*/ 1414584 w 3387969"/>
              <a:gd name="connsiteY18" fmla="*/ 1395047 h 1789723"/>
              <a:gd name="connsiteX19" fmla="*/ 1414584 w 3387969"/>
              <a:gd name="connsiteY19" fmla="*/ 1375508 h 1789723"/>
              <a:gd name="connsiteX20" fmla="*/ 1324708 w 3387969"/>
              <a:gd name="connsiteY20" fmla="*/ 1375508 h 1789723"/>
              <a:gd name="connsiteX21" fmla="*/ 1273908 w 3387969"/>
              <a:gd name="connsiteY21" fmla="*/ 1324708 h 1789723"/>
              <a:gd name="connsiteX22" fmla="*/ 1187938 w 3387969"/>
              <a:gd name="connsiteY22" fmla="*/ 1324708 h 1789723"/>
              <a:gd name="connsiteX23" fmla="*/ 1090246 w 3387969"/>
              <a:gd name="connsiteY23" fmla="*/ 1227016 h 1789723"/>
              <a:gd name="connsiteX24" fmla="*/ 1090246 w 3387969"/>
              <a:gd name="connsiteY24" fmla="*/ 1191847 h 1789723"/>
              <a:gd name="connsiteX25" fmla="*/ 1012092 w 3387969"/>
              <a:gd name="connsiteY25" fmla="*/ 1191847 h 1789723"/>
              <a:gd name="connsiteX26" fmla="*/ 918308 w 3387969"/>
              <a:gd name="connsiteY26" fmla="*/ 1078523 h 1789723"/>
              <a:gd name="connsiteX27" fmla="*/ 855784 w 3387969"/>
              <a:gd name="connsiteY27" fmla="*/ 1008185 h 1789723"/>
              <a:gd name="connsiteX28" fmla="*/ 804984 w 3387969"/>
              <a:gd name="connsiteY28" fmla="*/ 1008185 h 1789723"/>
              <a:gd name="connsiteX29" fmla="*/ 804984 w 3387969"/>
              <a:gd name="connsiteY29" fmla="*/ 961293 h 1789723"/>
              <a:gd name="connsiteX30" fmla="*/ 765908 w 3387969"/>
              <a:gd name="connsiteY30" fmla="*/ 953477 h 1789723"/>
              <a:gd name="connsiteX31" fmla="*/ 762000 w 3387969"/>
              <a:gd name="connsiteY31" fmla="*/ 894862 h 1789723"/>
              <a:gd name="connsiteX32" fmla="*/ 679938 w 3387969"/>
              <a:gd name="connsiteY32" fmla="*/ 887047 h 1789723"/>
              <a:gd name="connsiteX33" fmla="*/ 672123 w 3387969"/>
              <a:gd name="connsiteY33" fmla="*/ 828431 h 1789723"/>
              <a:gd name="connsiteX34" fmla="*/ 597877 w 3387969"/>
              <a:gd name="connsiteY34" fmla="*/ 824523 h 1789723"/>
              <a:gd name="connsiteX35" fmla="*/ 511908 w 3387969"/>
              <a:gd name="connsiteY35" fmla="*/ 679939 h 1789723"/>
              <a:gd name="connsiteX36" fmla="*/ 461108 w 3387969"/>
              <a:gd name="connsiteY36" fmla="*/ 605693 h 1789723"/>
              <a:gd name="connsiteX37" fmla="*/ 406400 w 3387969"/>
              <a:gd name="connsiteY37" fmla="*/ 597877 h 1789723"/>
              <a:gd name="connsiteX38" fmla="*/ 402492 w 3387969"/>
              <a:gd name="connsiteY38" fmla="*/ 562708 h 1789723"/>
              <a:gd name="connsiteX39" fmla="*/ 343877 w 3387969"/>
              <a:gd name="connsiteY39" fmla="*/ 562708 h 1789723"/>
              <a:gd name="connsiteX40" fmla="*/ 336061 w 3387969"/>
              <a:gd name="connsiteY40" fmla="*/ 508000 h 1789723"/>
              <a:gd name="connsiteX41" fmla="*/ 289169 w 3387969"/>
              <a:gd name="connsiteY41" fmla="*/ 500185 h 1789723"/>
              <a:gd name="connsiteX42" fmla="*/ 289169 w 3387969"/>
              <a:gd name="connsiteY42" fmla="*/ 433754 h 1789723"/>
              <a:gd name="connsiteX43" fmla="*/ 254000 w 3387969"/>
              <a:gd name="connsiteY43" fmla="*/ 433754 h 1789723"/>
              <a:gd name="connsiteX44" fmla="*/ 246184 w 3387969"/>
              <a:gd name="connsiteY44" fmla="*/ 375139 h 1789723"/>
              <a:gd name="connsiteX45" fmla="*/ 207108 w 3387969"/>
              <a:gd name="connsiteY45" fmla="*/ 375139 h 1789723"/>
              <a:gd name="connsiteX46" fmla="*/ 203200 w 3387969"/>
              <a:gd name="connsiteY46" fmla="*/ 308708 h 1789723"/>
              <a:gd name="connsiteX47" fmla="*/ 144584 w 3387969"/>
              <a:gd name="connsiteY47" fmla="*/ 293077 h 1789723"/>
              <a:gd name="connsiteX48" fmla="*/ 136769 w 3387969"/>
              <a:gd name="connsiteY48" fmla="*/ 183662 h 1789723"/>
              <a:gd name="connsiteX49" fmla="*/ 46892 w 3387969"/>
              <a:gd name="connsiteY49" fmla="*/ 93785 h 1789723"/>
              <a:gd name="connsiteX50" fmla="*/ 0 w 3387969"/>
              <a:gd name="connsiteY50" fmla="*/ 0 h 17897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87969" h="1789723">
                <a:moveTo>
                  <a:pt x="3387969" y="1789723"/>
                </a:moveTo>
                <a:lnTo>
                  <a:pt x="2844800" y="1789723"/>
                </a:lnTo>
                <a:lnTo>
                  <a:pt x="2844800" y="1672493"/>
                </a:lnTo>
                <a:lnTo>
                  <a:pt x="2540000" y="1672493"/>
                </a:lnTo>
                <a:lnTo>
                  <a:pt x="2540000" y="1594339"/>
                </a:lnTo>
                <a:lnTo>
                  <a:pt x="1930400" y="1594339"/>
                </a:lnTo>
                <a:lnTo>
                  <a:pt x="1930400" y="1566985"/>
                </a:lnTo>
                <a:lnTo>
                  <a:pt x="1766277" y="1566985"/>
                </a:lnTo>
                <a:lnTo>
                  <a:pt x="1766277" y="1520093"/>
                </a:lnTo>
                <a:lnTo>
                  <a:pt x="1715477" y="1520093"/>
                </a:lnTo>
                <a:lnTo>
                  <a:pt x="1715477" y="1477108"/>
                </a:lnTo>
                <a:lnTo>
                  <a:pt x="1645138" y="1477108"/>
                </a:lnTo>
                <a:lnTo>
                  <a:pt x="1645138" y="1477108"/>
                </a:lnTo>
                <a:lnTo>
                  <a:pt x="1645138" y="1441939"/>
                </a:lnTo>
                <a:lnTo>
                  <a:pt x="1547446" y="1441939"/>
                </a:lnTo>
                <a:lnTo>
                  <a:pt x="1547446" y="1395047"/>
                </a:lnTo>
                <a:lnTo>
                  <a:pt x="1414584" y="1395047"/>
                </a:lnTo>
                <a:lnTo>
                  <a:pt x="1414584" y="1395047"/>
                </a:lnTo>
                <a:lnTo>
                  <a:pt x="1414584" y="1395047"/>
                </a:lnTo>
                <a:lnTo>
                  <a:pt x="1414584" y="1375508"/>
                </a:lnTo>
                <a:lnTo>
                  <a:pt x="1324708" y="1375508"/>
                </a:lnTo>
                <a:lnTo>
                  <a:pt x="1273908" y="1324708"/>
                </a:lnTo>
                <a:lnTo>
                  <a:pt x="1187938" y="1324708"/>
                </a:lnTo>
                <a:lnTo>
                  <a:pt x="1090246" y="1227016"/>
                </a:lnTo>
                <a:lnTo>
                  <a:pt x="1090246" y="1191847"/>
                </a:lnTo>
                <a:lnTo>
                  <a:pt x="1012092" y="1191847"/>
                </a:lnTo>
                <a:lnTo>
                  <a:pt x="918308" y="1078523"/>
                </a:lnTo>
                <a:lnTo>
                  <a:pt x="855784" y="1008185"/>
                </a:lnTo>
                <a:lnTo>
                  <a:pt x="804984" y="1008185"/>
                </a:lnTo>
                <a:lnTo>
                  <a:pt x="804984" y="961293"/>
                </a:lnTo>
                <a:lnTo>
                  <a:pt x="765908" y="953477"/>
                </a:lnTo>
                <a:lnTo>
                  <a:pt x="762000" y="894862"/>
                </a:lnTo>
                <a:lnTo>
                  <a:pt x="679938" y="887047"/>
                </a:lnTo>
                <a:lnTo>
                  <a:pt x="672123" y="828431"/>
                </a:lnTo>
                <a:lnTo>
                  <a:pt x="597877" y="824523"/>
                </a:lnTo>
                <a:lnTo>
                  <a:pt x="511908" y="679939"/>
                </a:lnTo>
                <a:lnTo>
                  <a:pt x="461108" y="605693"/>
                </a:lnTo>
                <a:lnTo>
                  <a:pt x="406400" y="597877"/>
                </a:lnTo>
                <a:lnTo>
                  <a:pt x="402492" y="562708"/>
                </a:lnTo>
                <a:lnTo>
                  <a:pt x="343877" y="562708"/>
                </a:lnTo>
                <a:lnTo>
                  <a:pt x="336061" y="508000"/>
                </a:lnTo>
                <a:lnTo>
                  <a:pt x="289169" y="500185"/>
                </a:lnTo>
                <a:lnTo>
                  <a:pt x="289169" y="433754"/>
                </a:lnTo>
                <a:lnTo>
                  <a:pt x="254000" y="433754"/>
                </a:lnTo>
                <a:lnTo>
                  <a:pt x="246184" y="375139"/>
                </a:lnTo>
                <a:lnTo>
                  <a:pt x="207108" y="375139"/>
                </a:lnTo>
                <a:lnTo>
                  <a:pt x="203200" y="308708"/>
                </a:lnTo>
                <a:lnTo>
                  <a:pt x="144584" y="293077"/>
                </a:lnTo>
                <a:lnTo>
                  <a:pt x="136769" y="183662"/>
                </a:lnTo>
                <a:lnTo>
                  <a:pt x="46892" y="93785"/>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47" name="Freeform 46">
            <a:extLst>
              <a:ext uri="{FF2B5EF4-FFF2-40B4-BE49-F238E27FC236}">
                <a16:creationId xmlns:a16="http://schemas.microsoft.com/office/drawing/2014/main" id="{A79A5962-81B5-DF45-BBBA-9A8FB7BADE3D}"/>
              </a:ext>
            </a:extLst>
          </p:cNvPr>
          <p:cNvSpPr/>
          <p:nvPr/>
        </p:nvSpPr>
        <p:spPr bwMode="auto">
          <a:xfrm>
            <a:off x="8422383" y="2306833"/>
            <a:ext cx="3360616" cy="1762369"/>
          </a:xfrm>
          <a:custGeom>
            <a:avLst/>
            <a:gdLst>
              <a:gd name="connsiteX0" fmla="*/ 3360616 w 3360616"/>
              <a:gd name="connsiteY0" fmla="*/ 1762369 h 1762369"/>
              <a:gd name="connsiteX1" fmla="*/ 3227754 w 3360616"/>
              <a:gd name="connsiteY1" fmla="*/ 1762369 h 1762369"/>
              <a:gd name="connsiteX2" fmla="*/ 3227754 w 3360616"/>
              <a:gd name="connsiteY2" fmla="*/ 1594338 h 1762369"/>
              <a:gd name="connsiteX3" fmla="*/ 2622062 w 3360616"/>
              <a:gd name="connsiteY3" fmla="*/ 1594338 h 1762369"/>
              <a:gd name="connsiteX4" fmla="*/ 2622062 w 3360616"/>
              <a:gd name="connsiteY4" fmla="*/ 1594338 h 1762369"/>
              <a:gd name="connsiteX5" fmla="*/ 2622062 w 3360616"/>
              <a:gd name="connsiteY5" fmla="*/ 1555261 h 1762369"/>
              <a:gd name="connsiteX6" fmla="*/ 2489200 w 3360616"/>
              <a:gd name="connsiteY6" fmla="*/ 1555261 h 1762369"/>
              <a:gd name="connsiteX7" fmla="*/ 2489200 w 3360616"/>
              <a:gd name="connsiteY7" fmla="*/ 1520092 h 1762369"/>
              <a:gd name="connsiteX8" fmla="*/ 2266462 w 3360616"/>
              <a:gd name="connsiteY8" fmla="*/ 1520092 h 1762369"/>
              <a:gd name="connsiteX9" fmla="*/ 2266462 w 3360616"/>
              <a:gd name="connsiteY9" fmla="*/ 1520092 h 1762369"/>
              <a:gd name="connsiteX10" fmla="*/ 2250831 w 3360616"/>
              <a:gd name="connsiteY10" fmla="*/ 1504461 h 1762369"/>
              <a:gd name="connsiteX11" fmla="*/ 2043723 w 3360616"/>
              <a:gd name="connsiteY11" fmla="*/ 1504461 h 1762369"/>
              <a:gd name="connsiteX12" fmla="*/ 2043723 w 3360616"/>
              <a:gd name="connsiteY12" fmla="*/ 1465384 h 1762369"/>
              <a:gd name="connsiteX13" fmla="*/ 1938216 w 3360616"/>
              <a:gd name="connsiteY13" fmla="*/ 1465384 h 1762369"/>
              <a:gd name="connsiteX14" fmla="*/ 1938216 w 3360616"/>
              <a:gd name="connsiteY14" fmla="*/ 1418492 h 1762369"/>
              <a:gd name="connsiteX15" fmla="*/ 1832708 w 3360616"/>
              <a:gd name="connsiteY15" fmla="*/ 1418492 h 1762369"/>
              <a:gd name="connsiteX16" fmla="*/ 1832708 w 3360616"/>
              <a:gd name="connsiteY16" fmla="*/ 1418492 h 1762369"/>
              <a:gd name="connsiteX17" fmla="*/ 1832708 w 3360616"/>
              <a:gd name="connsiteY17" fmla="*/ 1387231 h 1762369"/>
              <a:gd name="connsiteX18" fmla="*/ 1778000 w 3360616"/>
              <a:gd name="connsiteY18" fmla="*/ 1387231 h 1762369"/>
              <a:gd name="connsiteX19" fmla="*/ 1778000 w 3360616"/>
              <a:gd name="connsiteY19" fmla="*/ 1312984 h 1762369"/>
              <a:gd name="connsiteX20" fmla="*/ 1652954 w 3360616"/>
              <a:gd name="connsiteY20" fmla="*/ 1312984 h 1762369"/>
              <a:gd name="connsiteX21" fmla="*/ 1652954 w 3360616"/>
              <a:gd name="connsiteY21" fmla="*/ 1312984 h 1762369"/>
              <a:gd name="connsiteX22" fmla="*/ 1652954 w 3360616"/>
              <a:gd name="connsiteY22" fmla="*/ 1312984 h 1762369"/>
              <a:gd name="connsiteX23" fmla="*/ 1652954 w 3360616"/>
              <a:gd name="connsiteY23" fmla="*/ 1312984 h 1762369"/>
              <a:gd name="connsiteX24" fmla="*/ 1652954 w 3360616"/>
              <a:gd name="connsiteY24" fmla="*/ 1277815 h 1762369"/>
              <a:gd name="connsiteX25" fmla="*/ 1594339 w 3360616"/>
              <a:gd name="connsiteY25" fmla="*/ 1277815 h 1762369"/>
              <a:gd name="connsiteX26" fmla="*/ 1594339 w 3360616"/>
              <a:gd name="connsiteY26" fmla="*/ 1250461 h 1762369"/>
              <a:gd name="connsiteX27" fmla="*/ 1496647 w 3360616"/>
              <a:gd name="connsiteY27" fmla="*/ 1250461 h 1762369"/>
              <a:gd name="connsiteX28" fmla="*/ 1496647 w 3360616"/>
              <a:gd name="connsiteY28" fmla="*/ 1195754 h 1762369"/>
              <a:gd name="connsiteX29" fmla="*/ 1422400 w 3360616"/>
              <a:gd name="connsiteY29" fmla="*/ 1195754 h 1762369"/>
              <a:gd name="connsiteX30" fmla="*/ 1422400 w 3360616"/>
              <a:gd name="connsiteY30" fmla="*/ 1105877 h 1762369"/>
              <a:gd name="connsiteX31" fmla="*/ 1352062 w 3360616"/>
              <a:gd name="connsiteY31" fmla="*/ 1105877 h 1762369"/>
              <a:gd name="connsiteX32" fmla="*/ 1352062 w 3360616"/>
              <a:gd name="connsiteY32" fmla="*/ 1043354 h 1762369"/>
              <a:gd name="connsiteX33" fmla="*/ 1242647 w 3360616"/>
              <a:gd name="connsiteY33" fmla="*/ 1043354 h 1762369"/>
              <a:gd name="connsiteX34" fmla="*/ 1242647 w 3360616"/>
              <a:gd name="connsiteY34" fmla="*/ 980831 h 1762369"/>
              <a:gd name="connsiteX35" fmla="*/ 1117600 w 3360616"/>
              <a:gd name="connsiteY35" fmla="*/ 980831 h 1762369"/>
              <a:gd name="connsiteX36" fmla="*/ 1117600 w 3360616"/>
              <a:gd name="connsiteY36" fmla="*/ 906584 h 1762369"/>
              <a:gd name="connsiteX37" fmla="*/ 1058985 w 3360616"/>
              <a:gd name="connsiteY37" fmla="*/ 906584 h 1762369"/>
              <a:gd name="connsiteX38" fmla="*/ 1058985 w 3360616"/>
              <a:gd name="connsiteY38" fmla="*/ 847969 h 1762369"/>
              <a:gd name="connsiteX39" fmla="*/ 965200 w 3360616"/>
              <a:gd name="connsiteY39" fmla="*/ 847969 h 1762369"/>
              <a:gd name="connsiteX40" fmla="*/ 965200 w 3360616"/>
              <a:gd name="connsiteY40" fmla="*/ 801077 h 1762369"/>
              <a:gd name="connsiteX41" fmla="*/ 847970 w 3360616"/>
              <a:gd name="connsiteY41" fmla="*/ 801077 h 1762369"/>
              <a:gd name="connsiteX42" fmla="*/ 847970 w 3360616"/>
              <a:gd name="connsiteY42" fmla="*/ 719015 h 1762369"/>
              <a:gd name="connsiteX43" fmla="*/ 758093 w 3360616"/>
              <a:gd name="connsiteY43" fmla="*/ 719015 h 1762369"/>
              <a:gd name="connsiteX44" fmla="*/ 758093 w 3360616"/>
              <a:gd name="connsiteY44" fmla="*/ 672123 h 1762369"/>
              <a:gd name="connsiteX45" fmla="*/ 711200 w 3360616"/>
              <a:gd name="connsiteY45" fmla="*/ 672123 h 1762369"/>
              <a:gd name="connsiteX46" fmla="*/ 711200 w 3360616"/>
              <a:gd name="connsiteY46" fmla="*/ 629138 h 1762369"/>
              <a:gd name="connsiteX47" fmla="*/ 652585 w 3360616"/>
              <a:gd name="connsiteY47" fmla="*/ 629138 h 1762369"/>
              <a:gd name="connsiteX48" fmla="*/ 652585 w 3360616"/>
              <a:gd name="connsiteY48" fmla="*/ 590061 h 1762369"/>
              <a:gd name="connsiteX49" fmla="*/ 597877 w 3360616"/>
              <a:gd name="connsiteY49" fmla="*/ 590061 h 1762369"/>
              <a:gd name="connsiteX50" fmla="*/ 597877 w 3360616"/>
              <a:gd name="connsiteY50" fmla="*/ 543169 h 1762369"/>
              <a:gd name="connsiteX51" fmla="*/ 465016 w 3360616"/>
              <a:gd name="connsiteY51" fmla="*/ 543169 h 1762369"/>
              <a:gd name="connsiteX52" fmla="*/ 465016 w 3360616"/>
              <a:gd name="connsiteY52" fmla="*/ 476738 h 1762369"/>
              <a:gd name="connsiteX53" fmla="*/ 410308 w 3360616"/>
              <a:gd name="connsiteY53" fmla="*/ 476738 h 1762369"/>
              <a:gd name="connsiteX54" fmla="*/ 410308 w 3360616"/>
              <a:gd name="connsiteY54" fmla="*/ 418123 h 1762369"/>
              <a:gd name="connsiteX55" fmla="*/ 359508 w 3360616"/>
              <a:gd name="connsiteY55" fmla="*/ 418123 h 1762369"/>
              <a:gd name="connsiteX56" fmla="*/ 359508 w 3360616"/>
              <a:gd name="connsiteY56" fmla="*/ 363415 h 1762369"/>
              <a:gd name="connsiteX57" fmla="*/ 312616 w 3360616"/>
              <a:gd name="connsiteY57" fmla="*/ 363415 h 1762369"/>
              <a:gd name="connsiteX58" fmla="*/ 312616 w 3360616"/>
              <a:gd name="connsiteY58" fmla="*/ 304800 h 1762369"/>
              <a:gd name="connsiteX59" fmla="*/ 261816 w 3360616"/>
              <a:gd name="connsiteY59" fmla="*/ 304800 h 1762369"/>
              <a:gd name="connsiteX60" fmla="*/ 261816 w 3360616"/>
              <a:gd name="connsiteY60" fmla="*/ 238369 h 1762369"/>
              <a:gd name="connsiteX61" fmla="*/ 226647 w 3360616"/>
              <a:gd name="connsiteY61" fmla="*/ 238369 h 1762369"/>
              <a:gd name="connsiteX62" fmla="*/ 226647 w 3360616"/>
              <a:gd name="connsiteY62" fmla="*/ 175846 h 1762369"/>
              <a:gd name="connsiteX63" fmla="*/ 160216 w 3360616"/>
              <a:gd name="connsiteY63" fmla="*/ 175846 h 1762369"/>
              <a:gd name="connsiteX64" fmla="*/ 160216 w 3360616"/>
              <a:gd name="connsiteY64" fmla="*/ 125046 h 1762369"/>
              <a:gd name="connsiteX65" fmla="*/ 89877 w 3360616"/>
              <a:gd name="connsiteY65" fmla="*/ 125046 h 1762369"/>
              <a:gd name="connsiteX66" fmla="*/ 42985 w 3360616"/>
              <a:gd name="connsiteY66" fmla="*/ 62523 h 1762369"/>
              <a:gd name="connsiteX67" fmla="*/ 0 w 3360616"/>
              <a:gd name="connsiteY67" fmla="*/ 0 h 1762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60616" h="1762369">
                <a:moveTo>
                  <a:pt x="3360616" y="1762369"/>
                </a:moveTo>
                <a:lnTo>
                  <a:pt x="3227754" y="1762369"/>
                </a:lnTo>
                <a:lnTo>
                  <a:pt x="3227754" y="1594338"/>
                </a:lnTo>
                <a:lnTo>
                  <a:pt x="2622062" y="1594338"/>
                </a:lnTo>
                <a:lnTo>
                  <a:pt x="2622062" y="1594338"/>
                </a:lnTo>
                <a:lnTo>
                  <a:pt x="2622062" y="1555261"/>
                </a:lnTo>
                <a:lnTo>
                  <a:pt x="2489200" y="1555261"/>
                </a:lnTo>
                <a:lnTo>
                  <a:pt x="2489200" y="1520092"/>
                </a:lnTo>
                <a:lnTo>
                  <a:pt x="2266462" y="1520092"/>
                </a:lnTo>
                <a:lnTo>
                  <a:pt x="2266462" y="1520092"/>
                </a:lnTo>
                <a:lnTo>
                  <a:pt x="2250831" y="1504461"/>
                </a:lnTo>
                <a:lnTo>
                  <a:pt x="2043723" y="1504461"/>
                </a:lnTo>
                <a:lnTo>
                  <a:pt x="2043723" y="1465384"/>
                </a:lnTo>
                <a:lnTo>
                  <a:pt x="1938216" y="1465384"/>
                </a:lnTo>
                <a:lnTo>
                  <a:pt x="1938216" y="1418492"/>
                </a:lnTo>
                <a:lnTo>
                  <a:pt x="1832708" y="1418492"/>
                </a:lnTo>
                <a:lnTo>
                  <a:pt x="1832708" y="1418492"/>
                </a:lnTo>
                <a:lnTo>
                  <a:pt x="1832708" y="1387231"/>
                </a:lnTo>
                <a:lnTo>
                  <a:pt x="1778000" y="1387231"/>
                </a:lnTo>
                <a:lnTo>
                  <a:pt x="1778000" y="1312984"/>
                </a:lnTo>
                <a:lnTo>
                  <a:pt x="1652954" y="1312984"/>
                </a:lnTo>
                <a:lnTo>
                  <a:pt x="1652954" y="1312984"/>
                </a:lnTo>
                <a:lnTo>
                  <a:pt x="1652954" y="1312984"/>
                </a:lnTo>
                <a:lnTo>
                  <a:pt x="1652954" y="1312984"/>
                </a:lnTo>
                <a:lnTo>
                  <a:pt x="1652954" y="1277815"/>
                </a:lnTo>
                <a:lnTo>
                  <a:pt x="1594339" y="1277815"/>
                </a:lnTo>
                <a:lnTo>
                  <a:pt x="1594339" y="1250461"/>
                </a:lnTo>
                <a:lnTo>
                  <a:pt x="1496647" y="1250461"/>
                </a:lnTo>
                <a:lnTo>
                  <a:pt x="1496647" y="1195754"/>
                </a:lnTo>
                <a:lnTo>
                  <a:pt x="1422400" y="1195754"/>
                </a:lnTo>
                <a:lnTo>
                  <a:pt x="1422400" y="1105877"/>
                </a:lnTo>
                <a:lnTo>
                  <a:pt x="1352062" y="1105877"/>
                </a:lnTo>
                <a:lnTo>
                  <a:pt x="1352062" y="1043354"/>
                </a:lnTo>
                <a:lnTo>
                  <a:pt x="1242647" y="1043354"/>
                </a:lnTo>
                <a:lnTo>
                  <a:pt x="1242647" y="980831"/>
                </a:lnTo>
                <a:lnTo>
                  <a:pt x="1117600" y="980831"/>
                </a:lnTo>
                <a:lnTo>
                  <a:pt x="1117600" y="906584"/>
                </a:lnTo>
                <a:lnTo>
                  <a:pt x="1058985" y="906584"/>
                </a:lnTo>
                <a:lnTo>
                  <a:pt x="1058985" y="847969"/>
                </a:lnTo>
                <a:lnTo>
                  <a:pt x="965200" y="847969"/>
                </a:lnTo>
                <a:lnTo>
                  <a:pt x="965200" y="801077"/>
                </a:lnTo>
                <a:lnTo>
                  <a:pt x="847970" y="801077"/>
                </a:lnTo>
                <a:lnTo>
                  <a:pt x="847970" y="719015"/>
                </a:lnTo>
                <a:lnTo>
                  <a:pt x="758093" y="719015"/>
                </a:lnTo>
                <a:lnTo>
                  <a:pt x="758093" y="672123"/>
                </a:lnTo>
                <a:lnTo>
                  <a:pt x="711200" y="672123"/>
                </a:lnTo>
                <a:lnTo>
                  <a:pt x="711200" y="629138"/>
                </a:lnTo>
                <a:lnTo>
                  <a:pt x="652585" y="629138"/>
                </a:lnTo>
                <a:lnTo>
                  <a:pt x="652585" y="590061"/>
                </a:lnTo>
                <a:lnTo>
                  <a:pt x="597877" y="590061"/>
                </a:lnTo>
                <a:lnTo>
                  <a:pt x="597877" y="543169"/>
                </a:lnTo>
                <a:lnTo>
                  <a:pt x="465016" y="543169"/>
                </a:lnTo>
                <a:lnTo>
                  <a:pt x="465016" y="476738"/>
                </a:lnTo>
                <a:lnTo>
                  <a:pt x="410308" y="476738"/>
                </a:lnTo>
                <a:lnTo>
                  <a:pt x="410308" y="418123"/>
                </a:lnTo>
                <a:lnTo>
                  <a:pt x="359508" y="418123"/>
                </a:lnTo>
                <a:lnTo>
                  <a:pt x="359508" y="363415"/>
                </a:lnTo>
                <a:lnTo>
                  <a:pt x="312616" y="363415"/>
                </a:lnTo>
                <a:lnTo>
                  <a:pt x="312616" y="304800"/>
                </a:lnTo>
                <a:lnTo>
                  <a:pt x="261816" y="304800"/>
                </a:lnTo>
                <a:lnTo>
                  <a:pt x="261816" y="238369"/>
                </a:lnTo>
                <a:lnTo>
                  <a:pt x="226647" y="238369"/>
                </a:lnTo>
                <a:lnTo>
                  <a:pt x="226647" y="175846"/>
                </a:lnTo>
                <a:lnTo>
                  <a:pt x="160216" y="175846"/>
                </a:lnTo>
                <a:lnTo>
                  <a:pt x="160216" y="125046"/>
                </a:lnTo>
                <a:lnTo>
                  <a:pt x="89877" y="125046"/>
                </a:lnTo>
                <a:lnTo>
                  <a:pt x="42985" y="62523"/>
                </a:lnTo>
                <a:lnTo>
                  <a:pt x="0" y="0"/>
                </a:lnTo>
              </a:path>
            </a:pathLst>
          </a:custGeom>
          <a:noFill/>
          <a:ln w="28575">
            <a:solidFill>
              <a:schemeClr val="accent1"/>
            </a:solidFill>
            <a:miter lim="800000"/>
            <a:headEnd/>
            <a:tailEnd/>
          </a:ln>
        </p:spPr>
        <p:txBody>
          <a:bodyPr rtlCol="0" anchor="ctr"/>
          <a:lstStyle/>
          <a:p>
            <a:pPr algn="ctr"/>
            <a:endParaRPr lang="en-US" dirty="0"/>
          </a:p>
        </p:txBody>
      </p:sp>
      <p:grpSp>
        <p:nvGrpSpPr>
          <p:cNvPr id="103" name="Group 102">
            <a:extLst>
              <a:ext uri="{FF2B5EF4-FFF2-40B4-BE49-F238E27FC236}">
                <a16:creationId xmlns:a16="http://schemas.microsoft.com/office/drawing/2014/main" id="{7F86DE75-C2D3-DF4E-B15D-FC2A6E533E2C}"/>
              </a:ext>
            </a:extLst>
          </p:cNvPr>
          <p:cNvGrpSpPr/>
          <p:nvPr/>
        </p:nvGrpSpPr>
        <p:grpSpPr>
          <a:xfrm>
            <a:off x="428283" y="3191711"/>
            <a:ext cx="7439955" cy="2879504"/>
            <a:chOff x="185754" y="3191711"/>
            <a:chExt cx="7439955" cy="2879504"/>
          </a:xfrm>
        </p:grpSpPr>
        <p:cxnSp>
          <p:nvCxnSpPr>
            <p:cNvPr id="50" name="Straight Connector 49">
              <a:extLst>
                <a:ext uri="{FF2B5EF4-FFF2-40B4-BE49-F238E27FC236}">
                  <a16:creationId xmlns:a16="http://schemas.microsoft.com/office/drawing/2014/main" id="{21F8955B-C6A3-3140-9536-4669C868501A}"/>
                </a:ext>
              </a:extLst>
            </p:cNvPr>
            <p:cNvCxnSpPr/>
            <p:nvPr/>
          </p:nvCxnSpPr>
          <p:spPr bwMode="auto">
            <a:xfrm>
              <a:off x="3991098" y="5417820"/>
              <a:ext cx="2514600" cy="0"/>
            </a:xfrm>
            <a:prstGeom prst="line">
              <a:avLst/>
            </a:prstGeom>
            <a:noFill/>
            <a:ln w="28575" cap="flat" cmpd="sng" algn="ctr">
              <a:solidFill>
                <a:schemeClr val="bg1"/>
              </a:solidFill>
              <a:prstDash val="solid"/>
              <a:round/>
              <a:headEnd type="none" w="med" len="med"/>
              <a:tailEnd type="none" w="med" len="med"/>
            </a:ln>
            <a:effectLst/>
          </p:spPr>
        </p:cxnSp>
        <p:cxnSp>
          <p:nvCxnSpPr>
            <p:cNvPr id="52" name="Straight Connector 51">
              <a:extLst>
                <a:ext uri="{FF2B5EF4-FFF2-40B4-BE49-F238E27FC236}">
                  <a16:creationId xmlns:a16="http://schemas.microsoft.com/office/drawing/2014/main" id="{A8AA4C28-FC9E-3F41-A73B-1C4E84032BC2}"/>
                </a:ext>
              </a:extLst>
            </p:cNvPr>
            <p:cNvCxnSpPr>
              <a:cxnSpLocks/>
            </p:cNvCxnSpPr>
            <p:nvPr/>
          </p:nvCxnSpPr>
          <p:spPr bwMode="auto">
            <a:xfrm flipV="1">
              <a:off x="5671308" y="3677055"/>
              <a:ext cx="0" cy="1729335"/>
            </a:xfrm>
            <a:prstGeom prst="line">
              <a:avLst/>
            </a:prstGeom>
            <a:noFill/>
            <a:ln w="28575" cap="flat" cmpd="sng" algn="ctr">
              <a:solidFill>
                <a:schemeClr val="bg1"/>
              </a:solidFill>
              <a:prstDash val="solid"/>
              <a:round/>
              <a:headEnd type="none" w="med" len="med"/>
              <a:tailEnd type="none" w="med" len="med"/>
            </a:ln>
            <a:effectLst/>
          </p:spPr>
        </p:cxnSp>
        <p:cxnSp>
          <p:nvCxnSpPr>
            <p:cNvPr id="55" name="Straight Connector 54">
              <a:extLst>
                <a:ext uri="{FF2B5EF4-FFF2-40B4-BE49-F238E27FC236}">
                  <a16:creationId xmlns:a16="http://schemas.microsoft.com/office/drawing/2014/main" id="{E26B5FBB-A6F9-C146-9BCE-4F09921EB9FB}"/>
                </a:ext>
              </a:extLst>
            </p:cNvPr>
            <p:cNvCxnSpPr>
              <a:cxnSpLocks/>
            </p:cNvCxnSpPr>
            <p:nvPr/>
          </p:nvCxnSpPr>
          <p:spPr bwMode="auto">
            <a:xfrm>
              <a:off x="4829298" y="54178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6" name="Straight Connector 55">
              <a:extLst>
                <a:ext uri="{FF2B5EF4-FFF2-40B4-BE49-F238E27FC236}">
                  <a16:creationId xmlns:a16="http://schemas.microsoft.com/office/drawing/2014/main" id="{17548537-3730-0F4A-A783-66457B93820C}"/>
                </a:ext>
              </a:extLst>
            </p:cNvPr>
            <p:cNvCxnSpPr>
              <a:cxnSpLocks/>
            </p:cNvCxnSpPr>
            <p:nvPr/>
          </p:nvCxnSpPr>
          <p:spPr bwMode="auto">
            <a:xfrm>
              <a:off x="5667498" y="5417820"/>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57" name="Straight Connector 56">
              <a:extLst>
                <a:ext uri="{FF2B5EF4-FFF2-40B4-BE49-F238E27FC236}">
                  <a16:creationId xmlns:a16="http://schemas.microsoft.com/office/drawing/2014/main" id="{318D6471-0701-B649-B3EC-A5F99CE448B4}"/>
                </a:ext>
              </a:extLst>
            </p:cNvPr>
            <p:cNvCxnSpPr>
              <a:cxnSpLocks/>
            </p:cNvCxnSpPr>
            <p:nvPr/>
          </p:nvCxnSpPr>
          <p:spPr bwMode="auto">
            <a:xfrm>
              <a:off x="6505698" y="5417820"/>
              <a:ext cx="0" cy="64008"/>
            </a:xfrm>
            <a:prstGeom prst="line">
              <a:avLst/>
            </a:prstGeom>
            <a:noFill/>
            <a:ln w="28575" cap="flat" cmpd="sng" algn="ctr">
              <a:solidFill>
                <a:schemeClr val="bg1"/>
              </a:solidFill>
              <a:prstDash val="solid"/>
              <a:round/>
              <a:headEnd type="none" w="med" len="med"/>
              <a:tailEnd type="none" w="med" len="med"/>
            </a:ln>
            <a:effectLst/>
          </p:spPr>
        </p:cxnSp>
        <p:sp>
          <p:nvSpPr>
            <p:cNvPr id="58" name="TextBox 57">
              <a:extLst>
                <a:ext uri="{FF2B5EF4-FFF2-40B4-BE49-F238E27FC236}">
                  <a16:creationId xmlns:a16="http://schemas.microsoft.com/office/drawing/2014/main" id="{45F70159-3ED0-2D44-A320-F1805DD60DE7}"/>
                </a:ext>
              </a:extLst>
            </p:cNvPr>
            <p:cNvSpPr txBox="1"/>
            <p:nvPr/>
          </p:nvSpPr>
          <p:spPr bwMode="auto">
            <a:xfrm>
              <a:off x="4116828" y="5694025"/>
              <a:ext cx="2388870" cy="377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Hazard Ratio</a:t>
              </a:r>
            </a:p>
          </p:txBody>
        </p:sp>
        <p:sp>
          <p:nvSpPr>
            <p:cNvPr id="59" name="TextBox 58">
              <a:extLst>
                <a:ext uri="{FF2B5EF4-FFF2-40B4-BE49-F238E27FC236}">
                  <a16:creationId xmlns:a16="http://schemas.microsoft.com/office/drawing/2014/main" id="{95620C16-B4A0-CE4B-A772-8A01FF6D0751}"/>
                </a:ext>
              </a:extLst>
            </p:cNvPr>
            <p:cNvSpPr txBox="1"/>
            <p:nvPr/>
          </p:nvSpPr>
          <p:spPr bwMode="auto">
            <a:xfrm>
              <a:off x="5382017" y="5399332"/>
              <a:ext cx="560070" cy="377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a:t>
              </a:r>
            </a:p>
          </p:txBody>
        </p:sp>
        <p:sp>
          <p:nvSpPr>
            <p:cNvPr id="60" name="TextBox 59">
              <a:extLst>
                <a:ext uri="{FF2B5EF4-FFF2-40B4-BE49-F238E27FC236}">
                  <a16:creationId xmlns:a16="http://schemas.microsoft.com/office/drawing/2014/main" id="{A367053A-8EA7-8345-B9F0-0EAF9DF258EB}"/>
                </a:ext>
              </a:extLst>
            </p:cNvPr>
            <p:cNvSpPr txBox="1"/>
            <p:nvPr/>
          </p:nvSpPr>
          <p:spPr bwMode="auto">
            <a:xfrm>
              <a:off x="4555462" y="5409840"/>
              <a:ext cx="560070" cy="377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0.5</a:t>
              </a:r>
            </a:p>
          </p:txBody>
        </p:sp>
        <p:sp>
          <p:nvSpPr>
            <p:cNvPr id="61" name="TextBox 60">
              <a:extLst>
                <a:ext uri="{FF2B5EF4-FFF2-40B4-BE49-F238E27FC236}">
                  <a16:creationId xmlns:a16="http://schemas.microsoft.com/office/drawing/2014/main" id="{A4EFDDCC-9B27-3E45-AA80-E3F5A54F79D4}"/>
                </a:ext>
              </a:extLst>
            </p:cNvPr>
            <p:cNvSpPr txBox="1"/>
            <p:nvPr/>
          </p:nvSpPr>
          <p:spPr bwMode="auto">
            <a:xfrm>
              <a:off x="6225663" y="5399332"/>
              <a:ext cx="56007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1.5</a:t>
              </a:r>
            </a:p>
          </p:txBody>
        </p:sp>
        <p:sp>
          <p:nvSpPr>
            <p:cNvPr id="63" name="TextBox 62">
              <a:extLst>
                <a:ext uri="{FF2B5EF4-FFF2-40B4-BE49-F238E27FC236}">
                  <a16:creationId xmlns:a16="http://schemas.microsoft.com/office/drawing/2014/main" id="{0FFDC655-417C-234A-BC6A-1CEB7899BC06}"/>
                </a:ext>
              </a:extLst>
            </p:cNvPr>
            <p:cNvSpPr txBox="1"/>
            <p:nvPr/>
          </p:nvSpPr>
          <p:spPr bwMode="auto">
            <a:xfrm>
              <a:off x="6198010" y="3400851"/>
              <a:ext cx="1427699" cy="191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25000"/>
                </a:lnSpc>
                <a:spcBef>
                  <a:spcPts val="1000"/>
                </a:spcBef>
                <a:spcAft>
                  <a:spcPts val="700"/>
                </a:spcAft>
                <a:buClrTx/>
                <a:buFontTx/>
                <a:buNone/>
              </a:pPr>
              <a:r>
                <a:rPr lang="en-US" sz="1600" dirty="0">
                  <a:solidFill>
                    <a:schemeClr val="bg1"/>
                  </a:solidFill>
                  <a:latin typeface="Calibri" panose="020F0502020204030204" pitchFamily="34" charset="0"/>
                </a:rPr>
                <a:t>P value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0.045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0.003</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0.02</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0.014</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0.015</a:t>
              </a:r>
            </a:p>
          </p:txBody>
        </p:sp>
        <p:cxnSp>
          <p:nvCxnSpPr>
            <p:cNvPr id="66" name="Straight Arrow Connector 65">
              <a:extLst>
                <a:ext uri="{FF2B5EF4-FFF2-40B4-BE49-F238E27FC236}">
                  <a16:creationId xmlns:a16="http://schemas.microsoft.com/office/drawing/2014/main" id="{A7E6F1EF-54D6-7A4D-986B-BC22BDE6D93F}"/>
                </a:ext>
              </a:extLst>
            </p:cNvPr>
            <p:cNvCxnSpPr/>
            <p:nvPr/>
          </p:nvCxnSpPr>
          <p:spPr bwMode="auto">
            <a:xfrm>
              <a:off x="5726999" y="3572473"/>
              <a:ext cx="778699" cy="0"/>
            </a:xfrm>
            <a:prstGeom prst="straightConnector1">
              <a:avLst/>
            </a:prstGeom>
            <a:noFill/>
            <a:ln w="28575" cap="flat" cmpd="sng" algn="ctr">
              <a:solidFill>
                <a:schemeClr val="bg1"/>
              </a:solidFill>
              <a:prstDash val="solid"/>
              <a:round/>
              <a:headEnd type="none" w="med" len="med"/>
              <a:tailEnd type="triangle"/>
            </a:ln>
            <a:effectLst/>
          </p:spPr>
        </p:cxnSp>
        <p:cxnSp>
          <p:nvCxnSpPr>
            <p:cNvPr id="67" name="Straight Arrow Connector 66">
              <a:extLst>
                <a:ext uri="{FF2B5EF4-FFF2-40B4-BE49-F238E27FC236}">
                  <a16:creationId xmlns:a16="http://schemas.microsoft.com/office/drawing/2014/main" id="{CDFB4DA4-62E6-334A-B4AD-93467FE7F4BC}"/>
                </a:ext>
              </a:extLst>
            </p:cNvPr>
            <p:cNvCxnSpPr>
              <a:cxnSpLocks/>
            </p:cNvCxnSpPr>
            <p:nvPr/>
          </p:nvCxnSpPr>
          <p:spPr bwMode="auto">
            <a:xfrm flipH="1">
              <a:off x="4829298" y="3572473"/>
              <a:ext cx="778699" cy="0"/>
            </a:xfrm>
            <a:prstGeom prst="straightConnector1">
              <a:avLst/>
            </a:prstGeom>
            <a:noFill/>
            <a:ln w="28575" cap="flat" cmpd="sng" algn="ctr">
              <a:solidFill>
                <a:schemeClr val="bg1"/>
              </a:solidFill>
              <a:prstDash val="solid"/>
              <a:round/>
              <a:headEnd type="none" w="med" len="med"/>
              <a:tailEnd type="triangle"/>
            </a:ln>
            <a:effectLst/>
          </p:spPr>
        </p:cxnSp>
        <p:sp>
          <p:nvSpPr>
            <p:cNvPr id="68" name="TextBox 67">
              <a:extLst>
                <a:ext uri="{FF2B5EF4-FFF2-40B4-BE49-F238E27FC236}">
                  <a16:creationId xmlns:a16="http://schemas.microsoft.com/office/drawing/2014/main" id="{E64BD2DD-ED55-614C-A768-E67B444CF6D0}"/>
                </a:ext>
              </a:extLst>
            </p:cNvPr>
            <p:cNvSpPr txBox="1"/>
            <p:nvPr/>
          </p:nvSpPr>
          <p:spPr bwMode="auto">
            <a:xfrm>
              <a:off x="4654302" y="3203141"/>
              <a:ext cx="10739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CPX-351</a:t>
              </a:r>
            </a:p>
          </p:txBody>
        </p:sp>
        <p:sp>
          <p:nvSpPr>
            <p:cNvPr id="69" name="TextBox 68">
              <a:extLst>
                <a:ext uri="{FF2B5EF4-FFF2-40B4-BE49-F238E27FC236}">
                  <a16:creationId xmlns:a16="http://schemas.microsoft.com/office/drawing/2014/main" id="{ACB3D875-35F8-8B40-BE18-F4424EADF412}"/>
                </a:ext>
              </a:extLst>
            </p:cNvPr>
            <p:cNvSpPr txBox="1"/>
            <p:nvPr/>
          </p:nvSpPr>
          <p:spPr bwMode="auto">
            <a:xfrm>
              <a:off x="5579360" y="3191711"/>
              <a:ext cx="10739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HMA+V</a:t>
              </a:r>
            </a:p>
          </p:txBody>
        </p:sp>
        <p:sp>
          <p:nvSpPr>
            <p:cNvPr id="70" name="TextBox 69">
              <a:extLst>
                <a:ext uri="{FF2B5EF4-FFF2-40B4-BE49-F238E27FC236}">
                  <a16:creationId xmlns:a16="http://schemas.microsoft.com/office/drawing/2014/main" id="{99C5EABC-7F9E-0843-9C27-482F8F05B537}"/>
                </a:ext>
              </a:extLst>
            </p:cNvPr>
            <p:cNvSpPr txBox="1"/>
            <p:nvPr/>
          </p:nvSpPr>
          <p:spPr bwMode="auto">
            <a:xfrm>
              <a:off x="185754" y="3400851"/>
              <a:ext cx="2976737" cy="191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25000"/>
                </a:lnSpc>
                <a:spcBef>
                  <a:spcPts val="1000"/>
                </a:spcBef>
                <a:spcAft>
                  <a:spcPts val="700"/>
                </a:spcAft>
                <a:buClrTx/>
                <a:buFontTx/>
                <a:buNone/>
              </a:pPr>
              <a:r>
                <a:rPr lang="en-US" sz="1600" dirty="0">
                  <a:solidFill>
                    <a:schemeClr val="bg1"/>
                  </a:solidFill>
                  <a:latin typeface="Calibri" panose="020F0502020204030204" pitchFamily="34" charset="0"/>
                </a:rPr>
                <a:t>Overall Survival</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Overall</a:t>
              </a:r>
              <a:br>
                <a:rPr lang="en-US" sz="1600" b="0" dirty="0">
                  <a:solidFill>
                    <a:schemeClr val="bg1"/>
                  </a:solidFill>
                  <a:latin typeface="Calibri" panose="020F0502020204030204" pitchFamily="34" charset="0"/>
                </a:rPr>
              </a:br>
              <a:r>
                <a:rPr lang="en-US" sz="1600" b="0" i="1" dirty="0">
                  <a:solidFill>
                    <a:schemeClr val="bg1"/>
                  </a:solidFill>
                  <a:latin typeface="Calibri" panose="020F0502020204030204" pitchFamily="34" charset="0"/>
                </a:rPr>
                <a:t>TP53</a:t>
              </a:r>
              <a:r>
                <a:rPr lang="en-US" sz="1600" b="0" dirty="0">
                  <a:solidFill>
                    <a:schemeClr val="bg1"/>
                  </a:solidFill>
                  <a:latin typeface="Calibri" panose="020F0502020204030204" pitchFamily="34" charset="0"/>
                </a:rPr>
                <a:t> status</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Prior myeloid malignancy</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Prior HMA use</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ELN adverse</a:t>
              </a:r>
            </a:p>
          </p:txBody>
        </p:sp>
        <p:sp>
          <p:nvSpPr>
            <p:cNvPr id="71" name="TextBox 70">
              <a:extLst>
                <a:ext uri="{FF2B5EF4-FFF2-40B4-BE49-F238E27FC236}">
                  <a16:creationId xmlns:a16="http://schemas.microsoft.com/office/drawing/2014/main" id="{0E63656E-CF9A-8C47-92C7-491DAFEA88ED}"/>
                </a:ext>
              </a:extLst>
            </p:cNvPr>
            <p:cNvSpPr txBox="1"/>
            <p:nvPr/>
          </p:nvSpPr>
          <p:spPr bwMode="auto">
            <a:xfrm>
              <a:off x="1907351" y="3400851"/>
              <a:ext cx="2976737" cy="1916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25000"/>
                </a:lnSpc>
                <a:spcBef>
                  <a:spcPts val="1000"/>
                </a:spcBef>
                <a:spcAft>
                  <a:spcPts val="700"/>
                </a:spcAft>
                <a:buClrTx/>
                <a:buFontTx/>
                <a:buNone/>
              </a:pPr>
              <a:r>
                <a:rPr lang="en-US" sz="1600" dirty="0">
                  <a:solidFill>
                    <a:schemeClr val="bg1"/>
                  </a:solidFill>
                  <a:latin typeface="Calibri" panose="020F0502020204030204" pitchFamily="34" charset="0"/>
                </a:rPr>
                <a:t>Hazard ratio (95% CI)</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0.742 (0.563, 0.995)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0.406 (0.224, 0.735)</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0.640 (0.440, 0.931)</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0.489 (0.276, 0.806)</a:t>
              </a:r>
              <a:br>
                <a:rPr lang="en-US" sz="1600" b="0" dirty="0">
                  <a:solidFill>
                    <a:schemeClr val="bg1"/>
                  </a:solidFill>
                  <a:latin typeface="Calibri" panose="020F0502020204030204" pitchFamily="34" charset="0"/>
                </a:rPr>
              </a:br>
              <a:r>
                <a:rPr lang="en-US" sz="1600" b="0" dirty="0">
                  <a:solidFill>
                    <a:schemeClr val="bg1"/>
                  </a:solidFill>
                  <a:latin typeface="Calibri" panose="020F0502020204030204" pitchFamily="34" charset="0"/>
                </a:rPr>
                <a:t>0.668 (0.482, 0.925)</a:t>
              </a:r>
            </a:p>
          </p:txBody>
        </p:sp>
        <p:grpSp>
          <p:nvGrpSpPr>
            <p:cNvPr id="77" name="Group 76">
              <a:extLst>
                <a:ext uri="{FF2B5EF4-FFF2-40B4-BE49-F238E27FC236}">
                  <a16:creationId xmlns:a16="http://schemas.microsoft.com/office/drawing/2014/main" id="{733EC448-70A8-2745-AD59-CA7A1A758C46}"/>
                </a:ext>
              </a:extLst>
            </p:cNvPr>
            <p:cNvGrpSpPr/>
            <p:nvPr/>
          </p:nvGrpSpPr>
          <p:grpSpPr>
            <a:xfrm>
              <a:off x="4931229" y="3879699"/>
              <a:ext cx="736269" cy="84153"/>
              <a:chOff x="4931229" y="3871535"/>
              <a:chExt cx="736269" cy="84153"/>
            </a:xfrm>
          </p:grpSpPr>
          <p:cxnSp>
            <p:nvCxnSpPr>
              <p:cNvPr id="73" name="Straight Connector 72">
                <a:extLst>
                  <a:ext uri="{FF2B5EF4-FFF2-40B4-BE49-F238E27FC236}">
                    <a16:creationId xmlns:a16="http://schemas.microsoft.com/office/drawing/2014/main" id="{A3A7E26E-4106-8946-A08C-EC04D9C39DCA}"/>
                  </a:ext>
                </a:extLst>
              </p:cNvPr>
              <p:cNvCxnSpPr>
                <a:cxnSpLocks/>
              </p:cNvCxnSpPr>
              <p:nvPr/>
            </p:nvCxnSpPr>
            <p:spPr bwMode="auto">
              <a:xfrm>
                <a:off x="4931229" y="3913611"/>
                <a:ext cx="736269" cy="0"/>
              </a:xfrm>
              <a:prstGeom prst="line">
                <a:avLst/>
              </a:prstGeom>
              <a:noFill/>
              <a:ln w="28575" cap="flat" cmpd="sng" algn="ctr">
                <a:solidFill>
                  <a:schemeClr val="accent1"/>
                </a:solidFill>
                <a:prstDash val="solid"/>
                <a:round/>
                <a:headEnd type="none" w="med" len="med"/>
                <a:tailEnd type="none" w="med" len="med"/>
              </a:ln>
              <a:effectLst/>
            </p:spPr>
          </p:cxnSp>
          <p:cxnSp>
            <p:nvCxnSpPr>
              <p:cNvPr id="75" name="Straight Connector 74">
                <a:extLst>
                  <a:ext uri="{FF2B5EF4-FFF2-40B4-BE49-F238E27FC236}">
                    <a16:creationId xmlns:a16="http://schemas.microsoft.com/office/drawing/2014/main" id="{37743C2B-00E4-3746-A9F9-FE5C92EB7DBE}"/>
                  </a:ext>
                </a:extLst>
              </p:cNvPr>
              <p:cNvCxnSpPr>
                <a:cxnSpLocks/>
              </p:cNvCxnSpPr>
              <p:nvPr/>
            </p:nvCxnSpPr>
            <p:spPr bwMode="auto">
              <a:xfrm>
                <a:off x="4935311" y="3871535"/>
                <a:ext cx="0" cy="84153"/>
              </a:xfrm>
              <a:prstGeom prst="line">
                <a:avLst/>
              </a:prstGeom>
              <a:noFill/>
              <a:ln w="28575" cap="flat" cmpd="sng" algn="ctr">
                <a:solidFill>
                  <a:schemeClr val="accent1"/>
                </a:solidFill>
                <a:prstDash val="solid"/>
                <a:round/>
                <a:headEnd type="none" w="med" len="med"/>
                <a:tailEnd type="none" w="med" len="med"/>
              </a:ln>
              <a:effectLst/>
            </p:spPr>
          </p:cxnSp>
          <p:cxnSp>
            <p:nvCxnSpPr>
              <p:cNvPr id="76" name="Straight Connector 75">
                <a:extLst>
                  <a:ext uri="{FF2B5EF4-FFF2-40B4-BE49-F238E27FC236}">
                    <a16:creationId xmlns:a16="http://schemas.microsoft.com/office/drawing/2014/main" id="{6F0CE315-1975-EA4F-B9DC-AF3C70E21536}"/>
                  </a:ext>
                </a:extLst>
              </p:cNvPr>
              <p:cNvCxnSpPr>
                <a:cxnSpLocks/>
              </p:cNvCxnSpPr>
              <p:nvPr/>
            </p:nvCxnSpPr>
            <p:spPr bwMode="auto">
              <a:xfrm>
                <a:off x="5667498" y="3871535"/>
                <a:ext cx="0" cy="84153"/>
              </a:xfrm>
              <a:prstGeom prst="line">
                <a:avLst/>
              </a:prstGeom>
              <a:noFill/>
              <a:ln w="28575" cap="flat" cmpd="sng" algn="ctr">
                <a:solidFill>
                  <a:schemeClr val="accent1"/>
                </a:solidFill>
                <a:prstDash val="solid"/>
                <a:round/>
                <a:headEnd type="none" w="med" len="med"/>
                <a:tailEnd type="none" w="med" len="med"/>
              </a:ln>
              <a:effectLst/>
            </p:spPr>
          </p:cxnSp>
        </p:grpSp>
        <p:sp>
          <p:nvSpPr>
            <p:cNvPr id="78" name="Rectangle 77">
              <a:extLst>
                <a:ext uri="{FF2B5EF4-FFF2-40B4-BE49-F238E27FC236}">
                  <a16:creationId xmlns:a16="http://schemas.microsoft.com/office/drawing/2014/main" id="{EC0CE6FA-DE84-064A-B8DB-2BFC1745140B}"/>
                </a:ext>
              </a:extLst>
            </p:cNvPr>
            <p:cNvSpPr/>
            <p:nvPr/>
          </p:nvSpPr>
          <p:spPr bwMode="auto">
            <a:xfrm>
              <a:off x="5208952" y="3882542"/>
              <a:ext cx="67413" cy="67413"/>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79" name="Group 78">
              <a:extLst>
                <a:ext uri="{FF2B5EF4-FFF2-40B4-BE49-F238E27FC236}">
                  <a16:creationId xmlns:a16="http://schemas.microsoft.com/office/drawing/2014/main" id="{A74B1BCA-4A57-5148-ADD1-83AB2848D506}"/>
                </a:ext>
              </a:extLst>
            </p:cNvPr>
            <p:cNvGrpSpPr/>
            <p:nvPr/>
          </p:nvGrpSpPr>
          <p:grpSpPr>
            <a:xfrm>
              <a:off x="4357411" y="4190434"/>
              <a:ext cx="850707" cy="84153"/>
              <a:chOff x="4935311" y="3871535"/>
              <a:chExt cx="850707" cy="84153"/>
            </a:xfrm>
          </p:grpSpPr>
          <p:cxnSp>
            <p:nvCxnSpPr>
              <p:cNvPr id="80" name="Straight Connector 79">
                <a:extLst>
                  <a:ext uri="{FF2B5EF4-FFF2-40B4-BE49-F238E27FC236}">
                    <a16:creationId xmlns:a16="http://schemas.microsoft.com/office/drawing/2014/main" id="{14200490-F416-BF4B-9DB2-F2B8D73AA16F}"/>
                  </a:ext>
                </a:extLst>
              </p:cNvPr>
              <p:cNvCxnSpPr>
                <a:cxnSpLocks/>
              </p:cNvCxnSpPr>
              <p:nvPr/>
            </p:nvCxnSpPr>
            <p:spPr bwMode="auto">
              <a:xfrm>
                <a:off x="4935311" y="3913611"/>
                <a:ext cx="850707" cy="0"/>
              </a:xfrm>
              <a:prstGeom prst="line">
                <a:avLst/>
              </a:prstGeom>
              <a:noFill/>
              <a:ln w="28575" cap="flat" cmpd="sng" algn="ctr">
                <a:solidFill>
                  <a:schemeClr val="accent1"/>
                </a:solidFill>
                <a:prstDash val="solid"/>
                <a:round/>
                <a:headEnd type="none" w="med" len="med"/>
                <a:tailEnd type="none" w="med" len="med"/>
              </a:ln>
              <a:effectLst/>
            </p:spPr>
          </p:cxnSp>
          <p:cxnSp>
            <p:nvCxnSpPr>
              <p:cNvPr id="81" name="Straight Connector 80">
                <a:extLst>
                  <a:ext uri="{FF2B5EF4-FFF2-40B4-BE49-F238E27FC236}">
                    <a16:creationId xmlns:a16="http://schemas.microsoft.com/office/drawing/2014/main" id="{8E931669-B111-3248-858F-543F86A32546}"/>
                  </a:ext>
                </a:extLst>
              </p:cNvPr>
              <p:cNvCxnSpPr>
                <a:cxnSpLocks/>
              </p:cNvCxnSpPr>
              <p:nvPr/>
            </p:nvCxnSpPr>
            <p:spPr bwMode="auto">
              <a:xfrm>
                <a:off x="4935311" y="3871535"/>
                <a:ext cx="0" cy="84153"/>
              </a:xfrm>
              <a:prstGeom prst="line">
                <a:avLst/>
              </a:prstGeom>
              <a:noFill/>
              <a:ln w="28575" cap="flat" cmpd="sng" algn="ctr">
                <a:solidFill>
                  <a:schemeClr val="accent1"/>
                </a:solidFill>
                <a:prstDash val="solid"/>
                <a:round/>
                <a:headEnd type="none" w="med" len="med"/>
                <a:tailEnd type="none" w="med" len="med"/>
              </a:ln>
              <a:effectLst/>
            </p:spPr>
          </p:cxnSp>
          <p:cxnSp>
            <p:nvCxnSpPr>
              <p:cNvPr id="82" name="Straight Connector 81">
                <a:extLst>
                  <a:ext uri="{FF2B5EF4-FFF2-40B4-BE49-F238E27FC236}">
                    <a16:creationId xmlns:a16="http://schemas.microsoft.com/office/drawing/2014/main" id="{74F5CBC3-AF1E-BC48-B6DF-17E8EFF8D676}"/>
                  </a:ext>
                </a:extLst>
              </p:cNvPr>
              <p:cNvCxnSpPr>
                <a:cxnSpLocks/>
              </p:cNvCxnSpPr>
              <p:nvPr/>
            </p:nvCxnSpPr>
            <p:spPr bwMode="auto">
              <a:xfrm>
                <a:off x="5786018" y="3871535"/>
                <a:ext cx="0" cy="84153"/>
              </a:xfrm>
              <a:prstGeom prst="line">
                <a:avLst/>
              </a:prstGeom>
              <a:noFill/>
              <a:ln w="28575" cap="flat" cmpd="sng" algn="ctr">
                <a:solidFill>
                  <a:schemeClr val="accent1"/>
                </a:solidFill>
                <a:prstDash val="solid"/>
                <a:round/>
                <a:headEnd type="none" w="med" len="med"/>
                <a:tailEnd type="none" w="med" len="med"/>
              </a:ln>
              <a:effectLst/>
            </p:spPr>
          </p:cxnSp>
        </p:grpSp>
        <p:sp>
          <p:nvSpPr>
            <p:cNvPr id="83" name="Rectangle 82">
              <a:extLst>
                <a:ext uri="{FF2B5EF4-FFF2-40B4-BE49-F238E27FC236}">
                  <a16:creationId xmlns:a16="http://schemas.microsoft.com/office/drawing/2014/main" id="{996E08F1-4862-7A47-ABE3-43DC956D7A4B}"/>
                </a:ext>
              </a:extLst>
            </p:cNvPr>
            <p:cNvSpPr/>
            <p:nvPr/>
          </p:nvSpPr>
          <p:spPr bwMode="auto">
            <a:xfrm>
              <a:off x="4631052" y="4193277"/>
              <a:ext cx="67413" cy="67413"/>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85" name="Group 84">
              <a:extLst>
                <a:ext uri="{FF2B5EF4-FFF2-40B4-BE49-F238E27FC236}">
                  <a16:creationId xmlns:a16="http://schemas.microsoft.com/office/drawing/2014/main" id="{E95B6D76-25A0-2344-A3CA-F3201E058A90}"/>
                </a:ext>
              </a:extLst>
            </p:cNvPr>
            <p:cNvGrpSpPr/>
            <p:nvPr/>
          </p:nvGrpSpPr>
          <p:grpSpPr>
            <a:xfrm>
              <a:off x="4744479" y="4486784"/>
              <a:ext cx="813969" cy="84153"/>
              <a:chOff x="4935311" y="3871535"/>
              <a:chExt cx="813969" cy="84153"/>
            </a:xfrm>
          </p:grpSpPr>
          <p:cxnSp>
            <p:nvCxnSpPr>
              <p:cNvPr id="86" name="Straight Connector 85">
                <a:extLst>
                  <a:ext uri="{FF2B5EF4-FFF2-40B4-BE49-F238E27FC236}">
                    <a16:creationId xmlns:a16="http://schemas.microsoft.com/office/drawing/2014/main" id="{76C6A1FB-345D-0348-904B-65530D880FB6}"/>
                  </a:ext>
                </a:extLst>
              </p:cNvPr>
              <p:cNvCxnSpPr>
                <a:cxnSpLocks/>
              </p:cNvCxnSpPr>
              <p:nvPr/>
            </p:nvCxnSpPr>
            <p:spPr bwMode="auto">
              <a:xfrm>
                <a:off x="4935311" y="3913611"/>
                <a:ext cx="813969" cy="0"/>
              </a:xfrm>
              <a:prstGeom prst="line">
                <a:avLst/>
              </a:prstGeom>
              <a:noFill/>
              <a:ln w="28575" cap="flat" cmpd="sng" algn="ctr">
                <a:solidFill>
                  <a:schemeClr val="accent1"/>
                </a:solidFill>
                <a:prstDash val="solid"/>
                <a:round/>
                <a:headEnd type="none" w="med" len="med"/>
                <a:tailEnd type="none" w="med" len="med"/>
              </a:ln>
              <a:effectLst/>
            </p:spPr>
          </p:cxnSp>
          <p:cxnSp>
            <p:nvCxnSpPr>
              <p:cNvPr id="87" name="Straight Connector 86">
                <a:extLst>
                  <a:ext uri="{FF2B5EF4-FFF2-40B4-BE49-F238E27FC236}">
                    <a16:creationId xmlns:a16="http://schemas.microsoft.com/office/drawing/2014/main" id="{FA014D37-1BF2-AB46-88C7-D4443EF4ECE1}"/>
                  </a:ext>
                </a:extLst>
              </p:cNvPr>
              <p:cNvCxnSpPr>
                <a:cxnSpLocks/>
              </p:cNvCxnSpPr>
              <p:nvPr/>
            </p:nvCxnSpPr>
            <p:spPr bwMode="auto">
              <a:xfrm>
                <a:off x="4935311" y="3871535"/>
                <a:ext cx="0" cy="84153"/>
              </a:xfrm>
              <a:prstGeom prst="line">
                <a:avLst/>
              </a:prstGeom>
              <a:noFill/>
              <a:ln w="28575" cap="flat" cmpd="sng" algn="ctr">
                <a:solidFill>
                  <a:schemeClr val="accent1"/>
                </a:solidFill>
                <a:prstDash val="solid"/>
                <a:round/>
                <a:headEnd type="none" w="med" len="med"/>
                <a:tailEnd type="none" w="med" len="med"/>
              </a:ln>
              <a:effectLst/>
            </p:spPr>
          </p:cxnSp>
          <p:cxnSp>
            <p:nvCxnSpPr>
              <p:cNvPr id="88" name="Straight Connector 87">
                <a:extLst>
                  <a:ext uri="{FF2B5EF4-FFF2-40B4-BE49-F238E27FC236}">
                    <a16:creationId xmlns:a16="http://schemas.microsoft.com/office/drawing/2014/main" id="{35F7E13B-44AE-BC40-8F94-82EA26FF0E38}"/>
                  </a:ext>
                </a:extLst>
              </p:cNvPr>
              <p:cNvCxnSpPr>
                <a:cxnSpLocks/>
              </p:cNvCxnSpPr>
              <p:nvPr/>
            </p:nvCxnSpPr>
            <p:spPr bwMode="auto">
              <a:xfrm>
                <a:off x="5749280" y="3871535"/>
                <a:ext cx="0" cy="84153"/>
              </a:xfrm>
              <a:prstGeom prst="line">
                <a:avLst/>
              </a:prstGeom>
              <a:noFill/>
              <a:ln w="28575" cap="flat" cmpd="sng" algn="ctr">
                <a:solidFill>
                  <a:schemeClr val="accent1"/>
                </a:solidFill>
                <a:prstDash val="solid"/>
                <a:round/>
                <a:headEnd type="none" w="med" len="med"/>
                <a:tailEnd type="none" w="med" len="med"/>
              </a:ln>
              <a:effectLst/>
            </p:spPr>
          </p:cxnSp>
        </p:grpSp>
        <p:sp>
          <p:nvSpPr>
            <p:cNvPr id="90" name="Rectangle 89">
              <a:extLst>
                <a:ext uri="{FF2B5EF4-FFF2-40B4-BE49-F238E27FC236}">
                  <a16:creationId xmlns:a16="http://schemas.microsoft.com/office/drawing/2014/main" id="{491E8E0C-67E0-F443-9E38-08D77751DBBB}"/>
                </a:ext>
              </a:extLst>
            </p:cNvPr>
            <p:cNvSpPr/>
            <p:nvPr/>
          </p:nvSpPr>
          <p:spPr bwMode="auto">
            <a:xfrm>
              <a:off x="5040095" y="4487898"/>
              <a:ext cx="67413" cy="67413"/>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1" name="Rectangle 90">
              <a:extLst>
                <a:ext uri="{FF2B5EF4-FFF2-40B4-BE49-F238E27FC236}">
                  <a16:creationId xmlns:a16="http://schemas.microsoft.com/office/drawing/2014/main" id="{D8D081B8-F192-2541-9F4E-F365E42D757A}"/>
                </a:ext>
              </a:extLst>
            </p:cNvPr>
            <p:cNvSpPr/>
            <p:nvPr/>
          </p:nvSpPr>
          <p:spPr bwMode="auto">
            <a:xfrm>
              <a:off x="4779708" y="4811416"/>
              <a:ext cx="67413" cy="67413"/>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sp>
          <p:nvSpPr>
            <p:cNvPr id="92" name="Rectangle 91">
              <a:extLst>
                <a:ext uri="{FF2B5EF4-FFF2-40B4-BE49-F238E27FC236}">
                  <a16:creationId xmlns:a16="http://schemas.microsoft.com/office/drawing/2014/main" id="{E3A12549-0C0F-244A-891F-824D897EC048}"/>
                </a:ext>
              </a:extLst>
            </p:cNvPr>
            <p:cNvSpPr/>
            <p:nvPr/>
          </p:nvSpPr>
          <p:spPr bwMode="auto">
            <a:xfrm>
              <a:off x="5084050" y="5113834"/>
              <a:ext cx="67413" cy="67413"/>
            </a:xfrm>
            <a:prstGeom prst="rect">
              <a:avLst/>
            </a:prstGeom>
            <a:solidFill>
              <a:schemeClr val="accent1"/>
            </a:solidFill>
            <a:ln w="0">
              <a:solidFill>
                <a:schemeClr val="accent1"/>
              </a:solidFill>
              <a:miter lim="800000"/>
              <a:headEnd/>
              <a:tailEnd/>
            </a:ln>
          </p:spPr>
          <p:txBody>
            <a:bodyPr rtlCol="0" anchor="b"/>
            <a:lstStyle/>
            <a:p>
              <a:pPr algn="ctr" eaLnBrk="1" hangingPunct="1">
                <a:spcBef>
                  <a:spcPct val="35000"/>
                </a:spcBef>
                <a:spcAft>
                  <a:spcPct val="25000"/>
                </a:spcAft>
                <a:buClr>
                  <a:schemeClr val="folHlink"/>
                </a:buClr>
                <a:buNone/>
              </a:pPr>
              <a:endParaRPr lang="en-US" sz="1800" b="0" dirty="0">
                <a:solidFill>
                  <a:schemeClr val="tx1"/>
                </a:solidFill>
                <a:latin typeface="Calibri" panose="020F0502020204030204" pitchFamily="34" charset="0"/>
              </a:endParaRPr>
            </a:p>
          </p:txBody>
        </p:sp>
        <p:grpSp>
          <p:nvGrpSpPr>
            <p:cNvPr id="93" name="Group 92">
              <a:extLst>
                <a:ext uri="{FF2B5EF4-FFF2-40B4-BE49-F238E27FC236}">
                  <a16:creationId xmlns:a16="http://schemas.microsoft.com/office/drawing/2014/main" id="{E410E845-15A1-8641-8BC2-B1CFC3FE78D7}"/>
                </a:ext>
              </a:extLst>
            </p:cNvPr>
            <p:cNvGrpSpPr/>
            <p:nvPr/>
          </p:nvGrpSpPr>
          <p:grpSpPr>
            <a:xfrm>
              <a:off x="4431452" y="4802358"/>
              <a:ext cx="1013994" cy="84153"/>
              <a:chOff x="4935311" y="3871535"/>
              <a:chExt cx="1013994" cy="84153"/>
            </a:xfrm>
          </p:grpSpPr>
          <p:cxnSp>
            <p:nvCxnSpPr>
              <p:cNvPr id="94" name="Straight Connector 93">
                <a:extLst>
                  <a:ext uri="{FF2B5EF4-FFF2-40B4-BE49-F238E27FC236}">
                    <a16:creationId xmlns:a16="http://schemas.microsoft.com/office/drawing/2014/main" id="{195646B1-0D58-514A-96DA-1DDEBA7F4E99}"/>
                  </a:ext>
                </a:extLst>
              </p:cNvPr>
              <p:cNvCxnSpPr>
                <a:cxnSpLocks/>
              </p:cNvCxnSpPr>
              <p:nvPr/>
            </p:nvCxnSpPr>
            <p:spPr bwMode="auto">
              <a:xfrm>
                <a:off x="4935311" y="3913611"/>
                <a:ext cx="1013994" cy="0"/>
              </a:xfrm>
              <a:prstGeom prst="line">
                <a:avLst/>
              </a:prstGeom>
              <a:noFill/>
              <a:ln w="28575" cap="flat" cmpd="sng" algn="ctr">
                <a:solidFill>
                  <a:schemeClr val="accent1"/>
                </a:solidFill>
                <a:prstDash val="solid"/>
                <a:round/>
                <a:headEnd type="none" w="med" len="med"/>
                <a:tailEnd type="none" w="med" len="med"/>
              </a:ln>
              <a:effectLst/>
            </p:spPr>
          </p:cxnSp>
          <p:cxnSp>
            <p:nvCxnSpPr>
              <p:cNvPr id="95" name="Straight Connector 94">
                <a:extLst>
                  <a:ext uri="{FF2B5EF4-FFF2-40B4-BE49-F238E27FC236}">
                    <a16:creationId xmlns:a16="http://schemas.microsoft.com/office/drawing/2014/main" id="{783D73E2-18F5-A641-9C63-282C98020592}"/>
                  </a:ext>
                </a:extLst>
              </p:cNvPr>
              <p:cNvCxnSpPr>
                <a:cxnSpLocks/>
              </p:cNvCxnSpPr>
              <p:nvPr/>
            </p:nvCxnSpPr>
            <p:spPr bwMode="auto">
              <a:xfrm>
                <a:off x="4935311" y="3871535"/>
                <a:ext cx="0" cy="84153"/>
              </a:xfrm>
              <a:prstGeom prst="line">
                <a:avLst/>
              </a:prstGeom>
              <a:noFill/>
              <a:ln w="28575" cap="flat" cmpd="sng" algn="ctr">
                <a:solidFill>
                  <a:schemeClr val="accent1"/>
                </a:solidFill>
                <a:prstDash val="solid"/>
                <a:round/>
                <a:headEnd type="none" w="med" len="med"/>
                <a:tailEnd type="none" w="med" len="med"/>
              </a:ln>
              <a:effectLst/>
            </p:spPr>
          </p:cxnSp>
          <p:cxnSp>
            <p:nvCxnSpPr>
              <p:cNvPr id="96" name="Straight Connector 95">
                <a:extLst>
                  <a:ext uri="{FF2B5EF4-FFF2-40B4-BE49-F238E27FC236}">
                    <a16:creationId xmlns:a16="http://schemas.microsoft.com/office/drawing/2014/main" id="{B0D9B9E9-E6D5-B845-9150-1BAE12BD2D02}"/>
                  </a:ext>
                </a:extLst>
              </p:cNvPr>
              <p:cNvCxnSpPr>
                <a:cxnSpLocks/>
              </p:cNvCxnSpPr>
              <p:nvPr/>
            </p:nvCxnSpPr>
            <p:spPr bwMode="auto">
              <a:xfrm>
                <a:off x="5949305" y="3871535"/>
                <a:ext cx="0" cy="84153"/>
              </a:xfrm>
              <a:prstGeom prst="line">
                <a:avLst/>
              </a:prstGeom>
              <a:noFill/>
              <a:ln w="28575" cap="flat" cmpd="sng" algn="ctr">
                <a:solidFill>
                  <a:schemeClr val="accent1"/>
                </a:solidFill>
                <a:prstDash val="solid"/>
                <a:round/>
                <a:headEnd type="none" w="med" len="med"/>
                <a:tailEnd type="none" w="med" len="med"/>
              </a:ln>
              <a:effectLst/>
            </p:spPr>
          </p:cxnSp>
        </p:grpSp>
        <p:grpSp>
          <p:nvGrpSpPr>
            <p:cNvPr id="98" name="Group 97">
              <a:extLst>
                <a:ext uri="{FF2B5EF4-FFF2-40B4-BE49-F238E27FC236}">
                  <a16:creationId xmlns:a16="http://schemas.microsoft.com/office/drawing/2014/main" id="{AB28DC80-A0B0-F742-9B43-73D519EA10B4}"/>
                </a:ext>
              </a:extLst>
            </p:cNvPr>
            <p:cNvGrpSpPr/>
            <p:nvPr/>
          </p:nvGrpSpPr>
          <p:grpSpPr>
            <a:xfrm>
              <a:off x="4816682" y="5104184"/>
              <a:ext cx="741766" cy="84153"/>
              <a:chOff x="4935311" y="3871535"/>
              <a:chExt cx="741766" cy="84153"/>
            </a:xfrm>
          </p:grpSpPr>
          <p:cxnSp>
            <p:nvCxnSpPr>
              <p:cNvPr id="99" name="Straight Connector 98">
                <a:extLst>
                  <a:ext uri="{FF2B5EF4-FFF2-40B4-BE49-F238E27FC236}">
                    <a16:creationId xmlns:a16="http://schemas.microsoft.com/office/drawing/2014/main" id="{0B7135AB-401C-A840-945A-61F029D6969C}"/>
                  </a:ext>
                </a:extLst>
              </p:cNvPr>
              <p:cNvCxnSpPr>
                <a:cxnSpLocks/>
              </p:cNvCxnSpPr>
              <p:nvPr/>
            </p:nvCxnSpPr>
            <p:spPr bwMode="auto">
              <a:xfrm>
                <a:off x="4935311" y="3913611"/>
                <a:ext cx="741766" cy="0"/>
              </a:xfrm>
              <a:prstGeom prst="line">
                <a:avLst/>
              </a:prstGeom>
              <a:noFill/>
              <a:ln w="28575" cap="flat" cmpd="sng" algn="ctr">
                <a:solidFill>
                  <a:schemeClr val="accent1"/>
                </a:solidFill>
                <a:prstDash val="solid"/>
                <a:round/>
                <a:headEnd type="none" w="med" len="med"/>
                <a:tailEnd type="none" w="med" len="med"/>
              </a:ln>
              <a:effectLst/>
            </p:spPr>
          </p:cxnSp>
          <p:cxnSp>
            <p:nvCxnSpPr>
              <p:cNvPr id="100" name="Straight Connector 99">
                <a:extLst>
                  <a:ext uri="{FF2B5EF4-FFF2-40B4-BE49-F238E27FC236}">
                    <a16:creationId xmlns:a16="http://schemas.microsoft.com/office/drawing/2014/main" id="{373C8D1D-C17E-DF40-A5EF-B9F209D1D9E7}"/>
                  </a:ext>
                </a:extLst>
              </p:cNvPr>
              <p:cNvCxnSpPr>
                <a:cxnSpLocks/>
              </p:cNvCxnSpPr>
              <p:nvPr/>
            </p:nvCxnSpPr>
            <p:spPr bwMode="auto">
              <a:xfrm>
                <a:off x="4935311" y="3871535"/>
                <a:ext cx="0" cy="84153"/>
              </a:xfrm>
              <a:prstGeom prst="line">
                <a:avLst/>
              </a:prstGeom>
              <a:noFill/>
              <a:ln w="28575" cap="flat" cmpd="sng" algn="ctr">
                <a:solidFill>
                  <a:schemeClr val="accent1"/>
                </a:solidFill>
                <a:prstDash val="solid"/>
                <a:round/>
                <a:headEnd type="none" w="med" len="med"/>
                <a:tailEnd type="none" w="med" len="med"/>
              </a:ln>
              <a:effectLst/>
            </p:spPr>
          </p:cxnSp>
          <p:cxnSp>
            <p:nvCxnSpPr>
              <p:cNvPr id="101" name="Straight Connector 100">
                <a:extLst>
                  <a:ext uri="{FF2B5EF4-FFF2-40B4-BE49-F238E27FC236}">
                    <a16:creationId xmlns:a16="http://schemas.microsoft.com/office/drawing/2014/main" id="{2A9D9858-ABFE-5D43-9602-7F0C70BC134C}"/>
                  </a:ext>
                </a:extLst>
              </p:cNvPr>
              <p:cNvCxnSpPr>
                <a:cxnSpLocks/>
              </p:cNvCxnSpPr>
              <p:nvPr/>
            </p:nvCxnSpPr>
            <p:spPr bwMode="auto">
              <a:xfrm>
                <a:off x="5677077" y="3871535"/>
                <a:ext cx="0" cy="84153"/>
              </a:xfrm>
              <a:prstGeom prst="line">
                <a:avLst/>
              </a:prstGeom>
              <a:noFill/>
              <a:ln w="28575" cap="flat" cmpd="sng" algn="ctr">
                <a:solidFill>
                  <a:schemeClr val="accent1"/>
                </a:solidFill>
                <a:prstDash val="solid"/>
                <a:round/>
                <a:headEnd type="none" w="med" len="med"/>
                <a:tailEnd type="none" w="med" len="med"/>
              </a:ln>
              <a:effectLst/>
            </p:spPr>
          </p:cxnSp>
        </p:grpSp>
      </p:grpSp>
      <p:sp>
        <p:nvSpPr>
          <p:cNvPr id="89" name="TextBox 88">
            <a:extLst>
              <a:ext uri="{FF2B5EF4-FFF2-40B4-BE49-F238E27FC236}">
                <a16:creationId xmlns:a16="http://schemas.microsoft.com/office/drawing/2014/main" id="{B551B53D-28E0-48B1-BCCB-086DE4E0118F}"/>
              </a:ext>
            </a:extLst>
          </p:cNvPr>
          <p:cNvSpPr txBox="1"/>
          <p:nvPr/>
        </p:nvSpPr>
        <p:spPr bwMode="auto">
          <a:xfrm>
            <a:off x="3951909" y="5404589"/>
            <a:ext cx="560070" cy="3771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cxnSp>
        <p:nvCxnSpPr>
          <p:cNvPr id="97" name="Straight Connector 96">
            <a:extLst>
              <a:ext uri="{FF2B5EF4-FFF2-40B4-BE49-F238E27FC236}">
                <a16:creationId xmlns:a16="http://schemas.microsoft.com/office/drawing/2014/main" id="{FF9A9068-C309-4A4D-B9CB-FCCD4BBF86DC}"/>
              </a:ext>
            </a:extLst>
          </p:cNvPr>
          <p:cNvCxnSpPr>
            <a:cxnSpLocks/>
          </p:cNvCxnSpPr>
          <p:nvPr/>
        </p:nvCxnSpPr>
        <p:spPr bwMode="auto">
          <a:xfrm>
            <a:off x="4246767" y="5412568"/>
            <a:ext cx="0" cy="64008"/>
          </a:xfrm>
          <a:prstGeom prst="line">
            <a:avLst/>
          </a:prstGeom>
          <a:noFill/>
          <a:ln w="28575" cap="flat" cmpd="sng" algn="ctr">
            <a:solidFill>
              <a:schemeClr val="bg1"/>
            </a:solidFill>
            <a:prstDash val="solid"/>
            <a:round/>
            <a:headEnd type="none" w="med" len="med"/>
            <a:tailEnd type="none" w="med" len="med"/>
          </a:ln>
          <a:effectLst/>
        </p:spPr>
      </p:cxnSp>
      <p:grpSp>
        <p:nvGrpSpPr>
          <p:cNvPr id="102" name="Group 101">
            <a:extLst>
              <a:ext uri="{FF2B5EF4-FFF2-40B4-BE49-F238E27FC236}">
                <a16:creationId xmlns:a16="http://schemas.microsoft.com/office/drawing/2014/main" id="{83759780-86F0-A243-BAD5-B4F5F2CB5761}"/>
              </a:ext>
            </a:extLst>
          </p:cNvPr>
          <p:cNvGrpSpPr/>
          <p:nvPr/>
        </p:nvGrpSpPr>
        <p:grpSpPr>
          <a:xfrm>
            <a:off x="9392911" y="6207927"/>
            <a:ext cx="2488502" cy="454909"/>
            <a:chOff x="9392911" y="6207927"/>
            <a:chExt cx="2488502" cy="454909"/>
          </a:xfrm>
        </p:grpSpPr>
        <p:pic>
          <p:nvPicPr>
            <p:cNvPr id="104" name="Picture 103" descr="A picture containing text, ax, wheel&#10;&#10;Description automatically generated">
              <a:extLst>
                <a:ext uri="{FF2B5EF4-FFF2-40B4-BE49-F238E27FC236}">
                  <a16:creationId xmlns:a16="http://schemas.microsoft.com/office/drawing/2014/main" id="{83BD2F85-B802-DC43-A4C9-9B0E9480FF7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05" name="Rectangle 8">
              <a:extLst>
                <a:ext uri="{FF2B5EF4-FFF2-40B4-BE49-F238E27FC236}">
                  <a16:creationId xmlns:a16="http://schemas.microsoft.com/office/drawing/2014/main" id="{69EFA7EE-4275-7841-A377-0FE7F10D4EEE}"/>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92014742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35413DB-2DD5-6F4D-A2B4-FEA2CC9CD813}"/>
              </a:ext>
            </a:extLst>
          </p:cNvPr>
          <p:cNvSpPr/>
          <p:nvPr/>
        </p:nvSpPr>
        <p:spPr bwMode="auto">
          <a:xfrm>
            <a:off x="1397129" y="2696776"/>
            <a:ext cx="3383744" cy="1675626"/>
          </a:xfrm>
          <a:custGeom>
            <a:avLst/>
            <a:gdLst>
              <a:gd name="connsiteX0" fmla="*/ 3383744 w 3383744"/>
              <a:gd name="connsiteY0" fmla="*/ 1675626 h 1675626"/>
              <a:gd name="connsiteX1" fmla="*/ 2511119 w 3383744"/>
              <a:gd name="connsiteY1" fmla="*/ 1675626 h 1675626"/>
              <a:gd name="connsiteX2" fmla="*/ 2511119 w 3383744"/>
              <a:gd name="connsiteY2" fmla="*/ 1550302 h 1675626"/>
              <a:gd name="connsiteX3" fmla="*/ 1926274 w 3383744"/>
              <a:gd name="connsiteY3" fmla="*/ 1550302 h 1675626"/>
              <a:gd name="connsiteX4" fmla="*/ 1926274 w 3383744"/>
              <a:gd name="connsiteY4" fmla="*/ 1522452 h 1675626"/>
              <a:gd name="connsiteX5" fmla="*/ 1698834 w 3383744"/>
              <a:gd name="connsiteY5" fmla="*/ 1522452 h 1675626"/>
              <a:gd name="connsiteX6" fmla="*/ 1698834 w 3383744"/>
              <a:gd name="connsiteY6" fmla="*/ 1476036 h 1675626"/>
              <a:gd name="connsiteX7" fmla="*/ 1541019 w 3383744"/>
              <a:gd name="connsiteY7" fmla="*/ 1476036 h 1675626"/>
              <a:gd name="connsiteX8" fmla="*/ 1541019 w 3383744"/>
              <a:gd name="connsiteY8" fmla="*/ 1434262 h 1675626"/>
              <a:gd name="connsiteX9" fmla="*/ 1327505 w 3383744"/>
              <a:gd name="connsiteY9" fmla="*/ 1434262 h 1675626"/>
              <a:gd name="connsiteX10" fmla="*/ 1327505 w 3383744"/>
              <a:gd name="connsiteY10" fmla="*/ 1406412 h 1675626"/>
              <a:gd name="connsiteX11" fmla="*/ 1257880 w 3383744"/>
              <a:gd name="connsiteY11" fmla="*/ 1406412 h 1675626"/>
              <a:gd name="connsiteX12" fmla="*/ 1257880 w 3383744"/>
              <a:gd name="connsiteY12" fmla="*/ 1327504 h 1675626"/>
              <a:gd name="connsiteX13" fmla="*/ 1118631 w 3383744"/>
              <a:gd name="connsiteY13" fmla="*/ 1327504 h 1675626"/>
              <a:gd name="connsiteX14" fmla="*/ 1118631 w 3383744"/>
              <a:gd name="connsiteY14" fmla="*/ 1295013 h 1675626"/>
              <a:gd name="connsiteX15" fmla="*/ 1095423 w 3383744"/>
              <a:gd name="connsiteY15" fmla="*/ 1295013 h 1675626"/>
              <a:gd name="connsiteX16" fmla="*/ 1095423 w 3383744"/>
              <a:gd name="connsiteY16" fmla="*/ 1295013 h 1675626"/>
              <a:gd name="connsiteX17" fmla="*/ 1095423 w 3383744"/>
              <a:gd name="connsiteY17" fmla="*/ 1257880 h 1675626"/>
              <a:gd name="connsiteX18" fmla="*/ 997949 w 3383744"/>
              <a:gd name="connsiteY18" fmla="*/ 1257880 h 1675626"/>
              <a:gd name="connsiteX19" fmla="*/ 997949 w 3383744"/>
              <a:gd name="connsiteY19" fmla="*/ 1225389 h 1675626"/>
              <a:gd name="connsiteX20" fmla="*/ 997949 w 3383744"/>
              <a:gd name="connsiteY20" fmla="*/ 1225389 h 1675626"/>
              <a:gd name="connsiteX21" fmla="*/ 956175 w 3383744"/>
              <a:gd name="connsiteY21" fmla="*/ 1225389 h 1675626"/>
              <a:gd name="connsiteX22" fmla="*/ 956175 w 3383744"/>
              <a:gd name="connsiteY22" fmla="*/ 1178972 h 1675626"/>
              <a:gd name="connsiteX23" fmla="*/ 914400 w 3383744"/>
              <a:gd name="connsiteY23" fmla="*/ 1178972 h 1675626"/>
              <a:gd name="connsiteX24" fmla="*/ 914400 w 3383744"/>
              <a:gd name="connsiteY24" fmla="*/ 1113990 h 1675626"/>
              <a:gd name="connsiteX25" fmla="*/ 840134 w 3383744"/>
              <a:gd name="connsiteY25" fmla="*/ 1113990 h 1675626"/>
              <a:gd name="connsiteX26" fmla="*/ 840134 w 3383744"/>
              <a:gd name="connsiteY26" fmla="*/ 1113990 h 1675626"/>
              <a:gd name="connsiteX27" fmla="*/ 840134 w 3383744"/>
              <a:gd name="connsiteY27" fmla="*/ 1113990 h 1675626"/>
              <a:gd name="connsiteX28" fmla="*/ 840134 w 3383744"/>
              <a:gd name="connsiteY28" fmla="*/ 1113990 h 1675626"/>
              <a:gd name="connsiteX29" fmla="*/ 840134 w 3383744"/>
              <a:gd name="connsiteY29" fmla="*/ 1113990 h 1675626"/>
              <a:gd name="connsiteX30" fmla="*/ 840134 w 3383744"/>
              <a:gd name="connsiteY30" fmla="*/ 1113990 h 1675626"/>
              <a:gd name="connsiteX31" fmla="*/ 830851 w 3383744"/>
              <a:gd name="connsiteY31" fmla="*/ 1081498 h 1675626"/>
              <a:gd name="connsiteX32" fmla="*/ 830851 w 3383744"/>
              <a:gd name="connsiteY32" fmla="*/ 1081498 h 1675626"/>
              <a:gd name="connsiteX33" fmla="*/ 789076 w 3383744"/>
              <a:gd name="connsiteY33" fmla="*/ 1030440 h 1675626"/>
              <a:gd name="connsiteX34" fmla="*/ 761226 w 3383744"/>
              <a:gd name="connsiteY34" fmla="*/ 1011874 h 1675626"/>
              <a:gd name="connsiteX35" fmla="*/ 738018 w 3383744"/>
              <a:gd name="connsiteY35" fmla="*/ 946891 h 1675626"/>
              <a:gd name="connsiteX36" fmla="*/ 668394 w 3383744"/>
              <a:gd name="connsiteY36" fmla="*/ 946891 h 1675626"/>
              <a:gd name="connsiteX37" fmla="*/ 626619 w 3383744"/>
              <a:gd name="connsiteY37" fmla="*/ 867983 h 1675626"/>
              <a:gd name="connsiteX38" fmla="*/ 584845 w 3383744"/>
              <a:gd name="connsiteY38" fmla="*/ 863342 h 1675626"/>
              <a:gd name="connsiteX39" fmla="*/ 584845 w 3383744"/>
              <a:gd name="connsiteY39" fmla="*/ 816926 h 1675626"/>
              <a:gd name="connsiteX40" fmla="*/ 482729 w 3383744"/>
              <a:gd name="connsiteY40" fmla="*/ 663752 h 1675626"/>
              <a:gd name="connsiteX41" fmla="*/ 422388 w 3383744"/>
              <a:gd name="connsiteY41" fmla="*/ 659110 h 1675626"/>
              <a:gd name="connsiteX42" fmla="*/ 389896 w 3383744"/>
              <a:gd name="connsiteY42" fmla="*/ 580203 h 1675626"/>
              <a:gd name="connsiteX43" fmla="*/ 324914 w 3383744"/>
              <a:gd name="connsiteY43" fmla="*/ 575561 h 1675626"/>
              <a:gd name="connsiteX44" fmla="*/ 306347 w 3383744"/>
              <a:gd name="connsiteY44" fmla="*/ 496653 h 1675626"/>
              <a:gd name="connsiteX45" fmla="*/ 273856 w 3383744"/>
              <a:gd name="connsiteY45" fmla="*/ 473445 h 1675626"/>
              <a:gd name="connsiteX46" fmla="*/ 250648 w 3383744"/>
              <a:gd name="connsiteY46" fmla="*/ 399179 h 1675626"/>
              <a:gd name="connsiteX47" fmla="*/ 208873 w 3383744"/>
              <a:gd name="connsiteY47" fmla="*/ 292422 h 1675626"/>
              <a:gd name="connsiteX48" fmla="*/ 148532 w 3383744"/>
              <a:gd name="connsiteY48" fmla="*/ 250647 h 1675626"/>
              <a:gd name="connsiteX49" fmla="*/ 139249 w 3383744"/>
              <a:gd name="connsiteY49" fmla="*/ 185665 h 1675626"/>
              <a:gd name="connsiteX50" fmla="*/ 106757 w 3383744"/>
              <a:gd name="connsiteY50" fmla="*/ 148532 h 1675626"/>
              <a:gd name="connsiteX51" fmla="*/ 106757 w 3383744"/>
              <a:gd name="connsiteY51" fmla="*/ 97474 h 1675626"/>
              <a:gd name="connsiteX52" fmla="*/ 27850 w 3383744"/>
              <a:gd name="connsiteY52" fmla="*/ 60341 h 1675626"/>
              <a:gd name="connsiteX53" fmla="*/ 0 w 3383744"/>
              <a:gd name="connsiteY53" fmla="*/ 0 h 16756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Lst>
            <a:rect l="l" t="t" r="r" b="b"/>
            <a:pathLst>
              <a:path w="3383744" h="1675626">
                <a:moveTo>
                  <a:pt x="3383744" y="1675626"/>
                </a:moveTo>
                <a:lnTo>
                  <a:pt x="2511119" y="1675626"/>
                </a:lnTo>
                <a:lnTo>
                  <a:pt x="2511119" y="1550302"/>
                </a:lnTo>
                <a:lnTo>
                  <a:pt x="1926274" y="1550302"/>
                </a:lnTo>
                <a:lnTo>
                  <a:pt x="1926274" y="1522452"/>
                </a:lnTo>
                <a:lnTo>
                  <a:pt x="1698834" y="1522452"/>
                </a:lnTo>
                <a:lnTo>
                  <a:pt x="1698834" y="1476036"/>
                </a:lnTo>
                <a:lnTo>
                  <a:pt x="1541019" y="1476036"/>
                </a:lnTo>
                <a:lnTo>
                  <a:pt x="1541019" y="1434262"/>
                </a:lnTo>
                <a:lnTo>
                  <a:pt x="1327505" y="1434262"/>
                </a:lnTo>
                <a:lnTo>
                  <a:pt x="1327505" y="1406412"/>
                </a:lnTo>
                <a:lnTo>
                  <a:pt x="1257880" y="1406412"/>
                </a:lnTo>
                <a:lnTo>
                  <a:pt x="1257880" y="1327504"/>
                </a:lnTo>
                <a:lnTo>
                  <a:pt x="1118631" y="1327504"/>
                </a:lnTo>
                <a:lnTo>
                  <a:pt x="1118631" y="1295013"/>
                </a:lnTo>
                <a:lnTo>
                  <a:pt x="1095423" y="1295013"/>
                </a:lnTo>
                <a:lnTo>
                  <a:pt x="1095423" y="1295013"/>
                </a:lnTo>
                <a:lnTo>
                  <a:pt x="1095423" y="1257880"/>
                </a:lnTo>
                <a:lnTo>
                  <a:pt x="997949" y="1257880"/>
                </a:lnTo>
                <a:lnTo>
                  <a:pt x="997949" y="1225389"/>
                </a:lnTo>
                <a:lnTo>
                  <a:pt x="997949" y="1225389"/>
                </a:lnTo>
                <a:lnTo>
                  <a:pt x="956175" y="1225389"/>
                </a:lnTo>
                <a:lnTo>
                  <a:pt x="956175" y="1178972"/>
                </a:lnTo>
                <a:lnTo>
                  <a:pt x="914400" y="1178972"/>
                </a:lnTo>
                <a:lnTo>
                  <a:pt x="914400" y="1113990"/>
                </a:lnTo>
                <a:lnTo>
                  <a:pt x="840134" y="1113990"/>
                </a:lnTo>
                <a:lnTo>
                  <a:pt x="840134" y="1113990"/>
                </a:lnTo>
                <a:lnTo>
                  <a:pt x="840134" y="1113990"/>
                </a:lnTo>
                <a:lnTo>
                  <a:pt x="840134" y="1113990"/>
                </a:lnTo>
                <a:lnTo>
                  <a:pt x="840134" y="1113990"/>
                </a:lnTo>
                <a:lnTo>
                  <a:pt x="840134" y="1113990"/>
                </a:lnTo>
                <a:lnTo>
                  <a:pt x="830851" y="1081498"/>
                </a:lnTo>
                <a:lnTo>
                  <a:pt x="830851" y="1081498"/>
                </a:lnTo>
                <a:lnTo>
                  <a:pt x="789076" y="1030440"/>
                </a:lnTo>
                <a:lnTo>
                  <a:pt x="761226" y="1011874"/>
                </a:lnTo>
                <a:lnTo>
                  <a:pt x="738018" y="946891"/>
                </a:lnTo>
                <a:lnTo>
                  <a:pt x="668394" y="946891"/>
                </a:lnTo>
                <a:lnTo>
                  <a:pt x="626619" y="867983"/>
                </a:lnTo>
                <a:lnTo>
                  <a:pt x="584845" y="863342"/>
                </a:lnTo>
                <a:lnTo>
                  <a:pt x="584845" y="816926"/>
                </a:lnTo>
                <a:lnTo>
                  <a:pt x="482729" y="663752"/>
                </a:lnTo>
                <a:lnTo>
                  <a:pt x="422388" y="659110"/>
                </a:lnTo>
                <a:lnTo>
                  <a:pt x="389896" y="580203"/>
                </a:lnTo>
                <a:lnTo>
                  <a:pt x="324914" y="575561"/>
                </a:lnTo>
                <a:lnTo>
                  <a:pt x="306347" y="496653"/>
                </a:lnTo>
                <a:lnTo>
                  <a:pt x="273856" y="473445"/>
                </a:lnTo>
                <a:lnTo>
                  <a:pt x="250648" y="399179"/>
                </a:lnTo>
                <a:lnTo>
                  <a:pt x="208873" y="292422"/>
                </a:lnTo>
                <a:lnTo>
                  <a:pt x="148532" y="250647"/>
                </a:lnTo>
                <a:lnTo>
                  <a:pt x="139249" y="185665"/>
                </a:lnTo>
                <a:lnTo>
                  <a:pt x="106757" y="148532"/>
                </a:lnTo>
                <a:lnTo>
                  <a:pt x="106757" y="97474"/>
                </a:lnTo>
                <a:lnTo>
                  <a:pt x="27850" y="60341"/>
                </a:lnTo>
                <a:lnTo>
                  <a:pt x="0" y="0"/>
                </a:lnTo>
              </a:path>
            </a:pathLst>
          </a:custGeom>
          <a:noFill/>
          <a:ln w="28575">
            <a:solidFill>
              <a:schemeClr val="accent3"/>
            </a:solidFill>
            <a:miter lim="800000"/>
            <a:headEnd/>
            <a:tailEnd/>
          </a:ln>
        </p:spPr>
        <p:txBody>
          <a:bodyPr rtlCol="0" anchor="ctr"/>
          <a:lstStyle/>
          <a:p>
            <a:pPr algn="ctr"/>
            <a:endParaRPr lang="en-US" dirty="0"/>
          </a:p>
        </p:txBody>
      </p:sp>
      <p:sp>
        <p:nvSpPr>
          <p:cNvPr id="4" name="Freeform 3">
            <a:extLst>
              <a:ext uri="{FF2B5EF4-FFF2-40B4-BE49-F238E27FC236}">
                <a16:creationId xmlns:a16="http://schemas.microsoft.com/office/drawing/2014/main" id="{8EFBC9DD-90D0-2947-A1A9-F3057E3830AB}"/>
              </a:ext>
            </a:extLst>
          </p:cNvPr>
          <p:cNvSpPr/>
          <p:nvPr/>
        </p:nvSpPr>
        <p:spPr bwMode="auto">
          <a:xfrm>
            <a:off x="1401771" y="2710701"/>
            <a:ext cx="3379102" cy="1889141"/>
          </a:xfrm>
          <a:custGeom>
            <a:avLst/>
            <a:gdLst>
              <a:gd name="connsiteX0" fmla="*/ 3379102 w 3379102"/>
              <a:gd name="connsiteY0" fmla="*/ 1889141 h 1889141"/>
              <a:gd name="connsiteX1" fmla="*/ 3239853 w 3379102"/>
              <a:gd name="connsiteY1" fmla="*/ 1889141 h 1889141"/>
              <a:gd name="connsiteX2" fmla="*/ 3239853 w 3379102"/>
              <a:gd name="connsiteY2" fmla="*/ 1777742 h 1889141"/>
              <a:gd name="connsiteX3" fmla="*/ 2627159 w 3379102"/>
              <a:gd name="connsiteY3" fmla="*/ 1777742 h 1889141"/>
              <a:gd name="connsiteX4" fmla="*/ 2627159 w 3379102"/>
              <a:gd name="connsiteY4" fmla="*/ 1735967 h 1889141"/>
              <a:gd name="connsiteX5" fmla="*/ 2492552 w 3379102"/>
              <a:gd name="connsiteY5" fmla="*/ 1735967 h 1889141"/>
              <a:gd name="connsiteX6" fmla="*/ 2492552 w 3379102"/>
              <a:gd name="connsiteY6" fmla="*/ 1680268 h 1889141"/>
              <a:gd name="connsiteX7" fmla="*/ 2274395 w 3379102"/>
              <a:gd name="connsiteY7" fmla="*/ 1680268 h 1889141"/>
              <a:gd name="connsiteX8" fmla="*/ 2274395 w 3379102"/>
              <a:gd name="connsiteY8" fmla="*/ 1680268 h 1889141"/>
              <a:gd name="connsiteX9" fmla="*/ 2274395 w 3379102"/>
              <a:gd name="connsiteY9" fmla="*/ 1680268 h 1889141"/>
              <a:gd name="connsiteX10" fmla="*/ 2274395 w 3379102"/>
              <a:gd name="connsiteY10" fmla="*/ 1633851 h 1889141"/>
              <a:gd name="connsiteX11" fmla="*/ 2042314 w 3379102"/>
              <a:gd name="connsiteY11" fmla="*/ 1633851 h 1889141"/>
              <a:gd name="connsiteX12" fmla="*/ 2042314 w 3379102"/>
              <a:gd name="connsiteY12" fmla="*/ 1633851 h 1889141"/>
              <a:gd name="connsiteX13" fmla="*/ 2042314 w 3379102"/>
              <a:gd name="connsiteY13" fmla="*/ 1633851 h 1889141"/>
              <a:gd name="connsiteX14" fmla="*/ 2042314 w 3379102"/>
              <a:gd name="connsiteY14" fmla="*/ 1596718 h 1889141"/>
              <a:gd name="connsiteX15" fmla="*/ 1935557 w 3379102"/>
              <a:gd name="connsiteY15" fmla="*/ 1596718 h 1889141"/>
              <a:gd name="connsiteX16" fmla="*/ 1935557 w 3379102"/>
              <a:gd name="connsiteY16" fmla="*/ 1550302 h 1889141"/>
              <a:gd name="connsiteX17" fmla="*/ 1814875 w 3379102"/>
              <a:gd name="connsiteY17" fmla="*/ 1550302 h 1889141"/>
              <a:gd name="connsiteX18" fmla="*/ 1749892 w 3379102"/>
              <a:gd name="connsiteY18" fmla="*/ 1415695 h 1889141"/>
              <a:gd name="connsiteX19" fmla="*/ 1657059 w 3379102"/>
              <a:gd name="connsiteY19" fmla="*/ 1415695 h 1889141"/>
              <a:gd name="connsiteX20" fmla="*/ 1657059 w 3379102"/>
              <a:gd name="connsiteY20" fmla="*/ 1359995 h 1889141"/>
              <a:gd name="connsiteX21" fmla="*/ 1503886 w 3379102"/>
              <a:gd name="connsiteY21" fmla="*/ 1359995 h 1889141"/>
              <a:gd name="connsiteX22" fmla="*/ 1503886 w 3379102"/>
              <a:gd name="connsiteY22" fmla="*/ 1304296 h 1889141"/>
              <a:gd name="connsiteX23" fmla="*/ 1443545 w 3379102"/>
              <a:gd name="connsiteY23" fmla="*/ 1304296 h 1889141"/>
              <a:gd name="connsiteX24" fmla="*/ 1443545 w 3379102"/>
              <a:gd name="connsiteY24" fmla="*/ 1151122 h 1889141"/>
              <a:gd name="connsiteX25" fmla="*/ 1369279 w 3379102"/>
              <a:gd name="connsiteY25" fmla="*/ 1151122 h 1889141"/>
              <a:gd name="connsiteX26" fmla="*/ 1369279 w 3379102"/>
              <a:gd name="connsiteY26" fmla="*/ 1076856 h 1889141"/>
              <a:gd name="connsiteX27" fmla="*/ 1257880 w 3379102"/>
              <a:gd name="connsiteY27" fmla="*/ 1076856 h 1889141"/>
              <a:gd name="connsiteX28" fmla="*/ 1257880 w 3379102"/>
              <a:gd name="connsiteY28" fmla="*/ 1025799 h 1889141"/>
              <a:gd name="connsiteX29" fmla="*/ 1113989 w 3379102"/>
              <a:gd name="connsiteY29" fmla="*/ 1025799 h 1889141"/>
              <a:gd name="connsiteX30" fmla="*/ 1113989 w 3379102"/>
              <a:gd name="connsiteY30" fmla="*/ 956174 h 1889141"/>
              <a:gd name="connsiteX31" fmla="*/ 1016515 w 3379102"/>
              <a:gd name="connsiteY31" fmla="*/ 895833 h 1889141"/>
              <a:gd name="connsiteX32" fmla="*/ 946891 w 3379102"/>
              <a:gd name="connsiteY32" fmla="*/ 830850 h 1889141"/>
              <a:gd name="connsiteX33" fmla="*/ 886550 w 3379102"/>
              <a:gd name="connsiteY33" fmla="*/ 830850 h 1889141"/>
              <a:gd name="connsiteX34" fmla="*/ 826209 w 3379102"/>
              <a:gd name="connsiteY34" fmla="*/ 724093 h 1889141"/>
              <a:gd name="connsiteX35" fmla="*/ 779792 w 3379102"/>
              <a:gd name="connsiteY35" fmla="*/ 724093 h 1889141"/>
              <a:gd name="connsiteX36" fmla="*/ 756584 w 3379102"/>
              <a:gd name="connsiteY36" fmla="*/ 686960 h 1889141"/>
              <a:gd name="connsiteX37" fmla="*/ 691602 w 3379102"/>
              <a:gd name="connsiteY37" fmla="*/ 635902 h 1889141"/>
              <a:gd name="connsiteX38" fmla="*/ 649827 w 3379102"/>
              <a:gd name="connsiteY38" fmla="*/ 621977 h 1889141"/>
              <a:gd name="connsiteX39" fmla="*/ 552353 w 3379102"/>
              <a:gd name="connsiteY39" fmla="*/ 501295 h 1889141"/>
              <a:gd name="connsiteX40" fmla="*/ 478087 w 3379102"/>
              <a:gd name="connsiteY40" fmla="*/ 501295 h 1889141"/>
              <a:gd name="connsiteX41" fmla="*/ 431671 w 3379102"/>
              <a:gd name="connsiteY41" fmla="*/ 385254 h 1889141"/>
              <a:gd name="connsiteX42" fmla="*/ 380613 w 3379102"/>
              <a:gd name="connsiteY42" fmla="*/ 385254 h 1889141"/>
              <a:gd name="connsiteX43" fmla="*/ 385254 w 3379102"/>
              <a:gd name="connsiteY43" fmla="*/ 320272 h 1889141"/>
              <a:gd name="connsiteX44" fmla="*/ 306347 w 3379102"/>
              <a:gd name="connsiteY44" fmla="*/ 324913 h 1889141"/>
              <a:gd name="connsiteX45" fmla="*/ 278497 w 3379102"/>
              <a:gd name="connsiteY45" fmla="*/ 213514 h 1889141"/>
              <a:gd name="connsiteX46" fmla="*/ 213514 w 3379102"/>
              <a:gd name="connsiteY46" fmla="*/ 181023 h 1889141"/>
              <a:gd name="connsiteX47" fmla="*/ 162456 w 3379102"/>
              <a:gd name="connsiteY47" fmla="*/ 125323 h 1889141"/>
              <a:gd name="connsiteX48" fmla="*/ 83549 w 3379102"/>
              <a:gd name="connsiteY48" fmla="*/ 106757 h 1889141"/>
              <a:gd name="connsiteX49" fmla="*/ 0 w 3379102"/>
              <a:gd name="connsiteY49" fmla="*/ 0 h 18891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Lst>
            <a:rect l="l" t="t" r="r" b="b"/>
            <a:pathLst>
              <a:path w="3379102" h="1889141">
                <a:moveTo>
                  <a:pt x="3379102" y="1889141"/>
                </a:moveTo>
                <a:lnTo>
                  <a:pt x="3239853" y="1889141"/>
                </a:lnTo>
                <a:lnTo>
                  <a:pt x="3239853" y="1777742"/>
                </a:lnTo>
                <a:lnTo>
                  <a:pt x="2627159" y="1777742"/>
                </a:lnTo>
                <a:lnTo>
                  <a:pt x="2627159" y="1735967"/>
                </a:lnTo>
                <a:lnTo>
                  <a:pt x="2492552" y="1735967"/>
                </a:lnTo>
                <a:lnTo>
                  <a:pt x="2492552" y="1680268"/>
                </a:lnTo>
                <a:lnTo>
                  <a:pt x="2274395" y="1680268"/>
                </a:lnTo>
                <a:lnTo>
                  <a:pt x="2274395" y="1680268"/>
                </a:lnTo>
                <a:lnTo>
                  <a:pt x="2274395" y="1680268"/>
                </a:lnTo>
                <a:lnTo>
                  <a:pt x="2274395" y="1633851"/>
                </a:lnTo>
                <a:lnTo>
                  <a:pt x="2042314" y="1633851"/>
                </a:lnTo>
                <a:lnTo>
                  <a:pt x="2042314" y="1633851"/>
                </a:lnTo>
                <a:lnTo>
                  <a:pt x="2042314" y="1633851"/>
                </a:lnTo>
                <a:lnTo>
                  <a:pt x="2042314" y="1596718"/>
                </a:lnTo>
                <a:lnTo>
                  <a:pt x="1935557" y="1596718"/>
                </a:lnTo>
                <a:lnTo>
                  <a:pt x="1935557" y="1550302"/>
                </a:lnTo>
                <a:lnTo>
                  <a:pt x="1814875" y="1550302"/>
                </a:lnTo>
                <a:lnTo>
                  <a:pt x="1749892" y="1415695"/>
                </a:lnTo>
                <a:lnTo>
                  <a:pt x="1657059" y="1415695"/>
                </a:lnTo>
                <a:lnTo>
                  <a:pt x="1657059" y="1359995"/>
                </a:lnTo>
                <a:lnTo>
                  <a:pt x="1503886" y="1359995"/>
                </a:lnTo>
                <a:lnTo>
                  <a:pt x="1503886" y="1304296"/>
                </a:lnTo>
                <a:lnTo>
                  <a:pt x="1443545" y="1304296"/>
                </a:lnTo>
                <a:lnTo>
                  <a:pt x="1443545" y="1151122"/>
                </a:lnTo>
                <a:lnTo>
                  <a:pt x="1369279" y="1151122"/>
                </a:lnTo>
                <a:lnTo>
                  <a:pt x="1369279" y="1076856"/>
                </a:lnTo>
                <a:lnTo>
                  <a:pt x="1257880" y="1076856"/>
                </a:lnTo>
                <a:lnTo>
                  <a:pt x="1257880" y="1025799"/>
                </a:lnTo>
                <a:lnTo>
                  <a:pt x="1113989" y="1025799"/>
                </a:lnTo>
                <a:lnTo>
                  <a:pt x="1113989" y="956174"/>
                </a:lnTo>
                <a:lnTo>
                  <a:pt x="1016515" y="895833"/>
                </a:lnTo>
                <a:lnTo>
                  <a:pt x="946891" y="830850"/>
                </a:lnTo>
                <a:lnTo>
                  <a:pt x="886550" y="830850"/>
                </a:lnTo>
                <a:lnTo>
                  <a:pt x="826209" y="724093"/>
                </a:lnTo>
                <a:lnTo>
                  <a:pt x="779792" y="724093"/>
                </a:lnTo>
                <a:lnTo>
                  <a:pt x="756584" y="686960"/>
                </a:lnTo>
                <a:lnTo>
                  <a:pt x="691602" y="635902"/>
                </a:lnTo>
                <a:lnTo>
                  <a:pt x="649827" y="621977"/>
                </a:lnTo>
                <a:lnTo>
                  <a:pt x="552353" y="501295"/>
                </a:lnTo>
                <a:lnTo>
                  <a:pt x="478087" y="501295"/>
                </a:lnTo>
                <a:lnTo>
                  <a:pt x="431671" y="385254"/>
                </a:lnTo>
                <a:lnTo>
                  <a:pt x="380613" y="385254"/>
                </a:lnTo>
                <a:lnTo>
                  <a:pt x="385254" y="320272"/>
                </a:lnTo>
                <a:lnTo>
                  <a:pt x="306347" y="324913"/>
                </a:lnTo>
                <a:lnTo>
                  <a:pt x="278497" y="213514"/>
                </a:lnTo>
                <a:lnTo>
                  <a:pt x="213514" y="181023"/>
                </a:lnTo>
                <a:lnTo>
                  <a:pt x="162456" y="125323"/>
                </a:lnTo>
                <a:lnTo>
                  <a:pt x="83549" y="106757"/>
                </a:lnTo>
                <a:lnTo>
                  <a:pt x="0" y="0"/>
                </a:lnTo>
              </a:path>
            </a:pathLst>
          </a:custGeom>
          <a:noFill/>
          <a:ln w="28575">
            <a:solidFill>
              <a:schemeClr val="accent1"/>
            </a:solidFill>
            <a:miter lim="800000"/>
            <a:headEnd/>
            <a:tailEnd/>
          </a:ln>
        </p:spPr>
        <p:txBody>
          <a:bodyPr rtlCol="0" anchor="ctr"/>
          <a:lstStyle/>
          <a:p>
            <a:pPr algn="ctr"/>
            <a:endParaRPr lang="en-US" dirty="0"/>
          </a:p>
        </p:txBody>
      </p:sp>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Outcomes With CPX-351 or HMA + Ven: </a:t>
            </a:r>
            <a:br>
              <a:rPr lang="en-US" dirty="0"/>
            </a:br>
            <a:r>
              <a:rPr lang="en-US" dirty="0"/>
              <a:t>Efficacy in Patients 60-75 Yr of Age</a:t>
            </a:r>
          </a:p>
        </p:txBody>
      </p:sp>
      <p:graphicFrame>
        <p:nvGraphicFramePr>
          <p:cNvPr id="9" name="Group 32">
            <a:extLst>
              <a:ext uri="{FF2B5EF4-FFF2-40B4-BE49-F238E27FC236}">
                <a16:creationId xmlns:a16="http://schemas.microsoft.com/office/drawing/2014/main" id="{BC255DA8-89DB-B644-A98C-89D777785A66}"/>
              </a:ext>
            </a:extLst>
          </p:cNvPr>
          <p:cNvGraphicFramePr>
            <a:graphicFrameLocks noGrp="1"/>
          </p:cNvGraphicFramePr>
          <p:nvPr>
            <p:ph idx="1"/>
            <p:extLst>
              <p:ext uri="{D42A27DB-BD31-4B8C-83A1-F6EECF244321}">
                <p14:modId xmlns:p14="http://schemas.microsoft.com/office/powerpoint/2010/main" val="1767778522"/>
              </p:ext>
            </p:extLst>
          </p:nvPr>
        </p:nvGraphicFramePr>
        <p:xfrm>
          <a:off x="5348208" y="1603405"/>
          <a:ext cx="6360853" cy="1249728"/>
        </p:xfrm>
        <a:graphic>
          <a:graphicData uri="http://schemas.openxmlformats.org/drawingml/2006/table">
            <a:tbl>
              <a:tblPr/>
              <a:tblGrid>
                <a:gridCol w="2363214">
                  <a:extLst>
                    <a:ext uri="{9D8B030D-6E8A-4147-A177-3AD203B41FA5}">
                      <a16:colId xmlns:a16="http://schemas.microsoft.com/office/drawing/2014/main" val="20000"/>
                    </a:ext>
                  </a:extLst>
                </a:gridCol>
                <a:gridCol w="1594605">
                  <a:extLst>
                    <a:ext uri="{9D8B030D-6E8A-4147-A177-3AD203B41FA5}">
                      <a16:colId xmlns:a16="http://schemas.microsoft.com/office/drawing/2014/main" val="20001"/>
                    </a:ext>
                  </a:extLst>
                </a:gridCol>
                <a:gridCol w="1511586">
                  <a:extLst>
                    <a:ext uri="{9D8B030D-6E8A-4147-A177-3AD203B41FA5}">
                      <a16:colId xmlns:a16="http://schemas.microsoft.com/office/drawing/2014/main" val="20002"/>
                    </a:ext>
                  </a:extLst>
                </a:gridCol>
                <a:gridCol w="891448">
                  <a:extLst>
                    <a:ext uri="{9D8B030D-6E8A-4147-A177-3AD203B41FA5}">
                      <a16:colId xmlns:a16="http://schemas.microsoft.com/office/drawing/2014/main" val="4188232082"/>
                    </a:ext>
                  </a:extLst>
                </a:gridCol>
              </a:tblGrid>
              <a:tr h="13086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Outcome,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3500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CPX-351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(n = 152)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HMA + V</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600" b="1" i="0" u="none" strike="noStrike" cap="none" normalizeH="0" baseline="0" dirty="0">
                          <a:ln>
                            <a:noFill/>
                          </a:ln>
                          <a:solidFill>
                            <a:schemeClr val="tx1"/>
                          </a:solidFill>
                          <a:effectLst/>
                          <a:latin typeface="Calibri" panose="020F0502020204030204" pitchFamily="34" charset="0"/>
                        </a:rPr>
                        <a:t>(n = 100)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25000"/>
                        </a:spcAft>
                        <a:buClrTx/>
                        <a:buSzTx/>
                        <a:buFontTx/>
                        <a:buNone/>
                        <a:tabLst/>
                      </a:pPr>
                      <a:r>
                        <a:rPr kumimoji="0" lang="en-US" sz="1600" b="1" i="1" u="none" strike="noStrike" cap="none" normalizeH="0" baseline="0" dirty="0">
                          <a:ln>
                            <a:noFill/>
                          </a:ln>
                          <a:solidFill>
                            <a:schemeClr val="tx1"/>
                          </a:solidFill>
                          <a:effectLst/>
                          <a:latin typeface="Calibri" panose="020F0502020204030204" pitchFamily="34" charset="0"/>
                        </a:rPr>
                        <a:t>P</a:t>
                      </a:r>
                      <a:r>
                        <a:rPr kumimoji="0" lang="en-US" sz="1600" b="1" i="0" u="none" strike="noStrike" cap="none" normalizeH="0" baseline="0" dirty="0">
                          <a:ln>
                            <a:noFill/>
                          </a:ln>
                          <a:solidFill>
                            <a:schemeClr val="tx1"/>
                          </a:solidFill>
                          <a:effectLst/>
                          <a:latin typeface="Calibri" panose="020F0502020204030204" pitchFamily="34" charset="0"/>
                        </a:rPr>
                        <a:t> Value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CR/CRi,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54.0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Underwent HSCT,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19.0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&lt;.001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
        <p:nvSpPr>
          <p:cNvPr id="8" name="Text Box 15">
            <a:extLst>
              <a:ext uri="{FF2B5EF4-FFF2-40B4-BE49-F238E27FC236}">
                <a16:creationId xmlns:a16="http://schemas.microsoft.com/office/drawing/2014/main" id="{85AA5716-1808-7643-83DF-C40BEF9CDC0B}"/>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Grenet. ASH 2021. Abstr 32. Reproduced with permission.</a:t>
            </a:r>
            <a:endParaRPr lang="en-US" altLang="en-US" sz="1200" b="0" dirty="0">
              <a:solidFill>
                <a:schemeClr val="bg2"/>
              </a:solidFill>
              <a:latin typeface="Calibri" panose="020F0502020204030204" pitchFamily="34" charset="0"/>
            </a:endParaRPr>
          </a:p>
        </p:txBody>
      </p:sp>
      <p:sp>
        <p:nvSpPr>
          <p:cNvPr id="21" name="Content Placeholder 2">
            <a:extLst>
              <a:ext uri="{FF2B5EF4-FFF2-40B4-BE49-F238E27FC236}">
                <a16:creationId xmlns:a16="http://schemas.microsoft.com/office/drawing/2014/main" id="{BA4CA2ED-5F4B-3847-9C0F-90489E22469E}"/>
              </a:ext>
            </a:extLst>
          </p:cNvPr>
          <p:cNvSpPr txBox="1">
            <a:spLocks/>
          </p:cNvSpPr>
          <p:nvPr/>
        </p:nvSpPr>
        <p:spPr bwMode="auto">
          <a:xfrm>
            <a:off x="5268268" y="2907913"/>
            <a:ext cx="6465402" cy="3492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a:spcAft>
                <a:spcPts val="500"/>
              </a:spcAft>
            </a:pPr>
            <a:r>
              <a:rPr lang="en-US" sz="2000" b="0" kern="0" dirty="0"/>
              <a:t>In cohort of patients 60-75 yr of age:</a:t>
            </a:r>
          </a:p>
          <a:p>
            <a:pPr lvl="1">
              <a:spcAft>
                <a:spcPts val="500"/>
              </a:spcAft>
            </a:pPr>
            <a:r>
              <a:rPr lang="en-US" sz="1800" b="0" kern="0" dirty="0"/>
              <a:t>No significant differences in ORR or RFS between cohorts in all 4 subgroups</a:t>
            </a:r>
          </a:p>
          <a:p>
            <a:pPr lvl="1">
              <a:spcAft>
                <a:spcPts val="500"/>
              </a:spcAft>
            </a:pPr>
            <a:r>
              <a:rPr lang="en-US" sz="1800" b="0" kern="0" dirty="0"/>
              <a:t>No significant difference in OS despite more than double the transplant rate in the CPX-351 arm</a:t>
            </a:r>
          </a:p>
          <a:p>
            <a:pPr lvl="2">
              <a:spcAft>
                <a:spcPts val="500"/>
              </a:spcAft>
            </a:pPr>
            <a:r>
              <a:rPr lang="en-US" sz="1600" b="0" kern="0" dirty="0"/>
              <a:t>No significant difference in post-transplant OS or OS among respondents only </a:t>
            </a:r>
          </a:p>
          <a:p>
            <a:pPr lvl="1">
              <a:spcAft>
                <a:spcPts val="500"/>
              </a:spcAft>
            </a:pPr>
            <a:r>
              <a:rPr lang="en-US" sz="1800" b="0" kern="0" dirty="0"/>
              <a:t>Higher OS in CPX-351 patients with </a:t>
            </a:r>
            <a:r>
              <a:rPr lang="en-US" sz="1800" b="0" i="1" kern="0" dirty="0"/>
              <a:t>TP53</a:t>
            </a:r>
            <a:r>
              <a:rPr lang="en-US" sz="1800" b="0" kern="0" dirty="0"/>
              <a:t> mutation</a:t>
            </a:r>
          </a:p>
          <a:p>
            <a:pPr lvl="1">
              <a:spcAft>
                <a:spcPts val="500"/>
              </a:spcAft>
            </a:pPr>
            <a:r>
              <a:rPr lang="en-US" sz="1800" b="0" kern="0" dirty="0"/>
              <a:t>No significant differences in OS between cohorts for prior myeloid malignancy or HMA use, or adverse ELN risk</a:t>
            </a:r>
          </a:p>
        </p:txBody>
      </p:sp>
      <p:sp>
        <p:nvSpPr>
          <p:cNvPr id="11" name="TextBox 10">
            <a:extLst>
              <a:ext uri="{FF2B5EF4-FFF2-40B4-BE49-F238E27FC236}">
                <a16:creationId xmlns:a16="http://schemas.microsoft.com/office/drawing/2014/main" id="{A913E4D5-CB70-0D42-8CE6-D80F8832A7E5}"/>
              </a:ext>
            </a:extLst>
          </p:cNvPr>
          <p:cNvSpPr txBox="1"/>
          <p:nvPr/>
        </p:nvSpPr>
        <p:spPr bwMode="auto">
          <a:xfrm>
            <a:off x="1397129" y="2061875"/>
            <a:ext cx="33837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OS (60-75 Yr of Age Population)</a:t>
            </a:r>
          </a:p>
        </p:txBody>
      </p:sp>
      <p:cxnSp>
        <p:nvCxnSpPr>
          <p:cNvPr id="12" name="Straight Connector 11">
            <a:extLst>
              <a:ext uri="{FF2B5EF4-FFF2-40B4-BE49-F238E27FC236}">
                <a16:creationId xmlns:a16="http://schemas.microsoft.com/office/drawing/2014/main" id="{D2FFB4AD-9693-E34D-B764-D81A77A2FD29}"/>
              </a:ext>
            </a:extLst>
          </p:cNvPr>
          <p:cNvCxnSpPr>
            <a:cxnSpLocks/>
          </p:cNvCxnSpPr>
          <p:nvPr/>
        </p:nvCxnSpPr>
        <p:spPr bwMode="auto">
          <a:xfrm>
            <a:off x="1361926" y="4904319"/>
            <a:ext cx="3424659" cy="0"/>
          </a:xfrm>
          <a:prstGeom prst="line">
            <a:avLst/>
          </a:prstGeom>
          <a:noFill/>
          <a:ln w="28575" cap="flat" cmpd="sng" algn="ctr">
            <a:solidFill>
              <a:schemeClr val="bg1"/>
            </a:solidFill>
            <a:prstDash val="solid"/>
            <a:round/>
            <a:headEnd type="none" w="med" len="med"/>
            <a:tailEnd type="none" w="med" len="med"/>
          </a:ln>
          <a:effectLst/>
        </p:spPr>
      </p:cxnSp>
      <p:cxnSp>
        <p:nvCxnSpPr>
          <p:cNvPr id="13" name="Straight Connector 12">
            <a:extLst>
              <a:ext uri="{FF2B5EF4-FFF2-40B4-BE49-F238E27FC236}">
                <a16:creationId xmlns:a16="http://schemas.microsoft.com/office/drawing/2014/main" id="{E5676082-7ED8-3744-9599-F2474FB0A558}"/>
              </a:ext>
            </a:extLst>
          </p:cNvPr>
          <p:cNvCxnSpPr/>
          <p:nvPr/>
        </p:nvCxnSpPr>
        <p:spPr bwMode="auto">
          <a:xfrm flipV="1">
            <a:off x="1361926" y="2683907"/>
            <a:ext cx="0" cy="2222339"/>
          </a:xfrm>
          <a:prstGeom prst="line">
            <a:avLst/>
          </a:prstGeom>
          <a:noFill/>
          <a:ln w="28575" cap="flat" cmpd="sng" algn="ctr">
            <a:solidFill>
              <a:schemeClr val="bg1"/>
            </a:solidFill>
            <a:prstDash val="solid"/>
            <a:round/>
            <a:headEnd type="none" w="med" len="med"/>
            <a:tailEnd type="none" w="med" len="med"/>
          </a:ln>
          <a:effectLst/>
        </p:spPr>
      </p:cxnSp>
      <p:cxnSp>
        <p:nvCxnSpPr>
          <p:cNvPr id="14" name="Straight Connector 13">
            <a:extLst>
              <a:ext uri="{FF2B5EF4-FFF2-40B4-BE49-F238E27FC236}">
                <a16:creationId xmlns:a16="http://schemas.microsoft.com/office/drawing/2014/main" id="{DF66BFA9-4EFF-F34F-AA38-A93D0AC488A4}"/>
              </a:ext>
            </a:extLst>
          </p:cNvPr>
          <p:cNvCxnSpPr>
            <a:cxnSpLocks/>
          </p:cNvCxnSpPr>
          <p:nvPr/>
        </p:nvCxnSpPr>
        <p:spPr bwMode="auto">
          <a:xfrm flipH="1">
            <a:off x="1291032" y="2695482"/>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5" name="Straight Connector 14">
            <a:extLst>
              <a:ext uri="{FF2B5EF4-FFF2-40B4-BE49-F238E27FC236}">
                <a16:creationId xmlns:a16="http://schemas.microsoft.com/office/drawing/2014/main" id="{A08B3CF8-B0F2-9C41-A89A-0788C8435C0B}"/>
              </a:ext>
            </a:extLst>
          </p:cNvPr>
          <p:cNvCxnSpPr>
            <a:cxnSpLocks/>
          </p:cNvCxnSpPr>
          <p:nvPr/>
        </p:nvCxnSpPr>
        <p:spPr bwMode="auto">
          <a:xfrm flipH="1">
            <a:off x="1291032" y="313724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6" name="Straight Connector 15">
            <a:extLst>
              <a:ext uri="{FF2B5EF4-FFF2-40B4-BE49-F238E27FC236}">
                <a16:creationId xmlns:a16="http://schemas.microsoft.com/office/drawing/2014/main" id="{95178603-9F2F-E649-B36E-F8FC2C9891A6}"/>
              </a:ext>
            </a:extLst>
          </p:cNvPr>
          <p:cNvCxnSpPr>
            <a:cxnSpLocks/>
          </p:cNvCxnSpPr>
          <p:nvPr/>
        </p:nvCxnSpPr>
        <p:spPr bwMode="auto">
          <a:xfrm flipH="1">
            <a:off x="1291032" y="3579016"/>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7" name="Straight Connector 16">
            <a:extLst>
              <a:ext uri="{FF2B5EF4-FFF2-40B4-BE49-F238E27FC236}">
                <a16:creationId xmlns:a16="http://schemas.microsoft.com/office/drawing/2014/main" id="{E0D29D19-4E86-A841-BC9D-2B9FCEB4E006}"/>
              </a:ext>
            </a:extLst>
          </p:cNvPr>
          <p:cNvCxnSpPr>
            <a:cxnSpLocks/>
          </p:cNvCxnSpPr>
          <p:nvPr/>
        </p:nvCxnSpPr>
        <p:spPr bwMode="auto">
          <a:xfrm flipH="1">
            <a:off x="1291032" y="4020783"/>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8" name="Straight Connector 17">
            <a:extLst>
              <a:ext uri="{FF2B5EF4-FFF2-40B4-BE49-F238E27FC236}">
                <a16:creationId xmlns:a16="http://schemas.microsoft.com/office/drawing/2014/main" id="{9FE47C4B-04F3-8F47-BFC0-C8812B64DDCE}"/>
              </a:ext>
            </a:extLst>
          </p:cNvPr>
          <p:cNvCxnSpPr>
            <a:cxnSpLocks/>
          </p:cNvCxnSpPr>
          <p:nvPr/>
        </p:nvCxnSpPr>
        <p:spPr bwMode="auto">
          <a:xfrm flipH="1">
            <a:off x="1291032" y="4462550"/>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19" name="Straight Connector 18">
            <a:extLst>
              <a:ext uri="{FF2B5EF4-FFF2-40B4-BE49-F238E27FC236}">
                <a16:creationId xmlns:a16="http://schemas.microsoft.com/office/drawing/2014/main" id="{7C361C88-4AC7-634E-B3E9-547DE00079BE}"/>
              </a:ext>
            </a:extLst>
          </p:cNvPr>
          <p:cNvCxnSpPr>
            <a:cxnSpLocks/>
          </p:cNvCxnSpPr>
          <p:nvPr/>
        </p:nvCxnSpPr>
        <p:spPr bwMode="auto">
          <a:xfrm flipH="1">
            <a:off x="1291032" y="4904319"/>
            <a:ext cx="64008" cy="0"/>
          </a:xfrm>
          <a:prstGeom prst="line">
            <a:avLst/>
          </a:prstGeom>
          <a:noFill/>
          <a:ln w="28575" cap="flat" cmpd="sng" algn="ctr">
            <a:solidFill>
              <a:schemeClr val="bg1"/>
            </a:solidFill>
            <a:prstDash val="solid"/>
            <a:round/>
            <a:headEnd type="none" w="med" len="med"/>
            <a:tailEnd type="none" w="med" len="med"/>
          </a:ln>
          <a:effectLst/>
        </p:spPr>
      </p:cxnSp>
      <p:cxnSp>
        <p:nvCxnSpPr>
          <p:cNvPr id="22" name="Straight Connector 21">
            <a:extLst>
              <a:ext uri="{FF2B5EF4-FFF2-40B4-BE49-F238E27FC236}">
                <a16:creationId xmlns:a16="http://schemas.microsoft.com/office/drawing/2014/main" id="{12B17278-793D-A841-A51D-DDD474E7C325}"/>
              </a:ext>
            </a:extLst>
          </p:cNvPr>
          <p:cNvCxnSpPr>
            <a:cxnSpLocks/>
          </p:cNvCxnSpPr>
          <p:nvPr/>
        </p:nvCxnSpPr>
        <p:spPr bwMode="auto">
          <a:xfrm>
            <a:off x="1361926" y="49043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3" name="Straight Connector 22">
            <a:extLst>
              <a:ext uri="{FF2B5EF4-FFF2-40B4-BE49-F238E27FC236}">
                <a16:creationId xmlns:a16="http://schemas.microsoft.com/office/drawing/2014/main" id="{A9F5ADB8-4ECD-FA4C-AE99-6E257BD9E689}"/>
              </a:ext>
            </a:extLst>
          </p:cNvPr>
          <p:cNvCxnSpPr>
            <a:cxnSpLocks/>
          </p:cNvCxnSpPr>
          <p:nvPr/>
        </p:nvCxnSpPr>
        <p:spPr bwMode="auto">
          <a:xfrm>
            <a:off x="2218091" y="49043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4" name="Straight Connector 23">
            <a:extLst>
              <a:ext uri="{FF2B5EF4-FFF2-40B4-BE49-F238E27FC236}">
                <a16:creationId xmlns:a16="http://schemas.microsoft.com/office/drawing/2014/main" id="{E3B7FF18-0842-E745-BAF0-99F5DE9E16A7}"/>
              </a:ext>
            </a:extLst>
          </p:cNvPr>
          <p:cNvCxnSpPr>
            <a:cxnSpLocks/>
          </p:cNvCxnSpPr>
          <p:nvPr/>
        </p:nvCxnSpPr>
        <p:spPr bwMode="auto">
          <a:xfrm>
            <a:off x="3074256" y="49043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5" name="Straight Connector 24">
            <a:extLst>
              <a:ext uri="{FF2B5EF4-FFF2-40B4-BE49-F238E27FC236}">
                <a16:creationId xmlns:a16="http://schemas.microsoft.com/office/drawing/2014/main" id="{403D856D-CA31-CA43-A917-46A7CCC46617}"/>
              </a:ext>
            </a:extLst>
          </p:cNvPr>
          <p:cNvCxnSpPr>
            <a:cxnSpLocks/>
          </p:cNvCxnSpPr>
          <p:nvPr/>
        </p:nvCxnSpPr>
        <p:spPr bwMode="auto">
          <a:xfrm>
            <a:off x="3930421" y="4904319"/>
            <a:ext cx="0" cy="64008"/>
          </a:xfrm>
          <a:prstGeom prst="line">
            <a:avLst/>
          </a:prstGeom>
          <a:noFill/>
          <a:ln w="28575" cap="flat" cmpd="sng" algn="ctr">
            <a:solidFill>
              <a:schemeClr val="bg1"/>
            </a:solidFill>
            <a:prstDash val="solid"/>
            <a:round/>
            <a:headEnd type="none" w="med" len="med"/>
            <a:tailEnd type="none" w="med" len="med"/>
          </a:ln>
          <a:effectLst/>
        </p:spPr>
      </p:cxnSp>
      <p:cxnSp>
        <p:nvCxnSpPr>
          <p:cNvPr id="26" name="Straight Connector 25">
            <a:extLst>
              <a:ext uri="{FF2B5EF4-FFF2-40B4-BE49-F238E27FC236}">
                <a16:creationId xmlns:a16="http://schemas.microsoft.com/office/drawing/2014/main" id="{6010F2A8-8A6C-0A42-A356-3CB65A1485C0}"/>
              </a:ext>
            </a:extLst>
          </p:cNvPr>
          <p:cNvCxnSpPr>
            <a:cxnSpLocks/>
          </p:cNvCxnSpPr>
          <p:nvPr/>
        </p:nvCxnSpPr>
        <p:spPr bwMode="auto">
          <a:xfrm>
            <a:off x="4773333" y="4904319"/>
            <a:ext cx="0" cy="64008"/>
          </a:xfrm>
          <a:prstGeom prst="line">
            <a:avLst/>
          </a:prstGeom>
          <a:noFill/>
          <a:ln w="28575" cap="flat" cmpd="sng" algn="ctr">
            <a:solidFill>
              <a:schemeClr val="bg1"/>
            </a:solidFill>
            <a:prstDash val="solid"/>
            <a:round/>
            <a:headEnd type="none" w="med" len="med"/>
            <a:tailEnd type="none" w="med" len="med"/>
          </a:ln>
          <a:effectLst/>
        </p:spPr>
      </p:cxnSp>
      <p:sp>
        <p:nvSpPr>
          <p:cNvPr id="27" name="TextBox 26">
            <a:extLst>
              <a:ext uri="{FF2B5EF4-FFF2-40B4-BE49-F238E27FC236}">
                <a16:creationId xmlns:a16="http://schemas.microsoft.com/office/drawing/2014/main" id="{5AC50C1A-178C-B345-9DB3-FCF2D5896620}"/>
              </a:ext>
            </a:extLst>
          </p:cNvPr>
          <p:cNvSpPr txBox="1"/>
          <p:nvPr/>
        </p:nvSpPr>
        <p:spPr bwMode="auto">
          <a:xfrm>
            <a:off x="1361926" y="5229093"/>
            <a:ext cx="342465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Mos</a:t>
            </a:r>
          </a:p>
        </p:txBody>
      </p:sp>
      <p:sp>
        <p:nvSpPr>
          <p:cNvPr id="29" name="TextBox 28">
            <a:extLst>
              <a:ext uri="{FF2B5EF4-FFF2-40B4-BE49-F238E27FC236}">
                <a16:creationId xmlns:a16="http://schemas.microsoft.com/office/drawing/2014/main" id="{A65FC968-1A35-7342-9FE6-4B0FA828F00F}"/>
              </a:ext>
            </a:extLst>
          </p:cNvPr>
          <p:cNvSpPr txBox="1"/>
          <p:nvPr/>
        </p:nvSpPr>
        <p:spPr bwMode="auto">
          <a:xfrm>
            <a:off x="4521436" y="4925434"/>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40</a:t>
            </a:r>
          </a:p>
        </p:txBody>
      </p:sp>
      <p:sp>
        <p:nvSpPr>
          <p:cNvPr id="30" name="TextBox 29">
            <a:extLst>
              <a:ext uri="{FF2B5EF4-FFF2-40B4-BE49-F238E27FC236}">
                <a16:creationId xmlns:a16="http://schemas.microsoft.com/office/drawing/2014/main" id="{0B210DA6-16A4-624B-81C3-EF9141572086}"/>
              </a:ext>
            </a:extLst>
          </p:cNvPr>
          <p:cNvSpPr txBox="1"/>
          <p:nvPr/>
        </p:nvSpPr>
        <p:spPr bwMode="auto">
          <a:xfrm>
            <a:off x="1123283" y="4925434"/>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0</a:t>
            </a:r>
          </a:p>
        </p:txBody>
      </p:sp>
      <p:sp>
        <p:nvSpPr>
          <p:cNvPr id="31" name="TextBox 30">
            <a:extLst>
              <a:ext uri="{FF2B5EF4-FFF2-40B4-BE49-F238E27FC236}">
                <a16:creationId xmlns:a16="http://schemas.microsoft.com/office/drawing/2014/main" id="{DC481DA0-39C7-AC4F-8F80-80B676048F9A}"/>
              </a:ext>
            </a:extLst>
          </p:cNvPr>
          <p:cNvSpPr txBox="1"/>
          <p:nvPr/>
        </p:nvSpPr>
        <p:spPr bwMode="auto">
          <a:xfrm>
            <a:off x="1972821" y="4925434"/>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2" name="TextBox 31">
            <a:extLst>
              <a:ext uri="{FF2B5EF4-FFF2-40B4-BE49-F238E27FC236}">
                <a16:creationId xmlns:a16="http://schemas.microsoft.com/office/drawing/2014/main" id="{2925DB95-DFF6-6744-A61A-6E7C00E657A3}"/>
              </a:ext>
            </a:extLst>
          </p:cNvPr>
          <p:cNvSpPr txBox="1"/>
          <p:nvPr/>
        </p:nvSpPr>
        <p:spPr bwMode="auto">
          <a:xfrm>
            <a:off x="2822359" y="4925434"/>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20</a:t>
            </a:r>
          </a:p>
        </p:txBody>
      </p:sp>
      <p:sp>
        <p:nvSpPr>
          <p:cNvPr id="33" name="TextBox 32">
            <a:extLst>
              <a:ext uri="{FF2B5EF4-FFF2-40B4-BE49-F238E27FC236}">
                <a16:creationId xmlns:a16="http://schemas.microsoft.com/office/drawing/2014/main" id="{90867F67-A45B-0C41-8FA1-DD1E92BBDA73}"/>
              </a:ext>
            </a:extLst>
          </p:cNvPr>
          <p:cNvSpPr txBox="1"/>
          <p:nvPr/>
        </p:nvSpPr>
        <p:spPr bwMode="auto">
          <a:xfrm>
            <a:off x="3671897" y="4925434"/>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b="0" dirty="0">
                <a:solidFill>
                  <a:schemeClr val="bg1"/>
                </a:solidFill>
                <a:latin typeface="Calibri" panose="020F0502020204030204" pitchFamily="34" charset="0"/>
              </a:rPr>
              <a:t>30</a:t>
            </a:r>
          </a:p>
        </p:txBody>
      </p:sp>
      <p:sp>
        <p:nvSpPr>
          <p:cNvPr id="34" name="TextBox 33">
            <a:extLst>
              <a:ext uri="{FF2B5EF4-FFF2-40B4-BE49-F238E27FC236}">
                <a16:creationId xmlns:a16="http://schemas.microsoft.com/office/drawing/2014/main" id="{63D98803-7990-4946-9626-138ACA9F6B90}"/>
              </a:ext>
            </a:extLst>
          </p:cNvPr>
          <p:cNvSpPr txBox="1"/>
          <p:nvPr/>
        </p:nvSpPr>
        <p:spPr bwMode="auto">
          <a:xfrm rot="16200000">
            <a:off x="-561838" y="3773078"/>
            <a:ext cx="262727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ctr">
              <a:lnSpc>
                <a:spcPct val="100000"/>
              </a:lnSpc>
              <a:spcBef>
                <a:spcPct val="50000"/>
              </a:spcBef>
              <a:spcAft>
                <a:spcPct val="0"/>
              </a:spcAft>
              <a:buClrTx/>
              <a:buFontTx/>
              <a:buNone/>
            </a:pPr>
            <a:r>
              <a:rPr lang="en-US" dirty="0">
                <a:solidFill>
                  <a:schemeClr val="bg1"/>
                </a:solidFill>
                <a:latin typeface="Calibri" panose="020F0502020204030204" pitchFamily="34" charset="0"/>
              </a:rPr>
              <a:t>Survival Probability</a:t>
            </a:r>
          </a:p>
        </p:txBody>
      </p:sp>
      <p:sp>
        <p:nvSpPr>
          <p:cNvPr id="35" name="TextBox 34">
            <a:extLst>
              <a:ext uri="{FF2B5EF4-FFF2-40B4-BE49-F238E27FC236}">
                <a16:creationId xmlns:a16="http://schemas.microsoft.com/office/drawing/2014/main" id="{D68A4A83-385B-1C4F-B189-3A60F2882A05}"/>
              </a:ext>
            </a:extLst>
          </p:cNvPr>
          <p:cNvSpPr txBox="1"/>
          <p:nvPr/>
        </p:nvSpPr>
        <p:spPr bwMode="auto">
          <a:xfrm>
            <a:off x="843693" y="2510815"/>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1.0</a:t>
            </a:r>
          </a:p>
        </p:txBody>
      </p:sp>
      <p:sp>
        <p:nvSpPr>
          <p:cNvPr id="36" name="TextBox 35">
            <a:extLst>
              <a:ext uri="{FF2B5EF4-FFF2-40B4-BE49-F238E27FC236}">
                <a16:creationId xmlns:a16="http://schemas.microsoft.com/office/drawing/2014/main" id="{A92FA72E-D417-184E-A4A4-D51AD38AC1DB}"/>
              </a:ext>
            </a:extLst>
          </p:cNvPr>
          <p:cNvSpPr txBox="1"/>
          <p:nvPr/>
        </p:nvSpPr>
        <p:spPr bwMode="auto">
          <a:xfrm>
            <a:off x="843693" y="2953631"/>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0.8</a:t>
            </a:r>
          </a:p>
        </p:txBody>
      </p:sp>
      <p:sp>
        <p:nvSpPr>
          <p:cNvPr id="37" name="TextBox 36">
            <a:extLst>
              <a:ext uri="{FF2B5EF4-FFF2-40B4-BE49-F238E27FC236}">
                <a16:creationId xmlns:a16="http://schemas.microsoft.com/office/drawing/2014/main" id="{17CAB8B9-55B1-AA4E-A90F-3D0C833C3FD3}"/>
              </a:ext>
            </a:extLst>
          </p:cNvPr>
          <p:cNvSpPr txBox="1"/>
          <p:nvPr/>
        </p:nvSpPr>
        <p:spPr bwMode="auto">
          <a:xfrm>
            <a:off x="843693" y="3396447"/>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0.6</a:t>
            </a:r>
          </a:p>
        </p:txBody>
      </p:sp>
      <p:sp>
        <p:nvSpPr>
          <p:cNvPr id="38" name="TextBox 37">
            <a:extLst>
              <a:ext uri="{FF2B5EF4-FFF2-40B4-BE49-F238E27FC236}">
                <a16:creationId xmlns:a16="http://schemas.microsoft.com/office/drawing/2014/main" id="{6F0D2DE5-CAE5-1142-BDC6-30878B395F58}"/>
              </a:ext>
            </a:extLst>
          </p:cNvPr>
          <p:cNvSpPr txBox="1"/>
          <p:nvPr/>
        </p:nvSpPr>
        <p:spPr bwMode="auto">
          <a:xfrm>
            <a:off x="843693" y="3839263"/>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0.4</a:t>
            </a:r>
          </a:p>
        </p:txBody>
      </p:sp>
      <p:sp>
        <p:nvSpPr>
          <p:cNvPr id="39" name="TextBox 38">
            <a:extLst>
              <a:ext uri="{FF2B5EF4-FFF2-40B4-BE49-F238E27FC236}">
                <a16:creationId xmlns:a16="http://schemas.microsoft.com/office/drawing/2014/main" id="{E8A717C2-F41F-6249-A0AF-38A0936ECD35}"/>
              </a:ext>
            </a:extLst>
          </p:cNvPr>
          <p:cNvSpPr txBox="1"/>
          <p:nvPr/>
        </p:nvSpPr>
        <p:spPr bwMode="auto">
          <a:xfrm>
            <a:off x="843693" y="4282079"/>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0.2</a:t>
            </a:r>
          </a:p>
        </p:txBody>
      </p:sp>
      <p:sp>
        <p:nvSpPr>
          <p:cNvPr id="40" name="TextBox 39">
            <a:extLst>
              <a:ext uri="{FF2B5EF4-FFF2-40B4-BE49-F238E27FC236}">
                <a16:creationId xmlns:a16="http://schemas.microsoft.com/office/drawing/2014/main" id="{BB231A31-00B6-F14F-B429-91A8200353E4}"/>
              </a:ext>
            </a:extLst>
          </p:cNvPr>
          <p:cNvSpPr txBox="1"/>
          <p:nvPr/>
        </p:nvSpPr>
        <p:spPr bwMode="auto">
          <a:xfrm>
            <a:off x="843693" y="4724897"/>
            <a:ext cx="5037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r">
              <a:lnSpc>
                <a:spcPct val="100000"/>
              </a:lnSpc>
              <a:spcBef>
                <a:spcPct val="50000"/>
              </a:spcBef>
              <a:spcAft>
                <a:spcPct val="0"/>
              </a:spcAft>
              <a:buClrTx/>
              <a:buFontTx/>
              <a:buNone/>
            </a:pPr>
            <a:r>
              <a:rPr lang="en-US" b="0" dirty="0">
                <a:solidFill>
                  <a:schemeClr val="bg1"/>
                </a:solidFill>
                <a:latin typeface="Calibri" panose="020F0502020204030204" pitchFamily="34" charset="0"/>
              </a:rPr>
              <a:t>0.0</a:t>
            </a:r>
          </a:p>
        </p:txBody>
      </p:sp>
      <p:grpSp>
        <p:nvGrpSpPr>
          <p:cNvPr id="47" name="Group 46">
            <a:extLst>
              <a:ext uri="{FF2B5EF4-FFF2-40B4-BE49-F238E27FC236}">
                <a16:creationId xmlns:a16="http://schemas.microsoft.com/office/drawing/2014/main" id="{33F367C2-9749-1547-B844-2BDC02B03284}"/>
              </a:ext>
            </a:extLst>
          </p:cNvPr>
          <p:cNvGrpSpPr/>
          <p:nvPr/>
        </p:nvGrpSpPr>
        <p:grpSpPr>
          <a:xfrm>
            <a:off x="3489841" y="2559319"/>
            <a:ext cx="1719279" cy="923330"/>
            <a:chOff x="10359753" y="2382579"/>
            <a:chExt cx="1719279" cy="923330"/>
          </a:xfrm>
        </p:grpSpPr>
        <p:sp>
          <p:nvSpPr>
            <p:cNvPr id="48" name="TextBox 47">
              <a:extLst>
                <a:ext uri="{FF2B5EF4-FFF2-40B4-BE49-F238E27FC236}">
                  <a16:creationId xmlns:a16="http://schemas.microsoft.com/office/drawing/2014/main" id="{7781865B-10D4-714A-BD67-C600D3E15D04}"/>
                </a:ext>
              </a:extLst>
            </p:cNvPr>
            <p:cNvSpPr txBox="1"/>
            <p:nvPr/>
          </p:nvSpPr>
          <p:spPr bwMode="auto">
            <a:xfrm>
              <a:off x="10658600" y="2382579"/>
              <a:ext cx="1420432"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nSpc>
                  <a:spcPct val="100000"/>
                </a:lnSpc>
                <a:spcBef>
                  <a:spcPct val="50000"/>
                </a:spcBef>
                <a:spcAft>
                  <a:spcPct val="0"/>
                </a:spcAft>
                <a:buClrTx/>
                <a:buFontTx/>
                <a:buNone/>
              </a:pPr>
              <a:r>
                <a:rPr lang="en-US" dirty="0">
                  <a:solidFill>
                    <a:schemeClr val="bg1"/>
                  </a:solidFill>
                  <a:latin typeface="Calibri" panose="020F0502020204030204" pitchFamily="34" charset="0"/>
                </a:rPr>
                <a:t>Drug</a:t>
              </a:r>
              <a:br>
                <a:rPr lang="en-US" dirty="0">
                  <a:solidFill>
                    <a:schemeClr val="bg1"/>
                  </a:solidFill>
                  <a:latin typeface="Calibri" panose="020F0502020204030204" pitchFamily="34" charset="0"/>
                </a:rPr>
              </a:br>
              <a:r>
                <a:rPr lang="en-US" b="0" dirty="0">
                  <a:solidFill>
                    <a:schemeClr val="bg1"/>
                  </a:solidFill>
                  <a:latin typeface="Calibri" panose="020F0502020204030204" pitchFamily="34" charset="0"/>
                </a:rPr>
                <a:t>CPX-351</a:t>
              </a:r>
              <a:br>
                <a:rPr lang="en-US" b="0" dirty="0">
                  <a:solidFill>
                    <a:schemeClr val="bg1"/>
                  </a:solidFill>
                  <a:latin typeface="Calibri" panose="020F0502020204030204" pitchFamily="34" charset="0"/>
                </a:rPr>
              </a:br>
              <a:r>
                <a:rPr lang="en-US" b="0" dirty="0">
                  <a:solidFill>
                    <a:schemeClr val="bg1"/>
                  </a:solidFill>
                  <a:latin typeface="Calibri" panose="020F0502020204030204" pitchFamily="34" charset="0"/>
                </a:rPr>
                <a:t>HMA + Ven</a:t>
              </a:r>
            </a:p>
          </p:txBody>
        </p:sp>
        <p:cxnSp>
          <p:nvCxnSpPr>
            <p:cNvPr id="49" name="Straight Connector 48">
              <a:extLst>
                <a:ext uri="{FF2B5EF4-FFF2-40B4-BE49-F238E27FC236}">
                  <a16:creationId xmlns:a16="http://schemas.microsoft.com/office/drawing/2014/main" id="{1D17486E-78A2-4C4B-8FEC-78525E46785C}"/>
                </a:ext>
              </a:extLst>
            </p:cNvPr>
            <p:cNvCxnSpPr>
              <a:cxnSpLocks/>
            </p:cNvCxnSpPr>
            <p:nvPr/>
          </p:nvCxnSpPr>
          <p:spPr bwMode="auto">
            <a:xfrm flipH="1">
              <a:off x="10359753" y="2868750"/>
              <a:ext cx="298847" cy="342"/>
            </a:xfrm>
            <a:prstGeom prst="line">
              <a:avLst/>
            </a:prstGeom>
            <a:noFill/>
            <a:ln w="28575" cap="flat" cmpd="sng" algn="ctr">
              <a:solidFill>
                <a:schemeClr val="bg1"/>
              </a:solidFill>
              <a:prstDash val="solid"/>
              <a:round/>
              <a:headEnd type="none" w="med" len="med"/>
              <a:tailEnd type="none" w="med" len="med"/>
            </a:ln>
            <a:effectLst/>
          </p:spPr>
        </p:cxnSp>
        <p:cxnSp>
          <p:nvCxnSpPr>
            <p:cNvPr id="50" name="Straight Connector 49">
              <a:extLst>
                <a:ext uri="{FF2B5EF4-FFF2-40B4-BE49-F238E27FC236}">
                  <a16:creationId xmlns:a16="http://schemas.microsoft.com/office/drawing/2014/main" id="{2C560A19-ECF2-5B42-B0E6-550CFDE3D812}"/>
                </a:ext>
              </a:extLst>
            </p:cNvPr>
            <p:cNvCxnSpPr>
              <a:cxnSpLocks/>
            </p:cNvCxnSpPr>
            <p:nvPr/>
          </p:nvCxnSpPr>
          <p:spPr bwMode="auto">
            <a:xfrm flipH="1">
              <a:off x="10359753" y="3121509"/>
              <a:ext cx="298847" cy="342"/>
            </a:xfrm>
            <a:prstGeom prst="line">
              <a:avLst/>
            </a:prstGeom>
            <a:noFill/>
            <a:ln w="28575" cap="flat" cmpd="sng" algn="ctr">
              <a:solidFill>
                <a:schemeClr val="accent3"/>
              </a:solidFill>
              <a:prstDash val="solid"/>
              <a:round/>
              <a:headEnd type="none" w="med" len="med"/>
              <a:tailEnd type="none" w="med" len="med"/>
            </a:ln>
            <a:effectLst/>
          </p:spPr>
        </p:cxnSp>
      </p:grpSp>
      <p:grpSp>
        <p:nvGrpSpPr>
          <p:cNvPr id="42" name="Group 41">
            <a:extLst>
              <a:ext uri="{FF2B5EF4-FFF2-40B4-BE49-F238E27FC236}">
                <a16:creationId xmlns:a16="http://schemas.microsoft.com/office/drawing/2014/main" id="{9AAC6D76-9279-C64E-9E58-A8BC7FD99C08}"/>
              </a:ext>
            </a:extLst>
          </p:cNvPr>
          <p:cNvGrpSpPr/>
          <p:nvPr/>
        </p:nvGrpSpPr>
        <p:grpSpPr>
          <a:xfrm>
            <a:off x="9392911" y="6207927"/>
            <a:ext cx="2488502" cy="454909"/>
            <a:chOff x="9392911" y="6207927"/>
            <a:chExt cx="2488502" cy="454909"/>
          </a:xfrm>
        </p:grpSpPr>
        <p:pic>
          <p:nvPicPr>
            <p:cNvPr id="43" name="Picture 42" descr="A picture containing text, ax, wheel&#10;&#10;Description automatically generated">
              <a:extLst>
                <a:ext uri="{FF2B5EF4-FFF2-40B4-BE49-F238E27FC236}">
                  <a16:creationId xmlns:a16="http://schemas.microsoft.com/office/drawing/2014/main" id="{71038735-15E0-CB41-8431-D4493C70FE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44" name="Rectangle 8">
              <a:extLst>
                <a:ext uri="{FF2B5EF4-FFF2-40B4-BE49-F238E27FC236}">
                  <a16:creationId xmlns:a16="http://schemas.microsoft.com/office/drawing/2014/main" id="{130B666A-3657-F64F-96BD-1A43E3DFBE71}"/>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837717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3392CD-84A2-4785-8456-257A1CB68ABC}"/>
              </a:ext>
            </a:extLst>
          </p:cNvPr>
          <p:cNvSpPr>
            <a:spLocks noGrp="1"/>
          </p:cNvSpPr>
          <p:nvPr>
            <p:ph type="title"/>
          </p:nvPr>
        </p:nvSpPr>
        <p:spPr/>
        <p:txBody>
          <a:bodyPr/>
          <a:lstStyle/>
          <a:p>
            <a:r>
              <a:rPr lang="en-US" dirty="0"/>
              <a:t>Outcomes With CPX-351 or HMA + Ven: </a:t>
            </a:r>
            <a:br>
              <a:rPr lang="en-US" dirty="0"/>
            </a:br>
            <a:r>
              <a:rPr lang="en-US" dirty="0"/>
              <a:t>Investigators’ Conclusions</a:t>
            </a:r>
          </a:p>
        </p:txBody>
      </p:sp>
      <p:sp>
        <p:nvSpPr>
          <p:cNvPr id="3" name="Content Placeholder 2">
            <a:extLst>
              <a:ext uri="{FF2B5EF4-FFF2-40B4-BE49-F238E27FC236}">
                <a16:creationId xmlns:a16="http://schemas.microsoft.com/office/drawing/2014/main" id="{19A2A031-9DAB-41D3-BA55-0E35CA968060}"/>
              </a:ext>
            </a:extLst>
          </p:cNvPr>
          <p:cNvSpPr>
            <a:spLocks noGrp="1"/>
          </p:cNvSpPr>
          <p:nvPr>
            <p:ph idx="1"/>
          </p:nvPr>
        </p:nvSpPr>
        <p:spPr/>
        <p:txBody>
          <a:bodyPr/>
          <a:lstStyle/>
          <a:p>
            <a:r>
              <a:rPr lang="en-US" sz="2600" dirty="0"/>
              <a:t>In this retrospective analysis of patients with newly diagnosed AML, there was no significant difference in response rate (CR/CRi) between CPX-351 and HMA + Ven in the overall population and in patients aged 60-75 yr</a:t>
            </a:r>
          </a:p>
          <a:p>
            <a:r>
              <a:rPr lang="en-US" sz="2600" dirty="0"/>
              <a:t>CPX-351 treatment was associated with a longer OS compared with HMA + Ven in the overall population but not in the patient subgroup aged 60-75 yr</a:t>
            </a:r>
          </a:p>
          <a:p>
            <a:pPr lvl="1"/>
            <a:r>
              <a:rPr lang="en-US" sz="2400" dirty="0"/>
              <a:t>Subgroup analyses in patients aged 60-75 yr showed a higher OS with </a:t>
            </a:r>
            <a:br>
              <a:rPr lang="en-US" sz="2400" dirty="0"/>
            </a:br>
            <a:r>
              <a:rPr lang="en-US" sz="2400" dirty="0"/>
              <a:t>CPX-351 in patients with </a:t>
            </a:r>
            <a:r>
              <a:rPr lang="en-US" sz="2400" i="1" dirty="0"/>
              <a:t>TP53</a:t>
            </a:r>
            <a:r>
              <a:rPr lang="en-US" sz="2400" dirty="0"/>
              <a:t> mutations</a:t>
            </a:r>
          </a:p>
          <a:p>
            <a:r>
              <a:rPr lang="en-US" sz="2600" dirty="0"/>
              <a:t>Among patients aged 60-75 years, there was no significant difference in OS between the 2 treatment groups despite more than double the rate of HSCT in the CPX-351 group compared to the HMA + Ven group</a:t>
            </a:r>
          </a:p>
        </p:txBody>
      </p:sp>
      <p:sp>
        <p:nvSpPr>
          <p:cNvPr id="8" name="Text Box 15">
            <a:extLst>
              <a:ext uri="{FF2B5EF4-FFF2-40B4-BE49-F238E27FC236}">
                <a16:creationId xmlns:a16="http://schemas.microsoft.com/office/drawing/2014/main" id="{42456FDF-ABF4-0B42-8ECB-085A1CEB56C5}"/>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defRPr/>
            </a:pPr>
            <a:r>
              <a:rPr lang="en-US" altLang="en-US" sz="1200" b="0" spc="-10" dirty="0">
                <a:solidFill>
                  <a:schemeClr val="bg2"/>
                </a:solidFill>
                <a:latin typeface="Calibri" panose="020F0502020204030204" pitchFamily="34" charset="0"/>
              </a:rPr>
              <a:t>Grenet. ASH 2021. Abstr 32.</a:t>
            </a:r>
            <a:endParaRPr lang="en-US" altLang="en-US" sz="1200" b="0" dirty="0">
              <a:solidFill>
                <a:schemeClr val="bg2"/>
              </a:solidFill>
              <a:latin typeface="Calibri" panose="020F0502020204030204" pitchFamily="34" charset="0"/>
            </a:endParaRPr>
          </a:p>
        </p:txBody>
      </p:sp>
      <p:grpSp>
        <p:nvGrpSpPr>
          <p:cNvPr id="9" name="Group 8">
            <a:extLst>
              <a:ext uri="{FF2B5EF4-FFF2-40B4-BE49-F238E27FC236}">
                <a16:creationId xmlns:a16="http://schemas.microsoft.com/office/drawing/2014/main" id="{9811047F-6340-D743-8347-868BCF1D38E9}"/>
              </a:ext>
            </a:extLst>
          </p:cNvPr>
          <p:cNvGrpSpPr/>
          <p:nvPr/>
        </p:nvGrpSpPr>
        <p:grpSpPr>
          <a:xfrm>
            <a:off x="9392911" y="6207927"/>
            <a:ext cx="2488502" cy="454909"/>
            <a:chOff x="9392911" y="6207927"/>
            <a:chExt cx="2488502" cy="454909"/>
          </a:xfrm>
        </p:grpSpPr>
        <p:pic>
          <p:nvPicPr>
            <p:cNvPr id="10" name="Picture 9" descr="A picture containing text, ax, wheel&#10;&#10;Description automatically generated">
              <a:extLst>
                <a:ext uri="{FF2B5EF4-FFF2-40B4-BE49-F238E27FC236}">
                  <a16:creationId xmlns:a16="http://schemas.microsoft.com/office/drawing/2014/main" id="{1630B109-9231-BD42-AFE6-A8E030E38CD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188699" y="6207927"/>
              <a:ext cx="569914" cy="187003"/>
            </a:xfrm>
            <a:prstGeom prst="rect">
              <a:avLst/>
            </a:prstGeom>
          </p:spPr>
        </p:pic>
        <p:sp>
          <p:nvSpPr>
            <p:cNvPr id="11" name="Rectangle 8">
              <a:extLst>
                <a:ext uri="{FF2B5EF4-FFF2-40B4-BE49-F238E27FC236}">
                  <a16:creationId xmlns:a16="http://schemas.microsoft.com/office/drawing/2014/main" id="{FFD3B780-20A2-E947-8A38-A5617F5C2B5F}"/>
                </a:ext>
              </a:extLst>
            </p:cNvPr>
            <p:cNvSpPr>
              <a:spLocks noChangeArrowheads="1"/>
            </p:cNvSpPr>
            <p:nvPr/>
          </p:nvSpPr>
          <p:spPr bwMode="auto">
            <a:xfrm>
              <a:off x="9392911" y="6355059"/>
              <a:ext cx="248850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400" b="0" dirty="0">
                  <a:solidFill>
                    <a:srgbClr val="455560"/>
                  </a:solidFill>
                  <a:latin typeface="Calibri" panose="020F0502020204030204" pitchFamily="34" charset="0"/>
                </a:rPr>
                <a:t>Slide credit: </a:t>
              </a:r>
              <a:r>
                <a:rPr lang="en-US" altLang="en-US" sz="1400" b="0" dirty="0">
                  <a:solidFill>
                    <a:schemeClr val="bg2"/>
                  </a:solidFill>
                  <a:latin typeface="Calibri" panose="020F0502020204030204" pitchFamily="34" charset="0"/>
                  <a:hlinkClick r:id="rId4"/>
                </a:rPr>
                <a:t>clinicaloptions.com</a:t>
              </a:r>
              <a:endParaRPr lang="en-US" altLang="en-US" sz="14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4622168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11"/>
          </p:nvPr>
        </p:nvSpPr>
        <p:spPr/>
        <p:txBody>
          <a:bodyPr/>
          <a:lstStyle/>
          <a:p>
            <a:r>
              <a:rPr lang="en-US" dirty="0">
                <a:solidFill>
                  <a:srgbClr val="E1471D"/>
                </a:solidFill>
                <a:hlinkClick r:id="rId3"/>
              </a:rPr>
              <a:t>clinicaloptions.com/</a:t>
            </a:r>
            <a:r>
              <a:rPr lang="en-US" u="sng" dirty="0">
                <a:solidFill>
                  <a:srgbClr val="E1471D"/>
                </a:solidFill>
              </a:rPr>
              <a:t>oncology</a:t>
            </a:r>
          </a:p>
          <a:p>
            <a:endParaRPr lang="en-US" dirty="0"/>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ASH 2021!</a:t>
            </a:r>
          </a:p>
        </p:txBody>
      </p:sp>
      <p:sp>
        <p:nvSpPr>
          <p:cNvPr id="39940" name="Rectangle 2">
            <a:extLst>
              <a:ext uri="{FF2B5EF4-FFF2-40B4-BE49-F238E27FC236}">
                <a16:creationId xmlns:a16="http://schemas.microsoft.com/office/drawing/2014/main" id="{8082EA74-AD3C-40A0-A143-D2201E93795E}"/>
              </a:ext>
            </a:extLst>
          </p:cNvPr>
          <p:cNvSpPr>
            <a:spLocks noGrp="1" noChangeArrowheads="1"/>
          </p:cNvSpPr>
          <p:nvPr>
            <p:ph sz="quarter" idx="10"/>
          </p:nvPr>
        </p:nvSpPr>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Short slideset summaries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and </a:t>
            </a:r>
            <a:r>
              <a:rPr kumimoji="0" lang="en-US" sz="20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additional CME-certified analyses </a:t>
            </a: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with expert faculty </a:t>
            </a:r>
            <a:b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br>
            <a:r>
              <a:rPr kumimoji="0" lang="en-US" sz="20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commentary on key studies in:</a:t>
            </a:r>
          </a:p>
          <a:p>
            <a:pPr marL="342900" indent="-342900">
              <a:spcBef>
                <a:spcPts val="600"/>
              </a:spcBef>
              <a:spcAft>
                <a:spcPts val="0"/>
              </a:spcAft>
              <a:buFont typeface="Wingdings" pitchFamily="2" charset="2"/>
              <a:buChar char="§"/>
              <a:defRPr/>
            </a:pPr>
            <a:r>
              <a:rPr lang="en-US" sz="2000" b="0" dirty="0">
                <a:solidFill>
                  <a:schemeClr val="bg1"/>
                </a:solidFill>
              </a:rPr>
              <a:t>Acute and chronic leukemias </a:t>
            </a:r>
          </a:p>
          <a:p>
            <a:pPr marL="342900" indent="-342900">
              <a:spcBef>
                <a:spcPts val="600"/>
              </a:spcBef>
              <a:spcAft>
                <a:spcPts val="0"/>
              </a:spcAft>
              <a:buFont typeface="Wingdings" pitchFamily="2" charset="2"/>
              <a:buChar char="§"/>
              <a:defRPr/>
            </a:pPr>
            <a:r>
              <a:rPr lang="en-US" sz="2000" b="0" dirty="0">
                <a:solidFill>
                  <a:schemeClr val="bg1"/>
                </a:solidFill>
              </a:rPr>
              <a:t>Lymphomas and chronic lymphocytic leukemia</a:t>
            </a:r>
          </a:p>
          <a:p>
            <a:pPr marL="342900" indent="-342900">
              <a:spcBef>
                <a:spcPts val="600"/>
              </a:spcBef>
              <a:spcAft>
                <a:spcPts val="0"/>
              </a:spcAft>
              <a:buFont typeface="Wingdings" pitchFamily="2" charset="2"/>
              <a:buChar char="§"/>
              <a:defRPr/>
            </a:pPr>
            <a:r>
              <a:rPr lang="en-US" sz="2000" b="0" dirty="0">
                <a:solidFill>
                  <a:schemeClr val="bg1"/>
                </a:solidFill>
              </a:rPr>
              <a:t>Myelodysplastic syndromes and myeloproliferative neoplasms</a:t>
            </a:r>
          </a:p>
          <a:p>
            <a:pPr marL="342900" indent="-342900">
              <a:spcBef>
                <a:spcPts val="600"/>
              </a:spcBef>
              <a:spcAft>
                <a:spcPts val="0"/>
              </a:spcAft>
              <a:buFont typeface="Wingdings" pitchFamily="2" charset="2"/>
              <a:buChar char="§"/>
              <a:defRPr/>
            </a:pPr>
            <a:r>
              <a:rPr lang="en-US" sz="2000" b="0" dirty="0">
                <a:solidFill>
                  <a:schemeClr val="bg1"/>
                </a:solidFill>
              </a:rPr>
              <a:t>Myeloma</a:t>
            </a:r>
          </a:p>
          <a:p>
            <a:pPr marL="342900" indent="-342900">
              <a:spcBef>
                <a:spcPts val="600"/>
              </a:spcBef>
              <a:spcAft>
                <a:spcPts val="0"/>
              </a:spcAft>
              <a:buFont typeface="Wingdings" pitchFamily="2" charset="2"/>
              <a:buChar char="§"/>
              <a:defRPr/>
            </a:pPr>
            <a:r>
              <a:rPr lang="en-US" sz="2000" b="0" dirty="0">
                <a:solidFill>
                  <a:schemeClr val="bg1"/>
                </a:solidFill>
              </a:rPr>
              <a:t>Nonmalignant hematology</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GB" altLang="en-US" sz="2400" b="0" i="0" u="none" strike="noStrike" kern="1200" cap="none" spc="0" normalizeH="0" baseline="0" noProof="0" dirty="0">
              <a:ln>
                <a:noFill/>
              </a:ln>
              <a:solidFill>
                <a:srgbClr val="FFFFFF"/>
              </a:solidFill>
              <a:effectLst/>
              <a:uLnTx/>
              <a:uFillTx/>
              <a:latin typeface="Times" panose="02020603050405020304" pitchFamily="18"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4_2017_HTAA_Diabetes">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56M7VY3CDVN5-888906415-4</_dlc_DocId>
    <_dlc_DocIdUrl xmlns="d54cbe69-32bd-412a-b004-9152f949605e">
      <Url>https://intranet.clinicaloptions.com/mews/oncology/ONC_2021_ASH_CF_(PRP4549)/LEUK/_layouts/15/DocIdRedir.aspx?ID=56M7VY3CDVN5-888906415-4</Url>
      <Description>56M7VY3CDVN5-888906415-4</Description>
    </_dlc_DocIdUrl>
    <Document_x0020_Category xmlns="c8f2e8e3-7247-40bc-ad26-40c55bc4d57d">Conference Capsule Slides</Document_x0020_Category>
  </documentManagement>
</p:properties>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A1ADA9426741C142B0C2416E41E81FCB" ma:contentTypeVersion="1" ma:contentTypeDescription="Create a new document." ma:contentTypeScope="" ma:versionID="3e44f737fb16ce91c0187d5b6f497dcc">
  <xsd:schema xmlns:xsd="http://www.w3.org/2001/XMLSchema" xmlns:xs="http://www.w3.org/2001/XMLSchema" xmlns:p="http://schemas.microsoft.com/office/2006/metadata/properties" xmlns:ns2="d54cbe69-32bd-412a-b004-9152f949605e" xmlns:ns3="c8f2e8e3-7247-40bc-ad26-40c55bc4d57d" targetNamespace="http://schemas.microsoft.com/office/2006/metadata/properties" ma:root="true" ma:fieldsID="7272c2fb2d22293ac4905fa3151b256b" ns2:_="" ns3:_="">
    <xsd:import namespace="d54cbe69-32bd-412a-b004-9152f949605e"/>
    <xsd:import namespace="c8f2e8e3-7247-40bc-ad26-40c55bc4d57d"/>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c8f2e8e3-7247-40bc-ad26-40c55bc4d57d"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5BA55BC3-5A03-47C2-8EC3-D964C3B5E779}">
  <ds:schemaRefs>
    <ds:schemaRef ds:uri="http://schemas.openxmlformats.org/package/2006/metadata/core-properties"/>
    <ds:schemaRef ds:uri="http://schemas.microsoft.com/office/2006/documentManagement/types"/>
    <ds:schemaRef ds:uri="http://purl.org/dc/terms/"/>
    <ds:schemaRef ds:uri="c8f2e8e3-7247-40bc-ad26-40c55bc4d57d"/>
    <ds:schemaRef ds:uri="http://schemas.microsoft.com/office/2006/metadata/properties"/>
    <ds:schemaRef ds:uri="http://www.w3.org/XML/1998/namespace"/>
    <ds:schemaRef ds:uri="http://purl.org/dc/elements/1.1/"/>
    <ds:schemaRef ds:uri="http://schemas.microsoft.com/office/infopath/2007/PartnerControls"/>
    <ds:schemaRef ds:uri="d54cbe69-32bd-412a-b004-9152f949605e"/>
    <ds:schemaRef ds:uri="http://purl.org/dc/dcmitype/"/>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EF1C5D97-605D-4C62-89D6-C3A667CCC27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c8f2e8e3-7247-40bc-ad26-40c55bc4d57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5.xml><?xml version="1.0" encoding="utf-8"?>
<ds:datastoreItem xmlns:ds="http://schemas.openxmlformats.org/officeDocument/2006/customXml" ds:itemID="{CB552622-AD77-4F98-B4C8-1F642D7FA076}">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6975</TotalTime>
  <Words>1920</Words>
  <Application>Microsoft Office PowerPoint</Application>
  <PresentationFormat>Widescreen</PresentationFormat>
  <Paragraphs>287</Paragraphs>
  <Slides>10</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10</vt:i4>
      </vt:variant>
    </vt:vector>
  </HeadingPairs>
  <TitlesOfParts>
    <vt:vector size="17" baseType="lpstr">
      <vt:lpstr>acumin-pro</vt:lpstr>
      <vt:lpstr>Arial</vt:lpstr>
      <vt:lpstr>Calibri</vt:lpstr>
      <vt:lpstr>Roboto</vt:lpstr>
      <vt:lpstr>Times</vt:lpstr>
      <vt:lpstr>Wingdings</vt:lpstr>
      <vt:lpstr>4_2017_HTAA_Diabetes</vt:lpstr>
      <vt:lpstr>CPX-351 and HMA + Venetoclax as Frontline Therapy in AML: A Retrospective Comparative Analysis</vt:lpstr>
      <vt:lpstr>About These Slides</vt:lpstr>
      <vt:lpstr>Outcomes With CPX-351 or HMA + Ven: Background</vt:lpstr>
      <vt:lpstr>Outcomes With CPX-351 or HMA + Ven: Study Design</vt:lpstr>
      <vt:lpstr>Outcomes With CPX-351 or HMA + Ven:  Baseline Characteristics</vt:lpstr>
      <vt:lpstr>Outcomes With CPX-351 or HMA + Ven:  Efficacy in Overall Population</vt:lpstr>
      <vt:lpstr>Outcomes With CPX-351 or HMA + Ven:  Survival in Overall Population</vt:lpstr>
      <vt:lpstr>Outcomes With CPX-351 or HMA + Ven:  Efficacy in Patients 60-75 Yr of Age</vt:lpstr>
      <vt:lpstr>Outcomes With CPX-351 or HMA + Ven:  Investigators’ Conclusions</vt:lpstr>
      <vt:lpstr>Go Online for More CCO  Coverage of ASH 2021!</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CPX-351 and HMA + Venetoclax as Frontline Therapy in AML: A Retrospective Comparative Analysis</dc:title>
  <dc:creator>Preferred User</dc:creator>
  <cp:lastModifiedBy>tcunningham@clinicaloptions.com</cp:lastModifiedBy>
  <cp:revision>613</cp:revision>
  <cp:lastPrinted>2016-09-26T20:21:49Z</cp:lastPrinted>
  <dcterms:created xsi:type="dcterms:W3CDTF">2005-05-27T15:08:01Z</dcterms:created>
  <dcterms:modified xsi:type="dcterms:W3CDTF">2021-12-15T20:10:29Z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15635282-08be-49d0-bce4-706ce4b95e00</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0x010100A1ADA9426741C142B0C2416E41E81FCB</vt:lpwstr>
  </property>
</Properties>
</file>