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8" r:id="rId8"/>
    <p:sldId id="559" r:id="rId9"/>
    <p:sldId id="561" r:id="rId10"/>
    <p:sldId id="548" r:id="rId11"/>
    <p:sldId id="549" r:id="rId12"/>
    <p:sldId id="550" r:id="rId13"/>
    <p:sldId id="562" r:id="rId14"/>
    <p:sldId id="551" r:id="rId15"/>
    <p:sldId id="552"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addelynne Parker" initials="MP" lastIdx="11" clrIdx="16">
    <p:extLst>
      <p:ext uri="{19B8F6BF-5375-455C-9EA6-DF929625EA0E}">
        <p15:presenceInfo xmlns:p15="http://schemas.microsoft.com/office/powerpoint/2012/main" userId="Maddelynne Parker" providerId="None"/>
      </p:ext>
    </p:extLst>
  </p:cmAuthor>
  <p:cmAuthor id="18" name="Ryan Topping" initials="RT" lastIdx="3" clrIdx="17">
    <p:extLst>
      <p:ext uri="{19B8F6BF-5375-455C-9EA6-DF929625EA0E}">
        <p15:presenceInfo xmlns:p15="http://schemas.microsoft.com/office/powerpoint/2012/main" userId="Ryan Topping" providerId="None"/>
      </p:ext>
    </p:extLst>
  </p:cmAuthor>
  <p:cmAuthor id="19" name="aboecler@clinicaloptions.com" initials="a" lastIdx="1" clrIdx="18">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1" autoAdjust="0"/>
    <p:restoredTop sz="86667"/>
  </p:normalViewPr>
  <p:slideViewPr>
    <p:cSldViewPr snapToGrid="0">
      <p:cViewPr varScale="1">
        <p:scale>
          <a:sx n="58" d="100"/>
          <a:sy n="58" d="100"/>
        </p:scale>
        <p:origin x="836" y="4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ESA, erythropoiesis-stimulating agent;</a:t>
            </a:r>
            <a:r>
              <a:rPr lang="en-US" i="1" dirty="0"/>
              <a:t> MDS, myelodysplastic syndromes.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586185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ESA, erythropoiesis-stimulating agent; Hb, hemoglobin; </a:t>
            </a:r>
            <a:r>
              <a:rPr lang="en-US" i="1" dirty="0"/>
              <a:t>MDS, myelodysplastic syndromes; RBC, red blood cell; RBC-TI, red blood cell transfusion independence.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862524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AML, acute myeloid leukemia; BM, bone marrow; ECOG, Eastern Cooperative Oncology Group; ESA, erythropoiesis-stimulating agent; Hb, hemoglobin; HI-E, hematologic improvement</a:t>
            </a:r>
            <a:r>
              <a:rPr lang="en-US" b="0" i="1" dirty="0">
                <a:latin typeface="Calibri" panose="020F0502020204030204" pitchFamily="34" charset="0"/>
                <a:cs typeface="Calibri" panose="020F0502020204030204" pitchFamily="34" charset="0"/>
              </a:rPr>
              <a:t>–</a:t>
            </a:r>
            <a:r>
              <a:rPr lang="en-US" b="0" i="1" dirty="0"/>
              <a:t>erythroid</a:t>
            </a:r>
            <a:r>
              <a:rPr lang="en-US" b="0" i="1" dirty="0">
                <a:solidFill>
                  <a:srgbClr val="000000"/>
                </a:solidFill>
                <a:effectLst/>
                <a:latin typeface="Source Sans Pro" panose="020B0503030403020204" pitchFamily="34" charset="0"/>
              </a:rPr>
              <a:t>;</a:t>
            </a:r>
            <a:r>
              <a:rPr lang="en-US" b="0" i="1" dirty="0"/>
              <a:t> IPSS-R</a:t>
            </a:r>
            <a:r>
              <a:rPr lang="en-US" b="0" dirty="0"/>
              <a:t>, </a:t>
            </a:r>
            <a:r>
              <a:rPr lang="en-US" b="0" i="1" dirty="0"/>
              <a:t>Revised</a:t>
            </a:r>
            <a:r>
              <a:rPr lang="en-US" b="0" dirty="0"/>
              <a:t> </a:t>
            </a:r>
            <a:r>
              <a:rPr lang="en-US" b="0" i="1" dirty="0"/>
              <a:t>International Prognostic Scoring System; MDS, myelodysplastic syndromes; PD, progressive disease; PS, performance status; RBC, red blood cell; RS, ring sideroblasts; sEPO, serum erythropoietin; TI, transfusion independence;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793378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Hb, hemoglobin; MDS, myelodysplastic syndromes; PS, performance status; RBC, red blood cell; RS, ring sideroblasts; sEPO, serum erythropoietin; TB, transfusion burden.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523938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 hemoglobin; ITT, intention-to-treat; RBC-TI, red blood cell transfusion independence; </a:t>
            </a:r>
            <a:r>
              <a:rPr lang="en-US" b="0" i="1" dirty="0"/>
              <a:t>RS, ring sideroblasts; </a:t>
            </a:r>
            <a:r>
              <a:rPr lang="en-US" i="1" dirty="0"/>
              <a:t>sEPO, serum erythropoietin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69577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HI-E, hematologic improvement–erythroid; RBC, red blood cell; RBC-TI, red blood cell transfusion independence; </a:t>
            </a:r>
            <a:r>
              <a:rPr lang="en-US" b="0" i="1" dirty="0"/>
              <a:t>RS, ring sideroblasts; </a:t>
            </a:r>
            <a:r>
              <a:rPr lang="en-US" i="1" dirty="0"/>
              <a:t>sEPO, serum erythropoietin.</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2457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ITT, intention-to-treat; NE, not estimable; RBC, red blood cell; RBC-TI, red blood cell transfusion independence; </a:t>
            </a:r>
            <a:r>
              <a:rPr lang="en-US" b="0" i="1" dirty="0"/>
              <a:t>RS, ring sideroblasts; </a:t>
            </a:r>
            <a:r>
              <a:rPr lang="en-US" i="1" dirty="0"/>
              <a:t>sEPO, serum erythropoietin.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375725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EAIR, exposure-adjusted incidence rate; f/u, follow-up; PY, person-year; TEAEs, treatment-emergent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4553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ESA, erythropoiesis-stimulating agent; Hb, hemoglobin; </a:t>
            </a:r>
            <a:r>
              <a:rPr lang="en-US" i="1" dirty="0"/>
              <a:t>MDS, myelodysplastic syndromes; RBC, red blood cell; RBC-TI, red blood cell transfusion independence; sEPO, serum erythropoietin.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898271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COMMANDS: Full Analysis of Phase III Trial of Luspatercept vs Epoetin alfa for ESA-Naive, Transfusion-Dependent, Lower-Risk MDS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1800" dirty="0"/>
              <a:t>Luspatercept: erythroid maturation agent</a:t>
            </a:r>
            <a:r>
              <a:rPr lang="en-US" altLang="en-US" sz="1800" baseline="30000" dirty="0"/>
              <a:t>1,2</a:t>
            </a:r>
            <a:endParaRPr lang="en-US" altLang="en-US" sz="1800" dirty="0"/>
          </a:p>
          <a:p>
            <a:r>
              <a:rPr lang="en-US" altLang="en-US" sz="1800" dirty="0"/>
              <a:t>Phase III MEDALIST trial showed benefit of luspatercept for patients with lower-risk MDS with ring sideroblasts who received regular RBC transfusions</a:t>
            </a:r>
            <a:r>
              <a:rPr lang="en-US" altLang="en-US" sz="1800" baseline="30000" dirty="0"/>
              <a:t>3,4</a:t>
            </a:r>
          </a:p>
          <a:p>
            <a:pPr lvl="1"/>
            <a:r>
              <a:rPr lang="en-US" altLang="en-US" sz="1600" dirty="0"/>
              <a:t>RBC-TI ≥8 wk: 38% with luspatercept vs 13% with placebo (</a:t>
            </a:r>
            <a:r>
              <a:rPr lang="en-US" altLang="en-US" sz="1600" i="1" dirty="0"/>
              <a:t>P</a:t>
            </a:r>
            <a:r>
              <a:rPr lang="en-US" altLang="en-US" sz="1600" dirty="0"/>
              <a:t> &lt;.001)</a:t>
            </a:r>
          </a:p>
          <a:p>
            <a:pPr lvl="1"/>
            <a:r>
              <a:rPr lang="en-US" altLang="en-US" sz="1600" dirty="0"/>
              <a:t>Approved by the FDA to treat anemia failing an ESA that requires ≥2 RBC units over 8 wk in adults with very low– to intermediate-risk MDS with ring sideroblasts</a:t>
            </a:r>
          </a:p>
          <a:p>
            <a:r>
              <a:rPr lang="en-US" altLang="en-US" sz="1800" dirty="0"/>
              <a:t>Phase III COMMANDS trial compared luspatercept vs epoetin alfa in ESA-naive patients with transfusion-dependent lower-risk MDS</a:t>
            </a:r>
            <a:r>
              <a:rPr lang="en-US" altLang="en-US" sz="1800" baseline="30000" dirty="0"/>
              <a:t>5</a:t>
            </a:r>
          </a:p>
          <a:p>
            <a:pPr lvl="1"/>
            <a:r>
              <a:rPr lang="en-US" altLang="en-US" sz="1600" dirty="0"/>
              <a:t>In interim analysis, luspatercept showed significant improvement in RBC-TI (≥12 wk with simultaneous mean Hb increase ≥1.5 g/dL: 59% vs 31%; </a:t>
            </a:r>
            <a:r>
              <a:rPr lang="en-US" altLang="en-US" sz="1600" i="1" dirty="0"/>
              <a:t>P</a:t>
            </a:r>
            <a:r>
              <a:rPr lang="en-US" altLang="en-US" sz="1600" dirty="0"/>
              <a:t> &lt;.0001)</a:t>
            </a:r>
          </a:p>
          <a:p>
            <a:pPr lvl="1"/>
            <a:r>
              <a:rPr lang="en-US" altLang="en-US" sz="1600" dirty="0"/>
              <a:t>Approved by the FDA to treat ESA-naive anemia in adults with very low- to intermediate-risk MDS who may require regular RBC transfusions</a:t>
            </a:r>
          </a:p>
          <a:p>
            <a:r>
              <a:rPr lang="en-US" altLang="en-US" sz="1800" dirty="0"/>
              <a:t>Current analysis reports full efficacy and safety data from COMMANDS phase III trial</a:t>
            </a:r>
            <a:r>
              <a:rPr lang="en-US" altLang="en-US" sz="1800" baseline="30000" dirty="0"/>
              <a:t>6</a:t>
            </a:r>
          </a:p>
          <a:p>
            <a:endParaRPr lang="en-US" altLang="en-US" sz="18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6201074"/>
            <a:ext cx="7137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Attie. Am J Hematol. 2014;89:766. 2. Suragani. Nat Med. 2014;20:408. 3. Fenaux. NEJM. 2020;382:140.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Luspatercept PI. 5. Platzbecker. Lancet. 2023;402:373. 6. Garcia-Manero. ASH 2023. Abstr 193.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COMMANDS: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NCT03682536. Garcia-Manero. ASH 2023. Abstr 193.</a:t>
            </a:r>
          </a:p>
        </p:txBody>
      </p:sp>
      <p:sp>
        <p:nvSpPr>
          <p:cNvPr id="4" name="Content Placeholder 20">
            <a:extLst>
              <a:ext uri="{FF2B5EF4-FFF2-40B4-BE49-F238E27FC236}">
                <a16:creationId xmlns:a16="http://schemas.microsoft.com/office/drawing/2014/main" id="{F660F224-D30B-D8EA-1AC1-7D96CF086E46}"/>
              </a:ext>
            </a:extLst>
          </p:cNvPr>
          <p:cNvSpPr txBox="1">
            <a:spLocks/>
          </p:cNvSpPr>
          <p:nvPr/>
        </p:nvSpPr>
        <p:spPr>
          <a:xfrm>
            <a:off x="604675" y="1513047"/>
            <a:ext cx="10877529" cy="480112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2200" b="0" kern="0" dirty="0"/>
              <a:t>Global, open-label, randomized phase III trial; data cutoff March 31, 2023</a:t>
            </a:r>
          </a:p>
          <a:p>
            <a:pPr>
              <a:spcBef>
                <a:spcPts val="0"/>
              </a:spcBef>
            </a:pPr>
            <a:endParaRPr lang="en-US" sz="2200" b="0" kern="0" dirty="0"/>
          </a:p>
          <a:p>
            <a:pPr>
              <a:spcBef>
                <a:spcPts val="0"/>
              </a:spcBef>
            </a:pPr>
            <a:endParaRPr lang="en-US" sz="2200" b="0" kern="0" dirty="0"/>
          </a:p>
          <a:p>
            <a:pPr>
              <a:spcBef>
                <a:spcPts val="0"/>
              </a:spcBef>
            </a:pPr>
            <a:endParaRPr lang="en-US" sz="2200" b="0" kern="0" dirty="0"/>
          </a:p>
          <a:p>
            <a:pPr>
              <a:spcBef>
                <a:spcPts val="0"/>
              </a:spcBef>
            </a:pPr>
            <a:endParaRPr lang="en-US" sz="2200" b="0" kern="0" dirty="0"/>
          </a:p>
          <a:p>
            <a:pPr>
              <a:spcBef>
                <a:spcPts val="0"/>
              </a:spcBef>
            </a:pPr>
            <a:endParaRPr lang="en-US" sz="2200" b="0" kern="0" dirty="0"/>
          </a:p>
          <a:p>
            <a:pPr>
              <a:spcBef>
                <a:spcPts val="0"/>
              </a:spcBef>
            </a:pPr>
            <a:endParaRPr lang="en-US" sz="2200" b="0" kern="0" dirty="0"/>
          </a:p>
          <a:p>
            <a:pPr marL="0" indent="0">
              <a:spcBef>
                <a:spcPts val="0"/>
              </a:spcBef>
              <a:buFont typeface="Wingdings" panose="05000000000000000000" pitchFamily="2" charset="2"/>
              <a:buNone/>
            </a:pPr>
            <a:endParaRPr lang="en-US" sz="3200" b="1" kern="0" dirty="0"/>
          </a:p>
          <a:p>
            <a:pPr>
              <a:spcBef>
                <a:spcPts val="0"/>
              </a:spcBef>
            </a:pPr>
            <a:r>
              <a:rPr lang="en-US" sz="2200" b="1" kern="0" dirty="0"/>
              <a:t>Primary endpoint: </a:t>
            </a:r>
            <a:r>
              <a:rPr lang="en-US" sz="2200" b="0" kern="0" dirty="0"/>
              <a:t>RBC-TI ≥12 wk with concurrent mean Hb increase ≥1.5 g/dL, Wk 1-24</a:t>
            </a:r>
          </a:p>
          <a:p>
            <a:pPr>
              <a:spcBef>
                <a:spcPts val="0"/>
              </a:spcBef>
            </a:pPr>
            <a:r>
              <a:rPr lang="en-US" sz="2200" b="1" kern="0" dirty="0"/>
              <a:t>Key secondary endpoints:</a:t>
            </a:r>
            <a:endParaRPr lang="en-US" sz="2200" b="0" kern="0" dirty="0"/>
          </a:p>
          <a:p>
            <a:pPr lvl="1">
              <a:spcBef>
                <a:spcPts val="0"/>
              </a:spcBef>
            </a:pPr>
            <a:r>
              <a:rPr lang="en-US" sz="2200" b="0" kern="0" dirty="0"/>
              <a:t>HI-E ≥8 wk per IWG criteria; RBC-TI ≥12 wk and at 24 wk; RBC-TI ≥24 wk, Wk 1-48 (exploratory); safety</a:t>
            </a:r>
          </a:p>
        </p:txBody>
      </p:sp>
      <p:sp>
        <p:nvSpPr>
          <p:cNvPr id="5" name="Rectangle 4">
            <a:extLst>
              <a:ext uri="{FF2B5EF4-FFF2-40B4-BE49-F238E27FC236}">
                <a16:creationId xmlns:a16="http://schemas.microsoft.com/office/drawing/2014/main" id="{820CD997-1845-B993-4F34-CC4C603E2476}"/>
              </a:ext>
            </a:extLst>
          </p:cNvPr>
          <p:cNvSpPr/>
          <p:nvPr/>
        </p:nvSpPr>
        <p:spPr bwMode="auto">
          <a:xfrm>
            <a:off x="3921708" y="2540876"/>
            <a:ext cx="2926080" cy="934740"/>
          </a:xfrm>
          <a:prstGeom prst="rect">
            <a:avLst/>
          </a:prstGeom>
          <a:solidFill>
            <a:schemeClr val="accent1"/>
          </a:solidFill>
          <a:ln w="0">
            <a:solidFill>
              <a:schemeClr val="accent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Luspatercept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1.0 mg/kg SC Q3W;</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max titration 1.75 mg/k</a:t>
            </a:r>
            <a:r>
              <a:rPr lang="en-US" sz="1600" b="0" dirty="0">
                <a:solidFill>
                  <a:srgbClr val="FFFFFF"/>
                </a:solidFill>
                <a:latin typeface="Calibri" panose="020F0502020204030204" pitchFamily="34" charset="0"/>
                <a:ea typeface="ＭＳ Ｐゴシック" charset="0"/>
                <a:cs typeface="Calibri" panose="020F0502020204030204" pitchFamily="34" charset="0"/>
              </a:rPr>
              <a:t>g</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(n = 182)</a:t>
            </a:r>
          </a:p>
        </p:txBody>
      </p:sp>
      <p:sp>
        <p:nvSpPr>
          <p:cNvPr id="6" name="Rectangle 5">
            <a:extLst>
              <a:ext uri="{FF2B5EF4-FFF2-40B4-BE49-F238E27FC236}">
                <a16:creationId xmlns:a16="http://schemas.microsoft.com/office/drawing/2014/main" id="{7D890DF2-1CF2-F7A0-3E0C-EB55D6253EB3}"/>
              </a:ext>
            </a:extLst>
          </p:cNvPr>
          <p:cNvSpPr/>
          <p:nvPr/>
        </p:nvSpPr>
        <p:spPr bwMode="auto">
          <a:xfrm>
            <a:off x="3921708" y="3522872"/>
            <a:ext cx="2926080" cy="934737"/>
          </a:xfrm>
          <a:prstGeom prst="rect">
            <a:avLst/>
          </a:prstGeom>
          <a:solidFill>
            <a:schemeClr val="accent3"/>
          </a:solidFill>
          <a:ln w="0">
            <a:solidFill>
              <a:schemeClr val="accent3"/>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Epoetin alfa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450 IU/kg SC QW;</a:t>
            </a:r>
            <a:r>
              <a:rPr lang="en-US" sz="1600" b="0" dirty="0">
                <a:solidFill>
                  <a:srgbClr val="FFFFFF"/>
                </a:solidFill>
                <a:latin typeface="Calibri" panose="020F0502020204030204" pitchFamily="34" charset="0"/>
                <a:ea typeface="ＭＳ Ｐゴシック" charset="0"/>
                <a:cs typeface="Calibri" panose="020F0502020204030204" pitchFamily="34" charset="0"/>
              </a:rPr>
              <a:t> max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titration 1050 IU/kg</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(n = 181)</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7" name="Rectangle 6">
            <a:extLst>
              <a:ext uri="{FF2B5EF4-FFF2-40B4-BE49-F238E27FC236}">
                <a16:creationId xmlns:a16="http://schemas.microsoft.com/office/drawing/2014/main" id="{5D40EB3D-1C3F-52F8-55F3-A8147AA197C0}"/>
              </a:ext>
            </a:extLst>
          </p:cNvPr>
          <p:cNvSpPr/>
          <p:nvPr/>
        </p:nvSpPr>
        <p:spPr bwMode="auto">
          <a:xfrm>
            <a:off x="6343453" y="1910304"/>
            <a:ext cx="2623471" cy="659052"/>
          </a:xfrm>
          <a:prstGeom prst="rect">
            <a:avLst/>
          </a:prstGeom>
          <a:noFill/>
          <a:ln w="0">
            <a:no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Response assessed at Day 169, Q24W thereafter</a:t>
            </a:r>
          </a:p>
        </p:txBody>
      </p:sp>
      <p:sp>
        <p:nvSpPr>
          <p:cNvPr id="8" name="Rectangle 7">
            <a:extLst>
              <a:ext uri="{FF2B5EF4-FFF2-40B4-BE49-F238E27FC236}">
                <a16:creationId xmlns:a16="http://schemas.microsoft.com/office/drawing/2014/main" id="{0AFBB6A5-878C-87F4-DD42-FACC4F3D3E84}"/>
              </a:ext>
            </a:extLst>
          </p:cNvPr>
          <p:cNvSpPr/>
          <p:nvPr/>
        </p:nvSpPr>
        <p:spPr bwMode="auto">
          <a:xfrm>
            <a:off x="8424864" y="2823999"/>
            <a:ext cx="1959312" cy="1341733"/>
          </a:xfrm>
          <a:prstGeom prst="rect">
            <a:avLst/>
          </a:prstGeom>
          <a:noFill/>
          <a:ln w="0">
            <a:no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Until PD or lack of clinical benefit according to IWG 2006 criteria</a:t>
            </a:r>
          </a:p>
        </p:txBody>
      </p:sp>
      <p:cxnSp>
        <p:nvCxnSpPr>
          <p:cNvPr id="9" name="Straight Arrow Connector 8">
            <a:extLst>
              <a:ext uri="{FF2B5EF4-FFF2-40B4-BE49-F238E27FC236}">
                <a16:creationId xmlns:a16="http://schemas.microsoft.com/office/drawing/2014/main" id="{D33C4955-C875-1948-A309-715F9F828041}"/>
              </a:ext>
            </a:extLst>
          </p:cNvPr>
          <p:cNvCxnSpPr>
            <a:cxnSpLocks/>
          </p:cNvCxnSpPr>
          <p:nvPr/>
        </p:nvCxnSpPr>
        <p:spPr bwMode="auto">
          <a:xfrm>
            <a:off x="6944835" y="3494866"/>
            <a:ext cx="1454943" cy="0"/>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B3D5F76C-8CF3-BC1F-B84E-E27E84F6D8C1}"/>
              </a:ext>
            </a:extLst>
          </p:cNvPr>
          <p:cNvSpPr txBox="1"/>
          <p:nvPr/>
        </p:nvSpPr>
        <p:spPr bwMode="auto">
          <a:xfrm>
            <a:off x="604675" y="2636416"/>
            <a:ext cx="252046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ESA-naive adults with very low–, low-, or intermediate-risk MDS (IPSS-R), &lt;5% BM blasts, endogenous sEPO &lt;500 U/L, regular RBC transfusions 2-6 units/8 wk for ≥8 wk; ECOG PS 0-2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 = 363)</a:t>
            </a:r>
          </a:p>
        </p:txBody>
      </p:sp>
      <p:sp>
        <p:nvSpPr>
          <p:cNvPr id="11" name="Line 53">
            <a:extLst>
              <a:ext uri="{FF2B5EF4-FFF2-40B4-BE49-F238E27FC236}">
                <a16:creationId xmlns:a16="http://schemas.microsoft.com/office/drawing/2014/main" id="{DD654E4B-2508-2D21-953C-82FB74213315}"/>
              </a:ext>
            </a:extLst>
          </p:cNvPr>
          <p:cNvSpPr>
            <a:spLocks noChangeShapeType="1"/>
          </p:cNvSpPr>
          <p:nvPr/>
        </p:nvSpPr>
        <p:spPr bwMode="auto">
          <a:xfrm>
            <a:off x="3156252" y="366139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2" name="Line 54">
            <a:extLst>
              <a:ext uri="{FF2B5EF4-FFF2-40B4-BE49-F238E27FC236}">
                <a16:creationId xmlns:a16="http://schemas.microsoft.com/office/drawing/2014/main" id="{2693EB99-CF4E-842A-C4AE-63021A05A8D8}"/>
              </a:ext>
            </a:extLst>
          </p:cNvPr>
          <p:cNvSpPr>
            <a:spLocks noChangeShapeType="1"/>
          </p:cNvSpPr>
          <p:nvPr/>
        </p:nvSpPr>
        <p:spPr bwMode="auto">
          <a:xfrm flipV="1">
            <a:off x="3156252" y="295971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cxnSp>
        <p:nvCxnSpPr>
          <p:cNvPr id="13" name="Straight Arrow Connector 12">
            <a:extLst>
              <a:ext uri="{FF2B5EF4-FFF2-40B4-BE49-F238E27FC236}">
                <a16:creationId xmlns:a16="http://schemas.microsoft.com/office/drawing/2014/main" id="{90771689-0868-E64F-BB71-71BEC27BA9DA}"/>
              </a:ext>
            </a:extLst>
          </p:cNvPr>
          <p:cNvCxnSpPr/>
          <p:nvPr/>
        </p:nvCxnSpPr>
        <p:spPr bwMode="auto">
          <a:xfrm>
            <a:off x="7655189" y="2636416"/>
            <a:ext cx="0" cy="792253"/>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C8EC003B-DFEB-26EE-497F-CCE7CB864DD4}"/>
              </a:ext>
            </a:extLst>
          </p:cNvPr>
          <p:cNvCxnSpPr>
            <a:cxnSpLocks/>
          </p:cNvCxnSpPr>
          <p:nvPr/>
        </p:nvCxnSpPr>
        <p:spPr bwMode="auto">
          <a:xfrm>
            <a:off x="3425734" y="2411895"/>
            <a:ext cx="0" cy="547818"/>
          </a:xfrm>
          <a:prstGeom prst="straightConnector1">
            <a:avLst/>
          </a:prstGeom>
          <a:noFill/>
          <a:ln w="28575" cap="flat" cmpd="sng" algn="ctr">
            <a:solidFill>
              <a:schemeClr val="bg1"/>
            </a:solidFill>
            <a:prstDash val="sysDot"/>
            <a:round/>
            <a:headEnd type="none" w="med" len="med"/>
            <a:tailEnd type="triangle"/>
          </a:ln>
          <a:effectLst/>
        </p:spPr>
      </p:cxnSp>
      <p:sp>
        <p:nvSpPr>
          <p:cNvPr id="15" name="TextBox 14">
            <a:extLst>
              <a:ext uri="{FF2B5EF4-FFF2-40B4-BE49-F238E27FC236}">
                <a16:creationId xmlns:a16="http://schemas.microsoft.com/office/drawing/2014/main" id="{6E837F50-7741-6D8A-E03F-66DBDDE9B142}"/>
              </a:ext>
            </a:extLst>
          </p:cNvPr>
          <p:cNvSpPr txBox="1"/>
          <p:nvPr/>
        </p:nvSpPr>
        <p:spPr bwMode="auto">
          <a:xfrm>
            <a:off x="1688484" y="2129756"/>
            <a:ext cx="34583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sEPO, RBC transfusion burden, RS status</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Garcia-Manero. ASH 2023. Abstr 193.</a:t>
            </a:r>
          </a:p>
        </p:txBody>
      </p:sp>
      <p:graphicFrame>
        <p:nvGraphicFramePr>
          <p:cNvPr id="2" name="Group 3">
            <a:extLst>
              <a:ext uri="{FF2B5EF4-FFF2-40B4-BE49-F238E27FC236}">
                <a16:creationId xmlns:a16="http://schemas.microsoft.com/office/drawing/2014/main" id="{AF81ABC5-0B0E-4767-AB2A-9D245F5F8156}"/>
              </a:ext>
            </a:extLst>
          </p:cNvPr>
          <p:cNvGraphicFramePr>
            <a:graphicFrameLocks/>
          </p:cNvGraphicFramePr>
          <p:nvPr>
            <p:extLst>
              <p:ext uri="{D42A27DB-BD31-4B8C-83A1-F6EECF244321}">
                <p14:modId xmlns:p14="http://schemas.microsoft.com/office/powerpoint/2010/main" val="4122091615"/>
              </p:ext>
            </p:extLst>
          </p:nvPr>
        </p:nvGraphicFramePr>
        <p:xfrm>
          <a:off x="744883" y="1600201"/>
          <a:ext cx="5292035" cy="4178553"/>
        </p:xfrm>
        <a:graphic>
          <a:graphicData uri="http://schemas.openxmlformats.org/drawingml/2006/table">
            <a:tbl>
              <a:tblPr/>
              <a:tblGrid>
                <a:gridCol w="2243977">
                  <a:extLst>
                    <a:ext uri="{9D8B030D-6E8A-4147-A177-3AD203B41FA5}">
                      <a16:colId xmlns:a16="http://schemas.microsoft.com/office/drawing/2014/main" val="20000"/>
                    </a:ext>
                  </a:extLst>
                </a:gridCol>
                <a:gridCol w="1528549">
                  <a:extLst>
                    <a:ext uri="{9D8B030D-6E8A-4147-A177-3AD203B41FA5}">
                      <a16:colId xmlns:a16="http://schemas.microsoft.com/office/drawing/2014/main" val="20001"/>
                    </a:ext>
                  </a:extLst>
                </a:gridCol>
                <a:gridCol w="1519509">
                  <a:extLst>
                    <a:ext uri="{9D8B030D-6E8A-4147-A177-3AD203B41FA5}">
                      <a16:colId xmlns:a16="http://schemas.microsoft.com/office/drawing/2014/main" val="20002"/>
                    </a:ext>
                  </a:extLst>
                </a:gridCol>
              </a:tblGrid>
              <a:tr h="427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Luspatercept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Epoetin alfa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17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(46 to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(31 to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17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(40.1)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27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diagnosis,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(-0.4 to 243.1)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 to 171.6)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6057826"/>
                  </a:ext>
                </a:extLst>
              </a:tr>
              <a:tr h="604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(51.9)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66613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RBC TB,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U/8 wk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7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 TB,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&lt;4 U/8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U/8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(64.8)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(61.3)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0918653"/>
                  </a:ext>
                </a:extLst>
              </a:tr>
              <a:tr h="337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Hb, 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(4.7 to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(4.5 to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59931107"/>
                  </a:ext>
                </a:extLst>
              </a:tr>
            </a:tbl>
          </a:graphicData>
        </a:graphic>
      </p:graphicFrame>
      <p:graphicFrame>
        <p:nvGraphicFramePr>
          <p:cNvPr id="3" name="Group 3">
            <a:extLst>
              <a:ext uri="{FF2B5EF4-FFF2-40B4-BE49-F238E27FC236}">
                <a16:creationId xmlns:a16="http://schemas.microsoft.com/office/drawing/2014/main" id="{6A7B7B5C-AFD2-5D95-FA92-30F3A0B47C43}"/>
              </a:ext>
            </a:extLst>
          </p:cNvPr>
          <p:cNvGraphicFramePr>
            <a:graphicFrameLocks/>
          </p:cNvGraphicFramePr>
          <p:nvPr>
            <p:extLst>
              <p:ext uri="{D42A27DB-BD31-4B8C-83A1-F6EECF244321}">
                <p14:modId xmlns:p14="http://schemas.microsoft.com/office/powerpoint/2010/main" val="535698947"/>
              </p:ext>
            </p:extLst>
          </p:nvPr>
        </p:nvGraphicFramePr>
        <p:xfrm>
          <a:off x="6134100" y="1600201"/>
          <a:ext cx="5351117" cy="3139504"/>
        </p:xfrm>
        <a:graphic>
          <a:graphicData uri="http://schemas.openxmlformats.org/drawingml/2006/table">
            <a:tbl>
              <a:tblPr/>
              <a:tblGrid>
                <a:gridCol w="2332567">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494550">
                  <a:extLst>
                    <a:ext uri="{9D8B030D-6E8A-4147-A177-3AD203B41FA5}">
                      <a16:colId xmlns:a16="http://schemas.microsoft.com/office/drawing/2014/main" val="20002"/>
                    </a:ext>
                  </a:extLst>
                </a:gridCol>
              </a:tblGrid>
              <a:tr h="276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Luspatercept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Epoetin alfa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039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sEPO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U/L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&gt;200 to &lt; 500 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(79.7)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(79.6)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7118993"/>
                  </a:ext>
                </a:extLst>
              </a:tr>
              <a:tr h="5039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 (62.6)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(55.8)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(39.8)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4824592"/>
                  </a:ext>
                </a:extLst>
              </a:tr>
              <a:tr h="162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(73.1)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(71.8)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Primary Endpoint by Patient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Garcia-Manero. ASH 2023. Abstr 193.</a:t>
            </a:r>
          </a:p>
        </p:txBody>
      </p:sp>
      <p:graphicFrame>
        <p:nvGraphicFramePr>
          <p:cNvPr id="4" name="Group 3">
            <a:extLst>
              <a:ext uri="{FF2B5EF4-FFF2-40B4-BE49-F238E27FC236}">
                <a16:creationId xmlns:a16="http://schemas.microsoft.com/office/drawing/2014/main" id="{44FAFC3B-5B9F-B49E-8EA5-DF16331E06A0}"/>
              </a:ext>
            </a:extLst>
          </p:cNvPr>
          <p:cNvGraphicFramePr>
            <a:graphicFrameLocks/>
          </p:cNvGraphicFramePr>
          <p:nvPr>
            <p:extLst>
              <p:ext uri="{D42A27DB-BD31-4B8C-83A1-F6EECF244321}">
                <p14:modId xmlns:p14="http://schemas.microsoft.com/office/powerpoint/2010/main" val="1597480023"/>
              </p:ext>
            </p:extLst>
          </p:nvPr>
        </p:nvGraphicFramePr>
        <p:xfrm>
          <a:off x="709796" y="1618147"/>
          <a:ext cx="10778435" cy="4541632"/>
        </p:xfrm>
        <a:graphic>
          <a:graphicData uri="http://schemas.openxmlformats.org/drawingml/2006/table">
            <a:tbl>
              <a:tblPr/>
              <a:tblGrid>
                <a:gridCol w="3877917">
                  <a:extLst>
                    <a:ext uri="{9D8B030D-6E8A-4147-A177-3AD203B41FA5}">
                      <a16:colId xmlns:a16="http://schemas.microsoft.com/office/drawing/2014/main" val="20000"/>
                    </a:ext>
                  </a:extLst>
                </a:gridCol>
                <a:gridCol w="3450259">
                  <a:extLst>
                    <a:ext uri="{9D8B030D-6E8A-4147-A177-3AD203B41FA5}">
                      <a16:colId xmlns:a16="http://schemas.microsoft.com/office/drawing/2014/main" val="20001"/>
                    </a:ext>
                  </a:extLst>
                </a:gridCol>
                <a:gridCol w="3450259">
                  <a:extLst>
                    <a:ext uri="{9D8B030D-6E8A-4147-A177-3AD203B41FA5}">
                      <a16:colId xmlns:a16="http://schemas.microsoft.com/office/drawing/2014/main" val="20002"/>
                    </a:ext>
                  </a:extLst>
                </a:gridCol>
              </a:tblGrid>
              <a:tr h="357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RBC-TI ≥12 Wk With Concurrent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Mean Hb Increase ≥1.5 g/dL,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Luspatercept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Epoetin alfa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156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ITT population, % (n)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60.4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34.8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7184510"/>
                  </a:ext>
                </a:extLst>
              </a:tr>
              <a:tr h="28156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3269540"/>
                  </a:ext>
                </a:extLst>
              </a:tr>
              <a:tr h="315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RBC transfusion burden,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&lt;4 U/8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U/8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63818353"/>
                  </a:ext>
                </a:extLst>
              </a:tr>
              <a:tr h="281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 U/L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&gt;200 to &lt;500 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Wild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4824592"/>
                  </a:ext>
                </a:extLst>
              </a:tr>
              <a:tr h="357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Key Secondary Endpoints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Garcia-Manero. ASH 2023. Abstr 193.</a:t>
            </a:r>
          </a:p>
        </p:txBody>
      </p:sp>
      <p:graphicFrame>
        <p:nvGraphicFramePr>
          <p:cNvPr id="2" name="Group 3">
            <a:extLst>
              <a:ext uri="{FF2B5EF4-FFF2-40B4-BE49-F238E27FC236}">
                <a16:creationId xmlns:a16="http://schemas.microsoft.com/office/drawing/2014/main" id="{03D042DA-5D29-26AE-F162-F0344C13DE22}"/>
              </a:ext>
            </a:extLst>
          </p:cNvPr>
          <p:cNvGraphicFramePr>
            <a:graphicFrameLocks/>
          </p:cNvGraphicFramePr>
          <p:nvPr>
            <p:extLst>
              <p:ext uri="{D42A27DB-BD31-4B8C-83A1-F6EECF244321}">
                <p14:modId xmlns:p14="http://schemas.microsoft.com/office/powerpoint/2010/main" val="3871103274"/>
              </p:ext>
            </p:extLst>
          </p:nvPr>
        </p:nvGraphicFramePr>
        <p:xfrm>
          <a:off x="723900" y="1456235"/>
          <a:ext cx="10758303" cy="4817757"/>
        </p:xfrm>
        <a:graphic>
          <a:graphicData uri="http://schemas.openxmlformats.org/drawingml/2006/table">
            <a:tbl>
              <a:tblPr/>
              <a:tblGrid>
                <a:gridCol w="3562596">
                  <a:extLst>
                    <a:ext uri="{9D8B030D-6E8A-4147-A177-3AD203B41FA5}">
                      <a16:colId xmlns:a16="http://schemas.microsoft.com/office/drawing/2014/main" val="20000"/>
                    </a:ext>
                  </a:extLst>
                </a:gridCol>
                <a:gridCol w="2477379">
                  <a:extLst>
                    <a:ext uri="{9D8B030D-6E8A-4147-A177-3AD203B41FA5}">
                      <a16:colId xmlns:a16="http://schemas.microsoft.com/office/drawing/2014/main" val="20001"/>
                    </a:ext>
                  </a:extLst>
                </a:gridCol>
                <a:gridCol w="2518497">
                  <a:extLst>
                    <a:ext uri="{9D8B030D-6E8A-4147-A177-3AD203B41FA5}">
                      <a16:colId xmlns:a16="http://schemas.microsoft.com/office/drawing/2014/main" val="20002"/>
                    </a:ext>
                  </a:extLst>
                </a:gridCol>
                <a:gridCol w="2199831">
                  <a:extLst>
                    <a:ext uri="{9D8B030D-6E8A-4147-A177-3AD203B41FA5}">
                      <a16:colId xmlns:a16="http://schemas.microsoft.com/office/drawing/2014/main" val="3000145160"/>
                    </a:ext>
                  </a:extLst>
                </a:gridCol>
              </a:tblGrid>
              <a:tr h="357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Secondary Endpoint,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Luspatercept (n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Epoetin alfa (n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1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HI-E ≥8 wk (Wk 1-24)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 (74.2)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(53.0)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7184510"/>
                  </a:ext>
                </a:extLst>
              </a:tr>
              <a:tr h="315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RBC-TI ≥12 wk (Wk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63818353"/>
                  </a:ext>
                </a:extLst>
              </a:tr>
              <a:tr h="281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RBC-TI for 24 wk (Wk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RBC-TI ≥24 wk (Wk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4824592"/>
                  </a:ext>
                </a:extLst>
              </a:tr>
              <a:tr h="201969">
                <a:tc grid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RBC-TI ≥24 wk (Wk 1-48) by Subgroup,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285750" marR="0" lvl="0" indent="-28575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285750" marR="0" lvl="0" indent="-28575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344487" marR="0" lvl="1" indent="0" algn="l" defTabSz="914400" rtl="0" eaLnBrk="1" fontAlgn="base" latinLnBrk="0" hangingPunct="1">
                        <a:lnSpc>
                          <a:spcPct val="100000"/>
                        </a:lnSpc>
                        <a:spcBef>
                          <a:spcPct val="0"/>
                        </a:spcBef>
                        <a:spcAft>
                          <a:spcPct val="0"/>
                        </a:spcAft>
                        <a:buClr>
                          <a:srgbClr val="000000"/>
                        </a:buClr>
                        <a:buSzPct val="120000"/>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392194772"/>
                  </a:ext>
                </a:extLst>
              </a:tr>
              <a:tr h="201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 transfusion burden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&lt;4 U/8 wk</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U/8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29341060"/>
                  </a:ext>
                </a:extLst>
              </a:tr>
              <a:tr h="201969">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sEPO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U/L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&gt;200 to &lt; 500 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3752800"/>
                  </a:ext>
                </a:extLst>
              </a:tr>
              <a:tr h="201969">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9741112"/>
                  </a:ext>
                </a:extLst>
              </a:tr>
              <a:tr h="201969">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860072"/>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Median Duration of RBC-TI ≥ 12 Wk by Patient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Garcia-Manero. ASH 2023. Abstr 193.</a:t>
            </a:r>
          </a:p>
        </p:txBody>
      </p:sp>
      <p:graphicFrame>
        <p:nvGraphicFramePr>
          <p:cNvPr id="2" name="Group 3">
            <a:extLst>
              <a:ext uri="{FF2B5EF4-FFF2-40B4-BE49-F238E27FC236}">
                <a16:creationId xmlns:a16="http://schemas.microsoft.com/office/drawing/2014/main" id="{03D042DA-5D29-26AE-F162-F0344C13DE22}"/>
              </a:ext>
            </a:extLst>
          </p:cNvPr>
          <p:cNvGraphicFramePr>
            <a:graphicFrameLocks/>
          </p:cNvGraphicFramePr>
          <p:nvPr>
            <p:extLst>
              <p:ext uri="{D42A27DB-BD31-4B8C-83A1-F6EECF244321}">
                <p14:modId xmlns:p14="http://schemas.microsoft.com/office/powerpoint/2010/main" val="457107194"/>
              </p:ext>
            </p:extLst>
          </p:nvPr>
        </p:nvGraphicFramePr>
        <p:xfrm>
          <a:off x="713353" y="1600200"/>
          <a:ext cx="10778435" cy="3984524"/>
        </p:xfrm>
        <a:graphic>
          <a:graphicData uri="http://schemas.openxmlformats.org/drawingml/2006/table">
            <a:tbl>
              <a:tblPr/>
              <a:tblGrid>
                <a:gridCol w="3790541">
                  <a:extLst>
                    <a:ext uri="{9D8B030D-6E8A-4147-A177-3AD203B41FA5}">
                      <a16:colId xmlns:a16="http://schemas.microsoft.com/office/drawing/2014/main" val="20000"/>
                    </a:ext>
                  </a:extLst>
                </a:gridCol>
                <a:gridCol w="2329298">
                  <a:extLst>
                    <a:ext uri="{9D8B030D-6E8A-4147-A177-3AD203B41FA5}">
                      <a16:colId xmlns:a16="http://schemas.microsoft.com/office/drawing/2014/main" val="20001"/>
                    </a:ext>
                  </a:extLst>
                </a:gridCol>
                <a:gridCol w="2329298">
                  <a:extLst>
                    <a:ext uri="{9D8B030D-6E8A-4147-A177-3AD203B41FA5}">
                      <a16:colId xmlns:a16="http://schemas.microsoft.com/office/drawing/2014/main" val="20002"/>
                    </a:ext>
                  </a:extLst>
                </a:gridCol>
                <a:gridCol w="2329298">
                  <a:extLst>
                    <a:ext uri="{9D8B030D-6E8A-4147-A177-3AD203B41FA5}">
                      <a16:colId xmlns:a16="http://schemas.microsoft.com/office/drawing/2014/main" val="3000145160"/>
                    </a:ext>
                  </a:extLst>
                </a:gridCol>
              </a:tblGrid>
              <a:tr h="357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Median Duration,* Wk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Luspatercept (n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Epoetin alfa (n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1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ITT population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126.6 (99.0-NE)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89.7 (61.9-123.9)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0.586 (0.380-0.904)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7184510"/>
                  </a:ext>
                </a:extLst>
              </a:tr>
              <a:tr h="315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RBC transfusion burden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&lt;4 U/8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U/8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(108.3-NE)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112.7 (37.9-NE)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95.1 (55.9-NE)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62.9 (26.9-NE)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0.700 (0.416-1.179)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0.600 (0.257-1.401)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63818353"/>
                  </a:ext>
                </a:extLst>
              </a:tr>
              <a:tr h="281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 U/L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&gt;200 to &lt;500 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140.1 (120.1-NE)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52.9 (26.7-93.0)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89.7 (62.9-157.3)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23.9 (14.9-NE)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0.635 (0.392-1.030)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0.657 (0.203-2.120)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Wild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120.9 (93.0-NE)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77.0 (39.0-NE)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123.9 (55.9-NE)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0.687 (0.406-1.162)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0.690 (0.290-1.641)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4824592"/>
                  </a:ext>
                </a:extLst>
              </a:tr>
              <a:tr h="201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120.1 (76.4-NE)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(135.9-NE)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61.9 (38.9-123.9)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95.1 (74.9-NE)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0.650 (0.415-1.018)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0.709 (0.269-1.866)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4785712"/>
                  </a:ext>
                </a:extLst>
              </a:tr>
            </a:tbl>
          </a:graphicData>
        </a:graphic>
      </p:graphicFrame>
      <p:sp>
        <p:nvSpPr>
          <p:cNvPr id="3" name="TextBox 2">
            <a:extLst>
              <a:ext uri="{FF2B5EF4-FFF2-40B4-BE49-F238E27FC236}">
                <a16:creationId xmlns:a16="http://schemas.microsoft.com/office/drawing/2014/main" id="{43B0484E-103A-761B-921B-615917EFA77B}"/>
              </a:ext>
            </a:extLst>
          </p:cNvPr>
          <p:cNvSpPr txBox="1"/>
          <p:nvPr/>
        </p:nvSpPr>
        <p:spPr bwMode="auto">
          <a:xfrm>
            <a:off x="713353" y="5584724"/>
            <a:ext cx="51398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*Duration of RBC-TI ≥12 wk.</a:t>
            </a:r>
          </a:p>
        </p:txBody>
      </p:sp>
    </p:spTree>
    <p:extLst>
      <p:ext uri="{BB962C8B-B14F-4D97-AF65-F5344CB8AC3E}">
        <p14:creationId xmlns:p14="http://schemas.microsoft.com/office/powerpoint/2010/main" val="1651974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Garcia-Manero. ASH 2023. Abstr 193.</a:t>
            </a:r>
          </a:p>
        </p:txBody>
      </p:sp>
      <p:graphicFrame>
        <p:nvGraphicFramePr>
          <p:cNvPr id="2" name="Group 3">
            <a:extLst>
              <a:ext uri="{FF2B5EF4-FFF2-40B4-BE49-F238E27FC236}">
                <a16:creationId xmlns:a16="http://schemas.microsoft.com/office/drawing/2014/main" id="{82293242-C7CF-4A00-53CA-4F069EA5DD2B}"/>
              </a:ext>
            </a:extLst>
          </p:cNvPr>
          <p:cNvGraphicFramePr>
            <a:graphicFrameLocks/>
          </p:cNvGraphicFramePr>
          <p:nvPr>
            <p:extLst>
              <p:ext uri="{D42A27DB-BD31-4B8C-83A1-F6EECF244321}">
                <p14:modId xmlns:p14="http://schemas.microsoft.com/office/powerpoint/2010/main" val="3657795292"/>
              </p:ext>
            </p:extLst>
          </p:nvPr>
        </p:nvGraphicFramePr>
        <p:xfrm>
          <a:off x="709797" y="1341440"/>
          <a:ext cx="4445682" cy="4937840"/>
        </p:xfrm>
        <a:graphic>
          <a:graphicData uri="http://schemas.openxmlformats.org/drawingml/2006/table">
            <a:tbl>
              <a:tblPr/>
              <a:tblGrid>
                <a:gridCol w="1904188">
                  <a:extLst>
                    <a:ext uri="{9D8B030D-6E8A-4147-A177-3AD203B41FA5}">
                      <a16:colId xmlns:a16="http://schemas.microsoft.com/office/drawing/2014/main" val="20000"/>
                    </a:ext>
                  </a:extLst>
                </a:gridCol>
                <a:gridCol w="1270747">
                  <a:extLst>
                    <a:ext uri="{9D8B030D-6E8A-4147-A177-3AD203B41FA5}">
                      <a16:colId xmlns:a16="http://schemas.microsoft.com/office/drawing/2014/main" val="20001"/>
                    </a:ext>
                  </a:extLst>
                </a:gridCol>
                <a:gridCol w="1270747">
                  <a:extLst>
                    <a:ext uri="{9D8B030D-6E8A-4147-A177-3AD203B41FA5}">
                      <a16:colId xmlns:a16="http://schemas.microsoft.com/office/drawing/2014/main" val="20002"/>
                    </a:ext>
                  </a:extLst>
                </a:gridCol>
              </a:tblGrid>
              <a:tr h="427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Safety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Luspatercept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Epoetin alfa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17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treatment,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 (3-196)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37.0 (1-202)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17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 in ≥10%,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Progression to AML,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6057826"/>
                  </a:ext>
                </a:extLst>
              </a:tr>
              <a:tr h="604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During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 treatment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6661315"/>
                  </a:ext>
                </a:extLst>
              </a:tr>
            </a:tbl>
          </a:graphicData>
        </a:graphic>
      </p:graphicFrame>
      <p:sp>
        <p:nvSpPr>
          <p:cNvPr id="3" name="TextBox 2">
            <a:extLst>
              <a:ext uri="{FF2B5EF4-FFF2-40B4-BE49-F238E27FC236}">
                <a16:creationId xmlns:a16="http://schemas.microsoft.com/office/drawing/2014/main" id="{55884517-1F1B-0F18-A958-4003B06D27AA}"/>
              </a:ext>
            </a:extLst>
          </p:cNvPr>
          <p:cNvSpPr txBox="1"/>
          <p:nvPr/>
        </p:nvSpPr>
        <p:spPr bwMode="auto">
          <a:xfrm>
            <a:off x="2897204" y="6279280"/>
            <a:ext cx="2258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200" b="0" dirty="0">
                <a:solidFill>
                  <a:schemeClr val="bg1"/>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U</a:t>
            </a:r>
            <a:r>
              <a:rPr kumimoji="0" lang="en-US" sz="1200" b="0" i="0" u="none" strike="noStrike" cap="none" normalizeH="0" baseline="0" dirty="0">
                <a:ln>
                  <a:noFill/>
                </a:ln>
                <a:solidFill>
                  <a:schemeClr val="bg2">
                    <a:lumMod val="10000"/>
                  </a:schemeClr>
                </a:solidFill>
                <a:effectLst/>
                <a:latin typeface="Calibri" panose="020F0502020204030204" pitchFamily="34" charset="0"/>
              </a:rPr>
              <a:t>ntil 42 days after last dose. </a:t>
            </a:r>
            <a:r>
              <a:rPr lang="en-US" sz="1200" b="0" baseline="30000" dirty="0">
                <a:solidFill>
                  <a:schemeClr val="bg2">
                    <a:lumMod val="10000"/>
                  </a:schemeClr>
                </a:solidFill>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&gt;42 days after last dose.</a:t>
            </a:r>
          </a:p>
        </p:txBody>
      </p:sp>
      <p:graphicFrame>
        <p:nvGraphicFramePr>
          <p:cNvPr id="4" name="Group 3">
            <a:extLst>
              <a:ext uri="{FF2B5EF4-FFF2-40B4-BE49-F238E27FC236}">
                <a16:creationId xmlns:a16="http://schemas.microsoft.com/office/drawing/2014/main" id="{2B78D44C-CDFA-F87C-D3CF-72ACD1C0DA5C}"/>
              </a:ext>
            </a:extLst>
          </p:cNvPr>
          <p:cNvGraphicFramePr>
            <a:graphicFrameLocks/>
          </p:cNvGraphicFramePr>
          <p:nvPr>
            <p:extLst>
              <p:ext uri="{D42A27DB-BD31-4B8C-83A1-F6EECF244321}">
                <p14:modId xmlns:p14="http://schemas.microsoft.com/office/powerpoint/2010/main" val="451779891"/>
              </p:ext>
            </p:extLst>
          </p:nvPr>
        </p:nvGraphicFramePr>
        <p:xfrm>
          <a:off x="5255517" y="1341440"/>
          <a:ext cx="6108638" cy="4084512"/>
        </p:xfrm>
        <a:graphic>
          <a:graphicData uri="http://schemas.openxmlformats.org/drawingml/2006/table">
            <a:tbl>
              <a:tblPr/>
              <a:tblGrid>
                <a:gridCol w="2309940">
                  <a:extLst>
                    <a:ext uri="{9D8B030D-6E8A-4147-A177-3AD203B41FA5}">
                      <a16:colId xmlns:a16="http://schemas.microsoft.com/office/drawing/2014/main" val="20000"/>
                    </a:ext>
                  </a:extLst>
                </a:gridCol>
                <a:gridCol w="1155031">
                  <a:extLst>
                    <a:ext uri="{9D8B030D-6E8A-4147-A177-3AD203B41FA5}">
                      <a16:colId xmlns:a16="http://schemas.microsoft.com/office/drawing/2014/main" val="20001"/>
                    </a:ext>
                  </a:extLst>
                </a:gridCol>
                <a:gridCol w="866274">
                  <a:extLst>
                    <a:ext uri="{9D8B030D-6E8A-4147-A177-3AD203B41FA5}">
                      <a16:colId xmlns:a16="http://schemas.microsoft.com/office/drawing/2014/main" val="1833986384"/>
                    </a:ext>
                  </a:extLst>
                </a:gridCol>
                <a:gridCol w="933651">
                  <a:extLst>
                    <a:ext uri="{9D8B030D-6E8A-4147-A177-3AD203B41FA5}">
                      <a16:colId xmlns:a16="http://schemas.microsoft.com/office/drawing/2014/main" val="20002"/>
                    </a:ext>
                  </a:extLst>
                </a:gridCol>
                <a:gridCol w="843742">
                  <a:extLst>
                    <a:ext uri="{9D8B030D-6E8A-4147-A177-3AD203B41FA5}">
                      <a16:colId xmlns:a16="http://schemas.microsoft.com/office/drawing/2014/main" val="315514179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Events of Interest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Luspatercept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Epoetin alfa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EAIR/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EAIR/ 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214818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 (fatigue, malaise)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60578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Malignancies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66613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Premalignant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79327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84965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Thromboembolic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05760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Hypersensitivity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2578019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Injection-site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6978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9189295"/>
                  </a:ext>
                </a:extLst>
              </a:tr>
            </a:tbl>
          </a:graphicData>
        </a:graphic>
      </p:graphicFrame>
      <p:sp>
        <p:nvSpPr>
          <p:cNvPr id="5" name="Content Placeholder 20">
            <a:extLst>
              <a:ext uri="{FF2B5EF4-FFF2-40B4-BE49-F238E27FC236}">
                <a16:creationId xmlns:a16="http://schemas.microsoft.com/office/drawing/2014/main" id="{632D2E16-A901-413B-4E22-EBEF5D58FB2C}"/>
              </a:ext>
            </a:extLst>
          </p:cNvPr>
          <p:cNvSpPr txBox="1">
            <a:spLocks/>
          </p:cNvSpPr>
          <p:nvPr/>
        </p:nvSpPr>
        <p:spPr>
          <a:xfrm>
            <a:off x="5236721" y="5425952"/>
            <a:ext cx="6108637" cy="85332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1600" b="0" kern="0" dirty="0"/>
              <a:t>Fatigue and asthenia rates decreased over time between Wk 1-24; most in luspatercept arm were grade 1/2</a:t>
            </a:r>
          </a:p>
          <a:p>
            <a:pPr>
              <a:spcBef>
                <a:spcPts val="0"/>
              </a:spcBef>
            </a:pPr>
            <a:r>
              <a:rPr lang="en-US" sz="1600" b="0" kern="0" dirty="0"/>
              <a:t>Median f/u: luspatercept, 17.2 mo (range: 1-46); </a:t>
            </a:r>
            <a:br>
              <a:rPr lang="en-US" sz="1600" b="0" kern="0" dirty="0"/>
            </a:br>
            <a:r>
              <a:rPr lang="en-US" sz="1600" b="0" kern="0" dirty="0"/>
              <a:t>epoetin alfa, 16.9 mo (range: 0-46)</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COMMANDS: Investigator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In this full analysis of phase III COMMANDS trial of patients who were ESA naive with transfusion-dependent, lower-risk MDS, luspatercept demonstrated improved efficacy over epoetin alfa regardless of transfusion burden, sEPO, or </a:t>
            </a:r>
            <a:r>
              <a:rPr lang="en-US" altLang="en-US" sz="2200" i="1" dirty="0"/>
              <a:t>SF3B1</a:t>
            </a:r>
            <a:r>
              <a:rPr lang="en-US" altLang="en-US" sz="2200" dirty="0"/>
              <a:t> mutation</a:t>
            </a:r>
          </a:p>
          <a:p>
            <a:pPr lvl="1"/>
            <a:r>
              <a:rPr lang="en-US" sz="2000" dirty="0"/>
              <a:t>60.4% vs 34.8% of patients treated luspatercept vs epoetin alfa, respectively, met the primary endpoint (RBC-TI ≥12 wk + mean Hb increase ≥1.5 g/dL) </a:t>
            </a:r>
          </a:p>
          <a:p>
            <a:pPr lvl="1"/>
            <a:r>
              <a:rPr lang="en-US" sz="2000" dirty="0"/>
              <a:t>Median RBC-TI ≥12 wk duration rates favored luspatercept (126.6 wk) vs epoetin alfa (89.7 wk)</a:t>
            </a:r>
          </a:p>
          <a:p>
            <a:pPr lvl="1"/>
            <a:r>
              <a:rPr lang="en-US" sz="2000" dirty="0"/>
              <a:t>RBC-TI consistent Wk 1-24 and Wk 1-48, demonstrating response durability with luspatercept</a:t>
            </a:r>
          </a:p>
          <a:p>
            <a:r>
              <a:rPr lang="en-US" sz="2200" dirty="0"/>
              <a:t>Safety profile consistent with previous MDS reports; fatigue and asthenia rates decreased over time</a:t>
            </a:r>
          </a:p>
          <a:p>
            <a:r>
              <a:rPr lang="en-US" sz="2200" dirty="0"/>
              <a:t>Investigators concluded that full analysis data show that luspatercept is superior to </a:t>
            </a:r>
            <a:r>
              <a:rPr lang="en-US" altLang="en-US" sz="2200" dirty="0"/>
              <a:t>epoetin alfa in RBC-TI duration and erythroid response benefit in </a:t>
            </a:r>
            <a:r>
              <a:rPr lang="en-US" sz="2200" dirty="0"/>
              <a:t>lower-risk MDS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Garcia-Manero. ASH 2023. Abstr 193.</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564aeb2d-1dcc-466a-9ad0-0f09d5ef4249">Conference Capsule Slides</Document_x0020_Category>
    <_dlc_DocId xmlns="d54cbe69-32bd-412a-b004-9152f949605e">56M7VY3CDVN5-504614771-2</_dlc_DocId>
    <_dlc_DocIdUrl xmlns="d54cbe69-32bd-412a-b004-9152f949605e">
      <Url>https://intranet.clinicaloptions.com/mews/oncology/ONC_2023_ASH_CF_(PRP6554)/MDS_193_GarciaManero/_layouts/15/DocIdRedir.aspx?ID=56M7VY3CDVN5-504614771-2</Url>
      <Description>56M7VY3CDVN5-504614771-2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4A1CC88CF4056C4ABD896949DAC6F5A8" ma:contentTypeVersion="1" ma:contentTypeDescription="Create a new document." ma:contentTypeScope="" ma:versionID="40895334b42daf7a2dfb8d268db63ffb">
  <xsd:schema xmlns:xsd="http://www.w3.org/2001/XMLSchema" xmlns:xs="http://www.w3.org/2001/XMLSchema" xmlns:p="http://schemas.microsoft.com/office/2006/metadata/properties" xmlns:ns2="d54cbe69-32bd-412a-b004-9152f949605e" xmlns:ns3="564aeb2d-1dcc-466a-9ad0-0f09d5ef4249" targetNamespace="http://schemas.microsoft.com/office/2006/metadata/properties" ma:root="true" ma:fieldsID="abbdc9f60776f0112541a6683ea4cefd" ns2:_="" ns3:_="">
    <xsd:import namespace="d54cbe69-32bd-412a-b004-9152f949605e"/>
    <xsd:import namespace="564aeb2d-1dcc-466a-9ad0-0f09d5ef424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64aeb2d-1dcc-466a-9ad0-0f09d5ef424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CAC813-A777-4DEB-9FE3-9E0B7AF69C31}">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564aeb2d-1dcc-466a-9ad0-0f09d5ef4249"/>
    <ds:schemaRef ds:uri="http://purl.org/dc/dcmitype/"/>
    <ds:schemaRef ds:uri="http://www.w3.org/XML/1998/namespace"/>
    <ds:schemaRef ds:uri="http://schemas.microsoft.com/office/2006/metadata/properties"/>
    <ds:schemaRef ds:uri="http://purl.org/dc/term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d54cbe69-32bd-412a-b004-9152f949605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976776EF-89CB-497B-BB06-05EF625D1B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64aeb2d-1dcc-466a-9ad0-0f09d5ef42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2958</TotalTime>
  <Words>2396</Words>
  <Application>Microsoft Office PowerPoint</Application>
  <PresentationFormat>Widescreen</PresentationFormat>
  <Paragraphs>448</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Source Sans Pro</vt:lpstr>
      <vt:lpstr>Times</vt:lpstr>
      <vt:lpstr>Wingdings</vt:lpstr>
      <vt:lpstr>2022_CCO_Template</vt:lpstr>
      <vt:lpstr>COMMANDS: Full Analysis of Phase III Trial of Luspatercept vs Epoetin alfa for ESA-Naive, Transfusion-Dependent, Lower-Risk MDS</vt:lpstr>
      <vt:lpstr>About These Slides</vt:lpstr>
      <vt:lpstr>COMMANDS: Background</vt:lpstr>
      <vt:lpstr>COMMANDS: Study Design</vt:lpstr>
      <vt:lpstr>COMMANDS: Baseline Characteristics</vt:lpstr>
      <vt:lpstr>COMMANDS: Primary Endpoint by Patient Population</vt:lpstr>
      <vt:lpstr>COMMANDS: Key Secondary Endpoints</vt:lpstr>
      <vt:lpstr>COMMANDS: Median Duration of RBC-TI ≥ 12 Wk by Patient Population</vt:lpstr>
      <vt:lpstr>COMMANDS: Safety</vt:lpstr>
      <vt:lpstr>COMMANDS: Investigator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COMMANDS: Full Analysis of Phase III Trial of Luspatercept vs Epoetin alfa for ESA-Naive, Transfusion-Dependent, Lower-Risk MDS</dc:title>
  <dc:creator>Preferred User</dc:creator>
  <cp:lastModifiedBy>jbuckley@clinicaloptions.com</cp:lastModifiedBy>
  <cp:revision>45</cp:revision>
  <cp:lastPrinted>2016-09-26T20:21:49Z</cp:lastPrinted>
  <dcterms:created xsi:type="dcterms:W3CDTF">2005-05-27T15:08:01Z</dcterms:created>
  <dcterms:modified xsi:type="dcterms:W3CDTF">2023-12-10T21:51:12Z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e3e95a57-2199-436e-8191-86a0aa42667f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0x0101004A1CC88CF4056C4ABD896949DAC6F5A8</vt:lpwstr>
  </property>
  <property fmtid="{D5CDD505-2E9C-101B-9397-08002B2CF9AE}" pid="9" name="MediaServiceImageTags">
    <vt:lpwstr/>
  </property>
</Properties>
</file>