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550" r:id="rId6"/>
    <p:sldId id="308" r:id="rId7"/>
    <p:sldId id="559" r:id="rId8"/>
    <p:sldId id="560" r:id="rId9"/>
    <p:sldId id="565" r:id="rId10"/>
    <p:sldId id="561" r:id="rId11"/>
    <p:sldId id="1660" r:id="rId12"/>
    <p:sldId id="562" r:id="rId13"/>
    <p:sldId id="563" r:id="rId14"/>
    <p:sldId id="1659" r:id="rId15"/>
    <p:sldId id="1651" r:id="rId16"/>
    <p:sldId id="1652" r:id="rId17"/>
    <p:sldId id="564"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28" userDrawn="1">
          <p15:clr>
            <a:srgbClr val="A4A3A4"/>
          </p15:clr>
        </p15:guide>
        <p15:guide id="8" pos="7248" userDrawn="1">
          <p15:clr>
            <a:srgbClr val="A4A3A4"/>
          </p15:clr>
        </p15:guide>
        <p15:guide id="9" pos="7416" userDrawn="1">
          <p15:clr>
            <a:srgbClr val="A4A3A4"/>
          </p15:clr>
        </p15:guide>
        <p15:guide id="10" pos="336" userDrawn="1">
          <p15:clr>
            <a:srgbClr val="A4A3A4"/>
          </p15:clr>
        </p15:guide>
        <p15:guide id="11" pos="4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Bing-E Xu" initials="BEX" lastIdx="14" clrIdx="7">
    <p:extLst>
      <p:ext uri="{19B8F6BF-5375-455C-9EA6-DF929625EA0E}">
        <p15:presenceInfo xmlns:p15="http://schemas.microsoft.com/office/powerpoint/2012/main" userId="87a7fe42d5b00958" providerId="Windows Live"/>
      </p:ext>
    </p:extLst>
  </p:cmAuthor>
  <p:cmAuthor id="2" name=" " initials="MAC" lastIdx="11" clrIdx="1"/>
  <p:cmAuthor id="9" name="spantry@clinicaloptions.com" initials="s" lastIdx="3" clrIdx="8">
    <p:extLst>
      <p:ext uri="{19B8F6BF-5375-455C-9EA6-DF929625EA0E}">
        <p15:presenceInfo xmlns:p15="http://schemas.microsoft.com/office/powerpoint/2012/main" userId="spantry@clinicaloptions.com" providerId="None"/>
      </p:ext>
    </p:extLst>
  </p:cmAuthor>
  <p:cmAuthor id="3" name="Andrew Bowser" initials="AB" lastIdx="1" clrIdx="2"/>
  <p:cmAuthor id="10" name="Terrence Fagan" initials="TF" lastIdx="3" clrIdx="9">
    <p:extLst>
      <p:ext uri="{19B8F6BF-5375-455C-9EA6-DF929625EA0E}">
        <p15:presenceInfo xmlns:p15="http://schemas.microsoft.com/office/powerpoint/2012/main" userId="S::tfagan@clinicaloptions.com::6b543a43-2034-4a4a-856a-43baa52402be" providerId="AD"/>
      </p:ext>
    </p:extLst>
  </p:cmAuthor>
  <p:cmAuthor id="4" name="Melanie Couton" initials="MAC" lastIdx="1" clrIdx="3"/>
  <p:cmAuthor id="11" name="Christy Seals" initials="CS" lastIdx="3"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Melanie Couton" initials="MC" lastIdx="9" clrIdx="11">
    <p:extLst>
      <p:ext uri="{19B8F6BF-5375-455C-9EA6-DF929625EA0E}">
        <p15:presenceInfo xmlns:p15="http://schemas.microsoft.com/office/powerpoint/2012/main" userId="ef8730672ba86646" providerId="Windows Live"/>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p:cViewPr varScale="1">
        <p:scale>
          <a:sx n="103" d="100"/>
          <a:sy n="103" d="100"/>
        </p:scale>
        <p:origin x="114" y="102"/>
      </p:cViewPr>
      <p:guideLst>
        <p:guide orient="horz" pos="1008"/>
        <p:guide pos="3840"/>
        <p:guide orient="horz" pos="264"/>
        <p:guide orient="horz" pos="144"/>
        <p:guide orient="horz" pos="3912"/>
        <p:guide orient="horz" pos="4056"/>
        <p:guide orient="horz" pos="4128"/>
        <p:guide pos="7248"/>
        <p:guide pos="7416"/>
        <p:guide pos="336"/>
        <p:guide pos="456"/>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639583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b="0" i="1" dirty="0"/>
              <a:t>BR, bendamustine/rituximab; BTK, Bruton tyrosine kinase; CLL, chronic lymphocytic leukemia; IdR, idelalisib/rituximab; PFS, progression-free survival; R/R, relapsed/refractory.</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7320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t>BR, bendamustine/rituximab; CLL, chronic lymphocytic leukemia; CNS, central nervous system; CV, </a:t>
            </a:r>
            <a:r>
              <a:rPr lang="en-GB" altLang="en-US" sz="800" b="0" i="1" dirty="0">
                <a:solidFill>
                  <a:schemeClr val="bg1"/>
                </a:solidFill>
                <a:latin typeface="Calibri" panose="020F0502020204030204" pitchFamily="34" charset="0"/>
              </a:rPr>
              <a:t>cardiovascular; </a:t>
            </a:r>
            <a:r>
              <a:rPr lang="en-US" sz="800" b="0" i="1" dirty="0"/>
              <a:t>ECOG, Eastern Cooperative Oncology Group; IdR, idelalisib/rituximab; iwCLL, </a:t>
            </a:r>
            <a:r>
              <a:rPr lang="en-US" sz="1050" b="0" i="1" dirty="0">
                <a:solidFill>
                  <a:srgbClr val="5F6368"/>
                </a:solidFill>
                <a:effectLst/>
                <a:latin typeface="arial" panose="020B0604020202020204" pitchFamily="34" charset="0"/>
              </a:rPr>
              <a:t>International Workshop on Chronic Lymphocytic Leukemia; </a:t>
            </a:r>
            <a:r>
              <a:rPr lang="en-US" sz="800" b="0" i="1" dirty="0"/>
              <a:t>ORR, overall response rate; OS, overall survival; PD, progressive disease; PFS, progression-free survival; PS, </a:t>
            </a:r>
            <a:r>
              <a:rPr lang="en-US" sz="1200" b="0" i="1" dirty="0"/>
              <a:t>performance status; R/R, relapsed/refractory.</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6139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ANC, absolute neutrophil count; BL, baseline; BR, bendamustine/rituximab; IdR, idelalisib/rituximab.</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9717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Acala, acalabrutinib; BR, bendamustine/rituximab; IdR, idelalisib/rituximab; NR, not reached; PFS, progression-free survival.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2509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Acala, acalabrutinib; BR, bendamustine/rituximab; IdR, idelalisib/rituximab; NR, not reached; PFS, progression-free survival.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0607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a:ea typeface="+mn-ea"/>
                <a:cs typeface="+mn-cs"/>
              </a:rPr>
              <a:t>Acala, acalabrutinib; BR, bendamustine/rituximab; ECOG, Eastern Cooperative Oncology Group; IdR, idelalisib/rituximab; PFS, progression-free survival.</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896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Acala, acalabrutinib; BR, bendamustine/rituximab; IdR, idelalisib/rituximab; NR, not reached; OS, overall survival.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716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b="0" i="1" dirty="0"/>
              <a:t>Acala, acalabrutinib; </a:t>
            </a:r>
            <a:r>
              <a:rPr kumimoji="0" lang="en-US" sz="700" b="0" i="1" u="none" strike="noStrike" kern="1200" cap="none" spc="0" normalizeH="0" baseline="0" noProof="0" dirty="0">
                <a:ln>
                  <a:noFill/>
                </a:ln>
                <a:solidFill>
                  <a:srgbClr val="000000"/>
                </a:solidFill>
                <a:effectLst/>
                <a:uLnTx/>
                <a:uFillTx/>
                <a:latin typeface="Arial"/>
                <a:ea typeface="+mn-ea"/>
                <a:cs typeface="+mn-cs"/>
              </a:rPr>
              <a:t>BR, bendamustine/rituximab; CR, complete response; CRi, complete response with incomplete blood count recovery; IdR, idelalisib/rituximab; </a:t>
            </a:r>
            <a:r>
              <a:rPr kumimoji="0" lang="en-US" sz="500" b="0" i="1" u="none" strike="noStrike" kern="1200" cap="none" spc="0" normalizeH="0" baseline="0" noProof="0" dirty="0" err="1">
                <a:ln>
                  <a:noFill/>
                </a:ln>
                <a:solidFill>
                  <a:srgbClr val="000000"/>
                </a:solidFill>
                <a:effectLst/>
                <a:uLnTx/>
                <a:uFillTx/>
                <a:latin typeface="Arial"/>
                <a:ea typeface="+mn-ea"/>
                <a:cs typeface="+mn-cs"/>
              </a:rPr>
              <a:t>iw</a:t>
            </a:r>
            <a:r>
              <a:rPr lang="en-US" sz="500" b="0" i="1" dirty="0"/>
              <a:t>CLL, </a:t>
            </a:r>
            <a:r>
              <a:rPr lang="en-US" sz="800" b="0" i="1" dirty="0">
                <a:solidFill>
                  <a:srgbClr val="5F6368"/>
                </a:solidFill>
                <a:effectLst/>
                <a:latin typeface="arial" panose="020B0604020202020204" pitchFamily="34" charset="0"/>
              </a:rPr>
              <a:t>International Workshop on Chronic Lymphocytic Leukemia; </a:t>
            </a:r>
            <a:r>
              <a:rPr kumimoji="0" lang="en-US" sz="700" b="0" i="1" u="none" strike="noStrike" kern="1200" cap="none" spc="0" normalizeH="0" baseline="0" noProof="0" dirty="0">
                <a:ln>
                  <a:noFill/>
                </a:ln>
                <a:solidFill>
                  <a:srgbClr val="000000"/>
                </a:solidFill>
                <a:effectLst/>
                <a:uLnTx/>
                <a:uFillTx/>
                <a:latin typeface="Arial"/>
                <a:ea typeface="+mn-ea"/>
                <a:cs typeface="+mn-cs"/>
              </a:rPr>
              <a:t>nPR, nodular partial response; ORR, overall response rate; PD, progressive disease; PR, partial response; PRL, partial response with lymphocytosis;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6628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i="1" dirty="0"/>
              <a:t>AE, adverse event; ALT, alanine aminotransferase; AST, aspartate aminotransferase; BR, bendamustine/rituximab; IdR, idelalisib/rituximab.</a:t>
            </a:r>
            <a:endParaRPr kumimoji="0" lang="en-US" sz="700" b="0" i="1" u="none" strike="noStrike" kern="1200" cap="none" spc="0" normalizeH="0" baseline="0" noProof="0" dirty="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4132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i="1" dirty="0"/>
              <a:t>AE, adverse event; BR, bendamustine/rituximab; CNS, central nervous system; GI, gastrointestinal; IdR, idelalisib/rituximab; ITP, </a:t>
            </a:r>
            <a:r>
              <a:rPr lang="en-US" sz="800" b="0" i="1" dirty="0">
                <a:solidFill>
                  <a:schemeClr val="bg1"/>
                </a:solidFill>
                <a:latin typeface="Calibri" panose="020F0502020204030204" pitchFamily="34" charset="0"/>
              </a:rPr>
              <a:t>immune thrombocytopenic purpura.</a:t>
            </a:r>
            <a:endParaRPr kumimoji="0" lang="en-US" sz="700" b="0" i="1" u="none" strike="noStrike" kern="1200" cap="none" spc="0" normalizeH="0" baseline="0" noProof="0" dirty="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0008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AE, adverse event; BR, bendamustine/rituximab; CLL, chronic lymphocytic leukemia; IdR, idelalisib/rituximab; ORR, overall response rate; OS, overall survival; PFS, progression-free survival; R/R, relapsed/refractory; SoC, standard of care.</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6959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ASCEND: 4-Yr Follow-up Analysis of </a:t>
            </a:r>
            <a:br>
              <a:rPr lang="en-US" altLang="en-US" sz="4000" dirty="0"/>
            </a:br>
            <a:r>
              <a:rPr lang="en-US" altLang="en-US" sz="4000" dirty="0"/>
              <a:t>Acalabrutinib vs Rituximab + Idelalisib or Bendamustine in Relapsed/Refractory CLL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44185" y="6072823"/>
            <a:ext cx="5865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AbbVie, AstraZeneca, Gilead Sciences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 Novartis Pharmaceuticals Corporation,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58311" y="5821951"/>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dirty="0"/>
              <a:t>Preferred regimens for R/R CLL include BTK inhibitors such as ibrutinib and acalabrutinib</a:t>
            </a:r>
            <a:r>
              <a:rPr lang="en-US" baseline="30000" dirty="0"/>
              <a:t>1</a:t>
            </a:r>
          </a:p>
          <a:p>
            <a:pPr lvl="1"/>
            <a:r>
              <a:rPr lang="en-US" dirty="0"/>
              <a:t>BR and IdR effective in R/R CLL, but significant toxicity may limit use</a:t>
            </a:r>
            <a:r>
              <a:rPr lang="en-US" baseline="30000" dirty="0"/>
              <a:t>2-4</a:t>
            </a:r>
            <a:r>
              <a:rPr lang="en-US" dirty="0"/>
              <a:t> </a:t>
            </a:r>
          </a:p>
          <a:p>
            <a:r>
              <a:rPr lang="en-US" dirty="0"/>
              <a:t>Acalabrutinib: next-generation covalent BTK inhibitor</a:t>
            </a:r>
          </a:p>
          <a:p>
            <a:pPr lvl="1"/>
            <a:r>
              <a:rPr lang="en-US" dirty="0"/>
              <a:t>Approved by FDA for treatment of patients with CLL</a:t>
            </a:r>
            <a:r>
              <a:rPr lang="en-US" baseline="30000" dirty="0"/>
              <a:t>5</a:t>
            </a:r>
          </a:p>
          <a:p>
            <a:r>
              <a:rPr lang="en-US" dirty="0"/>
              <a:t>In the primary and follow-up analyses of the phase III ASCEND trial, acalabrutinib significantly improved PFS with a favorable safety profile vs IdR/BR in patients with R/R CLL</a:t>
            </a:r>
            <a:r>
              <a:rPr lang="en-US" baseline="30000" dirty="0"/>
              <a:t>6,7</a:t>
            </a:r>
          </a:p>
          <a:p>
            <a:pPr lvl="1"/>
            <a:r>
              <a:rPr lang="en-US" dirty="0"/>
              <a:t>Current study reports 4-yr follow-up from ASCEND</a:t>
            </a:r>
            <a:r>
              <a:rPr lang="en-US" baseline="30000" dirty="0"/>
              <a:t>8</a:t>
            </a:r>
          </a:p>
        </p:txBody>
      </p:sp>
      <p:sp>
        <p:nvSpPr>
          <p:cNvPr id="11" name="Text Box 11">
            <a:extLst>
              <a:ext uri="{FF2B5EF4-FFF2-40B4-BE49-F238E27FC236}">
                <a16:creationId xmlns:a16="http://schemas.microsoft.com/office/drawing/2014/main" id="{D29F1086-AEDE-E649-B361-E694388350E2}"/>
              </a:ext>
            </a:extLst>
          </p:cNvPr>
          <p:cNvSpPr txBox="1">
            <a:spLocks noChangeArrowheads="1"/>
          </p:cNvSpPr>
          <p:nvPr/>
        </p:nvSpPr>
        <p:spPr bwMode="auto">
          <a:xfrm>
            <a:off x="449850" y="6180150"/>
            <a:ext cx="90641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Wierda. J Natl Compr Canc Netw. 2020;18:185. 2. Fischer. JCO. 2011;29:3559. 3. Sharman. JCO. 2019;37:1391. 4. Coutre. Hemasphere. 2018;2:e39. 5. Acalabrutinib PI. 6. Ghia. JCO. 2020;38:2849. 7. Jurczak. ASH 2021. Abstr 393. 8. Jurczak. ASCO 2022. Abstr 7538.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Study Design (4-Yr Update)</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10872445" cy="4650686"/>
          </a:xfrm>
        </p:spPr>
        <p:txBody>
          <a:bodyPr/>
          <a:lstStyle/>
          <a:p>
            <a:r>
              <a:rPr lang="en-US" sz="2200" dirty="0"/>
              <a:t>Global, multicenter, randomized, open-label phase III trial (data cutoff: September 3, 2021)</a:t>
            </a:r>
          </a:p>
          <a:p>
            <a:endParaRPr lang="en-US" sz="2200" dirty="0"/>
          </a:p>
          <a:p>
            <a:endParaRPr lang="en-US" sz="2200" dirty="0"/>
          </a:p>
          <a:p>
            <a:endParaRPr lang="en-US" sz="2200" dirty="0"/>
          </a:p>
          <a:p>
            <a:endParaRPr lang="en-US" sz="2200" dirty="0"/>
          </a:p>
          <a:p>
            <a:endParaRPr lang="en-US" sz="2200" dirty="0"/>
          </a:p>
          <a:p>
            <a:pPr marL="0" indent="0">
              <a:buNone/>
            </a:pPr>
            <a:endParaRPr lang="en-US" sz="2200" dirty="0"/>
          </a:p>
          <a:p>
            <a:r>
              <a:rPr lang="en-US" sz="2200" b="1" dirty="0"/>
              <a:t>Primary endpoint: </a:t>
            </a:r>
            <a:r>
              <a:rPr lang="en-US" sz="2200" dirty="0"/>
              <a:t>PFS</a:t>
            </a:r>
          </a:p>
          <a:p>
            <a:r>
              <a:rPr lang="en-US" sz="2200" b="1" dirty="0"/>
              <a:t>Secondary endpoints: </a:t>
            </a:r>
            <a:r>
              <a:rPr lang="en-US" sz="2200" dirty="0"/>
              <a:t>ORR, OS, safety</a:t>
            </a:r>
          </a:p>
        </p:txBody>
      </p:sp>
      <p:sp>
        <p:nvSpPr>
          <p:cNvPr id="11" name="Text Box 11">
            <a:extLst>
              <a:ext uri="{FF2B5EF4-FFF2-40B4-BE49-F238E27FC236}">
                <a16:creationId xmlns:a16="http://schemas.microsoft.com/office/drawing/2014/main" id="{E65531EF-E8CB-B744-8397-157B960E5B1A}"/>
              </a:ext>
            </a:extLst>
          </p:cNvPr>
          <p:cNvSpPr txBox="1">
            <a:spLocks noChangeArrowheads="1"/>
          </p:cNvSpPr>
          <p:nvPr/>
        </p:nvSpPr>
        <p:spPr bwMode="auto">
          <a:xfrm>
            <a:off x="451911" y="637725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12" name="Text Box 45">
            <a:extLst>
              <a:ext uri="{FF2B5EF4-FFF2-40B4-BE49-F238E27FC236}">
                <a16:creationId xmlns:a16="http://schemas.microsoft.com/office/drawing/2014/main" id="{CA23E0B5-E4C4-4641-A489-D98179C2137B}"/>
              </a:ext>
            </a:extLst>
          </p:cNvPr>
          <p:cNvSpPr txBox="1">
            <a:spLocks noChangeArrowheads="1"/>
          </p:cNvSpPr>
          <p:nvPr/>
        </p:nvSpPr>
        <p:spPr bwMode="auto">
          <a:xfrm>
            <a:off x="604675" y="2289146"/>
            <a:ext cx="336457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R/R CLL per </a:t>
            </a:r>
            <a:r>
              <a:rPr lang="en-GB" altLang="en-US" sz="1600" dirty="0">
                <a:solidFill>
                  <a:srgbClr val="000000"/>
                </a:solidFill>
                <a:latin typeface="Calibri" panose="020F0502020204030204" pitchFamily="34" charset="0"/>
                <a:cs typeface="Arial" panose="020B0604020202020204" pitchFamily="34" charset="0"/>
              </a:rPr>
              <a:t>iw</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CLL;</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prior systemic therapy for CLL;</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BCL2 inhibitor or B-cell receptor inhibitor therapy*;</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CNS lymphoma or leukemia or significant CV disease;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≤2</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310)</a:t>
            </a:r>
          </a:p>
        </p:txBody>
      </p:sp>
      <p:sp>
        <p:nvSpPr>
          <p:cNvPr id="14" name="Rectangle 49">
            <a:extLst>
              <a:ext uri="{FF2B5EF4-FFF2-40B4-BE49-F238E27FC236}">
                <a16:creationId xmlns:a16="http://schemas.microsoft.com/office/drawing/2014/main" id="{AF22A8CB-ECBA-284E-8D86-27B709CAB33C}"/>
              </a:ext>
            </a:extLst>
          </p:cNvPr>
          <p:cNvSpPr>
            <a:spLocks noChangeArrowheads="1"/>
          </p:cNvSpPr>
          <p:nvPr/>
        </p:nvSpPr>
        <p:spPr bwMode="auto">
          <a:xfrm>
            <a:off x="4809074" y="2442687"/>
            <a:ext cx="4760059"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Acalabrutinib</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 mg PO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155)</a:t>
            </a:r>
          </a:p>
        </p:txBody>
      </p:sp>
      <p:sp>
        <p:nvSpPr>
          <p:cNvPr id="15" name="Rectangle 50">
            <a:extLst>
              <a:ext uri="{FF2B5EF4-FFF2-40B4-BE49-F238E27FC236}">
                <a16:creationId xmlns:a16="http://schemas.microsoft.com/office/drawing/2014/main" id="{CF048A1D-C291-5545-947C-22676F08909D}"/>
              </a:ext>
            </a:extLst>
          </p:cNvPr>
          <p:cNvSpPr>
            <a:spLocks noChangeArrowheads="1"/>
          </p:cNvSpPr>
          <p:nvPr/>
        </p:nvSpPr>
        <p:spPr bwMode="auto">
          <a:xfrm>
            <a:off x="4809075" y="3342669"/>
            <a:ext cx="4760065" cy="112597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Idelalisib</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PO BID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Rituximab</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(IdR; n = 119)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Bendamustine</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Rituximab</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(BR; n = 36)</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Line 53">
            <a:extLst>
              <a:ext uri="{FF2B5EF4-FFF2-40B4-BE49-F238E27FC236}">
                <a16:creationId xmlns:a16="http://schemas.microsoft.com/office/drawing/2014/main" id="{178ACDB5-D368-B346-97C0-71994A4F9C22}"/>
              </a:ext>
            </a:extLst>
          </p:cNvPr>
          <p:cNvSpPr>
            <a:spLocks noChangeShapeType="1"/>
          </p:cNvSpPr>
          <p:nvPr/>
        </p:nvSpPr>
        <p:spPr bwMode="auto">
          <a:xfrm>
            <a:off x="4072475" y="355615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272E0E4A-A6EE-754B-9BCE-1CEEA3A49748}"/>
              </a:ext>
            </a:extLst>
          </p:cNvPr>
          <p:cNvSpPr>
            <a:spLocks noChangeShapeType="1"/>
          </p:cNvSpPr>
          <p:nvPr/>
        </p:nvSpPr>
        <p:spPr bwMode="auto">
          <a:xfrm flipV="1">
            <a:off x="4072475" y="301704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637A8519-57A8-F146-895E-2740A9FBA856}"/>
              </a:ext>
            </a:extLst>
          </p:cNvPr>
          <p:cNvSpPr txBox="1"/>
          <p:nvPr/>
        </p:nvSpPr>
        <p:spPr bwMode="auto">
          <a:xfrm>
            <a:off x="1309253" y="4482013"/>
            <a:ext cx="9674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bendamustine allowed if investigator choice of control treatment was IdR and if prior response to bendamustine was &gt;24 mo.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Dosed until PD or unacceptable toxicity. </a:t>
            </a:r>
            <a:r>
              <a:rPr kumimoji="0" lang="en-US" alt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375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IV on Day 1 of cycle 1, then 500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every 2 wk for 4 infusions, followed by every 4 wk for 3 infusions. </a:t>
            </a:r>
            <a:r>
              <a:rPr kumimoji="0" lang="en-US" alt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on Days 1 and 2 of cycles 1-6. </a:t>
            </a:r>
            <a:r>
              <a:rPr kumimoji="0" lang="en-US" alt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375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IV on Day 1 of cycle 1, then 500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on Day 1 of cycles 2-6.</a:t>
            </a:r>
          </a:p>
        </p:txBody>
      </p:sp>
      <p:sp>
        <p:nvSpPr>
          <p:cNvPr id="3" name="TextBox 2">
            <a:extLst>
              <a:ext uri="{FF2B5EF4-FFF2-40B4-BE49-F238E27FC236}">
                <a16:creationId xmlns:a16="http://schemas.microsoft.com/office/drawing/2014/main" id="{E73DC3BB-51D7-AD43-855F-B3EF16F5B528}"/>
              </a:ext>
            </a:extLst>
          </p:cNvPr>
          <p:cNvSpPr txBox="1"/>
          <p:nvPr/>
        </p:nvSpPr>
        <p:spPr bwMode="auto">
          <a:xfrm>
            <a:off x="334106" y="1919746"/>
            <a:ext cx="8065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presence of del(17p) (yes vs no), ECOG PS (0-1 vs 2), prior therapies (1-3 vs ≥4)</a:t>
            </a:r>
          </a:p>
        </p:txBody>
      </p:sp>
      <p:sp>
        <p:nvSpPr>
          <p:cNvPr id="20" name="Line 54">
            <a:extLst>
              <a:ext uri="{FF2B5EF4-FFF2-40B4-BE49-F238E27FC236}">
                <a16:creationId xmlns:a16="http://schemas.microsoft.com/office/drawing/2014/main" id="{C1F394D9-5C76-EF45-8320-083F25BFDE21}"/>
              </a:ext>
            </a:extLst>
          </p:cNvPr>
          <p:cNvSpPr>
            <a:spLocks noChangeShapeType="1"/>
          </p:cNvSpPr>
          <p:nvPr/>
        </p:nvSpPr>
        <p:spPr bwMode="auto">
          <a:xfrm>
            <a:off x="4371179" y="2302277"/>
            <a:ext cx="0" cy="73152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22AA875F-C451-486A-8DD9-AC9222562547}"/>
              </a:ext>
            </a:extLst>
          </p:cNvPr>
          <p:cNvGrpSpPr/>
          <p:nvPr/>
        </p:nvGrpSpPr>
        <p:grpSpPr>
          <a:xfrm>
            <a:off x="9689421" y="2823442"/>
            <a:ext cx="1971992" cy="1077218"/>
            <a:chOff x="9689421" y="2844104"/>
            <a:chExt cx="1971992" cy="1077218"/>
          </a:xfrm>
        </p:grpSpPr>
        <p:sp>
          <p:nvSpPr>
            <p:cNvPr id="21" name="TextBox 20">
              <a:extLst>
                <a:ext uri="{FF2B5EF4-FFF2-40B4-BE49-F238E27FC236}">
                  <a16:creationId xmlns:a16="http://schemas.microsoft.com/office/drawing/2014/main" id="{64787D90-4E1E-4180-8ED3-AF5791B8384C}"/>
                </a:ext>
              </a:extLst>
            </p:cNvPr>
            <p:cNvSpPr txBox="1"/>
            <p:nvPr/>
          </p:nvSpPr>
          <p:spPr bwMode="auto">
            <a:xfrm>
              <a:off x="10318923" y="2844104"/>
              <a:ext cx="134249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permitted after confirmed PD </a:t>
              </a:r>
              <a:endParaRPr kumimoji="0" lang="en-US" sz="16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DAD50540-FB4C-4262-B4EC-402D866661B2}"/>
                </a:ext>
              </a:extLst>
            </p:cNvPr>
            <p:cNvCxnSpPr>
              <a:cxnSpLocks/>
            </p:cNvCxnSpPr>
            <p:nvPr/>
          </p:nvCxnSpPr>
          <p:spPr bwMode="auto">
            <a:xfrm>
              <a:off x="9689421" y="3898880"/>
              <a:ext cx="5486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6B8E267-2359-4382-8D39-D5217AD21721}"/>
                </a:ext>
              </a:extLst>
            </p:cNvPr>
            <p:cNvCxnSpPr>
              <a:cxnSpLocks/>
            </p:cNvCxnSpPr>
            <p:nvPr/>
          </p:nvCxnSpPr>
          <p:spPr bwMode="auto">
            <a:xfrm rot="16200000">
              <a:off x="9719319" y="3392336"/>
              <a:ext cx="10058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Arrow Connector 27">
              <a:extLst>
                <a:ext uri="{FF2B5EF4-FFF2-40B4-BE49-F238E27FC236}">
                  <a16:creationId xmlns:a16="http://schemas.microsoft.com/office/drawing/2014/main" id="{5E6F256A-1BD6-4281-9975-441E91467AD7}"/>
                </a:ext>
              </a:extLst>
            </p:cNvPr>
            <p:cNvCxnSpPr>
              <a:cxnSpLocks/>
            </p:cNvCxnSpPr>
            <p:nvPr/>
          </p:nvCxnSpPr>
          <p:spPr bwMode="auto">
            <a:xfrm flipH="1">
              <a:off x="9689421" y="2874829"/>
              <a:ext cx="548640"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Baseline Characteristics</a:t>
            </a:r>
            <a:endParaRPr lang="en-US" altLang="en-US" dirty="0"/>
          </a:p>
        </p:txBody>
      </p:sp>
      <p:sp>
        <p:nvSpPr>
          <p:cNvPr id="11" name="Text Box 11">
            <a:extLst>
              <a:ext uri="{FF2B5EF4-FFF2-40B4-BE49-F238E27FC236}">
                <a16:creationId xmlns:a16="http://schemas.microsoft.com/office/drawing/2014/main" id="{E65531EF-E8CB-B744-8397-157B960E5B1A}"/>
              </a:ext>
            </a:extLst>
          </p:cNvPr>
          <p:cNvSpPr txBox="1">
            <a:spLocks noChangeArrowheads="1"/>
          </p:cNvSpPr>
          <p:nvPr/>
        </p:nvSpPr>
        <p:spPr bwMode="auto">
          <a:xfrm>
            <a:off x="462071" y="63695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4" name="Group 3">
            <a:extLst>
              <a:ext uri="{FF2B5EF4-FFF2-40B4-BE49-F238E27FC236}">
                <a16:creationId xmlns:a16="http://schemas.microsoft.com/office/drawing/2014/main" id="{A792E802-00B9-204C-A802-C75727D70737}"/>
              </a:ext>
            </a:extLst>
          </p:cNvPr>
          <p:cNvGraphicFramePr>
            <a:graphicFrameLocks/>
          </p:cNvGraphicFramePr>
          <p:nvPr>
            <p:extLst>
              <p:ext uri="{D42A27DB-BD31-4B8C-83A1-F6EECF244321}">
                <p14:modId xmlns:p14="http://schemas.microsoft.com/office/powerpoint/2010/main" val="143823268"/>
              </p:ext>
            </p:extLst>
          </p:nvPr>
        </p:nvGraphicFramePr>
        <p:xfrm>
          <a:off x="718740" y="1313036"/>
          <a:ext cx="10787460" cy="4876944"/>
        </p:xfrm>
        <a:graphic>
          <a:graphicData uri="http://schemas.openxmlformats.org/drawingml/2006/table">
            <a:tbl>
              <a:tblPr/>
              <a:tblGrid>
                <a:gridCol w="3419592">
                  <a:extLst>
                    <a:ext uri="{9D8B030D-6E8A-4147-A177-3AD203B41FA5}">
                      <a16:colId xmlns:a16="http://schemas.microsoft.com/office/drawing/2014/main" val="20000"/>
                    </a:ext>
                  </a:extLst>
                </a:gridCol>
                <a:gridCol w="2455956">
                  <a:extLst>
                    <a:ext uri="{9D8B030D-6E8A-4147-A177-3AD203B41FA5}">
                      <a16:colId xmlns:a16="http://schemas.microsoft.com/office/drawing/2014/main" val="20001"/>
                    </a:ext>
                  </a:extLst>
                </a:gridCol>
                <a:gridCol w="2455956">
                  <a:extLst>
                    <a:ext uri="{9D8B030D-6E8A-4147-A177-3AD203B41FA5}">
                      <a16:colId xmlns:a16="http://schemas.microsoft.com/office/drawing/2014/main" val="20002"/>
                    </a:ext>
                  </a:extLst>
                </a:gridCol>
                <a:gridCol w="2455956">
                  <a:extLst>
                    <a:ext uri="{9D8B030D-6E8A-4147-A177-3AD203B41FA5}">
                      <a16:colId xmlns:a16="http://schemas.microsoft.com/office/drawing/2014/main" val="20003"/>
                    </a:ext>
                  </a:extLst>
                </a:gridCol>
              </a:tblGrid>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Acalabrutinib (n = 155)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IdR/BR (n = 155)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Total (N = 310)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68 (32-89)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67 (34-90)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67 (32-90)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108 (69.7)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100 (64.5)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208 (67.1)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3397888"/>
                  </a:ext>
                </a:extLst>
              </a:tr>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76 (49.0)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75 (48.4)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151 (48.7)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2182958"/>
                  </a:ext>
                </a:extLst>
              </a:tr>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Rai stage III-IV,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65 (41.9)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64 (41.3)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129 (41.6)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7875826"/>
                  </a:ext>
                </a:extLst>
              </a:tr>
              <a:tr h="119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no. of prior therapies,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 (1-8)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2 (1-10)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2 (1-10)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52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prior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(52.9)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6902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Cytopenia at BL,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ANC ≤1500/µL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Hemoglobin ≤11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Platelet count ≤100,000/µL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93133842"/>
                  </a:ext>
                </a:extLst>
              </a:tr>
              <a:tr h="41266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Cytogenetic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Unmutated </a:t>
                      </a: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IGHV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del(17p)</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del(11q)</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(76.8)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9265026"/>
                  </a:ext>
                </a:extLst>
              </a:tr>
            </a:tbl>
          </a:graphicData>
        </a:graphic>
      </p:graphicFrame>
    </p:spTree>
    <p:extLst>
      <p:ext uri="{BB962C8B-B14F-4D97-AF65-F5344CB8AC3E}">
        <p14:creationId xmlns:p14="http://schemas.microsoft.com/office/powerpoint/2010/main" val="409073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 name="Group 715">
            <a:extLst>
              <a:ext uri="{FF2B5EF4-FFF2-40B4-BE49-F238E27FC236}">
                <a16:creationId xmlns:a16="http://schemas.microsoft.com/office/drawing/2014/main" id="{4B3BD255-EA46-56C5-38E2-7452568B1848}"/>
              </a:ext>
            </a:extLst>
          </p:cNvPr>
          <p:cNvGrpSpPr/>
          <p:nvPr/>
        </p:nvGrpSpPr>
        <p:grpSpPr>
          <a:xfrm>
            <a:off x="6883400" y="2047875"/>
            <a:ext cx="4216400" cy="2717800"/>
            <a:chOff x="6883400" y="2047875"/>
            <a:chExt cx="4216400" cy="2717800"/>
          </a:xfrm>
        </p:grpSpPr>
        <p:sp>
          <p:nvSpPr>
            <p:cNvPr id="714" name="Freeform 713">
              <a:extLst>
                <a:ext uri="{FF2B5EF4-FFF2-40B4-BE49-F238E27FC236}">
                  <a16:creationId xmlns:a16="http://schemas.microsoft.com/office/drawing/2014/main" id="{BD53383C-FC8B-4D94-D91B-986B1EE94497}"/>
                </a:ext>
              </a:extLst>
            </p:cNvPr>
            <p:cNvSpPr/>
            <p:nvPr/>
          </p:nvSpPr>
          <p:spPr bwMode="auto">
            <a:xfrm>
              <a:off x="6883400" y="2047875"/>
              <a:ext cx="3648075" cy="2568575"/>
            </a:xfrm>
            <a:custGeom>
              <a:avLst/>
              <a:gdLst>
                <a:gd name="connsiteX0" fmla="*/ 0 w 3654425"/>
                <a:gd name="connsiteY0" fmla="*/ 0 h 2670175"/>
                <a:gd name="connsiteX1" fmla="*/ 0 w 3654425"/>
                <a:gd name="connsiteY1" fmla="*/ 85725 h 2670175"/>
                <a:gd name="connsiteX2" fmla="*/ 187325 w 3654425"/>
                <a:gd name="connsiteY2" fmla="*/ 85725 h 2670175"/>
                <a:gd name="connsiteX3" fmla="*/ 187325 w 3654425"/>
                <a:gd name="connsiteY3" fmla="*/ 165100 h 2670175"/>
                <a:gd name="connsiteX4" fmla="*/ 412750 w 3654425"/>
                <a:gd name="connsiteY4" fmla="*/ 165100 h 2670175"/>
                <a:gd name="connsiteX5" fmla="*/ 412750 w 3654425"/>
                <a:gd name="connsiteY5" fmla="*/ 254000 h 2670175"/>
                <a:gd name="connsiteX6" fmla="*/ 495300 w 3654425"/>
                <a:gd name="connsiteY6" fmla="*/ 254000 h 2670175"/>
                <a:gd name="connsiteX7" fmla="*/ 495300 w 3654425"/>
                <a:gd name="connsiteY7" fmla="*/ 327025 h 2670175"/>
                <a:gd name="connsiteX8" fmla="*/ 530225 w 3654425"/>
                <a:gd name="connsiteY8" fmla="*/ 327025 h 2670175"/>
                <a:gd name="connsiteX9" fmla="*/ 530225 w 3654425"/>
                <a:gd name="connsiteY9" fmla="*/ 415925 h 2670175"/>
                <a:gd name="connsiteX10" fmla="*/ 596900 w 3654425"/>
                <a:gd name="connsiteY10" fmla="*/ 415925 h 2670175"/>
                <a:gd name="connsiteX11" fmla="*/ 596900 w 3654425"/>
                <a:gd name="connsiteY11" fmla="*/ 485775 h 2670175"/>
                <a:gd name="connsiteX12" fmla="*/ 739775 w 3654425"/>
                <a:gd name="connsiteY12" fmla="*/ 485775 h 2670175"/>
                <a:gd name="connsiteX13" fmla="*/ 739775 w 3654425"/>
                <a:gd name="connsiteY13" fmla="*/ 596900 h 2670175"/>
                <a:gd name="connsiteX14" fmla="*/ 882650 w 3654425"/>
                <a:gd name="connsiteY14" fmla="*/ 596900 h 2670175"/>
                <a:gd name="connsiteX15" fmla="*/ 882650 w 3654425"/>
                <a:gd name="connsiteY15" fmla="*/ 663575 h 2670175"/>
                <a:gd name="connsiteX16" fmla="*/ 920750 w 3654425"/>
                <a:gd name="connsiteY16" fmla="*/ 663575 h 2670175"/>
                <a:gd name="connsiteX17" fmla="*/ 920750 w 3654425"/>
                <a:gd name="connsiteY17" fmla="*/ 917575 h 2670175"/>
                <a:gd name="connsiteX18" fmla="*/ 1108075 w 3654425"/>
                <a:gd name="connsiteY18" fmla="*/ 917575 h 2670175"/>
                <a:gd name="connsiteX19" fmla="*/ 1108075 w 3654425"/>
                <a:gd name="connsiteY19" fmla="*/ 1009650 h 2670175"/>
                <a:gd name="connsiteX20" fmla="*/ 1149350 w 3654425"/>
                <a:gd name="connsiteY20" fmla="*/ 1009650 h 2670175"/>
                <a:gd name="connsiteX21" fmla="*/ 1149350 w 3654425"/>
                <a:gd name="connsiteY21" fmla="*/ 1082675 h 2670175"/>
                <a:gd name="connsiteX22" fmla="*/ 1190625 w 3654425"/>
                <a:gd name="connsiteY22" fmla="*/ 1082675 h 2670175"/>
                <a:gd name="connsiteX23" fmla="*/ 1190625 w 3654425"/>
                <a:gd name="connsiteY23" fmla="*/ 1174750 h 2670175"/>
                <a:gd name="connsiteX24" fmla="*/ 1270000 w 3654425"/>
                <a:gd name="connsiteY24" fmla="*/ 1174750 h 2670175"/>
                <a:gd name="connsiteX25" fmla="*/ 1270000 w 3654425"/>
                <a:gd name="connsiteY25" fmla="*/ 1276350 h 2670175"/>
                <a:gd name="connsiteX26" fmla="*/ 1428750 w 3654425"/>
                <a:gd name="connsiteY26" fmla="*/ 1276350 h 2670175"/>
                <a:gd name="connsiteX27" fmla="*/ 1428750 w 3654425"/>
                <a:gd name="connsiteY27" fmla="*/ 1355725 h 2670175"/>
                <a:gd name="connsiteX28" fmla="*/ 1581150 w 3654425"/>
                <a:gd name="connsiteY28" fmla="*/ 1355725 h 2670175"/>
                <a:gd name="connsiteX29" fmla="*/ 1581150 w 3654425"/>
                <a:gd name="connsiteY29" fmla="*/ 1450975 h 2670175"/>
                <a:gd name="connsiteX30" fmla="*/ 1660525 w 3654425"/>
                <a:gd name="connsiteY30" fmla="*/ 1450975 h 2670175"/>
                <a:gd name="connsiteX31" fmla="*/ 1660525 w 3654425"/>
                <a:gd name="connsiteY31" fmla="*/ 1527175 h 2670175"/>
                <a:gd name="connsiteX32" fmla="*/ 1866900 w 3654425"/>
                <a:gd name="connsiteY32" fmla="*/ 1527175 h 2670175"/>
                <a:gd name="connsiteX33" fmla="*/ 1866900 w 3654425"/>
                <a:gd name="connsiteY33" fmla="*/ 1631950 h 2670175"/>
                <a:gd name="connsiteX34" fmla="*/ 1920875 w 3654425"/>
                <a:gd name="connsiteY34" fmla="*/ 1631950 h 2670175"/>
                <a:gd name="connsiteX35" fmla="*/ 1920875 w 3654425"/>
                <a:gd name="connsiteY35" fmla="*/ 1704975 h 2670175"/>
                <a:gd name="connsiteX36" fmla="*/ 1939925 w 3654425"/>
                <a:gd name="connsiteY36" fmla="*/ 1704975 h 2670175"/>
                <a:gd name="connsiteX37" fmla="*/ 1939925 w 3654425"/>
                <a:gd name="connsiteY37" fmla="*/ 1733550 h 2670175"/>
                <a:gd name="connsiteX38" fmla="*/ 2060575 w 3654425"/>
                <a:gd name="connsiteY38" fmla="*/ 1733550 h 2670175"/>
                <a:gd name="connsiteX39" fmla="*/ 2060575 w 3654425"/>
                <a:gd name="connsiteY39" fmla="*/ 1816100 h 2670175"/>
                <a:gd name="connsiteX40" fmla="*/ 2127250 w 3654425"/>
                <a:gd name="connsiteY40" fmla="*/ 1816100 h 2670175"/>
                <a:gd name="connsiteX41" fmla="*/ 2127250 w 3654425"/>
                <a:gd name="connsiteY41" fmla="*/ 1911350 h 2670175"/>
                <a:gd name="connsiteX42" fmla="*/ 2174875 w 3654425"/>
                <a:gd name="connsiteY42" fmla="*/ 1911350 h 2670175"/>
                <a:gd name="connsiteX43" fmla="*/ 2174875 w 3654425"/>
                <a:gd name="connsiteY43" fmla="*/ 2009775 h 2670175"/>
                <a:gd name="connsiteX44" fmla="*/ 2200275 w 3654425"/>
                <a:gd name="connsiteY44" fmla="*/ 2009775 h 2670175"/>
                <a:gd name="connsiteX45" fmla="*/ 2200275 w 3654425"/>
                <a:gd name="connsiteY45" fmla="*/ 2095500 h 2670175"/>
                <a:gd name="connsiteX46" fmla="*/ 2400300 w 3654425"/>
                <a:gd name="connsiteY46" fmla="*/ 2095500 h 2670175"/>
                <a:gd name="connsiteX47" fmla="*/ 2400300 w 3654425"/>
                <a:gd name="connsiteY47" fmla="*/ 2193925 h 2670175"/>
                <a:gd name="connsiteX48" fmla="*/ 2546350 w 3654425"/>
                <a:gd name="connsiteY48" fmla="*/ 2193925 h 2670175"/>
                <a:gd name="connsiteX49" fmla="*/ 2546350 w 3654425"/>
                <a:gd name="connsiteY49" fmla="*/ 2292350 h 2670175"/>
                <a:gd name="connsiteX50" fmla="*/ 2733675 w 3654425"/>
                <a:gd name="connsiteY50" fmla="*/ 2292350 h 2670175"/>
                <a:gd name="connsiteX51" fmla="*/ 2733675 w 3654425"/>
                <a:gd name="connsiteY51" fmla="*/ 2384425 h 2670175"/>
                <a:gd name="connsiteX52" fmla="*/ 2930525 w 3654425"/>
                <a:gd name="connsiteY52" fmla="*/ 2384425 h 2670175"/>
                <a:gd name="connsiteX53" fmla="*/ 2930525 w 3654425"/>
                <a:gd name="connsiteY53" fmla="*/ 2470150 h 2670175"/>
                <a:gd name="connsiteX54" fmla="*/ 3073400 w 3654425"/>
                <a:gd name="connsiteY54" fmla="*/ 2470150 h 2670175"/>
                <a:gd name="connsiteX55" fmla="*/ 3073400 w 3654425"/>
                <a:gd name="connsiteY55" fmla="*/ 2568575 h 2670175"/>
                <a:gd name="connsiteX56" fmla="*/ 3648075 w 3654425"/>
                <a:gd name="connsiteY56" fmla="*/ 2568575 h 2670175"/>
                <a:gd name="connsiteX57" fmla="*/ 3654425 w 3654425"/>
                <a:gd name="connsiteY57" fmla="*/ 2670175 h 2670175"/>
                <a:gd name="connsiteX0" fmla="*/ 0 w 3648075"/>
                <a:gd name="connsiteY0" fmla="*/ 0 h 2568575"/>
                <a:gd name="connsiteX1" fmla="*/ 0 w 3648075"/>
                <a:gd name="connsiteY1" fmla="*/ 85725 h 2568575"/>
                <a:gd name="connsiteX2" fmla="*/ 187325 w 3648075"/>
                <a:gd name="connsiteY2" fmla="*/ 85725 h 2568575"/>
                <a:gd name="connsiteX3" fmla="*/ 187325 w 3648075"/>
                <a:gd name="connsiteY3" fmla="*/ 165100 h 2568575"/>
                <a:gd name="connsiteX4" fmla="*/ 412750 w 3648075"/>
                <a:gd name="connsiteY4" fmla="*/ 165100 h 2568575"/>
                <a:gd name="connsiteX5" fmla="*/ 412750 w 3648075"/>
                <a:gd name="connsiteY5" fmla="*/ 254000 h 2568575"/>
                <a:gd name="connsiteX6" fmla="*/ 495300 w 3648075"/>
                <a:gd name="connsiteY6" fmla="*/ 254000 h 2568575"/>
                <a:gd name="connsiteX7" fmla="*/ 495300 w 3648075"/>
                <a:gd name="connsiteY7" fmla="*/ 327025 h 2568575"/>
                <a:gd name="connsiteX8" fmla="*/ 530225 w 3648075"/>
                <a:gd name="connsiteY8" fmla="*/ 327025 h 2568575"/>
                <a:gd name="connsiteX9" fmla="*/ 530225 w 3648075"/>
                <a:gd name="connsiteY9" fmla="*/ 415925 h 2568575"/>
                <a:gd name="connsiteX10" fmla="*/ 596900 w 3648075"/>
                <a:gd name="connsiteY10" fmla="*/ 415925 h 2568575"/>
                <a:gd name="connsiteX11" fmla="*/ 596900 w 3648075"/>
                <a:gd name="connsiteY11" fmla="*/ 485775 h 2568575"/>
                <a:gd name="connsiteX12" fmla="*/ 739775 w 3648075"/>
                <a:gd name="connsiteY12" fmla="*/ 485775 h 2568575"/>
                <a:gd name="connsiteX13" fmla="*/ 739775 w 3648075"/>
                <a:gd name="connsiteY13" fmla="*/ 596900 h 2568575"/>
                <a:gd name="connsiteX14" fmla="*/ 882650 w 3648075"/>
                <a:gd name="connsiteY14" fmla="*/ 596900 h 2568575"/>
                <a:gd name="connsiteX15" fmla="*/ 882650 w 3648075"/>
                <a:gd name="connsiteY15" fmla="*/ 663575 h 2568575"/>
                <a:gd name="connsiteX16" fmla="*/ 920750 w 3648075"/>
                <a:gd name="connsiteY16" fmla="*/ 663575 h 2568575"/>
                <a:gd name="connsiteX17" fmla="*/ 920750 w 3648075"/>
                <a:gd name="connsiteY17" fmla="*/ 917575 h 2568575"/>
                <a:gd name="connsiteX18" fmla="*/ 1108075 w 3648075"/>
                <a:gd name="connsiteY18" fmla="*/ 917575 h 2568575"/>
                <a:gd name="connsiteX19" fmla="*/ 1108075 w 3648075"/>
                <a:gd name="connsiteY19" fmla="*/ 1009650 h 2568575"/>
                <a:gd name="connsiteX20" fmla="*/ 1149350 w 3648075"/>
                <a:gd name="connsiteY20" fmla="*/ 1009650 h 2568575"/>
                <a:gd name="connsiteX21" fmla="*/ 1149350 w 3648075"/>
                <a:gd name="connsiteY21" fmla="*/ 1082675 h 2568575"/>
                <a:gd name="connsiteX22" fmla="*/ 1190625 w 3648075"/>
                <a:gd name="connsiteY22" fmla="*/ 1082675 h 2568575"/>
                <a:gd name="connsiteX23" fmla="*/ 1190625 w 3648075"/>
                <a:gd name="connsiteY23" fmla="*/ 1174750 h 2568575"/>
                <a:gd name="connsiteX24" fmla="*/ 1270000 w 3648075"/>
                <a:gd name="connsiteY24" fmla="*/ 1174750 h 2568575"/>
                <a:gd name="connsiteX25" fmla="*/ 1270000 w 3648075"/>
                <a:gd name="connsiteY25" fmla="*/ 1276350 h 2568575"/>
                <a:gd name="connsiteX26" fmla="*/ 1428750 w 3648075"/>
                <a:gd name="connsiteY26" fmla="*/ 1276350 h 2568575"/>
                <a:gd name="connsiteX27" fmla="*/ 1428750 w 3648075"/>
                <a:gd name="connsiteY27" fmla="*/ 1355725 h 2568575"/>
                <a:gd name="connsiteX28" fmla="*/ 1581150 w 3648075"/>
                <a:gd name="connsiteY28" fmla="*/ 1355725 h 2568575"/>
                <a:gd name="connsiteX29" fmla="*/ 1581150 w 3648075"/>
                <a:gd name="connsiteY29" fmla="*/ 1450975 h 2568575"/>
                <a:gd name="connsiteX30" fmla="*/ 1660525 w 3648075"/>
                <a:gd name="connsiteY30" fmla="*/ 1450975 h 2568575"/>
                <a:gd name="connsiteX31" fmla="*/ 1660525 w 3648075"/>
                <a:gd name="connsiteY31" fmla="*/ 1527175 h 2568575"/>
                <a:gd name="connsiteX32" fmla="*/ 1866900 w 3648075"/>
                <a:gd name="connsiteY32" fmla="*/ 1527175 h 2568575"/>
                <a:gd name="connsiteX33" fmla="*/ 1866900 w 3648075"/>
                <a:gd name="connsiteY33" fmla="*/ 1631950 h 2568575"/>
                <a:gd name="connsiteX34" fmla="*/ 1920875 w 3648075"/>
                <a:gd name="connsiteY34" fmla="*/ 1631950 h 2568575"/>
                <a:gd name="connsiteX35" fmla="*/ 1920875 w 3648075"/>
                <a:gd name="connsiteY35" fmla="*/ 1704975 h 2568575"/>
                <a:gd name="connsiteX36" fmla="*/ 1939925 w 3648075"/>
                <a:gd name="connsiteY36" fmla="*/ 1704975 h 2568575"/>
                <a:gd name="connsiteX37" fmla="*/ 1939925 w 3648075"/>
                <a:gd name="connsiteY37" fmla="*/ 1733550 h 2568575"/>
                <a:gd name="connsiteX38" fmla="*/ 2060575 w 3648075"/>
                <a:gd name="connsiteY38" fmla="*/ 1733550 h 2568575"/>
                <a:gd name="connsiteX39" fmla="*/ 2060575 w 3648075"/>
                <a:gd name="connsiteY39" fmla="*/ 1816100 h 2568575"/>
                <a:gd name="connsiteX40" fmla="*/ 2127250 w 3648075"/>
                <a:gd name="connsiteY40" fmla="*/ 1816100 h 2568575"/>
                <a:gd name="connsiteX41" fmla="*/ 2127250 w 3648075"/>
                <a:gd name="connsiteY41" fmla="*/ 1911350 h 2568575"/>
                <a:gd name="connsiteX42" fmla="*/ 2174875 w 3648075"/>
                <a:gd name="connsiteY42" fmla="*/ 1911350 h 2568575"/>
                <a:gd name="connsiteX43" fmla="*/ 2174875 w 3648075"/>
                <a:gd name="connsiteY43" fmla="*/ 2009775 h 2568575"/>
                <a:gd name="connsiteX44" fmla="*/ 2200275 w 3648075"/>
                <a:gd name="connsiteY44" fmla="*/ 2009775 h 2568575"/>
                <a:gd name="connsiteX45" fmla="*/ 2200275 w 3648075"/>
                <a:gd name="connsiteY45" fmla="*/ 2095500 h 2568575"/>
                <a:gd name="connsiteX46" fmla="*/ 2400300 w 3648075"/>
                <a:gd name="connsiteY46" fmla="*/ 2095500 h 2568575"/>
                <a:gd name="connsiteX47" fmla="*/ 2400300 w 3648075"/>
                <a:gd name="connsiteY47" fmla="*/ 2193925 h 2568575"/>
                <a:gd name="connsiteX48" fmla="*/ 2546350 w 3648075"/>
                <a:gd name="connsiteY48" fmla="*/ 2193925 h 2568575"/>
                <a:gd name="connsiteX49" fmla="*/ 2546350 w 3648075"/>
                <a:gd name="connsiteY49" fmla="*/ 2292350 h 2568575"/>
                <a:gd name="connsiteX50" fmla="*/ 2733675 w 3648075"/>
                <a:gd name="connsiteY50" fmla="*/ 2292350 h 2568575"/>
                <a:gd name="connsiteX51" fmla="*/ 2733675 w 3648075"/>
                <a:gd name="connsiteY51" fmla="*/ 2384425 h 2568575"/>
                <a:gd name="connsiteX52" fmla="*/ 2930525 w 3648075"/>
                <a:gd name="connsiteY52" fmla="*/ 2384425 h 2568575"/>
                <a:gd name="connsiteX53" fmla="*/ 2930525 w 3648075"/>
                <a:gd name="connsiteY53" fmla="*/ 2470150 h 2568575"/>
                <a:gd name="connsiteX54" fmla="*/ 3073400 w 3648075"/>
                <a:gd name="connsiteY54" fmla="*/ 2470150 h 2568575"/>
                <a:gd name="connsiteX55" fmla="*/ 3073400 w 3648075"/>
                <a:gd name="connsiteY55" fmla="*/ 2568575 h 2568575"/>
                <a:gd name="connsiteX56" fmla="*/ 3648075 w 3648075"/>
                <a:gd name="connsiteY56" fmla="*/ 2568575 h 256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48075" h="2568575">
                  <a:moveTo>
                    <a:pt x="0" y="0"/>
                  </a:moveTo>
                  <a:lnTo>
                    <a:pt x="0" y="85725"/>
                  </a:lnTo>
                  <a:lnTo>
                    <a:pt x="187325" y="85725"/>
                  </a:lnTo>
                  <a:lnTo>
                    <a:pt x="187325" y="165100"/>
                  </a:lnTo>
                  <a:lnTo>
                    <a:pt x="412750" y="165100"/>
                  </a:lnTo>
                  <a:lnTo>
                    <a:pt x="412750" y="254000"/>
                  </a:lnTo>
                  <a:lnTo>
                    <a:pt x="495300" y="254000"/>
                  </a:lnTo>
                  <a:lnTo>
                    <a:pt x="495300" y="327025"/>
                  </a:lnTo>
                  <a:lnTo>
                    <a:pt x="530225" y="327025"/>
                  </a:lnTo>
                  <a:lnTo>
                    <a:pt x="530225" y="415925"/>
                  </a:lnTo>
                  <a:lnTo>
                    <a:pt x="596900" y="415925"/>
                  </a:lnTo>
                  <a:lnTo>
                    <a:pt x="596900" y="485775"/>
                  </a:lnTo>
                  <a:lnTo>
                    <a:pt x="739775" y="485775"/>
                  </a:lnTo>
                  <a:lnTo>
                    <a:pt x="739775" y="596900"/>
                  </a:lnTo>
                  <a:lnTo>
                    <a:pt x="882650" y="596900"/>
                  </a:lnTo>
                  <a:lnTo>
                    <a:pt x="882650" y="663575"/>
                  </a:lnTo>
                  <a:lnTo>
                    <a:pt x="920750" y="663575"/>
                  </a:lnTo>
                  <a:lnTo>
                    <a:pt x="920750" y="917575"/>
                  </a:lnTo>
                  <a:lnTo>
                    <a:pt x="1108075" y="917575"/>
                  </a:lnTo>
                  <a:lnTo>
                    <a:pt x="1108075" y="1009650"/>
                  </a:lnTo>
                  <a:lnTo>
                    <a:pt x="1149350" y="1009650"/>
                  </a:lnTo>
                  <a:lnTo>
                    <a:pt x="1149350" y="1082675"/>
                  </a:lnTo>
                  <a:lnTo>
                    <a:pt x="1190625" y="1082675"/>
                  </a:lnTo>
                  <a:lnTo>
                    <a:pt x="1190625" y="1174750"/>
                  </a:lnTo>
                  <a:lnTo>
                    <a:pt x="1270000" y="1174750"/>
                  </a:lnTo>
                  <a:lnTo>
                    <a:pt x="1270000" y="1276350"/>
                  </a:lnTo>
                  <a:lnTo>
                    <a:pt x="1428750" y="1276350"/>
                  </a:lnTo>
                  <a:lnTo>
                    <a:pt x="1428750" y="1355725"/>
                  </a:lnTo>
                  <a:lnTo>
                    <a:pt x="1581150" y="1355725"/>
                  </a:lnTo>
                  <a:lnTo>
                    <a:pt x="1581150" y="1450975"/>
                  </a:lnTo>
                  <a:lnTo>
                    <a:pt x="1660525" y="1450975"/>
                  </a:lnTo>
                  <a:lnTo>
                    <a:pt x="1660525" y="1527175"/>
                  </a:lnTo>
                  <a:lnTo>
                    <a:pt x="1866900" y="1527175"/>
                  </a:lnTo>
                  <a:lnTo>
                    <a:pt x="1866900" y="1631950"/>
                  </a:lnTo>
                  <a:lnTo>
                    <a:pt x="1920875" y="1631950"/>
                  </a:lnTo>
                  <a:lnTo>
                    <a:pt x="1920875" y="1704975"/>
                  </a:lnTo>
                  <a:lnTo>
                    <a:pt x="1939925" y="1704975"/>
                  </a:lnTo>
                  <a:lnTo>
                    <a:pt x="1939925" y="1733550"/>
                  </a:lnTo>
                  <a:lnTo>
                    <a:pt x="2060575" y="1733550"/>
                  </a:lnTo>
                  <a:lnTo>
                    <a:pt x="2060575" y="1816100"/>
                  </a:lnTo>
                  <a:lnTo>
                    <a:pt x="2127250" y="1816100"/>
                  </a:lnTo>
                  <a:lnTo>
                    <a:pt x="2127250" y="1911350"/>
                  </a:lnTo>
                  <a:lnTo>
                    <a:pt x="2174875" y="1911350"/>
                  </a:lnTo>
                  <a:lnTo>
                    <a:pt x="2174875" y="2009775"/>
                  </a:lnTo>
                  <a:lnTo>
                    <a:pt x="2200275" y="2009775"/>
                  </a:lnTo>
                  <a:lnTo>
                    <a:pt x="2200275" y="2095500"/>
                  </a:lnTo>
                  <a:lnTo>
                    <a:pt x="2400300" y="2095500"/>
                  </a:lnTo>
                  <a:lnTo>
                    <a:pt x="2400300" y="2193925"/>
                  </a:lnTo>
                  <a:lnTo>
                    <a:pt x="2546350" y="2193925"/>
                  </a:lnTo>
                  <a:lnTo>
                    <a:pt x="2546350" y="2292350"/>
                  </a:lnTo>
                  <a:lnTo>
                    <a:pt x="2733675" y="2292350"/>
                  </a:lnTo>
                  <a:lnTo>
                    <a:pt x="2733675" y="2384425"/>
                  </a:lnTo>
                  <a:lnTo>
                    <a:pt x="2930525" y="2384425"/>
                  </a:lnTo>
                  <a:lnTo>
                    <a:pt x="2930525" y="2470150"/>
                  </a:lnTo>
                  <a:lnTo>
                    <a:pt x="3073400" y="2470150"/>
                  </a:lnTo>
                  <a:lnTo>
                    <a:pt x="3073400" y="2568575"/>
                  </a:lnTo>
                  <a:lnTo>
                    <a:pt x="3648075" y="2568575"/>
                  </a:lnTo>
                </a:path>
              </a:pathLst>
            </a:custGeom>
            <a:noFill/>
            <a:ln w="28575">
              <a:solidFill>
                <a:schemeClr val="accent4"/>
              </a:solidFill>
              <a:miter lim="800000"/>
              <a:headEnd/>
              <a:tailEnd/>
            </a:ln>
          </p:spPr>
          <p:txBody>
            <a:bodyPr rtlCol="0" anchor="ctr"/>
            <a:lstStyle/>
            <a:p>
              <a:pPr algn="ctr"/>
              <a:endParaRPr lang="en-US" dirty="0"/>
            </a:p>
          </p:txBody>
        </p:sp>
        <p:sp>
          <p:nvSpPr>
            <p:cNvPr id="715" name="Freeform 714">
              <a:extLst>
                <a:ext uri="{FF2B5EF4-FFF2-40B4-BE49-F238E27FC236}">
                  <a16:creationId xmlns:a16="http://schemas.microsoft.com/office/drawing/2014/main" id="{A3C28F3D-53AE-F01D-0646-D1ADFE159C56}"/>
                </a:ext>
              </a:extLst>
            </p:cNvPr>
            <p:cNvSpPr/>
            <p:nvPr/>
          </p:nvSpPr>
          <p:spPr bwMode="auto">
            <a:xfrm>
              <a:off x="10531475" y="4616450"/>
              <a:ext cx="568325" cy="149225"/>
            </a:xfrm>
            <a:custGeom>
              <a:avLst/>
              <a:gdLst>
                <a:gd name="connsiteX0" fmla="*/ 0 w 568325"/>
                <a:gd name="connsiteY0" fmla="*/ 0 h 149225"/>
                <a:gd name="connsiteX1" fmla="*/ 0 w 568325"/>
                <a:gd name="connsiteY1" fmla="*/ 149225 h 149225"/>
                <a:gd name="connsiteX2" fmla="*/ 568325 w 568325"/>
                <a:gd name="connsiteY2" fmla="*/ 149225 h 149225"/>
              </a:gdLst>
              <a:ahLst/>
              <a:cxnLst>
                <a:cxn ang="0">
                  <a:pos x="connsiteX0" y="connsiteY0"/>
                </a:cxn>
                <a:cxn ang="0">
                  <a:pos x="connsiteX1" y="connsiteY1"/>
                </a:cxn>
                <a:cxn ang="0">
                  <a:pos x="connsiteX2" y="connsiteY2"/>
                </a:cxn>
              </a:cxnLst>
              <a:rect l="l" t="t" r="r" b="b"/>
              <a:pathLst>
                <a:path w="568325" h="149225">
                  <a:moveTo>
                    <a:pt x="0" y="0"/>
                  </a:moveTo>
                  <a:lnTo>
                    <a:pt x="0" y="149225"/>
                  </a:lnTo>
                  <a:lnTo>
                    <a:pt x="568325" y="149225"/>
                  </a:lnTo>
                </a:path>
              </a:pathLst>
            </a:custGeom>
            <a:noFill/>
            <a:ln w="28575">
              <a:solidFill>
                <a:schemeClr val="accent4"/>
              </a:solidFill>
              <a:miter lim="800000"/>
              <a:headEnd/>
              <a:tailEnd/>
            </a:ln>
          </p:spPr>
          <p:txBody>
            <a:bodyPr rtlCol="0" anchor="ctr"/>
            <a:lstStyle/>
            <a:p>
              <a:pPr algn="ctr"/>
              <a:endParaRPr lang="en-US" dirty="0"/>
            </a:p>
          </p:txBody>
        </p:sp>
      </p:grpSp>
      <p:grpSp>
        <p:nvGrpSpPr>
          <p:cNvPr id="713" name="Group 712">
            <a:extLst>
              <a:ext uri="{FF2B5EF4-FFF2-40B4-BE49-F238E27FC236}">
                <a16:creationId xmlns:a16="http://schemas.microsoft.com/office/drawing/2014/main" id="{F2B51583-1799-08B0-F278-2E376EF32900}"/>
              </a:ext>
            </a:extLst>
          </p:cNvPr>
          <p:cNvGrpSpPr/>
          <p:nvPr/>
        </p:nvGrpSpPr>
        <p:grpSpPr>
          <a:xfrm>
            <a:off x="6829425" y="2051050"/>
            <a:ext cx="4476750" cy="2416175"/>
            <a:chOff x="6829425" y="2051050"/>
            <a:chExt cx="4476750" cy="2416175"/>
          </a:xfrm>
        </p:grpSpPr>
        <p:sp>
          <p:nvSpPr>
            <p:cNvPr id="711" name="Freeform 710">
              <a:extLst>
                <a:ext uri="{FF2B5EF4-FFF2-40B4-BE49-F238E27FC236}">
                  <a16:creationId xmlns:a16="http://schemas.microsoft.com/office/drawing/2014/main" id="{F9B14DA1-CCA9-BA72-A77C-32DD9A789862}"/>
                </a:ext>
              </a:extLst>
            </p:cNvPr>
            <p:cNvSpPr/>
            <p:nvPr/>
          </p:nvSpPr>
          <p:spPr bwMode="auto">
            <a:xfrm>
              <a:off x="8324850" y="3559175"/>
              <a:ext cx="2981325" cy="908050"/>
            </a:xfrm>
            <a:custGeom>
              <a:avLst/>
              <a:gdLst>
                <a:gd name="connsiteX0" fmla="*/ 2981325 w 2981325"/>
                <a:gd name="connsiteY0" fmla="*/ 908050 h 908050"/>
                <a:gd name="connsiteX1" fmla="*/ 2482850 w 2981325"/>
                <a:gd name="connsiteY1" fmla="*/ 908050 h 908050"/>
                <a:gd name="connsiteX2" fmla="*/ 2482850 w 2981325"/>
                <a:gd name="connsiteY2" fmla="*/ 866775 h 908050"/>
                <a:gd name="connsiteX3" fmla="*/ 2422525 w 2981325"/>
                <a:gd name="connsiteY3" fmla="*/ 866775 h 908050"/>
                <a:gd name="connsiteX4" fmla="*/ 2422525 w 2981325"/>
                <a:gd name="connsiteY4" fmla="*/ 828675 h 908050"/>
                <a:gd name="connsiteX5" fmla="*/ 2422525 w 2981325"/>
                <a:gd name="connsiteY5" fmla="*/ 828675 h 908050"/>
                <a:gd name="connsiteX6" fmla="*/ 2422525 w 2981325"/>
                <a:gd name="connsiteY6" fmla="*/ 828675 h 908050"/>
                <a:gd name="connsiteX7" fmla="*/ 2406650 w 2981325"/>
                <a:gd name="connsiteY7" fmla="*/ 828675 h 908050"/>
                <a:gd name="connsiteX8" fmla="*/ 2406650 w 2981325"/>
                <a:gd name="connsiteY8" fmla="*/ 758825 h 908050"/>
                <a:gd name="connsiteX9" fmla="*/ 2257425 w 2981325"/>
                <a:gd name="connsiteY9" fmla="*/ 758825 h 908050"/>
                <a:gd name="connsiteX10" fmla="*/ 2257425 w 2981325"/>
                <a:gd name="connsiteY10" fmla="*/ 717550 h 908050"/>
                <a:gd name="connsiteX11" fmla="*/ 2225675 w 2981325"/>
                <a:gd name="connsiteY11" fmla="*/ 717550 h 908050"/>
                <a:gd name="connsiteX12" fmla="*/ 2225675 w 2981325"/>
                <a:gd name="connsiteY12" fmla="*/ 717550 h 908050"/>
                <a:gd name="connsiteX13" fmla="*/ 2225675 w 2981325"/>
                <a:gd name="connsiteY13" fmla="*/ 717550 h 908050"/>
                <a:gd name="connsiteX14" fmla="*/ 2225675 w 2981325"/>
                <a:gd name="connsiteY14" fmla="*/ 698500 h 908050"/>
                <a:gd name="connsiteX15" fmla="*/ 2136775 w 2981325"/>
                <a:gd name="connsiteY15" fmla="*/ 698500 h 908050"/>
                <a:gd name="connsiteX16" fmla="*/ 2136775 w 2981325"/>
                <a:gd name="connsiteY16" fmla="*/ 669925 h 908050"/>
                <a:gd name="connsiteX17" fmla="*/ 1733550 w 2981325"/>
                <a:gd name="connsiteY17" fmla="*/ 669925 h 908050"/>
                <a:gd name="connsiteX18" fmla="*/ 1733550 w 2981325"/>
                <a:gd name="connsiteY18" fmla="*/ 606425 h 908050"/>
                <a:gd name="connsiteX19" fmla="*/ 1435100 w 2981325"/>
                <a:gd name="connsiteY19" fmla="*/ 606425 h 908050"/>
                <a:gd name="connsiteX20" fmla="*/ 1435100 w 2981325"/>
                <a:gd name="connsiteY20" fmla="*/ 577850 h 908050"/>
                <a:gd name="connsiteX21" fmla="*/ 1292225 w 2981325"/>
                <a:gd name="connsiteY21" fmla="*/ 577850 h 908050"/>
                <a:gd name="connsiteX22" fmla="*/ 1292225 w 2981325"/>
                <a:gd name="connsiteY22" fmla="*/ 546100 h 908050"/>
                <a:gd name="connsiteX23" fmla="*/ 1174750 w 2981325"/>
                <a:gd name="connsiteY23" fmla="*/ 546100 h 908050"/>
                <a:gd name="connsiteX24" fmla="*/ 1174750 w 2981325"/>
                <a:gd name="connsiteY24" fmla="*/ 514350 h 908050"/>
                <a:gd name="connsiteX25" fmla="*/ 1073150 w 2981325"/>
                <a:gd name="connsiteY25" fmla="*/ 514350 h 908050"/>
                <a:gd name="connsiteX26" fmla="*/ 1073150 w 2981325"/>
                <a:gd name="connsiteY26" fmla="*/ 476250 h 908050"/>
                <a:gd name="connsiteX27" fmla="*/ 1073150 w 2981325"/>
                <a:gd name="connsiteY27" fmla="*/ 476250 h 908050"/>
                <a:gd name="connsiteX28" fmla="*/ 1060450 w 2981325"/>
                <a:gd name="connsiteY28" fmla="*/ 476250 h 908050"/>
                <a:gd name="connsiteX29" fmla="*/ 1060450 w 2981325"/>
                <a:gd name="connsiteY29" fmla="*/ 428625 h 908050"/>
                <a:gd name="connsiteX30" fmla="*/ 949325 w 2981325"/>
                <a:gd name="connsiteY30" fmla="*/ 428625 h 908050"/>
                <a:gd name="connsiteX31" fmla="*/ 949325 w 2981325"/>
                <a:gd name="connsiteY31" fmla="*/ 412750 h 908050"/>
                <a:gd name="connsiteX32" fmla="*/ 784225 w 2981325"/>
                <a:gd name="connsiteY32" fmla="*/ 412750 h 908050"/>
                <a:gd name="connsiteX33" fmla="*/ 784225 w 2981325"/>
                <a:gd name="connsiteY33" fmla="*/ 381000 h 908050"/>
                <a:gd name="connsiteX34" fmla="*/ 784225 w 2981325"/>
                <a:gd name="connsiteY34" fmla="*/ 381000 h 908050"/>
                <a:gd name="connsiteX35" fmla="*/ 762000 w 2981325"/>
                <a:gd name="connsiteY35" fmla="*/ 381000 h 908050"/>
                <a:gd name="connsiteX36" fmla="*/ 762000 w 2981325"/>
                <a:gd name="connsiteY36" fmla="*/ 355600 h 908050"/>
                <a:gd name="connsiteX37" fmla="*/ 723900 w 2981325"/>
                <a:gd name="connsiteY37" fmla="*/ 355600 h 908050"/>
                <a:gd name="connsiteX38" fmla="*/ 723900 w 2981325"/>
                <a:gd name="connsiteY38" fmla="*/ 327025 h 908050"/>
                <a:gd name="connsiteX39" fmla="*/ 723900 w 2981325"/>
                <a:gd name="connsiteY39" fmla="*/ 327025 h 908050"/>
                <a:gd name="connsiteX40" fmla="*/ 708025 w 2981325"/>
                <a:gd name="connsiteY40" fmla="*/ 327025 h 908050"/>
                <a:gd name="connsiteX41" fmla="*/ 708025 w 2981325"/>
                <a:gd name="connsiteY41" fmla="*/ 269875 h 908050"/>
                <a:gd name="connsiteX42" fmla="*/ 657225 w 2981325"/>
                <a:gd name="connsiteY42" fmla="*/ 269875 h 908050"/>
                <a:gd name="connsiteX43" fmla="*/ 657225 w 2981325"/>
                <a:gd name="connsiteY43" fmla="*/ 269875 h 908050"/>
                <a:gd name="connsiteX44" fmla="*/ 657225 w 2981325"/>
                <a:gd name="connsiteY44" fmla="*/ 247650 h 908050"/>
                <a:gd name="connsiteX45" fmla="*/ 619125 w 2981325"/>
                <a:gd name="connsiteY45" fmla="*/ 247650 h 908050"/>
                <a:gd name="connsiteX46" fmla="*/ 619125 w 2981325"/>
                <a:gd name="connsiteY46" fmla="*/ 219075 h 908050"/>
                <a:gd name="connsiteX47" fmla="*/ 536575 w 2981325"/>
                <a:gd name="connsiteY47" fmla="*/ 219075 h 908050"/>
                <a:gd name="connsiteX48" fmla="*/ 536575 w 2981325"/>
                <a:gd name="connsiteY48" fmla="*/ 187325 h 908050"/>
                <a:gd name="connsiteX49" fmla="*/ 501650 w 2981325"/>
                <a:gd name="connsiteY49" fmla="*/ 187325 h 908050"/>
                <a:gd name="connsiteX50" fmla="*/ 501650 w 2981325"/>
                <a:gd name="connsiteY50" fmla="*/ 187325 h 908050"/>
                <a:gd name="connsiteX51" fmla="*/ 501650 w 2981325"/>
                <a:gd name="connsiteY51" fmla="*/ 161925 h 908050"/>
                <a:gd name="connsiteX52" fmla="*/ 492125 w 2981325"/>
                <a:gd name="connsiteY52" fmla="*/ 161925 h 908050"/>
                <a:gd name="connsiteX53" fmla="*/ 492125 w 2981325"/>
                <a:gd name="connsiteY53" fmla="*/ 130175 h 908050"/>
                <a:gd name="connsiteX54" fmla="*/ 476250 w 2981325"/>
                <a:gd name="connsiteY54" fmla="*/ 130175 h 908050"/>
                <a:gd name="connsiteX55" fmla="*/ 476250 w 2981325"/>
                <a:gd name="connsiteY55" fmla="*/ 101600 h 908050"/>
                <a:gd name="connsiteX56" fmla="*/ 425450 w 2981325"/>
                <a:gd name="connsiteY56" fmla="*/ 101600 h 908050"/>
                <a:gd name="connsiteX57" fmla="*/ 425450 w 2981325"/>
                <a:gd name="connsiteY57" fmla="*/ 79375 h 908050"/>
                <a:gd name="connsiteX58" fmla="*/ 368300 w 2981325"/>
                <a:gd name="connsiteY58" fmla="*/ 79375 h 908050"/>
                <a:gd name="connsiteX59" fmla="*/ 368300 w 2981325"/>
                <a:gd name="connsiteY59" fmla="*/ 50800 h 908050"/>
                <a:gd name="connsiteX60" fmla="*/ 285750 w 2981325"/>
                <a:gd name="connsiteY60" fmla="*/ 50800 h 908050"/>
                <a:gd name="connsiteX61" fmla="*/ 285750 w 2981325"/>
                <a:gd name="connsiteY61" fmla="*/ 22225 h 908050"/>
                <a:gd name="connsiteX62" fmla="*/ 85725 w 2981325"/>
                <a:gd name="connsiteY62" fmla="*/ 22225 h 908050"/>
                <a:gd name="connsiteX63" fmla="*/ 85725 w 2981325"/>
                <a:gd name="connsiteY63" fmla="*/ 22225 h 908050"/>
                <a:gd name="connsiteX64" fmla="*/ 85725 w 2981325"/>
                <a:gd name="connsiteY64" fmla="*/ 0 h 908050"/>
                <a:gd name="connsiteX65" fmla="*/ 0 w 2981325"/>
                <a:gd name="connsiteY65" fmla="*/ 0 h 90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981325" h="908050">
                  <a:moveTo>
                    <a:pt x="2981325" y="908050"/>
                  </a:moveTo>
                  <a:lnTo>
                    <a:pt x="2482850" y="908050"/>
                  </a:lnTo>
                  <a:lnTo>
                    <a:pt x="2482850" y="866775"/>
                  </a:lnTo>
                  <a:lnTo>
                    <a:pt x="2422525" y="866775"/>
                  </a:lnTo>
                  <a:lnTo>
                    <a:pt x="2422525" y="828675"/>
                  </a:lnTo>
                  <a:lnTo>
                    <a:pt x="2422525" y="828675"/>
                  </a:lnTo>
                  <a:lnTo>
                    <a:pt x="2422525" y="828675"/>
                  </a:lnTo>
                  <a:lnTo>
                    <a:pt x="2406650" y="828675"/>
                  </a:lnTo>
                  <a:lnTo>
                    <a:pt x="2406650" y="758825"/>
                  </a:lnTo>
                  <a:lnTo>
                    <a:pt x="2257425" y="758825"/>
                  </a:lnTo>
                  <a:lnTo>
                    <a:pt x="2257425" y="717550"/>
                  </a:lnTo>
                  <a:lnTo>
                    <a:pt x="2225675" y="717550"/>
                  </a:lnTo>
                  <a:lnTo>
                    <a:pt x="2225675" y="717550"/>
                  </a:lnTo>
                  <a:lnTo>
                    <a:pt x="2225675" y="717550"/>
                  </a:lnTo>
                  <a:lnTo>
                    <a:pt x="2225675" y="698500"/>
                  </a:lnTo>
                  <a:lnTo>
                    <a:pt x="2136775" y="698500"/>
                  </a:lnTo>
                  <a:lnTo>
                    <a:pt x="2136775" y="669925"/>
                  </a:lnTo>
                  <a:lnTo>
                    <a:pt x="1733550" y="669925"/>
                  </a:lnTo>
                  <a:lnTo>
                    <a:pt x="1733550" y="606425"/>
                  </a:lnTo>
                  <a:lnTo>
                    <a:pt x="1435100" y="606425"/>
                  </a:lnTo>
                  <a:lnTo>
                    <a:pt x="1435100" y="577850"/>
                  </a:lnTo>
                  <a:lnTo>
                    <a:pt x="1292225" y="577850"/>
                  </a:lnTo>
                  <a:lnTo>
                    <a:pt x="1292225" y="546100"/>
                  </a:lnTo>
                  <a:lnTo>
                    <a:pt x="1174750" y="546100"/>
                  </a:lnTo>
                  <a:lnTo>
                    <a:pt x="1174750" y="514350"/>
                  </a:lnTo>
                  <a:lnTo>
                    <a:pt x="1073150" y="514350"/>
                  </a:lnTo>
                  <a:lnTo>
                    <a:pt x="1073150" y="476250"/>
                  </a:lnTo>
                  <a:lnTo>
                    <a:pt x="1073150" y="476250"/>
                  </a:lnTo>
                  <a:lnTo>
                    <a:pt x="1060450" y="476250"/>
                  </a:lnTo>
                  <a:lnTo>
                    <a:pt x="1060450" y="428625"/>
                  </a:lnTo>
                  <a:lnTo>
                    <a:pt x="949325" y="428625"/>
                  </a:lnTo>
                  <a:lnTo>
                    <a:pt x="949325" y="412750"/>
                  </a:lnTo>
                  <a:lnTo>
                    <a:pt x="784225" y="412750"/>
                  </a:lnTo>
                  <a:lnTo>
                    <a:pt x="784225" y="381000"/>
                  </a:lnTo>
                  <a:lnTo>
                    <a:pt x="784225" y="381000"/>
                  </a:lnTo>
                  <a:lnTo>
                    <a:pt x="762000" y="381000"/>
                  </a:lnTo>
                  <a:lnTo>
                    <a:pt x="762000" y="355600"/>
                  </a:lnTo>
                  <a:lnTo>
                    <a:pt x="723900" y="355600"/>
                  </a:lnTo>
                  <a:lnTo>
                    <a:pt x="723900" y="327025"/>
                  </a:lnTo>
                  <a:lnTo>
                    <a:pt x="723900" y="327025"/>
                  </a:lnTo>
                  <a:lnTo>
                    <a:pt x="708025" y="327025"/>
                  </a:lnTo>
                  <a:lnTo>
                    <a:pt x="708025" y="269875"/>
                  </a:lnTo>
                  <a:lnTo>
                    <a:pt x="657225" y="269875"/>
                  </a:lnTo>
                  <a:lnTo>
                    <a:pt x="657225" y="269875"/>
                  </a:lnTo>
                  <a:lnTo>
                    <a:pt x="657225" y="247650"/>
                  </a:lnTo>
                  <a:lnTo>
                    <a:pt x="619125" y="247650"/>
                  </a:lnTo>
                  <a:lnTo>
                    <a:pt x="619125" y="219075"/>
                  </a:lnTo>
                  <a:lnTo>
                    <a:pt x="536575" y="219075"/>
                  </a:lnTo>
                  <a:lnTo>
                    <a:pt x="536575" y="187325"/>
                  </a:lnTo>
                  <a:lnTo>
                    <a:pt x="501650" y="187325"/>
                  </a:lnTo>
                  <a:lnTo>
                    <a:pt x="501650" y="187325"/>
                  </a:lnTo>
                  <a:lnTo>
                    <a:pt x="501650" y="161925"/>
                  </a:lnTo>
                  <a:lnTo>
                    <a:pt x="492125" y="161925"/>
                  </a:lnTo>
                  <a:lnTo>
                    <a:pt x="492125" y="130175"/>
                  </a:lnTo>
                  <a:lnTo>
                    <a:pt x="476250" y="130175"/>
                  </a:lnTo>
                  <a:lnTo>
                    <a:pt x="476250" y="101600"/>
                  </a:lnTo>
                  <a:lnTo>
                    <a:pt x="425450" y="101600"/>
                  </a:lnTo>
                  <a:lnTo>
                    <a:pt x="425450" y="79375"/>
                  </a:lnTo>
                  <a:lnTo>
                    <a:pt x="368300" y="79375"/>
                  </a:lnTo>
                  <a:lnTo>
                    <a:pt x="368300" y="50800"/>
                  </a:lnTo>
                  <a:lnTo>
                    <a:pt x="285750" y="50800"/>
                  </a:lnTo>
                  <a:lnTo>
                    <a:pt x="285750" y="22225"/>
                  </a:lnTo>
                  <a:lnTo>
                    <a:pt x="85725" y="22225"/>
                  </a:lnTo>
                  <a:lnTo>
                    <a:pt x="85725" y="22225"/>
                  </a:lnTo>
                  <a:lnTo>
                    <a:pt x="857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12" name="Freeform 711">
              <a:extLst>
                <a:ext uri="{FF2B5EF4-FFF2-40B4-BE49-F238E27FC236}">
                  <a16:creationId xmlns:a16="http://schemas.microsoft.com/office/drawing/2014/main" id="{FD40A20B-0F09-D1D7-9528-65AB9975AD99}"/>
                </a:ext>
              </a:extLst>
            </p:cNvPr>
            <p:cNvSpPr/>
            <p:nvPr/>
          </p:nvSpPr>
          <p:spPr bwMode="auto">
            <a:xfrm>
              <a:off x="6829425" y="2051050"/>
              <a:ext cx="1517650" cy="1508125"/>
            </a:xfrm>
            <a:custGeom>
              <a:avLst/>
              <a:gdLst>
                <a:gd name="connsiteX0" fmla="*/ 0 w 1517650"/>
                <a:gd name="connsiteY0" fmla="*/ 0 h 1508125"/>
                <a:gd name="connsiteX1" fmla="*/ 257175 w 1517650"/>
                <a:gd name="connsiteY1" fmla="*/ 0 h 1508125"/>
                <a:gd name="connsiteX2" fmla="*/ 257175 w 1517650"/>
                <a:gd name="connsiteY2" fmla="*/ 53975 h 1508125"/>
                <a:gd name="connsiteX3" fmla="*/ 381000 w 1517650"/>
                <a:gd name="connsiteY3" fmla="*/ 53975 h 1508125"/>
                <a:gd name="connsiteX4" fmla="*/ 381000 w 1517650"/>
                <a:gd name="connsiteY4" fmla="*/ 88900 h 1508125"/>
                <a:gd name="connsiteX5" fmla="*/ 482600 w 1517650"/>
                <a:gd name="connsiteY5" fmla="*/ 88900 h 1508125"/>
                <a:gd name="connsiteX6" fmla="*/ 482600 w 1517650"/>
                <a:gd name="connsiteY6" fmla="*/ 171450 h 1508125"/>
                <a:gd name="connsiteX7" fmla="*/ 482600 w 1517650"/>
                <a:gd name="connsiteY7" fmla="*/ 171450 h 1508125"/>
                <a:gd name="connsiteX8" fmla="*/ 508000 w 1517650"/>
                <a:gd name="connsiteY8" fmla="*/ 171450 h 1508125"/>
                <a:gd name="connsiteX9" fmla="*/ 508000 w 1517650"/>
                <a:gd name="connsiteY9" fmla="*/ 212725 h 1508125"/>
                <a:gd name="connsiteX10" fmla="*/ 508000 w 1517650"/>
                <a:gd name="connsiteY10" fmla="*/ 212725 h 1508125"/>
                <a:gd name="connsiteX11" fmla="*/ 508000 w 1517650"/>
                <a:gd name="connsiteY11" fmla="*/ 212725 h 1508125"/>
                <a:gd name="connsiteX12" fmla="*/ 539750 w 1517650"/>
                <a:gd name="connsiteY12" fmla="*/ 212725 h 1508125"/>
                <a:gd name="connsiteX13" fmla="*/ 539750 w 1517650"/>
                <a:gd name="connsiteY13" fmla="*/ 244475 h 1508125"/>
                <a:gd name="connsiteX14" fmla="*/ 568325 w 1517650"/>
                <a:gd name="connsiteY14" fmla="*/ 244475 h 1508125"/>
                <a:gd name="connsiteX15" fmla="*/ 568325 w 1517650"/>
                <a:gd name="connsiteY15" fmla="*/ 269875 h 1508125"/>
                <a:gd name="connsiteX16" fmla="*/ 615950 w 1517650"/>
                <a:gd name="connsiteY16" fmla="*/ 269875 h 1508125"/>
                <a:gd name="connsiteX17" fmla="*/ 615950 w 1517650"/>
                <a:gd name="connsiteY17" fmla="*/ 317500 h 1508125"/>
                <a:gd name="connsiteX18" fmla="*/ 727075 w 1517650"/>
                <a:gd name="connsiteY18" fmla="*/ 317500 h 1508125"/>
                <a:gd name="connsiteX19" fmla="*/ 727075 w 1517650"/>
                <a:gd name="connsiteY19" fmla="*/ 352425 h 1508125"/>
                <a:gd name="connsiteX20" fmla="*/ 742950 w 1517650"/>
                <a:gd name="connsiteY20" fmla="*/ 352425 h 1508125"/>
                <a:gd name="connsiteX21" fmla="*/ 742950 w 1517650"/>
                <a:gd name="connsiteY21" fmla="*/ 444500 h 1508125"/>
                <a:gd name="connsiteX22" fmla="*/ 742950 w 1517650"/>
                <a:gd name="connsiteY22" fmla="*/ 444500 h 1508125"/>
                <a:gd name="connsiteX23" fmla="*/ 768350 w 1517650"/>
                <a:gd name="connsiteY23" fmla="*/ 444500 h 1508125"/>
                <a:gd name="connsiteX24" fmla="*/ 768350 w 1517650"/>
                <a:gd name="connsiteY24" fmla="*/ 517525 h 1508125"/>
                <a:gd name="connsiteX25" fmla="*/ 800100 w 1517650"/>
                <a:gd name="connsiteY25" fmla="*/ 517525 h 1508125"/>
                <a:gd name="connsiteX26" fmla="*/ 800100 w 1517650"/>
                <a:gd name="connsiteY26" fmla="*/ 517525 h 1508125"/>
                <a:gd name="connsiteX27" fmla="*/ 800100 w 1517650"/>
                <a:gd name="connsiteY27" fmla="*/ 517525 h 1508125"/>
                <a:gd name="connsiteX28" fmla="*/ 800100 w 1517650"/>
                <a:gd name="connsiteY28" fmla="*/ 546100 h 1508125"/>
                <a:gd name="connsiteX29" fmla="*/ 831850 w 1517650"/>
                <a:gd name="connsiteY29" fmla="*/ 546100 h 1508125"/>
                <a:gd name="connsiteX30" fmla="*/ 831850 w 1517650"/>
                <a:gd name="connsiteY30" fmla="*/ 625475 h 1508125"/>
                <a:gd name="connsiteX31" fmla="*/ 847725 w 1517650"/>
                <a:gd name="connsiteY31" fmla="*/ 625475 h 1508125"/>
                <a:gd name="connsiteX32" fmla="*/ 847725 w 1517650"/>
                <a:gd name="connsiteY32" fmla="*/ 660400 h 1508125"/>
                <a:gd name="connsiteX33" fmla="*/ 863600 w 1517650"/>
                <a:gd name="connsiteY33" fmla="*/ 660400 h 1508125"/>
                <a:gd name="connsiteX34" fmla="*/ 863600 w 1517650"/>
                <a:gd name="connsiteY34" fmla="*/ 688975 h 1508125"/>
                <a:gd name="connsiteX35" fmla="*/ 876300 w 1517650"/>
                <a:gd name="connsiteY35" fmla="*/ 688975 h 1508125"/>
                <a:gd name="connsiteX36" fmla="*/ 876300 w 1517650"/>
                <a:gd name="connsiteY36" fmla="*/ 720725 h 1508125"/>
                <a:gd name="connsiteX37" fmla="*/ 927100 w 1517650"/>
                <a:gd name="connsiteY37" fmla="*/ 720725 h 1508125"/>
                <a:gd name="connsiteX38" fmla="*/ 927100 w 1517650"/>
                <a:gd name="connsiteY38" fmla="*/ 742950 h 1508125"/>
                <a:gd name="connsiteX39" fmla="*/ 962025 w 1517650"/>
                <a:gd name="connsiteY39" fmla="*/ 742950 h 1508125"/>
                <a:gd name="connsiteX40" fmla="*/ 962025 w 1517650"/>
                <a:gd name="connsiteY40" fmla="*/ 892175 h 1508125"/>
                <a:gd name="connsiteX41" fmla="*/ 984250 w 1517650"/>
                <a:gd name="connsiteY41" fmla="*/ 892175 h 1508125"/>
                <a:gd name="connsiteX42" fmla="*/ 984250 w 1517650"/>
                <a:gd name="connsiteY42" fmla="*/ 946150 h 1508125"/>
                <a:gd name="connsiteX43" fmla="*/ 1079500 w 1517650"/>
                <a:gd name="connsiteY43" fmla="*/ 946150 h 1508125"/>
                <a:gd name="connsiteX44" fmla="*/ 1079500 w 1517650"/>
                <a:gd name="connsiteY44" fmla="*/ 968375 h 1508125"/>
                <a:gd name="connsiteX45" fmla="*/ 1174750 w 1517650"/>
                <a:gd name="connsiteY45" fmla="*/ 968375 h 1508125"/>
                <a:gd name="connsiteX46" fmla="*/ 1174750 w 1517650"/>
                <a:gd name="connsiteY46" fmla="*/ 1003300 h 1508125"/>
                <a:gd name="connsiteX47" fmla="*/ 1174750 w 1517650"/>
                <a:gd name="connsiteY47" fmla="*/ 1003300 h 1508125"/>
                <a:gd name="connsiteX48" fmla="*/ 1174750 w 1517650"/>
                <a:gd name="connsiteY48" fmla="*/ 1003300 h 1508125"/>
                <a:gd name="connsiteX49" fmla="*/ 1174750 w 1517650"/>
                <a:gd name="connsiteY49" fmla="*/ 1003300 h 1508125"/>
                <a:gd name="connsiteX50" fmla="*/ 1203325 w 1517650"/>
                <a:gd name="connsiteY50" fmla="*/ 1003300 h 1508125"/>
                <a:gd name="connsiteX51" fmla="*/ 1203325 w 1517650"/>
                <a:gd name="connsiteY51" fmla="*/ 1035050 h 1508125"/>
                <a:gd name="connsiteX52" fmla="*/ 1219200 w 1517650"/>
                <a:gd name="connsiteY52" fmla="*/ 1035050 h 1508125"/>
                <a:gd name="connsiteX53" fmla="*/ 1219200 w 1517650"/>
                <a:gd name="connsiteY53" fmla="*/ 1136650 h 1508125"/>
                <a:gd name="connsiteX54" fmla="*/ 1219200 w 1517650"/>
                <a:gd name="connsiteY54" fmla="*/ 1136650 h 1508125"/>
                <a:gd name="connsiteX55" fmla="*/ 1219200 w 1517650"/>
                <a:gd name="connsiteY55" fmla="*/ 1136650 h 1508125"/>
                <a:gd name="connsiteX56" fmla="*/ 1219200 w 1517650"/>
                <a:gd name="connsiteY56" fmla="*/ 1136650 h 1508125"/>
                <a:gd name="connsiteX57" fmla="*/ 1219200 w 1517650"/>
                <a:gd name="connsiteY57" fmla="*/ 1136650 h 1508125"/>
                <a:gd name="connsiteX58" fmla="*/ 1241425 w 1517650"/>
                <a:gd name="connsiteY58" fmla="*/ 1136650 h 1508125"/>
                <a:gd name="connsiteX59" fmla="*/ 1241425 w 1517650"/>
                <a:gd name="connsiteY59" fmla="*/ 1212850 h 1508125"/>
                <a:gd name="connsiteX60" fmla="*/ 1273175 w 1517650"/>
                <a:gd name="connsiteY60" fmla="*/ 1212850 h 1508125"/>
                <a:gd name="connsiteX61" fmla="*/ 1273175 w 1517650"/>
                <a:gd name="connsiteY61" fmla="*/ 1257300 h 1508125"/>
                <a:gd name="connsiteX62" fmla="*/ 1292225 w 1517650"/>
                <a:gd name="connsiteY62" fmla="*/ 1257300 h 1508125"/>
                <a:gd name="connsiteX63" fmla="*/ 1292225 w 1517650"/>
                <a:gd name="connsiteY63" fmla="*/ 1320800 h 1508125"/>
                <a:gd name="connsiteX64" fmla="*/ 1301750 w 1517650"/>
                <a:gd name="connsiteY64" fmla="*/ 1320800 h 1508125"/>
                <a:gd name="connsiteX65" fmla="*/ 1301750 w 1517650"/>
                <a:gd name="connsiteY65" fmla="*/ 1362075 h 1508125"/>
                <a:gd name="connsiteX66" fmla="*/ 1377950 w 1517650"/>
                <a:gd name="connsiteY66" fmla="*/ 1362075 h 1508125"/>
                <a:gd name="connsiteX67" fmla="*/ 1377950 w 1517650"/>
                <a:gd name="connsiteY67" fmla="*/ 1403350 h 1508125"/>
                <a:gd name="connsiteX68" fmla="*/ 1428750 w 1517650"/>
                <a:gd name="connsiteY68" fmla="*/ 1403350 h 1508125"/>
                <a:gd name="connsiteX69" fmla="*/ 1428750 w 1517650"/>
                <a:gd name="connsiteY69" fmla="*/ 1441450 h 1508125"/>
                <a:gd name="connsiteX70" fmla="*/ 1470025 w 1517650"/>
                <a:gd name="connsiteY70" fmla="*/ 1441450 h 1508125"/>
                <a:gd name="connsiteX71" fmla="*/ 1470025 w 1517650"/>
                <a:gd name="connsiteY71" fmla="*/ 1473200 h 1508125"/>
                <a:gd name="connsiteX72" fmla="*/ 1470025 w 1517650"/>
                <a:gd name="connsiteY72" fmla="*/ 1473200 h 1508125"/>
                <a:gd name="connsiteX73" fmla="*/ 1489075 w 1517650"/>
                <a:gd name="connsiteY73" fmla="*/ 1473200 h 1508125"/>
                <a:gd name="connsiteX74" fmla="*/ 1489075 w 1517650"/>
                <a:gd name="connsiteY74" fmla="*/ 1508125 h 1508125"/>
                <a:gd name="connsiteX75" fmla="*/ 1517650 w 1517650"/>
                <a:gd name="connsiteY75" fmla="*/ 1508125 h 150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517650" h="1508125">
                  <a:moveTo>
                    <a:pt x="0" y="0"/>
                  </a:moveTo>
                  <a:lnTo>
                    <a:pt x="257175" y="0"/>
                  </a:lnTo>
                  <a:lnTo>
                    <a:pt x="257175" y="53975"/>
                  </a:lnTo>
                  <a:lnTo>
                    <a:pt x="381000" y="53975"/>
                  </a:lnTo>
                  <a:lnTo>
                    <a:pt x="381000" y="88900"/>
                  </a:lnTo>
                  <a:lnTo>
                    <a:pt x="482600" y="88900"/>
                  </a:lnTo>
                  <a:lnTo>
                    <a:pt x="482600" y="171450"/>
                  </a:lnTo>
                  <a:lnTo>
                    <a:pt x="482600" y="171450"/>
                  </a:lnTo>
                  <a:lnTo>
                    <a:pt x="508000" y="171450"/>
                  </a:lnTo>
                  <a:lnTo>
                    <a:pt x="508000" y="212725"/>
                  </a:lnTo>
                  <a:lnTo>
                    <a:pt x="508000" y="212725"/>
                  </a:lnTo>
                  <a:lnTo>
                    <a:pt x="508000" y="212725"/>
                  </a:lnTo>
                  <a:lnTo>
                    <a:pt x="539750" y="212725"/>
                  </a:lnTo>
                  <a:lnTo>
                    <a:pt x="539750" y="244475"/>
                  </a:lnTo>
                  <a:lnTo>
                    <a:pt x="568325" y="244475"/>
                  </a:lnTo>
                  <a:lnTo>
                    <a:pt x="568325" y="269875"/>
                  </a:lnTo>
                  <a:lnTo>
                    <a:pt x="615950" y="269875"/>
                  </a:lnTo>
                  <a:lnTo>
                    <a:pt x="615950" y="317500"/>
                  </a:lnTo>
                  <a:lnTo>
                    <a:pt x="727075" y="317500"/>
                  </a:lnTo>
                  <a:lnTo>
                    <a:pt x="727075" y="352425"/>
                  </a:lnTo>
                  <a:lnTo>
                    <a:pt x="742950" y="352425"/>
                  </a:lnTo>
                  <a:lnTo>
                    <a:pt x="742950" y="444500"/>
                  </a:lnTo>
                  <a:lnTo>
                    <a:pt x="742950" y="444500"/>
                  </a:lnTo>
                  <a:lnTo>
                    <a:pt x="768350" y="444500"/>
                  </a:lnTo>
                  <a:lnTo>
                    <a:pt x="768350" y="517525"/>
                  </a:lnTo>
                  <a:lnTo>
                    <a:pt x="800100" y="517525"/>
                  </a:lnTo>
                  <a:lnTo>
                    <a:pt x="800100" y="517525"/>
                  </a:lnTo>
                  <a:lnTo>
                    <a:pt x="800100" y="517525"/>
                  </a:lnTo>
                  <a:lnTo>
                    <a:pt x="800100" y="546100"/>
                  </a:lnTo>
                  <a:lnTo>
                    <a:pt x="831850" y="546100"/>
                  </a:lnTo>
                  <a:lnTo>
                    <a:pt x="831850" y="625475"/>
                  </a:lnTo>
                  <a:lnTo>
                    <a:pt x="847725" y="625475"/>
                  </a:lnTo>
                  <a:lnTo>
                    <a:pt x="847725" y="660400"/>
                  </a:lnTo>
                  <a:lnTo>
                    <a:pt x="863600" y="660400"/>
                  </a:lnTo>
                  <a:lnTo>
                    <a:pt x="863600" y="688975"/>
                  </a:lnTo>
                  <a:lnTo>
                    <a:pt x="876300" y="688975"/>
                  </a:lnTo>
                  <a:lnTo>
                    <a:pt x="876300" y="720725"/>
                  </a:lnTo>
                  <a:lnTo>
                    <a:pt x="927100" y="720725"/>
                  </a:lnTo>
                  <a:lnTo>
                    <a:pt x="927100" y="742950"/>
                  </a:lnTo>
                  <a:lnTo>
                    <a:pt x="962025" y="742950"/>
                  </a:lnTo>
                  <a:lnTo>
                    <a:pt x="962025" y="892175"/>
                  </a:lnTo>
                  <a:lnTo>
                    <a:pt x="984250" y="892175"/>
                  </a:lnTo>
                  <a:lnTo>
                    <a:pt x="984250" y="946150"/>
                  </a:lnTo>
                  <a:lnTo>
                    <a:pt x="1079500" y="946150"/>
                  </a:lnTo>
                  <a:lnTo>
                    <a:pt x="1079500" y="968375"/>
                  </a:lnTo>
                  <a:lnTo>
                    <a:pt x="1174750" y="968375"/>
                  </a:lnTo>
                  <a:lnTo>
                    <a:pt x="1174750" y="1003300"/>
                  </a:lnTo>
                  <a:lnTo>
                    <a:pt x="1174750" y="1003300"/>
                  </a:lnTo>
                  <a:lnTo>
                    <a:pt x="1174750" y="1003300"/>
                  </a:lnTo>
                  <a:lnTo>
                    <a:pt x="1174750" y="1003300"/>
                  </a:lnTo>
                  <a:lnTo>
                    <a:pt x="1203325" y="1003300"/>
                  </a:lnTo>
                  <a:lnTo>
                    <a:pt x="1203325" y="1035050"/>
                  </a:lnTo>
                  <a:lnTo>
                    <a:pt x="1219200" y="1035050"/>
                  </a:lnTo>
                  <a:lnTo>
                    <a:pt x="1219200" y="1136650"/>
                  </a:lnTo>
                  <a:lnTo>
                    <a:pt x="1219200" y="1136650"/>
                  </a:lnTo>
                  <a:lnTo>
                    <a:pt x="1219200" y="1136650"/>
                  </a:lnTo>
                  <a:lnTo>
                    <a:pt x="1219200" y="1136650"/>
                  </a:lnTo>
                  <a:lnTo>
                    <a:pt x="1219200" y="1136650"/>
                  </a:lnTo>
                  <a:lnTo>
                    <a:pt x="1241425" y="1136650"/>
                  </a:lnTo>
                  <a:lnTo>
                    <a:pt x="1241425" y="1212850"/>
                  </a:lnTo>
                  <a:lnTo>
                    <a:pt x="1273175" y="1212850"/>
                  </a:lnTo>
                  <a:lnTo>
                    <a:pt x="1273175" y="1257300"/>
                  </a:lnTo>
                  <a:lnTo>
                    <a:pt x="1292225" y="1257300"/>
                  </a:lnTo>
                  <a:lnTo>
                    <a:pt x="1292225" y="1320800"/>
                  </a:lnTo>
                  <a:lnTo>
                    <a:pt x="1301750" y="1320800"/>
                  </a:lnTo>
                  <a:lnTo>
                    <a:pt x="1301750" y="1362075"/>
                  </a:lnTo>
                  <a:lnTo>
                    <a:pt x="1377950" y="1362075"/>
                  </a:lnTo>
                  <a:lnTo>
                    <a:pt x="1377950" y="1403350"/>
                  </a:lnTo>
                  <a:lnTo>
                    <a:pt x="1428750" y="1403350"/>
                  </a:lnTo>
                  <a:lnTo>
                    <a:pt x="1428750" y="1441450"/>
                  </a:lnTo>
                  <a:lnTo>
                    <a:pt x="1470025" y="1441450"/>
                  </a:lnTo>
                  <a:lnTo>
                    <a:pt x="1470025" y="1473200"/>
                  </a:lnTo>
                  <a:lnTo>
                    <a:pt x="1470025" y="1473200"/>
                  </a:lnTo>
                  <a:lnTo>
                    <a:pt x="1489075" y="1473200"/>
                  </a:lnTo>
                  <a:lnTo>
                    <a:pt x="1489075" y="1508125"/>
                  </a:lnTo>
                  <a:lnTo>
                    <a:pt x="1517650" y="1508125"/>
                  </a:lnTo>
                </a:path>
              </a:pathLst>
            </a:custGeom>
            <a:noFill/>
            <a:ln w="28575">
              <a:solidFill>
                <a:schemeClr val="accent3"/>
              </a:solidFill>
              <a:miter lim="800000"/>
              <a:headEnd/>
              <a:tailEnd/>
            </a:ln>
          </p:spPr>
          <p:txBody>
            <a:bodyPr rtlCol="0" anchor="ctr"/>
            <a:lstStyle/>
            <a:p>
              <a:pPr algn="ctr"/>
              <a:endParaRPr lang="en-US" dirty="0"/>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Investigator-Assessed PFS</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51911" y="63695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762" name="TextBox 761">
            <a:extLst>
              <a:ext uri="{FF2B5EF4-FFF2-40B4-BE49-F238E27FC236}">
                <a16:creationId xmlns:a16="http://schemas.microsoft.com/office/drawing/2014/main" id="{4FA940F3-369E-9F0E-4988-2137DC8EC9B9}"/>
              </a:ext>
            </a:extLst>
          </p:cNvPr>
          <p:cNvSpPr txBox="1"/>
          <p:nvPr/>
        </p:nvSpPr>
        <p:spPr>
          <a:xfrm>
            <a:off x="1066800" y="1490228"/>
            <a:ext cx="4823460" cy="369332"/>
          </a:xfrm>
          <a:prstGeom prst="rect">
            <a:avLst/>
          </a:prstGeom>
          <a:noFill/>
        </p:spPr>
        <p:txBody>
          <a:bodyPr wrap="square" rtlCol="0">
            <a:spAutoFit/>
          </a:bodyPr>
          <a:lstStyle/>
          <a:p>
            <a:pPr algn="ctr" defTabSz="609585" eaLnBrk="1" fontAlgn="auto" hangingPunct="1">
              <a:spcBef>
                <a:spcPts val="0"/>
              </a:spcBef>
              <a:spcAft>
                <a:spcPts val="0"/>
              </a:spcAft>
            </a:pPr>
            <a:r>
              <a:rPr lang="en-US" b="1" dirty="0">
                <a:solidFill>
                  <a:schemeClr val="bg1"/>
                </a:solidFill>
                <a:latin typeface="Calibri" panose="020F0502020204030204" pitchFamily="34" charset="0"/>
                <a:cs typeface="Calibri" panose="020F0502020204030204" pitchFamily="34" charset="0"/>
              </a:rPr>
              <a:t>Acalabrutinib vs IdR/BR</a:t>
            </a:r>
          </a:p>
        </p:txBody>
      </p:sp>
      <p:sp>
        <p:nvSpPr>
          <p:cNvPr id="763" name="TextBox 762">
            <a:extLst>
              <a:ext uri="{FF2B5EF4-FFF2-40B4-BE49-F238E27FC236}">
                <a16:creationId xmlns:a16="http://schemas.microsoft.com/office/drawing/2014/main" id="{D80622A6-7F46-9885-CA40-A01953DC8754}"/>
              </a:ext>
            </a:extLst>
          </p:cNvPr>
          <p:cNvSpPr txBox="1"/>
          <p:nvPr/>
        </p:nvSpPr>
        <p:spPr>
          <a:xfrm>
            <a:off x="6560821" y="1490228"/>
            <a:ext cx="4945380" cy="369332"/>
          </a:xfrm>
          <a:prstGeom prst="rect">
            <a:avLst/>
          </a:prstGeom>
          <a:noFill/>
        </p:spPr>
        <p:txBody>
          <a:bodyPr wrap="square" rtlCol="0">
            <a:spAutoFit/>
          </a:bodyPr>
          <a:lstStyle/>
          <a:p>
            <a:pPr algn="ctr" defTabSz="609585" eaLnBrk="1" fontAlgn="auto" hangingPunct="1">
              <a:spcBef>
                <a:spcPts val="0"/>
              </a:spcBef>
              <a:spcAft>
                <a:spcPts val="0"/>
              </a:spcAft>
            </a:pPr>
            <a:r>
              <a:rPr lang="en-US" b="1" dirty="0">
                <a:solidFill>
                  <a:schemeClr val="bg1"/>
                </a:solidFill>
                <a:latin typeface="Calibri" panose="020F0502020204030204" pitchFamily="34" charset="0"/>
                <a:cs typeface="Calibri" panose="020F0502020204030204" pitchFamily="34" charset="0"/>
              </a:rPr>
              <a:t>Acalabrutinib vs IdR or BR</a:t>
            </a:r>
          </a:p>
        </p:txBody>
      </p:sp>
      <p:cxnSp>
        <p:nvCxnSpPr>
          <p:cNvPr id="3" name="Straight Connector 2">
            <a:extLst>
              <a:ext uri="{FF2B5EF4-FFF2-40B4-BE49-F238E27FC236}">
                <a16:creationId xmlns:a16="http://schemas.microsoft.com/office/drawing/2014/main" id="{787639C6-D27E-F406-E771-4DB678E4C6EC}"/>
              </a:ext>
            </a:extLst>
          </p:cNvPr>
          <p:cNvCxnSpPr>
            <a:cxnSpLocks/>
          </p:cNvCxnSpPr>
          <p:nvPr/>
        </p:nvCxnSpPr>
        <p:spPr bwMode="auto">
          <a:xfrm>
            <a:off x="1112520" y="4907280"/>
            <a:ext cx="493014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5A664808-070D-55EE-392D-FCD2828E99FF}"/>
              </a:ext>
            </a:extLst>
          </p:cNvPr>
          <p:cNvCxnSpPr>
            <a:cxnSpLocks/>
          </p:cNvCxnSpPr>
          <p:nvPr/>
        </p:nvCxnSpPr>
        <p:spPr bwMode="auto">
          <a:xfrm flipV="1">
            <a:off x="1127760" y="2057400"/>
            <a:ext cx="0" cy="284226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E606FBF-79C0-B446-35BC-7550E266CC19}"/>
              </a:ext>
            </a:extLst>
          </p:cNvPr>
          <p:cNvCxnSpPr/>
          <p:nvPr/>
        </p:nvCxnSpPr>
        <p:spPr bwMode="auto">
          <a:xfrm flipV="1">
            <a:off x="4853940" y="2057400"/>
            <a:ext cx="0" cy="2849880"/>
          </a:xfrm>
          <a:prstGeom prst="line">
            <a:avLst/>
          </a:prstGeom>
          <a:noFill/>
          <a:ln w="28575" cap="flat" cmpd="sng" algn="ctr">
            <a:solidFill>
              <a:schemeClr val="bg1"/>
            </a:solidFill>
            <a:prstDash val="sysDot"/>
            <a:round/>
            <a:headEnd type="none" w="med" len="med"/>
            <a:tailEnd type="none" w="med" len="med"/>
          </a:ln>
          <a:effectLst/>
        </p:spPr>
      </p:cxnSp>
      <p:cxnSp>
        <p:nvCxnSpPr>
          <p:cNvPr id="12" name="Straight Connector 11">
            <a:extLst>
              <a:ext uri="{FF2B5EF4-FFF2-40B4-BE49-F238E27FC236}">
                <a16:creationId xmlns:a16="http://schemas.microsoft.com/office/drawing/2014/main" id="{781CAB48-34FB-320D-916F-B7DF48525040}"/>
              </a:ext>
            </a:extLst>
          </p:cNvPr>
          <p:cNvCxnSpPr>
            <a:cxnSpLocks/>
          </p:cNvCxnSpPr>
          <p:nvPr/>
        </p:nvCxnSpPr>
        <p:spPr bwMode="auto">
          <a:xfrm flipH="1">
            <a:off x="1066800" y="206502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D1F41AB-820F-44BD-548A-21665CE91F74}"/>
              </a:ext>
            </a:extLst>
          </p:cNvPr>
          <p:cNvCxnSpPr>
            <a:cxnSpLocks/>
          </p:cNvCxnSpPr>
          <p:nvPr/>
        </p:nvCxnSpPr>
        <p:spPr bwMode="auto">
          <a:xfrm flipH="1">
            <a:off x="1066800" y="2633472"/>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62E9DE7-6424-F7A7-8BBA-867D4B478481}"/>
              </a:ext>
            </a:extLst>
          </p:cNvPr>
          <p:cNvCxnSpPr>
            <a:cxnSpLocks/>
          </p:cNvCxnSpPr>
          <p:nvPr/>
        </p:nvCxnSpPr>
        <p:spPr bwMode="auto">
          <a:xfrm flipH="1">
            <a:off x="1066800" y="3201924"/>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6A0C558-11CF-0E40-6850-8AEB9AFE9BFD}"/>
              </a:ext>
            </a:extLst>
          </p:cNvPr>
          <p:cNvCxnSpPr>
            <a:cxnSpLocks/>
          </p:cNvCxnSpPr>
          <p:nvPr/>
        </p:nvCxnSpPr>
        <p:spPr bwMode="auto">
          <a:xfrm flipH="1">
            <a:off x="1066800" y="3770376"/>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B35BC30-D17A-620C-7C13-18CA7E741190}"/>
              </a:ext>
            </a:extLst>
          </p:cNvPr>
          <p:cNvCxnSpPr>
            <a:cxnSpLocks/>
          </p:cNvCxnSpPr>
          <p:nvPr/>
        </p:nvCxnSpPr>
        <p:spPr bwMode="auto">
          <a:xfrm flipH="1">
            <a:off x="1066800" y="4338828"/>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A1F0425-DB1C-BB22-D751-CBC0037E1498}"/>
              </a:ext>
            </a:extLst>
          </p:cNvPr>
          <p:cNvCxnSpPr>
            <a:cxnSpLocks/>
          </p:cNvCxnSpPr>
          <p:nvPr/>
        </p:nvCxnSpPr>
        <p:spPr bwMode="auto">
          <a:xfrm flipH="1">
            <a:off x="1066800" y="4907280"/>
            <a:ext cx="60960" cy="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5B759EF-8A52-3D15-F85F-47729B6AC34E}"/>
              </a:ext>
            </a:extLst>
          </p:cNvPr>
          <p:cNvSpPr txBox="1"/>
          <p:nvPr/>
        </p:nvSpPr>
        <p:spPr bwMode="auto">
          <a:xfrm>
            <a:off x="536666" y="187480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ACA29F07-4CF4-5BD8-4061-73175108417A}"/>
              </a:ext>
            </a:extLst>
          </p:cNvPr>
          <p:cNvSpPr txBox="1"/>
          <p:nvPr/>
        </p:nvSpPr>
        <p:spPr bwMode="auto">
          <a:xfrm>
            <a:off x="536666" y="244962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1F1F7BAD-9E17-8F1A-35AE-A5342A3C551E}"/>
              </a:ext>
            </a:extLst>
          </p:cNvPr>
          <p:cNvSpPr txBox="1"/>
          <p:nvPr/>
        </p:nvSpPr>
        <p:spPr bwMode="auto">
          <a:xfrm>
            <a:off x="536666" y="302445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9FEC0D75-6AF4-6A6E-54AF-55F96CA5E706}"/>
              </a:ext>
            </a:extLst>
          </p:cNvPr>
          <p:cNvSpPr txBox="1"/>
          <p:nvPr/>
        </p:nvSpPr>
        <p:spPr bwMode="auto">
          <a:xfrm>
            <a:off x="536666" y="359927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494A9960-E046-33B6-57AD-9BA040E49D23}"/>
              </a:ext>
            </a:extLst>
          </p:cNvPr>
          <p:cNvSpPr txBox="1"/>
          <p:nvPr/>
        </p:nvSpPr>
        <p:spPr bwMode="auto">
          <a:xfrm>
            <a:off x="536666" y="417410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A87B160B-5685-B010-D67B-420E421C08DB}"/>
              </a:ext>
            </a:extLst>
          </p:cNvPr>
          <p:cNvSpPr txBox="1"/>
          <p:nvPr/>
        </p:nvSpPr>
        <p:spPr bwMode="auto">
          <a:xfrm>
            <a:off x="536666" y="4710824"/>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94BE6DED-19AD-DFAC-EC89-736F9CF64D24}"/>
              </a:ext>
            </a:extLst>
          </p:cNvPr>
          <p:cNvSpPr txBox="1"/>
          <p:nvPr/>
        </p:nvSpPr>
        <p:spPr bwMode="auto">
          <a:xfrm rot="16200000">
            <a:off x="-1017944" y="3380302"/>
            <a:ext cx="3030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28" name="TextBox 27">
            <a:extLst>
              <a:ext uri="{FF2B5EF4-FFF2-40B4-BE49-F238E27FC236}">
                <a16:creationId xmlns:a16="http://schemas.microsoft.com/office/drawing/2014/main" id="{82F4E185-39DF-EADF-1CFD-57EDE6529925}"/>
              </a:ext>
            </a:extLst>
          </p:cNvPr>
          <p:cNvSpPr txBox="1"/>
          <p:nvPr/>
        </p:nvSpPr>
        <p:spPr bwMode="auto">
          <a:xfrm>
            <a:off x="1123396" y="5183106"/>
            <a:ext cx="4785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29" name="TextBox 28">
            <a:extLst>
              <a:ext uri="{FF2B5EF4-FFF2-40B4-BE49-F238E27FC236}">
                <a16:creationId xmlns:a16="http://schemas.microsoft.com/office/drawing/2014/main" id="{C55D1784-1022-CC5E-4581-51CE08E0DD5E}"/>
              </a:ext>
            </a:extLst>
          </p:cNvPr>
          <p:cNvSpPr txBox="1"/>
          <p:nvPr/>
        </p:nvSpPr>
        <p:spPr bwMode="auto">
          <a:xfrm>
            <a:off x="1569244" y="4361445"/>
            <a:ext cx="10612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Acala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IdR/BR</a:t>
            </a:r>
          </a:p>
        </p:txBody>
      </p:sp>
      <p:sp>
        <p:nvSpPr>
          <p:cNvPr id="30" name="TextBox 29">
            <a:extLst>
              <a:ext uri="{FF2B5EF4-FFF2-40B4-BE49-F238E27FC236}">
                <a16:creationId xmlns:a16="http://schemas.microsoft.com/office/drawing/2014/main" id="{EBF51771-F1E8-3C7E-6CEE-29B46872F59E}"/>
              </a:ext>
            </a:extLst>
          </p:cNvPr>
          <p:cNvSpPr txBox="1"/>
          <p:nvPr/>
        </p:nvSpPr>
        <p:spPr bwMode="auto">
          <a:xfrm>
            <a:off x="1120380" y="3773038"/>
            <a:ext cx="31584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Acala: IdR/BR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(95% CI): 0.28 (0.20, 0.38)</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 0.0001</a:t>
            </a:r>
          </a:p>
        </p:txBody>
      </p:sp>
      <p:cxnSp>
        <p:nvCxnSpPr>
          <p:cNvPr id="31" name="Straight Connector 30">
            <a:extLst>
              <a:ext uri="{FF2B5EF4-FFF2-40B4-BE49-F238E27FC236}">
                <a16:creationId xmlns:a16="http://schemas.microsoft.com/office/drawing/2014/main" id="{AB5A0E23-BE49-A11F-9919-23362CBEECDC}"/>
              </a:ext>
            </a:extLst>
          </p:cNvPr>
          <p:cNvCxnSpPr>
            <a:cxnSpLocks/>
          </p:cNvCxnSpPr>
          <p:nvPr/>
        </p:nvCxnSpPr>
        <p:spPr bwMode="auto">
          <a:xfrm flipH="1">
            <a:off x="1218121" y="4525589"/>
            <a:ext cx="349994" cy="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AEF9427-6521-D521-E923-A986CB6B87D4}"/>
              </a:ext>
            </a:extLst>
          </p:cNvPr>
          <p:cNvCxnSpPr>
            <a:cxnSpLocks/>
          </p:cNvCxnSpPr>
          <p:nvPr/>
        </p:nvCxnSpPr>
        <p:spPr bwMode="auto">
          <a:xfrm flipH="1">
            <a:off x="1218121" y="4764459"/>
            <a:ext cx="349994" cy="0"/>
          </a:xfrm>
          <a:prstGeom prst="line">
            <a:avLst/>
          </a:prstGeom>
          <a:noFill/>
          <a:ln w="28575" cap="flat" cmpd="sng" algn="ctr">
            <a:solidFill>
              <a:schemeClr val="accent3"/>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EFF90C42-1B17-18C8-861E-F282311DEE04}"/>
              </a:ext>
            </a:extLst>
          </p:cNvPr>
          <p:cNvSpPr txBox="1"/>
          <p:nvPr/>
        </p:nvSpPr>
        <p:spPr bwMode="auto">
          <a:xfrm>
            <a:off x="3489796" y="2497203"/>
            <a:ext cx="1710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Median PFS: NR</a:t>
            </a:r>
          </a:p>
        </p:txBody>
      </p:sp>
      <p:sp>
        <p:nvSpPr>
          <p:cNvPr id="34" name="TextBox 33">
            <a:extLst>
              <a:ext uri="{FF2B5EF4-FFF2-40B4-BE49-F238E27FC236}">
                <a16:creationId xmlns:a16="http://schemas.microsoft.com/office/drawing/2014/main" id="{4E924458-3CF0-2513-0B62-B8129B4AA762}"/>
              </a:ext>
            </a:extLst>
          </p:cNvPr>
          <p:cNvSpPr txBox="1"/>
          <p:nvPr/>
        </p:nvSpPr>
        <p:spPr bwMode="auto">
          <a:xfrm>
            <a:off x="3020191" y="4364875"/>
            <a:ext cx="1971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Median PFS: 16.8 mo</a:t>
            </a:r>
          </a:p>
        </p:txBody>
      </p:sp>
      <p:sp>
        <p:nvSpPr>
          <p:cNvPr id="35" name="TextBox 34">
            <a:extLst>
              <a:ext uri="{FF2B5EF4-FFF2-40B4-BE49-F238E27FC236}">
                <a16:creationId xmlns:a16="http://schemas.microsoft.com/office/drawing/2014/main" id="{C2A2E86E-FD3A-AB3C-08F9-FCB8A5D67B75}"/>
              </a:ext>
            </a:extLst>
          </p:cNvPr>
          <p:cNvSpPr txBox="1"/>
          <p:nvPr/>
        </p:nvSpPr>
        <p:spPr bwMode="auto">
          <a:xfrm>
            <a:off x="4246334" y="3445387"/>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62%</a:t>
            </a:r>
          </a:p>
        </p:txBody>
      </p:sp>
      <p:sp>
        <p:nvSpPr>
          <p:cNvPr id="36" name="TextBox 35">
            <a:extLst>
              <a:ext uri="{FF2B5EF4-FFF2-40B4-BE49-F238E27FC236}">
                <a16:creationId xmlns:a16="http://schemas.microsoft.com/office/drawing/2014/main" id="{DCBCCA6A-1593-C643-2D7A-88E65871C8E4}"/>
              </a:ext>
            </a:extLst>
          </p:cNvPr>
          <p:cNvSpPr txBox="1"/>
          <p:nvPr/>
        </p:nvSpPr>
        <p:spPr bwMode="auto">
          <a:xfrm>
            <a:off x="4989147" y="3835546"/>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19%</a:t>
            </a:r>
          </a:p>
        </p:txBody>
      </p:sp>
      <p:cxnSp>
        <p:nvCxnSpPr>
          <p:cNvPr id="37" name="Straight Connector 36">
            <a:extLst>
              <a:ext uri="{FF2B5EF4-FFF2-40B4-BE49-F238E27FC236}">
                <a16:creationId xmlns:a16="http://schemas.microsoft.com/office/drawing/2014/main" id="{90687B51-745C-1247-505E-893483B1C060}"/>
              </a:ext>
            </a:extLst>
          </p:cNvPr>
          <p:cNvCxnSpPr>
            <a:cxnSpLocks/>
          </p:cNvCxnSpPr>
          <p:nvPr/>
        </p:nvCxnSpPr>
        <p:spPr bwMode="auto">
          <a:xfrm flipH="1">
            <a:off x="4899757" y="4080498"/>
            <a:ext cx="178780" cy="25256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61AF74-32DE-DE86-4C3B-8F2ACAC1DB64}"/>
              </a:ext>
            </a:extLst>
          </p:cNvPr>
          <p:cNvCxnSpPr>
            <a:cxnSpLocks/>
          </p:cNvCxnSpPr>
          <p:nvPr/>
        </p:nvCxnSpPr>
        <p:spPr bwMode="auto">
          <a:xfrm flipH="1">
            <a:off x="4574257" y="3234914"/>
            <a:ext cx="204630" cy="239096"/>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C770B6E9-E396-535D-5051-E1C05A5F20A6}"/>
              </a:ext>
            </a:extLst>
          </p:cNvPr>
          <p:cNvSpPr txBox="1"/>
          <p:nvPr/>
        </p:nvSpPr>
        <p:spPr bwMode="auto">
          <a:xfrm>
            <a:off x="5591717"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cxnSp>
        <p:nvCxnSpPr>
          <p:cNvPr id="15" name="Straight Connector 14">
            <a:extLst>
              <a:ext uri="{FF2B5EF4-FFF2-40B4-BE49-F238E27FC236}">
                <a16:creationId xmlns:a16="http://schemas.microsoft.com/office/drawing/2014/main" id="{93BD618B-C8C2-63D4-C2B1-E1AA0441F23F}"/>
              </a:ext>
            </a:extLst>
          </p:cNvPr>
          <p:cNvCxnSpPr>
            <a:cxnSpLocks/>
          </p:cNvCxnSpPr>
          <p:nvPr/>
        </p:nvCxnSpPr>
        <p:spPr bwMode="auto">
          <a:xfrm>
            <a:off x="1127760"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6F6C96-C5FA-53FB-169B-E16097DD319E}"/>
              </a:ext>
            </a:extLst>
          </p:cNvPr>
          <p:cNvCxnSpPr>
            <a:cxnSpLocks/>
          </p:cNvCxnSpPr>
          <p:nvPr/>
        </p:nvCxnSpPr>
        <p:spPr bwMode="auto">
          <a:xfrm>
            <a:off x="1393538"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8318EB0-C1C5-0540-F087-6ED82F9EF62E}"/>
              </a:ext>
            </a:extLst>
          </p:cNvPr>
          <p:cNvCxnSpPr>
            <a:cxnSpLocks/>
          </p:cNvCxnSpPr>
          <p:nvPr/>
        </p:nvCxnSpPr>
        <p:spPr bwMode="auto">
          <a:xfrm>
            <a:off x="1659316"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47AB12C-183E-FE49-548E-E323F3FEBD9E}"/>
              </a:ext>
            </a:extLst>
          </p:cNvPr>
          <p:cNvCxnSpPr>
            <a:cxnSpLocks/>
          </p:cNvCxnSpPr>
          <p:nvPr/>
        </p:nvCxnSpPr>
        <p:spPr bwMode="auto">
          <a:xfrm>
            <a:off x="1925094"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88B1E8A-7D7D-1F99-EEE5-F2019583CFB3}"/>
              </a:ext>
            </a:extLst>
          </p:cNvPr>
          <p:cNvCxnSpPr>
            <a:cxnSpLocks/>
          </p:cNvCxnSpPr>
          <p:nvPr/>
        </p:nvCxnSpPr>
        <p:spPr bwMode="auto">
          <a:xfrm>
            <a:off x="2190872"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CF00219-CFCE-B68B-A932-8CA9DD6419A8}"/>
              </a:ext>
            </a:extLst>
          </p:cNvPr>
          <p:cNvCxnSpPr>
            <a:cxnSpLocks/>
          </p:cNvCxnSpPr>
          <p:nvPr/>
        </p:nvCxnSpPr>
        <p:spPr bwMode="auto">
          <a:xfrm>
            <a:off x="2456650"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F14D597-266D-37C2-6F0B-B64C088496B0}"/>
              </a:ext>
            </a:extLst>
          </p:cNvPr>
          <p:cNvCxnSpPr>
            <a:cxnSpLocks/>
          </p:cNvCxnSpPr>
          <p:nvPr/>
        </p:nvCxnSpPr>
        <p:spPr bwMode="auto">
          <a:xfrm>
            <a:off x="2722428"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F7E78BA-4C1B-343C-B089-58DD562DE1B8}"/>
              </a:ext>
            </a:extLst>
          </p:cNvPr>
          <p:cNvCxnSpPr>
            <a:cxnSpLocks/>
          </p:cNvCxnSpPr>
          <p:nvPr/>
        </p:nvCxnSpPr>
        <p:spPr bwMode="auto">
          <a:xfrm>
            <a:off x="2988206"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60643D5-2B2C-5D00-084A-783C822C1ECE}"/>
              </a:ext>
            </a:extLst>
          </p:cNvPr>
          <p:cNvCxnSpPr>
            <a:cxnSpLocks/>
          </p:cNvCxnSpPr>
          <p:nvPr/>
        </p:nvCxnSpPr>
        <p:spPr bwMode="auto">
          <a:xfrm>
            <a:off x="3253984"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1F48676-E4D9-75B7-D1B6-4051E60142D8}"/>
              </a:ext>
            </a:extLst>
          </p:cNvPr>
          <p:cNvCxnSpPr>
            <a:cxnSpLocks/>
          </p:cNvCxnSpPr>
          <p:nvPr/>
        </p:nvCxnSpPr>
        <p:spPr bwMode="auto">
          <a:xfrm>
            <a:off x="3519762"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57E72E9-7DF6-5079-0D4B-EDBE9B31D14C}"/>
              </a:ext>
            </a:extLst>
          </p:cNvPr>
          <p:cNvCxnSpPr>
            <a:cxnSpLocks/>
          </p:cNvCxnSpPr>
          <p:nvPr/>
        </p:nvCxnSpPr>
        <p:spPr bwMode="auto">
          <a:xfrm>
            <a:off x="3785540"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024F0C5-0E79-85EA-60C5-569D9AB79EC7}"/>
              </a:ext>
            </a:extLst>
          </p:cNvPr>
          <p:cNvCxnSpPr>
            <a:cxnSpLocks/>
          </p:cNvCxnSpPr>
          <p:nvPr/>
        </p:nvCxnSpPr>
        <p:spPr bwMode="auto">
          <a:xfrm>
            <a:off x="4051318"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5F597A2-41E8-0E6B-B533-3B26DA9D2F46}"/>
              </a:ext>
            </a:extLst>
          </p:cNvPr>
          <p:cNvCxnSpPr>
            <a:cxnSpLocks/>
          </p:cNvCxnSpPr>
          <p:nvPr/>
        </p:nvCxnSpPr>
        <p:spPr bwMode="auto">
          <a:xfrm>
            <a:off x="4317096"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C337AB8-30BC-AEA5-3F40-92F870E623C1}"/>
              </a:ext>
            </a:extLst>
          </p:cNvPr>
          <p:cNvCxnSpPr>
            <a:cxnSpLocks/>
          </p:cNvCxnSpPr>
          <p:nvPr/>
        </p:nvCxnSpPr>
        <p:spPr bwMode="auto">
          <a:xfrm>
            <a:off x="4582874"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B42FB85-616F-F4D5-418D-674CCCDA5501}"/>
              </a:ext>
            </a:extLst>
          </p:cNvPr>
          <p:cNvCxnSpPr>
            <a:cxnSpLocks/>
          </p:cNvCxnSpPr>
          <p:nvPr/>
        </p:nvCxnSpPr>
        <p:spPr bwMode="auto">
          <a:xfrm>
            <a:off x="4848652"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17EDC2E-3049-2CD7-202E-733F55580B51}"/>
              </a:ext>
            </a:extLst>
          </p:cNvPr>
          <p:cNvCxnSpPr>
            <a:cxnSpLocks/>
          </p:cNvCxnSpPr>
          <p:nvPr/>
        </p:nvCxnSpPr>
        <p:spPr bwMode="auto">
          <a:xfrm>
            <a:off x="5114430"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08A1316-09E9-EC8C-685B-9A322AA0F7F0}"/>
              </a:ext>
            </a:extLst>
          </p:cNvPr>
          <p:cNvCxnSpPr>
            <a:cxnSpLocks/>
          </p:cNvCxnSpPr>
          <p:nvPr/>
        </p:nvCxnSpPr>
        <p:spPr bwMode="auto">
          <a:xfrm>
            <a:off x="5380208"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501102A-7E74-79C3-9517-4F961D73A9E3}"/>
              </a:ext>
            </a:extLst>
          </p:cNvPr>
          <p:cNvCxnSpPr>
            <a:cxnSpLocks/>
          </p:cNvCxnSpPr>
          <p:nvPr/>
        </p:nvCxnSpPr>
        <p:spPr bwMode="auto">
          <a:xfrm>
            <a:off x="5645986" y="4909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D13241B-CB58-447A-0A7A-98B9737C5955}"/>
              </a:ext>
            </a:extLst>
          </p:cNvPr>
          <p:cNvCxnSpPr>
            <a:cxnSpLocks/>
          </p:cNvCxnSpPr>
          <p:nvPr/>
        </p:nvCxnSpPr>
        <p:spPr bwMode="auto">
          <a:xfrm>
            <a:off x="5911757" y="49090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6F790BB1-6FFA-CEEF-41B7-4EEBC3EE15DC}"/>
              </a:ext>
            </a:extLst>
          </p:cNvPr>
          <p:cNvSpPr txBox="1"/>
          <p:nvPr/>
        </p:nvSpPr>
        <p:spPr bwMode="auto">
          <a:xfrm>
            <a:off x="804951"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AB03A92E-5B08-3CC1-BBBA-B93AEF93DD18}"/>
              </a:ext>
            </a:extLst>
          </p:cNvPr>
          <p:cNvSpPr txBox="1"/>
          <p:nvPr/>
        </p:nvSpPr>
        <p:spPr bwMode="auto">
          <a:xfrm>
            <a:off x="1070882"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B295B1F6-826D-8CD1-2B01-7BD6A7694A14}"/>
              </a:ext>
            </a:extLst>
          </p:cNvPr>
          <p:cNvSpPr txBox="1"/>
          <p:nvPr/>
        </p:nvSpPr>
        <p:spPr bwMode="auto">
          <a:xfrm>
            <a:off x="1336813"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D3724A98-4EBC-3D80-8927-A7A1451D7551}"/>
              </a:ext>
            </a:extLst>
          </p:cNvPr>
          <p:cNvSpPr txBox="1"/>
          <p:nvPr/>
        </p:nvSpPr>
        <p:spPr bwMode="auto">
          <a:xfrm>
            <a:off x="1602744"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4" name="TextBox 63">
            <a:extLst>
              <a:ext uri="{FF2B5EF4-FFF2-40B4-BE49-F238E27FC236}">
                <a16:creationId xmlns:a16="http://schemas.microsoft.com/office/drawing/2014/main" id="{F1346A00-1C1D-B79A-8B9C-CD333F6781AD}"/>
              </a:ext>
            </a:extLst>
          </p:cNvPr>
          <p:cNvSpPr txBox="1"/>
          <p:nvPr/>
        </p:nvSpPr>
        <p:spPr bwMode="auto">
          <a:xfrm>
            <a:off x="1868675"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5" name="TextBox 64">
            <a:extLst>
              <a:ext uri="{FF2B5EF4-FFF2-40B4-BE49-F238E27FC236}">
                <a16:creationId xmlns:a16="http://schemas.microsoft.com/office/drawing/2014/main" id="{307E5425-108B-5B76-91A1-DE4365C39A7C}"/>
              </a:ext>
            </a:extLst>
          </p:cNvPr>
          <p:cNvSpPr txBox="1"/>
          <p:nvPr/>
        </p:nvSpPr>
        <p:spPr bwMode="auto">
          <a:xfrm>
            <a:off x="2134606"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6" name="TextBox 65">
            <a:extLst>
              <a:ext uri="{FF2B5EF4-FFF2-40B4-BE49-F238E27FC236}">
                <a16:creationId xmlns:a16="http://schemas.microsoft.com/office/drawing/2014/main" id="{36D04586-FB27-F29C-A55A-8D106D069E6E}"/>
              </a:ext>
            </a:extLst>
          </p:cNvPr>
          <p:cNvSpPr txBox="1"/>
          <p:nvPr/>
        </p:nvSpPr>
        <p:spPr bwMode="auto">
          <a:xfrm>
            <a:off x="2400537"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7" name="TextBox 66">
            <a:extLst>
              <a:ext uri="{FF2B5EF4-FFF2-40B4-BE49-F238E27FC236}">
                <a16:creationId xmlns:a16="http://schemas.microsoft.com/office/drawing/2014/main" id="{E03FCE8D-9831-3409-B9D4-7B6D97AAFDA4}"/>
              </a:ext>
            </a:extLst>
          </p:cNvPr>
          <p:cNvSpPr txBox="1"/>
          <p:nvPr/>
        </p:nvSpPr>
        <p:spPr bwMode="auto">
          <a:xfrm>
            <a:off x="2666468"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68" name="TextBox 67">
            <a:extLst>
              <a:ext uri="{FF2B5EF4-FFF2-40B4-BE49-F238E27FC236}">
                <a16:creationId xmlns:a16="http://schemas.microsoft.com/office/drawing/2014/main" id="{815B6AC3-97BB-9B53-636A-C0AD67091E77}"/>
              </a:ext>
            </a:extLst>
          </p:cNvPr>
          <p:cNvSpPr txBox="1"/>
          <p:nvPr/>
        </p:nvSpPr>
        <p:spPr bwMode="auto">
          <a:xfrm>
            <a:off x="2932399"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9" name="TextBox 68">
            <a:extLst>
              <a:ext uri="{FF2B5EF4-FFF2-40B4-BE49-F238E27FC236}">
                <a16:creationId xmlns:a16="http://schemas.microsoft.com/office/drawing/2014/main" id="{F7BDFB27-7479-3DB5-19D2-5E2D050EBF60}"/>
              </a:ext>
            </a:extLst>
          </p:cNvPr>
          <p:cNvSpPr txBox="1"/>
          <p:nvPr/>
        </p:nvSpPr>
        <p:spPr bwMode="auto">
          <a:xfrm>
            <a:off x="3198330"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0" name="TextBox 69">
            <a:extLst>
              <a:ext uri="{FF2B5EF4-FFF2-40B4-BE49-F238E27FC236}">
                <a16:creationId xmlns:a16="http://schemas.microsoft.com/office/drawing/2014/main" id="{4305203A-275C-B20B-9251-5B78A53CF996}"/>
              </a:ext>
            </a:extLst>
          </p:cNvPr>
          <p:cNvSpPr txBox="1"/>
          <p:nvPr/>
        </p:nvSpPr>
        <p:spPr bwMode="auto">
          <a:xfrm>
            <a:off x="3464261"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E9BC3793-18FA-B412-4232-2F7EC9359612}"/>
              </a:ext>
            </a:extLst>
          </p:cNvPr>
          <p:cNvSpPr txBox="1"/>
          <p:nvPr/>
        </p:nvSpPr>
        <p:spPr bwMode="auto">
          <a:xfrm>
            <a:off x="3730192"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72" name="TextBox 71">
            <a:extLst>
              <a:ext uri="{FF2B5EF4-FFF2-40B4-BE49-F238E27FC236}">
                <a16:creationId xmlns:a16="http://schemas.microsoft.com/office/drawing/2014/main" id="{3FBD1B0B-46A5-68D5-E515-98BD400A6597}"/>
              </a:ext>
            </a:extLst>
          </p:cNvPr>
          <p:cNvSpPr txBox="1"/>
          <p:nvPr/>
        </p:nvSpPr>
        <p:spPr bwMode="auto">
          <a:xfrm>
            <a:off x="3996123"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73" name="TextBox 72">
            <a:extLst>
              <a:ext uri="{FF2B5EF4-FFF2-40B4-BE49-F238E27FC236}">
                <a16:creationId xmlns:a16="http://schemas.microsoft.com/office/drawing/2014/main" id="{6DE4463F-879C-E93F-7B99-71720C1E6CCF}"/>
              </a:ext>
            </a:extLst>
          </p:cNvPr>
          <p:cNvSpPr txBox="1"/>
          <p:nvPr/>
        </p:nvSpPr>
        <p:spPr bwMode="auto">
          <a:xfrm>
            <a:off x="4262054"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74" name="TextBox 73">
            <a:extLst>
              <a:ext uri="{FF2B5EF4-FFF2-40B4-BE49-F238E27FC236}">
                <a16:creationId xmlns:a16="http://schemas.microsoft.com/office/drawing/2014/main" id="{7AD27EF4-A263-E06E-9B7D-F6B5FCAF2B32}"/>
              </a:ext>
            </a:extLst>
          </p:cNvPr>
          <p:cNvSpPr txBox="1"/>
          <p:nvPr/>
        </p:nvSpPr>
        <p:spPr bwMode="auto">
          <a:xfrm>
            <a:off x="4527985"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endParaRPr lang="en-US" sz="1600"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F57C1923-AF68-3937-BC8C-076166640E14}"/>
              </a:ext>
            </a:extLst>
          </p:cNvPr>
          <p:cNvSpPr txBox="1"/>
          <p:nvPr/>
        </p:nvSpPr>
        <p:spPr bwMode="auto">
          <a:xfrm>
            <a:off x="4793916"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76" name="TextBox 75">
            <a:extLst>
              <a:ext uri="{FF2B5EF4-FFF2-40B4-BE49-F238E27FC236}">
                <a16:creationId xmlns:a16="http://schemas.microsoft.com/office/drawing/2014/main" id="{EAFBFACD-DFD0-9EB2-BA4B-C3E089A2AD75}"/>
              </a:ext>
            </a:extLst>
          </p:cNvPr>
          <p:cNvSpPr txBox="1"/>
          <p:nvPr/>
        </p:nvSpPr>
        <p:spPr bwMode="auto">
          <a:xfrm>
            <a:off x="5059847"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7" name="TextBox 76">
            <a:extLst>
              <a:ext uri="{FF2B5EF4-FFF2-40B4-BE49-F238E27FC236}">
                <a16:creationId xmlns:a16="http://schemas.microsoft.com/office/drawing/2014/main" id="{A1AF6F3F-E788-ACD2-AB04-727D9ABC137E}"/>
              </a:ext>
            </a:extLst>
          </p:cNvPr>
          <p:cNvSpPr txBox="1"/>
          <p:nvPr/>
        </p:nvSpPr>
        <p:spPr bwMode="auto">
          <a:xfrm>
            <a:off x="5325778" y="4920903"/>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78" name="TextBox 77">
            <a:extLst>
              <a:ext uri="{FF2B5EF4-FFF2-40B4-BE49-F238E27FC236}">
                <a16:creationId xmlns:a16="http://schemas.microsoft.com/office/drawing/2014/main" id="{2E47EBDE-15B9-B1D2-4B24-7450C1D1B897}"/>
              </a:ext>
            </a:extLst>
          </p:cNvPr>
          <p:cNvSpPr txBox="1"/>
          <p:nvPr/>
        </p:nvSpPr>
        <p:spPr bwMode="auto">
          <a:xfrm>
            <a:off x="418189" y="5374504"/>
            <a:ext cx="19891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Number at risk</a:t>
            </a:r>
          </a:p>
        </p:txBody>
      </p:sp>
      <p:sp>
        <p:nvSpPr>
          <p:cNvPr id="79" name="TextBox 78">
            <a:extLst>
              <a:ext uri="{FF2B5EF4-FFF2-40B4-BE49-F238E27FC236}">
                <a16:creationId xmlns:a16="http://schemas.microsoft.com/office/drawing/2014/main" id="{9582C34E-E763-1FDE-9B7B-B967C5B41E21}"/>
              </a:ext>
            </a:extLst>
          </p:cNvPr>
          <p:cNvSpPr txBox="1"/>
          <p:nvPr/>
        </p:nvSpPr>
        <p:spPr bwMode="auto">
          <a:xfrm>
            <a:off x="418189" y="5586440"/>
            <a:ext cx="910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Acala</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IdR/BR</a:t>
            </a:r>
          </a:p>
        </p:txBody>
      </p:sp>
      <p:sp>
        <p:nvSpPr>
          <p:cNvPr id="80" name="TextBox 79">
            <a:extLst>
              <a:ext uri="{FF2B5EF4-FFF2-40B4-BE49-F238E27FC236}">
                <a16:creationId xmlns:a16="http://schemas.microsoft.com/office/drawing/2014/main" id="{268BB6AB-2DFB-936E-5081-AF82DA2C0421}"/>
              </a:ext>
            </a:extLst>
          </p:cNvPr>
          <p:cNvSpPr txBox="1"/>
          <p:nvPr/>
        </p:nvSpPr>
        <p:spPr bwMode="auto">
          <a:xfrm>
            <a:off x="807187"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155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155</a:t>
            </a:r>
          </a:p>
        </p:txBody>
      </p:sp>
      <p:sp>
        <p:nvSpPr>
          <p:cNvPr id="81" name="TextBox 80">
            <a:extLst>
              <a:ext uri="{FF2B5EF4-FFF2-40B4-BE49-F238E27FC236}">
                <a16:creationId xmlns:a16="http://schemas.microsoft.com/office/drawing/2014/main" id="{F80D1A70-38BB-1953-AB11-6655A0696E4C}"/>
              </a:ext>
            </a:extLst>
          </p:cNvPr>
          <p:cNvSpPr txBox="1"/>
          <p:nvPr/>
        </p:nvSpPr>
        <p:spPr bwMode="auto">
          <a:xfrm>
            <a:off x="1073748"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151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147</a:t>
            </a:r>
          </a:p>
        </p:txBody>
      </p:sp>
      <p:sp>
        <p:nvSpPr>
          <p:cNvPr id="82" name="TextBox 81">
            <a:extLst>
              <a:ext uri="{FF2B5EF4-FFF2-40B4-BE49-F238E27FC236}">
                <a16:creationId xmlns:a16="http://schemas.microsoft.com/office/drawing/2014/main" id="{C608F770-DCDC-1A20-DB1F-7DD69518B4E3}"/>
              </a:ext>
            </a:extLst>
          </p:cNvPr>
          <p:cNvSpPr txBox="1"/>
          <p:nvPr/>
        </p:nvSpPr>
        <p:spPr bwMode="auto">
          <a:xfrm>
            <a:off x="1340309"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138</a:t>
            </a:r>
          </a:p>
        </p:txBody>
      </p:sp>
      <p:sp>
        <p:nvSpPr>
          <p:cNvPr id="83" name="TextBox 82">
            <a:extLst>
              <a:ext uri="{FF2B5EF4-FFF2-40B4-BE49-F238E27FC236}">
                <a16:creationId xmlns:a16="http://schemas.microsoft.com/office/drawing/2014/main" id="{11BBACD4-3B97-9FAB-BD0D-F42C33B888BB}"/>
              </a:ext>
            </a:extLst>
          </p:cNvPr>
          <p:cNvSpPr txBox="1"/>
          <p:nvPr/>
        </p:nvSpPr>
        <p:spPr bwMode="auto">
          <a:xfrm>
            <a:off x="1606870"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118</a:t>
            </a:r>
          </a:p>
        </p:txBody>
      </p:sp>
      <p:sp>
        <p:nvSpPr>
          <p:cNvPr id="84" name="TextBox 83">
            <a:extLst>
              <a:ext uri="{FF2B5EF4-FFF2-40B4-BE49-F238E27FC236}">
                <a16:creationId xmlns:a16="http://schemas.microsoft.com/office/drawing/2014/main" id="{A822098D-BD3C-95D4-8749-72FB7DF0CF5E}"/>
              </a:ext>
            </a:extLst>
          </p:cNvPr>
          <p:cNvSpPr txBox="1"/>
          <p:nvPr/>
        </p:nvSpPr>
        <p:spPr bwMode="auto">
          <a:xfrm>
            <a:off x="1873431"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95</a:t>
            </a:r>
          </a:p>
        </p:txBody>
      </p:sp>
      <p:sp>
        <p:nvSpPr>
          <p:cNvPr id="85" name="TextBox 84">
            <a:extLst>
              <a:ext uri="{FF2B5EF4-FFF2-40B4-BE49-F238E27FC236}">
                <a16:creationId xmlns:a16="http://schemas.microsoft.com/office/drawing/2014/main" id="{939C80A1-5C05-C99F-2121-2112A4575A95}"/>
              </a:ext>
            </a:extLst>
          </p:cNvPr>
          <p:cNvSpPr txBox="1"/>
          <p:nvPr/>
        </p:nvSpPr>
        <p:spPr bwMode="auto">
          <a:xfrm>
            <a:off x="2139992"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76</a:t>
            </a:r>
          </a:p>
        </p:txBody>
      </p:sp>
      <p:sp>
        <p:nvSpPr>
          <p:cNvPr id="86" name="TextBox 85">
            <a:extLst>
              <a:ext uri="{FF2B5EF4-FFF2-40B4-BE49-F238E27FC236}">
                <a16:creationId xmlns:a16="http://schemas.microsoft.com/office/drawing/2014/main" id="{5E9341AC-1D7E-CE89-5B0E-B95E3ED602E6}"/>
              </a:ext>
            </a:extLst>
          </p:cNvPr>
          <p:cNvSpPr txBox="1"/>
          <p:nvPr/>
        </p:nvSpPr>
        <p:spPr bwMode="auto">
          <a:xfrm>
            <a:off x="2406553"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66</a:t>
            </a:r>
          </a:p>
        </p:txBody>
      </p:sp>
      <p:sp>
        <p:nvSpPr>
          <p:cNvPr id="87" name="TextBox 86">
            <a:extLst>
              <a:ext uri="{FF2B5EF4-FFF2-40B4-BE49-F238E27FC236}">
                <a16:creationId xmlns:a16="http://schemas.microsoft.com/office/drawing/2014/main" id="{41A01782-A8E9-99D3-6987-2C84E1EE32D4}"/>
              </a:ext>
            </a:extLst>
          </p:cNvPr>
          <p:cNvSpPr txBox="1"/>
          <p:nvPr/>
        </p:nvSpPr>
        <p:spPr bwMode="auto">
          <a:xfrm>
            <a:off x="2673114"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62</a:t>
            </a:r>
          </a:p>
        </p:txBody>
      </p:sp>
      <p:sp>
        <p:nvSpPr>
          <p:cNvPr id="88" name="TextBox 87">
            <a:extLst>
              <a:ext uri="{FF2B5EF4-FFF2-40B4-BE49-F238E27FC236}">
                <a16:creationId xmlns:a16="http://schemas.microsoft.com/office/drawing/2014/main" id="{A9750CB2-E9C5-1E1C-C4F4-0601B22D1BB8}"/>
              </a:ext>
            </a:extLst>
          </p:cNvPr>
          <p:cNvSpPr txBox="1"/>
          <p:nvPr/>
        </p:nvSpPr>
        <p:spPr bwMode="auto">
          <a:xfrm>
            <a:off x="2939675"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52</a:t>
            </a:r>
          </a:p>
        </p:txBody>
      </p:sp>
      <p:sp>
        <p:nvSpPr>
          <p:cNvPr id="89" name="TextBox 88">
            <a:extLst>
              <a:ext uri="{FF2B5EF4-FFF2-40B4-BE49-F238E27FC236}">
                <a16:creationId xmlns:a16="http://schemas.microsoft.com/office/drawing/2014/main" id="{B59ED285-4FFA-F045-49E0-CAB64C2FC6D9}"/>
              </a:ext>
            </a:extLst>
          </p:cNvPr>
          <p:cNvSpPr txBox="1"/>
          <p:nvPr/>
        </p:nvSpPr>
        <p:spPr bwMode="auto">
          <a:xfrm>
            <a:off x="3206236"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42</a:t>
            </a:r>
          </a:p>
        </p:txBody>
      </p:sp>
      <p:sp>
        <p:nvSpPr>
          <p:cNvPr id="90" name="TextBox 89">
            <a:extLst>
              <a:ext uri="{FF2B5EF4-FFF2-40B4-BE49-F238E27FC236}">
                <a16:creationId xmlns:a16="http://schemas.microsoft.com/office/drawing/2014/main" id="{ABC4B5E9-1D4B-45CF-4FB3-0EABB1CDBA8C}"/>
              </a:ext>
            </a:extLst>
          </p:cNvPr>
          <p:cNvSpPr txBox="1"/>
          <p:nvPr/>
        </p:nvSpPr>
        <p:spPr bwMode="auto">
          <a:xfrm>
            <a:off x="3472797"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35</a:t>
            </a:r>
          </a:p>
        </p:txBody>
      </p:sp>
      <p:sp>
        <p:nvSpPr>
          <p:cNvPr id="91" name="TextBox 90">
            <a:extLst>
              <a:ext uri="{FF2B5EF4-FFF2-40B4-BE49-F238E27FC236}">
                <a16:creationId xmlns:a16="http://schemas.microsoft.com/office/drawing/2014/main" id="{788C4205-89CD-56B4-B825-5DE899998547}"/>
              </a:ext>
            </a:extLst>
          </p:cNvPr>
          <p:cNvSpPr txBox="1"/>
          <p:nvPr/>
        </p:nvSpPr>
        <p:spPr bwMode="auto">
          <a:xfrm>
            <a:off x="3739358"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32</a:t>
            </a:r>
          </a:p>
        </p:txBody>
      </p:sp>
      <p:sp>
        <p:nvSpPr>
          <p:cNvPr id="92" name="TextBox 91">
            <a:extLst>
              <a:ext uri="{FF2B5EF4-FFF2-40B4-BE49-F238E27FC236}">
                <a16:creationId xmlns:a16="http://schemas.microsoft.com/office/drawing/2014/main" id="{017501D9-4CA1-697B-4BB5-278703B40086}"/>
              </a:ext>
            </a:extLst>
          </p:cNvPr>
          <p:cNvSpPr txBox="1"/>
          <p:nvPr/>
        </p:nvSpPr>
        <p:spPr bwMode="auto">
          <a:xfrm>
            <a:off x="4005919"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28</a:t>
            </a:r>
          </a:p>
        </p:txBody>
      </p:sp>
      <p:sp>
        <p:nvSpPr>
          <p:cNvPr id="93" name="TextBox 92">
            <a:extLst>
              <a:ext uri="{FF2B5EF4-FFF2-40B4-BE49-F238E27FC236}">
                <a16:creationId xmlns:a16="http://schemas.microsoft.com/office/drawing/2014/main" id="{A36713A0-E773-805E-DBCE-3FE87695FC4A}"/>
              </a:ext>
            </a:extLst>
          </p:cNvPr>
          <p:cNvSpPr txBox="1"/>
          <p:nvPr/>
        </p:nvSpPr>
        <p:spPr bwMode="auto">
          <a:xfrm>
            <a:off x="4272480"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26</a:t>
            </a:r>
          </a:p>
        </p:txBody>
      </p:sp>
      <p:sp>
        <p:nvSpPr>
          <p:cNvPr id="94" name="TextBox 93">
            <a:extLst>
              <a:ext uri="{FF2B5EF4-FFF2-40B4-BE49-F238E27FC236}">
                <a16:creationId xmlns:a16="http://schemas.microsoft.com/office/drawing/2014/main" id="{ABAF21D7-4279-9A01-690B-416B0837A01E}"/>
              </a:ext>
            </a:extLst>
          </p:cNvPr>
          <p:cNvSpPr txBox="1"/>
          <p:nvPr/>
        </p:nvSpPr>
        <p:spPr bwMode="auto">
          <a:xfrm>
            <a:off x="4539041"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23</a:t>
            </a:r>
          </a:p>
        </p:txBody>
      </p:sp>
      <p:sp>
        <p:nvSpPr>
          <p:cNvPr id="95" name="TextBox 94">
            <a:extLst>
              <a:ext uri="{FF2B5EF4-FFF2-40B4-BE49-F238E27FC236}">
                <a16:creationId xmlns:a16="http://schemas.microsoft.com/office/drawing/2014/main" id="{A9050A41-EB5F-97CB-1D7A-74213F07EF30}"/>
              </a:ext>
            </a:extLst>
          </p:cNvPr>
          <p:cNvSpPr txBox="1"/>
          <p:nvPr/>
        </p:nvSpPr>
        <p:spPr bwMode="auto">
          <a:xfrm>
            <a:off x="4805602"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12</a:t>
            </a:r>
          </a:p>
        </p:txBody>
      </p:sp>
      <p:sp>
        <p:nvSpPr>
          <p:cNvPr id="96" name="TextBox 95">
            <a:extLst>
              <a:ext uri="{FF2B5EF4-FFF2-40B4-BE49-F238E27FC236}">
                <a16:creationId xmlns:a16="http://schemas.microsoft.com/office/drawing/2014/main" id="{3B46252D-D988-B353-FC4A-580A9C128D32}"/>
              </a:ext>
            </a:extLst>
          </p:cNvPr>
          <p:cNvSpPr txBox="1"/>
          <p:nvPr/>
        </p:nvSpPr>
        <p:spPr bwMode="auto">
          <a:xfrm>
            <a:off x="5072163"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p>
        </p:txBody>
      </p:sp>
      <p:sp>
        <p:nvSpPr>
          <p:cNvPr id="97" name="TextBox 96">
            <a:extLst>
              <a:ext uri="{FF2B5EF4-FFF2-40B4-BE49-F238E27FC236}">
                <a16:creationId xmlns:a16="http://schemas.microsoft.com/office/drawing/2014/main" id="{2A781420-4B95-F43A-F8E1-ECC20A6C6B82}"/>
              </a:ext>
            </a:extLst>
          </p:cNvPr>
          <p:cNvSpPr txBox="1"/>
          <p:nvPr/>
        </p:nvSpPr>
        <p:spPr bwMode="auto">
          <a:xfrm>
            <a:off x="5338724" y="5586440"/>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p>
        </p:txBody>
      </p:sp>
      <p:sp>
        <p:nvSpPr>
          <p:cNvPr id="98" name="TextBox 97">
            <a:extLst>
              <a:ext uri="{FF2B5EF4-FFF2-40B4-BE49-F238E27FC236}">
                <a16:creationId xmlns:a16="http://schemas.microsoft.com/office/drawing/2014/main" id="{447D751D-72BB-A185-1BF6-3752A51A39A2}"/>
              </a:ext>
            </a:extLst>
          </p:cNvPr>
          <p:cNvSpPr txBox="1"/>
          <p:nvPr/>
        </p:nvSpPr>
        <p:spPr bwMode="auto">
          <a:xfrm>
            <a:off x="5605284" y="5586440"/>
            <a:ext cx="6055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cxnSp>
        <p:nvCxnSpPr>
          <p:cNvPr id="99" name="Straight Connector 98">
            <a:extLst>
              <a:ext uri="{FF2B5EF4-FFF2-40B4-BE49-F238E27FC236}">
                <a16:creationId xmlns:a16="http://schemas.microsoft.com/office/drawing/2014/main" id="{4C638867-2C93-6316-D525-CD5377E27C85}"/>
              </a:ext>
            </a:extLst>
          </p:cNvPr>
          <p:cNvCxnSpPr>
            <a:cxnSpLocks/>
          </p:cNvCxnSpPr>
          <p:nvPr/>
        </p:nvCxnSpPr>
        <p:spPr bwMode="auto">
          <a:xfrm>
            <a:off x="6807482" y="4900575"/>
            <a:ext cx="493014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4E3A62F-3FCA-C390-C52E-C79D3852DE4A}"/>
              </a:ext>
            </a:extLst>
          </p:cNvPr>
          <p:cNvCxnSpPr>
            <a:cxnSpLocks/>
          </p:cNvCxnSpPr>
          <p:nvPr/>
        </p:nvCxnSpPr>
        <p:spPr bwMode="auto">
          <a:xfrm flipV="1">
            <a:off x="6822722" y="2050695"/>
            <a:ext cx="0" cy="284226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7E635A0-DF3B-0FBD-7A22-95EEDCD9BB32}"/>
              </a:ext>
            </a:extLst>
          </p:cNvPr>
          <p:cNvCxnSpPr/>
          <p:nvPr/>
        </p:nvCxnSpPr>
        <p:spPr bwMode="auto">
          <a:xfrm flipV="1">
            <a:off x="10548902" y="2050695"/>
            <a:ext cx="0" cy="2849880"/>
          </a:xfrm>
          <a:prstGeom prst="line">
            <a:avLst/>
          </a:prstGeom>
          <a:noFill/>
          <a:ln w="28575" cap="flat" cmpd="sng" algn="ctr">
            <a:solidFill>
              <a:schemeClr val="bg1"/>
            </a:solidFill>
            <a:prstDash val="sysDot"/>
            <a:round/>
            <a:headEnd type="none" w="med" len="med"/>
            <a:tailEnd type="none" w="med" len="med"/>
          </a:ln>
          <a:effectLst/>
        </p:spPr>
      </p:cxnSp>
      <p:cxnSp>
        <p:nvCxnSpPr>
          <p:cNvPr id="102" name="Straight Connector 101">
            <a:extLst>
              <a:ext uri="{FF2B5EF4-FFF2-40B4-BE49-F238E27FC236}">
                <a16:creationId xmlns:a16="http://schemas.microsoft.com/office/drawing/2014/main" id="{EA69EDCA-5CE7-7B44-C720-88E15DFFF1A2}"/>
              </a:ext>
            </a:extLst>
          </p:cNvPr>
          <p:cNvCxnSpPr>
            <a:cxnSpLocks/>
          </p:cNvCxnSpPr>
          <p:nvPr/>
        </p:nvCxnSpPr>
        <p:spPr bwMode="auto">
          <a:xfrm flipH="1">
            <a:off x="6761762" y="205831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8D124C0-FCF7-006A-8C00-4C9F68E8AA1E}"/>
              </a:ext>
            </a:extLst>
          </p:cNvPr>
          <p:cNvCxnSpPr>
            <a:cxnSpLocks/>
          </p:cNvCxnSpPr>
          <p:nvPr/>
        </p:nvCxnSpPr>
        <p:spPr bwMode="auto">
          <a:xfrm flipH="1">
            <a:off x="6761762" y="2626767"/>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75E4568-2C97-4D81-35C9-4F48BACA16F0}"/>
              </a:ext>
            </a:extLst>
          </p:cNvPr>
          <p:cNvCxnSpPr>
            <a:cxnSpLocks/>
          </p:cNvCxnSpPr>
          <p:nvPr/>
        </p:nvCxnSpPr>
        <p:spPr bwMode="auto">
          <a:xfrm flipH="1">
            <a:off x="6761762" y="3195219"/>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ADE6931-2BE6-3D3A-0A96-FF522D944F35}"/>
              </a:ext>
            </a:extLst>
          </p:cNvPr>
          <p:cNvCxnSpPr>
            <a:cxnSpLocks/>
          </p:cNvCxnSpPr>
          <p:nvPr/>
        </p:nvCxnSpPr>
        <p:spPr bwMode="auto">
          <a:xfrm flipH="1">
            <a:off x="6761762" y="3763671"/>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565D7C9-FDF9-63C6-F249-C09BF711B3A6}"/>
              </a:ext>
            </a:extLst>
          </p:cNvPr>
          <p:cNvCxnSpPr>
            <a:cxnSpLocks/>
          </p:cNvCxnSpPr>
          <p:nvPr/>
        </p:nvCxnSpPr>
        <p:spPr bwMode="auto">
          <a:xfrm flipH="1">
            <a:off x="6761762" y="4332123"/>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8F185AA-960E-2870-31CD-9660B3CD96AF}"/>
              </a:ext>
            </a:extLst>
          </p:cNvPr>
          <p:cNvCxnSpPr>
            <a:cxnSpLocks/>
          </p:cNvCxnSpPr>
          <p:nvPr/>
        </p:nvCxnSpPr>
        <p:spPr bwMode="auto">
          <a:xfrm flipH="1">
            <a:off x="6761762" y="4900575"/>
            <a:ext cx="60960" cy="0"/>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BF671B61-D07D-1385-02EB-8699DE9D8381}"/>
              </a:ext>
            </a:extLst>
          </p:cNvPr>
          <p:cNvSpPr txBox="1"/>
          <p:nvPr/>
        </p:nvSpPr>
        <p:spPr bwMode="auto">
          <a:xfrm>
            <a:off x="6231628" y="18680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9" name="TextBox 108">
            <a:extLst>
              <a:ext uri="{FF2B5EF4-FFF2-40B4-BE49-F238E27FC236}">
                <a16:creationId xmlns:a16="http://schemas.microsoft.com/office/drawing/2014/main" id="{1689ED1F-A013-5B3C-8682-11548658B1C3}"/>
              </a:ext>
            </a:extLst>
          </p:cNvPr>
          <p:cNvSpPr txBox="1"/>
          <p:nvPr/>
        </p:nvSpPr>
        <p:spPr bwMode="auto">
          <a:xfrm>
            <a:off x="6231628" y="244292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0" name="TextBox 109">
            <a:extLst>
              <a:ext uri="{FF2B5EF4-FFF2-40B4-BE49-F238E27FC236}">
                <a16:creationId xmlns:a16="http://schemas.microsoft.com/office/drawing/2014/main" id="{F106B9D1-2F40-17E0-8DF6-179D8986597B}"/>
              </a:ext>
            </a:extLst>
          </p:cNvPr>
          <p:cNvSpPr txBox="1"/>
          <p:nvPr/>
        </p:nvSpPr>
        <p:spPr bwMode="auto">
          <a:xfrm>
            <a:off x="6231628" y="301774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1" name="TextBox 110">
            <a:extLst>
              <a:ext uri="{FF2B5EF4-FFF2-40B4-BE49-F238E27FC236}">
                <a16:creationId xmlns:a16="http://schemas.microsoft.com/office/drawing/2014/main" id="{0B336E5B-2F5D-3649-24FA-9C57432E27C2}"/>
              </a:ext>
            </a:extLst>
          </p:cNvPr>
          <p:cNvSpPr txBox="1"/>
          <p:nvPr/>
        </p:nvSpPr>
        <p:spPr bwMode="auto">
          <a:xfrm>
            <a:off x="6231628" y="359257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2" name="TextBox 111">
            <a:extLst>
              <a:ext uri="{FF2B5EF4-FFF2-40B4-BE49-F238E27FC236}">
                <a16:creationId xmlns:a16="http://schemas.microsoft.com/office/drawing/2014/main" id="{504CAB69-0F2B-9751-A303-C82BA7F4DBE7}"/>
              </a:ext>
            </a:extLst>
          </p:cNvPr>
          <p:cNvSpPr txBox="1"/>
          <p:nvPr/>
        </p:nvSpPr>
        <p:spPr bwMode="auto">
          <a:xfrm>
            <a:off x="6231628" y="41673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3" name="TextBox 112">
            <a:extLst>
              <a:ext uri="{FF2B5EF4-FFF2-40B4-BE49-F238E27FC236}">
                <a16:creationId xmlns:a16="http://schemas.microsoft.com/office/drawing/2014/main" id="{99DD8B16-A507-E23F-AA21-BAE3E8BD4C02}"/>
              </a:ext>
            </a:extLst>
          </p:cNvPr>
          <p:cNvSpPr txBox="1"/>
          <p:nvPr/>
        </p:nvSpPr>
        <p:spPr bwMode="auto">
          <a:xfrm>
            <a:off x="6231628" y="4704119"/>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4" name="TextBox 113">
            <a:extLst>
              <a:ext uri="{FF2B5EF4-FFF2-40B4-BE49-F238E27FC236}">
                <a16:creationId xmlns:a16="http://schemas.microsoft.com/office/drawing/2014/main" id="{F9615438-9E6F-1A88-1FA4-B9121B15790C}"/>
              </a:ext>
            </a:extLst>
          </p:cNvPr>
          <p:cNvSpPr txBox="1"/>
          <p:nvPr/>
        </p:nvSpPr>
        <p:spPr bwMode="auto">
          <a:xfrm rot="16200000">
            <a:off x="4677018" y="3373597"/>
            <a:ext cx="3030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15" name="TextBox 114">
            <a:extLst>
              <a:ext uri="{FF2B5EF4-FFF2-40B4-BE49-F238E27FC236}">
                <a16:creationId xmlns:a16="http://schemas.microsoft.com/office/drawing/2014/main" id="{A6BAF7B8-3F83-CC93-1E92-CCC2F8CAB5B8}"/>
              </a:ext>
            </a:extLst>
          </p:cNvPr>
          <p:cNvSpPr txBox="1"/>
          <p:nvPr/>
        </p:nvSpPr>
        <p:spPr bwMode="auto">
          <a:xfrm>
            <a:off x="6818358" y="5176401"/>
            <a:ext cx="4919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16" name="TextBox 115">
            <a:extLst>
              <a:ext uri="{FF2B5EF4-FFF2-40B4-BE49-F238E27FC236}">
                <a16:creationId xmlns:a16="http://schemas.microsoft.com/office/drawing/2014/main" id="{0D117A1C-EE9D-0B63-5B6C-0078269C89F8}"/>
              </a:ext>
            </a:extLst>
          </p:cNvPr>
          <p:cNvSpPr txBox="1"/>
          <p:nvPr/>
        </p:nvSpPr>
        <p:spPr bwMode="auto">
          <a:xfrm>
            <a:off x="7264206" y="4141750"/>
            <a:ext cx="10612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Acala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IdR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BR</a:t>
            </a:r>
            <a:endParaRPr lang="en-US" sz="1400" b="0" dirty="0">
              <a:solidFill>
                <a:schemeClr val="bg1"/>
              </a:solidFill>
              <a:latin typeface="Calibri" panose="020F0502020204030204" pitchFamily="34" charset="0"/>
            </a:endParaRPr>
          </a:p>
        </p:txBody>
      </p:sp>
      <p:sp>
        <p:nvSpPr>
          <p:cNvPr id="117" name="TextBox 116">
            <a:extLst>
              <a:ext uri="{FF2B5EF4-FFF2-40B4-BE49-F238E27FC236}">
                <a16:creationId xmlns:a16="http://schemas.microsoft.com/office/drawing/2014/main" id="{FD70D210-DD78-A59F-6BF1-A1315D7DD0AB}"/>
              </a:ext>
            </a:extLst>
          </p:cNvPr>
          <p:cNvSpPr txBox="1"/>
          <p:nvPr/>
        </p:nvSpPr>
        <p:spPr bwMode="auto">
          <a:xfrm>
            <a:off x="6815342" y="2949154"/>
            <a:ext cx="2096114"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Acala: IdR/BR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(95% CI):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0.30 (0.22, 0.42)</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 0.0001</a:t>
            </a:r>
          </a:p>
          <a:p>
            <a:pPr algn="l">
              <a:lnSpc>
                <a:spcPct val="90000"/>
              </a:lnSpc>
              <a:spcBef>
                <a:spcPct val="50000"/>
              </a:spcBef>
              <a:spcAft>
                <a:spcPct val="0"/>
              </a:spcAft>
              <a:buClrTx/>
              <a:buFontTx/>
              <a:buNone/>
            </a:pPr>
            <a:r>
              <a:rPr lang="en-US" sz="1200" dirty="0">
                <a:solidFill>
                  <a:schemeClr val="bg1"/>
                </a:solidFill>
                <a:latin typeface="Calibri" panose="020F0502020204030204" pitchFamily="34" charset="0"/>
              </a:rPr>
              <a:t>Acala: BR</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HR (95% CI): 0.24 (0.16, 0.38)</a:t>
            </a:r>
            <a:br>
              <a:rPr lang="en-US" sz="1200" dirty="0">
                <a:solidFill>
                  <a:schemeClr val="bg1"/>
                </a:solidFill>
                <a:latin typeface="Calibri" panose="020F0502020204030204" pitchFamily="34" charset="0"/>
              </a:rPr>
            </a:br>
            <a:r>
              <a:rPr lang="en-US" sz="1200" i="1" dirty="0">
                <a:solidFill>
                  <a:schemeClr val="bg1"/>
                </a:solidFill>
                <a:latin typeface="Calibri" panose="020F0502020204030204" pitchFamily="34" charset="0"/>
              </a:rPr>
              <a:t>P</a:t>
            </a:r>
            <a:r>
              <a:rPr lang="en-US" sz="1200" dirty="0">
                <a:solidFill>
                  <a:schemeClr val="bg1"/>
                </a:solidFill>
                <a:latin typeface="Calibri" panose="020F0502020204030204" pitchFamily="34" charset="0"/>
              </a:rPr>
              <a:t> &lt; 0.0001</a:t>
            </a:r>
            <a:endParaRPr lang="en-US" sz="1200" b="0" dirty="0">
              <a:solidFill>
                <a:schemeClr val="bg1"/>
              </a:solidFill>
              <a:latin typeface="Calibri" panose="020F0502020204030204" pitchFamily="34" charset="0"/>
            </a:endParaRPr>
          </a:p>
        </p:txBody>
      </p:sp>
      <p:cxnSp>
        <p:nvCxnSpPr>
          <p:cNvPr id="118" name="Straight Connector 117">
            <a:extLst>
              <a:ext uri="{FF2B5EF4-FFF2-40B4-BE49-F238E27FC236}">
                <a16:creationId xmlns:a16="http://schemas.microsoft.com/office/drawing/2014/main" id="{3CEF4D4C-92E3-C35A-5BFA-0DBA3A11EF9A}"/>
              </a:ext>
            </a:extLst>
          </p:cNvPr>
          <p:cNvCxnSpPr>
            <a:cxnSpLocks/>
          </p:cNvCxnSpPr>
          <p:nvPr/>
        </p:nvCxnSpPr>
        <p:spPr bwMode="auto">
          <a:xfrm flipH="1">
            <a:off x="6913083" y="4305894"/>
            <a:ext cx="349994" cy="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8C26191-0E99-263F-160E-93913A529A86}"/>
              </a:ext>
            </a:extLst>
          </p:cNvPr>
          <p:cNvCxnSpPr>
            <a:cxnSpLocks/>
          </p:cNvCxnSpPr>
          <p:nvPr/>
        </p:nvCxnSpPr>
        <p:spPr bwMode="auto">
          <a:xfrm flipH="1">
            <a:off x="6913083" y="4515669"/>
            <a:ext cx="349994" cy="0"/>
          </a:xfrm>
          <a:prstGeom prst="line">
            <a:avLst/>
          </a:prstGeom>
          <a:noFill/>
          <a:ln w="28575" cap="flat" cmpd="sng" algn="ctr">
            <a:solidFill>
              <a:schemeClr val="accent3"/>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725DB028-E836-C22E-DAB4-755F0B974B63}"/>
              </a:ext>
            </a:extLst>
          </p:cNvPr>
          <p:cNvSpPr txBox="1"/>
          <p:nvPr/>
        </p:nvSpPr>
        <p:spPr bwMode="auto">
          <a:xfrm>
            <a:off x="9181231" y="2472878"/>
            <a:ext cx="1710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Median PFS: NR</a:t>
            </a:r>
          </a:p>
        </p:txBody>
      </p:sp>
      <p:sp>
        <p:nvSpPr>
          <p:cNvPr id="121" name="TextBox 120">
            <a:extLst>
              <a:ext uri="{FF2B5EF4-FFF2-40B4-BE49-F238E27FC236}">
                <a16:creationId xmlns:a16="http://schemas.microsoft.com/office/drawing/2014/main" id="{E18AE6C1-8E56-8F45-015E-6732E80D0BB9}"/>
              </a:ext>
            </a:extLst>
          </p:cNvPr>
          <p:cNvSpPr txBox="1"/>
          <p:nvPr/>
        </p:nvSpPr>
        <p:spPr bwMode="auto">
          <a:xfrm>
            <a:off x="8803089" y="3444553"/>
            <a:ext cx="1971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Median PFS: 16.2 mo</a:t>
            </a:r>
          </a:p>
        </p:txBody>
      </p:sp>
      <p:sp>
        <p:nvSpPr>
          <p:cNvPr id="122" name="TextBox 121">
            <a:extLst>
              <a:ext uri="{FF2B5EF4-FFF2-40B4-BE49-F238E27FC236}">
                <a16:creationId xmlns:a16="http://schemas.microsoft.com/office/drawing/2014/main" id="{D2D03F5D-3A4F-E231-F68D-710587FCBDA3}"/>
              </a:ext>
            </a:extLst>
          </p:cNvPr>
          <p:cNvSpPr txBox="1"/>
          <p:nvPr/>
        </p:nvSpPr>
        <p:spPr bwMode="auto">
          <a:xfrm>
            <a:off x="10607716" y="2504602"/>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62%</a:t>
            </a:r>
          </a:p>
        </p:txBody>
      </p:sp>
      <p:sp>
        <p:nvSpPr>
          <p:cNvPr id="123" name="TextBox 122">
            <a:extLst>
              <a:ext uri="{FF2B5EF4-FFF2-40B4-BE49-F238E27FC236}">
                <a16:creationId xmlns:a16="http://schemas.microsoft.com/office/drawing/2014/main" id="{54754597-57F3-C196-CC19-E60C5FE54D37}"/>
              </a:ext>
            </a:extLst>
          </p:cNvPr>
          <p:cNvSpPr txBox="1"/>
          <p:nvPr/>
        </p:nvSpPr>
        <p:spPr bwMode="auto">
          <a:xfrm>
            <a:off x="10633122" y="3713192"/>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23%</a:t>
            </a:r>
          </a:p>
        </p:txBody>
      </p:sp>
      <p:cxnSp>
        <p:nvCxnSpPr>
          <p:cNvPr id="124" name="Straight Connector 123">
            <a:extLst>
              <a:ext uri="{FF2B5EF4-FFF2-40B4-BE49-F238E27FC236}">
                <a16:creationId xmlns:a16="http://schemas.microsoft.com/office/drawing/2014/main" id="{00D90248-774B-87EB-6706-D194CABABF89}"/>
              </a:ext>
            </a:extLst>
          </p:cNvPr>
          <p:cNvCxnSpPr>
            <a:cxnSpLocks/>
          </p:cNvCxnSpPr>
          <p:nvPr/>
        </p:nvCxnSpPr>
        <p:spPr bwMode="auto">
          <a:xfrm flipH="1">
            <a:off x="10581654" y="3981830"/>
            <a:ext cx="137017" cy="22874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AE82BA4-2624-A64B-F54F-9E1CC73D8A43}"/>
              </a:ext>
            </a:extLst>
          </p:cNvPr>
          <p:cNvCxnSpPr>
            <a:cxnSpLocks/>
          </p:cNvCxnSpPr>
          <p:nvPr/>
        </p:nvCxnSpPr>
        <p:spPr bwMode="auto">
          <a:xfrm flipH="1">
            <a:off x="10581654" y="2804980"/>
            <a:ext cx="137017" cy="268383"/>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FC2B533E-6E57-2CA7-FD37-ACDDBF3E2DE3}"/>
              </a:ext>
            </a:extLst>
          </p:cNvPr>
          <p:cNvSpPr txBox="1"/>
          <p:nvPr/>
        </p:nvSpPr>
        <p:spPr bwMode="auto">
          <a:xfrm>
            <a:off x="1128667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cxnSp>
        <p:nvCxnSpPr>
          <p:cNvPr id="127" name="Straight Connector 126">
            <a:extLst>
              <a:ext uri="{FF2B5EF4-FFF2-40B4-BE49-F238E27FC236}">
                <a16:creationId xmlns:a16="http://schemas.microsoft.com/office/drawing/2014/main" id="{FAC0B9D2-2DA4-5321-7274-5873B3A4A8AB}"/>
              </a:ext>
            </a:extLst>
          </p:cNvPr>
          <p:cNvCxnSpPr>
            <a:cxnSpLocks/>
          </p:cNvCxnSpPr>
          <p:nvPr/>
        </p:nvCxnSpPr>
        <p:spPr bwMode="auto">
          <a:xfrm>
            <a:off x="6822722"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94C53F9-DD1B-A98A-A402-787AC73CFBBC}"/>
              </a:ext>
            </a:extLst>
          </p:cNvPr>
          <p:cNvCxnSpPr>
            <a:cxnSpLocks/>
          </p:cNvCxnSpPr>
          <p:nvPr/>
        </p:nvCxnSpPr>
        <p:spPr bwMode="auto">
          <a:xfrm>
            <a:off x="7088500"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06E81E7-B06B-3A2F-5EDF-B357B36D6180}"/>
              </a:ext>
            </a:extLst>
          </p:cNvPr>
          <p:cNvCxnSpPr>
            <a:cxnSpLocks/>
          </p:cNvCxnSpPr>
          <p:nvPr/>
        </p:nvCxnSpPr>
        <p:spPr bwMode="auto">
          <a:xfrm>
            <a:off x="7354278"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0064C04-17DC-BC5C-6E63-48FB6A6E1913}"/>
              </a:ext>
            </a:extLst>
          </p:cNvPr>
          <p:cNvCxnSpPr>
            <a:cxnSpLocks/>
          </p:cNvCxnSpPr>
          <p:nvPr/>
        </p:nvCxnSpPr>
        <p:spPr bwMode="auto">
          <a:xfrm>
            <a:off x="7620056"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0285949-8A6E-FE90-6771-34503FA2CCB4}"/>
              </a:ext>
            </a:extLst>
          </p:cNvPr>
          <p:cNvCxnSpPr>
            <a:cxnSpLocks/>
          </p:cNvCxnSpPr>
          <p:nvPr/>
        </p:nvCxnSpPr>
        <p:spPr bwMode="auto">
          <a:xfrm>
            <a:off x="7885834"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E7B8A5A-179E-9F28-6A12-4D8D60BD024B}"/>
              </a:ext>
            </a:extLst>
          </p:cNvPr>
          <p:cNvCxnSpPr>
            <a:cxnSpLocks/>
          </p:cNvCxnSpPr>
          <p:nvPr/>
        </p:nvCxnSpPr>
        <p:spPr bwMode="auto">
          <a:xfrm>
            <a:off x="8151612"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3C64718-873E-B7E4-6CBD-C8D74453AEA2}"/>
              </a:ext>
            </a:extLst>
          </p:cNvPr>
          <p:cNvCxnSpPr>
            <a:cxnSpLocks/>
          </p:cNvCxnSpPr>
          <p:nvPr/>
        </p:nvCxnSpPr>
        <p:spPr bwMode="auto">
          <a:xfrm>
            <a:off x="8417390"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EBFE294-7E17-BBF1-ABFB-38FB5EE95ECB}"/>
              </a:ext>
            </a:extLst>
          </p:cNvPr>
          <p:cNvCxnSpPr>
            <a:cxnSpLocks/>
          </p:cNvCxnSpPr>
          <p:nvPr/>
        </p:nvCxnSpPr>
        <p:spPr bwMode="auto">
          <a:xfrm>
            <a:off x="8683168"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D971DF4-C688-2493-C318-A4F4518AB623}"/>
              </a:ext>
            </a:extLst>
          </p:cNvPr>
          <p:cNvCxnSpPr>
            <a:cxnSpLocks/>
          </p:cNvCxnSpPr>
          <p:nvPr/>
        </p:nvCxnSpPr>
        <p:spPr bwMode="auto">
          <a:xfrm>
            <a:off x="8948946"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1196BFE-4A56-68F1-863C-7166CF0030A6}"/>
              </a:ext>
            </a:extLst>
          </p:cNvPr>
          <p:cNvCxnSpPr>
            <a:cxnSpLocks/>
          </p:cNvCxnSpPr>
          <p:nvPr/>
        </p:nvCxnSpPr>
        <p:spPr bwMode="auto">
          <a:xfrm>
            <a:off x="9214724"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EF38EFB-9156-9831-49EA-60CDA83DD509}"/>
              </a:ext>
            </a:extLst>
          </p:cNvPr>
          <p:cNvCxnSpPr>
            <a:cxnSpLocks/>
          </p:cNvCxnSpPr>
          <p:nvPr/>
        </p:nvCxnSpPr>
        <p:spPr bwMode="auto">
          <a:xfrm>
            <a:off x="9480502"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9278890-69D1-5FA8-EC91-D592F970A2C2}"/>
              </a:ext>
            </a:extLst>
          </p:cNvPr>
          <p:cNvCxnSpPr>
            <a:cxnSpLocks/>
          </p:cNvCxnSpPr>
          <p:nvPr/>
        </p:nvCxnSpPr>
        <p:spPr bwMode="auto">
          <a:xfrm>
            <a:off x="9746280"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60D31E9-5EE8-AD68-4836-339C1FEB8C82}"/>
              </a:ext>
            </a:extLst>
          </p:cNvPr>
          <p:cNvCxnSpPr>
            <a:cxnSpLocks/>
          </p:cNvCxnSpPr>
          <p:nvPr/>
        </p:nvCxnSpPr>
        <p:spPr bwMode="auto">
          <a:xfrm>
            <a:off x="10012058"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7A5F9FA-9D71-2192-27A0-EF4EDAD6A15F}"/>
              </a:ext>
            </a:extLst>
          </p:cNvPr>
          <p:cNvCxnSpPr>
            <a:cxnSpLocks/>
          </p:cNvCxnSpPr>
          <p:nvPr/>
        </p:nvCxnSpPr>
        <p:spPr bwMode="auto">
          <a:xfrm>
            <a:off x="10277836"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1C7BF02-FD18-9E4C-06D9-DE1C4E070231}"/>
              </a:ext>
            </a:extLst>
          </p:cNvPr>
          <p:cNvCxnSpPr>
            <a:cxnSpLocks/>
          </p:cNvCxnSpPr>
          <p:nvPr/>
        </p:nvCxnSpPr>
        <p:spPr bwMode="auto">
          <a:xfrm>
            <a:off x="10543614"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78730B6-24E9-9DF5-5277-3A4EEC1FDC31}"/>
              </a:ext>
            </a:extLst>
          </p:cNvPr>
          <p:cNvCxnSpPr>
            <a:cxnSpLocks/>
          </p:cNvCxnSpPr>
          <p:nvPr/>
        </p:nvCxnSpPr>
        <p:spPr bwMode="auto">
          <a:xfrm>
            <a:off x="10809392"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954447E-AB7C-ADF4-C23B-20C7129B70A3}"/>
              </a:ext>
            </a:extLst>
          </p:cNvPr>
          <p:cNvCxnSpPr>
            <a:cxnSpLocks/>
          </p:cNvCxnSpPr>
          <p:nvPr/>
        </p:nvCxnSpPr>
        <p:spPr bwMode="auto">
          <a:xfrm>
            <a:off x="11075170"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9A0DB13-7C91-4005-1E59-2D3D0018ADE3}"/>
              </a:ext>
            </a:extLst>
          </p:cNvPr>
          <p:cNvCxnSpPr>
            <a:cxnSpLocks/>
          </p:cNvCxnSpPr>
          <p:nvPr/>
        </p:nvCxnSpPr>
        <p:spPr bwMode="auto">
          <a:xfrm>
            <a:off x="11340948"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F5B365E-2958-29CD-CA34-535D130C5E6A}"/>
              </a:ext>
            </a:extLst>
          </p:cNvPr>
          <p:cNvCxnSpPr>
            <a:cxnSpLocks/>
          </p:cNvCxnSpPr>
          <p:nvPr/>
        </p:nvCxnSpPr>
        <p:spPr bwMode="auto">
          <a:xfrm>
            <a:off x="11606719" y="49023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6" name="TextBox 145">
            <a:extLst>
              <a:ext uri="{FF2B5EF4-FFF2-40B4-BE49-F238E27FC236}">
                <a16:creationId xmlns:a16="http://schemas.microsoft.com/office/drawing/2014/main" id="{CF462A1E-F628-46D1-63EC-2F2A644E8EAA}"/>
              </a:ext>
            </a:extLst>
          </p:cNvPr>
          <p:cNvSpPr txBox="1"/>
          <p:nvPr/>
        </p:nvSpPr>
        <p:spPr bwMode="auto">
          <a:xfrm>
            <a:off x="649991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2C944611-8476-5ADE-55D5-B2A7070A9F08}"/>
              </a:ext>
            </a:extLst>
          </p:cNvPr>
          <p:cNvSpPr txBox="1"/>
          <p:nvPr/>
        </p:nvSpPr>
        <p:spPr bwMode="auto">
          <a:xfrm>
            <a:off x="6765844"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148" name="TextBox 147">
            <a:extLst>
              <a:ext uri="{FF2B5EF4-FFF2-40B4-BE49-F238E27FC236}">
                <a16:creationId xmlns:a16="http://schemas.microsoft.com/office/drawing/2014/main" id="{6BD5D70E-2C94-DCDE-F6E1-FFDD210EF223}"/>
              </a:ext>
            </a:extLst>
          </p:cNvPr>
          <p:cNvSpPr txBox="1"/>
          <p:nvPr/>
        </p:nvSpPr>
        <p:spPr bwMode="auto">
          <a:xfrm>
            <a:off x="7031775"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149" name="TextBox 148">
            <a:extLst>
              <a:ext uri="{FF2B5EF4-FFF2-40B4-BE49-F238E27FC236}">
                <a16:creationId xmlns:a16="http://schemas.microsoft.com/office/drawing/2014/main" id="{16D2B888-9E2A-A966-2B83-1664BF59FE6B}"/>
              </a:ext>
            </a:extLst>
          </p:cNvPr>
          <p:cNvSpPr txBox="1"/>
          <p:nvPr/>
        </p:nvSpPr>
        <p:spPr bwMode="auto">
          <a:xfrm>
            <a:off x="729770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50" name="TextBox 149">
            <a:extLst>
              <a:ext uri="{FF2B5EF4-FFF2-40B4-BE49-F238E27FC236}">
                <a16:creationId xmlns:a16="http://schemas.microsoft.com/office/drawing/2014/main" id="{0B8BAB60-D238-59D2-1E03-1E9723F15CC3}"/>
              </a:ext>
            </a:extLst>
          </p:cNvPr>
          <p:cNvSpPr txBox="1"/>
          <p:nvPr/>
        </p:nvSpPr>
        <p:spPr bwMode="auto">
          <a:xfrm>
            <a:off x="756363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51" name="TextBox 150">
            <a:extLst>
              <a:ext uri="{FF2B5EF4-FFF2-40B4-BE49-F238E27FC236}">
                <a16:creationId xmlns:a16="http://schemas.microsoft.com/office/drawing/2014/main" id="{533A5064-D6BB-9C20-6218-A3C66073E2CB}"/>
              </a:ext>
            </a:extLst>
          </p:cNvPr>
          <p:cNvSpPr txBox="1"/>
          <p:nvPr/>
        </p:nvSpPr>
        <p:spPr bwMode="auto">
          <a:xfrm>
            <a:off x="782956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52" name="TextBox 151">
            <a:extLst>
              <a:ext uri="{FF2B5EF4-FFF2-40B4-BE49-F238E27FC236}">
                <a16:creationId xmlns:a16="http://schemas.microsoft.com/office/drawing/2014/main" id="{FB169D83-6A35-09CC-F998-2DF80D6883A0}"/>
              </a:ext>
            </a:extLst>
          </p:cNvPr>
          <p:cNvSpPr txBox="1"/>
          <p:nvPr/>
        </p:nvSpPr>
        <p:spPr bwMode="auto">
          <a:xfrm>
            <a:off x="809549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53" name="TextBox 152">
            <a:extLst>
              <a:ext uri="{FF2B5EF4-FFF2-40B4-BE49-F238E27FC236}">
                <a16:creationId xmlns:a16="http://schemas.microsoft.com/office/drawing/2014/main" id="{D9BFD7C6-CBB8-E243-2FD4-E9F3A6F6C829}"/>
              </a:ext>
            </a:extLst>
          </p:cNvPr>
          <p:cNvSpPr txBox="1"/>
          <p:nvPr/>
        </p:nvSpPr>
        <p:spPr bwMode="auto">
          <a:xfrm>
            <a:off x="8361430"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54" name="TextBox 153">
            <a:extLst>
              <a:ext uri="{FF2B5EF4-FFF2-40B4-BE49-F238E27FC236}">
                <a16:creationId xmlns:a16="http://schemas.microsoft.com/office/drawing/2014/main" id="{2CA6C93A-1196-5022-7B87-11E21F73981F}"/>
              </a:ext>
            </a:extLst>
          </p:cNvPr>
          <p:cNvSpPr txBox="1"/>
          <p:nvPr/>
        </p:nvSpPr>
        <p:spPr bwMode="auto">
          <a:xfrm>
            <a:off x="8627361"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55" name="TextBox 154">
            <a:extLst>
              <a:ext uri="{FF2B5EF4-FFF2-40B4-BE49-F238E27FC236}">
                <a16:creationId xmlns:a16="http://schemas.microsoft.com/office/drawing/2014/main" id="{340D9ADC-FC80-0124-C2CA-7C28FB106ED6}"/>
              </a:ext>
            </a:extLst>
          </p:cNvPr>
          <p:cNvSpPr txBox="1"/>
          <p:nvPr/>
        </p:nvSpPr>
        <p:spPr bwMode="auto">
          <a:xfrm>
            <a:off x="889329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56" name="TextBox 155">
            <a:extLst>
              <a:ext uri="{FF2B5EF4-FFF2-40B4-BE49-F238E27FC236}">
                <a16:creationId xmlns:a16="http://schemas.microsoft.com/office/drawing/2014/main" id="{67F68A88-63EE-A22A-9DB5-819199426B15}"/>
              </a:ext>
            </a:extLst>
          </p:cNvPr>
          <p:cNvSpPr txBox="1"/>
          <p:nvPr/>
        </p:nvSpPr>
        <p:spPr bwMode="auto">
          <a:xfrm>
            <a:off x="915922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157" name="TextBox 156">
            <a:extLst>
              <a:ext uri="{FF2B5EF4-FFF2-40B4-BE49-F238E27FC236}">
                <a16:creationId xmlns:a16="http://schemas.microsoft.com/office/drawing/2014/main" id="{8A72A821-352B-89D1-0573-D82FEB78E410}"/>
              </a:ext>
            </a:extLst>
          </p:cNvPr>
          <p:cNvSpPr txBox="1"/>
          <p:nvPr/>
        </p:nvSpPr>
        <p:spPr bwMode="auto">
          <a:xfrm>
            <a:off x="9425154"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58" name="TextBox 157">
            <a:extLst>
              <a:ext uri="{FF2B5EF4-FFF2-40B4-BE49-F238E27FC236}">
                <a16:creationId xmlns:a16="http://schemas.microsoft.com/office/drawing/2014/main" id="{9EBCA650-EDC3-EEEF-6ED7-0F7AAC4D5F0A}"/>
              </a:ext>
            </a:extLst>
          </p:cNvPr>
          <p:cNvSpPr txBox="1"/>
          <p:nvPr/>
        </p:nvSpPr>
        <p:spPr bwMode="auto">
          <a:xfrm>
            <a:off x="9691085"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59" name="TextBox 158">
            <a:extLst>
              <a:ext uri="{FF2B5EF4-FFF2-40B4-BE49-F238E27FC236}">
                <a16:creationId xmlns:a16="http://schemas.microsoft.com/office/drawing/2014/main" id="{2D0E2C83-86C4-E4A2-345A-90B17A7F6EC6}"/>
              </a:ext>
            </a:extLst>
          </p:cNvPr>
          <p:cNvSpPr txBox="1"/>
          <p:nvPr/>
        </p:nvSpPr>
        <p:spPr bwMode="auto">
          <a:xfrm>
            <a:off x="995701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160" name="TextBox 159">
            <a:extLst>
              <a:ext uri="{FF2B5EF4-FFF2-40B4-BE49-F238E27FC236}">
                <a16:creationId xmlns:a16="http://schemas.microsoft.com/office/drawing/2014/main" id="{DA7011AA-0C4E-0335-C3CF-EDA3826E3AD0}"/>
              </a:ext>
            </a:extLst>
          </p:cNvPr>
          <p:cNvSpPr txBox="1"/>
          <p:nvPr/>
        </p:nvSpPr>
        <p:spPr bwMode="auto">
          <a:xfrm>
            <a:off x="1022294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endParaRPr lang="en-US" sz="1600" b="0" dirty="0">
              <a:solidFill>
                <a:schemeClr val="bg1"/>
              </a:solidFill>
              <a:latin typeface="Calibri" panose="020F0502020204030204" pitchFamily="34" charset="0"/>
            </a:endParaRPr>
          </a:p>
        </p:txBody>
      </p:sp>
      <p:sp>
        <p:nvSpPr>
          <p:cNvPr id="161" name="TextBox 160">
            <a:extLst>
              <a:ext uri="{FF2B5EF4-FFF2-40B4-BE49-F238E27FC236}">
                <a16:creationId xmlns:a16="http://schemas.microsoft.com/office/drawing/2014/main" id="{62232129-0C61-F710-5B01-74C17F2539A7}"/>
              </a:ext>
            </a:extLst>
          </p:cNvPr>
          <p:cNvSpPr txBox="1"/>
          <p:nvPr/>
        </p:nvSpPr>
        <p:spPr bwMode="auto">
          <a:xfrm>
            <a:off x="1048887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162" name="TextBox 161">
            <a:extLst>
              <a:ext uri="{FF2B5EF4-FFF2-40B4-BE49-F238E27FC236}">
                <a16:creationId xmlns:a16="http://schemas.microsoft.com/office/drawing/2014/main" id="{A84452D2-1D39-4928-E3AC-254D0496ADBA}"/>
              </a:ext>
            </a:extLst>
          </p:cNvPr>
          <p:cNvSpPr txBox="1"/>
          <p:nvPr/>
        </p:nvSpPr>
        <p:spPr bwMode="auto">
          <a:xfrm>
            <a:off x="1075480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63" name="TextBox 162">
            <a:extLst>
              <a:ext uri="{FF2B5EF4-FFF2-40B4-BE49-F238E27FC236}">
                <a16:creationId xmlns:a16="http://schemas.microsoft.com/office/drawing/2014/main" id="{5ACA057C-2B9B-4045-1747-B9CA9EB42332}"/>
              </a:ext>
            </a:extLst>
          </p:cNvPr>
          <p:cNvSpPr txBox="1"/>
          <p:nvPr/>
        </p:nvSpPr>
        <p:spPr bwMode="auto">
          <a:xfrm>
            <a:off x="11020740"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164" name="TextBox 163">
            <a:extLst>
              <a:ext uri="{FF2B5EF4-FFF2-40B4-BE49-F238E27FC236}">
                <a16:creationId xmlns:a16="http://schemas.microsoft.com/office/drawing/2014/main" id="{8369ADD8-9B5B-2679-49B0-FC3750E18185}"/>
              </a:ext>
            </a:extLst>
          </p:cNvPr>
          <p:cNvSpPr txBox="1"/>
          <p:nvPr/>
        </p:nvSpPr>
        <p:spPr bwMode="auto">
          <a:xfrm>
            <a:off x="6113151" y="5367799"/>
            <a:ext cx="19891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Number at risk</a:t>
            </a:r>
          </a:p>
        </p:txBody>
      </p:sp>
      <p:sp>
        <p:nvSpPr>
          <p:cNvPr id="165" name="TextBox 164">
            <a:extLst>
              <a:ext uri="{FF2B5EF4-FFF2-40B4-BE49-F238E27FC236}">
                <a16:creationId xmlns:a16="http://schemas.microsoft.com/office/drawing/2014/main" id="{9B983AC9-291E-1CE0-8EEE-61A7D2F80A76}"/>
              </a:ext>
            </a:extLst>
          </p:cNvPr>
          <p:cNvSpPr txBox="1"/>
          <p:nvPr/>
        </p:nvSpPr>
        <p:spPr bwMode="auto">
          <a:xfrm>
            <a:off x="6113151" y="5579735"/>
            <a:ext cx="531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Acala</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IdR</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BR</a:t>
            </a:r>
          </a:p>
        </p:txBody>
      </p:sp>
      <p:sp>
        <p:nvSpPr>
          <p:cNvPr id="166" name="TextBox 165">
            <a:extLst>
              <a:ext uri="{FF2B5EF4-FFF2-40B4-BE49-F238E27FC236}">
                <a16:creationId xmlns:a16="http://schemas.microsoft.com/office/drawing/2014/main" id="{C1958814-4D5E-8154-5088-32C94AA3895D}"/>
              </a:ext>
            </a:extLst>
          </p:cNvPr>
          <p:cNvSpPr txBox="1"/>
          <p:nvPr/>
        </p:nvSpPr>
        <p:spPr bwMode="auto">
          <a:xfrm>
            <a:off x="6502149"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155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36</a:t>
            </a:r>
          </a:p>
        </p:txBody>
      </p:sp>
      <p:sp>
        <p:nvSpPr>
          <p:cNvPr id="167" name="TextBox 166">
            <a:extLst>
              <a:ext uri="{FF2B5EF4-FFF2-40B4-BE49-F238E27FC236}">
                <a16:creationId xmlns:a16="http://schemas.microsoft.com/office/drawing/2014/main" id="{E5B008BB-95D9-E3E8-D605-6DEF0CA8F631}"/>
              </a:ext>
            </a:extLst>
          </p:cNvPr>
          <p:cNvSpPr txBox="1"/>
          <p:nvPr/>
        </p:nvSpPr>
        <p:spPr bwMode="auto">
          <a:xfrm>
            <a:off x="6768710"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151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33</a:t>
            </a:r>
          </a:p>
        </p:txBody>
      </p:sp>
      <p:sp>
        <p:nvSpPr>
          <p:cNvPr id="168" name="TextBox 167">
            <a:extLst>
              <a:ext uri="{FF2B5EF4-FFF2-40B4-BE49-F238E27FC236}">
                <a16:creationId xmlns:a16="http://schemas.microsoft.com/office/drawing/2014/main" id="{555363A1-0015-2929-9AC8-751D7B8F0C56}"/>
              </a:ext>
            </a:extLst>
          </p:cNvPr>
          <p:cNvSpPr txBox="1"/>
          <p:nvPr/>
        </p:nvSpPr>
        <p:spPr bwMode="auto">
          <a:xfrm>
            <a:off x="7035271"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106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32</a:t>
            </a:r>
          </a:p>
        </p:txBody>
      </p:sp>
      <p:sp>
        <p:nvSpPr>
          <p:cNvPr id="169" name="TextBox 168">
            <a:extLst>
              <a:ext uri="{FF2B5EF4-FFF2-40B4-BE49-F238E27FC236}">
                <a16:creationId xmlns:a16="http://schemas.microsoft.com/office/drawing/2014/main" id="{CCB3B69C-A20E-FE30-143D-FF7D31B12233}"/>
              </a:ext>
            </a:extLst>
          </p:cNvPr>
          <p:cNvSpPr txBox="1"/>
          <p:nvPr/>
        </p:nvSpPr>
        <p:spPr bwMode="auto">
          <a:xfrm>
            <a:off x="7301832"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90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28</a:t>
            </a:r>
          </a:p>
        </p:txBody>
      </p:sp>
      <p:sp>
        <p:nvSpPr>
          <p:cNvPr id="170" name="TextBox 169">
            <a:extLst>
              <a:ext uri="{FF2B5EF4-FFF2-40B4-BE49-F238E27FC236}">
                <a16:creationId xmlns:a16="http://schemas.microsoft.com/office/drawing/2014/main" id="{37FA6C08-AC70-8201-AEBF-055768D1AD4A}"/>
              </a:ext>
            </a:extLst>
          </p:cNvPr>
          <p:cNvSpPr txBox="1"/>
          <p:nvPr/>
        </p:nvSpPr>
        <p:spPr bwMode="auto">
          <a:xfrm>
            <a:off x="7568393"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22</a:t>
            </a:r>
          </a:p>
        </p:txBody>
      </p:sp>
      <p:sp>
        <p:nvSpPr>
          <p:cNvPr id="171" name="TextBox 170">
            <a:extLst>
              <a:ext uri="{FF2B5EF4-FFF2-40B4-BE49-F238E27FC236}">
                <a16:creationId xmlns:a16="http://schemas.microsoft.com/office/drawing/2014/main" id="{28DFEAC6-C7F3-9671-9F1B-E656F93964A5}"/>
              </a:ext>
            </a:extLst>
          </p:cNvPr>
          <p:cNvSpPr txBox="1"/>
          <p:nvPr/>
        </p:nvSpPr>
        <p:spPr bwMode="auto">
          <a:xfrm>
            <a:off x="7834954"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19</a:t>
            </a:r>
          </a:p>
        </p:txBody>
      </p:sp>
      <p:sp>
        <p:nvSpPr>
          <p:cNvPr id="172" name="TextBox 171">
            <a:extLst>
              <a:ext uri="{FF2B5EF4-FFF2-40B4-BE49-F238E27FC236}">
                <a16:creationId xmlns:a16="http://schemas.microsoft.com/office/drawing/2014/main" id="{FDA80A75-31EA-83A2-E959-692788C0AF4D}"/>
              </a:ext>
            </a:extLst>
          </p:cNvPr>
          <p:cNvSpPr txBox="1"/>
          <p:nvPr/>
        </p:nvSpPr>
        <p:spPr bwMode="auto">
          <a:xfrm>
            <a:off x="8101515"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17</a:t>
            </a:r>
          </a:p>
        </p:txBody>
      </p:sp>
      <p:sp>
        <p:nvSpPr>
          <p:cNvPr id="173" name="TextBox 172">
            <a:extLst>
              <a:ext uri="{FF2B5EF4-FFF2-40B4-BE49-F238E27FC236}">
                <a16:creationId xmlns:a16="http://schemas.microsoft.com/office/drawing/2014/main" id="{AAA754CB-12BA-79CC-B7FB-42E5A592C00C}"/>
              </a:ext>
            </a:extLst>
          </p:cNvPr>
          <p:cNvSpPr txBox="1"/>
          <p:nvPr/>
        </p:nvSpPr>
        <p:spPr bwMode="auto">
          <a:xfrm>
            <a:off x="8368076"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14</a:t>
            </a:r>
          </a:p>
        </p:txBody>
      </p:sp>
      <p:sp>
        <p:nvSpPr>
          <p:cNvPr id="174" name="TextBox 173">
            <a:extLst>
              <a:ext uri="{FF2B5EF4-FFF2-40B4-BE49-F238E27FC236}">
                <a16:creationId xmlns:a16="http://schemas.microsoft.com/office/drawing/2014/main" id="{1B9B897A-BF4F-192A-53EF-478BA10EE493}"/>
              </a:ext>
            </a:extLst>
          </p:cNvPr>
          <p:cNvSpPr txBox="1"/>
          <p:nvPr/>
        </p:nvSpPr>
        <p:spPr bwMode="auto">
          <a:xfrm>
            <a:off x="8634637"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12</a:t>
            </a:r>
          </a:p>
        </p:txBody>
      </p:sp>
      <p:sp>
        <p:nvSpPr>
          <p:cNvPr id="175" name="TextBox 174">
            <a:extLst>
              <a:ext uri="{FF2B5EF4-FFF2-40B4-BE49-F238E27FC236}">
                <a16:creationId xmlns:a16="http://schemas.microsoft.com/office/drawing/2014/main" id="{A94F8390-EE35-F602-8617-9B25CC9A86BA}"/>
              </a:ext>
            </a:extLst>
          </p:cNvPr>
          <p:cNvSpPr txBox="1"/>
          <p:nvPr/>
        </p:nvSpPr>
        <p:spPr bwMode="auto">
          <a:xfrm>
            <a:off x="8901198"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8</a:t>
            </a:r>
          </a:p>
        </p:txBody>
      </p:sp>
      <p:sp>
        <p:nvSpPr>
          <p:cNvPr id="176" name="TextBox 175">
            <a:extLst>
              <a:ext uri="{FF2B5EF4-FFF2-40B4-BE49-F238E27FC236}">
                <a16:creationId xmlns:a16="http://schemas.microsoft.com/office/drawing/2014/main" id="{E3F354B4-216F-3746-D1A9-F4798BACA483}"/>
              </a:ext>
            </a:extLst>
          </p:cNvPr>
          <p:cNvSpPr txBox="1"/>
          <p:nvPr/>
        </p:nvSpPr>
        <p:spPr bwMode="auto">
          <a:xfrm>
            <a:off x="9167759"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a:t>
            </a:r>
          </a:p>
        </p:txBody>
      </p:sp>
      <p:sp>
        <p:nvSpPr>
          <p:cNvPr id="177" name="TextBox 176">
            <a:extLst>
              <a:ext uri="{FF2B5EF4-FFF2-40B4-BE49-F238E27FC236}">
                <a16:creationId xmlns:a16="http://schemas.microsoft.com/office/drawing/2014/main" id="{EA04BFB0-0328-3494-D23F-C933D3896BFC}"/>
              </a:ext>
            </a:extLst>
          </p:cNvPr>
          <p:cNvSpPr txBox="1"/>
          <p:nvPr/>
        </p:nvSpPr>
        <p:spPr bwMode="auto">
          <a:xfrm>
            <a:off x="9434320"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p>
        </p:txBody>
      </p:sp>
      <p:sp>
        <p:nvSpPr>
          <p:cNvPr id="178" name="TextBox 177">
            <a:extLst>
              <a:ext uri="{FF2B5EF4-FFF2-40B4-BE49-F238E27FC236}">
                <a16:creationId xmlns:a16="http://schemas.microsoft.com/office/drawing/2014/main" id="{0FFB9FA2-B9FE-C0A2-3FF2-9E528C54FF2D}"/>
              </a:ext>
            </a:extLst>
          </p:cNvPr>
          <p:cNvSpPr txBox="1"/>
          <p:nvPr/>
        </p:nvSpPr>
        <p:spPr bwMode="auto">
          <a:xfrm>
            <a:off x="9700881"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p>
        </p:txBody>
      </p:sp>
      <p:sp>
        <p:nvSpPr>
          <p:cNvPr id="179" name="TextBox 178">
            <a:extLst>
              <a:ext uri="{FF2B5EF4-FFF2-40B4-BE49-F238E27FC236}">
                <a16:creationId xmlns:a16="http://schemas.microsoft.com/office/drawing/2014/main" id="{AEC8E575-A3CF-CEC6-E7B2-40496E47E83A}"/>
              </a:ext>
            </a:extLst>
          </p:cNvPr>
          <p:cNvSpPr txBox="1"/>
          <p:nvPr/>
        </p:nvSpPr>
        <p:spPr bwMode="auto">
          <a:xfrm>
            <a:off x="9967442"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p>
        </p:txBody>
      </p:sp>
      <p:sp>
        <p:nvSpPr>
          <p:cNvPr id="180" name="TextBox 179">
            <a:extLst>
              <a:ext uri="{FF2B5EF4-FFF2-40B4-BE49-F238E27FC236}">
                <a16:creationId xmlns:a16="http://schemas.microsoft.com/office/drawing/2014/main" id="{F30302E0-9AF7-78A0-2115-A54BEF421920}"/>
              </a:ext>
            </a:extLst>
          </p:cNvPr>
          <p:cNvSpPr txBox="1"/>
          <p:nvPr/>
        </p:nvSpPr>
        <p:spPr bwMode="auto">
          <a:xfrm>
            <a:off x="10234003"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181" name="TextBox 180">
            <a:extLst>
              <a:ext uri="{FF2B5EF4-FFF2-40B4-BE49-F238E27FC236}">
                <a16:creationId xmlns:a16="http://schemas.microsoft.com/office/drawing/2014/main" id="{208D2CC0-29E5-3D35-A8C0-DD4DFC26BA63}"/>
              </a:ext>
            </a:extLst>
          </p:cNvPr>
          <p:cNvSpPr txBox="1"/>
          <p:nvPr/>
        </p:nvSpPr>
        <p:spPr bwMode="auto">
          <a:xfrm>
            <a:off x="10500564"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182" name="TextBox 181">
            <a:extLst>
              <a:ext uri="{FF2B5EF4-FFF2-40B4-BE49-F238E27FC236}">
                <a16:creationId xmlns:a16="http://schemas.microsoft.com/office/drawing/2014/main" id="{DD610C86-83D9-1640-A9AD-FC350DBC4D70}"/>
              </a:ext>
            </a:extLst>
          </p:cNvPr>
          <p:cNvSpPr txBox="1"/>
          <p:nvPr/>
        </p:nvSpPr>
        <p:spPr bwMode="auto">
          <a:xfrm>
            <a:off x="10767125" y="557973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183" name="TextBox 182">
            <a:extLst>
              <a:ext uri="{FF2B5EF4-FFF2-40B4-BE49-F238E27FC236}">
                <a16:creationId xmlns:a16="http://schemas.microsoft.com/office/drawing/2014/main" id="{938886E2-9452-ECEF-5B8C-F3F10A9BFB91}"/>
              </a:ext>
            </a:extLst>
          </p:cNvPr>
          <p:cNvSpPr txBox="1"/>
          <p:nvPr/>
        </p:nvSpPr>
        <p:spPr bwMode="auto">
          <a:xfrm>
            <a:off x="11033686" y="5579735"/>
            <a:ext cx="605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p>
        </p:txBody>
      </p:sp>
      <p:sp>
        <p:nvSpPr>
          <p:cNvPr id="184" name="TextBox 183">
            <a:extLst>
              <a:ext uri="{FF2B5EF4-FFF2-40B4-BE49-F238E27FC236}">
                <a16:creationId xmlns:a16="http://schemas.microsoft.com/office/drawing/2014/main" id="{8E90CEFD-3AF4-8F29-E0FF-A137A0CB1E0D}"/>
              </a:ext>
            </a:extLst>
          </p:cNvPr>
          <p:cNvSpPr txBox="1"/>
          <p:nvPr/>
        </p:nvSpPr>
        <p:spPr bwMode="auto">
          <a:xfrm>
            <a:off x="11300246" y="5579735"/>
            <a:ext cx="6055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cxnSp>
        <p:nvCxnSpPr>
          <p:cNvPr id="185" name="Straight Connector 184">
            <a:extLst>
              <a:ext uri="{FF2B5EF4-FFF2-40B4-BE49-F238E27FC236}">
                <a16:creationId xmlns:a16="http://schemas.microsoft.com/office/drawing/2014/main" id="{8D142DCA-9CEC-C852-AF57-0906D4F14CB9}"/>
              </a:ext>
            </a:extLst>
          </p:cNvPr>
          <p:cNvCxnSpPr>
            <a:cxnSpLocks/>
          </p:cNvCxnSpPr>
          <p:nvPr/>
        </p:nvCxnSpPr>
        <p:spPr bwMode="auto">
          <a:xfrm flipH="1">
            <a:off x="6913083" y="4725445"/>
            <a:ext cx="349994" cy="0"/>
          </a:xfrm>
          <a:prstGeom prst="line">
            <a:avLst/>
          </a:prstGeom>
          <a:noFill/>
          <a:ln w="28575" cap="flat" cmpd="sng" algn="ctr">
            <a:solidFill>
              <a:schemeClr val="accent4"/>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65BBC073-E4BC-2304-CCBC-C8160FCD2876}"/>
              </a:ext>
            </a:extLst>
          </p:cNvPr>
          <p:cNvSpPr txBox="1"/>
          <p:nvPr/>
        </p:nvSpPr>
        <p:spPr bwMode="auto">
          <a:xfrm>
            <a:off x="8285956" y="4550230"/>
            <a:ext cx="1971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Median PFS: 18.6 mo</a:t>
            </a:r>
          </a:p>
        </p:txBody>
      </p:sp>
      <p:sp>
        <p:nvSpPr>
          <p:cNvPr id="187" name="TextBox 186">
            <a:extLst>
              <a:ext uri="{FF2B5EF4-FFF2-40B4-BE49-F238E27FC236}">
                <a16:creationId xmlns:a16="http://schemas.microsoft.com/office/drawing/2014/main" id="{B32D98FB-02A5-0A47-FEAE-03A101FBD6CE}"/>
              </a:ext>
            </a:extLst>
          </p:cNvPr>
          <p:cNvSpPr txBox="1"/>
          <p:nvPr/>
        </p:nvSpPr>
        <p:spPr bwMode="auto">
          <a:xfrm>
            <a:off x="10042490" y="4633314"/>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5%</a:t>
            </a:r>
          </a:p>
        </p:txBody>
      </p:sp>
      <p:cxnSp>
        <p:nvCxnSpPr>
          <p:cNvPr id="188" name="Straight Connector 187">
            <a:extLst>
              <a:ext uri="{FF2B5EF4-FFF2-40B4-BE49-F238E27FC236}">
                <a16:creationId xmlns:a16="http://schemas.microsoft.com/office/drawing/2014/main" id="{C7A471EF-DA38-5008-392D-252E4A59F6CF}"/>
              </a:ext>
            </a:extLst>
          </p:cNvPr>
          <p:cNvCxnSpPr>
            <a:cxnSpLocks/>
          </p:cNvCxnSpPr>
          <p:nvPr/>
        </p:nvCxnSpPr>
        <p:spPr bwMode="auto">
          <a:xfrm flipH="1">
            <a:off x="10359905" y="4639885"/>
            <a:ext cx="156246" cy="82933"/>
          </a:xfrm>
          <a:prstGeom prst="line">
            <a:avLst/>
          </a:prstGeom>
          <a:noFill/>
          <a:ln w="28575" cap="flat" cmpd="sng" algn="ctr">
            <a:solidFill>
              <a:schemeClr val="bg1"/>
            </a:solidFill>
            <a:prstDash val="solid"/>
            <a:round/>
            <a:headEnd type="none" w="med" len="med"/>
            <a:tailEnd type="none" w="med" len="med"/>
          </a:ln>
          <a:effectLst/>
        </p:spPr>
      </p:cxnSp>
      <p:sp>
        <p:nvSpPr>
          <p:cNvPr id="21" name="Freeform 20">
            <a:extLst>
              <a:ext uri="{FF2B5EF4-FFF2-40B4-BE49-F238E27FC236}">
                <a16:creationId xmlns:a16="http://schemas.microsoft.com/office/drawing/2014/main" id="{112EE717-97CB-02E2-C132-43B3F938926E}"/>
              </a:ext>
            </a:extLst>
          </p:cNvPr>
          <p:cNvSpPr/>
          <p:nvPr/>
        </p:nvSpPr>
        <p:spPr bwMode="auto">
          <a:xfrm>
            <a:off x="1150823" y="2058269"/>
            <a:ext cx="4481603" cy="2472009"/>
          </a:xfrm>
          <a:custGeom>
            <a:avLst/>
            <a:gdLst>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45691 w 4481603"/>
              <a:gd name="connsiteY73" fmla="*/ 949168 h 2472009"/>
              <a:gd name="connsiteX74" fmla="*/ 945691 w 4481603"/>
              <a:gd name="connsiteY74" fmla="*/ 698838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45691 w 4481603"/>
              <a:gd name="connsiteY74" fmla="*/ 698838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63075 w 4481603"/>
              <a:gd name="connsiteY74" fmla="*/ 702315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52644 w 4481603"/>
              <a:gd name="connsiteY74" fmla="*/ 705792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481603" h="2472009">
                <a:moveTo>
                  <a:pt x="4481603" y="2472009"/>
                </a:moveTo>
                <a:lnTo>
                  <a:pt x="3956605" y="2472009"/>
                </a:lnTo>
                <a:lnTo>
                  <a:pt x="3956605" y="2416380"/>
                </a:lnTo>
                <a:lnTo>
                  <a:pt x="3904453" y="2416380"/>
                </a:lnTo>
                <a:lnTo>
                  <a:pt x="3904453" y="2353798"/>
                </a:lnTo>
                <a:lnTo>
                  <a:pt x="3744520" y="2353798"/>
                </a:lnTo>
                <a:lnTo>
                  <a:pt x="3744520" y="2315553"/>
                </a:lnTo>
                <a:lnTo>
                  <a:pt x="3702798" y="2315553"/>
                </a:lnTo>
                <a:lnTo>
                  <a:pt x="3702798" y="2284262"/>
                </a:lnTo>
                <a:lnTo>
                  <a:pt x="3629785" y="2284262"/>
                </a:lnTo>
                <a:lnTo>
                  <a:pt x="3629785" y="2249494"/>
                </a:lnTo>
                <a:lnTo>
                  <a:pt x="3209092" y="2249494"/>
                </a:lnTo>
                <a:lnTo>
                  <a:pt x="3209092" y="2211249"/>
                </a:lnTo>
                <a:lnTo>
                  <a:pt x="3118695" y="2211249"/>
                </a:lnTo>
                <a:lnTo>
                  <a:pt x="3118695" y="2193865"/>
                </a:lnTo>
                <a:lnTo>
                  <a:pt x="2955285" y="2193865"/>
                </a:lnTo>
                <a:lnTo>
                  <a:pt x="2955285" y="2141713"/>
                </a:lnTo>
                <a:lnTo>
                  <a:pt x="2784921" y="2141713"/>
                </a:lnTo>
                <a:lnTo>
                  <a:pt x="2784921" y="2103468"/>
                </a:lnTo>
                <a:lnTo>
                  <a:pt x="2659756" y="2103468"/>
                </a:lnTo>
                <a:lnTo>
                  <a:pt x="2659756" y="2082607"/>
                </a:lnTo>
                <a:lnTo>
                  <a:pt x="2572836" y="2082607"/>
                </a:lnTo>
                <a:lnTo>
                  <a:pt x="2572836" y="2020025"/>
                </a:lnTo>
                <a:lnTo>
                  <a:pt x="2572836" y="2020025"/>
                </a:lnTo>
                <a:lnTo>
                  <a:pt x="2551975" y="1999164"/>
                </a:lnTo>
                <a:lnTo>
                  <a:pt x="2440718" y="1999164"/>
                </a:lnTo>
                <a:lnTo>
                  <a:pt x="2440718" y="1953965"/>
                </a:lnTo>
                <a:lnTo>
                  <a:pt x="2277308" y="1953965"/>
                </a:lnTo>
                <a:lnTo>
                  <a:pt x="2277308" y="1922674"/>
                </a:lnTo>
                <a:lnTo>
                  <a:pt x="2246017" y="1922674"/>
                </a:lnTo>
                <a:lnTo>
                  <a:pt x="2246017" y="1880952"/>
                </a:lnTo>
                <a:lnTo>
                  <a:pt x="2197341" y="1880952"/>
                </a:lnTo>
                <a:lnTo>
                  <a:pt x="2197341" y="1797509"/>
                </a:lnTo>
                <a:lnTo>
                  <a:pt x="2179957" y="1797509"/>
                </a:lnTo>
                <a:lnTo>
                  <a:pt x="2179957" y="1762741"/>
                </a:lnTo>
                <a:lnTo>
                  <a:pt x="2120852" y="1762741"/>
                </a:lnTo>
                <a:lnTo>
                  <a:pt x="2120852" y="1714066"/>
                </a:lnTo>
                <a:lnTo>
                  <a:pt x="1974826" y="1714066"/>
                </a:lnTo>
                <a:lnTo>
                  <a:pt x="1974826" y="1616715"/>
                </a:lnTo>
                <a:lnTo>
                  <a:pt x="1915720" y="1616715"/>
                </a:lnTo>
                <a:lnTo>
                  <a:pt x="1915720" y="1554133"/>
                </a:lnTo>
                <a:lnTo>
                  <a:pt x="1804462" y="1554133"/>
                </a:lnTo>
                <a:lnTo>
                  <a:pt x="1804462" y="1519364"/>
                </a:lnTo>
                <a:lnTo>
                  <a:pt x="1686251" y="1519364"/>
                </a:lnTo>
                <a:lnTo>
                  <a:pt x="1686251" y="1519364"/>
                </a:lnTo>
                <a:lnTo>
                  <a:pt x="1686251" y="1484596"/>
                </a:lnTo>
                <a:lnTo>
                  <a:pt x="1543702" y="1484596"/>
                </a:lnTo>
                <a:lnTo>
                  <a:pt x="1543702" y="1460259"/>
                </a:lnTo>
                <a:lnTo>
                  <a:pt x="1460258" y="1460259"/>
                </a:lnTo>
                <a:lnTo>
                  <a:pt x="1460258" y="1411583"/>
                </a:lnTo>
                <a:lnTo>
                  <a:pt x="1422014" y="1411583"/>
                </a:lnTo>
                <a:lnTo>
                  <a:pt x="1422014" y="1355955"/>
                </a:lnTo>
                <a:lnTo>
                  <a:pt x="1387245" y="1355955"/>
                </a:lnTo>
                <a:lnTo>
                  <a:pt x="1387245" y="1355955"/>
                </a:lnTo>
                <a:lnTo>
                  <a:pt x="1387245" y="1355955"/>
                </a:lnTo>
                <a:lnTo>
                  <a:pt x="1387245" y="1355955"/>
                </a:lnTo>
                <a:lnTo>
                  <a:pt x="1387245" y="1338571"/>
                </a:lnTo>
                <a:lnTo>
                  <a:pt x="1296848" y="1338571"/>
                </a:lnTo>
                <a:lnTo>
                  <a:pt x="1296848" y="1251650"/>
                </a:lnTo>
                <a:lnTo>
                  <a:pt x="1296848" y="1251650"/>
                </a:lnTo>
                <a:lnTo>
                  <a:pt x="1296848" y="1251650"/>
                </a:lnTo>
                <a:lnTo>
                  <a:pt x="1272511" y="1251650"/>
                </a:lnTo>
                <a:lnTo>
                  <a:pt x="1272511" y="1192545"/>
                </a:lnTo>
                <a:lnTo>
                  <a:pt x="1227312" y="1192545"/>
                </a:lnTo>
                <a:lnTo>
                  <a:pt x="1227312" y="1074333"/>
                </a:lnTo>
                <a:lnTo>
                  <a:pt x="1182114" y="1074333"/>
                </a:lnTo>
                <a:lnTo>
                  <a:pt x="1182114" y="976983"/>
                </a:lnTo>
                <a:lnTo>
                  <a:pt x="1129962" y="976983"/>
                </a:lnTo>
                <a:lnTo>
                  <a:pt x="1129962" y="976983"/>
                </a:lnTo>
                <a:lnTo>
                  <a:pt x="1129962" y="976983"/>
                </a:lnTo>
                <a:lnTo>
                  <a:pt x="1129962" y="976983"/>
                </a:lnTo>
                <a:lnTo>
                  <a:pt x="1129962" y="976983"/>
                </a:lnTo>
                <a:lnTo>
                  <a:pt x="1129962" y="949168"/>
                </a:lnTo>
                <a:lnTo>
                  <a:pt x="959598" y="945691"/>
                </a:lnTo>
                <a:lnTo>
                  <a:pt x="952644" y="705792"/>
                </a:lnTo>
                <a:lnTo>
                  <a:pt x="893539" y="698838"/>
                </a:lnTo>
                <a:lnTo>
                  <a:pt x="893539" y="667547"/>
                </a:lnTo>
                <a:lnTo>
                  <a:pt x="851817" y="667547"/>
                </a:lnTo>
                <a:lnTo>
                  <a:pt x="851817" y="611918"/>
                </a:lnTo>
                <a:lnTo>
                  <a:pt x="827480" y="611918"/>
                </a:lnTo>
                <a:lnTo>
                  <a:pt x="827480" y="535428"/>
                </a:lnTo>
                <a:lnTo>
                  <a:pt x="782281" y="535428"/>
                </a:lnTo>
                <a:lnTo>
                  <a:pt x="782281" y="497183"/>
                </a:lnTo>
                <a:lnTo>
                  <a:pt x="747513" y="497183"/>
                </a:lnTo>
                <a:lnTo>
                  <a:pt x="747513" y="420694"/>
                </a:lnTo>
                <a:lnTo>
                  <a:pt x="709268" y="420694"/>
                </a:lnTo>
                <a:lnTo>
                  <a:pt x="709268" y="333774"/>
                </a:lnTo>
                <a:lnTo>
                  <a:pt x="611918" y="333774"/>
                </a:lnTo>
                <a:lnTo>
                  <a:pt x="611918" y="295529"/>
                </a:lnTo>
                <a:lnTo>
                  <a:pt x="552812" y="295529"/>
                </a:lnTo>
                <a:lnTo>
                  <a:pt x="552812" y="236423"/>
                </a:lnTo>
                <a:lnTo>
                  <a:pt x="479799" y="236423"/>
                </a:lnTo>
                <a:lnTo>
                  <a:pt x="479799" y="198178"/>
                </a:lnTo>
                <a:lnTo>
                  <a:pt x="465892" y="198178"/>
                </a:lnTo>
                <a:lnTo>
                  <a:pt x="465892" y="86920"/>
                </a:lnTo>
                <a:lnTo>
                  <a:pt x="281621" y="86920"/>
                </a:lnTo>
                <a:lnTo>
                  <a:pt x="281621" y="34768"/>
                </a:lnTo>
                <a:lnTo>
                  <a:pt x="187747" y="34768"/>
                </a:lnTo>
                <a:lnTo>
                  <a:pt x="187747"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89" name="Freeform 188">
            <a:extLst>
              <a:ext uri="{FF2B5EF4-FFF2-40B4-BE49-F238E27FC236}">
                <a16:creationId xmlns:a16="http://schemas.microsoft.com/office/drawing/2014/main" id="{2885CC25-B13E-21DA-3836-90EDC0BC3925}"/>
              </a:ext>
            </a:extLst>
          </p:cNvPr>
          <p:cNvSpPr/>
          <p:nvPr/>
        </p:nvSpPr>
        <p:spPr bwMode="auto">
          <a:xfrm>
            <a:off x="1136916" y="2051316"/>
            <a:ext cx="4686734" cy="1279464"/>
          </a:xfrm>
          <a:custGeom>
            <a:avLst/>
            <a:gdLst>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3525 w 4686734"/>
              <a:gd name="connsiteY88" fmla="*/ 1175160 h 1279464"/>
              <a:gd name="connsiteX89" fmla="*/ 4043525 w 4686734"/>
              <a:gd name="connsiteY89" fmla="*/ 117516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3525 w 4686734"/>
              <a:gd name="connsiteY88" fmla="*/ 1175160 h 1279464"/>
              <a:gd name="connsiteX89" fmla="*/ 4064386 w 4686734"/>
              <a:gd name="connsiteY89" fmla="*/ 116473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7002 w 4686734"/>
              <a:gd name="connsiteY88" fmla="*/ 1168206 h 1279464"/>
              <a:gd name="connsiteX89" fmla="*/ 4064386 w 4686734"/>
              <a:gd name="connsiteY89" fmla="*/ 116473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7002 w 4686734"/>
              <a:gd name="connsiteY88" fmla="*/ 1168206 h 1279464"/>
              <a:gd name="connsiteX89" fmla="*/ 4067863 w 4686734"/>
              <a:gd name="connsiteY89" fmla="*/ 1171684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686734" h="1279464">
                <a:moveTo>
                  <a:pt x="0" y="0"/>
                </a:moveTo>
                <a:lnTo>
                  <a:pt x="184270" y="0"/>
                </a:lnTo>
                <a:lnTo>
                  <a:pt x="184270" y="38244"/>
                </a:lnTo>
                <a:lnTo>
                  <a:pt x="246853" y="38244"/>
                </a:lnTo>
                <a:lnTo>
                  <a:pt x="246853" y="48675"/>
                </a:lnTo>
                <a:lnTo>
                  <a:pt x="382448" y="48675"/>
                </a:lnTo>
                <a:lnTo>
                  <a:pt x="382448" y="100827"/>
                </a:lnTo>
                <a:lnTo>
                  <a:pt x="469368" y="100827"/>
                </a:lnTo>
                <a:lnTo>
                  <a:pt x="469368" y="152979"/>
                </a:lnTo>
                <a:lnTo>
                  <a:pt x="604964" y="152979"/>
                </a:lnTo>
                <a:lnTo>
                  <a:pt x="604964" y="152979"/>
                </a:lnTo>
                <a:lnTo>
                  <a:pt x="604964" y="184270"/>
                </a:lnTo>
                <a:lnTo>
                  <a:pt x="702314" y="184270"/>
                </a:lnTo>
                <a:lnTo>
                  <a:pt x="702314" y="198178"/>
                </a:lnTo>
                <a:lnTo>
                  <a:pt x="702314" y="198178"/>
                </a:lnTo>
                <a:lnTo>
                  <a:pt x="723174" y="219038"/>
                </a:lnTo>
                <a:lnTo>
                  <a:pt x="848340" y="219038"/>
                </a:lnTo>
                <a:lnTo>
                  <a:pt x="848340" y="236422"/>
                </a:lnTo>
                <a:lnTo>
                  <a:pt x="883108" y="236422"/>
                </a:lnTo>
                <a:lnTo>
                  <a:pt x="883108" y="257283"/>
                </a:lnTo>
                <a:lnTo>
                  <a:pt x="966552" y="257283"/>
                </a:lnTo>
                <a:lnTo>
                  <a:pt x="966552" y="292051"/>
                </a:lnTo>
                <a:lnTo>
                  <a:pt x="1053472" y="292051"/>
                </a:lnTo>
                <a:lnTo>
                  <a:pt x="1053472" y="292051"/>
                </a:lnTo>
                <a:lnTo>
                  <a:pt x="1053472" y="323343"/>
                </a:lnTo>
                <a:lnTo>
                  <a:pt x="1095194" y="323343"/>
                </a:lnTo>
                <a:lnTo>
                  <a:pt x="1095194" y="347680"/>
                </a:lnTo>
                <a:lnTo>
                  <a:pt x="1136915" y="347680"/>
                </a:lnTo>
                <a:lnTo>
                  <a:pt x="1136915" y="361587"/>
                </a:lnTo>
                <a:lnTo>
                  <a:pt x="1136915" y="361587"/>
                </a:lnTo>
                <a:lnTo>
                  <a:pt x="1154299" y="378971"/>
                </a:lnTo>
                <a:lnTo>
                  <a:pt x="1216882" y="378971"/>
                </a:lnTo>
                <a:lnTo>
                  <a:pt x="1216882" y="392879"/>
                </a:lnTo>
                <a:lnTo>
                  <a:pt x="1317709" y="392879"/>
                </a:lnTo>
                <a:lnTo>
                  <a:pt x="1317709" y="420693"/>
                </a:lnTo>
                <a:lnTo>
                  <a:pt x="1401152" y="420693"/>
                </a:lnTo>
                <a:lnTo>
                  <a:pt x="1401152" y="434600"/>
                </a:lnTo>
                <a:lnTo>
                  <a:pt x="1456781" y="434600"/>
                </a:lnTo>
                <a:lnTo>
                  <a:pt x="1456781" y="434600"/>
                </a:lnTo>
                <a:lnTo>
                  <a:pt x="1484596" y="462415"/>
                </a:lnTo>
                <a:lnTo>
                  <a:pt x="1484596" y="483276"/>
                </a:lnTo>
                <a:lnTo>
                  <a:pt x="1543701" y="483276"/>
                </a:lnTo>
                <a:lnTo>
                  <a:pt x="1543701" y="504136"/>
                </a:lnTo>
                <a:lnTo>
                  <a:pt x="1696681" y="504136"/>
                </a:lnTo>
                <a:lnTo>
                  <a:pt x="1696681" y="559765"/>
                </a:lnTo>
                <a:lnTo>
                  <a:pt x="1696681" y="559765"/>
                </a:lnTo>
                <a:lnTo>
                  <a:pt x="1696681" y="559765"/>
                </a:lnTo>
                <a:lnTo>
                  <a:pt x="1727972" y="559765"/>
                </a:lnTo>
                <a:lnTo>
                  <a:pt x="1727972" y="591057"/>
                </a:lnTo>
                <a:lnTo>
                  <a:pt x="1860091" y="591057"/>
                </a:lnTo>
                <a:lnTo>
                  <a:pt x="1860091" y="608441"/>
                </a:lnTo>
                <a:lnTo>
                  <a:pt x="1933104" y="608441"/>
                </a:lnTo>
                <a:lnTo>
                  <a:pt x="1933104" y="608441"/>
                </a:lnTo>
                <a:lnTo>
                  <a:pt x="1953964" y="629301"/>
                </a:lnTo>
                <a:lnTo>
                  <a:pt x="1953964" y="671023"/>
                </a:lnTo>
                <a:lnTo>
                  <a:pt x="2016547" y="671023"/>
                </a:lnTo>
                <a:lnTo>
                  <a:pt x="2016547" y="705791"/>
                </a:lnTo>
                <a:lnTo>
                  <a:pt x="2186911" y="705791"/>
                </a:lnTo>
                <a:lnTo>
                  <a:pt x="2186911" y="723175"/>
                </a:lnTo>
                <a:lnTo>
                  <a:pt x="2433764" y="723175"/>
                </a:lnTo>
                <a:lnTo>
                  <a:pt x="2433764" y="761420"/>
                </a:lnTo>
                <a:lnTo>
                  <a:pt x="2465055" y="761420"/>
                </a:lnTo>
                <a:lnTo>
                  <a:pt x="2465055" y="799665"/>
                </a:lnTo>
                <a:lnTo>
                  <a:pt x="2548498" y="799665"/>
                </a:lnTo>
                <a:lnTo>
                  <a:pt x="2548498" y="841387"/>
                </a:lnTo>
                <a:lnTo>
                  <a:pt x="2687571" y="841387"/>
                </a:lnTo>
                <a:lnTo>
                  <a:pt x="2687571" y="883108"/>
                </a:lnTo>
                <a:lnTo>
                  <a:pt x="2802305" y="883108"/>
                </a:lnTo>
                <a:lnTo>
                  <a:pt x="2802305" y="903969"/>
                </a:lnTo>
                <a:lnTo>
                  <a:pt x="2878795" y="903969"/>
                </a:lnTo>
                <a:lnTo>
                  <a:pt x="2878795" y="921353"/>
                </a:lnTo>
                <a:lnTo>
                  <a:pt x="2951808" y="921353"/>
                </a:lnTo>
                <a:lnTo>
                  <a:pt x="2951808" y="942214"/>
                </a:lnTo>
                <a:lnTo>
                  <a:pt x="2948331" y="945691"/>
                </a:lnTo>
                <a:lnTo>
                  <a:pt x="2948331" y="945691"/>
                </a:lnTo>
                <a:lnTo>
                  <a:pt x="2976146" y="973506"/>
                </a:lnTo>
                <a:lnTo>
                  <a:pt x="2976146" y="1008273"/>
                </a:lnTo>
                <a:lnTo>
                  <a:pt x="3188231" y="1008273"/>
                </a:lnTo>
                <a:lnTo>
                  <a:pt x="3188231" y="1032611"/>
                </a:lnTo>
                <a:lnTo>
                  <a:pt x="3428130" y="1032611"/>
                </a:lnTo>
                <a:lnTo>
                  <a:pt x="3428130" y="1049995"/>
                </a:lnTo>
                <a:lnTo>
                  <a:pt x="3428130" y="1049995"/>
                </a:lnTo>
                <a:lnTo>
                  <a:pt x="3428130" y="1084763"/>
                </a:lnTo>
                <a:lnTo>
                  <a:pt x="3754950" y="1084763"/>
                </a:lnTo>
                <a:lnTo>
                  <a:pt x="3754950" y="1109101"/>
                </a:lnTo>
                <a:lnTo>
                  <a:pt x="3866208" y="1109101"/>
                </a:lnTo>
                <a:lnTo>
                  <a:pt x="3866208" y="1140392"/>
                </a:lnTo>
                <a:lnTo>
                  <a:pt x="4043525" y="1140392"/>
                </a:lnTo>
                <a:lnTo>
                  <a:pt x="4047002" y="1168206"/>
                </a:lnTo>
                <a:lnTo>
                  <a:pt x="4067863" y="1171684"/>
                </a:lnTo>
                <a:lnTo>
                  <a:pt x="4067863" y="1199498"/>
                </a:lnTo>
                <a:lnTo>
                  <a:pt x="4168690" y="1199498"/>
                </a:lnTo>
                <a:lnTo>
                  <a:pt x="4168690" y="1237743"/>
                </a:lnTo>
                <a:cubicBezTo>
                  <a:pt x="4172398" y="1274817"/>
                  <a:pt x="4172167" y="1260864"/>
                  <a:pt x="4172167" y="1279464"/>
                </a:cubicBezTo>
                <a:lnTo>
                  <a:pt x="4686734" y="1279464"/>
                </a:lnTo>
              </a:path>
            </a:pathLst>
          </a:custGeom>
          <a:noFill/>
          <a:ln w="28575">
            <a:solidFill>
              <a:schemeClr val="accent1"/>
            </a:solidFill>
            <a:miter lim="800000"/>
            <a:headEnd/>
            <a:tailEnd/>
          </a:ln>
        </p:spPr>
        <p:txBody>
          <a:bodyPr rtlCol="0" anchor="ctr"/>
          <a:lstStyle/>
          <a:p>
            <a:pPr algn="ctr"/>
            <a:endParaRPr lang="en-US" dirty="0"/>
          </a:p>
        </p:txBody>
      </p:sp>
      <p:grpSp>
        <p:nvGrpSpPr>
          <p:cNvPr id="710" name="Group 709">
            <a:extLst>
              <a:ext uri="{FF2B5EF4-FFF2-40B4-BE49-F238E27FC236}">
                <a16:creationId xmlns:a16="http://schemas.microsoft.com/office/drawing/2014/main" id="{715DAB41-E8B5-156D-79B1-02DB682E4808}"/>
              </a:ext>
            </a:extLst>
          </p:cNvPr>
          <p:cNvGrpSpPr/>
          <p:nvPr/>
        </p:nvGrpSpPr>
        <p:grpSpPr>
          <a:xfrm>
            <a:off x="6835775" y="2051050"/>
            <a:ext cx="4692650" cy="1295399"/>
            <a:chOff x="6835775" y="2051050"/>
            <a:chExt cx="4692650" cy="1295399"/>
          </a:xfrm>
        </p:grpSpPr>
        <p:sp>
          <p:nvSpPr>
            <p:cNvPr id="708" name="Freeform 707">
              <a:extLst>
                <a:ext uri="{FF2B5EF4-FFF2-40B4-BE49-F238E27FC236}">
                  <a16:creationId xmlns:a16="http://schemas.microsoft.com/office/drawing/2014/main" id="{3D2C4AE9-7388-F5D4-BA2F-737B076FA489}"/>
                </a:ext>
              </a:extLst>
            </p:cNvPr>
            <p:cNvSpPr/>
            <p:nvPr/>
          </p:nvSpPr>
          <p:spPr bwMode="auto">
            <a:xfrm>
              <a:off x="6835775" y="2051050"/>
              <a:ext cx="2927350" cy="939800"/>
            </a:xfrm>
            <a:custGeom>
              <a:avLst/>
              <a:gdLst>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187325 h 939800"/>
                <a:gd name="connsiteX21" fmla="*/ 720725 w 2927350"/>
                <a:gd name="connsiteY21" fmla="*/ 212725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55800 w 2927350"/>
                <a:gd name="connsiteY68" fmla="*/ 64135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187325 h 939800"/>
                <a:gd name="connsiteX21" fmla="*/ 698500 w 2927350"/>
                <a:gd name="connsiteY21" fmla="*/ 206375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55800 w 2927350"/>
                <a:gd name="connsiteY68" fmla="*/ 64135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187325 h 939800"/>
                <a:gd name="connsiteX21" fmla="*/ 727075 w 2927350"/>
                <a:gd name="connsiteY21" fmla="*/ 206375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55800 w 2927350"/>
                <a:gd name="connsiteY68" fmla="*/ 64135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27075 w 2927350"/>
                <a:gd name="connsiteY21" fmla="*/ 206375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55800 w 2927350"/>
                <a:gd name="connsiteY68" fmla="*/ 64135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55800 w 2927350"/>
                <a:gd name="connsiteY68" fmla="*/ 64135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3575 w 2927350"/>
                <a:gd name="connsiteY67" fmla="*/ 619125 h 939800"/>
                <a:gd name="connsiteX68" fmla="*/ 1962150 w 2927350"/>
                <a:gd name="connsiteY68" fmla="*/ 64770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6750 w 2927350"/>
                <a:gd name="connsiteY67" fmla="*/ 638175 h 939800"/>
                <a:gd name="connsiteX68" fmla="*/ 1962150 w 2927350"/>
                <a:gd name="connsiteY68" fmla="*/ 647700 h 939800"/>
                <a:gd name="connsiteX69" fmla="*/ 1955800 w 2927350"/>
                <a:gd name="connsiteY69" fmla="*/ 682625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11300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6750 w 2927350"/>
                <a:gd name="connsiteY67" fmla="*/ 638175 h 939800"/>
                <a:gd name="connsiteX68" fmla="*/ 1962150 w 2927350"/>
                <a:gd name="connsiteY68" fmla="*/ 647700 h 939800"/>
                <a:gd name="connsiteX69" fmla="*/ 1965325 w 2927350"/>
                <a:gd name="connsiteY69" fmla="*/ 685800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33525 w 2927350"/>
                <a:gd name="connsiteY55" fmla="*/ 48895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6750 w 2927350"/>
                <a:gd name="connsiteY67" fmla="*/ 638175 h 939800"/>
                <a:gd name="connsiteX68" fmla="*/ 1962150 w 2927350"/>
                <a:gd name="connsiteY68" fmla="*/ 647700 h 939800"/>
                <a:gd name="connsiteX69" fmla="*/ 1965325 w 2927350"/>
                <a:gd name="connsiteY69" fmla="*/ 685800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 name="connsiteX0" fmla="*/ 0 w 2927350"/>
                <a:gd name="connsiteY0" fmla="*/ 0 h 939800"/>
                <a:gd name="connsiteX1" fmla="*/ 180975 w 2927350"/>
                <a:gd name="connsiteY1" fmla="*/ 0 h 939800"/>
                <a:gd name="connsiteX2" fmla="*/ 180975 w 2927350"/>
                <a:gd name="connsiteY2" fmla="*/ 22225 h 939800"/>
                <a:gd name="connsiteX3" fmla="*/ 241300 w 2927350"/>
                <a:gd name="connsiteY3" fmla="*/ 22225 h 939800"/>
                <a:gd name="connsiteX4" fmla="*/ 241300 w 2927350"/>
                <a:gd name="connsiteY4" fmla="*/ 22225 h 939800"/>
                <a:gd name="connsiteX5" fmla="*/ 241300 w 2927350"/>
                <a:gd name="connsiteY5" fmla="*/ 22225 h 939800"/>
                <a:gd name="connsiteX6" fmla="*/ 241300 w 2927350"/>
                <a:gd name="connsiteY6" fmla="*/ 50800 h 939800"/>
                <a:gd name="connsiteX7" fmla="*/ 333375 w 2927350"/>
                <a:gd name="connsiteY7" fmla="*/ 50800 h 939800"/>
                <a:gd name="connsiteX8" fmla="*/ 333375 w 2927350"/>
                <a:gd name="connsiteY8" fmla="*/ 85725 h 939800"/>
                <a:gd name="connsiteX9" fmla="*/ 393700 w 2927350"/>
                <a:gd name="connsiteY9" fmla="*/ 85725 h 939800"/>
                <a:gd name="connsiteX10" fmla="*/ 393700 w 2927350"/>
                <a:gd name="connsiteY10" fmla="*/ 111125 h 939800"/>
                <a:gd name="connsiteX11" fmla="*/ 469900 w 2927350"/>
                <a:gd name="connsiteY11" fmla="*/ 111125 h 939800"/>
                <a:gd name="connsiteX12" fmla="*/ 469900 w 2927350"/>
                <a:gd name="connsiteY12" fmla="*/ 136525 h 939800"/>
                <a:gd name="connsiteX13" fmla="*/ 498475 w 2927350"/>
                <a:gd name="connsiteY13" fmla="*/ 136525 h 939800"/>
                <a:gd name="connsiteX14" fmla="*/ 498475 w 2927350"/>
                <a:gd name="connsiteY14" fmla="*/ 168275 h 939800"/>
                <a:gd name="connsiteX15" fmla="*/ 603250 w 2927350"/>
                <a:gd name="connsiteY15" fmla="*/ 168275 h 939800"/>
                <a:gd name="connsiteX16" fmla="*/ 603250 w 2927350"/>
                <a:gd name="connsiteY16" fmla="*/ 187325 h 939800"/>
                <a:gd name="connsiteX17" fmla="*/ 695325 w 2927350"/>
                <a:gd name="connsiteY17" fmla="*/ 187325 h 939800"/>
                <a:gd name="connsiteX18" fmla="*/ 695325 w 2927350"/>
                <a:gd name="connsiteY18" fmla="*/ 187325 h 939800"/>
                <a:gd name="connsiteX19" fmla="*/ 695325 w 2927350"/>
                <a:gd name="connsiteY19" fmla="*/ 187325 h 939800"/>
                <a:gd name="connsiteX20" fmla="*/ 695325 w 2927350"/>
                <a:gd name="connsiteY20" fmla="*/ 206375 h 939800"/>
                <a:gd name="connsiteX21" fmla="*/ 714375 w 2927350"/>
                <a:gd name="connsiteY21" fmla="*/ 209550 h 939800"/>
                <a:gd name="connsiteX22" fmla="*/ 720725 w 2927350"/>
                <a:gd name="connsiteY22" fmla="*/ 231775 h 939800"/>
                <a:gd name="connsiteX23" fmla="*/ 841375 w 2927350"/>
                <a:gd name="connsiteY23" fmla="*/ 231775 h 939800"/>
                <a:gd name="connsiteX24" fmla="*/ 841375 w 2927350"/>
                <a:gd name="connsiteY24" fmla="*/ 231775 h 939800"/>
                <a:gd name="connsiteX25" fmla="*/ 841375 w 2927350"/>
                <a:gd name="connsiteY25" fmla="*/ 254000 h 939800"/>
                <a:gd name="connsiteX26" fmla="*/ 876300 w 2927350"/>
                <a:gd name="connsiteY26" fmla="*/ 254000 h 939800"/>
                <a:gd name="connsiteX27" fmla="*/ 876300 w 2927350"/>
                <a:gd name="connsiteY27" fmla="*/ 254000 h 939800"/>
                <a:gd name="connsiteX28" fmla="*/ 876300 w 2927350"/>
                <a:gd name="connsiteY28" fmla="*/ 254000 h 939800"/>
                <a:gd name="connsiteX29" fmla="*/ 876300 w 2927350"/>
                <a:gd name="connsiteY29" fmla="*/ 254000 h 939800"/>
                <a:gd name="connsiteX30" fmla="*/ 876300 w 2927350"/>
                <a:gd name="connsiteY30" fmla="*/ 279400 h 939800"/>
                <a:gd name="connsiteX31" fmla="*/ 962025 w 2927350"/>
                <a:gd name="connsiteY31" fmla="*/ 279400 h 939800"/>
                <a:gd name="connsiteX32" fmla="*/ 962025 w 2927350"/>
                <a:gd name="connsiteY32" fmla="*/ 279400 h 939800"/>
                <a:gd name="connsiteX33" fmla="*/ 962025 w 2927350"/>
                <a:gd name="connsiteY33" fmla="*/ 279400 h 939800"/>
                <a:gd name="connsiteX34" fmla="*/ 962025 w 2927350"/>
                <a:gd name="connsiteY34" fmla="*/ 304800 h 939800"/>
                <a:gd name="connsiteX35" fmla="*/ 1050925 w 2927350"/>
                <a:gd name="connsiteY35" fmla="*/ 304800 h 939800"/>
                <a:gd name="connsiteX36" fmla="*/ 1050925 w 2927350"/>
                <a:gd name="connsiteY36" fmla="*/ 304800 h 939800"/>
                <a:gd name="connsiteX37" fmla="*/ 1050925 w 2927350"/>
                <a:gd name="connsiteY37" fmla="*/ 304800 h 939800"/>
                <a:gd name="connsiteX38" fmla="*/ 1050925 w 2927350"/>
                <a:gd name="connsiteY38" fmla="*/ 304800 h 939800"/>
                <a:gd name="connsiteX39" fmla="*/ 1050925 w 2927350"/>
                <a:gd name="connsiteY39" fmla="*/ 327025 h 939800"/>
                <a:gd name="connsiteX40" fmla="*/ 1095375 w 2927350"/>
                <a:gd name="connsiteY40" fmla="*/ 327025 h 939800"/>
                <a:gd name="connsiteX41" fmla="*/ 1095375 w 2927350"/>
                <a:gd name="connsiteY41" fmla="*/ 358775 h 939800"/>
                <a:gd name="connsiteX42" fmla="*/ 1149350 w 2927350"/>
                <a:gd name="connsiteY42" fmla="*/ 358775 h 939800"/>
                <a:gd name="connsiteX43" fmla="*/ 1149350 w 2927350"/>
                <a:gd name="connsiteY43" fmla="*/ 371475 h 939800"/>
                <a:gd name="connsiteX44" fmla="*/ 1212850 w 2927350"/>
                <a:gd name="connsiteY44" fmla="*/ 371475 h 939800"/>
                <a:gd name="connsiteX45" fmla="*/ 1212850 w 2927350"/>
                <a:gd name="connsiteY45" fmla="*/ 396875 h 939800"/>
                <a:gd name="connsiteX46" fmla="*/ 1311275 w 2927350"/>
                <a:gd name="connsiteY46" fmla="*/ 396875 h 939800"/>
                <a:gd name="connsiteX47" fmla="*/ 1311275 w 2927350"/>
                <a:gd name="connsiteY47" fmla="*/ 419100 h 939800"/>
                <a:gd name="connsiteX48" fmla="*/ 1393825 w 2927350"/>
                <a:gd name="connsiteY48" fmla="*/ 419100 h 939800"/>
                <a:gd name="connsiteX49" fmla="*/ 1393825 w 2927350"/>
                <a:gd name="connsiteY49" fmla="*/ 447675 h 939800"/>
                <a:gd name="connsiteX50" fmla="*/ 1463675 w 2927350"/>
                <a:gd name="connsiteY50" fmla="*/ 447675 h 939800"/>
                <a:gd name="connsiteX51" fmla="*/ 1463675 w 2927350"/>
                <a:gd name="connsiteY51" fmla="*/ 447675 h 939800"/>
                <a:gd name="connsiteX52" fmla="*/ 1463675 w 2927350"/>
                <a:gd name="connsiteY52" fmla="*/ 476250 h 939800"/>
                <a:gd name="connsiteX53" fmla="*/ 1511300 w 2927350"/>
                <a:gd name="connsiteY53" fmla="*/ 476250 h 939800"/>
                <a:gd name="connsiteX54" fmla="*/ 1511300 w 2927350"/>
                <a:gd name="connsiteY54" fmla="*/ 495300 h 939800"/>
                <a:gd name="connsiteX55" fmla="*/ 1533525 w 2927350"/>
                <a:gd name="connsiteY55" fmla="*/ 495300 h 939800"/>
                <a:gd name="connsiteX56" fmla="*/ 1536700 w 2927350"/>
                <a:gd name="connsiteY56" fmla="*/ 520700 h 939800"/>
                <a:gd name="connsiteX57" fmla="*/ 1676400 w 2927350"/>
                <a:gd name="connsiteY57" fmla="*/ 520700 h 939800"/>
                <a:gd name="connsiteX58" fmla="*/ 1676400 w 2927350"/>
                <a:gd name="connsiteY58" fmla="*/ 561975 h 939800"/>
                <a:gd name="connsiteX59" fmla="*/ 1676400 w 2927350"/>
                <a:gd name="connsiteY59" fmla="*/ 561975 h 939800"/>
                <a:gd name="connsiteX60" fmla="*/ 1695450 w 2927350"/>
                <a:gd name="connsiteY60" fmla="*/ 581025 h 939800"/>
                <a:gd name="connsiteX61" fmla="*/ 1695450 w 2927350"/>
                <a:gd name="connsiteY61" fmla="*/ 581025 h 939800"/>
                <a:gd name="connsiteX62" fmla="*/ 1714500 w 2927350"/>
                <a:gd name="connsiteY62" fmla="*/ 600075 h 939800"/>
                <a:gd name="connsiteX63" fmla="*/ 1857375 w 2927350"/>
                <a:gd name="connsiteY63" fmla="*/ 600075 h 939800"/>
                <a:gd name="connsiteX64" fmla="*/ 1857375 w 2927350"/>
                <a:gd name="connsiteY64" fmla="*/ 619125 h 939800"/>
                <a:gd name="connsiteX65" fmla="*/ 1933575 w 2927350"/>
                <a:gd name="connsiteY65" fmla="*/ 619125 h 939800"/>
                <a:gd name="connsiteX66" fmla="*/ 1933575 w 2927350"/>
                <a:gd name="connsiteY66" fmla="*/ 619125 h 939800"/>
                <a:gd name="connsiteX67" fmla="*/ 1936750 w 2927350"/>
                <a:gd name="connsiteY67" fmla="*/ 638175 h 939800"/>
                <a:gd name="connsiteX68" fmla="*/ 1962150 w 2927350"/>
                <a:gd name="connsiteY68" fmla="*/ 647700 h 939800"/>
                <a:gd name="connsiteX69" fmla="*/ 1965325 w 2927350"/>
                <a:gd name="connsiteY69" fmla="*/ 685800 h 939800"/>
                <a:gd name="connsiteX70" fmla="*/ 1997075 w 2927350"/>
                <a:gd name="connsiteY70" fmla="*/ 682625 h 939800"/>
                <a:gd name="connsiteX71" fmla="*/ 1997075 w 2927350"/>
                <a:gd name="connsiteY71" fmla="*/ 682625 h 939800"/>
                <a:gd name="connsiteX72" fmla="*/ 2012950 w 2927350"/>
                <a:gd name="connsiteY72" fmla="*/ 698500 h 939800"/>
                <a:gd name="connsiteX73" fmla="*/ 2171700 w 2927350"/>
                <a:gd name="connsiteY73" fmla="*/ 698500 h 939800"/>
                <a:gd name="connsiteX74" fmla="*/ 2171700 w 2927350"/>
                <a:gd name="connsiteY74" fmla="*/ 733425 h 939800"/>
                <a:gd name="connsiteX75" fmla="*/ 2441575 w 2927350"/>
                <a:gd name="connsiteY75" fmla="*/ 733425 h 939800"/>
                <a:gd name="connsiteX76" fmla="*/ 2441575 w 2927350"/>
                <a:gd name="connsiteY76" fmla="*/ 803275 h 939800"/>
                <a:gd name="connsiteX77" fmla="*/ 2514600 w 2927350"/>
                <a:gd name="connsiteY77" fmla="*/ 803275 h 939800"/>
                <a:gd name="connsiteX78" fmla="*/ 2514600 w 2927350"/>
                <a:gd name="connsiteY78" fmla="*/ 825500 h 939800"/>
                <a:gd name="connsiteX79" fmla="*/ 2543175 w 2927350"/>
                <a:gd name="connsiteY79" fmla="*/ 825500 h 939800"/>
                <a:gd name="connsiteX80" fmla="*/ 2543175 w 2927350"/>
                <a:gd name="connsiteY80" fmla="*/ 847725 h 939800"/>
                <a:gd name="connsiteX81" fmla="*/ 2689225 w 2927350"/>
                <a:gd name="connsiteY81" fmla="*/ 847725 h 939800"/>
                <a:gd name="connsiteX82" fmla="*/ 2689225 w 2927350"/>
                <a:gd name="connsiteY82" fmla="*/ 882650 h 939800"/>
                <a:gd name="connsiteX83" fmla="*/ 2794000 w 2927350"/>
                <a:gd name="connsiteY83" fmla="*/ 882650 h 939800"/>
                <a:gd name="connsiteX84" fmla="*/ 2794000 w 2927350"/>
                <a:gd name="connsiteY84" fmla="*/ 917575 h 939800"/>
                <a:gd name="connsiteX85" fmla="*/ 2857500 w 2927350"/>
                <a:gd name="connsiteY85" fmla="*/ 917575 h 939800"/>
                <a:gd name="connsiteX86" fmla="*/ 2857500 w 2927350"/>
                <a:gd name="connsiteY86" fmla="*/ 917575 h 939800"/>
                <a:gd name="connsiteX87" fmla="*/ 2857500 w 2927350"/>
                <a:gd name="connsiteY87" fmla="*/ 939800 h 939800"/>
                <a:gd name="connsiteX88" fmla="*/ 2927350 w 2927350"/>
                <a:gd name="connsiteY88" fmla="*/ 9398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927350" h="939800">
                  <a:moveTo>
                    <a:pt x="0" y="0"/>
                  </a:moveTo>
                  <a:lnTo>
                    <a:pt x="180975" y="0"/>
                  </a:lnTo>
                  <a:lnTo>
                    <a:pt x="180975" y="22225"/>
                  </a:lnTo>
                  <a:lnTo>
                    <a:pt x="241300" y="22225"/>
                  </a:lnTo>
                  <a:lnTo>
                    <a:pt x="241300" y="22225"/>
                  </a:lnTo>
                  <a:lnTo>
                    <a:pt x="241300" y="22225"/>
                  </a:lnTo>
                  <a:lnTo>
                    <a:pt x="241300" y="50800"/>
                  </a:lnTo>
                  <a:lnTo>
                    <a:pt x="333375" y="50800"/>
                  </a:lnTo>
                  <a:lnTo>
                    <a:pt x="333375" y="85725"/>
                  </a:lnTo>
                  <a:lnTo>
                    <a:pt x="393700" y="85725"/>
                  </a:lnTo>
                  <a:lnTo>
                    <a:pt x="393700" y="111125"/>
                  </a:lnTo>
                  <a:lnTo>
                    <a:pt x="469900" y="111125"/>
                  </a:lnTo>
                  <a:lnTo>
                    <a:pt x="469900" y="136525"/>
                  </a:lnTo>
                  <a:lnTo>
                    <a:pt x="498475" y="136525"/>
                  </a:lnTo>
                  <a:lnTo>
                    <a:pt x="498475" y="168275"/>
                  </a:lnTo>
                  <a:lnTo>
                    <a:pt x="603250" y="168275"/>
                  </a:lnTo>
                  <a:lnTo>
                    <a:pt x="603250" y="187325"/>
                  </a:lnTo>
                  <a:lnTo>
                    <a:pt x="695325" y="187325"/>
                  </a:lnTo>
                  <a:lnTo>
                    <a:pt x="695325" y="187325"/>
                  </a:lnTo>
                  <a:lnTo>
                    <a:pt x="695325" y="187325"/>
                  </a:lnTo>
                  <a:lnTo>
                    <a:pt x="695325" y="206375"/>
                  </a:lnTo>
                  <a:lnTo>
                    <a:pt x="714375" y="209550"/>
                  </a:lnTo>
                  <a:lnTo>
                    <a:pt x="720725" y="231775"/>
                  </a:lnTo>
                  <a:lnTo>
                    <a:pt x="841375" y="231775"/>
                  </a:lnTo>
                  <a:lnTo>
                    <a:pt x="841375" y="231775"/>
                  </a:lnTo>
                  <a:lnTo>
                    <a:pt x="841375" y="254000"/>
                  </a:lnTo>
                  <a:lnTo>
                    <a:pt x="876300" y="254000"/>
                  </a:lnTo>
                  <a:lnTo>
                    <a:pt x="876300" y="254000"/>
                  </a:lnTo>
                  <a:lnTo>
                    <a:pt x="876300" y="254000"/>
                  </a:lnTo>
                  <a:lnTo>
                    <a:pt x="876300" y="254000"/>
                  </a:lnTo>
                  <a:lnTo>
                    <a:pt x="876300" y="279400"/>
                  </a:lnTo>
                  <a:lnTo>
                    <a:pt x="962025" y="279400"/>
                  </a:lnTo>
                  <a:lnTo>
                    <a:pt x="962025" y="279400"/>
                  </a:lnTo>
                  <a:lnTo>
                    <a:pt x="962025" y="279400"/>
                  </a:lnTo>
                  <a:lnTo>
                    <a:pt x="962025" y="304800"/>
                  </a:lnTo>
                  <a:lnTo>
                    <a:pt x="1050925" y="304800"/>
                  </a:lnTo>
                  <a:lnTo>
                    <a:pt x="1050925" y="304800"/>
                  </a:lnTo>
                  <a:lnTo>
                    <a:pt x="1050925" y="304800"/>
                  </a:lnTo>
                  <a:lnTo>
                    <a:pt x="1050925" y="304800"/>
                  </a:lnTo>
                  <a:lnTo>
                    <a:pt x="1050925" y="327025"/>
                  </a:lnTo>
                  <a:lnTo>
                    <a:pt x="1095375" y="327025"/>
                  </a:lnTo>
                  <a:lnTo>
                    <a:pt x="1095375" y="358775"/>
                  </a:lnTo>
                  <a:lnTo>
                    <a:pt x="1149350" y="358775"/>
                  </a:lnTo>
                  <a:lnTo>
                    <a:pt x="1149350" y="371475"/>
                  </a:lnTo>
                  <a:lnTo>
                    <a:pt x="1212850" y="371475"/>
                  </a:lnTo>
                  <a:lnTo>
                    <a:pt x="1212850" y="396875"/>
                  </a:lnTo>
                  <a:lnTo>
                    <a:pt x="1311275" y="396875"/>
                  </a:lnTo>
                  <a:lnTo>
                    <a:pt x="1311275" y="419100"/>
                  </a:lnTo>
                  <a:lnTo>
                    <a:pt x="1393825" y="419100"/>
                  </a:lnTo>
                  <a:lnTo>
                    <a:pt x="1393825" y="447675"/>
                  </a:lnTo>
                  <a:lnTo>
                    <a:pt x="1463675" y="447675"/>
                  </a:lnTo>
                  <a:lnTo>
                    <a:pt x="1463675" y="447675"/>
                  </a:lnTo>
                  <a:lnTo>
                    <a:pt x="1463675" y="476250"/>
                  </a:lnTo>
                  <a:lnTo>
                    <a:pt x="1511300" y="476250"/>
                  </a:lnTo>
                  <a:lnTo>
                    <a:pt x="1511300" y="495300"/>
                  </a:lnTo>
                  <a:lnTo>
                    <a:pt x="1533525" y="495300"/>
                  </a:lnTo>
                  <a:lnTo>
                    <a:pt x="1536700" y="520700"/>
                  </a:lnTo>
                  <a:lnTo>
                    <a:pt x="1676400" y="520700"/>
                  </a:lnTo>
                  <a:lnTo>
                    <a:pt x="1676400" y="561975"/>
                  </a:lnTo>
                  <a:lnTo>
                    <a:pt x="1676400" y="561975"/>
                  </a:lnTo>
                  <a:lnTo>
                    <a:pt x="1695450" y="581025"/>
                  </a:lnTo>
                  <a:lnTo>
                    <a:pt x="1695450" y="581025"/>
                  </a:lnTo>
                  <a:lnTo>
                    <a:pt x="1714500" y="600075"/>
                  </a:lnTo>
                  <a:lnTo>
                    <a:pt x="1857375" y="600075"/>
                  </a:lnTo>
                  <a:lnTo>
                    <a:pt x="1857375" y="619125"/>
                  </a:lnTo>
                  <a:lnTo>
                    <a:pt x="1933575" y="619125"/>
                  </a:lnTo>
                  <a:lnTo>
                    <a:pt x="1933575" y="619125"/>
                  </a:lnTo>
                  <a:lnTo>
                    <a:pt x="1936750" y="638175"/>
                  </a:lnTo>
                  <a:lnTo>
                    <a:pt x="1962150" y="647700"/>
                  </a:lnTo>
                  <a:lnTo>
                    <a:pt x="1965325" y="685800"/>
                  </a:lnTo>
                  <a:lnTo>
                    <a:pt x="1997075" y="682625"/>
                  </a:lnTo>
                  <a:lnTo>
                    <a:pt x="1997075" y="682625"/>
                  </a:lnTo>
                  <a:lnTo>
                    <a:pt x="2012950" y="698500"/>
                  </a:lnTo>
                  <a:lnTo>
                    <a:pt x="2171700" y="698500"/>
                  </a:lnTo>
                  <a:lnTo>
                    <a:pt x="2171700" y="733425"/>
                  </a:lnTo>
                  <a:lnTo>
                    <a:pt x="2441575" y="733425"/>
                  </a:lnTo>
                  <a:lnTo>
                    <a:pt x="2441575" y="803275"/>
                  </a:lnTo>
                  <a:lnTo>
                    <a:pt x="2514600" y="803275"/>
                  </a:lnTo>
                  <a:lnTo>
                    <a:pt x="2514600" y="825500"/>
                  </a:lnTo>
                  <a:lnTo>
                    <a:pt x="2543175" y="825500"/>
                  </a:lnTo>
                  <a:lnTo>
                    <a:pt x="2543175" y="847725"/>
                  </a:lnTo>
                  <a:lnTo>
                    <a:pt x="2689225" y="847725"/>
                  </a:lnTo>
                  <a:lnTo>
                    <a:pt x="2689225" y="882650"/>
                  </a:lnTo>
                  <a:lnTo>
                    <a:pt x="2794000" y="882650"/>
                  </a:lnTo>
                  <a:lnTo>
                    <a:pt x="2794000" y="917575"/>
                  </a:lnTo>
                  <a:lnTo>
                    <a:pt x="2857500" y="917575"/>
                  </a:lnTo>
                  <a:lnTo>
                    <a:pt x="2857500" y="917575"/>
                  </a:lnTo>
                  <a:lnTo>
                    <a:pt x="2857500" y="939800"/>
                  </a:lnTo>
                  <a:lnTo>
                    <a:pt x="2927350" y="939800"/>
                  </a:lnTo>
                </a:path>
              </a:pathLst>
            </a:custGeom>
            <a:noFill/>
            <a:ln w="28575">
              <a:solidFill>
                <a:schemeClr val="accent1"/>
              </a:solidFill>
              <a:miter lim="800000"/>
              <a:headEnd/>
              <a:tailEnd/>
            </a:ln>
          </p:spPr>
          <p:txBody>
            <a:bodyPr rtlCol="0" anchor="ctr"/>
            <a:lstStyle/>
            <a:p>
              <a:pPr algn="ctr"/>
              <a:endParaRPr lang="en-US" dirty="0"/>
            </a:p>
          </p:txBody>
        </p:sp>
        <p:sp>
          <p:nvSpPr>
            <p:cNvPr id="709" name="Freeform 708">
              <a:extLst>
                <a:ext uri="{FF2B5EF4-FFF2-40B4-BE49-F238E27FC236}">
                  <a16:creationId xmlns:a16="http://schemas.microsoft.com/office/drawing/2014/main" id="{7AEB94DD-151F-DEE8-A3D4-E49EB978A420}"/>
                </a:ext>
              </a:extLst>
            </p:cNvPr>
            <p:cNvSpPr/>
            <p:nvPr/>
          </p:nvSpPr>
          <p:spPr bwMode="auto">
            <a:xfrm>
              <a:off x="9750425" y="3000374"/>
              <a:ext cx="1778000" cy="346075"/>
            </a:xfrm>
            <a:custGeom>
              <a:avLst/>
              <a:gdLst>
                <a:gd name="connsiteX0" fmla="*/ 1746250 w 1746250"/>
                <a:gd name="connsiteY0" fmla="*/ 342900 h 342900"/>
                <a:gd name="connsiteX1" fmla="*/ 1193800 w 1746250"/>
                <a:gd name="connsiteY1" fmla="*/ 342900 h 342900"/>
                <a:gd name="connsiteX2" fmla="*/ 1193800 w 1746250"/>
                <a:gd name="connsiteY2" fmla="*/ 250825 h 342900"/>
                <a:gd name="connsiteX3" fmla="*/ 1085850 w 1746250"/>
                <a:gd name="connsiteY3" fmla="*/ 250825 h 342900"/>
                <a:gd name="connsiteX4" fmla="*/ 1085850 w 1746250"/>
                <a:gd name="connsiteY4" fmla="*/ 190500 h 342900"/>
                <a:gd name="connsiteX5" fmla="*/ 904875 w 1746250"/>
                <a:gd name="connsiteY5" fmla="*/ 190500 h 342900"/>
                <a:gd name="connsiteX6" fmla="*/ 904875 w 1746250"/>
                <a:gd name="connsiteY6" fmla="*/ 174625 h 342900"/>
                <a:gd name="connsiteX7" fmla="*/ 793750 w 1746250"/>
                <a:gd name="connsiteY7" fmla="*/ 174625 h 342900"/>
                <a:gd name="connsiteX8" fmla="*/ 793750 w 1746250"/>
                <a:gd name="connsiteY8" fmla="*/ 139700 h 342900"/>
                <a:gd name="connsiteX9" fmla="*/ 479425 w 1746250"/>
                <a:gd name="connsiteY9" fmla="*/ 139700 h 342900"/>
                <a:gd name="connsiteX10" fmla="*/ 479425 w 1746250"/>
                <a:gd name="connsiteY10" fmla="*/ 107950 h 342900"/>
                <a:gd name="connsiteX11" fmla="*/ 460375 w 1746250"/>
                <a:gd name="connsiteY11" fmla="*/ 107950 h 342900"/>
                <a:gd name="connsiteX12" fmla="*/ 460375 w 1746250"/>
                <a:gd name="connsiteY12" fmla="*/ 85725 h 342900"/>
                <a:gd name="connsiteX13" fmla="*/ 225425 w 1746250"/>
                <a:gd name="connsiteY13" fmla="*/ 85725 h 342900"/>
                <a:gd name="connsiteX14" fmla="*/ 225425 w 1746250"/>
                <a:gd name="connsiteY14" fmla="*/ 85725 h 342900"/>
                <a:gd name="connsiteX15" fmla="*/ 225425 w 1746250"/>
                <a:gd name="connsiteY15" fmla="*/ 57150 h 342900"/>
                <a:gd name="connsiteX16" fmla="*/ 25400 w 1746250"/>
                <a:gd name="connsiteY16" fmla="*/ 57150 h 342900"/>
                <a:gd name="connsiteX17" fmla="*/ 25400 w 1746250"/>
                <a:gd name="connsiteY17" fmla="*/ 28575 h 342900"/>
                <a:gd name="connsiteX18" fmla="*/ 25400 w 1746250"/>
                <a:gd name="connsiteY18" fmla="*/ 28575 h 342900"/>
                <a:gd name="connsiteX19" fmla="*/ 0 w 1746250"/>
                <a:gd name="connsiteY19" fmla="*/ 28575 h 342900"/>
                <a:gd name="connsiteX20" fmla="*/ 0 w 1746250"/>
                <a:gd name="connsiteY20" fmla="*/ 0 h 342900"/>
                <a:gd name="connsiteX21" fmla="*/ 0 w 1746250"/>
                <a:gd name="connsiteY21" fmla="*/ 0 h 342900"/>
                <a:gd name="connsiteX0" fmla="*/ 1771650 w 1771650"/>
                <a:gd name="connsiteY0" fmla="*/ 342900 h 342900"/>
                <a:gd name="connsiteX1" fmla="*/ 1219200 w 1771650"/>
                <a:gd name="connsiteY1" fmla="*/ 342900 h 342900"/>
                <a:gd name="connsiteX2" fmla="*/ 1219200 w 1771650"/>
                <a:gd name="connsiteY2" fmla="*/ 250825 h 342900"/>
                <a:gd name="connsiteX3" fmla="*/ 1111250 w 1771650"/>
                <a:gd name="connsiteY3" fmla="*/ 250825 h 342900"/>
                <a:gd name="connsiteX4" fmla="*/ 1111250 w 1771650"/>
                <a:gd name="connsiteY4" fmla="*/ 190500 h 342900"/>
                <a:gd name="connsiteX5" fmla="*/ 930275 w 1771650"/>
                <a:gd name="connsiteY5" fmla="*/ 190500 h 342900"/>
                <a:gd name="connsiteX6" fmla="*/ 930275 w 1771650"/>
                <a:gd name="connsiteY6" fmla="*/ 174625 h 342900"/>
                <a:gd name="connsiteX7" fmla="*/ 819150 w 1771650"/>
                <a:gd name="connsiteY7" fmla="*/ 174625 h 342900"/>
                <a:gd name="connsiteX8" fmla="*/ 819150 w 1771650"/>
                <a:gd name="connsiteY8" fmla="*/ 139700 h 342900"/>
                <a:gd name="connsiteX9" fmla="*/ 504825 w 1771650"/>
                <a:gd name="connsiteY9" fmla="*/ 139700 h 342900"/>
                <a:gd name="connsiteX10" fmla="*/ 504825 w 1771650"/>
                <a:gd name="connsiteY10" fmla="*/ 107950 h 342900"/>
                <a:gd name="connsiteX11" fmla="*/ 485775 w 1771650"/>
                <a:gd name="connsiteY11" fmla="*/ 107950 h 342900"/>
                <a:gd name="connsiteX12" fmla="*/ 485775 w 1771650"/>
                <a:gd name="connsiteY12" fmla="*/ 85725 h 342900"/>
                <a:gd name="connsiteX13" fmla="*/ 250825 w 1771650"/>
                <a:gd name="connsiteY13" fmla="*/ 85725 h 342900"/>
                <a:gd name="connsiteX14" fmla="*/ 250825 w 1771650"/>
                <a:gd name="connsiteY14" fmla="*/ 85725 h 342900"/>
                <a:gd name="connsiteX15" fmla="*/ 250825 w 1771650"/>
                <a:gd name="connsiteY15" fmla="*/ 57150 h 342900"/>
                <a:gd name="connsiteX16" fmla="*/ 50800 w 1771650"/>
                <a:gd name="connsiteY16" fmla="*/ 57150 h 342900"/>
                <a:gd name="connsiteX17" fmla="*/ 50800 w 1771650"/>
                <a:gd name="connsiteY17" fmla="*/ 28575 h 342900"/>
                <a:gd name="connsiteX18" fmla="*/ 50800 w 1771650"/>
                <a:gd name="connsiteY18" fmla="*/ 28575 h 342900"/>
                <a:gd name="connsiteX19" fmla="*/ 25400 w 1771650"/>
                <a:gd name="connsiteY19" fmla="*/ 28575 h 342900"/>
                <a:gd name="connsiteX20" fmla="*/ 25400 w 1771650"/>
                <a:gd name="connsiteY20" fmla="*/ 0 h 342900"/>
                <a:gd name="connsiteX21" fmla="*/ 0 w 1771650"/>
                <a:gd name="connsiteY21" fmla="*/ 3175 h 342900"/>
                <a:gd name="connsiteX0" fmla="*/ 1765300 w 1765300"/>
                <a:gd name="connsiteY0" fmla="*/ 346075 h 346075"/>
                <a:gd name="connsiteX1" fmla="*/ 1212850 w 1765300"/>
                <a:gd name="connsiteY1" fmla="*/ 346075 h 346075"/>
                <a:gd name="connsiteX2" fmla="*/ 1212850 w 1765300"/>
                <a:gd name="connsiteY2" fmla="*/ 254000 h 346075"/>
                <a:gd name="connsiteX3" fmla="*/ 1104900 w 1765300"/>
                <a:gd name="connsiteY3" fmla="*/ 254000 h 346075"/>
                <a:gd name="connsiteX4" fmla="*/ 1104900 w 1765300"/>
                <a:gd name="connsiteY4" fmla="*/ 193675 h 346075"/>
                <a:gd name="connsiteX5" fmla="*/ 923925 w 1765300"/>
                <a:gd name="connsiteY5" fmla="*/ 193675 h 346075"/>
                <a:gd name="connsiteX6" fmla="*/ 923925 w 1765300"/>
                <a:gd name="connsiteY6" fmla="*/ 177800 h 346075"/>
                <a:gd name="connsiteX7" fmla="*/ 812800 w 1765300"/>
                <a:gd name="connsiteY7" fmla="*/ 177800 h 346075"/>
                <a:gd name="connsiteX8" fmla="*/ 812800 w 1765300"/>
                <a:gd name="connsiteY8" fmla="*/ 142875 h 346075"/>
                <a:gd name="connsiteX9" fmla="*/ 498475 w 1765300"/>
                <a:gd name="connsiteY9" fmla="*/ 142875 h 346075"/>
                <a:gd name="connsiteX10" fmla="*/ 498475 w 1765300"/>
                <a:gd name="connsiteY10" fmla="*/ 111125 h 346075"/>
                <a:gd name="connsiteX11" fmla="*/ 479425 w 1765300"/>
                <a:gd name="connsiteY11" fmla="*/ 111125 h 346075"/>
                <a:gd name="connsiteX12" fmla="*/ 479425 w 1765300"/>
                <a:gd name="connsiteY12" fmla="*/ 88900 h 346075"/>
                <a:gd name="connsiteX13" fmla="*/ 244475 w 1765300"/>
                <a:gd name="connsiteY13" fmla="*/ 88900 h 346075"/>
                <a:gd name="connsiteX14" fmla="*/ 244475 w 1765300"/>
                <a:gd name="connsiteY14" fmla="*/ 88900 h 346075"/>
                <a:gd name="connsiteX15" fmla="*/ 244475 w 1765300"/>
                <a:gd name="connsiteY15" fmla="*/ 60325 h 346075"/>
                <a:gd name="connsiteX16" fmla="*/ 44450 w 1765300"/>
                <a:gd name="connsiteY16" fmla="*/ 60325 h 346075"/>
                <a:gd name="connsiteX17" fmla="*/ 44450 w 1765300"/>
                <a:gd name="connsiteY17" fmla="*/ 31750 h 346075"/>
                <a:gd name="connsiteX18" fmla="*/ 44450 w 1765300"/>
                <a:gd name="connsiteY18" fmla="*/ 31750 h 346075"/>
                <a:gd name="connsiteX19" fmla="*/ 19050 w 1765300"/>
                <a:gd name="connsiteY19" fmla="*/ 31750 h 346075"/>
                <a:gd name="connsiteX20" fmla="*/ 19050 w 1765300"/>
                <a:gd name="connsiteY20" fmla="*/ 3175 h 346075"/>
                <a:gd name="connsiteX21" fmla="*/ 0 w 1765300"/>
                <a:gd name="connsiteY21" fmla="*/ 0 h 346075"/>
                <a:gd name="connsiteX0" fmla="*/ 1778000 w 1778000"/>
                <a:gd name="connsiteY0" fmla="*/ 346075 h 346075"/>
                <a:gd name="connsiteX1" fmla="*/ 1225550 w 1778000"/>
                <a:gd name="connsiteY1" fmla="*/ 346075 h 346075"/>
                <a:gd name="connsiteX2" fmla="*/ 1225550 w 1778000"/>
                <a:gd name="connsiteY2" fmla="*/ 254000 h 346075"/>
                <a:gd name="connsiteX3" fmla="*/ 1117600 w 1778000"/>
                <a:gd name="connsiteY3" fmla="*/ 254000 h 346075"/>
                <a:gd name="connsiteX4" fmla="*/ 1117600 w 1778000"/>
                <a:gd name="connsiteY4" fmla="*/ 193675 h 346075"/>
                <a:gd name="connsiteX5" fmla="*/ 936625 w 1778000"/>
                <a:gd name="connsiteY5" fmla="*/ 193675 h 346075"/>
                <a:gd name="connsiteX6" fmla="*/ 936625 w 1778000"/>
                <a:gd name="connsiteY6" fmla="*/ 177800 h 346075"/>
                <a:gd name="connsiteX7" fmla="*/ 825500 w 1778000"/>
                <a:gd name="connsiteY7" fmla="*/ 177800 h 346075"/>
                <a:gd name="connsiteX8" fmla="*/ 825500 w 1778000"/>
                <a:gd name="connsiteY8" fmla="*/ 142875 h 346075"/>
                <a:gd name="connsiteX9" fmla="*/ 511175 w 1778000"/>
                <a:gd name="connsiteY9" fmla="*/ 142875 h 346075"/>
                <a:gd name="connsiteX10" fmla="*/ 511175 w 1778000"/>
                <a:gd name="connsiteY10" fmla="*/ 111125 h 346075"/>
                <a:gd name="connsiteX11" fmla="*/ 492125 w 1778000"/>
                <a:gd name="connsiteY11" fmla="*/ 111125 h 346075"/>
                <a:gd name="connsiteX12" fmla="*/ 492125 w 1778000"/>
                <a:gd name="connsiteY12" fmla="*/ 88900 h 346075"/>
                <a:gd name="connsiteX13" fmla="*/ 257175 w 1778000"/>
                <a:gd name="connsiteY13" fmla="*/ 88900 h 346075"/>
                <a:gd name="connsiteX14" fmla="*/ 257175 w 1778000"/>
                <a:gd name="connsiteY14" fmla="*/ 88900 h 346075"/>
                <a:gd name="connsiteX15" fmla="*/ 257175 w 1778000"/>
                <a:gd name="connsiteY15" fmla="*/ 60325 h 346075"/>
                <a:gd name="connsiteX16" fmla="*/ 57150 w 1778000"/>
                <a:gd name="connsiteY16" fmla="*/ 60325 h 346075"/>
                <a:gd name="connsiteX17" fmla="*/ 57150 w 1778000"/>
                <a:gd name="connsiteY17" fmla="*/ 31750 h 346075"/>
                <a:gd name="connsiteX18" fmla="*/ 57150 w 1778000"/>
                <a:gd name="connsiteY18" fmla="*/ 31750 h 346075"/>
                <a:gd name="connsiteX19" fmla="*/ 31750 w 1778000"/>
                <a:gd name="connsiteY19" fmla="*/ 31750 h 346075"/>
                <a:gd name="connsiteX20" fmla="*/ 31750 w 1778000"/>
                <a:gd name="connsiteY20" fmla="*/ 3175 h 346075"/>
                <a:gd name="connsiteX21" fmla="*/ 0 w 1778000"/>
                <a:gd name="connsiteY21" fmla="*/ 0 h 3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78000" h="346075">
                  <a:moveTo>
                    <a:pt x="1778000" y="346075"/>
                  </a:moveTo>
                  <a:lnTo>
                    <a:pt x="1225550" y="346075"/>
                  </a:lnTo>
                  <a:lnTo>
                    <a:pt x="1225550" y="254000"/>
                  </a:lnTo>
                  <a:lnTo>
                    <a:pt x="1117600" y="254000"/>
                  </a:lnTo>
                  <a:lnTo>
                    <a:pt x="1117600" y="193675"/>
                  </a:lnTo>
                  <a:lnTo>
                    <a:pt x="936625" y="193675"/>
                  </a:lnTo>
                  <a:lnTo>
                    <a:pt x="936625" y="177800"/>
                  </a:lnTo>
                  <a:lnTo>
                    <a:pt x="825500" y="177800"/>
                  </a:lnTo>
                  <a:lnTo>
                    <a:pt x="825500" y="142875"/>
                  </a:lnTo>
                  <a:lnTo>
                    <a:pt x="511175" y="142875"/>
                  </a:lnTo>
                  <a:lnTo>
                    <a:pt x="511175" y="111125"/>
                  </a:lnTo>
                  <a:lnTo>
                    <a:pt x="492125" y="111125"/>
                  </a:lnTo>
                  <a:lnTo>
                    <a:pt x="492125" y="88900"/>
                  </a:lnTo>
                  <a:lnTo>
                    <a:pt x="257175" y="88900"/>
                  </a:lnTo>
                  <a:lnTo>
                    <a:pt x="257175" y="88900"/>
                  </a:lnTo>
                  <a:lnTo>
                    <a:pt x="257175" y="60325"/>
                  </a:lnTo>
                  <a:lnTo>
                    <a:pt x="57150" y="60325"/>
                  </a:lnTo>
                  <a:lnTo>
                    <a:pt x="57150" y="31750"/>
                  </a:lnTo>
                  <a:lnTo>
                    <a:pt x="57150" y="31750"/>
                  </a:lnTo>
                  <a:lnTo>
                    <a:pt x="31750" y="31750"/>
                  </a:lnTo>
                  <a:lnTo>
                    <a:pt x="31750" y="3175"/>
                  </a:lnTo>
                  <a:lnTo>
                    <a:pt x="0" y="0"/>
                  </a:lnTo>
                </a:path>
              </a:pathLst>
            </a:custGeom>
            <a:noFill/>
            <a:ln w="28575">
              <a:solidFill>
                <a:schemeClr val="accent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200880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TextBox 193">
            <a:extLst>
              <a:ext uri="{FF2B5EF4-FFF2-40B4-BE49-F238E27FC236}">
                <a16:creationId xmlns:a16="http://schemas.microsoft.com/office/drawing/2014/main" id="{7830E730-55BD-813B-AACF-121012C6670C}"/>
              </a:ext>
            </a:extLst>
          </p:cNvPr>
          <p:cNvSpPr txBox="1"/>
          <p:nvPr/>
        </p:nvSpPr>
        <p:spPr bwMode="auto">
          <a:xfrm>
            <a:off x="8266362"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85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Investigator-Assessed PFS in Patients With High-Risk Features</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62071" y="63695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4232" name="TextBox 4231">
            <a:extLst>
              <a:ext uri="{FF2B5EF4-FFF2-40B4-BE49-F238E27FC236}">
                <a16:creationId xmlns:a16="http://schemas.microsoft.com/office/drawing/2014/main" id="{C8CAA909-0D4E-0543-9707-54D5AEAEA346}"/>
              </a:ext>
            </a:extLst>
          </p:cNvPr>
          <p:cNvSpPr txBox="1"/>
          <p:nvPr/>
        </p:nvSpPr>
        <p:spPr>
          <a:xfrm>
            <a:off x="1454028" y="1480198"/>
            <a:ext cx="4768190" cy="369332"/>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by del(17p)</a:t>
            </a:r>
          </a:p>
        </p:txBody>
      </p:sp>
      <p:sp>
        <p:nvSpPr>
          <p:cNvPr id="4233" name="TextBox 4232">
            <a:extLst>
              <a:ext uri="{FF2B5EF4-FFF2-40B4-BE49-F238E27FC236}">
                <a16:creationId xmlns:a16="http://schemas.microsoft.com/office/drawing/2014/main" id="{291B75E2-8A35-3D46-A7D7-73AD68230DBD}"/>
              </a:ext>
            </a:extLst>
          </p:cNvPr>
          <p:cNvSpPr txBox="1"/>
          <p:nvPr/>
        </p:nvSpPr>
        <p:spPr>
          <a:xfrm>
            <a:off x="6755319" y="1459902"/>
            <a:ext cx="4454348" cy="369332"/>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by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IGHV</a:t>
            </a:r>
          </a:p>
        </p:txBody>
      </p:sp>
      <p:cxnSp>
        <p:nvCxnSpPr>
          <p:cNvPr id="15" name="Straight Connector 14">
            <a:extLst>
              <a:ext uri="{FF2B5EF4-FFF2-40B4-BE49-F238E27FC236}">
                <a16:creationId xmlns:a16="http://schemas.microsoft.com/office/drawing/2014/main" id="{67CBC2A8-3682-2B69-2AF8-F71DEB92AE70}"/>
              </a:ext>
            </a:extLst>
          </p:cNvPr>
          <p:cNvCxnSpPr>
            <a:cxnSpLocks/>
          </p:cNvCxnSpPr>
          <p:nvPr/>
        </p:nvCxnSpPr>
        <p:spPr bwMode="auto">
          <a:xfrm>
            <a:off x="1483941" y="4900575"/>
            <a:ext cx="49301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C822695-F19E-9E11-EF40-AEC15DAC3133}"/>
              </a:ext>
            </a:extLst>
          </p:cNvPr>
          <p:cNvCxnSpPr>
            <a:cxnSpLocks/>
          </p:cNvCxnSpPr>
          <p:nvPr/>
        </p:nvCxnSpPr>
        <p:spPr bwMode="auto">
          <a:xfrm flipV="1">
            <a:off x="1499181" y="2050695"/>
            <a:ext cx="0" cy="284226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F9BF464-B12D-F1D3-F273-6CA7DA5A58A8}"/>
              </a:ext>
            </a:extLst>
          </p:cNvPr>
          <p:cNvCxnSpPr/>
          <p:nvPr/>
        </p:nvCxnSpPr>
        <p:spPr bwMode="auto">
          <a:xfrm flipV="1">
            <a:off x="4687584" y="2050695"/>
            <a:ext cx="0" cy="2849880"/>
          </a:xfrm>
          <a:prstGeom prst="line">
            <a:avLst/>
          </a:prstGeom>
          <a:noFill/>
          <a:ln w="28575" cap="flat" cmpd="sng" algn="ctr">
            <a:solidFill>
              <a:schemeClr val="bg1"/>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54CE1174-0D46-A9D0-9E87-3BDA414553E9}"/>
              </a:ext>
            </a:extLst>
          </p:cNvPr>
          <p:cNvCxnSpPr>
            <a:cxnSpLocks/>
          </p:cNvCxnSpPr>
          <p:nvPr/>
        </p:nvCxnSpPr>
        <p:spPr bwMode="auto">
          <a:xfrm flipH="1">
            <a:off x="1438221" y="205831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D687C2E-00A9-DF7E-AC3C-343298CDFED0}"/>
              </a:ext>
            </a:extLst>
          </p:cNvPr>
          <p:cNvCxnSpPr>
            <a:cxnSpLocks/>
          </p:cNvCxnSpPr>
          <p:nvPr/>
        </p:nvCxnSpPr>
        <p:spPr bwMode="auto">
          <a:xfrm flipH="1">
            <a:off x="1438221" y="2626767"/>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CA7FA45-D248-B302-55D9-F8C80DBD591A}"/>
              </a:ext>
            </a:extLst>
          </p:cNvPr>
          <p:cNvCxnSpPr>
            <a:cxnSpLocks/>
          </p:cNvCxnSpPr>
          <p:nvPr/>
        </p:nvCxnSpPr>
        <p:spPr bwMode="auto">
          <a:xfrm flipH="1">
            <a:off x="1438221" y="3195219"/>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916EABA-9D50-92A8-8089-E5A745AFBDB1}"/>
              </a:ext>
            </a:extLst>
          </p:cNvPr>
          <p:cNvCxnSpPr>
            <a:cxnSpLocks/>
          </p:cNvCxnSpPr>
          <p:nvPr/>
        </p:nvCxnSpPr>
        <p:spPr bwMode="auto">
          <a:xfrm flipH="1">
            <a:off x="1438221" y="3763671"/>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DB21F53-A1F5-7012-6D81-1E8DC7BC5207}"/>
              </a:ext>
            </a:extLst>
          </p:cNvPr>
          <p:cNvCxnSpPr>
            <a:cxnSpLocks/>
          </p:cNvCxnSpPr>
          <p:nvPr/>
        </p:nvCxnSpPr>
        <p:spPr bwMode="auto">
          <a:xfrm flipH="1">
            <a:off x="1438221" y="4332123"/>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A3789DE-2565-AD86-D25D-1F2DB7CD19FF}"/>
              </a:ext>
            </a:extLst>
          </p:cNvPr>
          <p:cNvCxnSpPr>
            <a:cxnSpLocks/>
          </p:cNvCxnSpPr>
          <p:nvPr/>
        </p:nvCxnSpPr>
        <p:spPr bwMode="auto">
          <a:xfrm flipH="1">
            <a:off x="1438221" y="4900575"/>
            <a:ext cx="60960"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21236C16-4D7D-8A00-AFB3-ED85B07C731B}"/>
              </a:ext>
            </a:extLst>
          </p:cNvPr>
          <p:cNvSpPr txBox="1"/>
          <p:nvPr/>
        </p:nvSpPr>
        <p:spPr bwMode="auto">
          <a:xfrm>
            <a:off x="908087" y="18680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F2167FDD-3200-F4DD-FBC6-54ED50A3CBA1}"/>
              </a:ext>
            </a:extLst>
          </p:cNvPr>
          <p:cNvSpPr txBox="1"/>
          <p:nvPr/>
        </p:nvSpPr>
        <p:spPr bwMode="auto">
          <a:xfrm>
            <a:off x="908087" y="244292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F59C53AD-E125-8D7D-7F07-D166AC5487C6}"/>
              </a:ext>
            </a:extLst>
          </p:cNvPr>
          <p:cNvSpPr txBox="1"/>
          <p:nvPr/>
        </p:nvSpPr>
        <p:spPr bwMode="auto">
          <a:xfrm>
            <a:off x="908087" y="301774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124854FA-562F-14EA-E402-DC4195CF2040}"/>
              </a:ext>
            </a:extLst>
          </p:cNvPr>
          <p:cNvSpPr txBox="1"/>
          <p:nvPr/>
        </p:nvSpPr>
        <p:spPr bwMode="auto">
          <a:xfrm>
            <a:off x="908087" y="359257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A2AE0E7A-ECCF-2522-12A1-5FB33E280F56}"/>
              </a:ext>
            </a:extLst>
          </p:cNvPr>
          <p:cNvSpPr txBox="1"/>
          <p:nvPr/>
        </p:nvSpPr>
        <p:spPr bwMode="auto">
          <a:xfrm>
            <a:off x="908087" y="41673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2D7B2B1E-BEF7-971F-1D27-15642473945E}"/>
              </a:ext>
            </a:extLst>
          </p:cNvPr>
          <p:cNvSpPr txBox="1"/>
          <p:nvPr/>
        </p:nvSpPr>
        <p:spPr bwMode="auto">
          <a:xfrm>
            <a:off x="908087" y="4704119"/>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ED140D66-1996-5D13-5CD8-0FF3559FECAF}"/>
              </a:ext>
            </a:extLst>
          </p:cNvPr>
          <p:cNvSpPr txBox="1"/>
          <p:nvPr/>
        </p:nvSpPr>
        <p:spPr bwMode="auto">
          <a:xfrm rot="16200000">
            <a:off x="-538508" y="3293971"/>
            <a:ext cx="287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31" name="TextBox 30">
            <a:extLst>
              <a:ext uri="{FF2B5EF4-FFF2-40B4-BE49-F238E27FC236}">
                <a16:creationId xmlns:a16="http://schemas.microsoft.com/office/drawing/2014/main" id="{1BB75DC8-09D4-3FAC-3FFB-C18B52796091}"/>
              </a:ext>
            </a:extLst>
          </p:cNvPr>
          <p:cNvSpPr txBox="1"/>
          <p:nvPr/>
        </p:nvSpPr>
        <p:spPr bwMode="auto">
          <a:xfrm>
            <a:off x="1494817" y="5176401"/>
            <a:ext cx="4788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33" name="TextBox 32">
            <a:extLst>
              <a:ext uri="{FF2B5EF4-FFF2-40B4-BE49-F238E27FC236}">
                <a16:creationId xmlns:a16="http://schemas.microsoft.com/office/drawing/2014/main" id="{E26C9B64-9D51-30B9-C5F6-1EB10F05FCB0}"/>
              </a:ext>
            </a:extLst>
          </p:cNvPr>
          <p:cNvSpPr txBox="1"/>
          <p:nvPr/>
        </p:nvSpPr>
        <p:spPr bwMode="auto">
          <a:xfrm>
            <a:off x="1515574" y="2812252"/>
            <a:ext cx="1307339" cy="140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900" b="0" u="sng" dirty="0">
                <a:solidFill>
                  <a:schemeClr val="bg1"/>
                </a:solidFill>
                <a:latin typeface="Calibri" panose="020F0502020204030204" pitchFamily="34" charset="0"/>
              </a:rPr>
              <a:t>w/del (17p)</a:t>
            </a:r>
            <a:br>
              <a:rPr lang="en-US" sz="900" b="0" u="sng"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Acala: IdR/BR</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HR (95% CI): 0.13 </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(0.06, 0.29)</a:t>
            </a:r>
            <a:br>
              <a:rPr lang="en-US" sz="900" b="0" dirty="0">
                <a:solidFill>
                  <a:schemeClr val="bg1"/>
                </a:solidFill>
                <a:latin typeface="Calibri" panose="020F0502020204030204" pitchFamily="34" charset="0"/>
              </a:rPr>
            </a:br>
            <a:r>
              <a:rPr lang="en-US" sz="900" b="0" i="1" dirty="0">
                <a:solidFill>
                  <a:schemeClr val="bg1"/>
                </a:solidFill>
                <a:latin typeface="Calibri" panose="020F0502020204030204" pitchFamily="34" charset="0"/>
              </a:rPr>
              <a:t>P</a:t>
            </a:r>
            <a:r>
              <a:rPr lang="en-US" sz="900" b="0" dirty="0">
                <a:solidFill>
                  <a:schemeClr val="bg1"/>
                </a:solidFill>
                <a:latin typeface="Calibri" panose="020F0502020204030204" pitchFamily="34" charset="0"/>
              </a:rPr>
              <a:t> &lt; 0.0001</a:t>
            </a:r>
          </a:p>
          <a:p>
            <a:pPr>
              <a:lnSpc>
                <a:spcPct val="90000"/>
              </a:lnSpc>
              <a:spcBef>
                <a:spcPct val="50000"/>
              </a:spcBef>
              <a:spcAft>
                <a:spcPct val="0"/>
              </a:spcAft>
            </a:pPr>
            <a:r>
              <a:rPr lang="en-US" sz="900" u="sng" dirty="0">
                <a:solidFill>
                  <a:schemeClr val="bg1"/>
                </a:solidFill>
                <a:latin typeface="Calibri" panose="020F0502020204030204" pitchFamily="34" charset="0"/>
              </a:rPr>
              <a:t>w/del (17p)</a:t>
            </a:r>
            <a:br>
              <a:rPr lang="en-US" sz="900" u="sng"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Acala: IdR/BR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HR (95% CI): 0.32 </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(0.23, 0.45)</a:t>
            </a:r>
            <a:br>
              <a:rPr lang="en-US" sz="900" dirty="0">
                <a:solidFill>
                  <a:schemeClr val="bg1"/>
                </a:solidFill>
                <a:latin typeface="Calibri" panose="020F0502020204030204" pitchFamily="34" charset="0"/>
              </a:rPr>
            </a:br>
            <a:r>
              <a:rPr lang="en-US" sz="900" i="1" dirty="0">
                <a:solidFill>
                  <a:schemeClr val="bg1"/>
                </a:solidFill>
                <a:latin typeface="Calibri" panose="020F0502020204030204" pitchFamily="34" charset="0"/>
              </a:rPr>
              <a:t>P</a:t>
            </a:r>
            <a:r>
              <a:rPr lang="en-US" sz="900" dirty="0">
                <a:solidFill>
                  <a:schemeClr val="bg1"/>
                </a:solidFill>
                <a:latin typeface="Calibri" panose="020F0502020204030204" pitchFamily="34" charset="0"/>
              </a:rPr>
              <a:t> &lt; 0.0001</a:t>
            </a:r>
          </a:p>
        </p:txBody>
      </p:sp>
      <p:cxnSp>
        <p:nvCxnSpPr>
          <p:cNvPr id="34" name="Straight Connector 33">
            <a:extLst>
              <a:ext uri="{FF2B5EF4-FFF2-40B4-BE49-F238E27FC236}">
                <a16:creationId xmlns:a16="http://schemas.microsoft.com/office/drawing/2014/main" id="{2A667278-ABE9-EB21-3C07-9ADA19F5C1FA}"/>
              </a:ext>
            </a:extLst>
          </p:cNvPr>
          <p:cNvCxnSpPr>
            <a:cxnSpLocks/>
          </p:cNvCxnSpPr>
          <p:nvPr/>
        </p:nvCxnSpPr>
        <p:spPr bwMode="auto">
          <a:xfrm flipH="1">
            <a:off x="1589542" y="4202410"/>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6178733-1C3A-32BC-D5D8-EBC23526E484}"/>
              </a:ext>
            </a:extLst>
          </p:cNvPr>
          <p:cNvCxnSpPr>
            <a:cxnSpLocks/>
          </p:cNvCxnSpPr>
          <p:nvPr/>
        </p:nvCxnSpPr>
        <p:spPr bwMode="auto">
          <a:xfrm flipH="1">
            <a:off x="1589542" y="4359486"/>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3628DD54-759B-544D-FEBD-7C5598D5BBE4}"/>
              </a:ext>
            </a:extLst>
          </p:cNvPr>
          <p:cNvSpPr txBox="1"/>
          <p:nvPr/>
        </p:nvSpPr>
        <p:spPr bwMode="auto">
          <a:xfrm>
            <a:off x="2862487" y="2016896"/>
            <a:ext cx="19298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Median PFS: NR (both)</a:t>
            </a:r>
          </a:p>
        </p:txBody>
      </p:sp>
      <p:sp>
        <p:nvSpPr>
          <p:cNvPr id="37" name="TextBox 36">
            <a:extLst>
              <a:ext uri="{FF2B5EF4-FFF2-40B4-BE49-F238E27FC236}">
                <a16:creationId xmlns:a16="http://schemas.microsoft.com/office/drawing/2014/main" id="{2C81DB9A-57ED-3706-B321-69CE62987E2C}"/>
              </a:ext>
            </a:extLst>
          </p:cNvPr>
          <p:cNvSpPr txBox="1"/>
          <p:nvPr/>
        </p:nvSpPr>
        <p:spPr bwMode="auto">
          <a:xfrm>
            <a:off x="2736808" y="3037377"/>
            <a:ext cx="2334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Median PFS: 20.3 mo (w/o)</a:t>
            </a:r>
          </a:p>
        </p:txBody>
      </p:sp>
      <p:sp>
        <p:nvSpPr>
          <p:cNvPr id="38" name="TextBox 37">
            <a:extLst>
              <a:ext uri="{FF2B5EF4-FFF2-40B4-BE49-F238E27FC236}">
                <a16:creationId xmlns:a16="http://schemas.microsoft.com/office/drawing/2014/main" id="{343EA6E8-6AAE-97D9-C6B2-B9587F436B01}"/>
              </a:ext>
            </a:extLst>
          </p:cNvPr>
          <p:cNvSpPr txBox="1"/>
          <p:nvPr/>
        </p:nvSpPr>
        <p:spPr bwMode="auto">
          <a:xfrm>
            <a:off x="4712416" y="2295701"/>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67%</a:t>
            </a:r>
          </a:p>
        </p:txBody>
      </p:sp>
      <p:sp>
        <p:nvSpPr>
          <p:cNvPr id="39" name="TextBox 38">
            <a:extLst>
              <a:ext uri="{FF2B5EF4-FFF2-40B4-BE49-F238E27FC236}">
                <a16:creationId xmlns:a16="http://schemas.microsoft.com/office/drawing/2014/main" id="{1FF106E6-CAFA-4FBB-A84D-3E68230A3ECE}"/>
              </a:ext>
            </a:extLst>
          </p:cNvPr>
          <p:cNvSpPr txBox="1"/>
          <p:nvPr/>
        </p:nvSpPr>
        <p:spPr bwMode="auto">
          <a:xfrm>
            <a:off x="4675270" y="3614575"/>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26%</a:t>
            </a:r>
          </a:p>
        </p:txBody>
      </p:sp>
      <p:cxnSp>
        <p:nvCxnSpPr>
          <p:cNvPr id="40" name="Straight Connector 39">
            <a:extLst>
              <a:ext uri="{FF2B5EF4-FFF2-40B4-BE49-F238E27FC236}">
                <a16:creationId xmlns:a16="http://schemas.microsoft.com/office/drawing/2014/main" id="{E346E4CD-44E0-00E6-1BB6-9EC7BBC35FE7}"/>
              </a:ext>
            </a:extLst>
          </p:cNvPr>
          <p:cNvCxnSpPr>
            <a:cxnSpLocks/>
          </p:cNvCxnSpPr>
          <p:nvPr/>
        </p:nvCxnSpPr>
        <p:spPr bwMode="auto">
          <a:xfrm flipH="1">
            <a:off x="4719636" y="3887886"/>
            <a:ext cx="137017" cy="22874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970E752-1395-5CA2-8A58-2CE08B1D4371}"/>
              </a:ext>
            </a:extLst>
          </p:cNvPr>
          <p:cNvCxnSpPr>
            <a:cxnSpLocks/>
          </p:cNvCxnSpPr>
          <p:nvPr/>
        </p:nvCxnSpPr>
        <p:spPr bwMode="auto">
          <a:xfrm flipH="1">
            <a:off x="4729281" y="2554595"/>
            <a:ext cx="137017" cy="268383"/>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01EAE296-B852-3103-D09E-3503AC8E29B6}"/>
              </a:ext>
            </a:extLst>
          </p:cNvPr>
          <p:cNvSpPr txBox="1"/>
          <p:nvPr/>
        </p:nvSpPr>
        <p:spPr bwMode="auto">
          <a:xfrm>
            <a:off x="596313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cxnSp>
        <p:nvCxnSpPr>
          <p:cNvPr id="43" name="Straight Connector 42">
            <a:extLst>
              <a:ext uri="{FF2B5EF4-FFF2-40B4-BE49-F238E27FC236}">
                <a16:creationId xmlns:a16="http://schemas.microsoft.com/office/drawing/2014/main" id="{6EF04AA2-575B-CD26-9253-FC4D18D328E6}"/>
              </a:ext>
            </a:extLst>
          </p:cNvPr>
          <p:cNvCxnSpPr>
            <a:cxnSpLocks/>
          </p:cNvCxnSpPr>
          <p:nvPr/>
        </p:nvCxnSpPr>
        <p:spPr bwMode="auto">
          <a:xfrm>
            <a:off x="149918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17A5452-E22D-91DE-DB7E-CFBB494B9235}"/>
              </a:ext>
            </a:extLst>
          </p:cNvPr>
          <p:cNvCxnSpPr>
            <a:cxnSpLocks/>
          </p:cNvCxnSpPr>
          <p:nvPr/>
        </p:nvCxnSpPr>
        <p:spPr bwMode="auto">
          <a:xfrm>
            <a:off x="176495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BB707D6-55E9-D3E6-EA7E-06558C294251}"/>
              </a:ext>
            </a:extLst>
          </p:cNvPr>
          <p:cNvCxnSpPr>
            <a:cxnSpLocks/>
          </p:cNvCxnSpPr>
          <p:nvPr/>
        </p:nvCxnSpPr>
        <p:spPr bwMode="auto">
          <a:xfrm>
            <a:off x="203073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4E1D7BF-46CD-FE60-A217-12AF414D23B3}"/>
              </a:ext>
            </a:extLst>
          </p:cNvPr>
          <p:cNvCxnSpPr>
            <a:cxnSpLocks/>
          </p:cNvCxnSpPr>
          <p:nvPr/>
        </p:nvCxnSpPr>
        <p:spPr bwMode="auto">
          <a:xfrm>
            <a:off x="229651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CC43746-6B74-15E0-4E80-F323CCB3B9A4}"/>
              </a:ext>
            </a:extLst>
          </p:cNvPr>
          <p:cNvCxnSpPr>
            <a:cxnSpLocks/>
          </p:cNvCxnSpPr>
          <p:nvPr/>
        </p:nvCxnSpPr>
        <p:spPr bwMode="auto">
          <a:xfrm>
            <a:off x="256229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32CF319-81CD-8C88-A280-4B7FBE727C6F}"/>
              </a:ext>
            </a:extLst>
          </p:cNvPr>
          <p:cNvCxnSpPr>
            <a:cxnSpLocks/>
          </p:cNvCxnSpPr>
          <p:nvPr/>
        </p:nvCxnSpPr>
        <p:spPr bwMode="auto">
          <a:xfrm>
            <a:off x="282807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A2D9FB2-9D1F-63AE-4FAF-0FC678B46A0A}"/>
              </a:ext>
            </a:extLst>
          </p:cNvPr>
          <p:cNvCxnSpPr>
            <a:cxnSpLocks/>
          </p:cNvCxnSpPr>
          <p:nvPr/>
        </p:nvCxnSpPr>
        <p:spPr bwMode="auto">
          <a:xfrm>
            <a:off x="309384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C5764B3-1629-8197-AF8E-C553D2F60414}"/>
              </a:ext>
            </a:extLst>
          </p:cNvPr>
          <p:cNvCxnSpPr>
            <a:cxnSpLocks/>
          </p:cNvCxnSpPr>
          <p:nvPr/>
        </p:nvCxnSpPr>
        <p:spPr bwMode="auto">
          <a:xfrm>
            <a:off x="335962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9DCFA40-05FD-3180-663E-2B3085FF85BE}"/>
              </a:ext>
            </a:extLst>
          </p:cNvPr>
          <p:cNvCxnSpPr>
            <a:cxnSpLocks/>
          </p:cNvCxnSpPr>
          <p:nvPr/>
        </p:nvCxnSpPr>
        <p:spPr bwMode="auto">
          <a:xfrm>
            <a:off x="362540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B95DF07-7A8E-A7C6-0C85-E56471B564C8}"/>
              </a:ext>
            </a:extLst>
          </p:cNvPr>
          <p:cNvCxnSpPr>
            <a:cxnSpLocks/>
          </p:cNvCxnSpPr>
          <p:nvPr/>
        </p:nvCxnSpPr>
        <p:spPr bwMode="auto">
          <a:xfrm>
            <a:off x="389118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2A8A811-1BE1-FBD4-76A3-B5EC9D451D9D}"/>
              </a:ext>
            </a:extLst>
          </p:cNvPr>
          <p:cNvCxnSpPr>
            <a:cxnSpLocks/>
          </p:cNvCxnSpPr>
          <p:nvPr/>
        </p:nvCxnSpPr>
        <p:spPr bwMode="auto">
          <a:xfrm>
            <a:off x="415696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5F67624-A8A2-ECA5-40AB-8B52A2AF366D}"/>
              </a:ext>
            </a:extLst>
          </p:cNvPr>
          <p:cNvCxnSpPr>
            <a:cxnSpLocks/>
          </p:cNvCxnSpPr>
          <p:nvPr/>
        </p:nvCxnSpPr>
        <p:spPr bwMode="auto">
          <a:xfrm>
            <a:off x="442273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0AE8C68-F94B-143E-1061-EC030EA5283D}"/>
              </a:ext>
            </a:extLst>
          </p:cNvPr>
          <p:cNvCxnSpPr>
            <a:cxnSpLocks/>
          </p:cNvCxnSpPr>
          <p:nvPr/>
        </p:nvCxnSpPr>
        <p:spPr bwMode="auto">
          <a:xfrm>
            <a:off x="468851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F6EE3D5-6D1B-29A2-A95E-5F2129A52F15}"/>
              </a:ext>
            </a:extLst>
          </p:cNvPr>
          <p:cNvCxnSpPr>
            <a:cxnSpLocks/>
          </p:cNvCxnSpPr>
          <p:nvPr/>
        </p:nvCxnSpPr>
        <p:spPr bwMode="auto">
          <a:xfrm>
            <a:off x="495429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7FC9811-AE66-CAB8-F924-78F212F9F494}"/>
              </a:ext>
            </a:extLst>
          </p:cNvPr>
          <p:cNvCxnSpPr>
            <a:cxnSpLocks/>
          </p:cNvCxnSpPr>
          <p:nvPr/>
        </p:nvCxnSpPr>
        <p:spPr bwMode="auto">
          <a:xfrm>
            <a:off x="522007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BED2A2A-43EB-3E7F-64EA-FBE4BC85CC56}"/>
              </a:ext>
            </a:extLst>
          </p:cNvPr>
          <p:cNvCxnSpPr>
            <a:cxnSpLocks/>
          </p:cNvCxnSpPr>
          <p:nvPr/>
        </p:nvCxnSpPr>
        <p:spPr bwMode="auto">
          <a:xfrm>
            <a:off x="548585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212B10F-A84A-D7FC-9CF9-43720E1666F4}"/>
              </a:ext>
            </a:extLst>
          </p:cNvPr>
          <p:cNvCxnSpPr>
            <a:cxnSpLocks/>
          </p:cNvCxnSpPr>
          <p:nvPr/>
        </p:nvCxnSpPr>
        <p:spPr bwMode="auto">
          <a:xfrm>
            <a:off x="575162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9617C1D-A9D7-646E-201D-10127567CAB2}"/>
              </a:ext>
            </a:extLst>
          </p:cNvPr>
          <p:cNvCxnSpPr>
            <a:cxnSpLocks/>
          </p:cNvCxnSpPr>
          <p:nvPr/>
        </p:nvCxnSpPr>
        <p:spPr bwMode="auto">
          <a:xfrm>
            <a:off x="601740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6423041-0DA6-E290-BDBA-61B889123A11}"/>
              </a:ext>
            </a:extLst>
          </p:cNvPr>
          <p:cNvCxnSpPr>
            <a:cxnSpLocks/>
          </p:cNvCxnSpPr>
          <p:nvPr/>
        </p:nvCxnSpPr>
        <p:spPr bwMode="auto">
          <a:xfrm>
            <a:off x="6283178" y="49023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D9C682F6-4DC1-B6B3-F846-6F616774DD06}"/>
              </a:ext>
            </a:extLst>
          </p:cNvPr>
          <p:cNvSpPr txBox="1"/>
          <p:nvPr/>
        </p:nvSpPr>
        <p:spPr bwMode="auto">
          <a:xfrm>
            <a:off x="117637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DABE65E9-3533-83DD-17FD-3C32F2F54C4C}"/>
              </a:ext>
            </a:extLst>
          </p:cNvPr>
          <p:cNvSpPr txBox="1"/>
          <p:nvPr/>
        </p:nvSpPr>
        <p:spPr bwMode="auto">
          <a:xfrm>
            <a:off x="144230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2E5AE91C-351E-F4F8-51C1-77A5C5EA9EF6}"/>
              </a:ext>
            </a:extLst>
          </p:cNvPr>
          <p:cNvSpPr txBox="1"/>
          <p:nvPr/>
        </p:nvSpPr>
        <p:spPr bwMode="auto">
          <a:xfrm>
            <a:off x="1708234"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253A85E7-A790-E12B-4BED-97A2569038DB}"/>
              </a:ext>
            </a:extLst>
          </p:cNvPr>
          <p:cNvSpPr txBox="1"/>
          <p:nvPr/>
        </p:nvSpPr>
        <p:spPr bwMode="auto">
          <a:xfrm>
            <a:off x="1974165"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6" name="TextBox 65">
            <a:extLst>
              <a:ext uri="{FF2B5EF4-FFF2-40B4-BE49-F238E27FC236}">
                <a16:creationId xmlns:a16="http://schemas.microsoft.com/office/drawing/2014/main" id="{B3720B96-F7D9-4FD0-36D4-B0C323A997DC}"/>
              </a:ext>
            </a:extLst>
          </p:cNvPr>
          <p:cNvSpPr txBox="1"/>
          <p:nvPr/>
        </p:nvSpPr>
        <p:spPr bwMode="auto">
          <a:xfrm>
            <a:off x="224009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7" name="TextBox 66">
            <a:extLst>
              <a:ext uri="{FF2B5EF4-FFF2-40B4-BE49-F238E27FC236}">
                <a16:creationId xmlns:a16="http://schemas.microsoft.com/office/drawing/2014/main" id="{27802370-9EE7-4752-2C1C-F94B974CBA3E}"/>
              </a:ext>
            </a:extLst>
          </p:cNvPr>
          <p:cNvSpPr txBox="1"/>
          <p:nvPr/>
        </p:nvSpPr>
        <p:spPr bwMode="auto">
          <a:xfrm>
            <a:off x="250602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8" name="TextBox 67">
            <a:extLst>
              <a:ext uri="{FF2B5EF4-FFF2-40B4-BE49-F238E27FC236}">
                <a16:creationId xmlns:a16="http://schemas.microsoft.com/office/drawing/2014/main" id="{E7F4445F-4C4A-0886-556D-DDC637804A35}"/>
              </a:ext>
            </a:extLst>
          </p:cNvPr>
          <p:cNvSpPr txBox="1"/>
          <p:nvPr/>
        </p:nvSpPr>
        <p:spPr bwMode="auto">
          <a:xfrm>
            <a:off x="277195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9" name="TextBox 68">
            <a:extLst>
              <a:ext uri="{FF2B5EF4-FFF2-40B4-BE49-F238E27FC236}">
                <a16:creationId xmlns:a16="http://schemas.microsoft.com/office/drawing/2014/main" id="{7F8BCC94-33F0-BAD8-52D6-5CBDCCEF8D30}"/>
              </a:ext>
            </a:extLst>
          </p:cNvPr>
          <p:cNvSpPr txBox="1"/>
          <p:nvPr/>
        </p:nvSpPr>
        <p:spPr bwMode="auto">
          <a:xfrm>
            <a:off x="303788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70" name="TextBox 69">
            <a:extLst>
              <a:ext uri="{FF2B5EF4-FFF2-40B4-BE49-F238E27FC236}">
                <a16:creationId xmlns:a16="http://schemas.microsoft.com/office/drawing/2014/main" id="{6EE5C215-81FB-CA1C-27A2-DD45CF57606A}"/>
              </a:ext>
            </a:extLst>
          </p:cNvPr>
          <p:cNvSpPr txBox="1"/>
          <p:nvPr/>
        </p:nvSpPr>
        <p:spPr bwMode="auto">
          <a:xfrm>
            <a:off x="3303820"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71" name="TextBox 70">
            <a:extLst>
              <a:ext uri="{FF2B5EF4-FFF2-40B4-BE49-F238E27FC236}">
                <a16:creationId xmlns:a16="http://schemas.microsoft.com/office/drawing/2014/main" id="{F9C71493-4DDF-DD7D-B8DD-5F861A8126F2}"/>
              </a:ext>
            </a:extLst>
          </p:cNvPr>
          <p:cNvSpPr txBox="1"/>
          <p:nvPr/>
        </p:nvSpPr>
        <p:spPr bwMode="auto">
          <a:xfrm>
            <a:off x="3569751"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2" name="TextBox 71">
            <a:extLst>
              <a:ext uri="{FF2B5EF4-FFF2-40B4-BE49-F238E27FC236}">
                <a16:creationId xmlns:a16="http://schemas.microsoft.com/office/drawing/2014/main" id="{28786A63-968B-FD5D-F041-13B1DBD8D0A3}"/>
              </a:ext>
            </a:extLst>
          </p:cNvPr>
          <p:cNvSpPr txBox="1"/>
          <p:nvPr/>
        </p:nvSpPr>
        <p:spPr bwMode="auto">
          <a:xfrm>
            <a:off x="383568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AD92F2D5-0BDB-48F9-0B12-773895B7555C}"/>
              </a:ext>
            </a:extLst>
          </p:cNvPr>
          <p:cNvSpPr txBox="1"/>
          <p:nvPr/>
        </p:nvSpPr>
        <p:spPr bwMode="auto">
          <a:xfrm>
            <a:off x="410161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74" name="TextBox 73">
            <a:extLst>
              <a:ext uri="{FF2B5EF4-FFF2-40B4-BE49-F238E27FC236}">
                <a16:creationId xmlns:a16="http://schemas.microsoft.com/office/drawing/2014/main" id="{993FEFF9-6856-529A-BE01-737BF2BF4190}"/>
              </a:ext>
            </a:extLst>
          </p:cNvPr>
          <p:cNvSpPr txBox="1"/>
          <p:nvPr/>
        </p:nvSpPr>
        <p:spPr bwMode="auto">
          <a:xfrm>
            <a:off x="4367544"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75" name="TextBox 74">
            <a:extLst>
              <a:ext uri="{FF2B5EF4-FFF2-40B4-BE49-F238E27FC236}">
                <a16:creationId xmlns:a16="http://schemas.microsoft.com/office/drawing/2014/main" id="{47941A6C-008E-AD4F-D861-0434FA93EBD0}"/>
              </a:ext>
            </a:extLst>
          </p:cNvPr>
          <p:cNvSpPr txBox="1"/>
          <p:nvPr/>
        </p:nvSpPr>
        <p:spPr bwMode="auto">
          <a:xfrm>
            <a:off x="4633475"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76" name="TextBox 75">
            <a:extLst>
              <a:ext uri="{FF2B5EF4-FFF2-40B4-BE49-F238E27FC236}">
                <a16:creationId xmlns:a16="http://schemas.microsoft.com/office/drawing/2014/main" id="{FD32EBE9-9E64-A534-6C7C-A4B64C747F36}"/>
              </a:ext>
            </a:extLst>
          </p:cNvPr>
          <p:cNvSpPr txBox="1"/>
          <p:nvPr/>
        </p:nvSpPr>
        <p:spPr bwMode="auto">
          <a:xfrm>
            <a:off x="489940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endParaRPr lang="en-US" sz="1600"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37B14867-4BC7-4744-97BB-7BD661FEF227}"/>
              </a:ext>
            </a:extLst>
          </p:cNvPr>
          <p:cNvSpPr txBox="1"/>
          <p:nvPr/>
        </p:nvSpPr>
        <p:spPr bwMode="auto">
          <a:xfrm>
            <a:off x="516533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78" name="TextBox 77">
            <a:extLst>
              <a:ext uri="{FF2B5EF4-FFF2-40B4-BE49-F238E27FC236}">
                <a16:creationId xmlns:a16="http://schemas.microsoft.com/office/drawing/2014/main" id="{36CED705-55CA-8755-F43C-81CD6876F010}"/>
              </a:ext>
            </a:extLst>
          </p:cNvPr>
          <p:cNvSpPr txBox="1"/>
          <p:nvPr/>
        </p:nvSpPr>
        <p:spPr bwMode="auto">
          <a:xfrm>
            <a:off x="543126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9" name="TextBox 78">
            <a:extLst>
              <a:ext uri="{FF2B5EF4-FFF2-40B4-BE49-F238E27FC236}">
                <a16:creationId xmlns:a16="http://schemas.microsoft.com/office/drawing/2014/main" id="{3519D334-610F-57CF-029D-A3AC480DFFA7}"/>
              </a:ext>
            </a:extLst>
          </p:cNvPr>
          <p:cNvSpPr txBox="1"/>
          <p:nvPr/>
        </p:nvSpPr>
        <p:spPr bwMode="auto">
          <a:xfrm>
            <a:off x="569719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80" name="TextBox 79">
            <a:extLst>
              <a:ext uri="{FF2B5EF4-FFF2-40B4-BE49-F238E27FC236}">
                <a16:creationId xmlns:a16="http://schemas.microsoft.com/office/drawing/2014/main" id="{57ADEE2F-5C5A-0640-7784-D91E142D8ABE}"/>
              </a:ext>
            </a:extLst>
          </p:cNvPr>
          <p:cNvSpPr txBox="1"/>
          <p:nvPr/>
        </p:nvSpPr>
        <p:spPr bwMode="auto">
          <a:xfrm>
            <a:off x="0" y="5263416"/>
            <a:ext cx="19891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Number at risk</a:t>
            </a:r>
          </a:p>
        </p:txBody>
      </p:sp>
      <p:sp>
        <p:nvSpPr>
          <p:cNvPr id="81" name="TextBox 80">
            <a:extLst>
              <a:ext uri="{FF2B5EF4-FFF2-40B4-BE49-F238E27FC236}">
                <a16:creationId xmlns:a16="http://schemas.microsoft.com/office/drawing/2014/main" id="{208E3619-444B-B374-3BCD-B1BE7C45517C}"/>
              </a:ext>
            </a:extLst>
          </p:cNvPr>
          <p:cNvSpPr txBox="1"/>
          <p:nvPr/>
        </p:nvSpPr>
        <p:spPr bwMode="auto">
          <a:xfrm>
            <a:off x="111972" y="5447684"/>
            <a:ext cx="1722574"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900" dirty="0">
                <a:solidFill>
                  <a:schemeClr val="bg1"/>
                </a:solidFill>
                <a:latin typeface="Calibri" panose="020F0502020204030204" pitchFamily="34" charset="0"/>
              </a:rPr>
              <a:t>Acala w/ del (17p)</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IdR/BR w/ del (17p)</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Acala w/o del(17p)</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IdR/BR w/o del (17p)</a:t>
            </a:r>
          </a:p>
        </p:txBody>
      </p:sp>
      <p:sp>
        <p:nvSpPr>
          <p:cNvPr id="82" name="TextBox 81">
            <a:extLst>
              <a:ext uri="{FF2B5EF4-FFF2-40B4-BE49-F238E27FC236}">
                <a16:creationId xmlns:a16="http://schemas.microsoft.com/office/drawing/2014/main" id="{D4BBB49C-757F-E2FB-C448-88050F135DDD}"/>
              </a:ext>
            </a:extLst>
          </p:cNvPr>
          <p:cNvSpPr txBox="1"/>
          <p:nvPr/>
        </p:nvSpPr>
        <p:spPr bwMode="auto">
          <a:xfrm>
            <a:off x="1178608"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129</a:t>
            </a:r>
          </a:p>
        </p:txBody>
      </p:sp>
      <p:sp>
        <p:nvSpPr>
          <p:cNvPr id="83" name="TextBox 82">
            <a:extLst>
              <a:ext uri="{FF2B5EF4-FFF2-40B4-BE49-F238E27FC236}">
                <a16:creationId xmlns:a16="http://schemas.microsoft.com/office/drawing/2014/main" id="{BEE57F31-751E-E4BB-51A3-A80B1CF0E8D5}"/>
              </a:ext>
            </a:extLst>
          </p:cNvPr>
          <p:cNvSpPr txBox="1"/>
          <p:nvPr/>
        </p:nvSpPr>
        <p:spPr bwMode="auto">
          <a:xfrm>
            <a:off x="1445169"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123</a:t>
            </a:r>
          </a:p>
        </p:txBody>
      </p:sp>
      <p:sp>
        <p:nvSpPr>
          <p:cNvPr id="84" name="TextBox 83">
            <a:extLst>
              <a:ext uri="{FF2B5EF4-FFF2-40B4-BE49-F238E27FC236}">
                <a16:creationId xmlns:a16="http://schemas.microsoft.com/office/drawing/2014/main" id="{3647F76E-286F-6132-3CCA-11423A1D51AE}"/>
              </a:ext>
            </a:extLst>
          </p:cNvPr>
          <p:cNvSpPr txBox="1"/>
          <p:nvPr/>
        </p:nvSpPr>
        <p:spPr bwMode="auto">
          <a:xfrm>
            <a:off x="1711730"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117</a:t>
            </a:r>
          </a:p>
        </p:txBody>
      </p:sp>
      <p:sp>
        <p:nvSpPr>
          <p:cNvPr id="85" name="TextBox 84">
            <a:extLst>
              <a:ext uri="{FF2B5EF4-FFF2-40B4-BE49-F238E27FC236}">
                <a16:creationId xmlns:a16="http://schemas.microsoft.com/office/drawing/2014/main" id="{DFCF966E-ABD3-218E-9F52-1BB401ECC8C7}"/>
              </a:ext>
            </a:extLst>
          </p:cNvPr>
          <p:cNvSpPr txBox="1"/>
          <p:nvPr/>
        </p:nvSpPr>
        <p:spPr bwMode="auto">
          <a:xfrm>
            <a:off x="1978291"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101</a:t>
            </a:r>
          </a:p>
        </p:txBody>
      </p:sp>
      <p:sp>
        <p:nvSpPr>
          <p:cNvPr id="86" name="TextBox 85">
            <a:extLst>
              <a:ext uri="{FF2B5EF4-FFF2-40B4-BE49-F238E27FC236}">
                <a16:creationId xmlns:a16="http://schemas.microsoft.com/office/drawing/2014/main" id="{B630B84F-2BB1-8C69-C963-3E257AD65F97}"/>
              </a:ext>
            </a:extLst>
          </p:cNvPr>
          <p:cNvSpPr txBox="1"/>
          <p:nvPr/>
        </p:nvSpPr>
        <p:spPr bwMode="auto">
          <a:xfrm>
            <a:off x="2244852"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83</a:t>
            </a:r>
          </a:p>
        </p:txBody>
      </p:sp>
      <p:sp>
        <p:nvSpPr>
          <p:cNvPr id="87" name="TextBox 86">
            <a:extLst>
              <a:ext uri="{FF2B5EF4-FFF2-40B4-BE49-F238E27FC236}">
                <a16:creationId xmlns:a16="http://schemas.microsoft.com/office/drawing/2014/main" id="{5A703CAF-ADA0-FF60-1CBF-76C49A00D9CC}"/>
              </a:ext>
            </a:extLst>
          </p:cNvPr>
          <p:cNvSpPr txBox="1"/>
          <p:nvPr/>
        </p:nvSpPr>
        <p:spPr bwMode="auto">
          <a:xfrm>
            <a:off x="2511413"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69</a:t>
            </a:r>
          </a:p>
        </p:txBody>
      </p:sp>
      <p:sp>
        <p:nvSpPr>
          <p:cNvPr id="88" name="TextBox 87">
            <a:extLst>
              <a:ext uri="{FF2B5EF4-FFF2-40B4-BE49-F238E27FC236}">
                <a16:creationId xmlns:a16="http://schemas.microsoft.com/office/drawing/2014/main" id="{E0B59EAE-E3D7-9AC9-F9C2-662A2CE7657C}"/>
              </a:ext>
            </a:extLst>
          </p:cNvPr>
          <p:cNvSpPr txBox="1"/>
          <p:nvPr/>
        </p:nvSpPr>
        <p:spPr bwMode="auto">
          <a:xfrm>
            <a:off x="3044535"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57</a:t>
            </a:r>
          </a:p>
        </p:txBody>
      </p:sp>
      <p:sp>
        <p:nvSpPr>
          <p:cNvPr id="89" name="TextBox 88">
            <a:extLst>
              <a:ext uri="{FF2B5EF4-FFF2-40B4-BE49-F238E27FC236}">
                <a16:creationId xmlns:a16="http://schemas.microsoft.com/office/drawing/2014/main" id="{97D70F44-3109-CCB7-4173-894457EF12A1}"/>
              </a:ext>
            </a:extLst>
          </p:cNvPr>
          <p:cNvSpPr txBox="1"/>
          <p:nvPr/>
        </p:nvSpPr>
        <p:spPr bwMode="auto">
          <a:xfrm>
            <a:off x="3311096"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48</a:t>
            </a:r>
          </a:p>
        </p:txBody>
      </p:sp>
      <p:sp>
        <p:nvSpPr>
          <p:cNvPr id="90" name="TextBox 89">
            <a:extLst>
              <a:ext uri="{FF2B5EF4-FFF2-40B4-BE49-F238E27FC236}">
                <a16:creationId xmlns:a16="http://schemas.microsoft.com/office/drawing/2014/main" id="{2D3D368B-6B54-D08F-0DF2-67E6F23B4D5E}"/>
              </a:ext>
            </a:extLst>
          </p:cNvPr>
          <p:cNvSpPr txBox="1"/>
          <p:nvPr/>
        </p:nvSpPr>
        <p:spPr bwMode="auto">
          <a:xfrm>
            <a:off x="3577657"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40</a:t>
            </a:r>
          </a:p>
        </p:txBody>
      </p:sp>
      <p:sp>
        <p:nvSpPr>
          <p:cNvPr id="91" name="TextBox 90">
            <a:extLst>
              <a:ext uri="{FF2B5EF4-FFF2-40B4-BE49-F238E27FC236}">
                <a16:creationId xmlns:a16="http://schemas.microsoft.com/office/drawing/2014/main" id="{6DD4C033-A736-A254-0930-170B10A65D2B}"/>
              </a:ext>
            </a:extLst>
          </p:cNvPr>
          <p:cNvSpPr txBox="1"/>
          <p:nvPr/>
        </p:nvSpPr>
        <p:spPr bwMode="auto">
          <a:xfrm>
            <a:off x="3844218"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34</a:t>
            </a:r>
          </a:p>
        </p:txBody>
      </p:sp>
      <p:sp>
        <p:nvSpPr>
          <p:cNvPr id="92" name="TextBox 91">
            <a:extLst>
              <a:ext uri="{FF2B5EF4-FFF2-40B4-BE49-F238E27FC236}">
                <a16:creationId xmlns:a16="http://schemas.microsoft.com/office/drawing/2014/main" id="{28C8E36C-07D6-BDEE-0886-3EB7ACA64591}"/>
              </a:ext>
            </a:extLst>
          </p:cNvPr>
          <p:cNvSpPr txBox="1"/>
          <p:nvPr/>
        </p:nvSpPr>
        <p:spPr bwMode="auto">
          <a:xfrm>
            <a:off x="4110779"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31</a:t>
            </a:r>
          </a:p>
        </p:txBody>
      </p:sp>
      <p:sp>
        <p:nvSpPr>
          <p:cNvPr id="93" name="TextBox 92">
            <a:extLst>
              <a:ext uri="{FF2B5EF4-FFF2-40B4-BE49-F238E27FC236}">
                <a16:creationId xmlns:a16="http://schemas.microsoft.com/office/drawing/2014/main" id="{52827274-7B83-F649-6F87-6B8314867F6B}"/>
              </a:ext>
            </a:extLst>
          </p:cNvPr>
          <p:cNvSpPr txBox="1"/>
          <p:nvPr/>
        </p:nvSpPr>
        <p:spPr bwMode="auto">
          <a:xfrm>
            <a:off x="4377340"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27</a:t>
            </a:r>
          </a:p>
        </p:txBody>
      </p:sp>
      <p:sp>
        <p:nvSpPr>
          <p:cNvPr id="94" name="TextBox 93">
            <a:extLst>
              <a:ext uri="{FF2B5EF4-FFF2-40B4-BE49-F238E27FC236}">
                <a16:creationId xmlns:a16="http://schemas.microsoft.com/office/drawing/2014/main" id="{0FA9BCCE-BC51-DDE2-FA27-EA74B385CD84}"/>
              </a:ext>
            </a:extLst>
          </p:cNvPr>
          <p:cNvSpPr txBox="1"/>
          <p:nvPr/>
        </p:nvSpPr>
        <p:spPr bwMode="auto">
          <a:xfrm>
            <a:off x="4643901"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27</a:t>
            </a:r>
          </a:p>
        </p:txBody>
      </p:sp>
      <p:sp>
        <p:nvSpPr>
          <p:cNvPr id="95" name="TextBox 94">
            <a:extLst>
              <a:ext uri="{FF2B5EF4-FFF2-40B4-BE49-F238E27FC236}">
                <a16:creationId xmlns:a16="http://schemas.microsoft.com/office/drawing/2014/main" id="{B6A73237-3209-1972-4B67-C3FE5F43047B}"/>
              </a:ext>
            </a:extLst>
          </p:cNvPr>
          <p:cNvSpPr txBox="1"/>
          <p:nvPr/>
        </p:nvSpPr>
        <p:spPr bwMode="auto">
          <a:xfrm>
            <a:off x="4910462"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23</a:t>
            </a:r>
          </a:p>
        </p:txBody>
      </p:sp>
      <p:sp>
        <p:nvSpPr>
          <p:cNvPr id="96" name="TextBox 95">
            <a:extLst>
              <a:ext uri="{FF2B5EF4-FFF2-40B4-BE49-F238E27FC236}">
                <a16:creationId xmlns:a16="http://schemas.microsoft.com/office/drawing/2014/main" id="{F77B62F8-C796-C1B9-DFBE-152932F62B52}"/>
              </a:ext>
            </a:extLst>
          </p:cNvPr>
          <p:cNvSpPr txBox="1"/>
          <p:nvPr/>
        </p:nvSpPr>
        <p:spPr bwMode="auto">
          <a:xfrm>
            <a:off x="5177023"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10</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a:t>
            </a:r>
          </a:p>
        </p:txBody>
      </p:sp>
      <p:sp>
        <p:nvSpPr>
          <p:cNvPr id="97" name="TextBox 96">
            <a:extLst>
              <a:ext uri="{FF2B5EF4-FFF2-40B4-BE49-F238E27FC236}">
                <a16:creationId xmlns:a16="http://schemas.microsoft.com/office/drawing/2014/main" id="{09D5ED89-823D-7F77-B5D8-0D08EA9D75BA}"/>
              </a:ext>
            </a:extLst>
          </p:cNvPr>
          <p:cNvSpPr txBox="1"/>
          <p:nvPr/>
        </p:nvSpPr>
        <p:spPr bwMode="auto">
          <a:xfrm>
            <a:off x="5443584"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a:t>
            </a:r>
          </a:p>
        </p:txBody>
      </p:sp>
      <p:sp>
        <p:nvSpPr>
          <p:cNvPr id="98" name="TextBox 97">
            <a:extLst>
              <a:ext uri="{FF2B5EF4-FFF2-40B4-BE49-F238E27FC236}">
                <a16:creationId xmlns:a16="http://schemas.microsoft.com/office/drawing/2014/main" id="{D20FD375-4FE5-53C3-F111-C636B9FC186E}"/>
              </a:ext>
            </a:extLst>
          </p:cNvPr>
          <p:cNvSpPr txBox="1"/>
          <p:nvPr/>
        </p:nvSpPr>
        <p:spPr bwMode="auto">
          <a:xfrm>
            <a:off x="5710145"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a:t>
            </a:r>
          </a:p>
        </p:txBody>
      </p:sp>
      <p:sp>
        <p:nvSpPr>
          <p:cNvPr id="99" name="TextBox 98">
            <a:extLst>
              <a:ext uri="{FF2B5EF4-FFF2-40B4-BE49-F238E27FC236}">
                <a16:creationId xmlns:a16="http://schemas.microsoft.com/office/drawing/2014/main" id="{517FD4CA-3B66-5AA2-80EF-5C0C0D379A6A}"/>
              </a:ext>
            </a:extLst>
          </p:cNvPr>
          <p:cNvSpPr txBox="1"/>
          <p:nvPr/>
        </p:nvSpPr>
        <p:spPr bwMode="auto">
          <a:xfrm>
            <a:off x="2777974"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61</a:t>
            </a:r>
          </a:p>
        </p:txBody>
      </p:sp>
      <p:sp>
        <p:nvSpPr>
          <p:cNvPr id="108" name="TextBox 107">
            <a:extLst>
              <a:ext uri="{FF2B5EF4-FFF2-40B4-BE49-F238E27FC236}">
                <a16:creationId xmlns:a16="http://schemas.microsoft.com/office/drawing/2014/main" id="{7EFA23B9-38F8-96E6-95D8-F098DD18F827}"/>
              </a:ext>
            </a:extLst>
          </p:cNvPr>
          <p:cNvSpPr txBox="1"/>
          <p:nvPr/>
        </p:nvSpPr>
        <p:spPr bwMode="auto">
          <a:xfrm>
            <a:off x="1798975" y="4094376"/>
            <a:ext cx="17225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Acala w/ del (17p)</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IdR/BR w/ del (17p)</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Acala w/o del(17p)</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IdR/BR w/o del (17p)</a:t>
            </a:r>
          </a:p>
        </p:txBody>
      </p:sp>
      <p:cxnSp>
        <p:nvCxnSpPr>
          <p:cNvPr id="109" name="Straight Connector 108">
            <a:extLst>
              <a:ext uri="{FF2B5EF4-FFF2-40B4-BE49-F238E27FC236}">
                <a16:creationId xmlns:a16="http://schemas.microsoft.com/office/drawing/2014/main" id="{32F9A21A-9A08-F51C-E16B-DFCABE4F1C3F}"/>
              </a:ext>
            </a:extLst>
          </p:cNvPr>
          <p:cNvCxnSpPr>
            <a:cxnSpLocks/>
          </p:cNvCxnSpPr>
          <p:nvPr/>
        </p:nvCxnSpPr>
        <p:spPr bwMode="auto">
          <a:xfrm flipH="1">
            <a:off x="1589542" y="4516562"/>
            <a:ext cx="274320" cy="0"/>
          </a:xfrm>
          <a:prstGeom prst="line">
            <a:avLst/>
          </a:prstGeom>
          <a:noFill/>
          <a:ln w="28575" cap="flat" cmpd="sng" algn="ctr">
            <a:solidFill>
              <a:schemeClr val="accent1"/>
            </a:solidFill>
            <a:prstDash val="sysDot"/>
            <a:round/>
            <a:headEnd type="none" w="med" len="med"/>
            <a:tailEnd type="none" w="med" len="med"/>
          </a:ln>
          <a:effectLst/>
        </p:spPr>
      </p:cxnSp>
      <p:cxnSp>
        <p:nvCxnSpPr>
          <p:cNvPr id="110" name="Straight Connector 109">
            <a:extLst>
              <a:ext uri="{FF2B5EF4-FFF2-40B4-BE49-F238E27FC236}">
                <a16:creationId xmlns:a16="http://schemas.microsoft.com/office/drawing/2014/main" id="{3BE4485A-FD0B-3954-879F-F43460D7AC73}"/>
              </a:ext>
            </a:extLst>
          </p:cNvPr>
          <p:cNvCxnSpPr>
            <a:cxnSpLocks/>
          </p:cNvCxnSpPr>
          <p:nvPr/>
        </p:nvCxnSpPr>
        <p:spPr bwMode="auto">
          <a:xfrm flipH="1">
            <a:off x="1589542" y="4673639"/>
            <a:ext cx="274320" cy="0"/>
          </a:xfrm>
          <a:prstGeom prst="line">
            <a:avLst/>
          </a:prstGeom>
          <a:noFill/>
          <a:ln w="28575" cap="flat" cmpd="sng" algn="ctr">
            <a:solidFill>
              <a:schemeClr val="accent3"/>
            </a:solidFill>
            <a:prstDash val="sysDot"/>
            <a:round/>
            <a:headEnd type="none" w="med" len="med"/>
            <a:tailEnd type="none" w="med" len="med"/>
          </a:ln>
          <a:effectLst/>
        </p:spPr>
      </p:cxnSp>
      <p:cxnSp>
        <p:nvCxnSpPr>
          <p:cNvPr id="111" name="Straight Connector 110">
            <a:extLst>
              <a:ext uri="{FF2B5EF4-FFF2-40B4-BE49-F238E27FC236}">
                <a16:creationId xmlns:a16="http://schemas.microsoft.com/office/drawing/2014/main" id="{812BFEA0-F195-5C3E-D609-31F6FABED2CA}"/>
              </a:ext>
            </a:extLst>
          </p:cNvPr>
          <p:cNvCxnSpPr>
            <a:cxnSpLocks/>
          </p:cNvCxnSpPr>
          <p:nvPr/>
        </p:nvCxnSpPr>
        <p:spPr bwMode="auto">
          <a:xfrm>
            <a:off x="6935005" y="4900575"/>
            <a:ext cx="493014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871573D-6A60-06D9-F16F-24A596508407}"/>
              </a:ext>
            </a:extLst>
          </p:cNvPr>
          <p:cNvCxnSpPr>
            <a:cxnSpLocks/>
          </p:cNvCxnSpPr>
          <p:nvPr/>
        </p:nvCxnSpPr>
        <p:spPr bwMode="auto">
          <a:xfrm flipV="1">
            <a:off x="6950245" y="2050695"/>
            <a:ext cx="0" cy="284226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8501CD0-D089-8C20-17B0-9B5DE61271F8}"/>
              </a:ext>
            </a:extLst>
          </p:cNvPr>
          <p:cNvCxnSpPr/>
          <p:nvPr/>
        </p:nvCxnSpPr>
        <p:spPr bwMode="auto">
          <a:xfrm flipV="1">
            <a:off x="10676425" y="2050695"/>
            <a:ext cx="0" cy="2849880"/>
          </a:xfrm>
          <a:prstGeom prst="line">
            <a:avLst/>
          </a:prstGeom>
          <a:noFill/>
          <a:ln w="28575" cap="flat" cmpd="sng" algn="ctr">
            <a:solidFill>
              <a:schemeClr val="bg1"/>
            </a:solidFill>
            <a:prstDash val="sysDot"/>
            <a:round/>
            <a:headEnd type="none" w="med" len="med"/>
            <a:tailEnd type="none" w="med" len="med"/>
          </a:ln>
          <a:effectLst/>
        </p:spPr>
      </p:cxnSp>
      <p:cxnSp>
        <p:nvCxnSpPr>
          <p:cNvPr id="114" name="Straight Connector 113">
            <a:extLst>
              <a:ext uri="{FF2B5EF4-FFF2-40B4-BE49-F238E27FC236}">
                <a16:creationId xmlns:a16="http://schemas.microsoft.com/office/drawing/2014/main" id="{2CFBD1BA-1A5E-C755-1047-EEEA5AF39E97}"/>
              </a:ext>
            </a:extLst>
          </p:cNvPr>
          <p:cNvCxnSpPr>
            <a:cxnSpLocks/>
          </p:cNvCxnSpPr>
          <p:nvPr/>
        </p:nvCxnSpPr>
        <p:spPr bwMode="auto">
          <a:xfrm flipH="1">
            <a:off x="6889285" y="205831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ADE6A63-B1CB-3897-B5E8-69C06BA367B2}"/>
              </a:ext>
            </a:extLst>
          </p:cNvPr>
          <p:cNvCxnSpPr>
            <a:cxnSpLocks/>
          </p:cNvCxnSpPr>
          <p:nvPr/>
        </p:nvCxnSpPr>
        <p:spPr bwMode="auto">
          <a:xfrm flipH="1">
            <a:off x="6889285" y="2626767"/>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21F6776-E4D0-310C-55F9-0564B3B21BCC}"/>
              </a:ext>
            </a:extLst>
          </p:cNvPr>
          <p:cNvCxnSpPr>
            <a:cxnSpLocks/>
          </p:cNvCxnSpPr>
          <p:nvPr/>
        </p:nvCxnSpPr>
        <p:spPr bwMode="auto">
          <a:xfrm flipH="1">
            <a:off x="6889285" y="3195219"/>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9AFDF9C-164A-438E-D6DA-A396828A95BA}"/>
              </a:ext>
            </a:extLst>
          </p:cNvPr>
          <p:cNvCxnSpPr>
            <a:cxnSpLocks/>
          </p:cNvCxnSpPr>
          <p:nvPr/>
        </p:nvCxnSpPr>
        <p:spPr bwMode="auto">
          <a:xfrm flipH="1">
            <a:off x="6889285" y="3763671"/>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91D9D2D-2A6D-85E4-4754-244A4685FE57}"/>
              </a:ext>
            </a:extLst>
          </p:cNvPr>
          <p:cNvCxnSpPr>
            <a:cxnSpLocks/>
          </p:cNvCxnSpPr>
          <p:nvPr/>
        </p:nvCxnSpPr>
        <p:spPr bwMode="auto">
          <a:xfrm flipH="1">
            <a:off x="6889285" y="4332123"/>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2925FDA-3E25-EAAD-3101-FF568B28ED79}"/>
              </a:ext>
            </a:extLst>
          </p:cNvPr>
          <p:cNvCxnSpPr>
            <a:cxnSpLocks/>
          </p:cNvCxnSpPr>
          <p:nvPr/>
        </p:nvCxnSpPr>
        <p:spPr bwMode="auto">
          <a:xfrm flipH="1">
            <a:off x="6889285" y="4900575"/>
            <a:ext cx="60960" cy="0"/>
          </a:xfrm>
          <a:prstGeom prst="line">
            <a:avLst/>
          </a:prstGeom>
          <a:noFill/>
          <a:ln w="28575"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6D33B082-A7FE-0510-5A62-A60086A0A348}"/>
              </a:ext>
            </a:extLst>
          </p:cNvPr>
          <p:cNvSpPr txBox="1"/>
          <p:nvPr/>
        </p:nvSpPr>
        <p:spPr bwMode="auto">
          <a:xfrm>
            <a:off x="6359151" y="18680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1" name="TextBox 120">
            <a:extLst>
              <a:ext uri="{FF2B5EF4-FFF2-40B4-BE49-F238E27FC236}">
                <a16:creationId xmlns:a16="http://schemas.microsoft.com/office/drawing/2014/main" id="{E43D7509-E6B3-B170-FCC3-D01272CAD034}"/>
              </a:ext>
            </a:extLst>
          </p:cNvPr>
          <p:cNvSpPr txBox="1"/>
          <p:nvPr/>
        </p:nvSpPr>
        <p:spPr bwMode="auto">
          <a:xfrm>
            <a:off x="6359151" y="244292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2" name="TextBox 121">
            <a:extLst>
              <a:ext uri="{FF2B5EF4-FFF2-40B4-BE49-F238E27FC236}">
                <a16:creationId xmlns:a16="http://schemas.microsoft.com/office/drawing/2014/main" id="{ED8B5E72-3625-02E8-7603-9FEC1043B7D3}"/>
              </a:ext>
            </a:extLst>
          </p:cNvPr>
          <p:cNvSpPr txBox="1"/>
          <p:nvPr/>
        </p:nvSpPr>
        <p:spPr bwMode="auto">
          <a:xfrm>
            <a:off x="6359151" y="301774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3" name="TextBox 122">
            <a:extLst>
              <a:ext uri="{FF2B5EF4-FFF2-40B4-BE49-F238E27FC236}">
                <a16:creationId xmlns:a16="http://schemas.microsoft.com/office/drawing/2014/main" id="{B921ED23-13E0-2E20-7FA8-5049C96AF547}"/>
              </a:ext>
            </a:extLst>
          </p:cNvPr>
          <p:cNvSpPr txBox="1"/>
          <p:nvPr/>
        </p:nvSpPr>
        <p:spPr bwMode="auto">
          <a:xfrm>
            <a:off x="6359151" y="3592570"/>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4" name="TextBox 123">
            <a:extLst>
              <a:ext uri="{FF2B5EF4-FFF2-40B4-BE49-F238E27FC236}">
                <a16:creationId xmlns:a16="http://schemas.microsoft.com/office/drawing/2014/main" id="{D681D2AB-C98D-44A0-C383-AA7231D7CB11}"/>
              </a:ext>
            </a:extLst>
          </p:cNvPr>
          <p:cNvSpPr txBox="1"/>
          <p:nvPr/>
        </p:nvSpPr>
        <p:spPr bwMode="auto">
          <a:xfrm>
            <a:off x="6359151" y="4167395"/>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5" name="TextBox 124">
            <a:extLst>
              <a:ext uri="{FF2B5EF4-FFF2-40B4-BE49-F238E27FC236}">
                <a16:creationId xmlns:a16="http://schemas.microsoft.com/office/drawing/2014/main" id="{E9704EC9-EC6F-889E-2221-B247D8531927}"/>
              </a:ext>
            </a:extLst>
          </p:cNvPr>
          <p:cNvSpPr txBox="1"/>
          <p:nvPr/>
        </p:nvSpPr>
        <p:spPr bwMode="auto">
          <a:xfrm>
            <a:off x="6359151" y="4704119"/>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6" name="TextBox 125">
            <a:extLst>
              <a:ext uri="{FF2B5EF4-FFF2-40B4-BE49-F238E27FC236}">
                <a16:creationId xmlns:a16="http://schemas.microsoft.com/office/drawing/2014/main" id="{D9445A3E-0A18-42A3-1F41-6568B224120B}"/>
              </a:ext>
            </a:extLst>
          </p:cNvPr>
          <p:cNvSpPr txBox="1"/>
          <p:nvPr/>
        </p:nvSpPr>
        <p:spPr bwMode="auto">
          <a:xfrm rot="16200000">
            <a:off x="4930919" y="3293970"/>
            <a:ext cx="287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27" name="TextBox 126">
            <a:extLst>
              <a:ext uri="{FF2B5EF4-FFF2-40B4-BE49-F238E27FC236}">
                <a16:creationId xmlns:a16="http://schemas.microsoft.com/office/drawing/2014/main" id="{1BBA331C-1ADF-BBAE-77E5-2E6AEEDE76CD}"/>
              </a:ext>
            </a:extLst>
          </p:cNvPr>
          <p:cNvSpPr txBox="1"/>
          <p:nvPr/>
        </p:nvSpPr>
        <p:spPr bwMode="auto">
          <a:xfrm>
            <a:off x="6945881" y="5176401"/>
            <a:ext cx="4788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28" name="TextBox 127">
            <a:extLst>
              <a:ext uri="{FF2B5EF4-FFF2-40B4-BE49-F238E27FC236}">
                <a16:creationId xmlns:a16="http://schemas.microsoft.com/office/drawing/2014/main" id="{44B7F4D6-BE99-5E9B-C655-0D8D920B0C07}"/>
              </a:ext>
            </a:extLst>
          </p:cNvPr>
          <p:cNvSpPr txBox="1"/>
          <p:nvPr/>
        </p:nvSpPr>
        <p:spPr bwMode="auto">
          <a:xfrm>
            <a:off x="6942865" y="2754311"/>
            <a:ext cx="1307339" cy="140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900" b="0" u="sng" dirty="0">
                <a:solidFill>
                  <a:schemeClr val="bg1"/>
                </a:solidFill>
                <a:latin typeface="Calibri" panose="020F0502020204030204" pitchFamily="34" charset="0"/>
              </a:rPr>
              <a:t>w/uIGHV</a:t>
            </a:r>
            <a:br>
              <a:rPr lang="en-US" sz="900" b="0" u="sng"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Acala: IdR/BR</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HR (95% CI): 0.29 </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(0.20, 0.41)</a:t>
            </a:r>
            <a:br>
              <a:rPr lang="en-US" sz="900" b="0" dirty="0">
                <a:solidFill>
                  <a:schemeClr val="bg1"/>
                </a:solidFill>
                <a:latin typeface="Calibri" panose="020F0502020204030204" pitchFamily="34" charset="0"/>
              </a:rPr>
            </a:br>
            <a:r>
              <a:rPr lang="en-US" sz="900" b="0" i="1" dirty="0">
                <a:solidFill>
                  <a:schemeClr val="bg1"/>
                </a:solidFill>
                <a:latin typeface="Calibri" panose="020F0502020204030204" pitchFamily="34" charset="0"/>
              </a:rPr>
              <a:t>P</a:t>
            </a:r>
            <a:r>
              <a:rPr lang="en-US" sz="900" b="0" dirty="0">
                <a:solidFill>
                  <a:schemeClr val="bg1"/>
                </a:solidFill>
                <a:latin typeface="Calibri" panose="020F0502020204030204" pitchFamily="34" charset="0"/>
              </a:rPr>
              <a:t> &lt; 0.0001</a:t>
            </a:r>
          </a:p>
          <a:p>
            <a:pPr>
              <a:lnSpc>
                <a:spcPct val="90000"/>
              </a:lnSpc>
              <a:spcBef>
                <a:spcPct val="50000"/>
              </a:spcBef>
              <a:spcAft>
                <a:spcPct val="0"/>
              </a:spcAft>
            </a:pPr>
            <a:r>
              <a:rPr lang="en-US" sz="900" u="sng" dirty="0">
                <a:solidFill>
                  <a:schemeClr val="bg1"/>
                </a:solidFill>
                <a:latin typeface="Calibri" panose="020F0502020204030204" pitchFamily="34" charset="0"/>
              </a:rPr>
              <a:t>w/mIGHV</a:t>
            </a:r>
            <a:br>
              <a:rPr lang="en-US" sz="900" u="sng"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Acala: IdR/BR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HR (95% CI): 0.34 </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(0.13, 0.93)</a:t>
            </a:r>
            <a:br>
              <a:rPr lang="en-US" sz="900" dirty="0">
                <a:solidFill>
                  <a:schemeClr val="bg1"/>
                </a:solidFill>
                <a:latin typeface="Calibri" panose="020F0502020204030204" pitchFamily="34" charset="0"/>
              </a:rPr>
            </a:br>
            <a:r>
              <a:rPr lang="en-US" sz="900" i="1" dirty="0">
                <a:solidFill>
                  <a:schemeClr val="bg1"/>
                </a:solidFill>
                <a:latin typeface="Calibri" panose="020F0502020204030204" pitchFamily="34" charset="0"/>
              </a:rPr>
              <a:t>P</a:t>
            </a:r>
            <a:r>
              <a:rPr lang="en-US" sz="900" dirty="0">
                <a:solidFill>
                  <a:schemeClr val="bg1"/>
                </a:solidFill>
                <a:latin typeface="Calibri" panose="020F0502020204030204" pitchFamily="34" charset="0"/>
              </a:rPr>
              <a:t> = 0.0270</a:t>
            </a:r>
          </a:p>
        </p:txBody>
      </p:sp>
      <p:cxnSp>
        <p:nvCxnSpPr>
          <p:cNvPr id="129" name="Straight Connector 128">
            <a:extLst>
              <a:ext uri="{FF2B5EF4-FFF2-40B4-BE49-F238E27FC236}">
                <a16:creationId xmlns:a16="http://schemas.microsoft.com/office/drawing/2014/main" id="{58966312-6E18-D6D8-1913-2A9DD922D53F}"/>
              </a:ext>
            </a:extLst>
          </p:cNvPr>
          <p:cNvCxnSpPr>
            <a:cxnSpLocks/>
          </p:cNvCxnSpPr>
          <p:nvPr/>
        </p:nvCxnSpPr>
        <p:spPr bwMode="auto">
          <a:xfrm flipH="1">
            <a:off x="7040606" y="4202410"/>
            <a:ext cx="349994" cy="0"/>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297DB1E-A849-D91F-5266-2784B2544FA5}"/>
              </a:ext>
            </a:extLst>
          </p:cNvPr>
          <p:cNvCxnSpPr>
            <a:cxnSpLocks/>
          </p:cNvCxnSpPr>
          <p:nvPr/>
        </p:nvCxnSpPr>
        <p:spPr bwMode="auto">
          <a:xfrm flipH="1">
            <a:off x="7040606" y="4382215"/>
            <a:ext cx="349994" cy="0"/>
          </a:xfrm>
          <a:prstGeom prst="line">
            <a:avLst/>
          </a:prstGeom>
          <a:noFill/>
          <a:ln w="28575" cap="flat" cmpd="sng" algn="ctr">
            <a:solidFill>
              <a:schemeClr val="accent3"/>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213DD42B-BC04-1CCC-F2DE-014370E72B95}"/>
              </a:ext>
            </a:extLst>
          </p:cNvPr>
          <p:cNvSpPr txBox="1"/>
          <p:nvPr/>
        </p:nvSpPr>
        <p:spPr bwMode="auto">
          <a:xfrm>
            <a:off x="8757558" y="2114508"/>
            <a:ext cx="202358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accent1"/>
                </a:solidFill>
                <a:latin typeface="Calibri" panose="020F0502020204030204" pitchFamily="34" charset="0"/>
              </a:rPr>
              <a:t>Median PFS: NR (both)</a:t>
            </a:r>
          </a:p>
        </p:txBody>
      </p:sp>
      <p:sp>
        <p:nvSpPr>
          <p:cNvPr id="132" name="TextBox 131">
            <a:extLst>
              <a:ext uri="{FF2B5EF4-FFF2-40B4-BE49-F238E27FC236}">
                <a16:creationId xmlns:a16="http://schemas.microsoft.com/office/drawing/2014/main" id="{ABCF66B9-F002-5E45-9B35-B6D497E98D3B}"/>
              </a:ext>
            </a:extLst>
          </p:cNvPr>
          <p:cNvSpPr txBox="1"/>
          <p:nvPr/>
        </p:nvSpPr>
        <p:spPr bwMode="auto">
          <a:xfrm>
            <a:off x="8698590" y="4401864"/>
            <a:ext cx="20559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accent3"/>
                </a:solidFill>
                <a:latin typeface="Calibri" panose="020F0502020204030204" pitchFamily="34" charset="0"/>
              </a:rPr>
              <a:t>Median PFS: 36.5 (mutated)</a:t>
            </a:r>
            <a:br>
              <a:rPr lang="en-US" sz="1000" b="0" dirty="0">
                <a:solidFill>
                  <a:schemeClr val="accent3"/>
                </a:solidFill>
                <a:latin typeface="Calibri" panose="020F0502020204030204" pitchFamily="34" charset="0"/>
              </a:rPr>
            </a:br>
            <a:r>
              <a:rPr lang="en-US" sz="1000" b="0" dirty="0">
                <a:solidFill>
                  <a:schemeClr val="accent3"/>
                </a:solidFill>
                <a:latin typeface="Calibri" panose="020F0502020204030204" pitchFamily="34" charset="0"/>
              </a:rPr>
              <a:t>Median PFS: 16.2 mo (unmutated)</a:t>
            </a:r>
          </a:p>
        </p:txBody>
      </p:sp>
      <p:sp>
        <p:nvSpPr>
          <p:cNvPr id="133" name="TextBox 132">
            <a:extLst>
              <a:ext uri="{FF2B5EF4-FFF2-40B4-BE49-F238E27FC236}">
                <a16:creationId xmlns:a16="http://schemas.microsoft.com/office/drawing/2014/main" id="{E628EE6F-48AB-6FE7-745F-419FD8503B35}"/>
              </a:ext>
            </a:extLst>
          </p:cNvPr>
          <p:cNvSpPr txBox="1"/>
          <p:nvPr/>
        </p:nvSpPr>
        <p:spPr bwMode="auto">
          <a:xfrm>
            <a:off x="10733621" y="2548385"/>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68%</a:t>
            </a:r>
          </a:p>
        </p:txBody>
      </p:sp>
      <p:sp>
        <p:nvSpPr>
          <p:cNvPr id="134" name="TextBox 133">
            <a:extLst>
              <a:ext uri="{FF2B5EF4-FFF2-40B4-BE49-F238E27FC236}">
                <a16:creationId xmlns:a16="http://schemas.microsoft.com/office/drawing/2014/main" id="{36577209-EB82-9FDB-90B2-ABB7AA87CB18}"/>
              </a:ext>
            </a:extLst>
          </p:cNvPr>
          <p:cNvSpPr txBox="1"/>
          <p:nvPr/>
        </p:nvSpPr>
        <p:spPr bwMode="auto">
          <a:xfrm>
            <a:off x="10807629" y="4150126"/>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17%</a:t>
            </a:r>
          </a:p>
        </p:txBody>
      </p:sp>
      <p:cxnSp>
        <p:nvCxnSpPr>
          <p:cNvPr id="135" name="Straight Connector 134">
            <a:extLst>
              <a:ext uri="{FF2B5EF4-FFF2-40B4-BE49-F238E27FC236}">
                <a16:creationId xmlns:a16="http://schemas.microsoft.com/office/drawing/2014/main" id="{27283A74-2B95-122F-140E-6D94EC7AC65B}"/>
              </a:ext>
            </a:extLst>
          </p:cNvPr>
          <p:cNvCxnSpPr>
            <a:cxnSpLocks/>
          </p:cNvCxnSpPr>
          <p:nvPr/>
        </p:nvCxnSpPr>
        <p:spPr bwMode="auto">
          <a:xfrm flipH="1">
            <a:off x="10724243" y="4296794"/>
            <a:ext cx="121951" cy="120156"/>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2D55464-61AD-2273-3AFF-DC43BBBBAF13}"/>
              </a:ext>
            </a:extLst>
          </p:cNvPr>
          <p:cNvCxnSpPr>
            <a:cxnSpLocks/>
          </p:cNvCxnSpPr>
          <p:nvPr/>
        </p:nvCxnSpPr>
        <p:spPr bwMode="auto">
          <a:xfrm flipH="1">
            <a:off x="10716336" y="2772992"/>
            <a:ext cx="129858" cy="168277"/>
          </a:xfrm>
          <a:prstGeom prst="line">
            <a:avLst/>
          </a:prstGeom>
          <a:noFill/>
          <a:ln w="28575" cap="flat" cmpd="sng" algn="ctr">
            <a:solidFill>
              <a:schemeClr val="bg1"/>
            </a:solidFill>
            <a:prstDash val="solid"/>
            <a:round/>
            <a:headEnd type="none" w="med" len="med"/>
            <a:tailEnd type="none" w="med" len="med"/>
          </a:ln>
          <a:effectLst/>
        </p:spPr>
      </p:cxnSp>
      <p:sp>
        <p:nvSpPr>
          <p:cNvPr id="137" name="TextBox 136">
            <a:extLst>
              <a:ext uri="{FF2B5EF4-FFF2-40B4-BE49-F238E27FC236}">
                <a16:creationId xmlns:a16="http://schemas.microsoft.com/office/drawing/2014/main" id="{ABF65990-D86F-0D3E-7550-703A1FED69FA}"/>
              </a:ext>
            </a:extLst>
          </p:cNvPr>
          <p:cNvSpPr txBox="1"/>
          <p:nvPr/>
        </p:nvSpPr>
        <p:spPr bwMode="auto">
          <a:xfrm>
            <a:off x="1141420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cxnSp>
        <p:nvCxnSpPr>
          <p:cNvPr id="138" name="Straight Connector 137">
            <a:extLst>
              <a:ext uri="{FF2B5EF4-FFF2-40B4-BE49-F238E27FC236}">
                <a16:creationId xmlns:a16="http://schemas.microsoft.com/office/drawing/2014/main" id="{26ABE934-A372-CD38-B49D-5E9A6C546327}"/>
              </a:ext>
            </a:extLst>
          </p:cNvPr>
          <p:cNvCxnSpPr>
            <a:cxnSpLocks/>
          </p:cNvCxnSpPr>
          <p:nvPr/>
        </p:nvCxnSpPr>
        <p:spPr bwMode="auto">
          <a:xfrm>
            <a:off x="695024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B5ED7F4-BDFA-23AB-1FB0-90592201C19F}"/>
              </a:ext>
            </a:extLst>
          </p:cNvPr>
          <p:cNvCxnSpPr>
            <a:cxnSpLocks/>
          </p:cNvCxnSpPr>
          <p:nvPr/>
        </p:nvCxnSpPr>
        <p:spPr bwMode="auto">
          <a:xfrm>
            <a:off x="721602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F1157F1-A1ED-9CFD-2208-B9ABD548A2BD}"/>
              </a:ext>
            </a:extLst>
          </p:cNvPr>
          <p:cNvCxnSpPr>
            <a:cxnSpLocks/>
          </p:cNvCxnSpPr>
          <p:nvPr/>
        </p:nvCxnSpPr>
        <p:spPr bwMode="auto">
          <a:xfrm>
            <a:off x="748180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9419DD5-E948-41C3-44B1-C57C5D9D981C}"/>
              </a:ext>
            </a:extLst>
          </p:cNvPr>
          <p:cNvCxnSpPr>
            <a:cxnSpLocks/>
          </p:cNvCxnSpPr>
          <p:nvPr/>
        </p:nvCxnSpPr>
        <p:spPr bwMode="auto">
          <a:xfrm>
            <a:off x="774757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1DA2B1F-3823-C9A7-5F3D-C2F9AB73FF60}"/>
              </a:ext>
            </a:extLst>
          </p:cNvPr>
          <p:cNvCxnSpPr>
            <a:cxnSpLocks/>
          </p:cNvCxnSpPr>
          <p:nvPr/>
        </p:nvCxnSpPr>
        <p:spPr bwMode="auto">
          <a:xfrm>
            <a:off x="801335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B6C67FB-DD47-A8E6-B1F2-3C582961BA16}"/>
              </a:ext>
            </a:extLst>
          </p:cNvPr>
          <p:cNvCxnSpPr>
            <a:cxnSpLocks/>
          </p:cNvCxnSpPr>
          <p:nvPr/>
        </p:nvCxnSpPr>
        <p:spPr bwMode="auto">
          <a:xfrm>
            <a:off x="827913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011133E-8541-30D7-7312-56E4357AB0A9}"/>
              </a:ext>
            </a:extLst>
          </p:cNvPr>
          <p:cNvCxnSpPr>
            <a:cxnSpLocks/>
          </p:cNvCxnSpPr>
          <p:nvPr/>
        </p:nvCxnSpPr>
        <p:spPr bwMode="auto">
          <a:xfrm>
            <a:off x="854491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3959971-FD25-2522-BD03-99FA70EB103C}"/>
              </a:ext>
            </a:extLst>
          </p:cNvPr>
          <p:cNvCxnSpPr>
            <a:cxnSpLocks/>
          </p:cNvCxnSpPr>
          <p:nvPr/>
        </p:nvCxnSpPr>
        <p:spPr bwMode="auto">
          <a:xfrm>
            <a:off x="881069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4C1567D-D21F-685F-CC54-BEBEF901069F}"/>
              </a:ext>
            </a:extLst>
          </p:cNvPr>
          <p:cNvCxnSpPr>
            <a:cxnSpLocks/>
          </p:cNvCxnSpPr>
          <p:nvPr/>
        </p:nvCxnSpPr>
        <p:spPr bwMode="auto">
          <a:xfrm>
            <a:off x="907646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B0CAE81-E359-770B-203B-8BACC83C8925}"/>
              </a:ext>
            </a:extLst>
          </p:cNvPr>
          <p:cNvCxnSpPr>
            <a:cxnSpLocks/>
          </p:cNvCxnSpPr>
          <p:nvPr/>
        </p:nvCxnSpPr>
        <p:spPr bwMode="auto">
          <a:xfrm>
            <a:off x="934224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4394D6A-1D15-C106-6419-AF7A56A1E8D9}"/>
              </a:ext>
            </a:extLst>
          </p:cNvPr>
          <p:cNvCxnSpPr>
            <a:cxnSpLocks/>
          </p:cNvCxnSpPr>
          <p:nvPr/>
        </p:nvCxnSpPr>
        <p:spPr bwMode="auto">
          <a:xfrm>
            <a:off x="960802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8A4D08A-D82A-B895-2791-80E02A7C122A}"/>
              </a:ext>
            </a:extLst>
          </p:cNvPr>
          <p:cNvCxnSpPr>
            <a:cxnSpLocks/>
          </p:cNvCxnSpPr>
          <p:nvPr/>
        </p:nvCxnSpPr>
        <p:spPr bwMode="auto">
          <a:xfrm>
            <a:off x="987380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466C98B-8CCF-1959-BF1D-82185C955A24}"/>
              </a:ext>
            </a:extLst>
          </p:cNvPr>
          <p:cNvCxnSpPr>
            <a:cxnSpLocks/>
          </p:cNvCxnSpPr>
          <p:nvPr/>
        </p:nvCxnSpPr>
        <p:spPr bwMode="auto">
          <a:xfrm>
            <a:off x="1013958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3AEFBD7-A09F-E893-2821-04E76B73C36F}"/>
              </a:ext>
            </a:extLst>
          </p:cNvPr>
          <p:cNvCxnSpPr>
            <a:cxnSpLocks/>
          </p:cNvCxnSpPr>
          <p:nvPr/>
        </p:nvCxnSpPr>
        <p:spPr bwMode="auto">
          <a:xfrm>
            <a:off x="10405359"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FB16A30-7791-EB39-DE58-1A5C68CEF7B7}"/>
              </a:ext>
            </a:extLst>
          </p:cNvPr>
          <p:cNvCxnSpPr>
            <a:cxnSpLocks/>
          </p:cNvCxnSpPr>
          <p:nvPr/>
        </p:nvCxnSpPr>
        <p:spPr bwMode="auto">
          <a:xfrm>
            <a:off x="10671137"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F6F44AC-737F-3311-3C10-4FD2CD8EE324}"/>
              </a:ext>
            </a:extLst>
          </p:cNvPr>
          <p:cNvCxnSpPr>
            <a:cxnSpLocks/>
          </p:cNvCxnSpPr>
          <p:nvPr/>
        </p:nvCxnSpPr>
        <p:spPr bwMode="auto">
          <a:xfrm>
            <a:off x="10936915"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31644CD-98B5-3530-45A2-0EF0571C7FCF}"/>
              </a:ext>
            </a:extLst>
          </p:cNvPr>
          <p:cNvCxnSpPr>
            <a:cxnSpLocks/>
          </p:cNvCxnSpPr>
          <p:nvPr/>
        </p:nvCxnSpPr>
        <p:spPr bwMode="auto">
          <a:xfrm>
            <a:off x="11202693"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4919EDD-944A-9B1A-4A34-E53060A3EDE1}"/>
              </a:ext>
            </a:extLst>
          </p:cNvPr>
          <p:cNvCxnSpPr>
            <a:cxnSpLocks/>
          </p:cNvCxnSpPr>
          <p:nvPr/>
        </p:nvCxnSpPr>
        <p:spPr bwMode="auto">
          <a:xfrm>
            <a:off x="11468471" y="49023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0799C55-AEB0-2DB5-057E-F426BF4AB77D}"/>
              </a:ext>
            </a:extLst>
          </p:cNvPr>
          <p:cNvCxnSpPr>
            <a:cxnSpLocks/>
          </p:cNvCxnSpPr>
          <p:nvPr/>
        </p:nvCxnSpPr>
        <p:spPr bwMode="auto">
          <a:xfrm>
            <a:off x="11734242" y="49023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7" name="TextBox 156">
            <a:extLst>
              <a:ext uri="{FF2B5EF4-FFF2-40B4-BE49-F238E27FC236}">
                <a16:creationId xmlns:a16="http://schemas.microsoft.com/office/drawing/2014/main" id="{A63D89B4-54CC-A72B-2CAD-14AFA9D650C9}"/>
              </a:ext>
            </a:extLst>
          </p:cNvPr>
          <p:cNvSpPr txBox="1"/>
          <p:nvPr/>
        </p:nvSpPr>
        <p:spPr bwMode="auto">
          <a:xfrm>
            <a:off x="662743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8" name="TextBox 157">
            <a:extLst>
              <a:ext uri="{FF2B5EF4-FFF2-40B4-BE49-F238E27FC236}">
                <a16:creationId xmlns:a16="http://schemas.microsoft.com/office/drawing/2014/main" id="{628BC55F-947E-0BF2-1901-0669ACA01AE7}"/>
              </a:ext>
            </a:extLst>
          </p:cNvPr>
          <p:cNvSpPr txBox="1"/>
          <p:nvPr/>
        </p:nvSpPr>
        <p:spPr bwMode="auto">
          <a:xfrm>
            <a:off x="689336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159" name="TextBox 158">
            <a:extLst>
              <a:ext uri="{FF2B5EF4-FFF2-40B4-BE49-F238E27FC236}">
                <a16:creationId xmlns:a16="http://schemas.microsoft.com/office/drawing/2014/main" id="{90CFA18E-B96A-F2F3-C892-2D942209CA88}"/>
              </a:ext>
            </a:extLst>
          </p:cNvPr>
          <p:cNvSpPr txBox="1"/>
          <p:nvPr/>
        </p:nvSpPr>
        <p:spPr bwMode="auto">
          <a:xfrm>
            <a:off x="715929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160" name="TextBox 159">
            <a:extLst>
              <a:ext uri="{FF2B5EF4-FFF2-40B4-BE49-F238E27FC236}">
                <a16:creationId xmlns:a16="http://schemas.microsoft.com/office/drawing/2014/main" id="{0FF44CFA-1E07-10CF-B1D8-3F1436613919}"/>
              </a:ext>
            </a:extLst>
          </p:cNvPr>
          <p:cNvSpPr txBox="1"/>
          <p:nvPr/>
        </p:nvSpPr>
        <p:spPr bwMode="auto">
          <a:xfrm>
            <a:off x="742522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61" name="TextBox 160">
            <a:extLst>
              <a:ext uri="{FF2B5EF4-FFF2-40B4-BE49-F238E27FC236}">
                <a16:creationId xmlns:a16="http://schemas.microsoft.com/office/drawing/2014/main" id="{448F0386-414E-1301-5C89-ACFC6C219492}"/>
              </a:ext>
            </a:extLst>
          </p:cNvPr>
          <p:cNvSpPr txBox="1"/>
          <p:nvPr/>
        </p:nvSpPr>
        <p:spPr bwMode="auto">
          <a:xfrm>
            <a:off x="7691160"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62" name="TextBox 161">
            <a:extLst>
              <a:ext uri="{FF2B5EF4-FFF2-40B4-BE49-F238E27FC236}">
                <a16:creationId xmlns:a16="http://schemas.microsoft.com/office/drawing/2014/main" id="{FDFB6408-2540-BBD2-E863-52BD90A02CE6}"/>
              </a:ext>
            </a:extLst>
          </p:cNvPr>
          <p:cNvSpPr txBox="1"/>
          <p:nvPr/>
        </p:nvSpPr>
        <p:spPr bwMode="auto">
          <a:xfrm>
            <a:off x="7957091"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63" name="TextBox 162">
            <a:extLst>
              <a:ext uri="{FF2B5EF4-FFF2-40B4-BE49-F238E27FC236}">
                <a16:creationId xmlns:a16="http://schemas.microsoft.com/office/drawing/2014/main" id="{95791616-2291-B083-3631-9B776530541A}"/>
              </a:ext>
            </a:extLst>
          </p:cNvPr>
          <p:cNvSpPr txBox="1"/>
          <p:nvPr/>
        </p:nvSpPr>
        <p:spPr bwMode="auto">
          <a:xfrm>
            <a:off x="822302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64" name="TextBox 163">
            <a:extLst>
              <a:ext uri="{FF2B5EF4-FFF2-40B4-BE49-F238E27FC236}">
                <a16:creationId xmlns:a16="http://schemas.microsoft.com/office/drawing/2014/main" id="{A16EEC8E-25D4-8F24-9A2F-1018E4BD869D}"/>
              </a:ext>
            </a:extLst>
          </p:cNvPr>
          <p:cNvSpPr txBox="1"/>
          <p:nvPr/>
        </p:nvSpPr>
        <p:spPr bwMode="auto">
          <a:xfrm>
            <a:off x="848895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65" name="TextBox 164">
            <a:extLst>
              <a:ext uri="{FF2B5EF4-FFF2-40B4-BE49-F238E27FC236}">
                <a16:creationId xmlns:a16="http://schemas.microsoft.com/office/drawing/2014/main" id="{93C4B20E-ADF3-F567-8396-5464A3FE664D}"/>
              </a:ext>
            </a:extLst>
          </p:cNvPr>
          <p:cNvSpPr txBox="1"/>
          <p:nvPr/>
        </p:nvSpPr>
        <p:spPr bwMode="auto">
          <a:xfrm>
            <a:off x="8754884"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66" name="TextBox 165">
            <a:extLst>
              <a:ext uri="{FF2B5EF4-FFF2-40B4-BE49-F238E27FC236}">
                <a16:creationId xmlns:a16="http://schemas.microsoft.com/office/drawing/2014/main" id="{C0C8EC48-B128-9C3C-B18E-8282DAC19F58}"/>
              </a:ext>
            </a:extLst>
          </p:cNvPr>
          <p:cNvSpPr txBox="1"/>
          <p:nvPr/>
        </p:nvSpPr>
        <p:spPr bwMode="auto">
          <a:xfrm>
            <a:off x="9020815"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67" name="TextBox 166">
            <a:extLst>
              <a:ext uri="{FF2B5EF4-FFF2-40B4-BE49-F238E27FC236}">
                <a16:creationId xmlns:a16="http://schemas.microsoft.com/office/drawing/2014/main" id="{667C83A6-DEFE-03A7-49BC-4EFF10C9C641}"/>
              </a:ext>
            </a:extLst>
          </p:cNvPr>
          <p:cNvSpPr txBox="1"/>
          <p:nvPr/>
        </p:nvSpPr>
        <p:spPr bwMode="auto">
          <a:xfrm>
            <a:off x="9286746"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168" name="TextBox 167">
            <a:extLst>
              <a:ext uri="{FF2B5EF4-FFF2-40B4-BE49-F238E27FC236}">
                <a16:creationId xmlns:a16="http://schemas.microsoft.com/office/drawing/2014/main" id="{A216558A-2F9A-F605-300F-3747141BF221}"/>
              </a:ext>
            </a:extLst>
          </p:cNvPr>
          <p:cNvSpPr txBox="1"/>
          <p:nvPr/>
        </p:nvSpPr>
        <p:spPr bwMode="auto">
          <a:xfrm>
            <a:off x="9552677"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69" name="TextBox 168">
            <a:extLst>
              <a:ext uri="{FF2B5EF4-FFF2-40B4-BE49-F238E27FC236}">
                <a16:creationId xmlns:a16="http://schemas.microsoft.com/office/drawing/2014/main" id="{B5AEB465-EB07-681A-B8DE-A5FEFB665F74}"/>
              </a:ext>
            </a:extLst>
          </p:cNvPr>
          <p:cNvSpPr txBox="1"/>
          <p:nvPr/>
        </p:nvSpPr>
        <p:spPr bwMode="auto">
          <a:xfrm>
            <a:off x="9818608"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70" name="TextBox 169">
            <a:extLst>
              <a:ext uri="{FF2B5EF4-FFF2-40B4-BE49-F238E27FC236}">
                <a16:creationId xmlns:a16="http://schemas.microsoft.com/office/drawing/2014/main" id="{80FC6CD7-CA40-B493-8A7A-74904D446705}"/>
              </a:ext>
            </a:extLst>
          </p:cNvPr>
          <p:cNvSpPr txBox="1"/>
          <p:nvPr/>
        </p:nvSpPr>
        <p:spPr bwMode="auto">
          <a:xfrm>
            <a:off x="10084539"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171" name="TextBox 170">
            <a:extLst>
              <a:ext uri="{FF2B5EF4-FFF2-40B4-BE49-F238E27FC236}">
                <a16:creationId xmlns:a16="http://schemas.microsoft.com/office/drawing/2014/main" id="{9ABA3923-91BF-D0FC-1312-D1E24E67A5D3}"/>
              </a:ext>
            </a:extLst>
          </p:cNvPr>
          <p:cNvSpPr txBox="1"/>
          <p:nvPr/>
        </p:nvSpPr>
        <p:spPr bwMode="auto">
          <a:xfrm>
            <a:off x="10350470"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endParaRPr lang="en-US" sz="1600" b="0" dirty="0">
              <a:solidFill>
                <a:schemeClr val="bg1"/>
              </a:solidFill>
              <a:latin typeface="Calibri" panose="020F0502020204030204" pitchFamily="34" charset="0"/>
            </a:endParaRPr>
          </a:p>
        </p:txBody>
      </p:sp>
      <p:sp>
        <p:nvSpPr>
          <p:cNvPr id="172" name="TextBox 171">
            <a:extLst>
              <a:ext uri="{FF2B5EF4-FFF2-40B4-BE49-F238E27FC236}">
                <a16:creationId xmlns:a16="http://schemas.microsoft.com/office/drawing/2014/main" id="{1F50142B-33B5-10D8-95D5-FADD82E5EFF4}"/>
              </a:ext>
            </a:extLst>
          </p:cNvPr>
          <p:cNvSpPr txBox="1"/>
          <p:nvPr/>
        </p:nvSpPr>
        <p:spPr bwMode="auto">
          <a:xfrm>
            <a:off x="10616401"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173" name="TextBox 172">
            <a:extLst>
              <a:ext uri="{FF2B5EF4-FFF2-40B4-BE49-F238E27FC236}">
                <a16:creationId xmlns:a16="http://schemas.microsoft.com/office/drawing/2014/main" id="{E1042B4A-E881-E82E-A386-0DBE1A97BD3D}"/>
              </a:ext>
            </a:extLst>
          </p:cNvPr>
          <p:cNvSpPr txBox="1"/>
          <p:nvPr/>
        </p:nvSpPr>
        <p:spPr bwMode="auto">
          <a:xfrm>
            <a:off x="10882332"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74" name="TextBox 173">
            <a:extLst>
              <a:ext uri="{FF2B5EF4-FFF2-40B4-BE49-F238E27FC236}">
                <a16:creationId xmlns:a16="http://schemas.microsoft.com/office/drawing/2014/main" id="{9CEAB99E-CB80-E04A-4A7C-55023EF17E73}"/>
              </a:ext>
            </a:extLst>
          </p:cNvPr>
          <p:cNvSpPr txBox="1"/>
          <p:nvPr/>
        </p:nvSpPr>
        <p:spPr bwMode="auto">
          <a:xfrm>
            <a:off x="11148263" y="4914198"/>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177" name="TextBox 176">
            <a:extLst>
              <a:ext uri="{FF2B5EF4-FFF2-40B4-BE49-F238E27FC236}">
                <a16:creationId xmlns:a16="http://schemas.microsoft.com/office/drawing/2014/main" id="{80704499-66F2-EEE0-9A6B-C4494A340857}"/>
              </a:ext>
            </a:extLst>
          </p:cNvPr>
          <p:cNvSpPr txBox="1"/>
          <p:nvPr/>
        </p:nvSpPr>
        <p:spPr bwMode="auto">
          <a:xfrm>
            <a:off x="6666996"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109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p>
        </p:txBody>
      </p:sp>
      <p:sp>
        <p:nvSpPr>
          <p:cNvPr id="178" name="TextBox 177">
            <a:extLst>
              <a:ext uri="{FF2B5EF4-FFF2-40B4-BE49-F238E27FC236}">
                <a16:creationId xmlns:a16="http://schemas.microsoft.com/office/drawing/2014/main" id="{A531723A-CE46-DD82-8057-36B2C3C4435A}"/>
              </a:ext>
            </a:extLst>
          </p:cNvPr>
          <p:cNvSpPr txBox="1"/>
          <p:nvPr/>
        </p:nvSpPr>
        <p:spPr bwMode="auto">
          <a:xfrm>
            <a:off x="6933557"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106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p>
        </p:txBody>
      </p:sp>
      <p:sp>
        <p:nvSpPr>
          <p:cNvPr id="179" name="TextBox 178">
            <a:extLst>
              <a:ext uri="{FF2B5EF4-FFF2-40B4-BE49-F238E27FC236}">
                <a16:creationId xmlns:a16="http://schemas.microsoft.com/office/drawing/2014/main" id="{67654E78-0E11-D152-77EB-F4D649D1B1C4}"/>
              </a:ext>
            </a:extLst>
          </p:cNvPr>
          <p:cNvSpPr txBox="1"/>
          <p:nvPr/>
        </p:nvSpPr>
        <p:spPr bwMode="auto">
          <a:xfrm>
            <a:off x="7200118"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100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a:t>
            </a:r>
          </a:p>
        </p:txBody>
      </p:sp>
      <p:sp>
        <p:nvSpPr>
          <p:cNvPr id="180" name="TextBox 179">
            <a:extLst>
              <a:ext uri="{FF2B5EF4-FFF2-40B4-BE49-F238E27FC236}">
                <a16:creationId xmlns:a16="http://schemas.microsoft.com/office/drawing/2014/main" id="{11A458FA-A6F9-2F0D-E3B9-E8156C78BF0C}"/>
              </a:ext>
            </a:extLst>
          </p:cNvPr>
          <p:cNvSpPr txBox="1"/>
          <p:nvPr/>
        </p:nvSpPr>
        <p:spPr bwMode="auto">
          <a:xfrm>
            <a:off x="7466679"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97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a:t>
            </a:r>
          </a:p>
        </p:txBody>
      </p:sp>
      <p:sp>
        <p:nvSpPr>
          <p:cNvPr id="181" name="TextBox 180">
            <a:extLst>
              <a:ext uri="{FF2B5EF4-FFF2-40B4-BE49-F238E27FC236}">
                <a16:creationId xmlns:a16="http://schemas.microsoft.com/office/drawing/2014/main" id="{BFE7AED2-D985-C2BF-6DE5-EB55991E4116}"/>
              </a:ext>
            </a:extLst>
          </p:cNvPr>
          <p:cNvSpPr txBox="1"/>
          <p:nvPr/>
        </p:nvSpPr>
        <p:spPr bwMode="auto">
          <a:xfrm>
            <a:off x="7733240"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93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a:t>
            </a:r>
          </a:p>
        </p:txBody>
      </p:sp>
      <p:sp>
        <p:nvSpPr>
          <p:cNvPr id="182" name="TextBox 181">
            <a:extLst>
              <a:ext uri="{FF2B5EF4-FFF2-40B4-BE49-F238E27FC236}">
                <a16:creationId xmlns:a16="http://schemas.microsoft.com/office/drawing/2014/main" id="{3E52442B-86A0-E589-733F-F666C99275DC}"/>
              </a:ext>
            </a:extLst>
          </p:cNvPr>
          <p:cNvSpPr txBox="1"/>
          <p:nvPr/>
        </p:nvSpPr>
        <p:spPr bwMode="auto">
          <a:xfrm>
            <a:off x="7999801"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91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a:t>
            </a:r>
          </a:p>
        </p:txBody>
      </p:sp>
      <p:sp>
        <p:nvSpPr>
          <p:cNvPr id="183" name="TextBox 182">
            <a:extLst>
              <a:ext uri="{FF2B5EF4-FFF2-40B4-BE49-F238E27FC236}">
                <a16:creationId xmlns:a16="http://schemas.microsoft.com/office/drawing/2014/main" id="{BE13DE26-0E96-F7C9-3C34-7DFDAAA0EA4B}"/>
              </a:ext>
            </a:extLst>
          </p:cNvPr>
          <p:cNvSpPr txBox="1"/>
          <p:nvPr/>
        </p:nvSpPr>
        <p:spPr bwMode="auto">
          <a:xfrm>
            <a:off x="8532923"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81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a:t>
            </a:r>
          </a:p>
        </p:txBody>
      </p:sp>
      <p:sp>
        <p:nvSpPr>
          <p:cNvPr id="184" name="TextBox 183">
            <a:extLst>
              <a:ext uri="{FF2B5EF4-FFF2-40B4-BE49-F238E27FC236}">
                <a16:creationId xmlns:a16="http://schemas.microsoft.com/office/drawing/2014/main" id="{816DB92F-6D93-C647-02E3-3B4194E4A6DE}"/>
              </a:ext>
            </a:extLst>
          </p:cNvPr>
          <p:cNvSpPr txBox="1"/>
          <p:nvPr/>
        </p:nvSpPr>
        <p:spPr bwMode="auto">
          <a:xfrm>
            <a:off x="8799484"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78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a:t>
            </a:r>
          </a:p>
        </p:txBody>
      </p:sp>
      <p:sp>
        <p:nvSpPr>
          <p:cNvPr id="185" name="TextBox 184">
            <a:extLst>
              <a:ext uri="{FF2B5EF4-FFF2-40B4-BE49-F238E27FC236}">
                <a16:creationId xmlns:a16="http://schemas.microsoft.com/office/drawing/2014/main" id="{52442E1F-4A10-2BFE-4745-B26D4FF7A23F}"/>
              </a:ext>
            </a:extLst>
          </p:cNvPr>
          <p:cNvSpPr txBox="1"/>
          <p:nvPr/>
        </p:nvSpPr>
        <p:spPr bwMode="auto">
          <a:xfrm>
            <a:off x="9066045"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77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9</a:t>
            </a:r>
          </a:p>
        </p:txBody>
      </p:sp>
      <p:sp>
        <p:nvSpPr>
          <p:cNvPr id="186" name="TextBox 185">
            <a:extLst>
              <a:ext uri="{FF2B5EF4-FFF2-40B4-BE49-F238E27FC236}">
                <a16:creationId xmlns:a16="http://schemas.microsoft.com/office/drawing/2014/main" id="{88374C41-77B2-AE23-B7C3-59D2036BB550}"/>
              </a:ext>
            </a:extLst>
          </p:cNvPr>
          <p:cNvSpPr txBox="1"/>
          <p:nvPr/>
        </p:nvSpPr>
        <p:spPr bwMode="auto">
          <a:xfrm>
            <a:off x="9332606"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67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a:t>
            </a:r>
          </a:p>
        </p:txBody>
      </p:sp>
      <p:sp>
        <p:nvSpPr>
          <p:cNvPr id="187" name="TextBox 186">
            <a:extLst>
              <a:ext uri="{FF2B5EF4-FFF2-40B4-BE49-F238E27FC236}">
                <a16:creationId xmlns:a16="http://schemas.microsoft.com/office/drawing/2014/main" id="{3113550B-13E6-0F09-9473-248F510169DF}"/>
              </a:ext>
            </a:extLst>
          </p:cNvPr>
          <p:cNvSpPr txBox="1"/>
          <p:nvPr/>
        </p:nvSpPr>
        <p:spPr bwMode="auto">
          <a:xfrm>
            <a:off x="9599167"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63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a:t>
            </a:r>
          </a:p>
        </p:txBody>
      </p:sp>
      <p:sp>
        <p:nvSpPr>
          <p:cNvPr id="188" name="TextBox 187">
            <a:extLst>
              <a:ext uri="{FF2B5EF4-FFF2-40B4-BE49-F238E27FC236}">
                <a16:creationId xmlns:a16="http://schemas.microsoft.com/office/drawing/2014/main" id="{79F47A89-A1D8-E64D-0C3F-75D643113468}"/>
              </a:ext>
            </a:extLst>
          </p:cNvPr>
          <p:cNvSpPr txBox="1"/>
          <p:nvPr/>
        </p:nvSpPr>
        <p:spPr bwMode="auto">
          <a:xfrm>
            <a:off x="9865728"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57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a:t>
            </a:r>
          </a:p>
        </p:txBody>
      </p:sp>
      <p:sp>
        <p:nvSpPr>
          <p:cNvPr id="189" name="TextBox 188">
            <a:extLst>
              <a:ext uri="{FF2B5EF4-FFF2-40B4-BE49-F238E27FC236}">
                <a16:creationId xmlns:a16="http://schemas.microsoft.com/office/drawing/2014/main" id="{1D1DE3BB-4DCF-03C4-E4AF-38A3B7B13AFA}"/>
              </a:ext>
            </a:extLst>
          </p:cNvPr>
          <p:cNvSpPr txBox="1"/>
          <p:nvPr/>
        </p:nvSpPr>
        <p:spPr bwMode="auto">
          <a:xfrm>
            <a:off x="10132289"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53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a:t>
            </a:r>
          </a:p>
        </p:txBody>
      </p:sp>
      <p:sp>
        <p:nvSpPr>
          <p:cNvPr id="190" name="TextBox 189">
            <a:extLst>
              <a:ext uri="{FF2B5EF4-FFF2-40B4-BE49-F238E27FC236}">
                <a16:creationId xmlns:a16="http://schemas.microsoft.com/office/drawing/2014/main" id="{645DF307-3592-AD3F-1C6B-EE6DBB240EBE}"/>
              </a:ext>
            </a:extLst>
          </p:cNvPr>
          <p:cNvSpPr txBox="1"/>
          <p:nvPr/>
        </p:nvSpPr>
        <p:spPr bwMode="auto">
          <a:xfrm>
            <a:off x="10398850"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53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a:t>
            </a:r>
          </a:p>
        </p:txBody>
      </p:sp>
      <p:sp>
        <p:nvSpPr>
          <p:cNvPr id="191" name="TextBox 190">
            <a:extLst>
              <a:ext uri="{FF2B5EF4-FFF2-40B4-BE49-F238E27FC236}">
                <a16:creationId xmlns:a16="http://schemas.microsoft.com/office/drawing/2014/main" id="{8B434535-00D0-4694-26C8-F3B3C33C5380}"/>
              </a:ext>
            </a:extLst>
          </p:cNvPr>
          <p:cNvSpPr txBox="1"/>
          <p:nvPr/>
        </p:nvSpPr>
        <p:spPr bwMode="auto">
          <a:xfrm>
            <a:off x="10665411"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34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a:t>
            </a:r>
          </a:p>
        </p:txBody>
      </p:sp>
      <p:sp>
        <p:nvSpPr>
          <p:cNvPr id="192" name="TextBox 191">
            <a:extLst>
              <a:ext uri="{FF2B5EF4-FFF2-40B4-BE49-F238E27FC236}">
                <a16:creationId xmlns:a16="http://schemas.microsoft.com/office/drawing/2014/main" id="{CC1FE1A4-EC0B-4375-9743-F6C3DE4F71D4}"/>
              </a:ext>
            </a:extLst>
          </p:cNvPr>
          <p:cNvSpPr txBox="1"/>
          <p:nvPr/>
        </p:nvSpPr>
        <p:spPr bwMode="auto">
          <a:xfrm>
            <a:off x="10931972" y="5457015"/>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13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a:t>
            </a:r>
          </a:p>
        </p:txBody>
      </p:sp>
      <p:sp>
        <p:nvSpPr>
          <p:cNvPr id="193" name="TextBox 192">
            <a:extLst>
              <a:ext uri="{FF2B5EF4-FFF2-40B4-BE49-F238E27FC236}">
                <a16:creationId xmlns:a16="http://schemas.microsoft.com/office/drawing/2014/main" id="{3440FDBD-C9FC-D897-4CC8-21BE8303F6AE}"/>
              </a:ext>
            </a:extLst>
          </p:cNvPr>
          <p:cNvSpPr txBox="1"/>
          <p:nvPr/>
        </p:nvSpPr>
        <p:spPr bwMode="auto">
          <a:xfrm>
            <a:off x="11198533" y="5457015"/>
            <a:ext cx="6055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a:t>
            </a:r>
          </a:p>
        </p:txBody>
      </p:sp>
      <p:sp>
        <p:nvSpPr>
          <p:cNvPr id="196" name="TextBox 195">
            <a:extLst>
              <a:ext uri="{FF2B5EF4-FFF2-40B4-BE49-F238E27FC236}">
                <a16:creationId xmlns:a16="http://schemas.microsoft.com/office/drawing/2014/main" id="{DBF0D9F8-51F6-717E-C97D-4FFA68F2DA9A}"/>
              </a:ext>
            </a:extLst>
          </p:cNvPr>
          <p:cNvSpPr txBox="1"/>
          <p:nvPr/>
        </p:nvSpPr>
        <p:spPr bwMode="auto">
          <a:xfrm>
            <a:off x="7346175" y="4053139"/>
            <a:ext cx="17225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Acala w/ uIGHV</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IdR/BR w/ uIGHV</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Acala w/ mIGHV</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IdR/BR w/ mIGHV</a:t>
            </a:r>
          </a:p>
        </p:txBody>
      </p:sp>
      <p:cxnSp>
        <p:nvCxnSpPr>
          <p:cNvPr id="197" name="Straight Connector 196">
            <a:extLst>
              <a:ext uri="{FF2B5EF4-FFF2-40B4-BE49-F238E27FC236}">
                <a16:creationId xmlns:a16="http://schemas.microsoft.com/office/drawing/2014/main" id="{6521B45B-202D-F331-6516-2F9FF90A8B9D}"/>
              </a:ext>
            </a:extLst>
          </p:cNvPr>
          <p:cNvCxnSpPr>
            <a:cxnSpLocks/>
          </p:cNvCxnSpPr>
          <p:nvPr/>
        </p:nvCxnSpPr>
        <p:spPr bwMode="auto">
          <a:xfrm flipH="1">
            <a:off x="7040606" y="4562020"/>
            <a:ext cx="349994" cy="0"/>
          </a:xfrm>
          <a:prstGeom prst="line">
            <a:avLst/>
          </a:prstGeom>
          <a:noFill/>
          <a:ln w="28575" cap="flat" cmpd="sng" algn="ctr">
            <a:solidFill>
              <a:schemeClr val="accent1"/>
            </a:solidFill>
            <a:prstDash val="sysDot"/>
            <a:round/>
            <a:headEnd type="none" w="med" len="med"/>
            <a:tailEnd type="none" w="med" len="med"/>
          </a:ln>
          <a:effectLst/>
        </p:spPr>
      </p:cxnSp>
      <p:cxnSp>
        <p:nvCxnSpPr>
          <p:cNvPr id="198" name="Straight Connector 197">
            <a:extLst>
              <a:ext uri="{FF2B5EF4-FFF2-40B4-BE49-F238E27FC236}">
                <a16:creationId xmlns:a16="http://schemas.microsoft.com/office/drawing/2014/main" id="{F8F8DB9C-80F2-F884-5C2A-A604A31AD818}"/>
              </a:ext>
            </a:extLst>
          </p:cNvPr>
          <p:cNvCxnSpPr>
            <a:cxnSpLocks/>
          </p:cNvCxnSpPr>
          <p:nvPr/>
        </p:nvCxnSpPr>
        <p:spPr bwMode="auto">
          <a:xfrm flipH="1">
            <a:off x="7040606" y="4741824"/>
            <a:ext cx="349994" cy="0"/>
          </a:xfrm>
          <a:prstGeom prst="line">
            <a:avLst/>
          </a:prstGeom>
          <a:noFill/>
          <a:ln w="28575" cap="flat" cmpd="sng" algn="ctr">
            <a:solidFill>
              <a:schemeClr val="accent3"/>
            </a:solidFill>
            <a:prstDash val="sysDot"/>
            <a:round/>
            <a:headEnd type="none" w="med" len="med"/>
            <a:tailEnd type="none" w="med" len="med"/>
          </a:ln>
          <a:effectLst/>
        </p:spPr>
      </p:cxnSp>
      <p:cxnSp>
        <p:nvCxnSpPr>
          <p:cNvPr id="199" name="Straight Connector 198">
            <a:extLst>
              <a:ext uri="{FF2B5EF4-FFF2-40B4-BE49-F238E27FC236}">
                <a16:creationId xmlns:a16="http://schemas.microsoft.com/office/drawing/2014/main" id="{611DADDE-1F5A-846B-716A-5DA7FA38ED6F}"/>
              </a:ext>
            </a:extLst>
          </p:cNvPr>
          <p:cNvCxnSpPr>
            <a:cxnSpLocks/>
          </p:cNvCxnSpPr>
          <p:nvPr/>
        </p:nvCxnSpPr>
        <p:spPr bwMode="auto">
          <a:xfrm flipH="1">
            <a:off x="4485420" y="3164252"/>
            <a:ext cx="137017" cy="268383"/>
          </a:xfrm>
          <a:prstGeom prst="line">
            <a:avLst/>
          </a:prstGeom>
          <a:noFill/>
          <a:ln w="28575" cap="flat" cmpd="sng" algn="ctr">
            <a:solidFill>
              <a:schemeClr val="bg1"/>
            </a:solidFill>
            <a:prstDash val="solid"/>
            <a:round/>
            <a:headEnd type="none" w="med" len="med"/>
            <a:tailEnd type="none" w="med" len="med"/>
          </a:ln>
          <a:effectLst/>
        </p:spPr>
      </p:cxnSp>
      <p:sp>
        <p:nvSpPr>
          <p:cNvPr id="200" name="TextBox 199">
            <a:extLst>
              <a:ext uri="{FF2B5EF4-FFF2-40B4-BE49-F238E27FC236}">
                <a16:creationId xmlns:a16="http://schemas.microsoft.com/office/drawing/2014/main" id="{2E3943FC-88B1-7EB4-2673-B5CEC332F2DE}"/>
              </a:ext>
            </a:extLst>
          </p:cNvPr>
          <p:cNvSpPr txBox="1"/>
          <p:nvPr/>
        </p:nvSpPr>
        <p:spPr bwMode="auto">
          <a:xfrm>
            <a:off x="4183853" y="3390611"/>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63%</a:t>
            </a:r>
          </a:p>
        </p:txBody>
      </p:sp>
      <p:sp>
        <p:nvSpPr>
          <p:cNvPr id="201" name="TextBox 200">
            <a:extLst>
              <a:ext uri="{FF2B5EF4-FFF2-40B4-BE49-F238E27FC236}">
                <a16:creationId xmlns:a16="http://schemas.microsoft.com/office/drawing/2014/main" id="{8BF54B4A-5186-6089-081F-EFEEF0DA02B6}"/>
              </a:ext>
            </a:extLst>
          </p:cNvPr>
          <p:cNvSpPr txBox="1"/>
          <p:nvPr/>
        </p:nvSpPr>
        <p:spPr bwMode="auto">
          <a:xfrm>
            <a:off x="4768084" y="4261324"/>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a:t>
            </a:r>
          </a:p>
        </p:txBody>
      </p:sp>
      <p:cxnSp>
        <p:nvCxnSpPr>
          <p:cNvPr id="202" name="Straight Connector 201">
            <a:extLst>
              <a:ext uri="{FF2B5EF4-FFF2-40B4-BE49-F238E27FC236}">
                <a16:creationId xmlns:a16="http://schemas.microsoft.com/office/drawing/2014/main" id="{21429897-DBC0-EF9B-A900-E37EE2EDC36C}"/>
              </a:ext>
            </a:extLst>
          </p:cNvPr>
          <p:cNvCxnSpPr>
            <a:cxnSpLocks/>
          </p:cNvCxnSpPr>
          <p:nvPr/>
        </p:nvCxnSpPr>
        <p:spPr bwMode="auto">
          <a:xfrm flipH="1">
            <a:off x="4726126" y="4491998"/>
            <a:ext cx="137017" cy="228748"/>
          </a:xfrm>
          <a:prstGeom prst="line">
            <a:avLst/>
          </a:prstGeom>
          <a:noFill/>
          <a:ln w="28575" cap="flat" cmpd="sng" algn="ctr">
            <a:solidFill>
              <a:schemeClr val="bg1"/>
            </a:solidFill>
            <a:prstDash val="solid"/>
            <a:round/>
            <a:headEnd type="none" w="med" len="med"/>
            <a:tailEnd type="none" w="med" len="med"/>
          </a:ln>
          <a:effectLst/>
        </p:spPr>
      </p:cxnSp>
      <p:sp>
        <p:nvSpPr>
          <p:cNvPr id="203" name="TextBox 202">
            <a:extLst>
              <a:ext uri="{FF2B5EF4-FFF2-40B4-BE49-F238E27FC236}">
                <a16:creationId xmlns:a16="http://schemas.microsoft.com/office/drawing/2014/main" id="{17723A99-D8EE-FD79-1464-5176126E134E}"/>
              </a:ext>
            </a:extLst>
          </p:cNvPr>
          <p:cNvSpPr txBox="1"/>
          <p:nvPr/>
        </p:nvSpPr>
        <p:spPr bwMode="auto">
          <a:xfrm>
            <a:off x="4697537" y="4662896"/>
            <a:ext cx="2334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Median PFS: 13.8 mo (w/o)</a:t>
            </a:r>
          </a:p>
        </p:txBody>
      </p:sp>
      <p:sp>
        <p:nvSpPr>
          <p:cNvPr id="3" name="Freeform 2">
            <a:extLst>
              <a:ext uri="{FF2B5EF4-FFF2-40B4-BE49-F238E27FC236}">
                <a16:creationId xmlns:a16="http://schemas.microsoft.com/office/drawing/2014/main" id="{0397F349-62CC-8600-F5DA-F6E80F4F8CF8}"/>
              </a:ext>
            </a:extLst>
          </p:cNvPr>
          <p:cNvSpPr/>
          <p:nvPr/>
        </p:nvSpPr>
        <p:spPr bwMode="auto">
          <a:xfrm>
            <a:off x="1503947" y="2049379"/>
            <a:ext cx="4648200" cy="1347537"/>
          </a:xfrm>
          <a:custGeom>
            <a:avLst/>
            <a:gdLst>
              <a:gd name="connsiteX0" fmla="*/ 0 w 4648200"/>
              <a:gd name="connsiteY0" fmla="*/ 0 h 1347537"/>
              <a:gd name="connsiteX1" fmla="*/ 609600 w 4648200"/>
              <a:gd name="connsiteY1" fmla="*/ 0 h 1347537"/>
              <a:gd name="connsiteX2" fmla="*/ 609600 w 4648200"/>
              <a:gd name="connsiteY2" fmla="*/ 104274 h 1347537"/>
              <a:gd name="connsiteX3" fmla="*/ 705853 w 4648200"/>
              <a:gd name="connsiteY3" fmla="*/ 104274 h 1347537"/>
              <a:gd name="connsiteX4" fmla="*/ 705853 w 4648200"/>
              <a:gd name="connsiteY4" fmla="*/ 204537 h 1347537"/>
              <a:gd name="connsiteX5" fmla="*/ 986590 w 4648200"/>
              <a:gd name="connsiteY5" fmla="*/ 204537 h 1347537"/>
              <a:gd name="connsiteX6" fmla="*/ 986590 w 4648200"/>
              <a:gd name="connsiteY6" fmla="*/ 308810 h 1347537"/>
              <a:gd name="connsiteX7" fmla="*/ 1688432 w 4648200"/>
              <a:gd name="connsiteY7" fmla="*/ 308810 h 1347537"/>
              <a:gd name="connsiteX8" fmla="*/ 1688432 w 4648200"/>
              <a:gd name="connsiteY8" fmla="*/ 509337 h 1347537"/>
              <a:gd name="connsiteX9" fmla="*/ 1732548 w 4648200"/>
              <a:gd name="connsiteY9" fmla="*/ 509337 h 1347537"/>
              <a:gd name="connsiteX10" fmla="*/ 1732548 w 4648200"/>
              <a:gd name="connsiteY10" fmla="*/ 625642 h 1347537"/>
              <a:gd name="connsiteX11" fmla="*/ 1949116 w 4648200"/>
              <a:gd name="connsiteY11" fmla="*/ 625642 h 1347537"/>
              <a:gd name="connsiteX12" fmla="*/ 1949116 w 4648200"/>
              <a:gd name="connsiteY12" fmla="*/ 713874 h 1347537"/>
              <a:gd name="connsiteX13" fmla="*/ 1965158 w 4648200"/>
              <a:gd name="connsiteY13" fmla="*/ 713874 h 1347537"/>
              <a:gd name="connsiteX14" fmla="*/ 1965158 w 4648200"/>
              <a:gd name="connsiteY14" fmla="*/ 818147 h 1347537"/>
              <a:gd name="connsiteX15" fmla="*/ 3168316 w 4648200"/>
              <a:gd name="connsiteY15" fmla="*/ 818147 h 1347537"/>
              <a:gd name="connsiteX16" fmla="*/ 3168316 w 4648200"/>
              <a:gd name="connsiteY16" fmla="*/ 946484 h 1347537"/>
              <a:gd name="connsiteX17" fmla="*/ 3424990 w 4648200"/>
              <a:gd name="connsiteY17" fmla="*/ 946484 h 1347537"/>
              <a:gd name="connsiteX18" fmla="*/ 3424990 w 4648200"/>
              <a:gd name="connsiteY18" fmla="*/ 1058779 h 1347537"/>
              <a:gd name="connsiteX19" fmla="*/ 3745832 w 4648200"/>
              <a:gd name="connsiteY19" fmla="*/ 1058779 h 1347537"/>
              <a:gd name="connsiteX20" fmla="*/ 3745832 w 4648200"/>
              <a:gd name="connsiteY20" fmla="*/ 1175084 h 1347537"/>
              <a:gd name="connsiteX21" fmla="*/ 4038600 w 4648200"/>
              <a:gd name="connsiteY21" fmla="*/ 1175084 h 1347537"/>
              <a:gd name="connsiteX22" fmla="*/ 4038600 w 4648200"/>
              <a:gd name="connsiteY22" fmla="*/ 1347537 h 1347537"/>
              <a:gd name="connsiteX23" fmla="*/ 4648200 w 4648200"/>
              <a:gd name="connsiteY23" fmla="*/ 1347537 h 134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48200" h="1347537">
                <a:moveTo>
                  <a:pt x="0" y="0"/>
                </a:moveTo>
                <a:lnTo>
                  <a:pt x="609600" y="0"/>
                </a:lnTo>
                <a:lnTo>
                  <a:pt x="609600" y="104274"/>
                </a:lnTo>
                <a:lnTo>
                  <a:pt x="705853" y="104274"/>
                </a:lnTo>
                <a:lnTo>
                  <a:pt x="705853" y="204537"/>
                </a:lnTo>
                <a:lnTo>
                  <a:pt x="986590" y="204537"/>
                </a:lnTo>
                <a:lnTo>
                  <a:pt x="986590" y="308810"/>
                </a:lnTo>
                <a:lnTo>
                  <a:pt x="1688432" y="308810"/>
                </a:lnTo>
                <a:lnTo>
                  <a:pt x="1688432" y="509337"/>
                </a:lnTo>
                <a:lnTo>
                  <a:pt x="1732548" y="509337"/>
                </a:lnTo>
                <a:lnTo>
                  <a:pt x="1732548" y="625642"/>
                </a:lnTo>
                <a:lnTo>
                  <a:pt x="1949116" y="625642"/>
                </a:lnTo>
                <a:lnTo>
                  <a:pt x="1949116" y="713874"/>
                </a:lnTo>
                <a:lnTo>
                  <a:pt x="1965158" y="713874"/>
                </a:lnTo>
                <a:lnTo>
                  <a:pt x="1965158" y="818147"/>
                </a:lnTo>
                <a:lnTo>
                  <a:pt x="3168316" y="818147"/>
                </a:lnTo>
                <a:lnTo>
                  <a:pt x="3168316" y="946484"/>
                </a:lnTo>
                <a:lnTo>
                  <a:pt x="3424990" y="946484"/>
                </a:lnTo>
                <a:lnTo>
                  <a:pt x="3424990" y="1058779"/>
                </a:lnTo>
                <a:lnTo>
                  <a:pt x="3745832" y="1058779"/>
                </a:lnTo>
                <a:lnTo>
                  <a:pt x="3745832" y="1175084"/>
                </a:lnTo>
                <a:lnTo>
                  <a:pt x="4038600" y="1175084"/>
                </a:lnTo>
                <a:lnTo>
                  <a:pt x="4038600" y="1347537"/>
                </a:lnTo>
                <a:lnTo>
                  <a:pt x="4648200" y="1347537"/>
                </a:lnTo>
              </a:path>
            </a:pathLst>
          </a:custGeom>
          <a:noFill/>
          <a:ln w="28575">
            <a:solidFill>
              <a:schemeClr val="accent1"/>
            </a:solidFill>
            <a:miter lim="800000"/>
            <a:headEnd/>
            <a:tailEnd/>
          </a:ln>
        </p:spPr>
        <p:txBody>
          <a:bodyPr rtlCol="0" anchor="ctr"/>
          <a:lstStyle/>
          <a:p>
            <a:pPr algn="ctr"/>
            <a:endParaRPr lang="en-US" dirty="0"/>
          </a:p>
        </p:txBody>
      </p:sp>
      <p:grpSp>
        <p:nvGrpSpPr>
          <p:cNvPr id="6" name="Group 5">
            <a:extLst>
              <a:ext uri="{FF2B5EF4-FFF2-40B4-BE49-F238E27FC236}">
                <a16:creationId xmlns:a16="http://schemas.microsoft.com/office/drawing/2014/main" id="{91D05D70-5F45-4A68-CB1F-767CC424E169}"/>
              </a:ext>
            </a:extLst>
          </p:cNvPr>
          <p:cNvGrpSpPr/>
          <p:nvPr/>
        </p:nvGrpSpPr>
        <p:grpSpPr>
          <a:xfrm>
            <a:off x="1544053" y="2041358"/>
            <a:ext cx="4640179" cy="1283368"/>
            <a:chOff x="1544053" y="2041358"/>
            <a:chExt cx="4640179" cy="1283368"/>
          </a:xfrm>
        </p:grpSpPr>
        <p:sp>
          <p:nvSpPr>
            <p:cNvPr id="4" name="Freeform 3">
              <a:extLst>
                <a:ext uri="{FF2B5EF4-FFF2-40B4-BE49-F238E27FC236}">
                  <a16:creationId xmlns:a16="http://schemas.microsoft.com/office/drawing/2014/main" id="{A02BC062-3964-11DA-AB6D-40188B48578D}"/>
                </a:ext>
              </a:extLst>
            </p:cNvPr>
            <p:cNvSpPr/>
            <p:nvPr/>
          </p:nvSpPr>
          <p:spPr bwMode="auto">
            <a:xfrm>
              <a:off x="1544053" y="2041358"/>
              <a:ext cx="1275347" cy="449179"/>
            </a:xfrm>
            <a:custGeom>
              <a:avLst/>
              <a:gdLst>
                <a:gd name="connsiteX0" fmla="*/ 0 w 1275347"/>
                <a:gd name="connsiteY0" fmla="*/ 0 h 449179"/>
                <a:gd name="connsiteX1" fmla="*/ 0 w 1275347"/>
                <a:gd name="connsiteY1" fmla="*/ 52137 h 449179"/>
                <a:gd name="connsiteX2" fmla="*/ 232610 w 1275347"/>
                <a:gd name="connsiteY2" fmla="*/ 52137 h 449179"/>
                <a:gd name="connsiteX3" fmla="*/ 232610 w 1275347"/>
                <a:gd name="connsiteY3" fmla="*/ 52137 h 449179"/>
                <a:gd name="connsiteX4" fmla="*/ 292768 w 1275347"/>
                <a:gd name="connsiteY4" fmla="*/ 52137 h 449179"/>
                <a:gd name="connsiteX5" fmla="*/ 292768 w 1275347"/>
                <a:gd name="connsiteY5" fmla="*/ 100263 h 449179"/>
                <a:gd name="connsiteX6" fmla="*/ 332873 w 1275347"/>
                <a:gd name="connsiteY6" fmla="*/ 100263 h 449179"/>
                <a:gd name="connsiteX7" fmla="*/ 332873 w 1275347"/>
                <a:gd name="connsiteY7" fmla="*/ 100263 h 449179"/>
                <a:gd name="connsiteX8" fmla="*/ 332873 w 1275347"/>
                <a:gd name="connsiteY8" fmla="*/ 100263 h 449179"/>
                <a:gd name="connsiteX9" fmla="*/ 332873 w 1275347"/>
                <a:gd name="connsiteY9" fmla="*/ 132347 h 449179"/>
                <a:gd name="connsiteX10" fmla="*/ 445168 w 1275347"/>
                <a:gd name="connsiteY10" fmla="*/ 132347 h 449179"/>
                <a:gd name="connsiteX11" fmla="*/ 445168 w 1275347"/>
                <a:gd name="connsiteY11" fmla="*/ 228600 h 449179"/>
                <a:gd name="connsiteX12" fmla="*/ 729915 w 1275347"/>
                <a:gd name="connsiteY12" fmla="*/ 228600 h 449179"/>
                <a:gd name="connsiteX13" fmla="*/ 729915 w 1275347"/>
                <a:gd name="connsiteY13" fmla="*/ 252663 h 449179"/>
                <a:gd name="connsiteX14" fmla="*/ 818147 w 1275347"/>
                <a:gd name="connsiteY14" fmla="*/ 252663 h 449179"/>
                <a:gd name="connsiteX15" fmla="*/ 818147 w 1275347"/>
                <a:gd name="connsiteY15" fmla="*/ 300789 h 449179"/>
                <a:gd name="connsiteX16" fmla="*/ 958515 w 1275347"/>
                <a:gd name="connsiteY16" fmla="*/ 300789 h 449179"/>
                <a:gd name="connsiteX17" fmla="*/ 958515 w 1275347"/>
                <a:gd name="connsiteY17" fmla="*/ 320842 h 449179"/>
                <a:gd name="connsiteX18" fmla="*/ 1074821 w 1275347"/>
                <a:gd name="connsiteY18" fmla="*/ 320842 h 449179"/>
                <a:gd name="connsiteX19" fmla="*/ 1074821 w 1275347"/>
                <a:gd name="connsiteY19" fmla="*/ 389021 h 449179"/>
                <a:gd name="connsiteX20" fmla="*/ 1138989 w 1275347"/>
                <a:gd name="connsiteY20" fmla="*/ 389021 h 449179"/>
                <a:gd name="connsiteX21" fmla="*/ 1138989 w 1275347"/>
                <a:gd name="connsiteY21" fmla="*/ 409074 h 449179"/>
                <a:gd name="connsiteX22" fmla="*/ 1183105 w 1275347"/>
                <a:gd name="connsiteY22" fmla="*/ 409074 h 449179"/>
                <a:gd name="connsiteX23" fmla="*/ 1183105 w 1275347"/>
                <a:gd name="connsiteY23" fmla="*/ 449179 h 449179"/>
                <a:gd name="connsiteX24" fmla="*/ 1275347 w 1275347"/>
                <a:gd name="connsiteY24" fmla="*/ 449179 h 44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75347" h="449179">
                  <a:moveTo>
                    <a:pt x="0" y="0"/>
                  </a:moveTo>
                  <a:lnTo>
                    <a:pt x="0" y="52137"/>
                  </a:lnTo>
                  <a:lnTo>
                    <a:pt x="232610" y="52137"/>
                  </a:lnTo>
                  <a:lnTo>
                    <a:pt x="232610" y="52137"/>
                  </a:lnTo>
                  <a:lnTo>
                    <a:pt x="292768" y="52137"/>
                  </a:lnTo>
                  <a:lnTo>
                    <a:pt x="292768" y="100263"/>
                  </a:lnTo>
                  <a:lnTo>
                    <a:pt x="332873" y="100263"/>
                  </a:lnTo>
                  <a:lnTo>
                    <a:pt x="332873" y="100263"/>
                  </a:lnTo>
                  <a:lnTo>
                    <a:pt x="332873" y="100263"/>
                  </a:lnTo>
                  <a:lnTo>
                    <a:pt x="332873" y="132347"/>
                  </a:lnTo>
                  <a:lnTo>
                    <a:pt x="445168" y="132347"/>
                  </a:lnTo>
                  <a:lnTo>
                    <a:pt x="445168" y="228600"/>
                  </a:lnTo>
                  <a:lnTo>
                    <a:pt x="729915" y="228600"/>
                  </a:lnTo>
                  <a:lnTo>
                    <a:pt x="729915" y="252663"/>
                  </a:lnTo>
                  <a:lnTo>
                    <a:pt x="818147" y="252663"/>
                  </a:lnTo>
                  <a:lnTo>
                    <a:pt x="818147" y="300789"/>
                  </a:lnTo>
                  <a:lnTo>
                    <a:pt x="958515" y="300789"/>
                  </a:lnTo>
                  <a:lnTo>
                    <a:pt x="958515" y="320842"/>
                  </a:lnTo>
                  <a:lnTo>
                    <a:pt x="1074821" y="320842"/>
                  </a:lnTo>
                  <a:lnTo>
                    <a:pt x="1074821" y="389021"/>
                  </a:lnTo>
                  <a:lnTo>
                    <a:pt x="1138989" y="389021"/>
                  </a:lnTo>
                  <a:lnTo>
                    <a:pt x="1138989" y="409074"/>
                  </a:lnTo>
                  <a:lnTo>
                    <a:pt x="1183105" y="409074"/>
                  </a:lnTo>
                  <a:lnTo>
                    <a:pt x="1183105" y="449179"/>
                  </a:lnTo>
                  <a:lnTo>
                    <a:pt x="1275347" y="449179"/>
                  </a:lnTo>
                </a:path>
              </a:pathLst>
            </a:custGeom>
            <a:noFill/>
            <a:ln w="28575">
              <a:solidFill>
                <a:schemeClr val="accent1"/>
              </a:solidFill>
              <a:prstDash val="sysDot"/>
              <a:miter lim="800000"/>
              <a:headEnd/>
              <a:tailEnd/>
            </a:ln>
          </p:spPr>
          <p:txBody>
            <a:bodyPr rtlCol="0" anchor="ctr"/>
            <a:lstStyle/>
            <a:p>
              <a:pPr algn="ctr"/>
              <a:endParaRPr lang="en-US" dirty="0"/>
            </a:p>
          </p:txBody>
        </p:sp>
        <p:sp>
          <p:nvSpPr>
            <p:cNvPr id="5" name="Freeform 4">
              <a:extLst>
                <a:ext uri="{FF2B5EF4-FFF2-40B4-BE49-F238E27FC236}">
                  <a16:creationId xmlns:a16="http://schemas.microsoft.com/office/drawing/2014/main" id="{AFBE616C-A605-9BC1-CA6A-CFBDAF64478C}"/>
                </a:ext>
              </a:extLst>
            </p:cNvPr>
            <p:cNvSpPr/>
            <p:nvPr/>
          </p:nvSpPr>
          <p:spPr bwMode="auto">
            <a:xfrm>
              <a:off x="2803358" y="2502568"/>
              <a:ext cx="3380874" cy="822158"/>
            </a:xfrm>
            <a:custGeom>
              <a:avLst/>
              <a:gdLst>
                <a:gd name="connsiteX0" fmla="*/ 0 w 3380874"/>
                <a:gd name="connsiteY0" fmla="*/ 0 h 822158"/>
                <a:gd name="connsiteX1" fmla="*/ 124326 w 3380874"/>
                <a:gd name="connsiteY1" fmla="*/ 0 h 822158"/>
                <a:gd name="connsiteX2" fmla="*/ 124326 w 3380874"/>
                <a:gd name="connsiteY2" fmla="*/ 28074 h 822158"/>
                <a:gd name="connsiteX3" fmla="*/ 176463 w 3380874"/>
                <a:gd name="connsiteY3" fmla="*/ 28074 h 822158"/>
                <a:gd name="connsiteX4" fmla="*/ 176463 w 3380874"/>
                <a:gd name="connsiteY4" fmla="*/ 28074 h 822158"/>
                <a:gd name="connsiteX5" fmla="*/ 176463 w 3380874"/>
                <a:gd name="connsiteY5" fmla="*/ 28074 h 822158"/>
                <a:gd name="connsiteX6" fmla="*/ 176463 w 3380874"/>
                <a:gd name="connsiteY6" fmla="*/ 68179 h 822158"/>
                <a:gd name="connsiteX7" fmla="*/ 236621 w 3380874"/>
                <a:gd name="connsiteY7" fmla="*/ 68179 h 822158"/>
                <a:gd name="connsiteX8" fmla="*/ 236621 w 3380874"/>
                <a:gd name="connsiteY8" fmla="*/ 108285 h 822158"/>
                <a:gd name="connsiteX9" fmla="*/ 429126 w 3380874"/>
                <a:gd name="connsiteY9" fmla="*/ 108285 h 822158"/>
                <a:gd name="connsiteX10" fmla="*/ 429126 w 3380874"/>
                <a:gd name="connsiteY10" fmla="*/ 144379 h 822158"/>
                <a:gd name="connsiteX11" fmla="*/ 561474 w 3380874"/>
                <a:gd name="connsiteY11" fmla="*/ 144379 h 822158"/>
                <a:gd name="connsiteX12" fmla="*/ 561474 w 3380874"/>
                <a:gd name="connsiteY12" fmla="*/ 144379 h 822158"/>
                <a:gd name="connsiteX13" fmla="*/ 561474 w 3380874"/>
                <a:gd name="connsiteY13" fmla="*/ 172453 h 822158"/>
                <a:gd name="connsiteX14" fmla="*/ 653716 w 3380874"/>
                <a:gd name="connsiteY14" fmla="*/ 172453 h 822158"/>
                <a:gd name="connsiteX15" fmla="*/ 653716 w 3380874"/>
                <a:gd name="connsiteY15" fmla="*/ 208548 h 822158"/>
                <a:gd name="connsiteX16" fmla="*/ 729916 w 3380874"/>
                <a:gd name="connsiteY16" fmla="*/ 208548 h 822158"/>
                <a:gd name="connsiteX17" fmla="*/ 729916 w 3380874"/>
                <a:gd name="connsiteY17" fmla="*/ 208548 h 822158"/>
                <a:gd name="connsiteX18" fmla="*/ 729916 w 3380874"/>
                <a:gd name="connsiteY18" fmla="*/ 240632 h 822158"/>
                <a:gd name="connsiteX19" fmla="*/ 878305 w 3380874"/>
                <a:gd name="connsiteY19" fmla="*/ 240632 h 822158"/>
                <a:gd name="connsiteX20" fmla="*/ 878305 w 3380874"/>
                <a:gd name="connsiteY20" fmla="*/ 260685 h 822158"/>
                <a:gd name="connsiteX21" fmla="*/ 1138989 w 3380874"/>
                <a:gd name="connsiteY21" fmla="*/ 260685 h 822158"/>
                <a:gd name="connsiteX22" fmla="*/ 1138989 w 3380874"/>
                <a:gd name="connsiteY22" fmla="*/ 360948 h 822158"/>
                <a:gd name="connsiteX23" fmla="*/ 1215189 w 3380874"/>
                <a:gd name="connsiteY23" fmla="*/ 360948 h 822158"/>
                <a:gd name="connsiteX24" fmla="*/ 1215189 w 3380874"/>
                <a:gd name="connsiteY24" fmla="*/ 360948 h 822158"/>
                <a:gd name="connsiteX25" fmla="*/ 1231231 w 3380874"/>
                <a:gd name="connsiteY25" fmla="*/ 376990 h 822158"/>
                <a:gd name="connsiteX26" fmla="*/ 1231231 w 3380874"/>
                <a:gd name="connsiteY26" fmla="*/ 376990 h 822158"/>
                <a:gd name="connsiteX27" fmla="*/ 1279358 w 3380874"/>
                <a:gd name="connsiteY27" fmla="*/ 376990 h 822158"/>
                <a:gd name="connsiteX28" fmla="*/ 1279358 w 3380874"/>
                <a:gd name="connsiteY28" fmla="*/ 401053 h 822158"/>
                <a:gd name="connsiteX29" fmla="*/ 1383631 w 3380874"/>
                <a:gd name="connsiteY29" fmla="*/ 401053 h 822158"/>
                <a:gd name="connsiteX30" fmla="*/ 1383631 w 3380874"/>
                <a:gd name="connsiteY30" fmla="*/ 449179 h 822158"/>
                <a:gd name="connsiteX31" fmla="*/ 1479884 w 3380874"/>
                <a:gd name="connsiteY31" fmla="*/ 449179 h 822158"/>
                <a:gd name="connsiteX32" fmla="*/ 1479884 w 3380874"/>
                <a:gd name="connsiteY32" fmla="*/ 473243 h 822158"/>
                <a:gd name="connsiteX33" fmla="*/ 1600200 w 3380874"/>
                <a:gd name="connsiteY33" fmla="*/ 473243 h 822158"/>
                <a:gd name="connsiteX34" fmla="*/ 1600200 w 3380874"/>
                <a:gd name="connsiteY34" fmla="*/ 497306 h 822158"/>
                <a:gd name="connsiteX35" fmla="*/ 1644316 w 3380874"/>
                <a:gd name="connsiteY35" fmla="*/ 497306 h 822158"/>
                <a:gd name="connsiteX36" fmla="*/ 1644316 w 3380874"/>
                <a:gd name="connsiteY36" fmla="*/ 497306 h 822158"/>
                <a:gd name="connsiteX37" fmla="*/ 1644316 w 3380874"/>
                <a:gd name="connsiteY37" fmla="*/ 533400 h 822158"/>
                <a:gd name="connsiteX38" fmla="*/ 1680410 w 3380874"/>
                <a:gd name="connsiteY38" fmla="*/ 533400 h 822158"/>
                <a:gd name="connsiteX39" fmla="*/ 1680410 w 3380874"/>
                <a:gd name="connsiteY39" fmla="*/ 597569 h 822158"/>
                <a:gd name="connsiteX40" fmla="*/ 2133600 w 3380874"/>
                <a:gd name="connsiteY40" fmla="*/ 597569 h 822158"/>
                <a:gd name="connsiteX41" fmla="*/ 2133600 w 3380874"/>
                <a:gd name="connsiteY41" fmla="*/ 653716 h 822158"/>
                <a:gd name="connsiteX42" fmla="*/ 2550695 w 3380874"/>
                <a:gd name="connsiteY42" fmla="*/ 653716 h 822158"/>
                <a:gd name="connsiteX43" fmla="*/ 2550695 w 3380874"/>
                <a:gd name="connsiteY43" fmla="*/ 681790 h 822158"/>
                <a:gd name="connsiteX44" fmla="*/ 2759242 w 3380874"/>
                <a:gd name="connsiteY44" fmla="*/ 681790 h 822158"/>
                <a:gd name="connsiteX45" fmla="*/ 2759242 w 3380874"/>
                <a:gd name="connsiteY45" fmla="*/ 717885 h 822158"/>
                <a:gd name="connsiteX46" fmla="*/ 2843463 w 3380874"/>
                <a:gd name="connsiteY46" fmla="*/ 717885 h 822158"/>
                <a:gd name="connsiteX47" fmla="*/ 2843463 w 3380874"/>
                <a:gd name="connsiteY47" fmla="*/ 822158 h 822158"/>
                <a:gd name="connsiteX48" fmla="*/ 3380874 w 3380874"/>
                <a:gd name="connsiteY48" fmla="*/ 822158 h 822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0874" h="822158">
                  <a:moveTo>
                    <a:pt x="0" y="0"/>
                  </a:moveTo>
                  <a:lnTo>
                    <a:pt x="124326" y="0"/>
                  </a:lnTo>
                  <a:lnTo>
                    <a:pt x="124326" y="28074"/>
                  </a:lnTo>
                  <a:lnTo>
                    <a:pt x="176463" y="28074"/>
                  </a:lnTo>
                  <a:lnTo>
                    <a:pt x="176463" y="28074"/>
                  </a:lnTo>
                  <a:lnTo>
                    <a:pt x="176463" y="28074"/>
                  </a:lnTo>
                  <a:lnTo>
                    <a:pt x="176463" y="68179"/>
                  </a:lnTo>
                  <a:lnTo>
                    <a:pt x="236621" y="68179"/>
                  </a:lnTo>
                  <a:lnTo>
                    <a:pt x="236621" y="108285"/>
                  </a:lnTo>
                  <a:lnTo>
                    <a:pt x="429126" y="108285"/>
                  </a:lnTo>
                  <a:lnTo>
                    <a:pt x="429126" y="144379"/>
                  </a:lnTo>
                  <a:lnTo>
                    <a:pt x="561474" y="144379"/>
                  </a:lnTo>
                  <a:lnTo>
                    <a:pt x="561474" y="144379"/>
                  </a:lnTo>
                  <a:lnTo>
                    <a:pt x="561474" y="172453"/>
                  </a:lnTo>
                  <a:lnTo>
                    <a:pt x="653716" y="172453"/>
                  </a:lnTo>
                  <a:lnTo>
                    <a:pt x="653716" y="208548"/>
                  </a:lnTo>
                  <a:lnTo>
                    <a:pt x="729916" y="208548"/>
                  </a:lnTo>
                  <a:lnTo>
                    <a:pt x="729916" y="208548"/>
                  </a:lnTo>
                  <a:lnTo>
                    <a:pt x="729916" y="240632"/>
                  </a:lnTo>
                  <a:lnTo>
                    <a:pt x="878305" y="240632"/>
                  </a:lnTo>
                  <a:lnTo>
                    <a:pt x="878305" y="260685"/>
                  </a:lnTo>
                  <a:lnTo>
                    <a:pt x="1138989" y="260685"/>
                  </a:lnTo>
                  <a:lnTo>
                    <a:pt x="1138989" y="360948"/>
                  </a:lnTo>
                  <a:lnTo>
                    <a:pt x="1215189" y="360948"/>
                  </a:lnTo>
                  <a:lnTo>
                    <a:pt x="1215189" y="360948"/>
                  </a:lnTo>
                  <a:lnTo>
                    <a:pt x="1231231" y="376990"/>
                  </a:lnTo>
                  <a:lnTo>
                    <a:pt x="1231231" y="376990"/>
                  </a:lnTo>
                  <a:lnTo>
                    <a:pt x="1279358" y="376990"/>
                  </a:lnTo>
                  <a:lnTo>
                    <a:pt x="1279358" y="401053"/>
                  </a:lnTo>
                  <a:lnTo>
                    <a:pt x="1383631" y="401053"/>
                  </a:lnTo>
                  <a:lnTo>
                    <a:pt x="1383631" y="449179"/>
                  </a:lnTo>
                  <a:lnTo>
                    <a:pt x="1479884" y="449179"/>
                  </a:lnTo>
                  <a:lnTo>
                    <a:pt x="1479884" y="473243"/>
                  </a:lnTo>
                  <a:lnTo>
                    <a:pt x="1600200" y="473243"/>
                  </a:lnTo>
                  <a:lnTo>
                    <a:pt x="1600200" y="497306"/>
                  </a:lnTo>
                  <a:lnTo>
                    <a:pt x="1644316" y="497306"/>
                  </a:lnTo>
                  <a:lnTo>
                    <a:pt x="1644316" y="497306"/>
                  </a:lnTo>
                  <a:lnTo>
                    <a:pt x="1644316" y="533400"/>
                  </a:lnTo>
                  <a:lnTo>
                    <a:pt x="1680410" y="533400"/>
                  </a:lnTo>
                  <a:lnTo>
                    <a:pt x="1680410" y="597569"/>
                  </a:lnTo>
                  <a:lnTo>
                    <a:pt x="2133600" y="597569"/>
                  </a:lnTo>
                  <a:lnTo>
                    <a:pt x="2133600" y="653716"/>
                  </a:lnTo>
                  <a:lnTo>
                    <a:pt x="2550695" y="653716"/>
                  </a:lnTo>
                  <a:lnTo>
                    <a:pt x="2550695" y="681790"/>
                  </a:lnTo>
                  <a:lnTo>
                    <a:pt x="2759242" y="681790"/>
                  </a:lnTo>
                  <a:lnTo>
                    <a:pt x="2759242" y="717885"/>
                  </a:lnTo>
                  <a:lnTo>
                    <a:pt x="2843463" y="717885"/>
                  </a:lnTo>
                  <a:lnTo>
                    <a:pt x="2843463" y="822158"/>
                  </a:lnTo>
                  <a:lnTo>
                    <a:pt x="3380874" y="822158"/>
                  </a:lnTo>
                </a:path>
              </a:pathLst>
            </a:custGeom>
            <a:noFill/>
            <a:ln w="28575">
              <a:solidFill>
                <a:schemeClr val="accent1"/>
              </a:solidFill>
              <a:prstDash val="sysDot"/>
              <a:miter lim="800000"/>
              <a:headEnd/>
              <a:tailEnd/>
            </a:ln>
          </p:spPr>
          <p:txBody>
            <a:bodyPr rtlCol="0" anchor="ctr"/>
            <a:lstStyle/>
            <a:p>
              <a:pPr algn="ctr"/>
              <a:endParaRPr lang="en-US" dirty="0"/>
            </a:p>
          </p:txBody>
        </p:sp>
      </p:grpSp>
      <p:sp>
        <p:nvSpPr>
          <p:cNvPr id="4224" name="Freeform 4223">
            <a:extLst>
              <a:ext uri="{FF2B5EF4-FFF2-40B4-BE49-F238E27FC236}">
                <a16:creationId xmlns:a16="http://schemas.microsoft.com/office/drawing/2014/main" id="{FC27BB42-B96C-DE83-8E77-6A97EE4C0831}"/>
              </a:ext>
            </a:extLst>
          </p:cNvPr>
          <p:cNvSpPr/>
          <p:nvPr/>
        </p:nvSpPr>
        <p:spPr bwMode="auto">
          <a:xfrm>
            <a:off x="1556084" y="2069432"/>
            <a:ext cx="3180348" cy="2819400"/>
          </a:xfrm>
          <a:custGeom>
            <a:avLst/>
            <a:gdLst>
              <a:gd name="connsiteX0" fmla="*/ 3180348 w 3180348"/>
              <a:gd name="connsiteY0" fmla="*/ 2819400 h 2819400"/>
              <a:gd name="connsiteX1" fmla="*/ 3180348 w 3180348"/>
              <a:gd name="connsiteY1" fmla="*/ 2695073 h 2819400"/>
              <a:gd name="connsiteX2" fmla="*/ 2510590 w 3180348"/>
              <a:gd name="connsiteY2" fmla="*/ 2695073 h 2819400"/>
              <a:gd name="connsiteX3" fmla="*/ 2510590 w 3180348"/>
              <a:gd name="connsiteY3" fmla="*/ 2578768 h 2819400"/>
              <a:gd name="connsiteX4" fmla="*/ 2189748 w 3180348"/>
              <a:gd name="connsiteY4" fmla="*/ 2578768 h 2819400"/>
              <a:gd name="connsiteX5" fmla="*/ 2189748 w 3180348"/>
              <a:gd name="connsiteY5" fmla="*/ 2438400 h 2819400"/>
              <a:gd name="connsiteX6" fmla="*/ 2141621 w 3180348"/>
              <a:gd name="connsiteY6" fmla="*/ 2438400 h 2819400"/>
              <a:gd name="connsiteX7" fmla="*/ 2141621 w 3180348"/>
              <a:gd name="connsiteY7" fmla="*/ 2298031 h 2819400"/>
              <a:gd name="connsiteX8" fmla="*/ 1933074 w 3180348"/>
              <a:gd name="connsiteY8" fmla="*/ 2298031 h 2819400"/>
              <a:gd name="connsiteX9" fmla="*/ 1933074 w 3180348"/>
              <a:gd name="connsiteY9" fmla="*/ 2169694 h 2819400"/>
              <a:gd name="connsiteX10" fmla="*/ 1411705 w 3180348"/>
              <a:gd name="connsiteY10" fmla="*/ 2169694 h 2819400"/>
              <a:gd name="connsiteX11" fmla="*/ 1411705 w 3180348"/>
              <a:gd name="connsiteY11" fmla="*/ 2017294 h 2819400"/>
              <a:gd name="connsiteX12" fmla="*/ 1371600 w 3180348"/>
              <a:gd name="connsiteY12" fmla="*/ 2017294 h 2819400"/>
              <a:gd name="connsiteX13" fmla="*/ 1371600 w 3180348"/>
              <a:gd name="connsiteY13" fmla="*/ 1892968 h 2819400"/>
              <a:gd name="connsiteX14" fmla="*/ 1259305 w 3180348"/>
              <a:gd name="connsiteY14" fmla="*/ 1892968 h 2819400"/>
              <a:gd name="connsiteX15" fmla="*/ 1259305 w 3180348"/>
              <a:gd name="connsiteY15" fmla="*/ 1748589 h 2819400"/>
              <a:gd name="connsiteX16" fmla="*/ 1191127 w 3180348"/>
              <a:gd name="connsiteY16" fmla="*/ 1748589 h 2819400"/>
              <a:gd name="connsiteX17" fmla="*/ 1191127 w 3180348"/>
              <a:gd name="connsiteY17" fmla="*/ 1503947 h 2819400"/>
              <a:gd name="connsiteX18" fmla="*/ 1191127 w 3180348"/>
              <a:gd name="connsiteY18" fmla="*/ 1503947 h 2819400"/>
              <a:gd name="connsiteX19" fmla="*/ 1171074 w 3180348"/>
              <a:gd name="connsiteY19" fmla="*/ 1503947 h 2819400"/>
              <a:gd name="connsiteX20" fmla="*/ 1171074 w 3180348"/>
              <a:gd name="connsiteY20" fmla="*/ 1375610 h 2819400"/>
              <a:gd name="connsiteX21" fmla="*/ 1159042 w 3180348"/>
              <a:gd name="connsiteY21" fmla="*/ 1375610 h 2819400"/>
              <a:gd name="connsiteX22" fmla="*/ 1159042 w 3180348"/>
              <a:gd name="connsiteY22" fmla="*/ 1223210 h 2819400"/>
              <a:gd name="connsiteX23" fmla="*/ 926432 w 3180348"/>
              <a:gd name="connsiteY23" fmla="*/ 1223210 h 2819400"/>
              <a:gd name="connsiteX24" fmla="*/ 926432 w 3180348"/>
              <a:gd name="connsiteY24" fmla="*/ 982579 h 2819400"/>
              <a:gd name="connsiteX25" fmla="*/ 914400 w 3180348"/>
              <a:gd name="connsiteY25" fmla="*/ 982579 h 2819400"/>
              <a:gd name="connsiteX26" fmla="*/ 914400 w 3180348"/>
              <a:gd name="connsiteY26" fmla="*/ 838200 h 2819400"/>
              <a:gd name="connsiteX27" fmla="*/ 830179 w 3180348"/>
              <a:gd name="connsiteY27" fmla="*/ 838200 h 2819400"/>
              <a:gd name="connsiteX28" fmla="*/ 830179 w 3180348"/>
              <a:gd name="connsiteY28" fmla="*/ 705852 h 2819400"/>
              <a:gd name="connsiteX29" fmla="*/ 790074 w 3180348"/>
              <a:gd name="connsiteY29" fmla="*/ 705852 h 2819400"/>
              <a:gd name="connsiteX30" fmla="*/ 790074 w 3180348"/>
              <a:gd name="connsiteY30" fmla="*/ 581526 h 2819400"/>
              <a:gd name="connsiteX31" fmla="*/ 509337 w 3180348"/>
              <a:gd name="connsiteY31" fmla="*/ 581526 h 2819400"/>
              <a:gd name="connsiteX32" fmla="*/ 509337 w 3180348"/>
              <a:gd name="connsiteY32" fmla="*/ 457200 h 2819400"/>
              <a:gd name="connsiteX33" fmla="*/ 477253 w 3180348"/>
              <a:gd name="connsiteY33" fmla="*/ 457200 h 2819400"/>
              <a:gd name="connsiteX34" fmla="*/ 477253 w 3180348"/>
              <a:gd name="connsiteY34" fmla="*/ 340894 h 2819400"/>
              <a:gd name="connsiteX35" fmla="*/ 445169 w 3180348"/>
              <a:gd name="connsiteY35" fmla="*/ 340894 h 2819400"/>
              <a:gd name="connsiteX36" fmla="*/ 445169 w 3180348"/>
              <a:gd name="connsiteY36" fmla="*/ 220579 h 2819400"/>
              <a:gd name="connsiteX37" fmla="*/ 429127 w 3180348"/>
              <a:gd name="connsiteY37" fmla="*/ 220579 h 2819400"/>
              <a:gd name="connsiteX38" fmla="*/ 429127 w 3180348"/>
              <a:gd name="connsiteY38" fmla="*/ 108284 h 2819400"/>
              <a:gd name="connsiteX39" fmla="*/ 208548 w 3180348"/>
              <a:gd name="connsiteY39" fmla="*/ 108284 h 2819400"/>
              <a:gd name="connsiteX40" fmla="*/ 208548 w 3180348"/>
              <a:gd name="connsiteY40" fmla="*/ 0 h 2819400"/>
              <a:gd name="connsiteX41" fmla="*/ 0 w 3180348"/>
              <a:gd name="connsiteY41"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80348" h="2819400">
                <a:moveTo>
                  <a:pt x="3180348" y="2819400"/>
                </a:moveTo>
                <a:lnTo>
                  <a:pt x="3180348" y="2695073"/>
                </a:lnTo>
                <a:lnTo>
                  <a:pt x="2510590" y="2695073"/>
                </a:lnTo>
                <a:lnTo>
                  <a:pt x="2510590" y="2578768"/>
                </a:lnTo>
                <a:lnTo>
                  <a:pt x="2189748" y="2578768"/>
                </a:lnTo>
                <a:lnTo>
                  <a:pt x="2189748" y="2438400"/>
                </a:lnTo>
                <a:lnTo>
                  <a:pt x="2141621" y="2438400"/>
                </a:lnTo>
                <a:lnTo>
                  <a:pt x="2141621" y="2298031"/>
                </a:lnTo>
                <a:lnTo>
                  <a:pt x="1933074" y="2298031"/>
                </a:lnTo>
                <a:lnTo>
                  <a:pt x="1933074" y="2169694"/>
                </a:lnTo>
                <a:lnTo>
                  <a:pt x="1411705" y="2169694"/>
                </a:lnTo>
                <a:lnTo>
                  <a:pt x="1411705" y="2017294"/>
                </a:lnTo>
                <a:lnTo>
                  <a:pt x="1371600" y="2017294"/>
                </a:lnTo>
                <a:lnTo>
                  <a:pt x="1371600" y="1892968"/>
                </a:lnTo>
                <a:lnTo>
                  <a:pt x="1259305" y="1892968"/>
                </a:lnTo>
                <a:lnTo>
                  <a:pt x="1259305" y="1748589"/>
                </a:lnTo>
                <a:lnTo>
                  <a:pt x="1191127" y="1748589"/>
                </a:lnTo>
                <a:lnTo>
                  <a:pt x="1191127" y="1503947"/>
                </a:lnTo>
                <a:lnTo>
                  <a:pt x="1191127" y="1503947"/>
                </a:lnTo>
                <a:lnTo>
                  <a:pt x="1171074" y="1503947"/>
                </a:lnTo>
                <a:lnTo>
                  <a:pt x="1171074" y="1375610"/>
                </a:lnTo>
                <a:lnTo>
                  <a:pt x="1159042" y="1375610"/>
                </a:lnTo>
                <a:lnTo>
                  <a:pt x="1159042" y="1223210"/>
                </a:lnTo>
                <a:lnTo>
                  <a:pt x="926432" y="1223210"/>
                </a:lnTo>
                <a:lnTo>
                  <a:pt x="926432" y="982579"/>
                </a:lnTo>
                <a:lnTo>
                  <a:pt x="914400" y="982579"/>
                </a:lnTo>
                <a:lnTo>
                  <a:pt x="914400" y="838200"/>
                </a:lnTo>
                <a:lnTo>
                  <a:pt x="830179" y="838200"/>
                </a:lnTo>
                <a:lnTo>
                  <a:pt x="830179" y="705852"/>
                </a:lnTo>
                <a:lnTo>
                  <a:pt x="790074" y="705852"/>
                </a:lnTo>
                <a:lnTo>
                  <a:pt x="790074" y="581526"/>
                </a:lnTo>
                <a:lnTo>
                  <a:pt x="509337" y="581526"/>
                </a:lnTo>
                <a:lnTo>
                  <a:pt x="509337" y="457200"/>
                </a:lnTo>
                <a:lnTo>
                  <a:pt x="477253" y="457200"/>
                </a:lnTo>
                <a:lnTo>
                  <a:pt x="477253" y="340894"/>
                </a:lnTo>
                <a:lnTo>
                  <a:pt x="445169" y="340894"/>
                </a:lnTo>
                <a:lnTo>
                  <a:pt x="445169" y="220579"/>
                </a:lnTo>
                <a:lnTo>
                  <a:pt x="429127" y="220579"/>
                </a:lnTo>
                <a:lnTo>
                  <a:pt x="429127" y="108284"/>
                </a:lnTo>
                <a:lnTo>
                  <a:pt x="208548" y="108284"/>
                </a:lnTo>
                <a:lnTo>
                  <a:pt x="20854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225" name="Freeform 4224">
            <a:extLst>
              <a:ext uri="{FF2B5EF4-FFF2-40B4-BE49-F238E27FC236}">
                <a16:creationId xmlns:a16="http://schemas.microsoft.com/office/drawing/2014/main" id="{EC5EE372-C17C-03DF-B157-8A9AC3C44A30}"/>
              </a:ext>
            </a:extLst>
          </p:cNvPr>
          <p:cNvSpPr/>
          <p:nvPr/>
        </p:nvSpPr>
        <p:spPr bwMode="auto">
          <a:xfrm>
            <a:off x="1548063" y="2077453"/>
            <a:ext cx="4451684" cy="2366210"/>
          </a:xfrm>
          <a:custGeom>
            <a:avLst/>
            <a:gdLst>
              <a:gd name="connsiteX0" fmla="*/ 4451684 w 4451684"/>
              <a:gd name="connsiteY0" fmla="*/ 2366210 h 2366210"/>
              <a:gd name="connsiteX1" fmla="*/ 3918284 w 4451684"/>
              <a:gd name="connsiteY1" fmla="*/ 2366210 h 2366210"/>
              <a:gd name="connsiteX2" fmla="*/ 3918284 w 4451684"/>
              <a:gd name="connsiteY2" fmla="*/ 2310063 h 2366210"/>
              <a:gd name="connsiteX3" fmla="*/ 3866148 w 4451684"/>
              <a:gd name="connsiteY3" fmla="*/ 2310063 h 2366210"/>
              <a:gd name="connsiteX4" fmla="*/ 3866148 w 4451684"/>
              <a:gd name="connsiteY4" fmla="*/ 2241884 h 2366210"/>
              <a:gd name="connsiteX5" fmla="*/ 3697705 w 4451684"/>
              <a:gd name="connsiteY5" fmla="*/ 2241884 h 2366210"/>
              <a:gd name="connsiteX6" fmla="*/ 3697705 w 4451684"/>
              <a:gd name="connsiteY6" fmla="*/ 2181726 h 2366210"/>
              <a:gd name="connsiteX7" fmla="*/ 3661611 w 4451684"/>
              <a:gd name="connsiteY7" fmla="*/ 2181726 h 2366210"/>
              <a:gd name="connsiteX8" fmla="*/ 3661611 w 4451684"/>
              <a:gd name="connsiteY8" fmla="*/ 2181726 h 2366210"/>
              <a:gd name="connsiteX9" fmla="*/ 3661611 w 4451684"/>
              <a:gd name="connsiteY9" fmla="*/ 2181726 h 2366210"/>
              <a:gd name="connsiteX10" fmla="*/ 3661611 w 4451684"/>
              <a:gd name="connsiteY10" fmla="*/ 2157663 h 2366210"/>
              <a:gd name="connsiteX11" fmla="*/ 3573379 w 4451684"/>
              <a:gd name="connsiteY11" fmla="*/ 2157663 h 2366210"/>
              <a:gd name="connsiteX12" fmla="*/ 3573379 w 4451684"/>
              <a:gd name="connsiteY12" fmla="*/ 2157663 h 2366210"/>
              <a:gd name="connsiteX13" fmla="*/ 3573379 w 4451684"/>
              <a:gd name="connsiteY13" fmla="*/ 2157663 h 2366210"/>
              <a:gd name="connsiteX14" fmla="*/ 3573379 w 4451684"/>
              <a:gd name="connsiteY14" fmla="*/ 2125579 h 2366210"/>
              <a:gd name="connsiteX15" fmla="*/ 3164305 w 4451684"/>
              <a:gd name="connsiteY15" fmla="*/ 2125579 h 2366210"/>
              <a:gd name="connsiteX16" fmla="*/ 3164305 w 4451684"/>
              <a:gd name="connsiteY16" fmla="*/ 2093494 h 2366210"/>
              <a:gd name="connsiteX17" fmla="*/ 3084095 w 4451684"/>
              <a:gd name="connsiteY17" fmla="*/ 2093494 h 2366210"/>
              <a:gd name="connsiteX18" fmla="*/ 3084095 w 4451684"/>
              <a:gd name="connsiteY18" fmla="*/ 2065421 h 2366210"/>
              <a:gd name="connsiteX19" fmla="*/ 2891590 w 4451684"/>
              <a:gd name="connsiteY19" fmla="*/ 2065421 h 2366210"/>
              <a:gd name="connsiteX20" fmla="*/ 2891590 w 4451684"/>
              <a:gd name="connsiteY20" fmla="*/ 2017294 h 2366210"/>
              <a:gd name="connsiteX21" fmla="*/ 2739190 w 4451684"/>
              <a:gd name="connsiteY21" fmla="*/ 2017294 h 2366210"/>
              <a:gd name="connsiteX22" fmla="*/ 2739190 w 4451684"/>
              <a:gd name="connsiteY22" fmla="*/ 1965158 h 2366210"/>
              <a:gd name="connsiteX23" fmla="*/ 2622884 w 4451684"/>
              <a:gd name="connsiteY23" fmla="*/ 1965158 h 2366210"/>
              <a:gd name="connsiteX24" fmla="*/ 2622884 w 4451684"/>
              <a:gd name="connsiteY24" fmla="*/ 1945105 h 2366210"/>
              <a:gd name="connsiteX25" fmla="*/ 2554705 w 4451684"/>
              <a:gd name="connsiteY25" fmla="*/ 1945105 h 2366210"/>
              <a:gd name="connsiteX26" fmla="*/ 2554705 w 4451684"/>
              <a:gd name="connsiteY26" fmla="*/ 1921042 h 2366210"/>
              <a:gd name="connsiteX27" fmla="*/ 2522621 w 4451684"/>
              <a:gd name="connsiteY27" fmla="*/ 1921042 h 2366210"/>
              <a:gd name="connsiteX28" fmla="*/ 2522621 w 4451684"/>
              <a:gd name="connsiteY28" fmla="*/ 1856873 h 2366210"/>
              <a:gd name="connsiteX29" fmla="*/ 2394284 w 4451684"/>
              <a:gd name="connsiteY29" fmla="*/ 1856873 h 2366210"/>
              <a:gd name="connsiteX30" fmla="*/ 2394284 w 4451684"/>
              <a:gd name="connsiteY30" fmla="*/ 1816768 h 2366210"/>
              <a:gd name="connsiteX31" fmla="*/ 2229853 w 4451684"/>
              <a:gd name="connsiteY31" fmla="*/ 1816768 h 2366210"/>
              <a:gd name="connsiteX32" fmla="*/ 2229853 w 4451684"/>
              <a:gd name="connsiteY32" fmla="*/ 1760621 h 2366210"/>
              <a:gd name="connsiteX33" fmla="*/ 2189748 w 4451684"/>
              <a:gd name="connsiteY33" fmla="*/ 1760621 h 2366210"/>
              <a:gd name="connsiteX34" fmla="*/ 2189748 w 4451684"/>
              <a:gd name="connsiteY34" fmla="*/ 1732547 h 2366210"/>
              <a:gd name="connsiteX35" fmla="*/ 2141621 w 4451684"/>
              <a:gd name="connsiteY35" fmla="*/ 1732547 h 2366210"/>
              <a:gd name="connsiteX36" fmla="*/ 2141621 w 4451684"/>
              <a:gd name="connsiteY36" fmla="*/ 1640305 h 2366210"/>
              <a:gd name="connsiteX37" fmla="*/ 2077453 w 4451684"/>
              <a:gd name="connsiteY37" fmla="*/ 1640305 h 2366210"/>
              <a:gd name="connsiteX38" fmla="*/ 2077453 w 4451684"/>
              <a:gd name="connsiteY38" fmla="*/ 1580147 h 2366210"/>
              <a:gd name="connsiteX39" fmla="*/ 1965158 w 4451684"/>
              <a:gd name="connsiteY39" fmla="*/ 1580147 h 2366210"/>
              <a:gd name="connsiteX40" fmla="*/ 1965158 w 4451684"/>
              <a:gd name="connsiteY40" fmla="*/ 1528010 h 2366210"/>
              <a:gd name="connsiteX41" fmla="*/ 1917032 w 4451684"/>
              <a:gd name="connsiteY41" fmla="*/ 1528010 h 2366210"/>
              <a:gd name="connsiteX42" fmla="*/ 1917032 w 4451684"/>
              <a:gd name="connsiteY42" fmla="*/ 1479884 h 2366210"/>
              <a:gd name="connsiteX43" fmla="*/ 1852863 w 4451684"/>
              <a:gd name="connsiteY43" fmla="*/ 1479884 h 2366210"/>
              <a:gd name="connsiteX44" fmla="*/ 1852863 w 4451684"/>
              <a:gd name="connsiteY44" fmla="*/ 1427747 h 2366210"/>
              <a:gd name="connsiteX45" fmla="*/ 1792705 w 4451684"/>
              <a:gd name="connsiteY45" fmla="*/ 1427747 h 2366210"/>
              <a:gd name="connsiteX46" fmla="*/ 1792705 w 4451684"/>
              <a:gd name="connsiteY46" fmla="*/ 1403684 h 2366210"/>
              <a:gd name="connsiteX47" fmla="*/ 1732548 w 4451684"/>
              <a:gd name="connsiteY47" fmla="*/ 1403684 h 2366210"/>
              <a:gd name="connsiteX48" fmla="*/ 1732548 w 4451684"/>
              <a:gd name="connsiteY48" fmla="*/ 1403684 h 2366210"/>
              <a:gd name="connsiteX49" fmla="*/ 1732548 w 4451684"/>
              <a:gd name="connsiteY49" fmla="*/ 1403684 h 2366210"/>
              <a:gd name="connsiteX50" fmla="*/ 1732548 w 4451684"/>
              <a:gd name="connsiteY50" fmla="*/ 1403684 h 2366210"/>
              <a:gd name="connsiteX51" fmla="*/ 1732548 w 4451684"/>
              <a:gd name="connsiteY51" fmla="*/ 1403684 h 2366210"/>
              <a:gd name="connsiteX52" fmla="*/ 1732548 w 4451684"/>
              <a:gd name="connsiteY52" fmla="*/ 1375610 h 2366210"/>
              <a:gd name="connsiteX53" fmla="*/ 1656348 w 4451684"/>
              <a:gd name="connsiteY53" fmla="*/ 1375610 h 2366210"/>
              <a:gd name="connsiteX54" fmla="*/ 1656348 w 4451684"/>
              <a:gd name="connsiteY54" fmla="*/ 1375610 h 2366210"/>
              <a:gd name="connsiteX55" fmla="*/ 1656348 w 4451684"/>
              <a:gd name="connsiteY55" fmla="*/ 1343526 h 2366210"/>
              <a:gd name="connsiteX56" fmla="*/ 1564105 w 4451684"/>
              <a:gd name="connsiteY56" fmla="*/ 1343526 h 2366210"/>
              <a:gd name="connsiteX57" fmla="*/ 1564105 w 4451684"/>
              <a:gd name="connsiteY57" fmla="*/ 1343526 h 2366210"/>
              <a:gd name="connsiteX58" fmla="*/ 1564105 w 4451684"/>
              <a:gd name="connsiteY58" fmla="*/ 1307431 h 2366210"/>
              <a:gd name="connsiteX59" fmla="*/ 1443790 w 4451684"/>
              <a:gd name="connsiteY59" fmla="*/ 1307431 h 2366210"/>
              <a:gd name="connsiteX60" fmla="*/ 1443790 w 4451684"/>
              <a:gd name="connsiteY60" fmla="*/ 1259305 h 2366210"/>
              <a:gd name="connsiteX61" fmla="*/ 1359569 w 4451684"/>
              <a:gd name="connsiteY61" fmla="*/ 1259305 h 2366210"/>
              <a:gd name="connsiteX62" fmla="*/ 1359569 w 4451684"/>
              <a:gd name="connsiteY62" fmla="*/ 1227221 h 2366210"/>
              <a:gd name="connsiteX63" fmla="*/ 1287379 w 4451684"/>
              <a:gd name="connsiteY63" fmla="*/ 1227221 h 2366210"/>
              <a:gd name="connsiteX64" fmla="*/ 1287379 w 4451684"/>
              <a:gd name="connsiteY64" fmla="*/ 1191126 h 2366210"/>
              <a:gd name="connsiteX65" fmla="*/ 1247274 w 4451684"/>
              <a:gd name="connsiteY65" fmla="*/ 1191126 h 2366210"/>
              <a:gd name="connsiteX66" fmla="*/ 1247274 w 4451684"/>
              <a:gd name="connsiteY66" fmla="*/ 1074821 h 2366210"/>
              <a:gd name="connsiteX67" fmla="*/ 1191126 w 4451684"/>
              <a:gd name="connsiteY67" fmla="*/ 1074821 h 2366210"/>
              <a:gd name="connsiteX68" fmla="*/ 1191126 w 4451684"/>
              <a:gd name="connsiteY68" fmla="*/ 1026694 h 2366210"/>
              <a:gd name="connsiteX69" fmla="*/ 1155032 w 4451684"/>
              <a:gd name="connsiteY69" fmla="*/ 1026694 h 2366210"/>
              <a:gd name="connsiteX70" fmla="*/ 1155032 w 4451684"/>
              <a:gd name="connsiteY70" fmla="*/ 902368 h 2366210"/>
              <a:gd name="connsiteX71" fmla="*/ 1102895 w 4451684"/>
              <a:gd name="connsiteY71" fmla="*/ 902368 h 2366210"/>
              <a:gd name="connsiteX72" fmla="*/ 1102895 w 4451684"/>
              <a:gd name="connsiteY72" fmla="*/ 866273 h 2366210"/>
              <a:gd name="connsiteX73" fmla="*/ 1002632 w 4451684"/>
              <a:gd name="connsiteY73" fmla="*/ 866273 h 2366210"/>
              <a:gd name="connsiteX74" fmla="*/ 1002632 w 4451684"/>
              <a:gd name="connsiteY74" fmla="*/ 838200 h 2366210"/>
              <a:gd name="connsiteX75" fmla="*/ 930442 w 4451684"/>
              <a:gd name="connsiteY75" fmla="*/ 838200 h 2366210"/>
              <a:gd name="connsiteX76" fmla="*/ 930442 w 4451684"/>
              <a:gd name="connsiteY76" fmla="*/ 641684 h 2366210"/>
              <a:gd name="connsiteX77" fmla="*/ 850232 w 4451684"/>
              <a:gd name="connsiteY77" fmla="*/ 641684 h 2366210"/>
              <a:gd name="connsiteX78" fmla="*/ 850232 w 4451684"/>
              <a:gd name="connsiteY78" fmla="*/ 609600 h 2366210"/>
              <a:gd name="connsiteX79" fmla="*/ 810126 w 4451684"/>
              <a:gd name="connsiteY79" fmla="*/ 609600 h 2366210"/>
              <a:gd name="connsiteX80" fmla="*/ 810126 w 4451684"/>
              <a:gd name="connsiteY80" fmla="*/ 541421 h 2366210"/>
              <a:gd name="connsiteX81" fmla="*/ 778042 w 4451684"/>
              <a:gd name="connsiteY81" fmla="*/ 541421 h 2366210"/>
              <a:gd name="connsiteX82" fmla="*/ 778042 w 4451684"/>
              <a:gd name="connsiteY82" fmla="*/ 489284 h 2366210"/>
              <a:gd name="connsiteX83" fmla="*/ 737937 w 4451684"/>
              <a:gd name="connsiteY83" fmla="*/ 489284 h 2366210"/>
              <a:gd name="connsiteX84" fmla="*/ 737937 w 4451684"/>
              <a:gd name="connsiteY84" fmla="*/ 429126 h 2366210"/>
              <a:gd name="connsiteX85" fmla="*/ 701842 w 4451684"/>
              <a:gd name="connsiteY85" fmla="*/ 429126 h 2366210"/>
              <a:gd name="connsiteX86" fmla="*/ 701842 w 4451684"/>
              <a:gd name="connsiteY86" fmla="*/ 276726 h 2366210"/>
              <a:gd name="connsiteX87" fmla="*/ 593558 w 4451684"/>
              <a:gd name="connsiteY87" fmla="*/ 276726 h 2366210"/>
              <a:gd name="connsiteX88" fmla="*/ 593558 w 4451684"/>
              <a:gd name="connsiteY88" fmla="*/ 236621 h 2366210"/>
              <a:gd name="connsiteX89" fmla="*/ 541421 w 4451684"/>
              <a:gd name="connsiteY89" fmla="*/ 236621 h 2366210"/>
              <a:gd name="connsiteX90" fmla="*/ 541421 w 4451684"/>
              <a:gd name="connsiteY90" fmla="*/ 164431 h 2366210"/>
              <a:gd name="connsiteX91" fmla="*/ 445169 w 4451684"/>
              <a:gd name="connsiteY91" fmla="*/ 164431 h 2366210"/>
              <a:gd name="connsiteX92" fmla="*/ 445169 w 4451684"/>
              <a:gd name="connsiteY92" fmla="*/ 76200 h 2366210"/>
              <a:gd name="connsiteX93" fmla="*/ 340895 w 4451684"/>
              <a:gd name="connsiteY93" fmla="*/ 76200 h 2366210"/>
              <a:gd name="connsiteX94" fmla="*/ 340895 w 4451684"/>
              <a:gd name="connsiteY94" fmla="*/ 52136 h 2366210"/>
              <a:gd name="connsiteX95" fmla="*/ 212558 w 4451684"/>
              <a:gd name="connsiteY95" fmla="*/ 52136 h 2366210"/>
              <a:gd name="connsiteX96" fmla="*/ 212558 w 4451684"/>
              <a:gd name="connsiteY96" fmla="*/ 0 h 2366210"/>
              <a:gd name="connsiteX97" fmla="*/ 0 w 4451684"/>
              <a:gd name="connsiteY97" fmla="*/ 0 h 236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451684" h="2366210">
                <a:moveTo>
                  <a:pt x="4451684" y="2366210"/>
                </a:moveTo>
                <a:lnTo>
                  <a:pt x="3918284" y="2366210"/>
                </a:lnTo>
                <a:lnTo>
                  <a:pt x="3918284" y="2310063"/>
                </a:lnTo>
                <a:lnTo>
                  <a:pt x="3866148" y="2310063"/>
                </a:lnTo>
                <a:lnTo>
                  <a:pt x="3866148" y="2241884"/>
                </a:lnTo>
                <a:lnTo>
                  <a:pt x="3697705" y="2241884"/>
                </a:lnTo>
                <a:lnTo>
                  <a:pt x="3697705" y="2181726"/>
                </a:lnTo>
                <a:lnTo>
                  <a:pt x="3661611" y="2181726"/>
                </a:lnTo>
                <a:lnTo>
                  <a:pt x="3661611" y="2181726"/>
                </a:lnTo>
                <a:lnTo>
                  <a:pt x="3661611" y="2181726"/>
                </a:lnTo>
                <a:lnTo>
                  <a:pt x="3661611" y="2157663"/>
                </a:lnTo>
                <a:lnTo>
                  <a:pt x="3573379" y="2157663"/>
                </a:lnTo>
                <a:lnTo>
                  <a:pt x="3573379" y="2157663"/>
                </a:lnTo>
                <a:lnTo>
                  <a:pt x="3573379" y="2157663"/>
                </a:lnTo>
                <a:lnTo>
                  <a:pt x="3573379" y="2125579"/>
                </a:lnTo>
                <a:lnTo>
                  <a:pt x="3164305" y="2125579"/>
                </a:lnTo>
                <a:lnTo>
                  <a:pt x="3164305" y="2093494"/>
                </a:lnTo>
                <a:lnTo>
                  <a:pt x="3084095" y="2093494"/>
                </a:lnTo>
                <a:lnTo>
                  <a:pt x="3084095" y="2065421"/>
                </a:lnTo>
                <a:lnTo>
                  <a:pt x="2891590" y="2065421"/>
                </a:lnTo>
                <a:lnTo>
                  <a:pt x="2891590" y="2017294"/>
                </a:lnTo>
                <a:lnTo>
                  <a:pt x="2739190" y="2017294"/>
                </a:lnTo>
                <a:lnTo>
                  <a:pt x="2739190" y="1965158"/>
                </a:lnTo>
                <a:lnTo>
                  <a:pt x="2622884" y="1965158"/>
                </a:lnTo>
                <a:lnTo>
                  <a:pt x="2622884" y="1945105"/>
                </a:lnTo>
                <a:lnTo>
                  <a:pt x="2554705" y="1945105"/>
                </a:lnTo>
                <a:lnTo>
                  <a:pt x="2554705" y="1921042"/>
                </a:lnTo>
                <a:lnTo>
                  <a:pt x="2522621" y="1921042"/>
                </a:lnTo>
                <a:lnTo>
                  <a:pt x="2522621" y="1856873"/>
                </a:lnTo>
                <a:lnTo>
                  <a:pt x="2394284" y="1856873"/>
                </a:lnTo>
                <a:lnTo>
                  <a:pt x="2394284" y="1816768"/>
                </a:lnTo>
                <a:lnTo>
                  <a:pt x="2229853" y="1816768"/>
                </a:lnTo>
                <a:lnTo>
                  <a:pt x="2229853" y="1760621"/>
                </a:lnTo>
                <a:lnTo>
                  <a:pt x="2189748" y="1760621"/>
                </a:lnTo>
                <a:lnTo>
                  <a:pt x="2189748" y="1732547"/>
                </a:lnTo>
                <a:lnTo>
                  <a:pt x="2141621" y="1732547"/>
                </a:lnTo>
                <a:lnTo>
                  <a:pt x="2141621" y="1640305"/>
                </a:lnTo>
                <a:lnTo>
                  <a:pt x="2077453" y="1640305"/>
                </a:lnTo>
                <a:lnTo>
                  <a:pt x="2077453" y="1580147"/>
                </a:lnTo>
                <a:lnTo>
                  <a:pt x="1965158" y="1580147"/>
                </a:lnTo>
                <a:lnTo>
                  <a:pt x="1965158" y="1528010"/>
                </a:lnTo>
                <a:lnTo>
                  <a:pt x="1917032" y="1528010"/>
                </a:lnTo>
                <a:lnTo>
                  <a:pt x="1917032" y="1479884"/>
                </a:lnTo>
                <a:lnTo>
                  <a:pt x="1852863" y="1479884"/>
                </a:lnTo>
                <a:lnTo>
                  <a:pt x="1852863" y="1427747"/>
                </a:lnTo>
                <a:lnTo>
                  <a:pt x="1792705" y="1427747"/>
                </a:lnTo>
                <a:lnTo>
                  <a:pt x="1792705" y="1403684"/>
                </a:lnTo>
                <a:lnTo>
                  <a:pt x="1732548" y="1403684"/>
                </a:lnTo>
                <a:lnTo>
                  <a:pt x="1732548" y="1403684"/>
                </a:lnTo>
                <a:lnTo>
                  <a:pt x="1732548" y="1403684"/>
                </a:lnTo>
                <a:lnTo>
                  <a:pt x="1732548" y="1403684"/>
                </a:lnTo>
                <a:lnTo>
                  <a:pt x="1732548" y="1403684"/>
                </a:lnTo>
                <a:lnTo>
                  <a:pt x="1732548" y="1375610"/>
                </a:lnTo>
                <a:lnTo>
                  <a:pt x="1656348" y="1375610"/>
                </a:lnTo>
                <a:lnTo>
                  <a:pt x="1656348" y="1375610"/>
                </a:lnTo>
                <a:lnTo>
                  <a:pt x="1656348" y="1343526"/>
                </a:lnTo>
                <a:lnTo>
                  <a:pt x="1564105" y="1343526"/>
                </a:lnTo>
                <a:lnTo>
                  <a:pt x="1564105" y="1343526"/>
                </a:lnTo>
                <a:lnTo>
                  <a:pt x="1564105" y="1307431"/>
                </a:lnTo>
                <a:lnTo>
                  <a:pt x="1443790" y="1307431"/>
                </a:lnTo>
                <a:lnTo>
                  <a:pt x="1443790" y="1259305"/>
                </a:lnTo>
                <a:lnTo>
                  <a:pt x="1359569" y="1259305"/>
                </a:lnTo>
                <a:lnTo>
                  <a:pt x="1359569" y="1227221"/>
                </a:lnTo>
                <a:lnTo>
                  <a:pt x="1287379" y="1227221"/>
                </a:lnTo>
                <a:lnTo>
                  <a:pt x="1287379" y="1191126"/>
                </a:lnTo>
                <a:lnTo>
                  <a:pt x="1247274" y="1191126"/>
                </a:lnTo>
                <a:lnTo>
                  <a:pt x="1247274" y="1074821"/>
                </a:lnTo>
                <a:lnTo>
                  <a:pt x="1191126" y="1074821"/>
                </a:lnTo>
                <a:lnTo>
                  <a:pt x="1191126" y="1026694"/>
                </a:lnTo>
                <a:lnTo>
                  <a:pt x="1155032" y="1026694"/>
                </a:lnTo>
                <a:lnTo>
                  <a:pt x="1155032" y="902368"/>
                </a:lnTo>
                <a:lnTo>
                  <a:pt x="1102895" y="902368"/>
                </a:lnTo>
                <a:lnTo>
                  <a:pt x="1102895" y="866273"/>
                </a:lnTo>
                <a:lnTo>
                  <a:pt x="1002632" y="866273"/>
                </a:lnTo>
                <a:lnTo>
                  <a:pt x="1002632" y="838200"/>
                </a:lnTo>
                <a:lnTo>
                  <a:pt x="930442" y="838200"/>
                </a:lnTo>
                <a:lnTo>
                  <a:pt x="930442" y="641684"/>
                </a:lnTo>
                <a:lnTo>
                  <a:pt x="850232" y="641684"/>
                </a:lnTo>
                <a:lnTo>
                  <a:pt x="850232" y="609600"/>
                </a:lnTo>
                <a:lnTo>
                  <a:pt x="810126" y="609600"/>
                </a:lnTo>
                <a:lnTo>
                  <a:pt x="810126" y="541421"/>
                </a:lnTo>
                <a:lnTo>
                  <a:pt x="778042" y="541421"/>
                </a:lnTo>
                <a:lnTo>
                  <a:pt x="778042" y="489284"/>
                </a:lnTo>
                <a:lnTo>
                  <a:pt x="737937" y="489284"/>
                </a:lnTo>
                <a:lnTo>
                  <a:pt x="737937" y="429126"/>
                </a:lnTo>
                <a:lnTo>
                  <a:pt x="701842" y="429126"/>
                </a:lnTo>
                <a:lnTo>
                  <a:pt x="701842" y="276726"/>
                </a:lnTo>
                <a:lnTo>
                  <a:pt x="593558" y="276726"/>
                </a:lnTo>
                <a:lnTo>
                  <a:pt x="593558" y="236621"/>
                </a:lnTo>
                <a:lnTo>
                  <a:pt x="541421" y="236621"/>
                </a:lnTo>
                <a:lnTo>
                  <a:pt x="541421" y="164431"/>
                </a:lnTo>
                <a:lnTo>
                  <a:pt x="445169" y="164431"/>
                </a:lnTo>
                <a:lnTo>
                  <a:pt x="445169" y="76200"/>
                </a:lnTo>
                <a:lnTo>
                  <a:pt x="340895" y="76200"/>
                </a:lnTo>
                <a:lnTo>
                  <a:pt x="340895" y="52136"/>
                </a:lnTo>
                <a:lnTo>
                  <a:pt x="212558" y="52136"/>
                </a:lnTo>
                <a:lnTo>
                  <a:pt x="212558" y="0"/>
                </a:lnTo>
                <a:lnTo>
                  <a:pt x="0" y="0"/>
                </a:ln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11" name="TextBox 210">
            <a:extLst>
              <a:ext uri="{FF2B5EF4-FFF2-40B4-BE49-F238E27FC236}">
                <a16:creationId xmlns:a16="http://schemas.microsoft.com/office/drawing/2014/main" id="{E641689A-6359-AFE2-E91D-0291EF7AD4DD}"/>
              </a:ext>
            </a:extLst>
          </p:cNvPr>
          <p:cNvSpPr txBox="1"/>
          <p:nvPr/>
        </p:nvSpPr>
        <p:spPr bwMode="auto">
          <a:xfrm>
            <a:off x="10170667" y="3763838"/>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36%</a:t>
            </a:r>
          </a:p>
        </p:txBody>
      </p:sp>
      <p:cxnSp>
        <p:nvCxnSpPr>
          <p:cNvPr id="212" name="Straight Connector 211">
            <a:extLst>
              <a:ext uri="{FF2B5EF4-FFF2-40B4-BE49-F238E27FC236}">
                <a16:creationId xmlns:a16="http://schemas.microsoft.com/office/drawing/2014/main" id="{F39AC817-B92F-DAD8-F61B-50867C06D640}"/>
              </a:ext>
            </a:extLst>
          </p:cNvPr>
          <p:cNvCxnSpPr>
            <a:cxnSpLocks/>
          </p:cNvCxnSpPr>
          <p:nvPr/>
        </p:nvCxnSpPr>
        <p:spPr bwMode="auto">
          <a:xfrm flipH="1">
            <a:off x="10510734" y="3693104"/>
            <a:ext cx="121951" cy="120156"/>
          </a:xfrm>
          <a:prstGeom prst="line">
            <a:avLst/>
          </a:prstGeom>
          <a:noFill/>
          <a:ln w="28575" cap="flat" cmpd="sng" algn="ctr">
            <a:solidFill>
              <a:schemeClr val="bg1"/>
            </a:solidFill>
            <a:prstDash val="solid"/>
            <a:round/>
            <a:headEnd type="none" w="med" len="med"/>
            <a:tailEnd type="none" w="med" len="med"/>
          </a:ln>
          <a:effectLst/>
        </p:spPr>
      </p:cxnSp>
      <p:sp>
        <p:nvSpPr>
          <p:cNvPr id="213" name="TextBox 212">
            <a:extLst>
              <a:ext uri="{FF2B5EF4-FFF2-40B4-BE49-F238E27FC236}">
                <a16:creationId xmlns:a16="http://schemas.microsoft.com/office/drawing/2014/main" id="{76AE05CB-DC85-17AA-CCD1-DDDE9E57607A}"/>
              </a:ext>
            </a:extLst>
          </p:cNvPr>
          <p:cNvSpPr txBox="1"/>
          <p:nvPr/>
        </p:nvSpPr>
        <p:spPr bwMode="auto">
          <a:xfrm>
            <a:off x="10170667" y="3330443"/>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59%</a:t>
            </a:r>
          </a:p>
        </p:txBody>
      </p:sp>
      <p:cxnSp>
        <p:nvCxnSpPr>
          <p:cNvPr id="214" name="Straight Connector 213">
            <a:extLst>
              <a:ext uri="{FF2B5EF4-FFF2-40B4-BE49-F238E27FC236}">
                <a16:creationId xmlns:a16="http://schemas.microsoft.com/office/drawing/2014/main" id="{C3D3EA39-ED76-D883-08F7-2FAE5ABC2052}"/>
              </a:ext>
            </a:extLst>
          </p:cNvPr>
          <p:cNvCxnSpPr>
            <a:cxnSpLocks/>
          </p:cNvCxnSpPr>
          <p:nvPr/>
        </p:nvCxnSpPr>
        <p:spPr bwMode="auto">
          <a:xfrm flipH="1">
            <a:off x="10510734" y="3259709"/>
            <a:ext cx="121951" cy="120156"/>
          </a:xfrm>
          <a:prstGeom prst="line">
            <a:avLst/>
          </a:prstGeom>
          <a:noFill/>
          <a:ln w="28575" cap="flat" cmpd="sng" algn="ctr">
            <a:solidFill>
              <a:schemeClr val="bg1"/>
            </a:solidFill>
            <a:prstDash val="solid"/>
            <a:round/>
            <a:headEnd type="none" w="med" len="med"/>
            <a:tailEnd type="none" w="med" len="med"/>
          </a:ln>
          <a:effectLst/>
        </p:spPr>
      </p:cxnSp>
      <p:sp>
        <p:nvSpPr>
          <p:cNvPr id="4228" name="Freeform 4227">
            <a:extLst>
              <a:ext uri="{FF2B5EF4-FFF2-40B4-BE49-F238E27FC236}">
                <a16:creationId xmlns:a16="http://schemas.microsoft.com/office/drawing/2014/main" id="{C0A676A1-40EF-FB44-48AF-ABE5426C7410}"/>
              </a:ext>
            </a:extLst>
          </p:cNvPr>
          <p:cNvSpPr/>
          <p:nvPr/>
        </p:nvSpPr>
        <p:spPr bwMode="auto">
          <a:xfrm>
            <a:off x="6956213" y="2045547"/>
            <a:ext cx="1937174" cy="623146"/>
          </a:xfrm>
          <a:custGeom>
            <a:avLst/>
            <a:gdLst>
              <a:gd name="connsiteX0" fmla="*/ 0 w 1937174"/>
              <a:gd name="connsiteY0" fmla="*/ 0 h 623146"/>
              <a:gd name="connsiteX1" fmla="*/ 311574 w 1937174"/>
              <a:gd name="connsiteY1" fmla="*/ 0 h 623146"/>
              <a:gd name="connsiteX2" fmla="*/ 311574 w 1937174"/>
              <a:gd name="connsiteY2" fmla="*/ 84666 h 623146"/>
              <a:gd name="connsiteX3" fmla="*/ 375920 w 1937174"/>
              <a:gd name="connsiteY3" fmla="*/ 84666 h 623146"/>
              <a:gd name="connsiteX4" fmla="*/ 375920 w 1937174"/>
              <a:gd name="connsiteY4" fmla="*/ 115146 h 623146"/>
              <a:gd name="connsiteX5" fmla="*/ 467360 w 1937174"/>
              <a:gd name="connsiteY5" fmla="*/ 115146 h 623146"/>
              <a:gd name="connsiteX6" fmla="*/ 467360 w 1937174"/>
              <a:gd name="connsiteY6" fmla="*/ 165946 h 623146"/>
              <a:gd name="connsiteX7" fmla="*/ 602827 w 1937174"/>
              <a:gd name="connsiteY7" fmla="*/ 165946 h 623146"/>
              <a:gd name="connsiteX8" fmla="*/ 602827 w 1937174"/>
              <a:gd name="connsiteY8" fmla="*/ 209973 h 623146"/>
              <a:gd name="connsiteX9" fmla="*/ 711200 w 1937174"/>
              <a:gd name="connsiteY9" fmla="*/ 209973 h 623146"/>
              <a:gd name="connsiteX10" fmla="*/ 711200 w 1937174"/>
              <a:gd name="connsiteY10" fmla="*/ 250613 h 623146"/>
              <a:gd name="connsiteX11" fmla="*/ 860214 w 1937174"/>
              <a:gd name="connsiteY11" fmla="*/ 250613 h 623146"/>
              <a:gd name="connsiteX12" fmla="*/ 860214 w 1937174"/>
              <a:gd name="connsiteY12" fmla="*/ 250613 h 623146"/>
              <a:gd name="connsiteX13" fmla="*/ 860214 w 1937174"/>
              <a:gd name="connsiteY13" fmla="*/ 277706 h 623146"/>
              <a:gd name="connsiteX14" fmla="*/ 948267 w 1937174"/>
              <a:gd name="connsiteY14" fmla="*/ 277706 h 623146"/>
              <a:gd name="connsiteX15" fmla="*/ 948267 w 1937174"/>
              <a:gd name="connsiteY15" fmla="*/ 301413 h 623146"/>
              <a:gd name="connsiteX16" fmla="*/ 948267 w 1937174"/>
              <a:gd name="connsiteY16" fmla="*/ 301413 h 623146"/>
              <a:gd name="connsiteX17" fmla="*/ 978747 w 1937174"/>
              <a:gd name="connsiteY17" fmla="*/ 301413 h 623146"/>
              <a:gd name="connsiteX18" fmla="*/ 978747 w 1937174"/>
              <a:gd name="connsiteY18" fmla="*/ 301413 h 623146"/>
              <a:gd name="connsiteX19" fmla="*/ 978747 w 1937174"/>
              <a:gd name="connsiteY19" fmla="*/ 301413 h 623146"/>
              <a:gd name="connsiteX20" fmla="*/ 978747 w 1937174"/>
              <a:gd name="connsiteY20" fmla="*/ 331893 h 623146"/>
              <a:gd name="connsiteX21" fmla="*/ 1029547 w 1937174"/>
              <a:gd name="connsiteY21" fmla="*/ 331893 h 623146"/>
              <a:gd name="connsiteX22" fmla="*/ 1029547 w 1937174"/>
              <a:gd name="connsiteY22" fmla="*/ 362373 h 623146"/>
              <a:gd name="connsiteX23" fmla="*/ 1107440 w 1937174"/>
              <a:gd name="connsiteY23" fmla="*/ 362373 h 623146"/>
              <a:gd name="connsiteX24" fmla="*/ 1107440 w 1937174"/>
              <a:gd name="connsiteY24" fmla="*/ 386080 h 623146"/>
              <a:gd name="connsiteX25" fmla="*/ 1151467 w 1937174"/>
              <a:gd name="connsiteY25" fmla="*/ 386080 h 623146"/>
              <a:gd name="connsiteX26" fmla="*/ 1151467 w 1937174"/>
              <a:gd name="connsiteY26" fmla="*/ 406400 h 623146"/>
              <a:gd name="connsiteX27" fmla="*/ 1374987 w 1937174"/>
              <a:gd name="connsiteY27" fmla="*/ 406400 h 623146"/>
              <a:gd name="connsiteX28" fmla="*/ 1374987 w 1937174"/>
              <a:gd name="connsiteY28" fmla="*/ 443653 h 623146"/>
              <a:gd name="connsiteX29" fmla="*/ 1459654 w 1937174"/>
              <a:gd name="connsiteY29" fmla="*/ 443653 h 623146"/>
              <a:gd name="connsiteX30" fmla="*/ 1459654 w 1937174"/>
              <a:gd name="connsiteY30" fmla="*/ 443653 h 623146"/>
              <a:gd name="connsiteX31" fmla="*/ 1459654 w 1937174"/>
              <a:gd name="connsiteY31" fmla="*/ 443653 h 623146"/>
              <a:gd name="connsiteX32" fmla="*/ 1459654 w 1937174"/>
              <a:gd name="connsiteY32" fmla="*/ 470746 h 623146"/>
              <a:gd name="connsiteX33" fmla="*/ 1493520 w 1937174"/>
              <a:gd name="connsiteY33" fmla="*/ 470746 h 623146"/>
              <a:gd name="connsiteX34" fmla="*/ 1493520 w 1937174"/>
              <a:gd name="connsiteY34" fmla="*/ 487680 h 623146"/>
              <a:gd name="connsiteX35" fmla="*/ 1540934 w 1937174"/>
              <a:gd name="connsiteY35" fmla="*/ 487680 h 623146"/>
              <a:gd name="connsiteX36" fmla="*/ 1540934 w 1937174"/>
              <a:gd name="connsiteY36" fmla="*/ 487680 h 623146"/>
              <a:gd name="connsiteX37" fmla="*/ 1540934 w 1937174"/>
              <a:gd name="connsiteY37" fmla="*/ 521546 h 623146"/>
              <a:gd name="connsiteX38" fmla="*/ 1669627 w 1937174"/>
              <a:gd name="connsiteY38" fmla="*/ 521546 h 623146"/>
              <a:gd name="connsiteX39" fmla="*/ 1669627 w 1937174"/>
              <a:gd name="connsiteY39" fmla="*/ 555413 h 623146"/>
              <a:gd name="connsiteX40" fmla="*/ 1669627 w 1937174"/>
              <a:gd name="connsiteY40" fmla="*/ 555413 h 623146"/>
              <a:gd name="connsiteX41" fmla="*/ 1693334 w 1937174"/>
              <a:gd name="connsiteY41" fmla="*/ 579120 h 623146"/>
              <a:gd name="connsiteX42" fmla="*/ 1713654 w 1937174"/>
              <a:gd name="connsiteY42" fmla="*/ 579120 h 623146"/>
              <a:gd name="connsiteX43" fmla="*/ 1713654 w 1937174"/>
              <a:gd name="connsiteY43" fmla="*/ 623146 h 623146"/>
              <a:gd name="connsiteX44" fmla="*/ 1937174 w 1937174"/>
              <a:gd name="connsiteY44" fmla="*/ 623146 h 62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37174" h="623146">
                <a:moveTo>
                  <a:pt x="0" y="0"/>
                </a:moveTo>
                <a:lnTo>
                  <a:pt x="311574" y="0"/>
                </a:lnTo>
                <a:lnTo>
                  <a:pt x="311574" y="84666"/>
                </a:lnTo>
                <a:lnTo>
                  <a:pt x="375920" y="84666"/>
                </a:lnTo>
                <a:lnTo>
                  <a:pt x="375920" y="115146"/>
                </a:lnTo>
                <a:lnTo>
                  <a:pt x="467360" y="115146"/>
                </a:lnTo>
                <a:lnTo>
                  <a:pt x="467360" y="165946"/>
                </a:lnTo>
                <a:lnTo>
                  <a:pt x="602827" y="165946"/>
                </a:lnTo>
                <a:lnTo>
                  <a:pt x="602827" y="209973"/>
                </a:lnTo>
                <a:lnTo>
                  <a:pt x="711200" y="209973"/>
                </a:lnTo>
                <a:lnTo>
                  <a:pt x="711200" y="250613"/>
                </a:lnTo>
                <a:lnTo>
                  <a:pt x="860214" y="250613"/>
                </a:lnTo>
                <a:lnTo>
                  <a:pt x="860214" y="250613"/>
                </a:lnTo>
                <a:lnTo>
                  <a:pt x="860214" y="277706"/>
                </a:lnTo>
                <a:lnTo>
                  <a:pt x="948267" y="277706"/>
                </a:lnTo>
                <a:lnTo>
                  <a:pt x="948267" y="301413"/>
                </a:lnTo>
                <a:lnTo>
                  <a:pt x="948267" y="301413"/>
                </a:lnTo>
                <a:lnTo>
                  <a:pt x="978747" y="301413"/>
                </a:lnTo>
                <a:lnTo>
                  <a:pt x="978747" y="301413"/>
                </a:lnTo>
                <a:lnTo>
                  <a:pt x="978747" y="301413"/>
                </a:lnTo>
                <a:lnTo>
                  <a:pt x="978747" y="331893"/>
                </a:lnTo>
                <a:lnTo>
                  <a:pt x="1029547" y="331893"/>
                </a:lnTo>
                <a:lnTo>
                  <a:pt x="1029547" y="362373"/>
                </a:lnTo>
                <a:lnTo>
                  <a:pt x="1107440" y="362373"/>
                </a:lnTo>
                <a:lnTo>
                  <a:pt x="1107440" y="386080"/>
                </a:lnTo>
                <a:lnTo>
                  <a:pt x="1151467" y="386080"/>
                </a:lnTo>
                <a:lnTo>
                  <a:pt x="1151467" y="406400"/>
                </a:lnTo>
                <a:lnTo>
                  <a:pt x="1374987" y="406400"/>
                </a:lnTo>
                <a:lnTo>
                  <a:pt x="1374987" y="443653"/>
                </a:lnTo>
                <a:lnTo>
                  <a:pt x="1459654" y="443653"/>
                </a:lnTo>
                <a:lnTo>
                  <a:pt x="1459654" y="443653"/>
                </a:lnTo>
                <a:lnTo>
                  <a:pt x="1459654" y="443653"/>
                </a:lnTo>
                <a:lnTo>
                  <a:pt x="1459654" y="470746"/>
                </a:lnTo>
                <a:lnTo>
                  <a:pt x="1493520" y="470746"/>
                </a:lnTo>
                <a:lnTo>
                  <a:pt x="1493520" y="487680"/>
                </a:lnTo>
                <a:lnTo>
                  <a:pt x="1540934" y="487680"/>
                </a:lnTo>
                <a:lnTo>
                  <a:pt x="1540934" y="487680"/>
                </a:lnTo>
                <a:lnTo>
                  <a:pt x="1540934" y="521546"/>
                </a:lnTo>
                <a:lnTo>
                  <a:pt x="1669627" y="521546"/>
                </a:lnTo>
                <a:lnTo>
                  <a:pt x="1669627" y="555413"/>
                </a:lnTo>
                <a:lnTo>
                  <a:pt x="1669627" y="555413"/>
                </a:lnTo>
                <a:lnTo>
                  <a:pt x="1693334" y="579120"/>
                </a:lnTo>
                <a:lnTo>
                  <a:pt x="1713654" y="579120"/>
                </a:lnTo>
                <a:lnTo>
                  <a:pt x="1713654" y="623146"/>
                </a:lnTo>
                <a:lnTo>
                  <a:pt x="1937174" y="623146"/>
                </a:lnTo>
              </a:path>
            </a:pathLst>
          </a:custGeom>
          <a:noFill/>
          <a:ln w="28575">
            <a:solidFill>
              <a:schemeClr val="accent1"/>
            </a:solidFill>
            <a:miter lim="800000"/>
            <a:headEnd/>
            <a:tailEnd/>
          </a:ln>
        </p:spPr>
        <p:txBody>
          <a:bodyPr rtlCol="0" anchor="ctr"/>
          <a:lstStyle/>
          <a:p>
            <a:pPr algn="ctr"/>
            <a:endParaRPr lang="en-US" dirty="0"/>
          </a:p>
        </p:txBody>
      </p:sp>
      <p:sp>
        <p:nvSpPr>
          <p:cNvPr id="4229" name="Freeform 4228">
            <a:extLst>
              <a:ext uri="{FF2B5EF4-FFF2-40B4-BE49-F238E27FC236}">
                <a16:creationId xmlns:a16="http://schemas.microsoft.com/office/drawing/2014/main" id="{58806F0D-6162-8430-8AF5-FC7AE1636CD2}"/>
              </a:ext>
            </a:extLst>
          </p:cNvPr>
          <p:cNvSpPr/>
          <p:nvPr/>
        </p:nvSpPr>
        <p:spPr bwMode="auto">
          <a:xfrm>
            <a:off x="8886613" y="2675467"/>
            <a:ext cx="2712720" cy="792480"/>
          </a:xfrm>
          <a:custGeom>
            <a:avLst/>
            <a:gdLst>
              <a:gd name="connsiteX0" fmla="*/ 2712720 w 2712720"/>
              <a:gd name="connsiteY0" fmla="*/ 792480 h 792480"/>
              <a:gd name="connsiteX1" fmla="*/ 2225040 w 2712720"/>
              <a:gd name="connsiteY1" fmla="*/ 792480 h 792480"/>
              <a:gd name="connsiteX2" fmla="*/ 2225040 w 2712720"/>
              <a:gd name="connsiteY2" fmla="*/ 707813 h 792480"/>
              <a:gd name="connsiteX3" fmla="*/ 2201334 w 2712720"/>
              <a:gd name="connsiteY3" fmla="*/ 707813 h 792480"/>
              <a:gd name="connsiteX4" fmla="*/ 2201334 w 2712720"/>
              <a:gd name="connsiteY4" fmla="*/ 663786 h 792480"/>
              <a:gd name="connsiteX5" fmla="*/ 2072640 w 2712720"/>
              <a:gd name="connsiteY5" fmla="*/ 663786 h 792480"/>
              <a:gd name="connsiteX6" fmla="*/ 2072640 w 2712720"/>
              <a:gd name="connsiteY6" fmla="*/ 616373 h 792480"/>
              <a:gd name="connsiteX7" fmla="*/ 1913467 w 2712720"/>
              <a:gd name="connsiteY7" fmla="*/ 616373 h 792480"/>
              <a:gd name="connsiteX8" fmla="*/ 1913467 w 2712720"/>
              <a:gd name="connsiteY8" fmla="*/ 568960 h 792480"/>
              <a:gd name="connsiteX9" fmla="*/ 1798320 w 2712720"/>
              <a:gd name="connsiteY9" fmla="*/ 568960 h 792480"/>
              <a:gd name="connsiteX10" fmla="*/ 1798320 w 2712720"/>
              <a:gd name="connsiteY10" fmla="*/ 568960 h 792480"/>
              <a:gd name="connsiteX11" fmla="*/ 1798320 w 2712720"/>
              <a:gd name="connsiteY11" fmla="*/ 538480 h 792480"/>
              <a:gd name="connsiteX12" fmla="*/ 1486747 w 2712720"/>
              <a:gd name="connsiteY12" fmla="*/ 538480 h 792480"/>
              <a:gd name="connsiteX13" fmla="*/ 1486747 w 2712720"/>
              <a:gd name="connsiteY13" fmla="*/ 504613 h 792480"/>
              <a:gd name="connsiteX14" fmla="*/ 1486747 w 2712720"/>
              <a:gd name="connsiteY14" fmla="*/ 504613 h 792480"/>
              <a:gd name="connsiteX15" fmla="*/ 1486747 w 2712720"/>
              <a:gd name="connsiteY15" fmla="*/ 504613 h 792480"/>
              <a:gd name="connsiteX16" fmla="*/ 1486747 w 2712720"/>
              <a:gd name="connsiteY16" fmla="*/ 504613 h 792480"/>
              <a:gd name="connsiteX17" fmla="*/ 1469814 w 2712720"/>
              <a:gd name="connsiteY17" fmla="*/ 504613 h 792480"/>
              <a:gd name="connsiteX18" fmla="*/ 1469814 w 2712720"/>
              <a:gd name="connsiteY18" fmla="*/ 453813 h 792480"/>
              <a:gd name="connsiteX19" fmla="*/ 1026160 w 2712720"/>
              <a:gd name="connsiteY19" fmla="*/ 453813 h 792480"/>
              <a:gd name="connsiteX20" fmla="*/ 1026160 w 2712720"/>
              <a:gd name="connsiteY20" fmla="*/ 419946 h 792480"/>
              <a:gd name="connsiteX21" fmla="*/ 1009227 w 2712720"/>
              <a:gd name="connsiteY21" fmla="*/ 419946 h 792480"/>
              <a:gd name="connsiteX22" fmla="*/ 1009227 w 2712720"/>
              <a:gd name="connsiteY22" fmla="*/ 419946 h 792480"/>
              <a:gd name="connsiteX23" fmla="*/ 1009227 w 2712720"/>
              <a:gd name="connsiteY23" fmla="*/ 389466 h 792480"/>
              <a:gd name="connsiteX24" fmla="*/ 1009227 w 2712720"/>
              <a:gd name="connsiteY24" fmla="*/ 389466 h 792480"/>
              <a:gd name="connsiteX25" fmla="*/ 985521 w 2712720"/>
              <a:gd name="connsiteY25" fmla="*/ 365760 h 792480"/>
              <a:gd name="connsiteX26" fmla="*/ 927947 w 2712720"/>
              <a:gd name="connsiteY26" fmla="*/ 365760 h 792480"/>
              <a:gd name="connsiteX27" fmla="*/ 927947 w 2712720"/>
              <a:gd name="connsiteY27" fmla="*/ 365760 h 792480"/>
              <a:gd name="connsiteX28" fmla="*/ 927947 w 2712720"/>
              <a:gd name="connsiteY28" fmla="*/ 365760 h 792480"/>
              <a:gd name="connsiteX29" fmla="*/ 927947 w 2712720"/>
              <a:gd name="connsiteY29" fmla="*/ 335280 h 792480"/>
              <a:gd name="connsiteX30" fmla="*/ 853440 w 2712720"/>
              <a:gd name="connsiteY30" fmla="*/ 335280 h 792480"/>
              <a:gd name="connsiteX31" fmla="*/ 853440 w 2712720"/>
              <a:gd name="connsiteY31" fmla="*/ 304800 h 792480"/>
              <a:gd name="connsiteX32" fmla="*/ 738294 w 2712720"/>
              <a:gd name="connsiteY32" fmla="*/ 304800 h 792480"/>
              <a:gd name="connsiteX33" fmla="*/ 738294 w 2712720"/>
              <a:gd name="connsiteY33" fmla="*/ 267546 h 792480"/>
              <a:gd name="connsiteX34" fmla="*/ 585894 w 2712720"/>
              <a:gd name="connsiteY34" fmla="*/ 267546 h 792480"/>
              <a:gd name="connsiteX35" fmla="*/ 585894 w 2712720"/>
              <a:gd name="connsiteY35" fmla="*/ 220133 h 792480"/>
              <a:gd name="connsiteX36" fmla="*/ 508000 w 2712720"/>
              <a:gd name="connsiteY36" fmla="*/ 220133 h 792480"/>
              <a:gd name="connsiteX37" fmla="*/ 508000 w 2712720"/>
              <a:gd name="connsiteY37" fmla="*/ 179493 h 792480"/>
              <a:gd name="connsiteX38" fmla="*/ 494454 w 2712720"/>
              <a:gd name="connsiteY38" fmla="*/ 179493 h 792480"/>
              <a:gd name="connsiteX39" fmla="*/ 494454 w 2712720"/>
              <a:gd name="connsiteY39" fmla="*/ 101600 h 792480"/>
              <a:gd name="connsiteX40" fmla="*/ 233680 w 2712720"/>
              <a:gd name="connsiteY40" fmla="*/ 101600 h 792480"/>
              <a:gd name="connsiteX41" fmla="*/ 233680 w 2712720"/>
              <a:gd name="connsiteY41" fmla="*/ 67733 h 792480"/>
              <a:gd name="connsiteX42" fmla="*/ 23707 w 2712720"/>
              <a:gd name="connsiteY42" fmla="*/ 67733 h 792480"/>
              <a:gd name="connsiteX43" fmla="*/ 23707 w 2712720"/>
              <a:gd name="connsiteY43" fmla="*/ 37253 h 792480"/>
              <a:gd name="connsiteX44" fmla="*/ 0 w 2712720"/>
              <a:gd name="connsiteY44" fmla="*/ 37253 h 792480"/>
              <a:gd name="connsiteX45" fmla="*/ 0 w 2712720"/>
              <a:gd name="connsiteY45" fmla="*/ 0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12720" h="792480">
                <a:moveTo>
                  <a:pt x="2712720" y="792480"/>
                </a:moveTo>
                <a:lnTo>
                  <a:pt x="2225040" y="792480"/>
                </a:lnTo>
                <a:lnTo>
                  <a:pt x="2225040" y="707813"/>
                </a:lnTo>
                <a:lnTo>
                  <a:pt x="2201334" y="707813"/>
                </a:lnTo>
                <a:lnTo>
                  <a:pt x="2201334" y="663786"/>
                </a:lnTo>
                <a:lnTo>
                  <a:pt x="2072640" y="663786"/>
                </a:lnTo>
                <a:lnTo>
                  <a:pt x="2072640" y="616373"/>
                </a:lnTo>
                <a:lnTo>
                  <a:pt x="1913467" y="616373"/>
                </a:lnTo>
                <a:lnTo>
                  <a:pt x="1913467" y="568960"/>
                </a:lnTo>
                <a:lnTo>
                  <a:pt x="1798320" y="568960"/>
                </a:lnTo>
                <a:lnTo>
                  <a:pt x="1798320" y="568960"/>
                </a:lnTo>
                <a:lnTo>
                  <a:pt x="1798320" y="538480"/>
                </a:lnTo>
                <a:lnTo>
                  <a:pt x="1486747" y="538480"/>
                </a:lnTo>
                <a:lnTo>
                  <a:pt x="1486747" y="504613"/>
                </a:lnTo>
                <a:lnTo>
                  <a:pt x="1486747" y="504613"/>
                </a:lnTo>
                <a:lnTo>
                  <a:pt x="1486747" y="504613"/>
                </a:lnTo>
                <a:lnTo>
                  <a:pt x="1486747" y="504613"/>
                </a:lnTo>
                <a:lnTo>
                  <a:pt x="1469814" y="504613"/>
                </a:lnTo>
                <a:lnTo>
                  <a:pt x="1469814" y="453813"/>
                </a:lnTo>
                <a:lnTo>
                  <a:pt x="1026160" y="453813"/>
                </a:lnTo>
                <a:lnTo>
                  <a:pt x="1026160" y="419946"/>
                </a:lnTo>
                <a:lnTo>
                  <a:pt x="1009227" y="419946"/>
                </a:lnTo>
                <a:lnTo>
                  <a:pt x="1009227" y="419946"/>
                </a:lnTo>
                <a:lnTo>
                  <a:pt x="1009227" y="389466"/>
                </a:lnTo>
                <a:lnTo>
                  <a:pt x="1009227" y="389466"/>
                </a:lnTo>
                <a:lnTo>
                  <a:pt x="985521" y="365760"/>
                </a:lnTo>
                <a:lnTo>
                  <a:pt x="927947" y="365760"/>
                </a:lnTo>
                <a:lnTo>
                  <a:pt x="927947" y="365760"/>
                </a:lnTo>
                <a:lnTo>
                  <a:pt x="927947" y="365760"/>
                </a:lnTo>
                <a:lnTo>
                  <a:pt x="927947" y="335280"/>
                </a:lnTo>
                <a:lnTo>
                  <a:pt x="853440" y="335280"/>
                </a:lnTo>
                <a:lnTo>
                  <a:pt x="853440" y="304800"/>
                </a:lnTo>
                <a:lnTo>
                  <a:pt x="738294" y="304800"/>
                </a:lnTo>
                <a:lnTo>
                  <a:pt x="738294" y="267546"/>
                </a:lnTo>
                <a:lnTo>
                  <a:pt x="585894" y="267546"/>
                </a:lnTo>
                <a:lnTo>
                  <a:pt x="585894" y="220133"/>
                </a:lnTo>
                <a:lnTo>
                  <a:pt x="508000" y="220133"/>
                </a:lnTo>
                <a:lnTo>
                  <a:pt x="508000" y="179493"/>
                </a:lnTo>
                <a:lnTo>
                  <a:pt x="494454" y="179493"/>
                </a:lnTo>
                <a:lnTo>
                  <a:pt x="494454" y="101600"/>
                </a:lnTo>
                <a:lnTo>
                  <a:pt x="233680" y="101600"/>
                </a:lnTo>
                <a:lnTo>
                  <a:pt x="233680" y="67733"/>
                </a:lnTo>
                <a:lnTo>
                  <a:pt x="23707" y="67733"/>
                </a:lnTo>
                <a:lnTo>
                  <a:pt x="23707" y="37253"/>
                </a:lnTo>
                <a:lnTo>
                  <a:pt x="0" y="37253"/>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230" name="Freeform 4229">
            <a:extLst>
              <a:ext uri="{FF2B5EF4-FFF2-40B4-BE49-F238E27FC236}">
                <a16:creationId xmlns:a16="http://schemas.microsoft.com/office/drawing/2014/main" id="{B41972C7-9924-DE1A-B604-3459FC51555E}"/>
              </a:ext>
            </a:extLst>
          </p:cNvPr>
          <p:cNvSpPr/>
          <p:nvPr/>
        </p:nvSpPr>
        <p:spPr bwMode="auto">
          <a:xfrm>
            <a:off x="7010400" y="2042160"/>
            <a:ext cx="4348480" cy="917787"/>
          </a:xfrm>
          <a:custGeom>
            <a:avLst/>
            <a:gdLst>
              <a:gd name="connsiteX0" fmla="*/ 4348480 w 4348480"/>
              <a:gd name="connsiteY0" fmla="*/ 917787 h 917787"/>
              <a:gd name="connsiteX1" fmla="*/ 3108960 w 4348480"/>
              <a:gd name="connsiteY1" fmla="*/ 917787 h 917787"/>
              <a:gd name="connsiteX2" fmla="*/ 3108960 w 4348480"/>
              <a:gd name="connsiteY2" fmla="*/ 748453 h 917787"/>
              <a:gd name="connsiteX3" fmla="*/ 2919307 w 4348480"/>
              <a:gd name="connsiteY3" fmla="*/ 748453 h 917787"/>
              <a:gd name="connsiteX4" fmla="*/ 2919307 w 4348480"/>
              <a:gd name="connsiteY4" fmla="*/ 599440 h 917787"/>
              <a:gd name="connsiteX5" fmla="*/ 2621280 w 4348480"/>
              <a:gd name="connsiteY5" fmla="*/ 599440 h 917787"/>
              <a:gd name="connsiteX6" fmla="*/ 2621280 w 4348480"/>
              <a:gd name="connsiteY6" fmla="*/ 450427 h 917787"/>
              <a:gd name="connsiteX7" fmla="*/ 1859280 w 4348480"/>
              <a:gd name="connsiteY7" fmla="*/ 450427 h 917787"/>
              <a:gd name="connsiteX8" fmla="*/ 1859280 w 4348480"/>
              <a:gd name="connsiteY8" fmla="*/ 314960 h 917787"/>
              <a:gd name="connsiteX9" fmla="*/ 1242907 w 4348480"/>
              <a:gd name="connsiteY9" fmla="*/ 314960 h 917787"/>
              <a:gd name="connsiteX10" fmla="*/ 1242907 w 4348480"/>
              <a:gd name="connsiteY10" fmla="*/ 135467 h 917787"/>
              <a:gd name="connsiteX11" fmla="*/ 409787 w 4348480"/>
              <a:gd name="connsiteY11" fmla="*/ 135467 h 917787"/>
              <a:gd name="connsiteX12" fmla="*/ 409787 w 4348480"/>
              <a:gd name="connsiteY12" fmla="*/ 0 h 917787"/>
              <a:gd name="connsiteX13" fmla="*/ 0 w 4348480"/>
              <a:gd name="connsiteY13" fmla="*/ 0 h 91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8480" h="917787">
                <a:moveTo>
                  <a:pt x="4348480" y="917787"/>
                </a:moveTo>
                <a:lnTo>
                  <a:pt x="3108960" y="917787"/>
                </a:lnTo>
                <a:lnTo>
                  <a:pt x="3108960" y="748453"/>
                </a:lnTo>
                <a:lnTo>
                  <a:pt x="2919307" y="748453"/>
                </a:lnTo>
                <a:lnTo>
                  <a:pt x="2919307" y="599440"/>
                </a:lnTo>
                <a:lnTo>
                  <a:pt x="2621280" y="599440"/>
                </a:lnTo>
                <a:lnTo>
                  <a:pt x="2621280" y="450427"/>
                </a:lnTo>
                <a:lnTo>
                  <a:pt x="1859280" y="450427"/>
                </a:lnTo>
                <a:lnTo>
                  <a:pt x="1859280" y="314960"/>
                </a:lnTo>
                <a:lnTo>
                  <a:pt x="1242907" y="314960"/>
                </a:lnTo>
                <a:lnTo>
                  <a:pt x="1242907" y="135467"/>
                </a:lnTo>
                <a:lnTo>
                  <a:pt x="409787" y="135467"/>
                </a:lnTo>
                <a:lnTo>
                  <a:pt x="409787" y="0"/>
                </a:lnTo>
                <a:lnTo>
                  <a:pt x="0" y="0"/>
                </a:lnTo>
              </a:path>
            </a:pathLst>
          </a:custGeom>
          <a:noFill/>
          <a:ln w="28575">
            <a:solidFill>
              <a:schemeClr val="accent1"/>
            </a:solidFill>
            <a:prstDash val="sysDot"/>
            <a:miter lim="800000"/>
            <a:headEnd/>
            <a:tailEnd/>
          </a:ln>
        </p:spPr>
        <p:txBody>
          <a:bodyPr rtlCol="0" anchor="ctr"/>
          <a:lstStyle/>
          <a:p>
            <a:pPr algn="ctr"/>
            <a:endParaRPr lang="en-US" dirty="0"/>
          </a:p>
        </p:txBody>
      </p:sp>
      <p:sp>
        <p:nvSpPr>
          <p:cNvPr id="4231" name="Freeform 4230">
            <a:extLst>
              <a:ext uri="{FF2B5EF4-FFF2-40B4-BE49-F238E27FC236}">
                <a16:creationId xmlns:a16="http://schemas.microsoft.com/office/drawing/2014/main" id="{A6B7E389-30A0-90E3-F9C0-29A731422D39}"/>
              </a:ext>
            </a:extLst>
          </p:cNvPr>
          <p:cNvSpPr/>
          <p:nvPr/>
        </p:nvSpPr>
        <p:spPr bwMode="auto">
          <a:xfrm>
            <a:off x="6990080" y="2048933"/>
            <a:ext cx="4219787" cy="2082800"/>
          </a:xfrm>
          <a:custGeom>
            <a:avLst/>
            <a:gdLst>
              <a:gd name="connsiteX0" fmla="*/ 4219787 w 4219787"/>
              <a:gd name="connsiteY0" fmla="*/ 2082800 h 2082800"/>
              <a:gd name="connsiteX1" fmla="*/ 3857413 w 4219787"/>
              <a:gd name="connsiteY1" fmla="*/ 2082800 h 2082800"/>
              <a:gd name="connsiteX2" fmla="*/ 3857413 w 4219787"/>
              <a:gd name="connsiteY2" fmla="*/ 1835574 h 2082800"/>
              <a:gd name="connsiteX3" fmla="*/ 3664373 w 4219787"/>
              <a:gd name="connsiteY3" fmla="*/ 1835574 h 2082800"/>
              <a:gd name="connsiteX4" fmla="*/ 3664373 w 4219787"/>
              <a:gd name="connsiteY4" fmla="*/ 1584960 h 2082800"/>
              <a:gd name="connsiteX5" fmla="*/ 3169920 w 4219787"/>
              <a:gd name="connsiteY5" fmla="*/ 1584960 h 2082800"/>
              <a:gd name="connsiteX6" fmla="*/ 3169920 w 4219787"/>
              <a:gd name="connsiteY6" fmla="*/ 1358054 h 2082800"/>
              <a:gd name="connsiteX7" fmla="*/ 2523067 w 4219787"/>
              <a:gd name="connsiteY7" fmla="*/ 1358054 h 2082800"/>
              <a:gd name="connsiteX8" fmla="*/ 2523067 w 4219787"/>
              <a:gd name="connsiteY8" fmla="*/ 1202267 h 2082800"/>
              <a:gd name="connsiteX9" fmla="*/ 2136987 w 4219787"/>
              <a:gd name="connsiteY9" fmla="*/ 1202267 h 2082800"/>
              <a:gd name="connsiteX10" fmla="*/ 2136987 w 4219787"/>
              <a:gd name="connsiteY10" fmla="*/ 995680 h 2082800"/>
              <a:gd name="connsiteX11" fmla="*/ 931333 w 4219787"/>
              <a:gd name="connsiteY11" fmla="*/ 995680 h 2082800"/>
              <a:gd name="connsiteX12" fmla="*/ 931333 w 4219787"/>
              <a:gd name="connsiteY12" fmla="*/ 829734 h 2082800"/>
              <a:gd name="connsiteX13" fmla="*/ 873760 w 4219787"/>
              <a:gd name="connsiteY13" fmla="*/ 829734 h 2082800"/>
              <a:gd name="connsiteX14" fmla="*/ 873760 w 4219787"/>
              <a:gd name="connsiteY14" fmla="*/ 657014 h 2082800"/>
              <a:gd name="connsiteX15" fmla="*/ 687493 w 4219787"/>
              <a:gd name="connsiteY15" fmla="*/ 657014 h 2082800"/>
              <a:gd name="connsiteX16" fmla="*/ 687493 w 4219787"/>
              <a:gd name="connsiteY16" fmla="*/ 514774 h 2082800"/>
              <a:gd name="connsiteX17" fmla="*/ 514773 w 4219787"/>
              <a:gd name="connsiteY17" fmla="*/ 514774 h 2082800"/>
              <a:gd name="connsiteX18" fmla="*/ 514773 w 4219787"/>
              <a:gd name="connsiteY18" fmla="*/ 331894 h 2082800"/>
              <a:gd name="connsiteX19" fmla="*/ 467360 w 4219787"/>
              <a:gd name="connsiteY19" fmla="*/ 331894 h 2082800"/>
              <a:gd name="connsiteX20" fmla="*/ 467360 w 4219787"/>
              <a:gd name="connsiteY20" fmla="*/ 155787 h 2082800"/>
              <a:gd name="connsiteX21" fmla="*/ 433493 w 4219787"/>
              <a:gd name="connsiteY21" fmla="*/ 155787 h 2082800"/>
              <a:gd name="connsiteX22" fmla="*/ 433493 w 4219787"/>
              <a:gd name="connsiteY22" fmla="*/ 23707 h 2082800"/>
              <a:gd name="connsiteX23" fmla="*/ 250613 w 4219787"/>
              <a:gd name="connsiteY23" fmla="*/ 23707 h 2082800"/>
              <a:gd name="connsiteX24" fmla="*/ 250613 w 4219787"/>
              <a:gd name="connsiteY24" fmla="*/ 0 h 2082800"/>
              <a:gd name="connsiteX25" fmla="*/ 0 w 4219787"/>
              <a:gd name="connsiteY25" fmla="*/ 0 h 20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19787" h="2082800">
                <a:moveTo>
                  <a:pt x="4219787" y="2082800"/>
                </a:moveTo>
                <a:lnTo>
                  <a:pt x="3857413" y="2082800"/>
                </a:lnTo>
                <a:lnTo>
                  <a:pt x="3857413" y="1835574"/>
                </a:lnTo>
                <a:lnTo>
                  <a:pt x="3664373" y="1835574"/>
                </a:lnTo>
                <a:lnTo>
                  <a:pt x="3664373" y="1584960"/>
                </a:lnTo>
                <a:lnTo>
                  <a:pt x="3169920" y="1584960"/>
                </a:lnTo>
                <a:lnTo>
                  <a:pt x="3169920" y="1358054"/>
                </a:lnTo>
                <a:lnTo>
                  <a:pt x="2523067" y="1358054"/>
                </a:lnTo>
                <a:lnTo>
                  <a:pt x="2523067" y="1202267"/>
                </a:lnTo>
                <a:lnTo>
                  <a:pt x="2136987" y="1202267"/>
                </a:lnTo>
                <a:lnTo>
                  <a:pt x="2136987" y="995680"/>
                </a:lnTo>
                <a:lnTo>
                  <a:pt x="931333" y="995680"/>
                </a:lnTo>
                <a:lnTo>
                  <a:pt x="931333" y="829734"/>
                </a:lnTo>
                <a:lnTo>
                  <a:pt x="873760" y="829734"/>
                </a:lnTo>
                <a:lnTo>
                  <a:pt x="873760" y="657014"/>
                </a:lnTo>
                <a:lnTo>
                  <a:pt x="687493" y="657014"/>
                </a:lnTo>
                <a:lnTo>
                  <a:pt x="687493" y="514774"/>
                </a:lnTo>
                <a:lnTo>
                  <a:pt x="514773" y="514774"/>
                </a:lnTo>
                <a:lnTo>
                  <a:pt x="514773" y="331894"/>
                </a:lnTo>
                <a:lnTo>
                  <a:pt x="467360" y="331894"/>
                </a:lnTo>
                <a:lnTo>
                  <a:pt x="467360" y="155787"/>
                </a:lnTo>
                <a:lnTo>
                  <a:pt x="433493" y="155787"/>
                </a:lnTo>
                <a:lnTo>
                  <a:pt x="433493" y="23707"/>
                </a:lnTo>
                <a:lnTo>
                  <a:pt x="250613" y="23707"/>
                </a:lnTo>
                <a:lnTo>
                  <a:pt x="250613" y="0"/>
                </a:lnTo>
                <a:lnTo>
                  <a:pt x="0" y="0"/>
                </a:lnTo>
              </a:path>
            </a:pathLst>
          </a:custGeom>
          <a:noFill/>
          <a:ln w="28575">
            <a:solidFill>
              <a:schemeClr val="accent3"/>
            </a:solidFill>
            <a:prstDash val="sysDot"/>
            <a:miter lim="800000"/>
            <a:headEnd/>
            <a:tailEnd/>
          </a:ln>
        </p:spPr>
        <p:txBody>
          <a:bodyPr rtlCol="0" anchor="ctr"/>
          <a:lstStyle/>
          <a:p>
            <a:pPr algn="ctr"/>
            <a:endParaRPr lang="en-US" dirty="0"/>
          </a:p>
        </p:txBody>
      </p:sp>
      <p:grpSp>
        <p:nvGrpSpPr>
          <p:cNvPr id="4237" name="Group 4236">
            <a:extLst>
              <a:ext uri="{FF2B5EF4-FFF2-40B4-BE49-F238E27FC236}">
                <a16:creationId xmlns:a16="http://schemas.microsoft.com/office/drawing/2014/main" id="{10C45ED8-1762-4691-1B0C-FB0D77013D97}"/>
              </a:ext>
            </a:extLst>
          </p:cNvPr>
          <p:cNvGrpSpPr/>
          <p:nvPr/>
        </p:nvGrpSpPr>
        <p:grpSpPr>
          <a:xfrm>
            <a:off x="6946053" y="2072640"/>
            <a:ext cx="4470400" cy="2512906"/>
            <a:chOff x="6946053" y="2072640"/>
            <a:chExt cx="4470400" cy="2512906"/>
          </a:xfrm>
        </p:grpSpPr>
        <p:sp>
          <p:nvSpPr>
            <p:cNvPr id="4234" name="Freeform 4233">
              <a:extLst>
                <a:ext uri="{FF2B5EF4-FFF2-40B4-BE49-F238E27FC236}">
                  <a16:creationId xmlns:a16="http://schemas.microsoft.com/office/drawing/2014/main" id="{B9C3A48D-F960-C29F-FA88-29474A796A69}"/>
                </a:ext>
              </a:extLst>
            </p:cNvPr>
            <p:cNvSpPr/>
            <p:nvPr/>
          </p:nvSpPr>
          <p:spPr bwMode="auto">
            <a:xfrm>
              <a:off x="8961120" y="3809999"/>
              <a:ext cx="2455333" cy="775547"/>
            </a:xfrm>
            <a:custGeom>
              <a:avLst/>
              <a:gdLst>
                <a:gd name="connsiteX0" fmla="*/ 2455333 w 2455333"/>
                <a:gd name="connsiteY0" fmla="*/ 775547 h 775547"/>
                <a:gd name="connsiteX1" fmla="*/ 1954107 w 2455333"/>
                <a:gd name="connsiteY1" fmla="*/ 775547 h 775547"/>
                <a:gd name="connsiteX2" fmla="*/ 1954107 w 2455333"/>
                <a:gd name="connsiteY2" fmla="*/ 734907 h 775547"/>
                <a:gd name="connsiteX3" fmla="*/ 1910080 w 2455333"/>
                <a:gd name="connsiteY3" fmla="*/ 734907 h 775547"/>
                <a:gd name="connsiteX4" fmla="*/ 1910080 w 2455333"/>
                <a:gd name="connsiteY4" fmla="*/ 697654 h 775547"/>
                <a:gd name="connsiteX5" fmla="*/ 1910080 w 2455333"/>
                <a:gd name="connsiteY5" fmla="*/ 697654 h 775547"/>
                <a:gd name="connsiteX6" fmla="*/ 1910080 w 2455333"/>
                <a:gd name="connsiteY6" fmla="*/ 697654 h 775547"/>
                <a:gd name="connsiteX7" fmla="*/ 1886373 w 2455333"/>
                <a:gd name="connsiteY7" fmla="*/ 697654 h 775547"/>
                <a:gd name="connsiteX8" fmla="*/ 1886373 w 2455333"/>
                <a:gd name="connsiteY8" fmla="*/ 663787 h 775547"/>
                <a:gd name="connsiteX9" fmla="*/ 1744133 w 2455333"/>
                <a:gd name="connsiteY9" fmla="*/ 663787 h 775547"/>
                <a:gd name="connsiteX10" fmla="*/ 1744133 w 2455333"/>
                <a:gd name="connsiteY10" fmla="*/ 629920 h 775547"/>
                <a:gd name="connsiteX11" fmla="*/ 1703493 w 2455333"/>
                <a:gd name="connsiteY11" fmla="*/ 629920 h 775547"/>
                <a:gd name="connsiteX12" fmla="*/ 1703493 w 2455333"/>
                <a:gd name="connsiteY12" fmla="*/ 609600 h 775547"/>
                <a:gd name="connsiteX13" fmla="*/ 1608667 w 2455333"/>
                <a:gd name="connsiteY13" fmla="*/ 609600 h 775547"/>
                <a:gd name="connsiteX14" fmla="*/ 1608667 w 2455333"/>
                <a:gd name="connsiteY14" fmla="*/ 582507 h 775547"/>
                <a:gd name="connsiteX15" fmla="*/ 1209040 w 2455333"/>
                <a:gd name="connsiteY15" fmla="*/ 582507 h 775547"/>
                <a:gd name="connsiteX16" fmla="*/ 1209040 w 2455333"/>
                <a:gd name="connsiteY16" fmla="*/ 548640 h 775547"/>
                <a:gd name="connsiteX17" fmla="*/ 1107440 w 2455333"/>
                <a:gd name="connsiteY17" fmla="*/ 548640 h 775547"/>
                <a:gd name="connsiteX18" fmla="*/ 1107440 w 2455333"/>
                <a:gd name="connsiteY18" fmla="*/ 548640 h 775547"/>
                <a:gd name="connsiteX19" fmla="*/ 1107440 w 2455333"/>
                <a:gd name="connsiteY19" fmla="*/ 548640 h 775547"/>
                <a:gd name="connsiteX20" fmla="*/ 1107440 w 2455333"/>
                <a:gd name="connsiteY20" fmla="*/ 521547 h 775547"/>
                <a:gd name="connsiteX21" fmla="*/ 971973 w 2455333"/>
                <a:gd name="connsiteY21" fmla="*/ 521547 h 775547"/>
                <a:gd name="connsiteX22" fmla="*/ 971973 w 2455333"/>
                <a:gd name="connsiteY22" fmla="*/ 484294 h 775547"/>
                <a:gd name="connsiteX23" fmla="*/ 900853 w 2455333"/>
                <a:gd name="connsiteY23" fmla="*/ 484294 h 775547"/>
                <a:gd name="connsiteX24" fmla="*/ 900853 w 2455333"/>
                <a:gd name="connsiteY24" fmla="*/ 463974 h 775547"/>
                <a:gd name="connsiteX25" fmla="*/ 778933 w 2455333"/>
                <a:gd name="connsiteY25" fmla="*/ 463974 h 775547"/>
                <a:gd name="connsiteX26" fmla="*/ 778933 w 2455333"/>
                <a:gd name="connsiteY26" fmla="*/ 433494 h 775547"/>
                <a:gd name="connsiteX27" fmla="*/ 762000 w 2455333"/>
                <a:gd name="connsiteY27" fmla="*/ 433494 h 775547"/>
                <a:gd name="connsiteX28" fmla="*/ 762000 w 2455333"/>
                <a:gd name="connsiteY28" fmla="*/ 399627 h 775547"/>
                <a:gd name="connsiteX29" fmla="*/ 646853 w 2455333"/>
                <a:gd name="connsiteY29" fmla="*/ 399627 h 775547"/>
                <a:gd name="connsiteX30" fmla="*/ 646853 w 2455333"/>
                <a:gd name="connsiteY30" fmla="*/ 372534 h 775547"/>
                <a:gd name="connsiteX31" fmla="*/ 541867 w 2455333"/>
                <a:gd name="connsiteY31" fmla="*/ 372534 h 775547"/>
                <a:gd name="connsiteX32" fmla="*/ 541867 w 2455333"/>
                <a:gd name="connsiteY32" fmla="*/ 314960 h 775547"/>
                <a:gd name="connsiteX33" fmla="*/ 430107 w 2455333"/>
                <a:gd name="connsiteY33" fmla="*/ 314960 h 775547"/>
                <a:gd name="connsiteX34" fmla="*/ 430107 w 2455333"/>
                <a:gd name="connsiteY34" fmla="*/ 254000 h 775547"/>
                <a:gd name="connsiteX35" fmla="*/ 270933 w 2455333"/>
                <a:gd name="connsiteY35" fmla="*/ 254000 h 775547"/>
                <a:gd name="connsiteX36" fmla="*/ 270933 w 2455333"/>
                <a:gd name="connsiteY36" fmla="*/ 230294 h 775547"/>
                <a:gd name="connsiteX37" fmla="*/ 237067 w 2455333"/>
                <a:gd name="connsiteY37" fmla="*/ 230294 h 775547"/>
                <a:gd name="connsiteX38" fmla="*/ 237067 w 2455333"/>
                <a:gd name="connsiteY38" fmla="*/ 230294 h 775547"/>
                <a:gd name="connsiteX39" fmla="*/ 237067 w 2455333"/>
                <a:gd name="connsiteY39" fmla="*/ 230294 h 775547"/>
                <a:gd name="connsiteX40" fmla="*/ 237067 w 2455333"/>
                <a:gd name="connsiteY40" fmla="*/ 203200 h 775547"/>
                <a:gd name="connsiteX41" fmla="*/ 209973 w 2455333"/>
                <a:gd name="connsiteY41" fmla="*/ 203200 h 775547"/>
                <a:gd name="connsiteX42" fmla="*/ 209973 w 2455333"/>
                <a:gd name="connsiteY42" fmla="*/ 162560 h 775547"/>
                <a:gd name="connsiteX43" fmla="*/ 189653 w 2455333"/>
                <a:gd name="connsiteY43" fmla="*/ 162560 h 775547"/>
                <a:gd name="connsiteX44" fmla="*/ 189653 w 2455333"/>
                <a:gd name="connsiteY44" fmla="*/ 125307 h 775547"/>
                <a:gd name="connsiteX45" fmla="*/ 189653 w 2455333"/>
                <a:gd name="connsiteY45" fmla="*/ 125307 h 775547"/>
                <a:gd name="connsiteX46" fmla="*/ 169333 w 2455333"/>
                <a:gd name="connsiteY46" fmla="*/ 125307 h 775547"/>
                <a:gd name="connsiteX47" fmla="*/ 169333 w 2455333"/>
                <a:gd name="connsiteY47" fmla="*/ 94827 h 775547"/>
                <a:gd name="connsiteX48" fmla="*/ 138853 w 2455333"/>
                <a:gd name="connsiteY48" fmla="*/ 94827 h 775547"/>
                <a:gd name="connsiteX49" fmla="*/ 138853 w 2455333"/>
                <a:gd name="connsiteY49" fmla="*/ 57574 h 775547"/>
                <a:gd name="connsiteX50" fmla="*/ 94827 w 2455333"/>
                <a:gd name="connsiteY50" fmla="*/ 57574 h 775547"/>
                <a:gd name="connsiteX51" fmla="*/ 94827 w 2455333"/>
                <a:gd name="connsiteY51" fmla="*/ 0 h 775547"/>
                <a:gd name="connsiteX52" fmla="*/ 0 w 2455333"/>
                <a:gd name="connsiteY52" fmla="*/ 0 h 77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55333" h="775547">
                  <a:moveTo>
                    <a:pt x="2455333" y="775547"/>
                  </a:moveTo>
                  <a:lnTo>
                    <a:pt x="1954107" y="775547"/>
                  </a:lnTo>
                  <a:lnTo>
                    <a:pt x="1954107" y="734907"/>
                  </a:lnTo>
                  <a:lnTo>
                    <a:pt x="1910080" y="734907"/>
                  </a:lnTo>
                  <a:lnTo>
                    <a:pt x="1910080" y="697654"/>
                  </a:lnTo>
                  <a:lnTo>
                    <a:pt x="1910080" y="697654"/>
                  </a:lnTo>
                  <a:lnTo>
                    <a:pt x="1910080" y="697654"/>
                  </a:lnTo>
                  <a:lnTo>
                    <a:pt x="1886373" y="697654"/>
                  </a:lnTo>
                  <a:lnTo>
                    <a:pt x="1886373" y="663787"/>
                  </a:lnTo>
                  <a:lnTo>
                    <a:pt x="1744133" y="663787"/>
                  </a:lnTo>
                  <a:lnTo>
                    <a:pt x="1744133" y="629920"/>
                  </a:lnTo>
                  <a:lnTo>
                    <a:pt x="1703493" y="629920"/>
                  </a:lnTo>
                  <a:lnTo>
                    <a:pt x="1703493" y="609600"/>
                  </a:lnTo>
                  <a:lnTo>
                    <a:pt x="1608667" y="609600"/>
                  </a:lnTo>
                  <a:lnTo>
                    <a:pt x="1608667" y="582507"/>
                  </a:lnTo>
                  <a:lnTo>
                    <a:pt x="1209040" y="582507"/>
                  </a:lnTo>
                  <a:lnTo>
                    <a:pt x="1209040" y="548640"/>
                  </a:lnTo>
                  <a:lnTo>
                    <a:pt x="1107440" y="548640"/>
                  </a:lnTo>
                  <a:lnTo>
                    <a:pt x="1107440" y="548640"/>
                  </a:lnTo>
                  <a:lnTo>
                    <a:pt x="1107440" y="548640"/>
                  </a:lnTo>
                  <a:lnTo>
                    <a:pt x="1107440" y="521547"/>
                  </a:lnTo>
                  <a:lnTo>
                    <a:pt x="971973" y="521547"/>
                  </a:lnTo>
                  <a:lnTo>
                    <a:pt x="971973" y="484294"/>
                  </a:lnTo>
                  <a:lnTo>
                    <a:pt x="900853" y="484294"/>
                  </a:lnTo>
                  <a:lnTo>
                    <a:pt x="900853" y="463974"/>
                  </a:lnTo>
                  <a:lnTo>
                    <a:pt x="778933" y="463974"/>
                  </a:lnTo>
                  <a:lnTo>
                    <a:pt x="778933" y="433494"/>
                  </a:lnTo>
                  <a:lnTo>
                    <a:pt x="762000" y="433494"/>
                  </a:lnTo>
                  <a:lnTo>
                    <a:pt x="762000" y="399627"/>
                  </a:lnTo>
                  <a:lnTo>
                    <a:pt x="646853" y="399627"/>
                  </a:lnTo>
                  <a:lnTo>
                    <a:pt x="646853" y="372534"/>
                  </a:lnTo>
                  <a:lnTo>
                    <a:pt x="541867" y="372534"/>
                  </a:lnTo>
                  <a:lnTo>
                    <a:pt x="541867" y="314960"/>
                  </a:lnTo>
                  <a:lnTo>
                    <a:pt x="430107" y="314960"/>
                  </a:lnTo>
                  <a:lnTo>
                    <a:pt x="430107" y="254000"/>
                  </a:lnTo>
                  <a:lnTo>
                    <a:pt x="270933" y="254000"/>
                  </a:lnTo>
                  <a:lnTo>
                    <a:pt x="270933" y="230294"/>
                  </a:lnTo>
                  <a:lnTo>
                    <a:pt x="237067" y="230294"/>
                  </a:lnTo>
                  <a:lnTo>
                    <a:pt x="237067" y="230294"/>
                  </a:lnTo>
                  <a:lnTo>
                    <a:pt x="237067" y="230294"/>
                  </a:lnTo>
                  <a:lnTo>
                    <a:pt x="237067" y="203200"/>
                  </a:lnTo>
                  <a:lnTo>
                    <a:pt x="209973" y="203200"/>
                  </a:lnTo>
                  <a:lnTo>
                    <a:pt x="209973" y="162560"/>
                  </a:lnTo>
                  <a:lnTo>
                    <a:pt x="189653" y="162560"/>
                  </a:lnTo>
                  <a:lnTo>
                    <a:pt x="189653" y="125307"/>
                  </a:lnTo>
                  <a:lnTo>
                    <a:pt x="189653" y="125307"/>
                  </a:lnTo>
                  <a:lnTo>
                    <a:pt x="169333" y="125307"/>
                  </a:lnTo>
                  <a:lnTo>
                    <a:pt x="169333" y="94827"/>
                  </a:lnTo>
                  <a:lnTo>
                    <a:pt x="138853" y="94827"/>
                  </a:lnTo>
                  <a:lnTo>
                    <a:pt x="138853" y="57574"/>
                  </a:lnTo>
                  <a:lnTo>
                    <a:pt x="94827" y="57574"/>
                  </a:lnTo>
                  <a:lnTo>
                    <a:pt x="94827"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235" name="Freeform 4234">
              <a:extLst>
                <a:ext uri="{FF2B5EF4-FFF2-40B4-BE49-F238E27FC236}">
                  <a16:creationId xmlns:a16="http://schemas.microsoft.com/office/drawing/2014/main" id="{69CFFC1D-82BE-A6E9-F506-5E74F58EACAB}"/>
                </a:ext>
              </a:extLst>
            </p:cNvPr>
            <p:cNvSpPr/>
            <p:nvPr/>
          </p:nvSpPr>
          <p:spPr bwMode="auto">
            <a:xfrm>
              <a:off x="6946053" y="2072640"/>
              <a:ext cx="853440" cy="629920"/>
            </a:xfrm>
            <a:custGeom>
              <a:avLst/>
              <a:gdLst>
                <a:gd name="connsiteX0" fmla="*/ 0 w 853440"/>
                <a:gd name="connsiteY0" fmla="*/ 0 h 629920"/>
                <a:gd name="connsiteX1" fmla="*/ 247227 w 853440"/>
                <a:gd name="connsiteY1" fmla="*/ 0 h 629920"/>
                <a:gd name="connsiteX2" fmla="*/ 247227 w 853440"/>
                <a:gd name="connsiteY2" fmla="*/ 40640 h 629920"/>
                <a:gd name="connsiteX3" fmla="*/ 484294 w 853440"/>
                <a:gd name="connsiteY3" fmla="*/ 40640 h 629920"/>
                <a:gd name="connsiteX4" fmla="*/ 484294 w 853440"/>
                <a:gd name="connsiteY4" fmla="*/ 155787 h 629920"/>
                <a:gd name="connsiteX5" fmla="*/ 541867 w 853440"/>
                <a:gd name="connsiteY5" fmla="*/ 155787 h 629920"/>
                <a:gd name="connsiteX6" fmla="*/ 541867 w 853440"/>
                <a:gd name="connsiteY6" fmla="*/ 189653 h 629920"/>
                <a:gd name="connsiteX7" fmla="*/ 572347 w 853440"/>
                <a:gd name="connsiteY7" fmla="*/ 189653 h 629920"/>
                <a:gd name="connsiteX8" fmla="*/ 572347 w 853440"/>
                <a:gd name="connsiteY8" fmla="*/ 230293 h 629920"/>
                <a:gd name="connsiteX9" fmla="*/ 602827 w 853440"/>
                <a:gd name="connsiteY9" fmla="*/ 230293 h 629920"/>
                <a:gd name="connsiteX10" fmla="*/ 602827 w 853440"/>
                <a:gd name="connsiteY10" fmla="*/ 250613 h 629920"/>
                <a:gd name="connsiteX11" fmla="*/ 640080 w 853440"/>
                <a:gd name="connsiteY11" fmla="*/ 250613 h 629920"/>
                <a:gd name="connsiteX12" fmla="*/ 640080 w 853440"/>
                <a:gd name="connsiteY12" fmla="*/ 281093 h 629920"/>
                <a:gd name="connsiteX13" fmla="*/ 711200 w 853440"/>
                <a:gd name="connsiteY13" fmla="*/ 281093 h 629920"/>
                <a:gd name="connsiteX14" fmla="*/ 711200 w 853440"/>
                <a:gd name="connsiteY14" fmla="*/ 314960 h 629920"/>
                <a:gd name="connsiteX15" fmla="*/ 734907 w 853440"/>
                <a:gd name="connsiteY15" fmla="*/ 314960 h 629920"/>
                <a:gd name="connsiteX16" fmla="*/ 734907 w 853440"/>
                <a:gd name="connsiteY16" fmla="*/ 406400 h 629920"/>
                <a:gd name="connsiteX17" fmla="*/ 734907 w 853440"/>
                <a:gd name="connsiteY17" fmla="*/ 406400 h 629920"/>
                <a:gd name="connsiteX18" fmla="*/ 762000 w 853440"/>
                <a:gd name="connsiteY18" fmla="*/ 406400 h 629920"/>
                <a:gd name="connsiteX19" fmla="*/ 762000 w 853440"/>
                <a:gd name="connsiteY19" fmla="*/ 450427 h 629920"/>
                <a:gd name="connsiteX20" fmla="*/ 762000 w 853440"/>
                <a:gd name="connsiteY20" fmla="*/ 450427 h 629920"/>
                <a:gd name="connsiteX21" fmla="*/ 792480 w 853440"/>
                <a:gd name="connsiteY21" fmla="*/ 450427 h 629920"/>
                <a:gd name="connsiteX22" fmla="*/ 792480 w 853440"/>
                <a:gd name="connsiteY22" fmla="*/ 504613 h 629920"/>
                <a:gd name="connsiteX23" fmla="*/ 822960 w 853440"/>
                <a:gd name="connsiteY23" fmla="*/ 504613 h 629920"/>
                <a:gd name="connsiteX24" fmla="*/ 822960 w 853440"/>
                <a:gd name="connsiteY24" fmla="*/ 555413 h 629920"/>
                <a:gd name="connsiteX25" fmla="*/ 853440 w 853440"/>
                <a:gd name="connsiteY25" fmla="*/ 555413 h 629920"/>
                <a:gd name="connsiteX26" fmla="*/ 853440 w 853440"/>
                <a:gd name="connsiteY26" fmla="*/ 62992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53440" h="629920">
                  <a:moveTo>
                    <a:pt x="0" y="0"/>
                  </a:moveTo>
                  <a:lnTo>
                    <a:pt x="247227" y="0"/>
                  </a:lnTo>
                  <a:lnTo>
                    <a:pt x="247227" y="40640"/>
                  </a:lnTo>
                  <a:lnTo>
                    <a:pt x="484294" y="40640"/>
                  </a:lnTo>
                  <a:lnTo>
                    <a:pt x="484294" y="155787"/>
                  </a:lnTo>
                  <a:lnTo>
                    <a:pt x="541867" y="155787"/>
                  </a:lnTo>
                  <a:lnTo>
                    <a:pt x="541867" y="189653"/>
                  </a:lnTo>
                  <a:lnTo>
                    <a:pt x="572347" y="189653"/>
                  </a:lnTo>
                  <a:lnTo>
                    <a:pt x="572347" y="230293"/>
                  </a:lnTo>
                  <a:lnTo>
                    <a:pt x="602827" y="230293"/>
                  </a:lnTo>
                  <a:lnTo>
                    <a:pt x="602827" y="250613"/>
                  </a:lnTo>
                  <a:lnTo>
                    <a:pt x="640080" y="250613"/>
                  </a:lnTo>
                  <a:lnTo>
                    <a:pt x="640080" y="281093"/>
                  </a:lnTo>
                  <a:lnTo>
                    <a:pt x="711200" y="281093"/>
                  </a:lnTo>
                  <a:lnTo>
                    <a:pt x="711200" y="314960"/>
                  </a:lnTo>
                  <a:lnTo>
                    <a:pt x="734907" y="314960"/>
                  </a:lnTo>
                  <a:lnTo>
                    <a:pt x="734907" y="406400"/>
                  </a:lnTo>
                  <a:lnTo>
                    <a:pt x="734907" y="406400"/>
                  </a:lnTo>
                  <a:lnTo>
                    <a:pt x="762000" y="406400"/>
                  </a:lnTo>
                  <a:lnTo>
                    <a:pt x="762000" y="450427"/>
                  </a:lnTo>
                  <a:lnTo>
                    <a:pt x="762000" y="450427"/>
                  </a:lnTo>
                  <a:lnTo>
                    <a:pt x="792480" y="450427"/>
                  </a:lnTo>
                  <a:lnTo>
                    <a:pt x="792480" y="504613"/>
                  </a:lnTo>
                  <a:lnTo>
                    <a:pt x="822960" y="504613"/>
                  </a:lnTo>
                  <a:lnTo>
                    <a:pt x="822960" y="555413"/>
                  </a:lnTo>
                  <a:lnTo>
                    <a:pt x="853440" y="555413"/>
                  </a:lnTo>
                  <a:lnTo>
                    <a:pt x="853440" y="629920"/>
                  </a:lnTo>
                </a:path>
              </a:pathLst>
            </a:custGeom>
            <a:noFill/>
            <a:ln w="28575">
              <a:solidFill>
                <a:schemeClr val="accent3"/>
              </a:solidFill>
              <a:miter lim="800000"/>
              <a:headEnd/>
              <a:tailEnd/>
            </a:ln>
          </p:spPr>
          <p:txBody>
            <a:bodyPr rtlCol="0" anchor="ctr"/>
            <a:lstStyle/>
            <a:p>
              <a:pPr algn="ctr"/>
              <a:endParaRPr lang="en-US" dirty="0"/>
            </a:p>
          </p:txBody>
        </p:sp>
        <p:sp>
          <p:nvSpPr>
            <p:cNvPr id="4236" name="Freeform 4235">
              <a:extLst>
                <a:ext uri="{FF2B5EF4-FFF2-40B4-BE49-F238E27FC236}">
                  <a16:creationId xmlns:a16="http://schemas.microsoft.com/office/drawing/2014/main" id="{804612E6-1474-FCA7-9780-7DA9F88189FE}"/>
                </a:ext>
              </a:extLst>
            </p:cNvPr>
            <p:cNvSpPr/>
            <p:nvPr/>
          </p:nvSpPr>
          <p:spPr bwMode="auto">
            <a:xfrm>
              <a:off x="7813040" y="2692400"/>
              <a:ext cx="1154853" cy="1093893"/>
            </a:xfrm>
            <a:custGeom>
              <a:avLst/>
              <a:gdLst>
                <a:gd name="connsiteX0" fmla="*/ 0 w 1154853"/>
                <a:gd name="connsiteY0" fmla="*/ 0 h 1093893"/>
                <a:gd name="connsiteX1" fmla="*/ 0 w 1154853"/>
                <a:gd name="connsiteY1" fmla="*/ 47413 h 1093893"/>
                <a:gd name="connsiteX2" fmla="*/ 60960 w 1154853"/>
                <a:gd name="connsiteY2" fmla="*/ 47413 h 1093893"/>
                <a:gd name="connsiteX3" fmla="*/ 60960 w 1154853"/>
                <a:gd name="connsiteY3" fmla="*/ 77893 h 1093893"/>
                <a:gd name="connsiteX4" fmla="*/ 98213 w 1154853"/>
                <a:gd name="connsiteY4" fmla="*/ 77893 h 1093893"/>
                <a:gd name="connsiteX5" fmla="*/ 98213 w 1154853"/>
                <a:gd name="connsiteY5" fmla="*/ 304800 h 1093893"/>
                <a:gd name="connsiteX6" fmla="*/ 199813 w 1154853"/>
                <a:gd name="connsiteY6" fmla="*/ 304800 h 1093893"/>
                <a:gd name="connsiteX7" fmla="*/ 199813 w 1154853"/>
                <a:gd name="connsiteY7" fmla="*/ 338667 h 1093893"/>
                <a:gd name="connsiteX8" fmla="*/ 277707 w 1154853"/>
                <a:gd name="connsiteY8" fmla="*/ 338667 h 1093893"/>
                <a:gd name="connsiteX9" fmla="*/ 277707 w 1154853"/>
                <a:gd name="connsiteY9" fmla="*/ 372533 h 1093893"/>
                <a:gd name="connsiteX10" fmla="*/ 311573 w 1154853"/>
                <a:gd name="connsiteY10" fmla="*/ 372533 h 1093893"/>
                <a:gd name="connsiteX11" fmla="*/ 311573 w 1154853"/>
                <a:gd name="connsiteY11" fmla="*/ 372533 h 1093893"/>
                <a:gd name="connsiteX12" fmla="*/ 328507 w 1154853"/>
                <a:gd name="connsiteY12" fmla="*/ 389467 h 1093893"/>
                <a:gd name="connsiteX13" fmla="*/ 328507 w 1154853"/>
                <a:gd name="connsiteY13" fmla="*/ 474133 h 1093893"/>
                <a:gd name="connsiteX14" fmla="*/ 342053 w 1154853"/>
                <a:gd name="connsiteY14" fmla="*/ 474133 h 1093893"/>
                <a:gd name="connsiteX15" fmla="*/ 342053 w 1154853"/>
                <a:gd name="connsiteY15" fmla="*/ 511387 h 1093893"/>
                <a:gd name="connsiteX16" fmla="*/ 342053 w 1154853"/>
                <a:gd name="connsiteY16" fmla="*/ 545253 h 1093893"/>
                <a:gd name="connsiteX17" fmla="*/ 342053 w 1154853"/>
                <a:gd name="connsiteY17" fmla="*/ 545253 h 1093893"/>
                <a:gd name="connsiteX18" fmla="*/ 372533 w 1154853"/>
                <a:gd name="connsiteY18" fmla="*/ 545253 h 1093893"/>
                <a:gd name="connsiteX19" fmla="*/ 372533 w 1154853"/>
                <a:gd name="connsiteY19" fmla="*/ 596053 h 1093893"/>
                <a:gd name="connsiteX20" fmla="*/ 372533 w 1154853"/>
                <a:gd name="connsiteY20" fmla="*/ 596053 h 1093893"/>
                <a:gd name="connsiteX21" fmla="*/ 372533 w 1154853"/>
                <a:gd name="connsiteY21" fmla="*/ 596053 h 1093893"/>
                <a:gd name="connsiteX22" fmla="*/ 403013 w 1154853"/>
                <a:gd name="connsiteY22" fmla="*/ 596053 h 1093893"/>
                <a:gd name="connsiteX23" fmla="*/ 403013 w 1154853"/>
                <a:gd name="connsiteY23" fmla="*/ 653627 h 1093893"/>
                <a:gd name="connsiteX24" fmla="*/ 403013 w 1154853"/>
                <a:gd name="connsiteY24" fmla="*/ 653627 h 1093893"/>
                <a:gd name="connsiteX25" fmla="*/ 403013 w 1154853"/>
                <a:gd name="connsiteY25" fmla="*/ 653627 h 1093893"/>
                <a:gd name="connsiteX26" fmla="*/ 433493 w 1154853"/>
                <a:gd name="connsiteY26" fmla="*/ 653627 h 1093893"/>
                <a:gd name="connsiteX27" fmla="*/ 433493 w 1154853"/>
                <a:gd name="connsiteY27" fmla="*/ 701040 h 1093893"/>
                <a:gd name="connsiteX28" fmla="*/ 453813 w 1154853"/>
                <a:gd name="connsiteY28" fmla="*/ 701040 h 1093893"/>
                <a:gd name="connsiteX29" fmla="*/ 453813 w 1154853"/>
                <a:gd name="connsiteY29" fmla="*/ 738293 h 1093893"/>
                <a:gd name="connsiteX30" fmla="*/ 508000 w 1154853"/>
                <a:gd name="connsiteY30" fmla="*/ 738293 h 1093893"/>
                <a:gd name="connsiteX31" fmla="*/ 508000 w 1154853"/>
                <a:gd name="connsiteY31" fmla="*/ 755227 h 1093893"/>
                <a:gd name="connsiteX32" fmla="*/ 552027 w 1154853"/>
                <a:gd name="connsiteY32" fmla="*/ 755227 h 1093893"/>
                <a:gd name="connsiteX33" fmla="*/ 552027 w 1154853"/>
                <a:gd name="connsiteY33" fmla="*/ 789093 h 1093893"/>
                <a:gd name="connsiteX34" fmla="*/ 612987 w 1154853"/>
                <a:gd name="connsiteY34" fmla="*/ 789093 h 1093893"/>
                <a:gd name="connsiteX35" fmla="*/ 612987 w 1154853"/>
                <a:gd name="connsiteY35" fmla="*/ 839893 h 1093893"/>
                <a:gd name="connsiteX36" fmla="*/ 697653 w 1154853"/>
                <a:gd name="connsiteY36" fmla="*/ 839893 h 1093893"/>
                <a:gd name="connsiteX37" fmla="*/ 697653 w 1154853"/>
                <a:gd name="connsiteY37" fmla="*/ 870373 h 1093893"/>
                <a:gd name="connsiteX38" fmla="*/ 758613 w 1154853"/>
                <a:gd name="connsiteY38" fmla="*/ 870373 h 1093893"/>
                <a:gd name="connsiteX39" fmla="*/ 758613 w 1154853"/>
                <a:gd name="connsiteY39" fmla="*/ 870373 h 1093893"/>
                <a:gd name="connsiteX40" fmla="*/ 758613 w 1154853"/>
                <a:gd name="connsiteY40" fmla="*/ 900853 h 1093893"/>
                <a:gd name="connsiteX41" fmla="*/ 850053 w 1154853"/>
                <a:gd name="connsiteY41" fmla="*/ 900853 h 1093893"/>
                <a:gd name="connsiteX42" fmla="*/ 850053 w 1154853"/>
                <a:gd name="connsiteY42" fmla="*/ 927947 h 1093893"/>
                <a:gd name="connsiteX43" fmla="*/ 911013 w 1154853"/>
                <a:gd name="connsiteY43" fmla="*/ 927947 h 1093893"/>
                <a:gd name="connsiteX44" fmla="*/ 911013 w 1154853"/>
                <a:gd name="connsiteY44" fmla="*/ 958427 h 1093893"/>
                <a:gd name="connsiteX45" fmla="*/ 995680 w 1154853"/>
                <a:gd name="connsiteY45" fmla="*/ 958427 h 1093893"/>
                <a:gd name="connsiteX46" fmla="*/ 995680 w 1154853"/>
                <a:gd name="connsiteY46" fmla="*/ 978747 h 1093893"/>
                <a:gd name="connsiteX47" fmla="*/ 1036320 w 1154853"/>
                <a:gd name="connsiteY47" fmla="*/ 978747 h 1093893"/>
                <a:gd name="connsiteX48" fmla="*/ 1036320 w 1154853"/>
                <a:gd name="connsiteY48" fmla="*/ 1039707 h 1093893"/>
                <a:gd name="connsiteX49" fmla="*/ 1104053 w 1154853"/>
                <a:gd name="connsiteY49" fmla="*/ 1039707 h 1093893"/>
                <a:gd name="connsiteX50" fmla="*/ 1104053 w 1154853"/>
                <a:gd name="connsiteY50" fmla="*/ 1039707 h 1093893"/>
                <a:gd name="connsiteX51" fmla="*/ 1120987 w 1154853"/>
                <a:gd name="connsiteY51" fmla="*/ 1056641 h 1093893"/>
                <a:gd name="connsiteX52" fmla="*/ 1120987 w 1154853"/>
                <a:gd name="connsiteY52" fmla="*/ 1093893 h 1093893"/>
                <a:gd name="connsiteX53" fmla="*/ 1154853 w 1154853"/>
                <a:gd name="connsiteY53" fmla="*/ 1093893 h 1093893"/>
                <a:gd name="connsiteX54" fmla="*/ 1154853 w 1154853"/>
                <a:gd name="connsiteY54" fmla="*/ 1093893 h 1093893"/>
                <a:gd name="connsiteX0" fmla="*/ 0 w 1154853"/>
                <a:gd name="connsiteY0" fmla="*/ 0 h 1093893"/>
                <a:gd name="connsiteX1" fmla="*/ 0 w 1154853"/>
                <a:gd name="connsiteY1" fmla="*/ 47413 h 1093893"/>
                <a:gd name="connsiteX2" fmla="*/ 60960 w 1154853"/>
                <a:gd name="connsiteY2" fmla="*/ 47413 h 1093893"/>
                <a:gd name="connsiteX3" fmla="*/ 60960 w 1154853"/>
                <a:gd name="connsiteY3" fmla="*/ 77893 h 1093893"/>
                <a:gd name="connsiteX4" fmla="*/ 98213 w 1154853"/>
                <a:gd name="connsiteY4" fmla="*/ 77893 h 1093893"/>
                <a:gd name="connsiteX5" fmla="*/ 98213 w 1154853"/>
                <a:gd name="connsiteY5" fmla="*/ 304800 h 1093893"/>
                <a:gd name="connsiteX6" fmla="*/ 199813 w 1154853"/>
                <a:gd name="connsiteY6" fmla="*/ 304800 h 1093893"/>
                <a:gd name="connsiteX7" fmla="*/ 199813 w 1154853"/>
                <a:gd name="connsiteY7" fmla="*/ 338667 h 1093893"/>
                <a:gd name="connsiteX8" fmla="*/ 277707 w 1154853"/>
                <a:gd name="connsiteY8" fmla="*/ 338667 h 1093893"/>
                <a:gd name="connsiteX9" fmla="*/ 277707 w 1154853"/>
                <a:gd name="connsiteY9" fmla="*/ 372533 h 1093893"/>
                <a:gd name="connsiteX10" fmla="*/ 311573 w 1154853"/>
                <a:gd name="connsiteY10" fmla="*/ 372533 h 1093893"/>
                <a:gd name="connsiteX11" fmla="*/ 311573 w 1154853"/>
                <a:gd name="connsiteY11" fmla="*/ 372533 h 1093893"/>
                <a:gd name="connsiteX12" fmla="*/ 328507 w 1154853"/>
                <a:gd name="connsiteY12" fmla="*/ 389467 h 1093893"/>
                <a:gd name="connsiteX13" fmla="*/ 328507 w 1154853"/>
                <a:gd name="connsiteY13" fmla="*/ 474133 h 1093893"/>
                <a:gd name="connsiteX14" fmla="*/ 342053 w 1154853"/>
                <a:gd name="connsiteY14" fmla="*/ 474133 h 1093893"/>
                <a:gd name="connsiteX15" fmla="*/ 342053 w 1154853"/>
                <a:gd name="connsiteY15" fmla="*/ 511387 h 1093893"/>
                <a:gd name="connsiteX16" fmla="*/ 342053 w 1154853"/>
                <a:gd name="connsiteY16" fmla="*/ 545253 h 1093893"/>
                <a:gd name="connsiteX17" fmla="*/ 342053 w 1154853"/>
                <a:gd name="connsiteY17" fmla="*/ 545253 h 1093893"/>
                <a:gd name="connsiteX18" fmla="*/ 372533 w 1154853"/>
                <a:gd name="connsiteY18" fmla="*/ 545253 h 1093893"/>
                <a:gd name="connsiteX19" fmla="*/ 372533 w 1154853"/>
                <a:gd name="connsiteY19" fmla="*/ 596053 h 1093893"/>
                <a:gd name="connsiteX20" fmla="*/ 372533 w 1154853"/>
                <a:gd name="connsiteY20" fmla="*/ 596053 h 1093893"/>
                <a:gd name="connsiteX21" fmla="*/ 372533 w 1154853"/>
                <a:gd name="connsiteY21" fmla="*/ 596053 h 1093893"/>
                <a:gd name="connsiteX22" fmla="*/ 403013 w 1154853"/>
                <a:gd name="connsiteY22" fmla="*/ 596053 h 1093893"/>
                <a:gd name="connsiteX23" fmla="*/ 403013 w 1154853"/>
                <a:gd name="connsiteY23" fmla="*/ 653627 h 1093893"/>
                <a:gd name="connsiteX24" fmla="*/ 403013 w 1154853"/>
                <a:gd name="connsiteY24" fmla="*/ 653627 h 1093893"/>
                <a:gd name="connsiteX25" fmla="*/ 403013 w 1154853"/>
                <a:gd name="connsiteY25" fmla="*/ 653627 h 1093893"/>
                <a:gd name="connsiteX26" fmla="*/ 433493 w 1154853"/>
                <a:gd name="connsiteY26" fmla="*/ 653627 h 1093893"/>
                <a:gd name="connsiteX27" fmla="*/ 433493 w 1154853"/>
                <a:gd name="connsiteY27" fmla="*/ 701040 h 1093893"/>
                <a:gd name="connsiteX28" fmla="*/ 453813 w 1154853"/>
                <a:gd name="connsiteY28" fmla="*/ 701040 h 1093893"/>
                <a:gd name="connsiteX29" fmla="*/ 453813 w 1154853"/>
                <a:gd name="connsiteY29" fmla="*/ 738293 h 1093893"/>
                <a:gd name="connsiteX30" fmla="*/ 508000 w 1154853"/>
                <a:gd name="connsiteY30" fmla="*/ 738293 h 1093893"/>
                <a:gd name="connsiteX31" fmla="*/ 508000 w 1154853"/>
                <a:gd name="connsiteY31" fmla="*/ 755227 h 1093893"/>
                <a:gd name="connsiteX32" fmla="*/ 552027 w 1154853"/>
                <a:gd name="connsiteY32" fmla="*/ 755227 h 1093893"/>
                <a:gd name="connsiteX33" fmla="*/ 552027 w 1154853"/>
                <a:gd name="connsiteY33" fmla="*/ 789093 h 1093893"/>
                <a:gd name="connsiteX34" fmla="*/ 612987 w 1154853"/>
                <a:gd name="connsiteY34" fmla="*/ 789093 h 1093893"/>
                <a:gd name="connsiteX35" fmla="*/ 612987 w 1154853"/>
                <a:gd name="connsiteY35" fmla="*/ 839893 h 1093893"/>
                <a:gd name="connsiteX36" fmla="*/ 697653 w 1154853"/>
                <a:gd name="connsiteY36" fmla="*/ 839893 h 1093893"/>
                <a:gd name="connsiteX37" fmla="*/ 697653 w 1154853"/>
                <a:gd name="connsiteY37" fmla="*/ 870373 h 1093893"/>
                <a:gd name="connsiteX38" fmla="*/ 758613 w 1154853"/>
                <a:gd name="connsiteY38" fmla="*/ 870373 h 1093893"/>
                <a:gd name="connsiteX39" fmla="*/ 758613 w 1154853"/>
                <a:gd name="connsiteY39" fmla="*/ 870373 h 1093893"/>
                <a:gd name="connsiteX40" fmla="*/ 758613 w 1154853"/>
                <a:gd name="connsiteY40" fmla="*/ 900853 h 1093893"/>
                <a:gd name="connsiteX41" fmla="*/ 850053 w 1154853"/>
                <a:gd name="connsiteY41" fmla="*/ 900853 h 1093893"/>
                <a:gd name="connsiteX42" fmla="*/ 850053 w 1154853"/>
                <a:gd name="connsiteY42" fmla="*/ 927947 h 1093893"/>
                <a:gd name="connsiteX43" fmla="*/ 911013 w 1154853"/>
                <a:gd name="connsiteY43" fmla="*/ 927947 h 1093893"/>
                <a:gd name="connsiteX44" fmla="*/ 911013 w 1154853"/>
                <a:gd name="connsiteY44" fmla="*/ 958427 h 1093893"/>
                <a:gd name="connsiteX45" fmla="*/ 995680 w 1154853"/>
                <a:gd name="connsiteY45" fmla="*/ 958427 h 1093893"/>
                <a:gd name="connsiteX46" fmla="*/ 995680 w 1154853"/>
                <a:gd name="connsiteY46" fmla="*/ 978747 h 1093893"/>
                <a:gd name="connsiteX47" fmla="*/ 1036320 w 1154853"/>
                <a:gd name="connsiteY47" fmla="*/ 978747 h 1093893"/>
                <a:gd name="connsiteX48" fmla="*/ 1036320 w 1154853"/>
                <a:gd name="connsiteY48" fmla="*/ 1039707 h 1093893"/>
                <a:gd name="connsiteX49" fmla="*/ 1104053 w 1154853"/>
                <a:gd name="connsiteY49" fmla="*/ 1039707 h 1093893"/>
                <a:gd name="connsiteX50" fmla="*/ 1104053 w 1154853"/>
                <a:gd name="connsiteY50" fmla="*/ 1039707 h 1093893"/>
                <a:gd name="connsiteX51" fmla="*/ 1114214 w 1154853"/>
                <a:gd name="connsiteY51" fmla="*/ 1066801 h 1093893"/>
                <a:gd name="connsiteX52" fmla="*/ 1120987 w 1154853"/>
                <a:gd name="connsiteY52" fmla="*/ 1093893 h 1093893"/>
                <a:gd name="connsiteX53" fmla="*/ 1154853 w 1154853"/>
                <a:gd name="connsiteY53" fmla="*/ 1093893 h 1093893"/>
                <a:gd name="connsiteX54" fmla="*/ 1154853 w 1154853"/>
                <a:gd name="connsiteY54" fmla="*/ 1093893 h 1093893"/>
                <a:gd name="connsiteX0" fmla="*/ 0 w 1154853"/>
                <a:gd name="connsiteY0" fmla="*/ 0 h 1093893"/>
                <a:gd name="connsiteX1" fmla="*/ 0 w 1154853"/>
                <a:gd name="connsiteY1" fmla="*/ 47413 h 1093893"/>
                <a:gd name="connsiteX2" fmla="*/ 60960 w 1154853"/>
                <a:gd name="connsiteY2" fmla="*/ 47413 h 1093893"/>
                <a:gd name="connsiteX3" fmla="*/ 60960 w 1154853"/>
                <a:gd name="connsiteY3" fmla="*/ 77893 h 1093893"/>
                <a:gd name="connsiteX4" fmla="*/ 98213 w 1154853"/>
                <a:gd name="connsiteY4" fmla="*/ 77893 h 1093893"/>
                <a:gd name="connsiteX5" fmla="*/ 98213 w 1154853"/>
                <a:gd name="connsiteY5" fmla="*/ 304800 h 1093893"/>
                <a:gd name="connsiteX6" fmla="*/ 199813 w 1154853"/>
                <a:gd name="connsiteY6" fmla="*/ 304800 h 1093893"/>
                <a:gd name="connsiteX7" fmla="*/ 199813 w 1154853"/>
                <a:gd name="connsiteY7" fmla="*/ 338667 h 1093893"/>
                <a:gd name="connsiteX8" fmla="*/ 277707 w 1154853"/>
                <a:gd name="connsiteY8" fmla="*/ 338667 h 1093893"/>
                <a:gd name="connsiteX9" fmla="*/ 277707 w 1154853"/>
                <a:gd name="connsiteY9" fmla="*/ 372533 h 1093893"/>
                <a:gd name="connsiteX10" fmla="*/ 311573 w 1154853"/>
                <a:gd name="connsiteY10" fmla="*/ 372533 h 1093893"/>
                <a:gd name="connsiteX11" fmla="*/ 311573 w 1154853"/>
                <a:gd name="connsiteY11" fmla="*/ 372533 h 1093893"/>
                <a:gd name="connsiteX12" fmla="*/ 328507 w 1154853"/>
                <a:gd name="connsiteY12" fmla="*/ 389467 h 1093893"/>
                <a:gd name="connsiteX13" fmla="*/ 328507 w 1154853"/>
                <a:gd name="connsiteY13" fmla="*/ 474133 h 1093893"/>
                <a:gd name="connsiteX14" fmla="*/ 342053 w 1154853"/>
                <a:gd name="connsiteY14" fmla="*/ 474133 h 1093893"/>
                <a:gd name="connsiteX15" fmla="*/ 342053 w 1154853"/>
                <a:gd name="connsiteY15" fmla="*/ 511387 h 1093893"/>
                <a:gd name="connsiteX16" fmla="*/ 342053 w 1154853"/>
                <a:gd name="connsiteY16" fmla="*/ 545253 h 1093893"/>
                <a:gd name="connsiteX17" fmla="*/ 342053 w 1154853"/>
                <a:gd name="connsiteY17" fmla="*/ 545253 h 1093893"/>
                <a:gd name="connsiteX18" fmla="*/ 372533 w 1154853"/>
                <a:gd name="connsiteY18" fmla="*/ 545253 h 1093893"/>
                <a:gd name="connsiteX19" fmla="*/ 372533 w 1154853"/>
                <a:gd name="connsiteY19" fmla="*/ 596053 h 1093893"/>
                <a:gd name="connsiteX20" fmla="*/ 372533 w 1154853"/>
                <a:gd name="connsiteY20" fmla="*/ 596053 h 1093893"/>
                <a:gd name="connsiteX21" fmla="*/ 372533 w 1154853"/>
                <a:gd name="connsiteY21" fmla="*/ 596053 h 1093893"/>
                <a:gd name="connsiteX22" fmla="*/ 403013 w 1154853"/>
                <a:gd name="connsiteY22" fmla="*/ 596053 h 1093893"/>
                <a:gd name="connsiteX23" fmla="*/ 403013 w 1154853"/>
                <a:gd name="connsiteY23" fmla="*/ 653627 h 1093893"/>
                <a:gd name="connsiteX24" fmla="*/ 403013 w 1154853"/>
                <a:gd name="connsiteY24" fmla="*/ 653627 h 1093893"/>
                <a:gd name="connsiteX25" fmla="*/ 403013 w 1154853"/>
                <a:gd name="connsiteY25" fmla="*/ 653627 h 1093893"/>
                <a:gd name="connsiteX26" fmla="*/ 433493 w 1154853"/>
                <a:gd name="connsiteY26" fmla="*/ 653627 h 1093893"/>
                <a:gd name="connsiteX27" fmla="*/ 433493 w 1154853"/>
                <a:gd name="connsiteY27" fmla="*/ 701040 h 1093893"/>
                <a:gd name="connsiteX28" fmla="*/ 453813 w 1154853"/>
                <a:gd name="connsiteY28" fmla="*/ 701040 h 1093893"/>
                <a:gd name="connsiteX29" fmla="*/ 453813 w 1154853"/>
                <a:gd name="connsiteY29" fmla="*/ 738293 h 1093893"/>
                <a:gd name="connsiteX30" fmla="*/ 508000 w 1154853"/>
                <a:gd name="connsiteY30" fmla="*/ 738293 h 1093893"/>
                <a:gd name="connsiteX31" fmla="*/ 508000 w 1154853"/>
                <a:gd name="connsiteY31" fmla="*/ 755227 h 1093893"/>
                <a:gd name="connsiteX32" fmla="*/ 552027 w 1154853"/>
                <a:gd name="connsiteY32" fmla="*/ 755227 h 1093893"/>
                <a:gd name="connsiteX33" fmla="*/ 552027 w 1154853"/>
                <a:gd name="connsiteY33" fmla="*/ 789093 h 1093893"/>
                <a:gd name="connsiteX34" fmla="*/ 612987 w 1154853"/>
                <a:gd name="connsiteY34" fmla="*/ 789093 h 1093893"/>
                <a:gd name="connsiteX35" fmla="*/ 612987 w 1154853"/>
                <a:gd name="connsiteY35" fmla="*/ 839893 h 1093893"/>
                <a:gd name="connsiteX36" fmla="*/ 697653 w 1154853"/>
                <a:gd name="connsiteY36" fmla="*/ 839893 h 1093893"/>
                <a:gd name="connsiteX37" fmla="*/ 697653 w 1154853"/>
                <a:gd name="connsiteY37" fmla="*/ 870373 h 1093893"/>
                <a:gd name="connsiteX38" fmla="*/ 758613 w 1154853"/>
                <a:gd name="connsiteY38" fmla="*/ 870373 h 1093893"/>
                <a:gd name="connsiteX39" fmla="*/ 758613 w 1154853"/>
                <a:gd name="connsiteY39" fmla="*/ 870373 h 1093893"/>
                <a:gd name="connsiteX40" fmla="*/ 758613 w 1154853"/>
                <a:gd name="connsiteY40" fmla="*/ 900853 h 1093893"/>
                <a:gd name="connsiteX41" fmla="*/ 850053 w 1154853"/>
                <a:gd name="connsiteY41" fmla="*/ 900853 h 1093893"/>
                <a:gd name="connsiteX42" fmla="*/ 850053 w 1154853"/>
                <a:gd name="connsiteY42" fmla="*/ 927947 h 1093893"/>
                <a:gd name="connsiteX43" fmla="*/ 911013 w 1154853"/>
                <a:gd name="connsiteY43" fmla="*/ 927947 h 1093893"/>
                <a:gd name="connsiteX44" fmla="*/ 911013 w 1154853"/>
                <a:gd name="connsiteY44" fmla="*/ 958427 h 1093893"/>
                <a:gd name="connsiteX45" fmla="*/ 995680 w 1154853"/>
                <a:gd name="connsiteY45" fmla="*/ 958427 h 1093893"/>
                <a:gd name="connsiteX46" fmla="*/ 995680 w 1154853"/>
                <a:gd name="connsiteY46" fmla="*/ 978747 h 1093893"/>
                <a:gd name="connsiteX47" fmla="*/ 1036320 w 1154853"/>
                <a:gd name="connsiteY47" fmla="*/ 978747 h 1093893"/>
                <a:gd name="connsiteX48" fmla="*/ 1036320 w 1154853"/>
                <a:gd name="connsiteY48" fmla="*/ 1039707 h 1093893"/>
                <a:gd name="connsiteX49" fmla="*/ 1104053 w 1154853"/>
                <a:gd name="connsiteY49" fmla="*/ 1039707 h 1093893"/>
                <a:gd name="connsiteX50" fmla="*/ 1107440 w 1154853"/>
                <a:gd name="connsiteY50" fmla="*/ 1070187 h 1093893"/>
                <a:gd name="connsiteX51" fmla="*/ 1114214 w 1154853"/>
                <a:gd name="connsiteY51" fmla="*/ 1066801 h 1093893"/>
                <a:gd name="connsiteX52" fmla="*/ 1120987 w 1154853"/>
                <a:gd name="connsiteY52" fmla="*/ 1093893 h 1093893"/>
                <a:gd name="connsiteX53" fmla="*/ 1154853 w 1154853"/>
                <a:gd name="connsiteY53" fmla="*/ 1093893 h 1093893"/>
                <a:gd name="connsiteX54" fmla="*/ 1154853 w 1154853"/>
                <a:gd name="connsiteY54" fmla="*/ 1093893 h 1093893"/>
                <a:gd name="connsiteX0" fmla="*/ 0 w 1154853"/>
                <a:gd name="connsiteY0" fmla="*/ 0 h 1093893"/>
                <a:gd name="connsiteX1" fmla="*/ 0 w 1154853"/>
                <a:gd name="connsiteY1" fmla="*/ 47413 h 1093893"/>
                <a:gd name="connsiteX2" fmla="*/ 60960 w 1154853"/>
                <a:gd name="connsiteY2" fmla="*/ 47413 h 1093893"/>
                <a:gd name="connsiteX3" fmla="*/ 60960 w 1154853"/>
                <a:gd name="connsiteY3" fmla="*/ 77893 h 1093893"/>
                <a:gd name="connsiteX4" fmla="*/ 98213 w 1154853"/>
                <a:gd name="connsiteY4" fmla="*/ 77893 h 1093893"/>
                <a:gd name="connsiteX5" fmla="*/ 98213 w 1154853"/>
                <a:gd name="connsiteY5" fmla="*/ 304800 h 1093893"/>
                <a:gd name="connsiteX6" fmla="*/ 199813 w 1154853"/>
                <a:gd name="connsiteY6" fmla="*/ 304800 h 1093893"/>
                <a:gd name="connsiteX7" fmla="*/ 199813 w 1154853"/>
                <a:gd name="connsiteY7" fmla="*/ 338667 h 1093893"/>
                <a:gd name="connsiteX8" fmla="*/ 277707 w 1154853"/>
                <a:gd name="connsiteY8" fmla="*/ 338667 h 1093893"/>
                <a:gd name="connsiteX9" fmla="*/ 277707 w 1154853"/>
                <a:gd name="connsiteY9" fmla="*/ 372533 h 1093893"/>
                <a:gd name="connsiteX10" fmla="*/ 311573 w 1154853"/>
                <a:gd name="connsiteY10" fmla="*/ 372533 h 1093893"/>
                <a:gd name="connsiteX11" fmla="*/ 311573 w 1154853"/>
                <a:gd name="connsiteY11" fmla="*/ 372533 h 1093893"/>
                <a:gd name="connsiteX12" fmla="*/ 328507 w 1154853"/>
                <a:gd name="connsiteY12" fmla="*/ 389467 h 1093893"/>
                <a:gd name="connsiteX13" fmla="*/ 328507 w 1154853"/>
                <a:gd name="connsiteY13" fmla="*/ 474133 h 1093893"/>
                <a:gd name="connsiteX14" fmla="*/ 342053 w 1154853"/>
                <a:gd name="connsiteY14" fmla="*/ 474133 h 1093893"/>
                <a:gd name="connsiteX15" fmla="*/ 342053 w 1154853"/>
                <a:gd name="connsiteY15" fmla="*/ 511387 h 1093893"/>
                <a:gd name="connsiteX16" fmla="*/ 342053 w 1154853"/>
                <a:gd name="connsiteY16" fmla="*/ 545253 h 1093893"/>
                <a:gd name="connsiteX17" fmla="*/ 342053 w 1154853"/>
                <a:gd name="connsiteY17" fmla="*/ 545253 h 1093893"/>
                <a:gd name="connsiteX18" fmla="*/ 372533 w 1154853"/>
                <a:gd name="connsiteY18" fmla="*/ 545253 h 1093893"/>
                <a:gd name="connsiteX19" fmla="*/ 372533 w 1154853"/>
                <a:gd name="connsiteY19" fmla="*/ 596053 h 1093893"/>
                <a:gd name="connsiteX20" fmla="*/ 372533 w 1154853"/>
                <a:gd name="connsiteY20" fmla="*/ 596053 h 1093893"/>
                <a:gd name="connsiteX21" fmla="*/ 372533 w 1154853"/>
                <a:gd name="connsiteY21" fmla="*/ 596053 h 1093893"/>
                <a:gd name="connsiteX22" fmla="*/ 403013 w 1154853"/>
                <a:gd name="connsiteY22" fmla="*/ 596053 h 1093893"/>
                <a:gd name="connsiteX23" fmla="*/ 403013 w 1154853"/>
                <a:gd name="connsiteY23" fmla="*/ 653627 h 1093893"/>
                <a:gd name="connsiteX24" fmla="*/ 403013 w 1154853"/>
                <a:gd name="connsiteY24" fmla="*/ 653627 h 1093893"/>
                <a:gd name="connsiteX25" fmla="*/ 403013 w 1154853"/>
                <a:gd name="connsiteY25" fmla="*/ 653627 h 1093893"/>
                <a:gd name="connsiteX26" fmla="*/ 433493 w 1154853"/>
                <a:gd name="connsiteY26" fmla="*/ 653627 h 1093893"/>
                <a:gd name="connsiteX27" fmla="*/ 433493 w 1154853"/>
                <a:gd name="connsiteY27" fmla="*/ 701040 h 1093893"/>
                <a:gd name="connsiteX28" fmla="*/ 453813 w 1154853"/>
                <a:gd name="connsiteY28" fmla="*/ 701040 h 1093893"/>
                <a:gd name="connsiteX29" fmla="*/ 453813 w 1154853"/>
                <a:gd name="connsiteY29" fmla="*/ 738293 h 1093893"/>
                <a:gd name="connsiteX30" fmla="*/ 508000 w 1154853"/>
                <a:gd name="connsiteY30" fmla="*/ 738293 h 1093893"/>
                <a:gd name="connsiteX31" fmla="*/ 508000 w 1154853"/>
                <a:gd name="connsiteY31" fmla="*/ 755227 h 1093893"/>
                <a:gd name="connsiteX32" fmla="*/ 552027 w 1154853"/>
                <a:gd name="connsiteY32" fmla="*/ 755227 h 1093893"/>
                <a:gd name="connsiteX33" fmla="*/ 552027 w 1154853"/>
                <a:gd name="connsiteY33" fmla="*/ 789093 h 1093893"/>
                <a:gd name="connsiteX34" fmla="*/ 612987 w 1154853"/>
                <a:gd name="connsiteY34" fmla="*/ 789093 h 1093893"/>
                <a:gd name="connsiteX35" fmla="*/ 612987 w 1154853"/>
                <a:gd name="connsiteY35" fmla="*/ 839893 h 1093893"/>
                <a:gd name="connsiteX36" fmla="*/ 697653 w 1154853"/>
                <a:gd name="connsiteY36" fmla="*/ 839893 h 1093893"/>
                <a:gd name="connsiteX37" fmla="*/ 697653 w 1154853"/>
                <a:gd name="connsiteY37" fmla="*/ 870373 h 1093893"/>
                <a:gd name="connsiteX38" fmla="*/ 758613 w 1154853"/>
                <a:gd name="connsiteY38" fmla="*/ 870373 h 1093893"/>
                <a:gd name="connsiteX39" fmla="*/ 758613 w 1154853"/>
                <a:gd name="connsiteY39" fmla="*/ 870373 h 1093893"/>
                <a:gd name="connsiteX40" fmla="*/ 758613 w 1154853"/>
                <a:gd name="connsiteY40" fmla="*/ 900853 h 1093893"/>
                <a:gd name="connsiteX41" fmla="*/ 850053 w 1154853"/>
                <a:gd name="connsiteY41" fmla="*/ 900853 h 1093893"/>
                <a:gd name="connsiteX42" fmla="*/ 850053 w 1154853"/>
                <a:gd name="connsiteY42" fmla="*/ 927947 h 1093893"/>
                <a:gd name="connsiteX43" fmla="*/ 911013 w 1154853"/>
                <a:gd name="connsiteY43" fmla="*/ 927947 h 1093893"/>
                <a:gd name="connsiteX44" fmla="*/ 911013 w 1154853"/>
                <a:gd name="connsiteY44" fmla="*/ 958427 h 1093893"/>
                <a:gd name="connsiteX45" fmla="*/ 995680 w 1154853"/>
                <a:gd name="connsiteY45" fmla="*/ 958427 h 1093893"/>
                <a:gd name="connsiteX46" fmla="*/ 995680 w 1154853"/>
                <a:gd name="connsiteY46" fmla="*/ 978747 h 1093893"/>
                <a:gd name="connsiteX47" fmla="*/ 1036320 w 1154853"/>
                <a:gd name="connsiteY47" fmla="*/ 978747 h 1093893"/>
                <a:gd name="connsiteX48" fmla="*/ 1036320 w 1154853"/>
                <a:gd name="connsiteY48" fmla="*/ 1039707 h 1093893"/>
                <a:gd name="connsiteX49" fmla="*/ 1104053 w 1154853"/>
                <a:gd name="connsiteY49" fmla="*/ 1039707 h 1093893"/>
                <a:gd name="connsiteX50" fmla="*/ 1107440 w 1154853"/>
                <a:gd name="connsiteY50" fmla="*/ 1070187 h 1093893"/>
                <a:gd name="connsiteX51" fmla="*/ 1137921 w 1154853"/>
                <a:gd name="connsiteY51" fmla="*/ 1060028 h 1093893"/>
                <a:gd name="connsiteX52" fmla="*/ 1120987 w 1154853"/>
                <a:gd name="connsiteY52" fmla="*/ 1093893 h 1093893"/>
                <a:gd name="connsiteX53" fmla="*/ 1154853 w 1154853"/>
                <a:gd name="connsiteY53" fmla="*/ 1093893 h 1093893"/>
                <a:gd name="connsiteX54" fmla="*/ 1154853 w 1154853"/>
                <a:gd name="connsiteY54" fmla="*/ 1093893 h 1093893"/>
                <a:gd name="connsiteX0" fmla="*/ 0 w 1154853"/>
                <a:gd name="connsiteY0" fmla="*/ 0 h 1093893"/>
                <a:gd name="connsiteX1" fmla="*/ 0 w 1154853"/>
                <a:gd name="connsiteY1" fmla="*/ 47413 h 1093893"/>
                <a:gd name="connsiteX2" fmla="*/ 60960 w 1154853"/>
                <a:gd name="connsiteY2" fmla="*/ 47413 h 1093893"/>
                <a:gd name="connsiteX3" fmla="*/ 60960 w 1154853"/>
                <a:gd name="connsiteY3" fmla="*/ 77893 h 1093893"/>
                <a:gd name="connsiteX4" fmla="*/ 98213 w 1154853"/>
                <a:gd name="connsiteY4" fmla="*/ 77893 h 1093893"/>
                <a:gd name="connsiteX5" fmla="*/ 98213 w 1154853"/>
                <a:gd name="connsiteY5" fmla="*/ 304800 h 1093893"/>
                <a:gd name="connsiteX6" fmla="*/ 199813 w 1154853"/>
                <a:gd name="connsiteY6" fmla="*/ 304800 h 1093893"/>
                <a:gd name="connsiteX7" fmla="*/ 199813 w 1154853"/>
                <a:gd name="connsiteY7" fmla="*/ 338667 h 1093893"/>
                <a:gd name="connsiteX8" fmla="*/ 277707 w 1154853"/>
                <a:gd name="connsiteY8" fmla="*/ 338667 h 1093893"/>
                <a:gd name="connsiteX9" fmla="*/ 277707 w 1154853"/>
                <a:gd name="connsiteY9" fmla="*/ 372533 h 1093893"/>
                <a:gd name="connsiteX10" fmla="*/ 311573 w 1154853"/>
                <a:gd name="connsiteY10" fmla="*/ 372533 h 1093893"/>
                <a:gd name="connsiteX11" fmla="*/ 311573 w 1154853"/>
                <a:gd name="connsiteY11" fmla="*/ 372533 h 1093893"/>
                <a:gd name="connsiteX12" fmla="*/ 328507 w 1154853"/>
                <a:gd name="connsiteY12" fmla="*/ 389467 h 1093893"/>
                <a:gd name="connsiteX13" fmla="*/ 328507 w 1154853"/>
                <a:gd name="connsiteY13" fmla="*/ 474133 h 1093893"/>
                <a:gd name="connsiteX14" fmla="*/ 342053 w 1154853"/>
                <a:gd name="connsiteY14" fmla="*/ 474133 h 1093893"/>
                <a:gd name="connsiteX15" fmla="*/ 342053 w 1154853"/>
                <a:gd name="connsiteY15" fmla="*/ 511387 h 1093893"/>
                <a:gd name="connsiteX16" fmla="*/ 342053 w 1154853"/>
                <a:gd name="connsiteY16" fmla="*/ 545253 h 1093893"/>
                <a:gd name="connsiteX17" fmla="*/ 342053 w 1154853"/>
                <a:gd name="connsiteY17" fmla="*/ 545253 h 1093893"/>
                <a:gd name="connsiteX18" fmla="*/ 372533 w 1154853"/>
                <a:gd name="connsiteY18" fmla="*/ 545253 h 1093893"/>
                <a:gd name="connsiteX19" fmla="*/ 372533 w 1154853"/>
                <a:gd name="connsiteY19" fmla="*/ 596053 h 1093893"/>
                <a:gd name="connsiteX20" fmla="*/ 372533 w 1154853"/>
                <a:gd name="connsiteY20" fmla="*/ 596053 h 1093893"/>
                <a:gd name="connsiteX21" fmla="*/ 372533 w 1154853"/>
                <a:gd name="connsiteY21" fmla="*/ 596053 h 1093893"/>
                <a:gd name="connsiteX22" fmla="*/ 403013 w 1154853"/>
                <a:gd name="connsiteY22" fmla="*/ 596053 h 1093893"/>
                <a:gd name="connsiteX23" fmla="*/ 403013 w 1154853"/>
                <a:gd name="connsiteY23" fmla="*/ 653627 h 1093893"/>
                <a:gd name="connsiteX24" fmla="*/ 403013 w 1154853"/>
                <a:gd name="connsiteY24" fmla="*/ 653627 h 1093893"/>
                <a:gd name="connsiteX25" fmla="*/ 403013 w 1154853"/>
                <a:gd name="connsiteY25" fmla="*/ 653627 h 1093893"/>
                <a:gd name="connsiteX26" fmla="*/ 433493 w 1154853"/>
                <a:gd name="connsiteY26" fmla="*/ 653627 h 1093893"/>
                <a:gd name="connsiteX27" fmla="*/ 433493 w 1154853"/>
                <a:gd name="connsiteY27" fmla="*/ 701040 h 1093893"/>
                <a:gd name="connsiteX28" fmla="*/ 453813 w 1154853"/>
                <a:gd name="connsiteY28" fmla="*/ 701040 h 1093893"/>
                <a:gd name="connsiteX29" fmla="*/ 453813 w 1154853"/>
                <a:gd name="connsiteY29" fmla="*/ 738293 h 1093893"/>
                <a:gd name="connsiteX30" fmla="*/ 508000 w 1154853"/>
                <a:gd name="connsiteY30" fmla="*/ 738293 h 1093893"/>
                <a:gd name="connsiteX31" fmla="*/ 508000 w 1154853"/>
                <a:gd name="connsiteY31" fmla="*/ 755227 h 1093893"/>
                <a:gd name="connsiteX32" fmla="*/ 552027 w 1154853"/>
                <a:gd name="connsiteY32" fmla="*/ 755227 h 1093893"/>
                <a:gd name="connsiteX33" fmla="*/ 552027 w 1154853"/>
                <a:gd name="connsiteY33" fmla="*/ 789093 h 1093893"/>
                <a:gd name="connsiteX34" fmla="*/ 612987 w 1154853"/>
                <a:gd name="connsiteY34" fmla="*/ 789093 h 1093893"/>
                <a:gd name="connsiteX35" fmla="*/ 612987 w 1154853"/>
                <a:gd name="connsiteY35" fmla="*/ 839893 h 1093893"/>
                <a:gd name="connsiteX36" fmla="*/ 697653 w 1154853"/>
                <a:gd name="connsiteY36" fmla="*/ 839893 h 1093893"/>
                <a:gd name="connsiteX37" fmla="*/ 697653 w 1154853"/>
                <a:gd name="connsiteY37" fmla="*/ 870373 h 1093893"/>
                <a:gd name="connsiteX38" fmla="*/ 758613 w 1154853"/>
                <a:gd name="connsiteY38" fmla="*/ 870373 h 1093893"/>
                <a:gd name="connsiteX39" fmla="*/ 758613 w 1154853"/>
                <a:gd name="connsiteY39" fmla="*/ 870373 h 1093893"/>
                <a:gd name="connsiteX40" fmla="*/ 758613 w 1154853"/>
                <a:gd name="connsiteY40" fmla="*/ 900853 h 1093893"/>
                <a:gd name="connsiteX41" fmla="*/ 850053 w 1154853"/>
                <a:gd name="connsiteY41" fmla="*/ 900853 h 1093893"/>
                <a:gd name="connsiteX42" fmla="*/ 850053 w 1154853"/>
                <a:gd name="connsiteY42" fmla="*/ 927947 h 1093893"/>
                <a:gd name="connsiteX43" fmla="*/ 911013 w 1154853"/>
                <a:gd name="connsiteY43" fmla="*/ 927947 h 1093893"/>
                <a:gd name="connsiteX44" fmla="*/ 911013 w 1154853"/>
                <a:gd name="connsiteY44" fmla="*/ 958427 h 1093893"/>
                <a:gd name="connsiteX45" fmla="*/ 995680 w 1154853"/>
                <a:gd name="connsiteY45" fmla="*/ 958427 h 1093893"/>
                <a:gd name="connsiteX46" fmla="*/ 995680 w 1154853"/>
                <a:gd name="connsiteY46" fmla="*/ 978747 h 1093893"/>
                <a:gd name="connsiteX47" fmla="*/ 1036320 w 1154853"/>
                <a:gd name="connsiteY47" fmla="*/ 978747 h 1093893"/>
                <a:gd name="connsiteX48" fmla="*/ 1036320 w 1154853"/>
                <a:gd name="connsiteY48" fmla="*/ 1039707 h 1093893"/>
                <a:gd name="connsiteX49" fmla="*/ 1104053 w 1154853"/>
                <a:gd name="connsiteY49" fmla="*/ 1039707 h 1093893"/>
                <a:gd name="connsiteX50" fmla="*/ 1107440 w 1154853"/>
                <a:gd name="connsiteY50" fmla="*/ 1070187 h 1093893"/>
                <a:gd name="connsiteX51" fmla="*/ 1120987 w 1154853"/>
                <a:gd name="connsiteY51" fmla="*/ 1073575 h 1093893"/>
                <a:gd name="connsiteX52" fmla="*/ 1120987 w 1154853"/>
                <a:gd name="connsiteY52" fmla="*/ 1093893 h 1093893"/>
                <a:gd name="connsiteX53" fmla="*/ 1154853 w 1154853"/>
                <a:gd name="connsiteY53" fmla="*/ 1093893 h 1093893"/>
                <a:gd name="connsiteX54" fmla="*/ 1154853 w 1154853"/>
                <a:gd name="connsiteY54" fmla="*/ 1093893 h 109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54853" h="1093893">
                  <a:moveTo>
                    <a:pt x="0" y="0"/>
                  </a:moveTo>
                  <a:lnTo>
                    <a:pt x="0" y="47413"/>
                  </a:lnTo>
                  <a:lnTo>
                    <a:pt x="60960" y="47413"/>
                  </a:lnTo>
                  <a:lnTo>
                    <a:pt x="60960" y="77893"/>
                  </a:lnTo>
                  <a:lnTo>
                    <a:pt x="98213" y="77893"/>
                  </a:lnTo>
                  <a:lnTo>
                    <a:pt x="98213" y="304800"/>
                  </a:lnTo>
                  <a:lnTo>
                    <a:pt x="199813" y="304800"/>
                  </a:lnTo>
                  <a:lnTo>
                    <a:pt x="199813" y="338667"/>
                  </a:lnTo>
                  <a:lnTo>
                    <a:pt x="277707" y="338667"/>
                  </a:lnTo>
                  <a:lnTo>
                    <a:pt x="277707" y="372533"/>
                  </a:lnTo>
                  <a:lnTo>
                    <a:pt x="311573" y="372533"/>
                  </a:lnTo>
                  <a:lnTo>
                    <a:pt x="311573" y="372533"/>
                  </a:lnTo>
                  <a:lnTo>
                    <a:pt x="328507" y="389467"/>
                  </a:lnTo>
                  <a:lnTo>
                    <a:pt x="328507" y="474133"/>
                  </a:lnTo>
                  <a:lnTo>
                    <a:pt x="342053" y="474133"/>
                  </a:lnTo>
                  <a:lnTo>
                    <a:pt x="342053" y="511387"/>
                  </a:lnTo>
                  <a:lnTo>
                    <a:pt x="342053" y="545253"/>
                  </a:lnTo>
                  <a:lnTo>
                    <a:pt x="342053" y="545253"/>
                  </a:lnTo>
                  <a:lnTo>
                    <a:pt x="372533" y="545253"/>
                  </a:lnTo>
                  <a:lnTo>
                    <a:pt x="372533" y="596053"/>
                  </a:lnTo>
                  <a:lnTo>
                    <a:pt x="372533" y="596053"/>
                  </a:lnTo>
                  <a:lnTo>
                    <a:pt x="372533" y="596053"/>
                  </a:lnTo>
                  <a:lnTo>
                    <a:pt x="403013" y="596053"/>
                  </a:lnTo>
                  <a:lnTo>
                    <a:pt x="403013" y="653627"/>
                  </a:lnTo>
                  <a:lnTo>
                    <a:pt x="403013" y="653627"/>
                  </a:lnTo>
                  <a:lnTo>
                    <a:pt x="403013" y="653627"/>
                  </a:lnTo>
                  <a:lnTo>
                    <a:pt x="433493" y="653627"/>
                  </a:lnTo>
                  <a:lnTo>
                    <a:pt x="433493" y="701040"/>
                  </a:lnTo>
                  <a:lnTo>
                    <a:pt x="453813" y="701040"/>
                  </a:lnTo>
                  <a:lnTo>
                    <a:pt x="453813" y="738293"/>
                  </a:lnTo>
                  <a:lnTo>
                    <a:pt x="508000" y="738293"/>
                  </a:lnTo>
                  <a:lnTo>
                    <a:pt x="508000" y="755227"/>
                  </a:lnTo>
                  <a:lnTo>
                    <a:pt x="552027" y="755227"/>
                  </a:lnTo>
                  <a:lnTo>
                    <a:pt x="552027" y="789093"/>
                  </a:lnTo>
                  <a:lnTo>
                    <a:pt x="612987" y="789093"/>
                  </a:lnTo>
                  <a:lnTo>
                    <a:pt x="612987" y="839893"/>
                  </a:lnTo>
                  <a:lnTo>
                    <a:pt x="697653" y="839893"/>
                  </a:lnTo>
                  <a:lnTo>
                    <a:pt x="697653" y="870373"/>
                  </a:lnTo>
                  <a:lnTo>
                    <a:pt x="758613" y="870373"/>
                  </a:lnTo>
                  <a:lnTo>
                    <a:pt x="758613" y="870373"/>
                  </a:lnTo>
                  <a:lnTo>
                    <a:pt x="758613" y="900853"/>
                  </a:lnTo>
                  <a:lnTo>
                    <a:pt x="850053" y="900853"/>
                  </a:lnTo>
                  <a:lnTo>
                    <a:pt x="850053" y="927947"/>
                  </a:lnTo>
                  <a:lnTo>
                    <a:pt x="911013" y="927947"/>
                  </a:lnTo>
                  <a:lnTo>
                    <a:pt x="911013" y="958427"/>
                  </a:lnTo>
                  <a:lnTo>
                    <a:pt x="995680" y="958427"/>
                  </a:lnTo>
                  <a:lnTo>
                    <a:pt x="995680" y="978747"/>
                  </a:lnTo>
                  <a:lnTo>
                    <a:pt x="1036320" y="978747"/>
                  </a:lnTo>
                  <a:lnTo>
                    <a:pt x="1036320" y="1039707"/>
                  </a:lnTo>
                  <a:lnTo>
                    <a:pt x="1104053" y="1039707"/>
                  </a:lnTo>
                  <a:lnTo>
                    <a:pt x="1107440" y="1070187"/>
                  </a:lnTo>
                  <a:lnTo>
                    <a:pt x="1120987" y="1073575"/>
                  </a:lnTo>
                  <a:lnTo>
                    <a:pt x="1120987" y="1093893"/>
                  </a:lnTo>
                  <a:lnTo>
                    <a:pt x="1154853" y="1093893"/>
                  </a:lnTo>
                  <a:lnTo>
                    <a:pt x="1154853" y="1093893"/>
                  </a:lnTo>
                </a:path>
              </a:pathLst>
            </a:custGeom>
            <a:noFill/>
            <a:ln w="28575">
              <a:solidFill>
                <a:schemeClr val="accent3"/>
              </a:solidFill>
              <a:miter lim="800000"/>
              <a:headEnd/>
              <a:tailEnd/>
            </a:ln>
          </p:spPr>
          <p:txBody>
            <a:bodyPr rtlCol="0" anchor="ctr"/>
            <a:lstStyle/>
            <a:p>
              <a:pPr algn="ctr"/>
              <a:endParaRPr lang="en-US" dirty="0"/>
            </a:p>
          </p:txBody>
        </p:sp>
      </p:grpSp>
      <p:sp>
        <p:nvSpPr>
          <p:cNvPr id="204" name="TextBox 203">
            <a:extLst>
              <a:ext uri="{FF2B5EF4-FFF2-40B4-BE49-F238E27FC236}">
                <a16:creationId xmlns:a16="http://schemas.microsoft.com/office/drawing/2014/main" id="{611920E6-1B12-2A21-A2BB-F54A716F7FF6}"/>
              </a:ext>
            </a:extLst>
          </p:cNvPr>
          <p:cNvSpPr txBox="1"/>
          <p:nvPr/>
        </p:nvSpPr>
        <p:spPr bwMode="auto">
          <a:xfrm>
            <a:off x="6015236" y="5454734"/>
            <a:ext cx="1260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900" dirty="0">
                <a:solidFill>
                  <a:schemeClr val="bg1"/>
                </a:solidFill>
                <a:latin typeface="Calibri" panose="020F0502020204030204" pitchFamily="34" charset="0"/>
              </a:rPr>
              <a:t>Acala w/uIGHV</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IdR/BR w/uIGHV</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Acala w/mIGHV</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IdR/BR w/mIGHV</a:t>
            </a:r>
          </a:p>
        </p:txBody>
      </p:sp>
    </p:spTree>
    <p:extLst>
      <p:ext uri="{BB962C8B-B14F-4D97-AF65-F5344CB8AC3E}">
        <p14:creationId xmlns:p14="http://schemas.microsoft.com/office/powerpoint/2010/main" val="87297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Investigator-Assessed PFS in Prespecified Patient Subgroups </a:t>
            </a:r>
            <a:endParaRPr lang="en-US" altLang="en-US" dirty="0"/>
          </a:p>
        </p:txBody>
      </p:sp>
      <p:sp>
        <p:nvSpPr>
          <p:cNvPr id="11" name="Text Box 11">
            <a:extLst>
              <a:ext uri="{FF2B5EF4-FFF2-40B4-BE49-F238E27FC236}">
                <a16:creationId xmlns:a16="http://schemas.microsoft.com/office/drawing/2014/main" id="{54C04E80-A5FC-1040-B055-113E2CA60F5E}"/>
              </a:ext>
            </a:extLst>
          </p:cNvPr>
          <p:cNvSpPr txBox="1">
            <a:spLocks noChangeArrowheads="1"/>
          </p:cNvSpPr>
          <p:nvPr/>
        </p:nvSpPr>
        <p:spPr bwMode="auto">
          <a:xfrm>
            <a:off x="462071" y="636755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cxnSp>
        <p:nvCxnSpPr>
          <p:cNvPr id="4" name="Straight Connector 3">
            <a:extLst>
              <a:ext uri="{FF2B5EF4-FFF2-40B4-BE49-F238E27FC236}">
                <a16:creationId xmlns:a16="http://schemas.microsoft.com/office/drawing/2014/main" id="{33318D8B-F1F9-418F-3336-6304D820612F}"/>
              </a:ext>
            </a:extLst>
          </p:cNvPr>
          <p:cNvCxnSpPr>
            <a:cxnSpLocks/>
          </p:cNvCxnSpPr>
          <p:nvPr/>
        </p:nvCxnSpPr>
        <p:spPr bwMode="auto">
          <a:xfrm>
            <a:off x="5749047" y="6111319"/>
            <a:ext cx="291829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4784A408-B0AF-624C-4755-653A57FDA7A5}"/>
              </a:ext>
            </a:extLst>
          </p:cNvPr>
          <p:cNvCxnSpPr>
            <a:cxnSpLocks/>
          </p:cNvCxnSpPr>
          <p:nvPr/>
        </p:nvCxnSpPr>
        <p:spPr bwMode="auto">
          <a:xfrm flipV="1">
            <a:off x="7597302" y="1836954"/>
            <a:ext cx="0" cy="4274365"/>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1D35A24-DCFE-C897-A67A-4473F40E16BD}"/>
              </a:ext>
            </a:extLst>
          </p:cNvPr>
          <p:cNvCxnSpPr>
            <a:cxnSpLocks/>
          </p:cNvCxnSpPr>
          <p:nvPr/>
        </p:nvCxnSpPr>
        <p:spPr bwMode="auto">
          <a:xfrm>
            <a:off x="5992238" y="61113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EEB8E65-7BBA-7A8B-D6FC-8140B41BEFA8}"/>
              </a:ext>
            </a:extLst>
          </p:cNvPr>
          <p:cNvCxnSpPr>
            <a:cxnSpLocks/>
          </p:cNvCxnSpPr>
          <p:nvPr/>
        </p:nvCxnSpPr>
        <p:spPr bwMode="auto">
          <a:xfrm>
            <a:off x="6350794" y="61113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FBD21DC-3BB3-6DEC-622F-2524F90330C4}"/>
              </a:ext>
            </a:extLst>
          </p:cNvPr>
          <p:cNvCxnSpPr>
            <a:cxnSpLocks/>
          </p:cNvCxnSpPr>
          <p:nvPr/>
        </p:nvCxnSpPr>
        <p:spPr bwMode="auto">
          <a:xfrm>
            <a:off x="7208113" y="61113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89FB8F5-ADB4-49E2-9DA4-03C28C5E01F0}"/>
              </a:ext>
            </a:extLst>
          </p:cNvPr>
          <p:cNvCxnSpPr>
            <a:cxnSpLocks/>
          </p:cNvCxnSpPr>
          <p:nvPr/>
        </p:nvCxnSpPr>
        <p:spPr bwMode="auto">
          <a:xfrm>
            <a:off x="7592739" y="61113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C5C7FDF-DFFA-AB4C-5EDD-B903B42BCF71}"/>
              </a:ext>
            </a:extLst>
          </p:cNvPr>
          <p:cNvCxnSpPr>
            <a:cxnSpLocks/>
          </p:cNvCxnSpPr>
          <p:nvPr/>
        </p:nvCxnSpPr>
        <p:spPr bwMode="auto">
          <a:xfrm>
            <a:off x="8307609" y="61113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15">
            <a:extLst>
              <a:ext uri="{FF2B5EF4-FFF2-40B4-BE49-F238E27FC236}">
                <a16:creationId xmlns:a16="http://schemas.microsoft.com/office/drawing/2014/main" id="{476A4FA5-78E4-9F58-A9E4-44A1F672ABA4}"/>
              </a:ext>
            </a:extLst>
          </p:cNvPr>
          <p:cNvCxnSpPr/>
          <p:nvPr/>
        </p:nvCxnSpPr>
        <p:spPr bwMode="auto">
          <a:xfrm flipH="1">
            <a:off x="7125670" y="6459680"/>
            <a:ext cx="412311"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F7F52DAC-3573-F429-96B8-D957E8E53105}"/>
              </a:ext>
            </a:extLst>
          </p:cNvPr>
          <p:cNvCxnSpPr/>
          <p:nvPr/>
        </p:nvCxnSpPr>
        <p:spPr bwMode="auto">
          <a:xfrm>
            <a:off x="7644384" y="6459680"/>
            <a:ext cx="408986"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6E783D4D-511D-ADC1-4950-E8646BE5C504}"/>
              </a:ext>
            </a:extLst>
          </p:cNvPr>
          <p:cNvSpPr txBox="1"/>
          <p:nvPr/>
        </p:nvSpPr>
        <p:spPr bwMode="auto">
          <a:xfrm>
            <a:off x="5921986" y="6285973"/>
            <a:ext cx="15395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Acala</a:t>
            </a:r>
          </a:p>
        </p:txBody>
      </p:sp>
      <p:sp>
        <p:nvSpPr>
          <p:cNvPr id="22" name="TextBox 21">
            <a:extLst>
              <a:ext uri="{FF2B5EF4-FFF2-40B4-BE49-F238E27FC236}">
                <a16:creationId xmlns:a16="http://schemas.microsoft.com/office/drawing/2014/main" id="{BE370589-57E6-8178-C04B-F18728F72C1C}"/>
              </a:ext>
            </a:extLst>
          </p:cNvPr>
          <p:cNvSpPr txBox="1"/>
          <p:nvPr/>
        </p:nvSpPr>
        <p:spPr bwMode="auto">
          <a:xfrm>
            <a:off x="8031756" y="6277337"/>
            <a:ext cx="15395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IdR/BR</a:t>
            </a:r>
          </a:p>
        </p:txBody>
      </p:sp>
      <p:sp>
        <p:nvSpPr>
          <p:cNvPr id="23" name="TextBox 22">
            <a:extLst>
              <a:ext uri="{FF2B5EF4-FFF2-40B4-BE49-F238E27FC236}">
                <a16:creationId xmlns:a16="http://schemas.microsoft.com/office/drawing/2014/main" id="{B755D314-869F-C45E-B646-642B53BB884E}"/>
              </a:ext>
            </a:extLst>
          </p:cNvPr>
          <p:cNvSpPr txBox="1"/>
          <p:nvPr/>
        </p:nvSpPr>
        <p:spPr bwMode="auto">
          <a:xfrm>
            <a:off x="5720278" y="6098661"/>
            <a:ext cx="543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0.05</a:t>
            </a:r>
          </a:p>
        </p:txBody>
      </p:sp>
      <p:sp>
        <p:nvSpPr>
          <p:cNvPr id="24" name="TextBox 23">
            <a:extLst>
              <a:ext uri="{FF2B5EF4-FFF2-40B4-BE49-F238E27FC236}">
                <a16:creationId xmlns:a16="http://schemas.microsoft.com/office/drawing/2014/main" id="{67550628-5E3E-1493-9B6D-868E7F5A16DE}"/>
              </a:ext>
            </a:extLst>
          </p:cNvPr>
          <p:cNvSpPr txBox="1"/>
          <p:nvPr/>
        </p:nvSpPr>
        <p:spPr bwMode="auto">
          <a:xfrm>
            <a:off x="6075513" y="6098661"/>
            <a:ext cx="543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25" name="TextBox 24">
            <a:extLst>
              <a:ext uri="{FF2B5EF4-FFF2-40B4-BE49-F238E27FC236}">
                <a16:creationId xmlns:a16="http://schemas.microsoft.com/office/drawing/2014/main" id="{ACE36DAA-6201-D3BC-7F40-71104D8D2D85}"/>
              </a:ext>
            </a:extLst>
          </p:cNvPr>
          <p:cNvSpPr txBox="1"/>
          <p:nvPr/>
        </p:nvSpPr>
        <p:spPr bwMode="auto">
          <a:xfrm>
            <a:off x="6940158" y="6098661"/>
            <a:ext cx="543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26" name="TextBox 25">
            <a:extLst>
              <a:ext uri="{FF2B5EF4-FFF2-40B4-BE49-F238E27FC236}">
                <a16:creationId xmlns:a16="http://schemas.microsoft.com/office/drawing/2014/main" id="{0FB92FA1-D51A-7A32-3DCB-AE1AB1BDE95C}"/>
              </a:ext>
            </a:extLst>
          </p:cNvPr>
          <p:cNvSpPr txBox="1"/>
          <p:nvPr/>
        </p:nvSpPr>
        <p:spPr bwMode="auto">
          <a:xfrm>
            <a:off x="7321744" y="6098661"/>
            <a:ext cx="543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D7BF6EAB-F712-11A6-AF39-6F674894DB8B}"/>
              </a:ext>
            </a:extLst>
          </p:cNvPr>
          <p:cNvSpPr txBox="1"/>
          <p:nvPr/>
        </p:nvSpPr>
        <p:spPr bwMode="auto">
          <a:xfrm>
            <a:off x="8031756" y="6098661"/>
            <a:ext cx="543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28" name="TextBox 27">
            <a:extLst>
              <a:ext uri="{FF2B5EF4-FFF2-40B4-BE49-F238E27FC236}">
                <a16:creationId xmlns:a16="http://schemas.microsoft.com/office/drawing/2014/main" id="{9A0B01FB-5FD5-BA05-3AC1-FD0601B31976}"/>
              </a:ext>
            </a:extLst>
          </p:cNvPr>
          <p:cNvSpPr txBox="1"/>
          <p:nvPr/>
        </p:nvSpPr>
        <p:spPr bwMode="auto">
          <a:xfrm>
            <a:off x="8524262" y="1416934"/>
            <a:ext cx="1539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Hazard Ratio</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(95% CI)</a:t>
            </a:r>
          </a:p>
        </p:txBody>
      </p:sp>
      <p:sp>
        <p:nvSpPr>
          <p:cNvPr id="29" name="TextBox 28">
            <a:extLst>
              <a:ext uri="{FF2B5EF4-FFF2-40B4-BE49-F238E27FC236}">
                <a16:creationId xmlns:a16="http://schemas.microsoft.com/office/drawing/2014/main" id="{649A392C-AED1-6E47-FEA7-001BEACC143B}"/>
              </a:ext>
            </a:extLst>
          </p:cNvPr>
          <p:cNvSpPr txBox="1"/>
          <p:nvPr/>
        </p:nvSpPr>
        <p:spPr bwMode="auto">
          <a:xfrm>
            <a:off x="8541380" y="1845703"/>
            <a:ext cx="1539517" cy="429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Aft>
                <a:spcPct val="0"/>
              </a:spcAft>
              <a:buClrTx/>
              <a:buFontTx/>
              <a:buNone/>
            </a:pPr>
            <a:r>
              <a:rPr lang="en-US" sz="1100" dirty="0">
                <a:solidFill>
                  <a:schemeClr val="bg1"/>
                </a:solidFill>
                <a:latin typeface="Calibri" panose="020F0502020204030204" pitchFamily="34" charset="0"/>
              </a:rPr>
              <a:t>0.28 (0.20, 0.38)</a:t>
            </a:r>
          </a:p>
          <a:p>
            <a:pPr algn="ctr">
              <a:lnSpc>
                <a:spcPct val="80000"/>
              </a:lnSpc>
              <a:spcAft>
                <a:spcPct val="0"/>
              </a:spcAft>
              <a:buClrTx/>
              <a:buFontTx/>
              <a:buNone/>
            </a:pP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0.23 (0.14, 0.39)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0.33 (0.23, 0.49)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0.30 (0.20, 0.43)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0.26 (0.15, 0.47)</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0.30 (0.22, 0.42)</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0.22 (0.08, 0.61)</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0.32 (0.22, 0.49)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0.24 (0.15, 0.39)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0.34 (0.22, 0.53)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0.22 (0.14, 0.35)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0.28 (0.20, 0.39)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0.40 (0.17, 0.92)</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0.13 (0.06. 0.29)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0.32 (0.23, 0.45)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0.25 (0.14, 0.46)</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0.28 (0.19, 0.41)</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0.34 (0.13, 0.93)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0.29 (0.20, 0.41)</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0.18 (0.02, 1.84)</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0.28 (0.21, 0.39) </a:t>
            </a:r>
          </a:p>
        </p:txBody>
      </p:sp>
      <p:sp>
        <p:nvSpPr>
          <p:cNvPr id="30" name="TextBox 29">
            <a:extLst>
              <a:ext uri="{FF2B5EF4-FFF2-40B4-BE49-F238E27FC236}">
                <a16:creationId xmlns:a16="http://schemas.microsoft.com/office/drawing/2014/main" id="{183444AF-5027-D81F-7118-F571D8F0F55E}"/>
              </a:ext>
            </a:extLst>
          </p:cNvPr>
          <p:cNvSpPr txBox="1"/>
          <p:nvPr/>
        </p:nvSpPr>
        <p:spPr bwMode="auto">
          <a:xfrm>
            <a:off x="3392507" y="1372206"/>
            <a:ext cx="2358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Number of Events/Subjects</a:t>
            </a:r>
          </a:p>
        </p:txBody>
      </p:sp>
      <p:cxnSp>
        <p:nvCxnSpPr>
          <p:cNvPr id="31" name="Straight Connector 30">
            <a:extLst>
              <a:ext uri="{FF2B5EF4-FFF2-40B4-BE49-F238E27FC236}">
                <a16:creationId xmlns:a16="http://schemas.microsoft.com/office/drawing/2014/main" id="{B8065B9E-0D4B-B5FE-37A1-E02951EB5D08}"/>
              </a:ext>
            </a:extLst>
          </p:cNvPr>
          <p:cNvCxnSpPr>
            <a:cxnSpLocks/>
          </p:cNvCxnSpPr>
          <p:nvPr/>
        </p:nvCxnSpPr>
        <p:spPr bwMode="auto">
          <a:xfrm>
            <a:off x="3392507" y="1649777"/>
            <a:ext cx="2341980" cy="0"/>
          </a:xfrm>
          <a:prstGeom prst="line">
            <a:avLst/>
          </a:prstGeom>
          <a:noFill/>
          <a:ln w="19050"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8D1B422C-0140-E27A-0216-9BCDCD360A0B}"/>
              </a:ext>
            </a:extLst>
          </p:cNvPr>
          <p:cNvSpPr txBox="1"/>
          <p:nvPr/>
        </p:nvSpPr>
        <p:spPr bwMode="auto">
          <a:xfrm>
            <a:off x="844229" y="1601600"/>
            <a:ext cx="1723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Subgroup Analysis</a:t>
            </a:r>
          </a:p>
        </p:txBody>
      </p:sp>
      <p:sp>
        <p:nvSpPr>
          <p:cNvPr id="34" name="TextBox 33">
            <a:extLst>
              <a:ext uri="{FF2B5EF4-FFF2-40B4-BE49-F238E27FC236}">
                <a16:creationId xmlns:a16="http://schemas.microsoft.com/office/drawing/2014/main" id="{B895E7D4-13E7-5277-4DD3-FE29804F2EE0}"/>
              </a:ext>
            </a:extLst>
          </p:cNvPr>
          <p:cNvSpPr txBox="1"/>
          <p:nvPr/>
        </p:nvSpPr>
        <p:spPr bwMode="auto">
          <a:xfrm>
            <a:off x="3663263" y="1601600"/>
            <a:ext cx="722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Acala</a:t>
            </a:r>
          </a:p>
        </p:txBody>
      </p:sp>
      <p:sp>
        <p:nvSpPr>
          <p:cNvPr id="35" name="TextBox 34">
            <a:extLst>
              <a:ext uri="{FF2B5EF4-FFF2-40B4-BE49-F238E27FC236}">
                <a16:creationId xmlns:a16="http://schemas.microsoft.com/office/drawing/2014/main" id="{D2C8A5D8-E45E-D11D-6616-8853EB03D13F}"/>
              </a:ext>
            </a:extLst>
          </p:cNvPr>
          <p:cNvSpPr txBox="1"/>
          <p:nvPr/>
        </p:nvSpPr>
        <p:spPr bwMode="auto">
          <a:xfrm>
            <a:off x="4679321" y="1601600"/>
            <a:ext cx="722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IdR/BR</a:t>
            </a:r>
          </a:p>
        </p:txBody>
      </p:sp>
      <p:sp>
        <p:nvSpPr>
          <p:cNvPr id="37" name="TextBox 36">
            <a:extLst>
              <a:ext uri="{FF2B5EF4-FFF2-40B4-BE49-F238E27FC236}">
                <a16:creationId xmlns:a16="http://schemas.microsoft.com/office/drawing/2014/main" id="{4FD6445E-5261-1BA9-2C6A-912C7465016E}"/>
              </a:ext>
            </a:extLst>
          </p:cNvPr>
          <p:cNvSpPr txBox="1"/>
          <p:nvPr/>
        </p:nvSpPr>
        <p:spPr bwMode="auto">
          <a:xfrm>
            <a:off x="859274" y="1816281"/>
            <a:ext cx="1984614" cy="429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80000"/>
              </a:lnSpc>
              <a:spcAft>
                <a:spcPct val="0"/>
              </a:spcAft>
              <a:buClrTx/>
              <a:buFontTx/>
              <a:buNone/>
            </a:pPr>
            <a:r>
              <a:rPr lang="en-US" sz="1100" b="1" dirty="0">
                <a:solidFill>
                  <a:schemeClr val="bg1"/>
                </a:solidFill>
                <a:latin typeface="Calibri" panose="020F0502020204030204" pitchFamily="34" charset="0"/>
              </a:rPr>
              <a:t>Overall</a:t>
            </a:r>
            <a:br>
              <a:rPr lang="en-US" sz="1100" b="1"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Age group</a:t>
            </a:r>
            <a:br>
              <a:rPr lang="en-US" sz="1100" b="1"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&lt; 65 years</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 65 years</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Sex</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Male</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Female</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ECOG at randomization</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0,1</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Rai Stage at screening</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Stage 0-II</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Stage III-IV</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Bulky disease</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&lt;5 cm</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 5 cm</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Number of prior therapies</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 4</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Presence of del (17p)</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Yes</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No</a:t>
            </a:r>
            <a:br>
              <a:rPr lang="en-US" sz="1100" dirty="0">
                <a:solidFill>
                  <a:schemeClr val="bg1"/>
                </a:solidFill>
                <a:latin typeface="Calibri" panose="020F0502020204030204" pitchFamily="34" charset="0"/>
              </a:rPr>
            </a:br>
            <a:r>
              <a:rPr lang="en-US" sz="1100" b="1" i="1" dirty="0">
                <a:solidFill>
                  <a:schemeClr val="bg1"/>
                </a:solidFill>
                <a:latin typeface="Calibri" panose="020F0502020204030204" pitchFamily="34" charset="0"/>
              </a:rPr>
              <a:t>TP53</a:t>
            </a:r>
            <a:r>
              <a:rPr lang="en-US" sz="1100" b="1" dirty="0">
                <a:solidFill>
                  <a:schemeClr val="bg1"/>
                </a:solidFill>
                <a:latin typeface="Calibri" panose="020F0502020204030204" pitchFamily="34" charset="0"/>
              </a:rPr>
              <a:t> mutation</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Yes</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No</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IGHV</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Mutated</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Unmutated</a:t>
            </a:r>
            <a:br>
              <a:rPr lang="en-US" sz="1100"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Complex Karyotype</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Yes</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No</a:t>
            </a:r>
          </a:p>
        </p:txBody>
      </p:sp>
      <p:sp>
        <p:nvSpPr>
          <p:cNvPr id="39" name="TextBox 38">
            <a:extLst>
              <a:ext uri="{FF2B5EF4-FFF2-40B4-BE49-F238E27FC236}">
                <a16:creationId xmlns:a16="http://schemas.microsoft.com/office/drawing/2014/main" id="{D99EE992-5C49-6D1D-82E0-32C32FF375E2}"/>
              </a:ext>
            </a:extLst>
          </p:cNvPr>
          <p:cNvSpPr txBox="1"/>
          <p:nvPr/>
        </p:nvSpPr>
        <p:spPr bwMode="auto">
          <a:xfrm>
            <a:off x="3516715" y="1816281"/>
            <a:ext cx="1016058" cy="429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Aft>
                <a:spcPct val="0"/>
              </a:spcAft>
              <a:buClrTx/>
              <a:buFontTx/>
              <a:buNone/>
            </a:pPr>
            <a:r>
              <a:rPr lang="en-US" sz="1100" dirty="0">
                <a:solidFill>
                  <a:schemeClr val="bg1"/>
                </a:solidFill>
                <a:latin typeface="Calibri" panose="020F0502020204030204" pitchFamily="34" charset="0"/>
              </a:rPr>
              <a:t>62/155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21/58</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41/97</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45/108</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17/47</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57/137</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5/18</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37/90</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25/65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30/79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32/76</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53/139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9/16</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12/28</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50/127</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18/39</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43/113</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6/21</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47/109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60/150</a:t>
            </a:r>
          </a:p>
        </p:txBody>
      </p:sp>
      <p:sp>
        <p:nvSpPr>
          <p:cNvPr id="40" name="TextBox 39">
            <a:extLst>
              <a:ext uri="{FF2B5EF4-FFF2-40B4-BE49-F238E27FC236}">
                <a16:creationId xmlns:a16="http://schemas.microsoft.com/office/drawing/2014/main" id="{1DC46084-F59E-C17F-39EC-00285B0C541E}"/>
              </a:ext>
            </a:extLst>
          </p:cNvPr>
          <p:cNvSpPr txBox="1"/>
          <p:nvPr/>
        </p:nvSpPr>
        <p:spPr bwMode="auto">
          <a:xfrm>
            <a:off x="4532773" y="1816281"/>
            <a:ext cx="1016058" cy="429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Aft>
                <a:spcPct val="0"/>
              </a:spcAft>
              <a:buClrTx/>
              <a:buFontTx/>
              <a:buNone/>
            </a:pPr>
            <a:r>
              <a:rPr lang="en-US" sz="1100" dirty="0">
                <a:solidFill>
                  <a:schemeClr val="bg1"/>
                </a:solidFill>
                <a:latin typeface="Calibri" panose="020F0502020204030204" pitchFamily="34" charset="0"/>
              </a:rPr>
              <a:t>119/155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46/57</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73/98</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80/100</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39/55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103/135</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60/20</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67/90</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52/64</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56/80</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63/75</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103/138</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16/17</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22/26</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97/129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29/34</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90/119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11/17</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93/119</a:t>
            </a:r>
            <a:br>
              <a:rPr lang="en-US" sz="1100" dirty="0">
                <a:solidFill>
                  <a:schemeClr val="bg1"/>
                </a:solidFill>
                <a:latin typeface="Calibri" panose="020F0502020204030204" pitchFamily="34" charset="0"/>
              </a:rPr>
            </a:b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3/3</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116/150</a:t>
            </a:r>
          </a:p>
        </p:txBody>
      </p:sp>
      <p:grpSp>
        <p:nvGrpSpPr>
          <p:cNvPr id="44" name="Group 43">
            <a:extLst>
              <a:ext uri="{FF2B5EF4-FFF2-40B4-BE49-F238E27FC236}">
                <a16:creationId xmlns:a16="http://schemas.microsoft.com/office/drawing/2014/main" id="{DD12C5F3-9B47-E8A9-1763-D1607EEB82AE}"/>
              </a:ext>
            </a:extLst>
          </p:cNvPr>
          <p:cNvGrpSpPr/>
          <p:nvPr/>
        </p:nvGrpSpPr>
        <p:grpSpPr>
          <a:xfrm>
            <a:off x="6731876" y="1897763"/>
            <a:ext cx="346841" cy="82794"/>
            <a:chOff x="6731876" y="1866231"/>
            <a:chExt cx="346841" cy="82794"/>
          </a:xfrm>
        </p:grpSpPr>
        <p:cxnSp>
          <p:nvCxnSpPr>
            <p:cNvPr id="41" name="Straight Connector 40">
              <a:extLst>
                <a:ext uri="{FF2B5EF4-FFF2-40B4-BE49-F238E27FC236}">
                  <a16:creationId xmlns:a16="http://schemas.microsoft.com/office/drawing/2014/main" id="{976DE6E0-659A-AC3A-E560-565B9B61C533}"/>
                </a:ext>
              </a:extLst>
            </p:cNvPr>
            <p:cNvCxnSpPr/>
            <p:nvPr/>
          </p:nvCxnSpPr>
          <p:spPr bwMode="auto">
            <a:xfrm>
              <a:off x="6731876" y="1907628"/>
              <a:ext cx="346841" cy="0"/>
            </a:xfrm>
            <a:prstGeom prst="line">
              <a:avLst/>
            </a:prstGeom>
            <a:noFill/>
            <a:ln w="28575" cap="flat" cmpd="sng" algn="ctr">
              <a:solidFill>
                <a:schemeClr val="bg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FEE5FD12-C73E-5EDA-CBBF-90DDDDAAE9E2}"/>
                </a:ext>
              </a:extLst>
            </p:cNvPr>
            <p:cNvSpPr/>
            <p:nvPr/>
          </p:nvSpPr>
          <p:spPr bwMode="auto">
            <a:xfrm>
              <a:off x="6857364"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1ECA308A-BB3C-1663-8865-FB8719EE8372}"/>
              </a:ext>
            </a:extLst>
          </p:cNvPr>
          <p:cNvGrpSpPr/>
          <p:nvPr/>
        </p:nvGrpSpPr>
        <p:grpSpPr>
          <a:xfrm>
            <a:off x="6536713" y="2176276"/>
            <a:ext cx="588957" cy="82794"/>
            <a:chOff x="6614016" y="1866231"/>
            <a:chExt cx="588957" cy="82794"/>
          </a:xfrm>
        </p:grpSpPr>
        <p:cxnSp>
          <p:nvCxnSpPr>
            <p:cNvPr id="47" name="Straight Connector 46">
              <a:extLst>
                <a:ext uri="{FF2B5EF4-FFF2-40B4-BE49-F238E27FC236}">
                  <a16:creationId xmlns:a16="http://schemas.microsoft.com/office/drawing/2014/main" id="{1C803AC3-6DDA-BEED-761D-862CB891CB6A}"/>
                </a:ext>
              </a:extLst>
            </p:cNvPr>
            <p:cNvCxnSpPr>
              <a:cxnSpLocks/>
            </p:cNvCxnSpPr>
            <p:nvPr/>
          </p:nvCxnSpPr>
          <p:spPr bwMode="auto">
            <a:xfrm>
              <a:off x="6614016" y="1907628"/>
              <a:ext cx="588957" cy="0"/>
            </a:xfrm>
            <a:prstGeom prst="line">
              <a:avLst/>
            </a:prstGeom>
            <a:noFill/>
            <a:ln w="28575" cap="flat" cmpd="sng" algn="ctr">
              <a:solidFill>
                <a:schemeClr val="bg1"/>
              </a:solidFill>
              <a:prstDash val="solid"/>
              <a:round/>
              <a:headEnd type="none" w="med" len="med"/>
              <a:tailEnd type="none" w="med" len="med"/>
            </a:ln>
            <a:effectLst/>
          </p:spPr>
        </p:cxnSp>
        <p:sp>
          <p:nvSpPr>
            <p:cNvPr id="48" name="Oval 47">
              <a:extLst>
                <a:ext uri="{FF2B5EF4-FFF2-40B4-BE49-F238E27FC236}">
                  <a16:creationId xmlns:a16="http://schemas.microsoft.com/office/drawing/2014/main" id="{B11C66DA-DE1F-8DFC-75A6-6BFE14EB867A}"/>
                </a:ext>
              </a:extLst>
            </p:cNvPr>
            <p:cNvSpPr/>
            <p:nvPr/>
          </p:nvSpPr>
          <p:spPr bwMode="auto">
            <a:xfrm>
              <a:off x="6857364"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F8742ED5-85E5-A7FC-13C0-0CEFE7DD39FB}"/>
              </a:ext>
            </a:extLst>
          </p:cNvPr>
          <p:cNvGrpSpPr/>
          <p:nvPr/>
        </p:nvGrpSpPr>
        <p:grpSpPr>
          <a:xfrm>
            <a:off x="6752899" y="2561291"/>
            <a:ext cx="372771" cy="120649"/>
            <a:chOff x="6731876" y="1838959"/>
            <a:chExt cx="372771" cy="120649"/>
          </a:xfrm>
        </p:grpSpPr>
        <p:cxnSp>
          <p:nvCxnSpPr>
            <p:cNvPr id="50" name="Straight Connector 49">
              <a:extLst>
                <a:ext uri="{FF2B5EF4-FFF2-40B4-BE49-F238E27FC236}">
                  <a16:creationId xmlns:a16="http://schemas.microsoft.com/office/drawing/2014/main" id="{384B432F-CFD4-14C7-409C-2B5AEACACCA1}"/>
                </a:ext>
              </a:extLst>
            </p:cNvPr>
            <p:cNvCxnSpPr>
              <a:cxnSpLocks/>
            </p:cNvCxnSpPr>
            <p:nvPr/>
          </p:nvCxnSpPr>
          <p:spPr bwMode="auto">
            <a:xfrm>
              <a:off x="6731876" y="1907628"/>
              <a:ext cx="372771" cy="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4A843705-5C97-79BC-EB9A-65CEE3300540}"/>
                </a:ext>
              </a:extLst>
            </p:cNvPr>
            <p:cNvSpPr/>
            <p:nvPr/>
          </p:nvSpPr>
          <p:spPr bwMode="auto">
            <a:xfrm>
              <a:off x="6861074" y="1838959"/>
              <a:ext cx="120649" cy="12064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2" name="Group 51">
            <a:extLst>
              <a:ext uri="{FF2B5EF4-FFF2-40B4-BE49-F238E27FC236}">
                <a16:creationId xmlns:a16="http://schemas.microsoft.com/office/drawing/2014/main" id="{75415958-8930-D544-6E14-6C7B2D44DEA9}"/>
              </a:ext>
            </a:extLst>
          </p:cNvPr>
          <p:cNvGrpSpPr/>
          <p:nvPr/>
        </p:nvGrpSpPr>
        <p:grpSpPr>
          <a:xfrm>
            <a:off x="6804947" y="2303631"/>
            <a:ext cx="403166" cy="82794"/>
            <a:chOff x="6731876" y="1866231"/>
            <a:chExt cx="403166" cy="82794"/>
          </a:xfrm>
        </p:grpSpPr>
        <p:cxnSp>
          <p:nvCxnSpPr>
            <p:cNvPr id="53" name="Straight Connector 52">
              <a:extLst>
                <a:ext uri="{FF2B5EF4-FFF2-40B4-BE49-F238E27FC236}">
                  <a16:creationId xmlns:a16="http://schemas.microsoft.com/office/drawing/2014/main" id="{8B72275B-43AE-5FFD-8960-A462E3DE7106}"/>
                </a:ext>
              </a:extLst>
            </p:cNvPr>
            <p:cNvCxnSpPr>
              <a:cxnSpLocks/>
            </p:cNvCxnSpPr>
            <p:nvPr/>
          </p:nvCxnSpPr>
          <p:spPr bwMode="auto">
            <a:xfrm>
              <a:off x="6731876" y="1907628"/>
              <a:ext cx="403166" cy="0"/>
            </a:xfrm>
            <a:prstGeom prst="line">
              <a:avLst/>
            </a:prstGeom>
            <a:noFill/>
            <a:ln w="28575" cap="flat" cmpd="sng" algn="ctr">
              <a:solidFill>
                <a:schemeClr val="bg1"/>
              </a:solidFill>
              <a:prstDash val="solid"/>
              <a:round/>
              <a:headEnd type="none" w="med" len="med"/>
              <a:tailEnd type="none" w="med" len="med"/>
            </a:ln>
            <a:effectLst/>
          </p:spPr>
        </p:cxnSp>
        <p:sp>
          <p:nvSpPr>
            <p:cNvPr id="54" name="Oval 53">
              <a:extLst>
                <a:ext uri="{FF2B5EF4-FFF2-40B4-BE49-F238E27FC236}">
                  <a16:creationId xmlns:a16="http://schemas.microsoft.com/office/drawing/2014/main" id="{37D03676-8B3F-1154-F506-4A190EC4BD2D}"/>
                </a:ext>
              </a:extLst>
            </p:cNvPr>
            <p:cNvSpPr/>
            <p:nvPr/>
          </p:nvSpPr>
          <p:spPr bwMode="auto">
            <a:xfrm>
              <a:off x="6898549"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392DCD13-3B0F-1162-7E5B-2CA567C1E29D}"/>
              </a:ext>
            </a:extLst>
          </p:cNvPr>
          <p:cNvGrpSpPr/>
          <p:nvPr/>
        </p:nvGrpSpPr>
        <p:grpSpPr>
          <a:xfrm>
            <a:off x="6592443" y="2701068"/>
            <a:ext cx="615670" cy="82794"/>
            <a:chOff x="6585217" y="1866231"/>
            <a:chExt cx="615670" cy="82794"/>
          </a:xfrm>
        </p:grpSpPr>
        <p:cxnSp>
          <p:nvCxnSpPr>
            <p:cNvPr id="56" name="Straight Connector 55">
              <a:extLst>
                <a:ext uri="{FF2B5EF4-FFF2-40B4-BE49-F238E27FC236}">
                  <a16:creationId xmlns:a16="http://schemas.microsoft.com/office/drawing/2014/main" id="{8AFA1161-5393-859E-5AD0-365061D7824F}"/>
                </a:ext>
              </a:extLst>
            </p:cNvPr>
            <p:cNvCxnSpPr>
              <a:cxnSpLocks/>
            </p:cNvCxnSpPr>
            <p:nvPr/>
          </p:nvCxnSpPr>
          <p:spPr bwMode="auto">
            <a:xfrm>
              <a:off x="6585217" y="1907628"/>
              <a:ext cx="615670" cy="0"/>
            </a:xfrm>
            <a:prstGeom prst="line">
              <a:avLst/>
            </a:prstGeom>
            <a:noFill/>
            <a:ln w="28575" cap="flat" cmpd="sng" algn="ctr">
              <a:solidFill>
                <a:schemeClr val="bg1"/>
              </a:solidFill>
              <a:prstDash val="solid"/>
              <a:round/>
              <a:headEnd type="none" w="med" len="med"/>
              <a:tailEnd type="none" w="med" len="med"/>
            </a:ln>
            <a:effectLst/>
          </p:spPr>
        </p:cxnSp>
        <p:sp>
          <p:nvSpPr>
            <p:cNvPr id="57" name="Oval 56">
              <a:extLst>
                <a:ext uri="{FF2B5EF4-FFF2-40B4-BE49-F238E27FC236}">
                  <a16:creationId xmlns:a16="http://schemas.microsoft.com/office/drawing/2014/main" id="{67709A55-0CCD-CE63-C8D9-50039002D585}"/>
                </a:ext>
              </a:extLst>
            </p:cNvPr>
            <p:cNvSpPr/>
            <p:nvPr/>
          </p:nvSpPr>
          <p:spPr bwMode="auto">
            <a:xfrm>
              <a:off x="6857364"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131355EC-8C80-015B-2945-603791A41A18}"/>
              </a:ext>
            </a:extLst>
          </p:cNvPr>
          <p:cNvGrpSpPr/>
          <p:nvPr/>
        </p:nvGrpSpPr>
        <p:grpSpPr>
          <a:xfrm>
            <a:off x="6790078" y="2968071"/>
            <a:ext cx="335592" cy="101731"/>
            <a:chOff x="6731876" y="1851783"/>
            <a:chExt cx="335592" cy="101731"/>
          </a:xfrm>
        </p:grpSpPr>
        <p:cxnSp>
          <p:nvCxnSpPr>
            <p:cNvPr id="63" name="Straight Connector 62">
              <a:extLst>
                <a:ext uri="{FF2B5EF4-FFF2-40B4-BE49-F238E27FC236}">
                  <a16:creationId xmlns:a16="http://schemas.microsoft.com/office/drawing/2014/main" id="{B1268F65-A033-EFA3-F4F9-5D7F27409CDE}"/>
                </a:ext>
              </a:extLst>
            </p:cNvPr>
            <p:cNvCxnSpPr>
              <a:cxnSpLocks/>
            </p:cNvCxnSpPr>
            <p:nvPr/>
          </p:nvCxnSpPr>
          <p:spPr bwMode="auto">
            <a:xfrm>
              <a:off x="6731876" y="1907628"/>
              <a:ext cx="335592" cy="0"/>
            </a:xfrm>
            <a:prstGeom prst="line">
              <a:avLst/>
            </a:prstGeom>
            <a:noFill/>
            <a:ln w="28575" cap="flat" cmpd="sng" algn="ctr">
              <a:solidFill>
                <a:schemeClr val="bg1"/>
              </a:solidFill>
              <a:prstDash val="solid"/>
              <a:round/>
              <a:headEnd type="none" w="med" len="med"/>
              <a:tailEnd type="none" w="med" len="med"/>
            </a:ln>
            <a:effectLst/>
          </p:spPr>
        </p:cxnSp>
        <p:sp>
          <p:nvSpPr>
            <p:cNvPr id="64" name="Oval 63">
              <a:extLst>
                <a:ext uri="{FF2B5EF4-FFF2-40B4-BE49-F238E27FC236}">
                  <a16:creationId xmlns:a16="http://schemas.microsoft.com/office/drawing/2014/main" id="{F2BD2115-FC83-B18B-8ABB-116262A6F854}"/>
                </a:ext>
              </a:extLst>
            </p:cNvPr>
            <p:cNvSpPr/>
            <p:nvPr/>
          </p:nvSpPr>
          <p:spPr bwMode="auto">
            <a:xfrm>
              <a:off x="6851196" y="1851783"/>
              <a:ext cx="102365" cy="10173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36A62F18-106A-B5AD-C22A-EFB28A6EF25A}"/>
              </a:ext>
            </a:extLst>
          </p:cNvPr>
          <p:cNvGrpSpPr/>
          <p:nvPr/>
        </p:nvGrpSpPr>
        <p:grpSpPr>
          <a:xfrm>
            <a:off x="6250059" y="3122153"/>
            <a:ext cx="1071685" cy="45719"/>
            <a:chOff x="6731876" y="1889879"/>
            <a:chExt cx="1071685" cy="45719"/>
          </a:xfrm>
        </p:grpSpPr>
        <p:cxnSp>
          <p:nvCxnSpPr>
            <p:cNvPr id="67" name="Straight Connector 66">
              <a:extLst>
                <a:ext uri="{FF2B5EF4-FFF2-40B4-BE49-F238E27FC236}">
                  <a16:creationId xmlns:a16="http://schemas.microsoft.com/office/drawing/2014/main" id="{FD36FA89-0DAB-C4B4-0216-12CE1846DA73}"/>
                </a:ext>
              </a:extLst>
            </p:cNvPr>
            <p:cNvCxnSpPr>
              <a:cxnSpLocks/>
            </p:cNvCxnSpPr>
            <p:nvPr/>
          </p:nvCxnSpPr>
          <p:spPr bwMode="auto">
            <a:xfrm>
              <a:off x="6731876" y="1907628"/>
              <a:ext cx="1071685" cy="0"/>
            </a:xfrm>
            <a:prstGeom prst="line">
              <a:avLst/>
            </a:prstGeom>
            <a:noFill/>
            <a:ln w="28575" cap="flat" cmpd="sng" algn="ctr">
              <a:solidFill>
                <a:schemeClr val="bg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8507AF43-7F37-6E1A-E2AC-1BD14029C62F}"/>
                </a:ext>
              </a:extLst>
            </p:cNvPr>
            <p:cNvSpPr/>
            <p:nvPr/>
          </p:nvSpPr>
          <p:spPr bwMode="auto">
            <a:xfrm>
              <a:off x="7250646" y="1889879"/>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14A78FB1-D03D-794B-8AA7-7EF86E7FA941}"/>
              </a:ext>
            </a:extLst>
          </p:cNvPr>
          <p:cNvGrpSpPr/>
          <p:nvPr/>
        </p:nvGrpSpPr>
        <p:grpSpPr>
          <a:xfrm>
            <a:off x="6762873" y="3373904"/>
            <a:ext cx="445240" cy="92212"/>
            <a:chOff x="6731876" y="1866074"/>
            <a:chExt cx="445240" cy="92212"/>
          </a:xfrm>
        </p:grpSpPr>
        <p:cxnSp>
          <p:nvCxnSpPr>
            <p:cNvPr id="71" name="Straight Connector 70">
              <a:extLst>
                <a:ext uri="{FF2B5EF4-FFF2-40B4-BE49-F238E27FC236}">
                  <a16:creationId xmlns:a16="http://schemas.microsoft.com/office/drawing/2014/main" id="{25471259-0900-DB98-D622-921F1E6F5FF3}"/>
                </a:ext>
              </a:extLst>
            </p:cNvPr>
            <p:cNvCxnSpPr>
              <a:cxnSpLocks/>
            </p:cNvCxnSpPr>
            <p:nvPr/>
          </p:nvCxnSpPr>
          <p:spPr bwMode="auto">
            <a:xfrm>
              <a:off x="6731876" y="1907628"/>
              <a:ext cx="445240" cy="0"/>
            </a:xfrm>
            <a:prstGeom prst="line">
              <a:avLst/>
            </a:prstGeom>
            <a:noFill/>
            <a:ln w="28575" cap="flat" cmpd="sng" algn="ctr">
              <a:solidFill>
                <a:schemeClr val="bg1"/>
              </a:solidFill>
              <a:prstDash val="solid"/>
              <a:round/>
              <a:headEnd type="none" w="med" len="med"/>
              <a:tailEnd type="none" w="med" len="med"/>
            </a:ln>
            <a:effectLst/>
          </p:spPr>
        </p:cxnSp>
        <p:sp>
          <p:nvSpPr>
            <p:cNvPr id="72" name="Oval 71">
              <a:extLst>
                <a:ext uri="{FF2B5EF4-FFF2-40B4-BE49-F238E27FC236}">
                  <a16:creationId xmlns:a16="http://schemas.microsoft.com/office/drawing/2014/main" id="{AD74EF5D-4AF6-C361-9AC1-96B8705AFB36}"/>
                </a:ext>
              </a:extLst>
            </p:cNvPr>
            <p:cNvSpPr/>
            <p:nvPr/>
          </p:nvSpPr>
          <p:spPr bwMode="auto">
            <a:xfrm>
              <a:off x="6898491" y="1866074"/>
              <a:ext cx="92787" cy="9221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028FE5CE-90FB-8031-A03F-66E43ABA506B}"/>
              </a:ext>
            </a:extLst>
          </p:cNvPr>
          <p:cNvGrpSpPr/>
          <p:nvPr/>
        </p:nvGrpSpPr>
        <p:grpSpPr>
          <a:xfrm>
            <a:off x="6569439" y="3504686"/>
            <a:ext cx="509278" cy="82794"/>
            <a:chOff x="6585217" y="1866231"/>
            <a:chExt cx="509278" cy="82794"/>
          </a:xfrm>
        </p:grpSpPr>
        <p:cxnSp>
          <p:nvCxnSpPr>
            <p:cNvPr id="75" name="Straight Connector 74">
              <a:extLst>
                <a:ext uri="{FF2B5EF4-FFF2-40B4-BE49-F238E27FC236}">
                  <a16:creationId xmlns:a16="http://schemas.microsoft.com/office/drawing/2014/main" id="{45990D5B-CB3B-7B57-BC1A-DE8354FCD9A1}"/>
                </a:ext>
              </a:extLst>
            </p:cNvPr>
            <p:cNvCxnSpPr>
              <a:cxnSpLocks/>
            </p:cNvCxnSpPr>
            <p:nvPr/>
          </p:nvCxnSpPr>
          <p:spPr bwMode="auto">
            <a:xfrm>
              <a:off x="6585217" y="1907628"/>
              <a:ext cx="509278" cy="0"/>
            </a:xfrm>
            <a:prstGeom prst="line">
              <a:avLst/>
            </a:prstGeom>
            <a:noFill/>
            <a:ln w="28575" cap="flat" cmpd="sng" algn="ctr">
              <a:solidFill>
                <a:schemeClr val="bg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037E6D3F-26E1-49FC-6C41-AB111F67C68C}"/>
                </a:ext>
              </a:extLst>
            </p:cNvPr>
            <p:cNvSpPr/>
            <p:nvPr/>
          </p:nvSpPr>
          <p:spPr bwMode="auto">
            <a:xfrm>
              <a:off x="6799559"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E1E389B6-0210-E6AF-237A-0FC7661DD900}"/>
              </a:ext>
            </a:extLst>
          </p:cNvPr>
          <p:cNvGrpSpPr/>
          <p:nvPr/>
        </p:nvGrpSpPr>
        <p:grpSpPr>
          <a:xfrm>
            <a:off x="6767734" y="3782159"/>
            <a:ext cx="440379" cy="82794"/>
            <a:chOff x="6585217" y="1866231"/>
            <a:chExt cx="440379" cy="82794"/>
          </a:xfrm>
        </p:grpSpPr>
        <p:cxnSp>
          <p:nvCxnSpPr>
            <p:cNvPr id="79" name="Straight Connector 78">
              <a:extLst>
                <a:ext uri="{FF2B5EF4-FFF2-40B4-BE49-F238E27FC236}">
                  <a16:creationId xmlns:a16="http://schemas.microsoft.com/office/drawing/2014/main" id="{7D28CDE7-C3C7-D515-E0D5-4E42079A74BA}"/>
                </a:ext>
              </a:extLst>
            </p:cNvPr>
            <p:cNvCxnSpPr>
              <a:cxnSpLocks/>
            </p:cNvCxnSpPr>
            <p:nvPr/>
          </p:nvCxnSpPr>
          <p:spPr bwMode="auto">
            <a:xfrm>
              <a:off x="6585217" y="1907628"/>
              <a:ext cx="440379" cy="0"/>
            </a:xfrm>
            <a:prstGeom prst="line">
              <a:avLst/>
            </a:prstGeom>
            <a:noFill/>
            <a:ln w="28575" cap="flat" cmpd="sng" algn="ctr">
              <a:solidFill>
                <a:schemeClr val="bg1"/>
              </a:solidFill>
              <a:prstDash val="solid"/>
              <a:round/>
              <a:headEnd type="none" w="med" len="med"/>
              <a:tailEnd type="none" w="med" len="med"/>
            </a:ln>
            <a:effectLst/>
          </p:spPr>
        </p:cxnSp>
        <p:sp>
          <p:nvSpPr>
            <p:cNvPr id="80" name="Oval 79">
              <a:extLst>
                <a:ext uri="{FF2B5EF4-FFF2-40B4-BE49-F238E27FC236}">
                  <a16:creationId xmlns:a16="http://schemas.microsoft.com/office/drawing/2014/main" id="{D570160C-BAD4-0CDD-E46C-E74920D8C11F}"/>
                </a:ext>
              </a:extLst>
            </p:cNvPr>
            <p:cNvSpPr/>
            <p:nvPr/>
          </p:nvSpPr>
          <p:spPr bwMode="auto">
            <a:xfrm>
              <a:off x="6783794"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33B3EBCC-8034-CF7F-9742-A16CB25B6B00}"/>
              </a:ext>
            </a:extLst>
          </p:cNvPr>
          <p:cNvGrpSpPr/>
          <p:nvPr/>
        </p:nvGrpSpPr>
        <p:grpSpPr>
          <a:xfrm>
            <a:off x="6530821" y="3901914"/>
            <a:ext cx="491454" cy="82794"/>
            <a:chOff x="6585217" y="1866231"/>
            <a:chExt cx="491454" cy="82794"/>
          </a:xfrm>
        </p:grpSpPr>
        <p:cxnSp>
          <p:nvCxnSpPr>
            <p:cNvPr id="83" name="Straight Connector 82">
              <a:extLst>
                <a:ext uri="{FF2B5EF4-FFF2-40B4-BE49-F238E27FC236}">
                  <a16:creationId xmlns:a16="http://schemas.microsoft.com/office/drawing/2014/main" id="{8E083DAA-4A34-EA3F-C89F-D55448777742}"/>
                </a:ext>
              </a:extLst>
            </p:cNvPr>
            <p:cNvCxnSpPr>
              <a:cxnSpLocks/>
            </p:cNvCxnSpPr>
            <p:nvPr/>
          </p:nvCxnSpPr>
          <p:spPr bwMode="auto">
            <a:xfrm>
              <a:off x="6585217" y="1907628"/>
              <a:ext cx="491454" cy="0"/>
            </a:xfrm>
            <a:prstGeom prst="line">
              <a:avLst/>
            </a:prstGeom>
            <a:noFill/>
            <a:ln w="28575" cap="flat" cmpd="sng" algn="ctr">
              <a:solidFill>
                <a:schemeClr val="bg1"/>
              </a:solidFill>
              <a:prstDash val="solid"/>
              <a:round/>
              <a:headEnd type="none" w="med" len="med"/>
              <a:tailEnd type="none" w="med" len="med"/>
            </a:ln>
            <a:effectLst/>
          </p:spPr>
        </p:cxnSp>
        <p:sp>
          <p:nvSpPr>
            <p:cNvPr id="84" name="Oval 83">
              <a:extLst>
                <a:ext uri="{FF2B5EF4-FFF2-40B4-BE49-F238E27FC236}">
                  <a16:creationId xmlns:a16="http://schemas.microsoft.com/office/drawing/2014/main" id="{F0BA9F31-2DAD-F7B1-28F6-B24AE567186B}"/>
                </a:ext>
              </a:extLst>
            </p:cNvPr>
            <p:cNvSpPr/>
            <p:nvPr/>
          </p:nvSpPr>
          <p:spPr bwMode="auto">
            <a:xfrm>
              <a:off x="6783794" y="1866231"/>
              <a:ext cx="82794" cy="8279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E48D0663-8EA9-C4C4-7D56-D8DE2988062E}"/>
              </a:ext>
            </a:extLst>
          </p:cNvPr>
          <p:cNvGrpSpPr/>
          <p:nvPr/>
        </p:nvGrpSpPr>
        <p:grpSpPr>
          <a:xfrm>
            <a:off x="6743125" y="4171778"/>
            <a:ext cx="335592" cy="101731"/>
            <a:chOff x="6731876" y="1851783"/>
            <a:chExt cx="335592" cy="101731"/>
          </a:xfrm>
        </p:grpSpPr>
        <p:cxnSp>
          <p:nvCxnSpPr>
            <p:cNvPr id="90" name="Straight Connector 89">
              <a:extLst>
                <a:ext uri="{FF2B5EF4-FFF2-40B4-BE49-F238E27FC236}">
                  <a16:creationId xmlns:a16="http://schemas.microsoft.com/office/drawing/2014/main" id="{E703F9D4-5947-FA4E-CB90-3FFA3A5162A5}"/>
                </a:ext>
              </a:extLst>
            </p:cNvPr>
            <p:cNvCxnSpPr>
              <a:cxnSpLocks/>
            </p:cNvCxnSpPr>
            <p:nvPr/>
          </p:nvCxnSpPr>
          <p:spPr bwMode="auto">
            <a:xfrm>
              <a:off x="6731876" y="1907628"/>
              <a:ext cx="335592" cy="0"/>
            </a:xfrm>
            <a:prstGeom prst="line">
              <a:avLst/>
            </a:prstGeom>
            <a:noFill/>
            <a:ln w="28575" cap="flat" cmpd="sng" algn="ctr">
              <a:solidFill>
                <a:schemeClr val="bg1"/>
              </a:solidFill>
              <a:prstDash val="solid"/>
              <a:round/>
              <a:headEnd type="none" w="med" len="med"/>
              <a:tailEnd type="none" w="med" len="med"/>
            </a:ln>
            <a:effectLst/>
          </p:spPr>
        </p:cxnSp>
        <p:sp>
          <p:nvSpPr>
            <p:cNvPr id="91" name="Oval 90">
              <a:extLst>
                <a:ext uri="{FF2B5EF4-FFF2-40B4-BE49-F238E27FC236}">
                  <a16:creationId xmlns:a16="http://schemas.microsoft.com/office/drawing/2014/main" id="{27812EF5-EC04-70A1-47A1-1F39AB75C55D}"/>
                </a:ext>
              </a:extLst>
            </p:cNvPr>
            <p:cNvSpPr/>
            <p:nvPr/>
          </p:nvSpPr>
          <p:spPr bwMode="auto">
            <a:xfrm>
              <a:off x="6851196" y="1851783"/>
              <a:ext cx="102365" cy="10173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C583CA97-29A8-AA4C-5E7B-CCA4D696FCD3}"/>
              </a:ext>
            </a:extLst>
          </p:cNvPr>
          <p:cNvGrpSpPr/>
          <p:nvPr/>
        </p:nvGrpSpPr>
        <p:grpSpPr>
          <a:xfrm>
            <a:off x="6659569" y="4320620"/>
            <a:ext cx="878412" cy="52748"/>
            <a:chOff x="6585217" y="1884624"/>
            <a:chExt cx="878412" cy="52748"/>
          </a:xfrm>
        </p:grpSpPr>
        <p:cxnSp>
          <p:nvCxnSpPr>
            <p:cNvPr id="93" name="Straight Connector 92">
              <a:extLst>
                <a:ext uri="{FF2B5EF4-FFF2-40B4-BE49-F238E27FC236}">
                  <a16:creationId xmlns:a16="http://schemas.microsoft.com/office/drawing/2014/main" id="{56812C3B-77F8-DE2F-197B-861A8677868C}"/>
                </a:ext>
              </a:extLst>
            </p:cNvPr>
            <p:cNvCxnSpPr>
              <a:cxnSpLocks/>
            </p:cNvCxnSpPr>
            <p:nvPr/>
          </p:nvCxnSpPr>
          <p:spPr bwMode="auto">
            <a:xfrm>
              <a:off x="6585217" y="1907628"/>
              <a:ext cx="878412" cy="0"/>
            </a:xfrm>
            <a:prstGeom prst="line">
              <a:avLst/>
            </a:prstGeom>
            <a:noFill/>
            <a:ln w="28575" cap="flat" cmpd="sng" algn="ctr">
              <a:solidFill>
                <a:schemeClr val="bg1"/>
              </a:solidFill>
              <a:prstDash val="solid"/>
              <a:round/>
              <a:headEnd type="none" w="med" len="med"/>
              <a:tailEnd type="none" w="med" len="med"/>
            </a:ln>
            <a:effectLst/>
          </p:spPr>
        </p:cxnSp>
        <p:sp>
          <p:nvSpPr>
            <p:cNvPr id="94" name="Oval 93">
              <a:extLst>
                <a:ext uri="{FF2B5EF4-FFF2-40B4-BE49-F238E27FC236}">
                  <a16:creationId xmlns:a16="http://schemas.microsoft.com/office/drawing/2014/main" id="{1552E330-4682-ECEE-DC40-B9E3E5869487}"/>
                </a:ext>
              </a:extLst>
            </p:cNvPr>
            <p:cNvSpPr/>
            <p:nvPr/>
          </p:nvSpPr>
          <p:spPr bwMode="auto">
            <a:xfrm>
              <a:off x="7004511" y="1884624"/>
              <a:ext cx="52748" cy="527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B947BBBC-3579-BFE6-4C75-2FBAD27BE079}"/>
              </a:ext>
            </a:extLst>
          </p:cNvPr>
          <p:cNvGrpSpPr/>
          <p:nvPr/>
        </p:nvGrpSpPr>
        <p:grpSpPr>
          <a:xfrm>
            <a:off x="6075513" y="4603293"/>
            <a:ext cx="853975" cy="52748"/>
            <a:chOff x="6585217" y="1884624"/>
            <a:chExt cx="853975" cy="52748"/>
          </a:xfrm>
        </p:grpSpPr>
        <p:cxnSp>
          <p:nvCxnSpPr>
            <p:cNvPr id="97" name="Straight Connector 96">
              <a:extLst>
                <a:ext uri="{FF2B5EF4-FFF2-40B4-BE49-F238E27FC236}">
                  <a16:creationId xmlns:a16="http://schemas.microsoft.com/office/drawing/2014/main" id="{A4FB6104-5B7C-CADB-030E-86D1276E9EB6}"/>
                </a:ext>
              </a:extLst>
            </p:cNvPr>
            <p:cNvCxnSpPr>
              <a:cxnSpLocks/>
            </p:cNvCxnSpPr>
            <p:nvPr/>
          </p:nvCxnSpPr>
          <p:spPr bwMode="auto">
            <a:xfrm>
              <a:off x="6585217" y="1907628"/>
              <a:ext cx="853975" cy="0"/>
            </a:xfrm>
            <a:prstGeom prst="line">
              <a:avLst/>
            </a:prstGeom>
            <a:noFill/>
            <a:ln w="28575" cap="flat" cmpd="sng" algn="ctr">
              <a:solidFill>
                <a:schemeClr val="bg1"/>
              </a:solidFill>
              <a:prstDash val="solid"/>
              <a:round/>
              <a:headEnd type="none" w="med" len="med"/>
              <a:tailEnd type="none" w="med" len="med"/>
            </a:ln>
            <a:effectLst/>
          </p:spPr>
        </p:cxnSp>
        <p:sp>
          <p:nvSpPr>
            <p:cNvPr id="98" name="Oval 97">
              <a:extLst>
                <a:ext uri="{FF2B5EF4-FFF2-40B4-BE49-F238E27FC236}">
                  <a16:creationId xmlns:a16="http://schemas.microsoft.com/office/drawing/2014/main" id="{8CF23501-C01F-B49D-F7E6-7A2BBF4BB9BC}"/>
                </a:ext>
              </a:extLst>
            </p:cNvPr>
            <p:cNvSpPr/>
            <p:nvPr/>
          </p:nvSpPr>
          <p:spPr bwMode="auto">
            <a:xfrm>
              <a:off x="6999256" y="1884624"/>
              <a:ext cx="52748" cy="527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 name="Group 99">
            <a:extLst>
              <a:ext uri="{FF2B5EF4-FFF2-40B4-BE49-F238E27FC236}">
                <a16:creationId xmlns:a16="http://schemas.microsoft.com/office/drawing/2014/main" id="{C84598C8-5539-E9CE-F672-1C29AE495BFB}"/>
              </a:ext>
            </a:extLst>
          </p:cNvPr>
          <p:cNvGrpSpPr/>
          <p:nvPr/>
        </p:nvGrpSpPr>
        <p:grpSpPr>
          <a:xfrm>
            <a:off x="6812192" y="4691387"/>
            <a:ext cx="355518" cy="101731"/>
            <a:chOff x="6731876" y="1851783"/>
            <a:chExt cx="355518" cy="101731"/>
          </a:xfrm>
        </p:grpSpPr>
        <p:cxnSp>
          <p:nvCxnSpPr>
            <p:cNvPr id="101" name="Straight Connector 100">
              <a:extLst>
                <a:ext uri="{FF2B5EF4-FFF2-40B4-BE49-F238E27FC236}">
                  <a16:creationId xmlns:a16="http://schemas.microsoft.com/office/drawing/2014/main" id="{D5C3D25C-DEB8-15A8-0BF1-6B126676797B}"/>
                </a:ext>
              </a:extLst>
            </p:cNvPr>
            <p:cNvCxnSpPr>
              <a:cxnSpLocks/>
            </p:cNvCxnSpPr>
            <p:nvPr/>
          </p:nvCxnSpPr>
          <p:spPr bwMode="auto">
            <a:xfrm>
              <a:off x="6731876" y="1907628"/>
              <a:ext cx="355518" cy="0"/>
            </a:xfrm>
            <a:prstGeom prst="line">
              <a:avLst/>
            </a:prstGeom>
            <a:noFill/>
            <a:ln w="28575" cap="flat" cmpd="sng" algn="ctr">
              <a:solidFill>
                <a:schemeClr val="bg1"/>
              </a:solidFill>
              <a:prstDash val="solid"/>
              <a:round/>
              <a:headEnd type="none" w="med" len="med"/>
              <a:tailEnd type="none" w="med" len="med"/>
            </a:ln>
            <a:effectLst/>
          </p:spPr>
        </p:cxnSp>
        <p:sp>
          <p:nvSpPr>
            <p:cNvPr id="102" name="Oval 101">
              <a:extLst>
                <a:ext uri="{FF2B5EF4-FFF2-40B4-BE49-F238E27FC236}">
                  <a16:creationId xmlns:a16="http://schemas.microsoft.com/office/drawing/2014/main" id="{763B8538-ADE0-CA49-0530-0B0A963272C5}"/>
                </a:ext>
              </a:extLst>
            </p:cNvPr>
            <p:cNvSpPr/>
            <p:nvPr/>
          </p:nvSpPr>
          <p:spPr bwMode="auto">
            <a:xfrm>
              <a:off x="6856451" y="1851783"/>
              <a:ext cx="102365" cy="10173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0E0AB376-E41A-BF47-E6FC-EDD92934C0E8}"/>
              </a:ext>
            </a:extLst>
          </p:cNvPr>
          <p:cNvGrpSpPr/>
          <p:nvPr/>
        </p:nvGrpSpPr>
        <p:grpSpPr>
          <a:xfrm>
            <a:off x="6532414" y="5009108"/>
            <a:ext cx="635296" cy="52748"/>
            <a:chOff x="6714987" y="1884624"/>
            <a:chExt cx="635296" cy="52748"/>
          </a:xfrm>
        </p:grpSpPr>
        <p:cxnSp>
          <p:nvCxnSpPr>
            <p:cNvPr id="106" name="Straight Connector 105">
              <a:extLst>
                <a:ext uri="{FF2B5EF4-FFF2-40B4-BE49-F238E27FC236}">
                  <a16:creationId xmlns:a16="http://schemas.microsoft.com/office/drawing/2014/main" id="{5AD931B0-A3EB-1262-7731-95D9A23BB7C7}"/>
                </a:ext>
              </a:extLst>
            </p:cNvPr>
            <p:cNvCxnSpPr>
              <a:cxnSpLocks/>
            </p:cNvCxnSpPr>
            <p:nvPr/>
          </p:nvCxnSpPr>
          <p:spPr bwMode="auto">
            <a:xfrm>
              <a:off x="6714987" y="1907628"/>
              <a:ext cx="635296" cy="0"/>
            </a:xfrm>
            <a:prstGeom prst="line">
              <a:avLst/>
            </a:prstGeom>
            <a:noFill/>
            <a:ln w="28575" cap="flat" cmpd="sng" algn="ctr">
              <a:solidFill>
                <a:schemeClr val="bg1"/>
              </a:solidFill>
              <a:prstDash val="solid"/>
              <a:round/>
              <a:headEnd type="none" w="med" len="med"/>
              <a:tailEnd type="none" w="med" len="med"/>
            </a:ln>
            <a:effectLst/>
          </p:spPr>
        </p:cxnSp>
        <p:sp>
          <p:nvSpPr>
            <p:cNvPr id="107" name="Oval 106">
              <a:extLst>
                <a:ext uri="{FF2B5EF4-FFF2-40B4-BE49-F238E27FC236}">
                  <a16:creationId xmlns:a16="http://schemas.microsoft.com/office/drawing/2014/main" id="{ED7EC428-225F-D3B9-C26A-5E96540DE94E}"/>
                </a:ext>
              </a:extLst>
            </p:cNvPr>
            <p:cNvSpPr/>
            <p:nvPr/>
          </p:nvSpPr>
          <p:spPr bwMode="auto">
            <a:xfrm>
              <a:off x="7004511" y="1884624"/>
              <a:ext cx="52748" cy="527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397DC7D1-E4DF-F1AB-F565-53A6ADE59E5A}"/>
              </a:ext>
            </a:extLst>
          </p:cNvPr>
          <p:cNvGrpSpPr/>
          <p:nvPr/>
        </p:nvGrpSpPr>
        <p:grpSpPr>
          <a:xfrm>
            <a:off x="6714283" y="5095461"/>
            <a:ext cx="364434" cy="101731"/>
            <a:chOff x="6731876" y="1851783"/>
            <a:chExt cx="364434" cy="101731"/>
          </a:xfrm>
        </p:grpSpPr>
        <p:cxnSp>
          <p:nvCxnSpPr>
            <p:cNvPr id="110" name="Straight Connector 109">
              <a:extLst>
                <a:ext uri="{FF2B5EF4-FFF2-40B4-BE49-F238E27FC236}">
                  <a16:creationId xmlns:a16="http://schemas.microsoft.com/office/drawing/2014/main" id="{C73F0446-6D97-3C11-BDB5-D9E8CCEA8115}"/>
                </a:ext>
              </a:extLst>
            </p:cNvPr>
            <p:cNvCxnSpPr>
              <a:cxnSpLocks/>
            </p:cNvCxnSpPr>
            <p:nvPr/>
          </p:nvCxnSpPr>
          <p:spPr bwMode="auto">
            <a:xfrm>
              <a:off x="6731876" y="1907628"/>
              <a:ext cx="364434" cy="0"/>
            </a:xfrm>
            <a:prstGeom prst="line">
              <a:avLst/>
            </a:prstGeom>
            <a:noFill/>
            <a:ln w="28575" cap="flat" cmpd="sng" algn="ctr">
              <a:solidFill>
                <a:schemeClr val="bg1"/>
              </a:solidFill>
              <a:prstDash val="solid"/>
              <a:round/>
              <a:headEnd type="none" w="med" len="med"/>
              <a:tailEnd type="none" w="med" len="med"/>
            </a:ln>
            <a:effectLst/>
          </p:spPr>
        </p:cxnSp>
        <p:sp>
          <p:nvSpPr>
            <p:cNvPr id="111" name="Oval 110">
              <a:extLst>
                <a:ext uri="{FF2B5EF4-FFF2-40B4-BE49-F238E27FC236}">
                  <a16:creationId xmlns:a16="http://schemas.microsoft.com/office/drawing/2014/main" id="{930F8565-A0FD-EA24-A7C3-DF38B32007AD}"/>
                </a:ext>
              </a:extLst>
            </p:cNvPr>
            <p:cNvSpPr/>
            <p:nvPr/>
          </p:nvSpPr>
          <p:spPr bwMode="auto">
            <a:xfrm>
              <a:off x="6866825" y="1851783"/>
              <a:ext cx="102365" cy="10173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3" name="Group 112">
            <a:extLst>
              <a:ext uri="{FF2B5EF4-FFF2-40B4-BE49-F238E27FC236}">
                <a16:creationId xmlns:a16="http://schemas.microsoft.com/office/drawing/2014/main" id="{352C1838-33B8-21CC-A608-0DC9760ECA32}"/>
              </a:ext>
            </a:extLst>
          </p:cNvPr>
          <p:cNvGrpSpPr/>
          <p:nvPr/>
        </p:nvGrpSpPr>
        <p:grpSpPr>
          <a:xfrm>
            <a:off x="6729949" y="5499473"/>
            <a:ext cx="364434" cy="101731"/>
            <a:chOff x="6731876" y="1851783"/>
            <a:chExt cx="364434" cy="101731"/>
          </a:xfrm>
        </p:grpSpPr>
        <p:cxnSp>
          <p:nvCxnSpPr>
            <p:cNvPr id="114" name="Straight Connector 113">
              <a:extLst>
                <a:ext uri="{FF2B5EF4-FFF2-40B4-BE49-F238E27FC236}">
                  <a16:creationId xmlns:a16="http://schemas.microsoft.com/office/drawing/2014/main" id="{9B77A19D-2F79-BCE0-03F4-96CFE27A26ED}"/>
                </a:ext>
              </a:extLst>
            </p:cNvPr>
            <p:cNvCxnSpPr>
              <a:cxnSpLocks/>
            </p:cNvCxnSpPr>
            <p:nvPr/>
          </p:nvCxnSpPr>
          <p:spPr bwMode="auto">
            <a:xfrm>
              <a:off x="6731876" y="1907628"/>
              <a:ext cx="364434" cy="0"/>
            </a:xfrm>
            <a:prstGeom prst="line">
              <a:avLst/>
            </a:prstGeom>
            <a:noFill/>
            <a:ln w="28575" cap="flat" cmpd="sng" algn="ctr">
              <a:solidFill>
                <a:schemeClr val="bg1"/>
              </a:solidFill>
              <a:prstDash val="solid"/>
              <a:round/>
              <a:headEnd type="none" w="med" len="med"/>
              <a:tailEnd type="none" w="med" len="med"/>
            </a:ln>
            <a:effectLst/>
          </p:spPr>
        </p:cxnSp>
        <p:sp>
          <p:nvSpPr>
            <p:cNvPr id="115" name="Oval 114">
              <a:extLst>
                <a:ext uri="{FF2B5EF4-FFF2-40B4-BE49-F238E27FC236}">
                  <a16:creationId xmlns:a16="http://schemas.microsoft.com/office/drawing/2014/main" id="{8A76C18E-A178-861F-DD39-C68E1D5521F3}"/>
                </a:ext>
              </a:extLst>
            </p:cNvPr>
            <p:cNvSpPr/>
            <p:nvPr/>
          </p:nvSpPr>
          <p:spPr bwMode="auto">
            <a:xfrm>
              <a:off x="6866825" y="1851783"/>
              <a:ext cx="102365" cy="10173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F880E983-BE3C-BC75-FF10-32188DD8B349}"/>
              </a:ext>
            </a:extLst>
          </p:cNvPr>
          <p:cNvGrpSpPr/>
          <p:nvPr/>
        </p:nvGrpSpPr>
        <p:grpSpPr>
          <a:xfrm>
            <a:off x="6468396" y="5407386"/>
            <a:ext cx="1015520" cy="52748"/>
            <a:chOff x="6497279" y="1884624"/>
            <a:chExt cx="1015520" cy="52748"/>
          </a:xfrm>
        </p:grpSpPr>
        <p:cxnSp>
          <p:nvCxnSpPr>
            <p:cNvPr id="117" name="Straight Connector 116">
              <a:extLst>
                <a:ext uri="{FF2B5EF4-FFF2-40B4-BE49-F238E27FC236}">
                  <a16:creationId xmlns:a16="http://schemas.microsoft.com/office/drawing/2014/main" id="{818213AB-5965-A4F0-BD85-A50AD2CF8CE6}"/>
                </a:ext>
              </a:extLst>
            </p:cNvPr>
            <p:cNvCxnSpPr>
              <a:cxnSpLocks/>
            </p:cNvCxnSpPr>
            <p:nvPr/>
          </p:nvCxnSpPr>
          <p:spPr bwMode="auto">
            <a:xfrm>
              <a:off x="6497279" y="1907628"/>
              <a:ext cx="1015520" cy="0"/>
            </a:xfrm>
            <a:prstGeom prst="line">
              <a:avLst/>
            </a:prstGeom>
            <a:noFill/>
            <a:ln w="28575" cap="flat" cmpd="sng" algn="ctr">
              <a:solidFill>
                <a:schemeClr val="bg1"/>
              </a:solidFill>
              <a:prstDash val="solid"/>
              <a:round/>
              <a:headEnd type="none" w="med" len="med"/>
              <a:tailEnd type="none" w="med" len="med"/>
            </a:ln>
            <a:effectLst/>
          </p:spPr>
        </p:cxnSp>
        <p:sp>
          <p:nvSpPr>
            <p:cNvPr id="118" name="Oval 117">
              <a:extLst>
                <a:ext uri="{FF2B5EF4-FFF2-40B4-BE49-F238E27FC236}">
                  <a16:creationId xmlns:a16="http://schemas.microsoft.com/office/drawing/2014/main" id="{9AC8F83F-F75D-EF91-300A-0D7887B8FE85}"/>
                </a:ext>
              </a:extLst>
            </p:cNvPr>
            <p:cNvSpPr/>
            <p:nvPr/>
          </p:nvSpPr>
          <p:spPr bwMode="auto">
            <a:xfrm>
              <a:off x="7004511" y="1884624"/>
              <a:ext cx="52748" cy="527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D94B777A-0CE4-E5CF-5999-93C529F427B8}"/>
              </a:ext>
            </a:extLst>
          </p:cNvPr>
          <p:cNvGrpSpPr/>
          <p:nvPr/>
        </p:nvGrpSpPr>
        <p:grpSpPr>
          <a:xfrm>
            <a:off x="5737379" y="5812722"/>
            <a:ext cx="2128123" cy="52748"/>
            <a:chOff x="6086819" y="1884624"/>
            <a:chExt cx="2128123" cy="52748"/>
          </a:xfrm>
        </p:grpSpPr>
        <p:cxnSp>
          <p:nvCxnSpPr>
            <p:cNvPr id="121" name="Straight Connector 120">
              <a:extLst>
                <a:ext uri="{FF2B5EF4-FFF2-40B4-BE49-F238E27FC236}">
                  <a16:creationId xmlns:a16="http://schemas.microsoft.com/office/drawing/2014/main" id="{3579EF58-5D23-6C97-7925-B87859480577}"/>
                </a:ext>
              </a:extLst>
            </p:cNvPr>
            <p:cNvCxnSpPr>
              <a:cxnSpLocks/>
            </p:cNvCxnSpPr>
            <p:nvPr/>
          </p:nvCxnSpPr>
          <p:spPr bwMode="auto">
            <a:xfrm>
              <a:off x="6086819" y="1907628"/>
              <a:ext cx="2128123" cy="0"/>
            </a:xfrm>
            <a:prstGeom prst="line">
              <a:avLst/>
            </a:prstGeom>
            <a:noFill/>
            <a:ln w="28575" cap="flat" cmpd="sng" algn="ctr">
              <a:solidFill>
                <a:schemeClr val="bg1"/>
              </a:solidFill>
              <a:prstDash val="solid"/>
              <a:round/>
              <a:headEnd type="none" w="med" len="med"/>
              <a:tailEnd type="none" w="med" len="med"/>
            </a:ln>
            <a:effectLst/>
          </p:spPr>
        </p:cxnSp>
        <p:sp>
          <p:nvSpPr>
            <p:cNvPr id="122" name="Oval 121">
              <a:extLst>
                <a:ext uri="{FF2B5EF4-FFF2-40B4-BE49-F238E27FC236}">
                  <a16:creationId xmlns:a16="http://schemas.microsoft.com/office/drawing/2014/main" id="{EB98EFE8-7D69-B53E-D865-FDCE6886719E}"/>
                </a:ext>
              </a:extLst>
            </p:cNvPr>
            <p:cNvSpPr/>
            <p:nvPr/>
          </p:nvSpPr>
          <p:spPr bwMode="auto">
            <a:xfrm>
              <a:off x="7004511" y="1884624"/>
              <a:ext cx="52748" cy="527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24" name="Straight Connector 123">
            <a:extLst>
              <a:ext uri="{FF2B5EF4-FFF2-40B4-BE49-F238E27FC236}">
                <a16:creationId xmlns:a16="http://schemas.microsoft.com/office/drawing/2014/main" id="{231C14C3-49B3-98FC-EBAD-D7D3F7DC84D0}"/>
              </a:ext>
            </a:extLst>
          </p:cNvPr>
          <p:cNvCxnSpPr>
            <a:cxnSpLocks/>
          </p:cNvCxnSpPr>
          <p:nvPr/>
        </p:nvCxnSpPr>
        <p:spPr bwMode="auto">
          <a:xfrm>
            <a:off x="723900" y="1836954"/>
            <a:ext cx="984687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98815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 name="Group 236">
            <a:extLst>
              <a:ext uri="{FF2B5EF4-FFF2-40B4-BE49-F238E27FC236}">
                <a16:creationId xmlns:a16="http://schemas.microsoft.com/office/drawing/2014/main" id="{7DA66822-58E2-D3E0-7423-8549E1EE928F}"/>
              </a:ext>
            </a:extLst>
          </p:cNvPr>
          <p:cNvGrpSpPr/>
          <p:nvPr/>
        </p:nvGrpSpPr>
        <p:grpSpPr>
          <a:xfrm>
            <a:off x="1573077" y="1544415"/>
            <a:ext cx="9248225" cy="1247481"/>
            <a:chOff x="1573077" y="1544415"/>
            <a:chExt cx="9248225" cy="1247481"/>
          </a:xfrm>
        </p:grpSpPr>
        <p:sp>
          <p:nvSpPr>
            <p:cNvPr id="97" name="Freeform 96">
              <a:extLst>
                <a:ext uri="{FF2B5EF4-FFF2-40B4-BE49-F238E27FC236}">
                  <a16:creationId xmlns:a16="http://schemas.microsoft.com/office/drawing/2014/main" id="{C79F8609-A76F-614A-DA90-EB40B61ACF4F}"/>
                </a:ext>
              </a:extLst>
            </p:cNvPr>
            <p:cNvSpPr/>
            <p:nvPr/>
          </p:nvSpPr>
          <p:spPr bwMode="auto">
            <a:xfrm>
              <a:off x="1623195" y="1736819"/>
              <a:ext cx="9198107" cy="1055077"/>
            </a:xfrm>
            <a:custGeom>
              <a:avLst/>
              <a:gdLst>
                <a:gd name="connsiteX0" fmla="*/ 0 w 9198107"/>
                <a:gd name="connsiteY0" fmla="*/ 0 h 1055077"/>
                <a:gd name="connsiteX1" fmla="*/ 216426 w 9198107"/>
                <a:gd name="connsiteY1" fmla="*/ 0 h 1055077"/>
                <a:gd name="connsiteX2" fmla="*/ 216426 w 9198107"/>
                <a:gd name="connsiteY2" fmla="*/ 27053 h 1055077"/>
                <a:gd name="connsiteX3" fmla="*/ 524833 w 9198107"/>
                <a:gd name="connsiteY3" fmla="*/ 27053 h 1055077"/>
                <a:gd name="connsiteX4" fmla="*/ 551887 w 9198107"/>
                <a:gd name="connsiteY4" fmla="*/ 54107 h 1055077"/>
                <a:gd name="connsiteX5" fmla="*/ 979328 w 9198107"/>
                <a:gd name="connsiteY5" fmla="*/ 54107 h 1055077"/>
                <a:gd name="connsiteX6" fmla="*/ 1006381 w 9198107"/>
                <a:gd name="connsiteY6" fmla="*/ 81160 h 1055077"/>
                <a:gd name="connsiteX7" fmla="*/ 1298556 w 9198107"/>
                <a:gd name="connsiteY7" fmla="*/ 81160 h 1055077"/>
                <a:gd name="connsiteX8" fmla="*/ 1298556 w 9198107"/>
                <a:gd name="connsiteY8" fmla="*/ 129856 h 1055077"/>
                <a:gd name="connsiteX9" fmla="*/ 1531214 w 9198107"/>
                <a:gd name="connsiteY9" fmla="*/ 129856 h 1055077"/>
                <a:gd name="connsiteX10" fmla="*/ 1531214 w 9198107"/>
                <a:gd name="connsiteY10" fmla="*/ 178551 h 1055077"/>
                <a:gd name="connsiteX11" fmla="*/ 1720587 w 9198107"/>
                <a:gd name="connsiteY11" fmla="*/ 178551 h 1055077"/>
                <a:gd name="connsiteX12" fmla="*/ 1720587 w 9198107"/>
                <a:gd name="connsiteY12" fmla="*/ 205605 h 1055077"/>
                <a:gd name="connsiteX13" fmla="*/ 1904549 w 9198107"/>
                <a:gd name="connsiteY13" fmla="*/ 205605 h 1055077"/>
                <a:gd name="connsiteX14" fmla="*/ 1904549 w 9198107"/>
                <a:gd name="connsiteY14" fmla="*/ 243479 h 1055077"/>
                <a:gd name="connsiteX15" fmla="*/ 1964067 w 9198107"/>
                <a:gd name="connsiteY15" fmla="*/ 243479 h 1055077"/>
                <a:gd name="connsiteX16" fmla="*/ 1964067 w 9198107"/>
                <a:gd name="connsiteY16" fmla="*/ 265122 h 1055077"/>
                <a:gd name="connsiteX17" fmla="*/ 2104743 w 9198107"/>
                <a:gd name="connsiteY17" fmla="*/ 265122 h 1055077"/>
                <a:gd name="connsiteX18" fmla="*/ 2126385 w 9198107"/>
                <a:gd name="connsiteY18" fmla="*/ 286764 h 1055077"/>
                <a:gd name="connsiteX19" fmla="*/ 2678272 w 9198107"/>
                <a:gd name="connsiteY19" fmla="*/ 286764 h 1055077"/>
                <a:gd name="connsiteX20" fmla="*/ 2699915 w 9198107"/>
                <a:gd name="connsiteY20" fmla="*/ 308407 h 1055077"/>
                <a:gd name="connsiteX21" fmla="*/ 2797307 w 9198107"/>
                <a:gd name="connsiteY21" fmla="*/ 308407 h 1055077"/>
                <a:gd name="connsiteX22" fmla="*/ 2797307 w 9198107"/>
                <a:gd name="connsiteY22" fmla="*/ 330050 h 1055077"/>
                <a:gd name="connsiteX23" fmla="*/ 3257212 w 9198107"/>
                <a:gd name="connsiteY23" fmla="*/ 330050 h 1055077"/>
                <a:gd name="connsiteX24" fmla="*/ 3257212 w 9198107"/>
                <a:gd name="connsiteY24" fmla="*/ 351692 h 1055077"/>
                <a:gd name="connsiteX25" fmla="*/ 3381657 w 9198107"/>
                <a:gd name="connsiteY25" fmla="*/ 351692 h 1055077"/>
                <a:gd name="connsiteX26" fmla="*/ 3381657 w 9198107"/>
                <a:gd name="connsiteY26" fmla="*/ 351692 h 1055077"/>
                <a:gd name="connsiteX27" fmla="*/ 3381657 w 9198107"/>
                <a:gd name="connsiteY27" fmla="*/ 400388 h 1055077"/>
                <a:gd name="connsiteX28" fmla="*/ 3809098 w 9198107"/>
                <a:gd name="connsiteY28" fmla="*/ 400388 h 1055077"/>
                <a:gd name="connsiteX29" fmla="*/ 3809098 w 9198107"/>
                <a:gd name="connsiteY29" fmla="*/ 427441 h 1055077"/>
                <a:gd name="connsiteX30" fmla="*/ 3955186 w 9198107"/>
                <a:gd name="connsiteY30" fmla="*/ 427441 h 1055077"/>
                <a:gd name="connsiteX31" fmla="*/ 3955186 w 9198107"/>
                <a:gd name="connsiteY31" fmla="*/ 476137 h 1055077"/>
                <a:gd name="connsiteX32" fmla="*/ 4204076 w 9198107"/>
                <a:gd name="connsiteY32" fmla="*/ 476137 h 1055077"/>
                <a:gd name="connsiteX33" fmla="*/ 4220308 w 9198107"/>
                <a:gd name="connsiteY33" fmla="*/ 492369 h 1055077"/>
                <a:gd name="connsiteX34" fmla="*/ 4296057 w 9198107"/>
                <a:gd name="connsiteY34" fmla="*/ 492369 h 1055077"/>
                <a:gd name="connsiteX35" fmla="*/ 4312289 w 9198107"/>
                <a:gd name="connsiteY35" fmla="*/ 508601 h 1055077"/>
                <a:gd name="connsiteX36" fmla="*/ 4490841 w 9198107"/>
                <a:gd name="connsiteY36" fmla="*/ 508601 h 1055077"/>
                <a:gd name="connsiteX37" fmla="*/ 4490841 w 9198107"/>
                <a:gd name="connsiteY37" fmla="*/ 530244 h 1055077"/>
                <a:gd name="connsiteX38" fmla="*/ 4669392 w 9198107"/>
                <a:gd name="connsiteY38" fmla="*/ 530244 h 1055077"/>
                <a:gd name="connsiteX39" fmla="*/ 4685624 w 9198107"/>
                <a:gd name="connsiteY39" fmla="*/ 546476 h 1055077"/>
                <a:gd name="connsiteX40" fmla="*/ 4961567 w 9198107"/>
                <a:gd name="connsiteY40" fmla="*/ 546476 h 1055077"/>
                <a:gd name="connsiteX41" fmla="*/ 4961567 w 9198107"/>
                <a:gd name="connsiteY41" fmla="*/ 584350 h 1055077"/>
                <a:gd name="connsiteX42" fmla="*/ 5064369 w 9198107"/>
                <a:gd name="connsiteY42" fmla="*/ 584350 h 1055077"/>
                <a:gd name="connsiteX43" fmla="*/ 5064369 w 9198107"/>
                <a:gd name="connsiteY43" fmla="*/ 627635 h 1055077"/>
                <a:gd name="connsiteX44" fmla="*/ 5215868 w 9198107"/>
                <a:gd name="connsiteY44" fmla="*/ 627635 h 1055077"/>
                <a:gd name="connsiteX45" fmla="*/ 5215868 w 9198107"/>
                <a:gd name="connsiteY45" fmla="*/ 665510 h 1055077"/>
                <a:gd name="connsiteX46" fmla="*/ 5518864 w 9198107"/>
                <a:gd name="connsiteY46" fmla="*/ 665510 h 1055077"/>
                <a:gd name="connsiteX47" fmla="*/ 5518864 w 9198107"/>
                <a:gd name="connsiteY47" fmla="*/ 697974 h 1055077"/>
                <a:gd name="connsiteX48" fmla="*/ 5789397 w 9198107"/>
                <a:gd name="connsiteY48" fmla="*/ 697974 h 1055077"/>
                <a:gd name="connsiteX49" fmla="*/ 5789397 w 9198107"/>
                <a:gd name="connsiteY49" fmla="*/ 719617 h 1055077"/>
                <a:gd name="connsiteX50" fmla="*/ 5881378 w 9198107"/>
                <a:gd name="connsiteY50" fmla="*/ 719617 h 1055077"/>
                <a:gd name="connsiteX51" fmla="*/ 5881378 w 9198107"/>
                <a:gd name="connsiteY51" fmla="*/ 752080 h 1055077"/>
                <a:gd name="connsiteX52" fmla="*/ 6233070 w 9198107"/>
                <a:gd name="connsiteY52" fmla="*/ 752080 h 1055077"/>
                <a:gd name="connsiteX53" fmla="*/ 6233070 w 9198107"/>
                <a:gd name="connsiteY53" fmla="*/ 789955 h 1055077"/>
                <a:gd name="connsiteX54" fmla="*/ 6709207 w 9198107"/>
                <a:gd name="connsiteY54" fmla="*/ 789955 h 1055077"/>
                <a:gd name="connsiteX55" fmla="*/ 6730850 w 9198107"/>
                <a:gd name="connsiteY55" fmla="*/ 811598 h 1055077"/>
                <a:gd name="connsiteX56" fmla="*/ 6730850 w 9198107"/>
                <a:gd name="connsiteY56" fmla="*/ 844061 h 1055077"/>
                <a:gd name="connsiteX57" fmla="*/ 6898580 w 9198107"/>
                <a:gd name="connsiteY57" fmla="*/ 844061 h 1055077"/>
                <a:gd name="connsiteX58" fmla="*/ 6914812 w 9198107"/>
                <a:gd name="connsiteY58" fmla="*/ 860293 h 1055077"/>
                <a:gd name="connsiteX59" fmla="*/ 7071721 w 9198107"/>
                <a:gd name="connsiteY59" fmla="*/ 860293 h 1055077"/>
                <a:gd name="connsiteX60" fmla="*/ 7071721 w 9198107"/>
                <a:gd name="connsiteY60" fmla="*/ 903579 h 1055077"/>
                <a:gd name="connsiteX61" fmla="*/ 7163702 w 9198107"/>
                <a:gd name="connsiteY61" fmla="*/ 903579 h 1055077"/>
                <a:gd name="connsiteX62" fmla="*/ 7163702 w 9198107"/>
                <a:gd name="connsiteY62" fmla="*/ 930632 h 1055077"/>
                <a:gd name="connsiteX63" fmla="*/ 7326022 w 9198107"/>
                <a:gd name="connsiteY63" fmla="*/ 930632 h 1055077"/>
                <a:gd name="connsiteX64" fmla="*/ 7326022 w 9198107"/>
                <a:gd name="connsiteY64" fmla="*/ 963096 h 1055077"/>
                <a:gd name="connsiteX65" fmla="*/ 7726410 w 9198107"/>
                <a:gd name="connsiteY65" fmla="*/ 963096 h 1055077"/>
                <a:gd name="connsiteX66" fmla="*/ 7726410 w 9198107"/>
                <a:gd name="connsiteY66" fmla="*/ 1006381 h 1055077"/>
                <a:gd name="connsiteX67" fmla="*/ 8359456 w 9198107"/>
                <a:gd name="connsiteY67" fmla="*/ 1006381 h 1055077"/>
                <a:gd name="connsiteX68" fmla="*/ 8359456 w 9198107"/>
                <a:gd name="connsiteY68" fmla="*/ 1006381 h 1055077"/>
                <a:gd name="connsiteX69" fmla="*/ 8359456 w 9198107"/>
                <a:gd name="connsiteY69" fmla="*/ 1006381 h 1055077"/>
                <a:gd name="connsiteX70" fmla="*/ 8359456 w 9198107"/>
                <a:gd name="connsiteY70" fmla="*/ 1055077 h 1055077"/>
                <a:gd name="connsiteX71" fmla="*/ 9198107 w 9198107"/>
                <a:gd name="connsiteY71" fmla="*/ 1055077 h 105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198107" h="1055077">
                  <a:moveTo>
                    <a:pt x="0" y="0"/>
                  </a:moveTo>
                  <a:lnTo>
                    <a:pt x="216426" y="0"/>
                  </a:lnTo>
                  <a:lnTo>
                    <a:pt x="216426" y="27053"/>
                  </a:lnTo>
                  <a:lnTo>
                    <a:pt x="524833" y="27053"/>
                  </a:lnTo>
                  <a:lnTo>
                    <a:pt x="551887" y="54107"/>
                  </a:lnTo>
                  <a:lnTo>
                    <a:pt x="979328" y="54107"/>
                  </a:lnTo>
                  <a:lnTo>
                    <a:pt x="1006381" y="81160"/>
                  </a:lnTo>
                  <a:lnTo>
                    <a:pt x="1298556" y="81160"/>
                  </a:lnTo>
                  <a:lnTo>
                    <a:pt x="1298556" y="129856"/>
                  </a:lnTo>
                  <a:lnTo>
                    <a:pt x="1531214" y="129856"/>
                  </a:lnTo>
                  <a:lnTo>
                    <a:pt x="1531214" y="178551"/>
                  </a:lnTo>
                  <a:lnTo>
                    <a:pt x="1720587" y="178551"/>
                  </a:lnTo>
                  <a:lnTo>
                    <a:pt x="1720587" y="205605"/>
                  </a:lnTo>
                  <a:lnTo>
                    <a:pt x="1904549" y="205605"/>
                  </a:lnTo>
                  <a:lnTo>
                    <a:pt x="1904549" y="243479"/>
                  </a:lnTo>
                  <a:lnTo>
                    <a:pt x="1964067" y="243479"/>
                  </a:lnTo>
                  <a:lnTo>
                    <a:pt x="1964067" y="265122"/>
                  </a:lnTo>
                  <a:lnTo>
                    <a:pt x="2104743" y="265122"/>
                  </a:lnTo>
                  <a:lnTo>
                    <a:pt x="2126385" y="286764"/>
                  </a:lnTo>
                  <a:lnTo>
                    <a:pt x="2678272" y="286764"/>
                  </a:lnTo>
                  <a:lnTo>
                    <a:pt x="2699915" y="308407"/>
                  </a:lnTo>
                  <a:lnTo>
                    <a:pt x="2797307" y="308407"/>
                  </a:lnTo>
                  <a:lnTo>
                    <a:pt x="2797307" y="330050"/>
                  </a:lnTo>
                  <a:lnTo>
                    <a:pt x="3257212" y="330050"/>
                  </a:lnTo>
                  <a:lnTo>
                    <a:pt x="3257212" y="351692"/>
                  </a:lnTo>
                  <a:lnTo>
                    <a:pt x="3381657" y="351692"/>
                  </a:lnTo>
                  <a:lnTo>
                    <a:pt x="3381657" y="351692"/>
                  </a:lnTo>
                  <a:lnTo>
                    <a:pt x="3381657" y="400388"/>
                  </a:lnTo>
                  <a:lnTo>
                    <a:pt x="3809098" y="400388"/>
                  </a:lnTo>
                  <a:lnTo>
                    <a:pt x="3809098" y="427441"/>
                  </a:lnTo>
                  <a:lnTo>
                    <a:pt x="3955186" y="427441"/>
                  </a:lnTo>
                  <a:lnTo>
                    <a:pt x="3955186" y="476137"/>
                  </a:lnTo>
                  <a:lnTo>
                    <a:pt x="4204076" y="476137"/>
                  </a:lnTo>
                  <a:lnTo>
                    <a:pt x="4220308" y="492369"/>
                  </a:lnTo>
                  <a:lnTo>
                    <a:pt x="4296057" y="492369"/>
                  </a:lnTo>
                  <a:lnTo>
                    <a:pt x="4312289" y="508601"/>
                  </a:lnTo>
                  <a:lnTo>
                    <a:pt x="4490841" y="508601"/>
                  </a:lnTo>
                  <a:lnTo>
                    <a:pt x="4490841" y="530244"/>
                  </a:lnTo>
                  <a:lnTo>
                    <a:pt x="4669392" y="530244"/>
                  </a:lnTo>
                  <a:lnTo>
                    <a:pt x="4685624" y="546476"/>
                  </a:lnTo>
                  <a:lnTo>
                    <a:pt x="4961567" y="546476"/>
                  </a:lnTo>
                  <a:lnTo>
                    <a:pt x="4961567" y="584350"/>
                  </a:lnTo>
                  <a:lnTo>
                    <a:pt x="5064369" y="584350"/>
                  </a:lnTo>
                  <a:lnTo>
                    <a:pt x="5064369" y="627635"/>
                  </a:lnTo>
                  <a:lnTo>
                    <a:pt x="5215868" y="627635"/>
                  </a:lnTo>
                  <a:lnTo>
                    <a:pt x="5215868" y="665510"/>
                  </a:lnTo>
                  <a:lnTo>
                    <a:pt x="5518864" y="665510"/>
                  </a:lnTo>
                  <a:lnTo>
                    <a:pt x="5518864" y="697974"/>
                  </a:lnTo>
                  <a:lnTo>
                    <a:pt x="5789397" y="697974"/>
                  </a:lnTo>
                  <a:lnTo>
                    <a:pt x="5789397" y="719617"/>
                  </a:lnTo>
                  <a:lnTo>
                    <a:pt x="5881378" y="719617"/>
                  </a:lnTo>
                  <a:lnTo>
                    <a:pt x="5881378" y="752080"/>
                  </a:lnTo>
                  <a:lnTo>
                    <a:pt x="6233070" y="752080"/>
                  </a:lnTo>
                  <a:lnTo>
                    <a:pt x="6233070" y="789955"/>
                  </a:lnTo>
                  <a:lnTo>
                    <a:pt x="6709207" y="789955"/>
                  </a:lnTo>
                  <a:lnTo>
                    <a:pt x="6730850" y="811598"/>
                  </a:lnTo>
                  <a:lnTo>
                    <a:pt x="6730850" y="844061"/>
                  </a:lnTo>
                  <a:lnTo>
                    <a:pt x="6898580" y="844061"/>
                  </a:lnTo>
                  <a:lnTo>
                    <a:pt x="6914812" y="860293"/>
                  </a:lnTo>
                  <a:lnTo>
                    <a:pt x="7071721" y="860293"/>
                  </a:lnTo>
                  <a:lnTo>
                    <a:pt x="7071721" y="903579"/>
                  </a:lnTo>
                  <a:lnTo>
                    <a:pt x="7163702" y="903579"/>
                  </a:lnTo>
                  <a:lnTo>
                    <a:pt x="7163702" y="930632"/>
                  </a:lnTo>
                  <a:lnTo>
                    <a:pt x="7326022" y="930632"/>
                  </a:lnTo>
                  <a:lnTo>
                    <a:pt x="7326022" y="963096"/>
                  </a:lnTo>
                  <a:lnTo>
                    <a:pt x="7726410" y="963096"/>
                  </a:lnTo>
                  <a:lnTo>
                    <a:pt x="7726410" y="1006381"/>
                  </a:lnTo>
                  <a:lnTo>
                    <a:pt x="8359456" y="1006381"/>
                  </a:lnTo>
                  <a:lnTo>
                    <a:pt x="8359456" y="1006381"/>
                  </a:lnTo>
                  <a:lnTo>
                    <a:pt x="8359456" y="1006381"/>
                  </a:lnTo>
                  <a:lnTo>
                    <a:pt x="8359456" y="1055077"/>
                  </a:lnTo>
                  <a:lnTo>
                    <a:pt x="9198107" y="1055077"/>
                  </a:lnTo>
                </a:path>
              </a:pathLst>
            </a:custGeom>
            <a:noFill/>
            <a:ln w="28575">
              <a:solidFill>
                <a:schemeClr val="accent3"/>
              </a:solidFill>
              <a:miter lim="800000"/>
              <a:headEnd/>
              <a:tailEnd/>
            </a:ln>
          </p:spPr>
          <p:txBody>
            <a:bodyPr rtlCol="0" anchor="ctr"/>
            <a:lstStyle/>
            <a:p>
              <a:pPr algn="ctr"/>
              <a:endParaRPr lang="en-US" dirty="0"/>
            </a:p>
          </p:txBody>
        </p:sp>
        <p:sp>
          <p:nvSpPr>
            <p:cNvPr id="177" name="TextBox 176">
              <a:extLst>
                <a:ext uri="{FF2B5EF4-FFF2-40B4-BE49-F238E27FC236}">
                  <a16:creationId xmlns:a16="http://schemas.microsoft.com/office/drawing/2014/main" id="{A2404FE5-3335-6270-52C3-50C50475839A}"/>
                </a:ext>
              </a:extLst>
            </p:cNvPr>
            <p:cNvSpPr txBox="1"/>
            <p:nvPr/>
          </p:nvSpPr>
          <p:spPr bwMode="auto">
            <a:xfrm>
              <a:off x="1573077" y="154441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grpSp>
        <p:nvGrpSpPr>
          <p:cNvPr id="176" name="Group 175">
            <a:extLst>
              <a:ext uri="{FF2B5EF4-FFF2-40B4-BE49-F238E27FC236}">
                <a16:creationId xmlns:a16="http://schemas.microsoft.com/office/drawing/2014/main" id="{EE94DE5B-FE60-D3CE-48A7-AC5C8A0CE599}"/>
              </a:ext>
            </a:extLst>
          </p:cNvPr>
          <p:cNvGrpSpPr/>
          <p:nvPr/>
        </p:nvGrpSpPr>
        <p:grpSpPr>
          <a:xfrm>
            <a:off x="1649054" y="1539259"/>
            <a:ext cx="9238854" cy="1420614"/>
            <a:chOff x="1649054" y="1539259"/>
            <a:chExt cx="9238854" cy="1420614"/>
          </a:xfrm>
        </p:grpSpPr>
        <p:sp>
          <p:nvSpPr>
            <p:cNvPr id="98" name="TextBox 97">
              <a:extLst>
                <a:ext uri="{FF2B5EF4-FFF2-40B4-BE49-F238E27FC236}">
                  <a16:creationId xmlns:a16="http://schemas.microsoft.com/office/drawing/2014/main" id="{5B7AD600-8790-737C-F03C-BD1BBF7BC646}"/>
                </a:ext>
              </a:extLst>
            </p:cNvPr>
            <p:cNvSpPr txBox="1"/>
            <p:nvPr/>
          </p:nvSpPr>
          <p:spPr bwMode="auto">
            <a:xfrm>
              <a:off x="1993219" y="156199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83A8841F-EB3E-2FE8-3706-DDBAB0E1775C}"/>
                </a:ext>
              </a:extLst>
            </p:cNvPr>
            <p:cNvSpPr txBox="1"/>
            <p:nvPr/>
          </p:nvSpPr>
          <p:spPr bwMode="auto">
            <a:xfrm>
              <a:off x="1649054" y="153925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866B1FD8-5ECD-FC8B-BCCF-10DE0CB81B18}"/>
                </a:ext>
              </a:extLst>
            </p:cNvPr>
            <p:cNvSpPr txBox="1"/>
            <p:nvPr/>
          </p:nvSpPr>
          <p:spPr bwMode="auto">
            <a:xfrm>
              <a:off x="2344633" y="159756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90FE6918-16D5-13FC-19EE-ABACB7772500}"/>
                </a:ext>
              </a:extLst>
            </p:cNvPr>
            <p:cNvSpPr txBox="1"/>
            <p:nvPr/>
          </p:nvSpPr>
          <p:spPr bwMode="auto">
            <a:xfrm>
              <a:off x="2664763" y="162685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8" name="TextBox 177">
              <a:extLst>
                <a:ext uri="{FF2B5EF4-FFF2-40B4-BE49-F238E27FC236}">
                  <a16:creationId xmlns:a16="http://schemas.microsoft.com/office/drawing/2014/main" id="{C25F107F-95FD-1F1E-DABE-8CA43B8B30D8}"/>
                </a:ext>
              </a:extLst>
            </p:cNvPr>
            <p:cNvSpPr txBox="1"/>
            <p:nvPr/>
          </p:nvSpPr>
          <p:spPr bwMode="auto">
            <a:xfrm>
              <a:off x="2780418" y="162685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9" name="TextBox 178">
              <a:extLst>
                <a:ext uri="{FF2B5EF4-FFF2-40B4-BE49-F238E27FC236}">
                  <a16:creationId xmlns:a16="http://schemas.microsoft.com/office/drawing/2014/main" id="{DE0CA44E-885F-AC7E-DF54-7E60DB07F6B5}"/>
                </a:ext>
              </a:extLst>
            </p:cNvPr>
            <p:cNvSpPr txBox="1"/>
            <p:nvPr/>
          </p:nvSpPr>
          <p:spPr bwMode="auto">
            <a:xfrm>
              <a:off x="3092787" y="167813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0" name="TextBox 179">
              <a:extLst>
                <a:ext uri="{FF2B5EF4-FFF2-40B4-BE49-F238E27FC236}">
                  <a16:creationId xmlns:a16="http://schemas.microsoft.com/office/drawing/2014/main" id="{5C358DC5-D64F-8402-994D-6FA49FE69131}"/>
                </a:ext>
              </a:extLst>
            </p:cNvPr>
            <p:cNvSpPr txBox="1"/>
            <p:nvPr/>
          </p:nvSpPr>
          <p:spPr bwMode="auto">
            <a:xfrm>
              <a:off x="3451651" y="176638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1" name="TextBox 180">
              <a:extLst>
                <a:ext uri="{FF2B5EF4-FFF2-40B4-BE49-F238E27FC236}">
                  <a16:creationId xmlns:a16="http://schemas.microsoft.com/office/drawing/2014/main" id="{2BD47001-5B3E-9D3E-DE7F-EBE4B80611C0}"/>
                </a:ext>
              </a:extLst>
            </p:cNvPr>
            <p:cNvSpPr txBox="1"/>
            <p:nvPr/>
          </p:nvSpPr>
          <p:spPr bwMode="auto">
            <a:xfrm>
              <a:off x="3985466" y="182569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2" name="TextBox 181">
              <a:extLst>
                <a:ext uri="{FF2B5EF4-FFF2-40B4-BE49-F238E27FC236}">
                  <a16:creationId xmlns:a16="http://schemas.microsoft.com/office/drawing/2014/main" id="{EE02326A-AFA9-D832-C1BB-B5D81A1C2F17}"/>
                </a:ext>
              </a:extLst>
            </p:cNvPr>
            <p:cNvSpPr txBox="1"/>
            <p:nvPr/>
          </p:nvSpPr>
          <p:spPr bwMode="auto">
            <a:xfrm>
              <a:off x="5226879" y="194494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3" name="TextBox 182">
              <a:extLst>
                <a:ext uri="{FF2B5EF4-FFF2-40B4-BE49-F238E27FC236}">
                  <a16:creationId xmlns:a16="http://schemas.microsoft.com/office/drawing/2014/main" id="{CD32CADD-00A3-4682-2939-449F7E7F4188}"/>
                </a:ext>
              </a:extLst>
            </p:cNvPr>
            <p:cNvSpPr txBox="1"/>
            <p:nvPr/>
          </p:nvSpPr>
          <p:spPr bwMode="auto">
            <a:xfrm>
              <a:off x="5933803" y="204788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86FD8E5D-7478-71E9-4686-9F24B7B5FC92}"/>
                </a:ext>
              </a:extLst>
            </p:cNvPr>
            <p:cNvSpPr txBox="1"/>
            <p:nvPr/>
          </p:nvSpPr>
          <p:spPr bwMode="auto">
            <a:xfrm>
              <a:off x="5959097" y="205236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C57F0B6B-370D-F416-BE59-00FE2260275D}"/>
                </a:ext>
              </a:extLst>
            </p:cNvPr>
            <p:cNvSpPr txBox="1"/>
            <p:nvPr/>
          </p:nvSpPr>
          <p:spPr bwMode="auto">
            <a:xfrm>
              <a:off x="6212487" y="209117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6" name="TextBox 185">
              <a:extLst>
                <a:ext uri="{FF2B5EF4-FFF2-40B4-BE49-F238E27FC236}">
                  <a16:creationId xmlns:a16="http://schemas.microsoft.com/office/drawing/2014/main" id="{2CB601A8-A74C-0774-9F6A-47F8BECAC727}"/>
                </a:ext>
              </a:extLst>
            </p:cNvPr>
            <p:cNvSpPr txBox="1"/>
            <p:nvPr/>
          </p:nvSpPr>
          <p:spPr bwMode="auto">
            <a:xfrm>
              <a:off x="6235972" y="209117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7" name="TextBox 186">
              <a:extLst>
                <a:ext uri="{FF2B5EF4-FFF2-40B4-BE49-F238E27FC236}">
                  <a16:creationId xmlns:a16="http://schemas.microsoft.com/office/drawing/2014/main" id="{98634037-456C-B74B-1F7C-1FDCD8380D9C}"/>
                </a:ext>
              </a:extLst>
            </p:cNvPr>
            <p:cNvSpPr txBox="1"/>
            <p:nvPr/>
          </p:nvSpPr>
          <p:spPr bwMode="auto">
            <a:xfrm>
              <a:off x="6421440" y="208549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8" name="TextBox 187">
              <a:extLst>
                <a:ext uri="{FF2B5EF4-FFF2-40B4-BE49-F238E27FC236}">
                  <a16:creationId xmlns:a16="http://schemas.microsoft.com/office/drawing/2014/main" id="{C4D852B8-BB83-43C6-BE3E-DA624F67E2E5}"/>
                </a:ext>
              </a:extLst>
            </p:cNvPr>
            <p:cNvSpPr txBox="1"/>
            <p:nvPr/>
          </p:nvSpPr>
          <p:spPr bwMode="auto">
            <a:xfrm>
              <a:off x="6683525" y="216993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9" name="TextBox 188">
              <a:extLst>
                <a:ext uri="{FF2B5EF4-FFF2-40B4-BE49-F238E27FC236}">
                  <a16:creationId xmlns:a16="http://schemas.microsoft.com/office/drawing/2014/main" id="{A7B22D10-D2BB-2B2F-D08F-A0062AC53003}"/>
                </a:ext>
              </a:extLst>
            </p:cNvPr>
            <p:cNvSpPr txBox="1"/>
            <p:nvPr/>
          </p:nvSpPr>
          <p:spPr bwMode="auto">
            <a:xfrm>
              <a:off x="9186442" y="249918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A3C807F0-D94A-8948-1033-CBBF8595B7CD}"/>
                </a:ext>
              </a:extLst>
            </p:cNvPr>
            <p:cNvSpPr txBox="1"/>
            <p:nvPr/>
          </p:nvSpPr>
          <p:spPr bwMode="auto">
            <a:xfrm>
              <a:off x="9238558" y="252068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1" name="TextBox 190">
              <a:extLst>
                <a:ext uri="{FF2B5EF4-FFF2-40B4-BE49-F238E27FC236}">
                  <a16:creationId xmlns:a16="http://schemas.microsoft.com/office/drawing/2014/main" id="{601AA6AF-C26A-FC06-EB6D-B92CD09BB24D}"/>
                </a:ext>
              </a:extLst>
            </p:cNvPr>
            <p:cNvSpPr txBox="1"/>
            <p:nvPr/>
          </p:nvSpPr>
          <p:spPr bwMode="auto">
            <a:xfrm>
              <a:off x="9292299"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2" name="TextBox 191">
              <a:extLst>
                <a:ext uri="{FF2B5EF4-FFF2-40B4-BE49-F238E27FC236}">
                  <a16:creationId xmlns:a16="http://schemas.microsoft.com/office/drawing/2014/main" id="{6BB41879-760B-0471-EA81-6D98CEBDEB81}"/>
                </a:ext>
              </a:extLst>
            </p:cNvPr>
            <p:cNvSpPr txBox="1"/>
            <p:nvPr/>
          </p:nvSpPr>
          <p:spPr bwMode="auto">
            <a:xfrm>
              <a:off x="9860963"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3" name="TextBox 192">
              <a:extLst>
                <a:ext uri="{FF2B5EF4-FFF2-40B4-BE49-F238E27FC236}">
                  <a16:creationId xmlns:a16="http://schemas.microsoft.com/office/drawing/2014/main" id="{52A7BAAF-7A6F-9FE1-7005-0E9FBF866656}"/>
                </a:ext>
              </a:extLst>
            </p:cNvPr>
            <p:cNvSpPr txBox="1"/>
            <p:nvPr/>
          </p:nvSpPr>
          <p:spPr bwMode="auto">
            <a:xfrm>
              <a:off x="9890246" y="25808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4" name="TextBox 193">
              <a:extLst>
                <a:ext uri="{FF2B5EF4-FFF2-40B4-BE49-F238E27FC236}">
                  <a16:creationId xmlns:a16="http://schemas.microsoft.com/office/drawing/2014/main" id="{F3CCC286-9B6C-53D7-8384-9751465DA9DD}"/>
                </a:ext>
              </a:extLst>
            </p:cNvPr>
            <p:cNvSpPr txBox="1"/>
            <p:nvPr/>
          </p:nvSpPr>
          <p:spPr bwMode="auto">
            <a:xfrm>
              <a:off x="9909598" y="25808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5" name="TextBox 194">
              <a:extLst>
                <a:ext uri="{FF2B5EF4-FFF2-40B4-BE49-F238E27FC236}">
                  <a16:creationId xmlns:a16="http://schemas.microsoft.com/office/drawing/2014/main" id="{FC9F0110-BEE6-AAB0-B6DF-3A70250D3A15}"/>
                </a:ext>
              </a:extLst>
            </p:cNvPr>
            <p:cNvSpPr txBox="1"/>
            <p:nvPr/>
          </p:nvSpPr>
          <p:spPr bwMode="auto">
            <a:xfrm>
              <a:off x="9944003" y="25808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6" name="TextBox 195">
              <a:extLst>
                <a:ext uri="{FF2B5EF4-FFF2-40B4-BE49-F238E27FC236}">
                  <a16:creationId xmlns:a16="http://schemas.microsoft.com/office/drawing/2014/main" id="{F03C917D-5B74-753B-22CC-C9397091C0E3}"/>
                </a:ext>
              </a:extLst>
            </p:cNvPr>
            <p:cNvSpPr txBox="1"/>
            <p:nvPr/>
          </p:nvSpPr>
          <p:spPr bwMode="auto">
            <a:xfrm>
              <a:off x="10466674" y="258891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7" name="TextBox 196">
              <a:extLst>
                <a:ext uri="{FF2B5EF4-FFF2-40B4-BE49-F238E27FC236}">
                  <a16:creationId xmlns:a16="http://schemas.microsoft.com/office/drawing/2014/main" id="{4AB1DD7E-CC2F-C80F-FD98-10FA94AF39B8}"/>
                </a:ext>
              </a:extLst>
            </p:cNvPr>
            <p:cNvSpPr txBox="1"/>
            <p:nvPr/>
          </p:nvSpPr>
          <p:spPr bwMode="auto">
            <a:xfrm>
              <a:off x="10183350" y="258852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8" name="TextBox 197">
              <a:extLst>
                <a:ext uri="{FF2B5EF4-FFF2-40B4-BE49-F238E27FC236}">
                  <a16:creationId xmlns:a16="http://schemas.microsoft.com/office/drawing/2014/main" id="{9987A41C-38C2-A442-A743-F48762F51395}"/>
                </a:ext>
              </a:extLst>
            </p:cNvPr>
            <p:cNvSpPr txBox="1"/>
            <p:nvPr/>
          </p:nvSpPr>
          <p:spPr bwMode="auto">
            <a:xfrm>
              <a:off x="9969731" y="25808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9" name="TextBox 198">
              <a:extLst>
                <a:ext uri="{FF2B5EF4-FFF2-40B4-BE49-F238E27FC236}">
                  <a16:creationId xmlns:a16="http://schemas.microsoft.com/office/drawing/2014/main" id="{12F109DE-8BAD-D148-A13D-C8F0784C2F4A}"/>
                </a:ext>
              </a:extLst>
            </p:cNvPr>
            <p:cNvSpPr txBox="1"/>
            <p:nvPr/>
          </p:nvSpPr>
          <p:spPr bwMode="auto">
            <a:xfrm>
              <a:off x="10699361" y="25845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0" name="TextBox 199">
              <a:extLst>
                <a:ext uri="{FF2B5EF4-FFF2-40B4-BE49-F238E27FC236}">
                  <a16:creationId xmlns:a16="http://schemas.microsoft.com/office/drawing/2014/main" id="{ECE4B9B5-5B47-D96F-8F86-3332C3D58345}"/>
                </a:ext>
              </a:extLst>
            </p:cNvPr>
            <p:cNvSpPr txBox="1"/>
            <p:nvPr/>
          </p:nvSpPr>
          <p:spPr bwMode="auto">
            <a:xfrm>
              <a:off x="10161142" y="258852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1" name="TextBox 200">
              <a:extLst>
                <a:ext uri="{FF2B5EF4-FFF2-40B4-BE49-F238E27FC236}">
                  <a16:creationId xmlns:a16="http://schemas.microsoft.com/office/drawing/2014/main" id="{3E90848E-3973-4C02-BE9C-749E92950904}"/>
                </a:ext>
              </a:extLst>
            </p:cNvPr>
            <p:cNvSpPr txBox="1"/>
            <p:nvPr/>
          </p:nvSpPr>
          <p:spPr bwMode="auto">
            <a:xfrm>
              <a:off x="9994803" y="258505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2" name="TextBox 201">
              <a:extLst>
                <a:ext uri="{FF2B5EF4-FFF2-40B4-BE49-F238E27FC236}">
                  <a16:creationId xmlns:a16="http://schemas.microsoft.com/office/drawing/2014/main" id="{B992947C-0BDE-0809-91FC-A074DBB90B68}"/>
                </a:ext>
              </a:extLst>
            </p:cNvPr>
            <p:cNvSpPr txBox="1"/>
            <p:nvPr/>
          </p:nvSpPr>
          <p:spPr bwMode="auto">
            <a:xfrm>
              <a:off x="10016792" y="258415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3" name="TextBox 202">
              <a:extLst>
                <a:ext uri="{FF2B5EF4-FFF2-40B4-BE49-F238E27FC236}">
                  <a16:creationId xmlns:a16="http://schemas.microsoft.com/office/drawing/2014/main" id="{9723EFA5-7232-2351-0393-88EEE483BA2D}"/>
                </a:ext>
              </a:extLst>
            </p:cNvPr>
            <p:cNvSpPr txBox="1"/>
            <p:nvPr/>
          </p:nvSpPr>
          <p:spPr bwMode="auto">
            <a:xfrm>
              <a:off x="10047516" y="258377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4" name="TextBox 203">
              <a:extLst>
                <a:ext uri="{FF2B5EF4-FFF2-40B4-BE49-F238E27FC236}">
                  <a16:creationId xmlns:a16="http://schemas.microsoft.com/office/drawing/2014/main" id="{8658F777-3A14-9F73-7F57-EF3D3C939EFD}"/>
                </a:ext>
              </a:extLst>
            </p:cNvPr>
            <p:cNvSpPr txBox="1"/>
            <p:nvPr/>
          </p:nvSpPr>
          <p:spPr bwMode="auto">
            <a:xfrm>
              <a:off x="10136424" y="258684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5" name="TextBox 204">
              <a:extLst>
                <a:ext uri="{FF2B5EF4-FFF2-40B4-BE49-F238E27FC236}">
                  <a16:creationId xmlns:a16="http://schemas.microsoft.com/office/drawing/2014/main" id="{27B92D59-B96C-B4AE-330F-8599CA15FF14}"/>
                </a:ext>
              </a:extLst>
            </p:cNvPr>
            <p:cNvSpPr txBox="1"/>
            <p:nvPr/>
          </p:nvSpPr>
          <p:spPr bwMode="auto">
            <a:xfrm>
              <a:off x="10078977" y="25808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6" name="TextBox 205">
              <a:extLst>
                <a:ext uri="{FF2B5EF4-FFF2-40B4-BE49-F238E27FC236}">
                  <a16:creationId xmlns:a16="http://schemas.microsoft.com/office/drawing/2014/main" id="{A5C29B10-1543-265C-08FB-55F09A90302D}"/>
                </a:ext>
              </a:extLst>
            </p:cNvPr>
            <p:cNvSpPr txBox="1"/>
            <p:nvPr/>
          </p:nvSpPr>
          <p:spPr bwMode="auto">
            <a:xfrm>
              <a:off x="10111268"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7" name="TextBox 206">
              <a:extLst>
                <a:ext uri="{FF2B5EF4-FFF2-40B4-BE49-F238E27FC236}">
                  <a16:creationId xmlns:a16="http://schemas.microsoft.com/office/drawing/2014/main" id="{78C2C789-5531-D2BA-0421-C7F676FC55E8}"/>
                </a:ext>
              </a:extLst>
            </p:cNvPr>
            <p:cNvSpPr txBox="1"/>
            <p:nvPr/>
          </p:nvSpPr>
          <p:spPr bwMode="auto">
            <a:xfrm>
              <a:off x="10233468"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8" name="TextBox 207">
              <a:extLst>
                <a:ext uri="{FF2B5EF4-FFF2-40B4-BE49-F238E27FC236}">
                  <a16:creationId xmlns:a16="http://schemas.microsoft.com/office/drawing/2014/main" id="{BEA64FDF-2808-1AA2-70F9-8FD40304D272}"/>
                </a:ext>
              </a:extLst>
            </p:cNvPr>
            <p:cNvSpPr txBox="1"/>
            <p:nvPr/>
          </p:nvSpPr>
          <p:spPr bwMode="auto">
            <a:xfrm>
              <a:off x="10255951"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9" name="TextBox 208">
              <a:extLst>
                <a:ext uri="{FF2B5EF4-FFF2-40B4-BE49-F238E27FC236}">
                  <a16:creationId xmlns:a16="http://schemas.microsoft.com/office/drawing/2014/main" id="{CDB67337-A965-73FF-A572-117476E7F3B2}"/>
                </a:ext>
              </a:extLst>
            </p:cNvPr>
            <p:cNvSpPr txBox="1"/>
            <p:nvPr/>
          </p:nvSpPr>
          <p:spPr bwMode="auto">
            <a:xfrm>
              <a:off x="10301768" y="258404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5AEB18EF-E8F2-DED9-E146-E18D7FAD637B}"/>
                </a:ext>
              </a:extLst>
            </p:cNvPr>
            <p:cNvSpPr txBox="1"/>
            <p:nvPr/>
          </p:nvSpPr>
          <p:spPr bwMode="auto">
            <a:xfrm>
              <a:off x="10320314" y="258377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1" name="TextBox 210">
              <a:extLst>
                <a:ext uri="{FF2B5EF4-FFF2-40B4-BE49-F238E27FC236}">
                  <a16:creationId xmlns:a16="http://schemas.microsoft.com/office/drawing/2014/main" id="{1BF8128A-A2EB-AA70-6339-E93BAC7C0A09}"/>
                </a:ext>
              </a:extLst>
            </p:cNvPr>
            <p:cNvSpPr txBox="1"/>
            <p:nvPr/>
          </p:nvSpPr>
          <p:spPr bwMode="auto">
            <a:xfrm>
              <a:off x="10341676"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2" name="TextBox 211">
              <a:extLst>
                <a:ext uri="{FF2B5EF4-FFF2-40B4-BE49-F238E27FC236}">
                  <a16:creationId xmlns:a16="http://schemas.microsoft.com/office/drawing/2014/main" id="{53E02982-BA90-393C-09CD-741B7BBD09F3}"/>
                </a:ext>
              </a:extLst>
            </p:cNvPr>
            <p:cNvSpPr txBox="1"/>
            <p:nvPr/>
          </p:nvSpPr>
          <p:spPr bwMode="auto">
            <a:xfrm>
              <a:off x="10586019"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3" name="TextBox 212">
              <a:extLst>
                <a:ext uri="{FF2B5EF4-FFF2-40B4-BE49-F238E27FC236}">
                  <a16:creationId xmlns:a16="http://schemas.microsoft.com/office/drawing/2014/main" id="{8822E9B4-6C95-E85B-24AB-ECE8153DD1D5}"/>
                </a:ext>
              </a:extLst>
            </p:cNvPr>
            <p:cNvSpPr txBox="1"/>
            <p:nvPr/>
          </p:nvSpPr>
          <p:spPr bwMode="auto">
            <a:xfrm>
              <a:off x="10614989"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4" name="TextBox 213">
              <a:extLst>
                <a:ext uri="{FF2B5EF4-FFF2-40B4-BE49-F238E27FC236}">
                  <a16:creationId xmlns:a16="http://schemas.microsoft.com/office/drawing/2014/main" id="{EC71A9D3-80FB-8207-02AB-9B87BC421D36}"/>
                </a:ext>
              </a:extLst>
            </p:cNvPr>
            <p:cNvSpPr txBox="1"/>
            <p:nvPr/>
          </p:nvSpPr>
          <p:spPr bwMode="auto">
            <a:xfrm>
              <a:off x="10640145" y="2590541"/>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5" name="TextBox 214">
              <a:extLst>
                <a:ext uri="{FF2B5EF4-FFF2-40B4-BE49-F238E27FC236}">
                  <a16:creationId xmlns:a16="http://schemas.microsoft.com/office/drawing/2014/main" id="{F31D9BF4-1E2D-1DEB-C326-1544AF8C257C}"/>
                </a:ext>
              </a:extLst>
            </p:cNvPr>
            <p:cNvSpPr txBox="1"/>
            <p:nvPr/>
          </p:nvSpPr>
          <p:spPr bwMode="auto">
            <a:xfrm>
              <a:off x="10664863" y="258722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6" name="TextBox 215">
              <a:extLst>
                <a:ext uri="{FF2B5EF4-FFF2-40B4-BE49-F238E27FC236}">
                  <a16:creationId xmlns:a16="http://schemas.microsoft.com/office/drawing/2014/main" id="{17B7F0CA-E690-DE8C-FB1D-68A2DE4AB75B}"/>
                </a:ext>
              </a:extLst>
            </p:cNvPr>
            <p:cNvSpPr txBox="1"/>
            <p:nvPr/>
          </p:nvSpPr>
          <p:spPr bwMode="auto">
            <a:xfrm>
              <a:off x="9316261"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7" name="TextBox 216">
              <a:extLst>
                <a:ext uri="{FF2B5EF4-FFF2-40B4-BE49-F238E27FC236}">
                  <a16:creationId xmlns:a16="http://schemas.microsoft.com/office/drawing/2014/main" id="{9F85567F-2CEC-93F7-E35D-5B5A75F37B5F}"/>
                </a:ext>
              </a:extLst>
            </p:cNvPr>
            <p:cNvSpPr txBox="1"/>
            <p:nvPr/>
          </p:nvSpPr>
          <p:spPr bwMode="auto">
            <a:xfrm>
              <a:off x="9371831" y="254402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8" name="TextBox 217">
              <a:extLst>
                <a:ext uri="{FF2B5EF4-FFF2-40B4-BE49-F238E27FC236}">
                  <a16:creationId xmlns:a16="http://schemas.microsoft.com/office/drawing/2014/main" id="{9888803D-8FF4-F9C4-F2A7-AFCBEB22EF1B}"/>
                </a:ext>
              </a:extLst>
            </p:cNvPr>
            <p:cNvSpPr txBox="1"/>
            <p:nvPr/>
          </p:nvSpPr>
          <p:spPr bwMode="auto">
            <a:xfrm>
              <a:off x="9341831"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9" name="TextBox 218">
              <a:extLst>
                <a:ext uri="{FF2B5EF4-FFF2-40B4-BE49-F238E27FC236}">
                  <a16:creationId xmlns:a16="http://schemas.microsoft.com/office/drawing/2014/main" id="{5BAD3489-FEC2-028F-641A-8DCFB2BC79FB}"/>
                </a:ext>
              </a:extLst>
            </p:cNvPr>
            <p:cNvSpPr txBox="1"/>
            <p:nvPr/>
          </p:nvSpPr>
          <p:spPr bwMode="auto">
            <a:xfrm>
              <a:off x="9398664"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0" name="TextBox 219">
              <a:extLst>
                <a:ext uri="{FF2B5EF4-FFF2-40B4-BE49-F238E27FC236}">
                  <a16:creationId xmlns:a16="http://schemas.microsoft.com/office/drawing/2014/main" id="{D13CD394-4544-F167-30BD-750A17EB0EA6}"/>
                </a:ext>
              </a:extLst>
            </p:cNvPr>
            <p:cNvSpPr txBox="1"/>
            <p:nvPr/>
          </p:nvSpPr>
          <p:spPr bwMode="auto">
            <a:xfrm>
              <a:off x="9833232"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1" name="TextBox 220">
              <a:extLst>
                <a:ext uri="{FF2B5EF4-FFF2-40B4-BE49-F238E27FC236}">
                  <a16:creationId xmlns:a16="http://schemas.microsoft.com/office/drawing/2014/main" id="{600F9CE4-0DBF-872E-274A-1F3EA2574058}"/>
                </a:ext>
              </a:extLst>
            </p:cNvPr>
            <p:cNvSpPr txBox="1"/>
            <p:nvPr/>
          </p:nvSpPr>
          <p:spPr bwMode="auto">
            <a:xfrm>
              <a:off x="9417598"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2" name="TextBox 221">
              <a:extLst>
                <a:ext uri="{FF2B5EF4-FFF2-40B4-BE49-F238E27FC236}">
                  <a16:creationId xmlns:a16="http://schemas.microsoft.com/office/drawing/2014/main" id="{DA3C2336-8ABA-F6FC-2ACC-18D3F35B5C97}"/>
                </a:ext>
              </a:extLst>
            </p:cNvPr>
            <p:cNvSpPr txBox="1"/>
            <p:nvPr/>
          </p:nvSpPr>
          <p:spPr bwMode="auto">
            <a:xfrm>
              <a:off x="9450324" y="254328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7A710E0A-D4A4-DFAA-9628-6D9F5C1EFADC}"/>
                </a:ext>
              </a:extLst>
            </p:cNvPr>
            <p:cNvSpPr txBox="1"/>
            <p:nvPr/>
          </p:nvSpPr>
          <p:spPr bwMode="auto">
            <a:xfrm>
              <a:off x="9473460" y="254375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4" name="TextBox 223">
              <a:extLst>
                <a:ext uri="{FF2B5EF4-FFF2-40B4-BE49-F238E27FC236}">
                  <a16:creationId xmlns:a16="http://schemas.microsoft.com/office/drawing/2014/main" id="{FAAA06B6-DF7C-366A-CD51-25C928A973C4}"/>
                </a:ext>
              </a:extLst>
            </p:cNvPr>
            <p:cNvSpPr txBox="1"/>
            <p:nvPr/>
          </p:nvSpPr>
          <p:spPr bwMode="auto">
            <a:xfrm>
              <a:off x="9499893" y="2546961"/>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5" name="TextBox 224">
              <a:extLst>
                <a:ext uri="{FF2B5EF4-FFF2-40B4-BE49-F238E27FC236}">
                  <a16:creationId xmlns:a16="http://schemas.microsoft.com/office/drawing/2014/main" id="{2400FFDA-E7CB-4F52-461E-2552BB9F8C49}"/>
                </a:ext>
              </a:extLst>
            </p:cNvPr>
            <p:cNvSpPr txBox="1"/>
            <p:nvPr/>
          </p:nvSpPr>
          <p:spPr bwMode="auto">
            <a:xfrm>
              <a:off x="9534637" y="254568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6" name="TextBox 225">
              <a:extLst>
                <a:ext uri="{FF2B5EF4-FFF2-40B4-BE49-F238E27FC236}">
                  <a16:creationId xmlns:a16="http://schemas.microsoft.com/office/drawing/2014/main" id="{1A1A1A0F-03E7-4E52-D431-962C2EABC813}"/>
                </a:ext>
              </a:extLst>
            </p:cNvPr>
            <p:cNvSpPr txBox="1"/>
            <p:nvPr/>
          </p:nvSpPr>
          <p:spPr bwMode="auto">
            <a:xfrm>
              <a:off x="9561990" y="254850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7" name="TextBox 226">
              <a:extLst>
                <a:ext uri="{FF2B5EF4-FFF2-40B4-BE49-F238E27FC236}">
                  <a16:creationId xmlns:a16="http://schemas.microsoft.com/office/drawing/2014/main" id="{58460A3A-45AC-E0AF-A075-F8F0BA5CFE71}"/>
                </a:ext>
              </a:extLst>
            </p:cNvPr>
            <p:cNvSpPr txBox="1"/>
            <p:nvPr/>
          </p:nvSpPr>
          <p:spPr bwMode="auto">
            <a:xfrm>
              <a:off x="9787870" y="254354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8" name="TextBox 227">
              <a:extLst>
                <a:ext uri="{FF2B5EF4-FFF2-40B4-BE49-F238E27FC236}">
                  <a16:creationId xmlns:a16="http://schemas.microsoft.com/office/drawing/2014/main" id="{9B40F2FE-EA3A-EB2B-E1D0-5F6D6C53CA58}"/>
                </a:ext>
              </a:extLst>
            </p:cNvPr>
            <p:cNvSpPr txBox="1"/>
            <p:nvPr/>
          </p:nvSpPr>
          <p:spPr bwMode="auto">
            <a:xfrm>
              <a:off x="9590251" y="254850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9" name="TextBox 228">
              <a:extLst>
                <a:ext uri="{FF2B5EF4-FFF2-40B4-BE49-F238E27FC236}">
                  <a16:creationId xmlns:a16="http://schemas.microsoft.com/office/drawing/2014/main" id="{926E82B7-3E0F-F3B3-16F6-3C8BD3F0F4F6}"/>
                </a:ext>
              </a:extLst>
            </p:cNvPr>
            <p:cNvSpPr txBox="1"/>
            <p:nvPr/>
          </p:nvSpPr>
          <p:spPr bwMode="auto">
            <a:xfrm>
              <a:off x="9810538" y="25416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C9701134-FBD7-D4BD-34F1-0784286EFE3F}"/>
                </a:ext>
              </a:extLst>
            </p:cNvPr>
            <p:cNvSpPr txBox="1"/>
            <p:nvPr/>
          </p:nvSpPr>
          <p:spPr bwMode="auto">
            <a:xfrm>
              <a:off x="9612492" y="254863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1" name="TextBox 230">
              <a:extLst>
                <a:ext uri="{FF2B5EF4-FFF2-40B4-BE49-F238E27FC236}">
                  <a16:creationId xmlns:a16="http://schemas.microsoft.com/office/drawing/2014/main" id="{0FF0FB57-37A6-2720-10D3-1F2FEF0ED194}"/>
                </a:ext>
              </a:extLst>
            </p:cNvPr>
            <p:cNvSpPr txBox="1"/>
            <p:nvPr/>
          </p:nvSpPr>
          <p:spPr bwMode="auto">
            <a:xfrm>
              <a:off x="9640076" y="254850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2" name="TextBox 231">
              <a:extLst>
                <a:ext uri="{FF2B5EF4-FFF2-40B4-BE49-F238E27FC236}">
                  <a16:creationId xmlns:a16="http://schemas.microsoft.com/office/drawing/2014/main" id="{A42E6973-957C-4FF2-FF19-AFBB2DC83F8E}"/>
                </a:ext>
              </a:extLst>
            </p:cNvPr>
            <p:cNvSpPr txBox="1"/>
            <p:nvPr/>
          </p:nvSpPr>
          <p:spPr bwMode="auto">
            <a:xfrm>
              <a:off x="9667011" y="254850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3" name="TextBox 232">
              <a:extLst>
                <a:ext uri="{FF2B5EF4-FFF2-40B4-BE49-F238E27FC236}">
                  <a16:creationId xmlns:a16="http://schemas.microsoft.com/office/drawing/2014/main" id="{05D62F2B-F69C-82A1-BBE0-8A5638E458AA}"/>
                </a:ext>
              </a:extLst>
            </p:cNvPr>
            <p:cNvSpPr txBox="1"/>
            <p:nvPr/>
          </p:nvSpPr>
          <p:spPr bwMode="auto">
            <a:xfrm>
              <a:off x="9692922" y="254850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4" name="TextBox 233">
              <a:extLst>
                <a:ext uri="{FF2B5EF4-FFF2-40B4-BE49-F238E27FC236}">
                  <a16:creationId xmlns:a16="http://schemas.microsoft.com/office/drawing/2014/main" id="{3EBE45FE-2675-CE6C-00F6-E8F64C7D4881}"/>
                </a:ext>
              </a:extLst>
            </p:cNvPr>
            <p:cNvSpPr txBox="1"/>
            <p:nvPr/>
          </p:nvSpPr>
          <p:spPr bwMode="auto">
            <a:xfrm>
              <a:off x="9722951" y="2550751"/>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5" name="TextBox 234">
              <a:extLst>
                <a:ext uri="{FF2B5EF4-FFF2-40B4-BE49-F238E27FC236}">
                  <a16:creationId xmlns:a16="http://schemas.microsoft.com/office/drawing/2014/main" id="{673B1DA9-B1FE-52F2-259A-485BD341B871}"/>
                </a:ext>
              </a:extLst>
            </p:cNvPr>
            <p:cNvSpPr txBox="1"/>
            <p:nvPr/>
          </p:nvSpPr>
          <p:spPr bwMode="auto">
            <a:xfrm>
              <a:off x="9749245" y="254826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6" name="TextBox 235">
              <a:extLst>
                <a:ext uri="{FF2B5EF4-FFF2-40B4-BE49-F238E27FC236}">
                  <a16:creationId xmlns:a16="http://schemas.microsoft.com/office/drawing/2014/main" id="{6E6AFA7A-59A8-2B13-FD4A-B22C2E7246D4}"/>
                </a:ext>
              </a:extLst>
            </p:cNvPr>
            <p:cNvSpPr txBox="1"/>
            <p:nvPr/>
          </p:nvSpPr>
          <p:spPr bwMode="auto">
            <a:xfrm>
              <a:off x="9768061" y="254518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OS</a:t>
            </a:r>
            <a:endParaRPr lang="en-US" altLang="en-US" dirty="0"/>
          </a:p>
        </p:txBody>
      </p:sp>
      <p:sp>
        <p:nvSpPr>
          <p:cNvPr id="10" name="Content Placeholder 2">
            <a:extLst>
              <a:ext uri="{FF2B5EF4-FFF2-40B4-BE49-F238E27FC236}">
                <a16:creationId xmlns:a16="http://schemas.microsoft.com/office/drawing/2014/main" id="{787C8F49-DC9B-44E3-901C-B333656157A1}"/>
              </a:ext>
            </a:extLst>
          </p:cNvPr>
          <p:cNvSpPr>
            <a:spLocks noGrp="1"/>
          </p:cNvSpPr>
          <p:nvPr>
            <p:ph idx="1"/>
          </p:nvPr>
        </p:nvSpPr>
        <p:spPr>
          <a:xfrm>
            <a:off x="604675" y="5761567"/>
            <a:ext cx="10877529" cy="677333"/>
          </a:xfrm>
        </p:spPr>
        <p:txBody>
          <a:bodyPr/>
          <a:lstStyle/>
          <a:p>
            <a:r>
              <a:rPr lang="en-US" dirty="0"/>
              <a:t>52% (80/155) of patients receiving IdR/BR crossed over to acalabrutinib </a:t>
            </a:r>
          </a:p>
        </p:txBody>
      </p:sp>
      <p:sp>
        <p:nvSpPr>
          <p:cNvPr id="11" name="Text Box 11">
            <a:extLst>
              <a:ext uri="{FF2B5EF4-FFF2-40B4-BE49-F238E27FC236}">
                <a16:creationId xmlns:a16="http://schemas.microsoft.com/office/drawing/2014/main" id="{50FC2CB4-C262-4B47-A12D-8D8EAF60E6A8}"/>
              </a:ext>
            </a:extLst>
          </p:cNvPr>
          <p:cNvSpPr txBox="1">
            <a:spLocks noChangeArrowheads="1"/>
          </p:cNvSpPr>
          <p:nvPr/>
        </p:nvSpPr>
        <p:spPr bwMode="auto">
          <a:xfrm>
            <a:off x="458485" y="637125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cxnSp>
        <p:nvCxnSpPr>
          <p:cNvPr id="4" name="Straight Connector 3">
            <a:extLst>
              <a:ext uri="{FF2B5EF4-FFF2-40B4-BE49-F238E27FC236}">
                <a16:creationId xmlns:a16="http://schemas.microsoft.com/office/drawing/2014/main" id="{C8FAAC9C-9454-52AF-1B07-A5AF6CF6E06F}"/>
              </a:ext>
            </a:extLst>
          </p:cNvPr>
          <p:cNvCxnSpPr>
            <a:cxnSpLocks/>
          </p:cNvCxnSpPr>
          <p:nvPr/>
        </p:nvCxnSpPr>
        <p:spPr bwMode="auto">
          <a:xfrm>
            <a:off x="1659467" y="4429999"/>
            <a:ext cx="9629422"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25F28F5E-5567-8B19-2338-B5631E8E5A46}"/>
              </a:ext>
            </a:extLst>
          </p:cNvPr>
          <p:cNvCxnSpPr>
            <a:cxnSpLocks/>
          </p:cNvCxnSpPr>
          <p:nvPr/>
        </p:nvCxnSpPr>
        <p:spPr bwMode="auto">
          <a:xfrm flipV="1">
            <a:off x="1659467" y="1727200"/>
            <a:ext cx="0" cy="2707554"/>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DEA97D56-A176-CE94-518D-D4694CBE1E0B}"/>
              </a:ext>
            </a:extLst>
          </p:cNvPr>
          <p:cNvCxnSpPr>
            <a:cxnSpLocks/>
          </p:cNvCxnSpPr>
          <p:nvPr/>
        </p:nvCxnSpPr>
        <p:spPr bwMode="auto">
          <a:xfrm flipH="1">
            <a:off x="1591734" y="1738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5182EC8-4E53-2436-0D51-6765532E8A13}"/>
              </a:ext>
            </a:extLst>
          </p:cNvPr>
          <p:cNvCxnSpPr>
            <a:cxnSpLocks/>
          </p:cNvCxnSpPr>
          <p:nvPr/>
        </p:nvCxnSpPr>
        <p:spPr bwMode="auto">
          <a:xfrm flipH="1">
            <a:off x="1591734" y="22758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C2A6534-36A2-A479-7CC6-34CED82D416F}"/>
              </a:ext>
            </a:extLst>
          </p:cNvPr>
          <p:cNvCxnSpPr>
            <a:cxnSpLocks/>
          </p:cNvCxnSpPr>
          <p:nvPr/>
        </p:nvCxnSpPr>
        <p:spPr bwMode="auto">
          <a:xfrm flipH="1">
            <a:off x="1591734" y="2813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64E679A-4637-CADA-BD69-5AEFB287AEF6}"/>
              </a:ext>
            </a:extLst>
          </p:cNvPr>
          <p:cNvCxnSpPr>
            <a:cxnSpLocks/>
          </p:cNvCxnSpPr>
          <p:nvPr/>
        </p:nvCxnSpPr>
        <p:spPr bwMode="auto">
          <a:xfrm flipH="1">
            <a:off x="1591734" y="3350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D8A8407-774B-A43A-178D-0CCC7DDDF479}"/>
              </a:ext>
            </a:extLst>
          </p:cNvPr>
          <p:cNvCxnSpPr>
            <a:cxnSpLocks/>
          </p:cNvCxnSpPr>
          <p:nvPr/>
        </p:nvCxnSpPr>
        <p:spPr bwMode="auto">
          <a:xfrm flipH="1">
            <a:off x="1591734" y="38878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EDEC28F-0A0C-2DED-2234-624DC8D4DC36}"/>
              </a:ext>
            </a:extLst>
          </p:cNvPr>
          <p:cNvCxnSpPr>
            <a:cxnSpLocks/>
          </p:cNvCxnSpPr>
          <p:nvPr/>
        </p:nvCxnSpPr>
        <p:spPr bwMode="auto">
          <a:xfrm flipH="1">
            <a:off x="1591734" y="44299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77EB826-D3FC-B6AF-03AE-A01275379908}"/>
              </a:ext>
            </a:extLst>
          </p:cNvPr>
          <p:cNvCxnSpPr>
            <a:cxnSpLocks/>
          </p:cNvCxnSpPr>
          <p:nvPr/>
        </p:nvCxnSpPr>
        <p:spPr bwMode="auto">
          <a:xfrm>
            <a:off x="165946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FDA35A2-40D1-4306-B209-892E41E03AC2}"/>
              </a:ext>
            </a:extLst>
          </p:cNvPr>
          <p:cNvCxnSpPr>
            <a:cxnSpLocks/>
          </p:cNvCxnSpPr>
          <p:nvPr/>
        </p:nvCxnSpPr>
        <p:spPr bwMode="auto">
          <a:xfrm>
            <a:off x="217624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80BCB6-70AC-6C65-EE06-E69CAEEEEF48}"/>
              </a:ext>
            </a:extLst>
          </p:cNvPr>
          <p:cNvCxnSpPr>
            <a:cxnSpLocks/>
          </p:cNvCxnSpPr>
          <p:nvPr/>
        </p:nvCxnSpPr>
        <p:spPr bwMode="auto">
          <a:xfrm>
            <a:off x="269302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C30620D-609E-7E6D-102D-CC66A86C20AB}"/>
              </a:ext>
            </a:extLst>
          </p:cNvPr>
          <p:cNvCxnSpPr>
            <a:cxnSpLocks/>
          </p:cNvCxnSpPr>
          <p:nvPr/>
        </p:nvCxnSpPr>
        <p:spPr bwMode="auto">
          <a:xfrm>
            <a:off x="320980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B971A19-A38C-3EB0-FA30-9D76440ECE0D}"/>
              </a:ext>
            </a:extLst>
          </p:cNvPr>
          <p:cNvCxnSpPr>
            <a:cxnSpLocks/>
          </p:cNvCxnSpPr>
          <p:nvPr/>
        </p:nvCxnSpPr>
        <p:spPr bwMode="auto">
          <a:xfrm>
            <a:off x="372658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6687AB6-E4D3-ABBB-9D32-5651B0CD20E3}"/>
              </a:ext>
            </a:extLst>
          </p:cNvPr>
          <p:cNvCxnSpPr>
            <a:cxnSpLocks/>
          </p:cNvCxnSpPr>
          <p:nvPr/>
        </p:nvCxnSpPr>
        <p:spPr bwMode="auto">
          <a:xfrm>
            <a:off x="424336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20AACD5-D713-A086-93EB-370D1780242A}"/>
              </a:ext>
            </a:extLst>
          </p:cNvPr>
          <p:cNvCxnSpPr>
            <a:cxnSpLocks/>
          </p:cNvCxnSpPr>
          <p:nvPr/>
        </p:nvCxnSpPr>
        <p:spPr bwMode="auto">
          <a:xfrm>
            <a:off x="476014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91CB765-A1F3-98A0-76AB-E3A45F97932D}"/>
              </a:ext>
            </a:extLst>
          </p:cNvPr>
          <p:cNvCxnSpPr>
            <a:cxnSpLocks/>
          </p:cNvCxnSpPr>
          <p:nvPr/>
        </p:nvCxnSpPr>
        <p:spPr bwMode="auto">
          <a:xfrm>
            <a:off x="527692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C8F36EB-2282-A2AF-C383-70E475E8831B}"/>
              </a:ext>
            </a:extLst>
          </p:cNvPr>
          <p:cNvCxnSpPr>
            <a:cxnSpLocks/>
          </p:cNvCxnSpPr>
          <p:nvPr/>
        </p:nvCxnSpPr>
        <p:spPr bwMode="auto">
          <a:xfrm>
            <a:off x="579370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108552D-C23D-3898-04DE-914853AC7421}"/>
              </a:ext>
            </a:extLst>
          </p:cNvPr>
          <p:cNvCxnSpPr>
            <a:cxnSpLocks/>
          </p:cNvCxnSpPr>
          <p:nvPr/>
        </p:nvCxnSpPr>
        <p:spPr bwMode="auto">
          <a:xfrm>
            <a:off x="631048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FE7D672-7DE0-2D12-0E0D-B47B042B6936}"/>
              </a:ext>
            </a:extLst>
          </p:cNvPr>
          <p:cNvCxnSpPr>
            <a:cxnSpLocks/>
          </p:cNvCxnSpPr>
          <p:nvPr/>
        </p:nvCxnSpPr>
        <p:spPr bwMode="auto">
          <a:xfrm>
            <a:off x="682726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7EAA30-A84A-89D3-7C0D-805362A746C3}"/>
              </a:ext>
            </a:extLst>
          </p:cNvPr>
          <p:cNvCxnSpPr>
            <a:cxnSpLocks/>
          </p:cNvCxnSpPr>
          <p:nvPr/>
        </p:nvCxnSpPr>
        <p:spPr bwMode="auto">
          <a:xfrm>
            <a:off x="734404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3F38ABD-FC8A-89EE-7CF6-9287B72C09BD}"/>
              </a:ext>
            </a:extLst>
          </p:cNvPr>
          <p:cNvCxnSpPr>
            <a:cxnSpLocks/>
          </p:cNvCxnSpPr>
          <p:nvPr/>
        </p:nvCxnSpPr>
        <p:spPr bwMode="auto">
          <a:xfrm>
            <a:off x="786082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4B6F5B0-87CA-6B7A-23CC-0A859613224A}"/>
              </a:ext>
            </a:extLst>
          </p:cNvPr>
          <p:cNvCxnSpPr>
            <a:cxnSpLocks/>
          </p:cNvCxnSpPr>
          <p:nvPr/>
        </p:nvCxnSpPr>
        <p:spPr bwMode="auto">
          <a:xfrm>
            <a:off x="837760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7A67953-6A44-713C-BC4F-62790EAA2A50}"/>
              </a:ext>
            </a:extLst>
          </p:cNvPr>
          <p:cNvCxnSpPr>
            <a:cxnSpLocks/>
          </p:cNvCxnSpPr>
          <p:nvPr/>
        </p:nvCxnSpPr>
        <p:spPr bwMode="auto">
          <a:xfrm>
            <a:off x="889438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D22EF69-0863-C1FA-C12A-1AB7713F27DD}"/>
              </a:ext>
            </a:extLst>
          </p:cNvPr>
          <p:cNvCxnSpPr>
            <a:cxnSpLocks/>
          </p:cNvCxnSpPr>
          <p:nvPr/>
        </p:nvCxnSpPr>
        <p:spPr bwMode="auto">
          <a:xfrm>
            <a:off x="941116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5EE0663-6835-40B8-ED7A-A3351C0BEE32}"/>
              </a:ext>
            </a:extLst>
          </p:cNvPr>
          <p:cNvCxnSpPr>
            <a:cxnSpLocks/>
          </p:cNvCxnSpPr>
          <p:nvPr/>
        </p:nvCxnSpPr>
        <p:spPr bwMode="auto">
          <a:xfrm>
            <a:off x="992794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BFD1C57-D620-1176-7CAA-54CAC2E48B2C}"/>
              </a:ext>
            </a:extLst>
          </p:cNvPr>
          <p:cNvCxnSpPr>
            <a:cxnSpLocks/>
          </p:cNvCxnSpPr>
          <p:nvPr/>
        </p:nvCxnSpPr>
        <p:spPr bwMode="auto">
          <a:xfrm>
            <a:off x="10444727" y="44234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3571C56-AF1E-2607-95C5-B5895011BC7B}"/>
              </a:ext>
            </a:extLst>
          </p:cNvPr>
          <p:cNvCxnSpPr>
            <a:cxnSpLocks/>
          </p:cNvCxnSpPr>
          <p:nvPr/>
        </p:nvCxnSpPr>
        <p:spPr bwMode="auto">
          <a:xfrm>
            <a:off x="10961511" y="442346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ED8A061-E28C-050E-B09D-07E95A907237}"/>
              </a:ext>
            </a:extLst>
          </p:cNvPr>
          <p:cNvSpPr txBox="1"/>
          <p:nvPr/>
        </p:nvSpPr>
        <p:spPr bwMode="auto">
          <a:xfrm>
            <a:off x="6536892" y="1665938"/>
            <a:ext cx="1806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Median OS: NR</a:t>
            </a:r>
          </a:p>
        </p:txBody>
      </p:sp>
      <p:sp>
        <p:nvSpPr>
          <p:cNvPr id="39" name="TextBox 38">
            <a:extLst>
              <a:ext uri="{FF2B5EF4-FFF2-40B4-BE49-F238E27FC236}">
                <a16:creationId xmlns:a16="http://schemas.microsoft.com/office/drawing/2014/main" id="{60BB3236-A95E-63C0-8211-C291F7E213E1}"/>
              </a:ext>
            </a:extLst>
          </p:cNvPr>
          <p:cNvSpPr txBox="1"/>
          <p:nvPr/>
        </p:nvSpPr>
        <p:spPr bwMode="auto">
          <a:xfrm>
            <a:off x="6440936" y="2552540"/>
            <a:ext cx="1806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Median OS: NR</a:t>
            </a:r>
          </a:p>
        </p:txBody>
      </p:sp>
      <p:sp>
        <p:nvSpPr>
          <p:cNvPr id="40" name="TextBox 39">
            <a:extLst>
              <a:ext uri="{FF2B5EF4-FFF2-40B4-BE49-F238E27FC236}">
                <a16:creationId xmlns:a16="http://schemas.microsoft.com/office/drawing/2014/main" id="{A6E9FCB7-47E0-0C05-AD73-755566314BF6}"/>
              </a:ext>
            </a:extLst>
          </p:cNvPr>
          <p:cNvSpPr txBox="1"/>
          <p:nvPr/>
        </p:nvSpPr>
        <p:spPr bwMode="auto">
          <a:xfrm>
            <a:off x="9072939" y="1744465"/>
            <a:ext cx="640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78%</a:t>
            </a:r>
          </a:p>
        </p:txBody>
      </p:sp>
      <p:sp>
        <p:nvSpPr>
          <p:cNvPr id="41" name="TextBox 40">
            <a:extLst>
              <a:ext uri="{FF2B5EF4-FFF2-40B4-BE49-F238E27FC236}">
                <a16:creationId xmlns:a16="http://schemas.microsoft.com/office/drawing/2014/main" id="{3C474DB3-1A94-CE80-2145-95D7233F5713}"/>
              </a:ext>
            </a:extLst>
          </p:cNvPr>
          <p:cNvSpPr txBox="1"/>
          <p:nvPr/>
        </p:nvSpPr>
        <p:spPr bwMode="auto">
          <a:xfrm>
            <a:off x="8226615" y="2924184"/>
            <a:ext cx="637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65%</a:t>
            </a:r>
          </a:p>
        </p:txBody>
      </p:sp>
      <p:cxnSp>
        <p:nvCxnSpPr>
          <p:cNvPr id="42" name="Straight Connector 41">
            <a:extLst>
              <a:ext uri="{FF2B5EF4-FFF2-40B4-BE49-F238E27FC236}">
                <a16:creationId xmlns:a16="http://schemas.microsoft.com/office/drawing/2014/main" id="{5162C407-BBCD-421E-74B8-6EA7F898731A}"/>
              </a:ext>
            </a:extLst>
          </p:cNvPr>
          <p:cNvCxnSpPr/>
          <p:nvPr/>
        </p:nvCxnSpPr>
        <p:spPr bwMode="auto">
          <a:xfrm flipV="1">
            <a:off x="8894387" y="1661184"/>
            <a:ext cx="0" cy="2762281"/>
          </a:xfrm>
          <a:prstGeom prst="line">
            <a:avLst/>
          </a:prstGeom>
          <a:noFill/>
          <a:ln w="28575" cap="flat" cmpd="sng" algn="ctr">
            <a:solidFill>
              <a:schemeClr val="bg1"/>
            </a:solidFill>
            <a:prstDash val="sysDot"/>
            <a:round/>
            <a:headEnd type="none" w="med" len="med"/>
            <a:tailEnd type="none" w="med" len="med"/>
          </a:ln>
          <a:effectLst/>
        </p:spPr>
      </p:cxnSp>
      <p:sp>
        <p:nvSpPr>
          <p:cNvPr id="44" name="TextBox 43">
            <a:extLst>
              <a:ext uri="{FF2B5EF4-FFF2-40B4-BE49-F238E27FC236}">
                <a16:creationId xmlns:a16="http://schemas.microsoft.com/office/drawing/2014/main" id="{E72A110E-FAE2-DDEF-1312-BE8A76FBA42C}"/>
              </a:ext>
            </a:extLst>
          </p:cNvPr>
          <p:cNvSpPr txBox="1"/>
          <p:nvPr/>
        </p:nvSpPr>
        <p:spPr bwMode="auto">
          <a:xfrm>
            <a:off x="2236367" y="3727473"/>
            <a:ext cx="10612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Acala</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IdR/BR</a:t>
            </a:r>
          </a:p>
        </p:txBody>
      </p:sp>
      <p:sp>
        <p:nvSpPr>
          <p:cNvPr id="45" name="TextBox 44">
            <a:extLst>
              <a:ext uri="{FF2B5EF4-FFF2-40B4-BE49-F238E27FC236}">
                <a16:creationId xmlns:a16="http://schemas.microsoft.com/office/drawing/2014/main" id="{AE8C42B6-BACD-B668-C057-232CFD8FC38B}"/>
              </a:ext>
            </a:extLst>
          </p:cNvPr>
          <p:cNvSpPr txBox="1"/>
          <p:nvPr/>
        </p:nvSpPr>
        <p:spPr bwMode="auto">
          <a:xfrm>
            <a:off x="1732170" y="2362543"/>
            <a:ext cx="315842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Acala: IdR/BR</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HR (95% CI): 0.69 (0.46, 1.04)</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0.0783</a:t>
            </a:r>
          </a:p>
        </p:txBody>
      </p:sp>
      <p:cxnSp>
        <p:nvCxnSpPr>
          <p:cNvPr id="46" name="Straight Connector 45">
            <a:extLst>
              <a:ext uri="{FF2B5EF4-FFF2-40B4-BE49-F238E27FC236}">
                <a16:creationId xmlns:a16="http://schemas.microsoft.com/office/drawing/2014/main" id="{3378A8E8-495E-986F-8A86-B5D8E8E987B1}"/>
              </a:ext>
            </a:extLst>
          </p:cNvPr>
          <p:cNvCxnSpPr>
            <a:cxnSpLocks/>
          </p:cNvCxnSpPr>
          <p:nvPr/>
        </p:nvCxnSpPr>
        <p:spPr bwMode="auto">
          <a:xfrm flipH="1">
            <a:off x="1885244" y="3910471"/>
            <a:ext cx="349994"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B3C1AB0-22E2-722A-73F4-477B7E0A70EC}"/>
              </a:ext>
            </a:extLst>
          </p:cNvPr>
          <p:cNvCxnSpPr>
            <a:cxnSpLocks/>
          </p:cNvCxnSpPr>
          <p:nvPr/>
        </p:nvCxnSpPr>
        <p:spPr bwMode="auto">
          <a:xfrm flipH="1">
            <a:off x="1885244" y="4187049"/>
            <a:ext cx="349994" cy="0"/>
          </a:xfrm>
          <a:prstGeom prst="line">
            <a:avLst/>
          </a:prstGeom>
          <a:noFill/>
          <a:ln w="28575" cap="flat" cmpd="sng" algn="ctr">
            <a:solidFill>
              <a:schemeClr val="accent3"/>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EA3DC195-6E46-73EB-7189-0F431B55CA8D}"/>
              </a:ext>
            </a:extLst>
          </p:cNvPr>
          <p:cNvSpPr txBox="1"/>
          <p:nvPr/>
        </p:nvSpPr>
        <p:spPr bwMode="auto">
          <a:xfrm rot="16200000">
            <a:off x="-426448" y="2883462"/>
            <a:ext cx="278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47" name="TextBox 46">
            <a:extLst>
              <a:ext uri="{FF2B5EF4-FFF2-40B4-BE49-F238E27FC236}">
                <a16:creationId xmlns:a16="http://schemas.microsoft.com/office/drawing/2014/main" id="{1A771E28-4291-FA9E-983B-6C4F2AB5A9BB}"/>
              </a:ext>
            </a:extLst>
          </p:cNvPr>
          <p:cNvSpPr txBox="1"/>
          <p:nvPr/>
        </p:nvSpPr>
        <p:spPr bwMode="auto">
          <a:xfrm>
            <a:off x="926572" y="1572990"/>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7591EB0E-20E0-4DB3-E5D6-6D65D3A41CDB}"/>
              </a:ext>
            </a:extLst>
          </p:cNvPr>
          <p:cNvSpPr txBox="1"/>
          <p:nvPr/>
        </p:nvSpPr>
        <p:spPr bwMode="auto">
          <a:xfrm>
            <a:off x="926572" y="2108807"/>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94925DAF-7A2E-9CE7-E838-F6E5EC503624}"/>
              </a:ext>
            </a:extLst>
          </p:cNvPr>
          <p:cNvSpPr txBox="1"/>
          <p:nvPr/>
        </p:nvSpPr>
        <p:spPr bwMode="auto">
          <a:xfrm>
            <a:off x="926572" y="2644624"/>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B4C34EFB-77A3-E655-A7CD-B663F8C3ED91}"/>
              </a:ext>
            </a:extLst>
          </p:cNvPr>
          <p:cNvSpPr txBox="1"/>
          <p:nvPr/>
        </p:nvSpPr>
        <p:spPr bwMode="auto">
          <a:xfrm>
            <a:off x="926572" y="3180441"/>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4" name="TextBox 53">
            <a:extLst>
              <a:ext uri="{FF2B5EF4-FFF2-40B4-BE49-F238E27FC236}">
                <a16:creationId xmlns:a16="http://schemas.microsoft.com/office/drawing/2014/main" id="{8F6C0CE4-868E-F393-8C3E-A8AC12C9E2F0}"/>
              </a:ext>
            </a:extLst>
          </p:cNvPr>
          <p:cNvSpPr txBox="1"/>
          <p:nvPr/>
        </p:nvSpPr>
        <p:spPr bwMode="auto">
          <a:xfrm>
            <a:off x="926572" y="3716258"/>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A2AAC1AB-BD4A-96B9-89AA-51D21C753ADA}"/>
              </a:ext>
            </a:extLst>
          </p:cNvPr>
          <p:cNvSpPr txBox="1"/>
          <p:nvPr/>
        </p:nvSpPr>
        <p:spPr bwMode="auto">
          <a:xfrm>
            <a:off x="926572" y="4252076"/>
            <a:ext cx="697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78601827-86EB-B8E4-A0F7-5DF67B7B6C22}"/>
              </a:ext>
            </a:extLst>
          </p:cNvPr>
          <p:cNvSpPr txBox="1"/>
          <p:nvPr/>
        </p:nvSpPr>
        <p:spPr bwMode="auto">
          <a:xfrm>
            <a:off x="1623737" y="4737002"/>
            <a:ext cx="93377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57" name="TextBox 56">
            <a:extLst>
              <a:ext uri="{FF2B5EF4-FFF2-40B4-BE49-F238E27FC236}">
                <a16:creationId xmlns:a16="http://schemas.microsoft.com/office/drawing/2014/main" id="{3C50B9C9-1BE6-CEDF-3418-63E180C8659E}"/>
              </a:ext>
            </a:extLst>
          </p:cNvPr>
          <p:cNvSpPr txBox="1"/>
          <p:nvPr/>
        </p:nvSpPr>
        <p:spPr bwMode="auto">
          <a:xfrm>
            <a:off x="10711949"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58" name="TextBox 57">
            <a:extLst>
              <a:ext uri="{FF2B5EF4-FFF2-40B4-BE49-F238E27FC236}">
                <a16:creationId xmlns:a16="http://schemas.microsoft.com/office/drawing/2014/main" id="{A026D19B-1E1D-0FD0-24D9-AE4C942A8771}"/>
              </a:ext>
            </a:extLst>
          </p:cNvPr>
          <p:cNvSpPr txBox="1"/>
          <p:nvPr/>
        </p:nvSpPr>
        <p:spPr bwMode="auto">
          <a:xfrm>
            <a:off x="1405093"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1A53A78E-FDDC-E24E-A4DD-B9A090A46D65}"/>
              </a:ext>
            </a:extLst>
          </p:cNvPr>
          <p:cNvSpPr txBox="1"/>
          <p:nvPr/>
        </p:nvSpPr>
        <p:spPr bwMode="auto">
          <a:xfrm>
            <a:off x="1922141"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0" name="TextBox 59">
            <a:extLst>
              <a:ext uri="{FF2B5EF4-FFF2-40B4-BE49-F238E27FC236}">
                <a16:creationId xmlns:a16="http://schemas.microsoft.com/office/drawing/2014/main" id="{4D3593F0-152A-29B8-06FC-C5A658064CF4}"/>
              </a:ext>
            </a:extLst>
          </p:cNvPr>
          <p:cNvSpPr txBox="1"/>
          <p:nvPr/>
        </p:nvSpPr>
        <p:spPr bwMode="auto">
          <a:xfrm>
            <a:off x="2439189"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F782B357-0607-C22F-556D-D41764A849E8}"/>
              </a:ext>
            </a:extLst>
          </p:cNvPr>
          <p:cNvSpPr txBox="1"/>
          <p:nvPr/>
        </p:nvSpPr>
        <p:spPr bwMode="auto">
          <a:xfrm>
            <a:off x="2956237"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B78A46E8-C300-2F65-0CF2-506E095F1C29}"/>
              </a:ext>
            </a:extLst>
          </p:cNvPr>
          <p:cNvSpPr txBox="1"/>
          <p:nvPr/>
        </p:nvSpPr>
        <p:spPr bwMode="auto">
          <a:xfrm>
            <a:off x="3473285"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3" name="TextBox 62">
            <a:extLst>
              <a:ext uri="{FF2B5EF4-FFF2-40B4-BE49-F238E27FC236}">
                <a16:creationId xmlns:a16="http://schemas.microsoft.com/office/drawing/2014/main" id="{7D003EE5-9722-A8BF-7CE3-3A5226719A79}"/>
              </a:ext>
            </a:extLst>
          </p:cNvPr>
          <p:cNvSpPr txBox="1"/>
          <p:nvPr/>
        </p:nvSpPr>
        <p:spPr bwMode="auto">
          <a:xfrm>
            <a:off x="3990333"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4" name="TextBox 63">
            <a:extLst>
              <a:ext uri="{FF2B5EF4-FFF2-40B4-BE49-F238E27FC236}">
                <a16:creationId xmlns:a16="http://schemas.microsoft.com/office/drawing/2014/main" id="{ADB73D6B-63F7-8225-7262-96076DE2B8F5}"/>
              </a:ext>
            </a:extLst>
          </p:cNvPr>
          <p:cNvSpPr txBox="1"/>
          <p:nvPr/>
        </p:nvSpPr>
        <p:spPr bwMode="auto">
          <a:xfrm>
            <a:off x="4507381"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5" name="TextBox 64">
            <a:extLst>
              <a:ext uri="{FF2B5EF4-FFF2-40B4-BE49-F238E27FC236}">
                <a16:creationId xmlns:a16="http://schemas.microsoft.com/office/drawing/2014/main" id="{286A6CFC-F8D7-1DBC-D892-AFC19474A59B}"/>
              </a:ext>
            </a:extLst>
          </p:cNvPr>
          <p:cNvSpPr txBox="1"/>
          <p:nvPr/>
        </p:nvSpPr>
        <p:spPr bwMode="auto">
          <a:xfrm>
            <a:off x="5024429"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F3BEB9B0-47C7-786C-A912-50160F69626B}"/>
              </a:ext>
            </a:extLst>
          </p:cNvPr>
          <p:cNvSpPr txBox="1"/>
          <p:nvPr/>
        </p:nvSpPr>
        <p:spPr bwMode="auto">
          <a:xfrm>
            <a:off x="5541477"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4B65454B-E1BD-3359-3486-CDB877D456ED}"/>
              </a:ext>
            </a:extLst>
          </p:cNvPr>
          <p:cNvSpPr txBox="1"/>
          <p:nvPr/>
        </p:nvSpPr>
        <p:spPr bwMode="auto">
          <a:xfrm>
            <a:off x="6058525"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8" name="TextBox 67">
            <a:extLst>
              <a:ext uri="{FF2B5EF4-FFF2-40B4-BE49-F238E27FC236}">
                <a16:creationId xmlns:a16="http://schemas.microsoft.com/office/drawing/2014/main" id="{5C963E57-80A8-8980-7FC1-DECF62AD2AF1}"/>
              </a:ext>
            </a:extLst>
          </p:cNvPr>
          <p:cNvSpPr txBox="1"/>
          <p:nvPr/>
        </p:nvSpPr>
        <p:spPr bwMode="auto">
          <a:xfrm>
            <a:off x="6575573"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AD755E17-4CB8-10D3-C07C-FB023ED1F8FF}"/>
              </a:ext>
            </a:extLst>
          </p:cNvPr>
          <p:cNvSpPr txBox="1"/>
          <p:nvPr/>
        </p:nvSpPr>
        <p:spPr bwMode="auto">
          <a:xfrm>
            <a:off x="7092621"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70" name="TextBox 69">
            <a:extLst>
              <a:ext uri="{FF2B5EF4-FFF2-40B4-BE49-F238E27FC236}">
                <a16:creationId xmlns:a16="http://schemas.microsoft.com/office/drawing/2014/main" id="{CD8B8D9A-5006-E27C-2094-F8A85868AD0C}"/>
              </a:ext>
            </a:extLst>
          </p:cNvPr>
          <p:cNvSpPr txBox="1"/>
          <p:nvPr/>
        </p:nvSpPr>
        <p:spPr bwMode="auto">
          <a:xfrm>
            <a:off x="7609669"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71" name="TextBox 70">
            <a:extLst>
              <a:ext uri="{FF2B5EF4-FFF2-40B4-BE49-F238E27FC236}">
                <a16:creationId xmlns:a16="http://schemas.microsoft.com/office/drawing/2014/main" id="{16E2E827-EFF1-147C-AD91-EEC24935BE7C}"/>
              </a:ext>
            </a:extLst>
          </p:cNvPr>
          <p:cNvSpPr txBox="1"/>
          <p:nvPr/>
        </p:nvSpPr>
        <p:spPr bwMode="auto">
          <a:xfrm>
            <a:off x="8126717"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72" name="TextBox 71">
            <a:extLst>
              <a:ext uri="{FF2B5EF4-FFF2-40B4-BE49-F238E27FC236}">
                <a16:creationId xmlns:a16="http://schemas.microsoft.com/office/drawing/2014/main" id="{346A1E5B-9AFF-CF4E-7623-F8A2DCB4B7F6}"/>
              </a:ext>
            </a:extLst>
          </p:cNvPr>
          <p:cNvSpPr txBox="1"/>
          <p:nvPr/>
        </p:nvSpPr>
        <p:spPr bwMode="auto">
          <a:xfrm>
            <a:off x="8643765"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73" name="TextBox 72">
            <a:extLst>
              <a:ext uri="{FF2B5EF4-FFF2-40B4-BE49-F238E27FC236}">
                <a16:creationId xmlns:a16="http://schemas.microsoft.com/office/drawing/2014/main" id="{544FEA51-0B60-FA7D-41F0-791C9A028EC5}"/>
              </a:ext>
            </a:extLst>
          </p:cNvPr>
          <p:cNvSpPr txBox="1"/>
          <p:nvPr/>
        </p:nvSpPr>
        <p:spPr bwMode="auto">
          <a:xfrm>
            <a:off x="9160813"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74" name="TextBox 73">
            <a:extLst>
              <a:ext uri="{FF2B5EF4-FFF2-40B4-BE49-F238E27FC236}">
                <a16:creationId xmlns:a16="http://schemas.microsoft.com/office/drawing/2014/main" id="{E4A0815D-31B5-D7A4-61E0-B5DC03433F05}"/>
              </a:ext>
            </a:extLst>
          </p:cNvPr>
          <p:cNvSpPr txBox="1"/>
          <p:nvPr/>
        </p:nvSpPr>
        <p:spPr bwMode="auto">
          <a:xfrm>
            <a:off x="9677861"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5" name="TextBox 74">
            <a:extLst>
              <a:ext uri="{FF2B5EF4-FFF2-40B4-BE49-F238E27FC236}">
                <a16:creationId xmlns:a16="http://schemas.microsoft.com/office/drawing/2014/main" id="{04920ACE-6D81-B6A6-1DCE-8B34F93E12E4}"/>
              </a:ext>
            </a:extLst>
          </p:cNvPr>
          <p:cNvSpPr txBox="1"/>
          <p:nvPr/>
        </p:nvSpPr>
        <p:spPr bwMode="auto">
          <a:xfrm>
            <a:off x="10194909" y="4462550"/>
            <a:ext cx="52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76" name="TextBox 75">
            <a:extLst>
              <a:ext uri="{FF2B5EF4-FFF2-40B4-BE49-F238E27FC236}">
                <a16:creationId xmlns:a16="http://schemas.microsoft.com/office/drawing/2014/main" id="{AF74CB52-75AB-DDD1-257F-B6E900983880}"/>
              </a:ext>
            </a:extLst>
          </p:cNvPr>
          <p:cNvSpPr txBox="1"/>
          <p:nvPr/>
        </p:nvSpPr>
        <p:spPr bwMode="auto">
          <a:xfrm>
            <a:off x="629169" y="4912606"/>
            <a:ext cx="19891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Number at risk</a:t>
            </a:r>
          </a:p>
        </p:txBody>
      </p:sp>
      <p:sp>
        <p:nvSpPr>
          <p:cNvPr id="77" name="TextBox 76">
            <a:extLst>
              <a:ext uri="{FF2B5EF4-FFF2-40B4-BE49-F238E27FC236}">
                <a16:creationId xmlns:a16="http://schemas.microsoft.com/office/drawing/2014/main" id="{B5B60EE2-1F83-5808-001D-57E11AA00631}"/>
              </a:ext>
            </a:extLst>
          </p:cNvPr>
          <p:cNvSpPr txBox="1"/>
          <p:nvPr/>
        </p:nvSpPr>
        <p:spPr bwMode="auto">
          <a:xfrm>
            <a:off x="629169" y="5124542"/>
            <a:ext cx="9101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Acala</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IdR/BR</a:t>
            </a:r>
          </a:p>
        </p:txBody>
      </p:sp>
      <p:sp>
        <p:nvSpPr>
          <p:cNvPr id="78" name="TextBox 77">
            <a:extLst>
              <a:ext uri="{FF2B5EF4-FFF2-40B4-BE49-F238E27FC236}">
                <a16:creationId xmlns:a16="http://schemas.microsoft.com/office/drawing/2014/main" id="{5F4444AD-D8F1-6AEF-45E4-E6D7E4236462}"/>
              </a:ext>
            </a:extLst>
          </p:cNvPr>
          <p:cNvSpPr txBox="1"/>
          <p:nvPr/>
        </p:nvSpPr>
        <p:spPr bwMode="auto">
          <a:xfrm>
            <a:off x="1333784"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155</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155</a:t>
            </a:r>
          </a:p>
        </p:txBody>
      </p:sp>
      <p:sp>
        <p:nvSpPr>
          <p:cNvPr id="79" name="TextBox 78">
            <a:extLst>
              <a:ext uri="{FF2B5EF4-FFF2-40B4-BE49-F238E27FC236}">
                <a16:creationId xmlns:a16="http://schemas.microsoft.com/office/drawing/2014/main" id="{10EE8448-D3AB-2D97-37CF-EAB7D7498074}"/>
              </a:ext>
            </a:extLst>
          </p:cNvPr>
          <p:cNvSpPr txBox="1"/>
          <p:nvPr/>
        </p:nvSpPr>
        <p:spPr bwMode="auto">
          <a:xfrm>
            <a:off x="1850878"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150</a:t>
            </a:r>
          </a:p>
        </p:txBody>
      </p:sp>
      <p:sp>
        <p:nvSpPr>
          <p:cNvPr id="80" name="TextBox 79">
            <a:extLst>
              <a:ext uri="{FF2B5EF4-FFF2-40B4-BE49-F238E27FC236}">
                <a16:creationId xmlns:a16="http://schemas.microsoft.com/office/drawing/2014/main" id="{8AA3E2FE-486B-A500-66B0-A66E8F9DF5F1}"/>
              </a:ext>
            </a:extLst>
          </p:cNvPr>
          <p:cNvSpPr txBox="1"/>
          <p:nvPr/>
        </p:nvSpPr>
        <p:spPr bwMode="auto">
          <a:xfrm>
            <a:off x="2367972"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146</a:t>
            </a:r>
          </a:p>
        </p:txBody>
      </p:sp>
      <p:sp>
        <p:nvSpPr>
          <p:cNvPr id="81" name="TextBox 80">
            <a:extLst>
              <a:ext uri="{FF2B5EF4-FFF2-40B4-BE49-F238E27FC236}">
                <a16:creationId xmlns:a16="http://schemas.microsoft.com/office/drawing/2014/main" id="{F798135E-DCA9-A0D0-3A36-9122261B6AC5}"/>
              </a:ext>
            </a:extLst>
          </p:cNvPr>
          <p:cNvSpPr txBox="1"/>
          <p:nvPr/>
        </p:nvSpPr>
        <p:spPr bwMode="auto">
          <a:xfrm>
            <a:off x="2885066"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147</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137</a:t>
            </a:r>
          </a:p>
        </p:txBody>
      </p:sp>
      <p:sp>
        <p:nvSpPr>
          <p:cNvPr id="82" name="TextBox 81">
            <a:extLst>
              <a:ext uri="{FF2B5EF4-FFF2-40B4-BE49-F238E27FC236}">
                <a16:creationId xmlns:a16="http://schemas.microsoft.com/office/drawing/2014/main" id="{3FCA8773-E434-87E5-9C18-86C402C8608A}"/>
              </a:ext>
            </a:extLst>
          </p:cNvPr>
          <p:cNvSpPr txBox="1"/>
          <p:nvPr/>
        </p:nvSpPr>
        <p:spPr bwMode="auto">
          <a:xfrm>
            <a:off x="3402160"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144</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132</a:t>
            </a:r>
          </a:p>
        </p:txBody>
      </p:sp>
      <p:sp>
        <p:nvSpPr>
          <p:cNvPr id="83" name="TextBox 82">
            <a:extLst>
              <a:ext uri="{FF2B5EF4-FFF2-40B4-BE49-F238E27FC236}">
                <a16:creationId xmlns:a16="http://schemas.microsoft.com/office/drawing/2014/main" id="{B06852FD-05BA-53B5-E178-B4EA145DCE26}"/>
              </a:ext>
            </a:extLst>
          </p:cNvPr>
          <p:cNvSpPr txBox="1"/>
          <p:nvPr/>
        </p:nvSpPr>
        <p:spPr bwMode="auto">
          <a:xfrm>
            <a:off x="3919254"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139</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129</a:t>
            </a:r>
          </a:p>
        </p:txBody>
      </p:sp>
      <p:sp>
        <p:nvSpPr>
          <p:cNvPr id="84" name="TextBox 83">
            <a:extLst>
              <a:ext uri="{FF2B5EF4-FFF2-40B4-BE49-F238E27FC236}">
                <a16:creationId xmlns:a16="http://schemas.microsoft.com/office/drawing/2014/main" id="{C2F29E93-23BF-4060-CD9D-94EDC205378A}"/>
              </a:ext>
            </a:extLst>
          </p:cNvPr>
          <p:cNvSpPr txBox="1"/>
          <p:nvPr/>
        </p:nvSpPr>
        <p:spPr bwMode="auto">
          <a:xfrm>
            <a:off x="4436348"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127</a:t>
            </a:r>
          </a:p>
        </p:txBody>
      </p:sp>
      <p:sp>
        <p:nvSpPr>
          <p:cNvPr id="85" name="TextBox 84">
            <a:extLst>
              <a:ext uri="{FF2B5EF4-FFF2-40B4-BE49-F238E27FC236}">
                <a16:creationId xmlns:a16="http://schemas.microsoft.com/office/drawing/2014/main" id="{450F2B59-96C3-8AF9-985F-A17D5FE68DC1}"/>
              </a:ext>
            </a:extLst>
          </p:cNvPr>
          <p:cNvSpPr txBox="1"/>
          <p:nvPr/>
        </p:nvSpPr>
        <p:spPr bwMode="auto">
          <a:xfrm>
            <a:off x="4953442"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123</a:t>
            </a:r>
          </a:p>
        </p:txBody>
      </p:sp>
      <p:sp>
        <p:nvSpPr>
          <p:cNvPr id="86" name="TextBox 85">
            <a:extLst>
              <a:ext uri="{FF2B5EF4-FFF2-40B4-BE49-F238E27FC236}">
                <a16:creationId xmlns:a16="http://schemas.microsoft.com/office/drawing/2014/main" id="{287DA08D-65DE-8251-CCFD-37246DF08DFA}"/>
              </a:ext>
            </a:extLst>
          </p:cNvPr>
          <p:cNvSpPr txBox="1"/>
          <p:nvPr/>
        </p:nvSpPr>
        <p:spPr bwMode="auto">
          <a:xfrm>
            <a:off x="5470536"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127</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118</a:t>
            </a:r>
          </a:p>
        </p:txBody>
      </p:sp>
      <p:sp>
        <p:nvSpPr>
          <p:cNvPr id="87" name="TextBox 86">
            <a:extLst>
              <a:ext uri="{FF2B5EF4-FFF2-40B4-BE49-F238E27FC236}">
                <a16:creationId xmlns:a16="http://schemas.microsoft.com/office/drawing/2014/main" id="{F37C6951-E415-27F9-1BEE-06A376F76D81}"/>
              </a:ext>
            </a:extLst>
          </p:cNvPr>
          <p:cNvSpPr txBox="1"/>
          <p:nvPr/>
        </p:nvSpPr>
        <p:spPr bwMode="auto">
          <a:xfrm>
            <a:off x="5987630"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125</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112</a:t>
            </a:r>
          </a:p>
        </p:txBody>
      </p:sp>
      <p:sp>
        <p:nvSpPr>
          <p:cNvPr id="88" name="TextBox 87">
            <a:extLst>
              <a:ext uri="{FF2B5EF4-FFF2-40B4-BE49-F238E27FC236}">
                <a16:creationId xmlns:a16="http://schemas.microsoft.com/office/drawing/2014/main" id="{7A25DBE9-FE63-13B5-2FA8-93D9798A9C44}"/>
              </a:ext>
            </a:extLst>
          </p:cNvPr>
          <p:cNvSpPr txBox="1"/>
          <p:nvPr/>
        </p:nvSpPr>
        <p:spPr bwMode="auto">
          <a:xfrm>
            <a:off x="6504724"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104</a:t>
            </a:r>
          </a:p>
        </p:txBody>
      </p:sp>
      <p:sp>
        <p:nvSpPr>
          <p:cNvPr id="89" name="TextBox 88">
            <a:extLst>
              <a:ext uri="{FF2B5EF4-FFF2-40B4-BE49-F238E27FC236}">
                <a16:creationId xmlns:a16="http://schemas.microsoft.com/office/drawing/2014/main" id="{8A610E67-D783-7289-8A77-FA056733E1EE}"/>
              </a:ext>
            </a:extLst>
          </p:cNvPr>
          <p:cNvSpPr txBox="1"/>
          <p:nvPr/>
        </p:nvSpPr>
        <p:spPr bwMode="auto">
          <a:xfrm>
            <a:off x="7021818"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115</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102</a:t>
            </a:r>
          </a:p>
        </p:txBody>
      </p:sp>
      <p:sp>
        <p:nvSpPr>
          <p:cNvPr id="90" name="TextBox 89">
            <a:extLst>
              <a:ext uri="{FF2B5EF4-FFF2-40B4-BE49-F238E27FC236}">
                <a16:creationId xmlns:a16="http://schemas.microsoft.com/office/drawing/2014/main" id="{C7B0A3B4-827A-6FA9-4501-49CC7D63A53C}"/>
              </a:ext>
            </a:extLst>
          </p:cNvPr>
          <p:cNvSpPr txBox="1"/>
          <p:nvPr/>
        </p:nvSpPr>
        <p:spPr bwMode="auto">
          <a:xfrm>
            <a:off x="7538912"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112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97</a:t>
            </a:r>
          </a:p>
        </p:txBody>
      </p:sp>
      <p:sp>
        <p:nvSpPr>
          <p:cNvPr id="91" name="TextBox 90">
            <a:extLst>
              <a:ext uri="{FF2B5EF4-FFF2-40B4-BE49-F238E27FC236}">
                <a16:creationId xmlns:a16="http://schemas.microsoft.com/office/drawing/2014/main" id="{B184E8F1-36E0-C429-B6A0-63B16CA79982}"/>
              </a:ext>
            </a:extLst>
          </p:cNvPr>
          <p:cNvSpPr txBox="1"/>
          <p:nvPr/>
        </p:nvSpPr>
        <p:spPr bwMode="auto">
          <a:xfrm>
            <a:off x="8056006"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110</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94</a:t>
            </a:r>
          </a:p>
        </p:txBody>
      </p:sp>
      <p:sp>
        <p:nvSpPr>
          <p:cNvPr id="92" name="TextBox 91">
            <a:extLst>
              <a:ext uri="{FF2B5EF4-FFF2-40B4-BE49-F238E27FC236}">
                <a16:creationId xmlns:a16="http://schemas.microsoft.com/office/drawing/2014/main" id="{CE87CF9C-E84D-0592-EF2E-B55AC8951541}"/>
              </a:ext>
            </a:extLst>
          </p:cNvPr>
          <p:cNvSpPr txBox="1"/>
          <p:nvPr/>
        </p:nvSpPr>
        <p:spPr bwMode="auto">
          <a:xfrm>
            <a:off x="8573100"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109</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89</a:t>
            </a:r>
          </a:p>
        </p:txBody>
      </p:sp>
      <p:sp>
        <p:nvSpPr>
          <p:cNvPr id="93" name="TextBox 92">
            <a:extLst>
              <a:ext uri="{FF2B5EF4-FFF2-40B4-BE49-F238E27FC236}">
                <a16:creationId xmlns:a16="http://schemas.microsoft.com/office/drawing/2014/main" id="{E0FEC8C7-069F-7360-1B57-BCC812B4E5F8}"/>
              </a:ext>
            </a:extLst>
          </p:cNvPr>
          <p:cNvSpPr txBox="1"/>
          <p:nvPr/>
        </p:nvSpPr>
        <p:spPr bwMode="auto">
          <a:xfrm>
            <a:off x="9090194"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81</a:t>
            </a:r>
          </a:p>
        </p:txBody>
      </p:sp>
      <p:sp>
        <p:nvSpPr>
          <p:cNvPr id="94" name="TextBox 93">
            <a:extLst>
              <a:ext uri="{FF2B5EF4-FFF2-40B4-BE49-F238E27FC236}">
                <a16:creationId xmlns:a16="http://schemas.microsoft.com/office/drawing/2014/main" id="{D14BD112-B9CA-1E98-BE95-C02EC591E76C}"/>
              </a:ext>
            </a:extLst>
          </p:cNvPr>
          <p:cNvSpPr txBox="1"/>
          <p:nvPr/>
        </p:nvSpPr>
        <p:spPr bwMode="auto">
          <a:xfrm>
            <a:off x="9607288"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49</a:t>
            </a:r>
          </a:p>
        </p:txBody>
      </p:sp>
      <p:sp>
        <p:nvSpPr>
          <p:cNvPr id="95" name="TextBox 94">
            <a:extLst>
              <a:ext uri="{FF2B5EF4-FFF2-40B4-BE49-F238E27FC236}">
                <a16:creationId xmlns:a16="http://schemas.microsoft.com/office/drawing/2014/main" id="{18E0D62B-AF52-D9EF-9ADB-7361DD71359E}"/>
              </a:ext>
            </a:extLst>
          </p:cNvPr>
          <p:cNvSpPr txBox="1"/>
          <p:nvPr/>
        </p:nvSpPr>
        <p:spPr bwMode="auto">
          <a:xfrm>
            <a:off x="10124382"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12</a:t>
            </a:r>
          </a:p>
        </p:txBody>
      </p:sp>
      <p:sp>
        <p:nvSpPr>
          <p:cNvPr id="96" name="TextBox 95">
            <a:extLst>
              <a:ext uri="{FF2B5EF4-FFF2-40B4-BE49-F238E27FC236}">
                <a16:creationId xmlns:a16="http://schemas.microsoft.com/office/drawing/2014/main" id="{C9356825-C1B8-1383-3093-AAF443838540}"/>
              </a:ext>
            </a:extLst>
          </p:cNvPr>
          <p:cNvSpPr txBox="1"/>
          <p:nvPr/>
        </p:nvSpPr>
        <p:spPr bwMode="auto">
          <a:xfrm>
            <a:off x="10641473" y="5124542"/>
            <a:ext cx="605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0</a:t>
            </a:r>
          </a:p>
        </p:txBody>
      </p:sp>
      <p:sp>
        <p:nvSpPr>
          <p:cNvPr id="50" name="Freeform 49">
            <a:extLst>
              <a:ext uri="{FF2B5EF4-FFF2-40B4-BE49-F238E27FC236}">
                <a16:creationId xmlns:a16="http://schemas.microsoft.com/office/drawing/2014/main" id="{08C5A63B-8253-B1EE-3CB4-A0529242F242}"/>
              </a:ext>
            </a:extLst>
          </p:cNvPr>
          <p:cNvSpPr/>
          <p:nvPr/>
        </p:nvSpPr>
        <p:spPr bwMode="auto">
          <a:xfrm>
            <a:off x="1650249" y="1742230"/>
            <a:ext cx="9365836" cy="773723"/>
          </a:xfrm>
          <a:custGeom>
            <a:avLst/>
            <a:gdLst>
              <a:gd name="connsiteX0" fmla="*/ 0 w 9365836"/>
              <a:gd name="connsiteY0" fmla="*/ 0 h 773723"/>
              <a:gd name="connsiteX1" fmla="*/ 357102 w 9365836"/>
              <a:gd name="connsiteY1" fmla="*/ 0 h 773723"/>
              <a:gd name="connsiteX2" fmla="*/ 357102 w 9365836"/>
              <a:gd name="connsiteY2" fmla="*/ 10821 h 773723"/>
              <a:gd name="connsiteX3" fmla="*/ 670920 w 9365836"/>
              <a:gd name="connsiteY3" fmla="*/ 10821 h 773723"/>
              <a:gd name="connsiteX4" fmla="*/ 692563 w 9365836"/>
              <a:gd name="connsiteY4" fmla="*/ 32464 h 773723"/>
              <a:gd name="connsiteX5" fmla="*/ 1130826 w 9365836"/>
              <a:gd name="connsiteY5" fmla="*/ 32464 h 773723"/>
              <a:gd name="connsiteX6" fmla="*/ 1130826 w 9365836"/>
              <a:gd name="connsiteY6" fmla="*/ 64927 h 773723"/>
              <a:gd name="connsiteX7" fmla="*/ 1201164 w 9365836"/>
              <a:gd name="connsiteY7" fmla="*/ 64927 h 773723"/>
              <a:gd name="connsiteX8" fmla="*/ 1211985 w 9365836"/>
              <a:gd name="connsiteY8" fmla="*/ 75748 h 773723"/>
              <a:gd name="connsiteX9" fmla="*/ 1498750 w 9365836"/>
              <a:gd name="connsiteY9" fmla="*/ 75748 h 773723"/>
              <a:gd name="connsiteX10" fmla="*/ 1498750 w 9365836"/>
              <a:gd name="connsiteY10" fmla="*/ 97391 h 773723"/>
              <a:gd name="connsiteX11" fmla="*/ 1796336 w 9365836"/>
              <a:gd name="connsiteY11" fmla="*/ 97391 h 773723"/>
              <a:gd name="connsiteX12" fmla="*/ 1796336 w 9365836"/>
              <a:gd name="connsiteY12" fmla="*/ 113623 h 773723"/>
              <a:gd name="connsiteX13" fmla="*/ 1953244 w 9365836"/>
              <a:gd name="connsiteY13" fmla="*/ 113623 h 773723"/>
              <a:gd name="connsiteX14" fmla="*/ 1953244 w 9365836"/>
              <a:gd name="connsiteY14" fmla="*/ 135266 h 773723"/>
              <a:gd name="connsiteX15" fmla="*/ 2072279 w 9365836"/>
              <a:gd name="connsiteY15" fmla="*/ 135266 h 773723"/>
              <a:gd name="connsiteX16" fmla="*/ 2072279 w 9365836"/>
              <a:gd name="connsiteY16" fmla="*/ 156908 h 773723"/>
              <a:gd name="connsiteX17" fmla="*/ 2137207 w 9365836"/>
              <a:gd name="connsiteY17" fmla="*/ 156908 h 773723"/>
              <a:gd name="connsiteX18" fmla="*/ 2137207 w 9365836"/>
              <a:gd name="connsiteY18" fmla="*/ 183962 h 773723"/>
              <a:gd name="connsiteX19" fmla="*/ 2137207 w 9365836"/>
              <a:gd name="connsiteY19" fmla="*/ 183962 h 773723"/>
              <a:gd name="connsiteX20" fmla="*/ 2180492 w 9365836"/>
              <a:gd name="connsiteY20" fmla="*/ 183962 h 773723"/>
              <a:gd name="connsiteX21" fmla="*/ 2196724 w 9365836"/>
              <a:gd name="connsiteY21" fmla="*/ 200194 h 773723"/>
              <a:gd name="connsiteX22" fmla="*/ 2212956 w 9365836"/>
              <a:gd name="connsiteY22" fmla="*/ 216426 h 773723"/>
              <a:gd name="connsiteX23" fmla="*/ 2337401 w 9365836"/>
              <a:gd name="connsiteY23" fmla="*/ 216426 h 773723"/>
              <a:gd name="connsiteX24" fmla="*/ 2337401 w 9365836"/>
              <a:gd name="connsiteY24" fmla="*/ 243479 h 773723"/>
              <a:gd name="connsiteX25" fmla="*/ 2737789 w 9365836"/>
              <a:gd name="connsiteY25" fmla="*/ 243479 h 773723"/>
              <a:gd name="connsiteX26" fmla="*/ 2737789 w 9365836"/>
              <a:gd name="connsiteY26" fmla="*/ 281353 h 773723"/>
              <a:gd name="connsiteX27" fmla="*/ 2970447 w 9365836"/>
              <a:gd name="connsiteY27" fmla="*/ 281353 h 773723"/>
              <a:gd name="connsiteX28" fmla="*/ 3078660 w 9365836"/>
              <a:gd name="connsiteY28" fmla="*/ 281353 h 773723"/>
              <a:gd name="connsiteX29" fmla="*/ 3370835 w 9365836"/>
              <a:gd name="connsiteY29" fmla="*/ 281353 h 773723"/>
              <a:gd name="connsiteX30" fmla="*/ 3370835 w 9365836"/>
              <a:gd name="connsiteY30" fmla="*/ 335460 h 773723"/>
              <a:gd name="connsiteX31" fmla="*/ 3652189 w 9365836"/>
              <a:gd name="connsiteY31" fmla="*/ 335460 h 773723"/>
              <a:gd name="connsiteX32" fmla="*/ 3652189 w 9365836"/>
              <a:gd name="connsiteY32" fmla="*/ 362513 h 773723"/>
              <a:gd name="connsiteX33" fmla="*/ 3700885 w 9365836"/>
              <a:gd name="connsiteY33" fmla="*/ 362513 h 773723"/>
              <a:gd name="connsiteX34" fmla="*/ 3700885 w 9365836"/>
              <a:gd name="connsiteY34" fmla="*/ 378745 h 773723"/>
              <a:gd name="connsiteX35" fmla="*/ 4415091 w 9365836"/>
              <a:gd name="connsiteY35" fmla="*/ 378745 h 773723"/>
              <a:gd name="connsiteX36" fmla="*/ 4415091 w 9365836"/>
              <a:gd name="connsiteY36" fmla="*/ 394977 h 773723"/>
              <a:gd name="connsiteX37" fmla="*/ 5075190 w 9365836"/>
              <a:gd name="connsiteY37" fmla="*/ 394977 h 773723"/>
              <a:gd name="connsiteX38" fmla="*/ 5080601 w 9365836"/>
              <a:gd name="connsiteY38" fmla="*/ 400388 h 773723"/>
              <a:gd name="connsiteX39" fmla="*/ 5102243 w 9365836"/>
              <a:gd name="connsiteY39" fmla="*/ 400388 h 773723"/>
              <a:gd name="connsiteX40" fmla="*/ 5102243 w 9365836"/>
              <a:gd name="connsiteY40" fmla="*/ 427441 h 773723"/>
              <a:gd name="connsiteX41" fmla="*/ 5205046 w 9365836"/>
              <a:gd name="connsiteY41" fmla="*/ 427441 h 773723"/>
              <a:gd name="connsiteX42" fmla="*/ 5205046 w 9365836"/>
              <a:gd name="connsiteY42" fmla="*/ 449084 h 773723"/>
              <a:gd name="connsiteX43" fmla="*/ 5253742 w 9365836"/>
              <a:gd name="connsiteY43" fmla="*/ 449084 h 773723"/>
              <a:gd name="connsiteX44" fmla="*/ 5253742 w 9365836"/>
              <a:gd name="connsiteY44" fmla="*/ 449084 h 773723"/>
              <a:gd name="connsiteX45" fmla="*/ 5253742 w 9365836"/>
              <a:gd name="connsiteY45" fmla="*/ 492369 h 773723"/>
              <a:gd name="connsiteX46" fmla="*/ 5470168 w 9365836"/>
              <a:gd name="connsiteY46" fmla="*/ 492369 h 773723"/>
              <a:gd name="connsiteX47" fmla="*/ 5470168 w 9365836"/>
              <a:gd name="connsiteY47" fmla="*/ 514011 h 773723"/>
              <a:gd name="connsiteX48" fmla="*/ 5616255 w 9365836"/>
              <a:gd name="connsiteY48" fmla="*/ 514011 h 773723"/>
              <a:gd name="connsiteX49" fmla="*/ 5616255 w 9365836"/>
              <a:gd name="connsiteY49" fmla="*/ 530243 h 773723"/>
              <a:gd name="connsiteX50" fmla="*/ 6206016 w 9365836"/>
              <a:gd name="connsiteY50" fmla="*/ 530243 h 773723"/>
              <a:gd name="connsiteX51" fmla="*/ 6206016 w 9365836"/>
              <a:gd name="connsiteY51" fmla="*/ 546475 h 773723"/>
              <a:gd name="connsiteX52" fmla="*/ 6471138 w 9365836"/>
              <a:gd name="connsiteY52" fmla="*/ 546475 h 773723"/>
              <a:gd name="connsiteX53" fmla="*/ 6471138 w 9365836"/>
              <a:gd name="connsiteY53" fmla="*/ 578939 h 773723"/>
              <a:gd name="connsiteX54" fmla="*/ 7223218 w 9365836"/>
              <a:gd name="connsiteY54" fmla="*/ 578939 h 773723"/>
              <a:gd name="connsiteX55" fmla="*/ 7234040 w 9365836"/>
              <a:gd name="connsiteY55" fmla="*/ 578939 h 773723"/>
              <a:gd name="connsiteX56" fmla="*/ 7347663 w 9365836"/>
              <a:gd name="connsiteY56" fmla="*/ 578939 h 773723"/>
              <a:gd name="connsiteX57" fmla="*/ 7347663 w 9365836"/>
              <a:gd name="connsiteY57" fmla="*/ 600582 h 773723"/>
              <a:gd name="connsiteX58" fmla="*/ 7520804 w 9365836"/>
              <a:gd name="connsiteY58" fmla="*/ 600582 h 773723"/>
              <a:gd name="connsiteX59" fmla="*/ 7531626 w 9365836"/>
              <a:gd name="connsiteY59" fmla="*/ 611404 h 773723"/>
              <a:gd name="connsiteX60" fmla="*/ 7596553 w 9365836"/>
              <a:gd name="connsiteY60" fmla="*/ 611404 h 773723"/>
              <a:gd name="connsiteX61" fmla="*/ 7596553 w 9365836"/>
              <a:gd name="connsiteY61" fmla="*/ 649278 h 773723"/>
              <a:gd name="connsiteX62" fmla="*/ 7758873 w 9365836"/>
              <a:gd name="connsiteY62" fmla="*/ 649278 h 773723"/>
              <a:gd name="connsiteX63" fmla="*/ 7758873 w 9365836"/>
              <a:gd name="connsiteY63" fmla="*/ 681742 h 773723"/>
              <a:gd name="connsiteX64" fmla="*/ 8072691 w 9365836"/>
              <a:gd name="connsiteY64" fmla="*/ 681742 h 773723"/>
              <a:gd name="connsiteX65" fmla="*/ 8072691 w 9365836"/>
              <a:gd name="connsiteY65" fmla="*/ 735848 h 773723"/>
              <a:gd name="connsiteX66" fmla="*/ 8153850 w 9365836"/>
              <a:gd name="connsiteY66" fmla="*/ 735848 h 773723"/>
              <a:gd name="connsiteX67" fmla="*/ 8153850 w 9365836"/>
              <a:gd name="connsiteY67" fmla="*/ 773723 h 773723"/>
              <a:gd name="connsiteX68" fmla="*/ 9365836 w 9365836"/>
              <a:gd name="connsiteY68" fmla="*/ 773723 h 773723"/>
              <a:gd name="connsiteX0" fmla="*/ 0 w 9365836"/>
              <a:gd name="connsiteY0" fmla="*/ 0 h 773723"/>
              <a:gd name="connsiteX1" fmla="*/ 357102 w 9365836"/>
              <a:gd name="connsiteY1" fmla="*/ 0 h 773723"/>
              <a:gd name="connsiteX2" fmla="*/ 357102 w 9365836"/>
              <a:gd name="connsiteY2" fmla="*/ 10821 h 773723"/>
              <a:gd name="connsiteX3" fmla="*/ 670920 w 9365836"/>
              <a:gd name="connsiteY3" fmla="*/ 10821 h 773723"/>
              <a:gd name="connsiteX4" fmla="*/ 692563 w 9365836"/>
              <a:gd name="connsiteY4" fmla="*/ 32464 h 773723"/>
              <a:gd name="connsiteX5" fmla="*/ 1130826 w 9365836"/>
              <a:gd name="connsiteY5" fmla="*/ 32464 h 773723"/>
              <a:gd name="connsiteX6" fmla="*/ 1130826 w 9365836"/>
              <a:gd name="connsiteY6" fmla="*/ 64927 h 773723"/>
              <a:gd name="connsiteX7" fmla="*/ 1201164 w 9365836"/>
              <a:gd name="connsiteY7" fmla="*/ 64927 h 773723"/>
              <a:gd name="connsiteX8" fmla="*/ 1211985 w 9365836"/>
              <a:gd name="connsiteY8" fmla="*/ 75748 h 773723"/>
              <a:gd name="connsiteX9" fmla="*/ 1498750 w 9365836"/>
              <a:gd name="connsiteY9" fmla="*/ 75748 h 773723"/>
              <a:gd name="connsiteX10" fmla="*/ 1498750 w 9365836"/>
              <a:gd name="connsiteY10" fmla="*/ 97391 h 773723"/>
              <a:gd name="connsiteX11" fmla="*/ 1796336 w 9365836"/>
              <a:gd name="connsiteY11" fmla="*/ 97391 h 773723"/>
              <a:gd name="connsiteX12" fmla="*/ 1796336 w 9365836"/>
              <a:gd name="connsiteY12" fmla="*/ 113623 h 773723"/>
              <a:gd name="connsiteX13" fmla="*/ 1953244 w 9365836"/>
              <a:gd name="connsiteY13" fmla="*/ 113623 h 773723"/>
              <a:gd name="connsiteX14" fmla="*/ 1953244 w 9365836"/>
              <a:gd name="connsiteY14" fmla="*/ 135266 h 773723"/>
              <a:gd name="connsiteX15" fmla="*/ 2072279 w 9365836"/>
              <a:gd name="connsiteY15" fmla="*/ 135266 h 773723"/>
              <a:gd name="connsiteX16" fmla="*/ 2072279 w 9365836"/>
              <a:gd name="connsiteY16" fmla="*/ 156908 h 773723"/>
              <a:gd name="connsiteX17" fmla="*/ 2137207 w 9365836"/>
              <a:gd name="connsiteY17" fmla="*/ 156908 h 773723"/>
              <a:gd name="connsiteX18" fmla="*/ 2137207 w 9365836"/>
              <a:gd name="connsiteY18" fmla="*/ 183962 h 773723"/>
              <a:gd name="connsiteX19" fmla="*/ 2137207 w 9365836"/>
              <a:gd name="connsiteY19" fmla="*/ 183962 h 773723"/>
              <a:gd name="connsiteX20" fmla="*/ 2180492 w 9365836"/>
              <a:gd name="connsiteY20" fmla="*/ 183962 h 773723"/>
              <a:gd name="connsiteX21" fmla="*/ 2196724 w 9365836"/>
              <a:gd name="connsiteY21" fmla="*/ 200194 h 773723"/>
              <a:gd name="connsiteX22" fmla="*/ 2212956 w 9365836"/>
              <a:gd name="connsiteY22" fmla="*/ 216426 h 773723"/>
              <a:gd name="connsiteX23" fmla="*/ 2337401 w 9365836"/>
              <a:gd name="connsiteY23" fmla="*/ 216426 h 773723"/>
              <a:gd name="connsiteX24" fmla="*/ 2337401 w 9365836"/>
              <a:gd name="connsiteY24" fmla="*/ 243479 h 773723"/>
              <a:gd name="connsiteX25" fmla="*/ 2737789 w 9365836"/>
              <a:gd name="connsiteY25" fmla="*/ 243479 h 773723"/>
              <a:gd name="connsiteX26" fmla="*/ 2737789 w 9365836"/>
              <a:gd name="connsiteY26" fmla="*/ 281353 h 773723"/>
              <a:gd name="connsiteX27" fmla="*/ 2970447 w 9365836"/>
              <a:gd name="connsiteY27" fmla="*/ 281353 h 773723"/>
              <a:gd name="connsiteX28" fmla="*/ 3024553 w 9365836"/>
              <a:gd name="connsiteY28" fmla="*/ 308406 h 773723"/>
              <a:gd name="connsiteX29" fmla="*/ 3370835 w 9365836"/>
              <a:gd name="connsiteY29" fmla="*/ 281353 h 773723"/>
              <a:gd name="connsiteX30" fmla="*/ 3370835 w 9365836"/>
              <a:gd name="connsiteY30" fmla="*/ 335460 h 773723"/>
              <a:gd name="connsiteX31" fmla="*/ 3652189 w 9365836"/>
              <a:gd name="connsiteY31" fmla="*/ 335460 h 773723"/>
              <a:gd name="connsiteX32" fmla="*/ 3652189 w 9365836"/>
              <a:gd name="connsiteY32" fmla="*/ 362513 h 773723"/>
              <a:gd name="connsiteX33" fmla="*/ 3700885 w 9365836"/>
              <a:gd name="connsiteY33" fmla="*/ 362513 h 773723"/>
              <a:gd name="connsiteX34" fmla="*/ 3700885 w 9365836"/>
              <a:gd name="connsiteY34" fmla="*/ 378745 h 773723"/>
              <a:gd name="connsiteX35" fmla="*/ 4415091 w 9365836"/>
              <a:gd name="connsiteY35" fmla="*/ 378745 h 773723"/>
              <a:gd name="connsiteX36" fmla="*/ 4415091 w 9365836"/>
              <a:gd name="connsiteY36" fmla="*/ 394977 h 773723"/>
              <a:gd name="connsiteX37" fmla="*/ 5075190 w 9365836"/>
              <a:gd name="connsiteY37" fmla="*/ 394977 h 773723"/>
              <a:gd name="connsiteX38" fmla="*/ 5080601 w 9365836"/>
              <a:gd name="connsiteY38" fmla="*/ 400388 h 773723"/>
              <a:gd name="connsiteX39" fmla="*/ 5102243 w 9365836"/>
              <a:gd name="connsiteY39" fmla="*/ 400388 h 773723"/>
              <a:gd name="connsiteX40" fmla="*/ 5102243 w 9365836"/>
              <a:gd name="connsiteY40" fmla="*/ 427441 h 773723"/>
              <a:gd name="connsiteX41" fmla="*/ 5205046 w 9365836"/>
              <a:gd name="connsiteY41" fmla="*/ 427441 h 773723"/>
              <a:gd name="connsiteX42" fmla="*/ 5205046 w 9365836"/>
              <a:gd name="connsiteY42" fmla="*/ 449084 h 773723"/>
              <a:gd name="connsiteX43" fmla="*/ 5253742 w 9365836"/>
              <a:gd name="connsiteY43" fmla="*/ 449084 h 773723"/>
              <a:gd name="connsiteX44" fmla="*/ 5253742 w 9365836"/>
              <a:gd name="connsiteY44" fmla="*/ 449084 h 773723"/>
              <a:gd name="connsiteX45" fmla="*/ 5253742 w 9365836"/>
              <a:gd name="connsiteY45" fmla="*/ 492369 h 773723"/>
              <a:gd name="connsiteX46" fmla="*/ 5470168 w 9365836"/>
              <a:gd name="connsiteY46" fmla="*/ 492369 h 773723"/>
              <a:gd name="connsiteX47" fmla="*/ 5470168 w 9365836"/>
              <a:gd name="connsiteY47" fmla="*/ 514011 h 773723"/>
              <a:gd name="connsiteX48" fmla="*/ 5616255 w 9365836"/>
              <a:gd name="connsiteY48" fmla="*/ 514011 h 773723"/>
              <a:gd name="connsiteX49" fmla="*/ 5616255 w 9365836"/>
              <a:gd name="connsiteY49" fmla="*/ 530243 h 773723"/>
              <a:gd name="connsiteX50" fmla="*/ 6206016 w 9365836"/>
              <a:gd name="connsiteY50" fmla="*/ 530243 h 773723"/>
              <a:gd name="connsiteX51" fmla="*/ 6206016 w 9365836"/>
              <a:gd name="connsiteY51" fmla="*/ 546475 h 773723"/>
              <a:gd name="connsiteX52" fmla="*/ 6471138 w 9365836"/>
              <a:gd name="connsiteY52" fmla="*/ 546475 h 773723"/>
              <a:gd name="connsiteX53" fmla="*/ 6471138 w 9365836"/>
              <a:gd name="connsiteY53" fmla="*/ 578939 h 773723"/>
              <a:gd name="connsiteX54" fmla="*/ 7223218 w 9365836"/>
              <a:gd name="connsiteY54" fmla="*/ 578939 h 773723"/>
              <a:gd name="connsiteX55" fmla="*/ 7234040 w 9365836"/>
              <a:gd name="connsiteY55" fmla="*/ 578939 h 773723"/>
              <a:gd name="connsiteX56" fmla="*/ 7347663 w 9365836"/>
              <a:gd name="connsiteY56" fmla="*/ 578939 h 773723"/>
              <a:gd name="connsiteX57" fmla="*/ 7347663 w 9365836"/>
              <a:gd name="connsiteY57" fmla="*/ 600582 h 773723"/>
              <a:gd name="connsiteX58" fmla="*/ 7520804 w 9365836"/>
              <a:gd name="connsiteY58" fmla="*/ 600582 h 773723"/>
              <a:gd name="connsiteX59" fmla="*/ 7531626 w 9365836"/>
              <a:gd name="connsiteY59" fmla="*/ 611404 h 773723"/>
              <a:gd name="connsiteX60" fmla="*/ 7596553 w 9365836"/>
              <a:gd name="connsiteY60" fmla="*/ 611404 h 773723"/>
              <a:gd name="connsiteX61" fmla="*/ 7596553 w 9365836"/>
              <a:gd name="connsiteY61" fmla="*/ 649278 h 773723"/>
              <a:gd name="connsiteX62" fmla="*/ 7758873 w 9365836"/>
              <a:gd name="connsiteY62" fmla="*/ 649278 h 773723"/>
              <a:gd name="connsiteX63" fmla="*/ 7758873 w 9365836"/>
              <a:gd name="connsiteY63" fmla="*/ 681742 h 773723"/>
              <a:gd name="connsiteX64" fmla="*/ 8072691 w 9365836"/>
              <a:gd name="connsiteY64" fmla="*/ 681742 h 773723"/>
              <a:gd name="connsiteX65" fmla="*/ 8072691 w 9365836"/>
              <a:gd name="connsiteY65" fmla="*/ 735848 h 773723"/>
              <a:gd name="connsiteX66" fmla="*/ 8153850 w 9365836"/>
              <a:gd name="connsiteY66" fmla="*/ 735848 h 773723"/>
              <a:gd name="connsiteX67" fmla="*/ 8153850 w 9365836"/>
              <a:gd name="connsiteY67" fmla="*/ 773723 h 773723"/>
              <a:gd name="connsiteX68" fmla="*/ 9365836 w 9365836"/>
              <a:gd name="connsiteY68" fmla="*/ 773723 h 773723"/>
              <a:gd name="connsiteX0" fmla="*/ 0 w 9365836"/>
              <a:gd name="connsiteY0" fmla="*/ 0 h 773723"/>
              <a:gd name="connsiteX1" fmla="*/ 357102 w 9365836"/>
              <a:gd name="connsiteY1" fmla="*/ 0 h 773723"/>
              <a:gd name="connsiteX2" fmla="*/ 357102 w 9365836"/>
              <a:gd name="connsiteY2" fmla="*/ 10821 h 773723"/>
              <a:gd name="connsiteX3" fmla="*/ 670920 w 9365836"/>
              <a:gd name="connsiteY3" fmla="*/ 10821 h 773723"/>
              <a:gd name="connsiteX4" fmla="*/ 692563 w 9365836"/>
              <a:gd name="connsiteY4" fmla="*/ 32464 h 773723"/>
              <a:gd name="connsiteX5" fmla="*/ 1130826 w 9365836"/>
              <a:gd name="connsiteY5" fmla="*/ 32464 h 773723"/>
              <a:gd name="connsiteX6" fmla="*/ 1130826 w 9365836"/>
              <a:gd name="connsiteY6" fmla="*/ 64927 h 773723"/>
              <a:gd name="connsiteX7" fmla="*/ 1201164 w 9365836"/>
              <a:gd name="connsiteY7" fmla="*/ 64927 h 773723"/>
              <a:gd name="connsiteX8" fmla="*/ 1211985 w 9365836"/>
              <a:gd name="connsiteY8" fmla="*/ 75748 h 773723"/>
              <a:gd name="connsiteX9" fmla="*/ 1498750 w 9365836"/>
              <a:gd name="connsiteY9" fmla="*/ 75748 h 773723"/>
              <a:gd name="connsiteX10" fmla="*/ 1498750 w 9365836"/>
              <a:gd name="connsiteY10" fmla="*/ 97391 h 773723"/>
              <a:gd name="connsiteX11" fmla="*/ 1796336 w 9365836"/>
              <a:gd name="connsiteY11" fmla="*/ 97391 h 773723"/>
              <a:gd name="connsiteX12" fmla="*/ 1796336 w 9365836"/>
              <a:gd name="connsiteY12" fmla="*/ 113623 h 773723"/>
              <a:gd name="connsiteX13" fmla="*/ 1953244 w 9365836"/>
              <a:gd name="connsiteY13" fmla="*/ 113623 h 773723"/>
              <a:gd name="connsiteX14" fmla="*/ 1953244 w 9365836"/>
              <a:gd name="connsiteY14" fmla="*/ 135266 h 773723"/>
              <a:gd name="connsiteX15" fmla="*/ 2072279 w 9365836"/>
              <a:gd name="connsiteY15" fmla="*/ 135266 h 773723"/>
              <a:gd name="connsiteX16" fmla="*/ 2072279 w 9365836"/>
              <a:gd name="connsiteY16" fmla="*/ 156908 h 773723"/>
              <a:gd name="connsiteX17" fmla="*/ 2137207 w 9365836"/>
              <a:gd name="connsiteY17" fmla="*/ 156908 h 773723"/>
              <a:gd name="connsiteX18" fmla="*/ 2137207 w 9365836"/>
              <a:gd name="connsiteY18" fmla="*/ 183962 h 773723"/>
              <a:gd name="connsiteX19" fmla="*/ 2137207 w 9365836"/>
              <a:gd name="connsiteY19" fmla="*/ 183962 h 773723"/>
              <a:gd name="connsiteX20" fmla="*/ 2180492 w 9365836"/>
              <a:gd name="connsiteY20" fmla="*/ 183962 h 773723"/>
              <a:gd name="connsiteX21" fmla="*/ 2196724 w 9365836"/>
              <a:gd name="connsiteY21" fmla="*/ 200194 h 773723"/>
              <a:gd name="connsiteX22" fmla="*/ 2212956 w 9365836"/>
              <a:gd name="connsiteY22" fmla="*/ 216426 h 773723"/>
              <a:gd name="connsiteX23" fmla="*/ 2337401 w 9365836"/>
              <a:gd name="connsiteY23" fmla="*/ 216426 h 773723"/>
              <a:gd name="connsiteX24" fmla="*/ 2337401 w 9365836"/>
              <a:gd name="connsiteY24" fmla="*/ 243479 h 773723"/>
              <a:gd name="connsiteX25" fmla="*/ 2737789 w 9365836"/>
              <a:gd name="connsiteY25" fmla="*/ 243479 h 773723"/>
              <a:gd name="connsiteX26" fmla="*/ 2737789 w 9365836"/>
              <a:gd name="connsiteY26" fmla="*/ 281353 h 773723"/>
              <a:gd name="connsiteX27" fmla="*/ 2970447 w 9365836"/>
              <a:gd name="connsiteY27" fmla="*/ 281353 h 773723"/>
              <a:gd name="connsiteX28" fmla="*/ 3024553 w 9365836"/>
              <a:gd name="connsiteY28" fmla="*/ 308406 h 773723"/>
              <a:gd name="connsiteX29" fmla="*/ 3376246 w 9365836"/>
              <a:gd name="connsiteY29" fmla="*/ 308406 h 773723"/>
              <a:gd name="connsiteX30" fmla="*/ 3370835 w 9365836"/>
              <a:gd name="connsiteY30" fmla="*/ 335460 h 773723"/>
              <a:gd name="connsiteX31" fmla="*/ 3652189 w 9365836"/>
              <a:gd name="connsiteY31" fmla="*/ 335460 h 773723"/>
              <a:gd name="connsiteX32" fmla="*/ 3652189 w 9365836"/>
              <a:gd name="connsiteY32" fmla="*/ 362513 h 773723"/>
              <a:gd name="connsiteX33" fmla="*/ 3700885 w 9365836"/>
              <a:gd name="connsiteY33" fmla="*/ 362513 h 773723"/>
              <a:gd name="connsiteX34" fmla="*/ 3700885 w 9365836"/>
              <a:gd name="connsiteY34" fmla="*/ 378745 h 773723"/>
              <a:gd name="connsiteX35" fmla="*/ 4415091 w 9365836"/>
              <a:gd name="connsiteY35" fmla="*/ 378745 h 773723"/>
              <a:gd name="connsiteX36" fmla="*/ 4415091 w 9365836"/>
              <a:gd name="connsiteY36" fmla="*/ 394977 h 773723"/>
              <a:gd name="connsiteX37" fmla="*/ 5075190 w 9365836"/>
              <a:gd name="connsiteY37" fmla="*/ 394977 h 773723"/>
              <a:gd name="connsiteX38" fmla="*/ 5080601 w 9365836"/>
              <a:gd name="connsiteY38" fmla="*/ 400388 h 773723"/>
              <a:gd name="connsiteX39" fmla="*/ 5102243 w 9365836"/>
              <a:gd name="connsiteY39" fmla="*/ 400388 h 773723"/>
              <a:gd name="connsiteX40" fmla="*/ 5102243 w 9365836"/>
              <a:gd name="connsiteY40" fmla="*/ 427441 h 773723"/>
              <a:gd name="connsiteX41" fmla="*/ 5205046 w 9365836"/>
              <a:gd name="connsiteY41" fmla="*/ 427441 h 773723"/>
              <a:gd name="connsiteX42" fmla="*/ 5205046 w 9365836"/>
              <a:gd name="connsiteY42" fmla="*/ 449084 h 773723"/>
              <a:gd name="connsiteX43" fmla="*/ 5253742 w 9365836"/>
              <a:gd name="connsiteY43" fmla="*/ 449084 h 773723"/>
              <a:gd name="connsiteX44" fmla="*/ 5253742 w 9365836"/>
              <a:gd name="connsiteY44" fmla="*/ 449084 h 773723"/>
              <a:gd name="connsiteX45" fmla="*/ 5253742 w 9365836"/>
              <a:gd name="connsiteY45" fmla="*/ 492369 h 773723"/>
              <a:gd name="connsiteX46" fmla="*/ 5470168 w 9365836"/>
              <a:gd name="connsiteY46" fmla="*/ 492369 h 773723"/>
              <a:gd name="connsiteX47" fmla="*/ 5470168 w 9365836"/>
              <a:gd name="connsiteY47" fmla="*/ 514011 h 773723"/>
              <a:gd name="connsiteX48" fmla="*/ 5616255 w 9365836"/>
              <a:gd name="connsiteY48" fmla="*/ 514011 h 773723"/>
              <a:gd name="connsiteX49" fmla="*/ 5616255 w 9365836"/>
              <a:gd name="connsiteY49" fmla="*/ 530243 h 773723"/>
              <a:gd name="connsiteX50" fmla="*/ 6206016 w 9365836"/>
              <a:gd name="connsiteY50" fmla="*/ 530243 h 773723"/>
              <a:gd name="connsiteX51" fmla="*/ 6206016 w 9365836"/>
              <a:gd name="connsiteY51" fmla="*/ 546475 h 773723"/>
              <a:gd name="connsiteX52" fmla="*/ 6471138 w 9365836"/>
              <a:gd name="connsiteY52" fmla="*/ 546475 h 773723"/>
              <a:gd name="connsiteX53" fmla="*/ 6471138 w 9365836"/>
              <a:gd name="connsiteY53" fmla="*/ 578939 h 773723"/>
              <a:gd name="connsiteX54" fmla="*/ 7223218 w 9365836"/>
              <a:gd name="connsiteY54" fmla="*/ 578939 h 773723"/>
              <a:gd name="connsiteX55" fmla="*/ 7234040 w 9365836"/>
              <a:gd name="connsiteY55" fmla="*/ 578939 h 773723"/>
              <a:gd name="connsiteX56" fmla="*/ 7347663 w 9365836"/>
              <a:gd name="connsiteY56" fmla="*/ 578939 h 773723"/>
              <a:gd name="connsiteX57" fmla="*/ 7347663 w 9365836"/>
              <a:gd name="connsiteY57" fmla="*/ 600582 h 773723"/>
              <a:gd name="connsiteX58" fmla="*/ 7520804 w 9365836"/>
              <a:gd name="connsiteY58" fmla="*/ 600582 h 773723"/>
              <a:gd name="connsiteX59" fmla="*/ 7531626 w 9365836"/>
              <a:gd name="connsiteY59" fmla="*/ 611404 h 773723"/>
              <a:gd name="connsiteX60" fmla="*/ 7596553 w 9365836"/>
              <a:gd name="connsiteY60" fmla="*/ 611404 h 773723"/>
              <a:gd name="connsiteX61" fmla="*/ 7596553 w 9365836"/>
              <a:gd name="connsiteY61" fmla="*/ 649278 h 773723"/>
              <a:gd name="connsiteX62" fmla="*/ 7758873 w 9365836"/>
              <a:gd name="connsiteY62" fmla="*/ 649278 h 773723"/>
              <a:gd name="connsiteX63" fmla="*/ 7758873 w 9365836"/>
              <a:gd name="connsiteY63" fmla="*/ 681742 h 773723"/>
              <a:gd name="connsiteX64" fmla="*/ 8072691 w 9365836"/>
              <a:gd name="connsiteY64" fmla="*/ 681742 h 773723"/>
              <a:gd name="connsiteX65" fmla="*/ 8072691 w 9365836"/>
              <a:gd name="connsiteY65" fmla="*/ 735848 h 773723"/>
              <a:gd name="connsiteX66" fmla="*/ 8153850 w 9365836"/>
              <a:gd name="connsiteY66" fmla="*/ 735848 h 773723"/>
              <a:gd name="connsiteX67" fmla="*/ 8153850 w 9365836"/>
              <a:gd name="connsiteY67" fmla="*/ 773723 h 773723"/>
              <a:gd name="connsiteX68" fmla="*/ 9365836 w 9365836"/>
              <a:gd name="connsiteY68" fmla="*/ 773723 h 7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9365836" h="773723">
                <a:moveTo>
                  <a:pt x="0" y="0"/>
                </a:moveTo>
                <a:lnTo>
                  <a:pt x="357102" y="0"/>
                </a:lnTo>
                <a:lnTo>
                  <a:pt x="357102" y="10821"/>
                </a:lnTo>
                <a:lnTo>
                  <a:pt x="670920" y="10821"/>
                </a:lnTo>
                <a:lnTo>
                  <a:pt x="692563" y="32464"/>
                </a:lnTo>
                <a:lnTo>
                  <a:pt x="1130826" y="32464"/>
                </a:lnTo>
                <a:lnTo>
                  <a:pt x="1130826" y="64927"/>
                </a:lnTo>
                <a:lnTo>
                  <a:pt x="1201164" y="64927"/>
                </a:lnTo>
                <a:lnTo>
                  <a:pt x="1211985" y="75748"/>
                </a:lnTo>
                <a:lnTo>
                  <a:pt x="1498750" y="75748"/>
                </a:lnTo>
                <a:lnTo>
                  <a:pt x="1498750" y="97391"/>
                </a:lnTo>
                <a:lnTo>
                  <a:pt x="1796336" y="97391"/>
                </a:lnTo>
                <a:lnTo>
                  <a:pt x="1796336" y="113623"/>
                </a:lnTo>
                <a:lnTo>
                  <a:pt x="1953244" y="113623"/>
                </a:lnTo>
                <a:lnTo>
                  <a:pt x="1953244" y="135266"/>
                </a:lnTo>
                <a:lnTo>
                  <a:pt x="2072279" y="135266"/>
                </a:lnTo>
                <a:lnTo>
                  <a:pt x="2072279" y="156908"/>
                </a:lnTo>
                <a:lnTo>
                  <a:pt x="2137207" y="156908"/>
                </a:lnTo>
                <a:lnTo>
                  <a:pt x="2137207" y="183962"/>
                </a:lnTo>
                <a:lnTo>
                  <a:pt x="2137207" y="183962"/>
                </a:lnTo>
                <a:lnTo>
                  <a:pt x="2180492" y="183962"/>
                </a:lnTo>
                <a:lnTo>
                  <a:pt x="2196724" y="200194"/>
                </a:lnTo>
                <a:lnTo>
                  <a:pt x="2212956" y="216426"/>
                </a:lnTo>
                <a:lnTo>
                  <a:pt x="2337401" y="216426"/>
                </a:lnTo>
                <a:lnTo>
                  <a:pt x="2337401" y="243479"/>
                </a:lnTo>
                <a:lnTo>
                  <a:pt x="2737789" y="243479"/>
                </a:lnTo>
                <a:lnTo>
                  <a:pt x="2737789" y="281353"/>
                </a:lnTo>
                <a:lnTo>
                  <a:pt x="2970447" y="281353"/>
                </a:lnTo>
                <a:lnTo>
                  <a:pt x="3024553" y="308406"/>
                </a:lnTo>
                <a:lnTo>
                  <a:pt x="3376246" y="308406"/>
                </a:lnTo>
                <a:lnTo>
                  <a:pt x="3370835" y="335460"/>
                </a:lnTo>
                <a:lnTo>
                  <a:pt x="3652189" y="335460"/>
                </a:lnTo>
                <a:lnTo>
                  <a:pt x="3652189" y="362513"/>
                </a:lnTo>
                <a:lnTo>
                  <a:pt x="3700885" y="362513"/>
                </a:lnTo>
                <a:lnTo>
                  <a:pt x="3700885" y="378745"/>
                </a:lnTo>
                <a:lnTo>
                  <a:pt x="4415091" y="378745"/>
                </a:lnTo>
                <a:lnTo>
                  <a:pt x="4415091" y="394977"/>
                </a:lnTo>
                <a:lnTo>
                  <a:pt x="5075190" y="394977"/>
                </a:lnTo>
                <a:lnTo>
                  <a:pt x="5080601" y="400388"/>
                </a:lnTo>
                <a:lnTo>
                  <a:pt x="5102243" y="400388"/>
                </a:lnTo>
                <a:lnTo>
                  <a:pt x="5102243" y="427441"/>
                </a:lnTo>
                <a:lnTo>
                  <a:pt x="5205046" y="427441"/>
                </a:lnTo>
                <a:lnTo>
                  <a:pt x="5205046" y="449084"/>
                </a:lnTo>
                <a:lnTo>
                  <a:pt x="5253742" y="449084"/>
                </a:lnTo>
                <a:lnTo>
                  <a:pt x="5253742" y="449084"/>
                </a:lnTo>
                <a:lnTo>
                  <a:pt x="5253742" y="492369"/>
                </a:lnTo>
                <a:lnTo>
                  <a:pt x="5470168" y="492369"/>
                </a:lnTo>
                <a:lnTo>
                  <a:pt x="5470168" y="514011"/>
                </a:lnTo>
                <a:lnTo>
                  <a:pt x="5616255" y="514011"/>
                </a:lnTo>
                <a:lnTo>
                  <a:pt x="5616255" y="530243"/>
                </a:lnTo>
                <a:lnTo>
                  <a:pt x="6206016" y="530243"/>
                </a:lnTo>
                <a:lnTo>
                  <a:pt x="6206016" y="546475"/>
                </a:lnTo>
                <a:lnTo>
                  <a:pt x="6471138" y="546475"/>
                </a:lnTo>
                <a:lnTo>
                  <a:pt x="6471138" y="578939"/>
                </a:lnTo>
                <a:lnTo>
                  <a:pt x="7223218" y="578939"/>
                </a:lnTo>
                <a:lnTo>
                  <a:pt x="7234040" y="578939"/>
                </a:lnTo>
                <a:lnTo>
                  <a:pt x="7347663" y="578939"/>
                </a:lnTo>
                <a:lnTo>
                  <a:pt x="7347663" y="600582"/>
                </a:lnTo>
                <a:lnTo>
                  <a:pt x="7520804" y="600582"/>
                </a:lnTo>
                <a:lnTo>
                  <a:pt x="7531626" y="611404"/>
                </a:lnTo>
                <a:lnTo>
                  <a:pt x="7596553" y="611404"/>
                </a:lnTo>
                <a:lnTo>
                  <a:pt x="7596553" y="649278"/>
                </a:lnTo>
                <a:lnTo>
                  <a:pt x="7758873" y="649278"/>
                </a:lnTo>
                <a:lnTo>
                  <a:pt x="7758873" y="681742"/>
                </a:lnTo>
                <a:lnTo>
                  <a:pt x="8072691" y="681742"/>
                </a:lnTo>
                <a:lnTo>
                  <a:pt x="8072691" y="735848"/>
                </a:lnTo>
                <a:lnTo>
                  <a:pt x="8153850" y="735848"/>
                </a:lnTo>
                <a:lnTo>
                  <a:pt x="8153850" y="773723"/>
                </a:lnTo>
                <a:lnTo>
                  <a:pt x="9365836" y="773723"/>
                </a:lnTo>
              </a:path>
            </a:pathLst>
          </a:custGeom>
          <a:noFill/>
          <a:ln w="28575">
            <a:solidFill>
              <a:schemeClr val="accent1"/>
            </a:solidFill>
            <a:miter lim="800000"/>
            <a:headEnd/>
            <a:tailEnd/>
          </a:ln>
        </p:spPr>
        <p:txBody>
          <a:bodyPr rtlCol="0" anchor="ctr"/>
          <a:lstStyle/>
          <a:p>
            <a:pPr algn="ctr"/>
            <a:endParaRPr lang="en-US" dirty="0"/>
          </a:p>
        </p:txBody>
      </p:sp>
      <p:grpSp>
        <p:nvGrpSpPr>
          <p:cNvPr id="99" name="Group 98">
            <a:extLst>
              <a:ext uri="{FF2B5EF4-FFF2-40B4-BE49-F238E27FC236}">
                <a16:creationId xmlns:a16="http://schemas.microsoft.com/office/drawing/2014/main" id="{A27F28AF-F0E9-D4CB-9DD7-0CB5668299D4}"/>
              </a:ext>
            </a:extLst>
          </p:cNvPr>
          <p:cNvGrpSpPr/>
          <p:nvPr/>
        </p:nvGrpSpPr>
        <p:grpSpPr>
          <a:xfrm>
            <a:off x="2885066" y="1611289"/>
            <a:ext cx="8224091" cy="1078671"/>
            <a:chOff x="2885066" y="1611289"/>
            <a:chExt cx="8224091" cy="1078671"/>
          </a:xfrm>
        </p:grpSpPr>
        <p:sp>
          <p:nvSpPr>
            <p:cNvPr id="103" name="TextBox 102">
              <a:extLst>
                <a:ext uri="{FF2B5EF4-FFF2-40B4-BE49-F238E27FC236}">
                  <a16:creationId xmlns:a16="http://schemas.microsoft.com/office/drawing/2014/main" id="{163C8B94-E21B-6C23-B903-E00072BF38D3}"/>
                </a:ext>
              </a:extLst>
            </p:cNvPr>
            <p:cNvSpPr txBox="1"/>
            <p:nvPr/>
          </p:nvSpPr>
          <p:spPr bwMode="auto">
            <a:xfrm>
              <a:off x="2885066" y="161128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E4613A79-06F3-349E-7E69-426BE73E5618}"/>
                </a:ext>
              </a:extLst>
            </p:cNvPr>
            <p:cNvSpPr txBox="1"/>
            <p:nvPr/>
          </p:nvSpPr>
          <p:spPr bwMode="auto">
            <a:xfrm>
              <a:off x="5550321" y="192002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1BC4A102-FB9E-7D1A-BC9A-2B30FA772318}"/>
                </a:ext>
              </a:extLst>
            </p:cNvPr>
            <p:cNvSpPr txBox="1"/>
            <p:nvPr/>
          </p:nvSpPr>
          <p:spPr bwMode="auto">
            <a:xfrm>
              <a:off x="5522035" y="1924141"/>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11F66611-2A77-A7E3-5314-AC350790CE7D}"/>
                </a:ext>
              </a:extLst>
            </p:cNvPr>
            <p:cNvSpPr txBox="1"/>
            <p:nvPr/>
          </p:nvSpPr>
          <p:spPr bwMode="auto">
            <a:xfrm>
              <a:off x="4558579" y="185235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3942A9F9-13B9-1BA6-0CB9-4DE538C12D46}"/>
                </a:ext>
              </a:extLst>
            </p:cNvPr>
            <p:cNvSpPr txBox="1"/>
            <p:nvPr/>
          </p:nvSpPr>
          <p:spPr bwMode="auto">
            <a:xfrm>
              <a:off x="6054060" y="193731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E2BF33F4-FCFE-611F-E6EC-4FCAB2E2D895}"/>
                </a:ext>
              </a:extLst>
            </p:cNvPr>
            <p:cNvSpPr txBox="1"/>
            <p:nvPr/>
          </p:nvSpPr>
          <p:spPr bwMode="auto">
            <a:xfrm>
              <a:off x="7061227" y="205138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08630B30-FB55-6D69-B341-DD4E55CB77B7}"/>
                </a:ext>
              </a:extLst>
            </p:cNvPr>
            <p:cNvSpPr txBox="1"/>
            <p:nvPr/>
          </p:nvSpPr>
          <p:spPr bwMode="auto">
            <a:xfrm>
              <a:off x="6641862" y="194039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3A15445F-C76D-F479-562E-4E960A363027}"/>
                </a:ext>
              </a:extLst>
            </p:cNvPr>
            <p:cNvSpPr txBox="1"/>
            <p:nvPr/>
          </p:nvSpPr>
          <p:spPr bwMode="auto">
            <a:xfrm>
              <a:off x="7112857" y="205376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70D272D2-2F57-9F6A-FA34-805CB2875FF8}"/>
                </a:ext>
              </a:extLst>
            </p:cNvPr>
            <p:cNvSpPr txBox="1"/>
            <p:nvPr/>
          </p:nvSpPr>
          <p:spPr bwMode="auto">
            <a:xfrm>
              <a:off x="7285950" y="207414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AE8AA49B-3BA5-9643-2820-01C24DF9662A}"/>
                </a:ext>
              </a:extLst>
            </p:cNvPr>
            <p:cNvSpPr txBox="1"/>
            <p:nvPr/>
          </p:nvSpPr>
          <p:spPr bwMode="auto">
            <a:xfrm>
              <a:off x="8050208" y="211623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1D462CCA-726D-6603-7826-6F102CBA3E40}"/>
                </a:ext>
              </a:extLst>
            </p:cNvPr>
            <p:cNvSpPr txBox="1"/>
            <p:nvPr/>
          </p:nvSpPr>
          <p:spPr bwMode="auto">
            <a:xfrm>
              <a:off x="7608437" y="2071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57E6D5AA-7744-A878-374C-CB2BEE401437}"/>
                </a:ext>
              </a:extLst>
            </p:cNvPr>
            <p:cNvSpPr txBox="1"/>
            <p:nvPr/>
          </p:nvSpPr>
          <p:spPr bwMode="auto">
            <a:xfrm>
              <a:off x="8982340" y="214174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D7227466-FED7-5F72-1B67-0913A08C6D65}"/>
                </a:ext>
              </a:extLst>
            </p:cNvPr>
            <p:cNvSpPr txBox="1"/>
            <p:nvPr/>
          </p:nvSpPr>
          <p:spPr bwMode="auto">
            <a:xfrm>
              <a:off x="10920610" y="231882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B4E51C8F-B6D9-B872-D786-5D05341836BA}"/>
                </a:ext>
              </a:extLst>
            </p:cNvPr>
            <p:cNvSpPr txBox="1"/>
            <p:nvPr/>
          </p:nvSpPr>
          <p:spPr bwMode="auto">
            <a:xfrm>
              <a:off x="9209598" y="218454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B2D6BA62-DDEB-FA34-E7EC-1821F9A8F0F5}"/>
                </a:ext>
              </a:extLst>
            </p:cNvPr>
            <p:cNvSpPr txBox="1"/>
            <p:nvPr/>
          </p:nvSpPr>
          <p:spPr bwMode="auto">
            <a:xfrm>
              <a:off x="9243535" y="218764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9E514646-93F9-57F3-48B9-6AC346444510}"/>
                </a:ext>
              </a:extLst>
            </p:cNvPr>
            <p:cNvSpPr txBox="1"/>
            <p:nvPr/>
          </p:nvSpPr>
          <p:spPr bwMode="auto">
            <a:xfrm>
              <a:off x="9326129" y="22024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A806EE18-8054-1A14-B64E-E957215D58A0}"/>
                </a:ext>
              </a:extLst>
            </p:cNvPr>
            <p:cNvSpPr txBox="1"/>
            <p:nvPr/>
          </p:nvSpPr>
          <p:spPr bwMode="auto">
            <a:xfrm>
              <a:off x="9407835" y="220002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B8B66A34-603E-0720-BD8D-5200E4B9FB35}"/>
                </a:ext>
              </a:extLst>
            </p:cNvPr>
            <p:cNvSpPr txBox="1"/>
            <p:nvPr/>
          </p:nvSpPr>
          <p:spPr bwMode="auto">
            <a:xfrm>
              <a:off x="9436856" y="221778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86A4ADC4-FE36-A9C8-1911-4911486D134E}"/>
                </a:ext>
              </a:extLst>
            </p:cNvPr>
            <p:cNvSpPr txBox="1"/>
            <p:nvPr/>
          </p:nvSpPr>
          <p:spPr bwMode="auto">
            <a:xfrm>
              <a:off x="9523663" y="221656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3F114A58-680E-7398-D2DF-0A5D04013130}"/>
                </a:ext>
              </a:extLst>
            </p:cNvPr>
            <p:cNvSpPr txBox="1"/>
            <p:nvPr/>
          </p:nvSpPr>
          <p:spPr bwMode="auto">
            <a:xfrm>
              <a:off x="9596382" y="221180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B8F292DB-82BC-CEF5-246A-7D3C1B41FDB1}"/>
                </a:ext>
              </a:extLst>
            </p:cNvPr>
            <p:cNvSpPr txBox="1"/>
            <p:nvPr/>
          </p:nvSpPr>
          <p:spPr bwMode="auto">
            <a:xfrm>
              <a:off x="9622894" y="221294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2814E5FF-A2D4-ED56-A871-BA4684C3C3A2}"/>
                </a:ext>
              </a:extLst>
            </p:cNvPr>
            <p:cNvSpPr txBox="1"/>
            <p:nvPr/>
          </p:nvSpPr>
          <p:spPr bwMode="auto">
            <a:xfrm>
              <a:off x="9347180" y="220244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8C2E66DA-8FD3-5D49-9DE3-A2A69AEEC9CC}"/>
                </a:ext>
              </a:extLst>
            </p:cNvPr>
            <p:cNvSpPr txBox="1"/>
            <p:nvPr/>
          </p:nvSpPr>
          <p:spPr bwMode="auto">
            <a:xfrm>
              <a:off x="9369532" y="220364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8EEDD339-5FBD-F160-DD1A-782F5BA2EB87}"/>
                </a:ext>
              </a:extLst>
            </p:cNvPr>
            <p:cNvSpPr txBox="1"/>
            <p:nvPr/>
          </p:nvSpPr>
          <p:spPr bwMode="auto">
            <a:xfrm>
              <a:off x="9391884" y="220426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D2434519-F911-1573-2879-3F1FDEFA9E44}"/>
                </a:ext>
              </a:extLst>
            </p:cNvPr>
            <p:cNvSpPr txBox="1"/>
            <p:nvPr/>
          </p:nvSpPr>
          <p:spPr bwMode="auto">
            <a:xfrm>
              <a:off x="9457561" y="221578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881D596B-72AF-9E5C-409E-4DB7E03C06E2}"/>
                </a:ext>
              </a:extLst>
            </p:cNvPr>
            <p:cNvSpPr txBox="1"/>
            <p:nvPr/>
          </p:nvSpPr>
          <p:spPr bwMode="auto">
            <a:xfrm>
              <a:off x="9475596" y="221871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F8A183E5-7CDB-30DA-90BB-A777F78CB3E8}"/>
                </a:ext>
              </a:extLst>
            </p:cNvPr>
            <p:cNvSpPr txBox="1"/>
            <p:nvPr/>
          </p:nvSpPr>
          <p:spPr bwMode="auto">
            <a:xfrm>
              <a:off x="9499368" y="221940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E072418C-68A6-49A6-3B78-A21163F03FFA}"/>
                </a:ext>
              </a:extLst>
            </p:cNvPr>
            <p:cNvSpPr txBox="1"/>
            <p:nvPr/>
          </p:nvSpPr>
          <p:spPr bwMode="auto">
            <a:xfrm>
              <a:off x="9651065" y="226953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539A994E-033F-7771-D954-F686659128E0}"/>
                </a:ext>
              </a:extLst>
            </p:cNvPr>
            <p:cNvSpPr txBox="1"/>
            <p:nvPr/>
          </p:nvSpPr>
          <p:spPr bwMode="auto">
            <a:xfrm>
              <a:off x="9674837" y="228567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DAB2A61D-AF25-F216-403D-862ACDB597AC}"/>
                </a:ext>
              </a:extLst>
            </p:cNvPr>
            <p:cNvSpPr txBox="1"/>
            <p:nvPr/>
          </p:nvSpPr>
          <p:spPr bwMode="auto">
            <a:xfrm>
              <a:off x="9696756" y="228660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D84A2345-B026-556F-3923-540CB755A95D}"/>
                </a:ext>
              </a:extLst>
            </p:cNvPr>
            <p:cNvSpPr txBox="1"/>
            <p:nvPr/>
          </p:nvSpPr>
          <p:spPr bwMode="auto">
            <a:xfrm>
              <a:off x="9718826" y="230972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5B9D66CD-F2F5-AB18-ED63-7F811DD39CC9}"/>
                </a:ext>
              </a:extLst>
            </p:cNvPr>
            <p:cNvSpPr txBox="1"/>
            <p:nvPr/>
          </p:nvSpPr>
          <p:spPr bwMode="auto">
            <a:xfrm>
              <a:off x="9746810"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2AF76877-6FE6-880E-0FDE-D6ED6CC71A76}"/>
                </a:ext>
              </a:extLst>
            </p:cNvPr>
            <p:cNvSpPr txBox="1"/>
            <p:nvPr/>
          </p:nvSpPr>
          <p:spPr bwMode="auto">
            <a:xfrm>
              <a:off x="9812565"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EBCD2B67-018C-0DC4-7958-0A7ACC5D0B90}"/>
                </a:ext>
              </a:extLst>
            </p:cNvPr>
            <p:cNvSpPr txBox="1"/>
            <p:nvPr/>
          </p:nvSpPr>
          <p:spPr bwMode="auto">
            <a:xfrm>
              <a:off x="9828516" y="231192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B7B3874D-B4DA-7047-AD2A-E8FC31875ED8}"/>
                </a:ext>
              </a:extLst>
            </p:cNvPr>
            <p:cNvSpPr txBox="1"/>
            <p:nvPr/>
          </p:nvSpPr>
          <p:spPr bwMode="auto">
            <a:xfrm>
              <a:off x="9845103" y="231220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31D19CFB-C25C-F96F-6153-F4A8F7773323}"/>
                </a:ext>
              </a:extLst>
            </p:cNvPr>
            <p:cNvSpPr txBox="1"/>
            <p:nvPr/>
          </p:nvSpPr>
          <p:spPr bwMode="auto">
            <a:xfrm>
              <a:off x="9901051" y="231310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AC36DB99-7EFE-3E33-E036-4D78C4A12619}"/>
                </a:ext>
              </a:extLst>
            </p:cNvPr>
            <p:cNvSpPr txBox="1"/>
            <p:nvPr/>
          </p:nvSpPr>
          <p:spPr bwMode="auto">
            <a:xfrm>
              <a:off x="9884768" y="231472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4D5BFC3D-2B47-304C-A614-AECC3FD0FAAC}"/>
                </a:ext>
              </a:extLst>
            </p:cNvPr>
            <p:cNvSpPr txBox="1"/>
            <p:nvPr/>
          </p:nvSpPr>
          <p:spPr bwMode="auto">
            <a:xfrm>
              <a:off x="9939282" y="231631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FD006C82-F72E-AF44-DFD1-3E7BB244F32C}"/>
                </a:ext>
              </a:extLst>
            </p:cNvPr>
            <p:cNvSpPr txBox="1"/>
            <p:nvPr/>
          </p:nvSpPr>
          <p:spPr bwMode="auto">
            <a:xfrm>
              <a:off x="9990212" y="231693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E72F2956-3214-6DC3-55D6-976200F52B4C}"/>
                </a:ext>
              </a:extLst>
            </p:cNvPr>
            <p:cNvSpPr txBox="1"/>
            <p:nvPr/>
          </p:nvSpPr>
          <p:spPr bwMode="auto">
            <a:xfrm>
              <a:off x="9955042" y="232055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CA9375F8-74E7-AD25-90AA-C7DBB49CDF4E}"/>
                </a:ext>
              </a:extLst>
            </p:cNvPr>
            <p:cNvSpPr txBox="1"/>
            <p:nvPr/>
          </p:nvSpPr>
          <p:spPr bwMode="auto">
            <a:xfrm>
              <a:off x="9971989"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F5683CF9-84D2-FD2F-AD51-91C7862B6329}"/>
                </a:ext>
              </a:extLst>
            </p:cNvPr>
            <p:cNvSpPr txBox="1"/>
            <p:nvPr/>
          </p:nvSpPr>
          <p:spPr bwMode="auto">
            <a:xfrm>
              <a:off x="10033551" y="231286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61607A54-F429-B0FA-678B-1E5C6ECAAF21}"/>
                </a:ext>
              </a:extLst>
            </p:cNvPr>
            <p:cNvSpPr txBox="1"/>
            <p:nvPr/>
          </p:nvSpPr>
          <p:spPr bwMode="auto">
            <a:xfrm>
              <a:off x="10049316" y="2312760"/>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DC9FEF5B-C3D2-7439-1A14-0B5CD08D2A19}"/>
                </a:ext>
              </a:extLst>
            </p:cNvPr>
            <p:cNvSpPr txBox="1"/>
            <p:nvPr/>
          </p:nvSpPr>
          <p:spPr bwMode="auto">
            <a:xfrm>
              <a:off x="10084486" y="2316572"/>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593D412D-EADE-26CC-36AC-4B0CC8CE4427}"/>
                </a:ext>
              </a:extLst>
            </p:cNvPr>
            <p:cNvSpPr txBox="1"/>
            <p:nvPr/>
          </p:nvSpPr>
          <p:spPr bwMode="auto">
            <a:xfrm>
              <a:off x="10135097" y="231624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8B20D6B2-0BF1-C0E0-6147-85E8213C730B}"/>
                </a:ext>
              </a:extLst>
            </p:cNvPr>
            <p:cNvSpPr txBox="1"/>
            <p:nvPr/>
          </p:nvSpPr>
          <p:spPr bwMode="auto">
            <a:xfrm>
              <a:off x="10116371" y="231660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7F3CEB75-F62E-8D0E-A203-34816968408D}"/>
                </a:ext>
              </a:extLst>
            </p:cNvPr>
            <p:cNvSpPr txBox="1"/>
            <p:nvPr/>
          </p:nvSpPr>
          <p:spPr bwMode="auto">
            <a:xfrm>
              <a:off x="10263652"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08ADBB45-DB19-8713-61A7-60F14F26037F}"/>
                </a:ext>
              </a:extLst>
            </p:cNvPr>
            <p:cNvSpPr txBox="1"/>
            <p:nvPr/>
          </p:nvSpPr>
          <p:spPr bwMode="auto">
            <a:xfrm>
              <a:off x="10158150"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FC5BFB0A-A5B7-28B4-0848-95D0664F9D1F}"/>
                </a:ext>
              </a:extLst>
            </p:cNvPr>
            <p:cNvSpPr txBox="1"/>
            <p:nvPr/>
          </p:nvSpPr>
          <p:spPr bwMode="auto">
            <a:xfrm>
              <a:off x="10169614"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D5DDF780-5274-0D38-D182-AC210FBEDCE1}"/>
                </a:ext>
              </a:extLst>
            </p:cNvPr>
            <p:cNvSpPr txBox="1"/>
            <p:nvPr/>
          </p:nvSpPr>
          <p:spPr bwMode="auto">
            <a:xfrm>
              <a:off x="10208012" y="231561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2101B85E-4A1A-2225-239F-DDB857F8047D}"/>
                </a:ext>
              </a:extLst>
            </p:cNvPr>
            <p:cNvSpPr txBox="1"/>
            <p:nvPr/>
          </p:nvSpPr>
          <p:spPr bwMode="auto">
            <a:xfrm>
              <a:off x="10225337"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B35C985C-B65A-FDC5-F5D6-D8F2AA06B3FF}"/>
                </a:ext>
              </a:extLst>
            </p:cNvPr>
            <p:cNvSpPr txBox="1"/>
            <p:nvPr/>
          </p:nvSpPr>
          <p:spPr bwMode="auto">
            <a:xfrm>
              <a:off x="10244603"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1AD1CD52-831E-612C-A269-857D517EC85F}"/>
                </a:ext>
              </a:extLst>
            </p:cNvPr>
            <p:cNvSpPr txBox="1"/>
            <p:nvPr/>
          </p:nvSpPr>
          <p:spPr bwMode="auto">
            <a:xfrm>
              <a:off x="10403343"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8CD0B7E0-7694-D1F4-D6AF-90C1FB0FB228}"/>
                </a:ext>
              </a:extLst>
            </p:cNvPr>
            <p:cNvSpPr txBox="1"/>
            <p:nvPr/>
          </p:nvSpPr>
          <p:spPr bwMode="auto">
            <a:xfrm>
              <a:off x="10350454" y="2317675"/>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55D0BB2A-90FE-AFF9-FFA7-182F8DE4F4F3}"/>
                </a:ext>
              </a:extLst>
            </p:cNvPr>
            <p:cNvSpPr txBox="1"/>
            <p:nvPr/>
          </p:nvSpPr>
          <p:spPr bwMode="auto">
            <a:xfrm>
              <a:off x="10292357" y="2317881"/>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09B9D248-956E-C998-312F-D42AD42CEC6F}"/>
                </a:ext>
              </a:extLst>
            </p:cNvPr>
            <p:cNvSpPr txBox="1"/>
            <p:nvPr/>
          </p:nvSpPr>
          <p:spPr bwMode="auto">
            <a:xfrm>
              <a:off x="10311578"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D4B7DF5B-9099-57D4-CF5F-7136482E5A51}"/>
                </a:ext>
              </a:extLst>
            </p:cNvPr>
            <p:cNvSpPr txBox="1"/>
            <p:nvPr/>
          </p:nvSpPr>
          <p:spPr bwMode="auto">
            <a:xfrm>
              <a:off x="10329108" y="2319573"/>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D1A1F4D4-00F2-ADC3-3B63-2C889DA6B26B}"/>
                </a:ext>
              </a:extLst>
            </p:cNvPr>
            <p:cNvSpPr txBox="1"/>
            <p:nvPr/>
          </p:nvSpPr>
          <p:spPr bwMode="auto">
            <a:xfrm>
              <a:off x="10435202"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01D3A018-46A2-B0CF-8B52-CEF2E1388C51}"/>
                </a:ext>
              </a:extLst>
            </p:cNvPr>
            <p:cNvSpPr txBox="1"/>
            <p:nvPr/>
          </p:nvSpPr>
          <p:spPr bwMode="auto">
            <a:xfrm>
              <a:off x="10456691"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0FA2C12E-9F92-D9E8-1506-C68512EA8CEC}"/>
                </a:ext>
              </a:extLst>
            </p:cNvPr>
            <p:cNvSpPr txBox="1"/>
            <p:nvPr/>
          </p:nvSpPr>
          <p:spPr bwMode="auto">
            <a:xfrm>
              <a:off x="10487370" y="231399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22468664-801E-3D93-21E5-D024AEBDB138}"/>
                </a:ext>
              </a:extLst>
            </p:cNvPr>
            <p:cNvSpPr txBox="1"/>
            <p:nvPr/>
          </p:nvSpPr>
          <p:spPr bwMode="auto">
            <a:xfrm>
              <a:off x="10555650" y="2319524"/>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60DB3EFC-3BBB-2F2A-4264-BFE72A926A99}"/>
                </a:ext>
              </a:extLst>
            </p:cNvPr>
            <p:cNvSpPr txBox="1"/>
            <p:nvPr/>
          </p:nvSpPr>
          <p:spPr bwMode="auto">
            <a:xfrm>
              <a:off x="10613809"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205196BD-A91F-03F6-C7A1-D8E297C37FC4}"/>
                </a:ext>
              </a:extLst>
            </p:cNvPr>
            <p:cNvSpPr txBox="1"/>
            <p:nvPr/>
          </p:nvSpPr>
          <p:spPr bwMode="auto">
            <a:xfrm>
              <a:off x="10508194"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DB72D970-F4A9-B5DD-353A-EB1F8F91B2AD}"/>
                </a:ext>
              </a:extLst>
            </p:cNvPr>
            <p:cNvSpPr txBox="1"/>
            <p:nvPr/>
          </p:nvSpPr>
          <p:spPr bwMode="auto">
            <a:xfrm>
              <a:off x="10533649"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8F4C7CBF-D45B-9AAF-F971-FAA3B6A26357}"/>
                </a:ext>
              </a:extLst>
            </p:cNvPr>
            <p:cNvSpPr txBox="1"/>
            <p:nvPr/>
          </p:nvSpPr>
          <p:spPr bwMode="auto">
            <a:xfrm>
              <a:off x="10577718" y="232035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1993CBB5-EAFB-96D8-BACE-C6CF09BD741C}"/>
                </a:ext>
              </a:extLst>
            </p:cNvPr>
            <p:cNvSpPr txBox="1"/>
            <p:nvPr/>
          </p:nvSpPr>
          <p:spPr bwMode="auto">
            <a:xfrm>
              <a:off x="10596057" y="231737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E1357A26-11EA-1244-FB5C-ECD8EB993AAD}"/>
                </a:ext>
              </a:extLst>
            </p:cNvPr>
            <p:cNvSpPr txBox="1"/>
            <p:nvPr/>
          </p:nvSpPr>
          <p:spPr bwMode="auto">
            <a:xfrm>
              <a:off x="10673274"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DB2E4783-8F02-33E4-929A-A4D04C482E2B}"/>
                </a:ext>
              </a:extLst>
            </p:cNvPr>
            <p:cNvSpPr txBox="1"/>
            <p:nvPr/>
          </p:nvSpPr>
          <p:spPr bwMode="auto">
            <a:xfrm>
              <a:off x="10745604"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685B966C-B0E6-B281-DA5E-B09BA4260F70}"/>
                </a:ext>
              </a:extLst>
            </p:cNvPr>
            <p:cNvSpPr txBox="1"/>
            <p:nvPr/>
          </p:nvSpPr>
          <p:spPr bwMode="auto">
            <a:xfrm>
              <a:off x="10695396" y="2317319"/>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6214EC26-BD51-D0B9-D1C0-77FBF1E23D35}"/>
                </a:ext>
              </a:extLst>
            </p:cNvPr>
            <p:cNvSpPr txBox="1"/>
            <p:nvPr/>
          </p:nvSpPr>
          <p:spPr bwMode="auto">
            <a:xfrm>
              <a:off x="10718536" y="231531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40BD00F5-1604-B281-9293-CE28911E7D34}"/>
                </a:ext>
              </a:extLst>
            </p:cNvPr>
            <p:cNvSpPr txBox="1"/>
            <p:nvPr/>
          </p:nvSpPr>
          <p:spPr bwMode="auto">
            <a:xfrm>
              <a:off x="9778284" y="2318226"/>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F04BFCB8-140A-DA3F-5CCF-04BD7DC5FA0E}"/>
                </a:ext>
              </a:extLst>
            </p:cNvPr>
            <p:cNvSpPr txBox="1"/>
            <p:nvPr/>
          </p:nvSpPr>
          <p:spPr bwMode="auto">
            <a:xfrm>
              <a:off x="10645112" y="2320357"/>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A81006FC-C6C6-B79F-DB5E-EF8E19175530}"/>
                </a:ext>
              </a:extLst>
            </p:cNvPr>
            <p:cNvSpPr txBox="1"/>
            <p:nvPr/>
          </p:nvSpPr>
          <p:spPr bwMode="auto">
            <a:xfrm>
              <a:off x="10381982" y="2320628"/>
              <a:ext cx="18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cxnSp>
        <p:nvCxnSpPr>
          <p:cNvPr id="239" name="Straight Connector 238">
            <a:extLst>
              <a:ext uri="{FF2B5EF4-FFF2-40B4-BE49-F238E27FC236}">
                <a16:creationId xmlns:a16="http://schemas.microsoft.com/office/drawing/2014/main" id="{75B5825D-980E-5465-C034-116E7E2B832C}"/>
              </a:ext>
            </a:extLst>
          </p:cNvPr>
          <p:cNvCxnSpPr>
            <a:cxnSpLocks/>
          </p:cNvCxnSpPr>
          <p:nvPr/>
        </p:nvCxnSpPr>
        <p:spPr bwMode="auto">
          <a:xfrm flipH="1">
            <a:off x="8666983" y="2703200"/>
            <a:ext cx="178780" cy="252564"/>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8C901E3-576D-D26C-27B9-C9F2DF4C0A65}"/>
              </a:ext>
            </a:extLst>
          </p:cNvPr>
          <p:cNvCxnSpPr>
            <a:cxnSpLocks/>
          </p:cNvCxnSpPr>
          <p:nvPr/>
        </p:nvCxnSpPr>
        <p:spPr bwMode="auto">
          <a:xfrm flipH="1">
            <a:off x="8941867" y="2034214"/>
            <a:ext cx="204630" cy="23909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7628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Group 99">
            <a:extLst>
              <a:ext uri="{FF2B5EF4-FFF2-40B4-BE49-F238E27FC236}">
                <a16:creationId xmlns:a16="http://schemas.microsoft.com/office/drawing/2014/main" id="{B1488641-E35A-E1F4-CF91-929D8ABDD64C}"/>
              </a:ext>
            </a:extLst>
          </p:cNvPr>
          <p:cNvGrpSpPr/>
          <p:nvPr/>
        </p:nvGrpSpPr>
        <p:grpSpPr>
          <a:xfrm>
            <a:off x="7442850" y="2185244"/>
            <a:ext cx="1805867" cy="3073362"/>
            <a:chOff x="4693787" y="2190616"/>
            <a:chExt cx="1805867" cy="3073362"/>
          </a:xfrm>
        </p:grpSpPr>
        <p:sp>
          <p:nvSpPr>
            <p:cNvPr id="101" name="Rectangle 100">
              <a:extLst>
                <a:ext uri="{FF2B5EF4-FFF2-40B4-BE49-F238E27FC236}">
                  <a16:creationId xmlns:a16="http://schemas.microsoft.com/office/drawing/2014/main" id="{D9BB143D-AACB-83ED-1EEE-ABD5C47A3736}"/>
                </a:ext>
              </a:extLst>
            </p:cNvPr>
            <p:cNvSpPr/>
            <p:nvPr/>
          </p:nvSpPr>
          <p:spPr bwMode="auto">
            <a:xfrm>
              <a:off x="4693787" y="2190616"/>
              <a:ext cx="1805867" cy="30733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10AFE3F9-FADD-6E10-3594-8845202362AA}"/>
                </a:ext>
              </a:extLst>
            </p:cNvPr>
            <p:cNvSpPr/>
            <p:nvPr/>
          </p:nvSpPr>
          <p:spPr bwMode="auto">
            <a:xfrm>
              <a:off x="4693787" y="2357439"/>
              <a:ext cx="1805867" cy="28408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DF52AEF2-B3C8-B05F-C416-D5F227726DE8}"/>
                </a:ext>
              </a:extLst>
            </p:cNvPr>
            <p:cNvSpPr/>
            <p:nvPr/>
          </p:nvSpPr>
          <p:spPr bwMode="auto">
            <a:xfrm>
              <a:off x="4693787" y="2384972"/>
              <a:ext cx="1805867" cy="280066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B3984DBF-6337-B0E4-E4C7-8023D1DEE5E4}"/>
                </a:ext>
              </a:extLst>
            </p:cNvPr>
            <p:cNvSpPr/>
            <p:nvPr/>
          </p:nvSpPr>
          <p:spPr bwMode="auto">
            <a:xfrm>
              <a:off x="4693787" y="4892996"/>
              <a:ext cx="1805867" cy="33363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C257845F-EFF8-CD9D-CAA0-F996614B5F9C}"/>
                </a:ext>
              </a:extLst>
            </p:cNvPr>
            <p:cNvSpPr/>
            <p:nvPr/>
          </p:nvSpPr>
          <p:spPr bwMode="auto">
            <a:xfrm>
              <a:off x="4693787" y="5003754"/>
              <a:ext cx="1805867" cy="26022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386A601A-770A-291B-7590-54D5FCC24933}"/>
              </a:ext>
            </a:extLst>
          </p:cNvPr>
          <p:cNvGrpSpPr/>
          <p:nvPr/>
        </p:nvGrpSpPr>
        <p:grpSpPr>
          <a:xfrm>
            <a:off x="2799253" y="2125362"/>
            <a:ext cx="1805867" cy="3138616"/>
            <a:chOff x="4693787" y="2125362"/>
            <a:chExt cx="1805867" cy="3138616"/>
          </a:xfrm>
        </p:grpSpPr>
        <p:sp>
          <p:nvSpPr>
            <p:cNvPr id="78" name="Rectangle 77">
              <a:extLst>
                <a:ext uri="{FF2B5EF4-FFF2-40B4-BE49-F238E27FC236}">
                  <a16:creationId xmlns:a16="http://schemas.microsoft.com/office/drawing/2014/main" id="{A5A06C4C-9019-DD59-880F-EF46D0336A97}"/>
                </a:ext>
              </a:extLst>
            </p:cNvPr>
            <p:cNvSpPr/>
            <p:nvPr/>
          </p:nvSpPr>
          <p:spPr bwMode="auto">
            <a:xfrm>
              <a:off x="4693787" y="2125362"/>
              <a:ext cx="1805867" cy="31386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76CA573B-463E-CE2A-8BAC-E1CF174D6C61}"/>
                </a:ext>
              </a:extLst>
            </p:cNvPr>
            <p:cNvSpPr/>
            <p:nvPr/>
          </p:nvSpPr>
          <p:spPr bwMode="auto">
            <a:xfrm>
              <a:off x="4693787" y="2273144"/>
              <a:ext cx="1805867" cy="29908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2B65510-1951-ADAC-4BB2-2B56370CF9E1}"/>
                </a:ext>
              </a:extLst>
            </p:cNvPr>
            <p:cNvSpPr/>
            <p:nvPr/>
          </p:nvSpPr>
          <p:spPr bwMode="auto">
            <a:xfrm>
              <a:off x="4693787" y="2303102"/>
              <a:ext cx="1805867" cy="29608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C18785FF-562A-5868-FFD1-2C3A6C991DA9}"/>
                </a:ext>
              </a:extLst>
            </p:cNvPr>
            <p:cNvSpPr/>
            <p:nvPr/>
          </p:nvSpPr>
          <p:spPr bwMode="auto">
            <a:xfrm>
              <a:off x="4693787" y="2465529"/>
              <a:ext cx="1805867" cy="272010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7B2C6F70-AFF1-E928-014A-B1E760E1C20C}"/>
                </a:ext>
              </a:extLst>
            </p:cNvPr>
            <p:cNvSpPr/>
            <p:nvPr/>
          </p:nvSpPr>
          <p:spPr bwMode="auto">
            <a:xfrm>
              <a:off x="4693787" y="4794422"/>
              <a:ext cx="1805867" cy="4322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E30E196-D581-C821-895A-42BD1BEFC854}"/>
                </a:ext>
              </a:extLst>
            </p:cNvPr>
            <p:cNvSpPr/>
            <p:nvPr/>
          </p:nvSpPr>
          <p:spPr bwMode="auto">
            <a:xfrm>
              <a:off x="4693787" y="5075680"/>
              <a:ext cx="1805867" cy="18829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Investigator-Assessed ORR*</a:t>
            </a:r>
            <a:endParaRPr lang="en-US" altLang="en-US" dirty="0"/>
          </a:p>
        </p:txBody>
      </p:sp>
      <p:sp>
        <p:nvSpPr>
          <p:cNvPr id="11" name="Text Box 11">
            <a:extLst>
              <a:ext uri="{FF2B5EF4-FFF2-40B4-BE49-F238E27FC236}">
                <a16:creationId xmlns:a16="http://schemas.microsoft.com/office/drawing/2014/main" id="{50FC2CB4-C262-4B47-A12D-8D8EAF60E6A8}"/>
              </a:ext>
            </a:extLst>
          </p:cNvPr>
          <p:cNvSpPr txBox="1">
            <a:spLocks noChangeArrowheads="1"/>
          </p:cNvSpPr>
          <p:nvPr/>
        </p:nvSpPr>
        <p:spPr bwMode="auto">
          <a:xfrm>
            <a:off x="441017" y="63641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36" name="TextBox 35">
            <a:extLst>
              <a:ext uri="{FF2B5EF4-FFF2-40B4-BE49-F238E27FC236}">
                <a16:creationId xmlns:a16="http://schemas.microsoft.com/office/drawing/2014/main" id="{E018FAF6-BF8E-4C87-9233-E69F2E48BAA0}"/>
              </a:ext>
            </a:extLst>
          </p:cNvPr>
          <p:cNvSpPr txBox="1"/>
          <p:nvPr/>
        </p:nvSpPr>
        <p:spPr bwMode="auto">
          <a:xfrm>
            <a:off x="723900" y="6131123"/>
            <a:ext cx="58658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*Based on the iwCLL 2008 criteria.</a:t>
            </a:r>
          </a:p>
        </p:txBody>
      </p:sp>
      <p:cxnSp>
        <p:nvCxnSpPr>
          <p:cNvPr id="3" name="Straight Connector 2">
            <a:extLst>
              <a:ext uri="{FF2B5EF4-FFF2-40B4-BE49-F238E27FC236}">
                <a16:creationId xmlns:a16="http://schemas.microsoft.com/office/drawing/2014/main" id="{279BE32F-B9D4-F87C-8E76-55F9896F4A65}"/>
              </a:ext>
            </a:extLst>
          </p:cNvPr>
          <p:cNvCxnSpPr>
            <a:cxnSpLocks/>
          </p:cNvCxnSpPr>
          <p:nvPr/>
        </p:nvCxnSpPr>
        <p:spPr bwMode="auto">
          <a:xfrm>
            <a:off x="1404000" y="5263200"/>
            <a:ext cx="9252000"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70A49031-819F-8B42-8BA8-BF9CFBAD423B}"/>
              </a:ext>
            </a:extLst>
          </p:cNvPr>
          <p:cNvCxnSpPr/>
          <p:nvPr/>
        </p:nvCxnSpPr>
        <p:spPr bwMode="auto">
          <a:xfrm flipV="1">
            <a:off x="1425600" y="2052000"/>
            <a:ext cx="0" cy="32184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A450456-ED69-2644-B692-66ED448E11D8}"/>
              </a:ext>
            </a:extLst>
          </p:cNvPr>
          <p:cNvCxnSpPr>
            <a:cxnSpLocks/>
          </p:cNvCxnSpPr>
          <p:nvPr/>
        </p:nvCxnSpPr>
        <p:spPr bwMode="auto">
          <a:xfrm flipH="1">
            <a:off x="1353600" y="2059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4C38FDF-3AED-0A80-F3D0-07665862A123}"/>
              </a:ext>
            </a:extLst>
          </p:cNvPr>
          <p:cNvCxnSpPr>
            <a:cxnSpLocks/>
          </p:cNvCxnSpPr>
          <p:nvPr/>
        </p:nvCxnSpPr>
        <p:spPr bwMode="auto">
          <a:xfrm flipH="1">
            <a:off x="1353600" y="2379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2B3E97E-1127-376B-A38F-CB9D58B72F17}"/>
              </a:ext>
            </a:extLst>
          </p:cNvPr>
          <p:cNvCxnSpPr>
            <a:cxnSpLocks/>
          </p:cNvCxnSpPr>
          <p:nvPr/>
        </p:nvCxnSpPr>
        <p:spPr bwMode="auto">
          <a:xfrm flipH="1">
            <a:off x="1353600" y="2700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9D09C85-79D5-270D-A923-4F6E1B648900}"/>
              </a:ext>
            </a:extLst>
          </p:cNvPr>
          <p:cNvCxnSpPr>
            <a:cxnSpLocks/>
          </p:cNvCxnSpPr>
          <p:nvPr/>
        </p:nvCxnSpPr>
        <p:spPr bwMode="auto">
          <a:xfrm flipH="1">
            <a:off x="1353600" y="3020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6EB45CF-8D04-A55B-DF9F-CBFE7B057EA6}"/>
              </a:ext>
            </a:extLst>
          </p:cNvPr>
          <p:cNvCxnSpPr>
            <a:cxnSpLocks/>
          </p:cNvCxnSpPr>
          <p:nvPr/>
        </p:nvCxnSpPr>
        <p:spPr bwMode="auto">
          <a:xfrm flipH="1">
            <a:off x="1353600" y="33408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83E6BB5-C963-B195-7FBD-40D9416DAAC7}"/>
              </a:ext>
            </a:extLst>
          </p:cNvPr>
          <p:cNvCxnSpPr>
            <a:cxnSpLocks/>
          </p:cNvCxnSpPr>
          <p:nvPr/>
        </p:nvCxnSpPr>
        <p:spPr bwMode="auto">
          <a:xfrm flipH="1">
            <a:off x="1353600" y="3661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F7A324D-9CD3-170A-5DCD-F1C30DDD19EF}"/>
              </a:ext>
            </a:extLst>
          </p:cNvPr>
          <p:cNvCxnSpPr>
            <a:cxnSpLocks/>
          </p:cNvCxnSpPr>
          <p:nvPr/>
        </p:nvCxnSpPr>
        <p:spPr bwMode="auto">
          <a:xfrm flipH="1">
            <a:off x="1353600" y="3981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8EBD7A1-7B6C-81A0-D453-0B3655FA2710}"/>
              </a:ext>
            </a:extLst>
          </p:cNvPr>
          <p:cNvCxnSpPr>
            <a:cxnSpLocks/>
          </p:cNvCxnSpPr>
          <p:nvPr/>
        </p:nvCxnSpPr>
        <p:spPr bwMode="auto">
          <a:xfrm flipH="1">
            <a:off x="1353600" y="4302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5963AE0-F2B9-041E-5128-1063D84B96F6}"/>
              </a:ext>
            </a:extLst>
          </p:cNvPr>
          <p:cNvCxnSpPr>
            <a:cxnSpLocks/>
          </p:cNvCxnSpPr>
          <p:nvPr/>
        </p:nvCxnSpPr>
        <p:spPr bwMode="auto">
          <a:xfrm flipH="1">
            <a:off x="1353600" y="4622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4FD8474-68BE-6C3A-4DB7-C3DBE33374C7}"/>
              </a:ext>
            </a:extLst>
          </p:cNvPr>
          <p:cNvCxnSpPr>
            <a:cxnSpLocks/>
          </p:cNvCxnSpPr>
          <p:nvPr/>
        </p:nvCxnSpPr>
        <p:spPr bwMode="auto">
          <a:xfrm flipH="1">
            <a:off x="1353600" y="49428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7FDCD82-A7C8-2052-69C9-612D40C91611}"/>
              </a:ext>
            </a:extLst>
          </p:cNvPr>
          <p:cNvCxnSpPr>
            <a:cxnSpLocks/>
          </p:cNvCxnSpPr>
          <p:nvPr/>
        </p:nvCxnSpPr>
        <p:spPr bwMode="auto">
          <a:xfrm flipH="1">
            <a:off x="1353600" y="5263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FD029AB-A97B-4389-0166-40A6839F5CB1}"/>
              </a:ext>
            </a:extLst>
          </p:cNvPr>
          <p:cNvCxnSpPr>
            <a:cxnSpLocks/>
          </p:cNvCxnSpPr>
          <p:nvPr/>
        </p:nvCxnSpPr>
        <p:spPr bwMode="auto">
          <a:xfrm>
            <a:off x="1425600" y="5263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EE9971E-6991-1568-AF12-5FF44C79A22E}"/>
              </a:ext>
            </a:extLst>
          </p:cNvPr>
          <p:cNvCxnSpPr>
            <a:cxnSpLocks/>
          </p:cNvCxnSpPr>
          <p:nvPr/>
        </p:nvCxnSpPr>
        <p:spPr bwMode="auto">
          <a:xfrm>
            <a:off x="6034418" y="5263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DE859B1-F120-BA95-A1AA-CA5330ACFC77}"/>
              </a:ext>
            </a:extLst>
          </p:cNvPr>
          <p:cNvCxnSpPr>
            <a:cxnSpLocks/>
          </p:cNvCxnSpPr>
          <p:nvPr/>
        </p:nvCxnSpPr>
        <p:spPr bwMode="auto">
          <a:xfrm>
            <a:off x="10643236" y="5263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3BE857F8-92A5-9A00-9B91-B0F08AD6F55B}"/>
              </a:ext>
            </a:extLst>
          </p:cNvPr>
          <p:cNvSpPr txBox="1"/>
          <p:nvPr/>
        </p:nvSpPr>
        <p:spPr bwMode="auto">
          <a:xfrm>
            <a:off x="1425600" y="5277968"/>
            <a:ext cx="46044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Acala</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155</a:t>
            </a:r>
          </a:p>
        </p:txBody>
      </p:sp>
      <p:sp>
        <p:nvSpPr>
          <p:cNvPr id="27" name="TextBox 26">
            <a:extLst>
              <a:ext uri="{FF2B5EF4-FFF2-40B4-BE49-F238E27FC236}">
                <a16:creationId xmlns:a16="http://schemas.microsoft.com/office/drawing/2014/main" id="{EDE1F8EF-F42C-5AB5-F204-EB3595551312}"/>
              </a:ext>
            </a:extLst>
          </p:cNvPr>
          <p:cNvSpPr txBox="1"/>
          <p:nvPr/>
        </p:nvSpPr>
        <p:spPr bwMode="auto">
          <a:xfrm>
            <a:off x="6051600" y="5277968"/>
            <a:ext cx="46044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IdR/BR</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155</a:t>
            </a:r>
          </a:p>
        </p:txBody>
      </p:sp>
      <p:sp>
        <p:nvSpPr>
          <p:cNvPr id="30" name="TextBox 29">
            <a:extLst>
              <a:ext uri="{FF2B5EF4-FFF2-40B4-BE49-F238E27FC236}">
                <a16:creationId xmlns:a16="http://schemas.microsoft.com/office/drawing/2014/main" id="{E8ABC5F7-CA4D-2C56-C99A-2CB623F1F4E0}"/>
              </a:ext>
            </a:extLst>
          </p:cNvPr>
          <p:cNvSpPr txBox="1"/>
          <p:nvPr/>
        </p:nvSpPr>
        <p:spPr bwMode="auto">
          <a:xfrm rot="16200000">
            <a:off x="-747343" y="3497767"/>
            <a:ext cx="321876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Patients (%)</a:t>
            </a:r>
            <a:endParaRPr lang="en-US"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43507D9C-BDBB-6C3F-204E-A06104143A0F}"/>
              </a:ext>
            </a:extLst>
          </p:cNvPr>
          <p:cNvSpPr txBox="1"/>
          <p:nvPr/>
        </p:nvSpPr>
        <p:spPr bwMode="auto">
          <a:xfrm>
            <a:off x="870420" y="1885248"/>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B0B27A98-8E79-0FFD-33E5-5FC8DDC4788D}"/>
              </a:ext>
            </a:extLst>
          </p:cNvPr>
          <p:cNvSpPr txBox="1"/>
          <p:nvPr/>
        </p:nvSpPr>
        <p:spPr bwMode="auto">
          <a:xfrm>
            <a:off x="870420" y="2204577"/>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33" name="TextBox 32">
            <a:extLst>
              <a:ext uri="{FF2B5EF4-FFF2-40B4-BE49-F238E27FC236}">
                <a16:creationId xmlns:a16="http://schemas.microsoft.com/office/drawing/2014/main" id="{3358E6A0-F466-D51C-5528-548C8288D14F}"/>
              </a:ext>
            </a:extLst>
          </p:cNvPr>
          <p:cNvSpPr txBox="1"/>
          <p:nvPr/>
        </p:nvSpPr>
        <p:spPr bwMode="auto">
          <a:xfrm>
            <a:off x="870420" y="2523906"/>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2965B10D-E47B-70F0-3D7E-241C4E7A944B}"/>
              </a:ext>
            </a:extLst>
          </p:cNvPr>
          <p:cNvSpPr txBox="1"/>
          <p:nvPr/>
        </p:nvSpPr>
        <p:spPr bwMode="auto">
          <a:xfrm>
            <a:off x="870420" y="2843235"/>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5" name="TextBox 34">
            <a:extLst>
              <a:ext uri="{FF2B5EF4-FFF2-40B4-BE49-F238E27FC236}">
                <a16:creationId xmlns:a16="http://schemas.microsoft.com/office/drawing/2014/main" id="{7BEBEEF1-668E-FC6C-2312-C0042C241497}"/>
              </a:ext>
            </a:extLst>
          </p:cNvPr>
          <p:cNvSpPr txBox="1"/>
          <p:nvPr/>
        </p:nvSpPr>
        <p:spPr bwMode="auto">
          <a:xfrm>
            <a:off x="870420" y="3162564"/>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2ED44692-8DE3-63E5-18E9-B48EDA59C76E}"/>
              </a:ext>
            </a:extLst>
          </p:cNvPr>
          <p:cNvSpPr txBox="1"/>
          <p:nvPr/>
        </p:nvSpPr>
        <p:spPr bwMode="auto">
          <a:xfrm>
            <a:off x="870420" y="3481893"/>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8" name="TextBox 37">
            <a:extLst>
              <a:ext uri="{FF2B5EF4-FFF2-40B4-BE49-F238E27FC236}">
                <a16:creationId xmlns:a16="http://schemas.microsoft.com/office/drawing/2014/main" id="{71CE1289-D590-1D73-8396-515850563881}"/>
              </a:ext>
            </a:extLst>
          </p:cNvPr>
          <p:cNvSpPr txBox="1"/>
          <p:nvPr/>
        </p:nvSpPr>
        <p:spPr bwMode="auto">
          <a:xfrm>
            <a:off x="870420" y="3801222"/>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EFE0A29E-E48D-6E19-7C40-0B25E2B37BAD}"/>
              </a:ext>
            </a:extLst>
          </p:cNvPr>
          <p:cNvSpPr txBox="1"/>
          <p:nvPr/>
        </p:nvSpPr>
        <p:spPr bwMode="auto">
          <a:xfrm>
            <a:off x="870420" y="4120551"/>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C016DB08-DFD6-E328-CE70-764F1E354FEF}"/>
              </a:ext>
            </a:extLst>
          </p:cNvPr>
          <p:cNvSpPr txBox="1"/>
          <p:nvPr/>
        </p:nvSpPr>
        <p:spPr bwMode="auto">
          <a:xfrm>
            <a:off x="870420" y="4439880"/>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A83435AC-BC8C-B4A6-A54D-C612798C5B0A}"/>
              </a:ext>
            </a:extLst>
          </p:cNvPr>
          <p:cNvSpPr txBox="1"/>
          <p:nvPr/>
        </p:nvSpPr>
        <p:spPr bwMode="auto">
          <a:xfrm>
            <a:off x="870420" y="4759209"/>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4F1F2F9A-C6B0-A162-9814-6784BFEA15A4}"/>
              </a:ext>
            </a:extLst>
          </p:cNvPr>
          <p:cNvSpPr txBox="1"/>
          <p:nvPr/>
        </p:nvSpPr>
        <p:spPr bwMode="auto">
          <a:xfrm>
            <a:off x="870420" y="5078534"/>
            <a:ext cx="540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60A6A5FD-E8DA-F991-2322-80A098EFD992}"/>
              </a:ext>
            </a:extLst>
          </p:cNvPr>
          <p:cNvSpPr txBox="1"/>
          <p:nvPr/>
        </p:nvSpPr>
        <p:spPr bwMode="auto">
          <a:xfrm>
            <a:off x="5105681" y="3032240"/>
            <a:ext cx="18287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 83%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76, 88)</a:t>
            </a:r>
          </a:p>
        </p:txBody>
      </p:sp>
      <p:sp>
        <p:nvSpPr>
          <p:cNvPr id="44" name="TextBox 43">
            <a:extLst>
              <a:ext uri="{FF2B5EF4-FFF2-40B4-BE49-F238E27FC236}">
                <a16:creationId xmlns:a16="http://schemas.microsoft.com/office/drawing/2014/main" id="{7F3DF6C5-956B-687E-DDE5-44142386706A}"/>
              </a:ext>
            </a:extLst>
          </p:cNvPr>
          <p:cNvSpPr txBox="1"/>
          <p:nvPr/>
        </p:nvSpPr>
        <p:spPr bwMode="auto">
          <a:xfrm>
            <a:off x="9852001" y="3074489"/>
            <a:ext cx="18287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 84%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77, 89)</a:t>
            </a:r>
          </a:p>
        </p:txBody>
      </p:sp>
      <p:sp>
        <p:nvSpPr>
          <p:cNvPr id="45" name="TextBox 44">
            <a:extLst>
              <a:ext uri="{FF2B5EF4-FFF2-40B4-BE49-F238E27FC236}">
                <a16:creationId xmlns:a16="http://schemas.microsoft.com/office/drawing/2014/main" id="{D2B47D31-FAA5-CC15-52D3-B09F37A0F071}"/>
              </a:ext>
            </a:extLst>
          </p:cNvPr>
          <p:cNvSpPr txBox="1"/>
          <p:nvPr/>
        </p:nvSpPr>
        <p:spPr bwMode="auto">
          <a:xfrm>
            <a:off x="3682314" y="1347680"/>
            <a:ext cx="46131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0.73</a:t>
            </a:r>
          </a:p>
        </p:txBody>
      </p:sp>
      <p:grpSp>
        <p:nvGrpSpPr>
          <p:cNvPr id="31" name="Group 30">
            <a:extLst>
              <a:ext uri="{FF2B5EF4-FFF2-40B4-BE49-F238E27FC236}">
                <a16:creationId xmlns:a16="http://schemas.microsoft.com/office/drawing/2014/main" id="{4C3698D6-B482-FDD0-D6DA-F4396224F1AB}"/>
              </a:ext>
            </a:extLst>
          </p:cNvPr>
          <p:cNvGrpSpPr/>
          <p:nvPr/>
        </p:nvGrpSpPr>
        <p:grpSpPr>
          <a:xfrm>
            <a:off x="2708469" y="5807602"/>
            <a:ext cx="697836" cy="369332"/>
            <a:chOff x="2877386" y="5807602"/>
            <a:chExt cx="697836" cy="369332"/>
          </a:xfrm>
        </p:grpSpPr>
        <p:sp>
          <p:nvSpPr>
            <p:cNvPr id="46" name="TextBox 45">
              <a:extLst>
                <a:ext uri="{FF2B5EF4-FFF2-40B4-BE49-F238E27FC236}">
                  <a16:creationId xmlns:a16="http://schemas.microsoft.com/office/drawing/2014/main" id="{F1778242-A255-76D2-610B-C988D62849A6}"/>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CR</a:t>
              </a:r>
            </a:p>
          </p:txBody>
        </p:sp>
        <p:sp>
          <p:nvSpPr>
            <p:cNvPr id="26" name="Rectangle 25">
              <a:extLst>
                <a:ext uri="{FF2B5EF4-FFF2-40B4-BE49-F238E27FC236}">
                  <a16:creationId xmlns:a16="http://schemas.microsoft.com/office/drawing/2014/main" id="{BA4FC87E-B295-37F0-A038-CB848D06BBD3}"/>
                </a:ext>
              </a:extLst>
            </p:cNvPr>
            <p:cNvSpPr/>
            <p:nvPr/>
          </p:nvSpPr>
          <p:spPr bwMode="auto">
            <a:xfrm>
              <a:off x="2877386" y="5909890"/>
              <a:ext cx="164757" cy="1647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50524EB0-626B-12AC-352E-C9C98C7909E0}"/>
              </a:ext>
            </a:extLst>
          </p:cNvPr>
          <p:cNvGrpSpPr/>
          <p:nvPr/>
        </p:nvGrpSpPr>
        <p:grpSpPr>
          <a:xfrm>
            <a:off x="3677742" y="5807602"/>
            <a:ext cx="697836" cy="369332"/>
            <a:chOff x="2877386" y="5807602"/>
            <a:chExt cx="697836" cy="369332"/>
          </a:xfrm>
        </p:grpSpPr>
        <p:sp>
          <p:nvSpPr>
            <p:cNvPr id="49" name="TextBox 48">
              <a:extLst>
                <a:ext uri="{FF2B5EF4-FFF2-40B4-BE49-F238E27FC236}">
                  <a16:creationId xmlns:a16="http://schemas.microsoft.com/office/drawing/2014/main" id="{8044DA89-944E-3171-473D-9FA9FC345C8D}"/>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CRi</a:t>
              </a:r>
            </a:p>
          </p:txBody>
        </p:sp>
        <p:sp>
          <p:nvSpPr>
            <p:cNvPr id="50" name="Rectangle 49">
              <a:extLst>
                <a:ext uri="{FF2B5EF4-FFF2-40B4-BE49-F238E27FC236}">
                  <a16:creationId xmlns:a16="http://schemas.microsoft.com/office/drawing/2014/main" id="{7F856DC4-9463-71FC-54D1-E995B55BC514}"/>
                </a:ext>
              </a:extLst>
            </p:cNvPr>
            <p:cNvSpPr/>
            <p:nvPr/>
          </p:nvSpPr>
          <p:spPr bwMode="auto">
            <a:xfrm>
              <a:off x="2877386" y="5909890"/>
              <a:ext cx="164757" cy="1647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69C9C6D1-51FD-0D48-0B60-9520979EC883}"/>
              </a:ext>
            </a:extLst>
          </p:cNvPr>
          <p:cNvGrpSpPr/>
          <p:nvPr/>
        </p:nvGrpSpPr>
        <p:grpSpPr>
          <a:xfrm>
            <a:off x="4647015" y="5807602"/>
            <a:ext cx="794774" cy="369332"/>
            <a:chOff x="2877386" y="5807602"/>
            <a:chExt cx="794774" cy="369332"/>
          </a:xfrm>
        </p:grpSpPr>
        <p:sp>
          <p:nvSpPr>
            <p:cNvPr id="52" name="TextBox 51">
              <a:extLst>
                <a:ext uri="{FF2B5EF4-FFF2-40B4-BE49-F238E27FC236}">
                  <a16:creationId xmlns:a16="http://schemas.microsoft.com/office/drawing/2014/main" id="{A46A854E-36BE-D6AB-64FF-97233306F09E}"/>
                </a:ext>
              </a:extLst>
            </p:cNvPr>
            <p:cNvSpPr txBox="1"/>
            <p:nvPr/>
          </p:nvSpPr>
          <p:spPr bwMode="auto">
            <a:xfrm>
              <a:off x="3041670" y="5807602"/>
              <a:ext cx="630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nPR</a:t>
              </a:r>
            </a:p>
          </p:txBody>
        </p:sp>
        <p:sp>
          <p:nvSpPr>
            <p:cNvPr id="53" name="Rectangle 52">
              <a:extLst>
                <a:ext uri="{FF2B5EF4-FFF2-40B4-BE49-F238E27FC236}">
                  <a16:creationId xmlns:a16="http://schemas.microsoft.com/office/drawing/2014/main" id="{A086253E-7B2C-2944-1FA8-BF550F81794F}"/>
                </a:ext>
              </a:extLst>
            </p:cNvPr>
            <p:cNvSpPr/>
            <p:nvPr/>
          </p:nvSpPr>
          <p:spPr bwMode="auto">
            <a:xfrm>
              <a:off x="2877386" y="5909890"/>
              <a:ext cx="164757" cy="16475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C9C28048-22EC-DF5F-2181-1437A220C851}"/>
              </a:ext>
            </a:extLst>
          </p:cNvPr>
          <p:cNvGrpSpPr/>
          <p:nvPr/>
        </p:nvGrpSpPr>
        <p:grpSpPr>
          <a:xfrm>
            <a:off x="5616288" y="5807602"/>
            <a:ext cx="697836" cy="369332"/>
            <a:chOff x="2877386" y="5807602"/>
            <a:chExt cx="697836" cy="369332"/>
          </a:xfrm>
        </p:grpSpPr>
        <p:sp>
          <p:nvSpPr>
            <p:cNvPr id="55" name="TextBox 54">
              <a:extLst>
                <a:ext uri="{FF2B5EF4-FFF2-40B4-BE49-F238E27FC236}">
                  <a16:creationId xmlns:a16="http://schemas.microsoft.com/office/drawing/2014/main" id="{812924B1-CDD8-C924-123B-D941863AE820}"/>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PR</a:t>
              </a:r>
            </a:p>
          </p:txBody>
        </p:sp>
        <p:sp>
          <p:nvSpPr>
            <p:cNvPr id="56" name="Rectangle 55">
              <a:extLst>
                <a:ext uri="{FF2B5EF4-FFF2-40B4-BE49-F238E27FC236}">
                  <a16:creationId xmlns:a16="http://schemas.microsoft.com/office/drawing/2014/main" id="{AF277271-4C1F-C116-BB47-BF9F836C2D51}"/>
                </a:ext>
              </a:extLst>
            </p:cNvPr>
            <p:cNvSpPr/>
            <p:nvPr/>
          </p:nvSpPr>
          <p:spPr bwMode="auto">
            <a:xfrm>
              <a:off x="2877386" y="5909890"/>
              <a:ext cx="164757" cy="16475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515B6D19-7ACE-BFD8-D8C6-92AFAC27608B}"/>
              </a:ext>
            </a:extLst>
          </p:cNvPr>
          <p:cNvGrpSpPr/>
          <p:nvPr/>
        </p:nvGrpSpPr>
        <p:grpSpPr>
          <a:xfrm>
            <a:off x="6585561" y="5807602"/>
            <a:ext cx="697836" cy="369332"/>
            <a:chOff x="2877386" y="5807602"/>
            <a:chExt cx="697836" cy="369332"/>
          </a:xfrm>
        </p:grpSpPr>
        <p:sp>
          <p:nvSpPr>
            <p:cNvPr id="58" name="TextBox 57">
              <a:extLst>
                <a:ext uri="{FF2B5EF4-FFF2-40B4-BE49-F238E27FC236}">
                  <a16:creationId xmlns:a16="http://schemas.microsoft.com/office/drawing/2014/main" id="{CD53E7F7-FE4B-73F0-96E9-0A4BC4DE2E84}"/>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PRL</a:t>
              </a:r>
            </a:p>
          </p:txBody>
        </p:sp>
        <p:sp>
          <p:nvSpPr>
            <p:cNvPr id="59" name="Rectangle 58">
              <a:extLst>
                <a:ext uri="{FF2B5EF4-FFF2-40B4-BE49-F238E27FC236}">
                  <a16:creationId xmlns:a16="http://schemas.microsoft.com/office/drawing/2014/main" id="{081CD560-2B1B-CAB6-3D3F-740533E615D6}"/>
                </a:ext>
              </a:extLst>
            </p:cNvPr>
            <p:cNvSpPr/>
            <p:nvPr/>
          </p:nvSpPr>
          <p:spPr bwMode="auto">
            <a:xfrm>
              <a:off x="2877386" y="5909890"/>
              <a:ext cx="164757" cy="16475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B33B91C1-EAC8-67CF-5C90-B7D8D4770A45}"/>
              </a:ext>
            </a:extLst>
          </p:cNvPr>
          <p:cNvGrpSpPr/>
          <p:nvPr/>
        </p:nvGrpSpPr>
        <p:grpSpPr>
          <a:xfrm>
            <a:off x="7554834" y="5807602"/>
            <a:ext cx="697836" cy="369332"/>
            <a:chOff x="2877386" y="5807602"/>
            <a:chExt cx="697836" cy="369332"/>
          </a:xfrm>
        </p:grpSpPr>
        <p:sp>
          <p:nvSpPr>
            <p:cNvPr id="61" name="TextBox 60">
              <a:extLst>
                <a:ext uri="{FF2B5EF4-FFF2-40B4-BE49-F238E27FC236}">
                  <a16:creationId xmlns:a16="http://schemas.microsoft.com/office/drawing/2014/main" id="{10218461-40F3-B475-AE1C-318318B9D521}"/>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SD</a:t>
              </a:r>
            </a:p>
          </p:txBody>
        </p:sp>
        <p:sp>
          <p:nvSpPr>
            <p:cNvPr id="62" name="Rectangle 61">
              <a:extLst>
                <a:ext uri="{FF2B5EF4-FFF2-40B4-BE49-F238E27FC236}">
                  <a16:creationId xmlns:a16="http://schemas.microsoft.com/office/drawing/2014/main" id="{6033BC27-BCC4-341C-1F0D-21BDC80DEB17}"/>
                </a:ext>
              </a:extLst>
            </p:cNvPr>
            <p:cNvSpPr/>
            <p:nvPr/>
          </p:nvSpPr>
          <p:spPr bwMode="auto">
            <a:xfrm>
              <a:off x="2877386" y="5909890"/>
              <a:ext cx="164757" cy="16475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FC76A425-941D-F8ED-C976-6300256EAC89}"/>
              </a:ext>
            </a:extLst>
          </p:cNvPr>
          <p:cNvGrpSpPr/>
          <p:nvPr/>
        </p:nvGrpSpPr>
        <p:grpSpPr>
          <a:xfrm>
            <a:off x="8524109" y="5807602"/>
            <a:ext cx="697836" cy="369332"/>
            <a:chOff x="2877386" y="5807602"/>
            <a:chExt cx="697836" cy="369332"/>
          </a:xfrm>
        </p:grpSpPr>
        <p:sp>
          <p:nvSpPr>
            <p:cNvPr id="64" name="TextBox 63">
              <a:extLst>
                <a:ext uri="{FF2B5EF4-FFF2-40B4-BE49-F238E27FC236}">
                  <a16:creationId xmlns:a16="http://schemas.microsoft.com/office/drawing/2014/main" id="{3AEB9513-C1EA-610F-907C-A054E2452E88}"/>
                </a:ext>
              </a:extLst>
            </p:cNvPr>
            <p:cNvSpPr txBox="1"/>
            <p:nvPr/>
          </p:nvSpPr>
          <p:spPr bwMode="auto">
            <a:xfrm>
              <a:off x="3041670" y="5807602"/>
              <a:ext cx="533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65" name="Rectangle 64">
              <a:extLst>
                <a:ext uri="{FF2B5EF4-FFF2-40B4-BE49-F238E27FC236}">
                  <a16:creationId xmlns:a16="http://schemas.microsoft.com/office/drawing/2014/main" id="{A0435E12-01D3-4041-87CF-894D6DCC58B8}"/>
                </a:ext>
              </a:extLst>
            </p:cNvPr>
            <p:cNvSpPr/>
            <p:nvPr/>
          </p:nvSpPr>
          <p:spPr bwMode="auto">
            <a:xfrm>
              <a:off x="2877386" y="5909890"/>
              <a:ext cx="164757" cy="1647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Right Bracket 46">
            <a:extLst>
              <a:ext uri="{FF2B5EF4-FFF2-40B4-BE49-F238E27FC236}">
                <a16:creationId xmlns:a16="http://schemas.microsoft.com/office/drawing/2014/main" id="{845F5C5C-81E2-F9E1-2270-CA3534C2D854}"/>
              </a:ext>
            </a:extLst>
          </p:cNvPr>
          <p:cNvSpPr/>
          <p:nvPr/>
        </p:nvSpPr>
        <p:spPr bwMode="auto">
          <a:xfrm>
            <a:off x="4647015" y="2125362"/>
            <a:ext cx="542819" cy="263384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7" name="Right Bracket 66">
            <a:extLst>
              <a:ext uri="{FF2B5EF4-FFF2-40B4-BE49-F238E27FC236}">
                <a16:creationId xmlns:a16="http://schemas.microsoft.com/office/drawing/2014/main" id="{EF7C51F7-3E67-6A36-F3CC-CBECC10791D3}"/>
              </a:ext>
            </a:extLst>
          </p:cNvPr>
          <p:cNvSpPr/>
          <p:nvPr/>
        </p:nvSpPr>
        <p:spPr bwMode="auto">
          <a:xfrm>
            <a:off x="9299526" y="2204577"/>
            <a:ext cx="542819" cy="268304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8" name="Right Bracket 67">
            <a:extLst>
              <a:ext uri="{FF2B5EF4-FFF2-40B4-BE49-F238E27FC236}">
                <a16:creationId xmlns:a16="http://schemas.microsoft.com/office/drawing/2014/main" id="{99B32C9B-01BE-1FA7-C0B2-DB0305CFBF31}"/>
              </a:ext>
            </a:extLst>
          </p:cNvPr>
          <p:cNvSpPr/>
          <p:nvPr/>
        </p:nvSpPr>
        <p:spPr bwMode="auto">
          <a:xfrm rot="16200000">
            <a:off x="5879948" y="-479659"/>
            <a:ext cx="271009" cy="4675422"/>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69" name="Straight Connector 68">
            <a:extLst>
              <a:ext uri="{FF2B5EF4-FFF2-40B4-BE49-F238E27FC236}">
                <a16:creationId xmlns:a16="http://schemas.microsoft.com/office/drawing/2014/main" id="{654F05E2-F69E-8BC6-F4BB-58A86CD70FBC}"/>
              </a:ext>
            </a:extLst>
          </p:cNvPr>
          <p:cNvCxnSpPr/>
          <p:nvPr/>
        </p:nvCxnSpPr>
        <p:spPr bwMode="auto">
          <a:xfrm flipH="1">
            <a:off x="2512541" y="2303679"/>
            <a:ext cx="263610" cy="0"/>
          </a:xfrm>
          <a:prstGeom prst="line">
            <a:avLst/>
          </a:prstGeom>
          <a:noFill/>
          <a:ln w="28575" cap="flat" cmpd="sng" algn="ctr">
            <a:solidFill>
              <a:schemeClr val="bg1"/>
            </a:solidFill>
            <a:prstDash val="solid"/>
            <a:round/>
            <a:headEnd type="none" w="med" len="med"/>
            <a:tailEnd type="none" w="med" len="med"/>
          </a:ln>
          <a:effectLst/>
        </p:spPr>
      </p:cxnSp>
      <p:sp>
        <p:nvSpPr>
          <p:cNvPr id="70" name="Freeform 69">
            <a:extLst>
              <a:ext uri="{FF2B5EF4-FFF2-40B4-BE49-F238E27FC236}">
                <a16:creationId xmlns:a16="http://schemas.microsoft.com/office/drawing/2014/main" id="{52A2A7F9-BF0E-4F5F-22FF-F260BAF5A824}"/>
              </a:ext>
            </a:extLst>
          </p:cNvPr>
          <p:cNvSpPr/>
          <p:nvPr/>
        </p:nvSpPr>
        <p:spPr bwMode="auto">
          <a:xfrm>
            <a:off x="2529016" y="2133600"/>
            <a:ext cx="247135" cy="107092"/>
          </a:xfrm>
          <a:custGeom>
            <a:avLst/>
            <a:gdLst>
              <a:gd name="connsiteX0" fmla="*/ 247135 w 247135"/>
              <a:gd name="connsiteY0" fmla="*/ 107092 h 107092"/>
              <a:gd name="connsiteX1" fmla="*/ 140043 w 247135"/>
              <a:gd name="connsiteY1" fmla="*/ 0 h 107092"/>
              <a:gd name="connsiteX2" fmla="*/ 0 w 247135"/>
              <a:gd name="connsiteY2" fmla="*/ 0 h 107092"/>
            </a:gdLst>
            <a:ahLst/>
            <a:cxnLst>
              <a:cxn ang="0">
                <a:pos x="connsiteX0" y="connsiteY0"/>
              </a:cxn>
              <a:cxn ang="0">
                <a:pos x="connsiteX1" y="connsiteY1"/>
              </a:cxn>
              <a:cxn ang="0">
                <a:pos x="connsiteX2" y="connsiteY2"/>
              </a:cxn>
            </a:cxnLst>
            <a:rect l="l" t="t" r="r" b="b"/>
            <a:pathLst>
              <a:path w="247135" h="107092">
                <a:moveTo>
                  <a:pt x="247135" y="107092"/>
                </a:moveTo>
                <a:lnTo>
                  <a:pt x="140043" y="0"/>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72" name="Freeform 71">
            <a:extLst>
              <a:ext uri="{FF2B5EF4-FFF2-40B4-BE49-F238E27FC236}">
                <a16:creationId xmlns:a16="http://schemas.microsoft.com/office/drawing/2014/main" id="{86E8A8D5-613E-E96F-ECAD-365C0C1D9E32}"/>
              </a:ext>
            </a:extLst>
          </p:cNvPr>
          <p:cNvSpPr/>
          <p:nvPr/>
        </p:nvSpPr>
        <p:spPr bwMode="auto">
          <a:xfrm flipV="1">
            <a:off x="2526764" y="2366665"/>
            <a:ext cx="247135" cy="107092"/>
          </a:xfrm>
          <a:custGeom>
            <a:avLst/>
            <a:gdLst>
              <a:gd name="connsiteX0" fmla="*/ 247135 w 247135"/>
              <a:gd name="connsiteY0" fmla="*/ 107092 h 107092"/>
              <a:gd name="connsiteX1" fmla="*/ 140043 w 247135"/>
              <a:gd name="connsiteY1" fmla="*/ 0 h 107092"/>
              <a:gd name="connsiteX2" fmla="*/ 0 w 247135"/>
              <a:gd name="connsiteY2" fmla="*/ 0 h 107092"/>
            </a:gdLst>
            <a:ahLst/>
            <a:cxnLst>
              <a:cxn ang="0">
                <a:pos x="connsiteX0" y="connsiteY0"/>
              </a:cxn>
              <a:cxn ang="0">
                <a:pos x="connsiteX1" y="connsiteY1"/>
              </a:cxn>
              <a:cxn ang="0">
                <a:pos x="connsiteX2" y="connsiteY2"/>
              </a:cxn>
            </a:cxnLst>
            <a:rect l="l" t="t" r="r" b="b"/>
            <a:pathLst>
              <a:path w="247135" h="107092">
                <a:moveTo>
                  <a:pt x="247135" y="107092"/>
                </a:moveTo>
                <a:lnTo>
                  <a:pt x="140043" y="0"/>
                </a:lnTo>
                <a:lnTo>
                  <a:pt x="0" y="0"/>
                </a:lnTo>
              </a:path>
            </a:pathLst>
          </a:custGeom>
          <a:noFill/>
          <a:ln w="28575">
            <a:solidFill>
              <a:schemeClr val="bg1"/>
            </a:solidFill>
            <a:miter lim="800000"/>
            <a:headEnd/>
            <a:tailEnd/>
          </a:ln>
        </p:spPr>
        <p:txBody>
          <a:bodyPr rtlCol="0" anchor="ctr"/>
          <a:lstStyle/>
          <a:p>
            <a:pPr algn="ctr"/>
            <a:endParaRPr lang="en-US" dirty="0"/>
          </a:p>
        </p:txBody>
      </p:sp>
      <p:cxnSp>
        <p:nvCxnSpPr>
          <p:cNvPr id="73" name="Straight Connector 72">
            <a:extLst>
              <a:ext uri="{FF2B5EF4-FFF2-40B4-BE49-F238E27FC236}">
                <a16:creationId xmlns:a16="http://schemas.microsoft.com/office/drawing/2014/main" id="{7A315000-148D-93AE-4EE9-1553F11ECCB7}"/>
              </a:ext>
            </a:extLst>
          </p:cNvPr>
          <p:cNvCxnSpPr>
            <a:cxnSpLocks/>
          </p:cNvCxnSpPr>
          <p:nvPr/>
        </p:nvCxnSpPr>
        <p:spPr bwMode="auto">
          <a:xfrm flipH="1">
            <a:off x="7114515" y="2363069"/>
            <a:ext cx="263610" cy="0"/>
          </a:xfrm>
          <a:prstGeom prst="line">
            <a:avLst/>
          </a:prstGeom>
          <a:noFill/>
          <a:ln w="28575" cap="flat" cmpd="sng" algn="ctr">
            <a:solidFill>
              <a:schemeClr val="bg1"/>
            </a:solidFill>
            <a:prstDash val="solid"/>
            <a:round/>
            <a:headEnd type="none" w="med" len="med"/>
            <a:tailEnd type="none" w="med" len="med"/>
          </a:ln>
          <a:effectLst/>
        </p:spPr>
      </p:cxnSp>
      <p:sp>
        <p:nvSpPr>
          <p:cNvPr id="74" name="Freeform 73">
            <a:extLst>
              <a:ext uri="{FF2B5EF4-FFF2-40B4-BE49-F238E27FC236}">
                <a16:creationId xmlns:a16="http://schemas.microsoft.com/office/drawing/2014/main" id="{DDFFBD1E-C2F4-C1BA-64A4-D35DADEF808A}"/>
              </a:ext>
            </a:extLst>
          </p:cNvPr>
          <p:cNvSpPr/>
          <p:nvPr/>
        </p:nvSpPr>
        <p:spPr bwMode="auto">
          <a:xfrm>
            <a:off x="7130990" y="2127086"/>
            <a:ext cx="247135" cy="107092"/>
          </a:xfrm>
          <a:custGeom>
            <a:avLst/>
            <a:gdLst>
              <a:gd name="connsiteX0" fmla="*/ 247135 w 247135"/>
              <a:gd name="connsiteY0" fmla="*/ 107092 h 107092"/>
              <a:gd name="connsiteX1" fmla="*/ 140043 w 247135"/>
              <a:gd name="connsiteY1" fmla="*/ 0 h 107092"/>
              <a:gd name="connsiteX2" fmla="*/ 0 w 247135"/>
              <a:gd name="connsiteY2" fmla="*/ 0 h 107092"/>
            </a:gdLst>
            <a:ahLst/>
            <a:cxnLst>
              <a:cxn ang="0">
                <a:pos x="connsiteX0" y="connsiteY0"/>
              </a:cxn>
              <a:cxn ang="0">
                <a:pos x="connsiteX1" y="connsiteY1"/>
              </a:cxn>
              <a:cxn ang="0">
                <a:pos x="connsiteX2" y="connsiteY2"/>
              </a:cxn>
            </a:cxnLst>
            <a:rect l="l" t="t" r="r" b="b"/>
            <a:pathLst>
              <a:path w="247135" h="107092">
                <a:moveTo>
                  <a:pt x="247135" y="107092"/>
                </a:moveTo>
                <a:lnTo>
                  <a:pt x="140043" y="0"/>
                </a:lnTo>
                <a:lnTo>
                  <a:pt x="0" y="0"/>
                </a:lnTo>
              </a:path>
            </a:pathLst>
          </a:custGeom>
          <a:noFill/>
          <a:ln w="28575">
            <a:solidFill>
              <a:schemeClr val="bg1"/>
            </a:solidFill>
            <a:miter lim="800000"/>
            <a:headEnd/>
            <a:tailEnd/>
          </a:ln>
        </p:spPr>
        <p:txBody>
          <a:bodyPr rtlCol="0" anchor="ctr"/>
          <a:lstStyle/>
          <a:p>
            <a:pPr algn="ctr"/>
            <a:endParaRPr lang="en-US" dirty="0"/>
          </a:p>
        </p:txBody>
      </p:sp>
      <p:cxnSp>
        <p:nvCxnSpPr>
          <p:cNvPr id="76" name="Straight Connector 75">
            <a:extLst>
              <a:ext uri="{FF2B5EF4-FFF2-40B4-BE49-F238E27FC236}">
                <a16:creationId xmlns:a16="http://schemas.microsoft.com/office/drawing/2014/main" id="{0DF17CCA-6DF9-E40C-4645-9E7FFB936D1A}"/>
              </a:ext>
            </a:extLst>
          </p:cNvPr>
          <p:cNvCxnSpPr>
            <a:cxnSpLocks/>
          </p:cNvCxnSpPr>
          <p:nvPr/>
        </p:nvCxnSpPr>
        <p:spPr bwMode="auto">
          <a:xfrm flipH="1">
            <a:off x="7114515" y="4937491"/>
            <a:ext cx="263610" cy="0"/>
          </a:xfrm>
          <a:prstGeom prst="line">
            <a:avLst/>
          </a:prstGeom>
          <a:noFill/>
          <a:ln w="28575" cap="flat" cmpd="sng" algn="ctr">
            <a:solidFill>
              <a:schemeClr val="bg1"/>
            </a:solidFill>
            <a:prstDash val="solid"/>
            <a:round/>
            <a:headEnd type="none" w="med" len="med"/>
            <a:tailEnd type="none" w="med" len="med"/>
          </a:ln>
          <a:effectLst/>
        </p:spPr>
      </p:cxnSp>
      <p:sp>
        <p:nvSpPr>
          <p:cNvPr id="77" name="Freeform 76">
            <a:extLst>
              <a:ext uri="{FF2B5EF4-FFF2-40B4-BE49-F238E27FC236}">
                <a16:creationId xmlns:a16="http://schemas.microsoft.com/office/drawing/2014/main" id="{E2F7BFE4-D29D-AE7F-85D0-6F45D9859CAF}"/>
              </a:ext>
            </a:extLst>
          </p:cNvPr>
          <p:cNvSpPr/>
          <p:nvPr/>
        </p:nvSpPr>
        <p:spPr bwMode="auto">
          <a:xfrm>
            <a:off x="7130990" y="5123059"/>
            <a:ext cx="247135" cy="107092"/>
          </a:xfrm>
          <a:custGeom>
            <a:avLst/>
            <a:gdLst>
              <a:gd name="connsiteX0" fmla="*/ 247135 w 247135"/>
              <a:gd name="connsiteY0" fmla="*/ 107092 h 107092"/>
              <a:gd name="connsiteX1" fmla="*/ 140043 w 247135"/>
              <a:gd name="connsiteY1" fmla="*/ 0 h 107092"/>
              <a:gd name="connsiteX2" fmla="*/ 0 w 247135"/>
              <a:gd name="connsiteY2" fmla="*/ 0 h 107092"/>
            </a:gdLst>
            <a:ahLst/>
            <a:cxnLst>
              <a:cxn ang="0">
                <a:pos x="connsiteX0" y="connsiteY0"/>
              </a:cxn>
              <a:cxn ang="0">
                <a:pos x="connsiteX1" y="connsiteY1"/>
              </a:cxn>
              <a:cxn ang="0">
                <a:pos x="connsiteX2" y="connsiteY2"/>
              </a:cxn>
            </a:cxnLst>
            <a:rect l="l" t="t" r="r" b="b"/>
            <a:pathLst>
              <a:path w="247135" h="107092">
                <a:moveTo>
                  <a:pt x="247135" y="107092"/>
                </a:moveTo>
                <a:lnTo>
                  <a:pt x="140043" y="0"/>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71" name="TextBox 70">
            <a:extLst>
              <a:ext uri="{FF2B5EF4-FFF2-40B4-BE49-F238E27FC236}">
                <a16:creationId xmlns:a16="http://schemas.microsoft.com/office/drawing/2014/main" id="{2AEA5E41-6474-61A0-DF7A-7D081A078F16}"/>
              </a:ext>
            </a:extLst>
          </p:cNvPr>
          <p:cNvSpPr txBox="1"/>
          <p:nvPr/>
        </p:nvSpPr>
        <p:spPr bwMode="auto">
          <a:xfrm>
            <a:off x="6649848" y="1933770"/>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79" name="TextBox 78">
            <a:extLst>
              <a:ext uri="{FF2B5EF4-FFF2-40B4-BE49-F238E27FC236}">
                <a16:creationId xmlns:a16="http://schemas.microsoft.com/office/drawing/2014/main" id="{58B2FBC4-B54F-88D2-FDFE-4ECC69AC3288}"/>
              </a:ext>
            </a:extLst>
          </p:cNvPr>
          <p:cNvSpPr txBox="1"/>
          <p:nvPr/>
        </p:nvSpPr>
        <p:spPr bwMode="auto">
          <a:xfrm>
            <a:off x="6663346" y="2185245"/>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0" name="TextBox 79">
            <a:extLst>
              <a:ext uri="{FF2B5EF4-FFF2-40B4-BE49-F238E27FC236}">
                <a16:creationId xmlns:a16="http://schemas.microsoft.com/office/drawing/2014/main" id="{A04C1974-5A36-9424-4E3C-9E0E5184BD57}"/>
              </a:ext>
            </a:extLst>
          </p:cNvPr>
          <p:cNvSpPr txBox="1"/>
          <p:nvPr/>
        </p:nvSpPr>
        <p:spPr bwMode="auto">
          <a:xfrm>
            <a:off x="6649848" y="4710494"/>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81" name="TextBox 80">
            <a:extLst>
              <a:ext uri="{FF2B5EF4-FFF2-40B4-BE49-F238E27FC236}">
                <a16:creationId xmlns:a16="http://schemas.microsoft.com/office/drawing/2014/main" id="{1874332A-14B8-67F3-3B0D-E8954497A968}"/>
              </a:ext>
            </a:extLst>
          </p:cNvPr>
          <p:cNvSpPr txBox="1"/>
          <p:nvPr/>
        </p:nvSpPr>
        <p:spPr bwMode="auto">
          <a:xfrm>
            <a:off x="6663346" y="4937491"/>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2" name="TextBox 81">
            <a:extLst>
              <a:ext uri="{FF2B5EF4-FFF2-40B4-BE49-F238E27FC236}">
                <a16:creationId xmlns:a16="http://schemas.microsoft.com/office/drawing/2014/main" id="{42E025D8-C1EA-CAE6-6EB1-60B481A3707A}"/>
              </a:ext>
            </a:extLst>
          </p:cNvPr>
          <p:cNvSpPr txBox="1"/>
          <p:nvPr/>
        </p:nvSpPr>
        <p:spPr bwMode="auto">
          <a:xfrm>
            <a:off x="2072240" y="1911086"/>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83" name="TextBox 82">
            <a:extLst>
              <a:ext uri="{FF2B5EF4-FFF2-40B4-BE49-F238E27FC236}">
                <a16:creationId xmlns:a16="http://schemas.microsoft.com/office/drawing/2014/main" id="{5F0B3C54-6724-7BF6-930B-20BC965581EB}"/>
              </a:ext>
            </a:extLst>
          </p:cNvPr>
          <p:cNvSpPr txBox="1"/>
          <p:nvPr/>
        </p:nvSpPr>
        <p:spPr bwMode="auto">
          <a:xfrm>
            <a:off x="2072240" y="2104425"/>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4" name="TextBox 83">
            <a:extLst>
              <a:ext uri="{FF2B5EF4-FFF2-40B4-BE49-F238E27FC236}">
                <a16:creationId xmlns:a16="http://schemas.microsoft.com/office/drawing/2014/main" id="{A210D8E8-D8BC-4370-A044-E4716D71C9E6}"/>
              </a:ext>
            </a:extLst>
          </p:cNvPr>
          <p:cNvSpPr txBox="1"/>
          <p:nvPr/>
        </p:nvSpPr>
        <p:spPr bwMode="auto">
          <a:xfrm>
            <a:off x="2072240" y="2303680"/>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85" name="Freeform 84">
            <a:extLst>
              <a:ext uri="{FF2B5EF4-FFF2-40B4-BE49-F238E27FC236}">
                <a16:creationId xmlns:a16="http://schemas.microsoft.com/office/drawing/2014/main" id="{4B1958AD-AEC4-19F5-A34F-CAD3CD2FF069}"/>
              </a:ext>
            </a:extLst>
          </p:cNvPr>
          <p:cNvSpPr/>
          <p:nvPr/>
        </p:nvSpPr>
        <p:spPr bwMode="auto">
          <a:xfrm>
            <a:off x="2519787" y="5131612"/>
            <a:ext cx="247135" cy="107092"/>
          </a:xfrm>
          <a:custGeom>
            <a:avLst/>
            <a:gdLst>
              <a:gd name="connsiteX0" fmla="*/ 247135 w 247135"/>
              <a:gd name="connsiteY0" fmla="*/ 107092 h 107092"/>
              <a:gd name="connsiteX1" fmla="*/ 140043 w 247135"/>
              <a:gd name="connsiteY1" fmla="*/ 0 h 107092"/>
              <a:gd name="connsiteX2" fmla="*/ 0 w 247135"/>
              <a:gd name="connsiteY2" fmla="*/ 0 h 107092"/>
            </a:gdLst>
            <a:ahLst/>
            <a:cxnLst>
              <a:cxn ang="0">
                <a:pos x="connsiteX0" y="connsiteY0"/>
              </a:cxn>
              <a:cxn ang="0">
                <a:pos x="connsiteX1" y="connsiteY1"/>
              </a:cxn>
              <a:cxn ang="0">
                <a:pos x="connsiteX2" y="connsiteY2"/>
              </a:cxn>
            </a:cxnLst>
            <a:rect l="l" t="t" r="r" b="b"/>
            <a:pathLst>
              <a:path w="247135" h="107092">
                <a:moveTo>
                  <a:pt x="247135" y="107092"/>
                </a:moveTo>
                <a:lnTo>
                  <a:pt x="140043" y="0"/>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86" name="TextBox 85">
            <a:extLst>
              <a:ext uri="{FF2B5EF4-FFF2-40B4-BE49-F238E27FC236}">
                <a16:creationId xmlns:a16="http://schemas.microsoft.com/office/drawing/2014/main" id="{4080EA98-A9FC-265E-2D14-2846C9DB3D11}"/>
              </a:ext>
            </a:extLst>
          </p:cNvPr>
          <p:cNvSpPr txBox="1"/>
          <p:nvPr/>
        </p:nvSpPr>
        <p:spPr bwMode="auto">
          <a:xfrm>
            <a:off x="2063011" y="4909098"/>
            <a:ext cx="516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7" name="TextBox 86">
            <a:extLst>
              <a:ext uri="{FF2B5EF4-FFF2-40B4-BE49-F238E27FC236}">
                <a16:creationId xmlns:a16="http://schemas.microsoft.com/office/drawing/2014/main" id="{C9E5FED1-06C0-9F4D-8E36-C0847FEE3859}"/>
              </a:ext>
            </a:extLst>
          </p:cNvPr>
          <p:cNvSpPr txBox="1"/>
          <p:nvPr/>
        </p:nvSpPr>
        <p:spPr bwMode="auto">
          <a:xfrm>
            <a:off x="3377103" y="3437993"/>
            <a:ext cx="675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73%</a:t>
            </a:r>
          </a:p>
        </p:txBody>
      </p:sp>
      <p:sp>
        <p:nvSpPr>
          <p:cNvPr id="88" name="TextBox 87">
            <a:extLst>
              <a:ext uri="{FF2B5EF4-FFF2-40B4-BE49-F238E27FC236}">
                <a16:creationId xmlns:a16="http://schemas.microsoft.com/office/drawing/2014/main" id="{3349ABDA-1B28-4F49-D622-9627C0C5634E}"/>
              </a:ext>
            </a:extLst>
          </p:cNvPr>
          <p:cNvSpPr txBox="1"/>
          <p:nvPr/>
        </p:nvSpPr>
        <p:spPr bwMode="auto">
          <a:xfrm>
            <a:off x="3377103" y="4743546"/>
            <a:ext cx="675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10%</a:t>
            </a:r>
          </a:p>
        </p:txBody>
      </p:sp>
      <p:sp>
        <p:nvSpPr>
          <p:cNvPr id="89" name="TextBox 88">
            <a:extLst>
              <a:ext uri="{FF2B5EF4-FFF2-40B4-BE49-F238E27FC236}">
                <a16:creationId xmlns:a16="http://schemas.microsoft.com/office/drawing/2014/main" id="{2B1AB42A-13A4-076D-00C3-0EB189FC6422}"/>
              </a:ext>
            </a:extLst>
          </p:cNvPr>
          <p:cNvSpPr txBox="1"/>
          <p:nvPr/>
        </p:nvSpPr>
        <p:spPr bwMode="auto">
          <a:xfrm>
            <a:off x="3377103" y="4988787"/>
            <a:ext cx="675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90" name="TextBox 89">
            <a:extLst>
              <a:ext uri="{FF2B5EF4-FFF2-40B4-BE49-F238E27FC236}">
                <a16:creationId xmlns:a16="http://schemas.microsoft.com/office/drawing/2014/main" id="{ADF0DF1F-792F-12D9-38FB-8A6D84A1C3CD}"/>
              </a:ext>
            </a:extLst>
          </p:cNvPr>
          <p:cNvSpPr txBox="1"/>
          <p:nvPr/>
        </p:nvSpPr>
        <p:spPr bwMode="auto">
          <a:xfrm>
            <a:off x="8043676" y="3476534"/>
            <a:ext cx="675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77%</a:t>
            </a:r>
          </a:p>
        </p:txBody>
      </p:sp>
      <p:sp>
        <p:nvSpPr>
          <p:cNvPr id="92" name="TextBox 91">
            <a:extLst>
              <a:ext uri="{FF2B5EF4-FFF2-40B4-BE49-F238E27FC236}">
                <a16:creationId xmlns:a16="http://schemas.microsoft.com/office/drawing/2014/main" id="{BC5C3FA9-7B91-CEDA-B883-FAFEF1533A70}"/>
              </a:ext>
            </a:extLst>
          </p:cNvPr>
          <p:cNvSpPr txBox="1"/>
          <p:nvPr/>
        </p:nvSpPr>
        <p:spPr bwMode="auto">
          <a:xfrm>
            <a:off x="8016651" y="4957876"/>
            <a:ext cx="675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Tree>
    <p:extLst>
      <p:ext uri="{BB962C8B-B14F-4D97-AF65-F5344CB8AC3E}">
        <p14:creationId xmlns:p14="http://schemas.microsoft.com/office/powerpoint/2010/main" val="170207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Most Common AEs</a:t>
            </a:r>
            <a:endParaRPr lang="en-US" altLang="en-US" dirty="0"/>
          </a:p>
        </p:txBody>
      </p:sp>
      <p:sp>
        <p:nvSpPr>
          <p:cNvPr id="11" name="Text Box 11">
            <a:extLst>
              <a:ext uri="{FF2B5EF4-FFF2-40B4-BE49-F238E27FC236}">
                <a16:creationId xmlns:a16="http://schemas.microsoft.com/office/drawing/2014/main" id="{50FC2CB4-C262-4B47-A12D-8D8EAF60E6A8}"/>
              </a:ext>
            </a:extLst>
          </p:cNvPr>
          <p:cNvSpPr txBox="1">
            <a:spLocks noChangeArrowheads="1"/>
          </p:cNvSpPr>
          <p:nvPr/>
        </p:nvSpPr>
        <p:spPr bwMode="auto">
          <a:xfrm>
            <a:off x="456530" y="63621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32" name="Group 3">
            <a:extLst>
              <a:ext uri="{FF2B5EF4-FFF2-40B4-BE49-F238E27FC236}">
                <a16:creationId xmlns:a16="http://schemas.microsoft.com/office/drawing/2014/main" id="{CA21D19F-4700-6548-AD9A-70C2E1EF8179}"/>
              </a:ext>
            </a:extLst>
          </p:cNvPr>
          <p:cNvGraphicFramePr>
            <a:graphicFrameLocks/>
          </p:cNvGraphicFramePr>
          <p:nvPr>
            <p:extLst>
              <p:ext uri="{D42A27DB-BD31-4B8C-83A1-F6EECF244321}">
                <p14:modId xmlns:p14="http://schemas.microsoft.com/office/powerpoint/2010/main" val="248924210"/>
              </p:ext>
            </p:extLst>
          </p:nvPr>
        </p:nvGraphicFramePr>
        <p:xfrm>
          <a:off x="723900" y="1359011"/>
          <a:ext cx="10782299" cy="4852377"/>
        </p:xfrm>
        <a:graphic>
          <a:graphicData uri="http://schemas.openxmlformats.org/drawingml/2006/table">
            <a:tbl>
              <a:tblPr/>
              <a:tblGrid>
                <a:gridCol w="3768593">
                  <a:extLst>
                    <a:ext uri="{9D8B030D-6E8A-4147-A177-3AD203B41FA5}">
                      <a16:colId xmlns:a16="http://schemas.microsoft.com/office/drawing/2014/main" val="20000"/>
                    </a:ext>
                  </a:extLst>
                </a:gridCol>
                <a:gridCol w="1168951">
                  <a:extLst>
                    <a:ext uri="{9D8B030D-6E8A-4147-A177-3AD203B41FA5}">
                      <a16:colId xmlns:a16="http://schemas.microsoft.com/office/drawing/2014/main" val="20001"/>
                    </a:ext>
                  </a:extLst>
                </a:gridCol>
                <a:gridCol w="1168951">
                  <a:extLst>
                    <a:ext uri="{9D8B030D-6E8A-4147-A177-3AD203B41FA5}">
                      <a16:colId xmlns:a16="http://schemas.microsoft.com/office/drawing/2014/main" val="3591538717"/>
                    </a:ext>
                  </a:extLst>
                </a:gridCol>
                <a:gridCol w="1168951">
                  <a:extLst>
                    <a:ext uri="{9D8B030D-6E8A-4147-A177-3AD203B41FA5}">
                      <a16:colId xmlns:a16="http://schemas.microsoft.com/office/drawing/2014/main" val="20002"/>
                    </a:ext>
                  </a:extLst>
                </a:gridCol>
                <a:gridCol w="1168951">
                  <a:extLst>
                    <a:ext uri="{9D8B030D-6E8A-4147-A177-3AD203B41FA5}">
                      <a16:colId xmlns:a16="http://schemas.microsoft.com/office/drawing/2014/main" val="265100204"/>
                    </a:ext>
                  </a:extLst>
                </a:gridCol>
                <a:gridCol w="1168951">
                  <a:extLst>
                    <a:ext uri="{9D8B030D-6E8A-4147-A177-3AD203B41FA5}">
                      <a16:colId xmlns:a16="http://schemas.microsoft.com/office/drawing/2014/main" val="20003"/>
                    </a:ext>
                  </a:extLst>
                </a:gridCol>
                <a:gridCol w="1168951">
                  <a:extLst>
                    <a:ext uri="{9D8B030D-6E8A-4147-A177-3AD203B41FA5}">
                      <a16:colId xmlns:a16="http://schemas.microsoft.com/office/drawing/2014/main" val="1048788016"/>
                    </a:ext>
                  </a:extLst>
                </a:gridCol>
              </a:tblGrid>
              <a:tr h="9487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Common AEs in ≥15% (Any Grade) or ≥5% (Grade ≥3) of Patients in Any Group,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Acalabrutinib (n = 154)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IdR (n = 118)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BR  (n = 35)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3554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664859"/>
                  </a:ext>
                </a:extLst>
              </a:tr>
              <a:tr h="113344">
                <a:tc>
                  <a:txBody>
                    <a:bodyPr/>
                    <a:lstStyle/>
                    <a:p>
                      <a:pPr marL="0" marR="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Neutropenia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37 (24)</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29 (19)</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55 (47)</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47 (40)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12 (34)</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11 (31)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Headache</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36 (23)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7 (6)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3397888"/>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Diarrhea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33 (21)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62 (53)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31 (26)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5 (14)</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2182958"/>
                  </a:ext>
                </a:extLst>
              </a:tr>
              <a:tr h="113344">
                <a:tc>
                  <a:txBody>
                    <a:bodyPr/>
                    <a:lstStyle/>
                    <a:p>
                      <a:pPr marL="0" marR="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Upper respiratory tract infection</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31 (20)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20 (17)</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 (11)</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7875826"/>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Pneumonia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30 (19)</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15 (10)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17 (14)</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12 (10)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Anemia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27 (18)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20 (13)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13</a:t>
                      </a:r>
                      <a:r>
                        <a:rPr lang="en-US" sz="1400" baseline="0" dirty="0">
                          <a:solidFill>
                            <a:schemeClr val="bg1"/>
                          </a:solidFill>
                          <a:effectLst/>
                          <a:latin typeface="Calibri" panose="020F0502020204030204" pitchFamily="34" charset="0"/>
                          <a:cs typeface="Calibri" panose="020F0502020204030204" pitchFamily="34" charset="0"/>
                        </a:rPr>
                        <a:t> (11)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8 (7)</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 (11)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(9)</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ea typeface="Calibri"/>
                          <a:cs typeface="Calibri" panose="020F0502020204030204" pitchFamily="34" charset="0"/>
                        </a:rPr>
                        <a:t>Cough</a:t>
                      </a: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27 (18)</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18 (15)</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(6)</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93133842"/>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Pyrexia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25 </a:t>
                      </a:r>
                      <a:r>
                        <a:rPr lang="en-US" sz="1400" baseline="0" dirty="0">
                          <a:solidFill>
                            <a:schemeClr val="bg1"/>
                          </a:solidFill>
                          <a:effectLst/>
                          <a:latin typeface="Calibri" panose="020F0502020204030204" pitchFamily="34" charset="0"/>
                          <a:cs typeface="Calibri" panose="020F0502020204030204" pitchFamily="34" charset="0"/>
                        </a:rPr>
                        <a:t>(16)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5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23 (19)</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8 (7)</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6 (17)</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5015361"/>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Thrombocytopenia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20 (13)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6 (4)</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19 (16)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10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5 (14)</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74109447"/>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Fatigue</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19 (12)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10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8 (23)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54205269"/>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Nausea</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13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17 (14)</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7 (20)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1111043"/>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ea typeface="Calibri"/>
                          <a:cs typeface="Calibri" panose="020F0502020204030204" pitchFamily="34" charset="0"/>
                        </a:rPr>
                        <a:t>Hypertension</a:t>
                      </a: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11 (7)</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7 (5)</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7 (6)</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1 (1)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6758552"/>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ALT </a:t>
                      </a:r>
                      <a:r>
                        <a:rPr lang="en-US" sz="1400" b="0" baseline="0" dirty="0">
                          <a:solidFill>
                            <a:schemeClr val="bg1"/>
                          </a:solidFill>
                          <a:effectLst/>
                          <a:latin typeface="Calibri" panose="020F0502020204030204" pitchFamily="34" charset="0"/>
                          <a:cs typeface="Calibri" panose="020F0502020204030204" pitchFamily="34" charset="0"/>
                        </a:rPr>
                        <a:t>increased</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14 (12)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10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(9)</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9702237"/>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AST </a:t>
                      </a:r>
                      <a:r>
                        <a:rPr lang="en-US" sz="1400" b="0" baseline="0" dirty="0">
                          <a:solidFill>
                            <a:schemeClr val="bg1"/>
                          </a:solidFill>
                          <a:effectLst/>
                          <a:latin typeface="Calibri" panose="020F0502020204030204" pitchFamily="34" charset="0"/>
                          <a:cs typeface="Calibri" panose="020F0502020204030204" pitchFamily="34" charset="0"/>
                        </a:rPr>
                        <a:t>increased</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4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11 (9)</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6 (5)</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7064073"/>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Neutrophil count decreased</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3 (2)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(1)</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9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9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9638870"/>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Infusion-related reaction</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ea typeface="Calibri"/>
                          <a:cs typeface="Calibri" panose="020F0502020204030204" pitchFamily="34" charset="0"/>
                        </a:rPr>
                        <a:t>1 (1)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9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2 (2)</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8 (23)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1 (3)</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4379164"/>
                  </a:ext>
                </a:extLst>
              </a:tr>
              <a:tr h="113344">
                <a:tc>
                  <a:txBody>
                    <a:bodyPr/>
                    <a:lstStyle/>
                    <a:p>
                      <a:pPr marL="0" marR="0" indent="0" algn="just">
                        <a:lnSpc>
                          <a:spcPct val="130000"/>
                        </a:lnSpc>
                        <a:spcBef>
                          <a:spcPts val="0"/>
                        </a:spcBef>
                        <a:spcAft>
                          <a:spcPts val="0"/>
                        </a:spcAft>
                        <a:tabLst>
                          <a:tab pos="5400675" algn="l"/>
                        </a:tabLst>
                      </a:pPr>
                      <a:r>
                        <a:rPr lang="en-US" sz="1400" b="0" dirty="0">
                          <a:solidFill>
                            <a:schemeClr val="bg1"/>
                          </a:solidFill>
                          <a:effectLst/>
                          <a:latin typeface="Calibri" panose="020F0502020204030204" pitchFamily="34" charset="0"/>
                          <a:cs typeface="Calibri" panose="020F0502020204030204" pitchFamily="34" charset="0"/>
                        </a:rPr>
                        <a:t>Transaminases increased</a:t>
                      </a:r>
                      <a:endParaRPr lang="en-US" sz="14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9 (8)</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7 (6)</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400" dirty="0">
                          <a:solidFill>
                            <a:schemeClr val="bg1"/>
                          </a:solidFill>
                          <a:effectLst/>
                          <a:latin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6308378"/>
                  </a:ext>
                </a:extLst>
              </a:tr>
            </a:tbl>
          </a:graphicData>
        </a:graphic>
      </p:graphicFrame>
    </p:spTree>
    <p:extLst>
      <p:ext uri="{BB962C8B-B14F-4D97-AF65-F5344CB8AC3E}">
        <p14:creationId xmlns:p14="http://schemas.microsoft.com/office/powerpoint/2010/main" val="2614023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AEs of Clinical Interest</a:t>
            </a:r>
            <a:endParaRPr lang="en-US" altLang="en-US" dirty="0"/>
          </a:p>
        </p:txBody>
      </p:sp>
      <p:sp>
        <p:nvSpPr>
          <p:cNvPr id="11" name="Text Box 11">
            <a:extLst>
              <a:ext uri="{FF2B5EF4-FFF2-40B4-BE49-F238E27FC236}">
                <a16:creationId xmlns:a16="http://schemas.microsoft.com/office/drawing/2014/main" id="{50FC2CB4-C262-4B47-A12D-8D8EAF60E6A8}"/>
              </a:ext>
            </a:extLst>
          </p:cNvPr>
          <p:cNvSpPr txBox="1">
            <a:spLocks noChangeArrowheads="1"/>
          </p:cNvSpPr>
          <p:nvPr/>
        </p:nvSpPr>
        <p:spPr bwMode="auto">
          <a:xfrm>
            <a:off x="448217" y="63621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32" name="Group 3">
            <a:extLst>
              <a:ext uri="{FF2B5EF4-FFF2-40B4-BE49-F238E27FC236}">
                <a16:creationId xmlns:a16="http://schemas.microsoft.com/office/drawing/2014/main" id="{CA21D19F-4700-6548-AD9A-70C2E1EF8179}"/>
              </a:ext>
            </a:extLst>
          </p:cNvPr>
          <p:cNvGraphicFramePr>
            <a:graphicFrameLocks/>
          </p:cNvGraphicFramePr>
          <p:nvPr>
            <p:extLst>
              <p:ext uri="{D42A27DB-BD31-4B8C-83A1-F6EECF244321}">
                <p14:modId xmlns:p14="http://schemas.microsoft.com/office/powerpoint/2010/main" val="1197058628"/>
              </p:ext>
            </p:extLst>
          </p:nvPr>
        </p:nvGraphicFramePr>
        <p:xfrm>
          <a:off x="718567" y="1611423"/>
          <a:ext cx="10763638" cy="3367151"/>
        </p:xfrm>
        <a:graphic>
          <a:graphicData uri="http://schemas.openxmlformats.org/drawingml/2006/table">
            <a:tbl>
              <a:tblPr/>
              <a:tblGrid>
                <a:gridCol w="3762070">
                  <a:extLst>
                    <a:ext uri="{9D8B030D-6E8A-4147-A177-3AD203B41FA5}">
                      <a16:colId xmlns:a16="http://schemas.microsoft.com/office/drawing/2014/main" val="20000"/>
                    </a:ext>
                  </a:extLst>
                </a:gridCol>
                <a:gridCol w="1166928">
                  <a:extLst>
                    <a:ext uri="{9D8B030D-6E8A-4147-A177-3AD203B41FA5}">
                      <a16:colId xmlns:a16="http://schemas.microsoft.com/office/drawing/2014/main" val="20001"/>
                    </a:ext>
                  </a:extLst>
                </a:gridCol>
                <a:gridCol w="1166928">
                  <a:extLst>
                    <a:ext uri="{9D8B030D-6E8A-4147-A177-3AD203B41FA5}">
                      <a16:colId xmlns:a16="http://schemas.microsoft.com/office/drawing/2014/main" val="3591538717"/>
                    </a:ext>
                  </a:extLst>
                </a:gridCol>
                <a:gridCol w="1166928">
                  <a:extLst>
                    <a:ext uri="{9D8B030D-6E8A-4147-A177-3AD203B41FA5}">
                      <a16:colId xmlns:a16="http://schemas.microsoft.com/office/drawing/2014/main" val="20002"/>
                    </a:ext>
                  </a:extLst>
                </a:gridCol>
                <a:gridCol w="1166928">
                  <a:extLst>
                    <a:ext uri="{9D8B030D-6E8A-4147-A177-3AD203B41FA5}">
                      <a16:colId xmlns:a16="http://schemas.microsoft.com/office/drawing/2014/main" val="265100204"/>
                    </a:ext>
                  </a:extLst>
                </a:gridCol>
                <a:gridCol w="1166928">
                  <a:extLst>
                    <a:ext uri="{9D8B030D-6E8A-4147-A177-3AD203B41FA5}">
                      <a16:colId xmlns:a16="http://schemas.microsoft.com/office/drawing/2014/main" val="20003"/>
                    </a:ext>
                  </a:extLst>
                </a:gridCol>
                <a:gridCol w="1166928">
                  <a:extLst>
                    <a:ext uri="{9D8B030D-6E8A-4147-A177-3AD203B41FA5}">
                      <a16:colId xmlns:a16="http://schemas.microsoft.com/office/drawing/2014/main" val="1048788016"/>
                    </a:ext>
                  </a:extLst>
                </a:gridCol>
              </a:tblGrid>
              <a:tr h="30766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AEs of Clinical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Acalabrutinib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154)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IdR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118)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BR</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35)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5383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Any </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664859"/>
                  </a:ext>
                </a:extLst>
              </a:tr>
              <a:tr h="183817">
                <a:tc>
                  <a:txBody>
                    <a:bodyPr/>
                    <a:lstStyle/>
                    <a:p>
                      <a:pPr marL="0" marR="0" algn="just">
                        <a:lnSpc>
                          <a:spcPct val="13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Atrial fibrillation</a:t>
                      </a:r>
                      <a:endParaRPr lang="en-US" sz="18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12 (8)</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2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4 (3)</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3801">
                <a:tc>
                  <a:txBody>
                    <a:bodyPr/>
                    <a:lstStyle/>
                    <a:p>
                      <a:pPr marL="0" marR="0" indent="0" algn="just">
                        <a:lnSpc>
                          <a:spcPct val="13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Major hemorrhage*</a:t>
                      </a:r>
                    </a:p>
                  </a:txBody>
                  <a:tcPr marL="43252" marR="4325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47 (31)</a:t>
                      </a:r>
                    </a:p>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5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4 (3)</a:t>
                      </a:r>
                    </a:p>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4 (3)</a:t>
                      </a:r>
                      <a:r>
                        <a:rPr lang="en-US" sz="1800" baseline="30000" dirty="0">
                          <a:solidFill>
                            <a:schemeClr val="bg1"/>
                          </a:solidFill>
                          <a:effectLst/>
                          <a:latin typeface="Calibri" panose="020F0502020204030204" pitchFamily="34" charset="0"/>
                          <a:ea typeface="Calibri"/>
                          <a:cs typeface="Calibri" panose="020F0502020204030204" pitchFamily="34" charset="0"/>
                        </a:rPr>
                        <a:t>†</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10 (8)</a:t>
                      </a:r>
                    </a:p>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3 (3)</a:t>
                      </a:r>
                      <a:endParaRPr lang="en-US" sz="1800" baseline="300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3 (3)</a:t>
                      </a:r>
                    </a:p>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3 (3)</a:t>
                      </a:r>
                      <a:r>
                        <a:rPr lang="en-US" sz="1800" baseline="30000" dirty="0">
                          <a:solidFill>
                            <a:schemeClr val="bg1"/>
                          </a:solidFill>
                          <a:effectLst/>
                          <a:latin typeface="Calibri" panose="020F0502020204030204" pitchFamily="34" charset="0"/>
                          <a:ea typeface="Calibri"/>
                          <a:cs typeface="Calibri" panose="020F0502020204030204" pitchFamily="34" charset="0"/>
                        </a:rPr>
                        <a:t>‡</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i="0" dirty="0">
                          <a:solidFill>
                            <a:schemeClr val="bg1"/>
                          </a:solidFill>
                          <a:effectLst/>
                          <a:latin typeface="Calibri" panose="020F0502020204030204" pitchFamily="34" charset="0"/>
                          <a:ea typeface="Calibri"/>
                          <a:cs typeface="Calibri" panose="020F0502020204030204" pitchFamily="34" charset="0"/>
                        </a:rPr>
                        <a:t>2 (6)</a:t>
                      </a:r>
                    </a:p>
                    <a:p>
                      <a:pPr marL="0" marR="0" algn="ctr">
                        <a:lnSpc>
                          <a:spcPct val="130000"/>
                        </a:lnSpc>
                        <a:spcBef>
                          <a:spcPts val="0"/>
                        </a:spcBef>
                        <a:spcAft>
                          <a:spcPts val="0"/>
                        </a:spcAft>
                        <a:tabLst>
                          <a:tab pos="5400675" algn="l"/>
                        </a:tabLst>
                      </a:pPr>
                      <a:r>
                        <a:rPr lang="en-US" sz="1800" i="0" dirty="0">
                          <a:solidFill>
                            <a:schemeClr val="bg1"/>
                          </a:solidFill>
                          <a:effectLst/>
                          <a:latin typeface="Calibri" panose="020F0502020204030204" pitchFamily="34" charset="0"/>
                          <a:ea typeface="Calibri"/>
                          <a:cs typeface="Calibri" panose="020F0502020204030204" pitchFamily="34" charset="0"/>
                        </a:rPr>
                        <a:t>1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i="0" dirty="0">
                          <a:solidFill>
                            <a:schemeClr val="bg1"/>
                          </a:solidFill>
                          <a:effectLst/>
                          <a:latin typeface="Calibri" panose="020F0502020204030204" pitchFamily="34" charset="0"/>
                          <a:ea typeface="Calibri"/>
                          <a:cs typeface="Calibri" panose="020F0502020204030204" pitchFamily="34" charset="0"/>
                        </a:rPr>
                        <a:t>1 (3)</a:t>
                      </a:r>
                    </a:p>
                    <a:p>
                      <a:pPr marL="0" marR="0" algn="ctr">
                        <a:lnSpc>
                          <a:spcPct val="130000"/>
                        </a:lnSpc>
                        <a:spcBef>
                          <a:spcPts val="0"/>
                        </a:spcBef>
                        <a:spcAft>
                          <a:spcPts val="0"/>
                        </a:spcAft>
                        <a:tabLst>
                          <a:tab pos="5400675" algn="l"/>
                        </a:tabLst>
                      </a:pPr>
                      <a:r>
                        <a:rPr lang="en-US" sz="1800" i="0" dirty="0">
                          <a:solidFill>
                            <a:schemeClr val="bg1"/>
                          </a:solidFill>
                          <a:effectLst/>
                          <a:latin typeface="Calibri" panose="020F0502020204030204" pitchFamily="34" charset="0"/>
                          <a:ea typeface="Calibri"/>
                          <a:cs typeface="Calibri" panose="020F0502020204030204" pitchFamily="34" charset="0"/>
                        </a:rPr>
                        <a:t>1 (3)</a:t>
                      </a:r>
                      <a:r>
                        <a:rPr lang="en-US" sz="1800" baseline="30000" dirty="0">
                          <a:solidFill>
                            <a:schemeClr val="bg1"/>
                          </a:solidFill>
                          <a:effectLst/>
                          <a:latin typeface="Calibri" panose="020F0502020204030204" pitchFamily="34" charset="0"/>
                          <a:ea typeface="Calibri"/>
                          <a:cs typeface="Calibri" panose="020F0502020204030204" pitchFamily="34" charset="0"/>
                        </a:rPr>
                        <a:t>§</a:t>
                      </a:r>
                      <a:endParaRPr lang="en-US" sz="1800" i="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3397888"/>
                  </a:ext>
                </a:extLst>
              </a:tr>
              <a:tr h="183817">
                <a:tc>
                  <a:txBody>
                    <a:bodyPr/>
                    <a:lstStyle/>
                    <a:p>
                      <a:pPr marL="0" marR="0" algn="l">
                        <a:lnSpc>
                          <a:spcPct val="13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Hypertension</a:t>
                      </a:r>
                      <a:endParaRPr lang="en-US" sz="18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12 (8)</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7 (5)</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7 (6)</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2182958"/>
                  </a:ext>
                </a:extLst>
              </a:tr>
              <a:tr h="183817">
                <a:tc>
                  <a:txBody>
                    <a:bodyPr/>
                    <a:lstStyle/>
                    <a:p>
                      <a:pPr marL="0" marR="0" indent="0" algn="l">
                        <a:lnSpc>
                          <a:spcPct val="13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Infections</a:t>
                      </a:r>
                      <a:endParaRPr lang="en-US" sz="18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105 (68)</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45 (29)</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86 (73)</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40 (34)</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17 (49)</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4 (11)</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7875826"/>
                  </a:ext>
                </a:extLst>
              </a:tr>
              <a:tr h="307667">
                <a:tc>
                  <a:txBody>
                    <a:bodyPr/>
                    <a:lstStyle/>
                    <a:p>
                      <a:pPr marL="0" marR="0" indent="0" algn="l">
                        <a:lnSpc>
                          <a:spcPct val="10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Second primary malignancies</a:t>
                      </a:r>
                      <a:r>
                        <a:rPr lang="en-US" sz="1800" b="0" baseline="0" dirty="0">
                          <a:solidFill>
                            <a:schemeClr val="bg1"/>
                          </a:solidFill>
                          <a:effectLst/>
                          <a:latin typeface="Calibri" panose="020F0502020204030204" pitchFamily="34" charset="0"/>
                          <a:cs typeface="Calibri" panose="020F0502020204030204" pitchFamily="34" charset="0"/>
                        </a:rPr>
                        <a:t> excluding nonmelanoma skin carcinomas</a:t>
                      </a:r>
                      <a:endParaRPr lang="en-US" sz="18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11 (</a:t>
                      </a:r>
                      <a:r>
                        <a:rPr lang="en-US" sz="1800" strike="noStrike" dirty="0">
                          <a:solidFill>
                            <a:schemeClr val="bg1"/>
                          </a:solidFill>
                          <a:effectLst/>
                          <a:latin typeface="Calibri" panose="020F0502020204030204" pitchFamily="34" charset="0"/>
                          <a:cs typeface="Calibri" panose="020F0502020204030204" pitchFamily="34" charset="0"/>
                        </a:rPr>
                        <a:t>7</a:t>
                      </a:r>
                      <a:r>
                        <a:rPr lang="en-US" sz="1800" dirty="0">
                          <a:solidFill>
                            <a:schemeClr val="bg1"/>
                          </a:solidFill>
                          <a:effectLst/>
                          <a:latin typeface="Calibri" panose="020F0502020204030204" pitchFamily="34" charset="0"/>
                          <a:cs typeface="Calibri" panose="020F0502020204030204" pitchFamily="34" charset="0"/>
                        </a:rPr>
                        <a:t>)</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strike="noStrike" dirty="0">
                          <a:solidFill>
                            <a:schemeClr val="bg1"/>
                          </a:solidFill>
                          <a:effectLst/>
                          <a:latin typeface="Calibri" panose="020F0502020204030204" pitchFamily="34" charset="0"/>
                          <a:cs typeface="Calibri" panose="020F0502020204030204" pitchFamily="34" charset="0"/>
                        </a:rPr>
                        <a:t>10</a:t>
                      </a:r>
                      <a:r>
                        <a:rPr lang="en-US" sz="1800" dirty="0">
                          <a:solidFill>
                            <a:schemeClr val="bg1"/>
                          </a:solidFill>
                          <a:effectLst/>
                          <a:latin typeface="Calibri" panose="020F0502020204030204" pitchFamily="34" charset="0"/>
                          <a:cs typeface="Calibri" panose="020F0502020204030204" pitchFamily="34" charset="0"/>
                        </a:rPr>
                        <a:t> (6)</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strike="noStrike" dirty="0">
                          <a:solidFill>
                            <a:schemeClr val="bg1"/>
                          </a:solidFill>
                          <a:effectLst/>
                          <a:latin typeface="Calibri" panose="020F0502020204030204" pitchFamily="34" charset="0"/>
                          <a:cs typeface="Calibri" panose="020F0502020204030204" pitchFamily="34" charset="0"/>
                        </a:rPr>
                        <a:t>2</a:t>
                      </a:r>
                      <a:r>
                        <a:rPr lang="en-US" sz="1800" dirty="0">
                          <a:solidFill>
                            <a:schemeClr val="bg1"/>
                          </a:solidFill>
                          <a:effectLst/>
                          <a:latin typeface="Calibri" panose="020F0502020204030204" pitchFamily="34" charset="0"/>
                          <a:cs typeface="Calibri" panose="020F0502020204030204" pitchFamily="34" charset="0"/>
                        </a:rPr>
                        <a:t> (</a:t>
                      </a:r>
                      <a:r>
                        <a:rPr lang="en-US" sz="1800" strike="noStrike" dirty="0">
                          <a:solidFill>
                            <a:schemeClr val="bg1"/>
                          </a:solidFill>
                          <a:effectLst/>
                          <a:latin typeface="Calibri" panose="020F0502020204030204" pitchFamily="34" charset="0"/>
                          <a:cs typeface="Calibri" panose="020F0502020204030204" pitchFamily="34" charset="0"/>
                        </a:rPr>
                        <a:t>2</a:t>
                      </a:r>
                      <a:r>
                        <a:rPr lang="en-US" sz="1800" dirty="0">
                          <a:solidFill>
                            <a:schemeClr val="bg1"/>
                          </a:solidFill>
                          <a:effectLst/>
                          <a:latin typeface="Calibri" panose="020F0502020204030204" pitchFamily="34" charset="0"/>
                          <a:cs typeface="Calibri" panose="020F0502020204030204" pitchFamily="34" charset="0"/>
                        </a:rPr>
                        <a:t>)</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strike="noStrike" dirty="0">
                          <a:solidFill>
                            <a:schemeClr val="bg1"/>
                          </a:solidFill>
                          <a:effectLst/>
                          <a:latin typeface="Calibri" panose="020F0502020204030204" pitchFamily="34" charset="0"/>
                          <a:cs typeface="Calibri" panose="020F0502020204030204" pitchFamily="34" charset="0"/>
                        </a:rPr>
                        <a:t>1</a:t>
                      </a:r>
                      <a:r>
                        <a:rPr lang="en-US" sz="1800" dirty="0">
                          <a:solidFill>
                            <a:schemeClr val="bg1"/>
                          </a:solidFill>
                          <a:effectLst/>
                          <a:latin typeface="Calibri" panose="020F0502020204030204" pitchFamily="34" charset="0"/>
                          <a:cs typeface="Calibri" panose="020F0502020204030204" pitchFamily="34" charset="0"/>
                        </a:rPr>
                        <a:t> (</a:t>
                      </a:r>
                      <a:r>
                        <a:rPr lang="en-US" sz="1800" strike="noStrike" dirty="0">
                          <a:solidFill>
                            <a:schemeClr val="bg1"/>
                          </a:solidFill>
                          <a:effectLst/>
                          <a:latin typeface="Calibri" panose="020F0502020204030204" pitchFamily="34" charset="0"/>
                          <a:cs typeface="Calibri" panose="020F0502020204030204" pitchFamily="34" charset="0"/>
                        </a:rPr>
                        <a:t>1</a:t>
                      </a:r>
                      <a:r>
                        <a:rPr lang="en-US" sz="1800" dirty="0">
                          <a:solidFill>
                            <a:schemeClr val="bg1"/>
                          </a:solidFill>
                          <a:effectLst/>
                          <a:latin typeface="Calibri" panose="020F0502020204030204" pitchFamily="34" charset="0"/>
                          <a:cs typeface="Calibri" panose="020F0502020204030204" pitchFamily="34" charset="0"/>
                        </a:rPr>
                        <a:t>)</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1 (3)</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3817">
                <a:tc>
                  <a:txBody>
                    <a:bodyPr/>
                    <a:lstStyle/>
                    <a:p>
                      <a:pPr marL="0" marR="0" indent="0" algn="l">
                        <a:lnSpc>
                          <a:spcPct val="130000"/>
                        </a:lnSpc>
                        <a:spcBef>
                          <a:spcPts val="0"/>
                        </a:spcBef>
                        <a:spcAft>
                          <a:spcPts val="0"/>
                        </a:spcAft>
                        <a:tabLst>
                          <a:tab pos="5400675" algn="l"/>
                        </a:tabLst>
                      </a:pPr>
                      <a:r>
                        <a:rPr lang="en-US" sz="1800" b="0" dirty="0">
                          <a:solidFill>
                            <a:schemeClr val="bg1"/>
                          </a:solidFill>
                          <a:effectLst/>
                          <a:latin typeface="Calibri" panose="020F0502020204030204" pitchFamily="34" charset="0"/>
                          <a:cs typeface="Calibri" panose="020F0502020204030204" pitchFamily="34" charset="0"/>
                        </a:rPr>
                        <a:t>Tumor lysis syndrome</a:t>
                      </a:r>
                      <a:endParaRPr lang="en-US" sz="1800" b="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cs typeface="Calibri" panose="020F0502020204030204" pitchFamily="34" charset="0"/>
                        </a:rPr>
                        <a:t>1 (1)</a:t>
                      </a:r>
                      <a:endParaRPr lang="en-US" sz="1800" dirty="0">
                        <a:solidFill>
                          <a:schemeClr val="bg1"/>
                        </a:solidFill>
                        <a:effectLst/>
                        <a:latin typeface="Calibri" panose="020F0502020204030204" pitchFamily="34" charset="0"/>
                        <a:ea typeface="Calibri"/>
                        <a:cs typeface="Calibri" panose="020F0502020204030204" pitchFamily="34" charset="0"/>
                      </a:endParaRP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30000"/>
                        </a:lnSpc>
                        <a:spcBef>
                          <a:spcPts val="0"/>
                        </a:spcBef>
                        <a:spcAft>
                          <a:spcPts val="0"/>
                        </a:spcAft>
                        <a:tabLst>
                          <a:tab pos="5400675" algn="l"/>
                        </a:tabLst>
                      </a:pPr>
                      <a:r>
                        <a:rPr lang="en-US" sz="1800" dirty="0">
                          <a:solidFill>
                            <a:schemeClr val="bg1"/>
                          </a:solidFill>
                          <a:effectLst/>
                          <a:latin typeface="Calibri" panose="020F0502020204030204" pitchFamily="34" charset="0"/>
                          <a:ea typeface="Calibri"/>
                          <a:cs typeface="Calibri" panose="020F0502020204030204" pitchFamily="34" charset="0"/>
                        </a:rPr>
                        <a:t>0</a:t>
                      </a:r>
                    </a:p>
                  </a:txBody>
                  <a:tcPr marL="43252" marR="432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E00EB5D3-F437-4EBB-BE36-A0291AB82685}"/>
              </a:ext>
            </a:extLst>
          </p:cNvPr>
          <p:cNvSpPr txBox="1"/>
          <p:nvPr/>
        </p:nvSpPr>
        <p:spPr bwMode="auto">
          <a:xfrm>
            <a:off x="664163" y="5041625"/>
            <a:ext cx="107636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*Major hemorrhage: any serious or grade ≥3 hemorrhage or CNS hemorrhage of any grade.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n = 1 each of grade 4 GI hemorrhage,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 GI hemorrhage, grade 4 ITP , and grade 3 intestinal hemorrhage.</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n = 1 each of grade 3 GI hemorrhage, grade 3 and grade 4 ITP, and grade 3 hematuria. </a:t>
            </a:r>
            <a:r>
              <a:rPr lang="en-US" sz="1400" baseline="30000" dirty="0">
                <a:solidFill>
                  <a:schemeClr val="bg1"/>
                </a:solidFill>
                <a:effectLst/>
                <a:latin typeface="Calibri" panose="020F0502020204030204" pitchFamily="34" charset="0"/>
                <a:ea typeface="Calibri"/>
                <a:cs typeface="Calibri" panose="020F0502020204030204" pitchFamily="34" charset="0"/>
              </a:rPr>
              <a:t>§</a:t>
            </a:r>
            <a:r>
              <a:rPr lang="en-US" sz="1400" dirty="0">
                <a:solidFill>
                  <a:schemeClr val="bg1"/>
                </a:solidFill>
                <a:effectLst/>
                <a:latin typeface="Calibri" panose="020F0502020204030204" pitchFamily="34" charset="0"/>
                <a:ea typeface="Calibri"/>
                <a:cs typeface="Calibri" panose="020F0502020204030204" pitchFamily="34" charset="0"/>
              </a:rPr>
              <a:t>Includes n = 1 each of grade 3 hemorrhagic anemia and grade 3 tumor hemorrhage.</a:t>
            </a:r>
            <a:endParaRPr kumimoji="0" 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279869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ASCEND 4-Yr Update: Investigator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600" dirty="0"/>
              <a:t>In patients with R/R CLL, prolonged PFS with acalabrutinib vs SoC regimens maintained after median 4-yr follow-up, regardless of high-risk features</a:t>
            </a:r>
          </a:p>
          <a:p>
            <a:pPr lvl="1"/>
            <a:r>
              <a:rPr lang="en-US" sz="2400" dirty="0"/>
              <a:t>PFS HR for acalabrutinib vs IdR/BR: 0.28 (95% CI: 0.20-0.38; </a:t>
            </a:r>
            <a:r>
              <a:rPr lang="en-US" sz="2400" i="1" dirty="0"/>
              <a:t>P</a:t>
            </a:r>
            <a:r>
              <a:rPr lang="en-US" sz="2400" dirty="0"/>
              <a:t> &lt;.0001)</a:t>
            </a:r>
          </a:p>
          <a:p>
            <a:pPr lvl="1"/>
            <a:r>
              <a:rPr lang="en-US" sz="2400" dirty="0"/>
              <a:t>Median PFS not reached for acalabrutinib vs 16.8 mo for IdR/BR</a:t>
            </a:r>
          </a:p>
          <a:p>
            <a:r>
              <a:rPr lang="en-US" sz="2600" dirty="0"/>
              <a:t>Median OS not reached in either arm; ORR comparable across arms</a:t>
            </a:r>
          </a:p>
          <a:p>
            <a:r>
              <a:rPr lang="en-US" sz="2600" dirty="0"/>
              <a:t>Fewer patients discontinued treatment due to AEs with acalabrutinib vs IdR/BR</a:t>
            </a:r>
          </a:p>
          <a:p>
            <a:pPr lvl="1"/>
            <a:r>
              <a:rPr lang="en-US" sz="2400" dirty="0"/>
              <a:t>Acalabrutinib showed consistent tolerability profile and no new safety signals</a:t>
            </a:r>
          </a:p>
          <a:p>
            <a:r>
              <a:rPr lang="en-US" sz="2600" dirty="0"/>
              <a:t>Investigators concluded that these data support long-term use of acalabrutinib in R/R CLL</a:t>
            </a:r>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48217" y="636986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a:t>
            </a:r>
            <a:r>
              <a:rPr lang="fr-FR" altLang="en-US" sz="1200" dirty="0">
                <a:solidFill>
                  <a:srgbClr val="455560"/>
                </a:solidFill>
                <a:latin typeface="Calibri" panose="020F0502020204030204" pitchFamily="34" charset="0"/>
                <a:cs typeface="Arial" panose="020B0604020202020204" pitchFamily="34" charset="0"/>
              </a:rPr>
              <a:t>7538</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2803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9D17AD0804A98C4AA76D688BC40ABC68" ma:contentTypeVersion="1" ma:contentTypeDescription="Create a new document." ma:contentTypeScope="" ma:versionID="aabb647a6ea6b58aff5417cce2eb51e0">
  <xsd:schema xmlns:xsd="http://www.w3.org/2001/XMLSchema" xmlns:xs="http://www.w3.org/2001/XMLSchema" xmlns:p="http://schemas.microsoft.com/office/2006/metadata/properties" xmlns:ns2="d54cbe69-32bd-412a-b004-9152f949605e" xmlns:ns3="787602f5-28cd-4d1b-9fda-103162b91b1a" targetNamespace="http://schemas.microsoft.com/office/2006/metadata/properties" ma:root="true" ma:fieldsID="b5571da37278f335a63b17e9859196fc" ns2:_="" ns3:_="">
    <xsd:import namespace="d54cbe69-32bd-412a-b004-9152f949605e"/>
    <xsd:import namespace="787602f5-28cd-4d1b-9fda-103162b91b1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87602f5-28cd-4d1b-9fda-103162b91b1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787602f5-28cd-4d1b-9fda-103162b91b1a">Conference Capsule Slides</Document_x0020_Category>
    <_dlc_DocId xmlns="d54cbe69-32bd-412a-b004-9152f949605e">56M7VY3CDVN5-1015659228-2</_dlc_DocId>
    <_dlc_DocIdUrl xmlns="d54cbe69-32bd-412a-b004-9152f949605e">
      <Url>https://intranet.clinicaloptions.com/mews/oncology/ONC_2022_ASCO_CF_(PRP5083)/LYMPH_7538_Jurczak/_layouts/15/DocIdRedir.aspx?ID=56M7VY3CDVN5-1015659228-2</Url>
      <Description>56M7VY3CDVN5-1015659228-2</Description>
    </_dlc_DocIdUrl>
  </documentManagement>
</p:properties>
</file>

<file path=customXml/itemProps1.xml><?xml version="1.0" encoding="utf-8"?>
<ds:datastoreItem xmlns:ds="http://schemas.openxmlformats.org/officeDocument/2006/customXml" ds:itemID="{405A2113-BB3B-4386-8C4D-D48A46762872}">
  <ds:schemaRefs>
    <ds:schemaRef ds:uri="http://schemas.microsoft.com/sharepoint/v3/contenttype/forms"/>
  </ds:schemaRefs>
</ds:datastoreItem>
</file>

<file path=customXml/itemProps2.xml><?xml version="1.0" encoding="utf-8"?>
<ds:datastoreItem xmlns:ds="http://schemas.openxmlformats.org/officeDocument/2006/customXml" ds:itemID="{08B43947-F417-459A-BA45-85DC17B88C65}">
  <ds:schemaRefs>
    <ds:schemaRef ds:uri="http://schemas.microsoft.com/sharepoint/events"/>
  </ds:schemaRefs>
</ds:datastoreItem>
</file>

<file path=customXml/itemProps3.xml><?xml version="1.0" encoding="utf-8"?>
<ds:datastoreItem xmlns:ds="http://schemas.openxmlformats.org/officeDocument/2006/customXml" ds:itemID="{74BAD05A-7AA8-43E7-956F-F6AC347359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87602f5-28cd-4d1b-9fda-103162b91b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C236091-652D-4DAF-9027-350F88B43FFC}">
  <ds:schemaRefs>
    <ds:schemaRef ds:uri="http://www.w3.org/XML/1998/namespace"/>
    <ds:schemaRef ds:uri="http://purl.org/dc/dcmitype/"/>
    <ds:schemaRef ds:uri="http://schemas.microsoft.com/office/2006/metadata/properties"/>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787602f5-28cd-4d1b-9fda-103162b91b1a"/>
    <ds:schemaRef ds:uri="d54cbe69-32bd-412a-b004-9152f949605e"/>
  </ds:schemaRefs>
</ds:datastoreItem>
</file>

<file path=docProps/app.xml><?xml version="1.0" encoding="utf-8"?>
<Properties xmlns="http://schemas.openxmlformats.org/officeDocument/2006/extended-properties" xmlns:vt="http://schemas.openxmlformats.org/officeDocument/2006/docPropsVTypes">
  <TotalTime>2051</TotalTime>
  <Words>4208</Words>
  <Application>Microsoft Office PowerPoint</Application>
  <PresentationFormat>Widescreen</PresentationFormat>
  <Paragraphs>849</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vt:lpstr>
      <vt:lpstr>Calibri</vt:lpstr>
      <vt:lpstr>Times</vt:lpstr>
      <vt:lpstr>Wingdings</vt:lpstr>
      <vt:lpstr>2022_CCO_Template</vt:lpstr>
      <vt:lpstr>ASCEND: 4-Yr Follow-up Analysis of  Acalabrutinib vs Rituximab + Idelalisib or Bendamustine in Relapsed/Refractory CLL</vt:lpstr>
      <vt:lpstr>About These Slides</vt:lpstr>
      <vt:lpstr>ASCEND 4-Yr Update: Background</vt:lpstr>
      <vt:lpstr>ASCEND: Study Design (4-Yr Update)</vt:lpstr>
      <vt:lpstr>ASCEND 4-Yr Update: Baseline Characteristics</vt:lpstr>
      <vt:lpstr>ASCEND 4-Yr Update: Investigator-Assessed PFS</vt:lpstr>
      <vt:lpstr>ASCEND 4-Yr Update: Investigator-Assessed PFS in Patients With High-Risk Features</vt:lpstr>
      <vt:lpstr>ASCEND 4-Yr Update: Investigator-Assessed PFS in Prespecified Patient Subgroups </vt:lpstr>
      <vt:lpstr>ASCEND 4-Yr Update: OS</vt:lpstr>
      <vt:lpstr>ASCEND 4-Yr Update: Investigator-Assessed ORR*</vt:lpstr>
      <vt:lpstr>ASCEND 4-Yr Update: Most Common AEs</vt:lpstr>
      <vt:lpstr>ASCEND 4-Yr Update: AEs of Clinical Interest</vt:lpstr>
      <vt:lpstr>ASCEND 4-Yr Update: Investigator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ASCEND: 4-Yr Follow-up Analysis of Acalabrutinib vs Rituximab + Idelalisib or Bendamustine in Relapsed/Refractory CLL</dc:title>
  <dc:creator>Timothy Quill</dc:creator>
  <cp:lastModifiedBy>Natalia Kolenko</cp:lastModifiedBy>
  <cp:revision>54</cp:revision>
  <dcterms:created xsi:type="dcterms:W3CDTF">2022-06-02T23:20:10Z</dcterms:created>
  <dcterms:modified xsi:type="dcterms:W3CDTF">2022-06-09T19:04:12Z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0x0101009D17AD0804A98C4AA76D688BC40ABC68</vt:lpwstr>
  </property>
  <property fmtid="{D5CDD505-2E9C-101B-9397-08002B2CF9AE}" pid="3" name="_dlc_DocIdItemGuid">
    <vt:lpwstr>f7791445-8615-4f82-b797-7daf7e286aa5</vt:lpwstr>
  </property>
</Properties>
</file>