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7" r:id="rId7"/>
  </p:sldMasterIdLst>
  <p:notesMasterIdLst>
    <p:notesMasterId r:id="rId59"/>
  </p:notesMasterIdLst>
  <p:handoutMasterIdLst>
    <p:handoutMasterId r:id="rId60"/>
  </p:handoutMasterIdLst>
  <p:sldIdLst>
    <p:sldId id="321" r:id="rId8"/>
    <p:sldId id="308" r:id="rId9"/>
    <p:sldId id="294" r:id="rId10"/>
    <p:sldId id="4579" r:id="rId11"/>
    <p:sldId id="4588" r:id="rId12"/>
    <p:sldId id="4790" r:id="rId13"/>
    <p:sldId id="534" r:id="rId14"/>
    <p:sldId id="545" r:id="rId15"/>
    <p:sldId id="537" r:id="rId16"/>
    <p:sldId id="543" r:id="rId17"/>
    <p:sldId id="538" r:id="rId18"/>
    <p:sldId id="4611" r:id="rId19"/>
    <p:sldId id="4796" r:id="rId20"/>
    <p:sldId id="549" r:id="rId21"/>
    <p:sldId id="551" r:id="rId22"/>
    <p:sldId id="4538" r:id="rId23"/>
    <p:sldId id="4539" r:id="rId24"/>
    <p:sldId id="4540" r:id="rId25"/>
    <p:sldId id="4541" r:id="rId26"/>
    <p:sldId id="4542" r:id="rId27"/>
    <p:sldId id="552" r:id="rId28"/>
    <p:sldId id="4691" r:id="rId29"/>
    <p:sldId id="4629" r:id="rId30"/>
    <p:sldId id="4693" r:id="rId31"/>
    <p:sldId id="4797" r:id="rId32"/>
    <p:sldId id="554" r:id="rId33"/>
    <p:sldId id="4698" r:id="rId34"/>
    <p:sldId id="4800" r:id="rId35"/>
    <p:sldId id="4767" r:id="rId36"/>
    <p:sldId id="4769" r:id="rId37"/>
    <p:sldId id="4768" r:id="rId38"/>
    <p:sldId id="4771" r:id="rId39"/>
    <p:sldId id="4772" r:id="rId40"/>
    <p:sldId id="4773" r:id="rId41"/>
    <p:sldId id="4774" r:id="rId42"/>
    <p:sldId id="4799" r:id="rId43"/>
    <p:sldId id="4775" r:id="rId44"/>
    <p:sldId id="4776" r:id="rId45"/>
    <p:sldId id="4777" r:id="rId46"/>
    <p:sldId id="4779" r:id="rId47"/>
    <p:sldId id="4786" r:id="rId48"/>
    <p:sldId id="4794" r:id="rId49"/>
    <p:sldId id="4798" r:id="rId50"/>
    <p:sldId id="4780" r:id="rId51"/>
    <p:sldId id="404" r:id="rId52"/>
    <p:sldId id="4782" r:id="rId53"/>
    <p:sldId id="4791" r:id="rId54"/>
    <p:sldId id="4792" r:id="rId55"/>
    <p:sldId id="4793" r:id="rId56"/>
    <p:sldId id="4795" r:id="rId57"/>
    <p:sldId id="318" r:id="rId58"/>
  </p:sldIdLst>
  <p:sldSz cx="12192000" cy="6858000"/>
  <p:notesSz cx="7315200" cy="9601200"/>
  <p:custDataLst>
    <p:tags r:id="rId6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88" userDrawn="1">
          <p15:clr>
            <a:srgbClr val="A4A3A4"/>
          </p15:clr>
        </p15:guide>
        <p15:guide id="7" orient="horz" userDrawn="1">
          <p15:clr>
            <a:srgbClr val="A4A3A4"/>
          </p15:clr>
        </p15:guide>
        <p15:guide id="8" pos="312"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7"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Petra Cravens" initials="PC" lastIdx="12" clrIdx="12">
    <p:extLst>
      <p:ext uri="{19B8F6BF-5375-455C-9EA6-DF929625EA0E}">
        <p15:presenceInfo xmlns:p15="http://schemas.microsoft.com/office/powerpoint/2012/main" userId="S::pcravens@clinicaloptions.com::0f94dabc-c4d7-4fca-87b1-40ee2dc41715" providerId="AD"/>
      </p:ext>
    </p:extLst>
  </p:cmAuthor>
  <p:cmAuthor id="14" name="Tiffany Hensley-McBain" initials="TH" lastIdx="23" clrIdx="13">
    <p:extLst>
      <p:ext uri="{19B8F6BF-5375-455C-9EA6-DF929625EA0E}">
        <p15:presenceInfo xmlns:p15="http://schemas.microsoft.com/office/powerpoint/2012/main" userId="S::thensleymcbain@clinicaloptions.com::eae8476d-e5f7-42c4-99ac-1d0e8ed23634" providerId="AD"/>
      </p:ext>
    </p:extLst>
  </p:cmAuthor>
  <p:cmAuthor id="15" name="Jennifer Blanchette" initials="JB" lastIdx="24" clrIdx="14">
    <p:extLst>
      <p:ext uri="{19B8F6BF-5375-455C-9EA6-DF929625EA0E}">
        <p15:presenceInfo xmlns:p15="http://schemas.microsoft.com/office/powerpoint/2012/main" userId="S-1-5-21-1816575679-3740301505-2482652554-1347" providerId="AD"/>
      </p:ext>
    </p:extLst>
  </p:cmAuthor>
  <p:cmAuthor id="16" name="Andrea Boecler" initials="AB" lastIdx="12" clrIdx="15">
    <p:extLst>
      <p:ext uri="{19B8F6BF-5375-455C-9EA6-DF929625EA0E}">
        <p15:presenceInfo xmlns:p15="http://schemas.microsoft.com/office/powerpoint/2012/main" userId="Andrea Boecler" providerId="None"/>
      </p:ext>
    </p:extLst>
  </p:cmAuthor>
  <p:cmAuthor id="17" name="Jennifer Eimers" initials="JE" lastIdx="4" clrIdx="16">
    <p:extLst>
      <p:ext uri="{19B8F6BF-5375-455C-9EA6-DF929625EA0E}">
        <p15:presenceInfo xmlns:p15="http://schemas.microsoft.com/office/powerpoint/2012/main" userId="S::jeimers@clinicaloptions.com::e496f3f7-6a48-4339-9b0c-9f426a43f9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82"/>
    <a:srgbClr val="033453"/>
    <a:srgbClr val="F15D22"/>
    <a:srgbClr val="E1471D"/>
    <a:srgbClr val="015873"/>
    <a:srgbClr val="00823B"/>
    <a:srgbClr val="046376"/>
    <a:srgbClr val="01376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3" autoAdjust="0"/>
    <p:restoredTop sz="85891" autoAdjust="0"/>
  </p:normalViewPr>
  <p:slideViewPr>
    <p:cSldViewPr snapToGrid="0" showGuides="1">
      <p:cViewPr varScale="1">
        <p:scale>
          <a:sx n="112" d="100"/>
          <a:sy n="112" d="100"/>
        </p:scale>
        <p:origin x="408" y="96"/>
      </p:cViewPr>
      <p:guideLst>
        <p:guide orient="horz" pos="4128"/>
        <p:guide orient="horz" pos="1008"/>
        <p:guide orient="horz" pos="4032"/>
        <p:guide orient="horz" pos="151"/>
        <p:guide orient="horz" pos="258"/>
        <p:guide orient="horz" pos="3888"/>
        <p:guide orient="horz"/>
        <p:guide pos="312"/>
        <p:guide pos="7407"/>
        <p:guide pos="3843"/>
        <p:guide pos="453"/>
        <p:guide pos="5112"/>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presProps" Target="presProps.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tags" Target="tags/tag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handoutMaster" Target="handoutMasters/handoutMaster1.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linicaloptions.com/hiv/conference-coverage/retroviruses-2020/highlights/capsule-summary-slidesets/34?origin=2"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linicaloptions.com/hiv/conference-coverage/retroviruses-2020/highlights/capsule-summary-slidesets/81?origin=2"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linicaloptions.com/hiv/conference-coverage/retroviruses-2020/highlights/capsule-summary-slidesets/82"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In these </a:t>
            </a:r>
            <a:r>
              <a:rPr lang="en-US" sz="1200" kern="1200" dirty="0" err="1">
                <a:solidFill>
                  <a:schemeClr val="tx1"/>
                </a:solidFill>
                <a:effectLst/>
                <a:latin typeface="Arial" charset="0"/>
                <a:ea typeface="+mn-ea"/>
                <a:cs typeface="+mn-cs"/>
              </a:rPr>
              <a:t>slidenotes</a:t>
            </a:r>
            <a:r>
              <a:rPr lang="en-US" sz="1200" kern="1200" dirty="0">
                <a:solidFill>
                  <a:schemeClr val="tx1"/>
                </a:solidFill>
                <a:effectLst/>
                <a:latin typeface="Arial" charset="0"/>
                <a:ea typeface="+mn-ea"/>
                <a:cs typeface="+mn-cs"/>
              </a:rPr>
              <a:t>, </a:t>
            </a:r>
            <a:r>
              <a:rPr lang="en-US" sz="1200" kern="1200" dirty="0" err="1">
                <a:solidFill>
                  <a:schemeClr val="tx1"/>
                </a:solidFill>
                <a:effectLst/>
                <a:latin typeface="Arial" charset="0"/>
                <a:ea typeface="+mn-ea"/>
                <a:cs typeface="+mn-cs"/>
              </a:rPr>
              <a:t>Josep</a:t>
            </a:r>
            <a:r>
              <a:rPr lang="en-US" sz="1200" kern="1200" dirty="0">
                <a:solidFill>
                  <a:schemeClr val="tx1"/>
                </a:solidFill>
                <a:effectLst/>
                <a:latin typeface="Arial" charset="0"/>
                <a:ea typeface="+mn-ea"/>
                <a:cs typeface="+mn-cs"/>
              </a:rPr>
              <a:t> M. </a:t>
            </a:r>
            <a:r>
              <a:rPr lang="en-US" sz="1200" kern="1200" dirty="0" err="1">
                <a:solidFill>
                  <a:schemeClr val="tx1"/>
                </a:solidFill>
                <a:effectLst/>
                <a:latin typeface="Arial" charset="0"/>
                <a:ea typeface="+mn-ea"/>
                <a:cs typeface="+mn-cs"/>
              </a:rPr>
              <a:t>Llibre</a:t>
            </a:r>
            <a:r>
              <a:rPr lang="en-US" sz="1200" kern="1200" dirty="0">
                <a:solidFill>
                  <a:schemeClr val="tx1"/>
                </a:solidFill>
                <a:effectLst/>
                <a:latin typeface="Arial" charset="0"/>
                <a:ea typeface="+mn-ea"/>
                <a:cs typeface="+mn-cs"/>
              </a:rPr>
              <a:t>, MD, PhD, and I review new data from the 2020 Conference on Retroviruses and Opportunistic Infections (CROI) held virtually March 8-11 from Boston, Massachusetts. In our discussion, we will cover some of the most clinically relevant studies reported, with a focus on how the new findings may affect the practice of clinicians providing care for patients with HIV (PWH) in countries around the world.</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22673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4</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disclosures for the faculty who were involved in the production of these slides.</a:t>
            </a:r>
          </a:p>
        </p:txBody>
      </p:sp>
    </p:spTree>
    <p:extLst>
      <p:ext uri="{BB962C8B-B14F-4D97-AF65-F5344CB8AC3E}">
        <p14:creationId xmlns:p14="http://schemas.microsoft.com/office/powerpoint/2010/main" val="1745768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CAB, cabotegravir; ITT-E, intention-to-treat, exposed; LA, long-acting; RPV, rilpivirine; SoC, standard of care; VF, virologic failure.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For more information on this study, please go to: </a:t>
            </a:r>
            <a:endParaRPr lang="en-US"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u="sng" kern="1200" dirty="0">
                <a:solidFill>
                  <a:schemeClr val="tx1"/>
                </a:solidFill>
                <a:effectLst/>
                <a:latin typeface="Arial" charset="0"/>
                <a:ea typeface="+mn-ea"/>
                <a:cs typeface="+mn-cs"/>
                <a:hlinkClick r:id="rId3"/>
              </a:rPr>
              <a:t>https://www.clinicaloptions.com/hiv/conference-coverage/retroviruses-2020/highlights/capsule-summary-slidesets/34</a:t>
            </a:r>
            <a:endParaRPr lang="en-US" sz="1200" i="1"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One of the most highly anticipated antiretroviral treatment studies at CROI 2020 was ATLAS-2M.</a:t>
            </a:r>
            <a:r>
              <a:rPr lang="en-US" sz="1200" kern="1200" baseline="30000" dirty="0">
                <a:solidFill>
                  <a:schemeClr val="tx1"/>
                </a:solidFill>
                <a:effectLst/>
                <a:latin typeface="Arial" charset="0"/>
                <a:ea typeface="+mn-ea"/>
                <a:cs typeface="+mn-cs"/>
              </a:rPr>
              <a:t>[1]</a:t>
            </a:r>
            <a:r>
              <a:rPr lang="en-US" sz="1200" kern="1200" dirty="0">
                <a:solidFill>
                  <a:schemeClr val="tx1"/>
                </a:solidFill>
                <a:effectLst/>
                <a:latin typeface="Arial" charset="0"/>
                <a:ea typeface="+mn-ea"/>
                <a:cs typeface="+mn-cs"/>
              </a:rPr>
              <a:t> ATLAS-2M is a randomized trial investigating long-acting injectable cabotegravir (CAB) plus </a:t>
            </a:r>
            <a:r>
              <a:rPr lang="en-US" sz="1200" kern="1200" dirty="0" err="1">
                <a:solidFill>
                  <a:schemeClr val="tx1"/>
                </a:solidFill>
                <a:effectLst/>
                <a:latin typeface="Arial" charset="0"/>
                <a:ea typeface="+mn-ea"/>
                <a:cs typeface="+mn-cs"/>
              </a:rPr>
              <a:t>rilpivirine</a:t>
            </a:r>
            <a:r>
              <a:rPr lang="en-US" sz="1200" kern="1200" dirty="0">
                <a:solidFill>
                  <a:schemeClr val="tx1"/>
                </a:solidFill>
                <a:effectLst/>
                <a:latin typeface="Arial" charset="0"/>
                <a:ea typeface="+mn-ea"/>
                <a:cs typeface="+mn-cs"/>
              </a:rPr>
              <a:t> (RPV) in 1045 adults from 3 groups: patients already receiving long-acting CAB plus RPV in the original ATLAS trial (n = 654; 63%), patients receiving standard-of-care oral ART in the original ATLAS trial, and patients receiving standard-of-care oral ART outside of the original ATLAS study. After an oral lead-in phase for patients not already receiving long-acting CAB plus RPV, patients were randomized to long-acting injectable CAB plus RPV either every 4 weeks (Q4W), which is the regimen that has been studied the most, or every 8 weeks (Q8W).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140453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CAB, cabotegravir; ITT-E, intention-to-treat, exposed; LA, long-acting; NI, noninferiority margin; RPV, rilpivirine.</a:t>
            </a:r>
            <a:endParaRPr lang="en-US" dirty="0"/>
          </a:p>
          <a:p>
            <a:endParaRPr lang="en-US" dirty="0"/>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Virologic outcomes in this previously suppressed population were good and very similar between the 2 treatment arms. Indeed, at Week 48, 94.3% and 93.5% of patients in the Q8W and Q4W arms, respectively, remained suppressed. The adjusted treatment differences were small and well within the CIs for noninferiority, indicating that long-acting CAB plus RPV Q8W was noninferior to CAB plus RPV Q4W.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85498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BL, baseline; CAB, cabotegravir; CVF, confirmed virologic failure; DTG, dolutegravir; LA, long-acting; PBMC, </a:t>
            </a:r>
            <a:r>
              <a:rPr lang="en-US" sz="1200" b="0" i="1" kern="1200" dirty="0">
                <a:solidFill>
                  <a:schemeClr val="tx1"/>
                </a:solidFill>
                <a:effectLst/>
                <a:latin typeface="Arial" charset="0"/>
                <a:ea typeface="+mn-ea"/>
                <a:cs typeface="+mn-cs"/>
              </a:rPr>
              <a:t>peripheral blood mononuclear cell; </a:t>
            </a:r>
            <a:r>
              <a:rPr lang="en-US" sz="1200" i="1" kern="1200" dirty="0">
                <a:solidFill>
                  <a:schemeClr val="tx1"/>
                </a:solidFill>
                <a:effectLst/>
                <a:latin typeface="Arial" charset="0"/>
                <a:ea typeface="+mn-ea"/>
                <a:cs typeface="+mn-cs"/>
              </a:rPr>
              <a:t>RAM, resistance associated mutation; RPV, rilpivirine.</a:t>
            </a:r>
            <a:endParaRPr lang="en-US" dirty="0"/>
          </a:p>
          <a:p>
            <a:endParaRPr lang="en-US"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Virologic failure with the Q8W dosing strategy was 1.5%, and it appears that some of the patients who experienced failure had 2-class resistance. In the ATLAS and FLAIR trials evaluating long-acting injectable CAB plus RPV,</a:t>
            </a:r>
            <a:r>
              <a:rPr lang="en-US" sz="1200" kern="1200" baseline="30000" dirty="0">
                <a:solidFill>
                  <a:schemeClr val="tx1"/>
                </a:solidFill>
                <a:effectLst/>
                <a:latin typeface="Arial" charset="0"/>
                <a:ea typeface="+mn-ea"/>
                <a:cs typeface="+mn-cs"/>
              </a:rPr>
              <a:t>[2,3]</a:t>
            </a:r>
            <a:r>
              <a:rPr lang="en-US" sz="1200" kern="1200" dirty="0">
                <a:solidFill>
                  <a:schemeClr val="tx1"/>
                </a:solidFill>
                <a:effectLst/>
                <a:latin typeface="Arial" charset="0"/>
                <a:ea typeface="+mn-ea"/>
                <a:cs typeface="+mn-cs"/>
              </a:rPr>
              <a:t> the very few people who experienced virologic failure also selected for mutations which conferred resistance to RPV and mutations associated with INSTI resistance. Post hoc analysis of HIV-1 DNA in peripheral blood mononuclear cells in ATLAS-2M demonstrated the presence of preexisting major RPV resistance in 5 patients with virologic failure and preexisting major INSTI resistance in 1 patient with virologic failure in the Q8W dosing arm. The investigators noted that an analysis of factors contributing to virologic failure, including drug concentrations and baseline resistance, is ongoing.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By contrast, the development of INSTI resistance was not observed in patients who experienced virologic failure in the SWORD trials evaluating a switch to oral DTG plus RPV.</a:t>
            </a:r>
            <a:r>
              <a:rPr lang="en-US" sz="1200" kern="1200" baseline="30000" dirty="0">
                <a:solidFill>
                  <a:schemeClr val="tx1"/>
                </a:solidFill>
                <a:effectLst/>
                <a:latin typeface="Arial" charset="0"/>
                <a:ea typeface="+mn-ea"/>
                <a:cs typeface="+mn-cs"/>
              </a:rPr>
              <a:t>[4]</a:t>
            </a:r>
            <a:r>
              <a:rPr lang="en-US" sz="1200" kern="1200" dirty="0">
                <a:solidFill>
                  <a:schemeClr val="tx1"/>
                </a:solidFill>
                <a:effectLst/>
                <a:latin typeface="Arial" charset="0"/>
                <a:ea typeface="+mn-ea"/>
                <a:cs typeface="+mn-cs"/>
              </a:rPr>
              <a:t> Indeed, the observation of significant INSTI resistance at failure is unexpected with later-generation INSTIs. It is also notable that 5 patients who experienced virologic failure in ATLAS-2M had the L74I polymorphism, and this may open the door to selecting mutations with high level resistance to INSTIs. Since 3 of these patients had subtype A or A1 HIV, these data raise concerns about the use of this regimen in people with subtype A HIV.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 agree; it seems that this regimen works well for the great majority of people, but I would not currently recommend it for people with subtype A HIV.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9003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CAB, cabotegravir; ISR, injection-site reaction; </a:t>
            </a:r>
            <a:r>
              <a:rPr lang="en-US" i="1" dirty="0"/>
              <a:t>LA, long-acting; </a:t>
            </a:r>
            <a:r>
              <a:rPr lang="en-US" sz="1200" i="1" kern="1200" dirty="0">
                <a:solidFill>
                  <a:schemeClr val="tx1"/>
                </a:solidFill>
                <a:effectLst/>
                <a:latin typeface="Arial" charset="0"/>
                <a:ea typeface="+mn-ea"/>
                <a:cs typeface="+mn-cs"/>
              </a:rPr>
              <a:t>RPV, </a:t>
            </a:r>
            <a:r>
              <a:rPr lang="en-US" sz="1200" i="1" kern="1200" dirty="0" err="1">
                <a:solidFill>
                  <a:schemeClr val="tx1"/>
                </a:solidFill>
                <a:effectLst/>
                <a:latin typeface="Arial" charset="0"/>
                <a:ea typeface="+mn-ea"/>
                <a:cs typeface="+mn-cs"/>
              </a:rPr>
              <a:t>rilpivirine</a:t>
            </a:r>
            <a:r>
              <a:rPr lang="en-US" sz="1200" i="1" kern="1200" dirty="0">
                <a:solidFill>
                  <a:schemeClr val="tx1"/>
                </a:solidFill>
                <a:effectLst/>
                <a:latin typeface="Arial" charset="0"/>
                <a:ea typeface="+mn-ea"/>
                <a:cs typeface="+mn-cs"/>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results from ATLAS-2M are similar to those from ATLAS and FLAIR in that injection-site reactions (ISRs) were quite common, although the frequency appeared to decrease over time.</a:t>
            </a:r>
            <a:r>
              <a:rPr lang="en-US" sz="1200" kern="1200" baseline="30000" dirty="0">
                <a:solidFill>
                  <a:schemeClr val="tx1"/>
                </a:solidFill>
                <a:effectLst/>
                <a:latin typeface="Arial" charset="0"/>
                <a:ea typeface="+mn-ea"/>
                <a:cs typeface="+mn-cs"/>
              </a:rPr>
              <a:t>[2,3]</a:t>
            </a:r>
            <a:r>
              <a:rPr lang="en-US" sz="1200" kern="1200" dirty="0">
                <a:solidFill>
                  <a:schemeClr val="tx1"/>
                </a:solidFill>
                <a:effectLst/>
                <a:latin typeface="Arial" charset="0"/>
                <a:ea typeface="+mn-ea"/>
                <a:cs typeface="+mn-cs"/>
              </a:rPr>
              <a:t> However, as also observed in the previous studies, withdrawals due to ISRs were very infrequent, indicating that people are willing to tolerate this low-grade adverse event in order to receive an injectable long-acting treatment. Pain was the most common ISR event, and there were no significant differences in the frequency of ISRs between the 2 study arms in ATLAS-2M.</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49759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AE, adverse event; CAB, cabotegravir; LA, long-acting; RPV, </a:t>
            </a:r>
            <a:r>
              <a:rPr lang="en-US" sz="1200" i="1" kern="1200" dirty="0" err="1">
                <a:solidFill>
                  <a:schemeClr val="tx1"/>
                </a:solidFill>
                <a:effectLst/>
                <a:latin typeface="Arial" charset="0"/>
                <a:ea typeface="+mn-ea"/>
                <a:cs typeface="+mn-cs"/>
              </a:rPr>
              <a:t>rilpivirine</a:t>
            </a:r>
            <a:r>
              <a:rPr lang="en-US" sz="1200" i="1" kern="1200" dirty="0">
                <a:solidFill>
                  <a:schemeClr val="tx1"/>
                </a:solidFill>
                <a:effectLst/>
                <a:latin typeface="Arial" charset="0"/>
                <a:ea typeface="+mn-ea"/>
                <a:cs typeface="+mn-cs"/>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rates of all adverse events and treatment-related adverse events were higher that typically observed with oral therapy. This regimen requires 2 injections because the drugs are not </a:t>
            </a:r>
            <a:r>
              <a:rPr lang="en-US" sz="1200" kern="1200" dirty="0" err="1">
                <a:solidFill>
                  <a:schemeClr val="tx1"/>
                </a:solidFill>
                <a:effectLst/>
                <a:latin typeface="Arial" charset="0"/>
                <a:ea typeface="+mn-ea"/>
                <a:cs typeface="+mn-cs"/>
              </a:rPr>
              <a:t>coformulated</a:t>
            </a:r>
            <a:r>
              <a:rPr lang="en-US" sz="1200" kern="1200" dirty="0">
                <a:solidFill>
                  <a:schemeClr val="tx1"/>
                </a:solidFill>
                <a:effectLst/>
                <a:latin typeface="Arial" charset="0"/>
                <a:ea typeface="+mn-ea"/>
                <a:cs typeface="+mn-cs"/>
              </a:rPr>
              <a:t>, but the study showed that patients were very happy not to take pills every day and, therefore, did not consider this to be a substantial limitation. However, there is a potential selection bias in that these individuals were highly motivated to receive long-acting injectable therapy in a clinical trial; the patient preference results may not be applicable to the broader patient population.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928052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CAB, cabotegravir; </a:t>
            </a:r>
            <a:r>
              <a:rPr lang="en-US" i="1" dirty="0"/>
              <a:t>LA, long-acting; </a:t>
            </a:r>
            <a:r>
              <a:rPr lang="en-US" sz="1200" i="1" kern="1200" dirty="0">
                <a:solidFill>
                  <a:schemeClr val="tx1"/>
                </a:solidFill>
                <a:effectLst/>
                <a:latin typeface="Arial" charset="0"/>
                <a:ea typeface="+mn-ea"/>
                <a:cs typeface="+mn-cs"/>
              </a:rPr>
              <a:t>RPV, rilpivirine; SoC, standard of care.</a:t>
            </a:r>
            <a:endParaRPr lang="en-US" i="1" dirty="0"/>
          </a:p>
          <a:p>
            <a:endParaRPr lang="en-US" i="1" dirty="0"/>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 will be interested to see the results from a study looking at thigh administration since this may be a more straightforward way to administer these drugs, rather than into the gluteus </a:t>
            </a:r>
            <a:r>
              <a:rPr lang="en-US" sz="1200" kern="1200" dirty="0" err="1">
                <a:solidFill>
                  <a:schemeClr val="tx1"/>
                </a:solidFill>
                <a:effectLst/>
                <a:latin typeface="Arial" charset="0"/>
                <a:ea typeface="+mn-ea"/>
                <a:cs typeface="+mn-cs"/>
              </a:rPr>
              <a:t>medius</a:t>
            </a:r>
            <a:r>
              <a:rPr lang="en-US" sz="1200" kern="1200" dirty="0">
                <a:solidFill>
                  <a:schemeClr val="tx1"/>
                </a:solidFill>
                <a:effectLst/>
                <a:latin typeface="Arial" charset="0"/>
                <a:ea typeface="+mn-ea"/>
                <a:cs typeface="+mn-cs"/>
              </a:rPr>
              <a:t>, and could also offer the option for self-administration of the regimen. Considering that individuals throughout the world are tending to gain weight rather than lose weight, factors such as needle length and anatomical location may be challenging. I would, therefore, imagine that injecting into the thigh would be an easier site to get right.</a:t>
            </a:r>
          </a:p>
          <a:p>
            <a:endParaRPr lang="en-US" sz="1200" i="1"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It will be important to better understand what is driving the difference in virologic failures between the Q8W and Q4W dosing. Although it is a very small difference in these Week 48 data, we should have a low tolerance of virologic failure and resistance in a previously suppressed population.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As such, I eagerly await additional analyses, particularly around the pharmacology, where it would be reassuring to confirm whether drug exposures with the Q8W regimen were sufficient throughout the dosing period. In addition, we need to learn more about whether genetic polymorphisms may affect responses, whether body mass index has an impact on drug absorption and drug levels, and whether patient sex plays a role.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Many patients in my clinic in the United Kingdom are very interested in the prospect for a long-acting injectable HIV treatment. A monthly injection would represent important progress, and it is also encouraging that the future will likely bring additional, less-frequent options, like the every-2-month regimen studied here, and implants. However, we may need to choose the right people for less frequent dosing to ensure that we do not risk losing viral suppression and diminishing their treatment options with dual-class resistance. My current intention would be to take a cautious approach and not use Q8W dosing unless the patient was already suppressed on Q4W injectable therapy.</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regimen studied here is quite attractive for the right person, with only 6 doses required per year. In Spain, ARVs are received in the hospital pharmacy, so people could receive a shot in the hospital pharmacy or even in ambulatory healthcare.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 agree. As long-acting therapy becomes available, we will learn the best ways to implement the administration of these injections, which will vary of course from one patient population to the next.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In March 2020, shortly after CROI 2020, Canada became the first country to approve long-acting CAB plus RPV for use as a switch regimen in </a:t>
            </a:r>
            <a:r>
              <a:rPr lang="en-US" sz="1200" kern="1200" dirty="0" err="1">
                <a:solidFill>
                  <a:schemeClr val="tx1"/>
                </a:solidFill>
                <a:effectLst/>
                <a:latin typeface="Arial" charset="0"/>
                <a:ea typeface="+mn-ea"/>
                <a:cs typeface="+mn-cs"/>
              </a:rPr>
              <a:t>virologically</a:t>
            </a:r>
            <a:r>
              <a:rPr lang="en-US" sz="1200" kern="1200" dirty="0">
                <a:solidFill>
                  <a:schemeClr val="tx1"/>
                </a:solidFill>
                <a:effectLst/>
                <a:latin typeface="Arial" charset="0"/>
                <a:ea typeface="+mn-ea"/>
                <a:cs typeface="+mn-cs"/>
              </a:rPr>
              <a:t> suppressed patients, delivered by IM injection once per month. This approval should soon yield real-world data to help inform implementation approaches.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For some patients, we may be able to link the injection to other services they might be accessing, such as drug dependency services, mental health services, and perhaps regular contraceptive injections.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Finally, I think we are going to need to move away from hospital-focused treatment and explore how to safely deliver these treatments in the community. With a Q8W dosing schedule, it may be very important to ensure that people are able to attend for their injections on time and do not miss dosing cycles.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23522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 bictegravir; BL, baseline; FTC, emtricitabine; PWH, patients with HIV; TAF, tenofovir alafenamide.</a:t>
            </a:r>
          </a:p>
          <a:p>
            <a:endParaRPr lang="en-US" i="1" dirty="0"/>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BRAAVE study investigated the efficacy of BIC/FTC/TAF in black PWH who were </a:t>
            </a:r>
            <a:r>
              <a:rPr lang="en-US" sz="1200" kern="1200" dirty="0" err="1">
                <a:solidFill>
                  <a:schemeClr val="tx1"/>
                </a:solidFill>
                <a:effectLst/>
                <a:latin typeface="Arial" charset="0"/>
                <a:ea typeface="+mn-ea"/>
                <a:cs typeface="+mn-cs"/>
              </a:rPr>
              <a:t>virologically</a:t>
            </a:r>
            <a:r>
              <a:rPr lang="en-US" sz="1200" kern="1200" dirty="0">
                <a:solidFill>
                  <a:schemeClr val="tx1"/>
                </a:solidFill>
                <a:effectLst/>
                <a:latin typeface="Arial" charset="0"/>
                <a:ea typeface="+mn-ea"/>
                <a:cs typeface="+mn-cs"/>
              </a:rPr>
              <a:t> suppressed, and the investigators evaluated the effect of preexisting drug resistance on outcomes.</a:t>
            </a:r>
            <a:r>
              <a:rPr lang="en-US" sz="1200" kern="1200" baseline="30000" dirty="0">
                <a:solidFill>
                  <a:schemeClr val="tx1"/>
                </a:solidFill>
                <a:effectLst/>
                <a:latin typeface="Arial" charset="0"/>
                <a:ea typeface="+mn-ea"/>
                <a:cs typeface="+mn-cs"/>
              </a:rPr>
              <a:t>[5]</a:t>
            </a:r>
            <a:r>
              <a:rPr lang="en-US" sz="1200" kern="1200" dirty="0">
                <a:solidFill>
                  <a:schemeClr val="tx1"/>
                </a:solidFill>
                <a:effectLst/>
                <a:latin typeface="Arial" charset="0"/>
                <a:ea typeface="+mn-ea"/>
                <a:cs typeface="+mn-cs"/>
              </a:rPr>
              <a:t> In this study, 495 patients were randomized 2:1 to either switch to BIC/FTC/TAF or to continue their baseline regimen of any 2 NRTIs plus a third agent. A total of 13% of patients in the switch to BIC/FTC/TAF arm and 16% in the continued baseline ART arm had baseline NRTI resistance, most of which was M184V/I. NNRTI resistance was observed in 21% and 19% of BIC/FTC/TAF and continued baseline ART participants, respectively, and PI resistance was observed in 11% and 15%, respectively. Baseline genotypic resistance analysis included use of historical genotyping reports when available and HIV-1 </a:t>
            </a:r>
            <a:r>
              <a:rPr lang="en-US" sz="1200" kern="1200" dirty="0" err="1">
                <a:solidFill>
                  <a:schemeClr val="tx1"/>
                </a:solidFill>
                <a:effectLst/>
                <a:latin typeface="Arial" charset="0"/>
                <a:ea typeface="+mn-ea"/>
                <a:cs typeface="+mn-cs"/>
              </a:rPr>
              <a:t>proviral</a:t>
            </a:r>
            <a:r>
              <a:rPr lang="en-US" sz="1200" kern="1200" dirty="0">
                <a:solidFill>
                  <a:schemeClr val="tx1"/>
                </a:solidFill>
                <a:effectLst/>
                <a:latin typeface="Arial" charset="0"/>
                <a:ea typeface="+mn-ea"/>
                <a:cs typeface="+mn-cs"/>
              </a:rPr>
              <a:t> DNA genotype testing.</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At Week 24, the investigators found that, regardless of baseline NRTI resistance, including M184V/I, virologic suppression rates were very high and similar in both treatment arms. This is certainly reassuring and helps support the idea that we may now have options outside of the PI class for patients with NRTI resistance.</a:t>
            </a:r>
          </a:p>
          <a:p>
            <a:endParaRPr lang="en-US" sz="1200" i="1"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 would like to point out a couple of considerations when interpreting these data. First, I think we need to be cautious not to extrapolate these data from people who were </a:t>
            </a:r>
            <a:r>
              <a:rPr lang="en-US" sz="1200" kern="1200" dirty="0" err="1">
                <a:solidFill>
                  <a:schemeClr val="tx1"/>
                </a:solidFill>
                <a:effectLst/>
                <a:latin typeface="Arial" charset="0"/>
                <a:ea typeface="+mn-ea"/>
                <a:cs typeface="+mn-cs"/>
              </a:rPr>
              <a:t>virologically</a:t>
            </a:r>
            <a:r>
              <a:rPr lang="en-US" sz="1200" kern="1200" dirty="0">
                <a:solidFill>
                  <a:schemeClr val="tx1"/>
                </a:solidFill>
                <a:effectLst/>
                <a:latin typeface="Arial" charset="0"/>
                <a:ea typeface="+mn-ea"/>
                <a:cs typeface="+mn-cs"/>
              </a:rPr>
              <a:t> suppressed at baseline to people with virologic failure and resistance. I hope that data on this will be forthcoming, but currently I do not think BIC/FTC/TAF has been challenged in that setting.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Second, although Week 24 data are important and often reflect Week 48 and longer-term results, I think it is still too early to say that this is a safe regimen in people with resistance. </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 think this study is important to help us understand the impact of the archived M184V/I mutation. It is reassuring to see that 100% of patients with preexisting M184V/I maintained virologic suppression through 24 weeks after a switch to BIC/FTC/TAF. Therefore, it appears that the impact of the archived mutations is very limited with this regimen.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One other thing to note is that, like some of the other BIC/FTC/TAF studies that we have seen, the preexisting resistance was a mixture of historical genotypes and </a:t>
            </a:r>
            <a:r>
              <a:rPr lang="en-US" sz="1200" kern="1200" dirty="0" err="1">
                <a:solidFill>
                  <a:schemeClr val="tx1"/>
                </a:solidFill>
                <a:effectLst/>
                <a:latin typeface="Arial" charset="0"/>
                <a:ea typeface="+mn-ea"/>
                <a:cs typeface="+mn-cs"/>
              </a:rPr>
              <a:t>proviral</a:t>
            </a:r>
            <a:r>
              <a:rPr lang="en-US" sz="1200" kern="1200" dirty="0">
                <a:solidFill>
                  <a:schemeClr val="tx1"/>
                </a:solidFill>
                <a:effectLst/>
                <a:latin typeface="Arial" charset="0"/>
                <a:ea typeface="+mn-ea"/>
                <a:cs typeface="+mn-cs"/>
              </a:rPr>
              <a:t> DNA sequencing, and there is still some debate about whether resistance by </a:t>
            </a:r>
            <a:r>
              <a:rPr lang="en-US" sz="1200" kern="1200" dirty="0" err="1">
                <a:solidFill>
                  <a:schemeClr val="tx1"/>
                </a:solidFill>
                <a:effectLst/>
                <a:latin typeface="Arial" charset="0"/>
                <a:ea typeface="+mn-ea"/>
                <a:cs typeface="+mn-cs"/>
              </a:rPr>
              <a:t>proviral</a:t>
            </a:r>
            <a:r>
              <a:rPr lang="en-US" sz="1200" kern="1200" dirty="0">
                <a:solidFill>
                  <a:schemeClr val="tx1"/>
                </a:solidFill>
                <a:effectLst/>
                <a:latin typeface="Arial" charset="0"/>
                <a:ea typeface="+mn-ea"/>
                <a:cs typeface="+mn-cs"/>
              </a:rPr>
              <a:t> sequencing means the same as that observed with historical genotypes. A small pilot study from Spain evaluated a different strategy, switching to a 2-drug regimen of DTG/lamivudine, in patients with a history of the M184V/I mutation that persisted on </a:t>
            </a:r>
            <a:r>
              <a:rPr lang="en-US" sz="1200" kern="1200" dirty="0" err="1">
                <a:solidFill>
                  <a:schemeClr val="tx1"/>
                </a:solidFill>
                <a:effectLst/>
                <a:latin typeface="Arial" charset="0"/>
                <a:ea typeface="+mn-ea"/>
                <a:cs typeface="+mn-cs"/>
              </a:rPr>
              <a:t>proviral</a:t>
            </a:r>
            <a:r>
              <a:rPr lang="en-US" sz="1200" kern="1200" dirty="0">
                <a:solidFill>
                  <a:schemeClr val="tx1"/>
                </a:solidFill>
                <a:effectLst/>
                <a:latin typeface="Arial" charset="0"/>
                <a:ea typeface="+mn-ea"/>
                <a:cs typeface="+mn-cs"/>
              </a:rPr>
              <a:t> DNA next-generation sequencing (but not on </a:t>
            </a:r>
            <a:r>
              <a:rPr lang="en-US" sz="1200" kern="1200" dirty="0" err="1">
                <a:solidFill>
                  <a:schemeClr val="tx1"/>
                </a:solidFill>
                <a:effectLst/>
                <a:latin typeface="Arial" charset="0"/>
                <a:ea typeface="+mn-ea"/>
                <a:cs typeface="+mn-cs"/>
              </a:rPr>
              <a:t>proviral</a:t>
            </a:r>
            <a:r>
              <a:rPr lang="en-US" sz="1200" kern="1200" dirty="0">
                <a:solidFill>
                  <a:schemeClr val="tx1"/>
                </a:solidFill>
                <a:effectLst/>
                <a:latin typeface="Arial" charset="0"/>
                <a:ea typeface="+mn-ea"/>
                <a:cs typeface="+mn-cs"/>
              </a:rPr>
              <a:t> DNA Sanger sequencing).</a:t>
            </a:r>
            <a:r>
              <a:rPr lang="en-US" sz="1200" kern="1200" baseline="30000" dirty="0">
                <a:solidFill>
                  <a:schemeClr val="tx1"/>
                </a:solidFill>
                <a:effectLst/>
                <a:latin typeface="Arial" charset="0"/>
                <a:ea typeface="+mn-ea"/>
                <a:cs typeface="+mn-cs"/>
              </a:rPr>
              <a:t>[6]</a:t>
            </a:r>
            <a:r>
              <a:rPr lang="en-US" sz="1200" kern="1200" dirty="0">
                <a:solidFill>
                  <a:schemeClr val="tx1"/>
                </a:solidFill>
                <a:effectLst/>
                <a:latin typeface="Arial" charset="0"/>
                <a:ea typeface="+mn-ea"/>
                <a:cs typeface="+mn-cs"/>
              </a:rPr>
              <a:t> The basis for this study is the idea that archived resistance may actually become unimportant or even disappear completely over time. I think we will learn more over time about how best to utilize both historical genotypes and our current tests to see whether or not old resistance remains an issue for people who have been suppressed for many years. </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Yes, that is a good point. Actually, that study from Spain reported 48-week and 96-week data at CROI 2020,</a:t>
            </a:r>
            <a:r>
              <a:rPr lang="en-US" sz="1200" kern="1200" baseline="30000" dirty="0">
                <a:solidFill>
                  <a:schemeClr val="tx1"/>
                </a:solidFill>
                <a:effectLst/>
                <a:latin typeface="Arial" charset="0"/>
                <a:ea typeface="+mn-ea"/>
                <a:cs typeface="+mn-cs"/>
              </a:rPr>
              <a:t>[7]</a:t>
            </a:r>
            <a:r>
              <a:rPr lang="en-US" sz="1200" kern="1200" dirty="0">
                <a:solidFill>
                  <a:schemeClr val="tx1"/>
                </a:solidFill>
                <a:effectLst/>
                <a:latin typeface="Arial" charset="0"/>
                <a:ea typeface="+mn-ea"/>
                <a:cs typeface="+mn-cs"/>
              </a:rPr>
              <a:t> and they have not seen any cases of virologic failure. However, the prevalence of the M184V/I mutation was relatively low and they excluded people with majority M184V. It is quite clear that, upon virologic suppression, the M184V/I mutation suffers a progressive waning and will likely disappear. Therefore, if it has been a long time since failure and selection of the M184V/I mutation, this mutation will probably have disappeared or have a very low impact on future treatment. Without longer-term data, however, my current recommendation is for patients with historical FTC resistance to stay on a 3-drug regimen, including TAF </a:t>
            </a:r>
            <a:r>
              <a:rPr lang="en-US" sz="1200" kern="1200" dirty="0" err="1">
                <a:solidFill>
                  <a:schemeClr val="tx1"/>
                </a:solidFill>
                <a:effectLst/>
                <a:latin typeface="Arial" charset="0"/>
                <a:ea typeface="+mn-ea"/>
                <a:cs typeface="+mn-cs"/>
              </a:rPr>
              <a:t>orTDF</a:t>
            </a:r>
            <a:r>
              <a:rPr lang="en-US" sz="1200" kern="1200" dirty="0">
                <a:solidFill>
                  <a:schemeClr val="tx1"/>
                </a:solidFill>
                <a:effectLst/>
                <a:latin typeface="Arial" charset="0"/>
                <a:ea typeface="+mn-ea"/>
                <a:cs typeface="+mn-cs"/>
              </a:rPr>
              <a:t>.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97772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CrCl, creatinine clearance; CVD, cardiovascular disease; DTG, dolutegravir; EFV, efavirenz; FTC, emtricitabine; IDF, International Diabetes Federation; NI, noninferiority; T2DM, type 2 diabetes mellitus; TAF, tenofovir alafenamide; TB, tuberculosis; TDF, tenofovir disoproxil fumarate.</a:t>
            </a:r>
          </a:p>
          <a:p>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For more information on this study, please go to: </a:t>
            </a:r>
            <a:endParaRPr lang="en-US" i="1" baseline="0" dirty="0"/>
          </a:p>
          <a:p>
            <a:r>
              <a:rPr lang="en-US" sz="1200" u="sng" kern="1200" dirty="0">
                <a:solidFill>
                  <a:schemeClr val="tx1"/>
                </a:solidFill>
                <a:effectLst/>
                <a:latin typeface="Arial" charset="0"/>
                <a:ea typeface="+mn-ea"/>
                <a:cs typeface="+mn-cs"/>
                <a:hlinkClick r:id="rId3"/>
              </a:rPr>
              <a:t>https://www.clinicaloptions.com/hiv/conference-coverage/retroviruses-2020/highlights/capsule-summary-slidesets/81</a:t>
            </a:r>
            <a:endParaRPr lang="en-US" sz="1200" u="sng" kern="1200" dirty="0">
              <a:solidFill>
                <a:schemeClr val="tx1"/>
              </a:solidFill>
              <a:effectLst/>
              <a:latin typeface="Arial" charset="0"/>
              <a:ea typeface="+mn-ea"/>
              <a:cs typeface="+mn-cs"/>
            </a:endParaRPr>
          </a:p>
          <a:p>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We will now discuss metabolic outcomes from the ADVANCE trial, which is an ongoing, open-label phase III noninferiority trial conducted in Johannesburg, South Africa, evaluating differences between first-line DTG plus either FTC/TAF or FTC/TDF vs EFV/FTC/TDF.</a:t>
            </a:r>
            <a:r>
              <a:rPr lang="en-US" sz="1200" kern="1200" baseline="30000" dirty="0">
                <a:solidFill>
                  <a:schemeClr val="tx1"/>
                </a:solidFill>
                <a:effectLst/>
                <a:latin typeface="Arial" charset="0"/>
                <a:ea typeface="+mn-ea"/>
                <a:cs typeface="+mn-cs"/>
              </a:rPr>
              <a:t>[8]</a:t>
            </a:r>
            <a:r>
              <a:rPr lang="en-US" sz="1200" kern="1200" dirty="0">
                <a:solidFill>
                  <a:schemeClr val="tx1"/>
                </a:solidFill>
                <a:effectLst/>
                <a:latin typeface="Arial" charset="0"/>
                <a:ea typeface="+mn-ea"/>
                <a:cs typeface="+mn-cs"/>
              </a:rPr>
              <a:t> Briefly, 1053 ART-naive patients with HIV-1 RNA ≥ 500 copies/mL were randomized across the 3 trial arms and evaluated for regimen efficacy and safety. At baseline, the overall population was 99% black and 59% female, mean age was 32 years, mean CD4+ cell count was approximately 340 cells/mm</a:t>
            </a:r>
            <a:r>
              <a:rPr lang="en-US" sz="1200" kern="1200" baseline="30000" dirty="0">
                <a:solidFill>
                  <a:schemeClr val="tx1"/>
                </a:solidFill>
                <a:effectLst/>
                <a:latin typeface="Arial" charset="0"/>
                <a:ea typeface="+mn-ea"/>
                <a:cs typeface="+mn-cs"/>
              </a:rPr>
              <a:t>3</a:t>
            </a:r>
            <a:r>
              <a:rPr lang="en-US" sz="1200" kern="1200" dirty="0">
                <a:solidFill>
                  <a:schemeClr val="tx1"/>
                </a:solidFill>
                <a:effectLst/>
                <a:latin typeface="Arial" charset="0"/>
                <a:ea typeface="+mn-ea"/>
                <a:cs typeface="+mn-cs"/>
              </a:rPr>
              <a:t>, and approximately 80% of participants had HIV-1 RNA &lt; 100,000 copies/</a:t>
            </a:r>
            <a:r>
              <a:rPr lang="en-US" sz="1200" kern="1200" dirty="0" err="1">
                <a:solidFill>
                  <a:schemeClr val="tx1"/>
                </a:solidFill>
                <a:effectLst/>
                <a:latin typeface="Arial" charset="0"/>
                <a:ea typeface="+mn-ea"/>
                <a:cs typeface="+mn-cs"/>
              </a:rPr>
              <a:t>mL.</a:t>
            </a:r>
            <a:r>
              <a:rPr lang="en-US" sz="120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522663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DTG, dolutegravir; DXA, dual-energy x-ray absorptiometry; EFV, efavirenz; FTC, emtricitabine; SAT, subcutaneous adipose tissue; TAF, tenofovir alafenamide; TDF, tenofovir disoproxil fumarate; VAT, visceral adipose tissue.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It has been previously reported from this study that patients treated with DTG—particularly those also receiving TAF—experienced more weight gain, progressed to higher body mass index categories, and had higher rates of overweight and obesity.</a:t>
            </a:r>
            <a:r>
              <a:rPr lang="en-US" sz="1200" kern="1200" baseline="30000" dirty="0">
                <a:solidFill>
                  <a:schemeClr val="tx1"/>
                </a:solidFill>
                <a:effectLst/>
                <a:latin typeface="Arial" charset="0"/>
                <a:ea typeface="+mn-ea"/>
                <a:cs typeface="+mn-cs"/>
              </a:rPr>
              <a:t>[9]</a:t>
            </a:r>
            <a:r>
              <a:rPr lang="en-US" sz="1200" kern="1200" dirty="0">
                <a:solidFill>
                  <a:schemeClr val="tx1"/>
                </a:solidFill>
                <a:effectLst/>
                <a:latin typeface="Arial" charset="0"/>
                <a:ea typeface="+mn-ea"/>
                <a:cs typeface="+mn-cs"/>
              </a:rPr>
              <a:t> In the current analysis, investigators examined the metabolic impact of this weight gain. One reason to study this question is because some have postulated that this weight gain may be a return-to-health phenomenon and not pathologic. Therefore, this study examined whether this weight gain leads to benign (nonmetabolic) obesity or to adverse metabolic outcomes.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646074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BP, blood pressure; </a:t>
            </a:r>
            <a:r>
              <a:rPr lang="en-US" sz="1200" i="1" dirty="0">
                <a:latin typeface="Arial" panose="020B0604020202020204" pitchFamily="34" charset="0"/>
                <a:cs typeface="Arial" panose="020B0604020202020204" pitchFamily="34" charset="0"/>
              </a:rPr>
              <a:t>DTG, dolutegravir; EFV, efavirenz; FTC, emtricitabine; </a:t>
            </a:r>
            <a:r>
              <a:rPr lang="en-US" i="1" dirty="0"/>
              <a:t>HDL, high-density lipoprotein; LDL, low-density lipoprotein;</a:t>
            </a:r>
            <a:r>
              <a:rPr lang="en-US" sz="1200" i="1" dirty="0">
                <a:latin typeface="Arial" panose="020B0604020202020204" pitchFamily="34" charset="0"/>
                <a:cs typeface="Arial" panose="020B0604020202020204" pitchFamily="34" charset="0"/>
              </a:rPr>
              <a:t> TAF, tenofovir alafenamide; TDF, tenofovir disoproxil</a:t>
            </a:r>
            <a:r>
              <a:rPr lang="en-US" sz="1200" i="1" dirty="0">
                <a:solidFill>
                  <a:srgbClr val="000000"/>
                </a:solidFill>
                <a:latin typeface="Arial" panose="020B0604020202020204" pitchFamily="34" charset="0"/>
                <a:cs typeface="Arial" panose="020B0604020202020204" pitchFamily="34" charset="0"/>
              </a:rPr>
              <a:t> fumarate.</a:t>
            </a:r>
            <a:endParaRPr lang="en-US" dirty="0"/>
          </a:p>
          <a:p>
            <a:endParaRPr lang="en-US"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Investigators found that patients treated with both DTG plus FTC/TAF and EFV/FTC/TDF had significantly worse lipid profiles at 96 weeks vs patients treated with DTG plus FTC/TDF. This is expected for EFV and its poor lipid profile has been reported previously.</a:t>
            </a:r>
            <a:r>
              <a:rPr lang="en-US" sz="1200" kern="1200" baseline="30000" dirty="0">
                <a:solidFill>
                  <a:schemeClr val="tx1"/>
                </a:solidFill>
                <a:effectLst/>
                <a:latin typeface="Arial" charset="0"/>
                <a:ea typeface="+mn-ea"/>
                <a:cs typeface="+mn-cs"/>
              </a:rPr>
              <a:t>[10]</a:t>
            </a:r>
            <a:r>
              <a:rPr lang="en-US" sz="1200" kern="1200" dirty="0">
                <a:solidFill>
                  <a:schemeClr val="tx1"/>
                </a:solidFill>
                <a:effectLst/>
                <a:latin typeface="Arial" charset="0"/>
                <a:ea typeface="+mn-ea"/>
                <a:cs typeface="+mn-cs"/>
              </a:rPr>
              <a:t> In addition, increases in fasting glucose from baseline to Week 96 were significantly lower with DTG plus FTC/TAF or DTG plus FTC/TDF vs EFV/FTC/TDF. Change in systolic blood pressure was significantly less favorably with DTG plus FTC/TAF vs DTG plus FTC/TDF. </a:t>
            </a:r>
          </a:p>
          <a:p>
            <a:r>
              <a:rPr lang="en-US" sz="1200" kern="1200" dirty="0">
                <a:solidFill>
                  <a:schemeClr val="tx1"/>
                </a:solidFill>
                <a:effectLst/>
                <a:latin typeface="Arial" charset="0"/>
                <a:ea typeface="+mn-ea"/>
                <a:cs typeface="+mn-cs"/>
              </a:rPr>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2763611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BMI, body mass index; BP, blood pressure; DTG, dolutegravir; EFV, efavirenz; FTC, emtricitabine; HDL, high-density lipoprotein; TAF, tenofovir alafenamide; TDF, tenofovir disoproxil fumarate.</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Next, the investigators looked at the proportion of patients who had metabolic syndrome, which is defined as clinical obesity (body mass index &gt; 30) and any 2 of the following: increased triglycerides, reduced high-density lipoprotein cholesterol, increased blood pressure, and increased fasting glucose. They found that the proportion of patients who had metabolic syndrome was significantly higher at 2 years with DTG plus FTC/TAF vs EFV/FTC/TDF at 8% and 3%, respectively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.031).</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328952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BP, blood pressure; DTG, dolutegravir; EFV, efavirenz; FTC, emtricitabine; HDL, high-density lipoprotein; MI, myocardial infarction; TAF, tenofovir alafenamide; TDF, tenofovir disoproxil fumarate.</a:t>
            </a:r>
            <a:endParaRPr lang="en-US" dirty="0"/>
          </a:p>
          <a:p>
            <a:endParaRPr lang="en-US"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Investigators also estimated the cardiovascular and diabetes risks associated with these regimens. Although the Framingham risk equation did not show a statistically significant difference in the 10-year estimated risk of myocardial infarction or coronary death between the regimens, the QRISK algorithm, which incorporates ethnicity, did show a statistically significant higher increase in risk with DTG plus FTC/TAF vs EFV/FTC/TDF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.027).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1203487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BMI, body mass index; BP, blood pressure; CKD, chronic kidney disease; DTG, dolutegravir; EFV, efavirenz; FTC, emtricitabine; SLE, systemic lupus erythematous; TAF, tenofovir alafenamide; TDF, tenofovir disoproxil fumarate.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593514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BMI, body mass index; DTG, dolutegravir; EFV, efavirenz; FTC, emtricitabine; TAF, tenofovir alafenamide; TDF, tenofovir disoproxil fumarate; TIA, transient ischemic attack.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Finally, investigators estimated the impact of these regimens on diabetes risk with the QDIABETES equation, which is available online. They found, again, that there were statistically significant differences in the scores between these regimens. Overall, patients had a higher increase in 10-year risk of developing diabetes with DTG plus FTC/TAF or EFV/FTC/TDF vs DTG plus FTC/TDF (</a:t>
            </a:r>
            <a:r>
              <a:rPr lang="en-US" sz="1200" i="1" kern="1200" dirty="0">
                <a:solidFill>
                  <a:schemeClr val="tx1"/>
                </a:solidFill>
                <a:effectLst/>
                <a:latin typeface="Arial" charset="0"/>
                <a:ea typeface="+mn-ea"/>
                <a:cs typeface="+mn-cs"/>
              </a:rPr>
              <a:t>P = </a:t>
            </a:r>
            <a:r>
              <a:rPr lang="en-US" sz="1200" kern="1200" dirty="0">
                <a:solidFill>
                  <a:schemeClr val="tx1"/>
                </a:solidFill>
                <a:effectLst/>
                <a:latin typeface="Arial" charset="0"/>
                <a:ea typeface="+mn-ea"/>
                <a:cs typeface="+mn-cs"/>
              </a:rPr>
              <a:t>.004 and .005, respectively, at Week 96).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Therefore, although greater weight increases and rates of obesity with DTG plus FTC/TAF have been previously observed,</a:t>
            </a:r>
            <a:r>
              <a:rPr lang="en-US" sz="1200" kern="1200" baseline="30000" dirty="0">
                <a:solidFill>
                  <a:schemeClr val="tx1"/>
                </a:solidFill>
                <a:effectLst/>
                <a:latin typeface="Arial" charset="0"/>
                <a:ea typeface="+mn-ea"/>
                <a:cs typeface="+mn-cs"/>
              </a:rPr>
              <a:t>[9]</a:t>
            </a:r>
            <a:r>
              <a:rPr lang="en-US" sz="1200" kern="1200" dirty="0">
                <a:solidFill>
                  <a:schemeClr val="tx1"/>
                </a:solidFill>
                <a:effectLst/>
                <a:latin typeface="Arial" charset="0"/>
                <a:ea typeface="+mn-ea"/>
                <a:cs typeface="+mn-cs"/>
              </a:rPr>
              <a:t> the current analysis shows that DTG plus FTC/TAF was associated with a significantly higher increase in risk of heart attack or stroke vs EFV/FTC/TDF at Week 96 and a significantly higher increase in predicted 10-year diabetes risk vs DTG plus FTC/TDF.</a:t>
            </a:r>
          </a:p>
          <a:p>
            <a:endParaRPr lang="en-US" sz="1200"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These results were somewhat expected, given the weight signals from the original study. For me, this confirms that TAF with a second-generation INSTI may have a substantial metabolic impact. Since this study was conducted in a relatively young population, one concern could be whether this will be amplified in older individuals. Indeed, a single-arm retrospective study in the United States published in 2019 showed that switching from TDF to TAF in an older population (mean age: 50 years) significantly increased the cardiovascular risk.</a:t>
            </a:r>
            <a:r>
              <a:rPr lang="en-US" sz="1200" kern="1200" baseline="30000" dirty="0">
                <a:solidFill>
                  <a:schemeClr val="tx1"/>
                </a:solidFill>
                <a:effectLst/>
                <a:latin typeface="Arial" charset="0"/>
                <a:ea typeface="+mn-ea"/>
                <a:cs typeface="+mn-cs"/>
              </a:rPr>
              <a:t>[11]</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Given these collective results, I would try to avoid a second-generation INSTI in combination with TAF in older people. For example, in an older patient with no relevant baseline resistance who was hepatitis B immune, I would prefer DTG/lamivudine over DTG plus FTC/TAF because I think that regimen is more metabolically friendly. </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Absolutely. I think this is a new piece in the jigsaw puzzle as we try to understand the relationship between weight gain and ARV exposure. Here, we see that weight gain is associated with adverse metabolic outcomes, which is important because some were attributing this result as a return-to-health effect due to better gastrointestinal tolerability, rather than an effect intrinsic to the treatment.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While we are trying to learn more about the mechanism of weight gain and whether it is reversible, I think it is important to counsel patients about this adverse event because a prepared person may gain less weight than someone who is not warned about the effect. So, although we await the “why,” we should counsel about the “what.”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3557870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DTG, dolutegravir; DXA, </a:t>
            </a:r>
            <a:r>
              <a:rPr lang="en-US" sz="1200" b="0" i="1" kern="1200" dirty="0">
                <a:solidFill>
                  <a:schemeClr val="tx1"/>
                </a:solidFill>
                <a:effectLst/>
                <a:latin typeface="Arial" charset="0"/>
                <a:ea typeface="+mn-ea"/>
                <a:cs typeface="+mn-cs"/>
              </a:rPr>
              <a:t>dual energy x-ray absorptiometry; </a:t>
            </a:r>
            <a:r>
              <a:rPr lang="en-US" i="1" dirty="0"/>
              <a:t>EFV, efavirenz; FTC, emtricitabine; SNP, </a:t>
            </a:r>
            <a:r>
              <a:rPr lang="en-US" sz="1200" i="1" dirty="0"/>
              <a:t>single nucleotide polymorphism; TDF, tenofovir disoproxil fumarate.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For more information on this study, please go to: </a:t>
            </a:r>
            <a:endParaRPr lang="en-US"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u="sng" kern="1200" dirty="0">
                <a:solidFill>
                  <a:schemeClr val="tx1"/>
                </a:solidFill>
                <a:effectLst/>
                <a:latin typeface="Arial" charset="0"/>
                <a:ea typeface="+mn-ea"/>
                <a:cs typeface="+mn-cs"/>
                <a:hlinkClick r:id="rId3"/>
              </a:rPr>
              <a:t>https://www.clinicaloptions.com/hiv/conference-coverage/retroviruses-2020/highlights/capsule-summary-slidesets/82</a:t>
            </a:r>
            <a:endParaRPr lang="en-US" sz="1200"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We also saw some data from ADVANCE on the influence of </a:t>
            </a:r>
            <a:r>
              <a:rPr lang="en-US" sz="1200" i="1" kern="1200" dirty="0">
                <a:solidFill>
                  <a:schemeClr val="tx1"/>
                </a:solidFill>
                <a:effectLst/>
                <a:latin typeface="Arial" charset="0"/>
                <a:ea typeface="+mn-ea"/>
                <a:cs typeface="+mn-cs"/>
              </a:rPr>
              <a:t>CYP2B6</a:t>
            </a:r>
            <a:r>
              <a:rPr lang="en-US" sz="1200" kern="1200" dirty="0">
                <a:solidFill>
                  <a:schemeClr val="tx1"/>
                </a:solidFill>
                <a:effectLst/>
                <a:latin typeface="Arial" charset="0"/>
                <a:ea typeface="+mn-ea"/>
                <a:cs typeface="+mn-cs"/>
              </a:rPr>
              <a:t> genotype on EFV-related weight changes.</a:t>
            </a:r>
            <a:r>
              <a:rPr lang="en-US" sz="1200" kern="1200" baseline="30000" dirty="0">
                <a:solidFill>
                  <a:schemeClr val="tx1"/>
                </a:solidFill>
                <a:effectLst/>
                <a:latin typeface="Arial" charset="0"/>
                <a:ea typeface="+mn-ea"/>
                <a:cs typeface="+mn-cs"/>
              </a:rPr>
              <a:t>[12]</a:t>
            </a:r>
            <a:r>
              <a:rPr lang="en-US" sz="1200" kern="1200" dirty="0">
                <a:solidFill>
                  <a:schemeClr val="tx1"/>
                </a:solidFill>
                <a:effectLst/>
                <a:latin typeface="Arial" charset="0"/>
                <a:ea typeface="+mn-ea"/>
                <a:cs typeface="+mn-cs"/>
              </a:rPr>
              <a:t> For some background on this study, recall that single-nucleotide polymorphisms (SNPs) in </a:t>
            </a:r>
            <a:r>
              <a:rPr lang="en-US" sz="1200" i="1" kern="1200" dirty="0">
                <a:solidFill>
                  <a:schemeClr val="tx1"/>
                </a:solidFill>
                <a:effectLst/>
                <a:latin typeface="Arial" charset="0"/>
                <a:ea typeface="+mn-ea"/>
                <a:cs typeface="+mn-cs"/>
              </a:rPr>
              <a:t>CYP2B6</a:t>
            </a:r>
            <a:r>
              <a:rPr lang="en-US" sz="1200" kern="1200" dirty="0">
                <a:solidFill>
                  <a:schemeClr val="tx1"/>
                </a:solidFill>
                <a:effectLst/>
                <a:latin typeface="Arial" charset="0"/>
                <a:ea typeface="+mn-ea"/>
                <a:cs typeface="+mn-cs"/>
              </a:rPr>
              <a:t> have been reported to be associated with higher EFV plasma concentrations, presumably as a result of slowed drug metabolism.</a:t>
            </a:r>
            <a:r>
              <a:rPr lang="en-US" sz="1200" kern="1200" baseline="30000" dirty="0">
                <a:solidFill>
                  <a:schemeClr val="tx1"/>
                </a:solidFill>
                <a:effectLst/>
                <a:latin typeface="Arial" charset="0"/>
                <a:ea typeface="+mn-ea"/>
                <a:cs typeface="+mn-cs"/>
              </a:rPr>
              <a:t>[13]</a:t>
            </a:r>
            <a:r>
              <a:rPr lang="en-US" sz="1200" kern="1200" dirty="0">
                <a:solidFill>
                  <a:schemeClr val="tx1"/>
                </a:solidFill>
                <a:effectLst/>
                <a:latin typeface="Arial" charset="0"/>
                <a:ea typeface="+mn-ea"/>
                <a:cs typeface="+mn-cs"/>
              </a:rPr>
              <a:t> Some data have shown that slow metabolizer </a:t>
            </a:r>
            <a:r>
              <a:rPr lang="en-US" sz="1200" i="1" kern="1200" dirty="0">
                <a:solidFill>
                  <a:schemeClr val="tx1"/>
                </a:solidFill>
                <a:effectLst/>
                <a:latin typeface="Arial" charset="0"/>
                <a:ea typeface="+mn-ea"/>
                <a:cs typeface="+mn-cs"/>
              </a:rPr>
              <a:t>CYP2B6</a:t>
            </a:r>
            <a:r>
              <a:rPr lang="en-US" sz="1200" kern="1200" dirty="0">
                <a:solidFill>
                  <a:schemeClr val="tx1"/>
                </a:solidFill>
                <a:effectLst/>
                <a:latin typeface="Arial" charset="0"/>
                <a:ea typeface="+mn-ea"/>
                <a:cs typeface="+mn-cs"/>
              </a:rPr>
              <a:t> genotypes are present in approximately 20% to 40% of Africans.</a:t>
            </a:r>
            <a:r>
              <a:rPr lang="en-US" sz="1200" kern="1200" baseline="30000" dirty="0">
                <a:solidFill>
                  <a:schemeClr val="tx1"/>
                </a:solidFill>
                <a:effectLst/>
                <a:latin typeface="Arial" charset="0"/>
                <a:ea typeface="+mn-ea"/>
                <a:cs typeface="+mn-cs"/>
              </a:rPr>
              <a:t>[13]</a:t>
            </a:r>
            <a:r>
              <a:rPr lang="en-US" sz="1200" kern="1200" dirty="0">
                <a:solidFill>
                  <a:schemeClr val="tx1"/>
                </a:solidFill>
                <a:effectLst/>
                <a:latin typeface="Arial" charset="0"/>
                <a:ea typeface="+mn-ea"/>
                <a:cs typeface="+mn-cs"/>
              </a:rPr>
              <a:t> In addition, higher weight gain has been observed with a switch from EFV to INSTI-based ART among </a:t>
            </a:r>
            <a:r>
              <a:rPr lang="en-US" sz="1200" i="1" kern="1200" dirty="0">
                <a:solidFill>
                  <a:schemeClr val="tx1"/>
                </a:solidFill>
                <a:effectLst/>
                <a:latin typeface="Arial" charset="0"/>
                <a:ea typeface="+mn-ea"/>
                <a:cs typeface="+mn-cs"/>
              </a:rPr>
              <a:t>CYP2B6</a:t>
            </a:r>
            <a:r>
              <a:rPr lang="en-US" sz="1200" kern="1200" dirty="0">
                <a:solidFill>
                  <a:schemeClr val="tx1"/>
                </a:solidFill>
                <a:effectLst/>
                <a:latin typeface="Arial" charset="0"/>
                <a:ea typeface="+mn-ea"/>
                <a:cs typeface="+mn-cs"/>
              </a:rPr>
              <a:t> slow metabolizers, suggesting that impaired weight gain associated with higher EFV concentrations may contribute to the larger gains after switching from EFV.</a:t>
            </a:r>
            <a:r>
              <a:rPr lang="en-US" sz="1200" kern="1200" baseline="30000" dirty="0">
                <a:solidFill>
                  <a:schemeClr val="tx1"/>
                </a:solidFill>
                <a:effectLst/>
                <a:latin typeface="Arial" charset="0"/>
                <a:ea typeface="+mn-ea"/>
                <a:cs typeface="+mn-cs"/>
              </a:rPr>
              <a:t>[15] </a:t>
            </a:r>
            <a:endParaRPr lang="en-US" sz="1200" kern="1200" dirty="0">
              <a:solidFill>
                <a:schemeClr val="tx1"/>
              </a:solidFill>
              <a:effectLst/>
              <a:latin typeface="Arial" charset="0"/>
              <a:ea typeface="+mn-ea"/>
              <a:cs typeface="+mn-cs"/>
            </a:endParaRPr>
          </a:p>
          <a:p>
            <a:r>
              <a:rPr lang="en-US" sz="1200" kern="1200" baseline="300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575858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BMI, body mass index; DTG, dolutegravir; EFV, efavirenz; FTC, emtricitabine; </a:t>
            </a:r>
            <a:r>
              <a:rPr lang="en-US" sz="1200" i="1" kern="1200" dirty="0">
                <a:solidFill>
                  <a:schemeClr val="tx1"/>
                </a:solidFill>
                <a:effectLst/>
                <a:latin typeface="Arial" charset="0"/>
                <a:ea typeface="+mn-ea"/>
                <a:cs typeface="+mn-cs"/>
              </a:rPr>
              <a:t>IQR, interquartile range; </a:t>
            </a:r>
            <a:r>
              <a:rPr lang="en-US" sz="1200" i="1" dirty="0"/>
              <a:t>TDF, tenofovir disoproxil.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In this post hoc analysis of data from the ADVANCE trial in South Africa, investigators assessed whether </a:t>
            </a:r>
            <a:r>
              <a:rPr lang="en-US" sz="1200" i="1" kern="1200" dirty="0">
                <a:solidFill>
                  <a:schemeClr val="tx1"/>
                </a:solidFill>
                <a:effectLst/>
                <a:latin typeface="Arial" charset="0"/>
                <a:ea typeface="+mn-ea"/>
                <a:cs typeface="+mn-cs"/>
              </a:rPr>
              <a:t>CYP2B6</a:t>
            </a:r>
            <a:r>
              <a:rPr lang="en-US" sz="1200" kern="1200" dirty="0">
                <a:solidFill>
                  <a:schemeClr val="tx1"/>
                </a:solidFill>
                <a:effectLst/>
                <a:latin typeface="Arial" charset="0"/>
                <a:ea typeface="+mn-ea"/>
                <a:cs typeface="+mn-cs"/>
              </a:rPr>
              <a:t> loss-of-function SNPs were associated with lower weight gain among the patients who initiated EFV-based ART. This is very important to understand because EFV has been the comparator in most studies analyzing weight gain differences between regimens.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Investigators categorized patients who received EFV into 3 categories, </a:t>
            </a:r>
            <a:r>
              <a:rPr lang="en-US" sz="1200" i="1" kern="1200" dirty="0">
                <a:solidFill>
                  <a:schemeClr val="tx1"/>
                </a:solidFill>
                <a:effectLst/>
                <a:latin typeface="Arial" charset="0"/>
                <a:ea typeface="+mn-ea"/>
                <a:cs typeface="+mn-cs"/>
              </a:rPr>
              <a:t>CYP2B6 </a:t>
            </a:r>
            <a:r>
              <a:rPr lang="en-US" sz="1200" kern="1200" dirty="0">
                <a:solidFill>
                  <a:schemeClr val="tx1"/>
                </a:solidFill>
                <a:effectLst/>
                <a:latin typeface="Arial" charset="0"/>
                <a:ea typeface="+mn-ea"/>
                <a:cs typeface="+mn-cs"/>
              </a:rPr>
              <a:t>extensive metabolizers (n = 51), </a:t>
            </a:r>
            <a:r>
              <a:rPr lang="en-US" sz="1200" i="1" kern="1200" dirty="0">
                <a:solidFill>
                  <a:schemeClr val="tx1"/>
                </a:solidFill>
                <a:effectLst/>
                <a:latin typeface="Arial" charset="0"/>
                <a:ea typeface="+mn-ea"/>
                <a:cs typeface="+mn-cs"/>
              </a:rPr>
              <a:t>CYP2B6 </a:t>
            </a:r>
            <a:r>
              <a:rPr lang="en-US" sz="1200" kern="1200" dirty="0">
                <a:solidFill>
                  <a:schemeClr val="tx1"/>
                </a:solidFill>
                <a:effectLst/>
                <a:latin typeface="Arial" charset="0"/>
                <a:ea typeface="+mn-ea"/>
                <a:cs typeface="+mn-cs"/>
              </a:rPr>
              <a:t>intermediate (or normal) metabolizers (n = 74), and </a:t>
            </a:r>
            <a:r>
              <a:rPr lang="en-US" sz="1200" i="1" kern="1200" dirty="0">
                <a:solidFill>
                  <a:schemeClr val="tx1"/>
                </a:solidFill>
                <a:effectLst/>
                <a:latin typeface="Arial" charset="0"/>
                <a:ea typeface="+mn-ea"/>
                <a:cs typeface="+mn-cs"/>
              </a:rPr>
              <a:t>CYP2B6 </a:t>
            </a:r>
            <a:r>
              <a:rPr lang="en-US" sz="1200" kern="1200" dirty="0">
                <a:solidFill>
                  <a:schemeClr val="tx1"/>
                </a:solidFill>
                <a:effectLst/>
                <a:latin typeface="Arial" charset="0"/>
                <a:ea typeface="+mn-ea"/>
                <a:cs typeface="+mn-cs"/>
              </a:rPr>
              <a:t>slow metabolizers (n = 46), and compared them with patients who received DTG plus FTC/TDF. A person who is a </a:t>
            </a:r>
            <a:r>
              <a:rPr lang="en-US" sz="1200" i="1" kern="1200" dirty="0">
                <a:solidFill>
                  <a:schemeClr val="tx1"/>
                </a:solidFill>
                <a:effectLst/>
                <a:latin typeface="Arial" charset="0"/>
                <a:ea typeface="+mn-ea"/>
                <a:cs typeface="+mn-cs"/>
              </a:rPr>
              <a:t>CYP2B6</a:t>
            </a:r>
            <a:r>
              <a:rPr lang="en-US" sz="1200" kern="1200" dirty="0">
                <a:solidFill>
                  <a:schemeClr val="tx1"/>
                </a:solidFill>
                <a:effectLst/>
                <a:latin typeface="Arial" charset="0"/>
                <a:ea typeface="+mn-ea"/>
                <a:cs typeface="+mn-cs"/>
              </a:rPr>
              <a:t> slow or extensive metabolizer will have increased or decreased levels of EFV, respectively, vs patients who are normal metabolizers. Baseline characteristics were generally well matched between the groups, although not perfectly. Weight gain and limb fat were measured by dual-energy X-ray absorptiometry through Week 48.</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2472943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DTG, dolutegravir; EFV, efavirenz; FTC, emtricitabine; TDF, tenofovir disoproxil fumarate.</a:t>
            </a:r>
          </a:p>
          <a:p>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results showed that, among patients treated with EFV/FTC/TDF, the percent change in weight from baseline to Week 48 was significantly lower in slow vs extensive metabolizers (</a:t>
            </a:r>
            <a:r>
              <a:rPr lang="en-US" sz="1200" i="1" kern="1200" dirty="0">
                <a:solidFill>
                  <a:schemeClr val="tx1"/>
                </a:solidFill>
                <a:effectLst/>
                <a:latin typeface="Arial" charset="0"/>
                <a:ea typeface="+mn-ea"/>
                <a:cs typeface="+mn-cs"/>
              </a:rPr>
              <a:t>P</a:t>
            </a:r>
            <a:r>
              <a:rPr lang="en-US" sz="1200" kern="1200" dirty="0">
                <a:solidFill>
                  <a:schemeClr val="tx1"/>
                </a:solidFill>
                <a:effectLst/>
                <a:latin typeface="Arial" charset="0"/>
                <a:ea typeface="+mn-ea"/>
                <a:cs typeface="+mn-cs"/>
              </a:rPr>
              <a:t> = .004). Intermediate metabolizers remained at approximately the same weight and extensive metabolizers gained some weight, although not significantly more than intermediate metabolizers.</a:t>
            </a:r>
          </a:p>
          <a:p>
            <a:r>
              <a:rPr lang="en-US" sz="1200" kern="1200" dirty="0">
                <a:solidFill>
                  <a:schemeClr val="tx1"/>
                </a:solidFill>
                <a:effectLst/>
                <a:latin typeface="Arial" charset="0"/>
                <a:ea typeface="+mn-ea"/>
                <a:cs typeface="+mn-cs"/>
              </a:rPr>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853372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DTG, dolutegravir; EFV, efavirenz; FTC, emtricitabine; TDF, tenofovir disoproxil fumarate.</a:t>
            </a:r>
            <a:endParaRPr lang="en-US" dirty="0"/>
          </a:p>
          <a:p>
            <a:endParaRPr lang="en-US"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Investigators also analyzed any potential differences in limb fat change between </a:t>
            </a:r>
            <a:r>
              <a:rPr lang="en-US" sz="1200" i="1" kern="1200" dirty="0">
                <a:solidFill>
                  <a:schemeClr val="tx1"/>
                </a:solidFill>
                <a:effectLst/>
                <a:latin typeface="Arial" charset="0"/>
                <a:ea typeface="+mn-ea"/>
                <a:cs typeface="+mn-cs"/>
              </a:rPr>
              <a:t>CYP2B6 </a:t>
            </a:r>
            <a:r>
              <a:rPr lang="en-US" sz="1200" kern="1200" dirty="0">
                <a:solidFill>
                  <a:schemeClr val="tx1"/>
                </a:solidFill>
                <a:effectLst/>
                <a:latin typeface="Arial" charset="0"/>
                <a:ea typeface="+mn-ea"/>
                <a:cs typeface="+mn-cs"/>
              </a:rPr>
              <a:t>genotype groups and by sex. For women, the percent change in limb fat was significantly lower in slow metabolizers vs intermediate and extensive metabolizers (</a:t>
            </a:r>
            <a:r>
              <a:rPr lang="en-US" sz="1200" i="1" kern="1200" dirty="0">
                <a:solidFill>
                  <a:schemeClr val="tx1"/>
                </a:solidFill>
                <a:effectLst/>
                <a:latin typeface="Arial" charset="0"/>
                <a:ea typeface="+mn-ea"/>
                <a:cs typeface="+mn-cs"/>
              </a:rPr>
              <a:t>P</a:t>
            </a:r>
            <a:r>
              <a:rPr lang="en-US" sz="1200" kern="1200" dirty="0">
                <a:solidFill>
                  <a:schemeClr val="tx1"/>
                </a:solidFill>
                <a:effectLst/>
                <a:latin typeface="Arial" charset="0"/>
                <a:ea typeface="+mn-ea"/>
                <a:cs typeface="+mn-cs"/>
              </a:rPr>
              <a:t> = .012 and </a:t>
            </a:r>
            <a:r>
              <a:rPr lang="en-US" sz="1200" i="1" kern="1200" dirty="0">
                <a:solidFill>
                  <a:schemeClr val="tx1"/>
                </a:solidFill>
                <a:effectLst/>
                <a:latin typeface="Arial" charset="0"/>
                <a:ea typeface="+mn-ea"/>
                <a:cs typeface="+mn-cs"/>
              </a:rPr>
              <a:t>P</a:t>
            </a:r>
            <a:r>
              <a:rPr lang="en-US" sz="1200" kern="1200" dirty="0">
                <a:solidFill>
                  <a:schemeClr val="tx1"/>
                </a:solidFill>
                <a:effectLst/>
                <a:latin typeface="Arial" charset="0"/>
                <a:ea typeface="+mn-ea"/>
                <a:cs typeface="+mn-cs"/>
              </a:rPr>
              <a:t> = .008, respectively). No significant differences in the percent change in limb fat among slow, intermediate, and extensive metabolizers were observed for men.</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Based on these data, I think we have to be very careful when interpreting studies of weight gain that use EFV as the comparator because patients could be experiencing differential weight effects based on their </a:t>
            </a:r>
            <a:r>
              <a:rPr lang="en-US" sz="1200" i="1" kern="1200" dirty="0">
                <a:solidFill>
                  <a:schemeClr val="tx1"/>
                </a:solidFill>
                <a:effectLst/>
                <a:latin typeface="Arial" charset="0"/>
                <a:ea typeface="+mn-ea"/>
                <a:cs typeface="+mn-cs"/>
              </a:rPr>
              <a:t>CYP2B6 </a:t>
            </a:r>
            <a:r>
              <a:rPr lang="en-US" sz="1200" kern="1200" dirty="0">
                <a:solidFill>
                  <a:schemeClr val="tx1"/>
                </a:solidFill>
                <a:effectLst/>
                <a:latin typeface="Arial" charset="0"/>
                <a:ea typeface="+mn-ea"/>
                <a:cs typeface="+mn-cs"/>
              </a:rPr>
              <a:t>genotype and resulting EFV metabolism/exposure. It is also important to reiterate that the SNPs associated with slowed EFV metabolism are not uncommon and have been reported in between 20% and 40% of the population in regions of Africa.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It is interesting to speculate about the potential mechanism. Is it because EFV can have an impact on fat cells and fat cell inflammation, as shown in previous studies?</a:t>
            </a:r>
            <a:r>
              <a:rPr lang="en-US" sz="1200" kern="1200" baseline="30000" dirty="0">
                <a:solidFill>
                  <a:schemeClr val="tx1"/>
                </a:solidFill>
                <a:effectLst/>
                <a:latin typeface="Arial" charset="0"/>
                <a:ea typeface="+mn-ea"/>
                <a:cs typeface="+mn-cs"/>
              </a:rPr>
              <a:t>[16]</a:t>
            </a:r>
            <a:r>
              <a:rPr lang="en-US" sz="1200" kern="1200" dirty="0">
                <a:solidFill>
                  <a:schemeClr val="tx1"/>
                </a:solidFill>
                <a:effectLst/>
                <a:latin typeface="Arial" charset="0"/>
                <a:ea typeface="+mn-ea"/>
                <a:cs typeface="+mn-cs"/>
              </a:rPr>
              <a:t> Or could this be because people with higher EFV concentrations are eating less due to the adverse events?</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We do know from an ACTG study that lipoatrophy was significantly more frequent with EFV vs lopinavir/ritonavir.</a:t>
            </a:r>
            <a:r>
              <a:rPr lang="en-US" sz="1200" kern="1200" baseline="30000" dirty="0">
                <a:solidFill>
                  <a:schemeClr val="tx1"/>
                </a:solidFill>
                <a:effectLst/>
                <a:latin typeface="Arial" charset="0"/>
                <a:ea typeface="+mn-ea"/>
                <a:cs typeface="+mn-cs"/>
              </a:rPr>
              <a:t>[17]</a:t>
            </a:r>
            <a:r>
              <a:rPr lang="en-US" sz="1200" kern="1200" dirty="0">
                <a:solidFill>
                  <a:schemeClr val="tx1"/>
                </a:solidFill>
                <a:effectLst/>
                <a:latin typeface="Arial" charset="0"/>
                <a:ea typeface="+mn-ea"/>
                <a:cs typeface="+mn-cs"/>
              </a:rPr>
              <a:t> Therefore, it could be that EFV exhibits toxicity specifically within adipocytes, and normal or low EFV levels could result in a limited effect or even some weight gain, whereas at increased EFV levels, lipoatrophy occurs.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 agree completely. We now need to determine whether a similar genotypic polymorphism could be driving the sex or race differences in DTG-related weight gain that we have seen in ADVANCE. That could be important in terms of predicting weight gain and perhaps stratifying the use of some of these drugs accordingly. </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We have limited data, but there are some data in patients who experienced treatment failure with </a:t>
            </a:r>
            <a:r>
              <a:rPr lang="en-US" sz="1200" kern="1200" dirty="0" err="1">
                <a:solidFill>
                  <a:schemeClr val="tx1"/>
                </a:solidFill>
                <a:effectLst/>
                <a:latin typeface="Arial" charset="0"/>
                <a:ea typeface="+mn-ea"/>
                <a:cs typeface="+mn-cs"/>
              </a:rPr>
              <a:t>raltegravir</a:t>
            </a:r>
            <a:r>
              <a:rPr lang="en-US" sz="1200" kern="1200" dirty="0">
                <a:solidFill>
                  <a:schemeClr val="tx1"/>
                </a:solidFill>
                <a:effectLst/>
                <a:latin typeface="Arial" charset="0"/>
                <a:ea typeface="+mn-ea"/>
                <a:cs typeface="+mn-cs"/>
              </a:rPr>
              <a:t> or elvitegravir resistance and were then treated with a double dose of DTG 50 mg twice daily.</a:t>
            </a:r>
            <a:r>
              <a:rPr lang="en-US" sz="1200" kern="1200" baseline="30000" dirty="0">
                <a:solidFill>
                  <a:schemeClr val="tx1"/>
                </a:solidFill>
                <a:effectLst/>
                <a:latin typeface="Arial" charset="0"/>
                <a:ea typeface="+mn-ea"/>
                <a:cs typeface="+mn-cs"/>
              </a:rPr>
              <a:t>[18]</a:t>
            </a:r>
            <a:r>
              <a:rPr lang="en-US" sz="1200" kern="1200" dirty="0">
                <a:solidFill>
                  <a:schemeClr val="tx1"/>
                </a:solidFill>
                <a:effectLst/>
                <a:latin typeface="Arial" charset="0"/>
                <a:ea typeface="+mn-ea"/>
                <a:cs typeface="+mn-cs"/>
              </a:rPr>
              <a:t> That trial did not report a pronounced signal for increased weight gain with the higher DTG dose, suggesting that the weight gain is not related to the dose or levels of DTG in the body.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2568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EMR, electronic medical record; STI, sexually transmitted infection.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For more information on this study, please go to: </a:t>
            </a:r>
            <a:endParaRPr lang="en-US"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u="sng" kern="1200" dirty="0">
                <a:solidFill>
                  <a:schemeClr val="tx1"/>
                </a:solidFill>
                <a:effectLst/>
                <a:latin typeface="Arial" charset="0"/>
                <a:ea typeface="+mn-ea"/>
                <a:cs typeface="+mn-cs"/>
              </a:rPr>
              <a:t>https://www.clinicaloptions.com/hiv/conference-coverage/retroviruses-2020/european-perspectives/capsule-summary-slidesets/48 </a:t>
            </a: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TAIPAN, a prospective, longitudinal cohort study conducted from 2012-2017 in Australia, examined the correlation between community HIV viremia and the incidence of new diagnoses of HIV infection.</a:t>
            </a:r>
            <a:r>
              <a:rPr lang="en-US" sz="1200" kern="1200" baseline="30000" dirty="0">
                <a:solidFill>
                  <a:schemeClr val="tx1"/>
                </a:solidFill>
                <a:effectLst/>
                <a:latin typeface="Arial" charset="0"/>
                <a:ea typeface="+mn-ea"/>
                <a:cs typeface="+mn-cs"/>
              </a:rPr>
              <a:t>[19]</a:t>
            </a:r>
            <a:r>
              <a:rPr lang="en-US" sz="1200" kern="1200" dirty="0">
                <a:solidFill>
                  <a:schemeClr val="tx1"/>
                </a:solidFill>
                <a:effectLst/>
                <a:latin typeface="Arial" charset="0"/>
                <a:ea typeface="+mn-ea"/>
                <a:cs typeface="+mn-cs"/>
              </a:rPr>
              <a:t> This study was conducted in New South Wales and Victoria, which represents 57% of Australia’s population and approximately 80% of the gay and bisexual male population. In total, 115,982 men reporting same-sex partners who were both HIV positive and HIV negative were included in the study.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2042349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GBM, gay and bisexual men; PrEP, pre-exposure prophylaxis; PY, person years.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study investigators found an excellent correlation between community HIV viremia and HIV incidence. Indeed, community viremia decreased from 28.6% in 2012 to 12.8% in 2017, and HIV incidence decreased from 0.88/100 patient-years in 2012 to 0.22/100 patient-years in 2017. Both of these decreases were statistically significant and the correlation between the two, as measured by the correlation coefficient, was very strong with an r value of 0.94.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Of interest, the investigators were able to show that community viremia strongly correlated with HIV incidence independent of pre-exposure prophylaxis (</a:t>
            </a:r>
            <a:r>
              <a:rPr lang="en-US" sz="1200" kern="1200" dirty="0" err="1">
                <a:solidFill>
                  <a:schemeClr val="tx1"/>
                </a:solidFill>
                <a:effectLst/>
                <a:latin typeface="Arial" charset="0"/>
                <a:ea typeface="+mn-ea"/>
                <a:cs typeface="+mn-cs"/>
              </a:rPr>
              <a:t>PrEP</a:t>
            </a:r>
            <a:r>
              <a:rPr lang="en-US" sz="1200" kern="1200" dirty="0">
                <a:solidFill>
                  <a:schemeClr val="tx1"/>
                </a:solidFill>
                <a:effectLst/>
                <a:latin typeface="Arial" charset="0"/>
                <a:ea typeface="+mn-ea"/>
                <a:cs typeface="+mn-cs"/>
              </a:rPr>
              <a:t>) because the administration of </a:t>
            </a:r>
            <a:r>
              <a:rPr lang="en-US" sz="1200" kern="1200" dirty="0" err="1">
                <a:solidFill>
                  <a:schemeClr val="tx1"/>
                </a:solidFill>
                <a:effectLst/>
                <a:latin typeface="Arial" charset="0"/>
                <a:ea typeface="+mn-ea"/>
                <a:cs typeface="+mn-cs"/>
              </a:rPr>
              <a:t>PrEP</a:t>
            </a:r>
            <a:r>
              <a:rPr lang="en-US" sz="1200" kern="1200" dirty="0">
                <a:solidFill>
                  <a:schemeClr val="tx1"/>
                </a:solidFill>
                <a:effectLst/>
                <a:latin typeface="Arial" charset="0"/>
                <a:ea typeface="+mn-ea"/>
                <a:cs typeface="+mn-cs"/>
              </a:rPr>
              <a:t> only began in 2015. Therefore, this is strong evidence that reducing community viral load by diagnosing and quickly starting patients on effective treatment can decrease the number of new HIV cases, even in the absence of access to </a:t>
            </a:r>
            <a:r>
              <a:rPr lang="en-US" sz="1200" kern="1200" dirty="0" err="1">
                <a:solidFill>
                  <a:schemeClr val="tx1"/>
                </a:solidFill>
                <a:effectLst/>
                <a:latin typeface="Arial" charset="0"/>
                <a:ea typeface="+mn-ea"/>
                <a:cs typeface="+mn-cs"/>
              </a:rPr>
              <a:t>PrEP.</a:t>
            </a:r>
            <a:r>
              <a:rPr lang="en-US" sz="1200" kern="1200" dirty="0">
                <a:solidFill>
                  <a:schemeClr val="tx1"/>
                </a:solidFill>
                <a:effectLst/>
                <a:latin typeface="Arial" charset="0"/>
                <a:ea typeface="+mn-ea"/>
                <a:cs typeface="+mn-cs"/>
              </a:rPr>
              <a:t> </a:t>
            </a:r>
          </a:p>
          <a:p>
            <a:endParaRPr lang="en-US" sz="1200"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This study is important because it is often difficult to tease out the relative contribution of different interventions to reducing HIV incidence when they are used in combination. The debate in the United Kingdom is whether HIV testing frequency, </a:t>
            </a:r>
            <a:r>
              <a:rPr lang="en-US" sz="1200" kern="1200" dirty="0" err="1">
                <a:solidFill>
                  <a:schemeClr val="tx1"/>
                </a:solidFill>
                <a:effectLst/>
                <a:latin typeface="Arial" charset="0"/>
                <a:ea typeface="+mn-ea"/>
                <a:cs typeface="+mn-cs"/>
              </a:rPr>
              <a:t>PrEP</a:t>
            </a:r>
            <a:r>
              <a:rPr lang="en-US" sz="1200" kern="1200" dirty="0">
                <a:solidFill>
                  <a:schemeClr val="tx1"/>
                </a:solidFill>
                <a:effectLst/>
                <a:latin typeface="Arial" charset="0"/>
                <a:ea typeface="+mn-ea"/>
                <a:cs typeface="+mn-cs"/>
              </a:rPr>
              <a:t> use, or effective HIV treatment has the largest effect, and these results would suggest that the impact of treatment on population viral load is key, although testing is obviously very important as well. I think these are great data that support the approach we have been taking and show the true population impact of a comprehensive treatment program. </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 do think that all 3 interventions matter. For instance, data from London have shown that </a:t>
            </a:r>
            <a:r>
              <a:rPr lang="en-US" sz="1200" kern="1200" dirty="0" err="1">
                <a:solidFill>
                  <a:schemeClr val="tx1"/>
                </a:solidFill>
                <a:effectLst/>
                <a:latin typeface="Arial" charset="0"/>
                <a:ea typeface="+mn-ea"/>
                <a:cs typeface="+mn-cs"/>
              </a:rPr>
              <a:t>PrEP</a:t>
            </a:r>
            <a:r>
              <a:rPr lang="en-US" sz="1200" kern="1200" dirty="0">
                <a:solidFill>
                  <a:schemeClr val="tx1"/>
                </a:solidFill>
                <a:effectLst/>
                <a:latin typeface="Arial" charset="0"/>
                <a:ea typeface="+mn-ea"/>
                <a:cs typeface="+mn-cs"/>
              </a:rPr>
              <a:t> can have an impact on the incidence of HIV.</a:t>
            </a:r>
            <a:r>
              <a:rPr lang="en-US" sz="1200" kern="1200" baseline="30000" dirty="0">
                <a:solidFill>
                  <a:schemeClr val="tx1"/>
                </a:solidFill>
                <a:effectLst/>
                <a:latin typeface="Arial" charset="0"/>
                <a:ea typeface="+mn-ea"/>
                <a:cs typeface="+mn-cs"/>
              </a:rPr>
              <a:t>[20]</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One of the challenges we have had in the United Kingdom, in terms of </a:t>
            </a:r>
            <a:r>
              <a:rPr lang="en-US" sz="1200" kern="1200" dirty="0" err="1">
                <a:solidFill>
                  <a:schemeClr val="tx1"/>
                </a:solidFill>
                <a:effectLst/>
                <a:latin typeface="Arial" charset="0"/>
                <a:ea typeface="+mn-ea"/>
                <a:cs typeface="+mn-cs"/>
              </a:rPr>
              <a:t>PrEP</a:t>
            </a:r>
            <a:r>
              <a:rPr lang="en-US" sz="1200" kern="1200" dirty="0">
                <a:solidFill>
                  <a:schemeClr val="tx1"/>
                </a:solidFill>
                <a:effectLst/>
                <a:latin typeface="Arial" charset="0"/>
                <a:ea typeface="+mn-ea"/>
                <a:cs typeface="+mn-cs"/>
              </a:rPr>
              <a:t>, is how to reach certain groups, particularly those who have migrated from other countries. Often the assumption is that people with HIV who have migrated into the United Kingdom from higher-prevalence settings were already HIV positive at entry. However, that is not correct, and it is estimated that at least one half actually acquire HIV post migration. That is a group we urgently need to target because it is almost entirely preventable. It is possible that we could have an impact by counseling about HIV acquisition and </a:t>
            </a:r>
            <a:r>
              <a:rPr lang="en-US" sz="1200" kern="1200" dirty="0" err="1">
                <a:solidFill>
                  <a:schemeClr val="tx1"/>
                </a:solidFill>
                <a:effectLst/>
                <a:latin typeface="Arial" charset="0"/>
                <a:ea typeface="+mn-ea"/>
                <a:cs typeface="+mn-cs"/>
              </a:rPr>
              <a:t>PrEP</a:t>
            </a:r>
            <a:r>
              <a:rPr lang="en-US" sz="1200" kern="1200" dirty="0">
                <a:solidFill>
                  <a:schemeClr val="tx1"/>
                </a:solidFill>
                <a:effectLst/>
                <a:latin typeface="Arial" charset="0"/>
                <a:ea typeface="+mn-ea"/>
                <a:cs typeface="+mn-cs"/>
              </a:rPr>
              <a:t> upon entry into the country.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20638795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PWH, patients with HIV.</a:t>
            </a:r>
          </a:p>
          <a:p>
            <a:endParaRPr lang="en-US" i="1" dirty="0"/>
          </a:p>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There is an ongoing debate among HIV clinicians regarding how quickly PWH should initiate ART. The WHO recommends that all individuals should initiate ART within 7 days of HIV diagnosis.</a:t>
            </a:r>
            <a:r>
              <a:rPr lang="en-US" sz="1200" kern="1200" baseline="30000" dirty="0">
                <a:solidFill>
                  <a:schemeClr val="tx1"/>
                </a:solidFill>
                <a:effectLst/>
                <a:latin typeface="Arial" charset="0"/>
                <a:ea typeface="+mn-ea"/>
                <a:cs typeface="+mn-cs"/>
              </a:rPr>
              <a:t>[21]</a:t>
            </a:r>
            <a:r>
              <a:rPr lang="en-US" sz="1200" kern="1200" dirty="0">
                <a:solidFill>
                  <a:schemeClr val="tx1"/>
                </a:solidFill>
                <a:effectLst/>
                <a:latin typeface="Arial" charset="0"/>
                <a:ea typeface="+mn-ea"/>
                <a:cs typeface="+mn-cs"/>
              </a:rPr>
              <a:t> In my practice in London, we have moved toward rapid or same-day ART initiation. The question remains: Does starting ART on the same day of an HIV diagnosis lead to better outcomes than waiting for 7 days or even longer? </a:t>
            </a:r>
          </a:p>
          <a:p>
            <a:endParaRPr lang="en-US" sz="1200"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first report was a retrospective cohort study that examined the relationship between time to ART initiation and loss to care among individuals newly diagnosed with HIV in Rwanda. Ross and colleagues</a:t>
            </a:r>
            <a:r>
              <a:rPr lang="en-US" sz="1200" kern="1200" baseline="30000" dirty="0">
                <a:solidFill>
                  <a:schemeClr val="tx1"/>
                </a:solidFill>
                <a:effectLst/>
                <a:latin typeface="Arial" charset="0"/>
                <a:ea typeface="+mn-ea"/>
                <a:cs typeface="+mn-cs"/>
              </a:rPr>
              <a:t>[22]</a:t>
            </a:r>
            <a:r>
              <a:rPr lang="en-US" sz="1200" kern="1200" dirty="0">
                <a:solidFill>
                  <a:schemeClr val="tx1"/>
                </a:solidFill>
                <a:effectLst/>
                <a:latin typeface="Arial" charset="0"/>
                <a:ea typeface="+mn-ea"/>
                <a:cs typeface="+mn-cs"/>
              </a:rPr>
              <a:t> analyzed data drawn from 1712 PWH aged 15 years or older who had at least 15 months of follow-up after their HIV diagnosis, which had to occur after July 1, 2016. These individuals were part of a large prospective cohort of more than 36,000 PWH across 10 health centers in Kigali, the capital of Rwanda. In this analysis, the investigators estimated the probability of being lost to care—defined as having more than 120 days since the last clinic visit, if the patient is not known to have transferred care or died—and used Cox proportional hazards regression to assess loss to care by time to ART initiation.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study population was notable for being primarily female, with women comprising 50% to 72% of each group of patients categorized by time to ART initiation (same day, 1-7 days, 8-30 days, and &gt; 30 days).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next 2 reports that we discuss offer data implying that we should not necessarily be trying to start all patients on ART on the same day as diagnosis.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11002187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Starting ART within 7 days of HIV diagnosis did not improve retention in care in the overall population.</a:t>
            </a:r>
            <a:r>
              <a:rPr lang="en-US" sz="1200" kern="1200" baseline="30000" dirty="0">
                <a:solidFill>
                  <a:schemeClr val="tx1"/>
                </a:solidFill>
                <a:effectLst/>
                <a:latin typeface="Arial" charset="0"/>
                <a:ea typeface="+mn-ea"/>
                <a:cs typeface="+mn-cs"/>
              </a:rPr>
              <a:t>[22]</a:t>
            </a:r>
            <a:r>
              <a:rPr lang="en-US" sz="1200" kern="1200" dirty="0">
                <a:solidFill>
                  <a:schemeClr val="tx1"/>
                </a:solidFill>
                <a:effectLst/>
                <a:latin typeface="Arial" charset="0"/>
                <a:ea typeface="+mn-ea"/>
                <a:cs typeface="+mn-cs"/>
              </a:rPr>
              <a:t> In fact, the probability of loss to care was significantly improved if ART initiation was deferred for more than 7 days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.003 vs within 7 days). This overall result was driven by the minority of participants who did not have a CD4+ cell count available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&lt; .001), whereas there was no significant difference in loss to follow-up for the majority of participants who had a CD4+ cell count available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.74).</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3949956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aHR, adjusted HR; BMI, body mass index; MTCT, mother-to-child transmission; Ref, reference; TB, tuberculosis.</a:t>
            </a:r>
          </a:p>
          <a:p>
            <a:endParaRPr lang="en-US" i="1" dirty="0"/>
          </a:p>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Indeed, among those with an available CD4+ cell count, there was a nonsignificant trend toward improved care retention with earlier ART initiation. The adjusted HR for being lost to care among those who deferred ART by more than 7 days was 1.4 (95% CI: 0.65-1.99)—translating to a 40% higher risk of being lost to follow-up in this subgroup. However, the CIs were wide and spanned 1.0 for that HR. </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main takeaway from this retrospective study was that starting ART quickly after HIV diagnosis was not associated with any overall benefit to retention in care.</a:t>
            </a:r>
            <a:r>
              <a:rPr lang="en-US" sz="1200" kern="1200" baseline="30000" dirty="0">
                <a:solidFill>
                  <a:schemeClr val="tx1"/>
                </a:solidFill>
                <a:effectLst/>
                <a:latin typeface="Arial" charset="0"/>
                <a:ea typeface="+mn-ea"/>
                <a:cs typeface="+mn-cs"/>
              </a:rPr>
              <a:t>[22]</a:t>
            </a:r>
            <a:r>
              <a:rPr lang="en-US" sz="1200" kern="1200" dirty="0">
                <a:solidFill>
                  <a:schemeClr val="tx1"/>
                </a:solidFill>
                <a:effectLst/>
                <a:latin typeface="Arial" charset="0"/>
                <a:ea typeface="+mn-ea"/>
                <a:cs typeface="+mn-cs"/>
              </a:rPr>
              <a:t> Furthermore, in PWH who did not have a CD4+ cell count available, the loss to follow-up may be greater when they quickly initiate ART. </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As an HIV clinician practicing in Spain, I have observed that sometimes when you start ART on the first visit, you risk losing the patient to follow-up because you have not yet built a relationship of trust with the patient.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In London, where I practice, same-day ART has become the gold standard by default. Many of my newly diagnosed patients are motivated to promptly start ART because they want to bring the virus under control. Although clinicians should support our patients’ treatment goals, we should be honest about the data on outcomes associated with early vs deferred ART initiation. I would discuss how there is somewhat limited evidence of the benefit of same-day ART in high resource regions of the world,</a:t>
            </a:r>
            <a:r>
              <a:rPr lang="en-US" sz="1200" kern="1200" baseline="30000" dirty="0">
                <a:solidFill>
                  <a:schemeClr val="tx1"/>
                </a:solidFill>
                <a:effectLst/>
                <a:latin typeface="Arial" charset="0"/>
                <a:ea typeface="+mn-ea"/>
                <a:cs typeface="+mn-cs"/>
              </a:rPr>
              <a:t>[23-29]</a:t>
            </a:r>
            <a:r>
              <a:rPr lang="en-US" sz="1200" kern="1200" dirty="0">
                <a:solidFill>
                  <a:schemeClr val="tx1"/>
                </a:solidFill>
                <a:effectLst/>
                <a:latin typeface="Arial" charset="0"/>
                <a:ea typeface="+mn-ea"/>
                <a:cs typeface="+mn-cs"/>
              </a:rPr>
              <a:t> as well as no substantial evidence of harm when the patient defers ART to take several days to a couple of weeks to adjust to the HIV diagnosis. In fact, this deferment affords us time to obtain the full set of baseline tests.</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 was struck by the finding that those who did not have a CD4+ cell count available were significantly more likely to be lost to follow-up if they started ART quickly. I am uncertain what explains that observation, although the investigators suggested that missing the CD4+ cell count may be a surrogate for less support by the health center or decreased patient engagement in care.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451826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EFV, efavirenz; FTC, emtricitabine; SD, standard deviation; TDF, tenofovir disoproxil fumarate.</a:t>
            </a:r>
          </a:p>
          <a:p>
            <a:endParaRPr lang="en-US" i="1" dirty="0"/>
          </a:p>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Investigators in Thailand also evaluated the associations between timing of ART initiation and loss to follow-up, along with assessments of virologic suppression and safety outcomes. </a:t>
            </a:r>
            <a:r>
              <a:rPr lang="en-US" sz="1200" kern="1200" dirty="0" err="1">
                <a:solidFill>
                  <a:schemeClr val="tx1"/>
                </a:solidFill>
                <a:effectLst/>
                <a:latin typeface="Arial" charset="0"/>
                <a:ea typeface="+mn-ea"/>
                <a:cs typeface="+mn-cs"/>
              </a:rPr>
              <a:t>Seekaew</a:t>
            </a:r>
            <a:r>
              <a:rPr lang="en-US" sz="1200" kern="1200" dirty="0">
                <a:solidFill>
                  <a:schemeClr val="tx1"/>
                </a:solidFill>
                <a:effectLst/>
                <a:latin typeface="Arial" charset="0"/>
                <a:ea typeface="+mn-ea"/>
                <a:cs typeface="+mn-cs"/>
              </a:rPr>
              <a:t> and colleagues</a:t>
            </a:r>
            <a:r>
              <a:rPr lang="en-US" sz="1200" kern="1200" baseline="30000" dirty="0">
                <a:solidFill>
                  <a:schemeClr val="tx1"/>
                </a:solidFill>
                <a:effectLst/>
                <a:latin typeface="Arial" charset="0"/>
                <a:ea typeface="+mn-ea"/>
                <a:cs typeface="+mn-cs"/>
              </a:rPr>
              <a:t>[30]</a:t>
            </a:r>
            <a:r>
              <a:rPr lang="en-US" sz="1200" kern="1200" dirty="0">
                <a:solidFill>
                  <a:schemeClr val="tx1"/>
                </a:solidFill>
                <a:effectLst/>
                <a:latin typeface="Arial" charset="0"/>
                <a:ea typeface="+mn-ea"/>
                <a:cs typeface="+mn-cs"/>
              </a:rPr>
              <a:t> analyzed these outcomes in 3888 clinically eligible patients diagnosed with HIV at 10 healthcare facilities implementing same-day ART between July 2017 and July 2019 in Thailand. After being diagnosed with HIV and deemed eligible for ART, all patients initiated treatment with EFV/FTC/TDF. Participants were categorized by the length of time between engaging in care and initiating ART (same day, 2-7 days, 8-14 days, 15-21 days, and more than 21 days). The investigators compared the demographics and outcomes among these categories and also performed multivariable logistic regressions to identify factors significantly associated with loss to follow-up, virologic suppression, and safety events.</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Of the 3888 participants in this analysis, the vast majority initiated ART on the same day as diagnosis (n = 3053).</a:t>
            </a:r>
            <a:r>
              <a:rPr lang="en-US" sz="1200" kern="1200" baseline="30000" dirty="0">
                <a:solidFill>
                  <a:schemeClr val="tx1"/>
                </a:solidFill>
                <a:effectLst/>
                <a:latin typeface="Arial" charset="0"/>
                <a:ea typeface="+mn-ea"/>
                <a:cs typeface="+mn-cs"/>
              </a:rPr>
              <a:t>[30]</a:t>
            </a:r>
            <a:r>
              <a:rPr lang="en-US" sz="1200" kern="1200" dirty="0">
                <a:solidFill>
                  <a:schemeClr val="tx1"/>
                </a:solidFill>
                <a:effectLst/>
                <a:latin typeface="Arial" charset="0"/>
                <a:ea typeface="+mn-ea"/>
                <a:cs typeface="+mn-cs"/>
              </a:rPr>
              <a:t> In contrast to the Rwanda study, most participants in this Thailand study were male (76.1% to 85.1%). There were no significant differences between the ART initiation groups by sex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.126), but there were some small but statistically differences in age and education achievement (both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.001). Overall, the groups were fairly similar.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11401376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 was somewhat surprised that when the investigators analyzed the timing of ART initiation by baseline CD4+ cell count, there was no trend toward PWH with very low CD4+ cell counts (</a:t>
            </a:r>
            <a:r>
              <a:rPr lang="en-US" sz="1200" kern="1200" dirty="0" err="1">
                <a:solidFill>
                  <a:schemeClr val="tx1"/>
                </a:solidFill>
                <a:effectLst/>
                <a:latin typeface="Arial" charset="0"/>
                <a:ea typeface="+mn-ea"/>
                <a:cs typeface="+mn-cs"/>
              </a:rPr>
              <a:t>ie</a:t>
            </a:r>
            <a:r>
              <a:rPr lang="en-US" sz="1200" kern="1200" dirty="0">
                <a:solidFill>
                  <a:schemeClr val="tx1"/>
                </a:solidFill>
                <a:effectLst/>
                <a:latin typeface="Arial" charset="0"/>
                <a:ea typeface="+mn-ea"/>
                <a:cs typeface="+mn-cs"/>
              </a:rPr>
              <a:t>, ≤ 50 cells/mm</a:t>
            </a:r>
            <a:r>
              <a:rPr lang="en-US" sz="1200" kern="1200" baseline="30000" dirty="0">
                <a:solidFill>
                  <a:schemeClr val="tx1"/>
                </a:solidFill>
                <a:effectLst/>
                <a:latin typeface="Arial" charset="0"/>
                <a:ea typeface="+mn-ea"/>
                <a:cs typeface="+mn-cs"/>
              </a:rPr>
              <a:t>3</a:t>
            </a:r>
            <a:r>
              <a:rPr lang="en-US" sz="1200" kern="1200" dirty="0">
                <a:solidFill>
                  <a:schemeClr val="tx1"/>
                </a:solidFill>
                <a:effectLst/>
                <a:latin typeface="Arial" charset="0"/>
                <a:ea typeface="+mn-ea"/>
                <a:cs typeface="+mn-cs"/>
              </a:rPr>
              <a:t>) being treated earlier. Indeed, among the approximately 9% of patients who initiated ART at 8 days or more after HIV diagnosis, most had low CD4+ cell counts. Is there an explanation for that observation?</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 would assume that these individuals with very low CD4+ cell counts also presented with opportunistic infections. There are recommendations to defer ART in cases with suspected cerebral pathology (</a:t>
            </a:r>
            <a:r>
              <a:rPr lang="en-US" sz="1200" kern="1200" dirty="0" err="1">
                <a:solidFill>
                  <a:schemeClr val="tx1"/>
                </a:solidFill>
                <a:effectLst/>
                <a:latin typeface="Arial" charset="0"/>
                <a:ea typeface="+mn-ea"/>
                <a:cs typeface="+mn-cs"/>
              </a:rPr>
              <a:t>eg</a:t>
            </a:r>
            <a:r>
              <a:rPr lang="en-US" sz="1200" kern="1200" dirty="0">
                <a:solidFill>
                  <a:schemeClr val="tx1"/>
                </a:solidFill>
                <a:effectLst/>
                <a:latin typeface="Arial" charset="0"/>
                <a:ea typeface="+mn-ea"/>
                <a:cs typeface="+mn-cs"/>
              </a:rPr>
              <a:t>, cryptococcal meningitis), for example.</a:t>
            </a:r>
            <a:r>
              <a:rPr lang="en-US" sz="1200" kern="1200" baseline="30000" dirty="0">
                <a:solidFill>
                  <a:schemeClr val="tx1"/>
                </a:solidFill>
                <a:effectLst/>
                <a:latin typeface="Arial" charset="0"/>
                <a:ea typeface="+mn-ea"/>
                <a:cs typeface="+mn-cs"/>
              </a:rPr>
              <a:t>[31]</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9744664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a:p>
            <a:endParaRPr lang="en-US" i="1" dirty="0"/>
          </a:p>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Looking at retention in care at Month 3, the investigators observed that the proportion of those lost to follow-up was lowest at 1.1% in the participants who had the longest duration from HIV diagnosis to ART initiation (&gt; 21 days).</a:t>
            </a:r>
            <a:r>
              <a:rPr lang="en-US" sz="1200" kern="1200" baseline="30000" dirty="0">
                <a:solidFill>
                  <a:schemeClr val="tx1"/>
                </a:solidFill>
                <a:effectLst/>
                <a:latin typeface="Arial" charset="0"/>
                <a:ea typeface="+mn-ea"/>
                <a:cs typeface="+mn-cs"/>
              </a:rPr>
              <a:t>[30]</a:t>
            </a:r>
            <a:r>
              <a:rPr lang="en-US" sz="1200" kern="1200" dirty="0">
                <a:solidFill>
                  <a:schemeClr val="tx1"/>
                </a:solidFill>
                <a:effectLst/>
                <a:latin typeface="Arial" charset="0"/>
                <a:ea typeface="+mn-ea"/>
                <a:cs typeface="+mn-cs"/>
              </a:rPr>
              <a:t> Among those who started ART on the same day as diagnosis, 4.9% were lost to follow-up. However, this was a nonsignificant trend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.409).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Regarding retention in care at Month 12, the differences in loss to follow-up had attenuated and were similar across the groups at this time point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.913). The proportion of those lost to follow-up was 4.8% among patients who initiated ART more than 21 days after diagnosis and 3.7% among those who started ART on the same day.</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Overall, there was no significant difference in the proportion of patients achieving virologic suppression (defined as HIV-1 RNA &lt; 50 copies/mL after being on ART for ≥ 6 months) between those who started ART on the same day vs those who deferred ART after diagnosis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.054).</a:t>
            </a:r>
            <a:r>
              <a:rPr lang="en-US" sz="1200" kern="1200" baseline="30000" dirty="0">
                <a:solidFill>
                  <a:schemeClr val="tx1"/>
                </a:solidFill>
                <a:effectLst/>
                <a:latin typeface="Arial" charset="0"/>
                <a:ea typeface="+mn-ea"/>
                <a:cs typeface="+mn-cs"/>
              </a:rPr>
              <a:t>[30]</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There was also no significant difference between groups in the rates of any clinical adverse event and death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.685 and .895, respectively).</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947732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aOR, adjusted odds ratio.</a:t>
            </a:r>
          </a:p>
          <a:p>
            <a:endParaRPr lang="en-US" i="1" dirty="0"/>
          </a:p>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When the investigators assessed potential risk factors, they observed that transgender women had significantly greater odds of being lost to follow-up (adjusted odds ratio [OR]: 1.70; 95% CI: 1.03-2.80;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&lt; .05).</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Although no factor was significantly associated with the viral suppression or likelihood of death, the investigators again found that transgender women had significantly greater odds of experiencing any clinical AE (adjusted OR: 1.52; 95% CI: 1.07-2.17;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&lt; .05).</a:t>
            </a:r>
          </a:p>
          <a:p>
            <a:endParaRPr lang="en-US" sz="1200" i="1"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To summarize, in this study, early retention rates trended higher for those who deferred ART initiation, whereas later retention rates were similar regardless of whether ART was initiated the same day or deferred.</a:t>
            </a:r>
            <a:r>
              <a:rPr lang="en-US" sz="1200" kern="1200" baseline="30000" dirty="0">
                <a:solidFill>
                  <a:schemeClr val="tx1"/>
                </a:solidFill>
                <a:effectLst/>
                <a:latin typeface="Arial" charset="0"/>
                <a:ea typeface="+mn-ea"/>
                <a:cs typeface="+mn-cs"/>
              </a:rPr>
              <a:t>[30]</a:t>
            </a:r>
            <a:r>
              <a:rPr lang="en-US" sz="1200" kern="1200" dirty="0">
                <a:solidFill>
                  <a:schemeClr val="tx1"/>
                </a:solidFill>
                <a:effectLst/>
                <a:latin typeface="Arial" charset="0"/>
                <a:ea typeface="+mn-ea"/>
                <a:cs typeface="+mn-cs"/>
              </a:rPr>
              <a:t> The virologic and safety data indicate that same-day ART was not superior to waiting to initiate ART. </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It seems that we are faced with a clinical conundrum: Because we now have ART regimens that can be given to nearly anyone without baseline testing, we do not have a medical reason to delay ART initiation. On the other hand, the evidence suggests that for most PWH, in whom an HIV diagnosis does not represent an emergency, the patient will gain no benefit from starting immediately compared with starting after several days or even 1 week.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 agree. My experience has been that some PWH who have started ART on the same day have had a rocky course, and it is challenging to predict who will have difficulty adjusting to a new HIV diagnosis.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From the clinician's perspective, so many developments in HIV care have been so positive—from the normalization of life expectancy, to undetectable = </a:t>
            </a:r>
            <a:r>
              <a:rPr lang="en-US" sz="1200" kern="1200" dirty="0" err="1">
                <a:solidFill>
                  <a:schemeClr val="tx1"/>
                </a:solidFill>
                <a:effectLst/>
                <a:latin typeface="Arial" charset="0"/>
                <a:ea typeface="+mn-ea"/>
                <a:cs typeface="+mn-cs"/>
              </a:rPr>
              <a:t>untransmissble</a:t>
            </a:r>
            <a:r>
              <a:rPr lang="en-US" sz="1200" kern="1200" dirty="0">
                <a:solidFill>
                  <a:schemeClr val="tx1"/>
                </a:solidFill>
                <a:effectLst/>
                <a:latin typeface="Arial" charset="0"/>
                <a:ea typeface="+mn-ea"/>
                <a:cs typeface="+mn-cs"/>
              </a:rPr>
              <a:t> (U=U), to the availability of single-tablet regimens and ART regimens that can be started without baseline testing—that we can forget that HIV infection is still a lifelong condition with a major effect on our patients’ lives.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 have had young patients who switched ART regimens several times in the first 6 months after diagnosis due to symptoms that they attributed to medication adverse event, but which I sometimes suspected might have been more related to their very understandable anxieties as they were adapting to their HIV diagnosis.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So although same-day ART initiation is a strategy that would work for many PWH, clinicians need to bear in mind that there are cases where it may be better to wait a little longer before initiating ART.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A limitation of both studies that we just discussed is that the analyses only captured data through approximately 1 year. We need longer-term data on adherence, retention in care, and patient-reported outcomes, including treatment satisfaction metrics, for those who started ART on the same day vs those who took more time to consider their options and adjust to their diagnosis.</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Before we move on, I want to highlight a key finding from the Thailand study indicating that transgender women were more at risk for being lost to follow-up as well as developing adverse events. These findings complement the observations that transgender women are at high risk of acquiring HIV and emphasize that we need to provide better support for this at-risk population.</a:t>
            </a:r>
            <a:r>
              <a:rPr lang="en-US" sz="1200" kern="1200" baseline="30000" dirty="0">
                <a:solidFill>
                  <a:schemeClr val="tx1"/>
                </a:solidFill>
                <a:effectLst/>
                <a:latin typeface="Arial" charset="0"/>
                <a:ea typeface="+mn-ea"/>
                <a:cs typeface="+mn-cs"/>
              </a:rPr>
              <a:t>[32]</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32271134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PWH, patients with HIV; SoC, standard of care.</a:t>
            </a:r>
          </a:p>
          <a:p>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In the United States, only one half of PWH are retained in care.</a:t>
            </a:r>
            <a:r>
              <a:rPr lang="en-US" sz="1200" kern="1200" baseline="30000" dirty="0">
                <a:solidFill>
                  <a:schemeClr val="tx1"/>
                </a:solidFill>
                <a:effectLst/>
                <a:latin typeface="Arial" charset="0"/>
                <a:ea typeface="+mn-ea"/>
                <a:cs typeface="+mn-cs"/>
              </a:rPr>
              <a:t>[33]</a:t>
            </a:r>
            <a:r>
              <a:rPr lang="en-US" sz="1200" kern="1200" dirty="0">
                <a:solidFill>
                  <a:schemeClr val="tx1"/>
                </a:solidFill>
                <a:effectLst/>
                <a:latin typeface="Arial" charset="0"/>
                <a:ea typeface="+mn-ea"/>
                <a:cs typeface="+mn-cs"/>
              </a:rPr>
              <a:t> The issue of retention in HIV care is a challenge in many regions of the world, including in Europe. A relatively new public health strategy to improve retention in care in the United States is the “data-to-care” model, in which local health departments identify PWH who are no longer in care (</a:t>
            </a:r>
            <a:r>
              <a:rPr lang="en-US" sz="1200" kern="1200" dirty="0" err="1">
                <a:solidFill>
                  <a:schemeClr val="tx1"/>
                </a:solidFill>
                <a:effectLst/>
                <a:latin typeface="Arial" charset="0"/>
                <a:ea typeface="+mn-ea"/>
                <a:cs typeface="+mn-cs"/>
              </a:rPr>
              <a:t>eg</a:t>
            </a:r>
            <a:r>
              <a:rPr lang="en-US" sz="1200" kern="1200" dirty="0">
                <a:solidFill>
                  <a:schemeClr val="tx1"/>
                </a:solidFill>
                <a:effectLst/>
                <a:latin typeface="Arial" charset="0"/>
                <a:ea typeface="+mn-ea"/>
                <a:cs typeface="+mn-cs"/>
              </a:rPr>
              <a:t>, through HIV surveillance programs or identification by individual healthcare providers) and attempt to locate and re-engage them in care.</a:t>
            </a:r>
            <a:r>
              <a:rPr lang="en-US" sz="1200" kern="1200" baseline="30000" dirty="0">
                <a:solidFill>
                  <a:schemeClr val="tx1"/>
                </a:solidFill>
                <a:effectLst/>
                <a:latin typeface="Arial" charset="0"/>
                <a:ea typeface="+mn-ea"/>
                <a:cs typeface="+mn-cs"/>
              </a:rPr>
              <a:t>[34]</a:t>
            </a:r>
            <a:r>
              <a:rPr lang="en-US" sz="1200" kern="1200" dirty="0">
                <a:solidFill>
                  <a:schemeClr val="tx1"/>
                </a:solidFill>
                <a:effectLst/>
                <a:latin typeface="Arial" charset="0"/>
                <a:ea typeface="+mn-ea"/>
                <a:cs typeface="+mn-cs"/>
              </a:rPr>
              <a:t> To assess the efficacy of the data-to-care model, the US CDC has funded the randomized, controlled, blinded </a:t>
            </a:r>
            <a:r>
              <a:rPr lang="en-US" sz="1200" kern="1200" dirty="0" err="1">
                <a:solidFill>
                  <a:schemeClr val="tx1"/>
                </a:solidFill>
                <a:effectLst/>
                <a:latin typeface="Arial" charset="0"/>
                <a:ea typeface="+mn-ea"/>
                <a:cs typeface="+mn-cs"/>
              </a:rPr>
              <a:t>CoRECT</a:t>
            </a:r>
            <a:r>
              <a:rPr lang="en-US" sz="1200" kern="1200" dirty="0">
                <a:solidFill>
                  <a:schemeClr val="tx1"/>
                </a:solidFill>
                <a:effectLst/>
                <a:latin typeface="Arial" charset="0"/>
                <a:ea typeface="+mn-ea"/>
                <a:cs typeface="+mn-cs"/>
              </a:rPr>
              <a:t> trial at 3 trial sites in Philadelphia, Connecticut, and Massachusetts.</a:t>
            </a:r>
            <a:r>
              <a:rPr lang="en-US" sz="1200" kern="1200" baseline="30000" dirty="0">
                <a:solidFill>
                  <a:schemeClr val="tx1"/>
                </a:solidFill>
                <a:effectLst/>
                <a:latin typeface="Arial" charset="0"/>
                <a:ea typeface="+mn-ea"/>
                <a:cs typeface="+mn-cs"/>
              </a:rPr>
              <a:t>[35,36]</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err="1">
                <a:solidFill>
                  <a:schemeClr val="tx1"/>
                </a:solidFill>
                <a:effectLst/>
                <a:latin typeface="Arial" charset="0"/>
                <a:ea typeface="+mn-ea"/>
                <a:cs typeface="+mn-cs"/>
              </a:rPr>
              <a:t>Shamasunder</a:t>
            </a:r>
            <a:r>
              <a:rPr lang="en-US" sz="1200" kern="1200" dirty="0">
                <a:solidFill>
                  <a:schemeClr val="tx1"/>
                </a:solidFill>
                <a:effectLst/>
                <a:latin typeface="Arial" charset="0"/>
                <a:ea typeface="+mn-ea"/>
                <a:cs typeface="+mn-cs"/>
              </a:rPr>
              <a:t> and colleagues</a:t>
            </a:r>
            <a:r>
              <a:rPr lang="en-US" sz="1200" kern="1200" baseline="30000" dirty="0">
                <a:solidFill>
                  <a:schemeClr val="tx1"/>
                </a:solidFill>
                <a:effectLst/>
                <a:latin typeface="Arial" charset="0"/>
                <a:ea typeface="+mn-ea"/>
                <a:cs typeface="+mn-cs"/>
              </a:rPr>
              <a:t>[35]</a:t>
            </a:r>
            <a:r>
              <a:rPr lang="en-US" sz="1200" kern="1200" dirty="0">
                <a:solidFill>
                  <a:schemeClr val="tx1"/>
                </a:solidFill>
                <a:effectLst/>
                <a:latin typeface="Arial" charset="0"/>
                <a:ea typeface="+mn-ea"/>
                <a:cs typeface="+mn-cs"/>
              </a:rPr>
              <a:t> presented their analysis of study participants in Philadelphia, Pennsylvania, from August 2016 to January 2018. Across Philadelphia, 8 medical facilities recruited 898 adult PWH who had been in care during the first 12 months of the study period (defined as a medical visit and assessment of CD4+ cell count and/or HIV-1 RNA) and who were out of care from the facility in the 6 months prior to randomization (defined as missing a medical visit and/or assessment of CD4+ cell count and HIV-1 RNA). This study population comprises individuals who are very challenging and very important to treat; because they are not engaged with the health system, they often stop taking their ART and have detectable viremia, as well as opportunistic infections such as TB. Because their HIV infection is uncontrolled, it can be spread in the community.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Participants were randomized 1:1 to the standard of care—which consisted of re-engagement attempts by the medical facility alone (appointment reminder calls, letters, phone calls, text messages, patient portal messages)—vs standard of care plus the intervention. Although the CROI 2020 report did not include an explanation of the specific intervention, according to details provided by the US National Library of Medicine Web site (clinicaltrials.gov), the active health department field services intervention activities vary among different jurisdictions but include field services to locate, contact, and provide assistance to access HIV medical care, including same-day appointments.</a:t>
            </a:r>
            <a:r>
              <a:rPr lang="en-US" sz="1200" kern="1200" baseline="30000" dirty="0">
                <a:solidFill>
                  <a:schemeClr val="tx1"/>
                </a:solidFill>
                <a:effectLst/>
                <a:latin typeface="Arial" charset="0"/>
                <a:ea typeface="+mn-ea"/>
                <a:cs typeface="+mn-cs"/>
              </a:rPr>
              <a:t>[36]</a:t>
            </a:r>
            <a:r>
              <a:rPr lang="en-US" sz="1200" kern="1200" dirty="0">
                <a:solidFill>
                  <a:schemeClr val="tx1"/>
                </a:solidFill>
                <a:effectLst/>
                <a:latin typeface="Arial" charset="0"/>
                <a:ea typeface="+mn-ea"/>
                <a:cs typeface="+mn-cs"/>
              </a:rPr>
              <a:t> The Web site further notes that the intervention may include the involvement of a disease intervention specialist to locate and recruit patients back to HIV care or may use the Anti-Retroviral Treatment and Access to Services (ARTAS) intervention model.</a:t>
            </a:r>
            <a:r>
              <a:rPr lang="en-US" sz="1200" kern="1200" baseline="30000" dirty="0">
                <a:solidFill>
                  <a:schemeClr val="tx1"/>
                </a:solidFill>
                <a:effectLst/>
                <a:latin typeface="Arial" charset="0"/>
                <a:ea typeface="+mn-ea"/>
                <a:cs typeface="+mn-cs"/>
              </a:rPr>
              <a:t>[37]</a:t>
            </a:r>
            <a:r>
              <a:rPr lang="en-US" sz="1200" kern="1200" dirty="0">
                <a:solidFill>
                  <a:schemeClr val="tx1"/>
                </a:solidFill>
                <a:effectLst/>
                <a:latin typeface="Arial" charset="0"/>
                <a:ea typeface="+mn-ea"/>
                <a:cs typeface="+mn-cs"/>
              </a:rPr>
              <a:t> ARTAS is an individual-level, multisession, time-limited intervention for linkage to HIV medical care that is based on the Strengths-based Case Management model rooted in Social Cognitive Theory (particularly self-efficacy) and Humanistic Psychology. This model encourages clients to identify and use personal strengths, create goals, and establish an effective, working relationship with the linkage coordinator.</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investigators analyzed 3 primary outcomes: </a:t>
            </a: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Linkage to care, defined as having a CD4+ cell count and/or HIV-1 RNA assessment within 90 days of randomization; </a:t>
            </a:r>
          </a:p>
          <a:p>
            <a:pPr lvl="0"/>
            <a:r>
              <a:rPr lang="en-US" sz="1200" kern="1200" dirty="0">
                <a:solidFill>
                  <a:schemeClr val="tx1"/>
                </a:solidFill>
                <a:effectLst/>
                <a:latin typeface="Arial" charset="0"/>
                <a:ea typeface="+mn-ea"/>
                <a:cs typeface="+mn-cs"/>
              </a:rPr>
              <a:t>Retention, defined as ≥ 2 assessments of CD4+ cell count and/or HIV-1 RNA ≥ 3 months apart within 12 months of randomization; and </a:t>
            </a:r>
          </a:p>
          <a:p>
            <a:pPr lvl="0"/>
            <a:r>
              <a:rPr lang="en-US" sz="1200" kern="1200" dirty="0">
                <a:solidFill>
                  <a:schemeClr val="tx1"/>
                </a:solidFill>
                <a:effectLst/>
                <a:latin typeface="Arial" charset="0"/>
                <a:ea typeface="+mn-ea"/>
                <a:cs typeface="+mn-cs"/>
              </a:rPr>
              <a:t>Virologic suppression, defined as 1 measurement of HIV-1 RNA &lt; 200 copies/mL within 12 months of randomization.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That may seem like a high HIV-1 RNA threshold but bear in mind that multiple analyses of U=U suggested that HIV is untransmissible at &lt; 200 copies/</a:t>
            </a:r>
            <a:r>
              <a:rPr lang="en-US" sz="1200" kern="1200" dirty="0" err="1">
                <a:solidFill>
                  <a:schemeClr val="tx1"/>
                </a:solidFill>
                <a:effectLst/>
                <a:latin typeface="Arial" charset="0"/>
                <a:ea typeface="+mn-ea"/>
                <a:cs typeface="+mn-cs"/>
              </a:rPr>
              <a:t>mL.</a:t>
            </a:r>
            <a:r>
              <a:rPr lang="en-US" sz="1200" kern="1200" baseline="30000" dirty="0">
                <a:solidFill>
                  <a:schemeClr val="tx1"/>
                </a:solidFill>
                <a:effectLst/>
                <a:latin typeface="Arial" charset="0"/>
                <a:ea typeface="+mn-ea"/>
                <a:cs typeface="+mn-cs"/>
              </a:rPr>
              <a:t>[38,39]</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12069003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IDU, injection drug use; MSM, men who have sex with men; SoC, standard of care.</a:t>
            </a:r>
          </a:p>
          <a:p>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Overall, the study population comprising 898 individuals was predominantly cisgender men (73.05%) and black (65.48%). The most common transmission category was men who have sex with men (44.21%) followed by injection drug use (20.16%). Most (69.5%) were </a:t>
            </a:r>
            <a:r>
              <a:rPr lang="en-US" sz="1200" kern="1200" dirty="0" err="1">
                <a:solidFill>
                  <a:schemeClr val="tx1"/>
                </a:solidFill>
                <a:effectLst/>
                <a:latin typeface="Arial" charset="0"/>
                <a:ea typeface="+mn-ea"/>
                <a:cs typeface="+mn-cs"/>
              </a:rPr>
              <a:t>virologically</a:t>
            </a:r>
            <a:r>
              <a:rPr lang="en-US" sz="1200" kern="1200" dirty="0">
                <a:solidFill>
                  <a:schemeClr val="tx1"/>
                </a:solidFill>
                <a:effectLst/>
                <a:latin typeface="Arial" charset="0"/>
                <a:ea typeface="+mn-ea"/>
                <a:cs typeface="+mn-cs"/>
              </a:rPr>
              <a:t> suppressed at their last assessment, but a notable minority (20.71%) had a concurrent diagnosis of AIDS.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31792068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SoC, standard of care.</a:t>
            </a:r>
          </a:p>
          <a:p>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investigators reported significantly increased rates of re-engagement (43.2% with standard of care vs 61.9% with the intervention;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&lt; .001), retention in care (44.1% vs 59.0%;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&lt; .001), and virologic suppression (55.9% vs 64.1%;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.012).</a:t>
            </a:r>
            <a:r>
              <a:rPr lang="en-US" sz="1200" kern="1200" baseline="30000" dirty="0">
                <a:solidFill>
                  <a:schemeClr val="tx1"/>
                </a:solidFill>
                <a:effectLst/>
                <a:latin typeface="Arial" charset="0"/>
                <a:ea typeface="+mn-ea"/>
                <a:cs typeface="+mn-cs"/>
              </a:rPr>
              <a:t>[35]</a:t>
            </a:r>
            <a:r>
              <a:rPr lang="en-US" sz="120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31373052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aOR, adjusted odds ratio; NA, not applicable; Ref, reference; SoC, standard of care.</a:t>
            </a:r>
          </a:p>
          <a:p>
            <a:endParaRPr lang="en-US" i="1" dirty="0"/>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Consistent with these higher rates, the intervention significantly improved the odds of being re-engaged in care (OR: 2.22; 95% CI: 1.69-2.92), retained in care (OR: 1.82; 95% CI: 1.39-2.39), and achieving virologic suppression (OR: 1.42; 95% CI: 1.07-1.89;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for all ORs ≤ .02).</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To my knowledge, this is the first study demonstrating that additional intervention in this challenging population of PWH lost to care significantly improves re-engagement, retention in care, and virologic suppression compared to standard approaches.</a:t>
            </a:r>
            <a:r>
              <a:rPr lang="en-US" sz="1200" kern="1200" baseline="30000" dirty="0">
                <a:solidFill>
                  <a:schemeClr val="tx1"/>
                </a:solidFill>
                <a:effectLst/>
                <a:latin typeface="Arial" charset="0"/>
                <a:ea typeface="+mn-ea"/>
                <a:cs typeface="+mn-cs"/>
              </a:rPr>
              <a:t>[35]</a:t>
            </a:r>
            <a:r>
              <a:rPr lang="en-US" sz="1200" kern="1200" dirty="0">
                <a:solidFill>
                  <a:schemeClr val="tx1"/>
                </a:solidFill>
                <a:effectLst/>
                <a:latin typeface="Arial" charset="0"/>
                <a:ea typeface="+mn-ea"/>
                <a:cs typeface="+mn-cs"/>
              </a:rPr>
              <a:t> I anticipate that this intervention would have similar success in European populations.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results are impressive for all 3 of those analyzed endpoints. But like Dr. </a:t>
            </a:r>
            <a:r>
              <a:rPr lang="en-US" sz="1200" kern="1200" dirty="0" err="1">
                <a:solidFill>
                  <a:schemeClr val="tx1"/>
                </a:solidFill>
                <a:effectLst/>
                <a:latin typeface="Arial" charset="0"/>
                <a:ea typeface="+mn-ea"/>
                <a:cs typeface="+mn-cs"/>
              </a:rPr>
              <a:t>Llibre</a:t>
            </a:r>
            <a:r>
              <a:rPr lang="en-US" sz="1200" kern="1200" dirty="0">
                <a:solidFill>
                  <a:schemeClr val="tx1"/>
                </a:solidFill>
                <a:effectLst/>
                <a:latin typeface="Arial" charset="0"/>
                <a:ea typeface="+mn-ea"/>
                <a:cs typeface="+mn-cs"/>
              </a:rPr>
              <a:t>, I am curious to know exactly what is involved in the intervention because I consider the standard of care to already be good. It would be important to know how much time it took to achieve those results and whether the intensity of effort required for the intervention would really be feasible for routine clinical practice. Did the investigators note how much time it took to re-engage participants in the intervention arm?</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No, that was not addressed. The presenters were constrained by the virtual format of CROI 2020, which did not allow the audience to ask questions in real time.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5741737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Laura Waters, MD:</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Building upon our discussion of care engagement, I will summarize an excellent symposium talk given by Dr. Castillo-</a:t>
            </a:r>
            <a:r>
              <a:rPr lang="en-US" sz="1200" kern="1200" dirty="0" err="1">
                <a:solidFill>
                  <a:schemeClr val="tx1"/>
                </a:solidFill>
                <a:effectLst/>
                <a:latin typeface="Arial" charset="0"/>
                <a:ea typeface="+mn-ea"/>
                <a:cs typeface="+mn-cs"/>
              </a:rPr>
              <a:t>Mancilla</a:t>
            </a:r>
            <a:r>
              <a:rPr lang="en-US" sz="1200" kern="1200" baseline="30000" dirty="0">
                <a:solidFill>
                  <a:schemeClr val="tx1"/>
                </a:solidFill>
                <a:effectLst/>
                <a:latin typeface="Arial" charset="0"/>
                <a:ea typeface="+mn-ea"/>
                <a:cs typeface="+mn-cs"/>
              </a:rPr>
              <a:t>[40]</a:t>
            </a:r>
            <a:r>
              <a:rPr lang="en-US" sz="1200" kern="1200" dirty="0">
                <a:solidFill>
                  <a:schemeClr val="tx1"/>
                </a:solidFill>
                <a:effectLst/>
                <a:latin typeface="Arial" charset="0"/>
                <a:ea typeface="+mn-ea"/>
                <a:cs typeface="+mn-cs"/>
              </a:rPr>
              <a:t> on ART adherence. This is a clinically and financially important issue: Suboptimal adherence to medication—not just to ART—is one of the drivers behind prescription drug–related morbidity and mortality, which was estimated to cost US $528.4 billion in 2016 in the United States.</a:t>
            </a:r>
            <a:r>
              <a:rPr lang="en-US" sz="1200" kern="1200" baseline="30000" dirty="0">
                <a:solidFill>
                  <a:schemeClr val="tx1"/>
                </a:solidFill>
                <a:effectLst/>
                <a:latin typeface="Arial" charset="0"/>
                <a:ea typeface="+mn-ea"/>
                <a:cs typeface="+mn-cs"/>
              </a:rPr>
              <a:t>[41]</a:t>
            </a:r>
            <a:r>
              <a:rPr lang="en-US" sz="1200" kern="1200" dirty="0">
                <a:solidFill>
                  <a:schemeClr val="tx1"/>
                </a:solidFill>
                <a:effectLst/>
                <a:latin typeface="Arial" charset="0"/>
                <a:ea typeface="+mn-ea"/>
                <a:cs typeface="+mn-cs"/>
              </a:rPr>
              <a:t> Whereas suboptimal adherence had greater ramifications with earlier ARVs, the development of modern ART regimens has enabled PWH to achieve virologic suppression with good, rather than perfect, adherence.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Research is underway to assess the individual and public health consequences of “good enough” adherence that, while able to achieve consistent virologic suppression as measured at clinic visits, may still be associated with higher levels of inflammation and immune activation.</a:t>
            </a:r>
            <a:r>
              <a:rPr lang="en-US" sz="1200" kern="1200" baseline="30000" dirty="0">
                <a:solidFill>
                  <a:schemeClr val="tx1"/>
                </a:solidFill>
                <a:effectLst/>
                <a:latin typeface="Arial" charset="0"/>
                <a:ea typeface="+mn-ea"/>
                <a:cs typeface="+mn-cs"/>
              </a:rPr>
              <a:t>[40]</a:t>
            </a:r>
            <a:r>
              <a:rPr lang="en-US" sz="1200" kern="1200" dirty="0">
                <a:solidFill>
                  <a:schemeClr val="tx1"/>
                </a:solidFill>
                <a:effectLst/>
                <a:latin typeface="Arial" charset="0"/>
                <a:ea typeface="+mn-ea"/>
                <a:cs typeface="+mn-cs"/>
              </a:rPr>
              <a:t> Dr. Castillo-</a:t>
            </a:r>
            <a:r>
              <a:rPr lang="en-US" sz="1200" kern="1200" dirty="0" err="1">
                <a:solidFill>
                  <a:schemeClr val="tx1"/>
                </a:solidFill>
                <a:effectLst/>
                <a:latin typeface="Arial" charset="0"/>
                <a:ea typeface="+mn-ea"/>
                <a:cs typeface="+mn-cs"/>
              </a:rPr>
              <a:t>Mancilla</a:t>
            </a:r>
            <a:r>
              <a:rPr lang="en-US" sz="1200" kern="1200" dirty="0">
                <a:solidFill>
                  <a:schemeClr val="tx1"/>
                </a:solidFill>
                <a:effectLst/>
                <a:latin typeface="Arial" charset="0"/>
                <a:ea typeface="+mn-ea"/>
                <a:cs typeface="+mn-cs"/>
              </a:rPr>
              <a:t> reviewed interesting data on treatment interruption and suboptimal adherence indicating that the re-emergence of inflammation precedes the re-emergence of viremia.</a:t>
            </a:r>
            <a:r>
              <a:rPr lang="en-US" sz="1200" kern="1200" baseline="30000" dirty="0">
                <a:solidFill>
                  <a:schemeClr val="tx1"/>
                </a:solidFill>
                <a:effectLst/>
                <a:latin typeface="Arial" charset="0"/>
                <a:ea typeface="+mn-ea"/>
                <a:cs typeface="+mn-cs"/>
              </a:rPr>
              <a:t>[42-44]</a:t>
            </a:r>
            <a:r>
              <a:rPr lang="en-US" sz="1200" kern="1200" dirty="0">
                <a:solidFill>
                  <a:schemeClr val="tx1"/>
                </a:solidFill>
                <a:effectLst/>
                <a:latin typeface="Arial" charset="0"/>
                <a:ea typeface="+mn-ea"/>
                <a:cs typeface="+mn-cs"/>
              </a:rPr>
              <a:t> These observations suggest that even though patients could maintain undetectable viremia with “good enough” adherence, they may nonetheless be at risk for long-term comorbidities associated with inflammation.</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Much of Dr. Castillo-</a:t>
            </a:r>
            <a:r>
              <a:rPr lang="en-US" sz="1200" kern="1200" dirty="0" err="1">
                <a:solidFill>
                  <a:schemeClr val="tx1"/>
                </a:solidFill>
                <a:effectLst/>
                <a:latin typeface="Arial" charset="0"/>
                <a:ea typeface="+mn-ea"/>
                <a:cs typeface="+mn-cs"/>
              </a:rPr>
              <a:t>Mancilla’s</a:t>
            </a:r>
            <a:r>
              <a:rPr lang="en-US" sz="1200" kern="1200" dirty="0">
                <a:solidFill>
                  <a:schemeClr val="tx1"/>
                </a:solidFill>
                <a:effectLst/>
                <a:latin typeface="Arial" charset="0"/>
                <a:ea typeface="+mn-ea"/>
                <a:cs typeface="+mn-cs"/>
              </a:rPr>
              <a:t> talk focused on emerging strategies for measuring adherence. Analyses of </a:t>
            </a:r>
            <a:r>
              <a:rPr lang="en-US" sz="1200" kern="1200" dirty="0" err="1">
                <a:solidFill>
                  <a:schemeClr val="tx1"/>
                </a:solidFill>
                <a:effectLst/>
                <a:latin typeface="Arial" charset="0"/>
                <a:ea typeface="+mn-ea"/>
                <a:cs typeface="+mn-cs"/>
              </a:rPr>
              <a:t>PrEP</a:t>
            </a:r>
            <a:r>
              <a:rPr lang="en-US" sz="1200" kern="1200" dirty="0">
                <a:solidFill>
                  <a:schemeClr val="tx1"/>
                </a:solidFill>
                <a:effectLst/>
                <a:latin typeface="Arial" charset="0"/>
                <a:ea typeface="+mn-ea"/>
                <a:cs typeface="+mn-cs"/>
              </a:rPr>
              <a:t> adherence, in particular, have illustrated that there can be large discrepancies between self-report vs pill count vs measures of ARV concentrations in plasma or dried blood spots (DBS).</a:t>
            </a:r>
            <a:r>
              <a:rPr lang="en-US" sz="1200" kern="1200" baseline="30000" dirty="0">
                <a:solidFill>
                  <a:schemeClr val="tx1"/>
                </a:solidFill>
                <a:effectLst/>
                <a:latin typeface="Arial" charset="0"/>
                <a:ea typeface="+mn-ea"/>
                <a:cs typeface="+mn-cs"/>
              </a:rPr>
              <a:t>[45-47]</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gold standard for quantifying adherence is directly observed therapy, but that is generally not an option for oral ARVs. As long-acting injectables—which are directly observed, of course—are introduced into the clinic, I anticipate that we will learn even more about the relationship between adherence and clinical outcomes.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One method discussed was real-time electronic adherence monitoring, which involves a small pillbox that sends a signal when the dispenser is opened; if you have not opened your pillbox, you receive a text reminder. Several years ago, I trialed one of these pillboxes, which I filled with jellybeans. Unfortunately, I found it highly irritating to have a little plastic box telling me what to do and my adherence to the jellybeans went down.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A more advanced approach to measuring adherence involves digital pills, which are pills covered with a biosensor in the capsule. Once swallowed, the sensor sends a signal as gastric acid breaks down the capsule. Digital pills may improve on the electronic pillboxes because they actually measure ingestion of the medication, not just whether the container was opened. Although I found the concept of digital pills fascinating, I have reservations about their potential cost.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9141161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aOR, adjusted odds ratio; BLQ, below limit of quantification; DBS, dried blood spot; FTC, emtricitabine; PBMC, </a:t>
            </a:r>
            <a:r>
              <a:rPr lang="en-US" sz="1200" b="0" i="1" kern="1200" dirty="0">
                <a:solidFill>
                  <a:schemeClr val="tx1"/>
                </a:solidFill>
                <a:effectLst/>
                <a:latin typeface="Arial" charset="0"/>
                <a:ea typeface="+mn-ea"/>
                <a:cs typeface="+mn-cs"/>
              </a:rPr>
              <a:t>peripheral blood mononuclear cell; TFV-DP, </a:t>
            </a:r>
            <a:r>
              <a:rPr lang="en-US" sz="1200" i="1" kern="1200" dirty="0">
                <a:solidFill>
                  <a:schemeClr val="tx1"/>
                </a:solidFill>
                <a:effectLst/>
                <a:latin typeface="Arial" charset="0"/>
                <a:ea typeface="+mn-ea"/>
                <a:cs typeface="+mn-cs"/>
              </a:rPr>
              <a:t>tenofovir diphosphate; TP, triphosphate.</a:t>
            </a:r>
          </a:p>
          <a:p>
            <a:endParaRPr lang="en-US" sz="1200" i="1"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Laura Waters, MD:</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Dr. Castillo-</a:t>
            </a:r>
            <a:r>
              <a:rPr lang="en-US" sz="1200" kern="1200" dirty="0" err="1">
                <a:solidFill>
                  <a:schemeClr val="tx1"/>
                </a:solidFill>
                <a:effectLst/>
                <a:latin typeface="Arial" charset="0"/>
                <a:ea typeface="+mn-ea"/>
                <a:cs typeface="+mn-cs"/>
              </a:rPr>
              <a:t>Mancilla</a:t>
            </a:r>
            <a:r>
              <a:rPr lang="en-US" sz="1200" kern="1200" dirty="0">
                <a:solidFill>
                  <a:schemeClr val="tx1"/>
                </a:solidFill>
                <a:effectLst/>
                <a:latin typeface="Arial" charset="0"/>
                <a:ea typeface="+mn-ea"/>
                <a:cs typeface="+mn-cs"/>
              </a:rPr>
              <a:t> also addressed determining adherence by measuring drug levels in plasma, DBS, urine, peripheral blood mononuclear cells, and hair, and how these compare in terms of the past adherence time frame that they are able to capture.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We only do a limited number of these assays in our clinic because, generally speaking, patients improve adherence when you tell them that you will be measuring drug levels. However, data suggest that by measuring tenofovir diphosphate (TFV-DP) levels in DBS from PWH with undetectable viremia, which captures cumulative exposure over approximately 8 weeks or more, it is possible to predict future viremia.</a:t>
            </a:r>
            <a:r>
              <a:rPr lang="en-US" sz="1200" kern="1200" baseline="30000" dirty="0">
                <a:solidFill>
                  <a:schemeClr val="tx1"/>
                </a:solidFill>
                <a:effectLst/>
                <a:latin typeface="Arial" charset="0"/>
                <a:ea typeface="+mn-ea"/>
                <a:cs typeface="+mn-cs"/>
              </a:rPr>
              <a:t>[48,49]</a:t>
            </a:r>
            <a:r>
              <a:rPr lang="en-US" sz="1200" kern="1200" dirty="0">
                <a:solidFill>
                  <a:schemeClr val="tx1"/>
                </a:solidFill>
                <a:effectLst/>
                <a:latin typeface="Arial" charset="0"/>
                <a:ea typeface="+mn-ea"/>
                <a:cs typeface="+mn-cs"/>
              </a:rPr>
              <a:t> Those with lower TFV-DP levels in DBS, which suggested intermittent or suboptimal adherence, were more likely to experience future viremia. These findings imply that rather than measuring drugs levels after failure has occurred, we could instead monitor drug levels to determine when we need to be counseling more intensively to minimize the risk for future virologic failure.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talk also touched on how we can measure TFV in urine, which captures exposure in the past 1-7 days, including a highly sensitive and specific point-of-care urine test that identifies dosing within the last 24-48 hours.</a:t>
            </a:r>
            <a:r>
              <a:rPr lang="en-US" sz="1200" kern="1200" baseline="30000" dirty="0">
                <a:solidFill>
                  <a:schemeClr val="tx1"/>
                </a:solidFill>
                <a:effectLst/>
                <a:latin typeface="Arial" charset="0"/>
                <a:ea typeface="+mn-ea"/>
                <a:cs typeface="+mn-cs"/>
              </a:rPr>
              <a:t>[50,51]</a:t>
            </a:r>
          </a:p>
          <a:p>
            <a:endParaRPr lang="en-US" sz="1200" i="1" kern="1200" baseline="300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key takeaway from this talk was that if we can better measure adherence, we can better counsel patients.</a:t>
            </a:r>
            <a:r>
              <a:rPr lang="en-US" sz="1200" kern="1200" baseline="30000" dirty="0">
                <a:solidFill>
                  <a:schemeClr val="tx1"/>
                </a:solidFill>
                <a:effectLst/>
                <a:latin typeface="Arial" charset="0"/>
                <a:ea typeface="+mn-ea"/>
                <a:cs typeface="+mn-cs"/>
              </a:rPr>
              <a:t>[40]</a:t>
            </a:r>
            <a:r>
              <a:rPr lang="en-US" sz="1200" kern="1200" dirty="0">
                <a:solidFill>
                  <a:schemeClr val="tx1"/>
                </a:solidFill>
                <a:effectLst/>
                <a:latin typeface="Arial" charset="0"/>
                <a:ea typeface="+mn-ea"/>
                <a:cs typeface="+mn-cs"/>
              </a:rPr>
              <a:t> PWH with high adherence who have undetectable viremia should simply continue what they are doing. PWH with low adherence who have undetectable viremia should be targeted for counseling. PWH with good adherence but detectable viremia should be screened for resistance. Finally, PWH with low adherence who have detectable viremia should receive clinical care aimed at addressing adherence issues and identifying barriers. Again, we could perhaps use some of these newer tools to measure adherence and identify PWH in need of counseling and care. </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Dr. Waters, what are your thoughts on the potential role of long-acting CAB and RPV in PWH with adherence issues? Will this approach be beneficial in this group or will it be risky because this combination has a long pharmacokinetic tail and, if patients fail to attend for the injections, they could select for resistance and indeed potentially transmit the resistance in the community?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My answer depends on which PWH with adherence issues we are considering. Broadly speaking, we can divide PWH with low adherence into 2 groups. The first group comprises those who do not come to clinic, miss appointments, and usually only arrive in the clinic for an emergency prescription. For these patients, I do not think long-acting injectables are the best approach because if they miss their injectable appointments, they will be at risk of developing resistance.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second group comprise those who attend clinic regularly and collect their medications, yet have unexplained viremia. Sometimes you learn that these patients have untaken medications at home and that there were barriers in place to actually taking the medications they collected. For these people who engage in care but do not take their pills, I consider long-acting injectables to be the ideal solution. Obviously, these groups are the extremes; there will be many people who fall somewhere in the middle.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36106366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3HP, </a:t>
            </a:r>
            <a:r>
              <a:rPr lang="en-GB" sz="1200" i="1" kern="1200" dirty="0">
                <a:solidFill>
                  <a:schemeClr val="tx1"/>
                </a:solidFill>
                <a:effectLst/>
                <a:latin typeface="Arial" charset="0"/>
                <a:ea typeface="+mn-ea"/>
                <a:cs typeface="+mn-cs"/>
              </a:rPr>
              <a:t>rifapentine plus isoniazid for one 3-month course; 6H, daily isoniazid for 6 months; p3HP, weekly rifapentine plus isoniazid for 2 periodic (annual) 3-month courses; PWH, patients with HIV; TB, tuberculosis.</a:t>
            </a:r>
          </a:p>
          <a:p>
            <a:endParaRPr lang="en-GB" sz="1200" i="1" kern="1200" dirty="0">
              <a:solidFill>
                <a:schemeClr val="tx1"/>
              </a:solidFill>
              <a:effectLst/>
              <a:latin typeface="Arial" charset="0"/>
              <a:ea typeface="+mn-ea"/>
              <a:cs typeface="+mn-cs"/>
            </a:endParaRP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Our final discussion focuses on 2 reports addressing coinfection in PWH. The first report by Churchyard and colleagues</a:t>
            </a:r>
            <a:r>
              <a:rPr lang="en-US" sz="1200" kern="1200" baseline="30000" dirty="0">
                <a:solidFill>
                  <a:schemeClr val="tx1"/>
                </a:solidFill>
                <a:effectLst/>
                <a:latin typeface="Arial" charset="0"/>
                <a:ea typeface="+mn-ea"/>
                <a:cs typeface="+mn-cs"/>
              </a:rPr>
              <a:t>[52]</a:t>
            </a:r>
            <a:r>
              <a:rPr lang="en-US" sz="1200" kern="1200" dirty="0">
                <a:solidFill>
                  <a:schemeClr val="tx1"/>
                </a:solidFill>
                <a:effectLst/>
                <a:latin typeface="Arial" charset="0"/>
                <a:ea typeface="+mn-ea"/>
                <a:cs typeface="+mn-cs"/>
              </a:rPr>
              <a:t> presented results on TB prophylaxis with 3HP from the open-label, 2-part, individually randomized, pragmatic phase III WHIP3TB trial.</a:t>
            </a:r>
            <a:r>
              <a:rPr lang="en-US" sz="1200" kern="1200" baseline="30000" dirty="0">
                <a:solidFill>
                  <a:schemeClr val="tx1"/>
                </a:solidFill>
                <a:effectLst/>
                <a:latin typeface="Arial" charset="0"/>
                <a:ea typeface="+mn-ea"/>
                <a:cs typeface="+mn-cs"/>
              </a:rPr>
              <a:t>[53]</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trial enrolled 4207 PWH without evidence of active TB in South Africa, Ethiopia, and Mozambique. TB is highly endemic in these nations, where ≥ 20% of the population is estimated to have latent </a:t>
            </a:r>
            <a:r>
              <a:rPr lang="en-US" sz="1200" i="1" kern="1200" dirty="0">
                <a:solidFill>
                  <a:schemeClr val="tx1"/>
                </a:solidFill>
                <a:effectLst/>
                <a:latin typeface="Arial" charset="0"/>
                <a:ea typeface="+mn-ea"/>
                <a:cs typeface="+mn-cs"/>
              </a:rPr>
              <a:t>Mycobacterium tuberculosis</a:t>
            </a:r>
            <a:r>
              <a:rPr lang="en-US" sz="1200" kern="1200" dirty="0">
                <a:solidFill>
                  <a:schemeClr val="tx1"/>
                </a:solidFill>
                <a:effectLst/>
                <a:latin typeface="Arial" charset="0"/>
                <a:ea typeface="+mn-ea"/>
                <a:cs typeface="+mn-cs"/>
              </a:rPr>
              <a:t> infection. Consistent with this estimate, the study reported that 36.4% of participants at baseline had a positive </a:t>
            </a:r>
            <a:r>
              <a:rPr lang="en-US" sz="1200" i="1" kern="1200" dirty="0">
                <a:solidFill>
                  <a:schemeClr val="tx1"/>
                </a:solidFill>
                <a:effectLst/>
                <a:latin typeface="Arial" charset="0"/>
                <a:ea typeface="+mn-ea"/>
                <a:cs typeface="+mn-cs"/>
              </a:rPr>
              <a:t>QuantiFERON-TB Gold Plus</a:t>
            </a:r>
            <a:r>
              <a:rPr lang="en-US" sz="1200" kern="1200" dirty="0">
                <a:solidFill>
                  <a:schemeClr val="tx1"/>
                </a:solidFill>
                <a:effectLst/>
                <a:latin typeface="Arial" charset="0"/>
                <a:ea typeface="+mn-ea"/>
                <a:cs typeface="+mn-cs"/>
              </a:rPr>
              <a:t> test result, indicating likely infection with </a:t>
            </a:r>
            <a:r>
              <a:rPr lang="en-US" sz="1200" i="1" kern="1200" dirty="0">
                <a:solidFill>
                  <a:schemeClr val="tx1"/>
                </a:solidFill>
                <a:effectLst/>
                <a:latin typeface="Arial" charset="0"/>
                <a:ea typeface="+mn-ea"/>
                <a:cs typeface="+mn-cs"/>
              </a:rPr>
              <a:t>M tuberculosis</a:t>
            </a:r>
            <a:r>
              <a:rPr lang="en-US" sz="1200" kern="1200" dirty="0">
                <a:solidFill>
                  <a:schemeClr val="tx1"/>
                </a:solidFill>
                <a:effectLst/>
                <a:latin typeface="Arial" charset="0"/>
                <a:ea typeface="+mn-ea"/>
                <a:cs typeface="+mn-cs"/>
              </a:rPr>
              <a:t>.</a:t>
            </a:r>
            <a:r>
              <a:rPr lang="en-US" sz="1200" kern="1200" baseline="30000" dirty="0">
                <a:solidFill>
                  <a:schemeClr val="tx1"/>
                </a:solidFill>
                <a:effectLst/>
                <a:latin typeface="Arial" charset="0"/>
                <a:ea typeface="+mn-ea"/>
                <a:cs typeface="+mn-cs"/>
              </a:rPr>
              <a:t>[52,54,55]</a:t>
            </a:r>
            <a:r>
              <a:rPr lang="en-US" sz="1200" kern="1200" dirty="0">
                <a:solidFill>
                  <a:schemeClr val="tx1"/>
                </a:solidFill>
                <a:effectLst/>
                <a:latin typeface="Arial" charset="0"/>
                <a:ea typeface="+mn-ea"/>
                <a:cs typeface="+mn-cs"/>
              </a:rPr>
              <a:t> Participants were randomized 9:9:2 to receive a single round of 3HP, 2 annual rounds of 3HP, or control treatment with 6H.</a:t>
            </a:r>
            <a:r>
              <a:rPr lang="en-US" sz="1200" kern="1200" baseline="30000" dirty="0">
                <a:solidFill>
                  <a:schemeClr val="tx1"/>
                </a:solidFill>
                <a:effectLst/>
                <a:latin typeface="Arial" charset="0"/>
                <a:ea typeface="+mn-ea"/>
                <a:cs typeface="+mn-cs"/>
              </a:rPr>
              <a:t>[52]</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trial had 2 main primary objectives. The first objective covered Part A of the trial, which spanned the first year, and compared treatment completion in those receiving 3HP vs 6H. The second objective covered Part B and compared TB incidence between those randomized to 1 round of 3HP vs 2 rounds of 3HP.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42313362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3HP, </a:t>
            </a:r>
            <a:r>
              <a:rPr lang="en-GB" sz="1200" i="1" kern="1200" dirty="0">
                <a:solidFill>
                  <a:schemeClr val="tx1"/>
                </a:solidFill>
                <a:effectLst/>
                <a:latin typeface="Arial" charset="0"/>
                <a:ea typeface="+mn-ea"/>
                <a:cs typeface="+mn-cs"/>
              </a:rPr>
              <a:t>rifapentine plus isoniazid for one 3-month course; 6H, daily isoniazid for 6 months; Ref, reference; PY, patient-years; TB, tuberculosis.</a:t>
            </a:r>
          </a:p>
          <a:p>
            <a:endParaRPr lang="en-GB" sz="1200" i="1" kern="1200" dirty="0">
              <a:solidFill>
                <a:schemeClr val="tx1"/>
              </a:solidFill>
              <a:effectLst/>
              <a:latin typeface="Arial" charset="0"/>
              <a:ea typeface="+mn-ea"/>
              <a:cs typeface="+mn-cs"/>
            </a:endParaRP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At 12 months, treatment completion was markedly higher in those who received 3HP vs 6H (90.4% vs 50.5%, respectively; risk ratio: 1.79; 95% CI: 1.62-1.97).</a:t>
            </a:r>
            <a:r>
              <a:rPr lang="en-US" sz="1200" kern="1200" baseline="30000" dirty="0">
                <a:solidFill>
                  <a:schemeClr val="tx1"/>
                </a:solidFill>
                <a:effectLst/>
                <a:latin typeface="Arial" charset="0"/>
                <a:ea typeface="+mn-ea"/>
                <a:cs typeface="+mn-cs"/>
              </a:rPr>
              <a:t>[52]</a:t>
            </a:r>
            <a:r>
              <a:rPr lang="en-US" sz="1200" kern="1200" dirty="0">
                <a:solidFill>
                  <a:schemeClr val="tx1"/>
                </a:solidFill>
                <a:effectLst/>
                <a:latin typeface="Arial" charset="0"/>
                <a:ea typeface="+mn-ea"/>
                <a:cs typeface="+mn-cs"/>
              </a:rPr>
              <a:t> There were no significant differences for 3HP vs 6H in TB incidence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.32) and mortality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.43).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These data support use of 3HP as TB prophylaxis. It is not surprising that a much higher proportion of the 6H arm did not complete prophylaxis, because by 6 months, some people are simply tired of taking pills and stop.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dirty="0"/>
          </a:p>
        </p:txBody>
      </p:sp>
    </p:spTree>
    <p:extLst>
      <p:ext uri="{BB962C8B-B14F-4D97-AF65-F5344CB8AC3E}">
        <p14:creationId xmlns:p14="http://schemas.microsoft.com/office/powerpoint/2010/main" val="35805647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3HP, </a:t>
            </a:r>
            <a:r>
              <a:rPr lang="en-GB" sz="1200" i="1" kern="1200" dirty="0">
                <a:solidFill>
                  <a:schemeClr val="tx1"/>
                </a:solidFill>
                <a:effectLst/>
                <a:latin typeface="Arial" charset="0"/>
                <a:ea typeface="+mn-ea"/>
                <a:cs typeface="+mn-cs"/>
              </a:rPr>
              <a:t>rifapentine plus isoniazid for one 3-month course; p3HP, weekly rifapentine plus isoniazid for 2 periodic (annual) 3-month courses; PY, patient-years; TB, tuberculosis.</a:t>
            </a:r>
          </a:p>
          <a:p>
            <a:endParaRPr lang="en-GB" sz="1200" i="1" kern="1200" dirty="0">
              <a:solidFill>
                <a:schemeClr val="tx1"/>
              </a:solidFill>
              <a:effectLst/>
              <a:latin typeface="Arial" charset="0"/>
              <a:ea typeface="+mn-ea"/>
              <a:cs typeface="+mn-cs"/>
            </a:endParaRP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Regarding the second objective, the study found no benefit from the second round of 3HP prophylaxis in Year 2.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Over 24 months, there were no significant differences for 1 vs 2 rounds of 3HP in TB incidence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.85;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.98 for incidence from 12-24 months) and mortality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.13)</a:t>
            </a:r>
            <a:r>
              <a:rPr lang="en-US" sz="1200" i="1" kern="1200" dirty="0">
                <a:solidFill>
                  <a:schemeClr val="tx1"/>
                </a:solidFill>
                <a:effectLst/>
                <a:latin typeface="Arial" charset="0"/>
                <a:ea typeface="+mn-ea"/>
                <a:cs typeface="+mn-cs"/>
              </a:rPr>
              <a:t>.</a:t>
            </a:r>
            <a:r>
              <a:rPr lang="en-US" sz="1200" kern="1200" baseline="30000" dirty="0">
                <a:solidFill>
                  <a:schemeClr val="tx1"/>
                </a:solidFill>
                <a:effectLst/>
                <a:latin typeface="Arial" charset="0"/>
                <a:ea typeface="+mn-ea"/>
                <a:cs typeface="+mn-cs"/>
              </a:rPr>
              <a:t>[52]</a:t>
            </a:r>
            <a:r>
              <a:rPr lang="en-US" sz="1200" kern="1200" dirty="0">
                <a:solidFill>
                  <a:schemeClr val="tx1"/>
                </a:solidFill>
                <a:effectLst/>
                <a:latin typeface="Arial" charset="0"/>
                <a:ea typeface="+mn-ea"/>
                <a:cs typeface="+mn-cs"/>
              </a:rPr>
              <a:t> There was also no difference in the incidence of rifampicin-resistant TB over 24 months (</a:t>
            </a:r>
            <a:r>
              <a:rPr lang="en-US" sz="1200" i="1" kern="1200" dirty="0">
                <a:solidFill>
                  <a:schemeClr val="tx1"/>
                </a:solidFill>
                <a:effectLst/>
                <a:latin typeface="Arial" charset="0"/>
                <a:ea typeface="+mn-ea"/>
                <a:cs typeface="+mn-cs"/>
              </a:rPr>
              <a:t>P</a:t>
            </a:r>
            <a:r>
              <a:rPr lang="en-US" sz="1200" kern="1200" dirty="0">
                <a:solidFill>
                  <a:schemeClr val="tx1"/>
                </a:solidFill>
                <a:effectLst/>
                <a:latin typeface="Arial" charset="0"/>
                <a:ea typeface="+mn-ea"/>
                <a:cs typeface="+mn-cs"/>
              </a:rPr>
              <a:t> = .99).</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This report had 2 important conclusions regarding TB prophylaxis in PWH living in areas with high TB endemicity.</a:t>
            </a:r>
            <a:r>
              <a:rPr lang="en-US" sz="1200" kern="1200" baseline="30000" dirty="0">
                <a:solidFill>
                  <a:schemeClr val="tx1"/>
                </a:solidFill>
                <a:effectLst/>
                <a:latin typeface="Arial" charset="0"/>
                <a:ea typeface="+mn-ea"/>
                <a:cs typeface="+mn-cs"/>
              </a:rPr>
              <a:t>[52]</a:t>
            </a:r>
            <a:r>
              <a:rPr lang="en-US" sz="1200" kern="1200" dirty="0">
                <a:solidFill>
                  <a:schemeClr val="tx1"/>
                </a:solidFill>
                <a:effectLst/>
                <a:latin typeface="Arial" charset="0"/>
                <a:ea typeface="+mn-ea"/>
                <a:cs typeface="+mn-cs"/>
              </a:rPr>
              <a:t> First, this study demonstrated that 3HP has comparable efficacy and higher rates of treatment completion vs 6H. Second, the efficacy of 1 round of 3HP is comparable to 2 annual rounds of 3HP.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 consider these to be extremely important findings supporting use of the shorter course for TB prophylaxis. That being said, do you think that 24 months was long enough to compare efficacy between 1 vs 2 rounds of 3HP? Could we potentially see differences emerge after, for example, 5 years? </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That is a very important question, and the trial cannot answer it with a follow-up of only 2 years. Given that these PWH live in areas with highly endemic TB, it is plausible that additional rounds of prophylaxis with 3HP might be worthwhile over the longer term. We must await further data.</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Regarding the implication of these results in Europe, we should first note that the prevalence of latent TB is estimated to be 13.7% in Europe overall.</a:t>
            </a:r>
            <a:r>
              <a:rPr lang="en-US" sz="1200" kern="1200" baseline="30000" dirty="0">
                <a:solidFill>
                  <a:schemeClr val="tx1"/>
                </a:solidFill>
                <a:effectLst/>
                <a:latin typeface="Arial" charset="0"/>
                <a:ea typeface="+mn-ea"/>
                <a:cs typeface="+mn-cs"/>
              </a:rPr>
              <a:t>[54]</a:t>
            </a:r>
            <a:r>
              <a:rPr lang="en-US" sz="1200" kern="1200" dirty="0">
                <a:solidFill>
                  <a:schemeClr val="tx1"/>
                </a:solidFill>
                <a:effectLst/>
                <a:latin typeface="Arial" charset="0"/>
                <a:ea typeface="+mn-ea"/>
                <a:cs typeface="+mn-cs"/>
              </a:rPr>
              <a:t> In Spain, the prevalence of TB has declined markedly, with notification rates decreasing from more than 15.0 cases/100,000 individuals in 2009 to 9.8 cases/100,000 individuals in 2017.</a:t>
            </a:r>
            <a:r>
              <a:rPr lang="en-US" sz="1200" kern="1200" baseline="30000" dirty="0">
                <a:solidFill>
                  <a:schemeClr val="tx1"/>
                </a:solidFill>
                <a:effectLst/>
                <a:latin typeface="Arial" charset="0"/>
                <a:ea typeface="+mn-ea"/>
                <a:cs typeface="+mn-cs"/>
              </a:rPr>
              <a:t>[56]</a:t>
            </a:r>
            <a:r>
              <a:rPr lang="en-US" sz="1200" kern="1200" dirty="0">
                <a:solidFill>
                  <a:schemeClr val="tx1"/>
                </a:solidFill>
                <a:effectLst/>
                <a:latin typeface="Arial" charset="0"/>
                <a:ea typeface="+mn-ea"/>
                <a:cs typeface="+mn-cs"/>
              </a:rPr>
              <a:t> Of the cases in 2017, 8.1% are in PWH. We are very happy with these trends because at the beginning of the HIV epidemic, TB was a very common opportunistic infection in PWH.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There are similar trends in the United Kingdom. Our notification rates have decreased from more than 12.0 cases/100,000 individuals in 2009 to 8.5 cases/100,000 individuals in 2017, with only 3.0% of those recent cases being in PWH.</a:t>
            </a:r>
            <a:r>
              <a:rPr lang="en-US" sz="1200" kern="1200" baseline="30000" dirty="0">
                <a:solidFill>
                  <a:schemeClr val="tx1"/>
                </a:solidFill>
                <a:effectLst/>
                <a:latin typeface="Arial" charset="0"/>
                <a:ea typeface="+mn-ea"/>
                <a:cs typeface="+mn-cs"/>
              </a:rPr>
              <a:t>[56]</a:t>
            </a:r>
            <a:r>
              <a:rPr lang="en-US" sz="1200" kern="1200" dirty="0">
                <a:solidFill>
                  <a:schemeClr val="tx1"/>
                </a:solidFill>
                <a:effectLst/>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4037472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ALT, alanine aminotransferase; DSMB, Data and Safety Monitoring Board; HCV, hepatitis C virus; PWH, patients with HIV; PWID, people who inject drugs; SOF, sofosbuvir; SVR12, sustained virologic response rate at 12 weeks post treatment; ULN, upper limit of normal; VEL, </a:t>
            </a:r>
            <a:r>
              <a:rPr lang="en-US" sz="1200" i="1" kern="1200" dirty="0" err="1">
                <a:solidFill>
                  <a:schemeClr val="tx1"/>
                </a:solidFill>
                <a:effectLst/>
                <a:latin typeface="Arial" charset="0"/>
                <a:ea typeface="+mn-ea"/>
                <a:cs typeface="+mn-cs"/>
              </a:rPr>
              <a:t>velpatasvir</a:t>
            </a:r>
            <a:r>
              <a:rPr lang="en-US" sz="1200" i="1" kern="1200" dirty="0">
                <a:solidFill>
                  <a:schemeClr val="tx1"/>
                </a:solidFill>
                <a:effectLst/>
                <a:latin typeface="Arial" charset="0"/>
                <a:ea typeface="+mn-ea"/>
                <a:cs typeface="+mn-cs"/>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Our final report covers an analysis by Matthews and colleagues</a:t>
            </a:r>
            <a:r>
              <a:rPr lang="en-US" sz="1200" kern="1200" baseline="30000" dirty="0">
                <a:solidFill>
                  <a:schemeClr val="tx1"/>
                </a:solidFill>
                <a:effectLst/>
                <a:latin typeface="Arial" charset="0"/>
                <a:ea typeface="+mn-ea"/>
                <a:cs typeface="+mn-cs"/>
              </a:rPr>
              <a:t>[57]</a:t>
            </a:r>
            <a:r>
              <a:rPr lang="en-US" sz="1200" kern="1200" dirty="0">
                <a:solidFill>
                  <a:schemeClr val="tx1"/>
                </a:solidFill>
                <a:effectLst/>
                <a:latin typeface="Arial" charset="0"/>
                <a:ea typeface="+mn-ea"/>
                <a:cs typeface="+mn-cs"/>
              </a:rPr>
              <a:t> on the efficacy of short vs standard duration of HCV therapy for recently acquired HCV infection in persons who inject drugs (PWID) and PWH. The efficacy of shortened HCV therapy in this setting has been assessed before in nonrandomized studies. For example, the single-arm phase </a:t>
            </a:r>
            <a:r>
              <a:rPr lang="en-US" sz="1200" kern="1200" dirty="0" err="1">
                <a:solidFill>
                  <a:schemeClr val="tx1"/>
                </a:solidFill>
                <a:effectLst/>
                <a:latin typeface="Arial" charset="0"/>
                <a:ea typeface="+mn-ea"/>
                <a:cs typeface="+mn-cs"/>
              </a:rPr>
              <a:t>IIIb</a:t>
            </a:r>
            <a:r>
              <a:rPr lang="en-US" sz="1200" kern="1200" dirty="0">
                <a:solidFill>
                  <a:schemeClr val="tx1"/>
                </a:solidFill>
                <a:effectLst/>
                <a:latin typeface="Arial" charset="0"/>
                <a:ea typeface="+mn-ea"/>
                <a:cs typeface="+mn-cs"/>
              </a:rPr>
              <a:t> DAHHS2 trial reported a sustained virologic response rate at 12 weeks post treatment (SVR12) of 99% in patients with recently acquired HCV infection who were treated with grazoprevir/elbasvir for 8 weeks; this combination is currently approved by the European Medicines Agency (EMA) for a treatment duration of at least 12 weeks.</a:t>
            </a:r>
            <a:r>
              <a:rPr lang="en-US" sz="1200" kern="1200" baseline="30000" dirty="0">
                <a:solidFill>
                  <a:schemeClr val="tx1"/>
                </a:solidFill>
                <a:effectLst/>
                <a:latin typeface="Arial" charset="0"/>
                <a:ea typeface="+mn-ea"/>
                <a:cs typeface="+mn-cs"/>
              </a:rPr>
              <a:t>[58,59]</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current analysis presented findings from the international phase III REACT noninferiority trial, which recruited PWID and PWH with recent primary hepatitis C virus (HCV) infection or reinfection, where the estimated duration of infection was 12 months or less.</a:t>
            </a:r>
            <a:r>
              <a:rPr lang="en-US" sz="1200" kern="1200" baseline="30000" dirty="0">
                <a:solidFill>
                  <a:schemeClr val="tx1"/>
                </a:solidFill>
                <a:effectLst/>
                <a:latin typeface="Arial" charset="0"/>
                <a:ea typeface="+mn-ea"/>
                <a:cs typeface="+mn-cs"/>
              </a:rPr>
              <a:t>[57]</a:t>
            </a:r>
            <a:r>
              <a:rPr lang="en-US" sz="1200" kern="1200" dirty="0">
                <a:solidFill>
                  <a:schemeClr val="tx1"/>
                </a:solidFill>
                <a:effectLst/>
                <a:latin typeface="Arial" charset="0"/>
                <a:ea typeface="+mn-ea"/>
                <a:cs typeface="+mn-cs"/>
              </a:rPr>
              <a:t> After 6 weeks of treatment with sofosbuvir (SOF)/</a:t>
            </a:r>
            <a:r>
              <a:rPr lang="en-US" sz="1200" kern="1200" dirty="0" err="1">
                <a:solidFill>
                  <a:schemeClr val="tx1"/>
                </a:solidFill>
                <a:effectLst/>
                <a:latin typeface="Arial" charset="0"/>
                <a:ea typeface="+mn-ea"/>
                <a:cs typeface="+mn-cs"/>
              </a:rPr>
              <a:t>velpatasvir</a:t>
            </a:r>
            <a:r>
              <a:rPr lang="en-US" sz="1200" kern="1200" dirty="0">
                <a:solidFill>
                  <a:schemeClr val="tx1"/>
                </a:solidFill>
                <a:effectLst/>
                <a:latin typeface="Arial" charset="0"/>
                <a:ea typeface="+mn-ea"/>
                <a:cs typeface="+mn-cs"/>
              </a:rPr>
              <a:t> (VEL), the patients were randomized to stop treatment at Week 6 or continue treatment to Week 12. The 6-week duration of treatment is shorter than the EMA-approved regimen for SOF/VEL, which is a 12-week duration of treatment for all genotypes of HCV.</a:t>
            </a:r>
            <a:r>
              <a:rPr lang="en-US" sz="1200" kern="1200" baseline="30000" dirty="0">
                <a:solidFill>
                  <a:schemeClr val="tx1"/>
                </a:solidFill>
                <a:effectLst/>
                <a:latin typeface="Arial" charset="0"/>
                <a:ea typeface="+mn-ea"/>
                <a:cs typeface="+mn-cs"/>
              </a:rPr>
              <a:t>[60]</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Most unusually in this modern era of HCV treatment, the Data and Safety Monitoring Board stopped trial randomization because their second review in May 2019 found an unacceptably high rate of relapse in the investigational arm.</a:t>
            </a:r>
            <a:r>
              <a:rPr lang="en-US" sz="1200" kern="1200" baseline="30000" dirty="0">
                <a:solidFill>
                  <a:schemeClr val="tx1"/>
                </a:solidFill>
                <a:effectLst/>
                <a:latin typeface="Arial" charset="0"/>
                <a:ea typeface="+mn-ea"/>
                <a:cs typeface="+mn-cs"/>
              </a:rPr>
              <a:t>[57]</a:t>
            </a:r>
            <a:r>
              <a:rPr lang="en-US" sz="1200" kern="1200" dirty="0">
                <a:solidFill>
                  <a:schemeClr val="tx1"/>
                </a:solidFill>
                <a:effectLst/>
                <a:latin typeface="Arial" charset="0"/>
                <a:ea typeface="+mn-ea"/>
                <a:cs typeface="+mn-cs"/>
              </a:rPr>
              <a:t> At that point, all enrolled, nonrandomized participants were immediately switched to the 12-week duration of therapy.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387546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BL, baseline; HCV, hepatitis C virus; IQR, interquartile range; SOF, sofosbuvir; VEL, </a:t>
            </a:r>
            <a:r>
              <a:rPr lang="en-US" sz="1200" i="1" kern="1200" dirty="0" err="1">
                <a:solidFill>
                  <a:schemeClr val="tx1"/>
                </a:solidFill>
                <a:effectLst/>
                <a:latin typeface="Arial" charset="0"/>
                <a:ea typeface="+mn-ea"/>
                <a:cs typeface="+mn-cs"/>
              </a:rPr>
              <a:t>velpatasvir</a:t>
            </a:r>
            <a:r>
              <a:rPr lang="en-US" sz="1200" i="1" kern="1200" dirty="0">
                <a:solidFill>
                  <a:schemeClr val="tx1"/>
                </a:solidFill>
                <a:effectLst/>
                <a:latin typeface="Arial" charset="0"/>
                <a:ea typeface="+mn-ea"/>
                <a:cs typeface="+mn-cs"/>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Of the 192 participants in this analysis, most (69%) were HIV positive and of white race (83%).</a:t>
            </a:r>
            <a:r>
              <a:rPr lang="en-US" sz="1200" kern="1200" baseline="30000" dirty="0">
                <a:solidFill>
                  <a:schemeClr val="tx1"/>
                </a:solidFill>
                <a:effectLst/>
                <a:latin typeface="Arial" charset="0"/>
                <a:ea typeface="+mn-ea"/>
                <a:cs typeface="+mn-cs"/>
              </a:rPr>
              <a:t>[57]</a:t>
            </a:r>
            <a:r>
              <a:rPr lang="en-US" sz="1200" kern="1200" dirty="0">
                <a:solidFill>
                  <a:schemeClr val="tx1"/>
                </a:solidFill>
                <a:effectLst/>
                <a:latin typeface="Arial" charset="0"/>
                <a:ea typeface="+mn-ea"/>
                <a:cs typeface="+mn-cs"/>
              </a:rPr>
              <a:t> The most common mode of exposure was sexual transmission with a same-sex partner (72%), followed by injection drug use (21%). A notable minority (37%) of the acute HCV cases were reinfections. The most common HCV genotype was genotype 1 (65%), followed by genotype 3 (17%), genotype 4 (16%), and then genotype 2 (3%). At baseline, the median duration of HCV infection was 25 weeks and the median HCV RNA level was 5.6 log</a:t>
            </a:r>
            <a:r>
              <a:rPr lang="en-US" sz="1200" kern="1200" baseline="-25000" dirty="0">
                <a:solidFill>
                  <a:schemeClr val="tx1"/>
                </a:solidFill>
                <a:effectLst/>
                <a:latin typeface="Arial" charset="0"/>
                <a:ea typeface="+mn-ea"/>
                <a:cs typeface="+mn-cs"/>
              </a:rPr>
              <a:t>10</a:t>
            </a:r>
            <a:r>
              <a:rPr lang="en-US" sz="1200" kern="1200" dirty="0">
                <a:solidFill>
                  <a:schemeClr val="tx1"/>
                </a:solidFill>
                <a:effectLst/>
                <a:latin typeface="Arial" charset="0"/>
                <a:ea typeface="+mn-ea"/>
                <a:cs typeface="+mn-cs"/>
              </a:rPr>
              <a:t> IU/</a:t>
            </a:r>
            <a:r>
              <a:rPr lang="en-US" sz="1200" kern="1200" dirty="0" err="1">
                <a:solidFill>
                  <a:schemeClr val="tx1"/>
                </a:solidFill>
                <a:effectLst/>
                <a:latin typeface="Arial" charset="0"/>
                <a:ea typeface="+mn-ea"/>
                <a:cs typeface="+mn-cs"/>
              </a:rPr>
              <a:t>mL.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16642170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ITT, intention-to-treat; LTFU, lost to follow-up; mITT, modified intention-to-treat; SOF, sofosbuvir; SVR12, sustained virologic response rate at 12 weeks post treatment; VEL, </a:t>
            </a:r>
            <a:r>
              <a:rPr lang="en-US" sz="1200" i="1" kern="1200" dirty="0" err="1">
                <a:solidFill>
                  <a:schemeClr val="tx1"/>
                </a:solidFill>
                <a:effectLst/>
                <a:latin typeface="Arial" charset="0"/>
                <a:ea typeface="+mn-ea"/>
                <a:cs typeface="+mn-cs"/>
              </a:rPr>
              <a:t>velpatasvir</a:t>
            </a:r>
            <a:r>
              <a:rPr lang="en-US" sz="1200" i="1" kern="1200" dirty="0">
                <a:solidFill>
                  <a:schemeClr val="tx1"/>
                </a:solidFill>
                <a:effectLst/>
                <a:latin typeface="Arial" charset="0"/>
                <a:ea typeface="+mn-ea"/>
                <a:cs typeface="+mn-cs"/>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intention-to-treat (ITT) analysis found that the rate of relapse was 9% in the 6-week arm vs 2% in the 12-week arm. With modern direct-acting antivirals, we are accustomed to seeing a much lower relapse rate; for example, in the trials leading to EMA approval of SOF/VEL for 12 weeks across all genotypes, the relapse rate ranged from &lt; 1% to 2%.</a:t>
            </a:r>
            <a:r>
              <a:rPr lang="en-US" sz="1200" kern="1200" baseline="30000" dirty="0">
                <a:solidFill>
                  <a:schemeClr val="tx1"/>
                </a:solidFill>
                <a:effectLst/>
                <a:latin typeface="Arial" charset="0"/>
                <a:ea typeface="+mn-ea"/>
                <a:cs typeface="+mn-cs"/>
              </a:rPr>
              <a:t>[60]</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In the modified ITT analysis, which excludes those lost to follow-up, death, and confirmed reinfections, the SVR12 rate was significantly lower in the 6-week vs 12-week arm (89% vs 98%, respectively; </a:t>
            </a:r>
            <a:r>
              <a:rPr lang="en-US" sz="1200" i="1" kern="1200" dirty="0">
                <a:solidFill>
                  <a:schemeClr val="tx1"/>
                </a:solidFill>
                <a:effectLst/>
                <a:latin typeface="Arial" charset="0"/>
                <a:ea typeface="+mn-ea"/>
                <a:cs typeface="+mn-cs"/>
              </a:rPr>
              <a:t>P </a:t>
            </a:r>
            <a:r>
              <a:rPr lang="en-US" sz="1200" kern="1200" dirty="0">
                <a:solidFill>
                  <a:schemeClr val="tx1"/>
                </a:solidFill>
                <a:effectLst/>
                <a:latin typeface="Arial" charset="0"/>
                <a:ea typeface="+mn-ea"/>
                <a:cs typeface="+mn-cs"/>
              </a:rPr>
              <a:t>= .021), translating to a difference of -8.8% (95% CI: -15.6% to -1.2%); the study's noninferiority margin was -12%.</a:t>
            </a:r>
            <a:r>
              <a:rPr lang="en-US" sz="1200" kern="1200" baseline="30000" dirty="0">
                <a:solidFill>
                  <a:schemeClr val="tx1"/>
                </a:solidFill>
                <a:effectLst/>
                <a:latin typeface="Arial" charset="0"/>
                <a:ea typeface="+mn-ea"/>
                <a:cs typeface="+mn-cs"/>
              </a:rPr>
              <a:t>[57]</a:t>
            </a:r>
            <a:r>
              <a:rPr lang="en-US" sz="1200" kern="1200" dirty="0">
                <a:solidFill>
                  <a:schemeClr val="tx1"/>
                </a:solidFill>
                <a:effectLst/>
                <a:latin typeface="Arial" charset="0"/>
                <a:ea typeface="+mn-ea"/>
                <a:cs typeface="+mn-cs"/>
              </a:rPr>
              <a:t> These results show that the 6-week treatment duration was inferior to the 12-week duration. </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When the investigators analyzed the characteristics of those who experienced viral relapse, they observed that these patients overall had a very high baseline level of HCV RNA, with a median of 6.7 vs 5.6 log</a:t>
            </a:r>
            <a:r>
              <a:rPr lang="en-US" sz="1200" kern="1200" baseline="-25000" dirty="0">
                <a:solidFill>
                  <a:schemeClr val="tx1"/>
                </a:solidFill>
                <a:effectLst/>
                <a:latin typeface="Arial" charset="0"/>
                <a:ea typeface="+mn-ea"/>
                <a:cs typeface="+mn-cs"/>
              </a:rPr>
              <a:t>10</a:t>
            </a:r>
            <a:r>
              <a:rPr lang="en-US" sz="1200" kern="1200" dirty="0">
                <a:solidFill>
                  <a:schemeClr val="tx1"/>
                </a:solidFill>
                <a:effectLst/>
                <a:latin typeface="Arial" charset="0"/>
                <a:ea typeface="+mn-ea"/>
                <a:cs typeface="+mn-cs"/>
              </a:rPr>
              <a:t> IU/mL</a:t>
            </a:r>
            <a:r>
              <a:rPr lang="en-US" sz="1200" kern="1200" baseline="-250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in the overall population.</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My critique of this study is that there was no strong reason to expect that a shorter duration of treatment for recent HCV infection would be noninferior or even better than a longer duration of treatment. HCV has no reservoir and does not integrate into the genome.</a:t>
            </a:r>
            <a:r>
              <a:rPr lang="en-US" sz="1200" kern="1200" baseline="30000" dirty="0">
                <a:solidFill>
                  <a:schemeClr val="tx1"/>
                </a:solidFill>
                <a:effectLst/>
                <a:latin typeface="Arial" charset="0"/>
                <a:ea typeface="+mn-ea"/>
                <a:cs typeface="+mn-cs"/>
              </a:rPr>
              <a:t>[61]</a:t>
            </a:r>
            <a:r>
              <a:rPr lang="en-US" sz="1200" kern="1200" dirty="0">
                <a:solidFill>
                  <a:schemeClr val="tx1"/>
                </a:solidFill>
                <a:effectLst/>
                <a:latin typeface="Arial" charset="0"/>
                <a:ea typeface="+mn-ea"/>
                <a:cs typeface="+mn-cs"/>
              </a:rPr>
              <a:t> Thus, the key variable for cure is the time needed for the host to achieve and maintain undetectable viremia. Once the virus is undetectable for a certain period of time on treatment, the infection is usually eradicated, and if it remains undetectable for 12 weeks after discontinuation of therapy, the host is cured. Clearly, 6 weeks is too short of a treatment duration to achieve eradication, and we should continue to administer HCV therapy for the standard duration of 8-12 weeks. </a:t>
            </a:r>
          </a:p>
          <a:p>
            <a:r>
              <a:rPr lang="en-US" sz="1200" kern="1200" dirty="0">
                <a:solidFill>
                  <a:schemeClr val="tx1"/>
                </a:solidFill>
                <a:effectLst/>
                <a:latin typeface="Arial" charset="0"/>
                <a:ea typeface="+mn-ea"/>
                <a:cs typeface="+mn-cs"/>
              </a:rPr>
              <a:t> </a:t>
            </a:r>
          </a:p>
          <a:p>
            <a:r>
              <a:rPr lang="en-US" sz="1200" i="1" kern="1200" dirty="0">
                <a:solidFill>
                  <a:schemeClr val="tx1"/>
                </a:solidFill>
                <a:effectLst/>
                <a:latin typeface="Arial" charset="0"/>
                <a:ea typeface="+mn-ea"/>
                <a:cs typeface="+mn-cs"/>
              </a:rPr>
              <a:t>Laura Waters, MD:</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It does seem clear that 6 weeks is too short for this regimen. An important rationale for early treatment of HCV, similar to HIV, is the anticipated public health benefit—effectively treatment as prevention to reduce the risk of onward transmission. However, it does not appear in this case that early treatment permits shorter duration of therapy.</a:t>
            </a:r>
          </a:p>
          <a:p>
            <a:r>
              <a:rPr lang="en-US" sz="1200" kern="1200" dirty="0">
                <a:solidFill>
                  <a:schemeClr val="tx1"/>
                </a:solidFill>
                <a:effectLst/>
                <a:latin typeface="Arial" charset="0"/>
                <a:ea typeface="+mn-ea"/>
                <a:cs typeface="+mn-cs"/>
              </a:rPr>
              <a:t> </a:t>
            </a:r>
          </a:p>
          <a:p>
            <a:r>
              <a:rPr lang="en-US" sz="1200" i="1" kern="1200" dirty="0" err="1">
                <a:solidFill>
                  <a:schemeClr val="tx1"/>
                </a:solidFill>
                <a:effectLst/>
                <a:latin typeface="Arial" charset="0"/>
                <a:ea typeface="+mn-ea"/>
                <a:cs typeface="+mn-cs"/>
              </a:rPr>
              <a:t>Josep</a:t>
            </a:r>
            <a:r>
              <a:rPr lang="en-US" sz="1200" i="1" kern="1200" dirty="0">
                <a:solidFill>
                  <a:schemeClr val="tx1"/>
                </a:solidFill>
                <a:effectLst/>
                <a:latin typeface="Arial" charset="0"/>
                <a:ea typeface="+mn-ea"/>
                <a:cs typeface="+mn-cs"/>
              </a:rPr>
              <a:t> M. </a:t>
            </a:r>
            <a:r>
              <a:rPr lang="en-US" sz="1200" i="1" kern="1200" dirty="0" err="1">
                <a:solidFill>
                  <a:schemeClr val="tx1"/>
                </a:solidFill>
                <a:effectLst/>
                <a:latin typeface="Arial" charset="0"/>
                <a:ea typeface="+mn-ea"/>
                <a:cs typeface="+mn-cs"/>
              </a:rPr>
              <a:t>Llibre</a:t>
            </a:r>
            <a:r>
              <a:rPr lang="en-US" sz="1200" i="1" kern="1200" dirty="0">
                <a:solidFill>
                  <a:schemeClr val="tx1"/>
                </a:solidFill>
                <a:effectLst/>
                <a:latin typeface="Arial" charset="0"/>
                <a:ea typeface="+mn-ea"/>
                <a:cs typeface="+mn-cs"/>
              </a:rPr>
              <a:t>, MD, PhD:</a:t>
            </a:r>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I agree.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22228232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r>
              <a:rPr lang="en-US" sz="1200" kern="1200" dirty="0">
                <a:solidFill>
                  <a:schemeClr val="tx1"/>
                </a:solidFill>
                <a:effectLst/>
                <a:latin typeface="Arial" charset="0"/>
                <a:ea typeface="+mn-ea"/>
                <a:cs typeface="+mn-cs"/>
              </a:rPr>
              <a:t>Overton ET, Richmond GJ, </a:t>
            </a:r>
            <a:r>
              <a:rPr lang="en-US" sz="1200" kern="1200" dirty="0" err="1">
                <a:solidFill>
                  <a:schemeClr val="tx1"/>
                </a:solidFill>
                <a:effectLst/>
                <a:latin typeface="Arial" charset="0"/>
                <a:ea typeface="+mn-ea"/>
                <a:cs typeface="+mn-cs"/>
              </a:rPr>
              <a:t>Rizzardini</a:t>
            </a:r>
            <a:r>
              <a:rPr lang="en-US" sz="1200" kern="1200" dirty="0">
                <a:solidFill>
                  <a:schemeClr val="tx1"/>
                </a:solidFill>
                <a:effectLst/>
                <a:latin typeface="Arial" charset="0"/>
                <a:ea typeface="+mn-ea"/>
                <a:cs typeface="+mn-cs"/>
              </a:rPr>
              <a:t> G, et al. Cabotegravir + </a:t>
            </a:r>
            <a:r>
              <a:rPr lang="en-US" sz="1200" kern="1200" dirty="0" err="1">
                <a:solidFill>
                  <a:schemeClr val="tx1"/>
                </a:solidFill>
                <a:effectLst/>
                <a:latin typeface="Arial" charset="0"/>
                <a:ea typeface="+mn-ea"/>
                <a:cs typeface="+mn-cs"/>
              </a:rPr>
              <a:t>rilpivirine</a:t>
            </a:r>
            <a:r>
              <a:rPr lang="en-US" sz="1200" kern="1200" dirty="0">
                <a:solidFill>
                  <a:schemeClr val="tx1"/>
                </a:solidFill>
                <a:effectLst/>
                <a:latin typeface="Arial" charset="0"/>
                <a:ea typeface="+mn-ea"/>
                <a:cs typeface="+mn-cs"/>
              </a:rPr>
              <a:t> every 2 months is noninferior to monthly: ATLAS-2M study. Program and abstracts of the 2020 Conference on Retroviruses and Opportunistic Infections; March 8-11, 2020; Boston, Massachusetts. Abstract 34.</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Swindells</a:t>
            </a:r>
            <a:r>
              <a:rPr lang="en-US" sz="1200" kern="1200" dirty="0">
                <a:solidFill>
                  <a:schemeClr val="tx1"/>
                </a:solidFill>
                <a:effectLst/>
                <a:latin typeface="Arial" charset="0"/>
                <a:ea typeface="+mn-ea"/>
                <a:cs typeface="+mn-cs"/>
              </a:rPr>
              <a:t> S, Andrade-Villanueva JF, Richmond GJ, et al. Long-acting cabotegravir and </a:t>
            </a:r>
            <a:r>
              <a:rPr lang="en-US" sz="1200" kern="1200" dirty="0" err="1">
                <a:solidFill>
                  <a:schemeClr val="tx1"/>
                </a:solidFill>
                <a:effectLst/>
                <a:latin typeface="Arial" charset="0"/>
                <a:ea typeface="+mn-ea"/>
                <a:cs typeface="+mn-cs"/>
              </a:rPr>
              <a:t>rilpivirine</a:t>
            </a:r>
            <a:r>
              <a:rPr lang="en-US" sz="1200" kern="1200" dirty="0">
                <a:solidFill>
                  <a:schemeClr val="tx1"/>
                </a:solidFill>
                <a:effectLst/>
                <a:latin typeface="Arial" charset="0"/>
                <a:ea typeface="+mn-ea"/>
                <a:cs typeface="+mn-cs"/>
              </a:rPr>
              <a:t> for maintenance of HIV-1 suppression. N </a:t>
            </a:r>
            <a:r>
              <a:rPr lang="en-US" sz="1200" kern="1200" dirty="0" err="1">
                <a:solidFill>
                  <a:schemeClr val="tx1"/>
                </a:solidFill>
                <a:effectLst/>
                <a:latin typeface="Arial" charset="0"/>
                <a:ea typeface="+mn-ea"/>
                <a:cs typeface="+mn-cs"/>
              </a:rPr>
              <a:t>Engl</a:t>
            </a:r>
            <a:r>
              <a:rPr lang="en-US" sz="1200" kern="1200" dirty="0">
                <a:solidFill>
                  <a:schemeClr val="tx1"/>
                </a:solidFill>
                <a:effectLst/>
                <a:latin typeface="Arial" charset="0"/>
                <a:ea typeface="+mn-ea"/>
                <a:cs typeface="+mn-cs"/>
              </a:rPr>
              <a:t> J Med. 2020;382:1112-1123.</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Orkin C, </a:t>
            </a:r>
            <a:r>
              <a:rPr lang="en-US" sz="1200" kern="1200" dirty="0" err="1">
                <a:solidFill>
                  <a:schemeClr val="tx1"/>
                </a:solidFill>
                <a:effectLst/>
                <a:latin typeface="Arial" charset="0"/>
                <a:ea typeface="+mn-ea"/>
                <a:cs typeface="+mn-cs"/>
              </a:rPr>
              <a:t>Arasteh</a:t>
            </a:r>
            <a:r>
              <a:rPr lang="en-US" sz="1200" kern="1200" dirty="0">
                <a:solidFill>
                  <a:schemeClr val="tx1"/>
                </a:solidFill>
                <a:effectLst/>
                <a:latin typeface="Arial" charset="0"/>
                <a:ea typeface="+mn-ea"/>
                <a:cs typeface="+mn-cs"/>
              </a:rPr>
              <a:t> K, </a:t>
            </a:r>
            <a:r>
              <a:rPr lang="en-US" sz="1200" kern="1200" dirty="0" err="1">
                <a:solidFill>
                  <a:schemeClr val="tx1"/>
                </a:solidFill>
                <a:effectLst/>
                <a:latin typeface="Arial" charset="0"/>
                <a:ea typeface="+mn-ea"/>
                <a:cs typeface="+mn-cs"/>
              </a:rPr>
              <a:t>Górgolas</a:t>
            </a:r>
            <a:r>
              <a:rPr lang="en-US" sz="1200" kern="1200" dirty="0">
                <a:solidFill>
                  <a:schemeClr val="tx1"/>
                </a:solidFill>
                <a:effectLst/>
                <a:latin typeface="Arial" charset="0"/>
                <a:ea typeface="+mn-ea"/>
                <a:cs typeface="+mn-cs"/>
              </a:rPr>
              <a:t> Hernández-Mora M, et al. Long-acting cabotegravir and </a:t>
            </a:r>
            <a:r>
              <a:rPr lang="en-US" sz="1200" kern="1200" dirty="0" err="1">
                <a:solidFill>
                  <a:schemeClr val="tx1"/>
                </a:solidFill>
                <a:effectLst/>
                <a:latin typeface="Arial" charset="0"/>
                <a:ea typeface="+mn-ea"/>
                <a:cs typeface="+mn-cs"/>
              </a:rPr>
              <a:t>rilpivirine</a:t>
            </a:r>
            <a:r>
              <a:rPr lang="en-US" sz="1200" kern="1200" dirty="0">
                <a:solidFill>
                  <a:schemeClr val="tx1"/>
                </a:solidFill>
                <a:effectLst/>
                <a:latin typeface="Arial" charset="0"/>
                <a:ea typeface="+mn-ea"/>
                <a:cs typeface="+mn-cs"/>
              </a:rPr>
              <a:t> after oral induction for HIV-1 infection. N </a:t>
            </a:r>
            <a:r>
              <a:rPr lang="en-US" sz="1200" kern="1200" dirty="0" err="1">
                <a:solidFill>
                  <a:schemeClr val="tx1"/>
                </a:solidFill>
                <a:effectLst/>
                <a:latin typeface="Arial" charset="0"/>
                <a:ea typeface="+mn-ea"/>
                <a:cs typeface="+mn-cs"/>
              </a:rPr>
              <a:t>Engl</a:t>
            </a:r>
            <a:r>
              <a:rPr lang="en-US" sz="1200" kern="1200" dirty="0">
                <a:solidFill>
                  <a:schemeClr val="tx1"/>
                </a:solidFill>
                <a:effectLst/>
                <a:latin typeface="Arial" charset="0"/>
                <a:ea typeface="+mn-ea"/>
                <a:cs typeface="+mn-cs"/>
              </a:rPr>
              <a:t> J Med. 2020;382:1124-1135.</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Llibre</a:t>
            </a:r>
            <a:r>
              <a:rPr lang="en-US" sz="1200" kern="1200" dirty="0">
                <a:solidFill>
                  <a:schemeClr val="tx1"/>
                </a:solidFill>
                <a:effectLst/>
                <a:latin typeface="Arial" charset="0"/>
                <a:ea typeface="+mn-ea"/>
                <a:cs typeface="+mn-cs"/>
              </a:rPr>
              <a:t> JM, Hung CC, Brinson C, et al. Efficacy, safety, and tolerability of dolutegravir-</a:t>
            </a:r>
            <a:r>
              <a:rPr lang="en-US" sz="1200" kern="1200" dirty="0" err="1">
                <a:solidFill>
                  <a:schemeClr val="tx1"/>
                </a:solidFill>
                <a:effectLst/>
                <a:latin typeface="Arial" charset="0"/>
                <a:ea typeface="+mn-ea"/>
                <a:cs typeface="+mn-cs"/>
              </a:rPr>
              <a:t>rilpivirine</a:t>
            </a:r>
            <a:r>
              <a:rPr lang="en-US" sz="1200" kern="1200" dirty="0">
                <a:solidFill>
                  <a:schemeClr val="tx1"/>
                </a:solidFill>
                <a:effectLst/>
                <a:latin typeface="Arial" charset="0"/>
                <a:ea typeface="+mn-ea"/>
                <a:cs typeface="+mn-cs"/>
              </a:rPr>
              <a:t> for the maintenance of </a:t>
            </a:r>
            <a:r>
              <a:rPr lang="en-US" sz="1200" kern="1200" dirty="0" err="1">
                <a:solidFill>
                  <a:schemeClr val="tx1"/>
                </a:solidFill>
                <a:effectLst/>
                <a:latin typeface="Arial" charset="0"/>
                <a:ea typeface="+mn-ea"/>
                <a:cs typeface="+mn-cs"/>
              </a:rPr>
              <a:t>virological</a:t>
            </a:r>
            <a:r>
              <a:rPr lang="en-US" sz="1200" kern="1200" dirty="0">
                <a:solidFill>
                  <a:schemeClr val="tx1"/>
                </a:solidFill>
                <a:effectLst/>
                <a:latin typeface="Arial" charset="0"/>
                <a:ea typeface="+mn-ea"/>
                <a:cs typeface="+mn-cs"/>
              </a:rPr>
              <a:t> suppression in adults with HIV-1: phase 3, </a:t>
            </a:r>
            <a:r>
              <a:rPr lang="en-US" sz="1200" kern="1200" dirty="0" err="1">
                <a:solidFill>
                  <a:schemeClr val="tx1"/>
                </a:solidFill>
                <a:effectLst/>
                <a:latin typeface="Arial" charset="0"/>
                <a:ea typeface="+mn-ea"/>
                <a:cs typeface="+mn-cs"/>
              </a:rPr>
              <a:t>randomised</a:t>
            </a:r>
            <a:r>
              <a:rPr lang="en-US" sz="1200" kern="1200" dirty="0">
                <a:solidFill>
                  <a:schemeClr val="tx1"/>
                </a:solidFill>
                <a:effectLst/>
                <a:latin typeface="Arial" charset="0"/>
                <a:ea typeface="+mn-ea"/>
                <a:cs typeface="+mn-cs"/>
              </a:rPr>
              <a:t>, non-inferiority SWORD-1 and SWORD-2 studies. Lancet. 2018;391:839-849.</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Hagins</a:t>
            </a:r>
            <a:r>
              <a:rPr lang="en-US" sz="1200" kern="1200" dirty="0">
                <a:solidFill>
                  <a:schemeClr val="tx1"/>
                </a:solidFill>
                <a:effectLst/>
                <a:latin typeface="Arial" charset="0"/>
                <a:ea typeface="+mn-ea"/>
                <a:cs typeface="+mn-cs"/>
              </a:rPr>
              <a:t> DP, Kumar PN, Saag M, et al. Randomized switch to B/F/TAF in African American adults with HIV. Program and abstracts of the 2020 Conference on Retroviruses and Opportunistic Infections; March 8-11, 2020; Boston, Massachusetts. Abstract 36.</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De Miguel Buckley R, Rial </a:t>
            </a:r>
            <a:r>
              <a:rPr lang="en-US" sz="1200" kern="1200" dirty="0" err="1">
                <a:solidFill>
                  <a:schemeClr val="tx1"/>
                </a:solidFill>
                <a:effectLst/>
                <a:latin typeface="Arial" charset="0"/>
                <a:ea typeface="+mn-ea"/>
                <a:cs typeface="+mn-cs"/>
              </a:rPr>
              <a:t>Crestelo</a:t>
            </a:r>
            <a:r>
              <a:rPr lang="en-US" sz="1200" kern="1200" dirty="0">
                <a:solidFill>
                  <a:schemeClr val="tx1"/>
                </a:solidFill>
                <a:effectLst/>
                <a:latin typeface="Arial" charset="0"/>
                <a:ea typeface="+mn-ea"/>
                <a:cs typeface="+mn-cs"/>
              </a:rPr>
              <a:t> D, Dominguez-Dominguez, L, et al. Dolutegravir and lamivudine for maintenance of HIV viral suppression in adults with and without historical resistance to lamivudine: 48-week results of a pilot clinical trial (ART-PRO). Program and abstracts of the 17th European AIDS Conference; November 6-9, 2019; Basel, Switzerland. Abstract PS7/5.</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de Miguel</a:t>
            </a:r>
            <a:r>
              <a:rPr lang="en-US" sz="1200" kern="1200" baseline="300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R, Rial D, Domínguez-Domínguez</a:t>
            </a:r>
            <a:r>
              <a:rPr lang="en-US" sz="1200" kern="1200" baseline="3000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L, et al. Long-term DTG-3TC switch efficacy in patients with archived 3TC resistance. Program and abstracts of the 2020 Conference on Retroviruses and Opportunistic Infections; March 8-11, 2020; Boston, Massachusetts. Abstract 485.</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Hill A, McCann KM, Pilkington V, et al. Risks of metabolic syndrome, diabetes, and cardiovascular disease in ADVANCE trial. Program and abstracts of the 2020 Conference on Retroviruses and Opportunistic Infections; March 8-11, 2020; Boston, Massachusetts. Abstract 81.</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McCann K, Moorhouse M, Sokhela S, et al. The ADVANCE clinical trial: changes from baseline to week 96 in DXA-assessed body composition in TAF/FTC +DTG compared to TDF/FTC+DTG, and TDF/FTC/EFV. Program and abstracts of the 17th European AIDS Conference; November 6-9, 2019; Basel, Switzerland. Abstract PS3/3.</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Young J, Weber R, </a:t>
            </a:r>
            <a:r>
              <a:rPr lang="en-US" sz="1200" kern="1200" dirty="0" err="1">
                <a:solidFill>
                  <a:schemeClr val="tx1"/>
                </a:solidFill>
                <a:effectLst/>
                <a:latin typeface="Arial" charset="0"/>
                <a:ea typeface="+mn-ea"/>
                <a:cs typeface="+mn-cs"/>
              </a:rPr>
              <a:t>Rickenbach</a:t>
            </a:r>
            <a:r>
              <a:rPr lang="en-US" sz="1200" kern="1200" dirty="0">
                <a:solidFill>
                  <a:schemeClr val="tx1"/>
                </a:solidFill>
                <a:effectLst/>
                <a:latin typeface="Arial" charset="0"/>
                <a:ea typeface="+mn-ea"/>
                <a:cs typeface="+mn-cs"/>
              </a:rPr>
              <a:t> M, et al. Lipid profiles for antiretroviral-naïve patients starting PI- and NNRTI-based therapy in the Swiss HIV cohort study. </a:t>
            </a:r>
            <a:r>
              <a:rPr lang="en-US" sz="1200" kern="1200" dirty="0" err="1">
                <a:solidFill>
                  <a:schemeClr val="tx1"/>
                </a:solidFill>
                <a:effectLst/>
                <a:latin typeface="Arial" charset="0"/>
                <a:ea typeface="+mn-ea"/>
                <a:cs typeface="+mn-cs"/>
              </a:rPr>
              <a:t>Antivir</a:t>
            </a:r>
            <a:r>
              <a:rPr lang="en-US" sz="1200" kern="1200" dirty="0">
                <a:solidFill>
                  <a:schemeClr val="tx1"/>
                </a:solidFill>
                <a:effectLst/>
                <a:latin typeface="Arial" charset="0"/>
                <a:ea typeface="+mn-ea"/>
                <a:cs typeface="+mn-cs"/>
              </a:rPr>
              <a:t> </a:t>
            </a:r>
            <a:r>
              <a:rPr lang="en-US" sz="1200" kern="1200" dirty="0" err="1">
                <a:solidFill>
                  <a:schemeClr val="tx1"/>
                </a:solidFill>
                <a:effectLst/>
                <a:latin typeface="Arial" charset="0"/>
                <a:ea typeface="+mn-ea"/>
                <a:cs typeface="+mn-cs"/>
              </a:rPr>
              <a:t>Ther</a:t>
            </a:r>
            <a:r>
              <a:rPr lang="en-US" sz="1200" kern="1200" dirty="0">
                <a:solidFill>
                  <a:schemeClr val="tx1"/>
                </a:solidFill>
                <a:effectLst/>
                <a:latin typeface="Arial" charset="0"/>
                <a:ea typeface="+mn-ea"/>
                <a:cs typeface="+mn-cs"/>
              </a:rPr>
              <a:t>. 2005;10:585-591.</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Schafer JJ, </a:t>
            </a:r>
            <a:r>
              <a:rPr lang="en-US" sz="1200" kern="1200" dirty="0" err="1">
                <a:solidFill>
                  <a:schemeClr val="tx1"/>
                </a:solidFill>
                <a:effectLst/>
                <a:latin typeface="Arial" charset="0"/>
                <a:ea typeface="+mn-ea"/>
                <a:cs typeface="+mn-cs"/>
              </a:rPr>
              <a:t>Sassa</a:t>
            </a:r>
            <a:r>
              <a:rPr lang="en-US" sz="1200" kern="1200" dirty="0">
                <a:solidFill>
                  <a:schemeClr val="tx1"/>
                </a:solidFill>
                <a:effectLst/>
                <a:latin typeface="Arial" charset="0"/>
                <a:ea typeface="+mn-ea"/>
                <a:cs typeface="+mn-cs"/>
              </a:rPr>
              <a:t> KN, O’Connor JR, et al. Changes in Body Mass Index and Atherosclerotic Disease Risk Score after switching from tenofovir disoproxil fumarate to tenofovir alafenamide. Open Forum Infect Dis. 2019;6:ofz414.</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Griesel R, </a:t>
            </a:r>
            <a:r>
              <a:rPr lang="en-US" sz="1200" kern="1200" dirty="0" err="1">
                <a:solidFill>
                  <a:schemeClr val="tx1"/>
                </a:solidFill>
                <a:effectLst/>
                <a:latin typeface="Arial" charset="0"/>
                <a:ea typeface="+mn-ea"/>
                <a:cs typeface="+mn-cs"/>
              </a:rPr>
              <a:t>Maartens</a:t>
            </a:r>
            <a:r>
              <a:rPr lang="en-US" sz="1200" kern="1200" dirty="0">
                <a:solidFill>
                  <a:schemeClr val="tx1"/>
                </a:solidFill>
                <a:effectLst/>
                <a:latin typeface="Arial" charset="0"/>
                <a:ea typeface="+mn-ea"/>
                <a:cs typeface="+mn-cs"/>
              </a:rPr>
              <a:t> G, Sokhela S, et al. CYP2B6 genotype and weight-gain differences between dolutegravir and efavirenz. Program and abstracts of the 2020 Conference on Retroviruses and Opportunistic Infections; March 8-11, 2020; Boston, Massachusetts. Abstract 82.</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Meng X, Yin K, Wang J, et al. Effect of CYP2B6 gene polymorphisms on efavirenz plasma concentrations in Chinese patients with HIV infection. </a:t>
            </a:r>
            <a:r>
              <a:rPr lang="en-US" sz="1200" kern="1200" dirty="0" err="1">
                <a:solidFill>
                  <a:schemeClr val="tx1"/>
                </a:solidFill>
                <a:effectLst/>
                <a:latin typeface="Arial" charset="0"/>
                <a:ea typeface="+mn-ea"/>
                <a:cs typeface="+mn-cs"/>
              </a:rPr>
              <a:t>PLoS</a:t>
            </a:r>
            <a:r>
              <a:rPr lang="en-US" sz="1200" kern="1200" dirty="0">
                <a:solidFill>
                  <a:schemeClr val="tx1"/>
                </a:solidFill>
                <a:effectLst/>
                <a:latin typeface="Arial" charset="0"/>
                <a:ea typeface="+mn-ea"/>
                <a:cs typeface="+mn-cs"/>
              </a:rPr>
              <a:t> One. 2015;10:e0130583.</a:t>
            </a:r>
          </a:p>
          <a:p>
            <a:pPr marL="228600" lvl="0" indent="-228600">
              <a:buFont typeface="+mj-lt"/>
              <a:buAutoNum type="arabicPeriod"/>
            </a:pPr>
            <a:r>
              <a:rPr lang="en-US" sz="1200" kern="1200" dirty="0">
                <a:solidFill>
                  <a:schemeClr val="tx1"/>
                </a:solidFill>
                <a:effectLst/>
                <a:latin typeface="Arial" charset="0"/>
                <a:ea typeface="+mn-ea"/>
                <a:cs typeface="+mn-cs"/>
              </a:rPr>
              <a:t>Li J, Menard V, </a:t>
            </a:r>
            <a:r>
              <a:rPr lang="en-US" sz="1200" kern="1200" dirty="0" err="1">
                <a:solidFill>
                  <a:schemeClr val="tx1"/>
                </a:solidFill>
                <a:effectLst/>
                <a:latin typeface="Arial" charset="0"/>
                <a:ea typeface="+mn-ea"/>
                <a:cs typeface="+mn-cs"/>
              </a:rPr>
              <a:t>Benish</a:t>
            </a:r>
            <a:r>
              <a:rPr lang="en-US" sz="1200" kern="1200" dirty="0">
                <a:solidFill>
                  <a:schemeClr val="tx1"/>
                </a:solidFill>
                <a:effectLst/>
                <a:latin typeface="Arial" charset="0"/>
                <a:ea typeface="+mn-ea"/>
                <a:cs typeface="+mn-cs"/>
              </a:rPr>
              <a:t> RL, et al. Worldwide variation in human drug-metabolism enzyme genes CYP2B6 and UGT2B7: implications for HIV/AIDS treatment. Pharmacogenomics. 2012;13:555-570. </a:t>
            </a:r>
          </a:p>
          <a:p>
            <a:pPr marL="228600" lvl="0" indent="-228600">
              <a:buFont typeface="+mj-lt"/>
              <a:buAutoNum type="arabicPeriod"/>
            </a:pPr>
            <a:r>
              <a:rPr lang="en-US" sz="1200" kern="1200" dirty="0">
                <a:solidFill>
                  <a:schemeClr val="tx1"/>
                </a:solidFill>
                <a:effectLst/>
                <a:latin typeface="Arial" charset="0"/>
                <a:ea typeface="+mn-ea"/>
                <a:cs typeface="+mn-cs"/>
              </a:rPr>
              <a:t>Leonard M, </a:t>
            </a:r>
            <a:r>
              <a:rPr lang="en-US" sz="1200" kern="1200" dirty="0" err="1">
                <a:solidFill>
                  <a:schemeClr val="tx1"/>
                </a:solidFill>
                <a:effectLst/>
                <a:latin typeface="Arial" charset="0"/>
                <a:ea typeface="+mn-ea"/>
                <a:cs typeface="+mn-cs"/>
              </a:rPr>
              <a:t>Bourgi</a:t>
            </a:r>
            <a:r>
              <a:rPr lang="en-US" sz="1200" kern="1200" dirty="0">
                <a:solidFill>
                  <a:schemeClr val="tx1"/>
                </a:solidFill>
                <a:effectLst/>
                <a:latin typeface="Arial" charset="0"/>
                <a:ea typeface="+mn-ea"/>
                <a:cs typeface="+mn-cs"/>
              </a:rPr>
              <a:t> K, </a:t>
            </a:r>
            <a:r>
              <a:rPr lang="en-US" sz="1200" kern="1200" dirty="0" err="1">
                <a:solidFill>
                  <a:schemeClr val="tx1"/>
                </a:solidFill>
                <a:effectLst/>
                <a:latin typeface="Arial" charset="0"/>
                <a:ea typeface="+mn-ea"/>
                <a:cs typeface="+mn-cs"/>
              </a:rPr>
              <a:t>Koethe</a:t>
            </a:r>
            <a:r>
              <a:rPr lang="en-US" sz="1200" kern="1200" dirty="0">
                <a:solidFill>
                  <a:schemeClr val="tx1"/>
                </a:solidFill>
                <a:effectLst/>
                <a:latin typeface="Arial" charset="0"/>
                <a:ea typeface="+mn-ea"/>
                <a:cs typeface="+mn-cs"/>
              </a:rPr>
              <a:t> JR, et al. Pharmacogenetics of weight gain after switch from efavirenz to integrase inhibitors. Program and abstracts of the 2019 Conference on Retroviruses and Opportunistic Infections; March 4-7, 2019; Seattle, Washington. Abstract 472.</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Gallego-</a:t>
            </a:r>
            <a:r>
              <a:rPr lang="en-US" sz="1200" kern="1200" dirty="0" err="1">
                <a:solidFill>
                  <a:schemeClr val="tx1"/>
                </a:solidFill>
                <a:effectLst/>
                <a:latin typeface="Arial" charset="0"/>
                <a:ea typeface="+mn-ea"/>
                <a:cs typeface="+mn-cs"/>
              </a:rPr>
              <a:t>Escuredo</a:t>
            </a:r>
            <a:r>
              <a:rPr lang="en-US" sz="1200" kern="1200" dirty="0">
                <a:solidFill>
                  <a:schemeClr val="tx1"/>
                </a:solidFill>
                <a:effectLst/>
                <a:latin typeface="Arial" charset="0"/>
                <a:ea typeface="+mn-ea"/>
                <a:cs typeface="+mn-cs"/>
              </a:rPr>
              <a:t> JM, Del Mar Gutierrez M, Diaz-Delfin J, et al. Differential effects of efavirenz and lopinavir/ritonavir on human adipocyte differentiation, gene expression and release of adipokines and pro-inflammatory cytokines. </a:t>
            </a:r>
            <a:r>
              <a:rPr lang="en-US" sz="1200" kern="1200" dirty="0" err="1">
                <a:solidFill>
                  <a:schemeClr val="tx1"/>
                </a:solidFill>
                <a:effectLst/>
                <a:latin typeface="Arial" charset="0"/>
                <a:ea typeface="+mn-ea"/>
                <a:cs typeface="+mn-cs"/>
              </a:rPr>
              <a:t>Curr</a:t>
            </a:r>
            <a:r>
              <a:rPr lang="en-US" sz="1200" kern="1200" dirty="0">
                <a:solidFill>
                  <a:schemeClr val="tx1"/>
                </a:solidFill>
                <a:effectLst/>
                <a:latin typeface="Arial" charset="0"/>
                <a:ea typeface="+mn-ea"/>
                <a:cs typeface="+mn-cs"/>
              </a:rPr>
              <a:t> HIV Res. 2010;8:545-553.</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Haubrich</a:t>
            </a:r>
            <a:r>
              <a:rPr lang="en-US" sz="1200" kern="1200" dirty="0">
                <a:solidFill>
                  <a:schemeClr val="tx1"/>
                </a:solidFill>
                <a:effectLst/>
                <a:latin typeface="Arial" charset="0"/>
                <a:ea typeface="+mn-ea"/>
                <a:cs typeface="+mn-cs"/>
              </a:rPr>
              <a:t> RH, Riddler SA, </a:t>
            </a:r>
            <a:r>
              <a:rPr lang="en-US" sz="1200" kern="1200" dirty="0" err="1">
                <a:solidFill>
                  <a:schemeClr val="tx1"/>
                </a:solidFill>
                <a:effectLst/>
                <a:latin typeface="Arial" charset="0"/>
                <a:ea typeface="+mn-ea"/>
                <a:cs typeface="+mn-cs"/>
              </a:rPr>
              <a:t>DiRienzo</a:t>
            </a:r>
            <a:r>
              <a:rPr lang="en-US" sz="1200" kern="1200" dirty="0">
                <a:solidFill>
                  <a:schemeClr val="tx1"/>
                </a:solidFill>
                <a:effectLst/>
                <a:latin typeface="Arial" charset="0"/>
                <a:ea typeface="+mn-ea"/>
                <a:cs typeface="+mn-cs"/>
              </a:rPr>
              <a:t> AG, et al. Metabolic outcomes in a randomized trial of nucleoside, nonnucleoside and protease inhibitor-sparing regimens for initial HIV treatment. AIDS. 2009;23:1109-1118.</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Castagna</a:t>
            </a:r>
            <a:r>
              <a:rPr lang="en-US" sz="1200" kern="1200" dirty="0">
                <a:solidFill>
                  <a:schemeClr val="tx1"/>
                </a:solidFill>
                <a:effectLst/>
                <a:latin typeface="Arial" charset="0"/>
                <a:ea typeface="+mn-ea"/>
                <a:cs typeface="+mn-cs"/>
              </a:rPr>
              <a:t> A, Maggiolo F, </a:t>
            </a:r>
            <a:r>
              <a:rPr lang="en-US" sz="1200" kern="1200" dirty="0" err="1">
                <a:solidFill>
                  <a:schemeClr val="tx1"/>
                </a:solidFill>
                <a:effectLst/>
                <a:latin typeface="Arial" charset="0"/>
                <a:ea typeface="+mn-ea"/>
                <a:cs typeface="+mn-cs"/>
              </a:rPr>
              <a:t>Penco</a:t>
            </a:r>
            <a:r>
              <a:rPr lang="en-US" sz="1200" kern="1200" dirty="0">
                <a:solidFill>
                  <a:schemeClr val="tx1"/>
                </a:solidFill>
                <a:effectLst/>
                <a:latin typeface="Arial" charset="0"/>
                <a:ea typeface="+mn-ea"/>
                <a:cs typeface="+mn-cs"/>
              </a:rPr>
              <a:t> G, et al. Dolutegravir in antiretroviral-experienced patients with </a:t>
            </a:r>
            <a:r>
              <a:rPr lang="en-US" sz="1200" kern="1200" dirty="0" err="1">
                <a:solidFill>
                  <a:schemeClr val="tx1"/>
                </a:solidFill>
                <a:effectLst/>
                <a:latin typeface="Arial" charset="0"/>
                <a:ea typeface="+mn-ea"/>
                <a:cs typeface="+mn-cs"/>
              </a:rPr>
              <a:t>raltegravir</a:t>
            </a:r>
            <a:r>
              <a:rPr lang="en-US" sz="1200" kern="1200" dirty="0">
                <a:solidFill>
                  <a:schemeClr val="tx1"/>
                </a:solidFill>
                <a:effectLst/>
                <a:latin typeface="Arial" charset="0"/>
                <a:ea typeface="+mn-ea"/>
                <a:cs typeface="+mn-cs"/>
              </a:rPr>
              <a:t>- and/or elvitegravir-resistant HIV-1: 24-week results of the phase III VIKING-3 study. J Infect Dis. 2014;210:354-362.</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Callander</a:t>
            </a:r>
            <a:r>
              <a:rPr lang="en-US" sz="1200" kern="1200" dirty="0">
                <a:solidFill>
                  <a:schemeClr val="tx1"/>
                </a:solidFill>
                <a:effectLst/>
                <a:latin typeface="Arial" charset="0"/>
                <a:ea typeface="+mn-ea"/>
                <a:cs typeface="+mn-cs"/>
              </a:rPr>
              <a:t> DJ, </a:t>
            </a:r>
            <a:r>
              <a:rPr lang="en-US" sz="1200" kern="1200" dirty="0" err="1">
                <a:solidFill>
                  <a:schemeClr val="tx1"/>
                </a:solidFill>
                <a:effectLst/>
                <a:latin typeface="Arial" charset="0"/>
                <a:ea typeface="+mn-ea"/>
                <a:cs typeface="+mn-cs"/>
              </a:rPr>
              <a:t>Stoové</a:t>
            </a:r>
            <a:r>
              <a:rPr lang="en-US" sz="1200" kern="1200" dirty="0">
                <a:solidFill>
                  <a:schemeClr val="tx1"/>
                </a:solidFill>
                <a:effectLst/>
                <a:latin typeface="Arial" charset="0"/>
                <a:ea typeface="+mn-ea"/>
                <a:cs typeface="+mn-cs"/>
              </a:rPr>
              <a:t> M, McManus H, et al. Decreasing community viremia is associated with decreasing HIV incidence in Australia. Program and abstracts of the 2020 Conference on Retroviruses and Opportunistic Infections; March 8-11, 2020; Boston, Massachusetts. Abstract 48.</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Wang X, </a:t>
            </a:r>
            <a:r>
              <a:rPr lang="en-US" sz="1200" kern="1200" dirty="0" err="1">
                <a:solidFill>
                  <a:schemeClr val="tx1"/>
                </a:solidFill>
                <a:effectLst/>
                <a:latin typeface="Arial" charset="0"/>
                <a:ea typeface="+mn-ea"/>
                <a:cs typeface="+mn-cs"/>
              </a:rPr>
              <a:t>Nwokolo</a:t>
            </a:r>
            <a:r>
              <a:rPr lang="en-US" sz="1200" kern="1200" dirty="0">
                <a:solidFill>
                  <a:schemeClr val="tx1"/>
                </a:solidFill>
                <a:effectLst/>
                <a:latin typeface="Arial" charset="0"/>
                <a:ea typeface="+mn-ea"/>
                <a:cs typeface="+mn-cs"/>
              </a:rPr>
              <a:t> N, </a:t>
            </a:r>
            <a:r>
              <a:rPr lang="en-US" sz="1200" kern="1200" dirty="0" err="1">
                <a:solidFill>
                  <a:schemeClr val="tx1"/>
                </a:solidFill>
                <a:effectLst/>
                <a:latin typeface="Arial" charset="0"/>
                <a:ea typeface="+mn-ea"/>
                <a:cs typeface="+mn-cs"/>
              </a:rPr>
              <a:t>Korologou</a:t>
            </a:r>
            <a:r>
              <a:rPr lang="en-US" sz="1200" kern="1200" dirty="0">
                <a:solidFill>
                  <a:schemeClr val="tx1"/>
                </a:solidFill>
                <a:effectLst/>
                <a:latin typeface="Arial" charset="0"/>
                <a:ea typeface="+mn-ea"/>
                <a:cs typeface="+mn-cs"/>
              </a:rPr>
              <a:t>-Linden R, et al. </a:t>
            </a:r>
            <a:r>
              <a:rPr lang="en-US" sz="1200" kern="1200" dirty="0" err="1">
                <a:solidFill>
                  <a:schemeClr val="tx1"/>
                </a:solidFill>
                <a:effectLst/>
                <a:latin typeface="Arial" charset="0"/>
                <a:ea typeface="+mn-ea"/>
                <a:cs typeface="+mn-cs"/>
              </a:rPr>
              <a:t>InterPrEP</a:t>
            </a:r>
            <a:r>
              <a:rPr lang="en-US" sz="1200" kern="1200" dirty="0">
                <a:solidFill>
                  <a:schemeClr val="tx1"/>
                </a:solidFill>
                <a:effectLst/>
                <a:latin typeface="Arial" charset="0"/>
                <a:ea typeface="+mn-ea"/>
                <a:cs typeface="+mn-cs"/>
              </a:rPr>
              <a:t>: internet-based pre-exposure prophylaxis with generic tenofovir disoproxil fumarate/emtricitabine in London - analysis of pharmacokinetics, safety and outcomes. HIV Med. 2018;19:1-6.</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World Health Organization. Guidelines for managing advanced HIV disease and rapid initiation of antiretroviral therapy. Available at: </a:t>
            </a:r>
            <a:r>
              <a:rPr lang="en-US" dirty="0">
                <a:effectLst/>
              </a:rPr>
              <a:t>https://www.who.int/hiv/pub/guidelines/advanced-HIV-disease/en/</a:t>
            </a:r>
            <a:r>
              <a:rPr lang="en-US" sz="1200" kern="1200" dirty="0">
                <a:solidFill>
                  <a:schemeClr val="tx1"/>
                </a:solidFill>
                <a:effectLst/>
                <a:latin typeface="Arial" charset="0"/>
                <a:ea typeface="+mn-ea"/>
                <a:cs typeface="+mn-cs"/>
              </a:rPr>
              <a:t>. Accessed April 10, 2020.</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Ross J, </a:t>
            </a:r>
            <a:r>
              <a:rPr lang="en-US" sz="1200" kern="1200" dirty="0" err="1">
                <a:solidFill>
                  <a:schemeClr val="tx1"/>
                </a:solidFill>
                <a:effectLst/>
                <a:latin typeface="Arial" charset="0"/>
                <a:ea typeface="+mn-ea"/>
                <a:cs typeface="+mn-cs"/>
              </a:rPr>
              <a:t>Murenzi</a:t>
            </a:r>
            <a:r>
              <a:rPr lang="en-US" sz="1200" kern="1200" dirty="0">
                <a:solidFill>
                  <a:schemeClr val="tx1"/>
                </a:solidFill>
                <a:effectLst/>
                <a:latin typeface="Arial" charset="0"/>
                <a:ea typeface="+mn-ea"/>
                <a:cs typeface="+mn-cs"/>
              </a:rPr>
              <a:t> G, Hoover DR, et al. Association between time to ART and loss to care among newly diagnosed PLWH in Rwanda. Program and abstracts of the 2020 Conference on Retroviruses and Opportunistic Infections; March 8-11, 2020; Boston, Massachusetts. Abstract 1071.</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Koenig SP, </a:t>
            </a:r>
            <a:r>
              <a:rPr lang="en-US" sz="1200" kern="1200" dirty="0" err="1">
                <a:solidFill>
                  <a:schemeClr val="tx1"/>
                </a:solidFill>
                <a:effectLst/>
                <a:latin typeface="Arial" charset="0"/>
                <a:ea typeface="+mn-ea"/>
                <a:cs typeface="+mn-cs"/>
              </a:rPr>
              <a:t>Dorvil</a:t>
            </a:r>
            <a:r>
              <a:rPr lang="en-US" sz="1200" kern="1200" dirty="0">
                <a:solidFill>
                  <a:schemeClr val="tx1"/>
                </a:solidFill>
                <a:effectLst/>
                <a:latin typeface="Arial" charset="0"/>
                <a:ea typeface="+mn-ea"/>
                <a:cs typeface="+mn-cs"/>
              </a:rPr>
              <a:t> N, </a:t>
            </a:r>
            <a:r>
              <a:rPr lang="en-US" sz="1200" kern="1200" dirty="0" err="1">
                <a:solidFill>
                  <a:schemeClr val="tx1"/>
                </a:solidFill>
                <a:effectLst/>
                <a:latin typeface="Arial" charset="0"/>
                <a:ea typeface="+mn-ea"/>
                <a:cs typeface="+mn-cs"/>
              </a:rPr>
              <a:t>Devieux</a:t>
            </a:r>
            <a:r>
              <a:rPr lang="en-US" sz="1200" kern="1200" dirty="0">
                <a:solidFill>
                  <a:schemeClr val="tx1"/>
                </a:solidFill>
                <a:effectLst/>
                <a:latin typeface="Arial" charset="0"/>
                <a:ea typeface="+mn-ea"/>
                <a:cs typeface="+mn-cs"/>
              </a:rPr>
              <a:t> JG, et al. Same-day HIV testing with imitation of antiretroviral therapy versus standard care for person living with HIV: a randomized unblinded trial. </a:t>
            </a:r>
            <a:r>
              <a:rPr lang="en-US" sz="1200" kern="1200" dirty="0" err="1">
                <a:solidFill>
                  <a:schemeClr val="tx1"/>
                </a:solidFill>
                <a:effectLst/>
                <a:latin typeface="Arial" charset="0"/>
                <a:ea typeface="+mn-ea"/>
                <a:cs typeface="+mn-cs"/>
              </a:rPr>
              <a:t>PLoS</a:t>
            </a:r>
            <a:r>
              <a:rPr lang="en-US" sz="1200" kern="1200" dirty="0">
                <a:solidFill>
                  <a:schemeClr val="tx1"/>
                </a:solidFill>
                <a:effectLst/>
                <a:latin typeface="Arial" charset="0"/>
                <a:ea typeface="+mn-ea"/>
                <a:cs typeface="+mn-cs"/>
              </a:rPr>
              <a:t> Med. 2017;14:e1002357.</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Rosen S, </a:t>
            </a:r>
            <a:r>
              <a:rPr lang="en-US" sz="1200" kern="1200" dirty="0" err="1">
                <a:solidFill>
                  <a:schemeClr val="tx1"/>
                </a:solidFill>
                <a:effectLst/>
                <a:latin typeface="Arial" charset="0"/>
                <a:ea typeface="+mn-ea"/>
                <a:cs typeface="+mn-cs"/>
              </a:rPr>
              <a:t>Maskew</a:t>
            </a:r>
            <a:r>
              <a:rPr lang="en-US" sz="1200" kern="1200" dirty="0">
                <a:solidFill>
                  <a:schemeClr val="tx1"/>
                </a:solidFill>
                <a:effectLst/>
                <a:latin typeface="Arial" charset="0"/>
                <a:ea typeface="+mn-ea"/>
                <a:cs typeface="+mn-cs"/>
              </a:rPr>
              <a:t> M, Fox MP, et al. Initiating antiretroviral therapy for HIV at a patient’s first clinic visit: the </a:t>
            </a:r>
            <a:r>
              <a:rPr lang="en-US" sz="1200" kern="1200" dirty="0" err="1">
                <a:solidFill>
                  <a:schemeClr val="tx1"/>
                </a:solidFill>
                <a:effectLst/>
                <a:latin typeface="Arial" charset="0"/>
                <a:ea typeface="+mn-ea"/>
                <a:cs typeface="+mn-cs"/>
              </a:rPr>
              <a:t>RapIT</a:t>
            </a:r>
            <a:r>
              <a:rPr lang="en-US" sz="1200" kern="1200" dirty="0">
                <a:solidFill>
                  <a:schemeClr val="tx1"/>
                </a:solidFill>
                <a:effectLst/>
                <a:latin typeface="Arial" charset="0"/>
                <a:ea typeface="+mn-ea"/>
                <a:cs typeface="+mn-cs"/>
              </a:rPr>
              <a:t> randomized controlled trial. </a:t>
            </a:r>
            <a:r>
              <a:rPr lang="en-US" sz="1200" kern="1200" dirty="0" err="1">
                <a:solidFill>
                  <a:schemeClr val="tx1"/>
                </a:solidFill>
                <a:effectLst/>
                <a:latin typeface="Arial" charset="0"/>
                <a:ea typeface="+mn-ea"/>
                <a:cs typeface="+mn-cs"/>
              </a:rPr>
              <a:t>PLoS</a:t>
            </a:r>
            <a:r>
              <a:rPr lang="en-US" sz="1200" kern="1200" dirty="0">
                <a:solidFill>
                  <a:schemeClr val="tx1"/>
                </a:solidFill>
                <a:effectLst/>
                <a:latin typeface="Arial" charset="0"/>
                <a:ea typeface="+mn-ea"/>
                <a:cs typeface="+mn-cs"/>
              </a:rPr>
              <a:t> Med. 2016;13:e1002015.</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Labhardt</a:t>
            </a:r>
            <a:r>
              <a:rPr lang="en-US" sz="1200" kern="1200" dirty="0">
                <a:solidFill>
                  <a:schemeClr val="tx1"/>
                </a:solidFill>
                <a:effectLst/>
                <a:latin typeface="Arial" charset="0"/>
                <a:ea typeface="+mn-ea"/>
                <a:cs typeface="+mn-cs"/>
              </a:rPr>
              <a:t> ND, </a:t>
            </a:r>
            <a:r>
              <a:rPr lang="en-US" sz="1200" kern="1200" dirty="0" err="1">
                <a:solidFill>
                  <a:schemeClr val="tx1"/>
                </a:solidFill>
                <a:effectLst/>
                <a:latin typeface="Arial" charset="0"/>
                <a:ea typeface="+mn-ea"/>
                <a:cs typeface="+mn-cs"/>
              </a:rPr>
              <a:t>Ringera</a:t>
            </a:r>
            <a:r>
              <a:rPr lang="en-US" sz="1200" kern="1200" dirty="0">
                <a:solidFill>
                  <a:schemeClr val="tx1"/>
                </a:solidFill>
                <a:effectLst/>
                <a:latin typeface="Arial" charset="0"/>
                <a:ea typeface="+mn-ea"/>
                <a:cs typeface="+mn-cs"/>
              </a:rPr>
              <a:t> I, </a:t>
            </a:r>
            <a:r>
              <a:rPr lang="en-US" sz="1200" kern="1200" dirty="0" err="1">
                <a:solidFill>
                  <a:schemeClr val="tx1"/>
                </a:solidFill>
                <a:effectLst/>
                <a:latin typeface="Arial" charset="0"/>
                <a:ea typeface="+mn-ea"/>
                <a:cs typeface="+mn-cs"/>
              </a:rPr>
              <a:t>Lejone</a:t>
            </a:r>
            <a:r>
              <a:rPr lang="en-US" sz="1200" kern="1200" dirty="0">
                <a:solidFill>
                  <a:schemeClr val="tx1"/>
                </a:solidFill>
                <a:effectLst/>
                <a:latin typeface="Arial" charset="0"/>
                <a:ea typeface="+mn-ea"/>
                <a:cs typeface="+mn-cs"/>
              </a:rPr>
              <a:t> TI, et al. Effect of offering same-day ART vs usual health facility referral during home-based HIV testing on linkage to care and viral suppression among adults with HIV in Lesotho. The CASCADE randomized clinical trial. JAMA. 2018;319:1103-1112.</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Pilcher CD, Ospina-Norvell C, Dasgupta A, et al. The effect of same-day observed initiation of antiretroviral therapy on HIV viral load and treatment outcomes in a US public health setting. J </a:t>
            </a:r>
            <a:r>
              <a:rPr lang="en-US" sz="1200" kern="1200" dirty="0" err="1">
                <a:solidFill>
                  <a:schemeClr val="tx1"/>
                </a:solidFill>
                <a:effectLst/>
                <a:latin typeface="Arial" charset="0"/>
                <a:ea typeface="+mn-ea"/>
                <a:cs typeface="+mn-cs"/>
              </a:rPr>
              <a:t>Acquir</a:t>
            </a:r>
            <a:r>
              <a:rPr lang="en-US" sz="1200" kern="1200" dirty="0">
                <a:solidFill>
                  <a:schemeClr val="tx1"/>
                </a:solidFill>
                <a:effectLst/>
                <a:latin typeface="Arial" charset="0"/>
                <a:ea typeface="+mn-ea"/>
                <a:cs typeface="+mn-cs"/>
              </a:rPr>
              <a:t> Infect Dis Soc. 2017;74:44-51.</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Coffey S, </a:t>
            </a:r>
            <a:r>
              <a:rPr lang="en-US" sz="1200" kern="1200" dirty="0" err="1">
                <a:solidFill>
                  <a:schemeClr val="tx1"/>
                </a:solidFill>
                <a:effectLst/>
                <a:latin typeface="Arial" charset="0"/>
                <a:ea typeface="+mn-ea"/>
                <a:cs typeface="+mn-cs"/>
              </a:rPr>
              <a:t>Bacchetti</a:t>
            </a:r>
            <a:r>
              <a:rPr lang="en-US" sz="1200" kern="1200" dirty="0">
                <a:solidFill>
                  <a:schemeClr val="tx1"/>
                </a:solidFill>
                <a:effectLst/>
                <a:latin typeface="Arial" charset="0"/>
                <a:ea typeface="+mn-ea"/>
                <a:cs typeface="+mn-cs"/>
              </a:rPr>
              <a:t> P, Sachdev D, et al. RAPID antiretroviral therapy: high virologic suppression rates with immediate antiretroviral therapy initiation in a vulnerable urban clinic population. AIDS. 2019;33:825-832.</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Bacon O, Chin JC, Hsu L, et al. The Rapid ART Program Initiative for HIV Diagnoses (RAPID) in San Francisco. Program and abstracts of the 2018 Conference on Retroviruses and Opportunistic Infections; March 4-7, 2018; Boston, Massachusetts. Abstract 93.</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Ford N, </a:t>
            </a:r>
            <a:r>
              <a:rPr lang="en-US" sz="1200" kern="1200" dirty="0" err="1">
                <a:solidFill>
                  <a:schemeClr val="tx1"/>
                </a:solidFill>
                <a:effectLst/>
                <a:latin typeface="Arial" charset="0"/>
                <a:ea typeface="+mn-ea"/>
                <a:cs typeface="+mn-cs"/>
              </a:rPr>
              <a:t>Migone</a:t>
            </a:r>
            <a:r>
              <a:rPr lang="en-US" sz="1200" kern="1200" dirty="0">
                <a:solidFill>
                  <a:schemeClr val="tx1"/>
                </a:solidFill>
                <a:effectLst/>
                <a:latin typeface="Arial" charset="0"/>
                <a:ea typeface="+mn-ea"/>
                <a:cs typeface="+mn-cs"/>
              </a:rPr>
              <a:t> C, </a:t>
            </a:r>
            <a:r>
              <a:rPr lang="en-US" sz="1200" kern="1200" dirty="0" err="1">
                <a:solidFill>
                  <a:schemeClr val="tx1"/>
                </a:solidFill>
                <a:effectLst/>
                <a:latin typeface="Arial" charset="0"/>
                <a:ea typeface="+mn-ea"/>
                <a:cs typeface="+mn-cs"/>
              </a:rPr>
              <a:t>Calmy</a:t>
            </a:r>
            <a:r>
              <a:rPr lang="en-US" sz="1200" kern="1200" dirty="0">
                <a:solidFill>
                  <a:schemeClr val="tx1"/>
                </a:solidFill>
                <a:effectLst/>
                <a:latin typeface="Arial" charset="0"/>
                <a:ea typeface="+mn-ea"/>
                <a:cs typeface="+mn-cs"/>
              </a:rPr>
              <a:t> A, et al. Benefits and risks of rapid initiation of antiretroviral therapy. AIDS. 2018;32:17-23. </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Seekaew</a:t>
            </a:r>
            <a:r>
              <a:rPr lang="en-US" sz="1200" kern="1200" dirty="0">
                <a:solidFill>
                  <a:schemeClr val="tx1"/>
                </a:solidFill>
                <a:effectLst/>
                <a:latin typeface="Arial" charset="0"/>
                <a:ea typeface="+mn-ea"/>
                <a:cs typeface="+mn-cs"/>
              </a:rPr>
              <a:t> P, </a:t>
            </a:r>
            <a:r>
              <a:rPr lang="en-US" sz="1200" kern="1200" dirty="0" err="1">
                <a:solidFill>
                  <a:schemeClr val="tx1"/>
                </a:solidFill>
                <a:effectLst/>
                <a:latin typeface="Arial" charset="0"/>
                <a:ea typeface="+mn-ea"/>
                <a:cs typeface="+mn-cs"/>
              </a:rPr>
              <a:t>Amatavete</a:t>
            </a:r>
            <a:r>
              <a:rPr lang="en-US" sz="1200" kern="1200" dirty="0">
                <a:solidFill>
                  <a:schemeClr val="tx1"/>
                </a:solidFill>
                <a:effectLst/>
                <a:latin typeface="Arial" charset="0"/>
                <a:ea typeface="+mn-ea"/>
                <a:cs typeface="+mn-cs"/>
              </a:rPr>
              <a:t> S, </a:t>
            </a:r>
            <a:r>
              <a:rPr lang="en-US" sz="1200" kern="1200" dirty="0" err="1">
                <a:solidFill>
                  <a:schemeClr val="tx1"/>
                </a:solidFill>
                <a:effectLst/>
                <a:latin typeface="Arial" charset="0"/>
                <a:ea typeface="+mn-ea"/>
                <a:cs typeface="+mn-cs"/>
              </a:rPr>
              <a:t>Teeratakulpisarn</a:t>
            </a:r>
            <a:r>
              <a:rPr lang="en-US" sz="1200" kern="1200" dirty="0">
                <a:solidFill>
                  <a:schemeClr val="tx1"/>
                </a:solidFill>
                <a:effectLst/>
                <a:latin typeface="Arial" charset="0"/>
                <a:ea typeface="+mn-ea"/>
                <a:cs typeface="+mn-cs"/>
              </a:rPr>
              <a:t> N, et al. Same-day ART in Thailand: the impact of ART initiation periods on treatment outcomes. Program and abstracts of the 2020 Conference on Retroviruses and Opportunistic Infections; March 8-11, 2020; Boston, Massachusetts. Abstract 1072.</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European AIDS Clinical Society. EACS guidelines version 10.0. Available at: </a:t>
            </a:r>
            <a:r>
              <a:rPr lang="en-US" dirty="0">
                <a:effectLst/>
              </a:rPr>
              <a:t>https://www.eacsociety.org/files/2019_guidelines-10.0_final.pdf</a:t>
            </a:r>
            <a:r>
              <a:rPr lang="en-US" sz="1200" kern="1200" dirty="0">
                <a:solidFill>
                  <a:schemeClr val="tx1"/>
                </a:solidFill>
                <a:effectLst/>
                <a:latin typeface="Arial" charset="0"/>
                <a:ea typeface="+mn-ea"/>
                <a:cs typeface="+mn-cs"/>
              </a:rPr>
              <a:t>. Accessed April 10, 2020.</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Baral</a:t>
            </a:r>
            <a:r>
              <a:rPr lang="en-US" sz="1200" kern="1200" dirty="0">
                <a:solidFill>
                  <a:schemeClr val="tx1"/>
                </a:solidFill>
                <a:effectLst/>
                <a:latin typeface="Arial" charset="0"/>
                <a:ea typeface="+mn-ea"/>
                <a:cs typeface="+mn-cs"/>
              </a:rPr>
              <a:t> SD, </a:t>
            </a:r>
            <a:r>
              <a:rPr lang="en-US" sz="1200" kern="1200" dirty="0" err="1">
                <a:solidFill>
                  <a:schemeClr val="tx1"/>
                </a:solidFill>
                <a:effectLst/>
                <a:latin typeface="Arial" charset="0"/>
                <a:ea typeface="+mn-ea"/>
                <a:cs typeface="+mn-cs"/>
              </a:rPr>
              <a:t>Poteat</a:t>
            </a:r>
            <a:r>
              <a:rPr lang="en-US" sz="1200" kern="1200" dirty="0">
                <a:solidFill>
                  <a:schemeClr val="tx1"/>
                </a:solidFill>
                <a:effectLst/>
                <a:latin typeface="Arial" charset="0"/>
                <a:ea typeface="+mn-ea"/>
                <a:cs typeface="+mn-cs"/>
              </a:rPr>
              <a:t> T, </a:t>
            </a:r>
            <a:r>
              <a:rPr lang="en-US" sz="1200" kern="1200" dirty="0" err="1">
                <a:solidFill>
                  <a:schemeClr val="tx1"/>
                </a:solidFill>
                <a:effectLst/>
                <a:latin typeface="Arial" charset="0"/>
                <a:ea typeface="+mn-ea"/>
                <a:cs typeface="+mn-cs"/>
              </a:rPr>
              <a:t>Strömdahl</a:t>
            </a:r>
            <a:r>
              <a:rPr lang="en-US" sz="1200" kern="1200" dirty="0">
                <a:solidFill>
                  <a:schemeClr val="tx1"/>
                </a:solidFill>
                <a:effectLst/>
                <a:latin typeface="Arial" charset="0"/>
                <a:ea typeface="+mn-ea"/>
                <a:cs typeface="+mn-cs"/>
              </a:rPr>
              <a:t> S, et al. Worldwide burden of HIV in transgender women: a systematic review and meta-analysis. Lancet Infect Dis. 2013;13:214-222.</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US Department of Health and Human Services. US statistics: fast facts. Available at: </a:t>
            </a:r>
            <a:r>
              <a:rPr lang="en-US" dirty="0">
                <a:effectLst/>
              </a:rPr>
              <a:t>https://www.hiv.gov/hiv-basics/overview/data-and-trends/statistics</a:t>
            </a:r>
            <a:r>
              <a:rPr lang="en-US" sz="1200" kern="1200" dirty="0">
                <a:solidFill>
                  <a:schemeClr val="tx1"/>
                </a:solidFill>
                <a:effectLst/>
                <a:latin typeface="Arial" charset="0"/>
                <a:ea typeface="+mn-ea"/>
                <a:cs typeface="+mn-cs"/>
              </a:rPr>
              <a:t>. Accessed April 10, 2020.</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Sweeney P, </a:t>
            </a:r>
            <a:r>
              <a:rPr lang="en-US" sz="1200" kern="1200" dirty="0" err="1">
                <a:solidFill>
                  <a:schemeClr val="tx1"/>
                </a:solidFill>
                <a:effectLst/>
                <a:latin typeface="Arial" charset="0"/>
                <a:ea typeface="+mn-ea"/>
                <a:cs typeface="+mn-cs"/>
              </a:rPr>
              <a:t>DiNenno</a:t>
            </a:r>
            <a:r>
              <a:rPr lang="en-US" sz="1200" kern="1200" dirty="0">
                <a:solidFill>
                  <a:schemeClr val="tx1"/>
                </a:solidFill>
                <a:effectLst/>
                <a:latin typeface="Arial" charset="0"/>
                <a:ea typeface="+mn-ea"/>
                <a:cs typeface="+mn-cs"/>
              </a:rPr>
              <a:t> EA, Flores SA, et al. HIV data to care-using public health data to improve HIV care and prevention. J </a:t>
            </a:r>
            <a:r>
              <a:rPr lang="en-US" sz="1200" kern="1200" dirty="0" err="1">
                <a:solidFill>
                  <a:schemeClr val="tx1"/>
                </a:solidFill>
                <a:effectLst/>
                <a:latin typeface="Arial" charset="0"/>
                <a:ea typeface="+mn-ea"/>
                <a:cs typeface="+mn-cs"/>
              </a:rPr>
              <a:t>Acquir</a:t>
            </a:r>
            <a:r>
              <a:rPr lang="en-US" sz="1200" kern="1200" dirty="0">
                <a:solidFill>
                  <a:schemeClr val="tx1"/>
                </a:solidFill>
                <a:effectLst/>
                <a:latin typeface="Arial" charset="0"/>
                <a:ea typeface="+mn-ea"/>
                <a:cs typeface="+mn-cs"/>
              </a:rPr>
              <a:t> Immune </a:t>
            </a:r>
            <a:r>
              <a:rPr lang="en-US" sz="1200" kern="1200" dirty="0" err="1">
                <a:solidFill>
                  <a:schemeClr val="tx1"/>
                </a:solidFill>
                <a:effectLst/>
                <a:latin typeface="Arial" charset="0"/>
                <a:ea typeface="+mn-ea"/>
                <a:cs typeface="+mn-cs"/>
              </a:rPr>
              <a:t>Defic</a:t>
            </a:r>
            <a:r>
              <a:rPr lang="en-US" sz="1200" kern="1200" dirty="0">
                <a:solidFill>
                  <a:schemeClr val="tx1"/>
                </a:solidFill>
                <a:effectLst/>
                <a:latin typeface="Arial" charset="0"/>
                <a:ea typeface="+mn-ea"/>
                <a:cs typeface="+mn-cs"/>
              </a:rPr>
              <a:t> </a:t>
            </a:r>
            <a:r>
              <a:rPr lang="en-US" sz="1200" kern="1200" dirty="0" err="1">
                <a:solidFill>
                  <a:schemeClr val="tx1"/>
                </a:solidFill>
                <a:effectLst/>
                <a:latin typeface="Arial" charset="0"/>
                <a:ea typeface="+mn-ea"/>
                <a:cs typeface="+mn-cs"/>
              </a:rPr>
              <a:t>Syndr</a:t>
            </a:r>
            <a:r>
              <a:rPr lang="en-US" sz="1200" kern="1200" dirty="0">
                <a:solidFill>
                  <a:schemeClr val="tx1"/>
                </a:solidFill>
                <a:effectLst/>
                <a:latin typeface="Arial" charset="0"/>
                <a:ea typeface="+mn-ea"/>
                <a:cs typeface="+mn-cs"/>
              </a:rPr>
              <a:t>. 2019;82(suppl 1):S1-S5.</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Shamasunder</a:t>
            </a:r>
            <a:r>
              <a:rPr lang="en-US" sz="1200" kern="1200" dirty="0">
                <a:solidFill>
                  <a:schemeClr val="tx1"/>
                </a:solidFill>
                <a:effectLst/>
                <a:latin typeface="Arial" charset="0"/>
                <a:ea typeface="+mn-ea"/>
                <a:cs typeface="+mn-cs"/>
              </a:rPr>
              <a:t> S, Lucas C, Shaw S, et al. Collaborative data-to-care model improves HIV care outcomes in PLWH in Philadelphia. Program and abstracts of the 2020 Conference on Retroviruses and Opportunistic Infections; March 8-11, 2020; Boston, Massachusetts. Abstract 46.</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ClinicalTrials.gov. Cooperative re-engagement controlled trial (</a:t>
            </a:r>
            <a:r>
              <a:rPr lang="en-US" sz="1200" kern="1200" dirty="0" err="1">
                <a:solidFill>
                  <a:schemeClr val="tx1"/>
                </a:solidFill>
                <a:effectLst/>
                <a:latin typeface="Arial" charset="0"/>
                <a:ea typeface="+mn-ea"/>
                <a:cs typeface="+mn-cs"/>
              </a:rPr>
              <a:t>CoRECT</a:t>
            </a:r>
            <a:r>
              <a:rPr lang="en-US" sz="1200" kern="1200" dirty="0">
                <a:solidFill>
                  <a:schemeClr val="tx1"/>
                </a:solidFill>
                <a:effectLst/>
                <a:latin typeface="Arial" charset="0"/>
                <a:ea typeface="+mn-ea"/>
                <a:cs typeface="+mn-cs"/>
              </a:rPr>
              <a:t>) (</a:t>
            </a:r>
            <a:r>
              <a:rPr lang="en-US" sz="1200" kern="1200" dirty="0" err="1">
                <a:solidFill>
                  <a:schemeClr val="tx1"/>
                </a:solidFill>
                <a:effectLst/>
                <a:latin typeface="Arial" charset="0"/>
                <a:ea typeface="+mn-ea"/>
                <a:cs typeface="+mn-cs"/>
              </a:rPr>
              <a:t>CoRECT</a:t>
            </a:r>
            <a:r>
              <a:rPr lang="en-US" sz="1200" kern="1200" dirty="0">
                <a:solidFill>
                  <a:schemeClr val="tx1"/>
                </a:solidFill>
                <a:effectLst/>
                <a:latin typeface="Arial" charset="0"/>
                <a:ea typeface="+mn-ea"/>
                <a:cs typeface="+mn-cs"/>
              </a:rPr>
              <a:t>). Available at: </a:t>
            </a:r>
            <a:r>
              <a:rPr lang="en-US" dirty="0">
                <a:effectLst/>
              </a:rPr>
              <a:t>https://clinicaltrials.gov/ct2/show/NCT02693145</a:t>
            </a:r>
            <a:r>
              <a:rPr lang="en-US" sz="1200" kern="1200" dirty="0">
                <a:solidFill>
                  <a:schemeClr val="tx1"/>
                </a:solidFill>
                <a:effectLst/>
                <a:latin typeface="Arial" charset="0"/>
                <a:ea typeface="+mn-ea"/>
                <a:cs typeface="+mn-cs"/>
              </a:rPr>
              <a:t>. Accessed April 10, 2020.</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Giordano TP. Strategies for linkage to and engagement with care: focus on intervention. Top </a:t>
            </a:r>
            <a:r>
              <a:rPr lang="en-US" sz="1200" kern="1200" dirty="0" err="1">
                <a:solidFill>
                  <a:schemeClr val="tx1"/>
                </a:solidFill>
                <a:effectLst/>
                <a:latin typeface="Arial" charset="0"/>
                <a:ea typeface="+mn-ea"/>
                <a:cs typeface="+mn-cs"/>
              </a:rPr>
              <a:t>Antivir</a:t>
            </a:r>
            <a:r>
              <a:rPr lang="en-US" sz="1200" kern="1200" dirty="0">
                <a:solidFill>
                  <a:schemeClr val="tx1"/>
                </a:solidFill>
                <a:effectLst/>
                <a:latin typeface="Arial" charset="0"/>
                <a:ea typeface="+mn-ea"/>
                <a:cs typeface="+mn-cs"/>
              </a:rPr>
              <a:t> Med. 2018;26:62-65.</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Rodger AJ, Cambiano V, </a:t>
            </a:r>
            <a:r>
              <a:rPr lang="en-US" sz="1200" kern="1200" dirty="0" err="1">
                <a:solidFill>
                  <a:schemeClr val="tx1"/>
                </a:solidFill>
                <a:effectLst/>
                <a:latin typeface="Arial" charset="0"/>
                <a:ea typeface="+mn-ea"/>
                <a:cs typeface="+mn-cs"/>
              </a:rPr>
              <a:t>Bruun</a:t>
            </a:r>
            <a:r>
              <a:rPr lang="en-US" sz="1200" kern="1200" dirty="0">
                <a:solidFill>
                  <a:schemeClr val="tx1"/>
                </a:solidFill>
                <a:effectLst/>
                <a:latin typeface="Arial" charset="0"/>
                <a:ea typeface="+mn-ea"/>
                <a:cs typeface="+mn-cs"/>
              </a:rPr>
              <a:t> T, et al. Sexual activity without condoms and risk of HIV transmission in </a:t>
            </a:r>
            <a:r>
              <a:rPr lang="en-US" sz="1200" kern="1200" dirty="0" err="1">
                <a:solidFill>
                  <a:schemeClr val="tx1"/>
                </a:solidFill>
                <a:effectLst/>
                <a:latin typeface="Arial" charset="0"/>
                <a:ea typeface="+mn-ea"/>
                <a:cs typeface="+mn-cs"/>
              </a:rPr>
              <a:t>serodifferent</a:t>
            </a:r>
            <a:r>
              <a:rPr lang="en-US" sz="1200" kern="1200" dirty="0">
                <a:solidFill>
                  <a:schemeClr val="tx1"/>
                </a:solidFill>
                <a:effectLst/>
                <a:latin typeface="Arial" charset="0"/>
                <a:ea typeface="+mn-ea"/>
                <a:cs typeface="+mn-cs"/>
              </a:rPr>
              <a:t> couples when the HIV-positive partner is using suppressive antiretroviral therapy. JAMA. 2016;316:171-181.</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Rodger A, Cambiano V, </a:t>
            </a:r>
            <a:r>
              <a:rPr lang="en-US" sz="1200" kern="1200" dirty="0" err="1">
                <a:solidFill>
                  <a:schemeClr val="tx1"/>
                </a:solidFill>
                <a:effectLst/>
                <a:latin typeface="Arial" charset="0"/>
                <a:ea typeface="+mn-ea"/>
                <a:cs typeface="+mn-cs"/>
              </a:rPr>
              <a:t>Bruun</a:t>
            </a:r>
            <a:r>
              <a:rPr lang="en-US" sz="1200" kern="1200" dirty="0">
                <a:solidFill>
                  <a:schemeClr val="tx1"/>
                </a:solidFill>
                <a:effectLst/>
                <a:latin typeface="Arial" charset="0"/>
                <a:ea typeface="+mn-ea"/>
                <a:cs typeface="+mn-cs"/>
              </a:rPr>
              <a:t> T, et al. Risk of HIV transmission through </a:t>
            </a:r>
            <a:r>
              <a:rPr lang="en-US" sz="1200" kern="1200" dirty="0" err="1">
                <a:solidFill>
                  <a:schemeClr val="tx1"/>
                </a:solidFill>
                <a:effectLst/>
                <a:latin typeface="Arial" charset="0"/>
                <a:ea typeface="+mn-ea"/>
                <a:cs typeface="+mn-cs"/>
              </a:rPr>
              <a:t>condomless</a:t>
            </a:r>
            <a:r>
              <a:rPr lang="en-US" sz="1200" kern="1200" dirty="0">
                <a:solidFill>
                  <a:schemeClr val="tx1"/>
                </a:solidFill>
                <a:effectLst/>
                <a:latin typeface="Arial" charset="0"/>
                <a:ea typeface="+mn-ea"/>
                <a:cs typeface="+mn-cs"/>
              </a:rPr>
              <a:t> sex in MSM couples with suppressive ART: the PARTNER2 Study extended results in gay men. Program and abstracts of the 22nd International AIDS Conference; Amsterdam, Netherlands; July 23-27, 2018. Abstract WEAX0104LB.</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Castillo-</a:t>
            </a:r>
            <a:r>
              <a:rPr lang="en-US" sz="1200" kern="1200" dirty="0" err="1">
                <a:solidFill>
                  <a:schemeClr val="tx1"/>
                </a:solidFill>
                <a:effectLst/>
                <a:latin typeface="Arial" charset="0"/>
                <a:ea typeface="+mn-ea"/>
                <a:cs typeface="+mn-cs"/>
              </a:rPr>
              <a:t>Mancilla</a:t>
            </a:r>
            <a:r>
              <a:rPr lang="en-US" sz="1200" kern="1200" dirty="0">
                <a:solidFill>
                  <a:schemeClr val="tx1"/>
                </a:solidFill>
                <a:effectLst/>
                <a:latin typeface="Arial" charset="0"/>
                <a:ea typeface="+mn-ea"/>
                <a:cs typeface="+mn-cs"/>
              </a:rPr>
              <a:t> JR. Getting it right: practical approaches to adherence with modern ARVS. Program and abstracts of the 2020 Conference on Retroviruses and Opportunistic Infections; March 8-11, 2020; Boston, Massachusetts. Abstract 160. </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Watanabe JH, McInnis T, Hirsch JD. Cost of prescription drug-related morbidity and mortality. Ann </a:t>
            </a:r>
            <a:r>
              <a:rPr lang="en-US" sz="1200" kern="1200" dirty="0" err="1">
                <a:solidFill>
                  <a:schemeClr val="tx1"/>
                </a:solidFill>
                <a:effectLst/>
                <a:latin typeface="Arial" charset="0"/>
                <a:ea typeface="+mn-ea"/>
                <a:cs typeface="+mn-cs"/>
              </a:rPr>
              <a:t>Pharmacother</a:t>
            </a:r>
            <a:r>
              <a:rPr lang="en-US" sz="1200" kern="1200" dirty="0">
                <a:solidFill>
                  <a:schemeClr val="tx1"/>
                </a:solidFill>
                <a:effectLst/>
                <a:latin typeface="Arial" charset="0"/>
                <a:ea typeface="+mn-ea"/>
                <a:cs typeface="+mn-cs"/>
              </a:rPr>
              <a:t>. 2018;52:829-837.</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Castillo-</a:t>
            </a:r>
            <a:r>
              <a:rPr lang="en-US" sz="1200" kern="1200" dirty="0" err="1">
                <a:solidFill>
                  <a:schemeClr val="tx1"/>
                </a:solidFill>
                <a:effectLst/>
                <a:latin typeface="Arial" charset="0"/>
                <a:ea typeface="+mn-ea"/>
                <a:cs typeface="+mn-cs"/>
              </a:rPr>
              <a:t>Mancilla</a:t>
            </a:r>
            <a:r>
              <a:rPr lang="en-US" sz="1200" kern="1200" dirty="0">
                <a:solidFill>
                  <a:schemeClr val="tx1"/>
                </a:solidFill>
                <a:effectLst/>
                <a:latin typeface="Arial" charset="0"/>
                <a:ea typeface="+mn-ea"/>
                <a:cs typeface="+mn-cs"/>
              </a:rPr>
              <a:t> JR, Phillips AN, </a:t>
            </a:r>
            <a:r>
              <a:rPr lang="en-US" sz="1200" kern="1200" dirty="0" err="1">
                <a:solidFill>
                  <a:schemeClr val="tx1"/>
                </a:solidFill>
                <a:effectLst/>
                <a:latin typeface="Arial" charset="0"/>
                <a:ea typeface="+mn-ea"/>
                <a:cs typeface="+mn-cs"/>
              </a:rPr>
              <a:t>Neaton</a:t>
            </a:r>
            <a:r>
              <a:rPr lang="en-US" sz="1200" kern="1200" dirty="0">
                <a:solidFill>
                  <a:schemeClr val="tx1"/>
                </a:solidFill>
                <a:effectLst/>
                <a:latin typeface="Arial" charset="0"/>
                <a:ea typeface="+mn-ea"/>
                <a:cs typeface="+mn-cs"/>
              </a:rPr>
              <a:t> AD, et al. Association of suboptimal antiretroviral therapy adherence with inflammation in </a:t>
            </a:r>
            <a:r>
              <a:rPr lang="en-US" sz="1200" kern="1200" dirty="0" err="1">
                <a:solidFill>
                  <a:schemeClr val="tx1"/>
                </a:solidFill>
                <a:effectLst/>
                <a:latin typeface="Arial" charset="0"/>
                <a:ea typeface="+mn-ea"/>
                <a:cs typeface="+mn-cs"/>
              </a:rPr>
              <a:t>virologically</a:t>
            </a:r>
            <a:r>
              <a:rPr lang="en-US" sz="1200" kern="1200" dirty="0">
                <a:solidFill>
                  <a:schemeClr val="tx1"/>
                </a:solidFill>
                <a:effectLst/>
                <a:latin typeface="Arial" charset="0"/>
                <a:ea typeface="+mn-ea"/>
                <a:cs typeface="+mn-cs"/>
              </a:rPr>
              <a:t> suppressed individuals enrolled in the SMART study. Open Forum Infect Dis. 2017;5:ofx275.</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Pasternak AO, de Bruin M, </a:t>
            </a:r>
            <a:r>
              <a:rPr lang="en-US" sz="1200" kern="1200" dirty="0" err="1">
                <a:solidFill>
                  <a:schemeClr val="tx1"/>
                </a:solidFill>
                <a:effectLst/>
                <a:latin typeface="Arial" charset="0"/>
                <a:ea typeface="+mn-ea"/>
                <a:cs typeface="+mn-cs"/>
              </a:rPr>
              <a:t>Jurriaans</a:t>
            </a:r>
            <a:r>
              <a:rPr lang="en-US" sz="1200" kern="1200" dirty="0">
                <a:solidFill>
                  <a:schemeClr val="tx1"/>
                </a:solidFill>
                <a:effectLst/>
                <a:latin typeface="Arial" charset="0"/>
                <a:ea typeface="+mn-ea"/>
                <a:cs typeface="+mn-cs"/>
              </a:rPr>
              <a:t> S, et al. Modest nonadherence to antiretroviral therapy promotes residual HIV-1 replication in the absence of </a:t>
            </a:r>
            <a:r>
              <a:rPr lang="en-US" sz="1200" kern="1200" dirty="0" err="1">
                <a:solidFill>
                  <a:schemeClr val="tx1"/>
                </a:solidFill>
                <a:effectLst/>
                <a:latin typeface="Arial" charset="0"/>
                <a:ea typeface="+mn-ea"/>
                <a:cs typeface="+mn-cs"/>
              </a:rPr>
              <a:t>virological</a:t>
            </a:r>
            <a:r>
              <a:rPr lang="en-US" sz="1200" kern="1200" dirty="0">
                <a:solidFill>
                  <a:schemeClr val="tx1"/>
                </a:solidFill>
                <a:effectLst/>
                <a:latin typeface="Arial" charset="0"/>
                <a:ea typeface="+mn-ea"/>
                <a:cs typeface="+mn-cs"/>
              </a:rPr>
              <a:t> rebound in plasma. J Infect Dis. 2012;206:1443-1452.</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Rothenberger</a:t>
            </a:r>
            <a:r>
              <a:rPr lang="en-US" sz="1200" kern="1200" dirty="0">
                <a:solidFill>
                  <a:schemeClr val="tx1"/>
                </a:solidFill>
                <a:effectLst/>
                <a:latin typeface="Arial" charset="0"/>
                <a:ea typeface="+mn-ea"/>
                <a:cs typeface="+mn-cs"/>
              </a:rPr>
              <a:t> MK, </a:t>
            </a:r>
            <a:r>
              <a:rPr lang="en-US" sz="1200" kern="1200" dirty="0" err="1">
                <a:solidFill>
                  <a:schemeClr val="tx1"/>
                </a:solidFill>
                <a:effectLst/>
                <a:latin typeface="Arial" charset="0"/>
                <a:ea typeface="+mn-ea"/>
                <a:cs typeface="+mn-cs"/>
              </a:rPr>
              <a:t>Keele</a:t>
            </a:r>
            <a:r>
              <a:rPr lang="en-US" sz="1200" kern="1200" dirty="0">
                <a:solidFill>
                  <a:schemeClr val="tx1"/>
                </a:solidFill>
                <a:effectLst/>
                <a:latin typeface="Arial" charset="0"/>
                <a:ea typeface="+mn-ea"/>
                <a:cs typeface="+mn-cs"/>
              </a:rPr>
              <a:t> BF, </a:t>
            </a:r>
            <a:r>
              <a:rPr lang="en-US" sz="1200" kern="1200" dirty="0" err="1">
                <a:solidFill>
                  <a:schemeClr val="tx1"/>
                </a:solidFill>
                <a:effectLst/>
                <a:latin typeface="Arial" charset="0"/>
                <a:ea typeface="+mn-ea"/>
                <a:cs typeface="+mn-cs"/>
              </a:rPr>
              <a:t>Wietgrefe</a:t>
            </a:r>
            <a:r>
              <a:rPr lang="en-US" sz="1200" kern="1200" dirty="0">
                <a:solidFill>
                  <a:schemeClr val="tx1"/>
                </a:solidFill>
                <a:effectLst/>
                <a:latin typeface="Arial" charset="0"/>
                <a:ea typeface="+mn-ea"/>
                <a:cs typeface="+mn-cs"/>
              </a:rPr>
              <a:t> SW, et al. Large number of rebounding/founder HIV variants emerge from multifocal infection in lymphatic tissues after treatment interruption. Proc Natl </a:t>
            </a:r>
            <a:r>
              <a:rPr lang="en-US" sz="1200" kern="1200" dirty="0" err="1">
                <a:solidFill>
                  <a:schemeClr val="tx1"/>
                </a:solidFill>
                <a:effectLst/>
                <a:latin typeface="Arial" charset="0"/>
                <a:ea typeface="+mn-ea"/>
                <a:cs typeface="+mn-cs"/>
              </a:rPr>
              <a:t>Acad</a:t>
            </a:r>
            <a:r>
              <a:rPr lang="en-US" sz="1200" kern="1200" dirty="0">
                <a:solidFill>
                  <a:schemeClr val="tx1"/>
                </a:solidFill>
                <a:effectLst/>
                <a:latin typeface="Arial" charset="0"/>
                <a:ea typeface="+mn-ea"/>
                <a:cs typeface="+mn-cs"/>
              </a:rPr>
              <a:t> Sci U S A. 2015;112:E1126-E1134.</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Kebaabetswe</a:t>
            </a:r>
            <a:r>
              <a:rPr lang="en-US" sz="1200" kern="1200" dirty="0">
                <a:solidFill>
                  <a:schemeClr val="tx1"/>
                </a:solidFill>
                <a:effectLst/>
                <a:latin typeface="Arial" charset="0"/>
                <a:ea typeface="+mn-ea"/>
                <a:cs typeface="+mn-cs"/>
              </a:rPr>
              <a:t> PM, </a:t>
            </a:r>
            <a:r>
              <a:rPr lang="en-US" sz="1200" kern="1200" dirty="0" err="1">
                <a:solidFill>
                  <a:schemeClr val="tx1"/>
                </a:solidFill>
                <a:effectLst/>
                <a:latin typeface="Arial" charset="0"/>
                <a:ea typeface="+mn-ea"/>
                <a:cs typeface="+mn-cs"/>
              </a:rPr>
              <a:t>Stirratt</a:t>
            </a:r>
            <a:r>
              <a:rPr lang="en-US" sz="1200" kern="1200" dirty="0">
                <a:solidFill>
                  <a:schemeClr val="tx1"/>
                </a:solidFill>
                <a:effectLst/>
                <a:latin typeface="Arial" charset="0"/>
                <a:ea typeface="+mn-ea"/>
                <a:cs typeface="+mn-cs"/>
              </a:rPr>
              <a:t> MJ, McLellan-</a:t>
            </a:r>
            <a:r>
              <a:rPr lang="en-US" sz="1200" kern="1200" dirty="0" err="1">
                <a:solidFill>
                  <a:schemeClr val="tx1"/>
                </a:solidFill>
                <a:effectLst/>
                <a:latin typeface="Arial" charset="0"/>
                <a:ea typeface="+mn-ea"/>
                <a:cs typeface="+mn-cs"/>
              </a:rPr>
              <a:t>Lemal</a:t>
            </a:r>
            <a:r>
              <a:rPr lang="en-US" sz="1200" kern="1200" dirty="0">
                <a:solidFill>
                  <a:schemeClr val="tx1"/>
                </a:solidFill>
                <a:effectLst/>
                <a:latin typeface="Arial" charset="0"/>
                <a:ea typeface="+mn-ea"/>
                <a:cs typeface="+mn-cs"/>
              </a:rPr>
              <a:t> E, et al. Factors associated with adherence and concordance between measurement strategies in an HIV daily oral tenofovir/emtricitabine as pre-exposure prophylaxis (prep) clinical trial, Botswana, 2007-2010. AIDS </a:t>
            </a:r>
            <a:r>
              <a:rPr lang="en-US" sz="1200" kern="1200" dirty="0" err="1">
                <a:solidFill>
                  <a:schemeClr val="tx1"/>
                </a:solidFill>
                <a:effectLst/>
                <a:latin typeface="Arial" charset="0"/>
                <a:ea typeface="+mn-ea"/>
                <a:cs typeface="+mn-cs"/>
              </a:rPr>
              <a:t>Behav</a:t>
            </a:r>
            <a:r>
              <a:rPr lang="en-US" sz="1200" kern="1200" dirty="0">
                <a:solidFill>
                  <a:schemeClr val="tx1"/>
                </a:solidFill>
                <a:effectLst/>
                <a:latin typeface="Arial" charset="0"/>
                <a:ea typeface="+mn-ea"/>
                <a:cs typeface="+mn-cs"/>
              </a:rPr>
              <a:t>. 2015;19:758-769.</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Musinguzi</a:t>
            </a:r>
            <a:r>
              <a:rPr lang="en-US" sz="1200" kern="1200" dirty="0">
                <a:solidFill>
                  <a:schemeClr val="tx1"/>
                </a:solidFill>
                <a:effectLst/>
                <a:latin typeface="Arial" charset="0"/>
                <a:ea typeface="+mn-ea"/>
                <a:cs typeface="+mn-cs"/>
              </a:rPr>
              <a:t> N, </a:t>
            </a:r>
            <a:r>
              <a:rPr lang="en-US" sz="1200" kern="1200" dirty="0" err="1">
                <a:solidFill>
                  <a:schemeClr val="tx1"/>
                </a:solidFill>
                <a:effectLst/>
                <a:latin typeface="Arial" charset="0"/>
                <a:ea typeface="+mn-ea"/>
                <a:cs typeface="+mn-cs"/>
              </a:rPr>
              <a:t>Muganzi</a:t>
            </a:r>
            <a:r>
              <a:rPr lang="en-US" sz="1200" kern="1200" dirty="0">
                <a:solidFill>
                  <a:schemeClr val="tx1"/>
                </a:solidFill>
                <a:effectLst/>
                <a:latin typeface="Arial" charset="0"/>
                <a:ea typeface="+mn-ea"/>
                <a:cs typeface="+mn-cs"/>
              </a:rPr>
              <a:t> CD, </a:t>
            </a:r>
            <a:r>
              <a:rPr lang="en-US" sz="1200" kern="1200" dirty="0" err="1">
                <a:solidFill>
                  <a:schemeClr val="tx1"/>
                </a:solidFill>
                <a:effectLst/>
                <a:latin typeface="Arial" charset="0"/>
                <a:ea typeface="+mn-ea"/>
                <a:cs typeface="+mn-cs"/>
              </a:rPr>
              <a:t>Boum</a:t>
            </a:r>
            <a:r>
              <a:rPr lang="en-US" sz="1200" kern="1200" dirty="0">
                <a:solidFill>
                  <a:schemeClr val="tx1"/>
                </a:solidFill>
                <a:effectLst/>
                <a:latin typeface="Arial" charset="0"/>
                <a:ea typeface="+mn-ea"/>
                <a:cs typeface="+mn-cs"/>
              </a:rPr>
              <a:t> Y, et al. Comparison of subjective and objective adherence measures for preexposure prophylaxis against HIV infection among </a:t>
            </a:r>
            <a:r>
              <a:rPr lang="en-US" sz="1200" kern="1200" dirty="0" err="1">
                <a:solidFill>
                  <a:schemeClr val="tx1"/>
                </a:solidFill>
                <a:effectLst/>
                <a:latin typeface="Arial" charset="0"/>
                <a:ea typeface="+mn-ea"/>
                <a:cs typeface="+mn-cs"/>
              </a:rPr>
              <a:t>serodiscordant</a:t>
            </a:r>
            <a:r>
              <a:rPr lang="en-US" sz="1200" kern="1200" dirty="0">
                <a:solidFill>
                  <a:schemeClr val="tx1"/>
                </a:solidFill>
                <a:effectLst/>
                <a:latin typeface="Arial" charset="0"/>
                <a:ea typeface="+mn-ea"/>
                <a:cs typeface="+mn-cs"/>
              </a:rPr>
              <a:t> couples in East Africa. AIDS. 2016;30:1121-1129.</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Blumenthal J, </a:t>
            </a:r>
            <a:r>
              <a:rPr lang="en-US" sz="1200" kern="1200" dirty="0" err="1">
                <a:solidFill>
                  <a:schemeClr val="tx1"/>
                </a:solidFill>
                <a:effectLst/>
                <a:latin typeface="Arial" charset="0"/>
                <a:ea typeface="+mn-ea"/>
                <a:cs typeface="+mn-cs"/>
              </a:rPr>
              <a:t>Pasipanodya</a:t>
            </a:r>
            <a:r>
              <a:rPr lang="en-US" sz="1200" kern="1200" dirty="0">
                <a:solidFill>
                  <a:schemeClr val="tx1"/>
                </a:solidFill>
                <a:effectLst/>
                <a:latin typeface="Arial" charset="0"/>
                <a:ea typeface="+mn-ea"/>
                <a:cs typeface="+mn-cs"/>
              </a:rPr>
              <a:t> EC, Jain S, et al. Comparing self-report pre-exposure prophylaxis adherence questions to pharmacologic measures of recent and cumulative pre-exposure prophylaxis exposure. Front </a:t>
            </a:r>
            <a:r>
              <a:rPr lang="en-US" sz="1200" kern="1200" dirty="0" err="1">
                <a:solidFill>
                  <a:schemeClr val="tx1"/>
                </a:solidFill>
                <a:effectLst/>
                <a:latin typeface="Arial" charset="0"/>
                <a:ea typeface="+mn-ea"/>
                <a:cs typeface="+mn-cs"/>
              </a:rPr>
              <a:t>Pharmacol</a:t>
            </a:r>
            <a:r>
              <a:rPr lang="en-US" sz="1200" kern="1200" dirty="0">
                <a:solidFill>
                  <a:schemeClr val="tx1"/>
                </a:solidFill>
                <a:effectLst/>
                <a:latin typeface="Arial" charset="0"/>
                <a:ea typeface="+mn-ea"/>
                <a:cs typeface="+mn-cs"/>
              </a:rPr>
              <a:t>. 2019;10:721.</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Castillo-</a:t>
            </a:r>
            <a:r>
              <a:rPr lang="en-US" sz="1200" kern="1200" dirty="0" err="1">
                <a:solidFill>
                  <a:schemeClr val="tx1"/>
                </a:solidFill>
                <a:effectLst/>
                <a:latin typeface="Arial" charset="0"/>
                <a:ea typeface="+mn-ea"/>
                <a:cs typeface="+mn-cs"/>
              </a:rPr>
              <a:t>Mancilla</a:t>
            </a:r>
            <a:r>
              <a:rPr lang="en-US" sz="1200" kern="1200" dirty="0">
                <a:solidFill>
                  <a:schemeClr val="tx1"/>
                </a:solidFill>
                <a:effectLst/>
                <a:latin typeface="Arial" charset="0"/>
                <a:ea typeface="+mn-ea"/>
                <a:cs typeface="+mn-cs"/>
              </a:rPr>
              <a:t> JR, </a:t>
            </a:r>
            <a:r>
              <a:rPr lang="en-US" sz="1200" kern="1200" dirty="0" err="1">
                <a:solidFill>
                  <a:schemeClr val="tx1"/>
                </a:solidFill>
                <a:effectLst/>
                <a:latin typeface="Arial" charset="0"/>
                <a:ea typeface="+mn-ea"/>
                <a:cs typeface="+mn-cs"/>
              </a:rPr>
              <a:t>Haberer</a:t>
            </a:r>
            <a:r>
              <a:rPr lang="en-US" sz="1200" kern="1200" dirty="0">
                <a:solidFill>
                  <a:schemeClr val="tx1"/>
                </a:solidFill>
                <a:effectLst/>
                <a:latin typeface="Arial" charset="0"/>
                <a:ea typeface="+mn-ea"/>
                <a:cs typeface="+mn-cs"/>
              </a:rPr>
              <a:t> JE. Adherence measurements in HIV: new advancements in pharmacologic methods and real-time monitoring. </a:t>
            </a:r>
            <a:r>
              <a:rPr lang="en-US" sz="1200" kern="1200" dirty="0" err="1">
                <a:solidFill>
                  <a:schemeClr val="tx1"/>
                </a:solidFill>
                <a:effectLst/>
                <a:latin typeface="Arial" charset="0"/>
                <a:ea typeface="+mn-ea"/>
                <a:cs typeface="+mn-cs"/>
              </a:rPr>
              <a:t>Curr</a:t>
            </a:r>
            <a:r>
              <a:rPr lang="en-US" sz="1200" kern="1200" dirty="0">
                <a:solidFill>
                  <a:schemeClr val="tx1"/>
                </a:solidFill>
                <a:effectLst/>
                <a:latin typeface="Arial" charset="0"/>
                <a:ea typeface="+mn-ea"/>
                <a:cs typeface="+mn-cs"/>
              </a:rPr>
              <a:t> HIV/AIDS Rep. 2018;15:49-59.</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Morrow M, </a:t>
            </a:r>
            <a:r>
              <a:rPr lang="en-US" sz="1200" kern="1200" dirty="0" err="1">
                <a:solidFill>
                  <a:schemeClr val="tx1"/>
                </a:solidFill>
                <a:effectLst/>
                <a:latin typeface="Arial" charset="0"/>
                <a:ea typeface="+mn-ea"/>
                <a:cs typeface="+mn-cs"/>
              </a:rPr>
              <a:t>MaWhinney</a:t>
            </a:r>
            <a:r>
              <a:rPr lang="en-US" sz="1200" kern="1200" dirty="0">
                <a:solidFill>
                  <a:schemeClr val="tx1"/>
                </a:solidFill>
                <a:effectLst/>
                <a:latin typeface="Arial" charset="0"/>
                <a:ea typeface="+mn-ea"/>
                <a:cs typeface="+mn-cs"/>
              </a:rPr>
              <a:t> S, Coyle RP, et al. Predictive value of tenofovir diphosphate in dried blood spots for future viremia in persons living with HIV. J Infect Dis. 2019;220:635-642.</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Gandhi M, Wang G, King R, et al. Development and validation of the first point-of-care assay to objectively monitor adherence to HIV treatment and prevention in real-time in routine settings. AIDS. 2020;34:255-260.</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Spinelli MA, Rodrigues W, Wang G, et al. Near-perfect accuracy of a real-time urine tenofovir test compared to lab-based ELISA. Program and abstracts of the 2020 Conference on Retroviruses and Opportunistic Infections; March 8-11, 2020; Boston, Massachusetts. Abstract 91.</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Churchyard G, Cardenas V, </a:t>
            </a:r>
            <a:r>
              <a:rPr lang="en-US" sz="1200" kern="1200" dirty="0" err="1">
                <a:solidFill>
                  <a:schemeClr val="tx1"/>
                </a:solidFill>
                <a:effectLst/>
                <a:latin typeface="Arial" charset="0"/>
                <a:ea typeface="+mn-ea"/>
                <a:cs typeface="+mn-cs"/>
              </a:rPr>
              <a:t>Chihota</a:t>
            </a:r>
            <a:r>
              <a:rPr lang="en-US" sz="1200" kern="1200" dirty="0">
                <a:solidFill>
                  <a:schemeClr val="tx1"/>
                </a:solidFill>
                <a:effectLst/>
                <a:latin typeface="Arial" charset="0"/>
                <a:ea typeface="+mn-ea"/>
                <a:cs typeface="+mn-cs"/>
              </a:rPr>
              <a:t> V, et al. Effectiveness of 3-HP annually vs once for HIV-positive people: the WHIP3TB trial. Program and abstracts of the 2020 Conference on Retroviruses and Opportunistic Infections; March 8-11, 2020; Boston, Massachusetts. Abstract 143.</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ClinicalTrials.gov. Evaluation of the effect of 3HP vs periodic 3HP vs 6H in HIV-positive individuals (WHIP3TB). Available at: </a:t>
            </a:r>
            <a:r>
              <a:rPr lang="en-US" dirty="0">
                <a:effectLst/>
              </a:rPr>
              <a:t>https://clinicaltrials.gov/ct2/show/NCT02980016</a:t>
            </a:r>
            <a:r>
              <a:rPr lang="en-US" sz="1200" kern="1200" dirty="0">
                <a:solidFill>
                  <a:schemeClr val="tx1"/>
                </a:solidFill>
                <a:effectLst/>
                <a:latin typeface="Arial" charset="0"/>
                <a:ea typeface="+mn-ea"/>
                <a:cs typeface="+mn-cs"/>
              </a:rPr>
              <a:t>. Accessed April 10, 2020.</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Houben</a:t>
            </a:r>
            <a:r>
              <a:rPr lang="en-US" sz="1200" kern="1200" dirty="0">
                <a:solidFill>
                  <a:schemeClr val="tx1"/>
                </a:solidFill>
                <a:effectLst/>
                <a:latin typeface="Arial" charset="0"/>
                <a:ea typeface="+mn-ea"/>
                <a:cs typeface="+mn-cs"/>
              </a:rPr>
              <a:t> RMG, Dodd PJ. The global burden of latent tuberculosis infection: a re-estimation using mathematical modelling. </a:t>
            </a:r>
            <a:r>
              <a:rPr lang="en-US" sz="1200" kern="1200" dirty="0" err="1">
                <a:solidFill>
                  <a:schemeClr val="tx1"/>
                </a:solidFill>
                <a:effectLst/>
                <a:latin typeface="Arial" charset="0"/>
                <a:ea typeface="+mn-ea"/>
                <a:cs typeface="+mn-cs"/>
              </a:rPr>
              <a:t>PLoS</a:t>
            </a:r>
            <a:r>
              <a:rPr lang="en-US" sz="1200" kern="1200" dirty="0">
                <a:solidFill>
                  <a:schemeClr val="tx1"/>
                </a:solidFill>
                <a:effectLst/>
                <a:latin typeface="Arial" charset="0"/>
                <a:ea typeface="+mn-ea"/>
                <a:cs typeface="+mn-cs"/>
              </a:rPr>
              <a:t> Med. 2016;13:e1002152.</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QuantiFERON-TB Gold Plus. Premarket approval. Available at: https://www.accessdata.fda.gov/scripts/cdrh/cfdocs/cfpma/pma.cfm?start_search=1&amp;sortcolumn=do_desc&amp;PAGENUM=500&amp;pmanumber=P010033. Accessed April 10, 2020.</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European Centre for Disease Control and Prevention. Tuberculosis surveillance and monitoring in Europe, 2019. Available at: https://www.ecdc.europa.eu/en/publications-data/tuberculosis-surveillance-and-monitoring-europe-2019. Accessed April 10, 2020.</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Matthews G, </a:t>
            </a:r>
            <a:r>
              <a:rPr lang="en-US" sz="1200" kern="1200" dirty="0" err="1">
                <a:solidFill>
                  <a:schemeClr val="tx1"/>
                </a:solidFill>
                <a:effectLst/>
                <a:latin typeface="Arial" charset="0"/>
                <a:ea typeface="+mn-ea"/>
                <a:cs typeface="+mn-cs"/>
              </a:rPr>
              <a:t>Bhagani</a:t>
            </a:r>
            <a:r>
              <a:rPr lang="en-US" sz="1200" kern="1200" dirty="0">
                <a:solidFill>
                  <a:schemeClr val="tx1"/>
                </a:solidFill>
                <a:effectLst/>
                <a:latin typeface="Arial" charset="0"/>
                <a:ea typeface="+mn-ea"/>
                <a:cs typeface="+mn-cs"/>
              </a:rPr>
              <a:t> S, van der </a:t>
            </a:r>
            <a:r>
              <a:rPr lang="en-US" sz="1200" kern="1200" dirty="0" err="1">
                <a:solidFill>
                  <a:schemeClr val="tx1"/>
                </a:solidFill>
                <a:effectLst/>
                <a:latin typeface="Arial" charset="0"/>
                <a:ea typeface="+mn-ea"/>
                <a:cs typeface="+mn-cs"/>
              </a:rPr>
              <a:t>Valk</a:t>
            </a:r>
            <a:r>
              <a:rPr lang="en-US" sz="1200" kern="1200" dirty="0">
                <a:solidFill>
                  <a:schemeClr val="tx1"/>
                </a:solidFill>
                <a:effectLst/>
                <a:latin typeface="Arial" charset="0"/>
                <a:ea typeface="+mn-ea"/>
                <a:cs typeface="+mn-cs"/>
              </a:rPr>
              <a:t> M, et al. inferiority Of short duration sofosbuvir-</a:t>
            </a:r>
            <a:r>
              <a:rPr lang="en-US" sz="1200" kern="1200" dirty="0" err="1">
                <a:solidFill>
                  <a:schemeClr val="tx1"/>
                </a:solidFill>
                <a:effectLst/>
                <a:latin typeface="Arial" charset="0"/>
                <a:ea typeface="+mn-ea"/>
                <a:cs typeface="+mn-cs"/>
              </a:rPr>
              <a:t>velpatasvir</a:t>
            </a:r>
            <a:r>
              <a:rPr lang="en-US" sz="1200" kern="1200" dirty="0">
                <a:solidFill>
                  <a:schemeClr val="tx1"/>
                </a:solidFill>
                <a:effectLst/>
                <a:latin typeface="Arial" charset="0"/>
                <a:ea typeface="+mn-ea"/>
                <a:cs typeface="+mn-cs"/>
              </a:rPr>
              <a:t> for recent HCV (REACT study).  Program and abstracts of the 2020 Conference on Retroviruses and Opportunistic Infections; March 8-11, 2020; Boston, Massachusetts. Abstract 121.</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Boerekamps</a:t>
            </a:r>
            <a:r>
              <a:rPr lang="en-US" sz="1200" kern="1200" dirty="0">
                <a:solidFill>
                  <a:schemeClr val="tx1"/>
                </a:solidFill>
                <a:effectLst/>
                <a:latin typeface="Arial" charset="0"/>
                <a:ea typeface="+mn-ea"/>
                <a:cs typeface="+mn-cs"/>
              </a:rPr>
              <a:t> A, De </a:t>
            </a:r>
            <a:r>
              <a:rPr lang="en-US" sz="1200" kern="1200" dirty="0" err="1">
                <a:solidFill>
                  <a:schemeClr val="tx1"/>
                </a:solidFill>
                <a:effectLst/>
                <a:latin typeface="Arial" charset="0"/>
                <a:ea typeface="+mn-ea"/>
                <a:cs typeface="+mn-cs"/>
              </a:rPr>
              <a:t>Weggheleire</a:t>
            </a:r>
            <a:r>
              <a:rPr lang="en-US" sz="1200" kern="1200" dirty="0">
                <a:solidFill>
                  <a:schemeClr val="tx1"/>
                </a:solidFill>
                <a:effectLst/>
                <a:latin typeface="Arial" charset="0"/>
                <a:ea typeface="+mn-ea"/>
                <a:cs typeface="+mn-cs"/>
              </a:rPr>
              <a:t> A, van den Berk GE, et al. Treatment of acute hepatitis C genotypes 1 and 4 with 8 weeks of grazoprevir plus elbasvir (DAHHS2): an open-label, </a:t>
            </a:r>
            <a:r>
              <a:rPr lang="en-US" sz="1200" kern="1200" dirty="0" err="1">
                <a:solidFill>
                  <a:schemeClr val="tx1"/>
                </a:solidFill>
                <a:effectLst/>
                <a:latin typeface="Arial" charset="0"/>
                <a:ea typeface="+mn-ea"/>
                <a:cs typeface="+mn-cs"/>
              </a:rPr>
              <a:t>multicentre</a:t>
            </a:r>
            <a:r>
              <a:rPr lang="en-US" sz="1200" kern="1200" dirty="0">
                <a:solidFill>
                  <a:schemeClr val="tx1"/>
                </a:solidFill>
                <a:effectLst/>
                <a:latin typeface="Arial" charset="0"/>
                <a:ea typeface="+mn-ea"/>
                <a:cs typeface="+mn-cs"/>
              </a:rPr>
              <a:t>, single-arm, phase 3b trial. Lancet Gastroenterol </a:t>
            </a:r>
            <a:r>
              <a:rPr lang="en-US" sz="1200" kern="1200" dirty="0" err="1">
                <a:solidFill>
                  <a:schemeClr val="tx1"/>
                </a:solidFill>
                <a:effectLst/>
                <a:latin typeface="Arial" charset="0"/>
                <a:ea typeface="+mn-ea"/>
                <a:cs typeface="+mn-cs"/>
              </a:rPr>
              <a:t>Hepatol</a:t>
            </a:r>
            <a:r>
              <a:rPr lang="en-US" sz="1200" kern="1200" dirty="0">
                <a:solidFill>
                  <a:schemeClr val="tx1"/>
                </a:solidFill>
                <a:effectLst/>
                <a:latin typeface="Arial" charset="0"/>
                <a:ea typeface="+mn-ea"/>
                <a:cs typeface="+mn-cs"/>
              </a:rPr>
              <a:t>. 2019;4:269-277.</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European Medicines Agency. </a:t>
            </a:r>
            <a:r>
              <a:rPr lang="en-US" sz="1200" kern="1200" dirty="0" err="1">
                <a:solidFill>
                  <a:schemeClr val="tx1"/>
                </a:solidFill>
                <a:effectLst/>
                <a:latin typeface="Arial" charset="0"/>
                <a:ea typeface="+mn-ea"/>
                <a:cs typeface="+mn-cs"/>
              </a:rPr>
              <a:t>Zepatier</a:t>
            </a:r>
            <a:r>
              <a:rPr lang="en-US" sz="1200" kern="1200" dirty="0">
                <a:solidFill>
                  <a:schemeClr val="tx1"/>
                </a:solidFill>
                <a:effectLst/>
                <a:latin typeface="Arial" charset="0"/>
                <a:ea typeface="+mn-ea"/>
                <a:cs typeface="+mn-cs"/>
              </a:rPr>
              <a:t> : EPAR - product information. Updated March 9, 2020. Available at: </a:t>
            </a:r>
            <a:r>
              <a:rPr lang="en-US" dirty="0">
                <a:effectLst/>
              </a:rPr>
              <a:t>https://www.ema.europa.eu/documents/product-information/zepatier-epar-product-information_en.pdf</a:t>
            </a:r>
            <a:r>
              <a:rPr lang="en-US" sz="1200" kern="1200" dirty="0">
                <a:solidFill>
                  <a:schemeClr val="tx1"/>
                </a:solidFill>
                <a:effectLst/>
                <a:latin typeface="Arial" charset="0"/>
                <a:ea typeface="+mn-ea"/>
                <a:cs typeface="+mn-cs"/>
              </a:rPr>
              <a:t>. Accessed April 10, 2020.</a:t>
            </a:r>
            <a:endParaRPr lang="en-US" dirty="0">
              <a:effectLst/>
            </a:endParaRPr>
          </a:p>
          <a:p>
            <a:pPr marL="228600" lvl="0" indent="-228600">
              <a:buFont typeface="+mj-lt"/>
              <a:buAutoNum type="arabicPeriod"/>
            </a:pPr>
            <a:r>
              <a:rPr lang="en-US" sz="1200" kern="1200" dirty="0">
                <a:solidFill>
                  <a:schemeClr val="tx1"/>
                </a:solidFill>
                <a:effectLst/>
                <a:latin typeface="Arial" charset="0"/>
                <a:ea typeface="+mn-ea"/>
                <a:cs typeface="+mn-cs"/>
              </a:rPr>
              <a:t>European Medicines Agency. </a:t>
            </a:r>
            <a:r>
              <a:rPr lang="en-US" sz="1200" kern="1200" dirty="0" err="1">
                <a:solidFill>
                  <a:schemeClr val="tx1"/>
                </a:solidFill>
                <a:effectLst/>
                <a:latin typeface="Arial" charset="0"/>
                <a:ea typeface="+mn-ea"/>
                <a:cs typeface="+mn-cs"/>
              </a:rPr>
              <a:t>Epclusa</a:t>
            </a:r>
            <a:r>
              <a:rPr lang="en-US" sz="1200" kern="1200" dirty="0">
                <a:solidFill>
                  <a:schemeClr val="tx1"/>
                </a:solidFill>
                <a:effectLst/>
                <a:latin typeface="Arial" charset="0"/>
                <a:ea typeface="+mn-ea"/>
                <a:cs typeface="+mn-cs"/>
              </a:rPr>
              <a:t> : EPAR - product information. Updated March 31, 2020. Available at: </a:t>
            </a:r>
            <a:r>
              <a:rPr lang="en-US" dirty="0">
                <a:effectLst/>
              </a:rPr>
              <a:t>https://www.ema.europa.eu/en/medicines/human/EPAR/epclusa#product-information-section</a:t>
            </a:r>
            <a:r>
              <a:rPr lang="en-US" sz="1200" kern="1200" dirty="0">
                <a:solidFill>
                  <a:schemeClr val="tx1"/>
                </a:solidFill>
                <a:effectLst/>
                <a:latin typeface="Arial" charset="0"/>
                <a:ea typeface="+mn-ea"/>
                <a:cs typeface="+mn-cs"/>
              </a:rPr>
              <a:t>. Accessed April 10, 2020.</a:t>
            </a:r>
            <a:endParaRPr lang="en-US" dirty="0">
              <a:effectLst/>
            </a:endParaRPr>
          </a:p>
          <a:p>
            <a:pPr marL="228600" lvl="0" indent="-228600">
              <a:buFont typeface="+mj-lt"/>
              <a:buAutoNum type="arabicPeriod"/>
            </a:pPr>
            <a:r>
              <a:rPr lang="en-US" sz="1200" kern="1200" dirty="0" err="1">
                <a:solidFill>
                  <a:schemeClr val="tx1"/>
                </a:solidFill>
                <a:effectLst/>
                <a:latin typeface="Arial" charset="0"/>
                <a:ea typeface="+mn-ea"/>
                <a:cs typeface="+mn-cs"/>
              </a:rPr>
              <a:t>Schinzari</a:t>
            </a:r>
            <a:r>
              <a:rPr lang="en-US" sz="1200" kern="1200" dirty="0">
                <a:solidFill>
                  <a:schemeClr val="tx1"/>
                </a:solidFill>
                <a:effectLst/>
                <a:latin typeface="Arial" charset="0"/>
                <a:ea typeface="+mn-ea"/>
                <a:cs typeface="+mn-cs"/>
              </a:rPr>
              <a:t> V, Barnaba V, </a:t>
            </a:r>
            <a:r>
              <a:rPr lang="en-US" sz="1200" kern="1200" dirty="0" err="1">
                <a:solidFill>
                  <a:schemeClr val="tx1"/>
                </a:solidFill>
                <a:effectLst/>
                <a:latin typeface="Arial" charset="0"/>
                <a:ea typeface="+mn-ea"/>
                <a:cs typeface="+mn-cs"/>
              </a:rPr>
              <a:t>Piconese</a:t>
            </a:r>
            <a:r>
              <a:rPr lang="en-US" sz="1200" kern="1200" dirty="0">
                <a:solidFill>
                  <a:schemeClr val="tx1"/>
                </a:solidFill>
                <a:effectLst/>
                <a:latin typeface="Arial" charset="0"/>
                <a:ea typeface="+mn-ea"/>
                <a:cs typeface="+mn-cs"/>
              </a:rPr>
              <a:t> S. Chronic hepatitis B virus and hepatitis C virus infections and cancer: synergy between viral and host factors. Clin Microbiol Infect. 2015;21:969-974.</a:t>
            </a:r>
            <a:endParaRPr lang="en-US" dirty="0">
              <a:effectLst/>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50</a:t>
            </a:fld>
            <a:endParaRPr lang="en-US" altLang="en-US" dirty="0"/>
          </a:p>
        </p:txBody>
      </p:sp>
    </p:spTree>
    <p:extLst>
      <p:ext uri="{BB962C8B-B14F-4D97-AF65-F5344CB8AC3E}">
        <p14:creationId xmlns:p14="http://schemas.microsoft.com/office/powerpoint/2010/main" val="28548608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51</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pics - Gold">
    <p:bg>
      <p:bgPr>
        <a:solidFill>
          <a:schemeClr val="bg2"/>
        </a:solidFill>
        <a:effectLst/>
      </p:bgPr>
    </p:bg>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691819" y="934763"/>
            <a:ext cx="7584016" cy="864096"/>
          </a:xfrm>
          <a:prstGeom prst="rect">
            <a:avLst/>
          </a:prstGeom>
        </p:spPr>
        <p:txBody>
          <a:bodyPr lIns="0" tIns="0" rIns="0" bIns="0"/>
          <a:lstStyle>
            <a:lvl1pPr>
              <a:buNone/>
              <a:defRPr sz="5000" b="1" baseline="0">
                <a:solidFill>
                  <a:schemeClr val="tx1"/>
                </a:solidFill>
                <a:latin typeface="+mn-lt"/>
              </a:defRPr>
            </a:lvl1pPr>
          </a:lstStyle>
          <a:p>
            <a:pPr lvl="0"/>
            <a:r>
              <a:rPr lang="en-US" dirty="0"/>
              <a:t>Topics</a:t>
            </a:r>
          </a:p>
        </p:txBody>
      </p:sp>
      <p:sp>
        <p:nvSpPr>
          <p:cNvPr id="8" name="Text Placeholder 6"/>
          <p:cNvSpPr>
            <a:spLocks noGrp="1"/>
          </p:cNvSpPr>
          <p:nvPr>
            <p:ph type="body" sz="quarter" idx="11" hasCustomPrompt="1"/>
          </p:nvPr>
        </p:nvSpPr>
        <p:spPr>
          <a:xfrm>
            <a:off x="691819" y="1921104"/>
            <a:ext cx="10509547" cy="4345880"/>
          </a:xfrm>
          <a:prstGeom prst="rect">
            <a:avLst/>
          </a:prstGeom>
        </p:spPr>
        <p:txBody>
          <a:bodyPr lIns="0" tIns="0" rIns="0" bIns="0"/>
          <a:lstStyle>
            <a:lvl1pPr>
              <a:lnSpc>
                <a:spcPct val="110000"/>
              </a:lnSpc>
              <a:buNone/>
              <a:defRPr sz="3000">
                <a:solidFill>
                  <a:schemeClr val="bg2">
                    <a:lumMod val="40000"/>
                    <a:lumOff val="60000"/>
                  </a:schemeClr>
                </a:solidFill>
                <a:latin typeface="+mn-lt"/>
              </a:defRPr>
            </a:lvl1pPr>
          </a:lstStyle>
          <a:p>
            <a:pPr lvl="0"/>
            <a:r>
              <a:rPr lang="en-US" dirty="0"/>
              <a:t>Topic A</a:t>
            </a:r>
          </a:p>
        </p:txBody>
      </p:sp>
      <p:sp>
        <p:nvSpPr>
          <p:cNvPr id="2" name="Footer Placeholder 1"/>
          <p:cNvSpPr>
            <a:spLocks noGrp="1"/>
          </p:cNvSpPr>
          <p:nvPr>
            <p:ph type="ftr" sz="quarter" idx="12"/>
          </p:nvPr>
        </p:nvSpPr>
        <p:spPr>
          <a:xfrm>
            <a:off x="691819" y="109737"/>
            <a:ext cx="8414871" cy="240537"/>
          </a:xfrm>
        </p:spPr>
        <p:txBody>
          <a:bodyPr/>
          <a:lstStyle/>
          <a:p>
            <a:r>
              <a:rPr lang="en-US" dirty="0"/>
              <a:t>Presentation Title  //  edit 'Header &amp; Footer' to change or remove </a:t>
            </a:r>
          </a:p>
        </p:txBody>
      </p:sp>
      <p:sp>
        <p:nvSpPr>
          <p:cNvPr id="3" name="Slide Number Placeholder 2"/>
          <p:cNvSpPr>
            <a:spLocks noGrp="1"/>
          </p:cNvSpPr>
          <p:nvPr>
            <p:ph type="sldNum" sz="quarter" idx="13"/>
          </p:nvPr>
        </p:nvSpPr>
        <p:spPr>
          <a:xfrm>
            <a:off x="-4496822" y="6525344"/>
            <a:ext cx="890753" cy="251748"/>
          </a:xfrm>
        </p:spPr>
        <p:txBody>
          <a:bodyPr/>
          <a:lstStyle>
            <a:lvl1pPr>
              <a:defRPr b="0">
                <a:solidFill>
                  <a:schemeClr val="bg2"/>
                </a:solidFill>
              </a:defRPr>
            </a:lvl1pPr>
          </a:lstStyle>
          <a:p>
            <a:fld id="{8C385F23-470B-B540-9492-8220B9E90E81}" type="slidenum">
              <a:rPr lang="en-US" smtClean="0"/>
              <a:pPr/>
              <a:t>‹#›</a:t>
            </a:fld>
            <a:endParaRPr lang="en-US" dirty="0"/>
          </a:p>
        </p:txBody>
      </p:sp>
    </p:spTree>
    <p:extLst>
      <p:ext uri="{BB962C8B-B14F-4D97-AF65-F5344CB8AC3E}">
        <p14:creationId xmlns:p14="http://schemas.microsoft.com/office/powerpoint/2010/main" val="138397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ics - White">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691819" y="934763"/>
            <a:ext cx="7584016" cy="864096"/>
          </a:xfrm>
          <a:prstGeom prst="rect">
            <a:avLst/>
          </a:prstGeom>
        </p:spPr>
        <p:txBody>
          <a:bodyPr lIns="0" tIns="0" rIns="0" bIns="0"/>
          <a:lstStyle>
            <a:lvl1pPr>
              <a:buNone/>
              <a:defRPr sz="5000" b="1" baseline="0">
                <a:solidFill>
                  <a:schemeClr val="tx1"/>
                </a:solidFill>
                <a:latin typeface="+mn-lt"/>
              </a:defRPr>
            </a:lvl1pPr>
          </a:lstStyle>
          <a:p>
            <a:pPr lvl="0"/>
            <a:r>
              <a:rPr lang="en-US" dirty="0"/>
              <a:t>Topics</a:t>
            </a:r>
          </a:p>
        </p:txBody>
      </p:sp>
      <p:sp>
        <p:nvSpPr>
          <p:cNvPr id="8" name="Text Placeholder 6"/>
          <p:cNvSpPr>
            <a:spLocks noGrp="1"/>
          </p:cNvSpPr>
          <p:nvPr>
            <p:ph type="body" sz="quarter" idx="11" hasCustomPrompt="1"/>
          </p:nvPr>
        </p:nvSpPr>
        <p:spPr>
          <a:xfrm>
            <a:off x="691819" y="1921104"/>
            <a:ext cx="10509547" cy="4345880"/>
          </a:xfrm>
          <a:prstGeom prst="rect">
            <a:avLst/>
          </a:prstGeom>
        </p:spPr>
        <p:txBody>
          <a:bodyPr lIns="0" tIns="0" rIns="0" bIns="0"/>
          <a:lstStyle>
            <a:lvl1pPr>
              <a:lnSpc>
                <a:spcPct val="110000"/>
              </a:lnSpc>
              <a:buNone/>
              <a:defRPr sz="3000">
                <a:solidFill>
                  <a:schemeClr val="bg1">
                    <a:lumMod val="75000"/>
                  </a:schemeClr>
                </a:solidFill>
                <a:latin typeface="+mn-lt"/>
              </a:defRPr>
            </a:lvl1pPr>
          </a:lstStyle>
          <a:p>
            <a:pPr lvl="0"/>
            <a:r>
              <a:rPr lang="en-US" dirty="0"/>
              <a:t>Topic A</a:t>
            </a:r>
          </a:p>
        </p:txBody>
      </p:sp>
      <p:sp>
        <p:nvSpPr>
          <p:cNvPr id="4" name="Footer Placeholder 3"/>
          <p:cNvSpPr>
            <a:spLocks noGrp="1"/>
          </p:cNvSpPr>
          <p:nvPr>
            <p:ph type="ftr" sz="quarter" idx="12"/>
          </p:nvPr>
        </p:nvSpPr>
        <p:spPr>
          <a:xfrm>
            <a:off x="691819" y="109737"/>
            <a:ext cx="8414871" cy="240537"/>
          </a:xfrm>
        </p:spPr>
        <p:txBody>
          <a:bodyPr/>
          <a:lstStyle/>
          <a:p>
            <a:r>
              <a:rPr lang="en-US" dirty="0"/>
              <a:t>Presentation Title  //  edit 'Header &amp; Footer' to change or remove </a:t>
            </a:r>
          </a:p>
        </p:txBody>
      </p:sp>
      <p:sp>
        <p:nvSpPr>
          <p:cNvPr id="5" name="Slide Number Placeholder 4"/>
          <p:cNvSpPr>
            <a:spLocks noGrp="1"/>
          </p:cNvSpPr>
          <p:nvPr>
            <p:ph type="sldNum" sz="quarter" idx="13"/>
          </p:nvPr>
        </p:nvSpPr>
        <p:spPr>
          <a:xfrm>
            <a:off x="-4705999" y="6525344"/>
            <a:ext cx="890753" cy="251748"/>
          </a:xfrm>
        </p:spPr>
        <p:txBody>
          <a:bodyPr/>
          <a:lstStyle/>
          <a:p>
            <a:fld id="{8C385F23-470B-B540-9492-8220B9E90E81}" type="slidenum">
              <a:rPr lang="en-US" smtClean="0"/>
              <a:pPr/>
              <a:t>‹#›</a:t>
            </a:fld>
            <a:endParaRPr lang="en-US" dirty="0"/>
          </a:p>
        </p:txBody>
      </p:sp>
    </p:spTree>
    <p:extLst>
      <p:ext uri="{BB962C8B-B14F-4D97-AF65-F5344CB8AC3E}">
        <p14:creationId xmlns:p14="http://schemas.microsoft.com/office/powerpoint/2010/main" val="1022190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pics - Grey">
    <p:bg>
      <p:bgPr>
        <a:solidFill>
          <a:schemeClr val="bg1">
            <a:lumMod val="65000"/>
          </a:schemeClr>
        </a:solidFill>
        <a:effectLst/>
      </p:bgPr>
    </p:bg>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691819" y="934763"/>
            <a:ext cx="7584016" cy="864096"/>
          </a:xfrm>
          <a:prstGeom prst="rect">
            <a:avLst/>
          </a:prstGeom>
        </p:spPr>
        <p:txBody>
          <a:bodyPr lIns="0" tIns="0" rIns="0" bIns="0"/>
          <a:lstStyle>
            <a:lvl1pPr>
              <a:buNone/>
              <a:defRPr sz="5000" b="1" baseline="0">
                <a:solidFill>
                  <a:schemeClr val="tx1"/>
                </a:solidFill>
                <a:latin typeface="+mn-lt"/>
              </a:defRPr>
            </a:lvl1pPr>
          </a:lstStyle>
          <a:p>
            <a:pPr lvl="0"/>
            <a:r>
              <a:rPr lang="en-US" dirty="0"/>
              <a:t>Topics</a:t>
            </a:r>
          </a:p>
        </p:txBody>
      </p:sp>
      <p:sp>
        <p:nvSpPr>
          <p:cNvPr id="8" name="Text Placeholder 6"/>
          <p:cNvSpPr>
            <a:spLocks noGrp="1"/>
          </p:cNvSpPr>
          <p:nvPr>
            <p:ph type="body" sz="quarter" idx="11" hasCustomPrompt="1"/>
          </p:nvPr>
        </p:nvSpPr>
        <p:spPr>
          <a:xfrm>
            <a:off x="691819" y="1921104"/>
            <a:ext cx="10509547" cy="4345880"/>
          </a:xfrm>
          <a:prstGeom prst="rect">
            <a:avLst/>
          </a:prstGeom>
        </p:spPr>
        <p:txBody>
          <a:bodyPr lIns="0" tIns="0" rIns="0" bIns="0"/>
          <a:lstStyle>
            <a:lvl1pPr>
              <a:lnSpc>
                <a:spcPct val="110000"/>
              </a:lnSpc>
              <a:buNone/>
              <a:defRPr sz="3000">
                <a:solidFill>
                  <a:schemeClr val="bg1">
                    <a:lumMod val="85000"/>
                  </a:schemeClr>
                </a:solidFill>
                <a:latin typeface="+mn-lt"/>
              </a:defRPr>
            </a:lvl1pPr>
          </a:lstStyle>
          <a:p>
            <a:pPr lvl="0"/>
            <a:r>
              <a:rPr lang="en-US" dirty="0"/>
              <a:t>Topic A</a:t>
            </a:r>
          </a:p>
        </p:txBody>
      </p:sp>
      <p:sp>
        <p:nvSpPr>
          <p:cNvPr id="2" name="Footer Placeholder 1"/>
          <p:cNvSpPr>
            <a:spLocks noGrp="1"/>
          </p:cNvSpPr>
          <p:nvPr>
            <p:ph type="ftr" sz="quarter" idx="12"/>
          </p:nvPr>
        </p:nvSpPr>
        <p:spPr>
          <a:xfrm>
            <a:off x="691819" y="109737"/>
            <a:ext cx="8414871" cy="240537"/>
          </a:xfrm>
        </p:spPr>
        <p:txBody>
          <a:bodyPr/>
          <a:lstStyle/>
          <a:p>
            <a:r>
              <a:rPr lang="en-US" dirty="0"/>
              <a:t>Presentation Title  //  edit 'Header &amp; Footer' to change or remove </a:t>
            </a:r>
          </a:p>
        </p:txBody>
      </p:sp>
      <p:sp>
        <p:nvSpPr>
          <p:cNvPr id="3" name="Slide Number Placeholder 2"/>
          <p:cNvSpPr>
            <a:spLocks noGrp="1"/>
          </p:cNvSpPr>
          <p:nvPr>
            <p:ph type="sldNum" sz="quarter" idx="13"/>
          </p:nvPr>
        </p:nvSpPr>
        <p:spPr>
          <a:xfrm>
            <a:off x="-4666155" y="6525344"/>
            <a:ext cx="890753" cy="251748"/>
          </a:xfrm>
        </p:spPr>
        <p:txBody>
          <a:bodyPr/>
          <a:lstStyle/>
          <a:p>
            <a:fld id="{8C385F23-470B-B540-9492-8220B9E90E81}" type="slidenum">
              <a:rPr lang="en-US" smtClean="0"/>
              <a:pPr/>
              <a:t>‹#›</a:t>
            </a:fld>
            <a:endParaRPr lang="en-US" dirty="0"/>
          </a:p>
        </p:txBody>
      </p:sp>
    </p:spTree>
    <p:extLst>
      <p:ext uri="{BB962C8B-B14F-4D97-AF65-F5344CB8AC3E}">
        <p14:creationId xmlns:p14="http://schemas.microsoft.com/office/powerpoint/2010/main" val="409057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1" name="Rectangle 10"/>
          <p:cNvSpPr/>
          <p:nvPr userDrawn="1"/>
        </p:nvSpPr>
        <p:spPr>
          <a:xfrm>
            <a:off x="0" y="490047"/>
            <a:ext cx="12192000" cy="612000"/>
          </a:xfrm>
          <a:prstGeom prst="rect">
            <a:avLst/>
          </a:prstGeom>
          <a:solidFill>
            <a:srgbClr val="DADA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cxnSp>
        <p:nvCxnSpPr>
          <p:cNvPr id="13" name="Straight Connector 12"/>
          <p:cNvCxnSpPr/>
          <p:nvPr userDrawn="1"/>
        </p:nvCxnSpPr>
        <p:spPr>
          <a:xfrm>
            <a:off x="719404" y="6475329"/>
            <a:ext cx="10752000" cy="0"/>
          </a:xfrm>
          <a:prstGeom prst="line">
            <a:avLst/>
          </a:prstGeom>
          <a:ln w="9525" cmpd="sng">
            <a:solidFill>
              <a:srgbClr val="C6C6C6"/>
            </a:solidFill>
          </a:ln>
          <a:effectLst/>
        </p:spPr>
        <p:style>
          <a:lnRef idx="2">
            <a:schemeClr val="accent1"/>
          </a:lnRef>
          <a:fillRef idx="0">
            <a:schemeClr val="accent1"/>
          </a:fillRef>
          <a:effectRef idx="1">
            <a:schemeClr val="accent1"/>
          </a:effectRef>
          <a:fontRef idx="minor">
            <a:schemeClr val="tx1"/>
          </a:fontRef>
        </p:style>
      </p:cxnSp>
      <p:sp>
        <p:nvSpPr>
          <p:cNvPr id="18" name="Text Placeholder 17"/>
          <p:cNvSpPr>
            <a:spLocks noGrp="1"/>
          </p:cNvSpPr>
          <p:nvPr>
            <p:ph type="body" sz="quarter" idx="11" hasCustomPrompt="1"/>
          </p:nvPr>
        </p:nvSpPr>
        <p:spPr>
          <a:xfrm>
            <a:off x="2129737" y="6525343"/>
            <a:ext cx="9341668" cy="251748"/>
          </a:xfrm>
          <a:prstGeom prst="rect">
            <a:avLst/>
          </a:prstGeom>
        </p:spPr>
        <p:txBody>
          <a:bodyPr vert="horz" lIns="0" tIns="0" rIns="0" bIns="0" anchor="t"/>
          <a:lstStyle>
            <a:lvl1pPr marL="0" indent="0" algn="r">
              <a:buNone/>
              <a:defRPr sz="1200">
                <a:solidFill>
                  <a:schemeClr val="bg1">
                    <a:lumMod val="65000"/>
                  </a:schemeClr>
                </a:solidFill>
              </a:defRPr>
            </a:lvl1pPr>
            <a:lvl2pPr algn="r">
              <a:defRPr sz="1200"/>
            </a:lvl2pPr>
            <a:lvl3pPr algn="r">
              <a:defRPr sz="1200"/>
            </a:lvl3pPr>
            <a:lvl4pPr algn="r">
              <a:defRPr sz="1200"/>
            </a:lvl4pPr>
            <a:lvl5pPr algn="r">
              <a:defRPr sz="1200"/>
            </a:lvl5pPr>
          </a:lstStyle>
          <a:p>
            <a:pPr lvl="0"/>
            <a:r>
              <a:rPr lang="en-AU" dirty="0"/>
              <a:t>Source:</a:t>
            </a:r>
            <a:endParaRPr lang="en-US" dirty="0"/>
          </a:p>
        </p:txBody>
      </p:sp>
      <p:sp>
        <p:nvSpPr>
          <p:cNvPr id="10" name="Content Placeholder 2"/>
          <p:cNvSpPr>
            <a:spLocks noGrp="1"/>
          </p:cNvSpPr>
          <p:nvPr>
            <p:ph sz="quarter" idx="13" hasCustomPrompt="1"/>
          </p:nvPr>
        </p:nvSpPr>
        <p:spPr>
          <a:xfrm>
            <a:off x="689521" y="1255677"/>
            <a:ext cx="10781883" cy="4982264"/>
          </a:xfrm>
          <a:prstGeom prst="rect">
            <a:avLst/>
          </a:prstGeom>
        </p:spPr>
        <p:txBody>
          <a:bodyPr vert="horz" lIns="0" tIns="0" rIns="0" bIns="0"/>
          <a:lstStyle>
            <a:lvl1pPr marL="0" marR="0" indent="-180000" algn="l" defTabSz="457200" rtl="0" eaLnBrk="1" fontAlgn="base" latinLnBrk="0" hangingPunct="1">
              <a:lnSpc>
                <a:spcPct val="100000"/>
              </a:lnSpc>
              <a:spcBef>
                <a:spcPct val="20000"/>
              </a:spcBef>
              <a:spcAft>
                <a:spcPct val="0"/>
              </a:spcAft>
              <a:buClrTx/>
              <a:buSzTx/>
              <a:buFont typeface="Arial"/>
              <a:buChar char="•"/>
              <a:tabLst/>
              <a:defRPr sz="3200" b="1"/>
            </a:lvl1pPr>
          </a:lstStyle>
          <a:p>
            <a:r>
              <a:rPr lang="en-US" sz="2800" dirty="0">
                <a:solidFill>
                  <a:schemeClr val="bg2"/>
                </a:solidFill>
              </a:rPr>
              <a:t>Heading</a:t>
            </a:r>
          </a:p>
          <a:p>
            <a:pPr marL="0" marR="0" indent="-180000" algn="l" defTabSz="457200" rtl="0" eaLnBrk="1" fontAlgn="base" latinLnBrk="0" hangingPunct="1">
              <a:lnSpc>
                <a:spcPct val="100000"/>
              </a:lnSpc>
              <a:spcBef>
                <a:spcPct val="20000"/>
              </a:spcBef>
              <a:spcAft>
                <a:spcPct val="0"/>
              </a:spcAft>
              <a:buClrTx/>
              <a:buSzTx/>
              <a:buFont typeface="Arial"/>
              <a:buChar char="•"/>
              <a:tabLst/>
              <a:defRPr/>
            </a:pPr>
            <a:r>
              <a:rPr lang="en-US" sz="2200" b="0" dirty="0" err="1">
                <a:solidFill>
                  <a:srgbClr val="000000"/>
                </a:solidFill>
              </a:rPr>
              <a:t>Lorem</a:t>
            </a:r>
            <a:r>
              <a:rPr lang="en-US" sz="2200" b="0" dirty="0">
                <a:solidFill>
                  <a:srgbClr val="000000"/>
                </a:solidFill>
              </a:rPr>
              <a:t> </a:t>
            </a:r>
            <a:r>
              <a:rPr lang="en-US" sz="2200" b="0" dirty="0" err="1">
                <a:solidFill>
                  <a:srgbClr val="000000"/>
                </a:solidFill>
              </a:rPr>
              <a:t>ipsum</a:t>
            </a:r>
            <a:r>
              <a:rPr lang="en-US" sz="2200" b="0" dirty="0">
                <a:solidFill>
                  <a:srgbClr val="000000"/>
                </a:solidFill>
              </a:rPr>
              <a:t> dolor sit </a:t>
            </a:r>
            <a:r>
              <a:rPr lang="en-US" sz="2200" b="0" dirty="0" err="1">
                <a:solidFill>
                  <a:srgbClr val="000000"/>
                </a:solidFill>
              </a:rPr>
              <a:t>amet</a:t>
            </a:r>
            <a:r>
              <a:rPr lang="en-US" sz="2200" b="0" dirty="0">
                <a:solidFill>
                  <a:srgbClr val="000000"/>
                </a:solidFill>
              </a:rPr>
              <a:t>, </a:t>
            </a:r>
            <a:r>
              <a:rPr lang="en-US" sz="2200" b="0" dirty="0" err="1">
                <a:solidFill>
                  <a:srgbClr val="000000"/>
                </a:solidFill>
              </a:rPr>
              <a:t>consectetur</a:t>
            </a:r>
            <a:r>
              <a:rPr lang="en-US" sz="2200" b="0" dirty="0">
                <a:solidFill>
                  <a:srgbClr val="000000"/>
                </a:solidFill>
              </a:rPr>
              <a:t> </a:t>
            </a:r>
            <a:r>
              <a:rPr lang="en-US" sz="2200" b="0" dirty="0" err="1">
                <a:solidFill>
                  <a:srgbClr val="000000"/>
                </a:solidFill>
              </a:rPr>
              <a:t>adipiscing</a:t>
            </a:r>
            <a:r>
              <a:rPr lang="en-US" sz="2200" b="0" dirty="0">
                <a:solidFill>
                  <a:srgbClr val="000000"/>
                </a:solidFill>
              </a:rPr>
              <a:t> </a:t>
            </a:r>
            <a:r>
              <a:rPr lang="en-US" sz="2200" b="0" dirty="0" err="1">
                <a:solidFill>
                  <a:srgbClr val="000000"/>
                </a:solidFill>
              </a:rPr>
              <a:t>elit</a:t>
            </a:r>
            <a:r>
              <a:rPr lang="en-US" sz="2200" b="0" dirty="0">
                <a:solidFill>
                  <a:srgbClr val="000000"/>
                </a:solidFill>
              </a:rPr>
              <a:t>.</a:t>
            </a:r>
          </a:p>
          <a:p>
            <a:pPr marL="0" marR="0" indent="-180000" algn="l" defTabSz="457200" rtl="0" eaLnBrk="1" fontAlgn="base" latinLnBrk="0" hangingPunct="1">
              <a:lnSpc>
                <a:spcPct val="100000"/>
              </a:lnSpc>
              <a:spcBef>
                <a:spcPct val="20000"/>
              </a:spcBef>
              <a:spcAft>
                <a:spcPct val="0"/>
              </a:spcAft>
              <a:buClrTx/>
              <a:buSzTx/>
              <a:buFont typeface="Arial"/>
              <a:buChar char="•"/>
              <a:tabLst/>
              <a:defRPr/>
            </a:pPr>
            <a:r>
              <a:rPr lang="en-US" sz="2200" b="0" dirty="0" err="1">
                <a:solidFill>
                  <a:srgbClr val="000000"/>
                </a:solidFill>
              </a:rPr>
              <a:t>Etiam</a:t>
            </a:r>
            <a:r>
              <a:rPr lang="en-US" sz="2200" b="0" dirty="0">
                <a:solidFill>
                  <a:srgbClr val="000000"/>
                </a:solidFill>
              </a:rPr>
              <a:t> </a:t>
            </a:r>
            <a:r>
              <a:rPr lang="en-US" sz="2200" b="0" dirty="0" err="1">
                <a:solidFill>
                  <a:srgbClr val="000000"/>
                </a:solidFill>
              </a:rPr>
              <a:t>tristique</a:t>
            </a:r>
            <a:r>
              <a:rPr lang="en-US" sz="2200" b="0" dirty="0">
                <a:solidFill>
                  <a:srgbClr val="000000"/>
                </a:solidFill>
              </a:rPr>
              <a:t> in </a:t>
            </a:r>
            <a:r>
              <a:rPr lang="en-US" sz="2200" b="0" dirty="0" err="1">
                <a:solidFill>
                  <a:srgbClr val="000000"/>
                </a:solidFill>
              </a:rPr>
              <a:t>tellus</a:t>
            </a:r>
            <a:r>
              <a:rPr lang="en-US" sz="2200" b="0" dirty="0">
                <a:solidFill>
                  <a:srgbClr val="000000"/>
                </a:solidFill>
              </a:rPr>
              <a:t> </a:t>
            </a:r>
            <a:r>
              <a:rPr lang="en-US" sz="2200" b="0" dirty="0" err="1">
                <a:solidFill>
                  <a:srgbClr val="000000"/>
                </a:solidFill>
              </a:rPr>
              <a:t>sed</a:t>
            </a:r>
            <a:r>
              <a:rPr lang="en-US" sz="2200" b="0" dirty="0">
                <a:solidFill>
                  <a:srgbClr val="000000"/>
                </a:solidFill>
              </a:rPr>
              <a:t> </a:t>
            </a:r>
            <a:r>
              <a:rPr lang="en-US" sz="2200" b="0" dirty="0" err="1">
                <a:solidFill>
                  <a:srgbClr val="000000"/>
                </a:solidFill>
              </a:rPr>
              <a:t>iaculis</a:t>
            </a:r>
            <a:r>
              <a:rPr lang="en-US" sz="2200" b="0" dirty="0">
                <a:solidFill>
                  <a:srgbClr val="000000"/>
                </a:solidFill>
              </a:rPr>
              <a:t>. </a:t>
            </a:r>
            <a:r>
              <a:rPr lang="en-US" sz="2200" b="0" dirty="0" err="1">
                <a:solidFill>
                  <a:srgbClr val="000000"/>
                </a:solidFill>
              </a:rPr>
              <a:t>Etiam</a:t>
            </a:r>
            <a:r>
              <a:rPr lang="en-US" sz="2200" b="0" dirty="0">
                <a:solidFill>
                  <a:srgbClr val="000000"/>
                </a:solidFill>
              </a:rPr>
              <a:t> </a:t>
            </a:r>
            <a:r>
              <a:rPr lang="en-US" sz="2200" b="0" dirty="0" err="1">
                <a:solidFill>
                  <a:srgbClr val="000000"/>
                </a:solidFill>
              </a:rPr>
              <a:t>elementum</a:t>
            </a:r>
            <a:r>
              <a:rPr lang="en-US" sz="2200" b="0" dirty="0">
                <a:solidFill>
                  <a:srgbClr val="000000"/>
                </a:solidFill>
              </a:rPr>
              <a:t>, </a:t>
            </a:r>
            <a:r>
              <a:rPr lang="en-US" sz="2200" b="0" dirty="0" err="1">
                <a:solidFill>
                  <a:srgbClr val="000000"/>
                </a:solidFill>
              </a:rPr>
              <a:t>velit</a:t>
            </a:r>
            <a:r>
              <a:rPr lang="en-US" sz="2200" b="0" dirty="0">
                <a:solidFill>
                  <a:srgbClr val="000000"/>
                </a:solidFill>
              </a:rPr>
              <a:t> </a:t>
            </a:r>
            <a:r>
              <a:rPr lang="en-US" sz="2200" b="0" dirty="0" err="1">
                <a:solidFill>
                  <a:srgbClr val="000000"/>
                </a:solidFill>
              </a:rPr>
              <a:t>sed</a:t>
            </a:r>
            <a:r>
              <a:rPr lang="en-US" sz="2200" b="0" dirty="0">
                <a:solidFill>
                  <a:srgbClr val="000000"/>
                </a:solidFill>
              </a:rPr>
              <a:t> </a:t>
            </a:r>
            <a:r>
              <a:rPr lang="en-US" sz="2200" b="0" dirty="0" err="1">
                <a:solidFill>
                  <a:srgbClr val="000000"/>
                </a:solidFill>
              </a:rPr>
              <a:t>porta</a:t>
            </a:r>
            <a:r>
              <a:rPr lang="en-US" sz="2200" b="0" dirty="0">
                <a:solidFill>
                  <a:srgbClr val="000000"/>
                </a:solidFill>
              </a:rPr>
              <a:t> </a:t>
            </a:r>
            <a:r>
              <a:rPr lang="en-US" sz="2200" b="0" dirty="0" err="1">
                <a:solidFill>
                  <a:srgbClr val="000000"/>
                </a:solidFill>
              </a:rPr>
              <a:t>laoreet</a:t>
            </a:r>
            <a:r>
              <a:rPr lang="en-US" sz="2200" b="0" dirty="0">
                <a:solidFill>
                  <a:srgbClr val="000000"/>
                </a:solidFill>
              </a:rPr>
              <a:t>, </a:t>
            </a:r>
            <a:r>
              <a:rPr lang="en-US" sz="2200" b="0" dirty="0" err="1">
                <a:solidFill>
                  <a:srgbClr val="000000"/>
                </a:solidFill>
              </a:rPr>
              <a:t>eros</a:t>
            </a:r>
            <a:r>
              <a:rPr lang="en-US" sz="2200" b="0" dirty="0">
                <a:solidFill>
                  <a:srgbClr val="000000"/>
                </a:solidFill>
              </a:rPr>
              <a:t> </a:t>
            </a:r>
            <a:r>
              <a:rPr lang="en-US" sz="2200" b="0" dirty="0" err="1">
                <a:solidFill>
                  <a:srgbClr val="000000"/>
                </a:solidFill>
              </a:rPr>
              <a:t>neque</a:t>
            </a:r>
            <a:r>
              <a:rPr lang="en-US" sz="2200" b="0" dirty="0">
                <a:solidFill>
                  <a:srgbClr val="000000"/>
                </a:solidFill>
              </a:rPr>
              <a:t> </a:t>
            </a:r>
            <a:r>
              <a:rPr lang="en-US" sz="2200" b="0" dirty="0" err="1">
                <a:solidFill>
                  <a:srgbClr val="000000"/>
                </a:solidFill>
              </a:rPr>
              <a:t>auctor</a:t>
            </a:r>
            <a:r>
              <a:rPr lang="en-US" sz="2200" b="0" dirty="0">
                <a:solidFill>
                  <a:srgbClr val="000000"/>
                </a:solidFill>
              </a:rPr>
              <a:t> </a:t>
            </a:r>
            <a:r>
              <a:rPr lang="en-US" sz="2200" b="0" dirty="0" err="1">
                <a:solidFill>
                  <a:srgbClr val="000000"/>
                </a:solidFill>
              </a:rPr>
              <a:t>urna</a:t>
            </a:r>
            <a:endParaRPr lang="en-US" sz="2200" b="0" dirty="0">
              <a:solidFill>
                <a:srgbClr val="000000"/>
              </a:solidFill>
            </a:endParaRPr>
          </a:p>
          <a:p>
            <a:pPr marL="0" marR="0" indent="-180000" algn="l" defTabSz="457200" rtl="0" eaLnBrk="1" fontAlgn="base" latinLnBrk="0" hangingPunct="1">
              <a:lnSpc>
                <a:spcPct val="100000"/>
              </a:lnSpc>
              <a:spcBef>
                <a:spcPct val="20000"/>
              </a:spcBef>
              <a:spcAft>
                <a:spcPct val="0"/>
              </a:spcAft>
              <a:buClrTx/>
              <a:buSzTx/>
              <a:buFont typeface="Arial"/>
              <a:buChar char="•"/>
              <a:tabLst/>
              <a:defRPr/>
            </a:pPr>
            <a:r>
              <a:rPr lang="en-US" sz="2200" b="0" dirty="0" err="1">
                <a:solidFill>
                  <a:srgbClr val="000000"/>
                </a:solidFill>
              </a:rPr>
              <a:t>Nisl</a:t>
            </a:r>
            <a:r>
              <a:rPr lang="en-US" sz="2200" b="0" dirty="0">
                <a:solidFill>
                  <a:srgbClr val="000000"/>
                </a:solidFill>
              </a:rPr>
              <a:t> </a:t>
            </a:r>
            <a:r>
              <a:rPr lang="en-US" sz="2200" b="0" dirty="0" err="1">
                <a:solidFill>
                  <a:srgbClr val="000000"/>
                </a:solidFill>
              </a:rPr>
              <a:t>risus</a:t>
            </a:r>
            <a:r>
              <a:rPr lang="en-US" sz="2200" b="0" dirty="0">
                <a:solidFill>
                  <a:srgbClr val="000000"/>
                </a:solidFill>
              </a:rPr>
              <a:t> </a:t>
            </a:r>
            <a:r>
              <a:rPr lang="en-US" sz="2200" b="0" dirty="0" err="1">
                <a:solidFill>
                  <a:srgbClr val="000000"/>
                </a:solidFill>
              </a:rPr>
              <a:t>malesuada</a:t>
            </a:r>
            <a:r>
              <a:rPr lang="en-US" sz="2200" b="0" dirty="0">
                <a:solidFill>
                  <a:srgbClr val="000000"/>
                </a:solidFill>
              </a:rPr>
              <a:t> ex. </a:t>
            </a:r>
            <a:r>
              <a:rPr lang="en-US" sz="2200" b="0" dirty="0" err="1">
                <a:solidFill>
                  <a:srgbClr val="000000"/>
                </a:solidFill>
              </a:rPr>
              <a:t>Donec</a:t>
            </a:r>
            <a:r>
              <a:rPr lang="en-US" sz="2200" b="0" dirty="0">
                <a:solidFill>
                  <a:srgbClr val="000000"/>
                </a:solidFill>
              </a:rPr>
              <a:t> </a:t>
            </a:r>
            <a:r>
              <a:rPr lang="en-US" sz="2200" b="0" dirty="0" err="1">
                <a:solidFill>
                  <a:srgbClr val="000000"/>
                </a:solidFill>
              </a:rPr>
              <a:t>sollicitudin</a:t>
            </a:r>
            <a:r>
              <a:rPr lang="en-US" sz="2200" b="0" dirty="0">
                <a:solidFill>
                  <a:srgbClr val="000000"/>
                </a:solidFill>
              </a:rPr>
              <a:t> </a:t>
            </a:r>
            <a:r>
              <a:rPr lang="en-US" sz="2200" b="0" dirty="0" err="1">
                <a:solidFill>
                  <a:srgbClr val="000000"/>
                </a:solidFill>
              </a:rPr>
              <a:t>sagittis</a:t>
            </a:r>
            <a:r>
              <a:rPr lang="en-US" sz="2200" b="0" dirty="0">
                <a:solidFill>
                  <a:srgbClr val="000000"/>
                </a:solidFill>
              </a:rPr>
              <a:t> </a:t>
            </a:r>
            <a:r>
              <a:rPr lang="en-US" sz="2200" b="0" dirty="0" err="1">
                <a:solidFill>
                  <a:srgbClr val="000000"/>
                </a:solidFill>
              </a:rPr>
              <a:t>purus</a:t>
            </a:r>
            <a:r>
              <a:rPr lang="en-US" sz="2200" b="0" dirty="0">
                <a:solidFill>
                  <a:srgbClr val="000000"/>
                </a:solidFill>
              </a:rPr>
              <a:t> non </a:t>
            </a:r>
            <a:r>
              <a:rPr lang="en-US" sz="2200" b="0" dirty="0" err="1">
                <a:solidFill>
                  <a:srgbClr val="000000"/>
                </a:solidFill>
              </a:rPr>
              <a:t>suscipit</a:t>
            </a:r>
            <a:r>
              <a:rPr lang="en-US" sz="2200" b="0" dirty="0">
                <a:solidFill>
                  <a:srgbClr val="000000"/>
                </a:solidFill>
              </a:rPr>
              <a:t>. Integer </a:t>
            </a:r>
            <a:r>
              <a:rPr lang="en-US" sz="2200" b="0" dirty="0" err="1">
                <a:solidFill>
                  <a:srgbClr val="000000"/>
                </a:solidFill>
              </a:rPr>
              <a:t>finibus</a:t>
            </a:r>
            <a:r>
              <a:rPr lang="en-US" sz="2200" b="0" dirty="0">
                <a:solidFill>
                  <a:srgbClr val="000000"/>
                </a:solidFill>
              </a:rPr>
              <a:t> </a:t>
            </a:r>
            <a:r>
              <a:rPr lang="en-US" sz="2200" b="0" dirty="0" err="1">
                <a:solidFill>
                  <a:srgbClr val="000000"/>
                </a:solidFill>
              </a:rPr>
              <a:t>euismod</a:t>
            </a:r>
            <a:r>
              <a:rPr lang="en-US" sz="2200" b="0" dirty="0">
                <a:solidFill>
                  <a:srgbClr val="000000"/>
                </a:solidFill>
              </a:rPr>
              <a:t> </a:t>
            </a:r>
            <a:r>
              <a:rPr lang="en-US" sz="2200" b="0" dirty="0" err="1">
                <a:solidFill>
                  <a:srgbClr val="000000"/>
                </a:solidFill>
              </a:rPr>
              <a:t>leo</a:t>
            </a:r>
            <a:r>
              <a:rPr lang="en-US" sz="2200" b="0" dirty="0">
                <a:solidFill>
                  <a:srgbClr val="000000"/>
                </a:solidFill>
              </a:rPr>
              <a:t>, </a:t>
            </a:r>
            <a:r>
              <a:rPr lang="en-US" sz="2200" b="0" dirty="0" err="1">
                <a:solidFill>
                  <a:srgbClr val="000000"/>
                </a:solidFill>
              </a:rPr>
              <a:t>feugiat</a:t>
            </a:r>
            <a:r>
              <a:rPr lang="en-US" sz="2200" b="0" dirty="0">
                <a:solidFill>
                  <a:srgbClr val="000000"/>
                </a:solidFill>
              </a:rPr>
              <a:t> </a:t>
            </a:r>
            <a:r>
              <a:rPr lang="en-US" sz="2200" b="0" dirty="0" err="1">
                <a:solidFill>
                  <a:srgbClr val="000000"/>
                </a:solidFill>
              </a:rPr>
              <a:t>fringilla</a:t>
            </a:r>
            <a:r>
              <a:rPr lang="en-US" sz="2200" b="0" dirty="0">
                <a:solidFill>
                  <a:srgbClr val="000000"/>
                </a:solidFill>
              </a:rPr>
              <a:t> </a:t>
            </a:r>
            <a:r>
              <a:rPr lang="en-US" sz="2200" b="0" dirty="0" err="1">
                <a:solidFill>
                  <a:srgbClr val="000000"/>
                </a:solidFill>
              </a:rPr>
              <a:t>nisl</a:t>
            </a:r>
            <a:r>
              <a:rPr lang="en-US" sz="2200" b="0" dirty="0">
                <a:solidFill>
                  <a:srgbClr val="000000"/>
                </a:solidFill>
              </a:rPr>
              <a:t> </a:t>
            </a:r>
            <a:r>
              <a:rPr lang="en-US" sz="2200" b="0" dirty="0" err="1">
                <a:solidFill>
                  <a:srgbClr val="000000"/>
                </a:solidFill>
              </a:rPr>
              <a:t>venenatis</a:t>
            </a:r>
            <a:r>
              <a:rPr lang="en-US" sz="2200" b="0" dirty="0">
                <a:solidFill>
                  <a:srgbClr val="000000"/>
                </a:solidFill>
              </a:rPr>
              <a:t> vel. </a:t>
            </a:r>
          </a:p>
        </p:txBody>
      </p:sp>
      <p:sp>
        <p:nvSpPr>
          <p:cNvPr id="12" name="Title 1"/>
          <p:cNvSpPr>
            <a:spLocks noGrp="1"/>
          </p:cNvSpPr>
          <p:nvPr>
            <p:ph type="title" hasCustomPrompt="1"/>
          </p:nvPr>
        </p:nvSpPr>
        <p:spPr>
          <a:xfrm>
            <a:off x="691819" y="575408"/>
            <a:ext cx="10780779" cy="411328"/>
          </a:xfrm>
          <a:prstGeom prst="rect">
            <a:avLst/>
          </a:prstGeom>
        </p:spPr>
        <p:txBody>
          <a:bodyPr lIns="0" tIns="0" rIns="0" bIns="0"/>
          <a:lstStyle>
            <a:lvl1pPr algn="l">
              <a:lnSpc>
                <a:spcPct val="90000"/>
              </a:lnSpc>
              <a:defRPr sz="3000" b="1" baseline="0">
                <a:solidFill>
                  <a:schemeClr val="tx1"/>
                </a:solidFill>
                <a:latin typeface="+mn-lt"/>
              </a:defRPr>
            </a:lvl1pPr>
          </a:lstStyle>
          <a:p>
            <a:r>
              <a:rPr lang="en-US" dirty="0"/>
              <a:t>Slide title goes (short title)</a:t>
            </a:r>
            <a:endParaRPr lang="en-AU" dirty="0"/>
          </a:p>
        </p:txBody>
      </p:sp>
      <p:sp>
        <p:nvSpPr>
          <p:cNvPr id="4" name="Slide Number Placeholder 3"/>
          <p:cNvSpPr>
            <a:spLocks noGrp="1"/>
          </p:cNvSpPr>
          <p:nvPr>
            <p:ph type="sldNum" sz="quarter" idx="15"/>
          </p:nvPr>
        </p:nvSpPr>
        <p:spPr>
          <a:xfrm>
            <a:off x="692746" y="6525344"/>
            <a:ext cx="890753" cy="251748"/>
          </a:xfrm>
          <a:prstGeom prst="rect">
            <a:avLst/>
          </a:prstGeom>
        </p:spPr>
        <p:txBody>
          <a:bodyPr/>
          <a:lstStyle/>
          <a:p>
            <a:fld id="{8C385F23-470B-B540-9492-8220B9E90E81}" type="slidenum">
              <a:rPr lang="en-US" smtClean="0"/>
              <a:pPr/>
              <a:t>‹#›</a:t>
            </a:fld>
            <a:endParaRPr lang="en-US" dirty="0"/>
          </a:p>
        </p:txBody>
      </p:sp>
      <p:sp>
        <p:nvSpPr>
          <p:cNvPr id="2" name="Footer Placeholder 1"/>
          <p:cNvSpPr>
            <a:spLocks noGrp="1"/>
          </p:cNvSpPr>
          <p:nvPr>
            <p:ph type="ftr" sz="quarter" idx="16"/>
          </p:nvPr>
        </p:nvSpPr>
        <p:spPr>
          <a:xfrm>
            <a:off x="691819" y="108420"/>
            <a:ext cx="8414871" cy="240537"/>
          </a:xfrm>
        </p:spPr>
        <p:txBody>
          <a:bodyPr/>
          <a:lstStyle/>
          <a:p>
            <a:r>
              <a:rPr lang="en-US" dirty="0"/>
              <a:t>Presentation Title  //  edit 'Header &amp; Footer' to change or remove </a:t>
            </a:r>
          </a:p>
        </p:txBody>
      </p:sp>
    </p:spTree>
    <p:extLst>
      <p:ext uri="{BB962C8B-B14F-4D97-AF65-F5344CB8AC3E}">
        <p14:creationId xmlns:p14="http://schemas.microsoft.com/office/powerpoint/2010/main" val="855593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long title">
    <p:spTree>
      <p:nvGrpSpPr>
        <p:cNvPr id="1" name=""/>
        <p:cNvGrpSpPr/>
        <p:nvPr/>
      </p:nvGrpSpPr>
      <p:grpSpPr>
        <a:xfrm>
          <a:off x="0" y="0"/>
          <a:ext cx="0" cy="0"/>
          <a:chOff x="0" y="0"/>
          <a:chExt cx="0" cy="0"/>
        </a:xfrm>
      </p:grpSpPr>
      <p:sp>
        <p:nvSpPr>
          <p:cNvPr id="11" name="Rectangle 10"/>
          <p:cNvSpPr/>
          <p:nvPr userDrawn="1"/>
        </p:nvSpPr>
        <p:spPr>
          <a:xfrm>
            <a:off x="0" y="481574"/>
            <a:ext cx="12192000" cy="961991"/>
          </a:xfrm>
          <a:prstGeom prst="rect">
            <a:avLst/>
          </a:prstGeom>
          <a:solidFill>
            <a:srgbClr val="DADA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Title 1"/>
          <p:cNvSpPr>
            <a:spLocks noGrp="1"/>
          </p:cNvSpPr>
          <p:nvPr>
            <p:ph type="title" hasCustomPrompt="1"/>
          </p:nvPr>
        </p:nvSpPr>
        <p:spPr>
          <a:xfrm>
            <a:off x="691819" y="562650"/>
            <a:ext cx="10780779" cy="799297"/>
          </a:xfrm>
          <a:prstGeom prst="rect">
            <a:avLst/>
          </a:prstGeom>
        </p:spPr>
        <p:txBody>
          <a:bodyPr lIns="0" tIns="0" rIns="0" bIns="0"/>
          <a:lstStyle>
            <a:lvl1pPr algn="l">
              <a:lnSpc>
                <a:spcPct val="90000"/>
              </a:lnSpc>
              <a:defRPr sz="3000" b="1" baseline="0">
                <a:solidFill>
                  <a:schemeClr val="tx1"/>
                </a:solidFill>
                <a:latin typeface="+mn-lt"/>
              </a:defRPr>
            </a:lvl1pPr>
          </a:lstStyle>
          <a:p>
            <a:r>
              <a:rPr lang="en-US" dirty="0"/>
              <a:t>This template is for slides with long titles that go over two lines</a:t>
            </a:r>
            <a:endParaRPr lang="en-AU" dirty="0"/>
          </a:p>
        </p:txBody>
      </p:sp>
      <p:cxnSp>
        <p:nvCxnSpPr>
          <p:cNvPr id="13" name="Straight Connector 12"/>
          <p:cNvCxnSpPr/>
          <p:nvPr userDrawn="1"/>
        </p:nvCxnSpPr>
        <p:spPr>
          <a:xfrm>
            <a:off x="719404" y="6475329"/>
            <a:ext cx="10752000" cy="0"/>
          </a:xfrm>
          <a:prstGeom prst="line">
            <a:avLst/>
          </a:prstGeom>
          <a:ln w="9525" cmpd="sng">
            <a:solidFill>
              <a:srgbClr val="C6C6C6"/>
            </a:solidFill>
          </a:ln>
          <a:effectLst/>
        </p:spPr>
        <p:style>
          <a:lnRef idx="2">
            <a:schemeClr val="accent1"/>
          </a:lnRef>
          <a:fillRef idx="0">
            <a:schemeClr val="accent1"/>
          </a:fillRef>
          <a:effectRef idx="1">
            <a:schemeClr val="accent1"/>
          </a:effectRef>
          <a:fontRef idx="minor">
            <a:schemeClr val="tx1"/>
          </a:fontRef>
        </p:style>
      </p:cxnSp>
      <p:sp>
        <p:nvSpPr>
          <p:cNvPr id="18" name="Text Placeholder 17"/>
          <p:cNvSpPr>
            <a:spLocks noGrp="1"/>
          </p:cNvSpPr>
          <p:nvPr>
            <p:ph type="body" sz="quarter" idx="11" hasCustomPrompt="1"/>
          </p:nvPr>
        </p:nvSpPr>
        <p:spPr>
          <a:xfrm>
            <a:off x="2129737" y="6525343"/>
            <a:ext cx="9341668" cy="251748"/>
          </a:xfrm>
          <a:prstGeom prst="rect">
            <a:avLst/>
          </a:prstGeom>
        </p:spPr>
        <p:txBody>
          <a:bodyPr vert="horz" lIns="0" tIns="0" rIns="0" bIns="0" anchor="t"/>
          <a:lstStyle>
            <a:lvl1pPr marL="0" indent="0" algn="r">
              <a:buNone/>
              <a:defRPr sz="1200">
                <a:solidFill>
                  <a:schemeClr val="bg1">
                    <a:lumMod val="65000"/>
                  </a:schemeClr>
                </a:solidFill>
              </a:defRPr>
            </a:lvl1pPr>
            <a:lvl2pPr algn="r">
              <a:defRPr sz="1200"/>
            </a:lvl2pPr>
            <a:lvl3pPr algn="r">
              <a:defRPr sz="1200"/>
            </a:lvl3pPr>
            <a:lvl4pPr algn="r">
              <a:defRPr sz="1200"/>
            </a:lvl4pPr>
            <a:lvl5pPr algn="r">
              <a:defRPr sz="1200"/>
            </a:lvl5pPr>
          </a:lstStyle>
          <a:p>
            <a:pPr lvl="0"/>
            <a:r>
              <a:rPr lang="en-AU" dirty="0"/>
              <a:t>Source:</a:t>
            </a:r>
            <a:endParaRPr lang="en-US" dirty="0"/>
          </a:p>
        </p:txBody>
      </p:sp>
      <p:sp>
        <p:nvSpPr>
          <p:cNvPr id="16" name="Slide Number Placeholder 1"/>
          <p:cNvSpPr>
            <a:spLocks noGrp="1"/>
          </p:cNvSpPr>
          <p:nvPr>
            <p:ph type="sldNum" sz="quarter" idx="12"/>
          </p:nvPr>
        </p:nvSpPr>
        <p:spPr>
          <a:xfrm>
            <a:off x="692746" y="6525344"/>
            <a:ext cx="890753" cy="251748"/>
          </a:xfrm>
          <a:prstGeom prst="rect">
            <a:avLst/>
          </a:prstGeom>
        </p:spPr>
        <p:txBody>
          <a:bodyPr vert="horz" lIns="0" tIns="0" rIns="0" bIns="0" rtlCol="0" anchor="t"/>
          <a:lstStyle>
            <a:lvl1pPr algn="l">
              <a:defRPr sz="1200" b="1">
                <a:solidFill>
                  <a:schemeClr val="bg1">
                    <a:lumMod val="65000"/>
                  </a:schemeClr>
                </a:solidFill>
              </a:defRPr>
            </a:lvl1pPr>
          </a:lstStyle>
          <a:p>
            <a:fld id="{8C385F23-470B-B540-9492-8220B9E90E81}" type="slidenum">
              <a:rPr lang="en-US" smtClean="0"/>
              <a:pPr/>
              <a:t>‹#›</a:t>
            </a:fld>
            <a:endParaRPr lang="en-US" dirty="0"/>
          </a:p>
        </p:txBody>
      </p:sp>
      <p:sp>
        <p:nvSpPr>
          <p:cNvPr id="12" name="Content Placeholder 2"/>
          <p:cNvSpPr>
            <a:spLocks noGrp="1"/>
          </p:cNvSpPr>
          <p:nvPr>
            <p:ph sz="quarter" idx="13" hasCustomPrompt="1"/>
          </p:nvPr>
        </p:nvSpPr>
        <p:spPr>
          <a:xfrm>
            <a:off x="689521" y="1600819"/>
            <a:ext cx="10781883" cy="4629652"/>
          </a:xfrm>
          <a:prstGeom prst="rect">
            <a:avLst/>
          </a:prstGeom>
        </p:spPr>
        <p:txBody>
          <a:bodyPr vert="horz" lIns="0" tIns="0" rIns="0" bIns="0"/>
          <a:lstStyle>
            <a:lvl1pPr marL="0" marR="0" indent="-180000" algn="l" defTabSz="457200" rtl="0" eaLnBrk="1" fontAlgn="base" latinLnBrk="0" hangingPunct="1">
              <a:lnSpc>
                <a:spcPct val="100000"/>
              </a:lnSpc>
              <a:spcBef>
                <a:spcPct val="20000"/>
              </a:spcBef>
              <a:spcAft>
                <a:spcPct val="0"/>
              </a:spcAft>
              <a:buClrTx/>
              <a:buSzTx/>
              <a:buFont typeface="Arial"/>
              <a:buChar char="•"/>
              <a:tabLst/>
              <a:defRPr sz="3200" b="1"/>
            </a:lvl1pPr>
          </a:lstStyle>
          <a:p>
            <a:r>
              <a:rPr lang="en-US" sz="2800" dirty="0">
                <a:solidFill>
                  <a:schemeClr val="bg2"/>
                </a:solidFill>
              </a:rPr>
              <a:t>Heading</a:t>
            </a:r>
          </a:p>
          <a:p>
            <a:pPr marL="0" marR="0" indent="-180000" algn="l" defTabSz="457200" rtl="0" eaLnBrk="1" fontAlgn="base" latinLnBrk="0" hangingPunct="1">
              <a:lnSpc>
                <a:spcPct val="100000"/>
              </a:lnSpc>
              <a:spcBef>
                <a:spcPct val="20000"/>
              </a:spcBef>
              <a:spcAft>
                <a:spcPct val="0"/>
              </a:spcAft>
              <a:buClrTx/>
              <a:buSzTx/>
              <a:buFont typeface="Arial"/>
              <a:buChar char="•"/>
              <a:tabLst/>
              <a:defRPr/>
            </a:pPr>
            <a:r>
              <a:rPr lang="en-US" sz="2200" b="0" dirty="0" err="1">
                <a:solidFill>
                  <a:srgbClr val="000000"/>
                </a:solidFill>
              </a:rPr>
              <a:t>Lorem</a:t>
            </a:r>
            <a:r>
              <a:rPr lang="en-US" sz="2200" b="0" dirty="0">
                <a:solidFill>
                  <a:srgbClr val="000000"/>
                </a:solidFill>
              </a:rPr>
              <a:t> </a:t>
            </a:r>
            <a:r>
              <a:rPr lang="en-US" sz="2200" b="0" dirty="0" err="1">
                <a:solidFill>
                  <a:srgbClr val="000000"/>
                </a:solidFill>
              </a:rPr>
              <a:t>ipsum</a:t>
            </a:r>
            <a:r>
              <a:rPr lang="en-US" sz="2200" b="0" dirty="0">
                <a:solidFill>
                  <a:srgbClr val="000000"/>
                </a:solidFill>
              </a:rPr>
              <a:t> dolor sit </a:t>
            </a:r>
            <a:r>
              <a:rPr lang="en-US" sz="2200" b="0" dirty="0" err="1">
                <a:solidFill>
                  <a:srgbClr val="000000"/>
                </a:solidFill>
              </a:rPr>
              <a:t>amet</a:t>
            </a:r>
            <a:r>
              <a:rPr lang="en-US" sz="2200" b="0" dirty="0">
                <a:solidFill>
                  <a:srgbClr val="000000"/>
                </a:solidFill>
              </a:rPr>
              <a:t>, </a:t>
            </a:r>
            <a:r>
              <a:rPr lang="en-US" sz="2200" b="0" dirty="0" err="1">
                <a:solidFill>
                  <a:srgbClr val="000000"/>
                </a:solidFill>
              </a:rPr>
              <a:t>consectetur</a:t>
            </a:r>
            <a:r>
              <a:rPr lang="en-US" sz="2200" b="0" dirty="0">
                <a:solidFill>
                  <a:srgbClr val="000000"/>
                </a:solidFill>
              </a:rPr>
              <a:t> </a:t>
            </a:r>
            <a:r>
              <a:rPr lang="en-US" sz="2200" b="0" dirty="0" err="1">
                <a:solidFill>
                  <a:srgbClr val="000000"/>
                </a:solidFill>
              </a:rPr>
              <a:t>adipiscing</a:t>
            </a:r>
            <a:r>
              <a:rPr lang="en-US" sz="2200" b="0" dirty="0">
                <a:solidFill>
                  <a:srgbClr val="000000"/>
                </a:solidFill>
              </a:rPr>
              <a:t> </a:t>
            </a:r>
            <a:r>
              <a:rPr lang="en-US" sz="2200" b="0" dirty="0" err="1">
                <a:solidFill>
                  <a:srgbClr val="000000"/>
                </a:solidFill>
              </a:rPr>
              <a:t>elit</a:t>
            </a:r>
            <a:r>
              <a:rPr lang="en-US" sz="2200" b="0" dirty="0">
                <a:solidFill>
                  <a:srgbClr val="000000"/>
                </a:solidFill>
              </a:rPr>
              <a:t>.</a:t>
            </a:r>
          </a:p>
          <a:p>
            <a:pPr marL="0" marR="0" indent="-180000" algn="l" defTabSz="457200" rtl="0" eaLnBrk="1" fontAlgn="base" latinLnBrk="0" hangingPunct="1">
              <a:lnSpc>
                <a:spcPct val="100000"/>
              </a:lnSpc>
              <a:spcBef>
                <a:spcPct val="20000"/>
              </a:spcBef>
              <a:spcAft>
                <a:spcPct val="0"/>
              </a:spcAft>
              <a:buClrTx/>
              <a:buSzTx/>
              <a:buFont typeface="Arial"/>
              <a:buChar char="•"/>
              <a:tabLst/>
              <a:defRPr/>
            </a:pPr>
            <a:r>
              <a:rPr lang="en-US" sz="2200" b="0" dirty="0" err="1">
                <a:solidFill>
                  <a:srgbClr val="000000"/>
                </a:solidFill>
              </a:rPr>
              <a:t>Etiam</a:t>
            </a:r>
            <a:r>
              <a:rPr lang="en-US" sz="2200" b="0" dirty="0">
                <a:solidFill>
                  <a:srgbClr val="000000"/>
                </a:solidFill>
              </a:rPr>
              <a:t> </a:t>
            </a:r>
            <a:r>
              <a:rPr lang="en-US" sz="2200" b="0" dirty="0" err="1">
                <a:solidFill>
                  <a:srgbClr val="000000"/>
                </a:solidFill>
              </a:rPr>
              <a:t>tristique</a:t>
            </a:r>
            <a:r>
              <a:rPr lang="en-US" sz="2200" b="0" dirty="0">
                <a:solidFill>
                  <a:srgbClr val="000000"/>
                </a:solidFill>
              </a:rPr>
              <a:t> in </a:t>
            </a:r>
            <a:r>
              <a:rPr lang="en-US" sz="2200" b="0" dirty="0" err="1">
                <a:solidFill>
                  <a:srgbClr val="000000"/>
                </a:solidFill>
              </a:rPr>
              <a:t>tellus</a:t>
            </a:r>
            <a:r>
              <a:rPr lang="en-US" sz="2200" b="0" dirty="0">
                <a:solidFill>
                  <a:srgbClr val="000000"/>
                </a:solidFill>
              </a:rPr>
              <a:t> </a:t>
            </a:r>
            <a:r>
              <a:rPr lang="en-US" sz="2200" b="0" dirty="0" err="1">
                <a:solidFill>
                  <a:srgbClr val="000000"/>
                </a:solidFill>
              </a:rPr>
              <a:t>sed</a:t>
            </a:r>
            <a:r>
              <a:rPr lang="en-US" sz="2200" b="0" dirty="0">
                <a:solidFill>
                  <a:srgbClr val="000000"/>
                </a:solidFill>
              </a:rPr>
              <a:t> </a:t>
            </a:r>
            <a:r>
              <a:rPr lang="en-US" sz="2200" b="0" dirty="0" err="1">
                <a:solidFill>
                  <a:srgbClr val="000000"/>
                </a:solidFill>
              </a:rPr>
              <a:t>iaculis</a:t>
            </a:r>
            <a:r>
              <a:rPr lang="en-US" sz="2200" b="0" dirty="0">
                <a:solidFill>
                  <a:srgbClr val="000000"/>
                </a:solidFill>
              </a:rPr>
              <a:t>. </a:t>
            </a:r>
            <a:r>
              <a:rPr lang="en-US" sz="2200" b="0" dirty="0" err="1">
                <a:solidFill>
                  <a:srgbClr val="000000"/>
                </a:solidFill>
              </a:rPr>
              <a:t>Etiam</a:t>
            </a:r>
            <a:r>
              <a:rPr lang="en-US" sz="2200" b="0" dirty="0">
                <a:solidFill>
                  <a:srgbClr val="000000"/>
                </a:solidFill>
              </a:rPr>
              <a:t> </a:t>
            </a:r>
            <a:r>
              <a:rPr lang="en-US" sz="2200" b="0" dirty="0" err="1">
                <a:solidFill>
                  <a:srgbClr val="000000"/>
                </a:solidFill>
              </a:rPr>
              <a:t>elementum</a:t>
            </a:r>
            <a:r>
              <a:rPr lang="en-US" sz="2200" b="0" dirty="0">
                <a:solidFill>
                  <a:srgbClr val="000000"/>
                </a:solidFill>
              </a:rPr>
              <a:t>, </a:t>
            </a:r>
            <a:r>
              <a:rPr lang="en-US" sz="2200" b="0" dirty="0" err="1">
                <a:solidFill>
                  <a:srgbClr val="000000"/>
                </a:solidFill>
              </a:rPr>
              <a:t>velit</a:t>
            </a:r>
            <a:r>
              <a:rPr lang="en-US" sz="2200" b="0" dirty="0">
                <a:solidFill>
                  <a:srgbClr val="000000"/>
                </a:solidFill>
              </a:rPr>
              <a:t> </a:t>
            </a:r>
            <a:r>
              <a:rPr lang="en-US" sz="2200" b="0" dirty="0" err="1">
                <a:solidFill>
                  <a:srgbClr val="000000"/>
                </a:solidFill>
              </a:rPr>
              <a:t>sed</a:t>
            </a:r>
            <a:r>
              <a:rPr lang="en-US" sz="2200" b="0" dirty="0">
                <a:solidFill>
                  <a:srgbClr val="000000"/>
                </a:solidFill>
              </a:rPr>
              <a:t> </a:t>
            </a:r>
            <a:r>
              <a:rPr lang="en-US" sz="2200" b="0" dirty="0" err="1">
                <a:solidFill>
                  <a:srgbClr val="000000"/>
                </a:solidFill>
              </a:rPr>
              <a:t>porta</a:t>
            </a:r>
            <a:r>
              <a:rPr lang="en-US" sz="2200" b="0" dirty="0">
                <a:solidFill>
                  <a:srgbClr val="000000"/>
                </a:solidFill>
              </a:rPr>
              <a:t> </a:t>
            </a:r>
            <a:r>
              <a:rPr lang="en-US" sz="2200" b="0" dirty="0" err="1">
                <a:solidFill>
                  <a:srgbClr val="000000"/>
                </a:solidFill>
              </a:rPr>
              <a:t>laoreet</a:t>
            </a:r>
            <a:r>
              <a:rPr lang="en-US" sz="2200" b="0" dirty="0">
                <a:solidFill>
                  <a:srgbClr val="000000"/>
                </a:solidFill>
              </a:rPr>
              <a:t>, </a:t>
            </a:r>
            <a:r>
              <a:rPr lang="en-US" sz="2200" b="0" dirty="0" err="1">
                <a:solidFill>
                  <a:srgbClr val="000000"/>
                </a:solidFill>
              </a:rPr>
              <a:t>eros</a:t>
            </a:r>
            <a:r>
              <a:rPr lang="en-US" sz="2200" b="0" dirty="0">
                <a:solidFill>
                  <a:srgbClr val="000000"/>
                </a:solidFill>
              </a:rPr>
              <a:t> </a:t>
            </a:r>
            <a:r>
              <a:rPr lang="en-US" sz="2200" b="0" dirty="0" err="1">
                <a:solidFill>
                  <a:srgbClr val="000000"/>
                </a:solidFill>
              </a:rPr>
              <a:t>neque</a:t>
            </a:r>
            <a:r>
              <a:rPr lang="en-US" sz="2200" b="0" dirty="0">
                <a:solidFill>
                  <a:srgbClr val="000000"/>
                </a:solidFill>
              </a:rPr>
              <a:t> </a:t>
            </a:r>
            <a:r>
              <a:rPr lang="en-US" sz="2200" b="0" dirty="0" err="1">
                <a:solidFill>
                  <a:srgbClr val="000000"/>
                </a:solidFill>
              </a:rPr>
              <a:t>auctor</a:t>
            </a:r>
            <a:r>
              <a:rPr lang="en-US" sz="2200" b="0" dirty="0">
                <a:solidFill>
                  <a:srgbClr val="000000"/>
                </a:solidFill>
              </a:rPr>
              <a:t> </a:t>
            </a:r>
            <a:r>
              <a:rPr lang="en-US" sz="2200" b="0" dirty="0" err="1">
                <a:solidFill>
                  <a:srgbClr val="000000"/>
                </a:solidFill>
              </a:rPr>
              <a:t>urna</a:t>
            </a:r>
            <a:endParaRPr lang="en-US" sz="2200" b="0" dirty="0">
              <a:solidFill>
                <a:srgbClr val="000000"/>
              </a:solidFill>
            </a:endParaRPr>
          </a:p>
          <a:p>
            <a:pPr marL="0" marR="0" indent="-180000" algn="l" defTabSz="457200" rtl="0" eaLnBrk="1" fontAlgn="base" latinLnBrk="0" hangingPunct="1">
              <a:lnSpc>
                <a:spcPct val="100000"/>
              </a:lnSpc>
              <a:spcBef>
                <a:spcPct val="20000"/>
              </a:spcBef>
              <a:spcAft>
                <a:spcPct val="0"/>
              </a:spcAft>
              <a:buClrTx/>
              <a:buSzTx/>
              <a:buFont typeface="Arial"/>
              <a:buChar char="•"/>
              <a:tabLst/>
              <a:defRPr/>
            </a:pPr>
            <a:r>
              <a:rPr lang="en-US" sz="2200" b="0" dirty="0" err="1">
                <a:solidFill>
                  <a:srgbClr val="000000"/>
                </a:solidFill>
              </a:rPr>
              <a:t>Nisl</a:t>
            </a:r>
            <a:r>
              <a:rPr lang="en-US" sz="2200" b="0" dirty="0">
                <a:solidFill>
                  <a:srgbClr val="000000"/>
                </a:solidFill>
              </a:rPr>
              <a:t> </a:t>
            </a:r>
            <a:r>
              <a:rPr lang="en-US" sz="2200" b="0" dirty="0" err="1">
                <a:solidFill>
                  <a:srgbClr val="000000"/>
                </a:solidFill>
              </a:rPr>
              <a:t>risus</a:t>
            </a:r>
            <a:r>
              <a:rPr lang="en-US" sz="2200" b="0" dirty="0">
                <a:solidFill>
                  <a:srgbClr val="000000"/>
                </a:solidFill>
              </a:rPr>
              <a:t> </a:t>
            </a:r>
            <a:r>
              <a:rPr lang="en-US" sz="2200" b="0" dirty="0" err="1">
                <a:solidFill>
                  <a:srgbClr val="000000"/>
                </a:solidFill>
              </a:rPr>
              <a:t>malesuada</a:t>
            </a:r>
            <a:r>
              <a:rPr lang="en-US" sz="2200" b="0" dirty="0">
                <a:solidFill>
                  <a:srgbClr val="000000"/>
                </a:solidFill>
              </a:rPr>
              <a:t> ex. </a:t>
            </a:r>
            <a:r>
              <a:rPr lang="en-US" sz="2200" b="0" dirty="0" err="1">
                <a:solidFill>
                  <a:srgbClr val="000000"/>
                </a:solidFill>
              </a:rPr>
              <a:t>Donec</a:t>
            </a:r>
            <a:r>
              <a:rPr lang="en-US" sz="2200" b="0" dirty="0">
                <a:solidFill>
                  <a:srgbClr val="000000"/>
                </a:solidFill>
              </a:rPr>
              <a:t> </a:t>
            </a:r>
            <a:r>
              <a:rPr lang="en-US" sz="2200" b="0" dirty="0" err="1">
                <a:solidFill>
                  <a:srgbClr val="000000"/>
                </a:solidFill>
              </a:rPr>
              <a:t>sollicitudin</a:t>
            </a:r>
            <a:r>
              <a:rPr lang="en-US" sz="2200" b="0" dirty="0">
                <a:solidFill>
                  <a:srgbClr val="000000"/>
                </a:solidFill>
              </a:rPr>
              <a:t> </a:t>
            </a:r>
            <a:r>
              <a:rPr lang="en-US" sz="2200" b="0" dirty="0" err="1">
                <a:solidFill>
                  <a:srgbClr val="000000"/>
                </a:solidFill>
              </a:rPr>
              <a:t>sagittis</a:t>
            </a:r>
            <a:r>
              <a:rPr lang="en-US" sz="2200" b="0" dirty="0">
                <a:solidFill>
                  <a:srgbClr val="000000"/>
                </a:solidFill>
              </a:rPr>
              <a:t> </a:t>
            </a:r>
            <a:r>
              <a:rPr lang="en-US" sz="2200" b="0" dirty="0" err="1">
                <a:solidFill>
                  <a:srgbClr val="000000"/>
                </a:solidFill>
              </a:rPr>
              <a:t>purus</a:t>
            </a:r>
            <a:r>
              <a:rPr lang="en-US" sz="2200" b="0" dirty="0">
                <a:solidFill>
                  <a:srgbClr val="000000"/>
                </a:solidFill>
              </a:rPr>
              <a:t> non </a:t>
            </a:r>
            <a:r>
              <a:rPr lang="en-US" sz="2200" b="0" dirty="0" err="1">
                <a:solidFill>
                  <a:srgbClr val="000000"/>
                </a:solidFill>
              </a:rPr>
              <a:t>suscipit</a:t>
            </a:r>
            <a:r>
              <a:rPr lang="en-US" sz="2200" b="0" dirty="0">
                <a:solidFill>
                  <a:srgbClr val="000000"/>
                </a:solidFill>
              </a:rPr>
              <a:t>. Integer </a:t>
            </a:r>
            <a:r>
              <a:rPr lang="en-US" sz="2200" b="0" dirty="0" err="1">
                <a:solidFill>
                  <a:srgbClr val="000000"/>
                </a:solidFill>
              </a:rPr>
              <a:t>finibus</a:t>
            </a:r>
            <a:r>
              <a:rPr lang="en-US" sz="2200" b="0" dirty="0">
                <a:solidFill>
                  <a:srgbClr val="000000"/>
                </a:solidFill>
              </a:rPr>
              <a:t> </a:t>
            </a:r>
            <a:r>
              <a:rPr lang="en-US" sz="2200" b="0" dirty="0" err="1">
                <a:solidFill>
                  <a:srgbClr val="000000"/>
                </a:solidFill>
              </a:rPr>
              <a:t>euismod</a:t>
            </a:r>
            <a:r>
              <a:rPr lang="en-US" sz="2200" b="0" dirty="0">
                <a:solidFill>
                  <a:srgbClr val="000000"/>
                </a:solidFill>
              </a:rPr>
              <a:t> </a:t>
            </a:r>
            <a:r>
              <a:rPr lang="en-US" sz="2200" b="0" dirty="0" err="1">
                <a:solidFill>
                  <a:srgbClr val="000000"/>
                </a:solidFill>
              </a:rPr>
              <a:t>leo</a:t>
            </a:r>
            <a:r>
              <a:rPr lang="en-US" sz="2200" b="0" dirty="0">
                <a:solidFill>
                  <a:srgbClr val="000000"/>
                </a:solidFill>
              </a:rPr>
              <a:t>, </a:t>
            </a:r>
            <a:r>
              <a:rPr lang="en-US" sz="2200" b="0" dirty="0" err="1">
                <a:solidFill>
                  <a:srgbClr val="000000"/>
                </a:solidFill>
              </a:rPr>
              <a:t>feugiat</a:t>
            </a:r>
            <a:r>
              <a:rPr lang="en-US" sz="2200" b="0" dirty="0">
                <a:solidFill>
                  <a:srgbClr val="000000"/>
                </a:solidFill>
              </a:rPr>
              <a:t> </a:t>
            </a:r>
            <a:r>
              <a:rPr lang="en-US" sz="2200" b="0" dirty="0" err="1">
                <a:solidFill>
                  <a:srgbClr val="000000"/>
                </a:solidFill>
              </a:rPr>
              <a:t>fringilla</a:t>
            </a:r>
            <a:r>
              <a:rPr lang="en-US" sz="2200" b="0" dirty="0">
                <a:solidFill>
                  <a:srgbClr val="000000"/>
                </a:solidFill>
              </a:rPr>
              <a:t> </a:t>
            </a:r>
            <a:r>
              <a:rPr lang="en-US" sz="2200" b="0" dirty="0" err="1">
                <a:solidFill>
                  <a:srgbClr val="000000"/>
                </a:solidFill>
              </a:rPr>
              <a:t>nisl</a:t>
            </a:r>
            <a:r>
              <a:rPr lang="en-US" sz="2200" b="0" dirty="0">
                <a:solidFill>
                  <a:srgbClr val="000000"/>
                </a:solidFill>
              </a:rPr>
              <a:t> </a:t>
            </a:r>
            <a:r>
              <a:rPr lang="en-US" sz="2200" b="0" dirty="0" err="1">
                <a:solidFill>
                  <a:srgbClr val="000000"/>
                </a:solidFill>
              </a:rPr>
              <a:t>venenatis</a:t>
            </a:r>
            <a:r>
              <a:rPr lang="en-US" sz="2200" b="0" dirty="0">
                <a:solidFill>
                  <a:srgbClr val="000000"/>
                </a:solidFill>
              </a:rPr>
              <a:t> vel. </a:t>
            </a:r>
          </a:p>
        </p:txBody>
      </p:sp>
      <p:sp>
        <p:nvSpPr>
          <p:cNvPr id="2" name="Footer Placeholder 1"/>
          <p:cNvSpPr>
            <a:spLocks noGrp="1"/>
          </p:cNvSpPr>
          <p:nvPr>
            <p:ph type="ftr" sz="quarter" idx="14"/>
          </p:nvPr>
        </p:nvSpPr>
        <p:spPr>
          <a:xfrm>
            <a:off x="691819" y="110218"/>
            <a:ext cx="8414871" cy="240537"/>
          </a:xfrm>
        </p:spPr>
        <p:txBody>
          <a:bodyPr/>
          <a:lstStyle/>
          <a:p>
            <a:r>
              <a:rPr lang="en-US" dirty="0"/>
              <a:t>Presentation Title  //  edit 'Header &amp; Footer' to change or remove </a:t>
            </a:r>
          </a:p>
        </p:txBody>
      </p:sp>
    </p:spTree>
    <p:extLst>
      <p:ext uri="{BB962C8B-B14F-4D97-AF65-F5344CB8AC3E}">
        <p14:creationId xmlns:p14="http://schemas.microsoft.com/office/powerpoint/2010/main" val="186827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 Grey">
    <p:bg>
      <p:bgPr>
        <a:solidFill>
          <a:schemeClr val="bg1">
            <a:lumMod val="65000"/>
          </a:schemeClr>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436157" y="2583967"/>
            <a:ext cx="9422837" cy="1692468"/>
          </a:xfrm>
          <a:prstGeom prst="rect">
            <a:avLst/>
          </a:prstGeom>
        </p:spPr>
        <p:txBody>
          <a:bodyPr lIns="0" tIns="0" rIns="0" bIns="0"/>
          <a:lstStyle>
            <a:lvl1pPr algn="l">
              <a:defRPr sz="4800" baseline="0">
                <a:solidFill>
                  <a:schemeClr val="tx1"/>
                </a:solidFill>
                <a:latin typeface="+mn-lt"/>
              </a:defRPr>
            </a:lvl1pPr>
          </a:lstStyle>
          <a:p>
            <a:r>
              <a:rPr lang="en-US" dirty="0"/>
              <a:t>Divider title goes </a:t>
            </a:r>
            <a:br>
              <a:rPr lang="en-US" dirty="0"/>
            </a:br>
            <a:r>
              <a:rPr lang="en-US" dirty="0"/>
              <a:t>here over two lines</a:t>
            </a:r>
            <a:endParaRPr lang="en-AU" dirty="0"/>
          </a:p>
        </p:txBody>
      </p:sp>
      <p:sp>
        <p:nvSpPr>
          <p:cNvPr id="2" name="Footer Placeholder 1"/>
          <p:cNvSpPr>
            <a:spLocks noGrp="1"/>
          </p:cNvSpPr>
          <p:nvPr>
            <p:ph type="ftr" sz="quarter" idx="10"/>
          </p:nvPr>
        </p:nvSpPr>
        <p:spPr>
          <a:xfrm>
            <a:off x="691819" y="109737"/>
            <a:ext cx="8414871" cy="240537"/>
          </a:xfrm>
        </p:spPr>
        <p:txBody>
          <a:bodyPr/>
          <a:lstStyle/>
          <a:p>
            <a:r>
              <a:rPr lang="en-US" dirty="0"/>
              <a:t>Presentation Title  //  edit 'Header &amp; Footer' to change or remove </a:t>
            </a:r>
          </a:p>
        </p:txBody>
      </p:sp>
      <p:sp>
        <p:nvSpPr>
          <p:cNvPr id="3" name="Slide Number Placeholder 2"/>
          <p:cNvSpPr>
            <a:spLocks noGrp="1"/>
          </p:cNvSpPr>
          <p:nvPr>
            <p:ph type="sldNum" sz="quarter" idx="11"/>
          </p:nvPr>
        </p:nvSpPr>
        <p:spPr>
          <a:xfrm>
            <a:off x="-4178078" y="6525344"/>
            <a:ext cx="890753" cy="251748"/>
          </a:xfrm>
        </p:spPr>
        <p:txBody>
          <a:bodyPr/>
          <a:lstStyle/>
          <a:p>
            <a:fld id="{8C385F23-470B-B540-9492-8220B9E90E81}" type="slidenum">
              <a:rPr lang="en-US" smtClean="0"/>
              <a:pPr/>
              <a:t>‹#›</a:t>
            </a:fld>
            <a:endParaRPr lang="en-US" dirty="0"/>
          </a:p>
        </p:txBody>
      </p:sp>
    </p:spTree>
    <p:extLst>
      <p:ext uri="{BB962C8B-B14F-4D97-AF65-F5344CB8AC3E}">
        <p14:creationId xmlns:p14="http://schemas.microsoft.com/office/powerpoint/2010/main" val="32616346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 White">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36157" y="2583967"/>
            <a:ext cx="9422837" cy="1692468"/>
          </a:xfrm>
          <a:prstGeom prst="rect">
            <a:avLst/>
          </a:prstGeom>
        </p:spPr>
        <p:txBody>
          <a:bodyPr lIns="0" tIns="0" rIns="0" bIns="0"/>
          <a:lstStyle>
            <a:lvl1pPr algn="l">
              <a:defRPr sz="4800" baseline="0">
                <a:solidFill>
                  <a:schemeClr val="tx1"/>
                </a:solidFill>
                <a:latin typeface="+mn-lt"/>
              </a:defRPr>
            </a:lvl1pPr>
          </a:lstStyle>
          <a:p>
            <a:r>
              <a:rPr lang="en-US" dirty="0"/>
              <a:t>Divider title goes </a:t>
            </a:r>
            <a:br>
              <a:rPr lang="en-US" dirty="0"/>
            </a:br>
            <a:r>
              <a:rPr lang="en-US" dirty="0"/>
              <a:t>here over two lines</a:t>
            </a:r>
            <a:endParaRPr lang="en-AU" dirty="0"/>
          </a:p>
        </p:txBody>
      </p:sp>
      <p:sp>
        <p:nvSpPr>
          <p:cNvPr id="2" name="Footer Placeholder 1"/>
          <p:cNvSpPr>
            <a:spLocks noGrp="1"/>
          </p:cNvSpPr>
          <p:nvPr>
            <p:ph type="ftr" sz="quarter" idx="10"/>
          </p:nvPr>
        </p:nvSpPr>
        <p:spPr>
          <a:xfrm>
            <a:off x="691819" y="109737"/>
            <a:ext cx="8414871" cy="240537"/>
          </a:xfrm>
        </p:spPr>
        <p:txBody>
          <a:bodyPr/>
          <a:lstStyle/>
          <a:p>
            <a:r>
              <a:rPr lang="en-US" dirty="0"/>
              <a:t>Presentation Title  //  edit 'Header &amp; Footer' to change or remove </a:t>
            </a:r>
          </a:p>
        </p:txBody>
      </p:sp>
      <p:sp>
        <p:nvSpPr>
          <p:cNvPr id="3" name="Slide Number Placeholder 2"/>
          <p:cNvSpPr>
            <a:spLocks noGrp="1"/>
          </p:cNvSpPr>
          <p:nvPr>
            <p:ph type="sldNum" sz="quarter" idx="11"/>
          </p:nvPr>
        </p:nvSpPr>
        <p:spPr>
          <a:xfrm>
            <a:off x="-4506783" y="6525344"/>
            <a:ext cx="890753" cy="251748"/>
          </a:xfrm>
        </p:spPr>
        <p:txBody>
          <a:bodyPr/>
          <a:lstStyle/>
          <a:p>
            <a:fld id="{8C385F23-470B-B540-9492-8220B9E90E81}" type="slidenum">
              <a:rPr lang="en-US" smtClean="0"/>
              <a:pPr/>
              <a:t>‹#›</a:t>
            </a:fld>
            <a:endParaRPr lang="en-US" dirty="0"/>
          </a:p>
        </p:txBody>
      </p:sp>
    </p:spTree>
    <p:extLst>
      <p:ext uri="{BB962C8B-B14F-4D97-AF65-F5344CB8AC3E}">
        <p14:creationId xmlns:p14="http://schemas.microsoft.com/office/powerpoint/2010/main" val="3602665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 Gold">
    <p:bg>
      <p:bgPr>
        <a:solidFill>
          <a:schemeClr val="bg2"/>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36157" y="2583967"/>
            <a:ext cx="9422837" cy="1692468"/>
          </a:xfrm>
          <a:prstGeom prst="rect">
            <a:avLst/>
          </a:prstGeom>
        </p:spPr>
        <p:txBody>
          <a:bodyPr lIns="0" tIns="0" rIns="0" bIns="0"/>
          <a:lstStyle>
            <a:lvl1pPr algn="l">
              <a:defRPr sz="4800" baseline="0">
                <a:solidFill>
                  <a:schemeClr val="tx1"/>
                </a:solidFill>
                <a:latin typeface="+mn-lt"/>
              </a:defRPr>
            </a:lvl1pPr>
          </a:lstStyle>
          <a:p>
            <a:r>
              <a:rPr lang="en-US" dirty="0"/>
              <a:t>Divider title goes </a:t>
            </a:r>
            <a:br>
              <a:rPr lang="en-US" dirty="0"/>
            </a:br>
            <a:r>
              <a:rPr lang="en-US" dirty="0"/>
              <a:t>here over two lines</a:t>
            </a:r>
            <a:endParaRPr lang="en-AU" dirty="0"/>
          </a:p>
        </p:txBody>
      </p:sp>
      <p:sp>
        <p:nvSpPr>
          <p:cNvPr id="2" name="Footer Placeholder 1"/>
          <p:cNvSpPr>
            <a:spLocks noGrp="1"/>
          </p:cNvSpPr>
          <p:nvPr>
            <p:ph type="ftr" sz="quarter" idx="10"/>
          </p:nvPr>
        </p:nvSpPr>
        <p:spPr>
          <a:xfrm>
            <a:off x="691819" y="109737"/>
            <a:ext cx="8414871" cy="240537"/>
          </a:xfrm>
        </p:spPr>
        <p:txBody>
          <a:bodyPr/>
          <a:lstStyle/>
          <a:p>
            <a:r>
              <a:rPr lang="en-US" dirty="0"/>
              <a:t>Presentation Title  //  edit 'Header &amp; Footer' to change or remove </a:t>
            </a:r>
          </a:p>
        </p:txBody>
      </p:sp>
      <p:sp>
        <p:nvSpPr>
          <p:cNvPr id="3" name="Slide Number Placeholder 2"/>
          <p:cNvSpPr>
            <a:spLocks noGrp="1"/>
          </p:cNvSpPr>
          <p:nvPr>
            <p:ph type="sldNum" sz="quarter" idx="11"/>
          </p:nvPr>
        </p:nvSpPr>
        <p:spPr>
          <a:xfrm>
            <a:off x="-4676117" y="6525344"/>
            <a:ext cx="890753" cy="251748"/>
          </a:xfrm>
        </p:spPr>
        <p:txBody>
          <a:bodyPr/>
          <a:lstStyle/>
          <a:p>
            <a:fld id="{8C385F23-470B-B540-9492-8220B9E90E81}" type="slidenum">
              <a:rPr lang="en-US" smtClean="0"/>
              <a:pPr/>
              <a:t>‹#›</a:t>
            </a:fld>
            <a:endParaRPr lang="en-US" dirty="0"/>
          </a:p>
        </p:txBody>
      </p:sp>
    </p:spTree>
    <p:extLst>
      <p:ext uri="{BB962C8B-B14F-4D97-AF65-F5344CB8AC3E}">
        <p14:creationId xmlns:p14="http://schemas.microsoft.com/office/powerpoint/2010/main" val="3437866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3.jpe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1"/>
          <p:cNvSpPr>
            <a:spLocks noGrp="1"/>
          </p:cNvSpPr>
          <p:nvPr>
            <p:ph type="sldNum" sz="quarter" idx="4"/>
          </p:nvPr>
        </p:nvSpPr>
        <p:spPr>
          <a:xfrm>
            <a:off x="692746" y="6525344"/>
            <a:ext cx="890753" cy="251748"/>
          </a:xfrm>
          <a:prstGeom prst="rect">
            <a:avLst/>
          </a:prstGeom>
        </p:spPr>
        <p:txBody>
          <a:bodyPr vert="horz" lIns="0" tIns="0" rIns="0" bIns="0" rtlCol="0" anchor="t"/>
          <a:lstStyle>
            <a:lvl1pPr algn="l">
              <a:defRPr sz="1200" b="1">
                <a:solidFill>
                  <a:schemeClr val="bg1">
                    <a:lumMod val="65000"/>
                  </a:schemeClr>
                </a:solidFill>
              </a:defRPr>
            </a:lvl1pPr>
          </a:lstStyle>
          <a:p>
            <a:fld id="{8C385F23-470B-B540-9492-8220B9E90E81}" type="slidenum">
              <a:rPr lang="en-US" smtClean="0"/>
              <a:pPr/>
              <a:t>‹#›</a:t>
            </a:fld>
            <a:endParaRPr lang="en-US" dirty="0"/>
          </a:p>
        </p:txBody>
      </p:sp>
      <p:sp>
        <p:nvSpPr>
          <p:cNvPr id="2" name="Footer Placeholder 1"/>
          <p:cNvSpPr>
            <a:spLocks noGrp="1"/>
          </p:cNvSpPr>
          <p:nvPr>
            <p:ph type="ftr" sz="quarter" idx="3"/>
          </p:nvPr>
        </p:nvSpPr>
        <p:spPr>
          <a:xfrm>
            <a:off x="691819" y="73226"/>
            <a:ext cx="8414871" cy="240537"/>
          </a:xfrm>
          <a:prstGeom prst="rect">
            <a:avLst/>
          </a:prstGeom>
        </p:spPr>
        <p:txBody>
          <a:bodyPr vert="horz" lIns="0" tIns="0" rIns="0" bIns="0" rtlCol="0" anchor="ctr"/>
          <a:lstStyle>
            <a:lvl1pPr algn="l">
              <a:defRPr sz="1500">
                <a:solidFill>
                  <a:schemeClr val="bg1">
                    <a:lumMod val="65000"/>
                  </a:schemeClr>
                </a:solidFill>
              </a:defRPr>
            </a:lvl1pPr>
          </a:lstStyle>
          <a:p>
            <a:r>
              <a:rPr lang="en-US" dirty="0"/>
              <a:t>Presentation Title  //  edit 'Header &amp; Footer' to change or remove </a:t>
            </a:r>
          </a:p>
        </p:txBody>
      </p:sp>
      <p:pic>
        <p:nvPicPr>
          <p:cNvPr id="1026" name="Picture 2" descr="P:\NCHECR\Communications collateral\KI poster template\Poster-header_landscape.jpg"/>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12192000" cy="481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621969"/>
      </p:ext>
    </p:extLst>
  </p:cSld>
  <p:clrMap bg1="lt1" tx1="dk1" bg2="lt2" tx2="dk2" accent1="accent1" accent2="accent2" accent3="accent3" accent4="accent4" accent5="accent5" accent6="accent6" hlink="hlink" folHlink="folHlink"/>
  <p:sldLayoutIdLst>
    <p:sldLayoutId id="2147484668" r:id="rId1"/>
    <p:sldLayoutId id="2147484669" r:id="rId2"/>
    <p:sldLayoutId id="2147484670" r:id="rId3"/>
    <p:sldLayoutId id="2147484671" r:id="rId4"/>
    <p:sldLayoutId id="2147484672" r:id="rId5"/>
    <p:sldLayoutId id="2147484673" r:id="rId6"/>
    <p:sldLayoutId id="2147484674" r:id="rId7"/>
    <p:sldLayoutId id="2147484675" r:id="rId8"/>
  </p:sldLayoutIdLst>
  <p:hf hdr="0" dt="0"/>
  <p:txStyles>
    <p:titleStyle>
      <a:lvl1pPr algn="l" rtl="0" eaLnBrk="1" fontAlgn="base" hangingPunct="1">
        <a:spcBef>
          <a:spcPct val="0"/>
        </a:spcBef>
        <a:spcAft>
          <a:spcPct val="0"/>
        </a:spcAft>
        <a:defRPr sz="1500" baseline="0">
          <a:solidFill>
            <a:schemeClr val="bg1">
              <a:lumMod val="65000"/>
            </a:schemeClr>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65" charset="0"/>
          <a:ea typeface="ヒラギノ角ゴ Pro W3" pitchFamily="-65" charset="-128"/>
          <a:cs typeface="ヒラギノ角ゴ Pro W3" pitchFamily="-65" charset="-128"/>
        </a:defRPr>
      </a:lvl2pPr>
      <a:lvl3pPr algn="ctr" rtl="0" eaLnBrk="1" fontAlgn="base" hangingPunct="1">
        <a:spcBef>
          <a:spcPct val="0"/>
        </a:spcBef>
        <a:spcAft>
          <a:spcPct val="0"/>
        </a:spcAft>
        <a:defRPr sz="4400">
          <a:solidFill>
            <a:schemeClr val="tx2"/>
          </a:solidFill>
          <a:latin typeface="Arial" pitchFamily="-65" charset="0"/>
          <a:ea typeface="ヒラギノ角ゴ Pro W3" pitchFamily="-65" charset="-128"/>
          <a:cs typeface="ヒラギノ角ゴ Pro W3" pitchFamily="-65" charset="-128"/>
        </a:defRPr>
      </a:lvl3pPr>
      <a:lvl4pPr algn="ctr" rtl="0" eaLnBrk="1" fontAlgn="base" hangingPunct="1">
        <a:spcBef>
          <a:spcPct val="0"/>
        </a:spcBef>
        <a:spcAft>
          <a:spcPct val="0"/>
        </a:spcAft>
        <a:defRPr sz="4400">
          <a:solidFill>
            <a:schemeClr val="tx2"/>
          </a:solidFill>
          <a:latin typeface="Arial" pitchFamily="-65" charset="0"/>
          <a:ea typeface="ヒラギノ角ゴ Pro W3" pitchFamily="-65" charset="-128"/>
          <a:cs typeface="ヒラギノ角ゴ Pro W3" pitchFamily="-65" charset="-128"/>
        </a:defRPr>
      </a:lvl4pPr>
      <a:lvl5pPr algn="ctr" rtl="0" eaLnBrk="1" fontAlgn="base" hangingPunct="1">
        <a:spcBef>
          <a:spcPct val="0"/>
        </a:spcBef>
        <a:spcAft>
          <a:spcPct val="0"/>
        </a:spcAft>
        <a:defRPr sz="4400">
          <a:solidFill>
            <a:schemeClr val="tx2"/>
          </a:solidFill>
          <a:latin typeface="Arial" pitchFamily="-65" charset="0"/>
          <a:ea typeface="ヒラギノ角ゴ Pro W3" pitchFamily="-65" charset="-128"/>
          <a:cs typeface="ヒラギノ角ゴ Pro W3" pitchFamily="-65" charset="-128"/>
        </a:defRPr>
      </a:lvl5pPr>
      <a:lvl6pPr marL="457200" algn="ctr" rtl="0" eaLnBrk="1" fontAlgn="base" hangingPunct="1">
        <a:spcBef>
          <a:spcPct val="0"/>
        </a:spcBef>
        <a:spcAft>
          <a:spcPct val="0"/>
        </a:spcAft>
        <a:defRPr sz="4400">
          <a:solidFill>
            <a:schemeClr val="tx2"/>
          </a:solidFill>
          <a:latin typeface="Arial" pitchFamily="-65" charset="0"/>
          <a:ea typeface="ヒラギノ角ゴ Pro W3" pitchFamily="-65" charset="-128"/>
          <a:cs typeface="ヒラギノ角ゴ Pro W3" pitchFamily="-65" charset="-128"/>
        </a:defRPr>
      </a:lvl6pPr>
      <a:lvl7pPr marL="914400" algn="ctr" rtl="0" eaLnBrk="1" fontAlgn="base" hangingPunct="1">
        <a:spcBef>
          <a:spcPct val="0"/>
        </a:spcBef>
        <a:spcAft>
          <a:spcPct val="0"/>
        </a:spcAft>
        <a:defRPr sz="4400">
          <a:solidFill>
            <a:schemeClr val="tx2"/>
          </a:solidFill>
          <a:latin typeface="Arial" pitchFamily="-65" charset="0"/>
          <a:ea typeface="ヒラギノ角ゴ Pro W3" pitchFamily="-65" charset="-128"/>
          <a:cs typeface="ヒラギノ角ゴ Pro W3" pitchFamily="-65" charset="-128"/>
        </a:defRPr>
      </a:lvl7pPr>
      <a:lvl8pPr marL="1371600" algn="ctr" rtl="0" eaLnBrk="1" fontAlgn="base" hangingPunct="1">
        <a:spcBef>
          <a:spcPct val="0"/>
        </a:spcBef>
        <a:spcAft>
          <a:spcPct val="0"/>
        </a:spcAft>
        <a:defRPr sz="4400">
          <a:solidFill>
            <a:schemeClr val="tx2"/>
          </a:solidFill>
          <a:latin typeface="Arial" pitchFamily="-65" charset="0"/>
          <a:ea typeface="ヒラギノ角ゴ Pro W3" pitchFamily="-65" charset="-128"/>
          <a:cs typeface="ヒラギノ角ゴ Pro W3" pitchFamily="-65" charset="-128"/>
        </a:defRPr>
      </a:lvl8pPr>
      <a:lvl9pPr marL="1828800" algn="ctr" rtl="0" eaLnBrk="1" fontAlgn="base" hangingPunct="1">
        <a:spcBef>
          <a:spcPct val="0"/>
        </a:spcBef>
        <a:spcAft>
          <a:spcPct val="0"/>
        </a:spcAft>
        <a:defRPr sz="4400">
          <a:solidFill>
            <a:schemeClr val="tx2"/>
          </a:solidFill>
          <a:latin typeface="Arial" pitchFamily="-65" charset="0"/>
          <a:ea typeface="ヒラギノ角ゴ Pro W3" pitchFamily="-65" charset="-128"/>
          <a:cs typeface="ヒラギノ角ゴ Pro W3" pitchFamily="-65"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dirty="0"/>
              <a:t>Expert Analysis: Insights for International Clinicians on New Data From CROI 2020 </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202006"/>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This activity is supported by educational grants from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 and ViiV Healthcare.</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Coverage*</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2020 Conference on Retroviruses and Opportunistic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Infections, March 8-11, 2020; Boston, Massachusetts</a:t>
            </a:r>
            <a:endParaRPr lang="en-US" altLang="en-US" sz="1600" kern="0" dirty="0">
              <a:solidFill>
                <a:schemeClr val="bg2"/>
              </a:solidFill>
              <a:latin typeface="Calibri" panose="020F0502020204030204" pitchFamily="34" charset="0"/>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1">
            <a:extLst>
              <a:ext uri="{FF2B5EF4-FFF2-40B4-BE49-F238E27FC236}">
                <a16:creationId xmlns:a16="http://schemas.microsoft.com/office/drawing/2014/main" id="{AC0774CB-2ABA-4E9D-AEA1-295242C8DA50}"/>
              </a:ext>
            </a:extLst>
          </p:cNvPr>
          <p:cNvGrpSpPr>
            <a:grpSpLocks/>
          </p:cNvGrpSpPr>
          <p:nvPr/>
        </p:nvGrpSpPr>
        <p:grpSpPr bwMode="auto">
          <a:xfrm>
            <a:off x="4081933" y="3367527"/>
            <a:ext cx="3479671" cy="612585"/>
            <a:chOff x="4081933" y="3300413"/>
            <a:chExt cx="3479671" cy="612591"/>
          </a:xfrm>
        </p:grpSpPr>
        <p:pic>
          <p:nvPicPr>
            <p:cNvPr id="11" name="Picture 10">
              <a:extLst>
                <a:ext uri="{FF2B5EF4-FFF2-40B4-BE49-F238E27FC236}">
                  <a16:creationId xmlns:a16="http://schemas.microsoft.com/office/drawing/2014/main" id="{E497BD0C-C72B-4AE4-BF30-A662094C8E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740" y="3300413"/>
              <a:ext cx="774013" cy="25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7">
              <a:extLst>
                <a:ext uri="{FF2B5EF4-FFF2-40B4-BE49-F238E27FC236}">
                  <a16:creationId xmlns:a16="http://schemas.microsoft.com/office/drawing/2014/main" id="{1ED0821E-877C-4AC4-BDBB-B6AB0CDC8258}"/>
                </a:ext>
              </a:extLst>
            </p:cNvPr>
            <p:cNvSpPr>
              <a:spLocks noChangeArrowheads="1"/>
            </p:cNvSpPr>
            <p:nvPr/>
          </p:nvSpPr>
          <p:spPr bwMode="auto">
            <a:xfrm>
              <a:off x="4081933" y="3512890"/>
              <a:ext cx="3479671" cy="40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spcBef>
                <a:spcPts val="0"/>
              </a:spcBef>
              <a:spcAft>
                <a:spcPts val="0"/>
              </a:spcAft>
              <a:buNone/>
            </a:pPr>
            <a:r>
              <a:rPr lang="en-US" b="1" dirty="0" err="1">
                <a:solidFill>
                  <a:schemeClr val="accent3"/>
                </a:solidFill>
              </a:rPr>
              <a:t>Josep</a:t>
            </a:r>
            <a:r>
              <a:rPr lang="en-US" b="1" dirty="0">
                <a:solidFill>
                  <a:schemeClr val="accent3"/>
                </a:solidFill>
              </a:rPr>
              <a:t> M. </a:t>
            </a:r>
            <a:r>
              <a:rPr lang="en-US" b="1" dirty="0" err="1">
                <a:solidFill>
                  <a:schemeClr val="accent3"/>
                </a:solidFill>
              </a:rPr>
              <a:t>Llibre</a:t>
            </a:r>
            <a:r>
              <a:rPr lang="en-US" b="1" dirty="0">
                <a:solidFill>
                  <a:schemeClr val="accent3"/>
                </a:solidFill>
              </a:rPr>
              <a:t>, MD, PhD</a:t>
            </a:r>
            <a:br>
              <a:rPr lang="en-US" altLang="en-US" b="1" dirty="0">
                <a:solidFill>
                  <a:schemeClr val="accent3"/>
                </a:solidFill>
              </a:rPr>
            </a:br>
            <a:r>
              <a:rPr lang="en-US" dirty="0"/>
              <a:t>HIV Unit and “</a:t>
            </a:r>
            <a:r>
              <a:rPr lang="en-US" dirty="0" err="1"/>
              <a:t>Lluita</a:t>
            </a:r>
            <a:r>
              <a:rPr lang="en-US" dirty="0"/>
              <a:t> contra la SIDA Foundation”</a:t>
            </a:r>
            <a:br>
              <a:rPr lang="en-US" dirty="0"/>
            </a:br>
            <a:r>
              <a:rPr lang="en-US" dirty="0"/>
              <a:t>Hospital </a:t>
            </a:r>
            <a:r>
              <a:rPr lang="en-US" dirty="0" err="1"/>
              <a:t>Universitari</a:t>
            </a:r>
            <a:r>
              <a:rPr lang="en-US" dirty="0"/>
              <a:t> Germans </a:t>
            </a:r>
            <a:r>
              <a:rPr lang="en-US" dirty="0" err="1"/>
              <a:t>Trias</a:t>
            </a:r>
            <a:r>
              <a:rPr lang="en-US" dirty="0"/>
              <a:t> I Pujol</a:t>
            </a:r>
            <a:br>
              <a:rPr lang="en-US" dirty="0"/>
            </a:br>
            <a:r>
              <a:rPr lang="en-US" dirty="0"/>
              <a:t>Badalona</a:t>
            </a:r>
            <a:br>
              <a:rPr lang="en-US" dirty="0"/>
            </a:br>
            <a:r>
              <a:rPr lang="en-US" dirty="0" err="1"/>
              <a:t>Universitat</a:t>
            </a:r>
            <a:r>
              <a:rPr lang="en-US" dirty="0"/>
              <a:t> </a:t>
            </a:r>
            <a:r>
              <a:rPr lang="en-US" dirty="0" err="1"/>
              <a:t>Autònoma</a:t>
            </a:r>
            <a:r>
              <a:rPr lang="en-US" dirty="0"/>
              <a:t> de Barcelona</a:t>
            </a:r>
            <a:br>
              <a:rPr lang="en-US" dirty="0"/>
            </a:br>
            <a:r>
              <a:rPr lang="en-US" dirty="0" err="1"/>
              <a:t>Barcelona</a:t>
            </a:r>
            <a:r>
              <a:rPr lang="en-US" dirty="0"/>
              <a:t>, Spain</a:t>
            </a:r>
            <a:endParaRPr lang="en-US" i="1" dirty="0"/>
          </a:p>
          <a:p>
            <a:pPr marL="0" indent="0">
              <a:spcBef>
                <a:spcPts val="0"/>
              </a:spcBef>
              <a:spcAft>
                <a:spcPts val="0"/>
              </a:spcAft>
              <a:buNone/>
            </a:pPr>
            <a:endParaRPr lang="en-US" altLang="en-US" dirty="0"/>
          </a:p>
        </p:txBody>
      </p:sp>
      <p:sp>
        <p:nvSpPr>
          <p:cNvPr id="2" name="Content Placeholder 1">
            <a:extLst>
              <a:ext uri="{FF2B5EF4-FFF2-40B4-BE49-F238E27FC236}">
                <a16:creationId xmlns:a16="http://schemas.microsoft.com/office/drawing/2014/main" id="{0DCA2ED1-3B3E-4022-A9CE-A867D3E3D164}"/>
              </a:ext>
            </a:extLst>
          </p:cNvPr>
          <p:cNvSpPr>
            <a:spLocks noGrp="1"/>
          </p:cNvSpPr>
          <p:nvPr>
            <p:ph sz="half" idx="2"/>
          </p:nvPr>
        </p:nvSpPr>
        <p:spPr>
          <a:xfrm>
            <a:off x="6252633" y="1510730"/>
            <a:ext cx="5469313" cy="4679462"/>
          </a:xfrm>
        </p:spPr>
        <p:txBody>
          <a:bodyPr/>
          <a:lstStyle/>
          <a:p>
            <a:pPr marL="0" lvl="0" indent="0">
              <a:buClr>
                <a:srgbClr val="000000"/>
              </a:buClr>
              <a:buNone/>
            </a:pPr>
            <a:r>
              <a:rPr lang="en-US" b="1" dirty="0">
                <a:solidFill>
                  <a:schemeClr val="accent3"/>
                </a:solidFill>
              </a:rPr>
              <a:t>Laura Waters, MD</a:t>
            </a:r>
            <a:br>
              <a:rPr lang="en-US" altLang="en-US" b="1" dirty="0">
                <a:solidFill>
                  <a:srgbClr val="E1471D"/>
                </a:solidFill>
              </a:rPr>
            </a:br>
            <a:r>
              <a:rPr lang="en-US" sz="2600" i="1" dirty="0"/>
              <a:t>Consultant Physician                          </a:t>
            </a:r>
            <a:r>
              <a:rPr lang="en-US" sz="2600" dirty="0"/>
              <a:t>HIV/GU Medicine</a:t>
            </a:r>
            <a:br>
              <a:rPr lang="en-US" sz="2600" dirty="0"/>
            </a:br>
            <a:r>
              <a:rPr lang="en-US" sz="2600" dirty="0"/>
              <a:t>Mortimer Market Centre</a:t>
            </a:r>
            <a:br>
              <a:rPr lang="en-US" sz="2600" dirty="0"/>
            </a:br>
            <a:r>
              <a:rPr lang="en-US" sz="2600" dirty="0"/>
              <a:t>CNWL NHS Trust</a:t>
            </a:r>
            <a:br>
              <a:rPr lang="en-US" sz="2600" dirty="0"/>
            </a:br>
            <a:r>
              <a:rPr lang="en-US" sz="2600" dirty="0"/>
              <a:t>London, United Kingdom</a:t>
            </a:r>
            <a:endParaRPr lang="en-US" altLang="en-US" sz="2600" dirty="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b="1" dirty="0" err="1">
                <a:solidFill>
                  <a:schemeClr val="accent3"/>
                </a:solidFill>
              </a:rPr>
              <a:t>Josep</a:t>
            </a:r>
            <a:r>
              <a:rPr lang="en-US" b="1" dirty="0">
                <a:solidFill>
                  <a:schemeClr val="accent3"/>
                </a:solidFill>
              </a:rPr>
              <a:t> M. </a:t>
            </a:r>
            <a:r>
              <a:rPr lang="en-US" b="1" dirty="0" err="1">
                <a:solidFill>
                  <a:schemeClr val="accent3"/>
                </a:solidFill>
              </a:rPr>
              <a:t>Llibre</a:t>
            </a:r>
            <a:r>
              <a:rPr lang="en-US" b="1" dirty="0">
                <a:solidFill>
                  <a:schemeClr val="accent3"/>
                </a:solidFill>
              </a:rPr>
              <a:t>, MD, PhD, </a:t>
            </a:r>
            <a:r>
              <a:rPr lang="en-US" dirty="0"/>
              <a:t>has disclosed that he has received consulting fees from and has served on advisory boards or panels for Gilead Sciences, Janssen, MSD, and </a:t>
            </a:r>
            <a:r>
              <a:rPr lang="en-US" dirty="0" err="1"/>
              <a:t>ViiV</a:t>
            </a:r>
            <a:r>
              <a:rPr lang="en-US" dirty="0"/>
              <a:t>.</a:t>
            </a:r>
          </a:p>
          <a:p>
            <a:pPr marL="0" indent="0">
              <a:buNone/>
            </a:pPr>
            <a:r>
              <a:rPr lang="en-US" b="1" dirty="0">
                <a:solidFill>
                  <a:schemeClr val="accent3"/>
                </a:solidFill>
              </a:rPr>
              <a:t>Laura Waters, MD, </a:t>
            </a:r>
            <a:r>
              <a:rPr lang="en-US" dirty="0"/>
              <a:t>has disclosed that she has received consulting fees from Cipla, Gilead Sciences, Janssen, Merck, Mylan, and </a:t>
            </a:r>
            <a:r>
              <a:rPr lang="en-US" dirty="0" err="1"/>
              <a:t>ViiV</a:t>
            </a:r>
            <a:r>
              <a:rPr lang="en-US" dirty="0"/>
              <a:t> Healthcare.</a:t>
            </a:r>
            <a:endParaRPr lang="en-US" altLang="en-US" dirty="0"/>
          </a:p>
        </p:txBody>
      </p:sp>
    </p:spTree>
    <p:extLst>
      <p:ext uri="{BB962C8B-B14F-4D97-AF65-F5344CB8AC3E}">
        <p14:creationId xmlns:p14="http://schemas.microsoft.com/office/powerpoint/2010/main" val="3452941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A7437F-C4BC-4A2E-BC8C-4F3657ABC382}"/>
              </a:ext>
            </a:extLst>
          </p:cNvPr>
          <p:cNvSpPr>
            <a:spLocks noGrp="1"/>
          </p:cNvSpPr>
          <p:nvPr>
            <p:ph type="title"/>
          </p:nvPr>
        </p:nvSpPr>
        <p:spPr/>
        <p:txBody>
          <a:bodyPr/>
          <a:lstStyle/>
          <a:p>
            <a:r>
              <a:rPr lang="en-US" dirty="0"/>
              <a:t>Switch Strategies</a:t>
            </a:r>
          </a:p>
        </p:txBody>
      </p:sp>
    </p:spTree>
    <p:extLst>
      <p:ext uri="{BB962C8B-B14F-4D97-AF65-F5344CB8AC3E}">
        <p14:creationId xmlns:p14="http://schemas.microsoft.com/office/powerpoint/2010/main" val="1946437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ATLAS-2M: Cabotegravir + Rilpivirine IM Q8W vs Q4W</a:t>
            </a:r>
          </a:p>
        </p:txBody>
      </p:sp>
      <p:sp>
        <p:nvSpPr>
          <p:cNvPr id="8" name="Text Box 15">
            <a:extLst>
              <a:ext uri="{FF2B5EF4-FFF2-40B4-BE49-F238E27FC236}">
                <a16:creationId xmlns:a16="http://schemas.microsoft.com/office/drawing/2014/main" id="{27A7520A-126C-F840-85EA-3903F72CB2C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Overton. CROI 2020. Abstr 34. NCT03299049.</a:t>
            </a:r>
            <a:endParaRPr lang="en-US" altLang="en-US" sz="1200" b="0" dirty="0">
              <a:solidFill>
                <a:schemeClr val="bg2"/>
              </a:solidFill>
              <a:latin typeface="Calibri" panose="020F0502020204030204" pitchFamily="34" charset="0"/>
              <a:cs typeface="+mn-cs"/>
            </a:endParaRPr>
          </a:p>
        </p:txBody>
      </p:sp>
      <p:sp>
        <p:nvSpPr>
          <p:cNvPr id="9" name="Content Placeholder 2">
            <a:extLst>
              <a:ext uri="{FF2B5EF4-FFF2-40B4-BE49-F238E27FC236}">
                <a16:creationId xmlns:a16="http://schemas.microsoft.com/office/drawing/2014/main" id="{5E0CC76D-FFDB-044F-848B-73D92EBBDC77}"/>
              </a:ext>
            </a:extLst>
          </p:cNvPr>
          <p:cNvSpPr>
            <a:spLocks noGrp="1"/>
          </p:cNvSpPr>
          <p:nvPr>
            <p:ph idx="1"/>
          </p:nvPr>
        </p:nvSpPr>
        <p:spPr>
          <a:xfrm>
            <a:off x="604675" y="1513047"/>
            <a:ext cx="10877529" cy="338224"/>
          </a:xfrm>
        </p:spPr>
        <p:txBody>
          <a:bodyPr/>
          <a:lstStyle/>
          <a:p>
            <a:pPr>
              <a:spcAft>
                <a:spcPts val="600"/>
              </a:spcAft>
            </a:pPr>
            <a:r>
              <a:rPr lang="en-US" sz="2200" dirty="0">
                <a:solidFill>
                  <a:srgbClr val="000000"/>
                </a:solidFill>
              </a:rPr>
              <a:t>Multicenter, randomized, open-label phase III noninferiority trial</a:t>
            </a:r>
          </a:p>
          <a:p>
            <a:pPr>
              <a:spcAft>
                <a:spcPts val="600"/>
              </a:spcAft>
            </a:pPr>
            <a:endParaRPr lang="en-US" sz="2000" dirty="0"/>
          </a:p>
        </p:txBody>
      </p:sp>
      <p:sp>
        <p:nvSpPr>
          <p:cNvPr id="10" name="Rectangle 6">
            <a:extLst>
              <a:ext uri="{FF2B5EF4-FFF2-40B4-BE49-F238E27FC236}">
                <a16:creationId xmlns:a16="http://schemas.microsoft.com/office/drawing/2014/main" id="{153FAC30-416E-A648-BD69-82F2DFDE4083}"/>
              </a:ext>
            </a:extLst>
          </p:cNvPr>
          <p:cNvSpPr>
            <a:spLocks noChangeArrowheads="1"/>
          </p:cNvSpPr>
          <p:nvPr/>
        </p:nvSpPr>
        <p:spPr bwMode="auto">
          <a:xfrm>
            <a:off x="5146429" y="2658049"/>
            <a:ext cx="5033216" cy="747713"/>
          </a:xfrm>
          <a:prstGeom prst="rect">
            <a:avLst/>
          </a:prstGeom>
          <a:solidFill>
            <a:schemeClr val="accent1"/>
          </a:solidFill>
          <a:ln w="9525">
            <a:noFill/>
            <a:miter lim="800000"/>
            <a:headEnd/>
            <a:tailEnd/>
          </a:ln>
        </p:spPr>
        <p:txBody>
          <a:bodyPr wrap="none" anchor="ctr"/>
          <a:lstStyle/>
          <a:p>
            <a:pPr algn="ctr">
              <a:defRPr/>
            </a:pPr>
            <a:r>
              <a:rPr lang="en-US" sz="1600" dirty="0">
                <a:latin typeface="Calibri" panose="020F0502020204030204" pitchFamily="34" charset="0"/>
                <a:cs typeface="Calibri" panose="020F0502020204030204" pitchFamily="34" charset="0"/>
              </a:rPr>
              <a:t>CAB LA 600 mg + RPV LA 900 mg IM Q8W</a:t>
            </a:r>
            <a:endParaRPr lang="en-US" sz="1600" baseline="30000" dirty="0">
              <a:latin typeface="Calibri" panose="020F0502020204030204" pitchFamily="34" charset="0"/>
              <a:cs typeface="Calibri" panose="020F0502020204030204" pitchFamily="34" charset="0"/>
            </a:endParaRPr>
          </a:p>
          <a:p>
            <a:pPr algn="ctr" eaLnBrk="1" hangingPunct="1">
              <a:defRPr/>
            </a:pPr>
            <a:r>
              <a:rPr lang="en-US" sz="1600" b="0" dirty="0">
                <a:latin typeface="Calibri" panose="020F0502020204030204" pitchFamily="34" charset="0"/>
                <a:cs typeface="Calibri" panose="020F0502020204030204" pitchFamily="34" charset="0"/>
              </a:rPr>
              <a:t>(n = 522)</a:t>
            </a:r>
          </a:p>
        </p:txBody>
      </p:sp>
      <p:sp>
        <p:nvSpPr>
          <p:cNvPr id="11" name="Rectangle 7">
            <a:extLst>
              <a:ext uri="{FF2B5EF4-FFF2-40B4-BE49-F238E27FC236}">
                <a16:creationId xmlns:a16="http://schemas.microsoft.com/office/drawing/2014/main" id="{A84BB31F-29C6-AE4A-B582-C5679F93714D}"/>
              </a:ext>
            </a:extLst>
          </p:cNvPr>
          <p:cNvSpPr>
            <a:spLocks noChangeArrowheads="1"/>
          </p:cNvSpPr>
          <p:nvPr/>
        </p:nvSpPr>
        <p:spPr bwMode="auto">
          <a:xfrm>
            <a:off x="5146427" y="3486654"/>
            <a:ext cx="5033217" cy="749808"/>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defRPr/>
            </a:pPr>
            <a:r>
              <a:rPr lang="en-US" sz="1600" dirty="0">
                <a:latin typeface="Calibri" panose="020F0502020204030204" pitchFamily="34" charset="0"/>
                <a:cs typeface="Calibri" panose="020F0502020204030204" pitchFamily="34" charset="0"/>
              </a:rPr>
              <a:t>CAB LA 400 mg + RPV LA 600 mg IM Q4W</a:t>
            </a:r>
            <a:endParaRPr lang="en-US" sz="1600" baseline="30000" dirty="0">
              <a:latin typeface="Calibri" panose="020F0502020204030204" pitchFamily="34" charset="0"/>
              <a:cs typeface="Calibri" panose="020F0502020204030204" pitchFamily="34" charset="0"/>
            </a:endParaRPr>
          </a:p>
          <a:p>
            <a:pPr algn="ctr" eaLnBrk="1" hangingPunct="1">
              <a:defRPr/>
            </a:pPr>
            <a:r>
              <a:rPr lang="en-US" altLang="en-US" sz="1600" b="0" dirty="0">
                <a:latin typeface="Calibri" panose="020F0502020204030204" pitchFamily="34" charset="0"/>
                <a:cs typeface="Calibri" panose="020F0502020204030204" pitchFamily="34" charset="0"/>
              </a:rPr>
              <a:t>(n = 523)</a:t>
            </a:r>
          </a:p>
        </p:txBody>
      </p:sp>
      <p:sp>
        <p:nvSpPr>
          <p:cNvPr id="12" name="Line 53">
            <a:extLst>
              <a:ext uri="{FF2B5EF4-FFF2-40B4-BE49-F238E27FC236}">
                <a16:creationId xmlns:a16="http://schemas.microsoft.com/office/drawing/2014/main" id="{48934C29-A5E9-7547-AB5F-9751686A6703}"/>
              </a:ext>
            </a:extLst>
          </p:cNvPr>
          <p:cNvSpPr>
            <a:spLocks noChangeShapeType="1"/>
          </p:cNvSpPr>
          <p:nvPr/>
        </p:nvSpPr>
        <p:spPr bwMode="auto">
          <a:xfrm>
            <a:off x="3390809" y="3601960"/>
            <a:ext cx="466725" cy="35083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13" name="Line 54">
            <a:extLst>
              <a:ext uri="{FF2B5EF4-FFF2-40B4-BE49-F238E27FC236}">
                <a16:creationId xmlns:a16="http://schemas.microsoft.com/office/drawing/2014/main" id="{AFB1C721-F730-804C-BFEC-91550B175D5D}"/>
              </a:ext>
            </a:extLst>
          </p:cNvPr>
          <p:cNvSpPr>
            <a:spLocks noChangeShapeType="1"/>
          </p:cNvSpPr>
          <p:nvPr/>
        </p:nvSpPr>
        <p:spPr bwMode="auto">
          <a:xfrm flipV="1">
            <a:off x="3390809" y="3001886"/>
            <a:ext cx="466725" cy="347663"/>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14" name="Rectangle 13">
            <a:extLst>
              <a:ext uri="{FF2B5EF4-FFF2-40B4-BE49-F238E27FC236}">
                <a16:creationId xmlns:a16="http://schemas.microsoft.com/office/drawing/2014/main" id="{58B3B82B-A34A-6343-B201-7BCBF82F9276}"/>
              </a:ext>
            </a:extLst>
          </p:cNvPr>
          <p:cNvSpPr/>
          <p:nvPr/>
        </p:nvSpPr>
        <p:spPr>
          <a:xfrm>
            <a:off x="662698" y="2672563"/>
            <a:ext cx="2712104" cy="1569660"/>
          </a:xfrm>
          <a:prstGeom prst="rect">
            <a:avLst/>
          </a:prstGeom>
        </p:spPr>
        <p:txBody>
          <a:bodyPr wrap="square">
            <a:spAutoFit/>
          </a:bodyPr>
          <a:lstStyle/>
          <a:p>
            <a:pPr algn="ctr" eaLnBrk="1" hangingPunct="1"/>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2 populations: adults from ATLAS receiving either CAB LA + RPV LA Q4W* or SoC ART and patients receiving SoC ART outside of ATLAS</a:t>
            </a:r>
            <a:r>
              <a:rPr lang="en-US" altLang="ja-JP" sz="1600" baseline="30000" dirty="0">
                <a:solidFill>
                  <a:srgbClr val="000000"/>
                </a:solidFill>
                <a:ea typeface="メイリオ" panose="020B0604030504040204" pitchFamily="34" charset="-128"/>
                <a:cs typeface="Arial"/>
              </a:rPr>
              <a:t>†</a:t>
            </a:r>
            <a:endPar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endParaRPr>
          </a:p>
          <a:p>
            <a:pPr algn="ctr" eaLnBrk="1" hangingPunct="1"/>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(N = 1045)</a:t>
            </a:r>
          </a:p>
        </p:txBody>
      </p:sp>
      <p:sp>
        <p:nvSpPr>
          <p:cNvPr id="15" name="TextBox 14">
            <a:extLst>
              <a:ext uri="{FF2B5EF4-FFF2-40B4-BE49-F238E27FC236}">
                <a16:creationId xmlns:a16="http://schemas.microsoft.com/office/drawing/2014/main" id="{256D5815-7C35-3C41-A87F-853DC6B39229}"/>
              </a:ext>
            </a:extLst>
          </p:cNvPr>
          <p:cNvSpPr txBox="1"/>
          <p:nvPr/>
        </p:nvSpPr>
        <p:spPr bwMode="auto">
          <a:xfrm>
            <a:off x="917354" y="4277076"/>
            <a:ext cx="101509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sz="1200" b="0" dirty="0">
                <a:solidFill>
                  <a:schemeClr val="bg1"/>
                </a:solidFill>
                <a:latin typeface="Calibri" panose="020F0502020204030204" pitchFamily="34" charset="0"/>
              </a:rPr>
              <a:t>*Participants transitioning from ATLAS must have been on CAB LA + RPV LA Q4W or a current ART regimen through at least Wk 52 and had HIV-1 RNA &lt; 50 c/mL at screening.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SoC participants not transitioning from ATLAS study on uninterrupted current regimen (initial or second combined ART) for ≥ 6 mos prior to screening and documented evidence of ≥ 2 plasma HIV-1 RNA &lt; 50 c/mL in 12 mos prior to screening (one 6-12 mos and one within 6 mos prior to screening). Participants excluded if history of VF or if prior genotype results show any major INSTI or NNRTI mutations (except K103N). </a:t>
            </a:r>
          </a:p>
        </p:txBody>
      </p:sp>
      <p:sp>
        <p:nvSpPr>
          <p:cNvPr id="16" name="Line 54">
            <a:extLst>
              <a:ext uri="{FF2B5EF4-FFF2-40B4-BE49-F238E27FC236}">
                <a16:creationId xmlns:a16="http://schemas.microsoft.com/office/drawing/2014/main" id="{1B2C9D54-EB69-BA48-AC2E-8832261C92FA}"/>
              </a:ext>
            </a:extLst>
          </p:cNvPr>
          <p:cNvSpPr>
            <a:spLocks noChangeShapeType="1"/>
          </p:cNvSpPr>
          <p:nvPr/>
        </p:nvSpPr>
        <p:spPr bwMode="auto">
          <a:xfrm flipV="1">
            <a:off x="10259275" y="3429000"/>
            <a:ext cx="374545"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17" name="TextBox 16">
            <a:extLst>
              <a:ext uri="{FF2B5EF4-FFF2-40B4-BE49-F238E27FC236}">
                <a16:creationId xmlns:a16="http://schemas.microsoft.com/office/drawing/2014/main" id="{A15B1977-C4E6-A248-AA3A-E0E8D8D5B154}"/>
              </a:ext>
            </a:extLst>
          </p:cNvPr>
          <p:cNvSpPr txBox="1"/>
          <p:nvPr/>
        </p:nvSpPr>
        <p:spPr bwMode="auto">
          <a:xfrm>
            <a:off x="10633820" y="2736502"/>
            <a:ext cx="101633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a:solidFill>
                  <a:schemeClr val="bg1"/>
                </a:solidFill>
                <a:latin typeface="Calibri" panose="020F0502020204030204" pitchFamily="34" charset="0"/>
              </a:rPr>
              <a:t>Option to continue CAB LA + RPV LA Q4W or Q8W after Wk 100</a:t>
            </a:r>
          </a:p>
        </p:txBody>
      </p:sp>
      <p:sp>
        <p:nvSpPr>
          <p:cNvPr id="18" name="Rectangle 6">
            <a:extLst>
              <a:ext uri="{FF2B5EF4-FFF2-40B4-BE49-F238E27FC236}">
                <a16:creationId xmlns:a16="http://schemas.microsoft.com/office/drawing/2014/main" id="{A597CE44-AF29-F44D-A2EC-464B562938F4}"/>
              </a:ext>
            </a:extLst>
          </p:cNvPr>
          <p:cNvSpPr>
            <a:spLocks noChangeArrowheads="1"/>
          </p:cNvSpPr>
          <p:nvPr/>
        </p:nvSpPr>
        <p:spPr bwMode="auto">
          <a:xfrm>
            <a:off x="3889548" y="2668096"/>
            <a:ext cx="1197251" cy="1569660"/>
          </a:xfrm>
          <a:prstGeom prst="rect">
            <a:avLst/>
          </a:prstGeom>
          <a:solidFill>
            <a:schemeClr val="accent2"/>
          </a:solidFill>
          <a:ln w="9525">
            <a:noFill/>
            <a:miter lim="800000"/>
            <a:headEnd/>
            <a:tailEnd/>
          </a:ln>
        </p:spPr>
        <p:txBody>
          <a:bodyPr wrap="none" anchor="ctr"/>
          <a:lstStyle/>
          <a:p>
            <a:pPr algn="ctr">
              <a:defRPr/>
            </a:pPr>
            <a:r>
              <a:rPr lang="en-US" sz="1600" dirty="0">
                <a:latin typeface="Calibri" panose="020F0502020204030204" pitchFamily="34" charset="0"/>
                <a:cs typeface="Calibri" panose="020F0502020204030204" pitchFamily="34" charset="0"/>
              </a:rPr>
              <a:t>Oral CAB </a:t>
            </a:r>
          </a:p>
          <a:p>
            <a:pPr algn="ctr">
              <a:defRPr/>
            </a:pPr>
            <a:r>
              <a:rPr lang="en-US" sz="1600" dirty="0">
                <a:latin typeface="Calibri" panose="020F0502020204030204" pitchFamily="34" charset="0"/>
                <a:cs typeface="Calibri" panose="020F0502020204030204" pitchFamily="34" charset="0"/>
              </a:rPr>
              <a:t>30 mg +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RPV 25 </a:t>
            </a:r>
          </a:p>
          <a:p>
            <a:pPr algn="ctr">
              <a:defRPr/>
            </a:pPr>
            <a:r>
              <a:rPr lang="en-US" sz="1600" dirty="0">
                <a:latin typeface="Calibri" panose="020F0502020204030204" pitchFamily="34" charset="0"/>
                <a:cs typeface="Calibri" panose="020F0502020204030204" pitchFamily="34" charset="0"/>
              </a:rPr>
              <a:t>mg QD</a:t>
            </a:r>
            <a:endParaRPr lang="en-US" sz="1600" baseline="30000" dirty="0">
              <a:latin typeface="Calibri" panose="020F0502020204030204" pitchFamily="34" charset="0"/>
              <a:cs typeface="Calibri" panose="020F0502020204030204" pitchFamily="34" charset="0"/>
            </a:endParaRPr>
          </a:p>
          <a:p>
            <a:pPr algn="ctr">
              <a:defRPr/>
            </a:pPr>
            <a:r>
              <a:rPr lang="en-US" sz="1200" dirty="0">
                <a:latin typeface="Calibri" panose="020F0502020204030204" pitchFamily="34" charset="0"/>
                <a:cs typeface="Calibri" panose="020F0502020204030204" pitchFamily="34" charset="0"/>
              </a:rPr>
              <a:t>(except ATLAS </a:t>
            </a:r>
          </a:p>
          <a:p>
            <a:pPr algn="ctr">
              <a:defRPr/>
            </a:pPr>
            <a:r>
              <a:rPr lang="en-US" sz="1200" dirty="0">
                <a:latin typeface="Calibri" panose="020F0502020204030204" pitchFamily="34" charset="0"/>
                <a:cs typeface="Calibri" panose="020F0502020204030204" pitchFamily="34" charset="0"/>
              </a:rPr>
              <a:t>participants</a:t>
            </a:r>
          </a:p>
          <a:p>
            <a:pPr algn="ctr">
              <a:defRPr/>
            </a:pPr>
            <a:r>
              <a:rPr lang="en-US" sz="1200" dirty="0">
                <a:latin typeface="Calibri" panose="020F0502020204030204" pitchFamily="34" charset="0"/>
                <a:cs typeface="Calibri" panose="020F0502020204030204" pitchFamily="34" charset="0"/>
              </a:rPr>
              <a:t>on LA tx)</a:t>
            </a:r>
          </a:p>
        </p:txBody>
      </p:sp>
      <p:sp>
        <p:nvSpPr>
          <p:cNvPr id="19" name="TextBox 18">
            <a:extLst>
              <a:ext uri="{FF2B5EF4-FFF2-40B4-BE49-F238E27FC236}">
                <a16:creationId xmlns:a16="http://schemas.microsoft.com/office/drawing/2014/main" id="{A692450A-D252-B147-B9C1-929160811473}"/>
              </a:ext>
            </a:extLst>
          </p:cNvPr>
          <p:cNvSpPr txBox="1"/>
          <p:nvPr/>
        </p:nvSpPr>
        <p:spPr bwMode="auto">
          <a:xfrm>
            <a:off x="6842280" y="1876160"/>
            <a:ext cx="13508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a:solidFill>
                  <a:schemeClr val="bg1"/>
                </a:solidFill>
                <a:latin typeface="Calibri" panose="020F0502020204030204" pitchFamily="34" charset="0"/>
              </a:rPr>
              <a:t>Wk 48 Primary Endpoint</a:t>
            </a:r>
          </a:p>
        </p:txBody>
      </p:sp>
      <p:sp>
        <p:nvSpPr>
          <p:cNvPr id="21" name="TextBox 20">
            <a:extLst>
              <a:ext uri="{FF2B5EF4-FFF2-40B4-BE49-F238E27FC236}">
                <a16:creationId xmlns:a16="http://schemas.microsoft.com/office/drawing/2014/main" id="{32C23016-2DF3-694F-BCFB-8EC005216D17}"/>
              </a:ext>
            </a:extLst>
          </p:cNvPr>
          <p:cNvSpPr txBox="1"/>
          <p:nvPr/>
        </p:nvSpPr>
        <p:spPr bwMode="auto">
          <a:xfrm>
            <a:off x="4335463" y="2091603"/>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a:solidFill>
                  <a:schemeClr val="bg1"/>
                </a:solidFill>
                <a:latin typeface="Calibri" panose="020F0502020204030204" pitchFamily="34" charset="0"/>
              </a:rPr>
              <a:t>Wk 4</a:t>
            </a:r>
          </a:p>
        </p:txBody>
      </p:sp>
      <p:sp>
        <p:nvSpPr>
          <p:cNvPr id="22" name="Line 54">
            <a:extLst>
              <a:ext uri="{FF2B5EF4-FFF2-40B4-BE49-F238E27FC236}">
                <a16:creationId xmlns:a16="http://schemas.microsoft.com/office/drawing/2014/main" id="{8996C194-9091-DF4B-8989-04F94E916F08}"/>
              </a:ext>
            </a:extLst>
          </p:cNvPr>
          <p:cNvSpPr>
            <a:spLocks noChangeShapeType="1"/>
          </p:cNvSpPr>
          <p:nvPr/>
        </p:nvSpPr>
        <p:spPr bwMode="auto">
          <a:xfrm>
            <a:off x="5061138" y="2402517"/>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23" name="TextBox 22">
            <a:extLst>
              <a:ext uri="{FF2B5EF4-FFF2-40B4-BE49-F238E27FC236}">
                <a16:creationId xmlns:a16="http://schemas.microsoft.com/office/drawing/2014/main" id="{D1FCF035-A8F6-5341-9243-BDAF2EC9089D}"/>
              </a:ext>
            </a:extLst>
          </p:cNvPr>
          <p:cNvSpPr txBox="1"/>
          <p:nvPr/>
        </p:nvSpPr>
        <p:spPr bwMode="auto">
          <a:xfrm>
            <a:off x="8828018" y="2091603"/>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a:solidFill>
                  <a:schemeClr val="bg1"/>
                </a:solidFill>
                <a:latin typeface="Calibri" panose="020F0502020204030204" pitchFamily="34" charset="0"/>
              </a:rPr>
              <a:t>Wk 96</a:t>
            </a:r>
          </a:p>
        </p:txBody>
      </p:sp>
      <p:sp>
        <p:nvSpPr>
          <p:cNvPr id="24" name="Line 54">
            <a:extLst>
              <a:ext uri="{FF2B5EF4-FFF2-40B4-BE49-F238E27FC236}">
                <a16:creationId xmlns:a16="http://schemas.microsoft.com/office/drawing/2014/main" id="{C21D6B90-DF4D-884B-B710-64602353F4A2}"/>
              </a:ext>
            </a:extLst>
          </p:cNvPr>
          <p:cNvSpPr>
            <a:spLocks noChangeShapeType="1"/>
          </p:cNvSpPr>
          <p:nvPr/>
        </p:nvSpPr>
        <p:spPr bwMode="auto">
          <a:xfrm>
            <a:off x="9503454" y="2392470"/>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25" name="TextBox 24">
            <a:extLst>
              <a:ext uri="{FF2B5EF4-FFF2-40B4-BE49-F238E27FC236}">
                <a16:creationId xmlns:a16="http://schemas.microsoft.com/office/drawing/2014/main" id="{017F1056-6A2D-3748-AEBE-98305E957C16}"/>
              </a:ext>
            </a:extLst>
          </p:cNvPr>
          <p:cNvSpPr txBox="1"/>
          <p:nvPr/>
        </p:nvSpPr>
        <p:spPr bwMode="auto">
          <a:xfrm>
            <a:off x="9504209" y="2091603"/>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a:solidFill>
                  <a:schemeClr val="bg1"/>
                </a:solidFill>
                <a:latin typeface="Calibri" panose="020F0502020204030204" pitchFamily="34" charset="0"/>
              </a:rPr>
              <a:t>Wk 100</a:t>
            </a:r>
          </a:p>
        </p:txBody>
      </p:sp>
      <p:sp>
        <p:nvSpPr>
          <p:cNvPr id="26" name="Line 54">
            <a:extLst>
              <a:ext uri="{FF2B5EF4-FFF2-40B4-BE49-F238E27FC236}">
                <a16:creationId xmlns:a16="http://schemas.microsoft.com/office/drawing/2014/main" id="{F2A3A56F-C26C-1248-9AA9-9E559DD168D3}"/>
              </a:ext>
            </a:extLst>
          </p:cNvPr>
          <p:cNvSpPr>
            <a:spLocks noChangeShapeType="1"/>
          </p:cNvSpPr>
          <p:nvPr/>
        </p:nvSpPr>
        <p:spPr bwMode="auto">
          <a:xfrm>
            <a:off x="10168494" y="2392470"/>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grpSp>
        <p:nvGrpSpPr>
          <p:cNvPr id="28" name="Group 7">
            <a:extLst>
              <a:ext uri="{FF2B5EF4-FFF2-40B4-BE49-F238E27FC236}">
                <a16:creationId xmlns:a16="http://schemas.microsoft.com/office/drawing/2014/main" id="{30DAFFD6-BD05-8742-B4A9-96156F4447EB}"/>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3424B203-6E46-D94C-9BA9-4385CE64CB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2AE2463C-203F-3D49-ABCF-B61078F6F14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1" name="Content Placeholder 2">
            <a:extLst>
              <a:ext uri="{FF2B5EF4-FFF2-40B4-BE49-F238E27FC236}">
                <a16:creationId xmlns:a16="http://schemas.microsoft.com/office/drawing/2014/main" id="{758925D8-6568-014B-BCE6-4A460DBDE2F4}"/>
              </a:ext>
            </a:extLst>
          </p:cNvPr>
          <p:cNvSpPr txBox="1">
            <a:spLocks/>
          </p:cNvSpPr>
          <p:nvPr/>
        </p:nvSpPr>
        <p:spPr bwMode="auto">
          <a:xfrm>
            <a:off x="604859" y="4843209"/>
            <a:ext cx="10877529" cy="116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600"/>
              </a:spcAft>
            </a:pPr>
            <a:endParaRPr lang="en-US" sz="700" b="0" kern="0" dirty="0">
              <a:solidFill>
                <a:srgbClr val="000000"/>
              </a:solidFill>
            </a:endParaRPr>
          </a:p>
          <a:p>
            <a:pPr>
              <a:spcAft>
                <a:spcPts val="600"/>
              </a:spcAft>
            </a:pPr>
            <a:r>
              <a:rPr lang="en-US" altLang="en-US" sz="2200" b="0" kern="0" dirty="0"/>
              <a:t>Primary endpoint: HIV-1 RNA ≥ 50 copies/mL at Wk 48 by FDA snapshot in ITT-E</a:t>
            </a:r>
          </a:p>
          <a:p>
            <a:pPr>
              <a:spcAft>
                <a:spcPts val="600"/>
              </a:spcAft>
            </a:pPr>
            <a:r>
              <a:rPr lang="en-US" altLang="en-US" sz="2200" b="0" kern="0" dirty="0"/>
              <a:t>Secondary endpoints: HIV-1 RNA &lt; 50 copies/mL at Wk 48 by FDA snapshot in ITT-E, </a:t>
            </a:r>
            <a:br>
              <a:rPr lang="en-US" altLang="en-US" sz="2200" b="0" kern="0" dirty="0"/>
            </a:br>
            <a:r>
              <a:rPr lang="en-US" altLang="en-US" sz="2200" b="0" kern="0" dirty="0"/>
              <a:t>safety and tolerability, VF, resistance, and treatment preference</a:t>
            </a:r>
          </a:p>
          <a:p>
            <a:pPr>
              <a:spcAft>
                <a:spcPts val="600"/>
              </a:spcAft>
            </a:pPr>
            <a:endParaRPr lang="en-US" sz="2200" b="0" kern="0" dirty="0">
              <a:solidFill>
                <a:srgbClr val="000000"/>
              </a:solidFill>
            </a:endParaRPr>
          </a:p>
        </p:txBody>
      </p:sp>
      <p:sp>
        <p:nvSpPr>
          <p:cNvPr id="32" name="Line 54">
            <a:extLst>
              <a:ext uri="{FF2B5EF4-FFF2-40B4-BE49-F238E27FC236}">
                <a16:creationId xmlns:a16="http://schemas.microsoft.com/office/drawing/2014/main" id="{B4A43BE9-10EC-9F4F-90BE-129F0BEADA6C}"/>
              </a:ext>
            </a:extLst>
          </p:cNvPr>
          <p:cNvSpPr>
            <a:spLocks noChangeShapeType="1"/>
          </p:cNvSpPr>
          <p:nvPr/>
        </p:nvSpPr>
        <p:spPr bwMode="auto">
          <a:xfrm>
            <a:off x="3481605" y="2510167"/>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33" name="TextBox 32">
            <a:extLst>
              <a:ext uri="{FF2B5EF4-FFF2-40B4-BE49-F238E27FC236}">
                <a16:creationId xmlns:a16="http://schemas.microsoft.com/office/drawing/2014/main" id="{863B21AC-E767-4840-9C27-C66F4A4034E2}"/>
              </a:ext>
            </a:extLst>
          </p:cNvPr>
          <p:cNvSpPr txBox="1"/>
          <p:nvPr/>
        </p:nvSpPr>
        <p:spPr bwMode="auto">
          <a:xfrm>
            <a:off x="2602245" y="2031138"/>
            <a:ext cx="16723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b="0" i="1" dirty="0">
                <a:solidFill>
                  <a:schemeClr val="bg1"/>
                </a:solidFill>
                <a:latin typeface="Calibri" panose="020F0502020204030204" pitchFamily="34" charset="0"/>
              </a:rPr>
              <a:t>Stratified by prior CAB + RPV exposure</a:t>
            </a:r>
          </a:p>
        </p:txBody>
      </p:sp>
      <p:sp>
        <p:nvSpPr>
          <p:cNvPr id="34" name="Line 54">
            <a:extLst>
              <a:ext uri="{FF2B5EF4-FFF2-40B4-BE49-F238E27FC236}">
                <a16:creationId xmlns:a16="http://schemas.microsoft.com/office/drawing/2014/main" id="{ADCAB9E1-7A23-400C-A281-7C19F25FDDED}"/>
              </a:ext>
            </a:extLst>
          </p:cNvPr>
          <p:cNvSpPr>
            <a:spLocks noChangeShapeType="1"/>
          </p:cNvSpPr>
          <p:nvPr/>
        </p:nvSpPr>
        <p:spPr bwMode="auto">
          <a:xfrm>
            <a:off x="7475360" y="2392470"/>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691319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ATLAS-2M: Virologic Outcomes at Wk 48 in ITT-E by </a:t>
            </a:r>
            <a:br>
              <a:rPr lang="en-US" dirty="0"/>
            </a:br>
            <a:r>
              <a:rPr lang="en-US" dirty="0"/>
              <a:t>FDA Snapshot</a:t>
            </a:r>
          </a:p>
        </p:txBody>
      </p:sp>
      <p:grpSp>
        <p:nvGrpSpPr>
          <p:cNvPr id="8" name="Group 7">
            <a:extLst>
              <a:ext uri="{FF2B5EF4-FFF2-40B4-BE49-F238E27FC236}">
                <a16:creationId xmlns:a16="http://schemas.microsoft.com/office/drawing/2014/main" id="{8716CC3C-6851-9B4E-83D9-5F07C6C7586D}"/>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FA0F60BB-C160-DB48-947E-DAF46A4EBF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620FA4B3-6731-F44E-9268-92F6E1DDC52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3AAD6483-2118-2846-BEBB-03A8994E68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Overton. CROI 2020. Abstr 34. Reproduced with permission. </a:t>
            </a:r>
            <a:endParaRPr lang="en-US" altLang="en-US" sz="1200" b="0" dirty="0">
              <a:solidFill>
                <a:schemeClr val="bg2"/>
              </a:solidFill>
              <a:latin typeface="Calibri" panose="020F0502020204030204" pitchFamily="34" charset="0"/>
              <a:cs typeface="+mn-cs"/>
            </a:endParaRPr>
          </a:p>
        </p:txBody>
      </p:sp>
      <p:sp>
        <p:nvSpPr>
          <p:cNvPr id="13" name="Down Arrow 10">
            <a:extLst>
              <a:ext uri="{FF2B5EF4-FFF2-40B4-BE49-F238E27FC236}">
                <a16:creationId xmlns:a16="http://schemas.microsoft.com/office/drawing/2014/main" id="{879A43A1-1DE3-1243-8E68-6D14D6177701}"/>
              </a:ext>
            </a:extLst>
          </p:cNvPr>
          <p:cNvSpPr/>
          <p:nvPr/>
        </p:nvSpPr>
        <p:spPr>
          <a:xfrm rot="16200000">
            <a:off x="8548961" y="1370119"/>
            <a:ext cx="529398" cy="1392248"/>
          </a:xfrm>
          <a:prstGeom prst="downArrow">
            <a:avLst/>
          </a:prstGeom>
          <a:solidFill>
            <a:schemeClr val="accent3"/>
          </a:solidFill>
          <a:ln w="25400" cap="flat" cmpd="sng" algn="ctr">
            <a:noFill/>
            <a:prstDash val="solid"/>
          </a:ln>
          <a:effectLst/>
        </p:spPr>
        <p:txBody>
          <a:bodyPr anchor="ctr"/>
          <a:lstStyle/>
          <a:p>
            <a:pPr algn="ctr">
              <a:defRPr/>
            </a:pPr>
            <a:endParaRPr lang="en-US" sz="1400" kern="0" dirty="0">
              <a:solidFill>
                <a:schemeClr val="bg1"/>
              </a:solidFill>
              <a:latin typeface="Calibri" panose="020F0502020204030204" pitchFamily="34" charset="0"/>
            </a:endParaRPr>
          </a:p>
        </p:txBody>
      </p:sp>
      <p:sp>
        <p:nvSpPr>
          <p:cNvPr id="14" name="TextBox 26">
            <a:extLst>
              <a:ext uri="{FF2B5EF4-FFF2-40B4-BE49-F238E27FC236}">
                <a16:creationId xmlns:a16="http://schemas.microsoft.com/office/drawing/2014/main" id="{7A475941-415B-F841-A065-D3EC5CDA366B}"/>
              </a:ext>
            </a:extLst>
          </p:cNvPr>
          <p:cNvSpPr txBox="1">
            <a:spLocks noChangeArrowheads="1"/>
          </p:cNvSpPr>
          <p:nvPr/>
        </p:nvSpPr>
        <p:spPr bwMode="auto">
          <a:xfrm>
            <a:off x="8083433" y="1910720"/>
            <a:ext cx="1344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buNone/>
              <a:defRPr/>
            </a:pPr>
            <a:r>
              <a:rPr lang="en-GB" altLang="en-US" sz="1400" b="1" kern="0" dirty="0"/>
              <a:t>Q4W</a:t>
            </a:r>
            <a:endParaRPr lang="en-US" altLang="en-US" sz="1400" b="1" kern="0" dirty="0"/>
          </a:p>
        </p:txBody>
      </p:sp>
      <p:sp>
        <p:nvSpPr>
          <p:cNvPr id="15" name="Down Arrow 11">
            <a:extLst>
              <a:ext uri="{FF2B5EF4-FFF2-40B4-BE49-F238E27FC236}">
                <a16:creationId xmlns:a16="http://schemas.microsoft.com/office/drawing/2014/main" id="{CAECEC51-2DF6-2343-A31E-7F422D165B65}"/>
              </a:ext>
            </a:extLst>
          </p:cNvPr>
          <p:cNvSpPr/>
          <p:nvPr/>
        </p:nvSpPr>
        <p:spPr>
          <a:xfrm rot="5400000">
            <a:off x="7166310" y="1376150"/>
            <a:ext cx="529400" cy="1380200"/>
          </a:xfrm>
          <a:prstGeom prst="downArrow">
            <a:avLst/>
          </a:prstGeom>
          <a:solidFill>
            <a:schemeClr val="accent1"/>
          </a:solidFill>
          <a:ln w="25400" cap="flat" cmpd="sng" algn="ctr">
            <a:noFill/>
            <a:prstDash val="solid"/>
          </a:ln>
          <a:effectLst/>
        </p:spPr>
        <p:txBody>
          <a:bodyPr anchor="ctr"/>
          <a:lstStyle/>
          <a:p>
            <a:pPr algn="ctr">
              <a:defRPr/>
            </a:pPr>
            <a:endParaRPr lang="en-US" sz="1400" kern="0" dirty="0">
              <a:solidFill>
                <a:schemeClr val="bg1"/>
              </a:solidFill>
              <a:latin typeface="Calibri" panose="020F0502020204030204" pitchFamily="34" charset="0"/>
            </a:endParaRPr>
          </a:p>
        </p:txBody>
      </p:sp>
      <p:sp>
        <p:nvSpPr>
          <p:cNvPr id="16" name="TextBox 24">
            <a:extLst>
              <a:ext uri="{FF2B5EF4-FFF2-40B4-BE49-F238E27FC236}">
                <a16:creationId xmlns:a16="http://schemas.microsoft.com/office/drawing/2014/main" id="{BFFBF844-8C6C-954B-BAC1-AB4C0294E9F3}"/>
              </a:ext>
            </a:extLst>
          </p:cNvPr>
          <p:cNvSpPr txBox="1">
            <a:spLocks noChangeArrowheads="1"/>
          </p:cNvSpPr>
          <p:nvPr/>
        </p:nvSpPr>
        <p:spPr bwMode="auto">
          <a:xfrm>
            <a:off x="6760887" y="1912873"/>
            <a:ext cx="1428955" cy="307777"/>
          </a:xfrm>
          <a:prstGeom prst="rect">
            <a:avLst/>
          </a:prstGeom>
          <a:noFill/>
          <a:ln>
            <a:noFill/>
          </a:ln>
          <a:effectLst>
            <a:glow rad="127000">
              <a:schemeClr val="bg1"/>
            </a:glow>
            <a:outerShdw blurRad="1193800" dist="50800" dir="5400000" algn="ctr" rotWithShape="0">
              <a:schemeClr val="bg1">
                <a:alpha val="0"/>
              </a:schemeClr>
            </a:outerShdw>
            <a:reflection stA="0" endPos="76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Aft>
                <a:spcPts val="0"/>
              </a:spcAft>
            </a:pPr>
            <a:r>
              <a:rPr lang="en-US" sz="1400" b="1" dirty="0"/>
              <a:t>Q8W</a:t>
            </a:r>
          </a:p>
        </p:txBody>
      </p:sp>
      <p:sp>
        <p:nvSpPr>
          <p:cNvPr id="18" name="Content Placeholder 1">
            <a:extLst>
              <a:ext uri="{FF2B5EF4-FFF2-40B4-BE49-F238E27FC236}">
                <a16:creationId xmlns:a16="http://schemas.microsoft.com/office/drawing/2014/main" id="{7CD45278-0721-3445-B579-A383AC383D98}"/>
              </a:ext>
            </a:extLst>
          </p:cNvPr>
          <p:cNvSpPr txBox="1">
            <a:spLocks/>
          </p:cNvSpPr>
          <p:nvPr/>
        </p:nvSpPr>
        <p:spPr>
          <a:xfrm>
            <a:off x="6902820" y="3757973"/>
            <a:ext cx="2540163" cy="249139"/>
          </a:xfrm>
          <a:prstGeom prst="rect">
            <a:avLst/>
          </a:prstGeom>
        </p:spPr>
        <p:txBody>
          <a:bodyPr/>
          <a:lstStyle>
            <a:lvl1pPr marL="190500" indent="-190500" algn="l" rtl="0" eaLnBrk="0" fontAlgn="base" hangingPunct="0">
              <a:spcBef>
                <a:spcPct val="0"/>
              </a:spcBef>
              <a:spcAft>
                <a:spcPts val="500"/>
              </a:spcAft>
              <a:buClr>
                <a:srgbClr val="E31836"/>
              </a:buClr>
              <a:buSzPct val="115000"/>
              <a:buFont typeface="Arial" charset="0"/>
              <a:buChar char="•"/>
              <a:defRPr sz="2200">
                <a:solidFill>
                  <a:schemeClr val="tx1"/>
                </a:solidFill>
                <a:latin typeface="Arial" panose="020B0604020202020204" pitchFamily="34" charset="0"/>
                <a:ea typeface="+mn-ea"/>
                <a:cs typeface="Arial" panose="020B0604020202020204" pitchFamily="34" charset="0"/>
              </a:defRPr>
            </a:lvl1pPr>
            <a:lvl2pPr marL="473075" indent="-257175" algn="l" rtl="0" eaLnBrk="0" fontAlgn="base" hangingPunct="0">
              <a:spcBef>
                <a:spcPct val="0"/>
              </a:spcBef>
              <a:spcAft>
                <a:spcPts val="300"/>
              </a:spcAft>
              <a:buClr>
                <a:srgbClr val="E31836"/>
              </a:buClr>
              <a:buSzPct val="115000"/>
              <a:buFont typeface="Arial" charset="0"/>
              <a:buChar char="–"/>
              <a:defRPr sz="2000">
                <a:solidFill>
                  <a:schemeClr val="tx1"/>
                </a:solidFill>
                <a:latin typeface="Arial" panose="020B0604020202020204" pitchFamily="34" charset="0"/>
                <a:cs typeface="Arial" panose="020B0604020202020204" pitchFamily="34" charset="0"/>
              </a:defRPr>
            </a:lvl2pPr>
            <a:lvl3pPr marL="639763" indent="-158750" algn="l" rtl="0" eaLnBrk="0" fontAlgn="base" hangingPunct="0">
              <a:spcBef>
                <a:spcPct val="0"/>
              </a:spcBef>
              <a:spcAft>
                <a:spcPts val="300"/>
              </a:spcAft>
              <a:buClr>
                <a:srgbClr val="E31836"/>
              </a:buClr>
              <a:buSzPct val="115000"/>
              <a:buFont typeface="Arial" charset="0"/>
              <a:buChar char="•"/>
              <a:defRPr lang="en-US" dirty="0">
                <a:solidFill>
                  <a:schemeClr val="tx1"/>
                </a:solidFill>
                <a:latin typeface="Arial" panose="020B0604020202020204" pitchFamily="34" charset="0"/>
                <a:cs typeface="Arial" panose="020B0604020202020204" pitchFamily="34" charset="0"/>
              </a:defRPr>
            </a:lvl3pPr>
            <a:lvl4pPr marL="798513" indent="-142875" algn="l" rtl="0" eaLnBrk="0" fontAlgn="base" hangingPunct="0">
              <a:spcBef>
                <a:spcPct val="0"/>
              </a:spcBef>
              <a:spcAft>
                <a:spcPts val="300"/>
              </a:spcAft>
              <a:buClr>
                <a:srgbClr val="E31836"/>
              </a:buClr>
              <a:buSzPct val="115000"/>
              <a:buFont typeface="Arial" charset="0"/>
              <a:buChar char="-"/>
              <a:defRPr lang="en-US" sz="1600" dirty="0">
                <a:solidFill>
                  <a:schemeClr val="tx1"/>
                </a:solidFill>
                <a:latin typeface="Arial" panose="020B0604020202020204" pitchFamily="34" charset="0"/>
                <a:cs typeface="Arial" panose="020B0604020202020204" pitchFamily="34" charset="0"/>
              </a:defRPr>
            </a:lvl4pPr>
            <a:lvl5pPr marL="922338" indent="-114300" algn="l" defTabSz="923925" rtl="0" eaLnBrk="0" fontAlgn="base" hangingPunct="0">
              <a:spcBef>
                <a:spcPct val="0"/>
              </a:spcBef>
              <a:spcAft>
                <a:spcPts val="300"/>
              </a:spcAft>
              <a:buClr>
                <a:srgbClr val="E31836"/>
              </a:buClr>
              <a:buSzPct val="115000"/>
              <a:buFont typeface="Arial" charset="0"/>
              <a:buChar char="•"/>
              <a:defRPr lang="en-GB" sz="1400" dirty="0">
                <a:solidFill>
                  <a:schemeClr val="tx1"/>
                </a:solidFill>
                <a:latin typeface="Arial" panose="020B0604020202020204" pitchFamily="34" charset="0"/>
                <a:cs typeface="Arial" panose="020B0604020202020204" pitchFamily="34" charset="0"/>
              </a:defRPr>
            </a:lvl5pPr>
            <a:lvl6pPr marL="668338" indent="0" algn="l" rtl="0" eaLnBrk="1" fontAlgn="base" hangingPunct="1">
              <a:spcBef>
                <a:spcPct val="20000"/>
              </a:spcBef>
              <a:spcAft>
                <a:spcPct val="0"/>
              </a:spcAft>
              <a:buClr>
                <a:srgbClr val="B61229"/>
              </a:buClr>
              <a:buSzPct val="115000"/>
              <a:buFont typeface="Arial" charset="0"/>
              <a:buNone/>
              <a:defRPr sz="1000">
                <a:solidFill>
                  <a:schemeClr val="bg2"/>
                </a:solidFill>
                <a:latin typeface="+mn-lt"/>
                <a:cs typeface="+mn-cs"/>
              </a:defRPr>
            </a:lvl6pPr>
            <a:lvl7pPr marL="14478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7pPr>
            <a:lvl8pPr marL="19050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8pPr>
            <a:lvl9pPr marL="23622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9pPr>
          </a:lstStyle>
          <a:p>
            <a:pPr marL="0" indent="0" algn="ctr">
              <a:buClr>
                <a:srgbClr val="C00000"/>
              </a:buClr>
              <a:buNone/>
            </a:pPr>
            <a:r>
              <a:rPr lang="en-US" sz="1600" b="1" kern="0" dirty="0">
                <a:solidFill>
                  <a:schemeClr val="bg1"/>
                </a:solidFill>
                <a:latin typeface="Calibri" panose="020F0502020204030204" pitchFamily="34" charset="0"/>
              </a:rPr>
              <a:t>Difference (%)</a:t>
            </a:r>
          </a:p>
        </p:txBody>
      </p:sp>
      <p:sp>
        <p:nvSpPr>
          <p:cNvPr id="19" name="TextBox 18">
            <a:extLst>
              <a:ext uri="{FF2B5EF4-FFF2-40B4-BE49-F238E27FC236}">
                <a16:creationId xmlns:a16="http://schemas.microsoft.com/office/drawing/2014/main" id="{85209D8D-60CC-4642-88EF-AC9847C64AB9}"/>
              </a:ext>
            </a:extLst>
          </p:cNvPr>
          <p:cNvSpPr txBox="1"/>
          <p:nvPr/>
        </p:nvSpPr>
        <p:spPr>
          <a:xfrm>
            <a:off x="7708434" y="2875415"/>
            <a:ext cx="383671" cy="215444"/>
          </a:xfrm>
          <a:prstGeom prst="rect">
            <a:avLst/>
          </a:prstGeom>
          <a:noFill/>
        </p:spPr>
        <p:txBody>
          <a:bodyPr wrap="square" lIns="0" tIns="0" rIns="0" bIns="0" rtlCol="0">
            <a:spAutoFit/>
          </a:bodyPr>
          <a:lstStyle/>
          <a:p>
            <a:pPr algn="ctr">
              <a:buNone/>
            </a:pPr>
            <a:r>
              <a:rPr lang="en-US" sz="1400" dirty="0">
                <a:solidFill>
                  <a:schemeClr val="bg1"/>
                </a:solidFill>
                <a:latin typeface="Calibri" panose="020F0502020204030204" pitchFamily="34" charset="0"/>
              </a:rPr>
              <a:t>-0.6</a:t>
            </a:r>
          </a:p>
        </p:txBody>
      </p:sp>
      <p:sp>
        <p:nvSpPr>
          <p:cNvPr id="20" name="TextBox 19">
            <a:extLst>
              <a:ext uri="{FF2B5EF4-FFF2-40B4-BE49-F238E27FC236}">
                <a16:creationId xmlns:a16="http://schemas.microsoft.com/office/drawing/2014/main" id="{7F6A3990-A108-9148-B99D-D875949FE4FC}"/>
              </a:ext>
            </a:extLst>
          </p:cNvPr>
          <p:cNvSpPr txBox="1"/>
          <p:nvPr/>
        </p:nvSpPr>
        <p:spPr>
          <a:xfrm>
            <a:off x="8287809" y="2881646"/>
            <a:ext cx="383671" cy="215444"/>
          </a:xfrm>
          <a:prstGeom prst="rect">
            <a:avLst/>
          </a:prstGeom>
          <a:noFill/>
        </p:spPr>
        <p:txBody>
          <a:bodyPr wrap="square" lIns="0" tIns="0" rIns="0" bIns="0" rtlCol="0">
            <a:spAutoFit/>
          </a:bodyPr>
          <a:lstStyle/>
          <a:p>
            <a:pPr algn="ctr">
              <a:buNone/>
            </a:pPr>
            <a:r>
              <a:rPr lang="en-US" sz="1400" dirty="0">
                <a:solidFill>
                  <a:schemeClr val="bg1"/>
                </a:solidFill>
                <a:latin typeface="Calibri" panose="020F0502020204030204" pitchFamily="34" charset="0"/>
              </a:rPr>
              <a:t>2.2</a:t>
            </a:r>
            <a:endParaRPr lang="en-US" sz="1050"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B33C93CE-2457-9D47-9811-E2C0E89A1CA2}"/>
              </a:ext>
            </a:extLst>
          </p:cNvPr>
          <p:cNvSpPr txBox="1"/>
          <p:nvPr/>
        </p:nvSpPr>
        <p:spPr>
          <a:xfrm>
            <a:off x="8150013" y="2545316"/>
            <a:ext cx="230832" cy="215444"/>
          </a:xfrm>
          <a:prstGeom prst="rect">
            <a:avLst/>
          </a:prstGeom>
          <a:noFill/>
        </p:spPr>
        <p:txBody>
          <a:bodyPr wrap="none" lIns="0" tIns="0" rIns="0" bIns="0" rtlCol="0">
            <a:spAutoFit/>
          </a:bodyPr>
          <a:lstStyle/>
          <a:p>
            <a:pPr>
              <a:buNone/>
            </a:pPr>
            <a:r>
              <a:rPr lang="en-US" sz="1400" dirty="0">
                <a:solidFill>
                  <a:schemeClr val="bg1"/>
                </a:solidFill>
                <a:latin typeface="Calibri" panose="020F0502020204030204" pitchFamily="34" charset="0"/>
              </a:rPr>
              <a:t>0.8</a:t>
            </a:r>
            <a:endParaRPr lang="en-US" sz="1050"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B7927378-364A-9648-9BCA-58E7F8E6CA89}"/>
              </a:ext>
            </a:extLst>
          </p:cNvPr>
          <p:cNvSpPr txBox="1"/>
          <p:nvPr/>
        </p:nvSpPr>
        <p:spPr>
          <a:xfrm>
            <a:off x="8737100" y="3015560"/>
            <a:ext cx="972356" cy="443198"/>
          </a:xfrm>
          <a:prstGeom prst="rect">
            <a:avLst/>
          </a:prstGeom>
          <a:noFill/>
          <a:effectLst>
            <a:glow rad="127000">
              <a:schemeClr val="bg1"/>
            </a:glow>
            <a:outerShdw blurRad="1193800" dist="50800" dir="5400000" algn="ctr" rotWithShape="0">
              <a:schemeClr val="bg1">
                <a:alpha val="0"/>
              </a:schemeClr>
            </a:outerShdw>
            <a:reflection stA="0" endPos="76000" dir="5400000" sy="-100000" algn="bl" rotWithShape="0"/>
          </a:effectLst>
        </p:spPr>
        <p:txBody>
          <a:bodyPr wrap="square" lIns="0" tIns="0" rIns="0" bIns="0" rtlCol="0">
            <a:spAutoFit/>
          </a:bodyPr>
          <a:lstStyle/>
          <a:p>
            <a:pPr>
              <a:lnSpc>
                <a:spcPct val="90000"/>
              </a:lnSpc>
            </a:pPr>
            <a:r>
              <a:rPr lang="en-US" sz="1600" dirty="0">
                <a:solidFill>
                  <a:schemeClr val="bg1"/>
                </a:solidFill>
                <a:latin typeface="Calibri" panose="020F0502020204030204" pitchFamily="34" charset="0"/>
              </a:rPr>
              <a:t>4% NI</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margin</a:t>
            </a:r>
          </a:p>
        </p:txBody>
      </p:sp>
      <p:cxnSp>
        <p:nvCxnSpPr>
          <p:cNvPr id="23" name="Straight Connector 22">
            <a:extLst>
              <a:ext uri="{FF2B5EF4-FFF2-40B4-BE49-F238E27FC236}">
                <a16:creationId xmlns:a16="http://schemas.microsoft.com/office/drawing/2014/main" id="{937E4BE4-B5A8-1B45-9E4B-F09885ABCB8A}"/>
              </a:ext>
            </a:extLst>
          </p:cNvPr>
          <p:cNvCxnSpPr>
            <a:cxnSpLocks/>
          </p:cNvCxnSpPr>
          <p:nvPr/>
        </p:nvCxnSpPr>
        <p:spPr>
          <a:xfrm>
            <a:off x="8673484" y="2199979"/>
            <a:ext cx="0" cy="1334277"/>
          </a:xfrm>
          <a:prstGeom prst="line">
            <a:avLst/>
          </a:prstGeom>
          <a:noFill/>
          <a:ln w="19050" cap="flat" cmpd="sng" algn="ctr">
            <a:solidFill>
              <a:srgbClr val="002F5F"/>
            </a:solidFill>
            <a:prstDash val="sysDash"/>
          </a:ln>
          <a:effectLst/>
        </p:spPr>
      </p:cxnSp>
      <p:sp>
        <p:nvSpPr>
          <p:cNvPr id="32" name="Content Placeholder 1">
            <a:extLst>
              <a:ext uri="{FF2B5EF4-FFF2-40B4-BE49-F238E27FC236}">
                <a16:creationId xmlns:a16="http://schemas.microsoft.com/office/drawing/2014/main" id="{306BB421-0C14-5F45-8A9A-6ABD2470C7C4}"/>
              </a:ext>
            </a:extLst>
          </p:cNvPr>
          <p:cNvSpPr txBox="1">
            <a:spLocks/>
          </p:cNvSpPr>
          <p:nvPr/>
        </p:nvSpPr>
        <p:spPr>
          <a:xfrm>
            <a:off x="6822205" y="6028166"/>
            <a:ext cx="2540162" cy="221939"/>
          </a:xfrm>
          <a:prstGeom prst="rect">
            <a:avLst/>
          </a:prstGeom>
        </p:spPr>
        <p:txBody>
          <a:bodyPr/>
          <a:lstStyle>
            <a:lvl1pPr marL="190500" indent="-190500" algn="l" rtl="0" eaLnBrk="0" fontAlgn="base" hangingPunct="0">
              <a:spcBef>
                <a:spcPct val="0"/>
              </a:spcBef>
              <a:spcAft>
                <a:spcPts val="500"/>
              </a:spcAft>
              <a:buClr>
                <a:srgbClr val="E31836"/>
              </a:buClr>
              <a:buSzPct val="115000"/>
              <a:buFont typeface="Arial" charset="0"/>
              <a:buChar char="•"/>
              <a:defRPr sz="2200">
                <a:solidFill>
                  <a:schemeClr val="tx1"/>
                </a:solidFill>
                <a:latin typeface="Arial" panose="020B0604020202020204" pitchFamily="34" charset="0"/>
                <a:ea typeface="+mn-ea"/>
                <a:cs typeface="Arial" panose="020B0604020202020204" pitchFamily="34" charset="0"/>
              </a:defRPr>
            </a:lvl1pPr>
            <a:lvl2pPr marL="473075" indent="-257175" algn="l" rtl="0" eaLnBrk="0" fontAlgn="base" hangingPunct="0">
              <a:spcBef>
                <a:spcPct val="0"/>
              </a:spcBef>
              <a:spcAft>
                <a:spcPts val="300"/>
              </a:spcAft>
              <a:buClr>
                <a:srgbClr val="E31836"/>
              </a:buClr>
              <a:buSzPct val="115000"/>
              <a:buFont typeface="Arial" charset="0"/>
              <a:buChar char="–"/>
              <a:defRPr sz="2000">
                <a:solidFill>
                  <a:schemeClr val="tx1"/>
                </a:solidFill>
                <a:latin typeface="Arial" panose="020B0604020202020204" pitchFamily="34" charset="0"/>
                <a:cs typeface="Arial" panose="020B0604020202020204" pitchFamily="34" charset="0"/>
              </a:defRPr>
            </a:lvl2pPr>
            <a:lvl3pPr marL="639763" indent="-158750" algn="l" rtl="0" eaLnBrk="0" fontAlgn="base" hangingPunct="0">
              <a:spcBef>
                <a:spcPct val="0"/>
              </a:spcBef>
              <a:spcAft>
                <a:spcPts val="300"/>
              </a:spcAft>
              <a:buClr>
                <a:srgbClr val="E31836"/>
              </a:buClr>
              <a:buSzPct val="115000"/>
              <a:buFont typeface="Arial" charset="0"/>
              <a:buChar char="•"/>
              <a:defRPr lang="en-US" dirty="0">
                <a:solidFill>
                  <a:schemeClr val="tx1"/>
                </a:solidFill>
                <a:latin typeface="Arial" panose="020B0604020202020204" pitchFamily="34" charset="0"/>
                <a:cs typeface="Arial" panose="020B0604020202020204" pitchFamily="34" charset="0"/>
              </a:defRPr>
            </a:lvl3pPr>
            <a:lvl4pPr marL="798513" indent="-142875" algn="l" rtl="0" eaLnBrk="0" fontAlgn="base" hangingPunct="0">
              <a:spcBef>
                <a:spcPct val="0"/>
              </a:spcBef>
              <a:spcAft>
                <a:spcPts val="300"/>
              </a:spcAft>
              <a:buClr>
                <a:srgbClr val="E31836"/>
              </a:buClr>
              <a:buSzPct val="115000"/>
              <a:buFont typeface="Arial" charset="0"/>
              <a:buChar char="-"/>
              <a:defRPr lang="en-US" sz="1600" dirty="0">
                <a:solidFill>
                  <a:schemeClr val="tx1"/>
                </a:solidFill>
                <a:latin typeface="Arial" panose="020B0604020202020204" pitchFamily="34" charset="0"/>
                <a:cs typeface="Arial" panose="020B0604020202020204" pitchFamily="34" charset="0"/>
              </a:defRPr>
            </a:lvl4pPr>
            <a:lvl5pPr marL="922338" indent="-114300" algn="l" defTabSz="923925" rtl="0" eaLnBrk="0" fontAlgn="base" hangingPunct="0">
              <a:spcBef>
                <a:spcPct val="0"/>
              </a:spcBef>
              <a:spcAft>
                <a:spcPts val="300"/>
              </a:spcAft>
              <a:buClr>
                <a:srgbClr val="E31836"/>
              </a:buClr>
              <a:buSzPct val="115000"/>
              <a:buFont typeface="Arial" charset="0"/>
              <a:buChar char="•"/>
              <a:defRPr lang="en-GB" sz="1400" dirty="0">
                <a:solidFill>
                  <a:schemeClr val="tx1"/>
                </a:solidFill>
                <a:latin typeface="Arial" panose="020B0604020202020204" pitchFamily="34" charset="0"/>
                <a:cs typeface="Arial" panose="020B0604020202020204" pitchFamily="34" charset="0"/>
              </a:defRPr>
            </a:lvl5pPr>
            <a:lvl6pPr marL="668338" indent="0" algn="l" rtl="0" eaLnBrk="1" fontAlgn="base" hangingPunct="1">
              <a:spcBef>
                <a:spcPct val="20000"/>
              </a:spcBef>
              <a:spcAft>
                <a:spcPct val="0"/>
              </a:spcAft>
              <a:buClr>
                <a:srgbClr val="B61229"/>
              </a:buClr>
              <a:buSzPct val="115000"/>
              <a:buFont typeface="Arial" charset="0"/>
              <a:buNone/>
              <a:defRPr sz="1000">
                <a:solidFill>
                  <a:schemeClr val="bg2"/>
                </a:solidFill>
                <a:latin typeface="+mn-lt"/>
                <a:cs typeface="+mn-cs"/>
              </a:defRPr>
            </a:lvl6pPr>
            <a:lvl7pPr marL="14478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7pPr>
            <a:lvl8pPr marL="19050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8pPr>
            <a:lvl9pPr marL="23622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9pPr>
          </a:lstStyle>
          <a:p>
            <a:pPr marL="0" indent="0" algn="ctr">
              <a:buClr>
                <a:srgbClr val="C00000"/>
              </a:buClr>
              <a:buNone/>
            </a:pPr>
            <a:r>
              <a:rPr lang="en-US" sz="1600" b="1" kern="0" dirty="0">
                <a:solidFill>
                  <a:schemeClr val="bg1"/>
                </a:solidFill>
                <a:latin typeface="Calibri" panose="020F0502020204030204" pitchFamily="34" charset="0"/>
              </a:rPr>
              <a:t>Difference (%)</a:t>
            </a:r>
          </a:p>
        </p:txBody>
      </p:sp>
      <p:sp>
        <p:nvSpPr>
          <p:cNvPr id="34" name="TextBox 33">
            <a:extLst>
              <a:ext uri="{FF2B5EF4-FFF2-40B4-BE49-F238E27FC236}">
                <a16:creationId xmlns:a16="http://schemas.microsoft.com/office/drawing/2014/main" id="{FE1BBFC0-7442-9441-BCCA-CBC3776DC11F}"/>
              </a:ext>
            </a:extLst>
          </p:cNvPr>
          <p:cNvSpPr txBox="1"/>
          <p:nvPr/>
        </p:nvSpPr>
        <p:spPr>
          <a:xfrm>
            <a:off x="7406599" y="4961205"/>
            <a:ext cx="383671" cy="215445"/>
          </a:xfrm>
          <a:prstGeom prst="rect">
            <a:avLst/>
          </a:prstGeom>
          <a:noFill/>
        </p:spPr>
        <p:txBody>
          <a:bodyPr wrap="square" lIns="0" tIns="0" rIns="0" bIns="0" rtlCol="0">
            <a:spAutoFit/>
          </a:bodyPr>
          <a:lstStyle/>
          <a:p>
            <a:pPr algn="ctr">
              <a:buNone/>
            </a:pPr>
            <a:r>
              <a:rPr lang="en-US" sz="1400" dirty="0">
                <a:solidFill>
                  <a:schemeClr val="bg1"/>
                </a:solidFill>
                <a:latin typeface="Calibri" panose="020F0502020204030204" pitchFamily="34" charset="0"/>
              </a:rPr>
              <a:t>-2.1</a:t>
            </a:r>
          </a:p>
        </p:txBody>
      </p:sp>
      <p:sp>
        <p:nvSpPr>
          <p:cNvPr id="35" name="TextBox 34">
            <a:extLst>
              <a:ext uri="{FF2B5EF4-FFF2-40B4-BE49-F238E27FC236}">
                <a16:creationId xmlns:a16="http://schemas.microsoft.com/office/drawing/2014/main" id="{A366CE1D-93C4-5742-B7A2-A32A0DC2EB71}"/>
              </a:ext>
            </a:extLst>
          </p:cNvPr>
          <p:cNvSpPr txBox="1"/>
          <p:nvPr/>
        </p:nvSpPr>
        <p:spPr>
          <a:xfrm>
            <a:off x="8578652" y="4951827"/>
            <a:ext cx="383671" cy="215445"/>
          </a:xfrm>
          <a:prstGeom prst="rect">
            <a:avLst/>
          </a:prstGeom>
          <a:noFill/>
        </p:spPr>
        <p:txBody>
          <a:bodyPr wrap="square" lIns="0" tIns="0" rIns="0" bIns="0" rtlCol="0">
            <a:spAutoFit/>
          </a:bodyPr>
          <a:lstStyle/>
          <a:p>
            <a:pPr algn="ctr">
              <a:buNone/>
            </a:pPr>
            <a:r>
              <a:rPr lang="en-US" sz="1400" dirty="0">
                <a:solidFill>
                  <a:schemeClr val="bg1"/>
                </a:solidFill>
                <a:latin typeface="Calibri" panose="020F0502020204030204" pitchFamily="34" charset="0"/>
              </a:rPr>
              <a:t>3.7</a:t>
            </a:r>
          </a:p>
        </p:txBody>
      </p:sp>
      <p:sp>
        <p:nvSpPr>
          <p:cNvPr id="36" name="TextBox 35">
            <a:extLst>
              <a:ext uri="{FF2B5EF4-FFF2-40B4-BE49-F238E27FC236}">
                <a16:creationId xmlns:a16="http://schemas.microsoft.com/office/drawing/2014/main" id="{FCA54EB9-D632-2543-AB0E-C7D7E21EFD2A}"/>
              </a:ext>
            </a:extLst>
          </p:cNvPr>
          <p:cNvSpPr txBox="1"/>
          <p:nvPr/>
        </p:nvSpPr>
        <p:spPr>
          <a:xfrm>
            <a:off x="8114763" y="4820258"/>
            <a:ext cx="230832" cy="215445"/>
          </a:xfrm>
          <a:prstGeom prst="rect">
            <a:avLst/>
          </a:prstGeom>
          <a:noFill/>
        </p:spPr>
        <p:txBody>
          <a:bodyPr wrap="none" lIns="0" tIns="0" rIns="0" bIns="0" rtlCol="0">
            <a:spAutoFit/>
          </a:bodyPr>
          <a:lstStyle/>
          <a:p>
            <a:pPr>
              <a:buNone/>
            </a:pPr>
            <a:r>
              <a:rPr lang="en-GB" sz="1400" dirty="0">
                <a:solidFill>
                  <a:schemeClr val="bg1"/>
                </a:solidFill>
                <a:latin typeface="Calibri" panose="020F0502020204030204" pitchFamily="34" charset="0"/>
              </a:rPr>
              <a:t>0.8</a:t>
            </a:r>
            <a:endParaRPr lang="en-US" sz="1400" dirty="0">
              <a:solidFill>
                <a:schemeClr val="bg1"/>
              </a:solidFill>
              <a:latin typeface="Calibri" panose="020F0502020204030204" pitchFamily="34" charset="0"/>
            </a:endParaRPr>
          </a:p>
        </p:txBody>
      </p:sp>
      <p:cxnSp>
        <p:nvCxnSpPr>
          <p:cNvPr id="37" name="Straight Connector 36">
            <a:extLst>
              <a:ext uri="{FF2B5EF4-FFF2-40B4-BE49-F238E27FC236}">
                <a16:creationId xmlns:a16="http://schemas.microsoft.com/office/drawing/2014/main" id="{E5E0E92B-09A7-514F-A353-6C21460D1459}"/>
              </a:ext>
            </a:extLst>
          </p:cNvPr>
          <p:cNvCxnSpPr>
            <a:cxnSpLocks/>
          </p:cNvCxnSpPr>
          <p:nvPr/>
        </p:nvCxnSpPr>
        <p:spPr>
          <a:xfrm flipH="1">
            <a:off x="6706866" y="4315360"/>
            <a:ext cx="1069" cy="1462753"/>
          </a:xfrm>
          <a:prstGeom prst="line">
            <a:avLst/>
          </a:prstGeom>
          <a:noFill/>
          <a:ln w="19050" cap="flat" cmpd="sng" algn="ctr">
            <a:solidFill>
              <a:schemeClr val="tx1"/>
            </a:solidFill>
            <a:prstDash val="sysDash"/>
          </a:ln>
          <a:effectLst/>
        </p:spPr>
      </p:cxnSp>
      <p:sp>
        <p:nvSpPr>
          <p:cNvPr id="39" name="Down Arrow 10">
            <a:extLst>
              <a:ext uri="{FF2B5EF4-FFF2-40B4-BE49-F238E27FC236}">
                <a16:creationId xmlns:a16="http://schemas.microsoft.com/office/drawing/2014/main" id="{8BD7C864-7649-EA49-8991-0F54ACAA8384}"/>
              </a:ext>
            </a:extLst>
          </p:cNvPr>
          <p:cNvSpPr/>
          <p:nvPr/>
        </p:nvSpPr>
        <p:spPr>
          <a:xfrm rot="16200000">
            <a:off x="8516099" y="3622515"/>
            <a:ext cx="529398" cy="1392247"/>
          </a:xfrm>
          <a:prstGeom prst="downArrow">
            <a:avLst/>
          </a:prstGeom>
          <a:solidFill>
            <a:schemeClr val="accent1"/>
          </a:solidFill>
          <a:ln w="25400" cap="flat" cmpd="sng" algn="ctr">
            <a:noFill/>
            <a:prstDash val="solid"/>
          </a:ln>
          <a:effectLst/>
        </p:spPr>
        <p:txBody>
          <a:bodyPr anchor="ctr"/>
          <a:lstStyle/>
          <a:p>
            <a:pPr algn="ctr">
              <a:defRPr/>
            </a:pPr>
            <a:endParaRPr lang="en-US" sz="938" kern="0" dirty="0">
              <a:solidFill>
                <a:schemeClr val="bg1"/>
              </a:solidFill>
              <a:latin typeface="Calibri" panose="020F0502020204030204" pitchFamily="34" charset="0"/>
            </a:endParaRPr>
          </a:p>
        </p:txBody>
      </p:sp>
      <p:sp>
        <p:nvSpPr>
          <p:cNvPr id="40" name="Down Arrow 11">
            <a:extLst>
              <a:ext uri="{FF2B5EF4-FFF2-40B4-BE49-F238E27FC236}">
                <a16:creationId xmlns:a16="http://schemas.microsoft.com/office/drawing/2014/main" id="{8D5FABA9-8CF0-0246-87B0-C6D3E75B76B4}"/>
              </a:ext>
            </a:extLst>
          </p:cNvPr>
          <p:cNvSpPr/>
          <p:nvPr/>
        </p:nvSpPr>
        <p:spPr>
          <a:xfrm rot="5400000">
            <a:off x="7129874" y="3628545"/>
            <a:ext cx="529400" cy="1380200"/>
          </a:xfrm>
          <a:prstGeom prst="downArrow">
            <a:avLst/>
          </a:prstGeom>
          <a:solidFill>
            <a:schemeClr val="accent3"/>
          </a:solidFill>
          <a:ln w="25400" cap="flat" cmpd="sng" algn="ctr">
            <a:noFill/>
            <a:prstDash val="solid"/>
          </a:ln>
          <a:effectLst/>
        </p:spPr>
        <p:txBody>
          <a:bodyPr anchor="ctr"/>
          <a:lstStyle/>
          <a:p>
            <a:pPr algn="ctr">
              <a:defRPr/>
            </a:pPr>
            <a:endParaRPr lang="en-US" sz="938" kern="0" dirty="0">
              <a:solidFill>
                <a:schemeClr val="bg1"/>
              </a:solidFill>
              <a:latin typeface="Calibri" panose="020F0502020204030204" pitchFamily="34" charset="0"/>
            </a:endParaRPr>
          </a:p>
        </p:txBody>
      </p:sp>
      <p:sp>
        <p:nvSpPr>
          <p:cNvPr id="41" name="TextBox 24">
            <a:extLst>
              <a:ext uri="{FF2B5EF4-FFF2-40B4-BE49-F238E27FC236}">
                <a16:creationId xmlns:a16="http://schemas.microsoft.com/office/drawing/2014/main" id="{21F33BFA-8350-AA43-9033-7C9689B31D08}"/>
              </a:ext>
            </a:extLst>
          </p:cNvPr>
          <p:cNvSpPr txBox="1">
            <a:spLocks noChangeArrowheads="1"/>
          </p:cNvSpPr>
          <p:nvPr/>
        </p:nvSpPr>
        <p:spPr bwMode="auto">
          <a:xfrm>
            <a:off x="7969166" y="4157904"/>
            <a:ext cx="14289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Aft>
                <a:spcPts val="0"/>
              </a:spcAft>
            </a:pPr>
            <a:r>
              <a:rPr lang="en-US" sz="1400" b="1" dirty="0"/>
              <a:t>Q8W</a:t>
            </a:r>
          </a:p>
        </p:txBody>
      </p:sp>
      <p:sp>
        <p:nvSpPr>
          <p:cNvPr id="42" name="TextBox 26">
            <a:extLst>
              <a:ext uri="{FF2B5EF4-FFF2-40B4-BE49-F238E27FC236}">
                <a16:creationId xmlns:a16="http://schemas.microsoft.com/office/drawing/2014/main" id="{2D2373B4-E775-704F-A59B-5688A879C87C}"/>
              </a:ext>
            </a:extLst>
          </p:cNvPr>
          <p:cNvSpPr txBox="1">
            <a:spLocks noChangeArrowheads="1"/>
          </p:cNvSpPr>
          <p:nvPr/>
        </p:nvSpPr>
        <p:spPr bwMode="auto">
          <a:xfrm>
            <a:off x="6819815" y="4167582"/>
            <a:ext cx="13445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buNone/>
              <a:defRPr/>
            </a:pPr>
            <a:r>
              <a:rPr lang="en-GB" altLang="en-US" sz="1400" b="1" kern="0" dirty="0"/>
              <a:t>Q4W</a:t>
            </a:r>
            <a:endParaRPr lang="en-US" altLang="en-US" sz="1400" b="1" kern="0" dirty="0"/>
          </a:p>
        </p:txBody>
      </p:sp>
      <p:sp>
        <p:nvSpPr>
          <p:cNvPr id="31" name="TextBox 30">
            <a:extLst>
              <a:ext uri="{FF2B5EF4-FFF2-40B4-BE49-F238E27FC236}">
                <a16:creationId xmlns:a16="http://schemas.microsoft.com/office/drawing/2014/main" id="{B58D590D-23ED-0F46-9371-CC0F4A74DF4A}"/>
              </a:ext>
            </a:extLst>
          </p:cNvPr>
          <p:cNvSpPr txBox="1"/>
          <p:nvPr/>
        </p:nvSpPr>
        <p:spPr>
          <a:xfrm>
            <a:off x="6778582" y="5275729"/>
            <a:ext cx="1062231" cy="443198"/>
          </a:xfrm>
          <a:prstGeom prst="rect">
            <a:avLst/>
          </a:prstGeom>
          <a:noFill/>
        </p:spPr>
        <p:txBody>
          <a:bodyPr wrap="square" lIns="0" tIns="0" rIns="0" bIns="0" rtlCol="0">
            <a:spAutoFit/>
          </a:bodyPr>
          <a:lstStyle/>
          <a:p>
            <a:pPr>
              <a:lnSpc>
                <a:spcPct val="90000"/>
              </a:lnSpc>
            </a:pPr>
            <a:r>
              <a:rPr lang="en-US" sz="1600" dirty="0">
                <a:solidFill>
                  <a:schemeClr val="bg1"/>
                </a:solidFill>
                <a:latin typeface="Calibri" panose="020F0502020204030204" pitchFamily="34" charset="0"/>
              </a:rPr>
              <a:t>-10% NI</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margin</a:t>
            </a:r>
          </a:p>
        </p:txBody>
      </p:sp>
      <p:sp>
        <p:nvSpPr>
          <p:cNvPr id="45" name="Content Placeholder 1">
            <a:extLst>
              <a:ext uri="{FF2B5EF4-FFF2-40B4-BE49-F238E27FC236}">
                <a16:creationId xmlns:a16="http://schemas.microsoft.com/office/drawing/2014/main" id="{DC29B605-3ABC-6140-8F72-4121A914392D}"/>
              </a:ext>
            </a:extLst>
          </p:cNvPr>
          <p:cNvSpPr txBox="1">
            <a:spLocks/>
          </p:cNvSpPr>
          <p:nvPr/>
        </p:nvSpPr>
        <p:spPr>
          <a:xfrm>
            <a:off x="9760099" y="2181563"/>
            <a:ext cx="2088966" cy="1223663"/>
          </a:xfrm>
          <a:prstGeom prst="rect">
            <a:avLst/>
          </a:prstGeom>
          <a:ln w="28575">
            <a:noFill/>
          </a:ln>
        </p:spPr>
        <p:txBody>
          <a:bodyPr lIns="72000" rIns="72000" bIns="108000"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lvl="0" indent="0">
              <a:buClr>
                <a:srgbClr val="C00000"/>
              </a:buClr>
              <a:buNone/>
              <a:defRPr/>
            </a:pPr>
            <a:r>
              <a:rPr lang="en-US" sz="1600" b="1" kern="0" dirty="0">
                <a:solidFill>
                  <a:schemeClr val="bg1"/>
                </a:solidFill>
                <a:latin typeface="Calibri" panose="020F0502020204030204" pitchFamily="34" charset="0"/>
                <a:cs typeface="Calibri" panose="020F0502020204030204" pitchFamily="34" charset="0"/>
              </a:rPr>
              <a:t>Primary </a:t>
            </a:r>
            <a:r>
              <a:rPr lang="en-US" sz="1600" kern="0" dirty="0">
                <a:solidFill>
                  <a:schemeClr val="bg1"/>
                </a:solidFill>
                <a:latin typeface="Calibri" panose="020F0502020204030204" pitchFamily="34" charset="0"/>
                <a:cs typeface="Calibri" panose="020F0502020204030204" pitchFamily="34" charset="0"/>
              </a:rPr>
              <a:t>endpoint</a:t>
            </a:r>
            <a:br>
              <a:rPr lang="en-US" sz="1600" kern="0" dirty="0">
                <a:solidFill>
                  <a:schemeClr val="bg1"/>
                </a:solidFill>
                <a:latin typeface="Calibri" panose="020F0502020204030204" pitchFamily="34" charset="0"/>
                <a:cs typeface="Calibri" panose="020F0502020204030204" pitchFamily="34" charset="0"/>
              </a:rPr>
            </a:br>
            <a:r>
              <a:rPr lang="en-US" sz="1600" kern="0" dirty="0">
                <a:solidFill>
                  <a:schemeClr val="bg1"/>
                </a:solidFill>
                <a:latin typeface="Calibri" panose="020F0502020204030204" pitchFamily="34" charset="0"/>
                <a:cs typeface="Calibri" panose="020F0502020204030204" pitchFamily="34" charset="0"/>
              </a:rPr>
              <a:t>(HIV-1 RNA ≥ 50 c/mL):</a:t>
            </a:r>
            <a:br>
              <a:rPr lang="en-US" sz="1600" kern="0" dirty="0">
                <a:solidFill>
                  <a:schemeClr val="bg1"/>
                </a:solidFill>
                <a:latin typeface="Calibri" panose="020F0502020204030204" pitchFamily="34" charset="0"/>
                <a:cs typeface="Calibri" panose="020F0502020204030204" pitchFamily="34" charset="0"/>
              </a:rPr>
            </a:br>
            <a:r>
              <a:rPr lang="en-US" sz="1600" b="0" kern="0" dirty="0">
                <a:solidFill>
                  <a:schemeClr val="bg1"/>
                </a:solidFill>
                <a:latin typeface="Calibri" panose="020F0502020204030204" pitchFamily="34" charset="0"/>
                <a:cs typeface="Calibri" panose="020F0502020204030204" pitchFamily="34" charset="0"/>
              </a:rPr>
              <a:t>CAB LA + RPV LA Q8W noninferior to Q4W</a:t>
            </a:r>
          </a:p>
        </p:txBody>
      </p:sp>
      <p:sp>
        <p:nvSpPr>
          <p:cNvPr id="48" name="Content Placeholder 1">
            <a:extLst>
              <a:ext uri="{FF2B5EF4-FFF2-40B4-BE49-F238E27FC236}">
                <a16:creationId xmlns:a16="http://schemas.microsoft.com/office/drawing/2014/main" id="{DF785FC1-E155-C341-9276-F656A3FC3FBF}"/>
              </a:ext>
            </a:extLst>
          </p:cNvPr>
          <p:cNvSpPr txBox="1">
            <a:spLocks/>
          </p:cNvSpPr>
          <p:nvPr/>
        </p:nvSpPr>
        <p:spPr>
          <a:xfrm>
            <a:off x="9692345" y="4493013"/>
            <a:ext cx="2360476" cy="1108890"/>
          </a:xfrm>
          <a:prstGeom prst="rect">
            <a:avLst/>
          </a:prstGeom>
          <a:ln>
            <a:noFill/>
          </a:ln>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lvl="0" indent="0">
              <a:buClr>
                <a:srgbClr val="C00000"/>
              </a:buClr>
              <a:buNone/>
              <a:defRPr/>
            </a:pP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Key secondary </a:t>
            </a:r>
            <a:r>
              <a:rPr lang="en-US" sz="1600" kern="0" dirty="0">
                <a:solidFill>
                  <a:schemeClr val="bg1"/>
                </a:solidFill>
                <a:latin typeface="Calibri" panose="020F0502020204030204" pitchFamily="34" charset="0"/>
                <a:cs typeface="Calibri" panose="020F0502020204030204" pitchFamily="34" charset="0"/>
              </a:rPr>
              <a:t>endpoint (HIV-1 RNA &lt; 50 c/mL): </a:t>
            </a:r>
            <a:br>
              <a:rPr lang="en-US" sz="1600" kern="0" dirty="0">
                <a:solidFill>
                  <a:schemeClr val="bg1"/>
                </a:solidFill>
                <a:latin typeface="Calibri" panose="020F0502020204030204" pitchFamily="34" charset="0"/>
                <a:cs typeface="Calibri" panose="020F0502020204030204" pitchFamily="34" charset="0"/>
              </a:rPr>
            </a:br>
            <a:r>
              <a:rPr kumimoji="0" lang="en-US"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CAB LA + RPV LA </a:t>
            </a:r>
            <a:r>
              <a:rPr lang="en-US" sz="1600" b="0" kern="0" dirty="0">
                <a:solidFill>
                  <a:schemeClr val="bg1"/>
                </a:solidFill>
                <a:latin typeface="Calibri" panose="020F0502020204030204" pitchFamily="34" charset="0"/>
                <a:cs typeface="Calibri" panose="020F0502020204030204" pitchFamily="34" charset="0"/>
              </a:rPr>
              <a:t>Q8W noninferior to Q4W</a:t>
            </a:r>
            <a:endParaRPr kumimoji="0" lang="en-US"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70CD9775-1594-407C-97E5-56E96AF4607F}"/>
              </a:ext>
            </a:extLst>
          </p:cNvPr>
          <p:cNvSpPr txBox="1"/>
          <p:nvPr/>
        </p:nvSpPr>
        <p:spPr bwMode="auto">
          <a:xfrm>
            <a:off x="4209842" y="2306094"/>
            <a:ext cx="20286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CAB LA + RPV LA Q8W</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522)</a:t>
            </a:r>
          </a:p>
          <a:p>
            <a:pPr>
              <a:spcBef>
                <a:spcPct val="50000"/>
              </a:spcBef>
            </a:pPr>
            <a:r>
              <a:rPr lang="en-US" sz="1600" b="0" dirty="0">
                <a:solidFill>
                  <a:schemeClr val="bg1"/>
                </a:solidFill>
                <a:latin typeface="Calibri" panose="020F0502020204030204" pitchFamily="34" charset="0"/>
                <a:cs typeface="Calibri" panose="020F0502020204030204" pitchFamily="34" charset="0"/>
              </a:rPr>
              <a:t>CAB LA + RPV LA Q4W</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523)</a:t>
            </a:r>
          </a:p>
        </p:txBody>
      </p:sp>
      <p:sp>
        <p:nvSpPr>
          <p:cNvPr id="50" name="Rectangle 49">
            <a:extLst>
              <a:ext uri="{FF2B5EF4-FFF2-40B4-BE49-F238E27FC236}">
                <a16:creationId xmlns:a16="http://schemas.microsoft.com/office/drawing/2014/main" id="{CBEC8B74-F451-49E6-A657-3784DB5B77DE}"/>
              </a:ext>
            </a:extLst>
          </p:cNvPr>
          <p:cNvSpPr/>
          <p:nvPr/>
        </p:nvSpPr>
        <p:spPr bwMode="auto">
          <a:xfrm>
            <a:off x="4134912" y="2424382"/>
            <a:ext cx="104412" cy="1044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51" name="Rectangle 50">
            <a:extLst>
              <a:ext uri="{FF2B5EF4-FFF2-40B4-BE49-F238E27FC236}">
                <a16:creationId xmlns:a16="http://schemas.microsoft.com/office/drawing/2014/main" id="{D178ECC0-691D-4960-9E23-E48A90DE35F2}"/>
              </a:ext>
            </a:extLst>
          </p:cNvPr>
          <p:cNvSpPr/>
          <p:nvPr/>
        </p:nvSpPr>
        <p:spPr bwMode="auto">
          <a:xfrm>
            <a:off x="4130877" y="3030206"/>
            <a:ext cx="104412" cy="1044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1DC34E26-6CB8-4F1E-AF8C-A926B13AAE0D}"/>
              </a:ext>
            </a:extLst>
          </p:cNvPr>
          <p:cNvSpPr/>
          <p:nvPr/>
        </p:nvSpPr>
        <p:spPr>
          <a:xfrm>
            <a:off x="6683400" y="1484530"/>
            <a:ext cx="4557845" cy="333195"/>
          </a:xfrm>
          <a:prstGeom prst="rect">
            <a:avLst/>
          </a:prstGeom>
          <a:noFill/>
          <a:ln w="25400" cap="flat" cmpd="sng" algn="ctr">
            <a:noFill/>
            <a:prstDash val="solid"/>
          </a:ln>
          <a:effectLst/>
        </p:spPr>
        <p:txBody>
          <a:bodyPr tIns="67500" bIns="67500" anchor="ctr"/>
          <a:lstStyle/>
          <a:p>
            <a:pPr marL="0" marR="0" lvl="1"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Adjusted Treatment </a:t>
            </a:r>
            <a:r>
              <a:rPr lang="en-GB" sz="1600" b="1" kern="0" dirty="0">
                <a:solidFill>
                  <a:schemeClr val="bg1"/>
                </a:solidFill>
                <a:latin typeface="Calibri" panose="020F0502020204030204" pitchFamily="34" charset="0"/>
                <a:cs typeface="Calibri" panose="020F0502020204030204" pitchFamily="34" charset="0"/>
              </a:rPr>
              <a:t>D</a:t>
            </a:r>
            <a:r>
              <a:rPr kumimoji="0" lang="en-GB"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ifference (95% CI)*</a:t>
            </a:r>
          </a:p>
        </p:txBody>
      </p:sp>
      <p:sp>
        <p:nvSpPr>
          <p:cNvPr id="53" name="Rectangle 52">
            <a:extLst>
              <a:ext uri="{FF2B5EF4-FFF2-40B4-BE49-F238E27FC236}">
                <a16:creationId xmlns:a16="http://schemas.microsoft.com/office/drawing/2014/main" id="{D0A47FE0-942F-499D-8743-908F6C5711A3}"/>
              </a:ext>
            </a:extLst>
          </p:cNvPr>
          <p:cNvSpPr/>
          <p:nvPr/>
        </p:nvSpPr>
        <p:spPr>
          <a:xfrm>
            <a:off x="1406280" y="1478373"/>
            <a:ext cx="4103566" cy="357526"/>
          </a:xfrm>
          <a:prstGeom prst="rect">
            <a:avLst/>
          </a:prstGeom>
          <a:noFill/>
          <a:ln w="25400" cap="flat" cmpd="sng" algn="ctr">
            <a:noFill/>
            <a:prstDash val="solid"/>
          </a:ln>
          <a:effectLst/>
        </p:spPr>
        <p:txBody>
          <a:bodyPr tIns="67500" bIns="67500" anchor="ctr"/>
          <a:lstStyle/>
          <a:p>
            <a:pPr marL="0" marR="0" lvl="1"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Virologic Outcomes </a:t>
            </a:r>
          </a:p>
        </p:txBody>
      </p:sp>
      <p:sp>
        <p:nvSpPr>
          <p:cNvPr id="54" name="TextBox 53">
            <a:extLst>
              <a:ext uri="{FF2B5EF4-FFF2-40B4-BE49-F238E27FC236}">
                <a16:creationId xmlns:a16="http://schemas.microsoft.com/office/drawing/2014/main" id="{1FAC77C4-D08C-4399-BA7F-A774ABB743E0}"/>
              </a:ext>
            </a:extLst>
          </p:cNvPr>
          <p:cNvSpPr txBox="1"/>
          <p:nvPr/>
        </p:nvSpPr>
        <p:spPr bwMode="auto">
          <a:xfrm>
            <a:off x="720857" y="6046314"/>
            <a:ext cx="57586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*Based on Cochran-Mantel-Haenszel analysis adjusting for prior CAB + RPV exposure.</a:t>
            </a:r>
          </a:p>
        </p:txBody>
      </p:sp>
      <p:grpSp>
        <p:nvGrpSpPr>
          <p:cNvPr id="7" name="Group 6">
            <a:extLst>
              <a:ext uri="{FF2B5EF4-FFF2-40B4-BE49-F238E27FC236}">
                <a16:creationId xmlns:a16="http://schemas.microsoft.com/office/drawing/2014/main" id="{C69BDA81-E835-4EB1-9DB7-5BF7498BDB9E}"/>
              </a:ext>
            </a:extLst>
          </p:cNvPr>
          <p:cNvGrpSpPr/>
          <p:nvPr/>
        </p:nvGrpSpPr>
        <p:grpSpPr>
          <a:xfrm>
            <a:off x="1294875" y="1853681"/>
            <a:ext cx="92275" cy="3320468"/>
            <a:chOff x="1282435" y="1853681"/>
            <a:chExt cx="92275" cy="3320468"/>
          </a:xfrm>
        </p:grpSpPr>
        <p:cxnSp>
          <p:nvCxnSpPr>
            <p:cNvPr id="6" name="Straight Connector 5">
              <a:extLst>
                <a:ext uri="{FF2B5EF4-FFF2-40B4-BE49-F238E27FC236}">
                  <a16:creationId xmlns:a16="http://schemas.microsoft.com/office/drawing/2014/main" id="{FDA89E47-D10B-4813-ABD2-A6A36F804724}"/>
                </a:ext>
              </a:extLst>
            </p:cNvPr>
            <p:cNvCxnSpPr/>
            <p:nvPr/>
          </p:nvCxnSpPr>
          <p:spPr bwMode="auto">
            <a:xfrm>
              <a:off x="1282435" y="1853681"/>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AA6132C-C01F-4640-889B-3FB1889866E8}"/>
                </a:ext>
              </a:extLst>
            </p:cNvPr>
            <p:cNvCxnSpPr/>
            <p:nvPr/>
          </p:nvCxnSpPr>
          <p:spPr bwMode="auto">
            <a:xfrm>
              <a:off x="1282435" y="2517775"/>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E017372-1CBD-4040-A289-0E06EB9F48FE}"/>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5124CFD-142C-491F-9B24-0281FE3C868E}"/>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F7B0970-4D48-45D9-9B11-6CF298A18442}"/>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D9826BA-C041-486D-929D-AE6FC6A238E8}"/>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EEE5D0FB-AFC5-4787-AEB1-33E58A0A3C5A}"/>
              </a:ext>
            </a:extLst>
          </p:cNvPr>
          <p:cNvGrpSpPr/>
          <p:nvPr/>
        </p:nvGrpSpPr>
        <p:grpSpPr>
          <a:xfrm rot="5400000">
            <a:off x="3344180" y="3205143"/>
            <a:ext cx="85666" cy="4024606"/>
            <a:chOff x="1282435" y="3181869"/>
            <a:chExt cx="92275" cy="1992280"/>
          </a:xfrm>
        </p:grpSpPr>
        <p:cxnSp>
          <p:nvCxnSpPr>
            <p:cNvPr id="61" name="Straight Connector 60">
              <a:extLst>
                <a:ext uri="{FF2B5EF4-FFF2-40B4-BE49-F238E27FC236}">
                  <a16:creationId xmlns:a16="http://schemas.microsoft.com/office/drawing/2014/main" id="{60F98067-69A1-4876-8354-C34BEFB440EB}"/>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26C49E0-CB6D-489D-B1DC-5D31848542A3}"/>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9EC113F-0150-47F0-A142-C1E429D07743}"/>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779CBC1-A70B-4626-A12A-E5C445F055B2}"/>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sp>
        <p:nvSpPr>
          <p:cNvPr id="24" name="TextBox 23">
            <a:extLst>
              <a:ext uri="{FF2B5EF4-FFF2-40B4-BE49-F238E27FC236}">
                <a16:creationId xmlns:a16="http://schemas.microsoft.com/office/drawing/2014/main" id="{50EA38DB-B9DF-4B6B-B1E3-A84592FBCFD2}"/>
              </a:ext>
            </a:extLst>
          </p:cNvPr>
          <p:cNvSpPr txBox="1"/>
          <p:nvPr/>
        </p:nvSpPr>
        <p:spPr bwMode="auto">
          <a:xfrm>
            <a:off x="821935" y="166279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5" name="TextBox 64">
            <a:extLst>
              <a:ext uri="{FF2B5EF4-FFF2-40B4-BE49-F238E27FC236}">
                <a16:creationId xmlns:a16="http://schemas.microsoft.com/office/drawing/2014/main" id="{659FC8E6-96EE-40C5-B2BF-DC19AC7CE99C}"/>
              </a:ext>
            </a:extLst>
          </p:cNvPr>
          <p:cNvSpPr txBox="1"/>
          <p:nvPr/>
        </p:nvSpPr>
        <p:spPr bwMode="auto">
          <a:xfrm>
            <a:off x="927251" y="23309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6" name="TextBox 65">
            <a:extLst>
              <a:ext uri="{FF2B5EF4-FFF2-40B4-BE49-F238E27FC236}">
                <a16:creationId xmlns:a16="http://schemas.microsoft.com/office/drawing/2014/main" id="{7B256D11-341C-4A80-A5A7-B808176F7AFD}"/>
              </a:ext>
            </a:extLst>
          </p:cNvPr>
          <p:cNvSpPr txBox="1"/>
          <p:nvPr/>
        </p:nvSpPr>
        <p:spPr bwMode="auto">
          <a:xfrm>
            <a:off x="938955" y="29990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7" name="TextBox 66">
            <a:extLst>
              <a:ext uri="{FF2B5EF4-FFF2-40B4-BE49-F238E27FC236}">
                <a16:creationId xmlns:a16="http://schemas.microsoft.com/office/drawing/2014/main" id="{514B4FEA-0700-49A4-86A5-3C8DF0AE8A93}"/>
              </a:ext>
            </a:extLst>
          </p:cNvPr>
          <p:cNvSpPr txBox="1"/>
          <p:nvPr/>
        </p:nvSpPr>
        <p:spPr bwMode="auto">
          <a:xfrm>
            <a:off x="931395" y="36612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8" name="TextBox 67">
            <a:extLst>
              <a:ext uri="{FF2B5EF4-FFF2-40B4-BE49-F238E27FC236}">
                <a16:creationId xmlns:a16="http://schemas.microsoft.com/office/drawing/2014/main" id="{C77F3F77-8626-4BBF-95E8-F281BCBB35B3}"/>
              </a:ext>
            </a:extLst>
          </p:cNvPr>
          <p:cNvSpPr txBox="1"/>
          <p:nvPr/>
        </p:nvSpPr>
        <p:spPr bwMode="auto">
          <a:xfrm>
            <a:off x="922308" y="43235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9" name="TextBox 68">
            <a:extLst>
              <a:ext uri="{FF2B5EF4-FFF2-40B4-BE49-F238E27FC236}">
                <a16:creationId xmlns:a16="http://schemas.microsoft.com/office/drawing/2014/main" id="{0E68FDB4-0302-4077-B865-B9208C1DC04D}"/>
              </a:ext>
            </a:extLst>
          </p:cNvPr>
          <p:cNvSpPr txBox="1"/>
          <p:nvPr/>
        </p:nvSpPr>
        <p:spPr bwMode="auto">
          <a:xfrm>
            <a:off x="1050217" y="499266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0" name="TextBox 69">
            <a:extLst>
              <a:ext uri="{FF2B5EF4-FFF2-40B4-BE49-F238E27FC236}">
                <a16:creationId xmlns:a16="http://schemas.microsoft.com/office/drawing/2014/main" id="{1C2DF652-A397-46EF-976C-FD2849E511C2}"/>
              </a:ext>
            </a:extLst>
          </p:cNvPr>
          <p:cNvSpPr txBox="1"/>
          <p:nvPr/>
        </p:nvSpPr>
        <p:spPr bwMode="auto">
          <a:xfrm rot="16200000">
            <a:off x="-145975" y="3361994"/>
            <a:ext cx="1683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Participants (%)</a:t>
            </a:r>
          </a:p>
        </p:txBody>
      </p:sp>
      <p:sp>
        <p:nvSpPr>
          <p:cNvPr id="71" name="TextBox 70">
            <a:extLst>
              <a:ext uri="{FF2B5EF4-FFF2-40B4-BE49-F238E27FC236}">
                <a16:creationId xmlns:a16="http://schemas.microsoft.com/office/drawing/2014/main" id="{B547263F-1860-45B7-8C49-571011F31D3D}"/>
              </a:ext>
            </a:extLst>
          </p:cNvPr>
          <p:cNvSpPr txBox="1"/>
          <p:nvPr/>
        </p:nvSpPr>
        <p:spPr bwMode="auto">
          <a:xfrm>
            <a:off x="1348467" y="5164470"/>
            <a:ext cx="14189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Virologic Nonresponse (≥ 50 c/mL)</a:t>
            </a:r>
          </a:p>
        </p:txBody>
      </p:sp>
      <p:sp>
        <p:nvSpPr>
          <p:cNvPr id="72" name="TextBox 71">
            <a:extLst>
              <a:ext uri="{FF2B5EF4-FFF2-40B4-BE49-F238E27FC236}">
                <a16:creationId xmlns:a16="http://schemas.microsoft.com/office/drawing/2014/main" id="{E64E5084-C7CC-4E8E-8063-6BCD8CF8557E}"/>
              </a:ext>
            </a:extLst>
          </p:cNvPr>
          <p:cNvSpPr txBox="1"/>
          <p:nvPr/>
        </p:nvSpPr>
        <p:spPr bwMode="auto">
          <a:xfrm>
            <a:off x="2685933" y="5164470"/>
            <a:ext cx="14189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Virologic Success</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(&lt; 50 c/mL)</a:t>
            </a:r>
          </a:p>
        </p:txBody>
      </p:sp>
      <p:sp>
        <p:nvSpPr>
          <p:cNvPr id="73" name="TextBox 72">
            <a:extLst>
              <a:ext uri="{FF2B5EF4-FFF2-40B4-BE49-F238E27FC236}">
                <a16:creationId xmlns:a16="http://schemas.microsoft.com/office/drawing/2014/main" id="{5CA62E58-09FD-48A1-9731-744EB794E679}"/>
              </a:ext>
            </a:extLst>
          </p:cNvPr>
          <p:cNvSpPr txBox="1"/>
          <p:nvPr/>
        </p:nvSpPr>
        <p:spPr bwMode="auto">
          <a:xfrm>
            <a:off x="4044683" y="5164470"/>
            <a:ext cx="14189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Virologic Data</a:t>
            </a:r>
          </a:p>
        </p:txBody>
      </p:sp>
      <p:sp>
        <p:nvSpPr>
          <p:cNvPr id="25" name="Rectangle 24">
            <a:extLst>
              <a:ext uri="{FF2B5EF4-FFF2-40B4-BE49-F238E27FC236}">
                <a16:creationId xmlns:a16="http://schemas.microsoft.com/office/drawing/2014/main" id="{4CDE74E1-C7DA-41FF-8277-C267941716BF}"/>
              </a:ext>
            </a:extLst>
          </p:cNvPr>
          <p:cNvSpPr/>
          <p:nvPr/>
        </p:nvSpPr>
        <p:spPr bwMode="auto">
          <a:xfrm>
            <a:off x="1573763" y="5116108"/>
            <a:ext cx="413506" cy="483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D10A5322-7D31-46B4-95AE-4C2544BA0009}"/>
              </a:ext>
            </a:extLst>
          </p:cNvPr>
          <p:cNvSpPr/>
          <p:nvPr/>
        </p:nvSpPr>
        <p:spPr bwMode="auto">
          <a:xfrm>
            <a:off x="2104344" y="5136188"/>
            <a:ext cx="413506" cy="4836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F52641F2-C409-42E6-8E7F-D3DA5E3DB072}"/>
              </a:ext>
            </a:extLst>
          </p:cNvPr>
          <p:cNvSpPr/>
          <p:nvPr/>
        </p:nvSpPr>
        <p:spPr bwMode="auto">
          <a:xfrm>
            <a:off x="2913995" y="2038347"/>
            <a:ext cx="413506" cy="31341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852A4834-328B-4913-BD61-58C62E23F5A1}"/>
              </a:ext>
            </a:extLst>
          </p:cNvPr>
          <p:cNvSpPr/>
          <p:nvPr/>
        </p:nvSpPr>
        <p:spPr bwMode="auto">
          <a:xfrm>
            <a:off x="3444576" y="2077617"/>
            <a:ext cx="413506" cy="30901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9BD3082E-908B-4E37-83D3-B4084CA2D528}"/>
              </a:ext>
            </a:extLst>
          </p:cNvPr>
          <p:cNvSpPr/>
          <p:nvPr/>
        </p:nvSpPr>
        <p:spPr bwMode="auto">
          <a:xfrm>
            <a:off x="4263616" y="5042105"/>
            <a:ext cx="413506" cy="1421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FCA42425-4D36-4516-95D2-556154177DF1}"/>
              </a:ext>
            </a:extLst>
          </p:cNvPr>
          <p:cNvSpPr/>
          <p:nvPr/>
        </p:nvSpPr>
        <p:spPr bwMode="auto">
          <a:xfrm>
            <a:off x="4794197" y="4995986"/>
            <a:ext cx="413506" cy="1772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TextBox 78">
            <a:extLst>
              <a:ext uri="{FF2B5EF4-FFF2-40B4-BE49-F238E27FC236}">
                <a16:creationId xmlns:a16="http://schemas.microsoft.com/office/drawing/2014/main" id="{D8D8FF93-51AC-489D-8999-A8F421C4EE64}"/>
              </a:ext>
            </a:extLst>
          </p:cNvPr>
          <p:cNvSpPr txBox="1"/>
          <p:nvPr/>
        </p:nvSpPr>
        <p:spPr bwMode="auto">
          <a:xfrm>
            <a:off x="2163093" y="481641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80" name="TextBox 79">
            <a:extLst>
              <a:ext uri="{FF2B5EF4-FFF2-40B4-BE49-F238E27FC236}">
                <a16:creationId xmlns:a16="http://schemas.microsoft.com/office/drawing/2014/main" id="{C2E49ED4-C999-42AC-A0D3-D0640C422D46}"/>
              </a:ext>
            </a:extLst>
          </p:cNvPr>
          <p:cNvSpPr txBox="1"/>
          <p:nvPr/>
        </p:nvSpPr>
        <p:spPr bwMode="auto">
          <a:xfrm>
            <a:off x="4758959" y="465203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5.5</a:t>
            </a:r>
          </a:p>
        </p:txBody>
      </p:sp>
      <p:sp>
        <p:nvSpPr>
          <p:cNvPr id="81" name="TextBox 80">
            <a:extLst>
              <a:ext uri="{FF2B5EF4-FFF2-40B4-BE49-F238E27FC236}">
                <a16:creationId xmlns:a16="http://schemas.microsoft.com/office/drawing/2014/main" id="{8AEBF6BE-22A3-47AC-9B51-50EC89AA6CA6}"/>
              </a:ext>
            </a:extLst>
          </p:cNvPr>
          <p:cNvSpPr txBox="1"/>
          <p:nvPr/>
        </p:nvSpPr>
        <p:spPr bwMode="auto">
          <a:xfrm>
            <a:off x="2817093" y="171588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94.3</a:t>
            </a:r>
          </a:p>
        </p:txBody>
      </p:sp>
      <p:sp>
        <p:nvSpPr>
          <p:cNvPr id="82" name="TextBox 81">
            <a:extLst>
              <a:ext uri="{FF2B5EF4-FFF2-40B4-BE49-F238E27FC236}">
                <a16:creationId xmlns:a16="http://schemas.microsoft.com/office/drawing/2014/main" id="{936F4EE1-F593-48EC-B52D-DFD86C98C9C5}"/>
              </a:ext>
            </a:extLst>
          </p:cNvPr>
          <p:cNvSpPr txBox="1"/>
          <p:nvPr/>
        </p:nvSpPr>
        <p:spPr bwMode="auto">
          <a:xfrm>
            <a:off x="3361200" y="1750122"/>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93.5</a:t>
            </a:r>
          </a:p>
        </p:txBody>
      </p:sp>
      <p:sp>
        <p:nvSpPr>
          <p:cNvPr id="4" name="Freeform: Shape 3">
            <a:extLst>
              <a:ext uri="{FF2B5EF4-FFF2-40B4-BE49-F238E27FC236}">
                <a16:creationId xmlns:a16="http://schemas.microsoft.com/office/drawing/2014/main" id="{E287945F-6BF8-4F0C-8BDF-89ACE61215DA}"/>
              </a:ext>
            </a:extLst>
          </p:cNvPr>
          <p:cNvSpPr/>
          <p:nvPr/>
        </p:nvSpPr>
        <p:spPr bwMode="auto">
          <a:xfrm>
            <a:off x="1374710" y="1847461"/>
            <a:ext cx="4024604" cy="3327919"/>
          </a:xfrm>
          <a:custGeom>
            <a:avLst/>
            <a:gdLst>
              <a:gd name="connsiteX0" fmla="*/ 0 w 4024604"/>
              <a:gd name="connsiteY0" fmla="*/ 0 h 3327919"/>
              <a:gd name="connsiteX1" fmla="*/ 0 w 4024604"/>
              <a:gd name="connsiteY1" fmla="*/ 3327919 h 3327919"/>
              <a:gd name="connsiteX2" fmla="*/ 4024604 w 4024604"/>
              <a:gd name="connsiteY2" fmla="*/ 3327919 h 3327919"/>
            </a:gdLst>
            <a:ahLst/>
            <a:cxnLst>
              <a:cxn ang="0">
                <a:pos x="connsiteX0" y="connsiteY0"/>
              </a:cxn>
              <a:cxn ang="0">
                <a:pos x="connsiteX1" y="connsiteY1"/>
              </a:cxn>
              <a:cxn ang="0">
                <a:pos x="connsiteX2" y="connsiteY2"/>
              </a:cxn>
            </a:cxnLst>
            <a:rect l="l" t="t" r="r" b="b"/>
            <a:pathLst>
              <a:path w="4024604" h="3327919">
                <a:moveTo>
                  <a:pt x="0" y="0"/>
                </a:moveTo>
                <a:lnTo>
                  <a:pt x="0" y="3327919"/>
                </a:lnTo>
                <a:lnTo>
                  <a:pt x="4024604" y="3327919"/>
                </a:lnTo>
              </a:path>
            </a:pathLst>
          </a:custGeom>
          <a:noFill/>
          <a:ln w="28575">
            <a:solidFill>
              <a:schemeClr val="bg1"/>
            </a:solidFill>
            <a:miter lim="800000"/>
            <a:headEnd/>
            <a:tailEnd/>
          </a:ln>
        </p:spPr>
        <p:txBody>
          <a:bodyPr rtlCol="0" anchor="ctr"/>
          <a:lstStyle/>
          <a:p>
            <a:pPr algn="ctr"/>
            <a:endParaRPr lang="en-US" dirty="0"/>
          </a:p>
        </p:txBody>
      </p:sp>
      <p:grpSp>
        <p:nvGrpSpPr>
          <p:cNvPr id="83" name="Group 82">
            <a:extLst>
              <a:ext uri="{FF2B5EF4-FFF2-40B4-BE49-F238E27FC236}">
                <a16:creationId xmlns:a16="http://schemas.microsoft.com/office/drawing/2014/main" id="{B6C46259-4A86-4351-A4A0-218843354953}"/>
              </a:ext>
            </a:extLst>
          </p:cNvPr>
          <p:cNvGrpSpPr/>
          <p:nvPr/>
        </p:nvGrpSpPr>
        <p:grpSpPr>
          <a:xfrm rot="5400000">
            <a:off x="7113017" y="3117945"/>
            <a:ext cx="86650" cy="827786"/>
            <a:chOff x="1282435" y="3181869"/>
            <a:chExt cx="92275" cy="1992280"/>
          </a:xfrm>
        </p:grpSpPr>
        <p:cxnSp>
          <p:nvCxnSpPr>
            <p:cNvPr id="84" name="Straight Connector 83">
              <a:extLst>
                <a:ext uri="{FF2B5EF4-FFF2-40B4-BE49-F238E27FC236}">
                  <a16:creationId xmlns:a16="http://schemas.microsoft.com/office/drawing/2014/main" id="{1AC093ED-9656-42EB-B959-EC73B02D17A3}"/>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BEF9CB7-D1FC-4894-A31F-80BE16C55510}"/>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2826F5FF-8DAA-40BF-B79A-C06B2048F8EE}"/>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67BFF50-EAA0-4F0B-8F60-E475D53C455D}"/>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cxnSp>
        <p:nvCxnSpPr>
          <p:cNvPr id="28" name="Straight Connector 27">
            <a:extLst>
              <a:ext uri="{FF2B5EF4-FFF2-40B4-BE49-F238E27FC236}">
                <a16:creationId xmlns:a16="http://schemas.microsoft.com/office/drawing/2014/main" id="{9B1AEC34-B1BE-435F-A5C1-8162B3875CE4}"/>
              </a:ext>
            </a:extLst>
          </p:cNvPr>
          <p:cNvCxnSpPr/>
          <p:nvPr/>
        </p:nvCxnSpPr>
        <p:spPr bwMode="auto">
          <a:xfrm>
            <a:off x="6734690" y="3493983"/>
            <a:ext cx="2768874" cy="0"/>
          </a:xfrm>
          <a:prstGeom prst="line">
            <a:avLst/>
          </a:prstGeom>
          <a:noFill/>
          <a:ln w="28575" cap="flat" cmpd="sng" algn="ctr">
            <a:solidFill>
              <a:schemeClr val="bg1"/>
            </a:solidFill>
            <a:prstDash val="solid"/>
            <a:round/>
            <a:headEnd type="none" w="med" len="med"/>
            <a:tailEnd type="none" w="med" len="med"/>
          </a:ln>
          <a:effectLst/>
        </p:spPr>
      </p:cxnSp>
      <p:grpSp>
        <p:nvGrpSpPr>
          <p:cNvPr id="88" name="Group 87">
            <a:extLst>
              <a:ext uri="{FF2B5EF4-FFF2-40B4-BE49-F238E27FC236}">
                <a16:creationId xmlns:a16="http://schemas.microsoft.com/office/drawing/2014/main" id="{CF094ADC-847F-48F3-988A-D7D526EFD168}"/>
              </a:ext>
            </a:extLst>
          </p:cNvPr>
          <p:cNvGrpSpPr/>
          <p:nvPr/>
        </p:nvGrpSpPr>
        <p:grpSpPr>
          <a:xfrm rot="5400000">
            <a:off x="8216732" y="3115169"/>
            <a:ext cx="86650" cy="827786"/>
            <a:chOff x="1282435" y="3181869"/>
            <a:chExt cx="92275" cy="1992280"/>
          </a:xfrm>
        </p:grpSpPr>
        <p:cxnSp>
          <p:nvCxnSpPr>
            <p:cNvPr id="89" name="Straight Connector 88">
              <a:extLst>
                <a:ext uri="{FF2B5EF4-FFF2-40B4-BE49-F238E27FC236}">
                  <a16:creationId xmlns:a16="http://schemas.microsoft.com/office/drawing/2014/main" id="{1ED7B523-A964-47C9-B135-BC57E8D6BD1D}"/>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B37CD75-A88C-4DAB-BC2F-D0ADB1592ACF}"/>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C600830-1365-445B-973C-CDF20575A35A}"/>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15583B3-38F8-4950-B83F-CA3815A92270}"/>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1B3783C8-99AC-49A0-B7D4-19DCFDF0096F}"/>
              </a:ext>
            </a:extLst>
          </p:cNvPr>
          <p:cNvGrpSpPr/>
          <p:nvPr/>
        </p:nvGrpSpPr>
        <p:grpSpPr>
          <a:xfrm rot="5400000">
            <a:off x="9181551" y="3256868"/>
            <a:ext cx="86650" cy="551857"/>
            <a:chOff x="1282435" y="3845963"/>
            <a:chExt cx="92275" cy="1328186"/>
          </a:xfrm>
        </p:grpSpPr>
        <p:cxnSp>
          <p:nvCxnSpPr>
            <p:cNvPr id="95" name="Straight Connector 94">
              <a:extLst>
                <a:ext uri="{FF2B5EF4-FFF2-40B4-BE49-F238E27FC236}">
                  <a16:creationId xmlns:a16="http://schemas.microsoft.com/office/drawing/2014/main" id="{6A71B8EE-9571-4B04-90C2-72C87E583C8D}"/>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1E263A7-8109-4877-AD12-76BC5AA1B76D}"/>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D58440B-43D7-49A9-8078-540EAE442B0D}"/>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sp>
        <p:nvSpPr>
          <p:cNvPr id="98" name="TextBox 97">
            <a:extLst>
              <a:ext uri="{FF2B5EF4-FFF2-40B4-BE49-F238E27FC236}">
                <a16:creationId xmlns:a16="http://schemas.microsoft.com/office/drawing/2014/main" id="{A446B422-02D3-4078-8F3C-CB399E5A14A6}"/>
              </a:ext>
            </a:extLst>
          </p:cNvPr>
          <p:cNvSpPr txBox="1"/>
          <p:nvPr/>
        </p:nvSpPr>
        <p:spPr>
          <a:xfrm>
            <a:off x="6519149" y="3570284"/>
            <a:ext cx="383671"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-10</a:t>
            </a:r>
            <a:endParaRPr lang="en-US" sz="1100" b="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E4C2600F-8D93-4757-AD88-1DD9C1797290}"/>
              </a:ext>
            </a:extLst>
          </p:cNvPr>
          <p:cNvSpPr txBox="1"/>
          <p:nvPr/>
        </p:nvSpPr>
        <p:spPr>
          <a:xfrm>
            <a:off x="6869927" y="356607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-8</a:t>
            </a:r>
            <a:endParaRPr lang="en-US" sz="1100" b="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02EA0A5D-6522-4D7C-87D0-BDD189C593EF}"/>
              </a:ext>
            </a:extLst>
          </p:cNvPr>
          <p:cNvSpPr txBox="1"/>
          <p:nvPr/>
        </p:nvSpPr>
        <p:spPr>
          <a:xfrm>
            <a:off x="7140379" y="356412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-6</a:t>
            </a:r>
            <a:endParaRPr lang="en-US" sz="1100" b="0" dirty="0">
              <a:solidFill>
                <a:schemeClr val="bg1"/>
              </a:solidFill>
              <a:latin typeface="Calibri" panose="020F0502020204030204" pitchFamily="34" charset="0"/>
            </a:endParaRPr>
          </a:p>
        </p:txBody>
      </p:sp>
      <p:sp>
        <p:nvSpPr>
          <p:cNvPr id="101" name="TextBox 100">
            <a:extLst>
              <a:ext uri="{FF2B5EF4-FFF2-40B4-BE49-F238E27FC236}">
                <a16:creationId xmlns:a16="http://schemas.microsoft.com/office/drawing/2014/main" id="{884078E4-5294-4266-A4EF-99FCB4275DB2}"/>
              </a:ext>
            </a:extLst>
          </p:cNvPr>
          <p:cNvSpPr txBox="1"/>
          <p:nvPr/>
        </p:nvSpPr>
        <p:spPr>
          <a:xfrm>
            <a:off x="7417686" y="356412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-4</a:t>
            </a:r>
            <a:endParaRPr lang="en-US" sz="1100" b="0" dirty="0">
              <a:solidFill>
                <a:schemeClr val="bg1"/>
              </a:solidFill>
              <a:latin typeface="Calibri" panose="020F0502020204030204" pitchFamily="34" charset="0"/>
            </a:endParaRPr>
          </a:p>
        </p:txBody>
      </p:sp>
      <p:sp>
        <p:nvSpPr>
          <p:cNvPr id="102" name="TextBox 101">
            <a:extLst>
              <a:ext uri="{FF2B5EF4-FFF2-40B4-BE49-F238E27FC236}">
                <a16:creationId xmlns:a16="http://schemas.microsoft.com/office/drawing/2014/main" id="{0C2EA0B9-3EEE-47DB-B0D3-9502FF1EFEA3}"/>
              </a:ext>
            </a:extLst>
          </p:cNvPr>
          <p:cNvSpPr txBox="1"/>
          <p:nvPr/>
        </p:nvSpPr>
        <p:spPr>
          <a:xfrm>
            <a:off x="7700151" y="3563145"/>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-2</a:t>
            </a:r>
            <a:endParaRPr lang="en-US" sz="1100" b="0" dirty="0">
              <a:solidFill>
                <a:schemeClr val="bg1"/>
              </a:solidFill>
              <a:latin typeface="Calibri" panose="020F0502020204030204" pitchFamily="34" charset="0"/>
            </a:endParaRPr>
          </a:p>
        </p:txBody>
      </p:sp>
      <p:sp>
        <p:nvSpPr>
          <p:cNvPr id="103" name="TextBox 102">
            <a:extLst>
              <a:ext uri="{FF2B5EF4-FFF2-40B4-BE49-F238E27FC236}">
                <a16:creationId xmlns:a16="http://schemas.microsoft.com/office/drawing/2014/main" id="{43639730-7C7F-466D-A5E8-F47094D4AEB2}"/>
              </a:ext>
            </a:extLst>
          </p:cNvPr>
          <p:cNvSpPr txBox="1"/>
          <p:nvPr/>
        </p:nvSpPr>
        <p:spPr>
          <a:xfrm>
            <a:off x="7983187" y="3560989"/>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0</a:t>
            </a:r>
            <a:endParaRPr lang="en-US" sz="1100" b="0" dirty="0">
              <a:solidFill>
                <a:schemeClr val="bg1"/>
              </a:solidFill>
              <a:latin typeface="Calibri" panose="020F0502020204030204" pitchFamily="34" charset="0"/>
            </a:endParaRPr>
          </a:p>
        </p:txBody>
      </p:sp>
      <p:sp>
        <p:nvSpPr>
          <p:cNvPr id="104" name="TextBox 103">
            <a:extLst>
              <a:ext uri="{FF2B5EF4-FFF2-40B4-BE49-F238E27FC236}">
                <a16:creationId xmlns:a16="http://schemas.microsoft.com/office/drawing/2014/main" id="{BF0DD8B7-DDDE-4335-A0D4-83EB1B346D82}"/>
              </a:ext>
            </a:extLst>
          </p:cNvPr>
          <p:cNvSpPr txBox="1"/>
          <p:nvPr/>
        </p:nvSpPr>
        <p:spPr>
          <a:xfrm>
            <a:off x="8256553" y="3567567"/>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2</a:t>
            </a:r>
            <a:endParaRPr lang="en-US" sz="1100" b="0" dirty="0">
              <a:solidFill>
                <a:schemeClr val="bg1"/>
              </a:solidFill>
              <a:latin typeface="Calibri" panose="020F0502020204030204" pitchFamily="34" charset="0"/>
            </a:endParaRPr>
          </a:p>
        </p:txBody>
      </p:sp>
      <p:sp>
        <p:nvSpPr>
          <p:cNvPr id="105" name="TextBox 104">
            <a:extLst>
              <a:ext uri="{FF2B5EF4-FFF2-40B4-BE49-F238E27FC236}">
                <a16:creationId xmlns:a16="http://schemas.microsoft.com/office/drawing/2014/main" id="{15EEB1A4-29AE-42AE-9584-BDE4B8A7D30C}"/>
              </a:ext>
            </a:extLst>
          </p:cNvPr>
          <p:cNvSpPr txBox="1"/>
          <p:nvPr/>
        </p:nvSpPr>
        <p:spPr>
          <a:xfrm>
            <a:off x="8532035" y="3568471"/>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4</a:t>
            </a:r>
            <a:endParaRPr lang="en-US" sz="1100" b="0" dirty="0">
              <a:solidFill>
                <a:schemeClr val="bg1"/>
              </a:solidFill>
              <a:latin typeface="Calibri" panose="020F0502020204030204" pitchFamily="34" charset="0"/>
            </a:endParaRPr>
          </a:p>
        </p:txBody>
      </p:sp>
      <p:sp>
        <p:nvSpPr>
          <p:cNvPr id="106" name="TextBox 105">
            <a:extLst>
              <a:ext uri="{FF2B5EF4-FFF2-40B4-BE49-F238E27FC236}">
                <a16:creationId xmlns:a16="http://schemas.microsoft.com/office/drawing/2014/main" id="{9C9E9A19-A4E4-4546-BCF7-1704761DBFE7}"/>
              </a:ext>
            </a:extLst>
          </p:cNvPr>
          <p:cNvSpPr txBox="1"/>
          <p:nvPr/>
        </p:nvSpPr>
        <p:spPr>
          <a:xfrm>
            <a:off x="8804532" y="356607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6</a:t>
            </a:r>
            <a:endParaRPr lang="en-US" sz="1100" b="0" dirty="0">
              <a:solidFill>
                <a:schemeClr val="bg1"/>
              </a:solidFill>
              <a:latin typeface="Calibri" panose="020F0502020204030204" pitchFamily="34" charset="0"/>
            </a:endParaRPr>
          </a:p>
        </p:txBody>
      </p:sp>
      <p:sp>
        <p:nvSpPr>
          <p:cNvPr id="107" name="TextBox 106">
            <a:extLst>
              <a:ext uri="{FF2B5EF4-FFF2-40B4-BE49-F238E27FC236}">
                <a16:creationId xmlns:a16="http://schemas.microsoft.com/office/drawing/2014/main" id="{A17A5A8D-31DC-4BC3-98B0-069F756C5230}"/>
              </a:ext>
            </a:extLst>
          </p:cNvPr>
          <p:cNvSpPr txBox="1"/>
          <p:nvPr/>
        </p:nvSpPr>
        <p:spPr>
          <a:xfrm>
            <a:off x="9083446" y="3571479"/>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8</a:t>
            </a:r>
            <a:endParaRPr lang="en-US" sz="1100" b="0" dirty="0">
              <a:solidFill>
                <a:schemeClr val="bg1"/>
              </a:solidFill>
              <a:latin typeface="Calibri" panose="020F0502020204030204" pitchFamily="34" charset="0"/>
            </a:endParaRPr>
          </a:p>
        </p:txBody>
      </p:sp>
      <p:sp>
        <p:nvSpPr>
          <p:cNvPr id="108" name="TextBox 107">
            <a:extLst>
              <a:ext uri="{FF2B5EF4-FFF2-40B4-BE49-F238E27FC236}">
                <a16:creationId xmlns:a16="http://schemas.microsoft.com/office/drawing/2014/main" id="{0FBF04B7-E367-4D6B-9063-D7C1A51D6AD1}"/>
              </a:ext>
            </a:extLst>
          </p:cNvPr>
          <p:cNvSpPr txBox="1"/>
          <p:nvPr/>
        </p:nvSpPr>
        <p:spPr>
          <a:xfrm>
            <a:off x="9365479" y="356217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10</a:t>
            </a:r>
            <a:endParaRPr lang="en-US" sz="1100" b="0" dirty="0">
              <a:solidFill>
                <a:schemeClr val="bg1"/>
              </a:solidFill>
              <a:latin typeface="Calibri" panose="020F0502020204030204" pitchFamily="34" charset="0"/>
            </a:endParaRPr>
          </a:p>
        </p:txBody>
      </p:sp>
      <p:grpSp>
        <p:nvGrpSpPr>
          <p:cNvPr id="113" name="Group 112">
            <a:extLst>
              <a:ext uri="{FF2B5EF4-FFF2-40B4-BE49-F238E27FC236}">
                <a16:creationId xmlns:a16="http://schemas.microsoft.com/office/drawing/2014/main" id="{C1B498AC-FF27-44CA-A6F5-0154E2475B13}"/>
              </a:ext>
            </a:extLst>
          </p:cNvPr>
          <p:cNvGrpSpPr/>
          <p:nvPr/>
        </p:nvGrpSpPr>
        <p:grpSpPr>
          <a:xfrm>
            <a:off x="8040268" y="2799447"/>
            <a:ext cx="383672" cy="99124"/>
            <a:chOff x="8034924" y="2795683"/>
            <a:chExt cx="396542" cy="102449"/>
          </a:xfrm>
        </p:grpSpPr>
        <p:cxnSp>
          <p:nvCxnSpPr>
            <p:cNvPr id="44" name="Straight Connector 43">
              <a:extLst>
                <a:ext uri="{FF2B5EF4-FFF2-40B4-BE49-F238E27FC236}">
                  <a16:creationId xmlns:a16="http://schemas.microsoft.com/office/drawing/2014/main" id="{B4648DCB-1466-4355-B9F7-26DABE818EA1}"/>
                </a:ext>
              </a:extLst>
            </p:cNvPr>
            <p:cNvCxnSpPr/>
            <p:nvPr/>
          </p:nvCxnSpPr>
          <p:spPr bwMode="auto">
            <a:xfrm>
              <a:off x="8034924" y="2846907"/>
              <a:ext cx="396542"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EA1C84F-BF85-4074-A4CB-624738A8747F}"/>
                </a:ext>
              </a:extLst>
            </p:cNvPr>
            <p:cNvCxnSpPr/>
            <p:nvPr/>
          </p:nvCxnSpPr>
          <p:spPr bwMode="auto">
            <a:xfrm>
              <a:off x="8431466" y="2807652"/>
              <a:ext cx="0" cy="78511"/>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415582E-76CA-4F89-B8CD-B79124ACA686}"/>
                </a:ext>
              </a:extLst>
            </p:cNvPr>
            <p:cNvCxnSpPr/>
            <p:nvPr/>
          </p:nvCxnSpPr>
          <p:spPr bwMode="auto">
            <a:xfrm>
              <a:off x="8034924" y="2807652"/>
              <a:ext cx="0" cy="78511"/>
            </a:xfrm>
            <a:prstGeom prst="line">
              <a:avLst/>
            </a:prstGeom>
            <a:noFill/>
            <a:ln w="28575" cap="flat" cmpd="sng" algn="ctr">
              <a:solidFill>
                <a:schemeClr val="bg1"/>
              </a:solidFill>
              <a:prstDash val="solid"/>
              <a:round/>
              <a:headEnd type="none" w="med" len="med"/>
              <a:tailEnd type="none" w="med" len="med"/>
            </a:ln>
            <a:effectLst/>
          </p:spPr>
        </p:cxnSp>
        <p:sp>
          <p:nvSpPr>
            <p:cNvPr id="112" name="Rectangle 111">
              <a:extLst>
                <a:ext uri="{FF2B5EF4-FFF2-40B4-BE49-F238E27FC236}">
                  <a16:creationId xmlns:a16="http://schemas.microsoft.com/office/drawing/2014/main" id="{D8AF33E1-2D7D-4E3E-BE8D-238F33CACD20}"/>
                </a:ext>
              </a:extLst>
            </p:cNvPr>
            <p:cNvSpPr/>
            <p:nvPr/>
          </p:nvSpPr>
          <p:spPr bwMode="auto">
            <a:xfrm>
              <a:off x="8187842" y="2795683"/>
              <a:ext cx="102449" cy="10244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15" name="Straight Connector 114">
            <a:extLst>
              <a:ext uri="{FF2B5EF4-FFF2-40B4-BE49-F238E27FC236}">
                <a16:creationId xmlns:a16="http://schemas.microsoft.com/office/drawing/2014/main" id="{FD3BE13B-2394-4C39-953E-72D3B05F221B}"/>
              </a:ext>
            </a:extLst>
          </p:cNvPr>
          <p:cNvCxnSpPr>
            <a:cxnSpLocks/>
          </p:cNvCxnSpPr>
          <p:nvPr/>
        </p:nvCxnSpPr>
        <p:spPr bwMode="auto">
          <a:xfrm flipV="1">
            <a:off x="8122092" y="2196216"/>
            <a:ext cx="0" cy="1289493"/>
          </a:xfrm>
          <a:prstGeom prst="line">
            <a:avLst/>
          </a:prstGeom>
          <a:noFill/>
          <a:ln w="28575" cap="flat" cmpd="sng" algn="ctr">
            <a:solidFill>
              <a:schemeClr val="bg1"/>
            </a:solidFill>
            <a:prstDash val="solid"/>
            <a:round/>
            <a:headEnd type="none" w="med" len="med"/>
            <a:tailEnd type="none" w="med" len="med"/>
          </a:ln>
          <a:effectLst/>
        </p:spPr>
      </p:cxnSp>
      <p:grpSp>
        <p:nvGrpSpPr>
          <p:cNvPr id="117" name="Group 116">
            <a:extLst>
              <a:ext uri="{FF2B5EF4-FFF2-40B4-BE49-F238E27FC236}">
                <a16:creationId xmlns:a16="http://schemas.microsoft.com/office/drawing/2014/main" id="{365651D4-A471-4DC5-9C8A-33B798DA16DD}"/>
              </a:ext>
            </a:extLst>
          </p:cNvPr>
          <p:cNvGrpSpPr/>
          <p:nvPr/>
        </p:nvGrpSpPr>
        <p:grpSpPr>
          <a:xfrm rot="5400000">
            <a:off x="7073332" y="5364330"/>
            <a:ext cx="86650" cy="827786"/>
            <a:chOff x="1282435" y="3181869"/>
            <a:chExt cx="92275" cy="1992280"/>
          </a:xfrm>
        </p:grpSpPr>
        <p:cxnSp>
          <p:nvCxnSpPr>
            <p:cNvPr id="118" name="Straight Connector 117">
              <a:extLst>
                <a:ext uri="{FF2B5EF4-FFF2-40B4-BE49-F238E27FC236}">
                  <a16:creationId xmlns:a16="http://schemas.microsoft.com/office/drawing/2014/main" id="{06123F88-1318-46F0-9043-C0DCDF7973F8}"/>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79298C1-954E-4D42-987C-BE30166FD595}"/>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4D8AA6F-3048-40A8-84F6-A3843E13C1BC}"/>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DBC4780-36C5-4F1C-95A8-0D904AA979EB}"/>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2" name="Straight Connector 121">
            <a:extLst>
              <a:ext uri="{FF2B5EF4-FFF2-40B4-BE49-F238E27FC236}">
                <a16:creationId xmlns:a16="http://schemas.microsoft.com/office/drawing/2014/main" id="{10CB0C48-6DF7-4526-9DF5-47B484BB8E3D}"/>
              </a:ext>
            </a:extLst>
          </p:cNvPr>
          <p:cNvCxnSpPr/>
          <p:nvPr/>
        </p:nvCxnSpPr>
        <p:spPr bwMode="auto">
          <a:xfrm>
            <a:off x="6695005" y="5740368"/>
            <a:ext cx="2768874" cy="0"/>
          </a:xfrm>
          <a:prstGeom prst="line">
            <a:avLst/>
          </a:prstGeom>
          <a:noFill/>
          <a:ln w="28575" cap="flat" cmpd="sng" algn="ctr">
            <a:solidFill>
              <a:schemeClr val="bg1"/>
            </a:solidFill>
            <a:prstDash val="solid"/>
            <a:round/>
            <a:headEnd type="none" w="med" len="med"/>
            <a:tailEnd type="none" w="med" len="med"/>
          </a:ln>
          <a:effectLst/>
        </p:spPr>
      </p:cxnSp>
      <p:grpSp>
        <p:nvGrpSpPr>
          <p:cNvPr id="123" name="Group 122">
            <a:extLst>
              <a:ext uri="{FF2B5EF4-FFF2-40B4-BE49-F238E27FC236}">
                <a16:creationId xmlns:a16="http://schemas.microsoft.com/office/drawing/2014/main" id="{8153C4F3-A9B1-4819-A9FD-A41E1CBD0190}"/>
              </a:ext>
            </a:extLst>
          </p:cNvPr>
          <p:cNvGrpSpPr/>
          <p:nvPr/>
        </p:nvGrpSpPr>
        <p:grpSpPr>
          <a:xfrm rot="5400000">
            <a:off x="8177047" y="5361554"/>
            <a:ext cx="86650" cy="827786"/>
            <a:chOff x="1282435" y="3181869"/>
            <a:chExt cx="92275" cy="1992280"/>
          </a:xfrm>
        </p:grpSpPr>
        <p:cxnSp>
          <p:nvCxnSpPr>
            <p:cNvPr id="124" name="Straight Connector 123">
              <a:extLst>
                <a:ext uri="{FF2B5EF4-FFF2-40B4-BE49-F238E27FC236}">
                  <a16:creationId xmlns:a16="http://schemas.microsoft.com/office/drawing/2014/main" id="{50C96814-05EB-4482-AA19-EA758F93F243}"/>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5AF2385E-D000-4B8E-A990-AF5A0D12CA41}"/>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8369711-38ED-4DFB-A5AF-44E09F538B80}"/>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3478A30-394D-476A-A469-EDA0B114A789}"/>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EA365C80-63D4-4957-96A9-4BA5B7F6F1CB}"/>
              </a:ext>
            </a:extLst>
          </p:cNvPr>
          <p:cNvGrpSpPr/>
          <p:nvPr/>
        </p:nvGrpSpPr>
        <p:grpSpPr>
          <a:xfrm rot="5400000">
            <a:off x="9141866" y="5503253"/>
            <a:ext cx="86650" cy="551857"/>
            <a:chOff x="1282435" y="3845963"/>
            <a:chExt cx="92275" cy="1328186"/>
          </a:xfrm>
        </p:grpSpPr>
        <p:cxnSp>
          <p:nvCxnSpPr>
            <p:cNvPr id="129" name="Straight Connector 128">
              <a:extLst>
                <a:ext uri="{FF2B5EF4-FFF2-40B4-BE49-F238E27FC236}">
                  <a16:creationId xmlns:a16="http://schemas.microsoft.com/office/drawing/2014/main" id="{2676350C-1818-45A6-9C31-451879F13D3C}"/>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ED494D6-57A1-498D-9BE2-DA26C4D93D02}"/>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B077E93-F4DF-455A-A8E1-DAB1ECADAC7C}"/>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sp>
        <p:nvSpPr>
          <p:cNvPr id="132" name="TextBox 131">
            <a:extLst>
              <a:ext uri="{FF2B5EF4-FFF2-40B4-BE49-F238E27FC236}">
                <a16:creationId xmlns:a16="http://schemas.microsoft.com/office/drawing/2014/main" id="{CA1ADBAD-819D-4BD3-B146-794FCB862E07}"/>
              </a:ext>
            </a:extLst>
          </p:cNvPr>
          <p:cNvSpPr txBox="1"/>
          <p:nvPr/>
        </p:nvSpPr>
        <p:spPr>
          <a:xfrm>
            <a:off x="6479464" y="5816669"/>
            <a:ext cx="383671"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-10</a:t>
            </a:r>
            <a:endParaRPr lang="en-US" sz="1100" b="0" dirty="0">
              <a:solidFill>
                <a:schemeClr val="bg1"/>
              </a:solidFill>
              <a:latin typeface="Calibri" panose="020F0502020204030204" pitchFamily="34" charset="0"/>
            </a:endParaRPr>
          </a:p>
        </p:txBody>
      </p:sp>
      <p:sp>
        <p:nvSpPr>
          <p:cNvPr id="133" name="TextBox 132">
            <a:extLst>
              <a:ext uri="{FF2B5EF4-FFF2-40B4-BE49-F238E27FC236}">
                <a16:creationId xmlns:a16="http://schemas.microsoft.com/office/drawing/2014/main" id="{C5342D2F-EE76-454A-B380-A902A53E5BB3}"/>
              </a:ext>
            </a:extLst>
          </p:cNvPr>
          <p:cNvSpPr txBox="1"/>
          <p:nvPr/>
        </p:nvSpPr>
        <p:spPr>
          <a:xfrm>
            <a:off x="6830242" y="5812455"/>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-8</a:t>
            </a:r>
            <a:endParaRPr lang="en-US" sz="1100" b="0" dirty="0">
              <a:solidFill>
                <a:schemeClr val="bg1"/>
              </a:solidFill>
              <a:latin typeface="Calibri" panose="020F0502020204030204" pitchFamily="34" charset="0"/>
            </a:endParaRPr>
          </a:p>
        </p:txBody>
      </p:sp>
      <p:sp>
        <p:nvSpPr>
          <p:cNvPr id="134" name="TextBox 133">
            <a:extLst>
              <a:ext uri="{FF2B5EF4-FFF2-40B4-BE49-F238E27FC236}">
                <a16:creationId xmlns:a16="http://schemas.microsoft.com/office/drawing/2014/main" id="{6F14CB11-465D-4A95-87FE-0021E04DE668}"/>
              </a:ext>
            </a:extLst>
          </p:cNvPr>
          <p:cNvSpPr txBox="1"/>
          <p:nvPr/>
        </p:nvSpPr>
        <p:spPr>
          <a:xfrm>
            <a:off x="7100694" y="5810505"/>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-6</a:t>
            </a:r>
            <a:endParaRPr lang="en-US" sz="1100" b="0" dirty="0">
              <a:solidFill>
                <a:schemeClr val="bg1"/>
              </a:solidFill>
              <a:latin typeface="Calibri" panose="020F0502020204030204" pitchFamily="34" charset="0"/>
            </a:endParaRPr>
          </a:p>
        </p:txBody>
      </p:sp>
      <p:sp>
        <p:nvSpPr>
          <p:cNvPr id="135" name="TextBox 134">
            <a:extLst>
              <a:ext uri="{FF2B5EF4-FFF2-40B4-BE49-F238E27FC236}">
                <a16:creationId xmlns:a16="http://schemas.microsoft.com/office/drawing/2014/main" id="{5802DAF0-F508-4A2E-ADE3-AEFEAB31CE15}"/>
              </a:ext>
            </a:extLst>
          </p:cNvPr>
          <p:cNvSpPr txBox="1"/>
          <p:nvPr/>
        </p:nvSpPr>
        <p:spPr>
          <a:xfrm>
            <a:off x="7378001" y="5810505"/>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-4</a:t>
            </a:r>
            <a:endParaRPr lang="en-US" sz="1100" b="0" dirty="0">
              <a:solidFill>
                <a:schemeClr val="bg1"/>
              </a:solidFill>
              <a:latin typeface="Calibri" panose="020F0502020204030204" pitchFamily="34" charset="0"/>
            </a:endParaRPr>
          </a:p>
        </p:txBody>
      </p:sp>
      <p:sp>
        <p:nvSpPr>
          <p:cNvPr id="136" name="TextBox 135">
            <a:extLst>
              <a:ext uri="{FF2B5EF4-FFF2-40B4-BE49-F238E27FC236}">
                <a16:creationId xmlns:a16="http://schemas.microsoft.com/office/drawing/2014/main" id="{D77C3744-4AD5-47EA-85B2-30B1B26420E8}"/>
              </a:ext>
            </a:extLst>
          </p:cNvPr>
          <p:cNvSpPr txBox="1"/>
          <p:nvPr/>
        </p:nvSpPr>
        <p:spPr>
          <a:xfrm>
            <a:off x="7660466" y="580953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-2</a:t>
            </a:r>
            <a:endParaRPr lang="en-US" sz="1100" b="0" dirty="0">
              <a:solidFill>
                <a:schemeClr val="bg1"/>
              </a:solidFill>
              <a:latin typeface="Calibri" panose="020F0502020204030204" pitchFamily="34" charset="0"/>
            </a:endParaRPr>
          </a:p>
        </p:txBody>
      </p:sp>
      <p:sp>
        <p:nvSpPr>
          <p:cNvPr id="137" name="TextBox 136">
            <a:extLst>
              <a:ext uri="{FF2B5EF4-FFF2-40B4-BE49-F238E27FC236}">
                <a16:creationId xmlns:a16="http://schemas.microsoft.com/office/drawing/2014/main" id="{E9C40A62-D9BE-4E5D-984E-04450D701833}"/>
              </a:ext>
            </a:extLst>
          </p:cNvPr>
          <p:cNvSpPr txBox="1"/>
          <p:nvPr/>
        </p:nvSpPr>
        <p:spPr>
          <a:xfrm>
            <a:off x="7943502" y="5807374"/>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0</a:t>
            </a:r>
            <a:endParaRPr lang="en-US" sz="1100" b="0" dirty="0">
              <a:solidFill>
                <a:schemeClr val="bg1"/>
              </a:solidFill>
              <a:latin typeface="Calibri" panose="020F0502020204030204" pitchFamily="34" charset="0"/>
            </a:endParaRPr>
          </a:p>
        </p:txBody>
      </p:sp>
      <p:sp>
        <p:nvSpPr>
          <p:cNvPr id="138" name="TextBox 137">
            <a:extLst>
              <a:ext uri="{FF2B5EF4-FFF2-40B4-BE49-F238E27FC236}">
                <a16:creationId xmlns:a16="http://schemas.microsoft.com/office/drawing/2014/main" id="{652D80BD-9122-4DA9-B830-064F4A7ECA8E}"/>
              </a:ext>
            </a:extLst>
          </p:cNvPr>
          <p:cNvSpPr txBox="1"/>
          <p:nvPr/>
        </p:nvSpPr>
        <p:spPr>
          <a:xfrm>
            <a:off x="8216868" y="5813952"/>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2</a:t>
            </a:r>
            <a:endParaRPr lang="en-US" sz="1100" b="0" dirty="0">
              <a:solidFill>
                <a:schemeClr val="bg1"/>
              </a:solidFill>
              <a:latin typeface="Calibri" panose="020F0502020204030204" pitchFamily="34" charset="0"/>
            </a:endParaRPr>
          </a:p>
        </p:txBody>
      </p:sp>
      <p:sp>
        <p:nvSpPr>
          <p:cNvPr id="139" name="TextBox 138">
            <a:extLst>
              <a:ext uri="{FF2B5EF4-FFF2-40B4-BE49-F238E27FC236}">
                <a16:creationId xmlns:a16="http://schemas.microsoft.com/office/drawing/2014/main" id="{A970A85D-D5B8-460A-B180-9D04391DD68D}"/>
              </a:ext>
            </a:extLst>
          </p:cNvPr>
          <p:cNvSpPr txBox="1"/>
          <p:nvPr/>
        </p:nvSpPr>
        <p:spPr>
          <a:xfrm>
            <a:off x="8492350" y="581485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4</a:t>
            </a:r>
            <a:endParaRPr lang="en-US" sz="1100" b="0" dirty="0">
              <a:solidFill>
                <a:schemeClr val="bg1"/>
              </a:solidFill>
              <a:latin typeface="Calibri" panose="020F0502020204030204" pitchFamily="34" charset="0"/>
            </a:endParaRPr>
          </a:p>
        </p:txBody>
      </p:sp>
      <p:sp>
        <p:nvSpPr>
          <p:cNvPr id="140" name="TextBox 139">
            <a:extLst>
              <a:ext uri="{FF2B5EF4-FFF2-40B4-BE49-F238E27FC236}">
                <a16:creationId xmlns:a16="http://schemas.microsoft.com/office/drawing/2014/main" id="{43201CBB-D1C0-4C97-B754-8CEA06E2692A}"/>
              </a:ext>
            </a:extLst>
          </p:cNvPr>
          <p:cNvSpPr txBox="1"/>
          <p:nvPr/>
        </p:nvSpPr>
        <p:spPr>
          <a:xfrm>
            <a:off x="8764847" y="5812455"/>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6</a:t>
            </a:r>
            <a:endParaRPr lang="en-US" sz="1100" b="0" dirty="0">
              <a:solidFill>
                <a:schemeClr val="bg1"/>
              </a:solidFill>
              <a:latin typeface="Calibri" panose="020F0502020204030204" pitchFamily="34" charset="0"/>
            </a:endParaRPr>
          </a:p>
        </p:txBody>
      </p:sp>
      <p:sp>
        <p:nvSpPr>
          <p:cNvPr id="141" name="TextBox 140">
            <a:extLst>
              <a:ext uri="{FF2B5EF4-FFF2-40B4-BE49-F238E27FC236}">
                <a16:creationId xmlns:a16="http://schemas.microsoft.com/office/drawing/2014/main" id="{69D8FF05-A70E-4060-B1EB-AFD62D1B68C3}"/>
              </a:ext>
            </a:extLst>
          </p:cNvPr>
          <p:cNvSpPr txBox="1"/>
          <p:nvPr/>
        </p:nvSpPr>
        <p:spPr>
          <a:xfrm>
            <a:off x="9043761" y="5817864"/>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8</a:t>
            </a:r>
            <a:endParaRPr lang="en-US" sz="1100" b="0" dirty="0">
              <a:solidFill>
                <a:schemeClr val="bg1"/>
              </a:solidFill>
              <a:latin typeface="Calibri" panose="020F0502020204030204" pitchFamily="34" charset="0"/>
            </a:endParaRPr>
          </a:p>
        </p:txBody>
      </p:sp>
      <p:sp>
        <p:nvSpPr>
          <p:cNvPr id="142" name="TextBox 141">
            <a:extLst>
              <a:ext uri="{FF2B5EF4-FFF2-40B4-BE49-F238E27FC236}">
                <a16:creationId xmlns:a16="http://schemas.microsoft.com/office/drawing/2014/main" id="{7020FF05-0EDE-40B9-B664-9764A0E6542D}"/>
              </a:ext>
            </a:extLst>
          </p:cNvPr>
          <p:cNvSpPr txBox="1"/>
          <p:nvPr/>
        </p:nvSpPr>
        <p:spPr>
          <a:xfrm>
            <a:off x="9325794" y="5808555"/>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10</a:t>
            </a:r>
            <a:endParaRPr lang="en-US" sz="1100" b="0" dirty="0">
              <a:solidFill>
                <a:schemeClr val="bg1"/>
              </a:solidFill>
              <a:latin typeface="Calibri" panose="020F0502020204030204" pitchFamily="34" charset="0"/>
            </a:endParaRPr>
          </a:p>
        </p:txBody>
      </p:sp>
      <p:grpSp>
        <p:nvGrpSpPr>
          <p:cNvPr id="149" name="Group 148">
            <a:extLst>
              <a:ext uri="{FF2B5EF4-FFF2-40B4-BE49-F238E27FC236}">
                <a16:creationId xmlns:a16="http://schemas.microsoft.com/office/drawing/2014/main" id="{C7A9D399-9AA8-4752-8F54-B68CD3B67232}"/>
              </a:ext>
            </a:extLst>
          </p:cNvPr>
          <p:cNvGrpSpPr/>
          <p:nvPr/>
        </p:nvGrpSpPr>
        <p:grpSpPr>
          <a:xfrm>
            <a:off x="7792944" y="5028565"/>
            <a:ext cx="802949" cy="76290"/>
            <a:chOff x="7997173" y="5028565"/>
            <a:chExt cx="383672" cy="75963"/>
          </a:xfrm>
        </p:grpSpPr>
        <p:cxnSp>
          <p:nvCxnSpPr>
            <p:cNvPr id="144" name="Straight Connector 143">
              <a:extLst>
                <a:ext uri="{FF2B5EF4-FFF2-40B4-BE49-F238E27FC236}">
                  <a16:creationId xmlns:a16="http://schemas.microsoft.com/office/drawing/2014/main" id="{20B398A6-3E0F-4BB0-AD31-E9E0F0F526B0}"/>
                </a:ext>
              </a:extLst>
            </p:cNvPr>
            <p:cNvCxnSpPr/>
            <p:nvPr/>
          </p:nvCxnSpPr>
          <p:spPr bwMode="auto">
            <a:xfrm>
              <a:off x="7997173" y="5066546"/>
              <a:ext cx="383672"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D1C6F6F-3FC9-4864-AF1F-C6BF9C658B05}"/>
                </a:ext>
              </a:extLst>
            </p:cNvPr>
            <p:cNvCxnSpPr/>
            <p:nvPr/>
          </p:nvCxnSpPr>
          <p:spPr bwMode="auto">
            <a:xfrm>
              <a:off x="8380845" y="5028565"/>
              <a:ext cx="0" cy="75963"/>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6172226-5227-4716-A286-4DDEB7BE9FA6}"/>
                </a:ext>
              </a:extLst>
            </p:cNvPr>
            <p:cNvCxnSpPr/>
            <p:nvPr/>
          </p:nvCxnSpPr>
          <p:spPr bwMode="auto">
            <a:xfrm>
              <a:off x="7997173" y="5028565"/>
              <a:ext cx="0" cy="75963"/>
            </a:xfrm>
            <a:prstGeom prst="line">
              <a:avLst/>
            </a:prstGeom>
            <a:noFill/>
            <a:ln w="28575" cap="flat" cmpd="sng" algn="ctr">
              <a:solidFill>
                <a:schemeClr val="bg1"/>
              </a:solidFill>
              <a:prstDash val="solid"/>
              <a:round/>
              <a:headEnd type="none" w="med" len="med"/>
              <a:tailEnd type="none" w="med" len="med"/>
            </a:ln>
            <a:effectLst/>
          </p:spPr>
        </p:cxnSp>
      </p:grpSp>
      <p:sp>
        <p:nvSpPr>
          <p:cNvPr id="147" name="Rectangle 146">
            <a:extLst>
              <a:ext uri="{FF2B5EF4-FFF2-40B4-BE49-F238E27FC236}">
                <a16:creationId xmlns:a16="http://schemas.microsoft.com/office/drawing/2014/main" id="{1A048697-CF75-4E27-8566-650131CC76F7}"/>
              </a:ext>
            </a:extLst>
          </p:cNvPr>
          <p:cNvSpPr/>
          <p:nvPr/>
        </p:nvSpPr>
        <p:spPr bwMode="auto">
          <a:xfrm>
            <a:off x="8145128" y="5016984"/>
            <a:ext cx="99124" cy="99124"/>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8" name="Straight Connector 147">
            <a:extLst>
              <a:ext uri="{FF2B5EF4-FFF2-40B4-BE49-F238E27FC236}">
                <a16:creationId xmlns:a16="http://schemas.microsoft.com/office/drawing/2014/main" id="{CB34E6C8-7956-4059-B264-F2FB0BF6676E}"/>
              </a:ext>
            </a:extLst>
          </p:cNvPr>
          <p:cNvCxnSpPr>
            <a:cxnSpLocks/>
          </p:cNvCxnSpPr>
          <p:nvPr/>
        </p:nvCxnSpPr>
        <p:spPr bwMode="auto">
          <a:xfrm flipV="1">
            <a:off x="8082407" y="4446647"/>
            <a:ext cx="0" cy="1289493"/>
          </a:xfrm>
          <a:prstGeom prst="line">
            <a:avLst/>
          </a:prstGeom>
          <a:noFill/>
          <a:ln w="28575" cap="flat" cmpd="sng" algn="ctr">
            <a:solidFill>
              <a:schemeClr val="bg1"/>
            </a:solidFill>
            <a:prstDash val="solid"/>
            <a:round/>
            <a:headEnd type="none" w="med" len="med"/>
            <a:tailEnd type="none" w="med" len="med"/>
          </a:ln>
          <a:effectLst/>
        </p:spPr>
      </p:cxnSp>
      <p:sp>
        <p:nvSpPr>
          <p:cNvPr id="143" name="TextBox 142">
            <a:extLst>
              <a:ext uri="{FF2B5EF4-FFF2-40B4-BE49-F238E27FC236}">
                <a16:creationId xmlns:a16="http://schemas.microsoft.com/office/drawing/2014/main" id="{F84C4AD2-3213-4660-90F7-401E1F8928E2}"/>
              </a:ext>
            </a:extLst>
          </p:cNvPr>
          <p:cNvSpPr txBox="1"/>
          <p:nvPr/>
        </p:nvSpPr>
        <p:spPr bwMode="auto">
          <a:xfrm>
            <a:off x="1547057" y="475935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a:t>
            </a:r>
          </a:p>
        </p:txBody>
      </p:sp>
      <p:sp>
        <p:nvSpPr>
          <p:cNvPr id="150" name="TextBox 149">
            <a:extLst>
              <a:ext uri="{FF2B5EF4-FFF2-40B4-BE49-F238E27FC236}">
                <a16:creationId xmlns:a16="http://schemas.microsoft.com/office/drawing/2014/main" id="{3C653CCC-10D4-4C2C-A50F-C87FAB82BC32}"/>
              </a:ext>
            </a:extLst>
          </p:cNvPr>
          <p:cNvSpPr txBox="1"/>
          <p:nvPr/>
        </p:nvSpPr>
        <p:spPr bwMode="auto">
          <a:xfrm>
            <a:off x="4231608" y="4710239"/>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Tree>
    <p:extLst>
      <p:ext uri="{BB962C8B-B14F-4D97-AF65-F5344CB8AC3E}">
        <p14:creationId xmlns:p14="http://schemas.microsoft.com/office/powerpoint/2010/main" val="1324682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ATLAS-2M: Confirmed Virologic Failures</a:t>
            </a:r>
          </a:p>
        </p:txBody>
      </p:sp>
      <p:sp>
        <p:nvSpPr>
          <p:cNvPr id="4" name="Content Placeholder 3">
            <a:extLst>
              <a:ext uri="{FF2B5EF4-FFF2-40B4-BE49-F238E27FC236}">
                <a16:creationId xmlns:a16="http://schemas.microsoft.com/office/drawing/2014/main" id="{9DEE15CD-8294-FA41-A21A-00C14FA50623}"/>
              </a:ext>
            </a:extLst>
          </p:cNvPr>
          <p:cNvSpPr>
            <a:spLocks noGrp="1"/>
          </p:cNvSpPr>
          <p:nvPr>
            <p:ph sz="half" idx="2"/>
          </p:nvPr>
        </p:nvSpPr>
        <p:spPr>
          <a:xfrm>
            <a:off x="6252634" y="1510730"/>
            <a:ext cx="5484971" cy="4679462"/>
          </a:xfrm>
        </p:spPr>
        <p:txBody>
          <a:bodyPr/>
          <a:lstStyle/>
          <a:p>
            <a:r>
              <a:rPr lang="en-US" sz="2000" dirty="0"/>
              <a:t>CVF in CAB LA + RPV LA Q8W arm: n = 8</a:t>
            </a:r>
          </a:p>
          <a:p>
            <a:pPr lvl="1"/>
            <a:r>
              <a:rPr lang="en-US" sz="1800" dirty="0"/>
              <a:t>5 had preexisting major RPV RAMs (E138A, Y188L, Y181Y/C, H221H/Y, E138E/A, Y188Y/F/H/L)</a:t>
            </a:r>
          </a:p>
          <a:p>
            <a:pPr lvl="1"/>
            <a:r>
              <a:rPr lang="en-US" sz="1800" dirty="0"/>
              <a:t>1 had preexisting major INSTI RAM (G140G/R)</a:t>
            </a:r>
          </a:p>
          <a:p>
            <a:pPr lvl="1"/>
            <a:r>
              <a:rPr lang="en-US" sz="1800" dirty="0"/>
              <a:t>5 had L74I polymorphism (3 subtype A/A1, </a:t>
            </a:r>
            <a:br>
              <a:rPr lang="en-US" sz="1800" dirty="0"/>
            </a:br>
            <a:r>
              <a:rPr lang="en-US" sz="1800" dirty="0"/>
              <a:t>1 subtype C, 1 complex subtype) </a:t>
            </a:r>
          </a:p>
          <a:p>
            <a:r>
              <a:rPr lang="en-US" sz="2000" dirty="0"/>
              <a:t>Fully active oral ART resulted in viral resuppression in 9/10 patients with CVF</a:t>
            </a:r>
          </a:p>
          <a:p>
            <a:pPr lvl="1"/>
            <a:r>
              <a:rPr lang="en-US" sz="1800" dirty="0"/>
              <a:t>1 patient noncompliant on PI-based ART</a:t>
            </a:r>
          </a:p>
          <a:p>
            <a:r>
              <a:rPr lang="en-US" sz="2000" dirty="0"/>
              <a:t>In all patients with CVF (n = 10), virus maintained phenotypic sensitivity to DTG</a:t>
            </a:r>
          </a:p>
          <a:p>
            <a:endParaRPr lang="en-US" sz="2000" dirty="0"/>
          </a:p>
          <a:p>
            <a:endParaRPr lang="en-US" sz="2000" dirty="0"/>
          </a:p>
          <a:p>
            <a:endParaRPr lang="en-US" sz="2000" dirty="0"/>
          </a:p>
        </p:txBody>
      </p:sp>
      <p:grpSp>
        <p:nvGrpSpPr>
          <p:cNvPr id="8" name="Group 7">
            <a:extLst>
              <a:ext uri="{FF2B5EF4-FFF2-40B4-BE49-F238E27FC236}">
                <a16:creationId xmlns:a16="http://schemas.microsoft.com/office/drawing/2014/main" id="{C57E1D60-CE6A-154A-9B86-AB121F4CB99E}"/>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B38AEF0E-A042-8843-8A3B-34BD3611857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32E4EF80-13BE-7A4F-9240-09BF42376A1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D1D0CD3C-FF38-5B46-86C3-1553B377472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Overton. CROI 2020. Abstr 34.</a:t>
            </a:r>
            <a:endParaRPr lang="en-US" altLang="en-US" sz="1200" b="0" dirty="0">
              <a:solidFill>
                <a:schemeClr val="bg2"/>
              </a:solidFill>
              <a:latin typeface="Calibri" panose="020F0502020204030204" pitchFamily="34" charset="0"/>
              <a:cs typeface="+mn-cs"/>
            </a:endParaRPr>
          </a:p>
        </p:txBody>
      </p:sp>
      <p:graphicFrame>
        <p:nvGraphicFramePr>
          <p:cNvPr id="12" name="Group 3">
            <a:extLst>
              <a:ext uri="{FF2B5EF4-FFF2-40B4-BE49-F238E27FC236}">
                <a16:creationId xmlns:a16="http://schemas.microsoft.com/office/drawing/2014/main" id="{895EE419-2F15-2240-A061-990309C835AE}"/>
              </a:ext>
            </a:extLst>
          </p:cNvPr>
          <p:cNvGraphicFramePr>
            <a:graphicFrameLocks/>
          </p:cNvGraphicFramePr>
          <p:nvPr>
            <p:extLst>
              <p:ext uri="{D42A27DB-BD31-4B8C-83A1-F6EECF244321}">
                <p14:modId xmlns:p14="http://schemas.microsoft.com/office/powerpoint/2010/main" val="3229353097"/>
              </p:ext>
            </p:extLst>
          </p:nvPr>
        </p:nvGraphicFramePr>
        <p:xfrm>
          <a:off x="501268" y="1600200"/>
          <a:ext cx="5486400" cy="4389216"/>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 RPV LA Q8W</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522)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 RPV LA Q4W</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523)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CVF,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 (1.5)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(0.4)</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CVF with RPV RAMs,*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Treatment-emergent RPV RAMs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K101E, E138E/K, E138A, Y188L</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K101E, M230L</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CVF with INSTI RAMs,*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effectLst/>
                          <a:latin typeface="Calibri" panose="020F0502020204030204" pitchFamily="34" charset="0"/>
                          <a:ea typeface="+mn-ea"/>
                          <a:cs typeface="Calibri" panose="020F0502020204030204" pitchFamily="34" charset="0"/>
                        </a:rPr>
                        <a:t>5/8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effectLst/>
                          <a:latin typeface="Calibri" panose="020F0502020204030204" pitchFamily="34" charset="0"/>
                          <a:ea typeface="+mn-ea"/>
                          <a:cs typeface="Calibri" panose="020F0502020204030204" pitchFamily="34" charset="0"/>
                        </a:rPr>
                        <a:t>2/2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74545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Treatment-emergent INSTI RAMs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Q148R, N155H</a:t>
                      </a:r>
                      <a:r>
                        <a:rPr lang="en-GB" sz="180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E138E/K,Q148R, N155N/H </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3" name="Rectangle 12">
            <a:extLst>
              <a:ext uri="{FF2B5EF4-FFF2-40B4-BE49-F238E27FC236}">
                <a16:creationId xmlns:a16="http://schemas.microsoft.com/office/drawing/2014/main" id="{E45B8961-72CA-2A46-B6A3-B12022976340}"/>
              </a:ext>
            </a:extLst>
          </p:cNvPr>
          <p:cNvSpPr/>
          <p:nvPr/>
        </p:nvSpPr>
        <p:spPr>
          <a:xfrm>
            <a:off x="454396" y="5989416"/>
            <a:ext cx="5484971" cy="344069"/>
          </a:xfrm>
          <a:prstGeom prst="rect">
            <a:avLst/>
          </a:prstGeom>
        </p:spPr>
        <p:txBody>
          <a:bodyPr wrap="square">
            <a:spAutoFit/>
          </a:bodyPr>
          <a:lstStyle/>
          <a:p>
            <a:pPr>
              <a:lnSpc>
                <a:spcPct val="107000"/>
              </a:lnSpc>
              <a:spcAft>
                <a:spcPts val="0"/>
              </a:spcAft>
            </a:pPr>
            <a:r>
              <a:rPr lang="en-GB" sz="1600" b="0" dirty="0">
                <a:solidFill>
                  <a:schemeClr val="bg1"/>
                </a:solidFill>
                <a:latin typeface="Calibri" panose="020F0502020204030204" pitchFamily="34" charset="0"/>
                <a:ea typeface="Times New Roman" panose="02020603050405020304" pitchFamily="18" charset="0"/>
                <a:cs typeface="Calibri" panose="020F0502020204030204" pitchFamily="34" charset="0"/>
              </a:rPr>
              <a:t>*Post hoc BL PBMC HIV-1 DNA testing. </a:t>
            </a:r>
            <a:r>
              <a:rPr lang="en-GB" sz="1600" b="0" baseline="30000" dirty="0">
                <a:solidFill>
                  <a:schemeClr val="bg1"/>
                </a:solidFill>
                <a:latin typeface="Calibri" panose="020F0502020204030204" pitchFamily="34" charset="0"/>
                <a:ea typeface="Times New Roman" panose="02020603050405020304" pitchFamily="18" charset="0"/>
                <a:cs typeface="Calibri" panose="020F0502020204030204" pitchFamily="34" charset="0"/>
              </a:rPr>
              <a:t>†</a:t>
            </a:r>
            <a:r>
              <a:rPr lang="en-US" sz="1600" b="0" dirty="0">
                <a:solidFill>
                  <a:schemeClr val="bg1"/>
                </a:solidFill>
                <a:latin typeface="Calibri" panose="020F0502020204030204" pitchFamily="34" charset="0"/>
                <a:ea typeface="Calibri" panose="020F0502020204030204" pitchFamily="34" charset="0"/>
                <a:cs typeface="Calibri" panose="020F0502020204030204" pitchFamily="34" charset="0"/>
              </a:rPr>
              <a:t>Or a mixture.</a:t>
            </a:r>
            <a:endParaRPr lang="en-GB" sz="16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5520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3574-C772-8E49-956A-E87D365CF682}"/>
              </a:ext>
            </a:extLst>
          </p:cNvPr>
          <p:cNvSpPr>
            <a:spLocks noGrp="1"/>
          </p:cNvSpPr>
          <p:nvPr>
            <p:ph type="title"/>
          </p:nvPr>
        </p:nvSpPr>
        <p:spPr/>
        <p:txBody>
          <a:bodyPr/>
          <a:lstStyle/>
          <a:p>
            <a:r>
              <a:rPr lang="en-US" dirty="0"/>
              <a:t>ATLAS-2M: Injection-Site Reactions</a:t>
            </a:r>
          </a:p>
        </p:txBody>
      </p:sp>
      <p:sp>
        <p:nvSpPr>
          <p:cNvPr id="9" name="Content Placeholder 8">
            <a:extLst>
              <a:ext uri="{FF2B5EF4-FFF2-40B4-BE49-F238E27FC236}">
                <a16:creationId xmlns:a16="http://schemas.microsoft.com/office/drawing/2014/main" id="{DD624F28-0357-9744-80EB-900CF55BC9ED}"/>
              </a:ext>
            </a:extLst>
          </p:cNvPr>
          <p:cNvSpPr>
            <a:spLocks noGrp="1"/>
          </p:cNvSpPr>
          <p:nvPr>
            <p:ph idx="1"/>
          </p:nvPr>
        </p:nvSpPr>
        <p:spPr/>
        <p:txBody>
          <a:bodyPr/>
          <a:lstStyle/>
          <a:p>
            <a:pPr>
              <a:spcAft>
                <a:spcPts val="0"/>
              </a:spcAft>
            </a:pPr>
            <a:r>
              <a:rPr lang="en-US" sz="2600" dirty="0"/>
              <a:t>24,181 total injections were administered</a:t>
            </a:r>
          </a:p>
          <a:p>
            <a:pPr>
              <a:spcAft>
                <a:spcPts val="0"/>
              </a:spcAft>
            </a:pPr>
            <a:r>
              <a:rPr lang="en-US" sz="2600" dirty="0"/>
              <a:t>Most (98%) ISRs were grade 1/2 in severity and resolved in median of 3 days</a:t>
            </a:r>
          </a:p>
        </p:txBody>
      </p:sp>
      <p:graphicFrame>
        <p:nvGraphicFramePr>
          <p:cNvPr id="11" name="Group 3">
            <a:extLst>
              <a:ext uri="{FF2B5EF4-FFF2-40B4-BE49-F238E27FC236}">
                <a16:creationId xmlns:a16="http://schemas.microsoft.com/office/drawing/2014/main" id="{FD20FA0D-F728-054F-B50A-BD5605FB8762}"/>
              </a:ext>
            </a:extLst>
          </p:cNvPr>
          <p:cNvGraphicFramePr>
            <a:graphicFrameLocks noGrp="1"/>
          </p:cNvGraphicFramePr>
          <p:nvPr>
            <p:ph sz="half" idx="4294967295"/>
            <p:extLst>
              <p:ext uri="{D42A27DB-BD31-4B8C-83A1-F6EECF244321}">
                <p14:modId xmlns:p14="http://schemas.microsoft.com/office/powerpoint/2010/main" val="111383519"/>
              </p:ext>
            </p:extLst>
          </p:nvPr>
        </p:nvGraphicFramePr>
        <p:xfrm>
          <a:off x="6393376" y="2877182"/>
          <a:ext cx="5376672" cy="3109024"/>
        </p:xfrm>
        <a:graphic>
          <a:graphicData uri="http://schemas.openxmlformats.org/drawingml/2006/table">
            <a:tbl>
              <a:tblPr/>
              <a:tblGrid>
                <a:gridCol w="2414954">
                  <a:extLst>
                    <a:ext uri="{9D8B030D-6E8A-4147-A177-3AD203B41FA5}">
                      <a16:colId xmlns:a16="http://schemas.microsoft.com/office/drawing/2014/main" val="20000"/>
                    </a:ext>
                  </a:extLst>
                </a:gridCol>
                <a:gridCol w="1457011">
                  <a:extLst>
                    <a:ext uri="{9D8B030D-6E8A-4147-A177-3AD203B41FA5}">
                      <a16:colId xmlns:a16="http://schemas.microsoft.com/office/drawing/2014/main" val="20001"/>
                    </a:ext>
                  </a:extLst>
                </a:gridCol>
                <a:gridCol w="1504707">
                  <a:extLst>
                    <a:ext uri="{9D8B030D-6E8A-4147-A177-3AD203B41FA5}">
                      <a16:colId xmlns:a16="http://schemas.microsoft.com/office/drawing/2014/main" val="271870485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Injection-Site Reactions,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 RPV LA Q8W</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522)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 RPV LA Q4W</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523)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Injections given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8470</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15,711</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ISR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Nodule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Discomfort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2507 (30)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2014 (24)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113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92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43 (2)</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3152 (20)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2567 (16)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204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110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48 (2)</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28387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Withdrawals due to ISR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(1)</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(2)</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nvGrpSpPr>
          <p:cNvPr id="5" name="Group 7">
            <a:extLst>
              <a:ext uri="{FF2B5EF4-FFF2-40B4-BE49-F238E27FC236}">
                <a16:creationId xmlns:a16="http://schemas.microsoft.com/office/drawing/2014/main" id="{73609B28-BEEA-2344-A846-A626FD375A1B}"/>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626598A9-7DC5-5F4D-B0FC-BE132FBF0F0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F10C205B-52DF-454A-AAD4-F4DB56BE5A9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 Box 15">
            <a:extLst>
              <a:ext uri="{FF2B5EF4-FFF2-40B4-BE49-F238E27FC236}">
                <a16:creationId xmlns:a16="http://schemas.microsoft.com/office/drawing/2014/main" id="{FA88E1B8-7075-6F46-88B4-D88D9630A10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Overton. CROI 2020. Abstr 34. </a:t>
            </a:r>
            <a:r>
              <a:rPr lang="en-US" altLang="en-US" sz="1200" b="0" spc="-10" dirty="0">
                <a:solidFill>
                  <a:schemeClr val="bg2"/>
                </a:solidFill>
                <a:latin typeface="Calibri" panose="020F0502020204030204" pitchFamily="34" charset="0"/>
              </a:rPr>
              <a:t>Reproduced with permission. </a:t>
            </a:r>
            <a:endParaRPr lang="en-US" altLang="en-US" sz="1200" b="0" dirty="0">
              <a:solidFill>
                <a:schemeClr val="bg2"/>
              </a:solidFill>
              <a:latin typeface="Calibri" panose="020F0502020204030204" pitchFamily="34" charset="0"/>
              <a:cs typeface="+mn-cs"/>
            </a:endParaRPr>
          </a:p>
        </p:txBody>
      </p:sp>
      <p:sp>
        <p:nvSpPr>
          <p:cNvPr id="13" name="Rectangle 12">
            <a:extLst>
              <a:ext uri="{FF2B5EF4-FFF2-40B4-BE49-F238E27FC236}">
                <a16:creationId xmlns:a16="http://schemas.microsoft.com/office/drawing/2014/main" id="{1A78129C-28DD-3F49-8E08-871264CC17C4}"/>
              </a:ext>
            </a:extLst>
          </p:cNvPr>
          <p:cNvSpPr/>
          <p:nvPr/>
        </p:nvSpPr>
        <p:spPr>
          <a:xfrm>
            <a:off x="714300" y="2523371"/>
            <a:ext cx="5234837" cy="371283"/>
          </a:xfrm>
          <a:prstGeom prst="rect">
            <a:avLst/>
          </a:prstGeom>
          <a:solidFill>
            <a:schemeClr val="tx1"/>
          </a:solidFill>
          <a:ln w="25400" cap="flat" cmpd="sng" algn="ctr">
            <a:noFill/>
            <a:prstDash val="solid"/>
          </a:ln>
          <a:effectLst/>
        </p:spPr>
        <p:txBody>
          <a:bodyPr tIns="67500" bIns="67500" anchor="ctr"/>
          <a:lstStyle/>
          <a:p>
            <a:pPr marL="0" lvl="1" algn="ctr">
              <a:defRPr/>
            </a:pPr>
            <a:r>
              <a:rPr lang="en-US" b="1" kern="0" dirty="0">
                <a:solidFill>
                  <a:schemeClr val="bg1"/>
                </a:solidFill>
                <a:latin typeface="Calibri" panose="020F0502020204030204" pitchFamily="34" charset="0"/>
              </a:rPr>
              <a:t>Overall ISRs</a:t>
            </a:r>
          </a:p>
        </p:txBody>
      </p:sp>
      <p:sp>
        <p:nvSpPr>
          <p:cNvPr id="14" name="TextBox 13">
            <a:extLst>
              <a:ext uri="{FF2B5EF4-FFF2-40B4-BE49-F238E27FC236}">
                <a16:creationId xmlns:a16="http://schemas.microsoft.com/office/drawing/2014/main" id="{27661070-C5D3-4EF5-B3A0-55315250C81E}"/>
              </a:ext>
            </a:extLst>
          </p:cNvPr>
          <p:cNvSpPr txBox="1"/>
          <p:nvPr/>
        </p:nvSpPr>
        <p:spPr bwMode="auto">
          <a:xfrm>
            <a:off x="3938020" y="2856357"/>
            <a:ext cx="20286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CAB LA + RPV LA Q8W</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522)</a:t>
            </a:r>
          </a:p>
          <a:p>
            <a:pPr>
              <a:spcBef>
                <a:spcPct val="50000"/>
              </a:spcBef>
            </a:pPr>
            <a:r>
              <a:rPr lang="en-US" sz="1600" b="0" dirty="0">
                <a:solidFill>
                  <a:schemeClr val="bg1"/>
                </a:solidFill>
                <a:latin typeface="Calibri" panose="020F0502020204030204" pitchFamily="34" charset="0"/>
                <a:cs typeface="Calibri" panose="020F0502020204030204" pitchFamily="34" charset="0"/>
              </a:rPr>
              <a:t>CAB LA + RPV LA Q4W</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523)</a:t>
            </a:r>
          </a:p>
        </p:txBody>
      </p:sp>
      <p:sp>
        <p:nvSpPr>
          <p:cNvPr id="15" name="Rectangle 14">
            <a:extLst>
              <a:ext uri="{FF2B5EF4-FFF2-40B4-BE49-F238E27FC236}">
                <a16:creationId xmlns:a16="http://schemas.microsoft.com/office/drawing/2014/main" id="{7FECDDAA-CA7A-46AE-8400-87C53D2824F1}"/>
              </a:ext>
            </a:extLst>
          </p:cNvPr>
          <p:cNvSpPr/>
          <p:nvPr/>
        </p:nvSpPr>
        <p:spPr bwMode="auto">
          <a:xfrm>
            <a:off x="3863090" y="2974645"/>
            <a:ext cx="104412" cy="1044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77F10C29-223A-40E7-BC89-76FD2221F8C0}"/>
              </a:ext>
            </a:extLst>
          </p:cNvPr>
          <p:cNvSpPr/>
          <p:nvPr/>
        </p:nvSpPr>
        <p:spPr bwMode="auto">
          <a:xfrm>
            <a:off x="3859055" y="3580469"/>
            <a:ext cx="104412" cy="1044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7" name="Content Placeholder 1">
            <a:extLst>
              <a:ext uri="{FF2B5EF4-FFF2-40B4-BE49-F238E27FC236}">
                <a16:creationId xmlns:a16="http://schemas.microsoft.com/office/drawing/2014/main" id="{C5A49A6C-38D0-43BC-816F-DF7D71BAE629}"/>
              </a:ext>
            </a:extLst>
          </p:cNvPr>
          <p:cNvSpPr txBox="1">
            <a:spLocks/>
          </p:cNvSpPr>
          <p:nvPr/>
        </p:nvSpPr>
        <p:spPr>
          <a:xfrm rot="16200000">
            <a:off x="-664373" y="3903932"/>
            <a:ext cx="2513617" cy="305508"/>
          </a:xfrm>
          <a:prstGeom prst="rect">
            <a:avLst/>
          </a:prstGeom>
        </p:spPr>
        <p:txBody>
          <a:bodyPr/>
          <a:lstStyle>
            <a:lvl1pPr marL="190500" indent="-190500" algn="l" rtl="0" eaLnBrk="0" fontAlgn="base" hangingPunct="0">
              <a:spcBef>
                <a:spcPct val="0"/>
              </a:spcBef>
              <a:spcAft>
                <a:spcPts val="500"/>
              </a:spcAft>
              <a:buClr>
                <a:srgbClr val="E31836"/>
              </a:buClr>
              <a:buSzPct val="115000"/>
              <a:buFont typeface="Arial" charset="0"/>
              <a:buChar char="•"/>
              <a:defRPr sz="2200">
                <a:solidFill>
                  <a:schemeClr val="tx1"/>
                </a:solidFill>
                <a:latin typeface="Arial" panose="020B0604020202020204" pitchFamily="34" charset="0"/>
                <a:ea typeface="+mn-ea"/>
                <a:cs typeface="Arial" panose="020B0604020202020204" pitchFamily="34" charset="0"/>
              </a:defRPr>
            </a:lvl1pPr>
            <a:lvl2pPr marL="473075" indent="-257175" algn="l" rtl="0" eaLnBrk="0" fontAlgn="base" hangingPunct="0">
              <a:spcBef>
                <a:spcPct val="0"/>
              </a:spcBef>
              <a:spcAft>
                <a:spcPts val="300"/>
              </a:spcAft>
              <a:buClr>
                <a:srgbClr val="E31836"/>
              </a:buClr>
              <a:buSzPct val="115000"/>
              <a:buFont typeface="Arial" charset="0"/>
              <a:buChar char="–"/>
              <a:defRPr sz="2000">
                <a:solidFill>
                  <a:schemeClr val="tx1"/>
                </a:solidFill>
                <a:latin typeface="Arial" panose="020B0604020202020204" pitchFamily="34" charset="0"/>
                <a:cs typeface="Arial" panose="020B0604020202020204" pitchFamily="34" charset="0"/>
              </a:defRPr>
            </a:lvl2pPr>
            <a:lvl3pPr marL="639763" indent="-158750" algn="l" rtl="0" eaLnBrk="0" fontAlgn="base" hangingPunct="0">
              <a:spcBef>
                <a:spcPct val="0"/>
              </a:spcBef>
              <a:spcAft>
                <a:spcPts val="300"/>
              </a:spcAft>
              <a:buClr>
                <a:srgbClr val="E31836"/>
              </a:buClr>
              <a:buSzPct val="115000"/>
              <a:buFont typeface="Arial" charset="0"/>
              <a:buChar char="•"/>
              <a:defRPr lang="en-US" dirty="0">
                <a:solidFill>
                  <a:schemeClr val="tx1"/>
                </a:solidFill>
                <a:latin typeface="Arial" panose="020B0604020202020204" pitchFamily="34" charset="0"/>
                <a:cs typeface="Arial" panose="020B0604020202020204" pitchFamily="34" charset="0"/>
              </a:defRPr>
            </a:lvl3pPr>
            <a:lvl4pPr marL="798513" indent="-142875" algn="l" rtl="0" eaLnBrk="0" fontAlgn="base" hangingPunct="0">
              <a:spcBef>
                <a:spcPct val="0"/>
              </a:spcBef>
              <a:spcAft>
                <a:spcPts val="300"/>
              </a:spcAft>
              <a:buClr>
                <a:srgbClr val="E31836"/>
              </a:buClr>
              <a:buSzPct val="115000"/>
              <a:buFont typeface="Arial" charset="0"/>
              <a:buChar char="-"/>
              <a:defRPr lang="en-US" sz="1600" dirty="0">
                <a:solidFill>
                  <a:schemeClr val="tx1"/>
                </a:solidFill>
                <a:latin typeface="Arial" panose="020B0604020202020204" pitchFamily="34" charset="0"/>
                <a:cs typeface="Arial" panose="020B0604020202020204" pitchFamily="34" charset="0"/>
              </a:defRPr>
            </a:lvl4pPr>
            <a:lvl5pPr marL="922338" indent="-114300" algn="l" defTabSz="923925" rtl="0" eaLnBrk="0" fontAlgn="base" hangingPunct="0">
              <a:spcBef>
                <a:spcPct val="0"/>
              </a:spcBef>
              <a:spcAft>
                <a:spcPts val="300"/>
              </a:spcAft>
              <a:buClr>
                <a:srgbClr val="E31836"/>
              </a:buClr>
              <a:buSzPct val="115000"/>
              <a:buFont typeface="Arial" charset="0"/>
              <a:buChar char="•"/>
              <a:defRPr lang="en-GB" sz="1400" dirty="0">
                <a:solidFill>
                  <a:schemeClr val="tx1"/>
                </a:solidFill>
                <a:latin typeface="Arial" panose="020B0604020202020204" pitchFamily="34" charset="0"/>
                <a:cs typeface="Arial" panose="020B0604020202020204" pitchFamily="34" charset="0"/>
              </a:defRPr>
            </a:lvl5pPr>
            <a:lvl6pPr marL="668338" indent="0" algn="l" rtl="0" eaLnBrk="1" fontAlgn="base" hangingPunct="1">
              <a:spcBef>
                <a:spcPct val="20000"/>
              </a:spcBef>
              <a:spcAft>
                <a:spcPct val="0"/>
              </a:spcAft>
              <a:buClr>
                <a:srgbClr val="B61229"/>
              </a:buClr>
              <a:buSzPct val="115000"/>
              <a:buFont typeface="Arial" charset="0"/>
              <a:buNone/>
              <a:defRPr sz="1000">
                <a:solidFill>
                  <a:schemeClr val="bg2"/>
                </a:solidFill>
                <a:latin typeface="+mn-lt"/>
                <a:cs typeface="+mn-cs"/>
              </a:defRPr>
            </a:lvl6pPr>
            <a:lvl7pPr marL="14478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7pPr>
            <a:lvl8pPr marL="19050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8pPr>
            <a:lvl9pPr marL="23622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9pPr>
          </a:lstStyle>
          <a:p>
            <a:pPr marL="0" indent="0" algn="ctr">
              <a:buClr>
                <a:srgbClr val="C00000"/>
              </a:buClr>
              <a:buNone/>
              <a:defRPr/>
            </a:pPr>
            <a:r>
              <a:rPr lang="en-US" sz="1600" kern="0" dirty="0">
                <a:solidFill>
                  <a:schemeClr val="bg1"/>
                </a:solidFill>
                <a:latin typeface="Calibri" panose="020F0502020204030204" pitchFamily="34" charset="0"/>
                <a:cs typeface="Calibri" panose="020F0502020204030204" pitchFamily="34" charset="0"/>
              </a:rPr>
              <a:t>Participants With ISR (%)</a:t>
            </a:r>
            <a:endParaRPr lang="en-US" sz="1600" b="1" kern="0" dirty="0">
              <a:solidFill>
                <a:schemeClr val="bg1"/>
              </a:solidFill>
              <a:latin typeface="Calibri" panose="020F0502020204030204" pitchFamily="34" charset="0"/>
              <a:cs typeface="Calibri" panose="020F0502020204030204" pitchFamily="34" charset="0"/>
            </a:endParaRPr>
          </a:p>
        </p:txBody>
      </p:sp>
      <p:sp>
        <p:nvSpPr>
          <p:cNvPr id="18" name="Content Placeholder 1">
            <a:extLst>
              <a:ext uri="{FF2B5EF4-FFF2-40B4-BE49-F238E27FC236}">
                <a16:creationId xmlns:a16="http://schemas.microsoft.com/office/drawing/2014/main" id="{390337D2-5AE0-47EF-9B4E-45BBD08C1044}"/>
              </a:ext>
            </a:extLst>
          </p:cNvPr>
          <p:cNvSpPr txBox="1">
            <a:spLocks/>
          </p:cNvSpPr>
          <p:nvPr/>
        </p:nvSpPr>
        <p:spPr>
          <a:xfrm>
            <a:off x="2360504" y="5410129"/>
            <a:ext cx="2041421" cy="314540"/>
          </a:xfrm>
          <a:prstGeom prst="rect">
            <a:avLst/>
          </a:prstGeom>
        </p:spPr>
        <p:txBody>
          <a:bodyPr/>
          <a:lstStyle>
            <a:lvl1pPr marL="190500" indent="-190500" algn="l" rtl="0" eaLnBrk="0" fontAlgn="base" hangingPunct="0">
              <a:spcBef>
                <a:spcPct val="0"/>
              </a:spcBef>
              <a:spcAft>
                <a:spcPts val="500"/>
              </a:spcAft>
              <a:buClr>
                <a:srgbClr val="E31836"/>
              </a:buClr>
              <a:buSzPct val="115000"/>
              <a:buFont typeface="Arial" charset="0"/>
              <a:buChar char="•"/>
              <a:defRPr sz="2200">
                <a:solidFill>
                  <a:schemeClr val="tx1"/>
                </a:solidFill>
                <a:latin typeface="Arial" panose="020B0604020202020204" pitchFamily="34" charset="0"/>
                <a:ea typeface="+mn-ea"/>
                <a:cs typeface="Arial" panose="020B0604020202020204" pitchFamily="34" charset="0"/>
              </a:defRPr>
            </a:lvl1pPr>
            <a:lvl2pPr marL="473075" indent="-257175" algn="l" rtl="0" eaLnBrk="0" fontAlgn="base" hangingPunct="0">
              <a:spcBef>
                <a:spcPct val="0"/>
              </a:spcBef>
              <a:spcAft>
                <a:spcPts val="300"/>
              </a:spcAft>
              <a:buClr>
                <a:srgbClr val="E31836"/>
              </a:buClr>
              <a:buSzPct val="115000"/>
              <a:buFont typeface="Arial" charset="0"/>
              <a:buChar char="–"/>
              <a:defRPr sz="2000">
                <a:solidFill>
                  <a:schemeClr val="tx1"/>
                </a:solidFill>
                <a:latin typeface="Arial" panose="020B0604020202020204" pitchFamily="34" charset="0"/>
                <a:cs typeface="Arial" panose="020B0604020202020204" pitchFamily="34" charset="0"/>
              </a:defRPr>
            </a:lvl2pPr>
            <a:lvl3pPr marL="639763" indent="-158750" algn="l" rtl="0" eaLnBrk="0" fontAlgn="base" hangingPunct="0">
              <a:spcBef>
                <a:spcPct val="0"/>
              </a:spcBef>
              <a:spcAft>
                <a:spcPts val="300"/>
              </a:spcAft>
              <a:buClr>
                <a:srgbClr val="E31836"/>
              </a:buClr>
              <a:buSzPct val="115000"/>
              <a:buFont typeface="Arial" charset="0"/>
              <a:buChar char="•"/>
              <a:defRPr lang="en-US" dirty="0">
                <a:solidFill>
                  <a:schemeClr val="tx1"/>
                </a:solidFill>
                <a:latin typeface="Arial" panose="020B0604020202020204" pitchFamily="34" charset="0"/>
                <a:cs typeface="Arial" panose="020B0604020202020204" pitchFamily="34" charset="0"/>
              </a:defRPr>
            </a:lvl3pPr>
            <a:lvl4pPr marL="798513" indent="-142875" algn="l" rtl="0" eaLnBrk="0" fontAlgn="base" hangingPunct="0">
              <a:spcBef>
                <a:spcPct val="0"/>
              </a:spcBef>
              <a:spcAft>
                <a:spcPts val="300"/>
              </a:spcAft>
              <a:buClr>
                <a:srgbClr val="E31836"/>
              </a:buClr>
              <a:buSzPct val="115000"/>
              <a:buFont typeface="Arial" charset="0"/>
              <a:buChar char="-"/>
              <a:defRPr lang="en-US" sz="1600" dirty="0">
                <a:solidFill>
                  <a:schemeClr val="tx1"/>
                </a:solidFill>
                <a:latin typeface="Arial" panose="020B0604020202020204" pitchFamily="34" charset="0"/>
                <a:cs typeface="Arial" panose="020B0604020202020204" pitchFamily="34" charset="0"/>
              </a:defRPr>
            </a:lvl4pPr>
            <a:lvl5pPr marL="922338" indent="-114300" algn="l" defTabSz="923925" rtl="0" eaLnBrk="0" fontAlgn="base" hangingPunct="0">
              <a:spcBef>
                <a:spcPct val="0"/>
              </a:spcBef>
              <a:spcAft>
                <a:spcPts val="300"/>
              </a:spcAft>
              <a:buClr>
                <a:srgbClr val="E31836"/>
              </a:buClr>
              <a:buSzPct val="115000"/>
              <a:buFont typeface="Arial" charset="0"/>
              <a:buChar char="•"/>
              <a:defRPr lang="en-GB" sz="1400" dirty="0">
                <a:solidFill>
                  <a:schemeClr val="tx1"/>
                </a:solidFill>
                <a:latin typeface="Arial" panose="020B0604020202020204" pitchFamily="34" charset="0"/>
                <a:cs typeface="Arial" panose="020B0604020202020204" pitchFamily="34" charset="0"/>
              </a:defRPr>
            </a:lvl5pPr>
            <a:lvl6pPr marL="668338" indent="0" algn="l" rtl="0" eaLnBrk="1" fontAlgn="base" hangingPunct="1">
              <a:spcBef>
                <a:spcPct val="20000"/>
              </a:spcBef>
              <a:spcAft>
                <a:spcPct val="0"/>
              </a:spcAft>
              <a:buClr>
                <a:srgbClr val="B61229"/>
              </a:buClr>
              <a:buSzPct val="115000"/>
              <a:buFont typeface="Arial" charset="0"/>
              <a:buNone/>
              <a:defRPr sz="1000">
                <a:solidFill>
                  <a:schemeClr val="bg2"/>
                </a:solidFill>
                <a:latin typeface="+mn-lt"/>
                <a:cs typeface="+mn-cs"/>
              </a:defRPr>
            </a:lvl6pPr>
            <a:lvl7pPr marL="14478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7pPr>
            <a:lvl8pPr marL="19050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8pPr>
            <a:lvl9pPr marL="23622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9pPr>
          </a:lstStyle>
          <a:p>
            <a:pPr marL="0" indent="0" algn="ctr">
              <a:buClr>
                <a:srgbClr val="C00000"/>
              </a:buClr>
              <a:buNone/>
            </a:pPr>
            <a:r>
              <a:rPr lang="en-US" sz="1800" b="1" kern="0" dirty="0">
                <a:solidFill>
                  <a:schemeClr val="bg1"/>
                </a:solidFill>
                <a:latin typeface="Calibri" panose="020F0502020204030204" pitchFamily="34" charset="0"/>
              </a:rPr>
              <a:t>Wk</a:t>
            </a:r>
          </a:p>
        </p:txBody>
      </p:sp>
      <p:grpSp>
        <p:nvGrpSpPr>
          <p:cNvPr id="19" name="Group 18">
            <a:extLst>
              <a:ext uri="{FF2B5EF4-FFF2-40B4-BE49-F238E27FC236}">
                <a16:creationId xmlns:a16="http://schemas.microsoft.com/office/drawing/2014/main" id="{8B88D563-D2AE-4309-B68E-3D7BB7C62B04}"/>
              </a:ext>
            </a:extLst>
          </p:cNvPr>
          <p:cNvGrpSpPr/>
          <p:nvPr/>
        </p:nvGrpSpPr>
        <p:grpSpPr>
          <a:xfrm>
            <a:off x="1195462" y="3016580"/>
            <a:ext cx="78631" cy="2053397"/>
            <a:chOff x="1282435" y="1853681"/>
            <a:chExt cx="92275" cy="3320468"/>
          </a:xfrm>
        </p:grpSpPr>
        <p:cxnSp>
          <p:nvCxnSpPr>
            <p:cNvPr id="20" name="Straight Connector 19">
              <a:extLst>
                <a:ext uri="{FF2B5EF4-FFF2-40B4-BE49-F238E27FC236}">
                  <a16:creationId xmlns:a16="http://schemas.microsoft.com/office/drawing/2014/main" id="{C17A98B4-EE91-408F-9763-CEC566075228}"/>
                </a:ext>
              </a:extLst>
            </p:cNvPr>
            <p:cNvCxnSpPr/>
            <p:nvPr/>
          </p:nvCxnSpPr>
          <p:spPr bwMode="auto">
            <a:xfrm>
              <a:off x="1282435" y="1853681"/>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855C2CB-91A4-4EF0-86B0-2BDC28EB2A1B}"/>
                </a:ext>
              </a:extLst>
            </p:cNvPr>
            <p:cNvCxnSpPr/>
            <p:nvPr/>
          </p:nvCxnSpPr>
          <p:spPr bwMode="auto">
            <a:xfrm>
              <a:off x="1282435" y="2517775"/>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2F7F26F-FB18-4FBF-9D48-436DE2104741}"/>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15A171D-2CD4-47D3-BB80-FD6AB30F5F93}"/>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602F4E0-A8AD-4903-9DDF-CC175FE5A787}"/>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5FD46E3-3A9A-4CF8-92F9-3DA26374375A}"/>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8BBE557B-6087-428A-A536-EC1C7D260AAD}"/>
              </a:ext>
            </a:extLst>
          </p:cNvPr>
          <p:cNvGrpSpPr/>
          <p:nvPr/>
        </p:nvGrpSpPr>
        <p:grpSpPr>
          <a:xfrm rot="5400000">
            <a:off x="1738609" y="4607448"/>
            <a:ext cx="74969" cy="1001882"/>
            <a:chOff x="1282435" y="3181869"/>
            <a:chExt cx="92275" cy="1992280"/>
          </a:xfrm>
        </p:grpSpPr>
        <p:cxnSp>
          <p:nvCxnSpPr>
            <p:cNvPr id="27" name="Straight Connector 26">
              <a:extLst>
                <a:ext uri="{FF2B5EF4-FFF2-40B4-BE49-F238E27FC236}">
                  <a16:creationId xmlns:a16="http://schemas.microsoft.com/office/drawing/2014/main" id="{277E8970-7B34-45E7-BD09-973EE6310E3B}"/>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14885A9-43FE-4808-8977-44A06767FBA0}"/>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854083E-4643-435F-A9E2-8859B415CE6E}"/>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98D25F3-0DF7-4227-B51B-822C69B86665}"/>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CED0F43B-536A-497F-992C-7C037FD08CF4}"/>
              </a:ext>
            </a:extLst>
          </p:cNvPr>
          <p:cNvSpPr txBox="1"/>
          <p:nvPr/>
        </p:nvSpPr>
        <p:spPr bwMode="auto">
          <a:xfrm>
            <a:off x="722378" y="281569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2" name="TextBox 31">
            <a:extLst>
              <a:ext uri="{FF2B5EF4-FFF2-40B4-BE49-F238E27FC236}">
                <a16:creationId xmlns:a16="http://schemas.microsoft.com/office/drawing/2014/main" id="{4729942E-AD0B-4B71-B3D8-25AD15784779}"/>
              </a:ext>
            </a:extLst>
          </p:cNvPr>
          <p:cNvSpPr txBox="1"/>
          <p:nvPr/>
        </p:nvSpPr>
        <p:spPr bwMode="auto">
          <a:xfrm>
            <a:off x="827694" y="32300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AF860DFE-020A-4ECC-AE42-64C07069EBE1}"/>
              </a:ext>
            </a:extLst>
          </p:cNvPr>
          <p:cNvSpPr txBox="1"/>
          <p:nvPr/>
        </p:nvSpPr>
        <p:spPr bwMode="auto">
          <a:xfrm>
            <a:off x="839398" y="36377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CBA03C97-F87E-4A12-9952-320A3435E480}"/>
              </a:ext>
            </a:extLst>
          </p:cNvPr>
          <p:cNvSpPr txBox="1"/>
          <p:nvPr/>
        </p:nvSpPr>
        <p:spPr bwMode="auto">
          <a:xfrm>
            <a:off x="831838" y="40496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5" name="TextBox 34">
            <a:extLst>
              <a:ext uri="{FF2B5EF4-FFF2-40B4-BE49-F238E27FC236}">
                <a16:creationId xmlns:a16="http://schemas.microsoft.com/office/drawing/2014/main" id="{27D1DC4D-B22A-4F98-8657-56ED86D11783}"/>
              </a:ext>
            </a:extLst>
          </p:cNvPr>
          <p:cNvSpPr txBox="1"/>
          <p:nvPr/>
        </p:nvSpPr>
        <p:spPr bwMode="auto">
          <a:xfrm>
            <a:off x="822751" y="44515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9AE44905-DCA3-4B25-BA7F-B437D597492D}"/>
              </a:ext>
            </a:extLst>
          </p:cNvPr>
          <p:cNvSpPr txBox="1"/>
          <p:nvPr/>
        </p:nvSpPr>
        <p:spPr bwMode="auto">
          <a:xfrm>
            <a:off x="950660" y="487467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Rectangle 37">
            <a:extLst>
              <a:ext uri="{FF2B5EF4-FFF2-40B4-BE49-F238E27FC236}">
                <a16:creationId xmlns:a16="http://schemas.microsoft.com/office/drawing/2014/main" id="{7171FE79-1C45-4CBE-86F8-4AD4AED2A127}"/>
              </a:ext>
            </a:extLst>
          </p:cNvPr>
          <p:cNvSpPr/>
          <p:nvPr/>
        </p:nvSpPr>
        <p:spPr bwMode="auto">
          <a:xfrm>
            <a:off x="1336448" y="4371348"/>
            <a:ext cx="98809" cy="6962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B79E0877-2C31-44E9-A03A-4B7168FE6EF8}"/>
              </a:ext>
            </a:extLst>
          </p:cNvPr>
          <p:cNvSpPr/>
          <p:nvPr/>
        </p:nvSpPr>
        <p:spPr bwMode="auto">
          <a:xfrm>
            <a:off x="1456386" y="4703574"/>
            <a:ext cx="98809" cy="3604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 name="Group 40">
            <a:extLst>
              <a:ext uri="{FF2B5EF4-FFF2-40B4-BE49-F238E27FC236}">
                <a16:creationId xmlns:a16="http://schemas.microsoft.com/office/drawing/2014/main" id="{49FAFAE9-05A3-4315-A984-A004C0F372AF}"/>
              </a:ext>
            </a:extLst>
          </p:cNvPr>
          <p:cNvGrpSpPr/>
          <p:nvPr/>
        </p:nvGrpSpPr>
        <p:grpSpPr>
          <a:xfrm rot="5400000">
            <a:off x="3075511" y="4606984"/>
            <a:ext cx="74969" cy="1001882"/>
            <a:chOff x="1282435" y="3181869"/>
            <a:chExt cx="92275" cy="1992280"/>
          </a:xfrm>
        </p:grpSpPr>
        <p:cxnSp>
          <p:nvCxnSpPr>
            <p:cNvPr id="42" name="Straight Connector 41">
              <a:extLst>
                <a:ext uri="{FF2B5EF4-FFF2-40B4-BE49-F238E27FC236}">
                  <a16:creationId xmlns:a16="http://schemas.microsoft.com/office/drawing/2014/main" id="{D4A49EA2-79D8-4290-AFB3-7A90B61A4239}"/>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ECF8096-DC38-4770-BEE0-DD5DDDCE6E68}"/>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5116AAC-98A3-4557-A7AB-996668523A8D}"/>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209A3AB-1142-4244-B9AB-3A3BA11A7137}"/>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DB69F3FE-EA42-4E39-AEE5-01B0329AB7E4}"/>
              </a:ext>
            </a:extLst>
          </p:cNvPr>
          <p:cNvGrpSpPr/>
          <p:nvPr/>
        </p:nvGrpSpPr>
        <p:grpSpPr>
          <a:xfrm rot="5400000">
            <a:off x="4400324" y="4606984"/>
            <a:ext cx="74969" cy="1001882"/>
            <a:chOff x="1282435" y="3181869"/>
            <a:chExt cx="92275" cy="1992280"/>
          </a:xfrm>
        </p:grpSpPr>
        <p:cxnSp>
          <p:nvCxnSpPr>
            <p:cNvPr id="47" name="Straight Connector 46">
              <a:extLst>
                <a:ext uri="{FF2B5EF4-FFF2-40B4-BE49-F238E27FC236}">
                  <a16:creationId xmlns:a16="http://schemas.microsoft.com/office/drawing/2014/main" id="{79BD371D-124D-415E-BFA4-89153B174304}"/>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7BBAF4B-2CDD-4800-A81E-0DD0603BD543}"/>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26A2D0F-93D9-4FEB-AE33-30135E7C1F39}"/>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88BF391-8401-495F-9044-47842555D664}"/>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BD0CC945-DE1E-4772-88A6-4ADE8A8294E3}"/>
              </a:ext>
            </a:extLst>
          </p:cNvPr>
          <p:cNvGrpSpPr/>
          <p:nvPr/>
        </p:nvGrpSpPr>
        <p:grpSpPr>
          <a:xfrm rot="5400000">
            <a:off x="5570245" y="4773501"/>
            <a:ext cx="74969" cy="667921"/>
            <a:chOff x="1282435" y="3845963"/>
            <a:chExt cx="92275" cy="1328186"/>
          </a:xfrm>
        </p:grpSpPr>
        <p:cxnSp>
          <p:nvCxnSpPr>
            <p:cNvPr id="53" name="Straight Connector 52">
              <a:extLst>
                <a:ext uri="{FF2B5EF4-FFF2-40B4-BE49-F238E27FC236}">
                  <a16:creationId xmlns:a16="http://schemas.microsoft.com/office/drawing/2014/main" id="{54427501-94AB-4E0E-8871-ECFCCD0EE8E6}"/>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A1F3042-C76A-4045-A8A5-74B8163C0754}"/>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46C0422-B3BE-43F5-B457-AD9FB03BC091}"/>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sp>
        <p:nvSpPr>
          <p:cNvPr id="57" name="TextBox 56">
            <a:extLst>
              <a:ext uri="{FF2B5EF4-FFF2-40B4-BE49-F238E27FC236}">
                <a16:creationId xmlns:a16="http://schemas.microsoft.com/office/drawing/2014/main" id="{06C42835-C03B-43C7-866C-BBADC3853D9B}"/>
              </a:ext>
            </a:extLst>
          </p:cNvPr>
          <p:cNvSpPr txBox="1"/>
          <p:nvPr/>
        </p:nvSpPr>
        <p:spPr bwMode="auto">
          <a:xfrm>
            <a:off x="1288828" y="50637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58" name="TextBox 57">
            <a:extLst>
              <a:ext uri="{FF2B5EF4-FFF2-40B4-BE49-F238E27FC236}">
                <a16:creationId xmlns:a16="http://schemas.microsoft.com/office/drawing/2014/main" id="{CE1CFBE5-1F60-4484-90CB-6D1D36D0A0E0}"/>
              </a:ext>
            </a:extLst>
          </p:cNvPr>
          <p:cNvSpPr txBox="1"/>
          <p:nvPr/>
        </p:nvSpPr>
        <p:spPr bwMode="auto">
          <a:xfrm>
            <a:off x="1633502" y="50637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9" name="TextBox 58">
            <a:extLst>
              <a:ext uri="{FF2B5EF4-FFF2-40B4-BE49-F238E27FC236}">
                <a16:creationId xmlns:a16="http://schemas.microsoft.com/office/drawing/2014/main" id="{530A3590-5558-4DF0-8F2D-72509A050772}"/>
              </a:ext>
            </a:extLst>
          </p:cNvPr>
          <p:cNvSpPr txBox="1"/>
          <p:nvPr/>
        </p:nvSpPr>
        <p:spPr bwMode="auto">
          <a:xfrm>
            <a:off x="1959660" y="50637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60" name="TextBox 59">
            <a:extLst>
              <a:ext uri="{FF2B5EF4-FFF2-40B4-BE49-F238E27FC236}">
                <a16:creationId xmlns:a16="http://schemas.microsoft.com/office/drawing/2014/main" id="{EAAB93A8-EC85-4DA4-91FB-65FCC40928B3}"/>
              </a:ext>
            </a:extLst>
          </p:cNvPr>
          <p:cNvSpPr txBox="1"/>
          <p:nvPr/>
        </p:nvSpPr>
        <p:spPr bwMode="auto">
          <a:xfrm>
            <a:off x="2233049"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1" name="TextBox 60">
            <a:extLst>
              <a:ext uri="{FF2B5EF4-FFF2-40B4-BE49-F238E27FC236}">
                <a16:creationId xmlns:a16="http://schemas.microsoft.com/office/drawing/2014/main" id="{3725B0EE-ACDF-43FA-8975-FCA2F34B463C}"/>
              </a:ext>
            </a:extLst>
          </p:cNvPr>
          <p:cNvSpPr txBox="1"/>
          <p:nvPr/>
        </p:nvSpPr>
        <p:spPr bwMode="auto">
          <a:xfrm>
            <a:off x="2560662"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62" name="TextBox 61">
            <a:extLst>
              <a:ext uri="{FF2B5EF4-FFF2-40B4-BE49-F238E27FC236}">
                <a16:creationId xmlns:a16="http://schemas.microsoft.com/office/drawing/2014/main" id="{39B283FB-D1B9-4140-8271-4A35D7FD93A3}"/>
              </a:ext>
            </a:extLst>
          </p:cNvPr>
          <p:cNvSpPr txBox="1"/>
          <p:nvPr/>
        </p:nvSpPr>
        <p:spPr bwMode="auto">
          <a:xfrm>
            <a:off x="2906175"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FCF59F36-7421-4753-982C-F2265401CFC9}"/>
              </a:ext>
            </a:extLst>
          </p:cNvPr>
          <p:cNvSpPr txBox="1"/>
          <p:nvPr/>
        </p:nvSpPr>
        <p:spPr bwMode="auto">
          <a:xfrm>
            <a:off x="3225927"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4" name="TextBox 63">
            <a:extLst>
              <a:ext uri="{FF2B5EF4-FFF2-40B4-BE49-F238E27FC236}">
                <a16:creationId xmlns:a16="http://schemas.microsoft.com/office/drawing/2014/main" id="{B3FFF84E-6C28-4C67-87F9-C43608D836FD}"/>
              </a:ext>
            </a:extLst>
          </p:cNvPr>
          <p:cNvSpPr txBox="1"/>
          <p:nvPr/>
        </p:nvSpPr>
        <p:spPr bwMode="auto">
          <a:xfrm>
            <a:off x="3559968"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65" name="TextBox 64">
            <a:extLst>
              <a:ext uri="{FF2B5EF4-FFF2-40B4-BE49-F238E27FC236}">
                <a16:creationId xmlns:a16="http://schemas.microsoft.com/office/drawing/2014/main" id="{2938CC47-7317-428A-BA30-340D392CA923}"/>
              </a:ext>
            </a:extLst>
          </p:cNvPr>
          <p:cNvSpPr txBox="1"/>
          <p:nvPr/>
        </p:nvSpPr>
        <p:spPr bwMode="auto">
          <a:xfrm>
            <a:off x="3894546"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66" name="TextBox 65">
            <a:extLst>
              <a:ext uri="{FF2B5EF4-FFF2-40B4-BE49-F238E27FC236}">
                <a16:creationId xmlns:a16="http://schemas.microsoft.com/office/drawing/2014/main" id="{D57C3C8B-108A-4DB4-B37C-F431FF97F270}"/>
              </a:ext>
            </a:extLst>
          </p:cNvPr>
          <p:cNvSpPr txBox="1"/>
          <p:nvPr/>
        </p:nvSpPr>
        <p:spPr bwMode="auto">
          <a:xfrm>
            <a:off x="4226360"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7" name="TextBox 66">
            <a:extLst>
              <a:ext uri="{FF2B5EF4-FFF2-40B4-BE49-F238E27FC236}">
                <a16:creationId xmlns:a16="http://schemas.microsoft.com/office/drawing/2014/main" id="{831BA783-09D8-4292-827D-B67A5E15D7F2}"/>
              </a:ext>
            </a:extLst>
          </p:cNvPr>
          <p:cNvSpPr txBox="1"/>
          <p:nvPr/>
        </p:nvSpPr>
        <p:spPr bwMode="auto">
          <a:xfrm>
            <a:off x="4546968"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8" name="TextBox 67">
            <a:extLst>
              <a:ext uri="{FF2B5EF4-FFF2-40B4-BE49-F238E27FC236}">
                <a16:creationId xmlns:a16="http://schemas.microsoft.com/office/drawing/2014/main" id="{2E5C1C76-38E3-478C-B072-1F8E5509F763}"/>
              </a:ext>
            </a:extLst>
          </p:cNvPr>
          <p:cNvSpPr txBox="1"/>
          <p:nvPr/>
        </p:nvSpPr>
        <p:spPr bwMode="auto">
          <a:xfrm>
            <a:off x="4902256"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44</a:t>
            </a:r>
          </a:p>
        </p:txBody>
      </p:sp>
      <p:sp>
        <p:nvSpPr>
          <p:cNvPr id="69" name="TextBox 68">
            <a:extLst>
              <a:ext uri="{FF2B5EF4-FFF2-40B4-BE49-F238E27FC236}">
                <a16:creationId xmlns:a16="http://schemas.microsoft.com/office/drawing/2014/main" id="{E9E7D8B7-1544-4C5E-9CA9-F105F6A77209}"/>
              </a:ext>
            </a:extLst>
          </p:cNvPr>
          <p:cNvSpPr txBox="1"/>
          <p:nvPr/>
        </p:nvSpPr>
        <p:spPr bwMode="auto">
          <a:xfrm>
            <a:off x="5237495"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70" name="TextBox 69">
            <a:extLst>
              <a:ext uri="{FF2B5EF4-FFF2-40B4-BE49-F238E27FC236}">
                <a16:creationId xmlns:a16="http://schemas.microsoft.com/office/drawing/2014/main" id="{F3A3FAED-496B-46DD-9CB9-94100E611475}"/>
              </a:ext>
            </a:extLst>
          </p:cNvPr>
          <p:cNvSpPr txBox="1"/>
          <p:nvPr/>
        </p:nvSpPr>
        <p:spPr bwMode="auto">
          <a:xfrm>
            <a:off x="5570457" y="50637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52</a:t>
            </a:r>
          </a:p>
        </p:txBody>
      </p:sp>
      <p:sp>
        <p:nvSpPr>
          <p:cNvPr id="71" name="Rectangle 70">
            <a:extLst>
              <a:ext uri="{FF2B5EF4-FFF2-40B4-BE49-F238E27FC236}">
                <a16:creationId xmlns:a16="http://schemas.microsoft.com/office/drawing/2014/main" id="{D88933A3-B0CD-4DF1-8CFF-271A7BE896D8}"/>
              </a:ext>
            </a:extLst>
          </p:cNvPr>
          <p:cNvSpPr/>
          <p:nvPr/>
        </p:nvSpPr>
        <p:spPr bwMode="auto">
          <a:xfrm>
            <a:off x="1662370" y="3634876"/>
            <a:ext cx="98809" cy="14355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8C06D777-E587-4256-81B1-0DB155E9F8FE}"/>
              </a:ext>
            </a:extLst>
          </p:cNvPr>
          <p:cNvSpPr/>
          <p:nvPr/>
        </p:nvSpPr>
        <p:spPr bwMode="auto">
          <a:xfrm>
            <a:off x="1782308" y="3984405"/>
            <a:ext cx="98809" cy="10860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183626DD-7EB5-4011-8D5A-39D9D28E9287}"/>
              </a:ext>
            </a:extLst>
          </p:cNvPr>
          <p:cNvSpPr/>
          <p:nvPr/>
        </p:nvSpPr>
        <p:spPr bwMode="auto">
          <a:xfrm>
            <a:off x="2001320" y="4085231"/>
            <a:ext cx="98809" cy="9852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92023771-FEAD-4E14-813B-F68C18AE0420}"/>
              </a:ext>
            </a:extLst>
          </p:cNvPr>
          <p:cNvSpPr/>
          <p:nvPr/>
        </p:nvSpPr>
        <p:spPr bwMode="auto">
          <a:xfrm>
            <a:off x="2121258" y="4334083"/>
            <a:ext cx="98809" cy="73635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C44BFF98-AFC6-43E5-B5AA-25EA275FF451}"/>
              </a:ext>
            </a:extLst>
          </p:cNvPr>
          <p:cNvSpPr/>
          <p:nvPr/>
        </p:nvSpPr>
        <p:spPr bwMode="auto">
          <a:xfrm>
            <a:off x="2451601" y="4494606"/>
            <a:ext cx="98809" cy="5694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7308D817-C4BC-460B-A3D5-6B5FEC0B3BFC}"/>
              </a:ext>
            </a:extLst>
          </p:cNvPr>
          <p:cNvSpPr/>
          <p:nvPr/>
        </p:nvSpPr>
        <p:spPr bwMode="auto">
          <a:xfrm>
            <a:off x="2666473" y="4394280"/>
            <a:ext cx="98809" cy="6697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39F5B286-7A3A-45D3-B3F3-399E34F5E0A1}"/>
              </a:ext>
            </a:extLst>
          </p:cNvPr>
          <p:cNvSpPr/>
          <p:nvPr/>
        </p:nvSpPr>
        <p:spPr bwMode="auto">
          <a:xfrm>
            <a:off x="2786411" y="4514671"/>
            <a:ext cx="98809" cy="5493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B2B47C0C-865A-4B1A-84ED-DBCAAB15A792}"/>
              </a:ext>
            </a:extLst>
          </p:cNvPr>
          <p:cNvSpPr/>
          <p:nvPr/>
        </p:nvSpPr>
        <p:spPr bwMode="auto">
          <a:xfrm>
            <a:off x="3121341" y="4454330"/>
            <a:ext cx="98809" cy="6097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C5661A5E-9270-4572-A379-FC9170651413}"/>
              </a:ext>
            </a:extLst>
          </p:cNvPr>
          <p:cNvSpPr/>
          <p:nvPr/>
        </p:nvSpPr>
        <p:spPr bwMode="auto">
          <a:xfrm>
            <a:off x="3331811" y="4494606"/>
            <a:ext cx="98809" cy="5694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6E7A2347-1691-4A55-8616-8661DB2F2091}"/>
              </a:ext>
            </a:extLst>
          </p:cNvPr>
          <p:cNvSpPr/>
          <p:nvPr/>
        </p:nvSpPr>
        <p:spPr bwMode="auto">
          <a:xfrm>
            <a:off x="3451749" y="4620729"/>
            <a:ext cx="98809" cy="4433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86288692-89EC-48B5-9A7E-C34DF6AE91D9}"/>
              </a:ext>
            </a:extLst>
          </p:cNvPr>
          <p:cNvSpPr/>
          <p:nvPr/>
        </p:nvSpPr>
        <p:spPr bwMode="auto">
          <a:xfrm>
            <a:off x="3784269" y="4640797"/>
            <a:ext cx="98809" cy="4296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52689202-14DB-4022-9003-37915A09F1DA}"/>
              </a:ext>
            </a:extLst>
          </p:cNvPr>
          <p:cNvSpPr/>
          <p:nvPr/>
        </p:nvSpPr>
        <p:spPr bwMode="auto">
          <a:xfrm>
            <a:off x="3990553" y="4540468"/>
            <a:ext cx="98809" cy="5235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915FD66E-B2A9-448D-9EDB-3CFD6B2A7981}"/>
              </a:ext>
            </a:extLst>
          </p:cNvPr>
          <p:cNvSpPr/>
          <p:nvPr/>
        </p:nvSpPr>
        <p:spPr bwMode="auto">
          <a:xfrm>
            <a:off x="4110491" y="4659299"/>
            <a:ext cx="98809" cy="4047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1295297C-D8ED-4EFB-A93D-D7E985557226}"/>
              </a:ext>
            </a:extLst>
          </p:cNvPr>
          <p:cNvSpPr/>
          <p:nvPr/>
        </p:nvSpPr>
        <p:spPr bwMode="auto">
          <a:xfrm>
            <a:off x="4449517" y="4640797"/>
            <a:ext cx="98809" cy="42324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FDFF0E0-AA9E-4A06-AD15-90A240019F54}"/>
              </a:ext>
            </a:extLst>
          </p:cNvPr>
          <p:cNvSpPr/>
          <p:nvPr/>
        </p:nvSpPr>
        <p:spPr bwMode="auto">
          <a:xfrm>
            <a:off x="4665195" y="4371348"/>
            <a:ext cx="98809" cy="6926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EB4DE677-32F0-489F-B966-343E12F47DE5}"/>
              </a:ext>
            </a:extLst>
          </p:cNvPr>
          <p:cNvSpPr/>
          <p:nvPr/>
        </p:nvSpPr>
        <p:spPr bwMode="auto">
          <a:xfrm>
            <a:off x="4785133" y="4640797"/>
            <a:ext cx="98809" cy="42324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385E6899-BC97-4E6C-80A9-58A3F60EB484}"/>
              </a:ext>
            </a:extLst>
          </p:cNvPr>
          <p:cNvSpPr/>
          <p:nvPr/>
        </p:nvSpPr>
        <p:spPr bwMode="auto">
          <a:xfrm>
            <a:off x="5119790" y="4659299"/>
            <a:ext cx="98809" cy="4047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F612BF1C-F0EA-4336-9DCB-5B987A6B9271}"/>
              </a:ext>
            </a:extLst>
          </p:cNvPr>
          <p:cNvSpPr/>
          <p:nvPr/>
        </p:nvSpPr>
        <p:spPr bwMode="auto">
          <a:xfrm>
            <a:off x="5327332" y="4659299"/>
            <a:ext cx="98809" cy="4069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F03609CD-8019-414E-8B19-974BB09CC1A6}"/>
              </a:ext>
            </a:extLst>
          </p:cNvPr>
          <p:cNvSpPr/>
          <p:nvPr/>
        </p:nvSpPr>
        <p:spPr bwMode="auto">
          <a:xfrm>
            <a:off x="5447270" y="4680925"/>
            <a:ext cx="98809" cy="38533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A51684C9-E64B-4779-82E8-E14D889FAC1C}"/>
              </a:ext>
            </a:extLst>
          </p:cNvPr>
          <p:cNvSpPr/>
          <p:nvPr/>
        </p:nvSpPr>
        <p:spPr bwMode="auto">
          <a:xfrm>
            <a:off x="5775599" y="4823661"/>
            <a:ext cx="98809" cy="2403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Freeform: Shape 39">
            <a:extLst>
              <a:ext uri="{FF2B5EF4-FFF2-40B4-BE49-F238E27FC236}">
                <a16:creationId xmlns:a16="http://schemas.microsoft.com/office/drawing/2014/main" id="{4D95A678-38E7-4082-B624-E76204FE9B3F}"/>
              </a:ext>
            </a:extLst>
          </p:cNvPr>
          <p:cNvSpPr/>
          <p:nvPr/>
        </p:nvSpPr>
        <p:spPr bwMode="auto">
          <a:xfrm>
            <a:off x="1275153" y="3003958"/>
            <a:ext cx="4673984" cy="2067713"/>
          </a:xfrm>
          <a:custGeom>
            <a:avLst/>
            <a:gdLst>
              <a:gd name="connsiteX0" fmla="*/ 0 w 4024604"/>
              <a:gd name="connsiteY0" fmla="*/ 0 h 3327919"/>
              <a:gd name="connsiteX1" fmla="*/ 0 w 4024604"/>
              <a:gd name="connsiteY1" fmla="*/ 3327919 h 3327919"/>
              <a:gd name="connsiteX2" fmla="*/ 4024604 w 4024604"/>
              <a:gd name="connsiteY2" fmla="*/ 3327919 h 3327919"/>
            </a:gdLst>
            <a:ahLst/>
            <a:cxnLst>
              <a:cxn ang="0">
                <a:pos x="connsiteX0" y="connsiteY0"/>
              </a:cxn>
              <a:cxn ang="0">
                <a:pos x="connsiteX1" y="connsiteY1"/>
              </a:cxn>
              <a:cxn ang="0">
                <a:pos x="connsiteX2" y="connsiteY2"/>
              </a:cxn>
            </a:cxnLst>
            <a:rect l="l" t="t" r="r" b="b"/>
            <a:pathLst>
              <a:path w="4024604" h="3327919">
                <a:moveTo>
                  <a:pt x="0" y="0"/>
                </a:moveTo>
                <a:lnTo>
                  <a:pt x="0" y="3327919"/>
                </a:lnTo>
                <a:lnTo>
                  <a:pt x="4024604" y="3327919"/>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248268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ATLAS-2M: Safety</a:t>
            </a:r>
          </a:p>
        </p:txBody>
      </p:sp>
      <p:sp>
        <p:nvSpPr>
          <p:cNvPr id="5" name="Content Placeholder 4">
            <a:extLst>
              <a:ext uri="{FF2B5EF4-FFF2-40B4-BE49-F238E27FC236}">
                <a16:creationId xmlns:a16="http://schemas.microsoft.com/office/drawing/2014/main" id="{7166871E-BDE5-47AB-8BBA-40161C2C8096}"/>
              </a:ext>
            </a:extLst>
          </p:cNvPr>
          <p:cNvSpPr>
            <a:spLocks noGrp="1"/>
          </p:cNvSpPr>
          <p:nvPr>
            <p:ph idx="1"/>
          </p:nvPr>
        </p:nvSpPr>
        <p:spPr/>
        <p:txBody>
          <a:bodyPr/>
          <a:lstStyle/>
          <a:p>
            <a:r>
              <a:rPr lang="en-US" sz="2400" dirty="0"/>
              <a:t>96% of drug-related AEs were grade 1/2</a:t>
            </a:r>
          </a:p>
          <a:p>
            <a:endParaRPr lang="en-US" sz="2400" dirty="0"/>
          </a:p>
        </p:txBody>
      </p:sp>
      <p:grpSp>
        <p:nvGrpSpPr>
          <p:cNvPr id="8" name="Group 7">
            <a:extLst>
              <a:ext uri="{FF2B5EF4-FFF2-40B4-BE49-F238E27FC236}">
                <a16:creationId xmlns:a16="http://schemas.microsoft.com/office/drawing/2014/main" id="{C57E1D60-CE6A-154A-9B86-AB121F4CB99E}"/>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B38AEF0E-A042-8843-8A3B-34BD3611857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32E4EF80-13BE-7A4F-9240-09BF42376A1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D1D0CD3C-FF38-5B46-86C3-1553B377472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Overton. CROI 2020. Abstr 34.</a:t>
            </a:r>
            <a:endParaRPr lang="en-US" altLang="en-US" sz="1200" b="0" dirty="0">
              <a:solidFill>
                <a:schemeClr val="bg2"/>
              </a:solidFill>
              <a:latin typeface="Calibri" panose="020F0502020204030204" pitchFamily="34" charset="0"/>
              <a:cs typeface="+mn-cs"/>
            </a:endParaRPr>
          </a:p>
        </p:txBody>
      </p:sp>
      <p:graphicFrame>
        <p:nvGraphicFramePr>
          <p:cNvPr id="12" name="Group 3">
            <a:extLst>
              <a:ext uri="{FF2B5EF4-FFF2-40B4-BE49-F238E27FC236}">
                <a16:creationId xmlns:a16="http://schemas.microsoft.com/office/drawing/2014/main" id="{895EE419-2F15-2240-A061-990309C835AE}"/>
              </a:ext>
            </a:extLst>
          </p:cNvPr>
          <p:cNvGraphicFramePr>
            <a:graphicFrameLocks/>
          </p:cNvGraphicFramePr>
          <p:nvPr>
            <p:extLst>
              <p:ext uri="{D42A27DB-BD31-4B8C-83A1-F6EECF244321}">
                <p14:modId xmlns:p14="http://schemas.microsoft.com/office/powerpoint/2010/main" val="2130962032"/>
              </p:ext>
            </p:extLst>
          </p:nvPr>
        </p:nvGraphicFramePr>
        <p:xfrm>
          <a:off x="718898" y="2080525"/>
          <a:ext cx="10787301" cy="4023536"/>
        </p:xfrm>
        <a:graphic>
          <a:graphicData uri="http://schemas.openxmlformats.org/drawingml/2006/table">
            <a:tbl>
              <a:tblPr/>
              <a:tblGrid>
                <a:gridCol w="3719759">
                  <a:extLst>
                    <a:ext uri="{9D8B030D-6E8A-4147-A177-3AD203B41FA5}">
                      <a16:colId xmlns:a16="http://schemas.microsoft.com/office/drawing/2014/main" val="20000"/>
                    </a:ext>
                  </a:extLst>
                </a:gridCol>
                <a:gridCol w="3533771">
                  <a:extLst>
                    <a:ext uri="{9D8B030D-6E8A-4147-A177-3AD203B41FA5}">
                      <a16:colId xmlns:a16="http://schemas.microsoft.com/office/drawing/2014/main" val="20001"/>
                    </a:ext>
                  </a:extLst>
                </a:gridCol>
                <a:gridCol w="3533771">
                  <a:extLst>
                    <a:ext uri="{9D8B030D-6E8A-4147-A177-3AD203B41FA5}">
                      <a16:colId xmlns:a16="http://schemas.microsoft.com/office/drawing/2014/main" val="20002"/>
                    </a:ext>
                  </a:extLst>
                </a:gridCol>
              </a:tblGrid>
              <a:tr h="2152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 RPV LA Q8W (n = 522)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 RPV LA Q4W (n = 523)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12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US" sz="1800" dirty="0">
                          <a:solidFill>
                            <a:schemeClr val="bg1"/>
                          </a:solidFill>
                          <a:effectLst/>
                          <a:latin typeface="Calibri" panose="020F0502020204030204" pitchFamily="34" charset="0"/>
                        </a:rPr>
                        <a:t>403 (77)</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US" sz="1800" dirty="0">
                          <a:solidFill>
                            <a:schemeClr val="bg1"/>
                          </a:solidFill>
                          <a:effectLst/>
                          <a:latin typeface="Calibri" panose="020F0502020204030204" pitchFamily="34" charset="0"/>
                        </a:rPr>
                        <a:t>441 (84)</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Drug-related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US" sz="1800" dirty="0">
                          <a:solidFill>
                            <a:schemeClr val="bg1"/>
                          </a:solidFill>
                          <a:effectLst/>
                          <a:latin typeface="Calibri" panose="020F0502020204030204" pitchFamily="34" charset="0"/>
                        </a:rPr>
                        <a:t>109 (21)</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US" sz="1800" dirty="0">
                          <a:solidFill>
                            <a:schemeClr val="bg1"/>
                          </a:solidFill>
                          <a:effectLst/>
                          <a:latin typeface="Calibri" panose="020F0502020204030204" pitchFamily="34" charset="0"/>
                        </a:rPr>
                        <a:t>125 (24)</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2979">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rPr>
                        <a:t>29 (6)</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rPr>
                        <a:t>30 (6)</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r h="122979">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Drug-related grade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effectLst/>
                          <a:latin typeface="Calibri" panose="020F0502020204030204" pitchFamily="34" charset="0"/>
                          <a:ea typeface="+mn-ea"/>
                          <a:cs typeface="+mn-cs"/>
                        </a:rPr>
                        <a:t>4 (&lt; 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effectLst/>
                          <a:latin typeface="Calibri" panose="020F0502020204030204" pitchFamily="34" charset="0"/>
                          <a:ea typeface="+mn-ea"/>
                          <a:cs typeface="+mn-cs"/>
                        </a:rPr>
                        <a:t>5 (&lt; 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7454511"/>
                  </a:ext>
                </a:extLst>
              </a:tr>
              <a:tr h="12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AEs leading to withdrawal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US" sz="1800" dirty="0">
                          <a:solidFill>
                            <a:schemeClr val="bg1"/>
                          </a:solidFill>
                          <a:effectLst/>
                          <a:latin typeface="Calibri" panose="020F0502020204030204" pitchFamily="34" charset="0"/>
                        </a:rPr>
                        <a:t>8 (2)</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US" sz="1800" dirty="0">
                          <a:solidFill>
                            <a:schemeClr val="bg1"/>
                          </a:solidFill>
                          <a:effectLst/>
                          <a:latin typeface="Calibri" panose="020F0502020204030204" pitchFamily="34" charset="0"/>
                        </a:rPr>
                        <a:t>10 (2)</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2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Drug-related leading to withdrawal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US" sz="1800" dirty="0">
                          <a:solidFill>
                            <a:schemeClr val="bg1"/>
                          </a:solidFill>
                          <a:effectLst/>
                          <a:latin typeface="Calibri" panose="020F0502020204030204" pitchFamily="34" charset="0"/>
                        </a:rPr>
                        <a:t>5 (&lt; 1)</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US" sz="1800" dirty="0">
                          <a:solidFill>
                            <a:schemeClr val="bg1"/>
                          </a:solidFill>
                          <a:effectLst/>
                          <a:latin typeface="Calibri" panose="020F0502020204030204" pitchFamily="34" charset="0"/>
                        </a:rPr>
                        <a:t>8 (2)</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36329142"/>
                  </a:ext>
                </a:extLst>
              </a:tr>
              <a:tr h="12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US" sz="1800" dirty="0">
                          <a:solidFill>
                            <a:schemeClr val="bg1"/>
                          </a:solidFill>
                          <a:effectLst/>
                          <a:latin typeface="Calibri" panose="020F0502020204030204" pitchFamily="34" charset="0"/>
                        </a:rPr>
                        <a:t>26 (5)</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US" sz="1800" dirty="0">
                          <a:solidFill>
                            <a:schemeClr val="bg1"/>
                          </a:solidFill>
                          <a:effectLst/>
                          <a:latin typeface="Calibri" panose="020F0502020204030204" pitchFamily="34" charset="0"/>
                        </a:rPr>
                        <a:t>19 (4)</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6641425"/>
                  </a:ext>
                </a:extLst>
              </a:tr>
              <a:tr h="12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Drug-related 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US" sz="1800" dirty="0">
                          <a:solidFill>
                            <a:schemeClr val="bg1"/>
                          </a:solidFill>
                          <a:effectLst/>
                          <a:latin typeface="Calibri" panose="020F0502020204030204" pitchFamily="34" charset="0"/>
                        </a:rPr>
                        <a:t>2 (&lt; 1)</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US" sz="1800" dirty="0">
                          <a:solidFill>
                            <a:schemeClr val="bg1"/>
                          </a:solidFill>
                          <a:effectLst/>
                          <a:latin typeface="Calibri" panose="020F0502020204030204" pitchFamily="34" charset="0"/>
                        </a:rPr>
                        <a:t>1 (&lt; 1)</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0980965"/>
                  </a:ext>
                </a:extLst>
              </a:tr>
              <a:tr h="12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Fatal 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US" sz="1800" dirty="0">
                          <a:solidFill>
                            <a:schemeClr val="bg1"/>
                          </a:solidFill>
                          <a:effectLst/>
                          <a:latin typeface="Calibri" panose="020F0502020204030204" pitchFamily="34" charset="0"/>
                        </a:rPr>
                        <a:t>1 (&lt; 1)</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US" sz="1800" dirty="0">
                          <a:solidFill>
                            <a:schemeClr val="bg1"/>
                          </a:solidFill>
                          <a:effectLst/>
                          <a:latin typeface="Calibri" panose="020F0502020204030204" pitchFamily="34" charset="0"/>
                        </a:rPr>
                        <a:t>0</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09581305"/>
                  </a:ext>
                </a:extLst>
              </a:tr>
              <a:tr h="12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Drug-related fatal 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US" sz="1800" dirty="0">
                          <a:solidFill>
                            <a:schemeClr val="bg1"/>
                          </a:solidFill>
                          <a:effectLst/>
                          <a:latin typeface="Calibri" panose="020F0502020204030204" pitchFamily="34" charset="0"/>
                        </a:rPr>
                        <a:t>0</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US" sz="1800" dirty="0">
                          <a:solidFill>
                            <a:schemeClr val="bg1"/>
                          </a:solidFill>
                          <a:effectLst/>
                          <a:latin typeface="Calibri" panose="020F0502020204030204" pitchFamily="34" charset="0"/>
                        </a:rPr>
                        <a:t>0</a:t>
                      </a:r>
                      <a:endParaRPr lang="en-GB" sz="1800" dirty="0">
                        <a:solidFill>
                          <a:schemeClr val="bg1"/>
                        </a:solidFill>
                        <a:effectLst/>
                        <a:latin typeface="Calibri" panose="020F0502020204030204" pitchFamily="34" charset="0"/>
                        <a:ea typeface="Times New Roman" panose="02020603050405020304" pitchFamily="18"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827428"/>
                  </a:ext>
                </a:extLst>
              </a:tr>
            </a:tbl>
          </a:graphicData>
        </a:graphic>
      </p:graphicFrame>
    </p:spTree>
    <p:extLst>
      <p:ext uri="{BB962C8B-B14F-4D97-AF65-F5344CB8AC3E}">
        <p14:creationId xmlns:p14="http://schemas.microsoft.com/office/powerpoint/2010/main" val="4036578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3574-C772-8E49-956A-E87D365CF682}"/>
              </a:ext>
            </a:extLst>
          </p:cNvPr>
          <p:cNvSpPr>
            <a:spLocks noGrp="1"/>
          </p:cNvSpPr>
          <p:nvPr>
            <p:ph type="title"/>
          </p:nvPr>
        </p:nvSpPr>
        <p:spPr/>
        <p:txBody>
          <a:bodyPr/>
          <a:lstStyle/>
          <a:p>
            <a:r>
              <a:rPr lang="en-US" dirty="0"/>
              <a:t>ATLAS-2M: Preferred Regimen and Dosing of </a:t>
            </a:r>
            <a:br>
              <a:rPr lang="en-US" dirty="0"/>
            </a:br>
            <a:r>
              <a:rPr lang="en-US" dirty="0"/>
              <a:t>Long-Acting CAB + RPV</a:t>
            </a:r>
          </a:p>
        </p:txBody>
      </p:sp>
      <p:grpSp>
        <p:nvGrpSpPr>
          <p:cNvPr id="5" name="Group 7">
            <a:extLst>
              <a:ext uri="{FF2B5EF4-FFF2-40B4-BE49-F238E27FC236}">
                <a16:creationId xmlns:a16="http://schemas.microsoft.com/office/drawing/2014/main" id="{73609B28-BEEA-2344-A846-A626FD375A1B}"/>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626598A9-7DC5-5F4D-B0FC-BE132FBF0F0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F10C205B-52DF-454A-AAD4-F4DB56BE5A9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72AC760D-18F4-D545-96CC-622EE5436ED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Overton. CROI 2020. Abstr 34. </a:t>
            </a:r>
            <a:r>
              <a:rPr lang="en-US" altLang="en-US" sz="1200" b="0" spc="-10" dirty="0">
                <a:solidFill>
                  <a:schemeClr val="bg2"/>
                </a:solidFill>
                <a:latin typeface="Calibri" panose="020F0502020204030204" pitchFamily="34" charset="0"/>
              </a:rPr>
              <a:t>Reproduced with permission. </a:t>
            </a:r>
            <a:endParaRPr lang="en-US" altLang="en-US" sz="1200" b="0" dirty="0">
              <a:solidFill>
                <a:schemeClr val="bg2"/>
              </a:solidFill>
              <a:latin typeface="Calibri" panose="020F0502020204030204" pitchFamily="34" charset="0"/>
              <a:cs typeface="+mn-cs"/>
            </a:endParaRPr>
          </a:p>
        </p:txBody>
      </p:sp>
      <p:sp>
        <p:nvSpPr>
          <p:cNvPr id="26" name="TextBox 25">
            <a:extLst>
              <a:ext uri="{FF2B5EF4-FFF2-40B4-BE49-F238E27FC236}">
                <a16:creationId xmlns:a16="http://schemas.microsoft.com/office/drawing/2014/main" id="{EC70ECDC-9590-B44F-B71B-72D4DC52011A}"/>
              </a:ext>
            </a:extLst>
          </p:cNvPr>
          <p:cNvSpPr txBox="1"/>
          <p:nvPr/>
        </p:nvSpPr>
        <p:spPr bwMode="auto">
          <a:xfrm>
            <a:off x="609759" y="5373904"/>
            <a:ext cx="109568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sz="1600" b="0" dirty="0">
                <a:solidFill>
                  <a:schemeClr val="bg1"/>
                </a:solidFill>
                <a:latin typeface="Calibri" panose="020F0502020204030204" pitchFamily="34" charset="0"/>
              </a:rPr>
              <a:t>*Number of participants responding to question. </a:t>
            </a:r>
          </a:p>
          <a:p>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Refers to CAB + RPV oral therapy received in the oral lead-in period for this study or the ATLAS study.</a:t>
            </a:r>
          </a:p>
        </p:txBody>
      </p:sp>
      <p:sp>
        <p:nvSpPr>
          <p:cNvPr id="16" name="Rectangle 15">
            <a:extLst>
              <a:ext uri="{FF2B5EF4-FFF2-40B4-BE49-F238E27FC236}">
                <a16:creationId xmlns:a16="http://schemas.microsoft.com/office/drawing/2014/main" id="{C3C7D2E0-9BF0-4B72-B820-6787564264D8}"/>
              </a:ext>
            </a:extLst>
          </p:cNvPr>
          <p:cNvSpPr/>
          <p:nvPr/>
        </p:nvSpPr>
        <p:spPr>
          <a:xfrm>
            <a:off x="671803" y="1479752"/>
            <a:ext cx="5455482" cy="663180"/>
          </a:xfrm>
          <a:prstGeom prst="rect">
            <a:avLst/>
          </a:prstGeom>
          <a:noFill/>
          <a:ln w="25400" cap="flat" cmpd="sng" algn="ctr">
            <a:noFill/>
            <a:prstDash val="solid"/>
          </a:ln>
          <a:effectLst/>
        </p:spPr>
        <p:txBody>
          <a:bodyPr tIns="67500" bIns="67500" anchor="ctr"/>
          <a:lstStyle/>
          <a:p>
            <a:pPr marL="0" marR="0" lvl="1" indent="0" algn="ctr" defTabSz="914400" rtl="0" eaLnBrk="0" fontAlgn="base" latinLnBrk="0" hangingPunct="0">
              <a:lnSpc>
                <a:spcPct val="100000"/>
              </a:lnSpc>
              <a:spcBef>
                <a:spcPct val="0"/>
              </a:spcBef>
              <a:spcAft>
                <a:spcPct val="0"/>
              </a:spcAft>
              <a:buClrTx/>
              <a:buSzTx/>
              <a:buFontTx/>
              <a:buNone/>
              <a:tabLst/>
              <a:defRPr/>
            </a:pPr>
            <a:r>
              <a:rPr kumimoji="0" lang="en-GB"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Participants in Q8W Arm Who </a:t>
            </a:r>
            <a:r>
              <a:rPr lang="en-GB" kern="0" dirty="0">
                <a:solidFill>
                  <a:schemeClr val="bg1"/>
                </a:solidFill>
                <a:latin typeface="Calibri" panose="020F0502020204030204" pitchFamily="34" charset="0"/>
                <a:cs typeface="Calibri" panose="020F0502020204030204" pitchFamily="34" charset="0"/>
              </a:rPr>
              <a:t>Switched From</a:t>
            </a:r>
            <a:r>
              <a:rPr kumimoji="0" lang="en-GB"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SoC ART </a:t>
            </a:r>
            <a:r>
              <a:rPr lang="en-GB" kern="0" dirty="0">
                <a:solidFill>
                  <a:schemeClr val="bg1"/>
                </a:solidFill>
                <a:latin typeface="Calibri" panose="020F0502020204030204" pitchFamily="34" charset="0"/>
                <a:cs typeface="Calibri" panose="020F0502020204030204" pitchFamily="34" charset="0"/>
              </a:rPr>
              <a:t>With N</a:t>
            </a:r>
            <a:r>
              <a:rPr kumimoji="0" lang="en-GB"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 </a:t>
            </a:r>
            <a:r>
              <a:rPr lang="en-GB" kern="0" dirty="0">
                <a:solidFill>
                  <a:schemeClr val="bg1"/>
                </a:solidFill>
                <a:latin typeface="Calibri" panose="020F0502020204030204" pitchFamily="34" charset="0"/>
                <a:cs typeface="Calibri" panose="020F0502020204030204" pitchFamily="34" charset="0"/>
              </a:rPr>
              <a:t>P</a:t>
            </a:r>
            <a:r>
              <a:rPr kumimoji="0" lang="en-GB"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rior CAB LA + RPV LA (n = 306)*</a:t>
            </a:r>
          </a:p>
        </p:txBody>
      </p:sp>
      <p:sp>
        <p:nvSpPr>
          <p:cNvPr id="17" name="Rectangle 16">
            <a:extLst>
              <a:ext uri="{FF2B5EF4-FFF2-40B4-BE49-F238E27FC236}">
                <a16:creationId xmlns:a16="http://schemas.microsoft.com/office/drawing/2014/main" id="{A0F99BCE-51BB-4561-83F4-1BE1F4F08D76}"/>
              </a:ext>
            </a:extLst>
          </p:cNvPr>
          <p:cNvSpPr/>
          <p:nvPr/>
        </p:nvSpPr>
        <p:spPr>
          <a:xfrm>
            <a:off x="6506532" y="1464860"/>
            <a:ext cx="4791586" cy="696700"/>
          </a:xfrm>
          <a:prstGeom prst="rect">
            <a:avLst/>
          </a:prstGeom>
          <a:noFill/>
          <a:ln w="25400" cap="flat" cmpd="sng" algn="ctr">
            <a:noFill/>
            <a:prstDash val="solid"/>
          </a:ln>
          <a:effectLst/>
        </p:spPr>
        <p:txBody>
          <a:bodyPr tIns="67500" bIns="67500" anchor="ctr"/>
          <a:lstStyle/>
          <a:p>
            <a:pPr marL="0" marR="0" lvl="1" indent="0" algn="ctr" defTabSz="914400" rtl="0" eaLnBrk="0" fontAlgn="base" latinLnBrk="0" hangingPunct="0">
              <a:lnSpc>
                <a:spcPct val="100000"/>
              </a:lnSpc>
              <a:spcBef>
                <a:spcPct val="0"/>
              </a:spcBef>
              <a:spcAft>
                <a:spcPct val="0"/>
              </a:spcAft>
              <a:buClrTx/>
              <a:buSzTx/>
              <a:buFontTx/>
              <a:buNone/>
              <a:tabLst/>
              <a:defRPr/>
            </a:pPr>
            <a:r>
              <a:rPr kumimoji="0" lang="en-GB"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Participants in Q8W </a:t>
            </a:r>
            <a:r>
              <a:rPr lang="en-GB" kern="0" dirty="0">
                <a:solidFill>
                  <a:schemeClr val="bg1"/>
                </a:solidFill>
                <a:latin typeface="Calibri" panose="020F0502020204030204" pitchFamily="34" charset="0"/>
                <a:cs typeface="Calibri" panose="020F0502020204030204" pitchFamily="34" charset="0"/>
              </a:rPr>
              <a:t>A</a:t>
            </a:r>
            <a:r>
              <a:rPr kumimoji="0" lang="en-GB"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rm With </a:t>
            </a:r>
            <a:r>
              <a:rPr lang="en-GB" kern="0" dirty="0">
                <a:solidFill>
                  <a:schemeClr val="bg1"/>
                </a:solidFill>
                <a:latin typeface="Calibri" panose="020F0502020204030204" pitchFamily="34" charset="0"/>
                <a:cs typeface="Calibri" panose="020F0502020204030204" pitchFamily="34" charset="0"/>
              </a:rPr>
              <a:t>P</a:t>
            </a:r>
            <a:r>
              <a:rPr kumimoji="0" lang="en-GB"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rior CAB LA + RPV LA Q4W Experience in ATLAS (n = 191)*</a:t>
            </a:r>
          </a:p>
        </p:txBody>
      </p:sp>
      <p:sp>
        <p:nvSpPr>
          <p:cNvPr id="4" name="Partial Circle 3">
            <a:extLst>
              <a:ext uri="{FF2B5EF4-FFF2-40B4-BE49-F238E27FC236}">
                <a16:creationId xmlns:a16="http://schemas.microsoft.com/office/drawing/2014/main" id="{41993D39-3C9E-4FC8-AEC9-D3E4818D9C75}"/>
              </a:ext>
            </a:extLst>
          </p:cNvPr>
          <p:cNvSpPr/>
          <p:nvPr/>
        </p:nvSpPr>
        <p:spPr bwMode="auto">
          <a:xfrm>
            <a:off x="1221166" y="2974809"/>
            <a:ext cx="2207418" cy="2207418"/>
          </a:xfrm>
          <a:prstGeom prst="pie">
            <a:avLst>
              <a:gd name="adj1" fmla="val 16200900"/>
              <a:gd name="adj2" fmla="val 15776778"/>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 name="Group 9">
            <a:extLst>
              <a:ext uri="{FF2B5EF4-FFF2-40B4-BE49-F238E27FC236}">
                <a16:creationId xmlns:a16="http://schemas.microsoft.com/office/drawing/2014/main" id="{0727463A-BA95-405A-9781-28EDD70901C0}"/>
              </a:ext>
            </a:extLst>
          </p:cNvPr>
          <p:cNvGrpSpPr/>
          <p:nvPr/>
        </p:nvGrpSpPr>
        <p:grpSpPr>
          <a:xfrm>
            <a:off x="3720506" y="2539518"/>
            <a:ext cx="2097113" cy="923330"/>
            <a:chOff x="4593432" y="2559480"/>
            <a:chExt cx="2097113" cy="923330"/>
          </a:xfrm>
        </p:grpSpPr>
        <p:sp>
          <p:nvSpPr>
            <p:cNvPr id="8" name="TextBox 7">
              <a:extLst>
                <a:ext uri="{FF2B5EF4-FFF2-40B4-BE49-F238E27FC236}">
                  <a16:creationId xmlns:a16="http://schemas.microsoft.com/office/drawing/2014/main" id="{23323662-4578-4C0D-BD2C-5D9DC09E1648}"/>
                </a:ext>
              </a:extLst>
            </p:cNvPr>
            <p:cNvSpPr txBox="1"/>
            <p:nvPr/>
          </p:nvSpPr>
          <p:spPr bwMode="auto">
            <a:xfrm>
              <a:off x="4714876" y="2559480"/>
              <a:ext cx="19756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Q8W CAB + RPV LA</a:t>
              </a:r>
            </a:p>
            <a:p>
              <a:pPr>
                <a:spcBef>
                  <a:spcPts val="0"/>
                </a:spcBef>
              </a:pPr>
              <a:r>
                <a:rPr lang="en-US" b="0" dirty="0">
                  <a:solidFill>
                    <a:schemeClr val="bg1"/>
                  </a:solidFill>
                  <a:latin typeface="Calibri" panose="020F0502020204030204" pitchFamily="34" charset="0"/>
                </a:rPr>
                <a:t>Daily oral</a:t>
              </a:r>
              <a:r>
                <a:rPr lang="en-US" b="0" baseline="30000" dirty="0">
                  <a:solidFill>
                    <a:schemeClr val="bg1"/>
                  </a:solidFill>
                  <a:latin typeface="Calibri" panose="020F0502020204030204" pitchFamily="34" charset="0"/>
                </a:rPr>
                <a:t> †</a:t>
              </a:r>
              <a:endParaRPr lang="en-US" b="0" dirty="0">
                <a:solidFill>
                  <a:schemeClr val="bg1"/>
                </a:solidFill>
                <a:latin typeface="Calibri" panose="020F0502020204030204" pitchFamily="34" charset="0"/>
              </a:endParaRP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No preference</a:t>
              </a:r>
            </a:p>
          </p:txBody>
        </p:sp>
        <p:sp>
          <p:nvSpPr>
            <p:cNvPr id="9" name="Rectangle 8">
              <a:extLst>
                <a:ext uri="{FF2B5EF4-FFF2-40B4-BE49-F238E27FC236}">
                  <a16:creationId xmlns:a16="http://schemas.microsoft.com/office/drawing/2014/main" id="{3392A0F9-914D-46F4-9E12-1BBE98D720D2}"/>
                </a:ext>
              </a:extLst>
            </p:cNvPr>
            <p:cNvSpPr/>
            <p:nvPr/>
          </p:nvSpPr>
          <p:spPr bwMode="auto">
            <a:xfrm>
              <a:off x="4593432" y="2692837"/>
              <a:ext cx="129302" cy="1293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32A5F8C1-683B-4669-AF5F-7E997B1C08B2}"/>
                </a:ext>
              </a:extLst>
            </p:cNvPr>
            <p:cNvSpPr/>
            <p:nvPr/>
          </p:nvSpPr>
          <p:spPr bwMode="auto">
            <a:xfrm>
              <a:off x="4593432" y="2966301"/>
              <a:ext cx="129302" cy="12930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E2A3B6BA-5E7F-4875-A4AC-87CC106CCEC2}"/>
                </a:ext>
              </a:extLst>
            </p:cNvPr>
            <p:cNvSpPr/>
            <p:nvPr/>
          </p:nvSpPr>
          <p:spPr bwMode="auto">
            <a:xfrm>
              <a:off x="4593432" y="3239765"/>
              <a:ext cx="129302" cy="12930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 name="Partial Circle 18">
            <a:extLst>
              <a:ext uri="{FF2B5EF4-FFF2-40B4-BE49-F238E27FC236}">
                <a16:creationId xmlns:a16="http://schemas.microsoft.com/office/drawing/2014/main" id="{5E9438DB-34D4-41F6-AB01-30B91B11885B}"/>
              </a:ext>
            </a:extLst>
          </p:cNvPr>
          <p:cNvSpPr/>
          <p:nvPr/>
        </p:nvSpPr>
        <p:spPr bwMode="auto">
          <a:xfrm>
            <a:off x="1221373" y="2974809"/>
            <a:ext cx="2207418" cy="2207418"/>
          </a:xfrm>
          <a:prstGeom prst="pie">
            <a:avLst>
              <a:gd name="adj1" fmla="val 15765742"/>
              <a:gd name="adj2" fmla="val 15981266"/>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Partial Circle 19">
            <a:extLst>
              <a:ext uri="{FF2B5EF4-FFF2-40B4-BE49-F238E27FC236}">
                <a16:creationId xmlns:a16="http://schemas.microsoft.com/office/drawing/2014/main" id="{AF2F89B9-419B-4722-BA6A-44CFBB60FCC3}"/>
              </a:ext>
            </a:extLst>
          </p:cNvPr>
          <p:cNvSpPr/>
          <p:nvPr/>
        </p:nvSpPr>
        <p:spPr bwMode="auto">
          <a:xfrm>
            <a:off x="1221166" y="2974809"/>
            <a:ext cx="2207418" cy="2207418"/>
          </a:xfrm>
          <a:prstGeom prst="pie">
            <a:avLst>
              <a:gd name="adj1" fmla="val 15982663"/>
              <a:gd name="adj2" fmla="val 16197847"/>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TextBox 20">
            <a:extLst>
              <a:ext uri="{FF2B5EF4-FFF2-40B4-BE49-F238E27FC236}">
                <a16:creationId xmlns:a16="http://schemas.microsoft.com/office/drawing/2014/main" id="{D9010BD3-D393-4695-9A89-5485EB2C9734}"/>
              </a:ext>
            </a:extLst>
          </p:cNvPr>
          <p:cNvSpPr txBox="1"/>
          <p:nvPr/>
        </p:nvSpPr>
        <p:spPr bwMode="auto">
          <a:xfrm>
            <a:off x="1731623" y="2461991"/>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1%</a:t>
            </a:r>
          </a:p>
        </p:txBody>
      </p:sp>
      <p:sp>
        <p:nvSpPr>
          <p:cNvPr id="22" name="TextBox 21">
            <a:extLst>
              <a:ext uri="{FF2B5EF4-FFF2-40B4-BE49-F238E27FC236}">
                <a16:creationId xmlns:a16="http://schemas.microsoft.com/office/drawing/2014/main" id="{208FB76A-21D3-4860-A8AE-91950D04F31C}"/>
              </a:ext>
            </a:extLst>
          </p:cNvPr>
          <p:cNvSpPr txBox="1"/>
          <p:nvPr/>
        </p:nvSpPr>
        <p:spPr bwMode="auto">
          <a:xfrm>
            <a:off x="2156666" y="2440413"/>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1%</a:t>
            </a:r>
          </a:p>
        </p:txBody>
      </p:sp>
      <p:cxnSp>
        <p:nvCxnSpPr>
          <p:cNvPr id="13" name="Straight Arrow Connector 12">
            <a:extLst>
              <a:ext uri="{FF2B5EF4-FFF2-40B4-BE49-F238E27FC236}">
                <a16:creationId xmlns:a16="http://schemas.microsoft.com/office/drawing/2014/main" id="{AB8C50FD-4A18-47E1-9C5F-7E27B3C2D35D}"/>
              </a:ext>
            </a:extLst>
          </p:cNvPr>
          <p:cNvCxnSpPr>
            <a:cxnSpLocks/>
          </p:cNvCxnSpPr>
          <p:nvPr/>
        </p:nvCxnSpPr>
        <p:spPr bwMode="auto">
          <a:xfrm>
            <a:off x="2107339" y="2775116"/>
            <a:ext cx="99726" cy="199693"/>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352FFEC7-3D17-4C1A-85BC-B7B5227428EB}"/>
              </a:ext>
            </a:extLst>
          </p:cNvPr>
          <p:cNvCxnSpPr/>
          <p:nvPr/>
        </p:nvCxnSpPr>
        <p:spPr bwMode="auto">
          <a:xfrm flipH="1">
            <a:off x="2294595" y="2748381"/>
            <a:ext cx="35366" cy="217074"/>
          </a:xfrm>
          <a:prstGeom prst="straightConnector1">
            <a:avLst/>
          </a:prstGeom>
          <a:noFill/>
          <a:ln w="28575" cap="flat" cmpd="sng" algn="ctr">
            <a:solidFill>
              <a:schemeClr val="bg1"/>
            </a:solidFill>
            <a:prstDash val="solid"/>
            <a:round/>
            <a:headEnd type="none" w="med" len="med"/>
            <a:tailEnd type="triangle"/>
          </a:ln>
          <a:effectLst/>
        </p:spPr>
      </p:cxnSp>
      <p:sp>
        <p:nvSpPr>
          <p:cNvPr id="27" name="TextBox 26">
            <a:extLst>
              <a:ext uri="{FF2B5EF4-FFF2-40B4-BE49-F238E27FC236}">
                <a16:creationId xmlns:a16="http://schemas.microsoft.com/office/drawing/2014/main" id="{6B0343BB-6AE1-4545-8235-073A31B489B1}"/>
              </a:ext>
            </a:extLst>
          </p:cNvPr>
          <p:cNvSpPr txBox="1"/>
          <p:nvPr/>
        </p:nvSpPr>
        <p:spPr bwMode="auto">
          <a:xfrm>
            <a:off x="2075233" y="4383472"/>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latin typeface="Calibri" panose="020F0502020204030204" pitchFamily="34" charset="0"/>
              </a:rPr>
              <a:t>98%</a:t>
            </a:r>
          </a:p>
        </p:txBody>
      </p:sp>
      <p:sp>
        <p:nvSpPr>
          <p:cNvPr id="28" name="Partial Circle 27">
            <a:extLst>
              <a:ext uri="{FF2B5EF4-FFF2-40B4-BE49-F238E27FC236}">
                <a16:creationId xmlns:a16="http://schemas.microsoft.com/office/drawing/2014/main" id="{BCA35081-3192-4D0B-A45C-1E0DBC78F45C}"/>
              </a:ext>
            </a:extLst>
          </p:cNvPr>
          <p:cNvSpPr/>
          <p:nvPr/>
        </p:nvSpPr>
        <p:spPr bwMode="auto">
          <a:xfrm>
            <a:off x="7001944" y="2980127"/>
            <a:ext cx="2207418" cy="2207418"/>
          </a:xfrm>
          <a:prstGeom prst="pie">
            <a:avLst>
              <a:gd name="adj1" fmla="val 16200900"/>
              <a:gd name="adj2" fmla="val 1486128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Partial Circle 33">
            <a:extLst>
              <a:ext uri="{FF2B5EF4-FFF2-40B4-BE49-F238E27FC236}">
                <a16:creationId xmlns:a16="http://schemas.microsoft.com/office/drawing/2014/main" id="{70723190-6C3D-43E1-9A4E-464F24B00B04}"/>
              </a:ext>
            </a:extLst>
          </p:cNvPr>
          <p:cNvSpPr/>
          <p:nvPr/>
        </p:nvSpPr>
        <p:spPr bwMode="auto">
          <a:xfrm>
            <a:off x="7002151" y="2980127"/>
            <a:ext cx="2207418" cy="2207418"/>
          </a:xfrm>
          <a:prstGeom prst="pie">
            <a:avLst>
              <a:gd name="adj1" fmla="val 15560642"/>
              <a:gd name="adj2" fmla="val 15981266"/>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Partial Circle 34">
            <a:extLst>
              <a:ext uri="{FF2B5EF4-FFF2-40B4-BE49-F238E27FC236}">
                <a16:creationId xmlns:a16="http://schemas.microsoft.com/office/drawing/2014/main" id="{EFB0AFCF-293C-4DAB-8828-EF51D0CB2322}"/>
              </a:ext>
            </a:extLst>
          </p:cNvPr>
          <p:cNvSpPr/>
          <p:nvPr/>
        </p:nvSpPr>
        <p:spPr bwMode="auto">
          <a:xfrm>
            <a:off x="7001944" y="2980127"/>
            <a:ext cx="2207418" cy="2207418"/>
          </a:xfrm>
          <a:prstGeom prst="pie">
            <a:avLst>
              <a:gd name="adj1" fmla="val 15982663"/>
              <a:gd name="adj2" fmla="val 16197847"/>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TextBox 35">
            <a:extLst>
              <a:ext uri="{FF2B5EF4-FFF2-40B4-BE49-F238E27FC236}">
                <a16:creationId xmlns:a16="http://schemas.microsoft.com/office/drawing/2014/main" id="{921EC918-F345-4518-9568-351CEEAB8B11}"/>
              </a:ext>
            </a:extLst>
          </p:cNvPr>
          <p:cNvSpPr txBox="1"/>
          <p:nvPr/>
        </p:nvSpPr>
        <p:spPr bwMode="auto">
          <a:xfrm>
            <a:off x="7679945" y="2434206"/>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14471F18-F9CC-48A4-82A3-B7A09DE9B51A}"/>
              </a:ext>
            </a:extLst>
          </p:cNvPr>
          <p:cNvSpPr txBox="1"/>
          <p:nvPr/>
        </p:nvSpPr>
        <p:spPr bwMode="auto">
          <a:xfrm>
            <a:off x="8064595" y="2448655"/>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1%</a:t>
            </a:r>
          </a:p>
        </p:txBody>
      </p:sp>
      <p:cxnSp>
        <p:nvCxnSpPr>
          <p:cNvPr id="38" name="Straight Arrow Connector 37">
            <a:extLst>
              <a:ext uri="{FF2B5EF4-FFF2-40B4-BE49-F238E27FC236}">
                <a16:creationId xmlns:a16="http://schemas.microsoft.com/office/drawing/2014/main" id="{BE7615FD-3CB7-4BC6-96FC-E2FF59E1A033}"/>
              </a:ext>
            </a:extLst>
          </p:cNvPr>
          <p:cNvCxnSpPr>
            <a:cxnSpLocks/>
          </p:cNvCxnSpPr>
          <p:nvPr/>
        </p:nvCxnSpPr>
        <p:spPr bwMode="auto">
          <a:xfrm>
            <a:off x="7945985" y="2727166"/>
            <a:ext cx="41859" cy="252961"/>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BF2937EA-286D-4291-B64A-BD32F976D084}"/>
              </a:ext>
            </a:extLst>
          </p:cNvPr>
          <p:cNvCxnSpPr>
            <a:cxnSpLocks/>
          </p:cNvCxnSpPr>
          <p:nvPr/>
        </p:nvCxnSpPr>
        <p:spPr bwMode="auto">
          <a:xfrm flipH="1">
            <a:off x="8084213" y="2757045"/>
            <a:ext cx="94725" cy="227217"/>
          </a:xfrm>
          <a:prstGeom prst="straightConnector1">
            <a:avLst/>
          </a:prstGeom>
          <a:noFill/>
          <a:ln w="28575" cap="flat" cmpd="sng" algn="ctr">
            <a:solidFill>
              <a:schemeClr val="bg1"/>
            </a:solidFill>
            <a:prstDash val="solid"/>
            <a:round/>
            <a:headEnd type="none" w="med" len="med"/>
            <a:tailEnd type="triangle"/>
          </a:ln>
          <a:effectLst/>
        </p:spPr>
      </p:cxnSp>
      <p:sp>
        <p:nvSpPr>
          <p:cNvPr id="40" name="TextBox 39">
            <a:extLst>
              <a:ext uri="{FF2B5EF4-FFF2-40B4-BE49-F238E27FC236}">
                <a16:creationId xmlns:a16="http://schemas.microsoft.com/office/drawing/2014/main" id="{8A741549-4585-4E82-AB3D-612744BC1F3B}"/>
              </a:ext>
            </a:extLst>
          </p:cNvPr>
          <p:cNvSpPr txBox="1"/>
          <p:nvPr/>
        </p:nvSpPr>
        <p:spPr bwMode="auto">
          <a:xfrm>
            <a:off x="7856011" y="4388790"/>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latin typeface="Calibri" panose="020F0502020204030204" pitchFamily="34" charset="0"/>
              </a:rPr>
              <a:t>94%</a:t>
            </a:r>
          </a:p>
        </p:txBody>
      </p:sp>
      <p:grpSp>
        <p:nvGrpSpPr>
          <p:cNvPr id="24" name="Group 23">
            <a:extLst>
              <a:ext uri="{FF2B5EF4-FFF2-40B4-BE49-F238E27FC236}">
                <a16:creationId xmlns:a16="http://schemas.microsoft.com/office/drawing/2014/main" id="{C1E3A22E-F2DB-4F9D-BB55-E42CA376212E}"/>
              </a:ext>
            </a:extLst>
          </p:cNvPr>
          <p:cNvGrpSpPr/>
          <p:nvPr/>
        </p:nvGrpSpPr>
        <p:grpSpPr>
          <a:xfrm>
            <a:off x="9501284" y="2539518"/>
            <a:ext cx="2097113" cy="1200329"/>
            <a:chOff x="9501284" y="2539518"/>
            <a:chExt cx="2097113" cy="1200329"/>
          </a:xfrm>
        </p:grpSpPr>
        <p:sp>
          <p:nvSpPr>
            <p:cNvPr id="30" name="TextBox 29">
              <a:extLst>
                <a:ext uri="{FF2B5EF4-FFF2-40B4-BE49-F238E27FC236}">
                  <a16:creationId xmlns:a16="http://schemas.microsoft.com/office/drawing/2014/main" id="{F6998834-F12C-4744-AC3F-C4E96C43718B}"/>
                </a:ext>
              </a:extLst>
            </p:cNvPr>
            <p:cNvSpPr txBox="1"/>
            <p:nvPr/>
          </p:nvSpPr>
          <p:spPr bwMode="auto">
            <a:xfrm>
              <a:off x="9622728" y="2539518"/>
              <a:ext cx="197566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Q8W CAB + RPV LA</a:t>
              </a:r>
            </a:p>
            <a:p>
              <a:pPr>
                <a:spcBef>
                  <a:spcPts val="0"/>
                </a:spcBef>
              </a:pPr>
              <a:r>
                <a:rPr lang="en-US" b="0" dirty="0">
                  <a:solidFill>
                    <a:schemeClr val="bg1"/>
                  </a:solidFill>
                  <a:latin typeface="Calibri" panose="020F0502020204030204" pitchFamily="34" charset="0"/>
                </a:rPr>
                <a:t>Q4W CAB + RPV LA</a:t>
              </a:r>
            </a:p>
            <a:p>
              <a:pPr>
                <a:spcBef>
                  <a:spcPts val="0"/>
                </a:spcBef>
              </a:pPr>
              <a:r>
                <a:rPr lang="en-US" b="0" dirty="0">
                  <a:solidFill>
                    <a:schemeClr val="bg1"/>
                  </a:solidFill>
                  <a:latin typeface="Calibri" panose="020F0502020204030204" pitchFamily="34" charset="0"/>
                </a:rPr>
                <a:t>Daily oral</a:t>
              </a:r>
              <a:r>
                <a:rPr lang="en-US" b="0" baseline="30000" dirty="0">
                  <a:solidFill>
                    <a:schemeClr val="bg1"/>
                  </a:solidFill>
                  <a:latin typeface="Calibri" panose="020F0502020204030204" pitchFamily="34" charset="0"/>
                </a:rPr>
                <a:t>†</a:t>
              </a:r>
              <a:endParaRPr lang="en-US" b="0" dirty="0">
                <a:solidFill>
                  <a:schemeClr val="bg1"/>
                </a:solidFill>
                <a:latin typeface="Calibri" panose="020F0502020204030204" pitchFamily="34" charset="0"/>
              </a:endParaRP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No preference</a:t>
              </a:r>
            </a:p>
          </p:txBody>
        </p:sp>
        <p:sp>
          <p:nvSpPr>
            <p:cNvPr id="31" name="Rectangle 30">
              <a:extLst>
                <a:ext uri="{FF2B5EF4-FFF2-40B4-BE49-F238E27FC236}">
                  <a16:creationId xmlns:a16="http://schemas.microsoft.com/office/drawing/2014/main" id="{1F37F5F5-FED4-4169-9EA8-2DB2685AA50C}"/>
                </a:ext>
              </a:extLst>
            </p:cNvPr>
            <p:cNvSpPr/>
            <p:nvPr/>
          </p:nvSpPr>
          <p:spPr bwMode="auto">
            <a:xfrm>
              <a:off x="9501284" y="2672875"/>
              <a:ext cx="129302" cy="1293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5463CA30-0935-4EC7-BB00-F0345FEF61B9}"/>
                </a:ext>
              </a:extLst>
            </p:cNvPr>
            <p:cNvSpPr/>
            <p:nvPr/>
          </p:nvSpPr>
          <p:spPr bwMode="auto">
            <a:xfrm>
              <a:off x="9501284" y="3214464"/>
              <a:ext cx="129302" cy="12930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5C2C233D-72AC-4EDE-9697-0759C1DE98A7}"/>
                </a:ext>
              </a:extLst>
            </p:cNvPr>
            <p:cNvSpPr/>
            <p:nvPr/>
          </p:nvSpPr>
          <p:spPr bwMode="auto">
            <a:xfrm>
              <a:off x="9501284" y="3487928"/>
              <a:ext cx="129302" cy="12930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CF27B78-3584-444A-A193-C27E97E6CA53}"/>
                </a:ext>
              </a:extLst>
            </p:cNvPr>
            <p:cNvSpPr/>
            <p:nvPr/>
          </p:nvSpPr>
          <p:spPr bwMode="auto">
            <a:xfrm>
              <a:off x="9501284" y="2942222"/>
              <a:ext cx="129302" cy="129302"/>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2" name="Partial Circle 41">
            <a:extLst>
              <a:ext uri="{FF2B5EF4-FFF2-40B4-BE49-F238E27FC236}">
                <a16:creationId xmlns:a16="http://schemas.microsoft.com/office/drawing/2014/main" id="{E057C8E8-4CA6-4790-9EF5-F61BE492F748}"/>
              </a:ext>
            </a:extLst>
          </p:cNvPr>
          <p:cNvSpPr/>
          <p:nvPr/>
        </p:nvSpPr>
        <p:spPr bwMode="auto">
          <a:xfrm>
            <a:off x="7001944" y="2980127"/>
            <a:ext cx="2207418" cy="2207418"/>
          </a:xfrm>
          <a:prstGeom prst="pie">
            <a:avLst>
              <a:gd name="adj1" fmla="val 14871028"/>
              <a:gd name="adj2" fmla="val 15557727"/>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TextBox 45">
            <a:extLst>
              <a:ext uri="{FF2B5EF4-FFF2-40B4-BE49-F238E27FC236}">
                <a16:creationId xmlns:a16="http://schemas.microsoft.com/office/drawing/2014/main" id="{3B60BA5F-E632-4727-B60C-F8CEE2A03F9A}"/>
              </a:ext>
            </a:extLst>
          </p:cNvPr>
          <p:cNvSpPr txBox="1"/>
          <p:nvPr/>
        </p:nvSpPr>
        <p:spPr bwMode="auto">
          <a:xfrm>
            <a:off x="7241512" y="2542490"/>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3%</a:t>
            </a:r>
          </a:p>
        </p:txBody>
      </p:sp>
      <p:cxnSp>
        <p:nvCxnSpPr>
          <p:cNvPr id="47" name="Straight Arrow Connector 46">
            <a:extLst>
              <a:ext uri="{FF2B5EF4-FFF2-40B4-BE49-F238E27FC236}">
                <a16:creationId xmlns:a16="http://schemas.microsoft.com/office/drawing/2014/main" id="{CA911561-5276-4432-B7CA-2106ABD691B8}"/>
              </a:ext>
            </a:extLst>
          </p:cNvPr>
          <p:cNvCxnSpPr>
            <a:cxnSpLocks/>
          </p:cNvCxnSpPr>
          <p:nvPr/>
        </p:nvCxnSpPr>
        <p:spPr bwMode="auto">
          <a:xfrm>
            <a:off x="7587803" y="2865034"/>
            <a:ext cx="170926" cy="170046"/>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15699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BRAAVE 2020: Impact of BL Resistance on Outcomes Following Switch to BIC/FTC/TAF in Black PWH</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sz="half" idx="1"/>
          </p:nvPr>
        </p:nvSpPr>
        <p:spPr/>
        <p:txBody>
          <a:bodyPr/>
          <a:lstStyle/>
          <a:p>
            <a:pPr>
              <a:spcAft>
                <a:spcPts val="0"/>
              </a:spcAft>
            </a:pPr>
            <a:r>
              <a:rPr lang="en-US" sz="2000" dirty="0"/>
              <a:t>2:1 randomized, open-label, active-controlled phase III study </a:t>
            </a:r>
          </a:p>
          <a:p>
            <a:pPr>
              <a:spcAft>
                <a:spcPts val="0"/>
              </a:spcAft>
            </a:pPr>
            <a:r>
              <a:rPr lang="en-US" sz="2000" dirty="0"/>
              <a:t>Evaluated switch from BL regimen (2 NRTIs + third agent) to BIC/FTC/TAF in virologically suppressed black PWH (N = 495)</a:t>
            </a:r>
          </a:p>
        </p:txBody>
      </p:sp>
      <p:sp>
        <p:nvSpPr>
          <p:cNvPr id="11" name="Content Placeholder 10">
            <a:extLst>
              <a:ext uri="{FF2B5EF4-FFF2-40B4-BE49-F238E27FC236}">
                <a16:creationId xmlns:a16="http://schemas.microsoft.com/office/drawing/2014/main" id="{A0A5BBC3-5849-437D-8FB6-FE460A0BC5C9}"/>
              </a:ext>
            </a:extLst>
          </p:cNvPr>
          <p:cNvSpPr>
            <a:spLocks noGrp="1"/>
          </p:cNvSpPr>
          <p:nvPr>
            <p:ph sz="half" idx="2"/>
          </p:nvPr>
        </p:nvSpPr>
        <p:spPr>
          <a:xfrm>
            <a:off x="6252634" y="1510730"/>
            <a:ext cx="5229570" cy="1740609"/>
          </a:xfrm>
        </p:spPr>
        <p:txBody>
          <a:bodyPr/>
          <a:lstStyle/>
          <a:p>
            <a:pPr>
              <a:spcAft>
                <a:spcPts val="0"/>
              </a:spcAft>
            </a:pPr>
            <a:r>
              <a:rPr lang="en-US" sz="2000" dirty="0"/>
              <a:t>Switch to BIC/FTC/TAF noninferior to remaining on BL regimen at Wk 24</a:t>
            </a:r>
          </a:p>
          <a:p>
            <a:pPr lvl="1">
              <a:spcAft>
                <a:spcPts val="0"/>
              </a:spcAft>
            </a:pPr>
            <a:r>
              <a:rPr lang="en-US" sz="2000" dirty="0"/>
              <a:t>Wk 24 was primary efficacy endpoint</a:t>
            </a:r>
          </a:p>
          <a:p>
            <a:pPr>
              <a:spcAft>
                <a:spcPts val="0"/>
              </a:spcAft>
            </a:pPr>
            <a:r>
              <a:rPr lang="en-US" sz="2000" dirty="0"/>
              <a:t>Patients with BL NRTI resistance remained suppressed at Wk 24</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Hagins. CROI 2020. Abstr 36.</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4" name="Group 3">
            <a:extLst>
              <a:ext uri="{FF2B5EF4-FFF2-40B4-BE49-F238E27FC236}">
                <a16:creationId xmlns:a16="http://schemas.microsoft.com/office/drawing/2014/main" id="{1F79D24B-E66D-450E-A596-F29D479210F4}"/>
              </a:ext>
            </a:extLst>
          </p:cNvPr>
          <p:cNvGraphicFramePr>
            <a:graphicFrameLocks/>
          </p:cNvGraphicFramePr>
          <p:nvPr>
            <p:extLst>
              <p:ext uri="{D42A27DB-BD31-4B8C-83A1-F6EECF244321}">
                <p14:modId xmlns:p14="http://schemas.microsoft.com/office/powerpoint/2010/main" val="3119812475"/>
              </p:ext>
            </p:extLst>
          </p:nvPr>
        </p:nvGraphicFramePr>
        <p:xfrm>
          <a:off x="719137" y="3224459"/>
          <a:ext cx="5143362" cy="2286064"/>
        </p:xfrm>
        <a:graphic>
          <a:graphicData uri="http://schemas.openxmlformats.org/drawingml/2006/table">
            <a:tbl>
              <a:tblPr/>
              <a:tblGrid>
                <a:gridCol w="1714454">
                  <a:extLst>
                    <a:ext uri="{9D8B030D-6E8A-4147-A177-3AD203B41FA5}">
                      <a16:colId xmlns:a16="http://schemas.microsoft.com/office/drawing/2014/main" val="20000"/>
                    </a:ext>
                  </a:extLst>
                </a:gridCol>
                <a:gridCol w="1714454">
                  <a:extLst>
                    <a:ext uri="{9D8B030D-6E8A-4147-A177-3AD203B41FA5}">
                      <a16:colId xmlns:a16="http://schemas.microsoft.com/office/drawing/2014/main" val="20001"/>
                    </a:ext>
                  </a:extLst>
                </a:gridCol>
                <a:gridCol w="171445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BL ARV Resistance,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BIC/FTC/TAF</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 BL Regimen</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NRTI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M184V/I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NNRTI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bl>
          </a:graphicData>
        </a:graphic>
      </p:graphicFrame>
      <p:sp>
        <p:nvSpPr>
          <p:cNvPr id="12" name="TextBox 11">
            <a:extLst>
              <a:ext uri="{FF2B5EF4-FFF2-40B4-BE49-F238E27FC236}">
                <a16:creationId xmlns:a16="http://schemas.microsoft.com/office/drawing/2014/main" id="{FD579A67-97FE-4AD3-B9CC-8AE017BD974F}"/>
              </a:ext>
            </a:extLst>
          </p:cNvPr>
          <p:cNvSpPr txBox="1"/>
          <p:nvPr/>
        </p:nvSpPr>
        <p:spPr bwMode="auto">
          <a:xfrm>
            <a:off x="7597159" y="3241878"/>
            <a:ext cx="2809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Wk 24 Virologic Outcomes</a:t>
            </a:r>
          </a:p>
        </p:txBody>
      </p:sp>
      <p:sp>
        <p:nvSpPr>
          <p:cNvPr id="13" name="TextBox 12">
            <a:extLst>
              <a:ext uri="{FF2B5EF4-FFF2-40B4-BE49-F238E27FC236}">
                <a16:creationId xmlns:a16="http://schemas.microsoft.com/office/drawing/2014/main" id="{48FF69A8-555B-4257-B341-C6CCC4A561FF}"/>
              </a:ext>
            </a:extLst>
          </p:cNvPr>
          <p:cNvSpPr txBox="1"/>
          <p:nvPr/>
        </p:nvSpPr>
        <p:spPr bwMode="auto">
          <a:xfrm rot="16200000">
            <a:off x="5343181" y="4621661"/>
            <a:ext cx="2262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HIV-1 RNA &lt; 50 c/mL (%)</a:t>
            </a:r>
          </a:p>
        </p:txBody>
      </p:sp>
      <p:grpSp>
        <p:nvGrpSpPr>
          <p:cNvPr id="15" name="Group 14">
            <a:extLst>
              <a:ext uri="{FF2B5EF4-FFF2-40B4-BE49-F238E27FC236}">
                <a16:creationId xmlns:a16="http://schemas.microsoft.com/office/drawing/2014/main" id="{36B7A7A4-EBF8-466F-870D-F2FBC564C124}"/>
              </a:ext>
            </a:extLst>
          </p:cNvPr>
          <p:cNvGrpSpPr/>
          <p:nvPr/>
        </p:nvGrpSpPr>
        <p:grpSpPr>
          <a:xfrm>
            <a:off x="7083890" y="3875553"/>
            <a:ext cx="72032" cy="1850395"/>
            <a:chOff x="7314083" y="3216612"/>
            <a:chExt cx="87682" cy="2747008"/>
          </a:xfrm>
        </p:grpSpPr>
        <p:cxnSp>
          <p:nvCxnSpPr>
            <p:cNvPr id="16" name="Straight Connector 15">
              <a:extLst>
                <a:ext uri="{FF2B5EF4-FFF2-40B4-BE49-F238E27FC236}">
                  <a16:creationId xmlns:a16="http://schemas.microsoft.com/office/drawing/2014/main" id="{6F06025C-A196-4449-A195-90A1C6CBE512}"/>
                </a:ext>
              </a:extLst>
            </p:cNvPr>
            <p:cNvCxnSpPr/>
            <p:nvPr/>
          </p:nvCxnSpPr>
          <p:spPr bwMode="auto">
            <a:xfrm>
              <a:off x="7314083" y="3766264"/>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FB63628-D63E-439C-81F3-F11AEAFE9182}"/>
                </a:ext>
              </a:extLst>
            </p:cNvPr>
            <p:cNvCxnSpPr/>
            <p:nvPr/>
          </p:nvCxnSpPr>
          <p:spPr bwMode="auto">
            <a:xfrm>
              <a:off x="7314083" y="3216612"/>
              <a:ext cx="87682" cy="0"/>
            </a:xfrm>
            <a:prstGeom prst="line">
              <a:avLst/>
            </a:prstGeom>
            <a:noFill/>
            <a:ln w="28575" cap="flat" cmpd="sng" algn="ctr">
              <a:solidFill>
                <a:schemeClr val="bg1"/>
              </a:solidFill>
              <a:prstDash val="solid"/>
              <a:round/>
              <a:headEnd type="none" w="med" len="med"/>
              <a:tailEnd type="none" w="med" len="med"/>
            </a:ln>
            <a:effectLst/>
          </p:spPr>
        </p:cxnSp>
        <p:grpSp>
          <p:nvGrpSpPr>
            <p:cNvPr id="18" name="Group 17">
              <a:extLst>
                <a:ext uri="{FF2B5EF4-FFF2-40B4-BE49-F238E27FC236}">
                  <a16:creationId xmlns:a16="http://schemas.microsoft.com/office/drawing/2014/main" id="{0E50F7F3-4C29-43B6-81DA-82EB5263B686}"/>
                </a:ext>
              </a:extLst>
            </p:cNvPr>
            <p:cNvGrpSpPr/>
            <p:nvPr/>
          </p:nvGrpSpPr>
          <p:grpSpPr>
            <a:xfrm>
              <a:off x="7314083" y="4315916"/>
              <a:ext cx="87682" cy="549652"/>
              <a:chOff x="1514839" y="2358228"/>
              <a:chExt cx="87682" cy="549652"/>
            </a:xfrm>
          </p:grpSpPr>
          <p:cxnSp>
            <p:nvCxnSpPr>
              <p:cNvPr id="24" name="Straight Connector 23">
                <a:extLst>
                  <a:ext uri="{FF2B5EF4-FFF2-40B4-BE49-F238E27FC236}">
                    <a16:creationId xmlns:a16="http://schemas.microsoft.com/office/drawing/2014/main" id="{09E0FDA5-9F4F-40D7-BCB4-F9F1DA631113}"/>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CFBD688-69B1-4F02-A558-7EA0280C1763}"/>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BCBE80D4-C24A-41F6-ABC8-DF30B58088A5}"/>
                </a:ext>
              </a:extLst>
            </p:cNvPr>
            <p:cNvGrpSpPr/>
            <p:nvPr/>
          </p:nvGrpSpPr>
          <p:grpSpPr>
            <a:xfrm>
              <a:off x="7314083" y="5413968"/>
              <a:ext cx="87682" cy="549652"/>
              <a:chOff x="1514839" y="2358228"/>
              <a:chExt cx="87682" cy="549652"/>
            </a:xfrm>
          </p:grpSpPr>
          <p:cxnSp>
            <p:nvCxnSpPr>
              <p:cNvPr id="22" name="Straight Connector 21">
                <a:extLst>
                  <a:ext uri="{FF2B5EF4-FFF2-40B4-BE49-F238E27FC236}">
                    <a16:creationId xmlns:a16="http://schemas.microsoft.com/office/drawing/2014/main" id="{02B03B46-D3DD-4F7C-83C5-65DDBA2C603E}"/>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043C17F-8432-4F88-ACFF-42243C3C11FA}"/>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6" name="Group 25">
            <a:extLst>
              <a:ext uri="{FF2B5EF4-FFF2-40B4-BE49-F238E27FC236}">
                <a16:creationId xmlns:a16="http://schemas.microsoft.com/office/drawing/2014/main" id="{EF740AF2-6BBA-490A-87A3-E4F7FCA77637}"/>
              </a:ext>
            </a:extLst>
          </p:cNvPr>
          <p:cNvGrpSpPr/>
          <p:nvPr/>
        </p:nvGrpSpPr>
        <p:grpSpPr>
          <a:xfrm>
            <a:off x="6605594" y="3692402"/>
            <a:ext cx="518843" cy="2188582"/>
            <a:chOff x="6860673" y="3036677"/>
            <a:chExt cx="518843" cy="3250740"/>
          </a:xfrm>
        </p:grpSpPr>
        <p:sp>
          <p:nvSpPr>
            <p:cNvPr id="27" name="TextBox 26">
              <a:extLst>
                <a:ext uri="{FF2B5EF4-FFF2-40B4-BE49-F238E27FC236}">
                  <a16:creationId xmlns:a16="http://schemas.microsoft.com/office/drawing/2014/main" id="{4D264AD6-3E31-4C49-B49F-70660D52CA6F}"/>
                </a:ext>
              </a:extLst>
            </p:cNvPr>
            <p:cNvSpPr txBox="1"/>
            <p:nvPr/>
          </p:nvSpPr>
          <p:spPr bwMode="auto">
            <a:xfrm>
              <a:off x="6860673" y="3036677"/>
              <a:ext cx="49725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8" name="TextBox 27">
              <a:extLst>
                <a:ext uri="{FF2B5EF4-FFF2-40B4-BE49-F238E27FC236}">
                  <a16:creationId xmlns:a16="http://schemas.microsoft.com/office/drawing/2014/main" id="{6E63AC31-A029-4270-A790-093E63FADF42}"/>
                </a:ext>
              </a:extLst>
            </p:cNvPr>
            <p:cNvSpPr txBox="1"/>
            <p:nvPr/>
          </p:nvSpPr>
          <p:spPr bwMode="auto">
            <a:xfrm>
              <a:off x="6979867" y="3575948"/>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9" name="TextBox 28">
              <a:extLst>
                <a:ext uri="{FF2B5EF4-FFF2-40B4-BE49-F238E27FC236}">
                  <a16:creationId xmlns:a16="http://schemas.microsoft.com/office/drawing/2014/main" id="{9940BFFE-9D9E-457B-B896-509756EFADD1}"/>
                </a:ext>
              </a:extLst>
            </p:cNvPr>
            <p:cNvSpPr txBox="1"/>
            <p:nvPr/>
          </p:nvSpPr>
          <p:spPr bwMode="auto">
            <a:xfrm>
              <a:off x="6982832" y="4674000"/>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1A03D57F-279F-4F64-8EA9-FAF3791F83B3}"/>
                </a:ext>
              </a:extLst>
            </p:cNvPr>
            <p:cNvSpPr txBox="1"/>
            <p:nvPr/>
          </p:nvSpPr>
          <p:spPr bwMode="auto">
            <a:xfrm>
              <a:off x="6977979" y="4134522"/>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907730F4-A2B1-480C-9AE3-B7EC8B317F3B}"/>
                </a:ext>
              </a:extLst>
            </p:cNvPr>
            <p:cNvSpPr txBox="1"/>
            <p:nvPr/>
          </p:nvSpPr>
          <p:spPr bwMode="auto">
            <a:xfrm>
              <a:off x="6986460" y="5223651"/>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EF20BE85-0831-452D-B573-2A579BB7AB11}"/>
                </a:ext>
              </a:extLst>
            </p:cNvPr>
            <p:cNvSpPr txBox="1"/>
            <p:nvPr/>
          </p:nvSpPr>
          <p:spPr bwMode="auto">
            <a:xfrm>
              <a:off x="7087027" y="5784557"/>
              <a:ext cx="28886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33" name="Rectangle 32">
            <a:extLst>
              <a:ext uri="{FF2B5EF4-FFF2-40B4-BE49-F238E27FC236}">
                <a16:creationId xmlns:a16="http://schemas.microsoft.com/office/drawing/2014/main" id="{57CB5760-234F-4667-9172-B501693CA27F}"/>
              </a:ext>
            </a:extLst>
          </p:cNvPr>
          <p:cNvSpPr/>
          <p:nvPr/>
        </p:nvSpPr>
        <p:spPr bwMode="auto">
          <a:xfrm>
            <a:off x="7307709" y="3889317"/>
            <a:ext cx="358525" cy="18438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C8705961-014C-4810-9005-FC79E16F5398}"/>
              </a:ext>
            </a:extLst>
          </p:cNvPr>
          <p:cNvSpPr/>
          <p:nvPr/>
        </p:nvSpPr>
        <p:spPr bwMode="auto">
          <a:xfrm flipV="1">
            <a:off x="7664192" y="3926934"/>
            <a:ext cx="358525" cy="179502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35" name="TextBox 63">
            <a:extLst>
              <a:ext uri="{FF2B5EF4-FFF2-40B4-BE49-F238E27FC236}">
                <a16:creationId xmlns:a16="http://schemas.microsoft.com/office/drawing/2014/main" id="{CF6E67CB-C85A-4923-AFC3-8098186081CF}"/>
              </a:ext>
            </a:extLst>
          </p:cNvPr>
          <p:cNvSpPr txBox="1"/>
          <p:nvPr/>
        </p:nvSpPr>
        <p:spPr>
          <a:xfrm>
            <a:off x="7266870" y="5733179"/>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0" dirty="0">
                <a:solidFill>
                  <a:schemeClr val="bg1"/>
                </a:solidFill>
                <a:latin typeface="Calibri" panose="020F0502020204030204" pitchFamily="34" charset="0"/>
              </a:rPr>
              <a:t>Yes</a:t>
            </a:r>
          </a:p>
        </p:txBody>
      </p:sp>
      <p:sp>
        <p:nvSpPr>
          <p:cNvPr id="36" name="TextBox 65">
            <a:extLst>
              <a:ext uri="{FF2B5EF4-FFF2-40B4-BE49-F238E27FC236}">
                <a16:creationId xmlns:a16="http://schemas.microsoft.com/office/drawing/2014/main" id="{65C25518-C323-4E87-8BB1-F67A18E381CF}"/>
              </a:ext>
            </a:extLst>
          </p:cNvPr>
          <p:cNvSpPr txBox="1"/>
          <p:nvPr/>
        </p:nvSpPr>
        <p:spPr>
          <a:xfrm>
            <a:off x="7440870" y="5937660"/>
            <a:ext cx="1400136"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bg1"/>
                </a:solidFill>
                <a:latin typeface="Calibri" panose="020F0502020204030204" pitchFamily="34" charset="0"/>
              </a:rPr>
              <a:t>NRTI Resistance</a:t>
            </a:r>
          </a:p>
        </p:txBody>
      </p:sp>
      <p:sp>
        <p:nvSpPr>
          <p:cNvPr id="37" name="TextBox 36">
            <a:extLst>
              <a:ext uri="{FF2B5EF4-FFF2-40B4-BE49-F238E27FC236}">
                <a16:creationId xmlns:a16="http://schemas.microsoft.com/office/drawing/2014/main" id="{953F9154-0BD8-40A8-9238-6C3AA9AE327B}"/>
              </a:ext>
            </a:extLst>
          </p:cNvPr>
          <p:cNvSpPr txBox="1"/>
          <p:nvPr/>
        </p:nvSpPr>
        <p:spPr bwMode="auto">
          <a:xfrm>
            <a:off x="7150823" y="3626728"/>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98</a:t>
            </a:r>
          </a:p>
        </p:txBody>
      </p:sp>
      <p:sp>
        <p:nvSpPr>
          <p:cNvPr id="38" name="TextBox 37">
            <a:extLst>
              <a:ext uri="{FF2B5EF4-FFF2-40B4-BE49-F238E27FC236}">
                <a16:creationId xmlns:a16="http://schemas.microsoft.com/office/drawing/2014/main" id="{86BA484B-3F7F-4F6D-81F3-2E5959169D6A}"/>
              </a:ext>
            </a:extLst>
          </p:cNvPr>
          <p:cNvSpPr txBox="1"/>
          <p:nvPr/>
        </p:nvSpPr>
        <p:spPr bwMode="auto">
          <a:xfrm>
            <a:off x="7505333" y="3665613"/>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96</a:t>
            </a:r>
          </a:p>
        </p:txBody>
      </p:sp>
      <p:grpSp>
        <p:nvGrpSpPr>
          <p:cNvPr id="39" name="Group 38">
            <a:extLst>
              <a:ext uri="{FF2B5EF4-FFF2-40B4-BE49-F238E27FC236}">
                <a16:creationId xmlns:a16="http://schemas.microsoft.com/office/drawing/2014/main" id="{BC4D1BDB-FEFD-43B1-82C3-759278D95356}"/>
              </a:ext>
            </a:extLst>
          </p:cNvPr>
          <p:cNvGrpSpPr/>
          <p:nvPr/>
        </p:nvGrpSpPr>
        <p:grpSpPr>
          <a:xfrm>
            <a:off x="10375019" y="3122581"/>
            <a:ext cx="1327187" cy="584775"/>
            <a:chOff x="11427909" y="3485059"/>
            <a:chExt cx="1327187" cy="584775"/>
          </a:xfrm>
        </p:grpSpPr>
        <p:sp>
          <p:nvSpPr>
            <p:cNvPr id="40" name="TextBox 39">
              <a:extLst>
                <a:ext uri="{FF2B5EF4-FFF2-40B4-BE49-F238E27FC236}">
                  <a16:creationId xmlns:a16="http://schemas.microsoft.com/office/drawing/2014/main" id="{9B913D7E-9491-4004-9C62-AA93042D36B2}"/>
                </a:ext>
              </a:extLst>
            </p:cNvPr>
            <p:cNvSpPr txBox="1"/>
            <p:nvPr/>
          </p:nvSpPr>
          <p:spPr bwMode="auto">
            <a:xfrm>
              <a:off x="11545534" y="3485059"/>
              <a:ext cx="12095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BIC/FTC/TAF</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BL regimen</a:t>
              </a:r>
            </a:p>
          </p:txBody>
        </p:sp>
        <p:sp>
          <p:nvSpPr>
            <p:cNvPr id="41" name="Rectangle 40">
              <a:extLst>
                <a:ext uri="{FF2B5EF4-FFF2-40B4-BE49-F238E27FC236}">
                  <a16:creationId xmlns:a16="http://schemas.microsoft.com/office/drawing/2014/main" id="{C89A8338-BBB7-46DF-AB0E-F30F41F1D824}"/>
                </a:ext>
              </a:extLst>
            </p:cNvPr>
            <p:cNvSpPr/>
            <p:nvPr/>
          </p:nvSpPr>
          <p:spPr bwMode="auto">
            <a:xfrm>
              <a:off x="11427909" y="3582713"/>
              <a:ext cx="134042" cy="13404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B22D43F8-FA6B-495C-9D77-F1CDA4C4FDB4}"/>
                </a:ext>
              </a:extLst>
            </p:cNvPr>
            <p:cNvSpPr/>
            <p:nvPr/>
          </p:nvSpPr>
          <p:spPr bwMode="auto">
            <a:xfrm>
              <a:off x="11427909" y="3841835"/>
              <a:ext cx="134042" cy="13404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sp>
        <p:nvSpPr>
          <p:cNvPr id="43" name="TextBox 63">
            <a:extLst>
              <a:ext uri="{FF2B5EF4-FFF2-40B4-BE49-F238E27FC236}">
                <a16:creationId xmlns:a16="http://schemas.microsoft.com/office/drawing/2014/main" id="{7D1A9260-D5A9-4E60-AFC2-5EA23598FC3C}"/>
              </a:ext>
            </a:extLst>
          </p:cNvPr>
          <p:cNvSpPr txBox="1"/>
          <p:nvPr/>
        </p:nvSpPr>
        <p:spPr>
          <a:xfrm>
            <a:off x="8306727" y="5741637"/>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0" dirty="0">
                <a:solidFill>
                  <a:schemeClr val="bg1"/>
                </a:solidFill>
                <a:latin typeface="Calibri" panose="020F0502020204030204" pitchFamily="34" charset="0"/>
              </a:rPr>
              <a:t>No</a:t>
            </a:r>
          </a:p>
        </p:txBody>
      </p:sp>
      <p:sp>
        <p:nvSpPr>
          <p:cNvPr id="44" name="TextBox 63">
            <a:extLst>
              <a:ext uri="{FF2B5EF4-FFF2-40B4-BE49-F238E27FC236}">
                <a16:creationId xmlns:a16="http://schemas.microsoft.com/office/drawing/2014/main" id="{7B2C6716-6193-4FAD-9528-AE2DC92C3FF9}"/>
              </a:ext>
            </a:extLst>
          </p:cNvPr>
          <p:cNvSpPr txBox="1"/>
          <p:nvPr/>
        </p:nvSpPr>
        <p:spPr>
          <a:xfrm>
            <a:off x="9299545" y="5728705"/>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0" dirty="0">
                <a:solidFill>
                  <a:schemeClr val="bg1"/>
                </a:solidFill>
                <a:latin typeface="Calibri" panose="020F0502020204030204" pitchFamily="34" charset="0"/>
              </a:rPr>
              <a:t>Yes</a:t>
            </a:r>
          </a:p>
        </p:txBody>
      </p:sp>
      <p:sp>
        <p:nvSpPr>
          <p:cNvPr id="45" name="TextBox 65">
            <a:extLst>
              <a:ext uri="{FF2B5EF4-FFF2-40B4-BE49-F238E27FC236}">
                <a16:creationId xmlns:a16="http://schemas.microsoft.com/office/drawing/2014/main" id="{930BA986-514D-413D-89D2-31B43BE50847}"/>
              </a:ext>
            </a:extLst>
          </p:cNvPr>
          <p:cNvSpPr txBox="1"/>
          <p:nvPr/>
        </p:nvSpPr>
        <p:spPr>
          <a:xfrm>
            <a:off x="9473545" y="5985938"/>
            <a:ext cx="1547954" cy="201850"/>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80000"/>
              </a:lnSpc>
            </a:pPr>
            <a:r>
              <a:rPr lang="en-US" sz="1600" b="1" dirty="0">
                <a:solidFill>
                  <a:schemeClr val="bg1"/>
                </a:solidFill>
                <a:latin typeface="Calibri" panose="020F0502020204030204" pitchFamily="34" charset="0"/>
              </a:rPr>
              <a:t>M184V or M184I</a:t>
            </a:r>
          </a:p>
        </p:txBody>
      </p:sp>
      <p:sp>
        <p:nvSpPr>
          <p:cNvPr id="46" name="TextBox 63">
            <a:extLst>
              <a:ext uri="{FF2B5EF4-FFF2-40B4-BE49-F238E27FC236}">
                <a16:creationId xmlns:a16="http://schemas.microsoft.com/office/drawing/2014/main" id="{1C1A5D6B-7230-4831-94BC-EE113186185C}"/>
              </a:ext>
            </a:extLst>
          </p:cNvPr>
          <p:cNvSpPr txBox="1"/>
          <p:nvPr/>
        </p:nvSpPr>
        <p:spPr>
          <a:xfrm>
            <a:off x="10339402" y="5737163"/>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0" dirty="0">
                <a:solidFill>
                  <a:schemeClr val="bg1"/>
                </a:solidFill>
                <a:latin typeface="Calibri" panose="020F0502020204030204" pitchFamily="34" charset="0"/>
              </a:rPr>
              <a:t>No</a:t>
            </a:r>
          </a:p>
        </p:txBody>
      </p:sp>
      <p:grpSp>
        <p:nvGrpSpPr>
          <p:cNvPr id="47" name="Group 46">
            <a:extLst>
              <a:ext uri="{FF2B5EF4-FFF2-40B4-BE49-F238E27FC236}">
                <a16:creationId xmlns:a16="http://schemas.microsoft.com/office/drawing/2014/main" id="{8AA94816-AB4B-4F9E-B94D-C648F8EBD398}"/>
              </a:ext>
            </a:extLst>
          </p:cNvPr>
          <p:cNvGrpSpPr/>
          <p:nvPr/>
        </p:nvGrpSpPr>
        <p:grpSpPr>
          <a:xfrm>
            <a:off x="7153466" y="5721958"/>
            <a:ext cx="4046547" cy="74182"/>
            <a:chOff x="7399309" y="5959629"/>
            <a:chExt cx="4046547" cy="74182"/>
          </a:xfrm>
        </p:grpSpPr>
        <p:grpSp>
          <p:nvGrpSpPr>
            <p:cNvPr id="48" name="Group 47">
              <a:extLst>
                <a:ext uri="{FF2B5EF4-FFF2-40B4-BE49-F238E27FC236}">
                  <a16:creationId xmlns:a16="http://schemas.microsoft.com/office/drawing/2014/main" id="{5B4AF89F-F6F8-48D3-9B7B-FE32AC4F9C08}"/>
                </a:ext>
              </a:extLst>
            </p:cNvPr>
            <p:cNvGrpSpPr/>
            <p:nvPr/>
          </p:nvGrpSpPr>
          <p:grpSpPr>
            <a:xfrm>
              <a:off x="7399309" y="5964024"/>
              <a:ext cx="3055449" cy="69787"/>
              <a:chOff x="7390517" y="5955232"/>
              <a:chExt cx="3734652" cy="101513"/>
            </a:xfrm>
          </p:grpSpPr>
          <p:grpSp>
            <p:nvGrpSpPr>
              <p:cNvPr id="50" name="Group 49">
                <a:extLst>
                  <a:ext uri="{FF2B5EF4-FFF2-40B4-BE49-F238E27FC236}">
                    <a16:creationId xmlns:a16="http://schemas.microsoft.com/office/drawing/2014/main" id="{D5DA8B30-9FBD-414B-90E5-631FC4D13495}"/>
                  </a:ext>
                </a:extLst>
              </p:cNvPr>
              <p:cNvGrpSpPr/>
              <p:nvPr/>
            </p:nvGrpSpPr>
            <p:grpSpPr>
              <a:xfrm rot="5400000">
                <a:off x="7965569" y="5383838"/>
                <a:ext cx="97855" cy="1247960"/>
                <a:chOff x="1514839" y="2358228"/>
                <a:chExt cx="87682" cy="549652"/>
              </a:xfrm>
            </p:grpSpPr>
            <p:cxnSp>
              <p:nvCxnSpPr>
                <p:cNvPr id="54" name="Straight Connector 53">
                  <a:extLst>
                    <a:ext uri="{FF2B5EF4-FFF2-40B4-BE49-F238E27FC236}">
                      <a16:creationId xmlns:a16="http://schemas.microsoft.com/office/drawing/2014/main" id="{FBCA4AAF-D23C-4097-8089-4D6C24B6E999}"/>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AD4D2D7-57C1-4FC1-8B31-3142188DE1CD}"/>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6D923394-CB3A-4C2B-88DF-1B57946BD6AA}"/>
                  </a:ext>
                </a:extLst>
              </p:cNvPr>
              <p:cNvGrpSpPr/>
              <p:nvPr/>
            </p:nvGrpSpPr>
            <p:grpSpPr>
              <a:xfrm rot="5400000">
                <a:off x="10452261" y="5380180"/>
                <a:ext cx="97855" cy="1247960"/>
                <a:chOff x="1514839" y="2358228"/>
                <a:chExt cx="87682" cy="549652"/>
              </a:xfrm>
            </p:grpSpPr>
            <p:cxnSp>
              <p:nvCxnSpPr>
                <p:cNvPr id="52" name="Straight Connector 51">
                  <a:extLst>
                    <a:ext uri="{FF2B5EF4-FFF2-40B4-BE49-F238E27FC236}">
                      <a16:creationId xmlns:a16="http://schemas.microsoft.com/office/drawing/2014/main" id="{DF6D5253-4FCB-44C8-B1FE-1FA0AD8BA8BE}"/>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338A4C6-684A-4606-9B54-FAEF69344196}"/>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49" name="Straight Connector 48">
              <a:extLst>
                <a:ext uri="{FF2B5EF4-FFF2-40B4-BE49-F238E27FC236}">
                  <a16:creationId xmlns:a16="http://schemas.microsoft.com/office/drawing/2014/main" id="{F21BE5C0-402D-45D4-963B-6B2ACBBC3399}"/>
                </a:ext>
              </a:extLst>
            </p:cNvPr>
            <p:cNvCxnSpPr/>
            <p:nvPr/>
          </p:nvCxnSpPr>
          <p:spPr bwMode="auto">
            <a:xfrm rot="5400000">
              <a:off x="11412220" y="5993265"/>
              <a:ext cx="67272" cy="0"/>
            </a:xfrm>
            <a:prstGeom prst="line">
              <a:avLst/>
            </a:prstGeom>
            <a:noFill/>
            <a:ln w="28575" cap="flat" cmpd="sng" algn="ctr">
              <a:solidFill>
                <a:schemeClr val="bg1"/>
              </a:solidFill>
              <a:prstDash val="solid"/>
              <a:round/>
              <a:headEnd type="none" w="med" len="med"/>
              <a:tailEnd type="none" w="med" len="med"/>
            </a:ln>
            <a:effectLst/>
          </p:spPr>
        </p:cxnSp>
      </p:grpSp>
      <p:sp>
        <p:nvSpPr>
          <p:cNvPr id="56" name="Rectangle 55">
            <a:extLst>
              <a:ext uri="{FF2B5EF4-FFF2-40B4-BE49-F238E27FC236}">
                <a16:creationId xmlns:a16="http://schemas.microsoft.com/office/drawing/2014/main" id="{953B12EB-0BD4-482C-9D5B-2F3C9CF2D3F7}"/>
              </a:ext>
            </a:extLst>
          </p:cNvPr>
          <p:cNvSpPr/>
          <p:nvPr/>
        </p:nvSpPr>
        <p:spPr bwMode="auto">
          <a:xfrm>
            <a:off x="8324106" y="3924165"/>
            <a:ext cx="358525" cy="18090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7E3F0FF-C192-4555-9166-955D563E0761}"/>
              </a:ext>
            </a:extLst>
          </p:cNvPr>
          <p:cNvSpPr/>
          <p:nvPr/>
        </p:nvSpPr>
        <p:spPr bwMode="auto">
          <a:xfrm flipV="1">
            <a:off x="8680589" y="3942618"/>
            <a:ext cx="358525" cy="17793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5F56516A-2E25-4AB0-89FA-73ECD1450798}"/>
              </a:ext>
            </a:extLst>
          </p:cNvPr>
          <p:cNvSpPr/>
          <p:nvPr/>
        </p:nvSpPr>
        <p:spPr bwMode="auto">
          <a:xfrm>
            <a:off x="9330261" y="3904047"/>
            <a:ext cx="358525" cy="18090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F7AD25E-82D3-4D1C-BF7A-CC43F7C06AF4}"/>
              </a:ext>
            </a:extLst>
          </p:cNvPr>
          <p:cNvSpPr/>
          <p:nvPr/>
        </p:nvSpPr>
        <p:spPr bwMode="auto">
          <a:xfrm flipV="1">
            <a:off x="9686744" y="3933826"/>
            <a:ext cx="358525" cy="1788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182FE4FD-417E-4BF4-B3E3-2B1AA5EB3871}"/>
              </a:ext>
            </a:extLst>
          </p:cNvPr>
          <p:cNvSpPr/>
          <p:nvPr/>
        </p:nvSpPr>
        <p:spPr bwMode="auto">
          <a:xfrm>
            <a:off x="10345109" y="3926934"/>
            <a:ext cx="358525" cy="1799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9788F82A-C192-4B2E-B5E6-229089F4901E}"/>
              </a:ext>
            </a:extLst>
          </p:cNvPr>
          <p:cNvSpPr/>
          <p:nvPr/>
        </p:nvSpPr>
        <p:spPr bwMode="auto">
          <a:xfrm flipV="1">
            <a:off x="10701592" y="3947606"/>
            <a:ext cx="358525" cy="1774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62" name="Freeform: Shape 61">
            <a:extLst>
              <a:ext uri="{FF2B5EF4-FFF2-40B4-BE49-F238E27FC236}">
                <a16:creationId xmlns:a16="http://schemas.microsoft.com/office/drawing/2014/main" id="{878DC114-6953-452C-BB4D-8CE8F0875577}"/>
              </a:ext>
            </a:extLst>
          </p:cNvPr>
          <p:cNvSpPr/>
          <p:nvPr/>
        </p:nvSpPr>
        <p:spPr bwMode="auto">
          <a:xfrm>
            <a:off x="7149438" y="3857152"/>
            <a:ext cx="4063763" cy="1867574"/>
          </a:xfrm>
          <a:custGeom>
            <a:avLst/>
            <a:gdLst>
              <a:gd name="connsiteX0" fmla="*/ 0 w 3745282"/>
              <a:gd name="connsiteY0" fmla="*/ 0 h 2749463"/>
              <a:gd name="connsiteX1" fmla="*/ 0 w 3745282"/>
              <a:gd name="connsiteY1" fmla="*/ 2749463 h 2749463"/>
              <a:gd name="connsiteX2" fmla="*/ 3745282 w 3745282"/>
              <a:gd name="connsiteY2" fmla="*/ 2749463 h 2749463"/>
            </a:gdLst>
            <a:ahLst/>
            <a:cxnLst>
              <a:cxn ang="0">
                <a:pos x="connsiteX0" y="connsiteY0"/>
              </a:cxn>
              <a:cxn ang="0">
                <a:pos x="connsiteX1" y="connsiteY1"/>
              </a:cxn>
              <a:cxn ang="0">
                <a:pos x="connsiteX2" y="connsiteY2"/>
              </a:cxn>
            </a:cxnLst>
            <a:rect l="l" t="t" r="r" b="b"/>
            <a:pathLst>
              <a:path w="3745282" h="2749463">
                <a:moveTo>
                  <a:pt x="0" y="0"/>
                </a:moveTo>
                <a:lnTo>
                  <a:pt x="0" y="2749463"/>
                </a:lnTo>
                <a:lnTo>
                  <a:pt x="3745282" y="2749463"/>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1800" dirty="0">
              <a:latin typeface="Calibri" panose="020F0502020204030204" pitchFamily="34" charset="0"/>
            </a:endParaRPr>
          </a:p>
        </p:txBody>
      </p:sp>
      <p:sp>
        <p:nvSpPr>
          <p:cNvPr id="63" name="TextBox 62">
            <a:extLst>
              <a:ext uri="{FF2B5EF4-FFF2-40B4-BE49-F238E27FC236}">
                <a16:creationId xmlns:a16="http://schemas.microsoft.com/office/drawing/2014/main" id="{0E36AED4-1912-47D4-8DB8-1891FD46B465}"/>
              </a:ext>
            </a:extLst>
          </p:cNvPr>
          <p:cNvSpPr txBox="1"/>
          <p:nvPr/>
        </p:nvSpPr>
        <p:spPr bwMode="auto">
          <a:xfrm>
            <a:off x="8159332" y="3664711"/>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96</a:t>
            </a:r>
          </a:p>
        </p:txBody>
      </p:sp>
      <p:sp>
        <p:nvSpPr>
          <p:cNvPr id="64" name="TextBox 63">
            <a:extLst>
              <a:ext uri="{FF2B5EF4-FFF2-40B4-BE49-F238E27FC236}">
                <a16:creationId xmlns:a16="http://schemas.microsoft.com/office/drawing/2014/main" id="{D7C61539-60BF-4F6B-9D8A-ABF43D52E8AB}"/>
              </a:ext>
            </a:extLst>
          </p:cNvPr>
          <p:cNvSpPr txBox="1"/>
          <p:nvPr/>
        </p:nvSpPr>
        <p:spPr bwMode="auto">
          <a:xfrm>
            <a:off x="8513842" y="3694804"/>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95</a:t>
            </a:r>
          </a:p>
        </p:txBody>
      </p:sp>
      <p:sp>
        <p:nvSpPr>
          <p:cNvPr id="65" name="TextBox 64">
            <a:extLst>
              <a:ext uri="{FF2B5EF4-FFF2-40B4-BE49-F238E27FC236}">
                <a16:creationId xmlns:a16="http://schemas.microsoft.com/office/drawing/2014/main" id="{BD2A6718-EACE-4544-9718-14F85CDB9209}"/>
              </a:ext>
            </a:extLst>
          </p:cNvPr>
          <p:cNvSpPr txBox="1"/>
          <p:nvPr/>
        </p:nvSpPr>
        <p:spPr bwMode="auto">
          <a:xfrm>
            <a:off x="9168588" y="3632624"/>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97</a:t>
            </a:r>
          </a:p>
        </p:txBody>
      </p:sp>
      <p:sp>
        <p:nvSpPr>
          <p:cNvPr id="66" name="TextBox 65">
            <a:extLst>
              <a:ext uri="{FF2B5EF4-FFF2-40B4-BE49-F238E27FC236}">
                <a16:creationId xmlns:a16="http://schemas.microsoft.com/office/drawing/2014/main" id="{A0B42BCE-08D7-4EF2-90C0-6D9764BFC087}"/>
              </a:ext>
            </a:extLst>
          </p:cNvPr>
          <p:cNvSpPr txBox="1"/>
          <p:nvPr/>
        </p:nvSpPr>
        <p:spPr bwMode="auto">
          <a:xfrm>
            <a:off x="9523098" y="3671509"/>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95</a:t>
            </a:r>
          </a:p>
        </p:txBody>
      </p:sp>
      <p:sp>
        <p:nvSpPr>
          <p:cNvPr id="67" name="TextBox 66">
            <a:extLst>
              <a:ext uri="{FF2B5EF4-FFF2-40B4-BE49-F238E27FC236}">
                <a16:creationId xmlns:a16="http://schemas.microsoft.com/office/drawing/2014/main" id="{0AD28FCE-88CC-4FDE-87B5-CE949CA7FD27}"/>
              </a:ext>
            </a:extLst>
          </p:cNvPr>
          <p:cNvSpPr txBox="1"/>
          <p:nvPr/>
        </p:nvSpPr>
        <p:spPr bwMode="auto">
          <a:xfrm>
            <a:off x="10182971" y="3665051"/>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96</a:t>
            </a:r>
          </a:p>
        </p:txBody>
      </p:sp>
      <p:sp>
        <p:nvSpPr>
          <p:cNvPr id="68" name="TextBox 67">
            <a:extLst>
              <a:ext uri="{FF2B5EF4-FFF2-40B4-BE49-F238E27FC236}">
                <a16:creationId xmlns:a16="http://schemas.microsoft.com/office/drawing/2014/main" id="{16B3D3BC-110E-442C-848A-8A70269770BF}"/>
              </a:ext>
            </a:extLst>
          </p:cNvPr>
          <p:cNvSpPr txBox="1"/>
          <p:nvPr/>
        </p:nvSpPr>
        <p:spPr bwMode="auto">
          <a:xfrm>
            <a:off x="10541877" y="3686352"/>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95</a:t>
            </a:r>
          </a:p>
        </p:txBody>
      </p:sp>
      <p:sp>
        <p:nvSpPr>
          <p:cNvPr id="69" name="TextBox 68">
            <a:extLst>
              <a:ext uri="{FF2B5EF4-FFF2-40B4-BE49-F238E27FC236}">
                <a16:creationId xmlns:a16="http://schemas.microsoft.com/office/drawing/2014/main" id="{FC685320-2CF8-401D-8DAC-E540D5F0E143}"/>
              </a:ext>
            </a:extLst>
          </p:cNvPr>
          <p:cNvSpPr txBox="1"/>
          <p:nvPr/>
        </p:nvSpPr>
        <p:spPr bwMode="auto">
          <a:xfrm>
            <a:off x="6692614" y="5352852"/>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a:t>
            </a:r>
          </a:p>
        </p:txBody>
      </p:sp>
      <p:sp>
        <p:nvSpPr>
          <p:cNvPr id="70" name="TextBox 69">
            <a:extLst>
              <a:ext uri="{FF2B5EF4-FFF2-40B4-BE49-F238E27FC236}">
                <a16:creationId xmlns:a16="http://schemas.microsoft.com/office/drawing/2014/main" id="{E44DA05C-4042-4978-929A-46984700AA91}"/>
              </a:ext>
            </a:extLst>
          </p:cNvPr>
          <p:cNvSpPr txBox="1"/>
          <p:nvPr/>
        </p:nvSpPr>
        <p:spPr bwMode="auto">
          <a:xfrm>
            <a:off x="72870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latin typeface="Calibri" panose="020F0502020204030204" pitchFamily="34" charset="0"/>
              </a:rPr>
              <a:t>44</a:t>
            </a:r>
          </a:p>
        </p:txBody>
      </p:sp>
      <p:sp>
        <p:nvSpPr>
          <p:cNvPr id="71" name="TextBox 70">
            <a:extLst>
              <a:ext uri="{FF2B5EF4-FFF2-40B4-BE49-F238E27FC236}">
                <a16:creationId xmlns:a16="http://schemas.microsoft.com/office/drawing/2014/main" id="{989A1D89-F7FE-4D41-9B16-ACC8E8FA63EF}"/>
              </a:ext>
            </a:extLst>
          </p:cNvPr>
          <p:cNvSpPr txBox="1"/>
          <p:nvPr/>
        </p:nvSpPr>
        <p:spPr bwMode="auto">
          <a:xfrm>
            <a:off x="76553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latin typeface="Calibri" panose="020F0502020204030204" pitchFamily="34" charset="0"/>
              </a:rPr>
              <a:t>26</a:t>
            </a:r>
          </a:p>
        </p:txBody>
      </p:sp>
      <p:sp>
        <p:nvSpPr>
          <p:cNvPr id="72" name="TextBox 71">
            <a:extLst>
              <a:ext uri="{FF2B5EF4-FFF2-40B4-BE49-F238E27FC236}">
                <a16:creationId xmlns:a16="http://schemas.microsoft.com/office/drawing/2014/main" id="{0AEA396A-9E3B-45E1-93CA-0C9A280135CE}"/>
              </a:ext>
            </a:extLst>
          </p:cNvPr>
          <p:cNvSpPr txBox="1"/>
          <p:nvPr/>
        </p:nvSpPr>
        <p:spPr bwMode="auto">
          <a:xfrm>
            <a:off x="82496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latin typeface="Calibri" panose="020F0502020204030204" pitchFamily="34" charset="0"/>
              </a:rPr>
              <a:t>269</a:t>
            </a:r>
          </a:p>
        </p:txBody>
      </p:sp>
      <p:sp>
        <p:nvSpPr>
          <p:cNvPr id="73" name="TextBox 72">
            <a:extLst>
              <a:ext uri="{FF2B5EF4-FFF2-40B4-BE49-F238E27FC236}">
                <a16:creationId xmlns:a16="http://schemas.microsoft.com/office/drawing/2014/main" id="{01CD321F-51C2-4923-A51B-850D0B47C37E}"/>
              </a:ext>
            </a:extLst>
          </p:cNvPr>
          <p:cNvSpPr txBox="1"/>
          <p:nvPr/>
        </p:nvSpPr>
        <p:spPr bwMode="auto">
          <a:xfrm>
            <a:off x="86179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latin typeface="Calibri" panose="020F0502020204030204" pitchFamily="34" charset="0"/>
              </a:rPr>
              <a:t>132</a:t>
            </a:r>
          </a:p>
        </p:txBody>
      </p:sp>
      <p:sp>
        <p:nvSpPr>
          <p:cNvPr id="74" name="TextBox 73">
            <a:extLst>
              <a:ext uri="{FF2B5EF4-FFF2-40B4-BE49-F238E27FC236}">
                <a16:creationId xmlns:a16="http://schemas.microsoft.com/office/drawing/2014/main" id="{F16B80D6-7B51-4595-87A1-0932251E3A15}"/>
              </a:ext>
            </a:extLst>
          </p:cNvPr>
          <p:cNvSpPr txBox="1"/>
          <p:nvPr/>
        </p:nvSpPr>
        <p:spPr bwMode="auto">
          <a:xfrm>
            <a:off x="93063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latin typeface="Calibri" panose="020F0502020204030204" pitchFamily="34" charset="0"/>
              </a:rPr>
              <a:t>31</a:t>
            </a:r>
          </a:p>
        </p:txBody>
      </p:sp>
      <p:sp>
        <p:nvSpPr>
          <p:cNvPr id="75" name="TextBox 74">
            <a:extLst>
              <a:ext uri="{FF2B5EF4-FFF2-40B4-BE49-F238E27FC236}">
                <a16:creationId xmlns:a16="http://schemas.microsoft.com/office/drawing/2014/main" id="{B5290B14-D0F9-494E-BB6D-CA737ACCB63E}"/>
              </a:ext>
            </a:extLst>
          </p:cNvPr>
          <p:cNvSpPr txBox="1"/>
          <p:nvPr/>
        </p:nvSpPr>
        <p:spPr bwMode="auto">
          <a:xfrm>
            <a:off x="96746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latin typeface="Calibri" panose="020F0502020204030204" pitchFamily="34" charset="0"/>
              </a:rPr>
              <a:t>20</a:t>
            </a:r>
          </a:p>
        </p:txBody>
      </p:sp>
      <p:sp>
        <p:nvSpPr>
          <p:cNvPr id="76" name="TextBox 75">
            <a:extLst>
              <a:ext uri="{FF2B5EF4-FFF2-40B4-BE49-F238E27FC236}">
                <a16:creationId xmlns:a16="http://schemas.microsoft.com/office/drawing/2014/main" id="{CF8A8AFF-078D-4349-B886-57643083714B}"/>
              </a:ext>
            </a:extLst>
          </p:cNvPr>
          <p:cNvSpPr txBox="1"/>
          <p:nvPr/>
        </p:nvSpPr>
        <p:spPr bwMode="auto">
          <a:xfrm>
            <a:off x="102689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latin typeface="Calibri" panose="020F0502020204030204" pitchFamily="34" charset="0"/>
              </a:rPr>
              <a:t>282</a:t>
            </a:r>
          </a:p>
        </p:txBody>
      </p:sp>
      <p:sp>
        <p:nvSpPr>
          <p:cNvPr id="77" name="TextBox 76">
            <a:extLst>
              <a:ext uri="{FF2B5EF4-FFF2-40B4-BE49-F238E27FC236}">
                <a16:creationId xmlns:a16="http://schemas.microsoft.com/office/drawing/2014/main" id="{0183B497-273D-49F8-9090-B5E42FAD1324}"/>
              </a:ext>
            </a:extLst>
          </p:cNvPr>
          <p:cNvSpPr txBox="1"/>
          <p:nvPr/>
        </p:nvSpPr>
        <p:spPr bwMode="auto">
          <a:xfrm>
            <a:off x="106245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latin typeface="Calibri" panose="020F0502020204030204" pitchFamily="34" charset="0"/>
              </a:rPr>
              <a:t>138</a:t>
            </a:r>
          </a:p>
        </p:txBody>
      </p:sp>
    </p:spTree>
    <p:extLst>
      <p:ext uri="{BB962C8B-B14F-4D97-AF65-F5344CB8AC3E}">
        <p14:creationId xmlns:p14="http://schemas.microsoft.com/office/powerpoint/2010/main" val="2508456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70DAA-4C31-4D19-BED6-FB93EA70800D}"/>
              </a:ext>
            </a:extLst>
          </p:cNvPr>
          <p:cNvSpPr>
            <a:spLocks noGrp="1"/>
          </p:cNvSpPr>
          <p:nvPr>
            <p:ph type="title"/>
          </p:nvPr>
        </p:nvSpPr>
        <p:spPr/>
        <p:txBody>
          <a:bodyPr/>
          <a:lstStyle/>
          <a:p>
            <a:r>
              <a:rPr lang="en-US" dirty="0"/>
              <a:t>Metabolic Changes With ART</a:t>
            </a:r>
          </a:p>
        </p:txBody>
      </p:sp>
    </p:spTree>
    <p:extLst>
      <p:ext uri="{BB962C8B-B14F-4D97-AF65-F5344CB8AC3E}">
        <p14:creationId xmlns:p14="http://schemas.microsoft.com/office/powerpoint/2010/main" val="3707200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ADVANCE: Study Design</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Hill. CROI 2020. Abstr 81. Venter. NEJM. 2019;381:803. </a:t>
            </a:r>
            <a:endParaRPr lang="en-US" altLang="en-US" sz="1200" b="0" dirty="0">
              <a:solidFill>
                <a:schemeClr val="bg2"/>
              </a:solidFill>
              <a:latin typeface="Calibri" panose="020F0502020204030204" pitchFamily="34" charset="0"/>
            </a:endParaRPr>
          </a:p>
        </p:txBody>
      </p:sp>
      <p:sp>
        <p:nvSpPr>
          <p:cNvPr id="35" name="Content Placeholder 2">
            <a:extLst>
              <a:ext uri="{FF2B5EF4-FFF2-40B4-BE49-F238E27FC236}">
                <a16:creationId xmlns:a16="http://schemas.microsoft.com/office/drawing/2014/main" id="{894F340E-1120-7B47-9376-1FE67D42958B}"/>
              </a:ext>
            </a:extLst>
          </p:cNvPr>
          <p:cNvSpPr>
            <a:spLocks noGrp="1"/>
          </p:cNvSpPr>
          <p:nvPr>
            <p:ph idx="1"/>
          </p:nvPr>
        </p:nvSpPr>
        <p:spPr>
          <a:xfrm>
            <a:off x="604675" y="1513047"/>
            <a:ext cx="10877529" cy="4650686"/>
          </a:xfrm>
        </p:spPr>
        <p:txBody>
          <a:bodyPr/>
          <a:lstStyle/>
          <a:p>
            <a:pPr lvl="0"/>
            <a:r>
              <a:rPr lang="en-GB" sz="2000" dirty="0"/>
              <a:t>Randomized, open-label phase III noninferiority trial in South Africa</a:t>
            </a:r>
            <a:br>
              <a:rPr lang="en-GB" sz="2000" dirty="0"/>
            </a:br>
            <a:endParaRPr lang="en-GB" sz="2000" dirty="0"/>
          </a:p>
          <a:p>
            <a:pPr lvl="0"/>
            <a:endParaRPr lang="en-GB" sz="2000" dirty="0"/>
          </a:p>
          <a:p>
            <a:pPr lvl="0"/>
            <a:endParaRPr lang="en-GB" sz="2000" dirty="0"/>
          </a:p>
          <a:p>
            <a:pPr lvl="0"/>
            <a:endParaRPr lang="en-GB" sz="2000" dirty="0"/>
          </a:p>
          <a:p>
            <a:pPr marL="0" lvl="0" indent="0">
              <a:buNone/>
            </a:pPr>
            <a:br>
              <a:rPr lang="en-GB" sz="2000" dirty="0"/>
            </a:br>
            <a:endParaRPr lang="en-GB" sz="2000" dirty="0"/>
          </a:p>
          <a:p>
            <a:pPr lvl="0"/>
            <a:endParaRPr lang="en-GB" sz="2000" dirty="0"/>
          </a:p>
          <a:p>
            <a:pPr lvl="0"/>
            <a:r>
              <a:rPr lang="en-GB" sz="2000" dirty="0"/>
              <a:t>Risk analysis: weight, lipids, fasting glucose, and blood pressure at BL and Wks 48 and 96 used to calculate 10-yr CVD and T2DM risk via Framingham, QRISK, and QDIABETES equations</a:t>
            </a:r>
          </a:p>
          <a:p>
            <a:pPr lvl="0"/>
            <a:r>
              <a:rPr lang="en-GB" sz="2000" dirty="0"/>
              <a:t>Treatment-emergent metabolic syndrome calculated at Wks 48 and 96 using IDF definition</a:t>
            </a:r>
          </a:p>
          <a:p>
            <a:pPr lvl="0"/>
            <a:endParaRPr lang="en-GB" sz="2400" dirty="0"/>
          </a:p>
        </p:txBody>
      </p:sp>
      <p:sp>
        <p:nvSpPr>
          <p:cNvPr id="36" name="Rectangle 35">
            <a:extLst>
              <a:ext uri="{FF2B5EF4-FFF2-40B4-BE49-F238E27FC236}">
                <a16:creationId xmlns:a16="http://schemas.microsoft.com/office/drawing/2014/main" id="{A9844F06-CF33-CC4C-B850-25D16726A602}"/>
              </a:ext>
            </a:extLst>
          </p:cNvPr>
          <p:cNvSpPr/>
          <p:nvPr/>
        </p:nvSpPr>
        <p:spPr>
          <a:xfrm>
            <a:off x="443254" y="2773607"/>
            <a:ext cx="3397086" cy="175432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ART-naive patients ≥ 12 yrs of age with HIV-1 RNA </a:t>
            </a:r>
            <a:r>
              <a:rPr kumimoji="0" lang="en-GB"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500 copies/mL, no ART in prior 6 mos, no TB or pregnancy, no BL genotype, and </a:t>
            </a:r>
            <a:br>
              <a:rPr kumimoji="0" lang="en-GB"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CrCl &gt; 60 mL/min*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1053)</a:t>
            </a:r>
          </a:p>
        </p:txBody>
      </p:sp>
      <p:sp>
        <p:nvSpPr>
          <p:cNvPr id="37" name="Rectangle 6">
            <a:extLst>
              <a:ext uri="{FF2B5EF4-FFF2-40B4-BE49-F238E27FC236}">
                <a16:creationId xmlns:a16="http://schemas.microsoft.com/office/drawing/2014/main" id="{79710DF4-B840-2B49-8B1D-4A29DED6E1E4}"/>
              </a:ext>
            </a:extLst>
          </p:cNvPr>
          <p:cNvSpPr>
            <a:spLocks noChangeArrowheads="1"/>
          </p:cNvSpPr>
          <p:nvPr/>
        </p:nvSpPr>
        <p:spPr bwMode="auto">
          <a:xfrm>
            <a:off x="4494863" y="2624489"/>
            <a:ext cx="3994538" cy="62128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 50 mg QD + FTC/TAF QD</a:t>
            </a:r>
            <a:endParaRPr kumimoji="0" lang="en-US"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351)</a:t>
            </a:r>
          </a:p>
        </p:txBody>
      </p:sp>
      <p:sp>
        <p:nvSpPr>
          <p:cNvPr id="38" name="Rectangle 7">
            <a:extLst>
              <a:ext uri="{FF2B5EF4-FFF2-40B4-BE49-F238E27FC236}">
                <a16:creationId xmlns:a16="http://schemas.microsoft.com/office/drawing/2014/main" id="{EF60FF65-89D8-3242-BDE4-6D716BBEC067}"/>
              </a:ext>
            </a:extLst>
          </p:cNvPr>
          <p:cNvSpPr>
            <a:spLocks noChangeArrowheads="1"/>
          </p:cNvSpPr>
          <p:nvPr/>
        </p:nvSpPr>
        <p:spPr bwMode="auto">
          <a:xfrm>
            <a:off x="4488923" y="3361784"/>
            <a:ext cx="3994538" cy="623023"/>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DTG 50 mg QD + FTC/TDF QD</a:t>
            </a:r>
            <a:endPar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351)</a:t>
            </a:r>
          </a:p>
        </p:txBody>
      </p:sp>
      <p:sp>
        <p:nvSpPr>
          <p:cNvPr id="39" name="Line 53">
            <a:extLst>
              <a:ext uri="{FF2B5EF4-FFF2-40B4-BE49-F238E27FC236}">
                <a16:creationId xmlns:a16="http://schemas.microsoft.com/office/drawing/2014/main" id="{0125EEDD-0F8F-BF41-89E4-93ADD2325CC3}"/>
              </a:ext>
            </a:extLst>
          </p:cNvPr>
          <p:cNvSpPr>
            <a:spLocks noChangeShapeType="1"/>
          </p:cNvSpPr>
          <p:nvPr/>
        </p:nvSpPr>
        <p:spPr bwMode="auto">
          <a:xfrm>
            <a:off x="3787541" y="4028867"/>
            <a:ext cx="466725" cy="350838"/>
          </a:xfrm>
          <a:prstGeom prst="line">
            <a:avLst/>
          </a:prstGeom>
          <a:noFill/>
          <a:ln w="28575">
            <a:solidFill>
              <a:schemeClr val="bg1"/>
            </a:solidFill>
            <a:round/>
            <a:headEnd/>
            <a:tailEnd type="triangle" w="med" len="med"/>
          </a:ln>
          <a:extLst>
            <a:ext uri="{909E8E84-426E-40dd-AFC4-6F175D3DCCD1}">
              <a14:hiddenFill xmlns="" xmlns:a14="http://schemas.microsoft.com/office/drawing/2010/main" xmlns:mv="urn:schemas-microsoft-com:mac:vml" xmlns:mc="http://schemas.openxmlformats.org/markup-compatibility/2006">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Line 54">
            <a:extLst>
              <a:ext uri="{FF2B5EF4-FFF2-40B4-BE49-F238E27FC236}">
                <a16:creationId xmlns:a16="http://schemas.microsoft.com/office/drawing/2014/main" id="{2B30B7AC-33C3-774B-9CB7-4BFED82FD03A}"/>
              </a:ext>
            </a:extLst>
          </p:cNvPr>
          <p:cNvSpPr>
            <a:spLocks noChangeShapeType="1"/>
          </p:cNvSpPr>
          <p:nvPr/>
        </p:nvSpPr>
        <p:spPr bwMode="auto">
          <a:xfrm flipV="1">
            <a:off x="3835526" y="2826506"/>
            <a:ext cx="466725" cy="347663"/>
          </a:xfrm>
          <a:prstGeom prst="line">
            <a:avLst/>
          </a:prstGeom>
          <a:noFill/>
          <a:ln w="28575">
            <a:solidFill>
              <a:schemeClr val="bg1"/>
            </a:solidFill>
            <a:round/>
            <a:headEnd/>
            <a:tailEnd type="triangle" w="med" len="med"/>
          </a:ln>
          <a:extLst>
            <a:ext uri="{909E8E84-426E-40dd-AFC4-6F175D3DCCD1}">
              <a14:hiddenFill xmlns="" xmlns:a14="http://schemas.microsoft.com/office/drawing/2010/main" xmlns:mv="urn:schemas-microsoft-com:mac:vml" xmlns:mc="http://schemas.openxmlformats.org/markup-compatibility/2006">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Rectangle 7">
            <a:extLst>
              <a:ext uri="{FF2B5EF4-FFF2-40B4-BE49-F238E27FC236}">
                <a16:creationId xmlns:a16="http://schemas.microsoft.com/office/drawing/2014/main" id="{81D47A36-8A9B-EC4D-9873-69C06F53F04A}"/>
              </a:ext>
            </a:extLst>
          </p:cNvPr>
          <p:cNvSpPr>
            <a:spLocks noChangeArrowheads="1"/>
          </p:cNvSpPr>
          <p:nvPr/>
        </p:nvSpPr>
        <p:spPr bwMode="auto">
          <a:xfrm>
            <a:off x="4488922" y="4100821"/>
            <a:ext cx="3994539" cy="623023"/>
          </a:xfrm>
          <a:prstGeom prst="rect">
            <a:avLst/>
          </a:prstGeom>
          <a:solidFill>
            <a:schemeClr val="accent4"/>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EFV/FTC/TDF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351)</a:t>
            </a:r>
          </a:p>
        </p:txBody>
      </p:sp>
      <p:sp>
        <p:nvSpPr>
          <p:cNvPr id="42" name="Line 54">
            <a:extLst>
              <a:ext uri="{FF2B5EF4-FFF2-40B4-BE49-F238E27FC236}">
                <a16:creationId xmlns:a16="http://schemas.microsoft.com/office/drawing/2014/main" id="{75C2FEE9-939D-A047-A7E1-E51462E6C264}"/>
              </a:ext>
            </a:extLst>
          </p:cNvPr>
          <p:cNvSpPr>
            <a:spLocks noChangeShapeType="1"/>
          </p:cNvSpPr>
          <p:nvPr/>
        </p:nvSpPr>
        <p:spPr bwMode="auto">
          <a:xfrm flipV="1">
            <a:off x="3787541" y="3646439"/>
            <a:ext cx="492640"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xmlns:mv="urn:schemas-microsoft-com:mac:vml" xmlns:mc="http://schemas.openxmlformats.org/markup-compatibility/2006">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81DD0BEE-214F-2848-B885-8FDBA9875512}"/>
              </a:ext>
            </a:extLst>
          </p:cNvPr>
          <p:cNvSpPr txBox="1"/>
          <p:nvPr/>
        </p:nvSpPr>
        <p:spPr bwMode="auto">
          <a:xfrm>
            <a:off x="5727346" y="1814795"/>
            <a:ext cx="17029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48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Primary Endpoint</a:t>
            </a:r>
          </a:p>
        </p:txBody>
      </p:sp>
      <p:sp>
        <p:nvSpPr>
          <p:cNvPr id="44" name="Line 54">
            <a:extLst>
              <a:ext uri="{FF2B5EF4-FFF2-40B4-BE49-F238E27FC236}">
                <a16:creationId xmlns:a16="http://schemas.microsoft.com/office/drawing/2014/main" id="{C9ED0F0C-C55C-D445-8330-8A9078D62E1B}"/>
              </a:ext>
            </a:extLst>
          </p:cNvPr>
          <p:cNvSpPr>
            <a:spLocks noChangeShapeType="1"/>
          </p:cNvSpPr>
          <p:nvPr/>
        </p:nvSpPr>
        <p:spPr bwMode="auto">
          <a:xfrm>
            <a:off x="6581777" y="2395116"/>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xmlns:mv="urn:schemas-microsoft-com:mac:vml" xmlns:mc="http://schemas.openxmlformats.org/markup-compatibility/2006">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4191D640-FC5E-2E4F-9317-07D4133D6567}"/>
              </a:ext>
            </a:extLst>
          </p:cNvPr>
          <p:cNvSpPr txBox="1"/>
          <p:nvPr/>
        </p:nvSpPr>
        <p:spPr bwMode="auto">
          <a:xfrm>
            <a:off x="7353787" y="1937905"/>
            <a:ext cx="22593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96</a:t>
            </a:r>
          </a:p>
        </p:txBody>
      </p:sp>
      <p:sp>
        <p:nvSpPr>
          <p:cNvPr id="46" name="Line 54">
            <a:extLst>
              <a:ext uri="{FF2B5EF4-FFF2-40B4-BE49-F238E27FC236}">
                <a16:creationId xmlns:a16="http://schemas.microsoft.com/office/drawing/2014/main" id="{0172833D-9349-D543-B815-B2B71838AA23}"/>
              </a:ext>
            </a:extLst>
          </p:cNvPr>
          <p:cNvSpPr>
            <a:spLocks noChangeShapeType="1"/>
          </p:cNvSpPr>
          <p:nvPr/>
        </p:nvSpPr>
        <p:spPr bwMode="auto">
          <a:xfrm>
            <a:off x="8483461" y="2357420"/>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xmlns:mv="urn:schemas-microsoft-com:mac:vml" xmlns:mc="http://schemas.openxmlformats.org/markup-compatibility/2006">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D739A45D-0A1C-5147-AA65-1F38F8F3A7E1}"/>
              </a:ext>
            </a:extLst>
          </p:cNvPr>
          <p:cNvSpPr txBox="1"/>
          <p:nvPr/>
        </p:nvSpPr>
        <p:spPr bwMode="auto">
          <a:xfrm>
            <a:off x="4405654" y="4667158"/>
            <a:ext cx="3479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*CrCl &gt; 80 mL/min if 12-18 yrs of age.</a:t>
            </a:r>
          </a:p>
        </p:txBody>
      </p:sp>
      <p:sp>
        <p:nvSpPr>
          <p:cNvPr id="20" name="Content Placeholder 1">
            <a:extLst>
              <a:ext uri="{FF2B5EF4-FFF2-40B4-BE49-F238E27FC236}">
                <a16:creationId xmlns:a16="http://schemas.microsoft.com/office/drawing/2014/main" id="{32D21D3B-3C83-402F-BCF1-A619BB1AD7E6}"/>
              </a:ext>
            </a:extLst>
          </p:cNvPr>
          <p:cNvSpPr txBox="1">
            <a:spLocks/>
          </p:cNvSpPr>
          <p:nvPr/>
        </p:nvSpPr>
        <p:spPr>
          <a:xfrm>
            <a:off x="8483461" y="2766384"/>
            <a:ext cx="3332862" cy="1900774"/>
          </a:xfrm>
          <a:prstGeom prst="rect">
            <a:avLst/>
          </a:prstGeom>
        </p:spPr>
        <p:txBody>
          <a:bodyPr/>
          <a:lstStyle>
            <a:lvl1pPr marL="190500" indent="-190500" algn="l" rtl="0" eaLnBrk="0" fontAlgn="base" hangingPunct="0">
              <a:spcBef>
                <a:spcPct val="0"/>
              </a:spcBef>
              <a:spcAft>
                <a:spcPts val="500"/>
              </a:spcAft>
              <a:buClr>
                <a:srgbClr val="E31836"/>
              </a:buClr>
              <a:buSzPct val="115000"/>
              <a:buFont typeface="Arial" charset="0"/>
              <a:buChar char="•"/>
              <a:defRPr sz="2200">
                <a:solidFill>
                  <a:schemeClr val="tx1"/>
                </a:solidFill>
                <a:latin typeface="Arial" panose="020B0604020202020204" pitchFamily="34" charset="0"/>
                <a:ea typeface="+mn-ea"/>
                <a:cs typeface="Arial" panose="020B0604020202020204" pitchFamily="34" charset="0"/>
              </a:defRPr>
            </a:lvl1pPr>
            <a:lvl2pPr marL="473075" indent="-257175" algn="l" rtl="0" eaLnBrk="0" fontAlgn="base" hangingPunct="0">
              <a:spcBef>
                <a:spcPct val="0"/>
              </a:spcBef>
              <a:spcAft>
                <a:spcPts val="300"/>
              </a:spcAft>
              <a:buClr>
                <a:srgbClr val="E31836"/>
              </a:buClr>
              <a:buSzPct val="115000"/>
              <a:buFont typeface="Arial" charset="0"/>
              <a:buChar char="–"/>
              <a:defRPr sz="2000">
                <a:solidFill>
                  <a:schemeClr val="tx1"/>
                </a:solidFill>
                <a:latin typeface="Arial" panose="020B0604020202020204" pitchFamily="34" charset="0"/>
                <a:cs typeface="Arial" panose="020B0604020202020204" pitchFamily="34" charset="0"/>
              </a:defRPr>
            </a:lvl2pPr>
            <a:lvl3pPr marL="639763" indent="-158750" algn="l" rtl="0" eaLnBrk="0" fontAlgn="base" hangingPunct="0">
              <a:spcBef>
                <a:spcPct val="0"/>
              </a:spcBef>
              <a:spcAft>
                <a:spcPts val="300"/>
              </a:spcAft>
              <a:buClr>
                <a:srgbClr val="E31836"/>
              </a:buClr>
              <a:buSzPct val="115000"/>
              <a:buFont typeface="Arial" charset="0"/>
              <a:buChar char="•"/>
              <a:defRPr lang="en-US" dirty="0">
                <a:solidFill>
                  <a:schemeClr val="tx1"/>
                </a:solidFill>
                <a:latin typeface="Arial" panose="020B0604020202020204" pitchFamily="34" charset="0"/>
                <a:cs typeface="Arial" panose="020B0604020202020204" pitchFamily="34" charset="0"/>
              </a:defRPr>
            </a:lvl3pPr>
            <a:lvl4pPr marL="798513" indent="-142875" algn="l" rtl="0" eaLnBrk="0" fontAlgn="base" hangingPunct="0">
              <a:spcBef>
                <a:spcPct val="0"/>
              </a:spcBef>
              <a:spcAft>
                <a:spcPts val="300"/>
              </a:spcAft>
              <a:buClr>
                <a:srgbClr val="E31836"/>
              </a:buClr>
              <a:buSzPct val="115000"/>
              <a:buFont typeface="Arial" charset="0"/>
              <a:buChar char="-"/>
              <a:defRPr lang="en-US" sz="1600" dirty="0">
                <a:solidFill>
                  <a:schemeClr val="tx1"/>
                </a:solidFill>
                <a:latin typeface="Arial" panose="020B0604020202020204" pitchFamily="34" charset="0"/>
                <a:cs typeface="Arial" panose="020B0604020202020204" pitchFamily="34" charset="0"/>
              </a:defRPr>
            </a:lvl4pPr>
            <a:lvl5pPr marL="922338" indent="-114300" algn="l" defTabSz="923925" rtl="0" eaLnBrk="0" fontAlgn="base" hangingPunct="0">
              <a:spcBef>
                <a:spcPct val="0"/>
              </a:spcBef>
              <a:spcAft>
                <a:spcPts val="300"/>
              </a:spcAft>
              <a:buClr>
                <a:srgbClr val="E31836"/>
              </a:buClr>
              <a:buSzPct val="115000"/>
              <a:buFont typeface="Arial" charset="0"/>
              <a:buChar char="•"/>
              <a:defRPr lang="en-GB" sz="1400" dirty="0">
                <a:solidFill>
                  <a:schemeClr val="tx1"/>
                </a:solidFill>
                <a:latin typeface="Arial" panose="020B0604020202020204" pitchFamily="34" charset="0"/>
                <a:cs typeface="Arial" panose="020B0604020202020204" pitchFamily="34" charset="0"/>
              </a:defRPr>
            </a:lvl5pPr>
            <a:lvl6pPr marL="668338" indent="0" algn="l" rtl="0" eaLnBrk="1" fontAlgn="base" hangingPunct="1">
              <a:spcBef>
                <a:spcPct val="20000"/>
              </a:spcBef>
              <a:spcAft>
                <a:spcPct val="0"/>
              </a:spcAft>
              <a:buClr>
                <a:srgbClr val="B61229"/>
              </a:buClr>
              <a:buSzPct val="115000"/>
              <a:buFont typeface="Arial" charset="0"/>
              <a:buNone/>
              <a:defRPr sz="1000">
                <a:solidFill>
                  <a:schemeClr val="bg2"/>
                </a:solidFill>
                <a:latin typeface="+mn-lt"/>
                <a:cs typeface="+mn-cs"/>
              </a:defRPr>
            </a:lvl6pPr>
            <a:lvl7pPr marL="14478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7pPr>
            <a:lvl8pPr marL="19050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8pPr>
            <a:lvl9pPr marL="23622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9pPr>
          </a:lstStyle>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en-US" sz="20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Primary Endpoint</a:t>
            </a:r>
          </a:p>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en-US" sz="20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(HIV-1 RNA &lt; 50 c/mL)</a:t>
            </a:r>
          </a:p>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en-US" sz="20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DTG + FTC/(TAF or TDF) noninferior to EFV + FTC/TDF </a:t>
            </a:r>
          </a:p>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en-US" sz="20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(NI margin: -10%)</a:t>
            </a:r>
          </a:p>
        </p:txBody>
      </p:sp>
      <p:grpSp>
        <p:nvGrpSpPr>
          <p:cNvPr id="21" name="Group 7">
            <a:extLst>
              <a:ext uri="{FF2B5EF4-FFF2-40B4-BE49-F238E27FC236}">
                <a16:creationId xmlns:a16="http://schemas.microsoft.com/office/drawing/2014/main" id="{45CFA302-AFBD-47C2-911B-C12504E89754}"/>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1715BF44-9AB3-48A3-BA11-7D11A37118A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B1B20ECF-C88B-4D1A-8664-0CB27780A2D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08627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ADVANCE: Weight Gain and Fat Changes Through Wk 96</a:t>
            </a:r>
          </a:p>
        </p:txBody>
      </p:sp>
      <p:sp>
        <p:nvSpPr>
          <p:cNvPr id="9" name="Content Placeholder 8">
            <a:extLst>
              <a:ext uri="{FF2B5EF4-FFF2-40B4-BE49-F238E27FC236}">
                <a16:creationId xmlns:a16="http://schemas.microsoft.com/office/drawing/2014/main" id="{02346260-506C-0E43-8C0D-376D3885030D}"/>
              </a:ext>
            </a:extLst>
          </p:cNvPr>
          <p:cNvSpPr>
            <a:spLocks noGrp="1"/>
          </p:cNvSpPr>
          <p:nvPr>
            <p:ph sz="half" idx="1"/>
          </p:nvPr>
        </p:nvSpPr>
        <p:spPr>
          <a:xfrm>
            <a:off x="601820" y="3967056"/>
            <a:ext cx="5309278" cy="2222412"/>
          </a:xfrm>
        </p:spPr>
        <p:txBody>
          <a:bodyPr/>
          <a:lstStyle/>
          <a:p>
            <a:r>
              <a:rPr lang="en-US" sz="2400" dirty="0"/>
              <a:t>Median % change in VAT from BL to Wk 96 by DXA significantly greater with DTG + FTC/TAF vs either comparator (</a:t>
            </a:r>
            <a:r>
              <a:rPr lang="en-US" sz="2400" i="1" dirty="0"/>
              <a:t>P</a:t>
            </a:r>
            <a:r>
              <a:rPr lang="en-US" sz="2400" dirty="0"/>
              <a:t> &lt; .001)</a:t>
            </a:r>
          </a:p>
          <a:p>
            <a:pPr lvl="1"/>
            <a:r>
              <a:rPr lang="en-US" sz="2200" dirty="0"/>
              <a:t>Difference between DTG + FTC/TDF vs EFV/FTC/TDF not significant</a:t>
            </a:r>
          </a:p>
        </p:txBody>
      </p:sp>
      <p:sp>
        <p:nvSpPr>
          <p:cNvPr id="10" name="Content Placeholder 9">
            <a:extLst>
              <a:ext uri="{FF2B5EF4-FFF2-40B4-BE49-F238E27FC236}">
                <a16:creationId xmlns:a16="http://schemas.microsoft.com/office/drawing/2014/main" id="{8BC06F6D-5C95-3140-8A46-A53CF40C40DA}"/>
              </a:ext>
            </a:extLst>
          </p:cNvPr>
          <p:cNvSpPr>
            <a:spLocks noGrp="1"/>
          </p:cNvSpPr>
          <p:nvPr>
            <p:ph sz="half" idx="2"/>
          </p:nvPr>
        </p:nvSpPr>
        <p:spPr>
          <a:xfrm>
            <a:off x="6252634" y="3967056"/>
            <a:ext cx="5488752" cy="2223136"/>
          </a:xfrm>
        </p:spPr>
        <p:txBody>
          <a:bodyPr/>
          <a:lstStyle/>
          <a:p>
            <a:pPr lvl="0">
              <a:buClr>
                <a:srgbClr val="000000"/>
              </a:buClr>
            </a:pPr>
            <a:r>
              <a:rPr lang="en-US" sz="2400" dirty="0">
                <a:solidFill>
                  <a:srgbClr val="000000"/>
                </a:solidFill>
              </a:rPr>
              <a:t>Median % change in SAT from BL to </a:t>
            </a:r>
            <a:br>
              <a:rPr lang="en-US" sz="2400" dirty="0">
                <a:solidFill>
                  <a:srgbClr val="000000"/>
                </a:solidFill>
              </a:rPr>
            </a:br>
            <a:r>
              <a:rPr lang="en-US" sz="2400" dirty="0">
                <a:solidFill>
                  <a:srgbClr val="000000"/>
                </a:solidFill>
              </a:rPr>
              <a:t>Wk 96 by DXA significantly greater with DTG + FTC/TAF vs DTG + FTC/TDF (</a:t>
            </a:r>
            <a:r>
              <a:rPr lang="en-US" sz="2400" i="1" dirty="0">
                <a:solidFill>
                  <a:srgbClr val="000000"/>
                </a:solidFill>
              </a:rPr>
              <a:t>P</a:t>
            </a:r>
            <a:r>
              <a:rPr lang="en-US" sz="2400" dirty="0">
                <a:solidFill>
                  <a:srgbClr val="000000"/>
                </a:solidFill>
              </a:rPr>
              <a:t> &lt; .001) and vs EFV/FTC/TDF (</a:t>
            </a:r>
            <a:r>
              <a:rPr lang="en-US" sz="2400" i="1" dirty="0">
                <a:solidFill>
                  <a:srgbClr val="000000"/>
                </a:solidFill>
              </a:rPr>
              <a:t>P</a:t>
            </a:r>
            <a:r>
              <a:rPr lang="en-US" sz="2400" dirty="0">
                <a:solidFill>
                  <a:srgbClr val="000000"/>
                </a:solidFill>
              </a:rPr>
              <a:t> = .0006)</a:t>
            </a:r>
          </a:p>
          <a:p>
            <a:pPr lvl="1">
              <a:buClr>
                <a:srgbClr val="000000"/>
              </a:buClr>
            </a:pPr>
            <a:r>
              <a:rPr lang="en-US" sz="2200" dirty="0">
                <a:solidFill>
                  <a:srgbClr val="000000"/>
                </a:solidFill>
              </a:rPr>
              <a:t>Also greater with DTG + FTC/TDF vs EFV/FTC/TDF (</a:t>
            </a:r>
            <a:r>
              <a:rPr lang="en-US" sz="2200" i="1" dirty="0">
                <a:solidFill>
                  <a:srgbClr val="000000"/>
                </a:solidFill>
              </a:rPr>
              <a:t>P</a:t>
            </a:r>
            <a:r>
              <a:rPr lang="en-US" sz="2200" dirty="0">
                <a:solidFill>
                  <a:srgbClr val="000000"/>
                </a:solidFill>
              </a:rPr>
              <a:t> = .0144) </a:t>
            </a:r>
            <a:endParaRPr lang="en-US" sz="2000" dirty="0">
              <a:solidFill>
                <a:srgbClr val="000000"/>
              </a:solidFill>
            </a:endParaRPr>
          </a:p>
          <a:p>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Hill. CROI 2020. Abstr 81.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1CBC4EB0-7DD7-F74F-89C2-F7B2CC62BF48}"/>
              </a:ext>
            </a:extLst>
          </p:cNvPr>
          <p:cNvGraphicFramePr>
            <a:graphicFrameLocks/>
          </p:cNvGraphicFramePr>
          <p:nvPr>
            <p:extLst>
              <p:ext uri="{D42A27DB-BD31-4B8C-83A1-F6EECF244321}">
                <p14:modId xmlns:p14="http://schemas.microsoft.com/office/powerpoint/2010/main" val="3303327257"/>
              </p:ext>
            </p:extLst>
          </p:nvPr>
        </p:nvGraphicFramePr>
        <p:xfrm>
          <a:off x="495301" y="1607641"/>
          <a:ext cx="11263313" cy="2286064"/>
        </p:xfrm>
        <a:graphic>
          <a:graphicData uri="http://schemas.openxmlformats.org/drawingml/2006/table">
            <a:tbl>
              <a:tblPr/>
              <a:tblGrid>
                <a:gridCol w="2192813">
                  <a:extLst>
                    <a:ext uri="{9D8B030D-6E8A-4147-A177-3AD203B41FA5}">
                      <a16:colId xmlns:a16="http://schemas.microsoft.com/office/drawing/2014/main" val="20000"/>
                    </a:ext>
                  </a:extLst>
                </a:gridCol>
                <a:gridCol w="1511750">
                  <a:extLst>
                    <a:ext uri="{9D8B030D-6E8A-4147-A177-3AD203B41FA5}">
                      <a16:colId xmlns:a16="http://schemas.microsoft.com/office/drawing/2014/main" val="20001"/>
                    </a:ext>
                  </a:extLst>
                </a:gridCol>
                <a:gridCol w="1511750">
                  <a:extLst>
                    <a:ext uri="{9D8B030D-6E8A-4147-A177-3AD203B41FA5}">
                      <a16:colId xmlns:a16="http://schemas.microsoft.com/office/drawing/2014/main" val="20002"/>
                    </a:ext>
                  </a:extLst>
                </a:gridCol>
                <a:gridCol w="1511750">
                  <a:extLst>
                    <a:ext uri="{9D8B030D-6E8A-4147-A177-3AD203B41FA5}">
                      <a16:colId xmlns:a16="http://schemas.microsoft.com/office/drawing/2014/main" val="363535240"/>
                    </a:ext>
                  </a:extLst>
                </a:gridCol>
                <a:gridCol w="1511750">
                  <a:extLst>
                    <a:ext uri="{9D8B030D-6E8A-4147-A177-3AD203B41FA5}">
                      <a16:colId xmlns:a16="http://schemas.microsoft.com/office/drawing/2014/main" val="1822856835"/>
                    </a:ext>
                  </a:extLst>
                </a:gridCol>
                <a:gridCol w="1511750">
                  <a:extLst>
                    <a:ext uri="{9D8B030D-6E8A-4147-A177-3AD203B41FA5}">
                      <a16:colId xmlns:a16="http://schemas.microsoft.com/office/drawing/2014/main" val="1552770931"/>
                    </a:ext>
                  </a:extLst>
                </a:gridCol>
                <a:gridCol w="1511750">
                  <a:extLst>
                    <a:ext uri="{9D8B030D-6E8A-4147-A177-3AD203B41FA5}">
                      <a16:colId xmlns:a16="http://schemas.microsoft.com/office/drawing/2014/main" val="2977050998"/>
                    </a:ext>
                  </a:extLst>
                </a:gridCol>
              </a:tblGrid>
              <a:tr h="15180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at 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Women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560166720"/>
                  </a:ext>
                </a:extLst>
              </a:tr>
              <a:tr h="15180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change in weight, 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Treatment-emergent obesity,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28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bl>
          </a:graphicData>
        </a:graphic>
      </p:graphicFrame>
      <p:grpSp>
        <p:nvGrpSpPr>
          <p:cNvPr id="22" name="Group 7">
            <a:extLst>
              <a:ext uri="{FF2B5EF4-FFF2-40B4-BE49-F238E27FC236}">
                <a16:creationId xmlns:a16="http://schemas.microsoft.com/office/drawing/2014/main" id="{D57AAB6D-8D24-4037-AF71-7AEA51369674}"/>
              </a:ext>
            </a:extLst>
          </p:cNvPr>
          <p:cNvGrpSpPr>
            <a:grpSpLocks/>
          </p:cNvGrpSpPr>
          <p:nvPr/>
        </p:nvGrpSpPr>
        <p:grpSpPr bwMode="auto">
          <a:xfrm>
            <a:off x="9389569" y="6216652"/>
            <a:ext cx="2488502" cy="447822"/>
            <a:chOff x="9527309" y="3551529"/>
            <a:chExt cx="2488502" cy="448324"/>
          </a:xfrm>
        </p:grpSpPr>
        <p:pic>
          <p:nvPicPr>
            <p:cNvPr id="23" name="Picture 9">
              <a:extLst>
                <a:ext uri="{FF2B5EF4-FFF2-40B4-BE49-F238E27FC236}">
                  <a16:creationId xmlns:a16="http://schemas.microsoft.com/office/drawing/2014/main" id="{FEAD08E9-734D-4F16-901D-BECFBB59617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 name="Rectangle 8">
              <a:extLst>
                <a:ext uri="{FF2B5EF4-FFF2-40B4-BE49-F238E27FC236}">
                  <a16:creationId xmlns:a16="http://schemas.microsoft.com/office/drawing/2014/main" id="{8BED3EB2-AA2C-43D8-9509-0610FBD12D1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760286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ADVANCE: Changes in Laboratory Values at Wk 96</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Hill. CROI 2020. Abstr 81.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2037DBEE-C338-A440-9D5F-21963E22E613}"/>
              </a:ext>
            </a:extLst>
          </p:cNvPr>
          <p:cNvGraphicFramePr>
            <a:graphicFrameLocks/>
          </p:cNvGraphicFramePr>
          <p:nvPr>
            <p:extLst>
              <p:ext uri="{D42A27DB-BD31-4B8C-83A1-F6EECF244321}">
                <p14:modId xmlns:p14="http://schemas.microsoft.com/office/powerpoint/2010/main" val="3109748678"/>
              </p:ext>
            </p:extLst>
          </p:nvPr>
        </p:nvGraphicFramePr>
        <p:xfrm>
          <a:off x="495300" y="1608756"/>
          <a:ext cx="11263313" cy="4480624"/>
        </p:xfrm>
        <a:graphic>
          <a:graphicData uri="http://schemas.openxmlformats.org/drawingml/2006/table">
            <a:tbl>
              <a:tblPr/>
              <a:tblGrid>
                <a:gridCol w="1754123">
                  <a:extLst>
                    <a:ext uri="{9D8B030D-6E8A-4147-A177-3AD203B41FA5}">
                      <a16:colId xmlns:a16="http://schemas.microsoft.com/office/drawing/2014/main" val="20000"/>
                    </a:ext>
                  </a:extLst>
                </a:gridCol>
                <a:gridCol w="1495620">
                  <a:extLst>
                    <a:ext uri="{9D8B030D-6E8A-4147-A177-3AD203B41FA5}">
                      <a16:colId xmlns:a16="http://schemas.microsoft.com/office/drawing/2014/main" val="20001"/>
                    </a:ext>
                  </a:extLst>
                </a:gridCol>
                <a:gridCol w="1495620">
                  <a:extLst>
                    <a:ext uri="{9D8B030D-6E8A-4147-A177-3AD203B41FA5}">
                      <a16:colId xmlns:a16="http://schemas.microsoft.com/office/drawing/2014/main" val="20002"/>
                    </a:ext>
                  </a:extLst>
                </a:gridCol>
                <a:gridCol w="1495620">
                  <a:extLst>
                    <a:ext uri="{9D8B030D-6E8A-4147-A177-3AD203B41FA5}">
                      <a16:colId xmlns:a16="http://schemas.microsoft.com/office/drawing/2014/main" val="363535240"/>
                    </a:ext>
                  </a:extLst>
                </a:gridCol>
                <a:gridCol w="1661800">
                  <a:extLst>
                    <a:ext uri="{9D8B030D-6E8A-4147-A177-3AD203B41FA5}">
                      <a16:colId xmlns:a16="http://schemas.microsoft.com/office/drawing/2014/main" val="2306322862"/>
                    </a:ext>
                  </a:extLst>
                </a:gridCol>
                <a:gridCol w="1680265">
                  <a:extLst>
                    <a:ext uri="{9D8B030D-6E8A-4147-A177-3AD203B41FA5}">
                      <a16:colId xmlns:a16="http://schemas.microsoft.com/office/drawing/2014/main" val="323587964"/>
                    </a:ext>
                  </a:extLst>
                </a:gridCol>
                <a:gridCol w="1680265">
                  <a:extLst>
                    <a:ext uri="{9D8B030D-6E8A-4147-A177-3AD203B41FA5}">
                      <a16:colId xmlns:a16="http://schemas.microsoft.com/office/drawing/2014/main" val="977259822"/>
                    </a:ext>
                  </a:extLst>
                </a:gridCol>
              </a:tblGrid>
              <a:tr h="658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Change in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Value From BL to Wk 96 (IQR)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DTG + FTC/TAF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185)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187)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EFV/FTC/TDF</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191)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Value for DTG + FTC/TAF vs EFV/FTC/TDF</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Value for DTG + FTC/TAF vs </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Value for DTG + FTC/TDF vs EFV/FTC/TDF</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506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 cholesterol, mg/dL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10.4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(-5.4 to 24.0)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1.5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(-13.1 to 19.7)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13.1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(-1.9 to 33.3)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.022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.007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&lt; .001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3036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LDL, mg/dL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8.5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(-6.2 to 20.5)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2.3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(-10.8 to 12.4)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6.2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(-5.0 to 22.0)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.82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.007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.013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r h="3036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HDL, mg/dL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4.6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(-2.3 to 12.0)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3.9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(-2.3 to 12.0)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9.7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(2.3 to 19.3)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&lt; .001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.73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&lt; .001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3155788"/>
                  </a:ext>
                </a:extLst>
              </a:tr>
              <a:tr h="3543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Fasting glucose, mg/dL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19.3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(7.7 to 34.8)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19.3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(0 to 34.8)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27.1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(11.6 to 42.5)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.0049</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.21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&lt; .001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9395069"/>
                  </a:ext>
                </a:extLst>
              </a:tr>
              <a:tr h="3543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Systolic BP,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mm Hg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3.0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(-7.0 to 11.0)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-1.0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(-12.0 to 8.0)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0.5 </a:t>
                      </a:r>
                    </a:p>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(-9.0 to 8.0)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.19</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.03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.35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2474740"/>
                  </a:ext>
                </a:extLst>
              </a:tr>
            </a:tbl>
          </a:graphicData>
        </a:graphic>
      </p:graphicFrame>
      <p:grpSp>
        <p:nvGrpSpPr>
          <p:cNvPr id="10" name="Group 7">
            <a:extLst>
              <a:ext uri="{FF2B5EF4-FFF2-40B4-BE49-F238E27FC236}">
                <a16:creationId xmlns:a16="http://schemas.microsoft.com/office/drawing/2014/main" id="{3225AF60-C2FF-4D29-BE9F-1023B78FB0E6}"/>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E74940A2-C22B-4A60-A214-0ABF5F27C2B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408CDA5B-1C1D-49F7-8022-CFC56C009C3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97612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ADVANCE: Metabolic Syndrome at Wk 96</a:t>
            </a:r>
          </a:p>
        </p:txBody>
      </p:sp>
      <p:sp>
        <p:nvSpPr>
          <p:cNvPr id="3" name="Content Placeholder 2">
            <a:extLst>
              <a:ext uri="{FF2B5EF4-FFF2-40B4-BE49-F238E27FC236}">
                <a16:creationId xmlns:a16="http://schemas.microsoft.com/office/drawing/2014/main" id="{EB873F86-9081-453C-A0C9-79E4D94543EA}"/>
              </a:ext>
            </a:extLst>
          </p:cNvPr>
          <p:cNvSpPr>
            <a:spLocks noGrp="1"/>
          </p:cNvSpPr>
          <p:nvPr>
            <p:ph idx="1"/>
          </p:nvPr>
        </p:nvSpPr>
        <p:spPr/>
        <p:txBody>
          <a:bodyPr/>
          <a:lstStyle/>
          <a:p>
            <a:r>
              <a:rPr lang="en-US" dirty="0"/>
              <a:t>Metabolic syndrome defined as clinical obesity (BMI &gt; 30) and </a:t>
            </a:r>
            <a:br>
              <a:rPr lang="en-US" dirty="0"/>
            </a:br>
            <a:r>
              <a:rPr lang="en-US" dirty="0"/>
              <a:t>any 2 of the following: increased triglycerides, reduced HDL cholesterol, increased BP, increased fasting glucose </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Hill. CROI 2020. Abstr 81.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2037DBEE-C338-A440-9D5F-21963E22E613}"/>
              </a:ext>
            </a:extLst>
          </p:cNvPr>
          <p:cNvGraphicFramePr>
            <a:graphicFrameLocks/>
          </p:cNvGraphicFramePr>
          <p:nvPr>
            <p:extLst>
              <p:ext uri="{D42A27DB-BD31-4B8C-83A1-F6EECF244321}">
                <p14:modId xmlns:p14="http://schemas.microsoft.com/office/powerpoint/2010/main" val="2954953871"/>
              </p:ext>
            </p:extLst>
          </p:nvPr>
        </p:nvGraphicFramePr>
        <p:xfrm>
          <a:off x="709796" y="2961160"/>
          <a:ext cx="10796404" cy="1493568"/>
        </p:xfrm>
        <a:graphic>
          <a:graphicData uri="http://schemas.openxmlformats.org/drawingml/2006/table">
            <a:tbl>
              <a:tblPr/>
              <a:tblGrid>
                <a:gridCol w="3728932">
                  <a:extLst>
                    <a:ext uri="{9D8B030D-6E8A-4147-A177-3AD203B41FA5}">
                      <a16:colId xmlns:a16="http://schemas.microsoft.com/office/drawing/2014/main" val="20000"/>
                    </a:ext>
                  </a:extLst>
                </a:gridCol>
                <a:gridCol w="2355824">
                  <a:extLst>
                    <a:ext uri="{9D8B030D-6E8A-4147-A177-3AD203B41FA5}">
                      <a16:colId xmlns:a16="http://schemas.microsoft.com/office/drawing/2014/main" val="20001"/>
                    </a:ext>
                  </a:extLst>
                </a:gridCol>
                <a:gridCol w="2355824">
                  <a:extLst>
                    <a:ext uri="{9D8B030D-6E8A-4147-A177-3AD203B41FA5}">
                      <a16:colId xmlns:a16="http://schemas.microsoft.com/office/drawing/2014/main" val="20002"/>
                    </a:ext>
                  </a:extLst>
                </a:gridCol>
                <a:gridCol w="2355824">
                  <a:extLst>
                    <a:ext uri="{9D8B030D-6E8A-4147-A177-3AD203B41FA5}">
                      <a16:colId xmlns:a16="http://schemas.microsoft.com/office/drawing/2014/main" val="363535240"/>
                    </a:ext>
                  </a:extLst>
                </a:gridCol>
              </a:tblGrid>
              <a:tr h="4200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Prevalence of Metabolic Syndrome,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237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16/351 (5)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21/351 (6)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14/351 (4)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237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20/259 (8)*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15/238 (6)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8/242 (3)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bl>
          </a:graphicData>
        </a:graphic>
      </p:graphicFrame>
      <p:sp>
        <p:nvSpPr>
          <p:cNvPr id="9" name="TextBox 8">
            <a:extLst>
              <a:ext uri="{FF2B5EF4-FFF2-40B4-BE49-F238E27FC236}">
                <a16:creationId xmlns:a16="http://schemas.microsoft.com/office/drawing/2014/main" id="{5DED1047-26CC-504D-A098-B301E8AB371C}"/>
              </a:ext>
            </a:extLst>
          </p:cNvPr>
          <p:cNvSpPr txBox="1"/>
          <p:nvPr/>
        </p:nvSpPr>
        <p:spPr bwMode="auto">
          <a:xfrm>
            <a:off x="719138" y="4478415"/>
            <a:ext cx="8885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*Significant difference between DTG + FTC/TAF vs EFV/FTC/TDF at Wk 96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.031).</a:t>
            </a:r>
          </a:p>
        </p:txBody>
      </p:sp>
      <p:grpSp>
        <p:nvGrpSpPr>
          <p:cNvPr id="10" name="Group 7">
            <a:extLst>
              <a:ext uri="{FF2B5EF4-FFF2-40B4-BE49-F238E27FC236}">
                <a16:creationId xmlns:a16="http://schemas.microsoft.com/office/drawing/2014/main" id="{7C4A7D32-51CA-4ADD-940C-A67FEB86E894}"/>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3B6F77DF-E78D-4648-935B-EA6786D2F60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25BC85ED-C739-4D2C-9420-F36753CE795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71460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ADVANCE: Change in Estimated 10-Yr Risk of MI or Coronary Death by Framingham Risk Equation at Wk 96</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Hill. CROI 2020. Abstr 81.</a:t>
            </a:r>
            <a:endParaRPr lang="en-US" altLang="en-US" sz="1200" b="0" dirty="0">
              <a:solidFill>
                <a:schemeClr val="bg2"/>
              </a:solidFill>
              <a:latin typeface="Calibri" panose="020F0502020204030204" pitchFamily="34" charset="0"/>
            </a:endParaRPr>
          </a:p>
        </p:txBody>
      </p:sp>
      <p:sp>
        <p:nvSpPr>
          <p:cNvPr id="9" name="TextBox 8">
            <a:extLst>
              <a:ext uri="{FF2B5EF4-FFF2-40B4-BE49-F238E27FC236}">
                <a16:creationId xmlns:a16="http://schemas.microsoft.com/office/drawing/2014/main" id="{5DED1047-26CC-504D-A098-B301E8AB371C}"/>
              </a:ext>
            </a:extLst>
          </p:cNvPr>
          <p:cNvSpPr txBox="1"/>
          <p:nvPr/>
        </p:nvSpPr>
        <p:spPr bwMode="auto">
          <a:xfrm>
            <a:off x="707618" y="3308127"/>
            <a:ext cx="10653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600" b="0" dirty="0">
                <a:solidFill>
                  <a:schemeClr val="bg1"/>
                </a:solidFill>
                <a:latin typeface="Calibri" panose="020F0502020204030204" pitchFamily="34" charset="0"/>
              </a:rPr>
              <a:t>*Equation includes the following variables: age, sex, systolic BP, total cholesterol, HDL cholesterol, current hypertensive medication use, smoking status, diabetes. </a:t>
            </a:r>
            <a:r>
              <a:rPr lang="en-US" sz="1600" b="0" baseline="30000" dirty="0">
                <a:solidFill>
                  <a:schemeClr val="bg2">
                    <a:lumMod val="10000"/>
                  </a:schemeClr>
                </a:solidFill>
                <a:latin typeface="Calibri" panose="020F0502020204030204" pitchFamily="34" charset="0"/>
              </a:rPr>
              <a:t>†</a:t>
            </a:r>
            <a:r>
              <a:rPr lang="en-US" sz="1600" b="0" dirty="0">
                <a:solidFill>
                  <a:schemeClr val="bg1"/>
                </a:solidFill>
                <a:latin typeface="Calibri" panose="020F0502020204030204" pitchFamily="34" charset="0"/>
              </a:rPr>
              <a:t>No significant differences between arms. </a:t>
            </a:r>
          </a:p>
        </p:txBody>
      </p:sp>
      <p:cxnSp>
        <p:nvCxnSpPr>
          <p:cNvPr id="10" name="Straight Connector 9">
            <a:extLst>
              <a:ext uri="{FF2B5EF4-FFF2-40B4-BE49-F238E27FC236}">
                <a16:creationId xmlns:a16="http://schemas.microsoft.com/office/drawing/2014/main" id="{A363BC62-4294-4582-85ED-F5ED7B1BEED3}"/>
              </a:ext>
            </a:extLst>
          </p:cNvPr>
          <p:cNvCxnSpPr/>
          <p:nvPr/>
        </p:nvCxnSpPr>
        <p:spPr bwMode="auto">
          <a:xfrm>
            <a:off x="7511143" y="1985556"/>
            <a:ext cx="3344091" cy="0"/>
          </a:xfrm>
          <a:prstGeom prst="line">
            <a:avLst/>
          </a:prstGeom>
          <a:noFill/>
          <a:ln w="28575" cap="flat" cmpd="sng" algn="ctr">
            <a:solidFill>
              <a:schemeClr val="tx1"/>
            </a:solidFill>
            <a:prstDash val="solid"/>
            <a:round/>
            <a:headEnd type="none" w="med" len="med"/>
            <a:tailEnd type="none" w="med" len="med"/>
          </a:ln>
          <a:effectLst/>
        </p:spPr>
      </p:cxnSp>
      <p:graphicFrame>
        <p:nvGraphicFramePr>
          <p:cNvPr id="11" name="Group 3">
            <a:extLst>
              <a:ext uri="{FF2B5EF4-FFF2-40B4-BE49-F238E27FC236}">
                <a16:creationId xmlns:a16="http://schemas.microsoft.com/office/drawing/2014/main" id="{8CB6247C-5536-4C39-943B-400A9BE1C004}"/>
              </a:ext>
            </a:extLst>
          </p:cNvPr>
          <p:cNvGraphicFramePr>
            <a:graphicFrameLocks/>
          </p:cNvGraphicFramePr>
          <p:nvPr>
            <p:extLst>
              <p:ext uri="{D42A27DB-BD31-4B8C-83A1-F6EECF244321}">
                <p14:modId xmlns:p14="http://schemas.microsoft.com/office/powerpoint/2010/main" val="4077269423"/>
              </p:ext>
            </p:extLst>
          </p:nvPr>
        </p:nvGraphicFramePr>
        <p:xfrm>
          <a:off x="718128" y="1600200"/>
          <a:ext cx="10788071" cy="1656921"/>
        </p:xfrm>
        <a:graphic>
          <a:graphicData uri="http://schemas.openxmlformats.org/drawingml/2006/table">
            <a:tbl>
              <a:tblPr/>
              <a:tblGrid>
                <a:gridCol w="3726053">
                  <a:extLst>
                    <a:ext uri="{9D8B030D-6E8A-4147-A177-3AD203B41FA5}">
                      <a16:colId xmlns:a16="http://schemas.microsoft.com/office/drawing/2014/main" val="20000"/>
                    </a:ext>
                  </a:extLst>
                </a:gridCol>
                <a:gridCol w="2354006">
                  <a:extLst>
                    <a:ext uri="{9D8B030D-6E8A-4147-A177-3AD203B41FA5}">
                      <a16:colId xmlns:a16="http://schemas.microsoft.com/office/drawing/2014/main" val="20001"/>
                    </a:ext>
                  </a:extLst>
                </a:gridCol>
                <a:gridCol w="2354006">
                  <a:extLst>
                    <a:ext uri="{9D8B030D-6E8A-4147-A177-3AD203B41FA5}">
                      <a16:colId xmlns:a16="http://schemas.microsoft.com/office/drawing/2014/main" val="20002"/>
                    </a:ext>
                  </a:extLst>
                </a:gridCol>
                <a:gridCol w="2354006">
                  <a:extLst>
                    <a:ext uri="{9D8B030D-6E8A-4147-A177-3AD203B41FA5}">
                      <a16:colId xmlns:a16="http://schemas.microsoft.com/office/drawing/2014/main" val="363535240"/>
                    </a:ext>
                  </a:extLst>
                </a:gridCol>
              </a:tblGrid>
              <a:tr h="468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10-Yr Risk by Treatment Arm,*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2.37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2.53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2.24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Δ to Wk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0.00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-0.06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-0.08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Δ to Wk 96</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+0.43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+0.22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+0.28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08577386"/>
                  </a:ext>
                </a:extLst>
              </a:tr>
            </a:tbl>
          </a:graphicData>
        </a:graphic>
      </p:graphicFrame>
      <p:grpSp>
        <p:nvGrpSpPr>
          <p:cNvPr id="12" name="Group 7">
            <a:extLst>
              <a:ext uri="{FF2B5EF4-FFF2-40B4-BE49-F238E27FC236}">
                <a16:creationId xmlns:a16="http://schemas.microsoft.com/office/drawing/2014/main" id="{24C4824E-45E8-47E5-A33E-745FC0E17B35}"/>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5058B57C-07F6-44EC-ABA1-85F0DFEF2C0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AA2ADFF-591F-4F11-85B9-49186764263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300973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ADVANCE: Change in Estimated 10-Yr Risk of </a:t>
            </a:r>
            <a:br>
              <a:rPr lang="en-US" dirty="0"/>
            </a:br>
            <a:r>
              <a:rPr lang="en-US" dirty="0"/>
              <a:t>Heart Attack or Stroke by QRisk Equation at Wk 96</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Hill. CROI 2020. Abstr 81.</a:t>
            </a:r>
            <a:endParaRPr lang="en-US" altLang="en-US" sz="1200" b="0" dirty="0">
              <a:solidFill>
                <a:schemeClr val="bg2"/>
              </a:solidFill>
              <a:latin typeface="Calibri" panose="020F0502020204030204" pitchFamily="34" charset="0"/>
            </a:endParaRPr>
          </a:p>
        </p:txBody>
      </p:sp>
      <p:sp>
        <p:nvSpPr>
          <p:cNvPr id="9" name="TextBox 8">
            <a:extLst>
              <a:ext uri="{FF2B5EF4-FFF2-40B4-BE49-F238E27FC236}">
                <a16:creationId xmlns:a16="http://schemas.microsoft.com/office/drawing/2014/main" id="{5DED1047-26CC-504D-A098-B301E8AB371C}"/>
              </a:ext>
            </a:extLst>
          </p:cNvPr>
          <p:cNvSpPr txBox="1"/>
          <p:nvPr/>
        </p:nvSpPr>
        <p:spPr bwMode="auto">
          <a:xfrm>
            <a:off x="707618" y="3327316"/>
            <a:ext cx="1073505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600" b="0" dirty="0">
                <a:solidFill>
                  <a:schemeClr val="bg1"/>
                </a:solidFill>
                <a:latin typeface="Calibri" panose="020F0502020204030204" pitchFamily="34" charset="0"/>
              </a:rPr>
              <a:t>*Equation includes the following variables: age (25-84), sex, ethnicity (black African included), cholesterol ratio, systolic BP,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BMI, family history of heart attack or angina (not available in current study), smoking status, diabetes, CKD stage 3/4/5, atrial fibrilation, migraine, rheumatoid arthritis, SLE, severe mental illness, current hypertensive medication use, current atypical antipsychotic medication use, current regular steroid use, erectile dysfunction. </a:t>
            </a:r>
            <a:r>
              <a:rPr lang="en-US" sz="1600" b="0" baseline="30000" dirty="0">
                <a:solidFill>
                  <a:schemeClr val="bg2">
                    <a:lumMod val="10000"/>
                  </a:schemeClr>
                </a:solidFill>
                <a:latin typeface="Calibri" panose="020F0502020204030204" pitchFamily="34" charset="0"/>
              </a:rPr>
              <a:t>†</a:t>
            </a:r>
            <a:r>
              <a:rPr lang="en-US" sz="1600" b="0" dirty="0">
                <a:solidFill>
                  <a:schemeClr val="bg1"/>
                </a:solidFill>
                <a:latin typeface="Calibri" panose="020F0502020204030204" pitchFamily="34" charset="0"/>
              </a:rPr>
              <a:t>Borderline significant difference between DTG + FTC/TAF vs EFV/FTC/TDF at Wk 96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.027). </a:t>
            </a:r>
          </a:p>
        </p:txBody>
      </p:sp>
      <p:cxnSp>
        <p:nvCxnSpPr>
          <p:cNvPr id="10" name="Straight Connector 9">
            <a:extLst>
              <a:ext uri="{FF2B5EF4-FFF2-40B4-BE49-F238E27FC236}">
                <a16:creationId xmlns:a16="http://schemas.microsoft.com/office/drawing/2014/main" id="{B67FA1FD-2B1A-4360-BC9A-0A95054797D5}"/>
              </a:ext>
            </a:extLst>
          </p:cNvPr>
          <p:cNvCxnSpPr/>
          <p:nvPr/>
        </p:nvCxnSpPr>
        <p:spPr bwMode="auto">
          <a:xfrm>
            <a:off x="7511143" y="2076997"/>
            <a:ext cx="3344091" cy="0"/>
          </a:xfrm>
          <a:prstGeom prst="line">
            <a:avLst/>
          </a:prstGeom>
          <a:noFill/>
          <a:ln w="28575" cap="flat" cmpd="sng" algn="ctr">
            <a:solidFill>
              <a:schemeClr val="tx1"/>
            </a:solidFill>
            <a:prstDash val="solid"/>
            <a:round/>
            <a:headEnd type="none" w="med" len="med"/>
            <a:tailEnd type="none" w="med" len="med"/>
          </a:ln>
          <a:effectLst/>
        </p:spPr>
      </p:cxnSp>
      <p:graphicFrame>
        <p:nvGraphicFramePr>
          <p:cNvPr id="11" name="Group 3">
            <a:extLst>
              <a:ext uri="{FF2B5EF4-FFF2-40B4-BE49-F238E27FC236}">
                <a16:creationId xmlns:a16="http://schemas.microsoft.com/office/drawing/2014/main" id="{B1393BE4-E27F-4FC5-8D29-9D6A1BF17C0D}"/>
              </a:ext>
            </a:extLst>
          </p:cNvPr>
          <p:cNvGraphicFramePr>
            <a:graphicFrameLocks/>
          </p:cNvGraphicFramePr>
          <p:nvPr>
            <p:extLst>
              <p:ext uri="{D42A27DB-BD31-4B8C-83A1-F6EECF244321}">
                <p14:modId xmlns:p14="http://schemas.microsoft.com/office/powerpoint/2010/main" val="190850925"/>
              </p:ext>
            </p:extLst>
          </p:nvPr>
        </p:nvGraphicFramePr>
        <p:xfrm>
          <a:off x="718128" y="1600200"/>
          <a:ext cx="10788072" cy="1656921"/>
        </p:xfrm>
        <a:graphic>
          <a:graphicData uri="http://schemas.openxmlformats.org/drawingml/2006/table">
            <a:tbl>
              <a:tblPr/>
              <a:tblGrid>
                <a:gridCol w="3726054">
                  <a:extLst>
                    <a:ext uri="{9D8B030D-6E8A-4147-A177-3AD203B41FA5}">
                      <a16:colId xmlns:a16="http://schemas.microsoft.com/office/drawing/2014/main" val="20000"/>
                    </a:ext>
                  </a:extLst>
                </a:gridCol>
                <a:gridCol w="2354006">
                  <a:extLst>
                    <a:ext uri="{9D8B030D-6E8A-4147-A177-3AD203B41FA5}">
                      <a16:colId xmlns:a16="http://schemas.microsoft.com/office/drawing/2014/main" val="20001"/>
                    </a:ext>
                  </a:extLst>
                </a:gridCol>
                <a:gridCol w="2354006">
                  <a:extLst>
                    <a:ext uri="{9D8B030D-6E8A-4147-A177-3AD203B41FA5}">
                      <a16:colId xmlns:a16="http://schemas.microsoft.com/office/drawing/2014/main" val="20002"/>
                    </a:ext>
                  </a:extLst>
                </a:gridCol>
                <a:gridCol w="2354006">
                  <a:extLst>
                    <a:ext uri="{9D8B030D-6E8A-4147-A177-3AD203B41FA5}">
                      <a16:colId xmlns:a16="http://schemas.microsoft.com/office/drawing/2014/main" val="363535240"/>
                    </a:ext>
                  </a:extLst>
                </a:gridCol>
              </a:tblGrid>
              <a:tr h="468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10-Yr Risk by Treatment Arm,*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0.60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0.60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0.50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Δ to Wk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+0.10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+0.10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0.00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Δ to Wk 96</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+0.20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+0.20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+0.10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08577386"/>
                  </a:ext>
                </a:extLst>
              </a:tr>
            </a:tbl>
          </a:graphicData>
        </a:graphic>
      </p:graphicFrame>
      <p:grpSp>
        <p:nvGrpSpPr>
          <p:cNvPr id="12" name="Group 7">
            <a:extLst>
              <a:ext uri="{FF2B5EF4-FFF2-40B4-BE49-F238E27FC236}">
                <a16:creationId xmlns:a16="http://schemas.microsoft.com/office/drawing/2014/main" id="{72F62B0B-8C9F-4F8D-8BA1-FE1713A1B576}"/>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7386E994-0855-4531-8D18-1AAC0F42C00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3C339DB9-A663-444E-A951-11E26B3150D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55907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ADVANCE: Change in Estimated 10-Yr Risk of </a:t>
            </a:r>
            <a:br>
              <a:rPr lang="en-US" dirty="0"/>
            </a:br>
            <a:r>
              <a:rPr lang="en-US" dirty="0"/>
              <a:t>Diabetes by QDIABETES Equation at Wk 96</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Hill. CROI 2020. Abstr 81.</a:t>
            </a:r>
            <a:endParaRPr lang="en-US" altLang="en-US" sz="1200" b="0" dirty="0">
              <a:solidFill>
                <a:schemeClr val="bg2"/>
              </a:solidFill>
              <a:latin typeface="Calibri" panose="020F0502020204030204" pitchFamily="34" charset="0"/>
            </a:endParaRPr>
          </a:p>
        </p:txBody>
      </p:sp>
      <p:sp>
        <p:nvSpPr>
          <p:cNvPr id="9" name="TextBox 8">
            <a:extLst>
              <a:ext uri="{FF2B5EF4-FFF2-40B4-BE49-F238E27FC236}">
                <a16:creationId xmlns:a16="http://schemas.microsoft.com/office/drawing/2014/main" id="{5DED1047-26CC-504D-A098-B301E8AB371C}"/>
              </a:ext>
            </a:extLst>
          </p:cNvPr>
          <p:cNvSpPr txBox="1"/>
          <p:nvPr/>
        </p:nvSpPr>
        <p:spPr bwMode="auto">
          <a:xfrm>
            <a:off x="719138" y="3265747"/>
            <a:ext cx="107632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600" b="0" dirty="0">
                <a:solidFill>
                  <a:schemeClr val="bg1"/>
                </a:solidFill>
                <a:latin typeface="Calibri" panose="020F0502020204030204" pitchFamily="34" charset="0"/>
              </a:rPr>
              <a:t>*Equation includes the following variables: age (25-84), sex, ethnicity (black African included), fasting blood glucose, A1C (not available in current study), BMI, smoking status, family history of diabetes (not available in current study), current hypertensive use, history of heart attack/angina/stroke/TIA, learning disability, manic depression/schizophrenia, current steroid use, current statin use, current atypical antipsychotic medication use, polycystic ovaries, gestational diabetes. </a:t>
            </a:r>
            <a:r>
              <a:rPr lang="en-GB" sz="1600" b="0" baseline="30000" dirty="0">
                <a:solidFill>
                  <a:schemeClr val="bg1"/>
                </a:solidFill>
                <a:latin typeface="Calibri" panose="020F0502020204030204" pitchFamily="34" charset="0"/>
                <a:ea typeface="Times New Roman"/>
                <a:cs typeface="Calibri" panose="020F0502020204030204" pitchFamily="34" charset="0"/>
              </a:rPr>
              <a:t>†</a:t>
            </a:r>
            <a:r>
              <a:rPr lang="en-US" sz="1600" b="0" dirty="0">
                <a:solidFill>
                  <a:schemeClr val="bg1"/>
                </a:solidFill>
                <a:latin typeface="Calibri" panose="020F0502020204030204" pitchFamily="34" charset="0"/>
              </a:rPr>
              <a:t>Significantly greater increase in risk with DTG + FTC/TAF vs DTG + FTC/TDF at Wk 48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.008) and at Wk 96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.004). </a:t>
            </a:r>
            <a:r>
              <a:rPr lang="en-GB" sz="1600" b="0" baseline="30000" dirty="0">
                <a:solidFill>
                  <a:schemeClr val="bg1"/>
                </a:solidFill>
                <a:latin typeface="Calibri" panose="020F0502020204030204" pitchFamily="34" charset="0"/>
                <a:ea typeface="Times New Roman"/>
                <a:cs typeface="Calibri" panose="020F0502020204030204" pitchFamily="34" charset="0"/>
              </a:rPr>
              <a:t>‡</a:t>
            </a:r>
            <a:r>
              <a:rPr lang="en-US" sz="1600" b="0" dirty="0">
                <a:solidFill>
                  <a:schemeClr val="bg1"/>
                </a:solidFill>
                <a:latin typeface="Calibri" panose="020F0502020204030204" pitchFamily="34" charset="0"/>
              </a:rPr>
              <a:t>Significantly greater increase in risk with EFV/FTC/TDF vs DTG + FTC/TDF at Wk 48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.047) and at Wk 96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.005).</a:t>
            </a:r>
          </a:p>
        </p:txBody>
      </p:sp>
      <p:cxnSp>
        <p:nvCxnSpPr>
          <p:cNvPr id="10" name="Straight Connector 9">
            <a:extLst>
              <a:ext uri="{FF2B5EF4-FFF2-40B4-BE49-F238E27FC236}">
                <a16:creationId xmlns:a16="http://schemas.microsoft.com/office/drawing/2014/main" id="{08E7DB46-25BC-42A9-9E81-8C4CEBD93225}"/>
              </a:ext>
            </a:extLst>
          </p:cNvPr>
          <p:cNvCxnSpPr/>
          <p:nvPr/>
        </p:nvCxnSpPr>
        <p:spPr bwMode="auto">
          <a:xfrm>
            <a:off x="7471954" y="2142312"/>
            <a:ext cx="3344091" cy="0"/>
          </a:xfrm>
          <a:prstGeom prst="line">
            <a:avLst/>
          </a:prstGeom>
          <a:noFill/>
          <a:ln w="28575" cap="flat" cmpd="sng" algn="ctr">
            <a:solidFill>
              <a:schemeClr val="tx1"/>
            </a:solidFill>
            <a:prstDash val="solid"/>
            <a:round/>
            <a:headEnd type="none" w="med" len="med"/>
            <a:tailEnd type="none" w="med" len="med"/>
          </a:ln>
          <a:effectLst/>
        </p:spPr>
      </p:cxnSp>
      <p:graphicFrame>
        <p:nvGraphicFramePr>
          <p:cNvPr id="11" name="Group 3">
            <a:extLst>
              <a:ext uri="{FF2B5EF4-FFF2-40B4-BE49-F238E27FC236}">
                <a16:creationId xmlns:a16="http://schemas.microsoft.com/office/drawing/2014/main" id="{D217B32F-D654-403E-8547-0924554DAE86}"/>
              </a:ext>
            </a:extLst>
          </p:cNvPr>
          <p:cNvGraphicFramePr>
            <a:graphicFrameLocks/>
          </p:cNvGraphicFramePr>
          <p:nvPr>
            <p:extLst>
              <p:ext uri="{D42A27DB-BD31-4B8C-83A1-F6EECF244321}">
                <p14:modId xmlns:p14="http://schemas.microsoft.com/office/powerpoint/2010/main" val="2928637219"/>
              </p:ext>
            </p:extLst>
          </p:nvPr>
        </p:nvGraphicFramePr>
        <p:xfrm>
          <a:off x="718128" y="1600200"/>
          <a:ext cx="10788071" cy="1656921"/>
        </p:xfrm>
        <a:graphic>
          <a:graphicData uri="http://schemas.openxmlformats.org/drawingml/2006/table">
            <a:tbl>
              <a:tblPr/>
              <a:tblGrid>
                <a:gridCol w="3726053">
                  <a:extLst>
                    <a:ext uri="{9D8B030D-6E8A-4147-A177-3AD203B41FA5}">
                      <a16:colId xmlns:a16="http://schemas.microsoft.com/office/drawing/2014/main" val="20000"/>
                    </a:ext>
                  </a:extLst>
                </a:gridCol>
                <a:gridCol w="2354006">
                  <a:extLst>
                    <a:ext uri="{9D8B030D-6E8A-4147-A177-3AD203B41FA5}">
                      <a16:colId xmlns:a16="http://schemas.microsoft.com/office/drawing/2014/main" val="20001"/>
                    </a:ext>
                  </a:extLst>
                </a:gridCol>
                <a:gridCol w="2354006">
                  <a:extLst>
                    <a:ext uri="{9D8B030D-6E8A-4147-A177-3AD203B41FA5}">
                      <a16:colId xmlns:a16="http://schemas.microsoft.com/office/drawing/2014/main" val="20002"/>
                    </a:ext>
                  </a:extLst>
                </a:gridCol>
                <a:gridCol w="2354006">
                  <a:extLst>
                    <a:ext uri="{9D8B030D-6E8A-4147-A177-3AD203B41FA5}">
                      <a16:colId xmlns:a16="http://schemas.microsoft.com/office/drawing/2014/main" val="363535240"/>
                    </a:ext>
                  </a:extLst>
                </a:gridCol>
              </a:tblGrid>
              <a:tr h="468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10-Yr Risk by Treatment Arm,*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0.30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0.40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0.30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Δ to Wk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+0.70</a:t>
                      </a:r>
                      <a:r>
                        <a:rPr lang="en-GB" sz="2000" b="0" baseline="30000" dirty="0">
                          <a:solidFill>
                            <a:schemeClr val="bg1"/>
                          </a:solidFill>
                          <a:latin typeface="Calibri" panose="020F0502020204030204" pitchFamily="34" charset="0"/>
                          <a:ea typeface="Times New Roman"/>
                          <a:cs typeface="Calibri" panose="020F0502020204030204" pitchFamily="34" charset="0"/>
                        </a:rPr>
                        <a:t>†</a:t>
                      </a:r>
                      <a:endParaRPr lang="en-GB" sz="2000" b="0" i="0" baseline="0" dirty="0">
                        <a:solidFill>
                          <a:schemeClr val="bg1"/>
                        </a:solidFill>
                        <a:latin typeface="Calibri" panose="020F0502020204030204" pitchFamily="34" charset="0"/>
                        <a:ea typeface="Times New Roman"/>
                        <a:cs typeface="Calibri" panose="020F0502020204030204" pitchFamily="34" charset="0"/>
                      </a:endParaRP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+0.40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+0.60</a:t>
                      </a:r>
                      <a:r>
                        <a:rPr lang="en-GB" sz="2000" b="0" i="0" baseline="30000" dirty="0">
                          <a:solidFill>
                            <a:schemeClr val="bg1"/>
                          </a:solidFill>
                          <a:latin typeface="Calibri" panose="020F0502020204030204" pitchFamily="34" charset="0"/>
                          <a:ea typeface="Times New Roman"/>
                          <a:cs typeface="Calibri" panose="020F0502020204030204" pitchFamily="34" charset="0"/>
                        </a:rPr>
                        <a:t>‡</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Δ to 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+0.90</a:t>
                      </a:r>
                      <a:r>
                        <a:rPr lang="en-GB" sz="2000" b="0" baseline="30000" dirty="0">
                          <a:solidFill>
                            <a:schemeClr val="bg1"/>
                          </a:solidFill>
                          <a:latin typeface="Calibri" panose="020F0502020204030204" pitchFamily="34" charset="0"/>
                          <a:ea typeface="Times New Roman"/>
                          <a:cs typeface="Calibri" panose="020F0502020204030204" pitchFamily="34" charset="0"/>
                        </a:rPr>
                        <a:t>†</a:t>
                      </a:r>
                      <a:endParaRPr lang="en-GB" sz="2000" b="0" i="0" baseline="0" dirty="0">
                        <a:solidFill>
                          <a:schemeClr val="bg1"/>
                        </a:solidFill>
                        <a:latin typeface="Calibri" panose="020F0502020204030204" pitchFamily="34" charset="0"/>
                        <a:ea typeface="Times New Roman"/>
                        <a:cs typeface="Calibri" panose="020F0502020204030204" pitchFamily="34" charset="0"/>
                      </a:endParaRP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+0.50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+0.70</a:t>
                      </a:r>
                      <a:r>
                        <a:rPr lang="en-GB" sz="2000" b="0" i="0" baseline="30000" dirty="0">
                          <a:solidFill>
                            <a:schemeClr val="bg1"/>
                          </a:solidFill>
                          <a:latin typeface="Calibri" panose="020F0502020204030204" pitchFamily="34" charset="0"/>
                          <a:ea typeface="Times New Roman"/>
                          <a:cs typeface="Calibri" panose="020F0502020204030204" pitchFamily="34" charset="0"/>
                        </a:rPr>
                        <a:t>‡</a:t>
                      </a:r>
                      <a:endParaRPr lang="en-GB" sz="2000" b="0" i="0" baseline="0" dirty="0">
                        <a:solidFill>
                          <a:schemeClr val="bg1"/>
                        </a:solidFill>
                        <a:latin typeface="Calibri" panose="020F0502020204030204" pitchFamily="34" charset="0"/>
                        <a:ea typeface="Times New Roman"/>
                        <a:cs typeface="Calibri" panose="020F0502020204030204" pitchFamily="34" charset="0"/>
                      </a:endParaRP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08577386"/>
                  </a:ext>
                </a:extLst>
              </a:tr>
            </a:tbl>
          </a:graphicData>
        </a:graphic>
      </p:graphicFrame>
      <p:grpSp>
        <p:nvGrpSpPr>
          <p:cNvPr id="12" name="Group 7">
            <a:extLst>
              <a:ext uri="{FF2B5EF4-FFF2-40B4-BE49-F238E27FC236}">
                <a16:creationId xmlns:a16="http://schemas.microsoft.com/office/drawing/2014/main" id="{B179E82A-6B51-4A22-9367-9809D42565A2}"/>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2F78B2A8-070C-4EB8-859F-50F3C42BE6D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0E0B5B2E-0920-4339-86EA-E4A99B96BFF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22050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FE34B5-B007-42F8-99C2-8A7252AEDBFE}"/>
              </a:ext>
            </a:extLst>
          </p:cNvPr>
          <p:cNvSpPr>
            <a:spLocks noGrp="1"/>
          </p:cNvSpPr>
          <p:nvPr>
            <p:ph type="title"/>
          </p:nvPr>
        </p:nvSpPr>
        <p:spPr/>
        <p:txBody>
          <a:bodyPr/>
          <a:lstStyle/>
          <a:p>
            <a:r>
              <a:rPr lang="en-US" i="1" dirty="0"/>
              <a:t>CYP2B6 </a:t>
            </a:r>
            <a:r>
              <a:rPr lang="en-US" dirty="0"/>
              <a:t>Genotype and EFV-Based ART: Current Analysis</a:t>
            </a:r>
          </a:p>
        </p:txBody>
      </p:sp>
      <p:sp>
        <p:nvSpPr>
          <p:cNvPr id="3" name="Content Placeholder 2">
            <a:extLst>
              <a:ext uri="{FF2B5EF4-FFF2-40B4-BE49-F238E27FC236}">
                <a16:creationId xmlns:a16="http://schemas.microsoft.com/office/drawing/2014/main" id="{653EF3C1-41D7-471C-A4CB-2A42616D9BAF}"/>
              </a:ext>
            </a:extLst>
          </p:cNvPr>
          <p:cNvSpPr>
            <a:spLocks noGrp="1"/>
          </p:cNvSpPr>
          <p:nvPr>
            <p:ph idx="1"/>
          </p:nvPr>
        </p:nvSpPr>
        <p:spPr>
          <a:xfrm>
            <a:off x="604675" y="1513047"/>
            <a:ext cx="10988611" cy="4650686"/>
          </a:xfrm>
        </p:spPr>
        <p:txBody>
          <a:bodyPr/>
          <a:lstStyle/>
          <a:p>
            <a:r>
              <a:rPr lang="en-US" sz="2400" dirty="0"/>
              <a:t>Post hoc analysis of ADVANCE trial testing hypothesis that loss of function SNPs in </a:t>
            </a:r>
            <a:r>
              <a:rPr lang="en-US" sz="2400" i="1" dirty="0"/>
              <a:t>CYP2B6 </a:t>
            </a:r>
            <a:r>
              <a:rPr lang="en-US" sz="2400" dirty="0"/>
              <a:t>are associated with less weight gain in those initiating EFV-based ART</a:t>
            </a:r>
          </a:p>
          <a:p>
            <a:pPr lvl="1"/>
            <a:r>
              <a:rPr lang="en-US" sz="2200" dirty="0"/>
              <a:t>Patients treated with </a:t>
            </a:r>
            <a:r>
              <a:rPr lang="en-US" sz="2200" b="1" dirty="0">
                <a:solidFill>
                  <a:schemeClr val="accent4"/>
                </a:solidFill>
              </a:rPr>
              <a:t>EFV/FTC/TDF </a:t>
            </a:r>
            <a:r>
              <a:rPr lang="en-US" sz="2200" dirty="0"/>
              <a:t>and consented to </a:t>
            </a:r>
            <a:r>
              <a:rPr lang="en-US" sz="2200" i="1" dirty="0"/>
              <a:t>CYP2B6</a:t>
            </a:r>
            <a:r>
              <a:rPr lang="en-US" sz="2200" dirty="0"/>
              <a:t> genotyping: n = 171</a:t>
            </a:r>
          </a:p>
          <a:p>
            <a:pPr lvl="2"/>
            <a:r>
              <a:rPr lang="en-US" sz="2000" dirty="0"/>
              <a:t>Categorized as extensive (n = 51), intermediate (n = 74), and slow (n = 46) metabolizers</a:t>
            </a:r>
          </a:p>
          <a:p>
            <a:pPr lvl="1"/>
            <a:r>
              <a:rPr lang="en-US" sz="2200" dirty="0"/>
              <a:t>Patients treated with </a:t>
            </a:r>
            <a:r>
              <a:rPr lang="en-US" sz="2200" b="1" dirty="0">
                <a:solidFill>
                  <a:schemeClr val="accent3"/>
                </a:solidFill>
              </a:rPr>
              <a:t>DTG + FTC/TDF</a:t>
            </a:r>
            <a:r>
              <a:rPr lang="en-US" sz="2200" dirty="0"/>
              <a:t>: n = 351</a:t>
            </a:r>
          </a:p>
          <a:p>
            <a:r>
              <a:rPr lang="en-US" sz="2400" dirty="0"/>
              <a:t>Measured weight and limb/trunk fat (by DXA) until Wk 48</a:t>
            </a:r>
          </a:p>
          <a:p>
            <a:pPr lvl="1"/>
            <a:r>
              <a:rPr lang="en-US" sz="2200" dirty="0"/>
              <a:t>Differences between groups assessed by Kruskal-Wallis followed by Dunn’s test with Bonferroni correction for multiple comparisons</a:t>
            </a:r>
          </a:p>
          <a:p>
            <a:r>
              <a:rPr lang="en-US" sz="2400" i="1" dirty="0"/>
              <a:t>CYP2B6 </a:t>
            </a:r>
            <a:r>
              <a:rPr lang="en-US" sz="2400" dirty="0"/>
              <a:t>genotyped for 516G </a:t>
            </a:r>
            <a:r>
              <a:rPr lang="en-US" sz="2400" dirty="0">
                <a:latin typeface="Arial" panose="020B0604020202020204" pitchFamily="34" charset="0"/>
                <a:cs typeface="Arial" panose="020B0604020202020204" pitchFamily="34" charset="0"/>
              </a:rPr>
              <a:t>→ </a:t>
            </a:r>
            <a:r>
              <a:rPr lang="en-US" sz="2400" dirty="0"/>
              <a:t>T (rs3745274), 983T </a:t>
            </a:r>
            <a:r>
              <a:rPr lang="en-US" sz="2400" dirty="0">
                <a:latin typeface="Arial" panose="020B0604020202020204" pitchFamily="34" charset="0"/>
                <a:cs typeface="Arial" panose="020B0604020202020204" pitchFamily="34" charset="0"/>
              </a:rPr>
              <a:t>→ </a:t>
            </a:r>
            <a:r>
              <a:rPr lang="en-US" sz="2400" dirty="0"/>
              <a:t>C (rs28399499), 15582C </a:t>
            </a:r>
            <a:r>
              <a:rPr lang="en-US" sz="2400" dirty="0">
                <a:latin typeface="Arial" panose="020B0604020202020204" pitchFamily="34" charset="0"/>
                <a:cs typeface="Arial" panose="020B0604020202020204" pitchFamily="34" charset="0"/>
              </a:rPr>
              <a:t>→ </a:t>
            </a:r>
            <a:br>
              <a:rPr lang="en-US" sz="2400" dirty="0">
                <a:latin typeface="Arial" panose="020B0604020202020204" pitchFamily="34" charset="0"/>
                <a:cs typeface="Arial" panose="020B0604020202020204" pitchFamily="34" charset="0"/>
              </a:rPr>
            </a:br>
            <a:r>
              <a:rPr lang="en-US" sz="2400" dirty="0"/>
              <a:t>T (rs4803419)</a:t>
            </a:r>
          </a:p>
          <a:p>
            <a:pPr marL="0" indent="0">
              <a:buNone/>
            </a:pPr>
            <a:endParaRPr lang="en-US" sz="2400" dirty="0"/>
          </a:p>
          <a:p>
            <a:endParaRPr lang="en-US" dirty="0"/>
          </a:p>
        </p:txBody>
      </p:sp>
      <p:grpSp>
        <p:nvGrpSpPr>
          <p:cNvPr id="9" name="Group 7">
            <a:extLst>
              <a:ext uri="{FF2B5EF4-FFF2-40B4-BE49-F238E27FC236}">
                <a16:creationId xmlns:a16="http://schemas.microsoft.com/office/drawing/2014/main" id="{E21ED914-2805-4528-8548-C11CC5E6F61D}"/>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79ABFA49-ABE8-4475-8D42-F86FF6BAA05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00B98E9A-A5C3-4AA4-8C83-7F1013D2CC0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BAE2E941-30A7-4D45-A1ED-75EE27DD127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Griesel. CROI 2020. Abstr 82.</a:t>
            </a:r>
          </a:p>
        </p:txBody>
      </p:sp>
    </p:spTree>
    <p:extLst>
      <p:ext uri="{BB962C8B-B14F-4D97-AF65-F5344CB8AC3E}">
        <p14:creationId xmlns:p14="http://schemas.microsoft.com/office/powerpoint/2010/main" val="2345646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i="1" dirty="0"/>
              <a:t>CYP2B6 </a:t>
            </a:r>
            <a:r>
              <a:rPr lang="en-US" dirty="0"/>
              <a:t>Genotype and EFV-Based ART: </a:t>
            </a:r>
            <a:br>
              <a:rPr lang="en-US" dirty="0"/>
            </a:br>
            <a:r>
              <a:rPr lang="en-US" dirty="0"/>
              <a:t>Baseline Characteristics, Virologic Suppression</a:t>
            </a:r>
          </a:p>
        </p:txBody>
      </p:sp>
      <p:sp>
        <p:nvSpPr>
          <p:cNvPr id="3" name="Content Placeholder 2">
            <a:extLst>
              <a:ext uri="{FF2B5EF4-FFF2-40B4-BE49-F238E27FC236}">
                <a16:creationId xmlns:a16="http://schemas.microsoft.com/office/drawing/2014/main" id="{7F276AD6-416A-42AB-B28E-EC2B945869F1}"/>
              </a:ext>
            </a:extLst>
          </p:cNvPr>
          <p:cNvSpPr>
            <a:spLocks noGrp="1"/>
          </p:cNvSpPr>
          <p:nvPr>
            <p:ph idx="1"/>
          </p:nvPr>
        </p:nvSpPr>
        <p:spPr>
          <a:xfrm>
            <a:off x="604675" y="5253037"/>
            <a:ext cx="10877529" cy="910696"/>
          </a:xfrm>
        </p:spPr>
        <p:txBody>
          <a:bodyPr/>
          <a:lstStyle/>
          <a:p>
            <a:r>
              <a:rPr lang="en-US" sz="2000" dirty="0"/>
              <a:t>All patients in analysis were of black race</a:t>
            </a:r>
          </a:p>
          <a:p>
            <a:r>
              <a:rPr lang="en-US" sz="2000" dirty="0"/>
              <a:t>No significant difference in Wk 48 viral suppression rates (HIV-1 RNA &lt; 50 c/mL; Fisher’s exact </a:t>
            </a:r>
            <a:br>
              <a:rPr lang="en-US" sz="2000" dirty="0"/>
            </a:br>
            <a:r>
              <a:rPr lang="en-US" sz="2000" dirty="0"/>
              <a:t>test </a:t>
            </a:r>
            <a:r>
              <a:rPr lang="en-US" sz="2000" i="1" dirty="0"/>
              <a:t>P </a:t>
            </a:r>
            <a:r>
              <a:rPr lang="en-US" sz="2000" dirty="0"/>
              <a:t>= .750)</a:t>
            </a:r>
          </a:p>
        </p:txBody>
      </p:sp>
      <p:graphicFrame>
        <p:nvGraphicFramePr>
          <p:cNvPr id="11" name="Group 32">
            <a:extLst>
              <a:ext uri="{FF2B5EF4-FFF2-40B4-BE49-F238E27FC236}">
                <a16:creationId xmlns:a16="http://schemas.microsoft.com/office/drawing/2014/main" id="{93251325-6879-D34A-AF94-6A4576A03B58}"/>
              </a:ext>
            </a:extLst>
          </p:cNvPr>
          <p:cNvGraphicFramePr>
            <a:graphicFrameLocks noGrp="1"/>
          </p:cNvGraphicFramePr>
          <p:nvPr>
            <p:extLst>
              <p:ext uri="{D42A27DB-BD31-4B8C-83A1-F6EECF244321}">
                <p14:modId xmlns:p14="http://schemas.microsoft.com/office/powerpoint/2010/main" val="1102133790"/>
              </p:ext>
            </p:extLst>
          </p:nvPr>
        </p:nvGraphicFramePr>
        <p:xfrm>
          <a:off x="727076" y="1604963"/>
          <a:ext cx="10779122" cy="3566160"/>
        </p:xfrm>
        <a:graphic>
          <a:graphicData uri="http://schemas.openxmlformats.org/drawingml/2006/table">
            <a:tbl>
              <a:tblPr/>
              <a:tblGrid>
                <a:gridCol w="2955306">
                  <a:extLst>
                    <a:ext uri="{9D8B030D-6E8A-4147-A177-3AD203B41FA5}">
                      <a16:colId xmlns:a16="http://schemas.microsoft.com/office/drawing/2014/main" val="20000"/>
                    </a:ext>
                  </a:extLst>
                </a:gridCol>
                <a:gridCol w="1955954">
                  <a:extLst>
                    <a:ext uri="{9D8B030D-6E8A-4147-A177-3AD203B41FA5}">
                      <a16:colId xmlns:a16="http://schemas.microsoft.com/office/drawing/2014/main" val="20001"/>
                    </a:ext>
                  </a:extLst>
                </a:gridCol>
                <a:gridCol w="1955954">
                  <a:extLst>
                    <a:ext uri="{9D8B030D-6E8A-4147-A177-3AD203B41FA5}">
                      <a16:colId xmlns:a16="http://schemas.microsoft.com/office/drawing/2014/main" val="20002"/>
                    </a:ext>
                  </a:extLst>
                </a:gridCol>
                <a:gridCol w="1955954">
                  <a:extLst>
                    <a:ext uri="{9D8B030D-6E8A-4147-A177-3AD203B41FA5}">
                      <a16:colId xmlns:a16="http://schemas.microsoft.com/office/drawing/2014/main" val="3655563825"/>
                    </a:ext>
                  </a:extLst>
                </a:gridCol>
                <a:gridCol w="1955954">
                  <a:extLst>
                    <a:ext uri="{9D8B030D-6E8A-4147-A177-3AD203B41FA5}">
                      <a16:colId xmlns:a16="http://schemas.microsoft.com/office/drawing/2014/main" val="1713000537"/>
                    </a:ext>
                  </a:extLst>
                </a:gridCol>
              </a:tblGrid>
              <a:tr h="383145">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EFV/FTC/TDF by </a:t>
                      </a: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CYP2B6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Metabolizer Genotype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row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DTG + FTC/TDF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950995724"/>
                  </a:ext>
                </a:extLst>
              </a:tr>
              <a:tr h="677860">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Extensive</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Intermediate</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Slow</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v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38314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yrs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 (26-37)</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 (27-36)</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32.5 (29-37)</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 (26-37)</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60910294"/>
                  </a:ext>
                </a:extLst>
              </a:tr>
              <a:tr h="38314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 (52.9)</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47 (63.5)</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23 (50)</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208 (59.3)</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0034748"/>
                  </a:ext>
                </a:extLst>
              </a:tr>
              <a:tr h="38314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BMI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21.4 (19.7-25.5)</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24.4 (21.4-28.3)</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24.1 (20.4-27.5)</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22.9 (20.0-26.8)</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7786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CD4+ cell count, cells/mm</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290 (181-400)</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303 (176-417)</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268 (159-384)</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275 (163-427)</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7786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HIV-1 RNA, log</a:t>
                      </a:r>
                      <a:r>
                        <a:rPr kumimoji="0" lang="en-US" sz="1800" b="0" i="0" u="none" strike="noStrike" cap="none" normalizeH="0" baseline="-25000" dirty="0">
                          <a:ln>
                            <a:noFill/>
                          </a:ln>
                          <a:solidFill>
                            <a:schemeClr val="bg2">
                              <a:lumMod val="10000"/>
                            </a:schemeClr>
                          </a:solidFill>
                          <a:effectLst/>
                          <a:latin typeface="Calibri" panose="020F0502020204030204" pitchFamily="34" charset="0"/>
                        </a:rPr>
                        <a:t>10</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copies/mL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4.4 (3.8-4.8)</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4.3 (3.5-5.1)</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4.6 (4.0-5.1)</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spcBef>
                          <a:spcPts val="0"/>
                        </a:spcBef>
                        <a:spcAft>
                          <a:spcPts val="0"/>
                        </a:spcAft>
                      </a:pPr>
                      <a:r>
                        <a:rPr lang="en-US" sz="1800" kern="1200" noProof="0" dirty="0">
                          <a:solidFill>
                            <a:schemeClr val="bg1"/>
                          </a:solidFill>
                          <a:effectLst/>
                          <a:latin typeface="Calibri" panose="020F0502020204030204" pitchFamily="34" charset="0"/>
                          <a:ea typeface="+mn-ea"/>
                          <a:cs typeface="Calibri" panose="020F0502020204030204" pitchFamily="34" charset="0"/>
                        </a:rPr>
                        <a:t>4.4 (3.8-4.9)</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4" name="Text Box 15">
            <a:extLst>
              <a:ext uri="{FF2B5EF4-FFF2-40B4-BE49-F238E27FC236}">
                <a16:creationId xmlns:a16="http://schemas.microsoft.com/office/drawing/2014/main" id="{B9DA6489-96AF-42B0-81E6-205F36218DF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Griesel. CROI 2020. Abstr 82.</a:t>
            </a:r>
          </a:p>
        </p:txBody>
      </p:sp>
      <p:grpSp>
        <p:nvGrpSpPr>
          <p:cNvPr id="15" name="Group 7">
            <a:extLst>
              <a:ext uri="{FF2B5EF4-FFF2-40B4-BE49-F238E27FC236}">
                <a16:creationId xmlns:a16="http://schemas.microsoft.com/office/drawing/2014/main" id="{AD6A0C18-6D39-41EB-8924-F456C5D5B7D7}"/>
              </a:ext>
            </a:extLst>
          </p:cNvPr>
          <p:cNvGrpSpPr>
            <a:grpSpLocks/>
          </p:cNvGrpSpPr>
          <p:nvPr/>
        </p:nvGrpSpPr>
        <p:grpSpPr bwMode="auto">
          <a:xfrm>
            <a:off x="9389569" y="6216652"/>
            <a:ext cx="2488502" cy="447822"/>
            <a:chOff x="9527309" y="3551529"/>
            <a:chExt cx="2488502" cy="448324"/>
          </a:xfrm>
        </p:grpSpPr>
        <p:pic>
          <p:nvPicPr>
            <p:cNvPr id="16" name="Picture 9">
              <a:extLst>
                <a:ext uri="{FF2B5EF4-FFF2-40B4-BE49-F238E27FC236}">
                  <a16:creationId xmlns:a16="http://schemas.microsoft.com/office/drawing/2014/main" id="{E324E802-BF46-4433-906F-ADAA4159736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39883B88-BE9A-49FC-9D5E-20981549C85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50903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ADVANCE Substudy: </a:t>
            </a:r>
            <a:r>
              <a:rPr lang="en-US" i="1" dirty="0"/>
              <a:t>CYP2B6</a:t>
            </a:r>
            <a:r>
              <a:rPr lang="en-US" dirty="0"/>
              <a:t> Genotype and Weight Gain Differences Between DTG and EFV</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sz="half" idx="1"/>
          </p:nvPr>
        </p:nvSpPr>
        <p:spPr>
          <a:xfrm>
            <a:off x="601820" y="1510730"/>
            <a:ext cx="5431624" cy="4678738"/>
          </a:xfrm>
        </p:spPr>
        <p:txBody>
          <a:bodyPr/>
          <a:lstStyle/>
          <a:p>
            <a:r>
              <a:rPr lang="en-US" sz="2200" dirty="0"/>
              <a:t>Among patients treated with </a:t>
            </a:r>
            <a:r>
              <a:rPr lang="en-US" sz="2200" b="1" dirty="0">
                <a:solidFill>
                  <a:schemeClr val="accent4"/>
                </a:solidFill>
              </a:rPr>
              <a:t>EFV/FTC/TDF</a:t>
            </a:r>
            <a:r>
              <a:rPr lang="en-US" sz="2200" dirty="0"/>
              <a:t>, percent change in weight from BL to Wk 48 was significantly lower in slow vs extensive metabolizers (</a:t>
            </a:r>
            <a:r>
              <a:rPr lang="en-US" sz="2200" i="1" dirty="0"/>
              <a:t>P </a:t>
            </a:r>
            <a:r>
              <a:rPr lang="en-US" sz="2200" dirty="0"/>
              <a:t>= .004)</a:t>
            </a:r>
          </a:p>
          <a:p>
            <a:pPr lvl="1"/>
            <a:r>
              <a:rPr lang="en-US" sz="2000" dirty="0"/>
              <a:t>No difference for intermediate vs extensive metabolizers (</a:t>
            </a:r>
            <a:r>
              <a:rPr lang="en-US" sz="2000" i="1" dirty="0"/>
              <a:t>P </a:t>
            </a:r>
            <a:r>
              <a:rPr lang="en-US" sz="2000" dirty="0"/>
              <a:t>= .066)</a:t>
            </a:r>
          </a:p>
          <a:p>
            <a:pPr lvl="1"/>
            <a:r>
              <a:rPr lang="en-US" sz="2000" dirty="0"/>
              <a:t>On average, slow metabolizers lost weight from BL; intermediate metabolizers remained at BL weight or gained little weight; and extensive metabolizers gained weight from BL</a:t>
            </a:r>
          </a:p>
          <a:p>
            <a:pPr lvl="1"/>
            <a:r>
              <a:rPr lang="en-US" sz="2000" dirty="0"/>
              <a:t>Weight gain more pronounced in women vs men</a:t>
            </a:r>
          </a:p>
          <a:p>
            <a:endParaRPr lang="en-US" sz="1800" dirty="0"/>
          </a:p>
          <a:p>
            <a:endParaRPr lang="en-US" sz="1800" dirty="0"/>
          </a:p>
        </p:txBody>
      </p:sp>
      <p:sp>
        <p:nvSpPr>
          <p:cNvPr id="4" name="Text Box 15">
            <a:extLst>
              <a:ext uri="{FF2B5EF4-FFF2-40B4-BE49-F238E27FC236}">
                <a16:creationId xmlns:a16="http://schemas.microsoft.com/office/drawing/2014/main" id="{352FA189-2364-47FA-AD8B-C41F2C4A16E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Griesel. CROI 2020. Abstr 82.</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12E2E7B6-59F0-4179-84E1-84D24BF58B7D}"/>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804FE617-DB25-4568-99DD-9273AEC47B1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BA6B2BAD-8616-46D1-ADF6-62B2EB3E990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Content Placeholder 2">
            <a:extLst>
              <a:ext uri="{FF2B5EF4-FFF2-40B4-BE49-F238E27FC236}">
                <a16:creationId xmlns:a16="http://schemas.microsoft.com/office/drawing/2014/main" id="{386D70BE-72A9-42B0-BFF2-CF6A35533B81}"/>
              </a:ext>
            </a:extLst>
          </p:cNvPr>
          <p:cNvSpPr txBox="1">
            <a:spLocks/>
          </p:cNvSpPr>
          <p:nvPr/>
        </p:nvSpPr>
        <p:spPr bwMode="auto">
          <a:xfrm>
            <a:off x="5903742" y="1494684"/>
            <a:ext cx="5686437" cy="131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spcAft>
                <a:spcPts val="0"/>
              </a:spcAft>
            </a:pPr>
            <a:r>
              <a:rPr lang="en-US" sz="2000" b="0" i="1" kern="0" dirty="0"/>
              <a:t>CYP2B6</a:t>
            </a:r>
            <a:r>
              <a:rPr lang="en-US" sz="2000" b="0" kern="0" dirty="0"/>
              <a:t> slow and intermediate metabolizers on EFV had significantly lower weight gain </a:t>
            </a:r>
          </a:p>
          <a:p>
            <a:pPr lvl="1">
              <a:spcAft>
                <a:spcPts val="0"/>
              </a:spcAft>
            </a:pPr>
            <a:r>
              <a:rPr lang="en-US" sz="1800" b="0" kern="0" dirty="0"/>
              <a:t>In females, slow metabolizers gained less limb fat</a:t>
            </a:r>
          </a:p>
        </p:txBody>
      </p:sp>
      <p:sp>
        <p:nvSpPr>
          <p:cNvPr id="70" name="TextBox 69">
            <a:extLst>
              <a:ext uri="{FF2B5EF4-FFF2-40B4-BE49-F238E27FC236}">
                <a16:creationId xmlns:a16="http://schemas.microsoft.com/office/drawing/2014/main" id="{416E2393-9F58-4896-AFA9-1CAB64D4BB3E}"/>
              </a:ext>
            </a:extLst>
          </p:cNvPr>
          <p:cNvSpPr txBox="1"/>
          <p:nvPr/>
        </p:nvSpPr>
        <p:spPr bwMode="auto">
          <a:xfrm>
            <a:off x="7232444" y="5930104"/>
            <a:ext cx="890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Extensive</a:t>
            </a:r>
          </a:p>
        </p:txBody>
      </p:sp>
      <p:sp>
        <p:nvSpPr>
          <p:cNvPr id="71" name="TextBox 70">
            <a:extLst>
              <a:ext uri="{FF2B5EF4-FFF2-40B4-BE49-F238E27FC236}">
                <a16:creationId xmlns:a16="http://schemas.microsoft.com/office/drawing/2014/main" id="{C7D0927C-CBD2-4DE0-902B-17732B72C77E}"/>
              </a:ext>
            </a:extLst>
          </p:cNvPr>
          <p:cNvSpPr txBox="1"/>
          <p:nvPr/>
        </p:nvSpPr>
        <p:spPr bwMode="auto">
          <a:xfrm>
            <a:off x="8041987" y="5930104"/>
            <a:ext cx="11548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Intermediate</a:t>
            </a:r>
          </a:p>
        </p:txBody>
      </p:sp>
      <p:sp>
        <p:nvSpPr>
          <p:cNvPr id="72" name="TextBox 71">
            <a:extLst>
              <a:ext uri="{FF2B5EF4-FFF2-40B4-BE49-F238E27FC236}">
                <a16:creationId xmlns:a16="http://schemas.microsoft.com/office/drawing/2014/main" id="{B025328C-2D53-4EE7-88BE-77C36F700DFA}"/>
              </a:ext>
            </a:extLst>
          </p:cNvPr>
          <p:cNvSpPr txBox="1"/>
          <p:nvPr/>
        </p:nvSpPr>
        <p:spPr bwMode="auto">
          <a:xfrm>
            <a:off x="9203539" y="5930104"/>
            <a:ext cx="543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Slow</a:t>
            </a:r>
          </a:p>
        </p:txBody>
      </p:sp>
      <p:sp>
        <p:nvSpPr>
          <p:cNvPr id="73" name="TextBox 72">
            <a:extLst>
              <a:ext uri="{FF2B5EF4-FFF2-40B4-BE49-F238E27FC236}">
                <a16:creationId xmlns:a16="http://schemas.microsoft.com/office/drawing/2014/main" id="{EB251B24-FF7D-455C-ABEE-396254AEEE7B}"/>
              </a:ext>
            </a:extLst>
          </p:cNvPr>
          <p:cNvSpPr txBox="1"/>
          <p:nvPr/>
        </p:nvSpPr>
        <p:spPr bwMode="auto">
          <a:xfrm>
            <a:off x="9789134" y="5930104"/>
            <a:ext cx="1284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DTG + FTC/TDF</a:t>
            </a:r>
          </a:p>
        </p:txBody>
      </p:sp>
      <p:cxnSp>
        <p:nvCxnSpPr>
          <p:cNvPr id="13" name="Straight Connector 12">
            <a:extLst>
              <a:ext uri="{FF2B5EF4-FFF2-40B4-BE49-F238E27FC236}">
                <a16:creationId xmlns:a16="http://schemas.microsoft.com/office/drawing/2014/main" id="{3D01E57E-F705-4397-A79D-14565BCD6FCC}"/>
              </a:ext>
            </a:extLst>
          </p:cNvPr>
          <p:cNvCxnSpPr/>
          <p:nvPr/>
        </p:nvCxnSpPr>
        <p:spPr bwMode="auto">
          <a:xfrm>
            <a:off x="7152351" y="4835818"/>
            <a:ext cx="374972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BCF0764-3529-4AC3-A8D4-FDCB74FD1429}"/>
              </a:ext>
            </a:extLst>
          </p:cNvPr>
          <p:cNvCxnSpPr>
            <a:cxnSpLocks/>
          </p:cNvCxnSpPr>
          <p:nvPr/>
        </p:nvCxnSpPr>
        <p:spPr bwMode="auto">
          <a:xfrm>
            <a:off x="7681035" y="3927849"/>
            <a:ext cx="0" cy="1510746"/>
          </a:xfrm>
          <a:prstGeom prst="line">
            <a:avLst/>
          </a:prstGeom>
          <a:noFill/>
          <a:ln w="952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F154F968-35DB-4347-BAE3-A6E2A46FA2FC}"/>
              </a:ext>
            </a:extLst>
          </p:cNvPr>
          <p:cNvSpPr txBox="1"/>
          <p:nvPr/>
        </p:nvSpPr>
        <p:spPr bwMode="auto">
          <a:xfrm>
            <a:off x="7144361" y="2523785"/>
            <a:ext cx="3017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Weight Change From BL to Wk 48</a:t>
            </a:r>
          </a:p>
        </p:txBody>
      </p:sp>
      <p:sp>
        <p:nvSpPr>
          <p:cNvPr id="17" name="Rectangle 16">
            <a:extLst>
              <a:ext uri="{FF2B5EF4-FFF2-40B4-BE49-F238E27FC236}">
                <a16:creationId xmlns:a16="http://schemas.microsoft.com/office/drawing/2014/main" id="{1461A6DA-9B28-4D1A-8C5C-17B02632C47A}"/>
              </a:ext>
            </a:extLst>
          </p:cNvPr>
          <p:cNvSpPr/>
          <p:nvPr/>
        </p:nvSpPr>
        <p:spPr bwMode="auto">
          <a:xfrm>
            <a:off x="7339912" y="4457878"/>
            <a:ext cx="685328" cy="423207"/>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 name="Straight Connector 18">
            <a:extLst>
              <a:ext uri="{FF2B5EF4-FFF2-40B4-BE49-F238E27FC236}">
                <a16:creationId xmlns:a16="http://schemas.microsoft.com/office/drawing/2014/main" id="{CA3C21F1-C1F3-4C22-8875-F6A79ACA7161}"/>
              </a:ext>
            </a:extLst>
          </p:cNvPr>
          <p:cNvCxnSpPr/>
          <p:nvPr/>
        </p:nvCxnSpPr>
        <p:spPr bwMode="auto">
          <a:xfrm flipH="1">
            <a:off x="7339913" y="4680424"/>
            <a:ext cx="685325" cy="0"/>
          </a:xfrm>
          <a:prstGeom prst="line">
            <a:avLst/>
          </a:prstGeom>
          <a:noFill/>
          <a:ln w="952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6F3E72F-55EF-48F1-8622-CB7C4E6F556F}"/>
              </a:ext>
            </a:extLst>
          </p:cNvPr>
          <p:cNvCxnSpPr/>
          <p:nvPr/>
        </p:nvCxnSpPr>
        <p:spPr bwMode="auto">
          <a:xfrm>
            <a:off x="8581750" y="4217550"/>
            <a:ext cx="0" cy="1119658"/>
          </a:xfrm>
          <a:prstGeom prst="line">
            <a:avLst/>
          </a:prstGeom>
          <a:noFill/>
          <a:ln w="9525" cap="flat" cmpd="sng" algn="ctr">
            <a:solidFill>
              <a:schemeClr val="bg1"/>
            </a:solidFill>
            <a:prstDash val="solid"/>
            <a:round/>
            <a:headEnd type="none" w="med" len="med"/>
            <a:tailEnd type="none" w="med" len="med"/>
          </a:ln>
          <a:effectLst/>
        </p:spPr>
      </p:cxnSp>
      <p:sp>
        <p:nvSpPr>
          <p:cNvPr id="21" name="Rectangle 20">
            <a:extLst>
              <a:ext uri="{FF2B5EF4-FFF2-40B4-BE49-F238E27FC236}">
                <a16:creationId xmlns:a16="http://schemas.microsoft.com/office/drawing/2014/main" id="{0B033C1F-E3AF-47A3-BC53-FE5B15AE0943}"/>
              </a:ext>
            </a:extLst>
          </p:cNvPr>
          <p:cNvSpPr/>
          <p:nvPr/>
        </p:nvSpPr>
        <p:spPr bwMode="auto">
          <a:xfrm>
            <a:off x="8209720" y="4624129"/>
            <a:ext cx="734253" cy="337765"/>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 name="Straight Connector 21">
            <a:extLst>
              <a:ext uri="{FF2B5EF4-FFF2-40B4-BE49-F238E27FC236}">
                <a16:creationId xmlns:a16="http://schemas.microsoft.com/office/drawing/2014/main" id="{ED73E4B5-5F0D-4166-8824-6BBBB04665F1}"/>
              </a:ext>
            </a:extLst>
          </p:cNvPr>
          <p:cNvCxnSpPr/>
          <p:nvPr/>
        </p:nvCxnSpPr>
        <p:spPr bwMode="auto">
          <a:xfrm>
            <a:off x="8213844" y="4824294"/>
            <a:ext cx="734253" cy="0"/>
          </a:xfrm>
          <a:prstGeom prst="line">
            <a:avLst/>
          </a:prstGeom>
          <a:noFill/>
          <a:ln w="952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F05FDF4-A8F0-40BD-AECC-277E01CA1538}"/>
              </a:ext>
            </a:extLst>
          </p:cNvPr>
          <p:cNvCxnSpPr>
            <a:cxnSpLocks/>
          </p:cNvCxnSpPr>
          <p:nvPr/>
        </p:nvCxnSpPr>
        <p:spPr bwMode="auto">
          <a:xfrm>
            <a:off x="9482470" y="4173767"/>
            <a:ext cx="0" cy="1526234"/>
          </a:xfrm>
          <a:prstGeom prst="line">
            <a:avLst/>
          </a:prstGeom>
          <a:noFill/>
          <a:ln w="9525" cap="flat" cmpd="sng" algn="ctr">
            <a:solidFill>
              <a:schemeClr val="bg1"/>
            </a:solidFill>
            <a:prstDash val="solid"/>
            <a:round/>
            <a:headEnd type="none" w="med" len="med"/>
            <a:tailEnd type="none" w="med" len="med"/>
          </a:ln>
          <a:effectLst/>
        </p:spPr>
      </p:cxnSp>
      <p:sp>
        <p:nvSpPr>
          <p:cNvPr id="24" name="Rectangle 23">
            <a:extLst>
              <a:ext uri="{FF2B5EF4-FFF2-40B4-BE49-F238E27FC236}">
                <a16:creationId xmlns:a16="http://schemas.microsoft.com/office/drawing/2014/main" id="{FDBEE51C-0316-4AD5-87A4-0A4BBEE0BDD9}"/>
              </a:ext>
            </a:extLst>
          </p:cNvPr>
          <p:cNvSpPr/>
          <p:nvPr/>
        </p:nvSpPr>
        <p:spPr bwMode="auto">
          <a:xfrm>
            <a:off x="9130014" y="4680424"/>
            <a:ext cx="714667" cy="500383"/>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 name="Straight Connector 24">
            <a:extLst>
              <a:ext uri="{FF2B5EF4-FFF2-40B4-BE49-F238E27FC236}">
                <a16:creationId xmlns:a16="http://schemas.microsoft.com/office/drawing/2014/main" id="{4E32D585-BB11-4712-A6C1-0D831913AA6F}"/>
              </a:ext>
            </a:extLst>
          </p:cNvPr>
          <p:cNvCxnSpPr/>
          <p:nvPr/>
        </p:nvCxnSpPr>
        <p:spPr bwMode="auto">
          <a:xfrm>
            <a:off x="9130014" y="4911863"/>
            <a:ext cx="714667" cy="0"/>
          </a:xfrm>
          <a:prstGeom prst="line">
            <a:avLst/>
          </a:prstGeom>
          <a:noFill/>
          <a:ln w="952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4C5CCBF-1BAE-4E7D-B22C-EEFAB63F6EC9}"/>
              </a:ext>
            </a:extLst>
          </p:cNvPr>
          <p:cNvCxnSpPr>
            <a:cxnSpLocks/>
          </p:cNvCxnSpPr>
          <p:nvPr/>
        </p:nvCxnSpPr>
        <p:spPr bwMode="auto">
          <a:xfrm>
            <a:off x="10383192" y="3979858"/>
            <a:ext cx="0" cy="1357348"/>
          </a:xfrm>
          <a:prstGeom prst="line">
            <a:avLst/>
          </a:prstGeom>
          <a:noFill/>
          <a:ln w="9525" cap="flat" cmpd="sng" algn="ctr">
            <a:solidFill>
              <a:schemeClr val="bg1"/>
            </a:solidFill>
            <a:prstDash val="solid"/>
            <a:round/>
            <a:headEnd type="none" w="med" len="med"/>
            <a:tailEnd type="none" w="med" len="med"/>
          </a:ln>
          <a:effectLst/>
        </p:spPr>
      </p:cxnSp>
      <p:sp>
        <p:nvSpPr>
          <p:cNvPr id="27" name="Rectangle 26">
            <a:extLst>
              <a:ext uri="{FF2B5EF4-FFF2-40B4-BE49-F238E27FC236}">
                <a16:creationId xmlns:a16="http://schemas.microsoft.com/office/drawing/2014/main" id="{AFA3DC77-0F16-4F31-95F3-D22B3E1A1A18}"/>
              </a:ext>
            </a:extLst>
          </p:cNvPr>
          <p:cNvSpPr/>
          <p:nvPr/>
        </p:nvSpPr>
        <p:spPr bwMode="auto">
          <a:xfrm>
            <a:off x="10034964" y="4491120"/>
            <a:ext cx="690845" cy="355552"/>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8" name="Straight Connector 27">
            <a:extLst>
              <a:ext uri="{FF2B5EF4-FFF2-40B4-BE49-F238E27FC236}">
                <a16:creationId xmlns:a16="http://schemas.microsoft.com/office/drawing/2014/main" id="{13910B98-64E1-46BF-ADF0-9ACDFC12F76D}"/>
              </a:ext>
            </a:extLst>
          </p:cNvPr>
          <p:cNvCxnSpPr/>
          <p:nvPr/>
        </p:nvCxnSpPr>
        <p:spPr bwMode="auto">
          <a:xfrm>
            <a:off x="10034964" y="4676805"/>
            <a:ext cx="690845" cy="0"/>
          </a:xfrm>
          <a:prstGeom prst="line">
            <a:avLst/>
          </a:prstGeom>
          <a:noFill/>
          <a:ln w="952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9083C6BD-BBE1-4B2A-83CD-1D0FD86CF9E8}"/>
              </a:ext>
            </a:extLst>
          </p:cNvPr>
          <p:cNvSpPr txBox="1"/>
          <p:nvPr/>
        </p:nvSpPr>
        <p:spPr bwMode="auto">
          <a:xfrm>
            <a:off x="7576260" y="3487947"/>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0" name="TextBox 29">
            <a:extLst>
              <a:ext uri="{FF2B5EF4-FFF2-40B4-BE49-F238E27FC236}">
                <a16:creationId xmlns:a16="http://schemas.microsoft.com/office/drawing/2014/main" id="{BB46EA44-0045-4590-ACD6-1725A597280F}"/>
              </a:ext>
            </a:extLst>
          </p:cNvPr>
          <p:cNvSpPr txBox="1"/>
          <p:nvPr/>
        </p:nvSpPr>
        <p:spPr bwMode="auto">
          <a:xfrm>
            <a:off x="7578926" y="3551420"/>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1" name="TextBox 30">
            <a:extLst>
              <a:ext uri="{FF2B5EF4-FFF2-40B4-BE49-F238E27FC236}">
                <a16:creationId xmlns:a16="http://schemas.microsoft.com/office/drawing/2014/main" id="{C2EF02B7-74BD-4473-8BCC-AA6860258615}"/>
              </a:ext>
            </a:extLst>
          </p:cNvPr>
          <p:cNvSpPr txBox="1"/>
          <p:nvPr/>
        </p:nvSpPr>
        <p:spPr bwMode="auto">
          <a:xfrm>
            <a:off x="8468554" y="3763027"/>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2" name="TextBox 31">
            <a:extLst>
              <a:ext uri="{FF2B5EF4-FFF2-40B4-BE49-F238E27FC236}">
                <a16:creationId xmlns:a16="http://schemas.microsoft.com/office/drawing/2014/main" id="{B0C76A0D-0F51-4F9C-90CB-4B41E6872CA9}"/>
              </a:ext>
            </a:extLst>
          </p:cNvPr>
          <p:cNvSpPr txBox="1"/>
          <p:nvPr/>
        </p:nvSpPr>
        <p:spPr bwMode="auto">
          <a:xfrm>
            <a:off x="8468547" y="3738975"/>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3" name="TextBox 32">
            <a:extLst>
              <a:ext uri="{FF2B5EF4-FFF2-40B4-BE49-F238E27FC236}">
                <a16:creationId xmlns:a16="http://schemas.microsoft.com/office/drawing/2014/main" id="{5145F3CE-7E6C-4BDF-9AF8-DD9CA5FD6171}"/>
              </a:ext>
            </a:extLst>
          </p:cNvPr>
          <p:cNvSpPr txBox="1"/>
          <p:nvPr/>
        </p:nvSpPr>
        <p:spPr bwMode="auto">
          <a:xfrm>
            <a:off x="8468541" y="3672038"/>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4" name="TextBox 33">
            <a:extLst>
              <a:ext uri="{FF2B5EF4-FFF2-40B4-BE49-F238E27FC236}">
                <a16:creationId xmlns:a16="http://schemas.microsoft.com/office/drawing/2014/main" id="{AB06F4AB-02B5-47AE-B9F3-765ABA286A87}"/>
              </a:ext>
            </a:extLst>
          </p:cNvPr>
          <p:cNvSpPr txBox="1"/>
          <p:nvPr/>
        </p:nvSpPr>
        <p:spPr bwMode="auto">
          <a:xfrm>
            <a:off x="9368200" y="3865301"/>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5" name="TextBox 34">
            <a:extLst>
              <a:ext uri="{FF2B5EF4-FFF2-40B4-BE49-F238E27FC236}">
                <a16:creationId xmlns:a16="http://schemas.microsoft.com/office/drawing/2014/main" id="{E2682B7B-BC88-4762-99E0-7297214A9557}"/>
              </a:ext>
            </a:extLst>
          </p:cNvPr>
          <p:cNvSpPr txBox="1"/>
          <p:nvPr/>
        </p:nvSpPr>
        <p:spPr bwMode="auto">
          <a:xfrm>
            <a:off x="10271655" y="3411945"/>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6" name="TextBox 35">
            <a:extLst>
              <a:ext uri="{FF2B5EF4-FFF2-40B4-BE49-F238E27FC236}">
                <a16:creationId xmlns:a16="http://schemas.microsoft.com/office/drawing/2014/main" id="{544C2C90-D3FA-4BF7-98B1-E29795D81E17}"/>
              </a:ext>
            </a:extLst>
          </p:cNvPr>
          <p:cNvSpPr txBox="1"/>
          <p:nvPr/>
        </p:nvSpPr>
        <p:spPr bwMode="auto">
          <a:xfrm>
            <a:off x="10274321" y="3508022"/>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7" name="TextBox 36">
            <a:extLst>
              <a:ext uri="{FF2B5EF4-FFF2-40B4-BE49-F238E27FC236}">
                <a16:creationId xmlns:a16="http://schemas.microsoft.com/office/drawing/2014/main" id="{C8B71293-7571-4E38-AC75-D71BBD312176}"/>
              </a:ext>
            </a:extLst>
          </p:cNvPr>
          <p:cNvSpPr txBox="1"/>
          <p:nvPr/>
        </p:nvSpPr>
        <p:spPr bwMode="auto">
          <a:xfrm>
            <a:off x="10274307" y="3566345"/>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8" name="TextBox 37">
            <a:extLst>
              <a:ext uri="{FF2B5EF4-FFF2-40B4-BE49-F238E27FC236}">
                <a16:creationId xmlns:a16="http://schemas.microsoft.com/office/drawing/2014/main" id="{6DF8F8FE-CE26-42EF-9B82-8D67889A0FF2}"/>
              </a:ext>
            </a:extLst>
          </p:cNvPr>
          <p:cNvSpPr txBox="1"/>
          <p:nvPr/>
        </p:nvSpPr>
        <p:spPr bwMode="auto">
          <a:xfrm>
            <a:off x="10274286" y="3640117"/>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39" name="TextBox 38">
            <a:extLst>
              <a:ext uri="{FF2B5EF4-FFF2-40B4-BE49-F238E27FC236}">
                <a16:creationId xmlns:a16="http://schemas.microsoft.com/office/drawing/2014/main" id="{451EFAC8-D0CF-4BBB-84C9-7F279B55C234}"/>
              </a:ext>
            </a:extLst>
          </p:cNvPr>
          <p:cNvSpPr txBox="1"/>
          <p:nvPr/>
        </p:nvSpPr>
        <p:spPr bwMode="auto">
          <a:xfrm>
            <a:off x="10274270" y="3658983"/>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0" name="TextBox 39">
            <a:extLst>
              <a:ext uri="{FF2B5EF4-FFF2-40B4-BE49-F238E27FC236}">
                <a16:creationId xmlns:a16="http://schemas.microsoft.com/office/drawing/2014/main" id="{3074F520-CB43-4138-8E55-B271C5777D46}"/>
              </a:ext>
            </a:extLst>
          </p:cNvPr>
          <p:cNvSpPr txBox="1"/>
          <p:nvPr/>
        </p:nvSpPr>
        <p:spPr bwMode="auto">
          <a:xfrm>
            <a:off x="10274255" y="3734467"/>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1" name="TextBox 40">
            <a:extLst>
              <a:ext uri="{FF2B5EF4-FFF2-40B4-BE49-F238E27FC236}">
                <a16:creationId xmlns:a16="http://schemas.microsoft.com/office/drawing/2014/main" id="{77C18BB6-4735-4FB6-B076-5D69A2330EBF}"/>
              </a:ext>
            </a:extLst>
          </p:cNvPr>
          <p:cNvSpPr txBox="1"/>
          <p:nvPr/>
        </p:nvSpPr>
        <p:spPr bwMode="auto">
          <a:xfrm>
            <a:off x="10274242" y="3755045"/>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2" name="TextBox 41">
            <a:extLst>
              <a:ext uri="{FF2B5EF4-FFF2-40B4-BE49-F238E27FC236}">
                <a16:creationId xmlns:a16="http://schemas.microsoft.com/office/drawing/2014/main" id="{037C09FE-AC5A-4CE4-9804-A3E1C864AE13}"/>
              </a:ext>
            </a:extLst>
          </p:cNvPr>
          <p:cNvSpPr txBox="1"/>
          <p:nvPr/>
        </p:nvSpPr>
        <p:spPr bwMode="auto">
          <a:xfrm>
            <a:off x="10274240" y="3784200"/>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3" name="TextBox 42">
            <a:extLst>
              <a:ext uri="{FF2B5EF4-FFF2-40B4-BE49-F238E27FC236}">
                <a16:creationId xmlns:a16="http://schemas.microsoft.com/office/drawing/2014/main" id="{95B0B120-E11E-433F-A4A0-27A0874B0E92}"/>
              </a:ext>
            </a:extLst>
          </p:cNvPr>
          <p:cNvSpPr txBox="1"/>
          <p:nvPr/>
        </p:nvSpPr>
        <p:spPr bwMode="auto">
          <a:xfrm>
            <a:off x="10274231" y="3801359"/>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4" name="TextBox 43">
            <a:extLst>
              <a:ext uri="{FF2B5EF4-FFF2-40B4-BE49-F238E27FC236}">
                <a16:creationId xmlns:a16="http://schemas.microsoft.com/office/drawing/2014/main" id="{557963D2-5931-49FA-A9AD-6C816F8C44AF}"/>
              </a:ext>
            </a:extLst>
          </p:cNvPr>
          <p:cNvSpPr txBox="1"/>
          <p:nvPr/>
        </p:nvSpPr>
        <p:spPr bwMode="auto">
          <a:xfrm>
            <a:off x="10274216" y="3830525"/>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5" name="TextBox 44">
            <a:extLst>
              <a:ext uri="{FF2B5EF4-FFF2-40B4-BE49-F238E27FC236}">
                <a16:creationId xmlns:a16="http://schemas.microsoft.com/office/drawing/2014/main" id="{AC875242-9AFF-4015-B8FC-490D66995CC9}"/>
              </a:ext>
            </a:extLst>
          </p:cNvPr>
          <p:cNvSpPr txBox="1"/>
          <p:nvPr/>
        </p:nvSpPr>
        <p:spPr bwMode="auto">
          <a:xfrm>
            <a:off x="10274195" y="3840853"/>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6" name="TextBox 45">
            <a:extLst>
              <a:ext uri="{FF2B5EF4-FFF2-40B4-BE49-F238E27FC236}">
                <a16:creationId xmlns:a16="http://schemas.microsoft.com/office/drawing/2014/main" id="{8214188A-03E0-4239-B625-B95B56B5875C}"/>
              </a:ext>
            </a:extLst>
          </p:cNvPr>
          <p:cNvSpPr txBox="1"/>
          <p:nvPr/>
        </p:nvSpPr>
        <p:spPr bwMode="auto">
          <a:xfrm>
            <a:off x="10275569" y="3270948"/>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7" name="TextBox 46">
            <a:extLst>
              <a:ext uri="{FF2B5EF4-FFF2-40B4-BE49-F238E27FC236}">
                <a16:creationId xmlns:a16="http://schemas.microsoft.com/office/drawing/2014/main" id="{1E7C90A3-2B17-4FD5-AF8B-3C23E99FE65C}"/>
              </a:ext>
            </a:extLst>
          </p:cNvPr>
          <p:cNvSpPr txBox="1"/>
          <p:nvPr/>
        </p:nvSpPr>
        <p:spPr bwMode="auto">
          <a:xfrm>
            <a:off x="9352431" y="3290322"/>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8" name="TextBox 47">
            <a:extLst>
              <a:ext uri="{FF2B5EF4-FFF2-40B4-BE49-F238E27FC236}">
                <a16:creationId xmlns:a16="http://schemas.microsoft.com/office/drawing/2014/main" id="{B6CB3BF5-335D-418C-AF13-2F6A2A0AD708}"/>
              </a:ext>
            </a:extLst>
          </p:cNvPr>
          <p:cNvSpPr txBox="1"/>
          <p:nvPr/>
        </p:nvSpPr>
        <p:spPr bwMode="auto">
          <a:xfrm>
            <a:off x="10274192" y="2960884"/>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49" name="TextBox 48">
            <a:extLst>
              <a:ext uri="{FF2B5EF4-FFF2-40B4-BE49-F238E27FC236}">
                <a16:creationId xmlns:a16="http://schemas.microsoft.com/office/drawing/2014/main" id="{DC9A4A50-2858-4A1A-A6EF-1DE3A270E0F3}"/>
              </a:ext>
            </a:extLst>
          </p:cNvPr>
          <p:cNvSpPr txBox="1"/>
          <p:nvPr/>
        </p:nvSpPr>
        <p:spPr bwMode="auto">
          <a:xfrm>
            <a:off x="10270387" y="5296876"/>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50" name="TextBox 49">
            <a:extLst>
              <a:ext uri="{FF2B5EF4-FFF2-40B4-BE49-F238E27FC236}">
                <a16:creationId xmlns:a16="http://schemas.microsoft.com/office/drawing/2014/main" id="{56206F15-DA56-45B5-86AE-779CE319A626}"/>
              </a:ext>
            </a:extLst>
          </p:cNvPr>
          <p:cNvSpPr txBox="1"/>
          <p:nvPr/>
        </p:nvSpPr>
        <p:spPr bwMode="auto">
          <a:xfrm>
            <a:off x="10267621" y="5347960"/>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sp>
        <p:nvSpPr>
          <p:cNvPr id="51" name="TextBox 50">
            <a:extLst>
              <a:ext uri="{FF2B5EF4-FFF2-40B4-BE49-F238E27FC236}">
                <a16:creationId xmlns:a16="http://schemas.microsoft.com/office/drawing/2014/main" id="{CC150542-C2DC-454C-A32D-49F673F4A824}"/>
              </a:ext>
            </a:extLst>
          </p:cNvPr>
          <p:cNvSpPr txBox="1"/>
          <p:nvPr/>
        </p:nvSpPr>
        <p:spPr bwMode="auto">
          <a:xfrm>
            <a:off x="10268992" y="5362049"/>
            <a:ext cx="377480" cy="18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500" b="0" dirty="0">
                <a:solidFill>
                  <a:schemeClr val="bg1"/>
                </a:solidFill>
                <a:latin typeface="Calibri" panose="020F0502020204030204" pitchFamily="34" charset="0"/>
              </a:rPr>
              <a:t>●</a:t>
            </a:r>
          </a:p>
        </p:txBody>
      </p:sp>
      <p:cxnSp>
        <p:nvCxnSpPr>
          <p:cNvPr id="52" name="Straight Connector 51">
            <a:extLst>
              <a:ext uri="{FF2B5EF4-FFF2-40B4-BE49-F238E27FC236}">
                <a16:creationId xmlns:a16="http://schemas.microsoft.com/office/drawing/2014/main" id="{92649DC4-D33C-43DD-82E9-7523BCE805F5}"/>
              </a:ext>
            </a:extLst>
          </p:cNvPr>
          <p:cNvCxnSpPr>
            <a:cxnSpLocks/>
          </p:cNvCxnSpPr>
          <p:nvPr/>
        </p:nvCxnSpPr>
        <p:spPr bwMode="auto">
          <a:xfrm>
            <a:off x="7644895" y="3075979"/>
            <a:ext cx="2653801" cy="0"/>
          </a:xfrm>
          <a:prstGeom prst="line">
            <a:avLst/>
          </a:prstGeom>
          <a:noFill/>
          <a:ln w="12700"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AD3781B-E1CE-4945-B4B3-E9B0678D2AA7}"/>
              </a:ext>
            </a:extLst>
          </p:cNvPr>
          <p:cNvCxnSpPr>
            <a:cxnSpLocks/>
          </p:cNvCxnSpPr>
          <p:nvPr/>
        </p:nvCxnSpPr>
        <p:spPr bwMode="auto">
          <a:xfrm>
            <a:off x="8535257" y="3270950"/>
            <a:ext cx="1789864" cy="0"/>
          </a:xfrm>
          <a:prstGeom prst="line">
            <a:avLst/>
          </a:prstGeom>
          <a:noFill/>
          <a:ln w="12700"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75D9914-75DA-4F43-A779-1B5EC4C79450}"/>
              </a:ext>
            </a:extLst>
          </p:cNvPr>
          <p:cNvCxnSpPr>
            <a:cxnSpLocks/>
          </p:cNvCxnSpPr>
          <p:nvPr/>
        </p:nvCxnSpPr>
        <p:spPr bwMode="auto">
          <a:xfrm>
            <a:off x="9439542" y="3488800"/>
            <a:ext cx="912006" cy="0"/>
          </a:xfrm>
          <a:prstGeom prst="line">
            <a:avLst/>
          </a:prstGeom>
          <a:noFill/>
          <a:ln w="12700"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1D122F3-E35E-409E-A46C-B7E560AA4089}"/>
              </a:ext>
            </a:extLst>
          </p:cNvPr>
          <p:cNvCxnSpPr>
            <a:cxnSpLocks/>
          </p:cNvCxnSpPr>
          <p:nvPr/>
        </p:nvCxnSpPr>
        <p:spPr bwMode="auto">
          <a:xfrm>
            <a:off x="7662442" y="5757847"/>
            <a:ext cx="1828801" cy="0"/>
          </a:xfrm>
          <a:prstGeom prst="line">
            <a:avLst/>
          </a:prstGeom>
          <a:noFill/>
          <a:ln w="12700"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5199711-A7CF-4626-9712-35E5D6EEA911}"/>
              </a:ext>
            </a:extLst>
          </p:cNvPr>
          <p:cNvCxnSpPr>
            <a:cxnSpLocks/>
          </p:cNvCxnSpPr>
          <p:nvPr/>
        </p:nvCxnSpPr>
        <p:spPr bwMode="auto">
          <a:xfrm flipV="1">
            <a:off x="7676781" y="5477602"/>
            <a:ext cx="914400" cy="0"/>
          </a:xfrm>
          <a:prstGeom prst="line">
            <a:avLst/>
          </a:prstGeom>
          <a:noFill/>
          <a:ln w="12700"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2DEEE4BC-3CA0-4118-9227-FB4C6CE2BDBE}"/>
              </a:ext>
            </a:extLst>
          </p:cNvPr>
          <p:cNvSpPr txBox="1"/>
          <p:nvPr/>
        </p:nvSpPr>
        <p:spPr bwMode="auto">
          <a:xfrm>
            <a:off x="8512010" y="2827633"/>
            <a:ext cx="67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1.0</a:t>
            </a:r>
            <a:endParaRPr lang="en-US" sz="1400" b="0" i="1"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064FE644-7091-4A58-A776-E6AB1B980D8E}"/>
              </a:ext>
            </a:extLst>
          </p:cNvPr>
          <p:cNvSpPr txBox="1"/>
          <p:nvPr/>
        </p:nvSpPr>
        <p:spPr bwMode="auto">
          <a:xfrm>
            <a:off x="9058384" y="3028733"/>
            <a:ext cx="76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.002</a:t>
            </a:r>
            <a:endParaRPr lang="en-US" sz="1400" b="0" i="1"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B9C29585-E1C6-4DA5-823D-79240DFA6DFF}"/>
              </a:ext>
            </a:extLst>
          </p:cNvPr>
          <p:cNvSpPr txBox="1"/>
          <p:nvPr/>
        </p:nvSpPr>
        <p:spPr bwMode="auto">
          <a:xfrm>
            <a:off x="9524514" y="3255905"/>
            <a:ext cx="76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&lt;</a:t>
            </a:r>
            <a:r>
              <a:rPr lang="en-US" sz="1400" b="0" dirty="0">
                <a:solidFill>
                  <a:schemeClr val="bg1"/>
                </a:solidFill>
                <a:latin typeface="Calibri" panose="020F0502020204030204" pitchFamily="34" charset="0"/>
              </a:rPr>
              <a:t> .001</a:t>
            </a:r>
            <a:endParaRPr lang="en-US" sz="1400" b="0" i="1"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861B13AE-B751-4C01-995B-4D42EE431C77}"/>
              </a:ext>
            </a:extLst>
          </p:cNvPr>
          <p:cNvSpPr txBox="1"/>
          <p:nvPr/>
        </p:nvSpPr>
        <p:spPr bwMode="auto">
          <a:xfrm>
            <a:off x="7737114" y="5427773"/>
            <a:ext cx="76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.066</a:t>
            </a:r>
            <a:endParaRPr lang="en-US" sz="1400" b="0" i="1" dirty="0">
              <a:solidFill>
                <a:schemeClr val="bg1"/>
              </a:solidFill>
              <a:latin typeface="Calibri" panose="020F0502020204030204" pitchFamily="34" charset="0"/>
            </a:endParaRPr>
          </a:p>
        </p:txBody>
      </p:sp>
      <p:sp>
        <p:nvSpPr>
          <p:cNvPr id="61" name="TextBox 60">
            <a:extLst>
              <a:ext uri="{FF2B5EF4-FFF2-40B4-BE49-F238E27FC236}">
                <a16:creationId xmlns:a16="http://schemas.microsoft.com/office/drawing/2014/main" id="{AD63D0BF-CE73-4FFD-93CF-A46CF3A6631E}"/>
              </a:ext>
            </a:extLst>
          </p:cNvPr>
          <p:cNvSpPr txBox="1"/>
          <p:nvPr/>
        </p:nvSpPr>
        <p:spPr bwMode="auto">
          <a:xfrm>
            <a:off x="8192566" y="5699616"/>
            <a:ext cx="76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.004</a:t>
            </a:r>
            <a:endParaRPr lang="en-US" sz="1400" b="0" i="1" dirty="0">
              <a:solidFill>
                <a:schemeClr val="bg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CA75C8CF-F3FB-4A7B-A95D-6DBC120B8044}"/>
              </a:ext>
            </a:extLst>
          </p:cNvPr>
          <p:cNvCxnSpPr/>
          <p:nvPr/>
        </p:nvCxnSpPr>
        <p:spPr bwMode="auto">
          <a:xfrm flipH="1">
            <a:off x="7083639" y="3127292"/>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357ADE5-E6DB-4CE1-920E-DA01EFA67B43}"/>
              </a:ext>
            </a:extLst>
          </p:cNvPr>
          <p:cNvCxnSpPr/>
          <p:nvPr/>
        </p:nvCxnSpPr>
        <p:spPr bwMode="auto">
          <a:xfrm flipH="1">
            <a:off x="7083639" y="3979831"/>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ADACC6E-E776-4A24-8896-51EFAC47F11D}"/>
              </a:ext>
            </a:extLst>
          </p:cNvPr>
          <p:cNvCxnSpPr/>
          <p:nvPr/>
        </p:nvCxnSpPr>
        <p:spPr bwMode="auto">
          <a:xfrm flipH="1">
            <a:off x="7083639" y="4833321"/>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AA54DDB-D152-4E7B-BCB2-A57C2DFBA253}"/>
              </a:ext>
            </a:extLst>
          </p:cNvPr>
          <p:cNvCxnSpPr/>
          <p:nvPr/>
        </p:nvCxnSpPr>
        <p:spPr bwMode="auto">
          <a:xfrm flipH="1">
            <a:off x="7083639" y="5681285"/>
            <a:ext cx="74378" cy="0"/>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44B33006-E608-4E66-9A35-2DB818BEEC87}"/>
              </a:ext>
            </a:extLst>
          </p:cNvPr>
          <p:cNvSpPr txBox="1"/>
          <p:nvPr/>
        </p:nvSpPr>
        <p:spPr bwMode="auto">
          <a:xfrm>
            <a:off x="6755755" y="2977564"/>
            <a:ext cx="3674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7" name="TextBox 66">
            <a:extLst>
              <a:ext uri="{FF2B5EF4-FFF2-40B4-BE49-F238E27FC236}">
                <a16:creationId xmlns:a16="http://schemas.microsoft.com/office/drawing/2014/main" id="{8511B269-7B2F-4211-B4D4-C75F70B3C5C6}"/>
              </a:ext>
            </a:extLst>
          </p:cNvPr>
          <p:cNvSpPr txBox="1"/>
          <p:nvPr/>
        </p:nvSpPr>
        <p:spPr bwMode="auto">
          <a:xfrm>
            <a:off x="6755755" y="3825503"/>
            <a:ext cx="3674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8" name="TextBox 67">
            <a:extLst>
              <a:ext uri="{FF2B5EF4-FFF2-40B4-BE49-F238E27FC236}">
                <a16:creationId xmlns:a16="http://schemas.microsoft.com/office/drawing/2014/main" id="{F634A74D-502B-46B4-BD8D-BA3D075CAB9D}"/>
              </a:ext>
            </a:extLst>
          </p:cNvPr>
          <p:cNvSpPr txBox="1"/>
          <p:nvPr/>
        </p:nvSpPr>
        <p:spPr bwMode="auto">
          <a:xfrm>
            <a:off x="6853379" y="468842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9" name="TextBox 68">
            <a:extLst>
              <a:ext uri="{FF2B5EF4-FFF2-40B4-BE49-F238E27FC236}">
                <a16:creationId xmlns:a16="http://schemas.microsoft.com/office/drawing/2014/main" id="{9C87285A-7B22-4B37-9C2A-33826F7D2C25}"/>
              </a:ext>
            </a:extLst>
          </p:cNvPr>
          <p:cNvSpPr txBox="1"/>
          <p:nvPr/>
        </p:nvSpPr>
        <p:spPr bwMode="auto">
          <a:xfrm>
            <a:off x="6696097" y="552425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5" name="TextBox 74">
            <a:extLst>
              <a:ext uri="{FF2B5EF4-FFF2-40B4-BE49-F238E27FC236}">
                <a16:creationId xmlns:a16="http://schemas.microsoft.com/office/drawing/2014/main" id="{10C516C1-865B-4DF8-852B-04C52CE96B01}"/>
              </a:ext>
            </a:extLst>
          </p:cNvPr>
          <p:cNvSpPr txBox="1"/>
          <p:nvPr/>
        </p:nvSpPr>
        <p:spPr bwMode="auto">
          <a:xfrm rot="16200000">
            <a:off x="5374302" y="4297229"/>
            <a:ext cx="2413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Change in Weight From BL (%)</a:t>
            </a:r>
          </a:p>
        </p:txBody>
      </p:sp>
      <p:cxnSp>
        <p:nvCxnSpPr>
          <p:cNvPr id="145" name="Straight Connector 144">
            <a:extLst>
              <a:ext uri="{FF2B5EF4-FFF2-40B4-BE49-F238E27FC236}">
                <a16:creationId xmlns:a16="http://schemas.microsoft.com/office/drawing/2014/main" id="{5988A314-6DC5-4088-9266-4A24E0D2364C}"/>
              </a:ext>
            </a:extLst>
          </p:cNvPr>
          <p:cNvCxnSpPr/>
          <p:nvPr/>
        </p:nvCxnSpPr>
        <p:spPr bwMode="auto">
          <a:xfrm>
            <a:off x="7166696" y="3108370"/>
            <a:ext cx="0" cy="2587752"/>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163723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D7FFD-7BFE-4A2B-857D-28F94A78FB42}"/>
              </a:ext>
            </a:extLst>
          </p:cNvPr>
          <p:cNvSpPr>
            <a:spLocks noGrp="1"/>
          </p:cNvSpPr>
          <p:nvPr>
            <p:ph type="title"/>
          </p:nvPr>
        </p:nvSpPr>
        <p:spPr/>
        <p:txBody>
          <a:bodyPr/>
          <a:lstStyle/>
          <a:p>
            <a:r>
              <a:rPr lang="en-US" i="1" dirty="0"/>
              <a:t>CYP2B6 </a:t>
            </a:r>
            <a:r>
              <a:rPr lang="en-US" dirty="0"/>
              <a:t>Genotype and EFV-Based ART: </a:t>
            </a:r>
            <a:br>
              <a:rPr lang="en-US" dirty="0"/>
            </a:br>
            <a:r>
              <a:rPr lang="en-US" dirty="0"/>
              <a:t>Change in Limb Fat From BL to Wk 48 by Sex</a:t>
            </a:r>
          </a:p>
        </p:txBody>
      </p:sp>
      <p:sp>
        <p:nvSpPr>
          <p:cNvPr id="3" name="Content Placeholder 2">
            <a:extLst>
              <a:ext uri="{FF2B5EF4-FFF2-40B4-BE49-F238E27FC236}">
                <a16:creationId xmlns:a16="http://schemas.microsoft.com/office/drawing/2014/main" id="{7AC7A4C8-46DD-42AA-9146-67D302CA15DA}"/>
              </a:ext>
            </a:extLst>
          </p:cNvPr>
          <p:cNvSpPr>
            <a:spLocks noGrp="1"/>
          </p:cNvSpPr>
          <p:nvPr>
            <p:ph sz="half" idx="1"/>
          </p:nvPr>
        </p:nvSpPr>
        <p:spPr/>
        <p:txBody>
          <a:bodyPr/>
          <a:lstStyle/>
          <a:p>
            <a:r>
              <a:rPr lang="en-US" dirty="0"/>
              <a:t>Among women treated with </a:t>
            </a:r>
            <a:r>
              <a:rPr lang="en-US" b="1" dirty="0">
                <a:solidFill>
                  <a:schemeClr val="accent4"/>
                </a:solidFill>
              </a:rPr>
              <a:t>EFV/FTC/TDF</a:t>
            </a:r>
            <a:r>
              <a:rPr lang="en-US" dirty="0"/>
              <a:t>, percent change in limb fat was significantly lower in slow metabolizers vs intermediate and extensive metabolizers (</a:t>
            </a:r>
            <a:r>
              <a:rPr lang="en-US" i="1" dirty="0"/>
              <a:t>P </a:t>
            </a:r>
            <a:r>
              <a:rPr lang="en-US" dirty="0"/>
              <a:t>= .012 and </a:t>
            </a:r>
            <a:br>
              <a:rPr lang="en-US" dirty="0"/>
            </a:br>
            <a:r>
              <a:rPr lang="en-US" i="1" dirty="0"/>
              <a:t>P </a:t>
            </a:r>
            <a:r>
              <a:rPr lang="en-US" dirty="0"/>
              <a:t>= .008, respectively)</a:t>
            </a:r>
          </a:p>
          <a:p>
            <a:pPr lvl="1"/>
            <a:r>
              <a:rPr lang="en-US" dirty="0"/>
              <a:t>No significant differences between any metabolizer category vs female patients treated with </a:t>
            </a:r>
            <a:r>
              <a:rPr lang="en-US" b="1" dirty="0">
                <a:solidFill>
                  <a:schemeClr val="accent3"/>
                </a:solidFill>
              </a:rPr>
              <a:t>DTG + FTC/TDF </a:t>
            </a:r>
            <a:br>
              <a:rPr lang="en-US" b="1" dirty="0">
                <a:solidFill>
                  <a:schemeClr val="accent3"/>
                </a:solidFill>
              </a:rPr>
            </a:br>
            <a:r>
              <a:rPr lang="en-US" dirty="0"/>
              <a:t>(all </a:t>
            </a:r>
            <a:r>
              <a:rPr lang="en-US" i="1" dirty="0"/>
              <a:t>P </a:t>
            </a:r>
            <a:r>
              <a:rPr lang="en-US" dirty="0"/>
              <a:t>&gt; .05)</a:t>
            </a:r>
          </a:p>
        </p:txBody>
      </p:sp>
      <p:sp>
        <p:nvSpPr>
          <p:cNvPr id="11" name="Content Placeholder 10">
            <a:extLst>
              <a:ext uri="{FF2B5EF4-FFF2-40B4-BE49-F238E27FC236}">
                <a16:creationId xmlns:a16="http://schemas.microsoft.com/office/drawing/2014/main" id="{CFE9A3A8-9C70-417F-B50F-6FB3E3F12DCC}"/>
              </a:ext>
            </a:extLst>
          </p:cNvPr>
          <p:cNvSpPr>
            <a:spLocks noGrp="1"/>
          </p:cNvSpPr>
          <p:nvPr>
            <p:ph sz="half" idx="2"/>
          </p:nvPr>
        </p:nvSpPr>
        <p:spPr/>
        <p:txBody>
          <a:bodyPr/>
          <a:lstStyle/>
          <a:p>
            <a:r>
              <a:rPr lang="en-US" dirty="0"/>
              <a:t>Among men treated with </a:t>
            </a:r>
            <a:r>
              <a:rPr lang="en-US" b="1" dirty="0">
                <a:solidFill>
                  <a:schemeClr val="accent4"/>
                </a:solidFill>
              </a:rPr>
              <a:t>EFV/FTC/TDF</a:t>
            </a:r>
            <a:r>
              <a:rPr lang="en-US" dirty="0"/>
              <a:t>, no significant differences observed in percent change in limb fat between slow, intermediate, and extensive metabolizers </a:t>
            </a:r>
            <a:br>
              <a:rPr lang="en-US" dirty="0"/>
            </a:br>
            <a:r>
              <a:rPr lang="en-US" dirty="0"/>
              <a:t>(all </a:t>
            </a:r>
            <a:r>
              <a:rPr lang="en-US" i="1" dirty="0"/>
              <a:t>P </a:t>
            </a:r>
            <a:r>
              <a:rPr lang="en-US" dirty="0"/>
              <a:t>= 1.000)</a:t>
            </a:r>
          </a:p>
          <a:p>
            <a:pPr lvl="1"/>
            <a:r>
              <a:rPr lang="en-US" dirty="0"/>
              <a:t>No significant differences observed between any metabolizer category vs male patients treated with </a:t>
            </a:r>
            <a:r>
              <a:rPr lang="en-US" b="1" dirty="0">
                <a:solidFill>
                  <a:schemeClr val="accent3"/>
                </a:solidFill>
              </a:rPr>
              <a:t>DTG + FTC/TDF </a:t>
            </a:r>
            <a:r>
              <a:rPr lang="en-US" dirty="0"/>
              <a:t>(all </a:t>
            </a:r>
            <a:r>
              <a:rPr lang="en-US" i="1" dirty="0"/>
              <a:t>P </a:t>
            </a:r>
            <a:r>
              <a:rPr lang="en-US" dirty="0"/>
              <a:t>= 1.000)</a:t>
            </a:r>
          </a:p>
          <a:p>
            <a:endParaRPr lang="en-US" dirty="0"/>
          </a:p>
        </p:txBody>
      </p:sp>
      <p:sp>
        <p:nvSpPr>
          <p:cNvPr id="4" name="Text Box 15">
            <a:extLst>
              <a:ext uri="{FF2B5EF4-FFF2-40B4-BE49-F238E27FC236}">
                <a16:creationId xmlns:a16="http://schemas.microsoft.com/office/drawing/2014/main" id="{1B0CC4D5-9031-4EAB-932C-AC085C5C47E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Griesel. CROI 2020. Abstr 82.</a:t>
            </a:r>
          </a:p>
        </p:txBody>
      </p:sp>
      <p:grpSp>
        <p:nvGrpSpPr>
          <p:cNvPr id="5" name="Group 7">
            <a:extLst>
              <a:ext uri="{FF2B5EF4-FFF2-40B4-BE49-F238E27FC236}">
                <a16:creationId xmlns:a16="http://schemas.microsoft.com/office/drawing/2014/main" id="{22CBE1DC-6690-4AF7-A3CD-A41666BC34B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C47EC1BF-EC32-41B8-A945-9F30359BFFA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46C86C5-3E0E-4B72-B1E4-460A4EEB39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24213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0FE7A-7052-4EFB-82CB-072D2D24A296}"/>
              </a:ext>
            </a:extLst>
          </p:cNvPr>
          <p:cNvSpPr>
            <a:spLocks noGrp="1"/>
          </p:cNvSpPr>
          <p:nvPr>
            <p:ph type="title"/>
          </p:nvPr>
        </p:nvSpPr>
        <p:spPr/>
        <p:txBody>
          <a:bodyPr/>
          <a:lstStyle/>
          <a:p>
            <a:r>
              <a:rPr lang="en-US" dirty="0"/>
              <a:t>HIV Treatment as Prevention</a:t>
            </a:r>
          </a:p>
        </p:txBody>
      </p:sp>
    </p:spTree>
    <p:extLst>
      <p:ext uri="{BB962C8B-B14F-4D97-AF65-F5344CB8AC3E}">
        <p14:creationId xmlns:p14="http://schemas.microsoft.com/office/powerpoint/2010/main" val="3193395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altLang="en-US" dirty="0"/>
              <a:t>TAIPAN</a:t>
            </a:r>
            <a:r>
              <a:rPr lang="en-US" dirty="0"/>
              <a:t>: Study Design</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r>
              <a:rPr lang="en-US" sz="2600" dirty="0"/>
              <a:t>Prospective, longitudinal cohort study from 2012-2017 in New South Wales and Victoria</a:t>
            </a:r>
            <a:r>
              <a:rPr lang="en-US" sz="2600" baseline="30000" dirty="0"/>
              <a:t>[1]</a:t>
            </a:r>
            <a:endParaRPr lang="en-US" sz="2600" dirty="0"/>
          </a:p>
          <a:p>
            <a:pPr lvl="1"/>
            <a:r>
              <a:rPr lang="en-US" sz="2400" dirty="0"/>
              <a:t>Represent ~ 57% of Australia’s population; study captures ~ 80% of gay and bisexual male population</a:t>
            </a:r>
          </a:p>
          <a:p>
            <a:pPr lvl="1"/>
            <a:r>
              <a:rPr lang="en-US" sz="2400" dirty="0"/>
              <a:t>Data extracted from deidentified EMRs of patients visiting publicly funded sexual health clinics (n = 34), general practices (n = 25), hospitals (n = 3), and peer-based HIV testing sites (n = 5)</a:t>
            </a:r>
            <a:r>
              <a:rPr lang="en-US" sz="2400" baseline="30000" dirty="0"/>
              <a:t>[1,2]</a:t>
            </a:r>
          </a:p>
          <a:p>
            <a:r>
              <a:rPr lang="en-US" sz="2600" dirty="0"/>
              <a:t>Study population: N = 115,982 men aged ≥ 16 yrs reporting same-sex partner(s) or orientation, or undergoing specific procedures (eg, anal swab for STI testing)</a:t>
            </a:r>
            <a:r>
              <a:rPr lang="en-US" sz="2600" baseline="30000" dirty="0"/>
              <a:t>[1,2]</a:t>
            </a:r>
            <a:endParaRPr lang="en-US" sz="2600" dirty="0"/>
          </a:p>
          <a:p>
            <a:pPr lvl="1"/>
            <a:r>
              <a:rPr lang="en-US" sz="2400" dirty="0"/>
              <a:t>HIV negative: n = 101,143; HIV positive at some point: n = 14,839</a:t>
            </a:r>
            <a:r>
              <a:rPr lang="en-US" sz="2400" baseline="30000" dirty="0"/>
              <a:t>[1]</a:t>
            </a:r>
            <a:endParaRPr lang="en-US" sz="2800" dirty="0"/>
          </a:p>
        </p:txBody>
      </p:sp>
      <p:sp>
        <p:nvSpPr>
          <p:cNvPr id="11" name="Text Box 15">
            <a:extLst>
              <a:ext uri="{FF2B5EF4-FFF2-40B4-BE49-F238E27FC236}">
                <a16:creationId xmlns:a16="http://schemas.microsoft.com/office/drawing/2014/main" id="{DC1753DB-1265-4309-A2E3-6939E03D365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Callander. CROI 2020. Abstr 48. 2. </a:t>
            </a:r>
            <a:r>
              <a:rPr lang="en-US" altLang="en-US" sz="1200" b="0" spc="-10" dirty="0">
                <a:solidFill>
                  <a:schemeClr val="bg2"/>
                </a:solidFill>
                <a:latin typeface="Calibri" panose="020F0502020204030204" pitchFamily="34" charset="0"/>
              </a:rPr>
              <a:t>Callander. BMC Infect Dis. 2016;16:752.</a:t>
            </a:r>
            <a:endParaRPr lang="en-US" altLang="en-US" sz="1200" b="0" spc="-10" dirty="0">
              <a:solidFill>
                <a:schemeClr val="bg2"/>
              </a:solidFill>
              <a:latin typeface="Calibri" panose="020F0502020204030204" pitchFamily="34" charset="0"/>
              <a:cs typeface="+mn-cs"/>
            </a:endParaRPr>
          </a:p>
        </p:txBody>
      </p:sp>
      <p:grpSp>
        <p:nvGrpSpPr>
          <p:cNvPr id="13" name="Group 7">
            <a:extLst>
              <a:ext uri="{FF2B5EF4-FFF2-40B4-BE49-F238E27FC236}">
                <a16:creationId xmlns:a16="http://schemas.microsoft.com/office/drawing/2014/main" id="{0EC75188-0448-49E0-8036-B427F6FAC764}"/>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58004F8F-A91E-4D72-BB06-F949965E90A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C1831D0E-A119-416E-8805-61AF9535136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05487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TAIPAN: Significant Correlations Between Community Viremia and HIV Incidence in Australian GBM</a:t>
            </a:r>
            <a:endParaRPr lang="en-US" dirty="0"/>
          </a:p>
        </p:txBody>
      </p:sp>
      <p:sp>
        <p:nvSpPr>
          <p:cNvPr id="28" name="Content Placeholder 27">
            <a:extLst>
              <a:ext uri="{FF2B5EF4-FFF2-40B4-BE49-F238E27FC236}">
                <a16:creationId xmlns:a16="http://schemas.microsoft.com/office/drawing/2014/main" id="{4AF92B35-3E9F-4979-AB4D-899F63658292}"/>
              </a:ext>
            </a:extLst>
          </p:cNvPr>
          <p:cNvSpPr>
            <a:spLocks noGrp="1"/>
          </p:cNvSpPr>
          <p:nvPr>
            <p:ph idx="1"/>
          </p:nvPr>
        </p:nvSpPr>
        <p:spPr/>
        <p:txBody>
          <a:bodyPr/>
          <a:lstStyle/>
          <a:p>
            <a:r>
              <a:rPr lang="en-US" sz="2000" dirty="0"/>
              <a:t>Statistically significant correlations between community viremia and HIV incidence in period before PrEP introduced (2012-2015; r = 0.90; </a:t>
            </a:r>
            <a:r>
              <a:rPr lang="en-US" sz="2000" i="1" dirty="0"/>
              <a:t>P</a:t>
            </a:r>
            <a:r>
              <a:rPr lang="en-US" sz="2000" dirty="0"/>
              <a:t> &lt; .001) and for entire study period (r = .94; </a:t>
            </a:r>
            <a:r>
              <a:rPr lang="en-US" sz="2000" i="1" dirty="0"/>
              <a:t>P</a:t>
            </a:r>
            <a:r>
              <a:rPr lang="en-US" sz="2000" dirty="0"/>
              <a:t> &lt; .001)</a:t>
            </a:r>
          </a:p>
        </p:txBody>
      </p:sp>
      <p:sp>
        <p:nvSpPr>
          <p:cNvPr id="17" name="Text Box 15">
            <a:extLst>
              <a:ext uri="{FF2B5EF4-FFF2-40B4-BE49-F238E27FC236}">
                <a16:creationId xmlns:a16="http://schemas.microsoft.com/office/drawing/2014/main" id="{782E260A-6FE2-407D-A7D5-9497CBC2C19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Callander. CROI 2020. Abstr 48. Reproduced with permission.</a:t>
            </a:r>
          </a:p>
        </p:txBody>
      </p:sp>
      <p:grpSp>
        <p:nvGrpSpPr>
          <p:cNvPr id="22" name="Group 7">
            <a:extLst>
              <a:ext uri="{FF2B5EF4-FFF2-40B4-BE49-F238E27FC236}">
                <a16:creationId xmlns:a16="http://schemas.microsoft.com/office/drawing/2014/main" id="{9744B0AB-CCA0-4CD3-9560-0DA8B58F368A}"/>
              </a:ext>
            </a:extLst>
          </p:cNvPr>
          <p:cNvGrpSpPr>
            <a:grpSpLocks/>
          </p:cNvGrpSpPr>
          <p:nvPr/>
        </p:nvGrpSpPr>
        <p:grpSpPr bwMode="auto">
          <a:xfrm>
            <a:off x="9389569" y="6216652"/>
            <a:ext cx="2488502" cy="447822"/>
            <a:chOff x="9527309" y="3551529"/>
            <a:chExt cx="2488502" cy="448324"/>
          </a:xfrm>
        </p:grpSpPr>
        <p:pic>
          <p:nvPicPr>
            <p:cNvPr id="23" name="Picture 9">
              <a:extLst>
                <a:ext uri="{FF2B5EF4-FFF2-40B4-BE49-F238E27FC236}">
                  <a16:creationId xmlns:a16="http://schemas.microsoft.com/office/drawing/2014/main" id="{4B5BB0E8-8668-4457-A14E-1D2B320311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 name="Rectangle 8">
              <a:extLst>
                <a:ext uri="{FF2B5EF4-FFF2-40B4-BE49-F238E27FC236}">
                  <a16:creationId xmlns:a16="http://schemas.microsoft.com/office/drawing/2014/main" id="{0369F496-B1D2-491E-A549-72C4EE02E00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429931B3-9A2A-4291-B76D-04B640EBC92F}"/>
              </a:ext>
            </a:extLst>
          </p:cNvPr>
          <p:cNvSpPr txBox="1"/>
          <p:nvPr/>
        </p:nvSpPr>
        <p:spPr bwMode="auto">
          <a:xfrm>
            <a:off x="8392645" y="4100431"/>
            <a:ext cx="1873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12.8%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 .001)</a:t>
            </a:r>
          </a:p>
        </p:txBody>
      </p:sp>
      <p:sp>
        <p:nvSpPr>
          <p:cNvPr id="10" name="TextBox 9">
            <a:extLst>
              <a:ext uri="{FF2B5EF4-FFF2-40B4-BE49-F238E27FC236}">
                <a16:creationId xmlns:a16="http://schemas.microsoft.com/office/drawing/2014/main" id="{D104C343-6F88-4114-8F23-068EFCFC82DC}"/>
              </a:ext>
            </a:extLst>
          </p:cNvPr>
          <p:cNvSpPr txBox="1"/>
          <p:nvPr/>
        </p:nvSpPr>
        <p:spPr bwMode="auto">
          <a:xfrm>
            <a:off x="7744593" y="5513776"/>
            <a:ext cx="2530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0.22/100 PY(</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 .001)</a:t>
            </a:r>
          </a:p>
        </p:txBody>
      </p:sp>
      <p:sp>
        <p:nvSpPr>
          <p:cNvPr id="11" name="TextBox 10">
            <a:extLst>
              <a:ext uri="{FF2B5EF4-FFF2-40B4-BE49-F238E27FC236}">
                <a16:creationId xmlns:a16="http://schemas.microsoft.com/office/drawing/2014/main" id="{BAFBD497-1539-4742-A84E-922D6260A973}"/>
              </a:ext>
            </a:extLst>
          </p:cNvPr>
          <p:cNvSpPr txBox="1"/>
          <p:nvPr/>
        </p:nvSpPr>
        <p:spPr bwMode="auto">
          <a:xfrm>
            <a:off x="2306650" y="4540397"/>
            <a:ext cx="25308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HIV incidence: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0.88/100 PY</a:t>
            </a:r>
          </a:p>
        </p:txBody>
      </p:sp>
      <p:sp>
        <p:nvSpPr>
          <p:cNvPr id="13" name="TextBox 12">
            <a:extLst>
              <a:ext uri="{FF2B5EF4-FFF2-40B4-BE49-F238E27FC236}">
                <a16:creationId xmlns:a16="http://schemas.microsoft.com/office/drawing/2014/main" id="{5F5FB3DC-15E3-4B4A-B87E-3670665882EA}"/>
              </a:ext>
            </a:extLst>
          </p:cNvPr>
          <p:cNvSpPr txBox="1"/>
          <p:nvPr/>
        </p:nvSpPr>
        <p:spPr bwMode="auto">
          <a:xfrm>
            <a:off x="2361322" y="2205096"/>
            <a:ext cx="25308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Community viremia:</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28.6%</a:t>
            </a:r>
          </a:p>
        </p:txBody>
      </p:sp>
      <p:sp>
        <p:nvSpPr>
          <p:cNvPr id="4" name="Freeform: Shape 3">
            <a:extLst>
              <a:ext uri="{FF2B5EF4-FFF2-40B4-BE49-F238E27FC236}">
                <a16:creationId xmlns:a16="http://schemas.microsoft.com/office/drawing/2014/main" id="{9967066F-6F03-4EFE-82CA-BE60707B6EA9}"/>
              </a:ext>
            </a:extLst>
          </p:cNvPr>
          <p:cNvSpPr/>
          <p:nvPr/>
        </p:nvSpPr>
        <p:spPr bwMode="auto">
          <a:xfrm>
            <a:off x="2227634" y="2247089"/>
            <a:ext cx="7568119" cy="3595338"/>
          </a:xfrm>
          <a:custGeom>
            <a:avLst/>
            <a:gdLst>
              <a:gd name="connsiteX0" fmla="*/ 7568119 w 7568119"/>
              <a:gd name="connsiteY0" fmla="*/ 3618690 h 3618690"/>
              <a:gd name="connsiteX1" fmla="*/ 0 w 7568119"/>
              <a:gd name="connsiteY1" fmla="*/ 3618690 h 3618690"/>
              <a:gd name="connsiteX2" fmla="*/ 0 w 7568119"/>
              <a:gd name="connsiteY2" fmla="*/ 0 h 3618690"/>
            </a:gdLst>
            <a:ahLst/>
            <a:cxnLst>
              <a:cxn ang="0">
                <a:pos x="connsiteX0" y="connsiteY0"/>
              </a:cxn>
              <a:cxn ang="0">
                <a:pos x="connsiteX1" y="connsiteY1"/>
              </a:cxn>
              <a:cxn ang="0">
                <a:pos x="connsiteX2" y="connsiteY2"/>
              </a:cxn>
            </a:cxnLst>
            <a:rect l="l" t="t" r="r" b="b"/>
            <a:pathLst>
              <a:path w="7568119" h="3618690">
                <a:moveTo>
                  <a:pt x="7568119" y="3618690"/>
                </a:moveTo>
                <a:lnTo>
                  <a:pt x="0" y="3618690"/>
                </a:lnTo>
                <a:lnTo>
                  <a:pt x="0" y="0"/>
                </a:lnTo>
              </a:path>
            </a:pathLst>
          </a:custGeom>
          <a:noFill/>
          <a:ln w="28575">
            <a:solidFill>
              <a:schemeClr val="bg1"/>
            </a:solidFill>
            <a:miter lim="800000"/>
            <a:headEnd/>
            <a:tailEnd/>
          </a:ln>
        </p:spPr>
        <p:txBody>
          <a:bodyPr rtlCol="0" anchor="ctr"/>
          <a:lstStyle/>
          <a:p>
            <a:pPr algn="ctr"/>
            <a:endParaRPr lang="en-US" dirty="0"/>
          </a:p>
        </p:txBody>
      </p:sp>
      <p:grpSp>
        <p:nvGrpSpPr>
          <p:cNvPr id="7" name="Group 6">
            <a:extLst>
              <a:ext uri="{FF2B5EF4-FFF2-40B4-BE49-F238E27FC236}">
                <a16:creationId xmlns:a16="http://schemas.microsoft.com/office/drawing/2014/main" id="{2964EC16-61E5-4557-902D-2DBE6A0D4EB8}"/>
              </a:ext>
            </a:extLst>
          </p:cNvPr>
          <p:cNvGrpSpPr/>
          <p:nvPr/>
        </p:nvGrpSpPr>
        <p:grpSpPr>
          <a:xfrm>
            <a:off x="2870420" y="5849877"/>
            <a:ext cx="6304059" cy="97699"/>
            <a:chOff x="2870420" y="5865779"/>
            <a:chExt cx="6304059" cy="97699"/>
          </a:xfrm>
        </p:grpSpPr>
        <p:cxnSp>
          <p:nvCxnSpPr>
            <p:cNvPr id="6" name="Straight Connector 5">
              <a:extLst>
                <a:ext uri="{FF2B5EF4-FFF2-40B4-BE49-F238E27FC236}">
                  <a16:creationId xmlns:a16="http://schemas.microsoft.com/office/drawing/2014/main" id="{EAF284D4-B142-441B-B1D1-DD68826AB9A3}"/>
                </a:ext>
              </a:extLst>
            </p:cNvPr>
            <p:cNvCxnSpPr/>
            <p:nvPr/>
          </p:nvCxnSpPr>
          <p:spPr bwMode="auto">
            <a:xfrm>
              <a:off x="2870420" y="5865779"/>
              <a:ext cx="0" cy="97699"/>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D503F3B-E796-421C-8CA2-A29591434B92}"/>
                </a:ext>
              </a:extLst>
            </p:cNvPr>
            <p:cNvCxnSpPr/>
            <p:nvPr/>
          </p:nvCxnSpPr>
          <p:spPr bwMode="auto">
            <a:xfrm>
              <a:off x="4131232" y="5865779"/>
              <a:ext cx="0" cy="97699"/>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CC1A555-3B3D-4F73-B7B9-CE1114D37A9C}"/>
                </a:ext>
              </a:extLst>
            </p:cNvPr>
            <p:cNvCxnSpPr/>
            <p:nvPr/>
          </p:nvCxnSpPr>
          <p:spPr bwMode="auto">
            <a:xfrm>
              <a:off x="5392044" y="5865779"/>
              <a:ext cx="0" cy="97699"/>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A8FE58C-FC5E-4D55-988F-8E133E792933}"/>
                </a:ext>
              </a:extLst>
            </p:cNvPr>
            <p:cNvCxnSpPr/>
            <p:nvPr/>
          </p:nvCxnSpPr>
          <p:spPr bwMode="auto">
            <a:xfrm>
              <a:off x="6652856" y="5865779"/>
              <a:ext cx="0" cy="9769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38D285D-6CC0-4D84-87D8-7CFD3DC36B62}"/>
                </a:ext>
              </a:extLst>
            </p:cNvPr>
            <p:cNvCxnSpPr/>
            <p:nvPr/>
          </p:nvCxnSpPr>
          <p:spPr bwMode="auto">
            <a:xfrm>
              <a:off x="7913668" y="5865779"/>
              <a:ext cx="0" cy="97699"/>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BAB7F17-A7DB-4C54-A87A-2F9CD0B0A687}"/>
                </a:ext>
              </a:extLst>
            </p:cNvPr>
            <p:cNvCxnSpPr/>
            <p:nvPr/>
          </p:nvCxnSpPr>
          <p:spPr bwMode="auto">
            <a:xfrm>
              <a:off x="9174479" y="5865779"/>
              <a:ext cx="0" cy="97699"/>
            </a:xfrm>
            <a:prstGeom prst="line">
              <a:avLst/>
            </a:prstGeom>
            <a:noFill/>
            <a:ln w="28575" cap="flat" cmpd="sng" algn="ctr">
              <a:solidFill>
                <a:schemeClr val="bg1"/>
              </a:solidFill>
              <a:prstDash val="solid"/>
              <a:round/>
              <a:headEnd type="none" w="med" len="med"/>
              <a:tailEnd type="none" w="med" len="med"/>
            </a:ln>
            <a:effectLst/>
          </p:spPr>
        </p:cxnSp>
      </p:grpSp>
      <p:sp>
        <p:nvSpPr>
          <p:cNvPr id="26" name="TextBox 25">
            <a:extLst>
              <a:ext uri="{FF2B5EF4-FFF2-40B4-BE49-F238E27FC236}">
                <a16:creationId xmlns:a16="http://schemas.microsoft.com/office/drawing/2014/main" id="{CD4238FD-3BB4-4071-A5C0-CDC50DD1B3CC}"/>
              </a:ext>
            </a:extLst>
          </p:cNvPr>
          <p:cNvSpPr txBox="1"/>
          <p:nvPr/>
        </p:nvSpPr>
        <p:spPr bwMode="auto">
          <a:xfrm>
            <a:off x="2386280" y="5902480"/>
            <a:ext cx="968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2012</a:t>
            </a:r>
          </a:p>
        </p:txBody>
      </p:sp>
      <p:sp>
        <p:nvSpPr>
          <p:cNvPr id="27" name="TextBox 26">
            <a:extLst>
              <a:ext uri="{FF2B5EF4-FFF2-40B4-BE49-F238E27FC236}">
                <a16:creationId xmlns:a16="http://schemas.microsoft.com/office/drawing/2014/main" id="{D96A9FDB-1F14-4F4A-AB0C-375974538737}"/>
              </a:ext>
            </a:extLst>
          </p:cNvPr>
          <p:cNvSpPr txBox="1"/>
          <p:nvPr/>
        </p:nvSpPr>
        <p:spPr bwMode="auto">
          <a:xfrm>
            <a:off x="3626765" y="5896173"/>
            <a:ext cx="968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2013</a:t>
            </a:r>
          </a:p>
        </p:txBody>
      </p:sp>
      <p:sp>
        <p:nvSpPr>
          <p:cNvPr id="29" name="TextBox 28">
            <a:extLst>
              <a:ext uri="{FF2B5EF4-FFF2-40B4-BE49-F238E27FC236}">
                <a16:creationId xmlns:a16="http://schemas.microsoft.com/office/drawing/2014/main" id="{21FC635E-B85D-4801-89FE-42AAF7700A13}"/>
              </a:ext>
            </a:extLst>
          </p:cNvPr>
          <p:cNvSpPr txBox="1"/>
          <p:nvPr/>
        </p:nvSpPr>
        <p:spPr bwMode="auto">
          <a:xfrm>
            <a:off x="4907254" y="5895346"/>
            <a:ext cx="968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2014</a:t>
            </a:r>
          </a:p>
        </p:txBody>
      </p:sp>
      <p:sp>
        <p:nvSpPr>
          <p:cNvPr id="30" name="TextBox 29">
            <a:extLst>
              <a:ext uri="{FF2B5EF4-FFF2-40B4-BE49-F238E27FC236}">
                <a16:creationId xmlns:a16="http://schemas.microsoft.com/office/drawing/2014/main" id="{0848A2A7-08BD-47FD-946E-6F804219E10D}"/>
              </a:ext>
            </a:extLst>
          </p:cNvPr>
          <p:cNvSpPr txBox="1"/>
          <p:nvPr/>
        </p:nvSpPr>
        <p:spPr bwMode="auto">
          <a:xfrm>
            <a:off x="6147739" y="5889039"/>
            <a:ext cx="968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2015</a:t>
            </a:r>
          </a:p>
        </p:txBody>
      </p:sp>
      <p:sp>
        <p:nvSpPr>
          <p:cNvPr id="31" name="TextBox 30">
            <a:extLst>
              <a:ext uri="{FF2B5EF4-FFF2-40B4-BE49-F238E27FC236}">
                <a16:creationId xmlns:a16="http://schemas.microsoft.com/office/drawing/2014/main" id="{78C96AA9-6C1D-4381-8DB1-2590BEB2314F}"/>
              </a:ext>
            </a:extLst>
          </p:cNvPr>
          <p:cNvSpPr txBox="1"/>
          <p:nvPr/>
        </p:nvSpPr>
        <p:spPr bwMode="auto">
          <a:xfrm>
            <a:off x="7432021" y="5889173"/>
            <a:ext cx="968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2016</a:t>
            </a:r>
          </a:p>
        </p:txBody>
      </p:sp>
      <p:sp>
        <p:nvSpPr>
          <p:cNvPr id="32" name="TextBox 31">
            <a:extLst>
              <a:ext uri="{FF2B5EF4-FFF2-40B4-BE49-F238E27FC236}">
                <a16:creationId xmlns:a16="http://schemas.microsoft.com/office/drawing/2014/main" id="{77AB9653-542D-4ED3-A52C-51FDA929DF17}"/>
              </a:ext>
            </a:extLst>
          </p:cNvPr>
          <p:cNvSpPr txBox="1"/>
          <p:nvPr/>
        </p:nvSpPr>
        <p:spPr bwMode="auto">
          <a:xfrm>
            <a:off x="8672506" y="5882866"/>
            <a:ext cx="968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2017</a:t>
            </a:r>
          </a:p>
        </p:txBody>
      </p:sp>
      <p:grpSp>
        <p:nvGrpSpPr>
          <p:cNvPr id="36" name="Group 35">
            <a:extLst>
              <a:ext uri="{FF2B5EF4-FFF2-40B4-BE49-F238E27FC236}">
                <a16:creationId xmlns:a16="http://schemas.microsoft.com/office/drawing/2014/main" id="{1903F6B0-56CD-4EE8-9341-BD6B97DE93FA}"/>
              </a:ext>
            </a:extLst>
          </p:cNvPr>
          <p:cNvGrpSpPr/>
          <p:nvPr/>
        </p:nvGrpSpPr>
        <p:grpSpPr>
          <a:xfrm>
            <a:off x="2814762" y="2816955"/>
            <a:ext cx="111318" cy="108887"/>
            <a:chOff x="5709036" y="2939579"/>
            <a:chExt cx="95415" cy="196218"/>
          </a:xfrm>
        </p:grpSpPr>
        <p:cxnSp>
          <p:nvCxnSpPr>
            <p:cNvPr id="15" name="Straight Connector 14">
              <a:extLst>
                <a:ext uri="{FF2B5EF4-FFF2-40B4-BE49-F238E27FC236}">
                  <a16:creationId xmlns:a16="http://schemas.microsoft.com/office/drawing/2014/main" id="{9B1A506A-BEDF-44A6-B563-65CD4E2499AE}"/>
                </a:ext>
              </a:extLst>
            </p:cNvPr>
            <p:cNvCxnSpPr/>
            <p:nvPr/>
          </p:nvCxnSpPr>
          <p:spPr bwMode="auto">
            <a:xfrm>
              <a:off x="5756743" y="2943899"/>
              <a:ext cx="0" cy="19189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1DB9ABC-656D-4D62-92FD-64137D19F9AE}"/>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8DC81A1-F82B-42EF-AB2F-3B1421CFF7D4}"/>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636DBC31-E9BB-46BE-A109-0B2B48EC8C3A}"/>
              </a:ext>
            </a:extLst>
          </p:cNvPr>
          <p:cNvGrpSpPr/>
          <p:nvPr/>
        </p:nvGrpSpPr>
        <p:grpSpPr>
          <a:xfrm>
            <a:off x="4075929" y="3244133"/>
            <a:ext cx="110706" cy="118079"/>
            <a:chOff x="5709036" y="2939579"/>
            <a:chExt cx="95415" cy="196218"/>
          </a:xfrm>
        </p:grpSpPr>
        <p:cxnSp>
          <p:nvCxnSpPr>
            <p:cNvPr id="38" name="Straight Connector 37">
              <a:extLst>
                <a:ext uri="{FF2B5EF4-FFF2-40B4-BE49-F238E27FC236}">
                  <a16:creationId xmlns:a16="http://schemas.microsoft.com/office/drawing/2014/main" id="{EF012BDA-D9C6-494C-9C91-A28733EF46C0}"/>
                </a:ext>
              </a:extLst>
            </p:cNvPr>
            <p:cNvCxnSpPr/>
            <p:nvPr/>
          </p:nvCxnSpPr>
          <p:spPr bwMode="auto">
            <a:xfrm>
              <a:off x="5756743" y="2943899"/>
              <a:ext cx="0" cy="19189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976183B-C13E-415B-A099-760FF6E79B47}"/>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63B5696-9DA0-42B0-979F-DEBE3D7755EA}"/>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CEFC1BFD-D3E5-435E-977D-02EEECD1C55F}"/>
              </a:ext>
            </a:extLst>
          </p:cNvPr>
          <p:cNvGrpSpPr/>
          <p:nvPr/>
        </p:nvGrpSpPr>
        <p:grpSpPr>
          <a:xfrm>
            <a:off x="5336040" y="3731187"/>
            <a:ext cx="110706" cy="118079"/>
            <a:chOff x="5709036" y="2939579"/>
            <a:chExt cx="95415" cy="196218"/>
          </a:xfrm>
        </p:grpSpPr>
        <p:cxnSp>
          <p:nvCxnSpPr>
            <p:cNvPr id="42" name="Straight Connector 41">
              <a:extLst>
                <a:ext uri="{FF2B5EF4-FFF2-40B4-BE49-F238E27FC236}">
                  <a16:creationId xmlns:a16="http://schemas.microsoft.com/office/drawing/2014/main" id="{DA92C4DF-D61D-4B5F-83C9-BC923F720C8B}"/>
                </a:ext>
              </a:extLst>
            </p:cNvPr>
            <p:cNvCxnSpPr/>
            <p:nvPr/>
          </p:nvCxnSpPr>
          <p:spPr bwMode="auto">
            <a:xfrm>
              <a:off x="5756743" y="2943899"/>
              <a:ext cx="0" cy="19189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D0589D7-C893-4AF9-A4FA-88EAEDF683A3}"/>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B0B915F-DCD9-4B1C-BEE4-F525715455F4}"/>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C70E6994-8424-4C01-B948-85E8A784D4D7}"/>
              </a:ext>
            </a:extLst>
          </p:cNvPr>
          <p:cNvGrpSpPr/>
          <p:nvPr/>
        </p:nvGrpSpPr>
        <p:grpSpPr>
          <a:xfrm>
            <a:off x="6597503" y="4015409"/>
            <a:ext cx="106864" cy="186389"/>
            <a:chOff x="5709036" y="2939579"/>
            <a:chExt cx="95415" cy="196218"/>
          </a:xfrm>
        </p:grpSpPr>
        <p:cxnSp>
          <p:nvCxnSpPr>
            <p:cNvPr id="46" name="Straight Connector 45">
              <a:extLst>
                <a:ext uri="{FF2B5EF4-FFF2-40B4-BE49-F238E27FC236}">
                  <a16:creationId xmlns:a16="http://schemas.microsoft.com/office/drawing/2014/main" id="{AE44910E-E35B-4872-8420-C71520DCE875}"/>
                </a:ext>
              </a:extLst>
            </p:cNvPr>
            <p:cNvCxnSpPr/>
            <p:nvPr/>
          </p:nvCxnSpPr>
          <p:spPr bwMode="auto">
            <a:xfrm>
              <a:off x="5756743" y="2943899"/>
              <a:ext cx="0" cy="19189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A85C2D5-D53D-48CF-BB83-08700D5650EF}"/>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D142D5A-9DFD-4DC0-B214-B84C7FC92F30}"/>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1100388A-3C5C-40E0-AD7B-2818F0EDF886}"/>
              </a:ext>
            </a:extLst>
          </p:cNvPr>
          <p:cNvGrpSpPr/>
          <p:nvPr/>
        </p:nvGrpSpPr>
        <p:grpSpPr>
          <a:xfrm>
            <a:off x="7860236" y="4382135"/>
            <a:ext cx="102818" cy="115825"/>
            <a:chOff x="5709036" y="2939579"/>
            <a:chExt cx="95415" cy="196218"/>
          </a:xfrm>
        </p:grpSpPr>
        <p:cxnSp>
          <p:nvCxnSpPr>
            <p:cNvPr id="50" name="Straight Connector 49">
              <a:extLst>
                <a:ext uri="{FF2B5EF4-FFF2-40B4-BE49-F238E27FC236}">
                  <a16:creationId xmlns:a16="http://schemas.microsoft.com/office/drawing/2014/main" id="{D53D241B-4D4F-4A6A-AA84-4A2F471F7579}"/>
                </a:ext>
              </a:extLst>
            </p:cNvPr>
            <p:cNvCxnSpPr/>
            <p:nvPr/>
          </p:nvCxnSpPr>
          <p:spPr bwMode="auto">
            <a:xfrm>
              <a:off x="5756743" y="2943899"/>
              <a:ext cx="0" cy="19189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5F5EA47-0FE0-46F4-8B72-AC30C645FABD}"/>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D069AAB-44AD-42ED-AC9D-049EF01E81AE}"/>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13DA771A-B7B1-4448-8C17-1ED64E638995}"/>
              </a:ext>
            </a:extLst>
          </p:cNvPr>
          <p:cNvGrpSpPr/>
          <p:nvPr/>
        </p:nvGrpSpPr>
        <p:grpSpPr>
          <a:xfrm>
            <a:off x="9136323" y="4474433"/>
            <a:ext cx="102818" cy="113274"/>
            <a:chOff x="5709036" y="2939579"/>
            <a:chExt cx="95415" cy="196218"/>
          </a:xfrm>
        </p:grpSpPr>
        <p:cxnSp>
          <p:nvCxnSpPr>
            <p:cNvPr id="54" name="Straight Connector 53">
              <a:extLst>
                <a:ext uri="{FF2B5EF4-FFF2-40B4-BE49-F238E27FC236}">
                  <a16:creationId xmlns:a16="http://schemas.microsoft.com/office/drawing/2014/main" id="{E28CCB2F-D199-4837-BE2C-E6113AFE8305}"/>
                </a:ext>
              </a:extLst>
            </p:cNvPr>
            <p:cNvCxnSpPr/>
            <p:nvPr/>
          </p:nvCxnSpPr>
          <p:spPr bwMode="auto">
            <a:xfrm>
              <a:off x="5756743" y="2943899"/>
              <a:ext cx="0" cy="19189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FB76443-540D-4BB2-907F-6151CEFD0EE6}"/>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A9F523F-E5DA-4B13-B8FC-53935DA330FD}"/>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63BBC3FD-CE02-4B52-9DD5-4309F27F097E}"/>
              </a:ext>
            </a:extLst>
          </p:cNvPr>
          <p:cNvGrpSpPr/>
          <p:nvPr/>
        </p:nvGrpSpPr>
        <p:grpSpPr>
          <a:xfrm>
            <a:off x="2806811" y="3622300"/>
            <a:ext cx="106842" cy="739683"/>
            <a:chOff x="5709036" y="2939579"/>
            <a:chExt cx="95415" cy="196218"/>
          </a:xfrm>
        </p:grpSpPr>
        <p:cxnSp>
          <p:nvCxnSpPr>
            <p:cNvPr id="58" name="Straight Connector 57">
              <a:extLst>
                <a:ext uri="{FF2B5EF4-FFF2-40B4-BE49-F238E27FC236}">
                  <a16:creationId xmlns:a16="http://schemas.microsoft.com/office/drawing/2014/main" id="{2F76D7CB-2D86-41F8-842D-E7020E0DA407}"/>
                </a:ext>
              </a:extLst>
            </p:cNvPr>
            <p:cNvCxnSpPr>
              <a:cxnSpLocks/>
            </p:cNvCxnSpPr>
            <p:nvPr/>
          </p:nvCxnSpPr>
          <p:spPr bwMode="auto">
            <a:xfrm>
              <a:off x="5756743" y="2939579"/>
              <a:ext cx="0" cy="19621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6153071-AD11-41D3-ABEF-C3AB0DA436E3}"/>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89B3565-AFC4-4184-ADEE-D747BE83ABA8}"/>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646701C9-8F05-4FE4-AF04-1246A042F829}"/>
              </a:ext>
            </a:extLst>
          </p:cNvPr>
          <p:cNvGrpSpPr/>
          <p:nvPr/>
        </p:nvGrpSpPr>
        <p:grpSpPr>
          <a:xfrm>
            <a:off x="4072390" y="4219284"/>
            <a:ext cx="114225" cy="533888"/>
            <a:chOff x="5709036" y="2939579"/>
            <a:chExt cx="95415" cy="196218"/>
          </a:xfrm>
        </p:grpSpPr>
        <p:cxnSp>
          <p:nvCxnSpPr>
            <p:cNvPr id="64" name="Straight Connector 63">
              <a:extLst>
                <a:ext uri="{FF2B5EF4-FFF2-40B4-BE49-F238E27FC236}">
                  <a16:creationId xmlns:a16="http://schemas.microsoft.com/office/drawing/2014/main" id="{36640D18-0888-4B3B-B403-3BC0961518B5}"/>
                </a:ext>
              </a:extLst>
            </p:cNvPr>
            <p:cNvCxnSpPr>
              <a:cxnSpLocks/>
            </p:cNvCxnSpPr>
            <p:nvPr/>
          </p:nvCxnSpPr>
          <p:spPr bwMode="auto">
            <a:xfrm>
              <a:off x="5756743" y="2939579"/>
              <a:ext cx="0" cy="19621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74A0828-D454-4D2F-AF2C-5399C01D80E5}"/>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F024FC5-27F5-44F6-92A9-265A6D7C09EB}"/>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5EC9FD54-48E3-4623-A249-EAA58B1CB65E}"/>
              </a:ext>
            </a:extLst>
          </p:cNvPr>
          <p:cNvGrpSpPr/>
          <p:nvPr/>
        </p:nvGrpSpPr>
        <p:grpSpPr>
          <a:xfrm>
            <a:off x="5336243" y="4223532"/>
            <a:ext cx="102818" cy="474305"/>
            <a:chOff x="5709036" y="2939579"/>
            <a:chExt cx="95415" cy="196218"/>
          </a:xfrm>
        </p:grpSpPr>
        <p:cxnSp>
          <p:nvCxnSpPr>
            <p:cNvPr id="68" name="Straight Connector 67">
              <a:extLst>
                <a:ext uri="{FF2B5EF4-FFF2-40B4-BE49-F238E27FC236}">
                  <a16:creationId xmlns:a16="http://schemas.microsoft.com/office/drawing/2014/main" id="{4B64D76B-3084-4D3D-B45C-FFD4DD7F03A5}"/>
                </a:ext>
              </a:extLst>
            </p:cNvPr>
            <p:cNvCxnSpPr>
              <a:cxnSpLocks/>
            </p:cNvCxnSpPr>
            <p:nvPr/>
          </p:nvCxnSpPr>
          <p:spPr bwMode="auto">
            <a:xfrm>
              <a:off x="5756743" y="2939579"/>
              <a:ext cx="0" cy="19621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9C0C90B-18C8-423C-BF06-494A10955E14}"/>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CCFB351-0350-4798-9850-0FB8484CEADE}"/>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569FA0F1-938D-4EAC-BFCE-2B705CE49765}"/>
              </a:ext>
            </a:extLst>
          </p:cNvPr>
          <p:cNvGrpSpPr/>
          <p:nvPr/>
        </p:nvGrpSpPr>
        <p:grpSpPr>
          <a:xfrm>
            <a:off x="6598238" y="4547553"/>
            <a:ext cx="106107" cy="424498"/>
            <a:chOff x="5709036" y="2939579"/>
            <a:chExt cx="95415" cy="196218"/>
          </a:xfrm>
        </p:grpSpPr>
        <p:cxnSp>
          <p:nvCxnSpPr>
            <p:cNvPr id="72" name="Straight Connector 71">
              <a:extLst>
                <a:ext uri="{FF2B5EF4-FFF2-40B4-BE49-F238E27FC236}">
                  <a16:creationId xmlns:a16="http://schemas.microsoft.com/office/drawing/2014/main" id="{DAA705E5-88D8-435F-B3A5-C3D2CEE36286}"/>
                </a:ext>
              </a:extLst>
            </p:cNvPr>
            <p:cNvCxnSpPr>
              <a:cxnSpLocks/>
            </p:cNvCxnSpPr>
            <p:nvPr/>
          </p:nvCxnSpPr>
          <p:spPr bwMode="auto">
            <a:xfrm>
              <a:off x="5756743" y="2939579"/>
              <a:ext cx="0" cy="19621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B66F1C9-EB96-4700-A852-AE75870BAF7A}"/>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1FA03FA-8897-46BE-8EE6-121598A55D08}"/>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011C025D-716F-4F46-B665-A27DA46C41AE}"/>
              </a:ext>
            </a:extLst>
          </p:cNvPr>
          <p:cNvGrpSpPr/>
          <p:nvPr/>
        </p:nvGrpSpPr>
        <p:grpSpPr>
          <a:xfrm>
            <a:off x="7860237" y="5139672"/>
            <a:ext cx="102818" cy="298559"/>
            <a:chOff x="5709036" y="2939579"/>
            <a:chExt cx="95415" cy="196218"/>
          </a:xfrm>
        </p:grpSpPr>
        <p:cxnSp>
          <p:nvCxnSpPr>
            <p:cNvPr id="76" name="Straight Connector 75">
              <a:extLst>
                <a:ext uri="{FF2B5EF4-FFF2-40B4-BE49-F238E27FC236}">
                  <a16:creationId xmlns:a16="http://schemas.microsoft.com/office/drawing/2014/main" id="{46E3A691-9D68-4C4D-A4F1-DE99EF4E26B8}"/>
                </a:ext>
              </a:extLst>
            </p:cNvPr>
            <p:cNvCxnSpPr>
              <a:cxnSpLocks/>
            </p:cNvCxnSpPr>
            <p:nvPr/>
          </p:nvCxnSpPr>
          <p:spPr bwMode="auto">
            <a:xfrm>
              <a:off x="5756743" y="2939579"/>
              <a:ext cx="0" cy="19621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1BBC214-0FFA-4BCA-B9EF-B36701BD587D}"/>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F01E1C6-7DA4-4988-8699-89ADBC94AE1D}"/>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2D918321-C2CD-4501-98BA-3631C2748CB0}"/>
              </a:ext>
            </a:extLst>
          </p:cNvPr>
          <p:cNvGrpSpPr/>
          <p:nvPr/>
        </p:nvGrpSpPr>
        <p:grpSpPr>
          <a:xfrm>
            <a:off x="9125800" y="5282646"/>
            <a:ext cx="102815" cy="269278"/>
            <a:chOff x="5709036" y="2939579"/>
            <a:chExt cx="95415" cy="196218"/>
          </a:xfrm>
        </p:grpSpPr>
        <p:cxnSp>
          <p:nvCxnSpPr>
            <p:cNvPr id="80" name="Straight Connector 79">
              <a:extLst>
                <a:ext uri="{FF2B5EF4-FFF2-40B4-BE49-F238E27FC236}">
                  <a16:creationId xmlns:a16="http://schemas.microsoft.com/office/drawing/2014/main" id="{54308852-DCD5-4189-9817-5887AFA1EF1A}"/>
                </a:ext>
              </a:extLst>
            </p:cNvPr>
            <p:cNvCxnSpPr>
              <a:cxnSpLocks/>
            </p:cNvCxnSpPr>
            <p:nvPr/>
          </p:nvCxnSpPr>
          <p:spPr bwMode="auto">
            <a:xfrm>
              <a:off x="5756743" y="2939579"/>
              <a:ext cx="0" cy="19621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4EE04C1-9078-423E-A2CD-EB52964216BF}"/>
                </a:ext>
              </a:extLst>
            </p:cNvPr>
            <p:cNvCxnSpPr/>
            <p:nvPr/>
          </p:nvCxnSpPr>
          <p:spPr bwMode="auto">
            <a:xfrm>
              <a:off x="5709036" y="2939579"/>
              <a:ext cx="9541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B19EE2D-6737-4123-BC65-D19C4BC5229F}"/>
                </a:ext>
              </a:extLst>
            </p:cNvPr>
            <p:cNvCxnSpPr/>
            <p:nvPr/>
          </p:nvCxnSpPr>
          <p:spPr bwMode="auto">
            <a:xfrm>
              <a:off x="5709036" y="3134719"/>
              <a:ext cx="95415" cy="0"/>
            </a:xfrm>
            <a:prstGeom prst="line">
              <a:avLst/>
            </a:prstGeom>
            <a:noFill/>
            <a:ln w="28575" cap="flat" cmpd="sng" algn="ctr">
              <a:solidFill>
                <a:schemeClr val="bg1"/>
              </a:solidFill>
              <a:prstDash val="solid"/>
              <a:round/>
              <a:headEnd type="none" w="med" len="med"/>
              <a:tailEnd type="none" w="med" len="med"/>
            </a:ln>
            <a:effectLst/>
          </p:spPr>
        </p:cxnSp>
      </p:grpSp>
      <p:sp>
        <p:nvSpPr>
          <p:cNvPr id="8" name="Freeform: Shape 7">
            <a:extLst>
              <a:ext uri="{FF2B5EF4-FFF2-40B4-BE49-F238E27FC236}">
                <a16:creationId xmlns:a16="http://schemas.microsoft.com/office/drawing/2014/main" id="{20E1EDA3-1229-4088-9C87-2C84C44A453A}"/>
              </a:ext>
            </a:extLst>
          </p:cNvPr>
          <p:cNvSpPr/>
          <p:nvPr/>
        </p:nvSpPr>
        <p:spPr bwMode="auto">
          <a:xfrm>
            <a:off x="2846567" y="2862470"/>
            <a:ext cx="6329238" cy="1661822"/>
          </a:xfrm>
          <a:custGeom>
            <a:avLst/>
            <a:gdLst>
              <a:gd name="connsiteX0" fmla="*/ 0 w 6329238"/>
              <a:gd name="connsiteY0" fmla="*/ 0 h 1661822"/>
              <a:gd name="connsiteX1" fmla="*/ 1288111 w 6329238"/>
              <a:gd name="connsiteY1" fmla="*/ 437321 h 1661822"/>
              <a:gd name="connsiteX2" fmla="*/ 2544417 w 6329238"/>
              <a:gd name="connsiteY2" fmla="*/ 930302 h 1661822"/>
              <a:gd name="connsiteX3" fmla="*/ 3816626 w 6329238"/>
              <a:gd name="connsiteY3" fmla="*/ 1296062 h 1661822"/>
              <a:gd name="connsiteX4" fmla="*/ 5080883 w 6329238"/>
              <a:gd name="connsiteY4" fmla="*/ 1582309 h 1661822"/>
              <a:gd name="connsiteX5" fmla="*/ 6329238 w 6329238"/>
              <a:gd name="connsiteY5" fmla="*/ 1661822 h 166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9238" h="1661822">
                <a:moveTo>
                  <a:pt x="0" y="0"/>
                </a:moveTo>
                <a:lnTo>
                  <a:pt x="1288111" y="437321"/>
                </a:lnTo>
                <a:lnTo>
                  <a:pt x="2544417" y="930302"/>
                </a:lnTo>
                <a:lnTo>
                  <a:pt x="3816626" y="1296062"/>
                </a:lnTo>
                <a:lnTo>
                  <a:pt x="5080883" y="1582309"/>
                </a:lnTo>
                <a:lnTo>
                  <a:pt x="6329238" y="1661822"/>
                </a:lnTo>
              </a:path>
            </a:pathLst>
          </a:custGeom>
          <a:noFill/>
          <a:ln w="28575">
            <a:solidFill>
              <a:schemeClr val="accent1"/>
            </a:solidFill>
            <a:miter lim="800000"/>
            <a:headEnd/>
            <a:tailEnd/>
          </a:ln>
        </p:spPr>
        <p:txBody>
          <a:bodyPr rtlCol="0" anchor="ctr"/>
          <a:lstStyle/>
          <a:p>
            <a:pPr algn="ctr"/>
            <a:endParaRPr lang="en-US" dirty="0"/>
          </a:p>
        </p:txBody>
      </p:sp>
      <p:sp>
        <p:nvSpPr>
          <p:cNvPr id="9" name="Freeform: Shape 8">
            <a:extLst>
              <a:ext uri="{FF2B5EF4-FFF2-40B4-BE49-F238E27FC236}">
                <a16:creationId xmlns:a16="http://schemas.microsoft.com/office/drawing/2014/main" id="{B6576565-EF7F-4483-BFA6-F49487C90810}"/>
              </a:ext>
            </a:extLst>
          </p:cNvPr>
          <p:cNvSpPr/>
          <p:nvPr/>
        </p:nvSpPr>
        <p:spPr bwMode="auto">
          <a:xfrm>
            <a:off x="2862470" y="4015409"/>
            <a:ext cx="6337189" cy="1399429"/>
          </a:xfrm>
          <a:custGeom>
            <a:avLst/>
            <a:gdLst>
              <a:gd name="connsiteX0" fmla="*/ 0 w 6337189"/>
              <a:gd name="connsiteY0" fmla="*/ 0 h 1399429"/>
              <a:gd name="connsiteX1" fmla="*/ 1280160 w 6337189"/>
              <a:gd name="connsiteY1" fmla="*/ 492981 h 1399429"/>
              <a:gd name="connsiteX2" fmla="*/ 2528514 w 6337189"/>
              <a:gd name="connsiteY2" fmla="*/ 453224 h 1399429"/>
              <a:gd name="connsiteX3" fmla="*/ 3784820 w 6337189"/>
              <a:gd name="connsiteY3" fmla="*/ 747422 h 1399429"/>
              <a:gd name="connsiteX4" fmla="*/ 5049078 w 6337189"/>
              <a:gd name="connsiteY4" fmla="*/ 1272208 h 1399429"/>
              <a:gd name="connsiteX5" fmla="*/ 6337189 w 6337189"/>
              <a:gd name="connsiteY5" fmla="*/ 1399429 h 139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7189" h="1399429">
                <a:moveTo>
                  <a:pt x="0" y="0"/>
                </a:moveTo>
                <a:lnTo>
                  <a:pt x="1280160" y="492981"/>
                </a:lnTo>
                <a:lnTo>
                  <a:pt x="2528514" y="453224"/>
                </a:lnTo>
                <a:lnTo>
                  <a:pt x="3784820" y="747422"/>
                </a:lnTo>
                <a:lnTo>
                  <a:pt x="5049078" y="1272208"/>
                </a:lnTo>
                <a:lnTo>
                  <a:pt x="6337189" y="1399429"/>
                </a:lnTo>
              </a:path>
            </a:pathLst>
          </a:custGeom>
          <a:noFill/>
          <a:ln w="28575">
            <a:solidFill>
              <a:schemeClr val="accent3"/>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219297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C00CE-D89A-445E-8114-A27CCF3CC637}"/>
              </a:ext>
            </a:extLst>
          </p:cNvPr>
          <p:cNvSpPr>
            <a:spLocks noGrp="1"/>
          </p:cNvSpPr>
          <p:nvPr>
            <p:ph type="title"/>
          </p:nvPr>
        </p:nvSpPr>
        <p:spPr/>
        <p:txBody>
          <a:bodyPr/>
          <a:lstStyle/>
          <a:p>
            <a:r>
              <a:rPr lang="en-US" dirty="0"/>
              <a:t>Rapid ART Initiation</a:t>
            </a:r>
          </a:p>
        </p:txBody>
      </p:sp>
    </p:spTree>
    <p:extLst>
      <p:ext uri="{BB962C8B-B14F-4D97-AF65-F5344CB8AC3E}">
        <p14:creationId xmlns:p14="http://schemas.microsoft.com/office/powerpoint/2010/main" val="3919595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Time to ART Initiation and Loss to Care Among PWH in Rwanda</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sz="half" idx="1"/>
          </p:nvPr>
        </p:nvSpPr>
        <p:spPr/>
        <p:txBody>
          <a:bodyPr/>
          <a:lstStyle/>
          <a:p>
            <a:r>
              <a:rPr lang="en-US" sz="2000" dirty="0"/>
              <a:t>WHO recommends ART within 7 days of HIV diagnosis</a:t>
            </a:r>
          </a:p>
          <a:p>
            <a:pPr lvl="1"/>
            <a:r>
              <a:rPr lang="en-US" sz="1800" dirty="0"/>
              <a:t>Rwanda implemented recommendation nationally July 2016</a:t>
            </a:r>
          </a:p>
          <a:p>
            <a:r>
              <a:rPr lang="en-US" sz="2000" dirty="0"/>
              <a:t>Retrospective cohort analysis of prospective cohort including 10 health centers in Kigali</a:t>
            </a:r>
          </a:p>
          <a:p>
            <a:pPr lvl="1"/>
            <a:r>
              <a:rPr lang="en-US" sz="1800" dirty="0"/>
              <a:t>Patients followed from diagnosis until death, loss to care, transfer, or censoring at 15 mos</a:t>
            </a:r>
          </a:p>
          <a:p>
            <a:pPr lvl="1"/>
            <a:r>
              <a:rPr lang="en-US" sz="1800" dirty="0"/>
              <a:t>Loss to care: &gt; 120 days since last clinic visit, if no indication of transferred care or death</a:t>
            </a:r>
          </a:p>
          <a:p>
            <a:r>
              <a:rPr lang="en-US" sz="2000" dirty="0"/>
              <a:t>1775 patients diagnosed after July 1, 2016, with ≥ 15 mos of follow-up and valid data</a:t>
            </a:r>
          </a:p>
          <a:p>
            <a:pPr lvl="1"/>
            <a:r>
              <a:rPr lang="en-US" sz="1800" dirty="0"/>
              <a:t>1712 initiated ART</a:t>
            </a:r>
          </a:p>
        </p:txBody>
      </p:sp>
      <p:sp>
        <p:nvSpPr>
          <p:cNvPr id="11" name="Content Placeholder 10">
            <a:extLst>
              <a:ext uri="{FF2B5EF4-FFF2-40B4-BE49-F238E27FC236}">
                <a16:creationId xmlns:a16="http://schemas.microsoft.com/office/drawing/2014/main" id="{A0A5BBC3-5849-437D-8FB6-FE460A0BC5C9}"/>
              </a:ext>
            </a:extLst>
          </p:cNvPr>
          <p:cNvSpPr>
            <a:spLocks noGrp="1"/>
          </p:cNvSpPr>
          <p:nvPr>
            <p:ph sz="half" idx="2"/>
          </p:nvPr>
        </p:nvSpPr>
        <p:spPr>
          <a:xfrm>
            <a:off x="6252634" y="1510730"/>
            <a:ext cx="5229570" cy="1740609"/>
          </a:xfrm>
        </p:spPr>
        <p:txBody>
          <a:bodyPr/>
          <a:lstStyle/>
          <a:p>
            <a:r>
              <a:rPr lang="en-US" sz="2000" dirty="0"/>
              <a:t>Time to ART initiation relative to HIV diagnosis (N = 1712): </a:t>
            </a:r>
          </a:p>
          <a:p>
            <a:pPr lvl="1"/>
            <a:r>
              <a:rPr lang="en-US" sz="1800" dirty="0"/>
              <a:t>Same day: n = 270 </a:t>
            </a:r>
          </a:p>
          <a:p>
            <a:pPr lvl="1"/>
            <a:r>
              <a:rPr lang="en-US" sz="1800" dirty="0"/>
              <a:t>Within 1-7 days: n = 389</a:t>
            </a:r>
          </a:p>
          <a:p>
            <a:pPr lvl="1"/>
            <a:r>
              <a:rPr lang="en-US" sz="1800" dirty="0"/>
              <a:t>Within 8-30 days: n = 709</a:t>
            </a:r>
          </a:p>
          <a:p>
            <a:pPr lvl="1"/>
            <a:r>
              <a:rPr lang="en-US" sz="1800" dirty="0"/>
              <a:t>&gt; 30 days: n = 344</a:t>
            </a:r>
          </a:p>
          <a:p>
            <a:r>
              <a:rPr lang="en-US" sz="2000" dirty="0"/>
              <a:t>Proportions of patients who initiated on same day or within 1-7 days as diagnosis generally increased over time from July-Sept 2016 to April-June 2018</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0" y="6388915"/>
            <a:ext cx="871548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WHO. Guidelines for managing advanced HIV disease and rapid initiation of antiretroviral therapy. July 2017. Ross. CROI 2020. Abstr 1071.</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48815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701A-D1F1-4E29-9843-78E37220B305}"/>
              </a:ext>
            </a:extLst>
          </p:cNvPr>
          <p:cNvSpPr>
            <a:spLocks noGrp="1"/>
          </p:cNvSpPr>
          <p:nvPr>
            <p:ph type="title"/>
          </p:nvPr>
        </p:nvSpPr>
        <p:spPr/>
        <p:txBody>
          <a:bodyPr/>
          <a:lstStyle/>
          <a:p>
            <a:r>
              <a:rPr lang="en-US" dirty="0"/>
              <a:t>Rwanda Study: Earlier ART Initiation Associated With Increased Probability of Loss to Care</a:t>
            </a:r>
          </a:p>
        </p:txBody>
      </p:sp>
      <p:sp>
        <p:nvSpPr>
          <p:cNvPr id="3" name="Content Placeholder 2">
            <a:extLst>
              <a:ext uri="{FF2B5EF4-FFF2-40B4-BE49-F238E27FC236}">
                <a16:creationId xmlns:a16="http://schemas.microsoft.com/office/drawing/2014/main" id="{2882E601-D248-4E4F-BC8A-A4489DB53AC2}"/>
              </a:ext>
            </a:extLst>
          </p:cNvPr>
          <p:cNvSpPr>
            <a:spLocks noGrp="1"/>
          </p:cNvSpPr>
          <p:nvPr>
            <p:ph idx="1"/>
          </p:nvPr>
        </p:nvSpPr>
        <p:spPr/>
        <p:txBody>
          <a:bodyPr/>
          <a:lstStyle/>
          <a:p>
            <a:r>
              <a:rPr lang="en-US" dirty="0"/>
              <a:t>Overall, probability of loss to care in Kaplan-Meier analysis was significantly higher among those who started ART within 7 days vs those who initiated ART after 7 days of HIV diagnosis (</a:t>
            </a:r>
            <a:r>
              <a:rPr lang="en-US" i="1" dirty="0"/>
              <a:t>P</a:t>
            </a:r>
            <a:r>
              <a:rPr lang="en-US" dirty="0"/>
              <a:t> = .003)</a:t>
            </a:r>
          </a:p>
          <a:p>
            <a:pPr lvl="1"/>
            <a:r>
              <a:rPr lang="en-US" dirty="0"/>
              <a:t>In subgroup of </a:t>
            </a:r>
            <a:r>
              <a:rPr lang="en-US" b="1" dirty="0">
                <a:solidFill>
                  <a:schemeClr val="accent3"/>
                </a:solidFill>
              </a:rPr>
              <a:t>patients with available CD4+ cell count</a:t>
            </a:r>
            <a:r>
              <a:rPr lang="en-US" dirty="0"/>
              <a:t>, no difference with ART start within 7 days vs &gt; 7 days after diagnosis (</a:t>
            </a:r>
            <a:r>
              <a:rPr lang="en-US" i="1" dirty="0"/>
              <a:t>P</a:t>
            </a:r>
            <a:r>
              <a:rPr lang="en-US" dirty="0"/>
              <a:t> = .74)</a:t>
            </a:r>
          </a:p>
          <a:p>
            <a:pPr lvl="1"/>
            <a:r>
              <a:rPr lang="en-US" dirty="0"/>
              <a:t>In subgroup of </a:t>
            </a:r>
            <a:r>
              <a:rPr lang="en-US" b="1" dirty="0">
                <a:solidFill>
                  <a:schemeClr val="accent3"/>
                </a:solidFill>
              </a:rPr>
              <a:t>patients without available CD4+ cell count</a:t>
            </a:r>
            <a:r>
              <a:rPr lang="en-US" dirty="0"/>
              <a:t>, even larger statistically significant increase in probability of loss to follow-up with ART start within 7 days vs &gt; 7 days after diagnosis (</a:t>
            </a:r>
            <a:r>
              <a:rPr lang="en-US" i="1" dirty="0"/>
              <a:t>P</a:t>
            </a:r>
            <a:r>
              <a:rPr lang="en-US" dirty="0"/>
              <a:t> = .001)</a:t>
            </a:r>
          </a:p>
        </p:txBody>
      </p:sp>
    </p:spTree>
    <p:extLst>
      <p:ext uri="{BB962C8B-B14F-4D97-AF65-F5344CB8AC3E}">
        <p14:creationId xmlns:p14="http://schemas.microsoft.com/office/powerpoint/2010/main" val="195192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Rwanda Study: Factors Associated With Increased Risk of Loss to Care</a:t>
            </a:r>
          </a:p>
        </p:txBody>
      </p:sp>
      <p:sp>
        <p:nvSpPr>
          <p:cNvPr id="5" name="Content Placeholder 4">
            <a:extLst>
              <a:ext uri="{FF2B5EF4-FFF2-40B4-BE49-F238E27FC236}">
                <a16:creationId xmlns:a16="http://schemas.microsoft.com/office/drawing/2014/main" id="{D7E23B16-580E-4149-BFC3-A2C39232D701}"/>
              </a:ext>
            </a:extLst>
          </p:cNvPr>
          <p:cNvSpPr>
            <a:spLocks noGrp="1"/>
          </p:cNvSpPr>
          <p:nvPr>
            <p:ph idx="1"/>
          </p:nvPr>
        </p:nvSpPr>
        <p:spPr/>
        <p:txBody>
          <a:bodyPr/>
          <a:lstStyle/>
          <a:p>
            <a:r>
              <a:rPr lang="en-US" sz="2200" dirty="0"/>
              <a:t>No significant association between age group (15-24 yrs or 25-35 yrs vs &gt; 35 yrs), BMI (18.5-24.0 or &gt; 24.0 vs &lt; 18.5), or WHO Stage (II or III/IV vs I), and risk of loss to care, with or without CD4+ cell count available</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Ross. CROI 2020. Abstr 1071.</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4" name="Group 3">
            <a:extLst>
              <a:ext uri="{FF2B5EF4-FFF2-40B4-BE49-F238E27FC236}">
                <a16:creationId xmlns:a16="http://schemas.microsoft.com/office/drawing/2014/main" id="{1F79D24B-E66D-450E-A596-F29D479210F4}"/>
              </a:ext>
            </a:extLst>
          </p:cNvPr>
          <p:cNvGraphicFramePr>
            <a:graphicFrameLocks/>
          </p:cNvGraphicFramePr>
          <p:nvPr>
            <p:extLst>
              <p:ext uri="{D42A27DB-BD31-4B8C-83A1-F6EECF244321}">
                <p14:modId xmlns:p14="http://schemas.microsoft.com/office/powerpoint/2010/main" val="1023266612"/>
              </p:ext>
            </p:extLst>
          </p:nvPr>
        </p:nvGraphicFramePr>
        <p:xfrm>
          <a:off x="495300" y="2488966"/>
          <a:ext cx="11278736" cy="3657664"/>
        </p:xfrm>
        <a:graphic>
          <a:graphicData uri="http://schemas.openxmlformats.org/drawingml/2006/table">
            <a:tbl>
              <a:tblPr/>
              <a:tblGrid>
                <a:gridCol w="3587969">
                  <a:extLst>
                    <a:ext uri="{9D8B030D-6E8A-4147-A177-3AD203B41FA5}">
                      <a16:colId xmlns:a16="http://schemas.microsoft.com/office/drawing/2014/main" val="20000"/>
                    </a:ext>
                  </a:extLst>
                </a:gridCol>
                <a:gridCol w="3682621">
                  <a:extLst>
                    <a:ext uri="{9D8B030D-6E8A-4147-A177-3AD203B41FA5}">
                      <a16:colId xmlns:a16="http://schemas.microsoft.com/office/drawing/2014/main" val="20001"/>
                    </a:ext>
                  </a:extLst>
                </a:gridCol>
                <a:gridCol w="400814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aHR for Loss to Care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CD4+ Cell Count Available (n = 1355)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CD4+ Cell Count Available (n =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Time to ART initiation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&gt; 7 days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1.4 (0.65-1.99)</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0.46 (0.25-0.85)</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Age (yrs)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15-24</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25-35</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&gt; 35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2.74 (1.96-3.81)</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1.61 (1.06-2.44)</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1.99 (0.93-4.27)</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1.19 (0.53-2.69)</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462014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HIV program at enrollment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Routine HIV care and treatment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Prevention of MTCT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0.48 (0.27-0.86)</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1.12 (0.66-1.90)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0.64 (0.26-1.54)</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0.70 (0.35-1.40)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2178250"/>
                  </a:ext>
                </a:extLst>
              </a:tr>
            </a:tbl>
          </a:graphicData>
        </a:graphic>
      </p:graphicFrame>
    </p:spTree>
    <p:extLst>
      <p:ext uri="{BB962C8B-B14F-4D97-AF65-F5344CB8AC3E}">
        <p14:creationId xmlns:p14="http://schemas.microsoft.com/office/powerpoint/2010/main" val="3895702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Timing of ART Initiation and Treatment Outcomes in Thailand</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200" dirty="0"/>
              <a:t>3888 clinically eligible patients diagnosed with HIV at 10 healthcare facilities implementing same-day ART July 2017 - July 2019 in Thailand; all patients treated with EFV/FTC/TDF </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Seekaew. CROI 2020. Abstr 1072.</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79" name="Group 3">
            <a:extLst>
              <a:ext uri="{FF2B5EF4-FFF2-40B4-BE49-F238E27FC236}">
                <a16:creationId xmlns:a16="http://schemas.microsoft.com/office/drawing/2014/main" id="{AE5D8CEB-78DB-46A0-AE88-F5BC9DBB3EDF}"/>
              </a:ext>
            </a:extLst>
          </p:cNvPr>
          <p:cNvGraphicFramePr>
            <a:graphicFrameLocks/>
          </p:cNvGraphicFramePr>
          <p:nvPr>
            <p:extLst>
              <p:ext uri="{D42A27DB-BD31-4B8C-83A1-F6EECF244321}">
                <p14:modId xmlns:p14="http://schemas.microsoft.com/office/powerpoint/2010/main" val="2539026440"/>
              </p:ext>
            </p:extLst>
          </p:nvPr>
        </p:nvGraphicFramePr>
        <p:xfrm>
          <a:off x="495299" y="2165504"/>
          <a:ext cx="11263312" cy="4023440"/>
        </p:xfrm>
        <a:graphic>
          <a:graphicData uri="http://schemas.openxmlformats.org/drawingml/2006/table">
            <a:tbl>
              <a:tblPr/>
              <a:tblGrid>
                <a:gridCol w="2420216">
                  <a:extLst>
                    <a:ext uri="{9D8B030D-6E8A-4147-A177-3AD203B41FA5}">
                      <a16:colId xmlns:a16="http://schemas.microsoft.com/office/drawing/2014/main" val="20000"/>
                    </a:ext>
                  </a:extLst>
                </a:gridCol>
                <a:gridCol w="1303193">
                  <a:extLst>
                    <a:ext uri="{9D8B030D-6E8A-4147-A177-3AD203B41FA5}">
                      <a16:colId xmlns:a16="http://schemas.microsoft.com/office/drawing/2014/main" val="20001"/>
                    </a:ext>
                  </a:extLst>
                </a:gridCol>
                <a:gridCol w="1303193">
                  <a:extLst>
                    <a:ext uri="{9D8B030D-6E8A-4147-A177-3AD203B41FA5}">
                      <a16:colId xmlns:a16="http://schemas.microsoft.com/office/drawing/2014/main" val="20002"/>
                    </a:ext>
                  </a:extLst>
                </a:gridCol>
                <a:gridCol w="1303193">
                  <a:extLst>
                    <a:ext uri="{9D8B030D-6E8A-4147-A177-3AD203B41FA5}">
                      <a16:colId xmlns:a16="http://schemas.microsoft.com/office/drawing/2014/main" val="139986606"/>
                    </a:ext>
                  </a:extLst>
                </a:gridCol>
                <a:gridCol w="1303193">
                  <a:extLst>
                    <a:ext uri="{9D8B030D-6E8A-4147-A177-3AD203B41FA5}">
                      <a16:colId xmlns:a16="http://schemas.microsoft.com/office/drawing/2014/main" val="3695211854"/>
                    </a:ext>
                  </a:extLst>
                </a:gridCol>
                <a:gridCol w="1303193">
                  <a:extLst>
                    <a:ext uri="{9D8B030D-6E8A-4147-A177-3AD203B41FA5}">
                      <a16:colId xmlns:a16="http://schemas.microsoft.com/office/drawing/2014/main" val="1003907596"/>
                    </a:ext>
                  </a:extLst>
                </a:gridCol>
                <a:gridCol w="1303193">
                  <a:extLst>
                    <a:ext uri="{9D8B030D-6E8A-4147-A177-3AD203B41FA5}">
                      <a16:colId xmlns:a16="http://schemas.microsoft.com/office/drawing/2014/main" val="1859964699"/>
                    </a:ext>
                  </a:extLst>
                </a:gridCol>
                <a:gridCol w="1023938">
                  <a:extLst>
                    <a:ext uri="{9D8B030D-6E8A-4147-A177-3AD203B41FA5}">
                      <a16:colId xmlns:a16="http://schemas.microsoft.com/office/drawing/2014/main" val="334250414"/>
                    </a:ext>
                  </a:extLst>
                </a:gridCol>
              </a:tblGrid>
              <a:tr h="15580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7">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Timing of ART Initiation Relative to HIV Diagnosis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3551827839"/>
                  </a:ext>
                </a:extLst>
              </a:tr>
              <a:tr h="27264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Same Day</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3053)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2-7 Days</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484)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8-14 Days</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15-21 Days</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anose="05000000000000000000"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&gt; 21 Days</a:t>
                      </a:r>
                    </a:p>
                    <a:p>
                      <a:pPr marL="0" marR="0" lvl="0" indent="0" algn="ctr" defTabSz="914400" rtl="0" eaLnBrk="1" fontAlgn="base" latinLnBrk="0" hangingPunct="1">
                        <a:lnSpc>
                          <a:spcPct val="100000"/>
                        </a:lnSpc>
                        <a:spcBef>
                          <a:spcPts val="0"/>
                        </a:spcBef>
                        <a:spcAft>
                          <a:spcPts val="0"/>
                        </a:spcAft>
                        <a:buClr>
                          <a:srgbClr val="4DA1BB"/>
                        </a:buClr>
                        <a:buSzTx/>
                        <a:buFont typeface="Wingdings" panose="05000000000000000000"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Total</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3888)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3894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Sex,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Female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14.9</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85.1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15.5</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84.5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19.5</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80.5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23.9</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76.1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18.3</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81.7</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15.4</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84.6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89492">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Age, yrs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Mean (SD)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(Q1, 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30 (9.01)</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28 (23, 34)</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31 (9.19)</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29 (24, 37)</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32 (9.78)</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30 (25, 39)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34 (11.36)</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30 (25, 42)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31 (9.52)</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29 (25, 36)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30 (9.16)</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28 (23, 35)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.001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06338">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Education,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&lt; Secondary school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Secondary school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&gt; Secondary school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6.8</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31.9</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61.3</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5.3</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37.5</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57.2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18.9</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40.9</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40.2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17.9</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35.7</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46.4</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7.3</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56.3</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36.5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7.6</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34.2</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58.2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 .001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bl>
          </a:graphicData>
        </a:graphic>
      </p:graphicFrame>
      <p:cxnSp>
        <p:nvCxnSpPr>
          <p:cNvPr id="80" name="Straight Connector 79">
            <a:extLst>
              <a:ext uri="{FF2B5EF4-FFF2-40B4-BE49-F238E27FC236}">
                <a16:creationId xmlns:a16="http://schemas.microsoft.com/office/drawing/2014/main" id="{26906632-2753-479B-9D77-51490E934320}"/>
              </a:ext>
            </a:extLst>
          </p:cNvPr>
          <p:cNvCxnSpPr/>
          <p:nvPr/>
        </p:nvCxnSpPr>
        <p:spPr bwMode="auto">
          <a:xfrm>
            <a:off x="3089427" y="2521258"/>
            <a:ext cx="8503920"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770873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Thailand Study: Timing of ART Initiation by Baseline CD4+ Cell Count</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Seekaew. CROI 2020. Abstr 1072.</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Box 11">
            <a:extLst>
              <a:ext uri="{FF2B5EF4-FFF2-40B4-BE49-F238E27FC236}">
                <a16:creationId xmlns:a16="http://schemas.microsoft.com/office/drawing/2014/main" id="{2D93A177-AB46-461A-8EDF-BBB2E8119CEE}"/>
              </a:ext>
            </a:extLst>
          </p:cNvPr>
          <p:cNvSpPr txBox="1"/>
          <p:nvPr/>
        </p:nvSpPr>
        <p:spPr bwMode="auto">
          <a:xfrm>
            <a:off x="2785555" y="1780122"/>
            <a:ext cx="3645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 CD4+ Cell Count, cells/mm</a:t>
            </a:r>
            <a:r>
              <a:rPr lang="en-US" baseline="30000" dirty="0">
                <a:solidFill>
                  <a:schemeClr val="bg1"/>
                </a:solidFill>
                <a:latin typeface="Calibri" panose="020F0502020204030204" pitchFamily="34" charset="0"/>
              </a:rPr>
              <a:t>3</a:t>
            </a:r>
          </a:p>
        </p:txBody>
      </p:sp>
      <p:sp>
        <p:nvSpPr>
          <p:cNvPr id="13" name="TextBox 12">
            <a:extLst>
              <a:ext uri="{FF2B5EF4-FFF2-40B4-BE49-F238E27FC236}">
                <a16:creationId xmlns:a16="http://schemas.microsoft.com/office/drawing/2014/main" id="{E0E7DD34-D90F-43A3-9838-A9E695B8849C}"/>
              </a:ext>
            </a:extLst>
          </p:cNvPr>
          <p:cNvSpPr txBox="1"/>
          <p:nvPr/>
        </p:nvSpPr>
        <p:spPr bwMode="auto">
          <a:xfrm>
            <a:off x="9844705" y="1530330"/>
            <a:ext cx="941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 .001</a:t>
            </a:r>
          </a:p>
        </p:txBody>
      </p:sp>
      <p:sp>
        <p:nvSpPr>
          <p:cNvPr id="15" name="TextBox 14">
            <a:extLst>
              <a:ext uri="{FF2B5EF4-FFF2-40B4-BE49-F238E27FC236}">
                <a16:creationId xmlns:a16="http://schemas.microsoft.com/office/drawing/2014/main" id="{08E7D94A-C00C-4A55-8F1D-E8E09641688D}"/>
              </a:ext>
            </a:extLst>
          </p:cNvPr>
          <p:cNvSpPr txBox="1"/>
          <p:nvPr/>
        </p:nvSpPr>
        <p:spPr bwMode="auto">
          <a:xfrm>
            <a:off x="4589372" y="6006115"/>
            <a:ext cx="38007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ART Initiation Timing vs HIV Diagnosis</a:t>
            </a:r>
            <a:endParaRPr lang="en-US" baseline="30000"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C371AB34-967B-4472-8ACB-11603F5DF8E1}"/>
              </a:ext>
            </a:extLst>
          </p:cNvPr>
          <p:cNvSpPr txBox="1"/>
          <p:nvPr/>
        </p:nvSpPr>
        <p:spPr bwMode="auto">
          <a:xfrm>
            <a:off x="1492279" y="36609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13C36580-6966-4C20-B8DB-900C651BB5A8}"/>
              </a:ext>
            </a:extLst>
          </p:cNvPr>
          <p:cNvSpPr txBox="1"/>
          <p:nvPr/>
        </p:nvSpPr>
        <p:spPr bwMode="auto">
          <a:xfrm>
            <a:off x="1492279" y="44043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ACA528CA-7331-42BE-82A9-77322E3AE216}"/>
              </a:ext>
            </a:extLst>
          </p:cNvPr>
          <p:cNvSpPr txBox="1"/>
          <p:nvPr/>
        </p:nvSpPr>
        <p:spPr bwMode="auto">
          <a:xfrm>
            <a:off x="1609297" y="51235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6" name="Group 5">
            <a:extLst>
              <a:ext uri="{FF2B5EF4-FFF2-40B4-BE49-F238E27FC236}">
                <a16:creationId xmlns:a16="http://schemas.microsoft.com/office/drawing/2014/main" id="{3DD845A0-A37E-48CC-B9AE-DFDCCC8FA6A6}"/>
              </a:ext>
            </a:extLst>
          </p:cNvPr>
          <p:cNvGrpSpPr/>
          <p:nvPr/>
        </p:nvGrpSpPr>
        <p:grpSpPr>
          <a:xfrm>
            <a:off x="1876653" y="1686065"/>
            <a:ext cx="74378" cy="3634653"/>
            <a:chOff x="1876653" y="1686065"/>
            <a:chExt cx="74378" cy="3634653"/>
          </a:xfrm>
        </p:grpSpPr>
        <p:cxnSp>
          <p:nvCxnSpPr>
            <p:cNvPr id="17" name="Straight Connector 16">
              <a:extLst>
                <a:ext uri="{FF2B5EF4-FFF2-40B4-BE49-F238E27FC236}">
                  <a16:creationId xmlns:a16="http://schemas.microsoft.com/office/drawing/2014/main" id="{F3ADECD9-1252-4065-9F82-E0CD3A8CFD7C}"/>
                </a:ext>
              </a:extLst>
            </p:cNvPr>
            <p:cNvCxnSpPr/>
            <p:nvPr/>
          </p:nvCxnSpPr>
          <p:spPr bwMode="auto">
            <a:xfrm flipH="1">
              <a:off x="1876653" y="3849822"/>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1B319BF-10EB-4835-B95C-9730262EF996}"/>
                </a:ext>
              </a:extLst>
            </p:cNvPr>
            <p:cNvCxnSpPr/>
            <p:nvPr/>
          </p:nvCxnSpPr>
          <p:spPr bwMode="auto">
            <a:xfrm flipH="1">
              <a:off x="1876653" y="4610920"/>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C13CD13-7095-430D-A23C-0BD8C13B485D}"/>
                </a:ext>
              </a:extLst>
            </p:cNvPr>
            <p:cNvCxnSpPr/>
            <p:nvPr/>
          </p:nvCxnSpPr>
          <p:spPr bwMode="auto">
            <a:xfrm flipH="1">
              <a:off x="1876653" y="5320718"/>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3FBF6A8-A6B3-4F32-B1C0-B6AE02318B15}"/>
                </a:ext>
              </a:extLst>
            </p:cNvPr>
            <p:cNvCxnSpPr/>
            <p:nvPr/>
          </p:nvCxnSpPr>
          <p:spPr bwMode="auto">
            <a:xfrm flipH="1">
              <a:off x="1876653" y="1686065"/>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1FCBDFB-92D7-4E2C-9452-07EE7258BCFC}"/>
                </a:ext>
              </a:extLst>
            </p:cNvPr>
            <p:cNvCxnSpPr/>
            <p:nvPr/>
          </p:nvCxnSpPr>
          <p:spPr bwMode="auto">
            <a:xfrm flipH="1">
              <a:off x="1876653" y="2452243"/>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1B03AA9-6E47-4634-9416-C126EE340638}"/>
                </a:ext>
              </a:extLst>
            </p:cNvPr>
            <p:cNvCxnSpPr/>
            <p:nvPr/>
          </p:nvCxnSpPr>
          <p:spPr bwMode="auto">
            <a:xfrm flipH="1">
              <a:off x="1876653" y="3162041"/>
              <a:ext cx="74378"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EDE19591-7553-424F-8136-EF047462DD3D}"/>
              </a:ext>
            </a:extLst>
          </p:cNvPr>
          <p:cNvSpPr txBox="1"/>
          <p:nvPr/>
        </p:nvSpPr>
        <p:spPr bwMode="auto">
          <a:xfrm>
            <a:off x="1375259" y="149714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C25E3F6A-5683-4537-A2D2-1A2A0081F0FF}"/>
              </a:ext>
            </a:extLst>
          </p:cNvPr>
          <p:cNvSpPr txBox="1"/>
          <p:nvPr/>
        </p:nvSpPr>
        <p:spPr bwMode="auto">
          <a:xfrm>
            <a:off x="1492279" y="22456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E2F2D0DD-AD8F-4FF5-A85A-CD426E8E4AE0}"/>
              </a:ext>
            </a:extLst>
          </p:cNvPr>
          <p:cNvSpPr txBox="1"/>
          <p:nvPr/>
        </p:nvSpPr>
        <p:spPr bwMode="auto">
          <a:xfrm>
            <a:off x="1492279" y="29648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FB15BA6D-084B-41DC-BD94-D89FDBD642F2}"/>
              </a:ext>
            </a:extLst>
          </p:cNvPr>
          <p:cNvSpPr txBox="1"/>
          <p:nvPr/>
        </p:nvSpPr>
        <p:spPr bwMode="auto">
          <a:xfrm rot="16200000">
            <a:off x="458508" y="3244333"/>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endParaRPr lang="en-US" baseline="30000" dirty="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AF492009-B6BF-4BE9-8B81-01EF1803531F}"/>
              </a:ext>
            </a:extLst>
          </p:cNvPr>
          <p:cNvSpPr txBox="1"/>
          <p:nvPr/>
        </p:nvSpPr>
        <p:spPr bwMode="auto">
          <a:xfrm>
            <a:off x="3039218" y="2056113"/>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 50</a:t>
            </a:r>
          </a:p>
        </p:txBody>
      </p:sp>
      <p:sp>
        <p:nvSpPr>
          <p:cNvPr id="3" name="Rectangle 2">
            <a:extLst>
              <a:ext uri="{FF2B5EF4-FFF2-40B4-BE49-F238E27FC236}">
                <a16:creationId xmlns:a16="http://schemas.microsoft.com/office/drawing/2014/main" id="{DF38473A-3E62-4380-B34D-32F7571DFA66}"/>
              </a:ext>
            </a:extLst>
          </p:cNvPr>
          <p:cNvSpPr/>
          <p:nvPr/>
        </p:nvSpPr>
        <p:spPr bwMode="auto">
          <a:xfrm>
            <a:off x="2902051" y="2159403"/>
            <a:ext cx="162752" cy="1627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TextBox 32">
            <a:extLst>
              <a:ext uri="{FF2B5EF4-FFF2-40B4-BE49-F238E27FC236}">
                <a16:creationId xmlns:a16="http://schemas.microsoft.com/office/drawing/2014/main" id="{CE5E0E23-1BB3-4841-82E9-9E1B2239CCD8}"/>
              </a:ext>
            </a:extLst>
          </p:cNvPr>
          <p:cNvSpPr txBox="1"/>
          <p:nvPr/>
        </p:nvSpPr>
        <p:spPr bwMode="auto">
          <a:xfrm>
            <a:off x="3905913" y="2056113"/>
            <a:ext cx="840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51-100</a:t>
            </a:r>
          </a:p>
        </p:txBody>
      </p:sp>
      <p:sp>
        <p:nvSpPr>
          <p:cNvPr id="34" name="Rectangle 33">
            <a:extLst>
              <a:ext uri="{FF2B5EF4-FFF2-40B4-BE49-F238E27FC236}">
                <a16:creationId xmlns:a16="http://schemas.microsoft.com/office/drawing/2014/main" id="{7122626D-2F5A-4991-BFAD-58738CA16840}"/>
              </a:ext>
            </a:extLst>
          </p:cNvPr>
          <p:cNvSpPr/>
          <p:nvPr/>
        </p:nvSpPr>
        <p:spPr bwMode="auto">
          <a:xfrm>
            <a:off x="3768746" y="2159403"/>
            <a:ext cx="162752" cy="1627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TextBox 34">
            <a:extLst>
              <a:ext uri="{FF2B5EF4-FFF2-40B4-BE49-F238E27FC236}">
                <a16:creationId xmlns:a16="http://schemas.microsoft.com/office/drawing/2014/main" id="{B824EC2B-5579-4991-BDB2-2F6F8BD5FD69}"/>
              </a:ext>
            </a:extLst>
          </p:cNvPr>
          <p:cNvSpPr txBox="1"/>
          <p:nvPr/>
        </p:nvSpPr>
        <p:spPr bwMode="auto">
          <a:xfrm>
            <a:off x="5112134" y="2056113"/>
            <a:ext cx="957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101-200</a:t>
            </a:r>
          </a:p>
        </p:txBody>
      </p:sp>
      <p:sp>
        <p:nvSpPr>
          <p:cNvPr id="36" name="Rectangle 35">
            <a:extLst>
              <a:ext uri="{FF2B5EF4-FFF2-40B4-BE49-F238E27FC236}">
                <a16:creationId xmlns:a16="http://schemas.microsoft.com/office/drawing/2014/main" id="{CACEA47B-2E7A-49E2-B197-6C3F4C9CD071}"/>
              </a:ext>
            </a:extLst>
          </p:cNvPr>
          <p:cNvSpPr/>
          <p:nvPr/>
        </p:nvSpPr>
        <p:spPr bwMode="auto">
          <a:xfrm>
            <a:off x="4974967" y="2159403"/>
            <a:ext cx="162752" cy="16275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TextBox 36">
            <a:extLst>
              <a:ext uri="{FF2B5EF4-FFF2-40B4-BE49-F238E27FC236}">
                <a16:creationId xmlns:a16="http://schemas.microsoft.com/office/drawing/2014/main" id="{DC319937-D34C-4C53-BDCB-185A0FE2FEC8}"/>
              </a:ext>
            </a:extLst>
          </p:cNvPr>
          <p:cNvSpPr txBox="1"/>
          <p:nvPr/>
        </p:nvSpPr>
        <p:spPr bwMode="auto">
          <a:xfrm>
            <a:off x="6343781" y="2056113"/>
            <a:ext cx="957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201-350</a:t>
            </a:r>
          </a:p>
        </p:txBody>
      </p:sp>
      <p:sp>
        <p:nvSpPr>
          <p:cNvPr id="38" name="Rectangle 37">
            <a:extLst>
              <a:ext uri="{FF2B5EF4-FFF2-40B4-BE49-F238E27FC236}">
                <a16:creationId xmlns:a16="http://schemas.microsoft.com/office/drawing/2014/main" id="{9D6ABA32-D766-45CF-8DE4-D6A70C70F261}"/>
              </a:ext>
            </a:extLst>
          </p:cNvPr>
          <p:cNvSpPr/>
          <p:nvPr/>
        </p:nvSpPr>
        <p:spPr bwMode="auto">
          <a:xfrm>
            <a:off x="6206614" y="2159403"/>
            <a:ext cx="162752" cy="16275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TextBox 38">
            <a:extLst>
              <a:ext uri="{FF2B5EF4-FFF2-40B4-BE49-F238E27FC236}">
                <a16:creationId xmlns:a16="http://schemas.microsoft.com/office/drawing/2014/main" id="{8A71FCFD-2EFE-4D02-A91A-31F96AB1C5B3}"/>
              </a:ext>
            </a:extLst>
          </p:cNvPr>
          <p:cNvSpPr txBox="1"/>
          <p:nvPr/>
        </p:nvSpPr>
        <p:spPr bwMode="auto">
          <a:xfrm>
            <a:off x="7588281" y="2056113"/>
            <a:ext cx="957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351-500</a:t>
            </a:r>
          </a:p>
        </p:txBody>
      </p:sp>
      <p:sp>
        <p:nvSpPr>
          <p:cNvPr id="40" name="Rectangle 39">
            <a:extLst>
              <a:ext uri="{FF2B5EF4-FFF2-40B4-BE49-F238E27FC236}">
                <a16:creationId xmlns:a16="http://schemas.microsoft.com/office/drawing/2014/main" id="{2FA747F2-A6E1-4756-88A5-406538386E5F}"/>
              </a:ext>
            </a:extLst>
          </p:cNvPr>
          <p:cNvSpPr/>
          <p:nvPr/>
        </p:nvSpPr>
        <p:spPr bwMode="auto">
          <a:xfrm>
            <a:off x="7451114" y="2159403"/>
            <a:ext cx="162752" cy="162752"/>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TextBox 40">
            <a:extLst>
              <a:ext uri="{FF2B5EF4-FFF2-40B4-BE49-F238E27FC236}">
                <a16:creationId xmlns:a16="http://schemas.microsoft.com/office/drawing/2014/main" id="{7574A717-0680-45D8-A4F1-1D61332B762E}"/>
              </a:ext>
            </a:extLst>
          </p:cNvPr>
          <p:cNvSpPr txBox="1"/>
          <p:nvPr/>
        </p:nvSpPr>
        <p:spPr bwMode="auto">
          <a:xfrm>
            <a:off x="8831691" y="2056113"/>
            <a:ext cx="704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&gt; 500</a:t>
            </a:r>
          </a:p>
        </p:txBody>
      </p:sp>
      <p:sp>
        <p:nvSpPr>
          <p:cNvPr id="42" name="Rectangle 41">
            <a:extLst>
              <a:ext uri="{FF2B5EF4-FFF2-40B4-BE49-F238E27FC236}">
                <a16:creationId xmlns:a16="http://schemas.microsoft.com/office/drawing/2014/main" id="{E07940A3-4ECE-405E-965C-CE77EC3DBF76}"/>
              </a:ext>
            </a:extLst>
          </p:cNvPr>
          <p:cNvSpPr/>
          <p:nvPr/>
        </p:nvSpPr>
        <p:spPr bwMode="auto">
          <a:xfrm>
            <a:off x="8694524" y="2159403"/>
            <a:ext cx="162752" cy="162752"/>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2969FEE2-6D09-469E-BD19-C55848ABD989}"/>
              </a:ext>
            </a:extLst>
          </p:cNvPr>
          <p:cNvSpPr/>
          <p:nvPr/>
        </p:nvSpPr>
        <p:spPr bwMode="auto">
          <a:xfrm>
            <a:off x="2133482" y="4719912"/>
            <a:ext cx="244938" cy="5896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452EE2A7-7C58-490C-9E11-404878FE8B7D}"/>
              </a:ext>
            </a:extLst>
          </p:cNvPr>
          <p:cNvSpPr/>
          <p:nvPr/>
        </p:nvSpPr>
        <p:spPr bwMode="auto">
          <a:xfrm>
            <a:off x="2381309" y="5257800"/>
            <a:ext cx="244938" cy="517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0A5E3CBE-DDAB-47DF-8F7C-8F5BFFEABE08}"/>
              </a:ext>
            </a:extLst>
          </p:cNvPr>
          <p:cNvSpPr/>
          <p:nvPr/>
        </p:nvSpPr>
        <p:spPr bwMode="auto">
          <a:xfrm>
            <a:off x="2626247" y="4743405"/>
            <a:ext cx="244938" cy="57731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F427318A-AE00-45B7-9D3B-936A15F69E96}"/>
              </a:ext>
            </a:extLst>
          </p:cNvPr>
          <p:cNvSpPr/>
          <p:nvPr/>
        </p:nvSpPr>
        <p:spPr bwMode="auto">
          <a:xfrm>
            <a:off x="2871185" y="3995932"/>
            <a:ext cx="244938" cy="132478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AE6B6214-70E6-4978-92B2-7E8E2F337DC1}"/>
              </a:ext>
            </a:extLst>
          </p:cNvPr>
          <p:cNvSpPr/>
          <p:nvPr/>
        </p:nvSpPr>
        <p:spPr bwMode="auto">
          <a:xfrm>
            <a:off x="3116123" y="4488366"/>
            <a:ext cx="244938" cy="832352"/>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6FC1899F-5061-42DA-8B21-1172B8C6A61E}"/>
              </a:ext>
            </a:extLst>
          </p:cNvPr>
          <p:cNvSpPr/>
          <p:nvPr/>
        </p:nvSpPr>
        <p:spPr bwMode="auto">
          <a:xfrm>
            <a:off x="3361061" y="4790570"/>
            <a:ext cx="244938" cy="526889"/>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957C4AE8-F1BD-4500-9224-772FE2205738}"/>
              </a:ext>
            </a:extLst>
          </p:cNvPr>
          <p:cNvSpPr/>
          <p:nvPr/>
        </p:nvSpPr>
        <p:spPr bwMode="auto">
          <a:xfrm>
            <a:off x="3963057" y="3660906"/>
            <a:ext cx="244938" cy="16509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F370FFD8-9257-4099-A43C-50142CB1C632}"/>
              </a:ext>
            </a:extLst>
          </p:cNvPr>
          <p:cNvSpPr/>
          <p:nvPr/>
        </p:nvSpPr>
        <p:spPr bwMode="auto">
          <a:xfrm>
            <a:off x="4206873" y="4818049"/>
            <a:ext cx="244938" cy="49383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BBD01A1C-26F6-4810-8E78-A51A7E3A10EA}"/>
              </a:ext>
            </a:extLst>
          </p:cNvPr>
          <p:cNvSpPr/>
          <p:nvPr/>
        </p:nvSpPr>
        <p:spPr bwMode="auto">
          <a:xfrm>
            <a:off x="4450246" y="4964537"/>
            <a:ext cx="244938" cy="35849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CED02CDC-8623-46F6-8502-9EEFD7C812CD}"/>
              </a:ext>
            </a:extLst>
          </p:cNvPr>
          <p:cNvSpPr/>
          <p:nvPr/>
        </p:nvSpPr>
        <p:spPr bwMode="auto">
          <a:xfrm>
            <a:off x="4695184" y="4703183"/>
            <a:ext cx="244938" cy="61659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3F92A335-BC0B-4E0F-A6F4-EC00A72B13D4}"/>
              </a:ext>
            </a:extLst>
          </p:cNvPr>
          <p:cNvSpPr/>
          <p:nvPr/>
        </p:nvSpPr>
        <p:spPr bwMode="auto">
          <a:xfrm>
            <a:off x="4940122" y="4807298"/>
            <a:ext cx="244938" cy="512478"/>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216F92C4-833B-4042-82D2-3EBC558D48AC}"/>
              </a:ext>
            </a:extLst>
          </p:cNvPr>
          <p:cNvSpPr/>
          <p:nvPr/>
        </p:nvSpPr>
        <p:spPr bwMode="auto">
          <a:xfrm>
            <a:off x="5185060" y="5073804"/>
            <a:ext cx="244938" cy="240397"/>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DB898A44-CC15-4BDC-ABBC-C8EB5746D6B0}"/>
              </a:ext>
            </a:extLst>
          </p:cNvPr>
          <p:cNvSpPr/>
          <p:nvPr/>
        </p:nvSpPr>
        <p:spPr bwMode="auto">
          <a:xfrm>
            <a:off x="5757638" y="2489478"/>
            <a:ext cx="244938" cy="28302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EC9B783-93AB-4A51-8B7C-6C08FDDF94C8}"/>
              </a:ext>
            </a:extLst>
          </p:cNvPr>
          <p:cNvSpPr/>
          <p:nvPr/>
        </p:nvSpPr>
        <p:spPr bwMode="auto">
          <a:xfrm>
            <a:off x="6001454" y="5032397"/>
            <a:ext cx="244938" cy="2873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15E8FA88-FB7B-4D72-A359-E1DA87BADC6D}"/>
              </a:ext>
            </a:extLst>
          </p:cNvPr>
          <p:cNvSpPr/>
          <p:nvPr/>
        </p:nvSpPr>
        <p:spPr bwMode="auto">
          <a:xfrm>
            <a:off x="6244827" y="5123568"/>
            <a:ext cx="244938" cy="20736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A582DFB-F830-4780-85C1-A6529E3C7805}"/>
              </a:ext>
            </a:extLst>
          </p:cNvPr>
          <p:cNvSpPr/>
          <p:nvPr/>
        </p:nvSpPr>
        <p:spPr bwMode="auto">
          <a:xfrm>
            <a:off x="6489765" y="5045865"/>
            <a:ext cx="244938" cy="28506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318E1EBA-2A0C-4309-8B94-C9E8EA0CD580}"/>
              </a:ext>
            </a:extLst>
          </p:cNvPr>
          <p:cNvSpPr/>
          <p:nvPr/>
        </p:nvSpPr>
        <p:spPr bwMode="auto">
          <a:xfrm>
            <a:off x="6734703" y="5210494"/>
            <a:ext cx="244938" cy="10696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1453EC6E-63F3-4358-A7A3-514F3010050B}"/>
              </a:ext>
            </a:extLst>
          </p:cNvPr>
          <p:cNvSpPr/>
          <p:nvPr/>
        </p:nvSpPr>
        <p:spPr bwMode="auto">
          <a:xfrm>
            <a:off x="6979641" y="5281950"/>
            <a:ext cx="244938" cy="45719"/>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4D9A9DD-738B-4254-BC17-0F3387B506CB}"/>
              </a:ext>
            </a:extLst>
          </p:cNvPr>
          <p:cNvSpPr/>
          <p:nvPr/>
        </p:nvSpPr>
        <p:spPr bwMode="auto">
          <a:xfrm>
            <a:off x="7584368" y="2489478"/>
            <a:ext cx="244938" cy="28302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D7608E7A-8B6C-4867-A881-02A6E8783744}"/>
              </a:ext>
            </a:extLst>
          </p:cNvPr>
          <p:cNvSpPr/>
          <p:nvPr/>
        </p:nvSpPr>
        <p:spPr bwMode="auto">
          <a:xfrm>
            <a:off x="8071557" y="5246648"/>
            <a:ext cx="244938" cy="731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186A5B43-9D36-498F-9916-97781D56EC30}"/>
              </a:ext>
            </a:extLst>
          </p:cNvPr>
          <p:cNvSpPr/>
          <p:nvPr/>
        </p:nvSpPr>
        <p:spPr bwMode="auto">
          <a:xfrm>
            <a:off x="8316495" y="5073804"/>
            <a:ext cx="244938" cy="25712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5A416A9-F1E0-4B58-AD37-F5AFC93A0D40}"/>
              </a:ext>
            </a:extLst>
          </p:cNvPr>
          <p:cNvSpPr/>
          <p:nvPr/>
        </p:nvSpPr>
        <p:spPr bwMode="auto">
          <a:xfrm>
            <a:off x="8561433" y="5010093"/>
            <a:ext cx="244938" cy="30736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5E99CC12-C77B-44F5-97FA-34748E971C35}"/>
              </a:ext>
            </a:extLst>
          </p:cNvPr>
          <p:cNvSpPr/>
          <p:nvPr/>
        </p:nvSpPr>
        <p:spPr bwMode="auto">
          <a:xfrm>
            <a:off x="8806371" y="5182616"/>
            <a:ext cx="244938" cy="133902"/>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4642090-F033-476B-B217-9A89969B1C66}"/>
              </a:ext>
            </a:extLst>
          </p:cNvPr>
          <p:cNvSpPr/>
          <p:nvPr/>
        </p:nvSpPr>
        <p:spPr bwMode="auto">
          <a:xfrm>
            <a:off x="9427348" y="2714782"/>
            <a:ext cx="244938" cy="26017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C2A1822B-453C-476D-BC6D-F69F4DE41FF8}"/>
              </a:ext>
            </a:extLst>
          </p:cNvPr>
          <p:cNvSpPr/>
          <p:nvPr/>
        </p:nvSpPr>
        <p:spPr bwMode="auto">
          <a:xfrm>
            <a:off x="9671164" y="5143583"/>
            <a:ext cx="244938" cy="1729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D83D8CD3-6101-43D2-BC1E-03213918E350}"/>
              </a:ext>
            </a:extLst>
          </p:cNvPr>
          <p:cNvSpPr/>
          <p:nvPr/>
        </p:nvSpPr>
        <p:spPr bwMode="auto">
          <a:xfrm>
            <a:off x="9914537" y="5182616"/>
            <a:ext cx="244938" cy="1450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F8331C82-34EA-4E0C-A16B-C467B0154CBC}"/>
              </a:ext>
            </a:extLst>
          </p:cNvPr>
          <p:cNvSpPr/>
          <p:nvPr/>
        </p:nvSpPr>
        <p:spPr bwMode="auto">
          <a:xfrm>
            <a:off x="10159475" y="4958339"/>
            <a:ext cx="244938" cy="36469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159651E4-F4BC-4393-ABC6-07471624317D}"/>
              </a:ext>
            </a:extLst>
          </p:cNvPr>
          <p:cNvSpPr/>
          <p:nvPr/>
        </p:nvSpPr>
        <p:spPr bwMode="auto">
          <a:xfrm>
            <a:off x="10404413" y="4992013"/>
            <a:ext cx="244938" cy="3310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CC0A2B53-1E4A-49CD-8DAD-F9410AB1A804}"/>
              </a:ext>
            </a:extLst>
          </p:cNvPr>
          <p:cNvSpPr/>
          <p:nvPr/>
        </p:nvSpPr>
        <p:spPr bwMode="auto">
          <a:xfrm>
            <a:off x="10649351" y="5045866"/>
            <a:ext cx="244938" cy="278546"/>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Freeform: Shape 15">
            <a:extLst>
              <a:ext uri="{FF2B5EF4-FFF2-40B4-BE49-F238E27FC236}">
                <a16:creationId xmlns:a16="http://schemas.microsoft.com/office/drawing/2014/main" id="{A95A8876-5BC3-4816-8B63-0C42D0E3CD51}"/>
              </a:ext>
            </a:extLst>
          </p:cNvPr>
          <p:cNvSpPr/>
          <p:nvPr/>
        </p:nvSpPr>
        <p:spPr bwMode="auto">
          <a:xfrm>
            <a:off x="1954611" y="1664233"/>
            <a:ext cx="9089136" cy="3657600"/>
          </a:xfrm>
          <a:custGeom>
            <a:avLst/>
            <a:gdLst>
              <a:gd name="connsiteX0" fmla="*/ 7568119 w 7568119"/>
              <a:gd name="connsiteY0" fmla="*/ 3618690 h 3618690"/>
              <a:gd name="connsiteX1" fmla="*/ 0 w 7568119"/>
              <a:gd name="connsiteY1" fmla="*/ 3618690 h 3618690"/>
              <a:gd name="connsiteX2" fmla="*/ 0 w 7568119"/>
              <a:gd name="connsiteY2" fmla="*/ 0 h 3618690"/>
            </a:gdLst>
            <a:ahLst/>
            <a:cxnLst>
              <a:cxn ang="0">
                <a:pos x="connsiteX0" y="connsiteY0"/>
              </a:cxn>
              <a:cxn ang="0">
                <a:pos x="connsiteX1" y="connsiteY1"/>
              </a:cxn>
              <a:cxn ang="0">
                <a:pos x="connsiteX2" y="connsiteY2"/>
              </a:cxn>
            </a:cxnLst>
            <a:rect l="l" t="t" r="r" b="b"/>
            <a:pathLst>
              <a:path w="7568119" h="3618690">
                <a:moveTo>
                  <a:pt x="7568119" y="3618690"/>
                </a:moveTo>
                <a:lnTo>
                  <a:pt x="0" y="3618690"/>
                </a:lnTo>
                <a:lnTo>
                  <a:pt x="0" y="0"/>
                </a:lnTo>
              </a:path>
            </a:pathLst>
          </a:custGeom>
          <a:noFill/>
          <a:ln w="28575">
            <a:solidFill>
              <a:schemeClr val="bg1"/>
            </a:solidFill>
            <a:miter lim="800000"/>
            <a:headEnd/>
            <a:tailEnd/>
          </a:ln>
        </p:spPr>
        <p:txBody>
          <a:bodyPr rtlCol="0" anchor="ctr"/>
          <a:lstStyle/>
          <a:p>
            <a:pPr algn="ctr"/>
            <a:endParaRPr lang="en-US" dirty="0"/>
          </a:p>
        </p:txBody>
      </p:sp>
      <p:grpSp>
        <p:nvGrpSpPr>
          <p:cNvPr id="7" name="Group 6">
            <a:extLst>
              <a:ext uri="{FF2B5EF4-FFF2-40B4-BE49-F238E27FC236}">
                <a16:creationId xmlns:a16="http://schemas.microsoft.com/office/drawing/2014/main" id="{951FBB42-D923-44B4-BCC6-DC058133668F}"/>
              </a:ext>
            </a:extLst>
          </p:cNvPr>
          <p:cNvGrpSpPr/>
          <p:nvPr/>
        </p:nvGrpSpPr>
        <p:grpSpPr>
          <a:xfrm>
            <a:off x="1961821" y="5318068"/>
            <a:ext cx="9089136" cy="79408"/>
            <a:chOff x="1938671" y="5318068"/>
            <a:chExt cx="9235441" cy="51767"/>
          </a:xfrm>
        </p:grpSpPr>
        <p:cxnSp>
          <p:nvCxnSpPr>
            <p:cNvPr id="72" name="Straight Connector 71">
              <a:extLst>
                <a:ext uri="{FF2B5EF4-FFF2-40B4-BE49-F238E27FC236}">
                  <a16:creationId xmlns:a16="http://schemas.microsoft.com/office/drawing/2014/main" id="{D14B5BF9-B551-4265-8A79-58D589B598B0}"/>
                </a:ext>
              </a:extLst>
            </p:cNvPr>
            <p:cNvCxnSpPr/>
            <p:nvPr/>
          </p:nvCxnSpPr>
          <p:spPr bwMode="auto">
            <a:xfrm rot="5400000" flipH="1">
              <a:off x="5606963" y="5343952"/>
              <a:ext cx="51767"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E704848-EA3B-4AAA-8D63-EAED97D1F49E}"/>
                </a:ext>
              </a:extLst>
            </p:cNvPr>
            <p:cNvCxnSpPr/>
            <p:nvPr/>
          </p:nvCxnSpPr>
          <p:spPr bwMode="auto">
            <a:xfrm rot="5400000" flipH="1">
              <a:off x="3759875" y="5343952"/>
              <a:ext cx="51767"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FD50937-B09E-457B-B876-18A57B289D1E}"/>
                </a:ext>
              </a:extLst>
            </p:cNvPr>
            <p:cNvCxnSpPr/>
            <p:nvPr/>
          </p:nvCxnSpPr>
          <p:spPr bwMode="auto">
            <a:xfrm rot="5400000" flipH="1">
              <a:off x="1912787" y="5343952"/>
              <a:ext cx="51767"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532D347-3BCE-4254-BF93-2D53F4D0805E}"/>
                </a:ext>
              </a:extLst>
            </p:cNvPr>
            <p:cNvCxnSpPr/>
            <p:nvPr/>
          </p:nvCxnSpPr>
          <p:spPr bwMode="auto">
            <a:xfrm rot="5400000" flipH="1">
              <a:off x="11148228" y="5343952"/>
              <a:ext cx="51767"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0BF637D-4040-4A1D-8345-BB63273C6D60}"/>
                </a:ext>
              </a:extLst>
            </p:cNvPr>
            <p:cNvCxnSpPr/>
            <p:nvPr/>
          </p:nvCxnSpPr>
          <p:spPr bwMode="auto">
            <a:xfrm rot="5400000" flipH="1">
              <a:off x="9301139" y="5343952"/>
              <a:ext cx="51767"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8539B887-2FB8-4DC3-9307-B7D5D7A36E95}"/>
                </a:ext>
              </a:extLst>
            </p:cNvPr>
            <p:cNvCxnSpPr/>
            <p:nvPr/>
          </p:nvCxnSpPr>
          <p:spPr bwMode="auto">
            <a:xfrm rot="5400000" flipH="1">
              <a:off x="7454051" y="5343952"/>
              <a:ext cx="51767" cy="0"/>
            </a:xfrm>
            <a:prstGeom prst="line">
              <a:avLst/>
            </a:prstGeom>
            <a:noFill/>
            <a:ln w="28575" cap="flat" cmpd="sng" algn="ctr">
              <a:solidFill>
                <a:schemeClr val="bg1"/>
              </a:solidFill>
              <a:prstDash val="solid"/>
              <a:round/>
              <a:headEnd type="none" w="med" len="med"/>
              <a:tailEnd type="none" w="med" len="med"/>
            </a:ln>
            <a:effectLst/>
          </p:spPr>
        </p:cxnSp>
      </p:grpSp>
      <p:sp>
        <p:nvSpPr>
          <p:cNvPr id="78" name="TextBox 77">
            <a:extLst>
              <a:ext uri="{FF2B5EF4-FFF2-40B4-BE49-F238E27FC236}">
                <a16:creationId xmlns:a16="http://schemas.microsoft.com/office/drawing/2014/main" id="{23514661-2FBB-4103-889F-D4D6D22AF012}"/>
              </a:ext>
            </a:extLst>
          </p:cNvPr>
          <p:cNvSpPr txBox="1"/>
          <p:nvPr/>
        </p:nvSpPr>
        <p:spPr bwMode="auto">
          <a:xfrm>
            <a:off x="2305678" y="5327191"/>
            <a:ext cx="11368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Same day</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2981)</a:t>
            </a:r>
          </a:p>
        </p:txBody>
      </p:sp>
      <p:sp>
        <p:nvSpPr>
          <p:cNvPr id="79" name="TextBox 78">
            <a:extLst>
              <a:ext uri="{FF2B5EF4-FFF2-40B4-BE49-F238E27FC236}">
                <a16:creationId xmlns:a16="http://schemas.microsoft.com/office/drawing/2014/main" id="{AEA6EF96-20D8-454D-826A-17F5DB5E78D5}"/>
              </a:ext>
            </a:extLst>
          </p:cNvPr>
          <p:cNvSpPr txBox="1"/>
          <p:nvPr/>
        </p:nvSpPr>
        <p:spPr bwMode="auto">
          <a:xfrm>
            <a:off x="4208801" y="5327191"/>
            <a:ext cx="10198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 days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477)</a:t>
            </a:r>
          </a:p>
        </p:txBody>
      </p:sp>
      <p:sp>
        <p:nvSpPr>
          <p:cNvPr id="80" name="TextBox 79">
            <a:extLst>
              <a:ext uri="{FF2B5EF4-FFF2-40B4-BE49-F238E27FC236}">
                <a16:creationId xmlns:a16="http://schemas.microsoft.com/office/drawing/2014/main" id="{CC4EE441-4F23-4678-AC74-BB10B8F767F7}"/>
              </a:ext>
            </a:extLst>
          </p:cNvPr>
          <p:cNvSpPr txBox="1"/>
          <p:nvPr/>
        </p:nvSpPr>
        <p:spPr bwMode="auto">
          <a:xfrm>
            <a:off x="5993909" y="5327191"/>
            <a:ext cx="10791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8-14 days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164)</a:t>
            </a:r>
          </a:p>
        </p:txBody>
      </p:sp>
      <p:sp>
        <p:nvSpPr>
          <p:cNvPr id="81" name="TextBox 80">
            <a:extLst>
              <a:ext uri="{FF2B5EF4-FFF2-40B4-BE49-F238E27FC236}">
                <a16:creationId xmlns:a16="http://schemas.microsoft.com/office/drawing/2014/main" id="{06C1C254-8542-40A2-A2E9-E5A6E79979D9}"/>
              </a:ext>
            </a:extLst>
          </p:cNvPr>
          <p:cNvSpPr txBox="1"/>
          <p:nvPr/>
        </p:nvSpPr>
        <p:spPr bwMode="auto">
          <a:xfrm>
            <a:off x="7788396" y="5327191"/>
            <a:ext cx="11961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15-21 days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66)</a:t>
            </a:r>
          </a:p>
        </p:txBody>
      </p:sp>
      <p:sp>
        <p:nvSpPr>
          <p:cNvPr id="82" name="TextBox 81">
            <a:extLst>
              <a:ext uri="{FF2B5EF4-FFF2-40B4-BE49-F238E27FC236}">
                <a16:creationId xmlns:a16="http://schemas.microsoft.com/office/drawing/2014/main" id="{98F17887-8617-4ECF-AB12-A43D3E66126E}"/>
              </a:ext>
            </a:extLst>
          </p:cNvPr>
          <p:cNvSpPr txBox="1"/>
          <p:nvPr/>
        </p:nvSpPr>
        <p:spPr bwMode="auto">
          <a:xfrm>
            <a:off x="9632316" y="5327191"/>
            <a:ext cx="1059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&gt; 21 days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120)</a:t>
            </a:r>
          </a:p>
        </p:txBody>
      </p:sp>
    </p:spTree>
    <p:extLst>
      <p:ext uri="{BB962C8B-B14F-4D97-AF65-F5344CB8AC3E}">
        <p14:creationId xmlns:p14="http://schemas.microsoft.com/office/powerpoint/2010/main" val="158161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Thailand Study: HIV Outcomes by Timing of ART Initiation</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Seekaew. CROI 2020. Abstr 1072.</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26" name="Group 3">
            <a:extLst>
              <a:ext uri="{FF2B5EF4-FFF2-40B4-BE49-F238E27FC236}">
                <a16:creationId xmlns:a16="http://schemas.microsoft.com/office/drawing/2014/main" id="{3B5EDCD9-C20C-40EA-8588-DFC0F569198E}"/>
              </a:ext>
            </a:extLst>
          </p:cNvPr>
          <p:cNvGraphicFramePr>
            <a:graphicFrameLocks/>
          </p:cNvGraphicFramePr>
          <p:nvPr>
            <p:extLst>
              <p:ext uri="{D42A27DB-BD31-4B8C-83A1-F6EECF244321}">
                <p14:modId xmlns:p14="http://schemas.microsoft.com/office/powerpoint/2010/main" val="2677360936"/>
              </p:ext>
            </p:extLst>
          </p:nvPr>
        </p:nvGraphicFramePr>
        <p:xfrm>
          <a:off x="719137" y="1500286"/>
          <a:ext cx="10787061" cy="4694032"/>
        </p:xfrm>
        <a:graphic>
          <a:graphicData uri="http://schemas.openxmlformats.org/drawingml/2006/table">
            <a:tbl>
              <a:tblPr/>
              <a:tblGrid>
                <a:gridCol w="2447484">
                  <a:extLst>
                    <a:ext uri="{9D8B030D-6E8A-4147-A177-3AD203B41FA5}">
                      <a16:colId xmlns:a16="http://schemas.microsoft.com/office/drawing/2014/main" val="20000"/>
                    </a:ext>
                  </a:extLst>
                </a:gridCol>
                <a:gridCol w="1450361">
                  <a:extLst>
                    <a:ext uri="{9D8B030D-6E8A-4147-A177-3AD203B41FA5}">
                      <a16:colId xmlns:a16="http://schemas.microsoft.com/office/drawing/2014/main" val="20001"/>
                    </a:ext>
                  </a:extLst>
                </a:gridCol>
                <a:gridCol w="1450361">
                  <a:extLst>
                    <a:ext uri="{9D8B030D-6E8A-4147-A177-3AD203B41FA5}">
                      <a16:colId xmlns:a16="http://schemas.microsoft.com/office/drawing/2014/main" val="20002"/>
                    </a:ext>
                  </a:extLst>
                </a:gridCol>
                <a:gridCol w="1450361">
                  <a:extLst>
                    <a:ext uri="{9D8B030D-6E8A-4147-A177-3AD203B41FA5}">
                      <a16:colId xmlns:a16="http://schemas.microsoft.com/office/drawing/2014/main" val="139986606"/>
                    </a:ext>
                  </a:extLst>
                </a:gridCol>
                <a:gridCol w="1450361">
                  <a:extLst>
                    <a:ext uri="{9D8B030D-6E8A-4147-A177-3AD203B41FA5}">
                      <a16:colId xmlns:a16="http://schemas.microsoft.com/office/drawing/2014/main" val="3695211854"/>
                    </a:ext>
                  </a:extLst>
                </a:gridCol>
                <a:gridCol w="1450361">
                  <a:extLst>
                    <a:ext uri="{9D8B030D-6E8A-4147-A177-3AD203B41FA5}">
                      <a16:colId xmlns:a16="http://schemas.microsoft.com/office/drawing/2014/main" val="1003907596"/>
                    </a:ext>
                  </a:extLst>
                </a:gridCol>
                <a:gridCol w="1087772">
                  <a:extLst>
                    <a:ext uri="{9D8B030D-6E8A-4147-A177-3AD203B41FA5}">
                      <a16:colId xmlns:a16="http://schemas.microsoft.com/office/drawing/2014/main" val="334250414"/>
                    </a:ext>
                  </a:extLst>
                </a:gridCol>
              </a:tblGrid>
              <a:tr h="13446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Outcome,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6">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Timing of ART Initiation Relative to HIV Diagnosis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3551827839"/>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Same Day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2-7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8-14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15-21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anose="05000000000000000000"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&gt; 21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525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3 mos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Retained in care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Lost to follow-up</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Discontinued ART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2445)</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93.8</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4.9</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0.9</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0.4</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379)</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94.5</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4.5</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0.3</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104)</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96.2</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2.9</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41)</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95.1</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2.4</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2.4</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87)</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96.6</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.695</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.409</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.414</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.552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25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6 mos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Retained in care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Lost to follow-up</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Discontinued ART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1973)</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92.0</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6.8</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314)</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95.5</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3.8</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0.6</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59)</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96.6</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3.4</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22)</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90.9</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4.5</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4.5</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54)</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90.7</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9.3</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.153</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.208</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.346</a:t>
                      </a:r>
                    </a:p>
                    <a:p>
                      <a:pPr algn="ctr">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.978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25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12 mos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Retained in care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Lost to follow-up</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Discontinued ART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1167)</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95.6</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3.7</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0.7</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164)</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95.7</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15)</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5)</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 = 21)</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95.2</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4.8</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.921</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.913</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.842</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NA</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r h="134469">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Viral suppression*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94.0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94.0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84.4</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88.2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.054</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8584568"/>
                  </a:ext>
                </a:extLst>
              </a:tr>
              <a:tr h="134469">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clinical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15.5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15.3</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14.0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13.4</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.685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52442245"/>
                  </a:ext>
                </a:extLst>
              </a:tr>
            </a:tbl>
          </a:graphicData>
        </a:graphic>
      </p:graphicFrame>
      <p:sp>
        <p:nvSpPr>
          <p:cNvPr id="29" name="TextBox 28">
            <a:extLst>
              <a:ext uri="{FF2B5EF4-FFF2-40B4-BE49-F238E27FC236}">
                <a16:creationId xmlns:a16="http://schemas.microsoft.com/office/drawing/2014/main" id="{77F9B6A8-CA3B-42E0-980B-E95F66400E93}"/>
              </a:ext>
            </a:extLst>
          </p:cNvPr>
          <p:cNvSpPr txBox="1"/>
          <p:nvPr/>
        </p:nvSpPr>
        <p:spPr bwMode="auto">
          <a:xfrm>
            <a:off x="595797" y="6175846"/>
            <a:ext cx="45647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1"/>
                </a:solidFill>
                <a:latin typeface="Calibri" panose="020F0502020204030204" pitchFamily="34" charset="0"/>
              </a:rPr>
              <a:t>*HIV-1 RNA &lt; 50 copies/mL after receiving ART for ≥ 6 mos (n = 1151).</a:t>
            </a:r>
            <a:endParaRPr lang="en-US" sz="1200" b="0" baseline="30000" dirty="0">
              <a:solidFill>
                <a:schemeClr val="bg1"/>
              </a:solidFill>
              <a:latin typeface="Calibri" panose="020F0502020204030204" pitchFamily="34" charset="0"/>
            </a:endParaRPr>
          </a:p>
        </p:txBody>
      </p:sp>
      <p:cxnSp>
        <p:nvCxnSpPr>
          <p:cNvPr id="32" name="Straight Connector 31">
            <a:extLst>
              <a:ext uri="{FF2B5EF4-FFF2-40B4-BE49-F238E27FC236}">
                <a16:creationId xmlns:a16="http://schemas.microsoft.com/office/drawing/2014/main" id="{C3A60861-A924-4FA5-A717-E47F9F26956C}"/>
              </a:ext>
            </a:extLst>
          </p:cNvPr>
          <p:cNvCxnSpPr/>
          <p:nvPr/>
        </p:nvCxnSpPr>
        <p:spPr bwMode="auto">
          <a:xfrm>
            <a:off x="3197972" y="1793290"/>
            <a:ext cx="8229600"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389355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Thailand Study: Factors Associated With Loss to </a:t>
            </a:r>
            <a:br>
              <a:rPr lang="en-US" dirty="0"/>
            </a:br>
            <a:r>
              <a:rPr lang="en-US" dirty="0"/>
              <a:t>Follow-up and Clinical AEs in Multivariable Regression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dirty="0"/>
              <a:t>Being transgender woman significantly associated with risk of loss to follow-up and clinical AEs</a:t>
            </a:r>
          </a:p>
          <a:p>
            <a:pPr lvl="1"/>
            <a:r>
              <a:rPr lang="en-US" dirty="0"/>
              <a:t>aOR for loss to follow-up: 1.70 (95% CI: 1.03-2.80; </a:t>
            </a:r>
            <a:r>
              <a:rPr lang="en-US" i="1" dirty="0"/>
              <a:t>P</a:t>
            </a:r>
            <a:r>
              <a:rPr lang="en-US" dirty="0"/>
              <a:t> &lt; .05)</a:t>
            </a:r>
          </a:p>
          <a:p>
            <a:pPr lvl="1"/>
            <a:r>
              <a:rPr lang="en-US" dirty="0"/>
              <a:t>aOR for clinical AEs: 1.52 (95% CI: 1.07-2.17; </a:t>
            </a:r>
            <a:r>
              <a:rPr lang="en-US" i="1" dirty="0"/>
              <a:t>P</a:t>
            </a:r>
            <a:r>
              <a:rPr lang="en-US" dirty="0"/>
              <a:t> &lt; .05)</a:t>
            </a:r>
          </a:p>
          <a:p>
            <a:r>
              <a:rPr lang="en-US" dirty="0"/>
              <a:t>No factors identified as associated with viral suppression or death</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Seekaew. CROI 2020. Abstr 1072.</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86016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606FD-3667-4ACD-B3FE-5C5E8206DA37}"/>
              </a:ext>
            </a:extLst>
          </p:cNvPr>
          <p:cNvSpPr>
            <a:spLocks noGrp="1"/>
          </p:cNvSpPr>
          <p:nvPr>
            <p:ph type="title"/>
          </p:nvPr>
        </p:nvSpPr>
        <p:spPr/>
        <p:txBody>
          <a:bodyPr/>
          <a:lstStyle/>
          <a:p>
            <a:r>
              <a:rPr lang="en-US" dirty="0"/>
              <a:t>ART Adherence and Patient Engagement</a:t>
            </a:r>
          </a:p>
        </p:txBody>
      </p:sp>
    </p:spTree>
    <p:extLst>
      <p:ext uri="{BB962C8B-B14F-4D97-AF65-F5344CB8AC3E}">
        <p14:creationId xmlns:p14="http://schemas.microsoft.com/office/powerpoint/2010/main" val="4336139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CoRECT: Randomized Trial of Collaborative Data-to-Care Model to Improve HIV Care Outcomes</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sz="half" idx="1"/>
          </p:nvPr>
        </p:nvSpPr>
        <p:spPr>
          <a:xfrm>
            <a:off x="601820" y="1510730"/>
            <a:ext cx="5309278" cy="6656726"/>
          </a:xfrm>
        </p:spPr>
        <p:txBody>
          <a:bodyPr/>
          <a:lstStyle/>
          <a:p>
            <a:pPr>
              <a:spcAft>
                <a:spcPts val="0"/>
              </a:spcAft>
            </a:pPr>
            <a:r>
              <a:rPr lang="en-US" sz="2000" dirty="0"/>
              <a:t>Data to Care: public health strategy utilizing HIV surveillance data and additional data sources to identify and locate PWH not in care and link them to appropriate medical/ social services</a:t>
            </a:r>
          </a:p>
          <a:p>
            <a:pPr>
              <a:spcAft>
                <a:spcPts val="0"/>
              </a:spcAft>
            </a:pPr>
            <a:r>
              <a:rPr lang="en-US" sz="2000" dirty="0"/>
              <a:t>CoRECT: CDC-funded randomized controlled trial at 3 US sites (Philadelphia, Connecticut, and Massachusetts)</a:t>
            </a:r>
          </a:p>
          <a:p>
            <a:pPr lvl="1">
              <a:spcAft>
                <a:spcPts val="0"/>
              </a:spcAft>
            </a:pPr>
            <a:r>
              <a:rPr lang="en-US" sz="1800" dirty="0"/>
              <a:t>SoC: re-engagement activities provided only by medical facility (appt reminder calls, phone calls, letters, text messages, patient portal messages)</a:t>
            </a:r>
          </a:p>
          <a:p>
            <a:pPr lvl="1">
              <a:spcAft>
                <a:spcPts val="0"/>
              </a:spcAft>
            </a:pPr>
            <a:r>
              <a:rPr lang="en-US" sz="1800" dirty="0"/>
              <a:t>SoC + Intervention: implemented by Health Dept Disease Intervention Specialists (ARTAS model), services provided for 90 days or </a:t>
            </a:r>
            <a:br>
              <a:rPr lang="en-US" sz="1800" dirty="0"/>
            </a:br>
            <a:r>
              <a:rPr lang="en-US" sz="1800" dirty="0"/>
              <a:t>5 visits to assist with linkage to care and for </a:t>
            </a:r>
            <a:br>
              <a:rPr lang="en-US" sz="1800" dirty="0"/>
            </a:br>
            <a:r>
              <a:rPr lang="en-US" sz="1800" dirty="0"/>
              <a:t>up to 60 days or 3 visits after linkage</a:t>
            </a:r>
          </a:p>
        </p:txBody>
      </p:sp>
      <p:sp>
        <p:nvSpPr>
          <p:cNvPr id="11" name="Content Placeholder 10">
            <a:extLst>
              <a:ext uri="{FF2B5EF4-FFF2-40B4-BE49-F238E27FC236}">
                <a16:creationId xmlns:a16="http://schemas.microsoft.com/office/drawing/2014/main" id="{A0A5BBC3-5849-437D-8FB6-FE460A0BC5C9}"/>
              </a:ext>
            </a:extLst>
          </p:cNvPr>
          <p:cNvSpPr>
            <a:spLocks noGrp="1"/>
          </p:cNvSpPr>
          <p:nvPr>
            <p:ph sz="half" idx="2"/>
          </p:nvPr>
        </p:nvSpPr>
        <p:spPr>
          <a:xfrm>
            <a:off x="6252634" y="1510730"/>
            <a:ext cx="5229570" cy="4705922"/>
          </a:xfrm>
        </p:spPr>
        <p:txBody>
          <a:bodyPr/>
          <a:lstStyle/>
          <a:p>
            <a:pPr>
              <a:spcAft>
                <a:spcPts val="0"/>
              </a:spcAft>
            </a:pPr>
            <a:r>
              <a:rPr lang="en-US" sz="2000" dirty="0"/>
              <a:t>Eligibility: in care (clinic visit + CD4+ count and/or HIV-1 RNA) during first 12 mos of study, then out of care (missing both CD4+ count and HIV-1 RNA or clinic visit or both) </a:t>
            </a:r>
            <a:br>
              <a:rPr lang="en-US" sz="2000" dirty="0"/>
            </a:br>
            <a:r>
              <a:rPr lang="en-US" sz="2000" dirty="0"/>
              <a:t>in 6 mos before randomization</a:t>
            </a:r>
          </a:p>
          <a:p>
            <a:pPr>
              <a:spcAft>
                <a:spcPts val="0"/>
              </a:spcAft>
            </a:pPr>
            <a:r>
              <a:rPr lang="en-US" sz="2000" dirty="0"/>
              <a:t>Primary outcomes</a:t>
            </a:r>
          </a:p>
          <a:p>
            <a:pPr lvl="1">
              <a:spcAft>
                <a:spcPts val="0"/>
              </a:spcAft>
            </a:pPr>
            <a:r>
              <a:rPr lang="en-US" sz="1800" dirty="0"/>
              <a:t>Linage to care: CD4+ count and/or HIV-1 RNA within 90 days of randomization</a:t>
            </a:r>
          </a:p>
          <a:p>
            <a:pPr lvl="1">
              <a:spcAft>
                <a:spcPts val="0"/>
              </a:spcAft>
            </a:pPr>
            <a:r>
              <a:rPr lang="en-US" sz="1800" dirty="0"/>
              <a:t>Retention: ≥ 2 CD4+ counts and/or HIV-1 RNA ≥ 3 mos apart within 12 mos of randomization </a:t>
            </a:r>
          </a:p>
          <a:p>
            <a:pPr lvl="1">
              <a:spcAft>
                <a:spcPts val="0"/>
              </a:spcAft>
            </a:pPr>
            <a:r>
              <a:rPr lang="en-US" sz="1800" dirty="0"/>
              <a:t>Viral suppression: 1 HIV-1 RNA &lt; 200 copies/ mL within 12 mos of randomization</a:t>
            </a:r>
          </a:p>
          <a:p>
            <a:pPr>
              <a:spcAft>
                <a:spcPts val="0"/>
              </a:spcAft>
            </a:pPr>
            <a:r>
              <a:rPr lang="en-US" sz="2000" dirty="0"/>
              <a:t>Current analysis includes 898 patients randomized (449 per arm) at 8 medical facilities in Philadelphia; data collected </a:t>
            </a:r>
            <a:br>
              <a:rPr lang="en-US" sz="2000" dirty="0"/>
            </a:br>
            <a:r>
              <a:rPr lang="en-US" sz="2000" dirty="0"/>
              <a:t>Aug 2016 - Jan 2018</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Shamasunder. CROI 2020. Abstr 46.</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959153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CoRECT: Patient Demographics</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Shamasunder. CROI 2020. Abstr 46.</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8" name="Group 3">
            <a:extLst>
              <a:ext uri="{FF2B5EF4-FFF2-40B4-BE49-F238E27FC236}">
                <a16:creationId xmlns:a16="http://schemas.microsoft.com/office/drawing/2014/main" id="{81F6F332-3F57-4CAF-90A1-368587394F19}"/>
              </a:ext>
            </a:extLst>
          </p:cNvPr>
          <p:cNvGraphicFramePr>
            <a:graphicFrameLocks/>
          </p:cNvGraphicFramePr>
          <p:nvPr>
            <p:extLst>
              <p:ext uri="{D42A27DB-BD31-4B8C-83A1-F6EECF244321}">
                <p14:modId xmlns:p14="http://schemas.microsoft.com/office/powerpoint/2010/main" val="3927381601"/>
              </p:ext>
            </p:extLst>
          </p:nvPr>
        </p:nvGraphicFramePr>
        <p:xfrm>
          <a:off x="711027" y="1432038"/>
          <a:ext cx="10795173" cy="4694016"/>
        </p:xfrm>
        <a:graphic>
          <a:graphicData uri="http://schemas.openxmlformats.org/drawingml/2006/table">
            <a:tbl>
              <a:tblPr/>
              <a:tblGrid>
                <a:gridCol w="2526159">
                  <a:extLst>
                    <a:ext uri="{9D8B030D-6E8A-4147-A177-3AD203B41FA5}">
                      <a16:colId xmlns:a16="http://schemas.microsoft.com/office/drawing/2014/main" val="20000"/>
                    </a:ext>
                  </a:extLst>
                </a:gridCol>
                <a:gridCol w="2764221">
                  <a:extLst>
                    <a:ext uri="{9D8B030D-6E8A-4147-A177-3AD203B41FA5}">
                      <a16:colId xmlns:a16="http://schemas.microsoft.com/office/drawing/2014/main" val="3695211854"/>
                    </a:ext>
                  </a:extLst>
                </a:gridCol>
                <a:gridCol w="2301765">
                  <a:extLst>
                    <a:ext uri="{9D8B030D-6E8A-4147-A177-3AD203B41FA5}">
                      <a16:colId xmlns:a16="http://schemas.microsoft.com/office/drawing/2014/main" val="1003907596"/>
                    </a:ext>
                  </a:extLst>
                </a:gridCol>
                <a:gridCol w="2218394">
                  <a:extLst>
                    <a:ext uri="{9D8B030D-6E8A-4147-A177-3AD203B41FA5}">
                      <a16:colId xmlns:a16="http://schemas.microsoft.com/office/drawing/2014/main" val="1859964699"/>
                    </a:ext>
                  </a:extLst>
                </a:gridCol>
                <a:gridCol w="984634">
                  <a:extLst>
                    <a:ext uri="{9D8B030D-6E8A-4147-A177-3AD203B41FA5}">
                      <a16:colId xmlns:a16="http://schemas.microsoft.com/office/drawing/2014/main" val="33425041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 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SoC + Intervention (n = 449)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anose="05000000000000000000"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SoC (n = 449)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Total (N = 898)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5117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Race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White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Black</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Hispanic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18.71</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65.03</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12.69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18.71</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65.92</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12.69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18.71</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65.48</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12.69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287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Age, yrs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18-29</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30-39</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40-49</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50 or older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11.58</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26.95</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21.16</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40.31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6.24</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30.29</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21.83</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41.65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8.91</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28.62</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21.49</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40.98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.07</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2172">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Transmission category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Heterosexual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MSM</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IDU</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24.28</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46.55</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21.38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28.06</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41.87</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18.93</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26.17</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44.21</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20.16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r h="162172">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Concurrent AIDS diagnosis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19.60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21.83</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20.71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4152293"/>
                  </a:ext>
                </a:extLst>
              </a:tr>
              <a:tr h="162172">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Viral suppression at last viral load (18 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71.0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67.9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69.5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9009333"/>
                  </a:ext>
                </a:extLst>
              </a:tr>
            </a:tbl>
          </a:graphicData>
        </a:graphic>
      </p:graphicFrame>
    </p:spTree>
    <p:extLst>
      <p:ext uri="{BB962C8B-B14F-4D97-AF65-F5344CB8AC3E}">
        <p14:creationId xmlns:p14="http://schemas.microsoft.com/office/powerpoint/2010/main" val="35861362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CoRECT: Higher Rates of Re-engagement, Retention, and Viral Suppression With SoC + Intervention vs SoC</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Shamasunder. CROI 2020. Abstr 46.</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4" name="TextBox 63">
            <a:extLst>
              <a:ext uri="{FF2B5EF4-FFF2-40B4-BE49-F238E27FC236}">
                <a16:creationId xmlns:a16="http://schemas.microsoft.com/office/drawing/2014/main" id="{55373B68-07A4-48E5-9EAF-3CCD3AA78930}"/>
              </a:ext>
            </a:extLst>
          </p:cNvPr>
          <p:cNvSpPr txBox="1"/>
          <p:nvPr/>
        </p:nvSpPr>
        <p:spPr bwMode="auto">
          <a:xfrm>
            <a:off x="4456433" y="1659654"/>
            <a:ext cx="1753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Standard of Care</a:t>
            </a:r>
          </a:p>
        </p:txBody>
      </p:sp>
      <p:sp>
        <p:nvSpPr>
          <p:cNvPr id="65" name="Rectangle 64">
            <a:extLst>
              <a:ext uri="{FF2B5EF4-FFF2-40B4-BE49-F238E27FC236}">
                <a16:creationId xmlns:a16="http://schemas.microsoft.com/office/drawing/2014/main" id="{547C5764-48F4-40D2-8EB2-E2B228BAC23A}"/>
              </a:ext>
            </a:extLst>
          </p:cNvPr>
          <p:cNvSpPr/>
          <p:nvPr/>
        </p:nvSpPr>
        <p:spPr bwMode="auto">
          <a:xfrm>
            <a:off x="4319266" y="1762944"/>
            <a:ext cx="162752" cy="1627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TextBox 65">
            <a:extLst>
              <a:ext uri="{FF2B5EF4-FFF2-40B4-BE49-F238E27FC236}">
                <a16:creationId xmlns:a16="http://schemas.microsoft.com/office/drawing/2014/main" id="{F634133E-8212-49B2-BE5F-C119CE83ADEA}"/>
              </a:ext>
            </a:extLst>
          </p:cNvPr>
          <p:cNvSpPr txBox="1"/>
          <p:nvPr/>
        </p:nvSpPr>
        <p:spPr bwMode="auto">
          <a:xfrm>
            <a:off x="6630202" y="1659654"/>
            <a:ext cx="1344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Intervention</a:t>
            </a:r>
          </a:p>
        </p:txBody>
      </p:sp>
      <p:sp>
        <p:nvSpPr>
          <p:cNvPr id="67" name="Rectangle 66">
            <a:extLst>
              <a:ext uri="{FF2B5EF4-FFF2-40B4-BE49-F238E27FC236}">
                <a16:creationId xmlns:a16="http://schemas.microsoft.com/office/drawing/2014/main" id="{EFB98065-4F94-4F7C-A9B4-B0E44E7FD804}"/>
              </a:ext>
            </a:extLst>
          </p:cNvPr>
          <p:cNvSpPr/>
          <p:nvPr/>
        </p:nvSpPr>
        <p:spPr bwMode="auto">
          <a:xfrm>
            <a:off x="6493035" y="1762944"/>
            <a:ext cx="162752" cy="1627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TextBox 12">
            <a:extLst>
              <a:ext uri="{FF2B5EF4-FFF2-40B4-BE49-F238E27FC236}">
                <a16:creationId xmlns:a16="http://schemas.microsoft.com/office/drawing/2014/main" id="{B00AAB0E-E71B-4F79-B8C0-79A826A0FB9E}"/>
              </a:ext>
            </a:extLst>
          </p:cNvPr>
          <p:cNvSpPr txBox="1"/>
          <p:nvPr/>
        </p:nvSpPr>
        <p:spPr bwMode="auto">
          <a:xfrm>
            <a:off x="2038603" y="2423756"/>
            <a:ext cx="1917188" cy="44059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 .001</a:t>
            </a:r>
            <a:endParaRPr lang="en-US" b="0" baseline="30000" dirty="0">
              <a:solidFill>
                <a:schemeClr val="bg1"/>
              </a:solidFill>
              <a:latin typeface="Calibri" panose="020F0502020204030204" pitchFamily="34" charset="0"/>
            </a:endParaRPr>
          </a:p>
        </p:txBody>
      </p:sp>
      <p:cxnSp>
        <p:nvCxnSpPr>
          <p:cNvPr id="14" name="Straight Connector 13">
            <a:extLst>
              <a:ext uri="{FF2B5EF4-FFF2-40B4-BE49-F238E27FC236}">
                <a16:creationId xmlns:a16="http://schemas.microsoft.com/office/drawing/2014/main" id="{800315E2-EC2A-47C0-B234-F6F4E4733B20}"/>
              </a:ext>
            </a:extLst>
          </p:cNvPr>
          <p:cNvCxnSpPr/>
          <p:nvPr/>
        </p:nvCxnSpPr>
        <p:spPr bwMode="auto">
          <a:xfrm>
            <a:off x="2251862" y="2895320"/>
            <a:ext cx="1463040" cy="0"/>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9E893970-D30B-4196-85B3-5A48003177F9}"/>
              </a:ext>
            </a:extLst>
          </p:cNvPr>
          <p:cNvSpPr txBox="1"/>
          <p:nvPr/>
        </p:nvSpPr>
        <p:spPr bwMode="auto">
          <a:xfrm>
            <a:off x="5386983" y="2423756"/>
            <a:ext cx="1917188" cy="44059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 .001</a:t>
            </a:r>
            <a:endParaRPr lang="en-US" b="0" baseline="30000" dirty="0">
              <a:solidFill>
                <a:schemeClr val="bg1"/>
              </a:solidFill>
              <a:latin typeface="Calibri" panose="020F0502020204030204" pitchFamily="34" charset="0"/>
            </a:endParaRPr>
          </a:p>
        </p:txBody>
      </p:sp>
      <p:cxnSp>
        <p:nvCxnSpPr>
          <p:cNvPr id="19" name="Straight Connector 18">
            <a:extLst>
              <a:ext uri="{FF2B5EF4-FFF2-40B4-BE49-F238E27FC236}">
                <a16:creationId xmlns:a16="http://schemas.microsoft.com/office/drawing/2014/main" id="{C5414790-C228-4C49-A210-DFE09ED90584}"/>
              </a:ext>
            </a:extLst>
          </p:cNvPr>
          <p:cNvCxnSpPr/>
          <p:nvPr/>
        </p:nvCxnSpPr>
        <p:spPr bwMode="auto">
          <a:xfrm>
            <a:off x="5600242" y="2895320"/>
            <a:ext cx="1463040"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748B0F08-E602-4C6D-8216-172D70100C44}"/>
              </a:ext>
            </a:extLst>
          </p:cNvPr>
          <p:cNvSpPr txBox="1"/>
          <p:nvPr/>
        </p:nvSpPr>
        <p:spPr bwMode="auto">
          <a:xfrm>
            <a:off x="8735363" y="2423756"/>
            <a:ext cx="1917188" cy="44059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.012</a:t>
            </a:r>
            <a:endParaRPr lang="en-US" b="0" baseline="30000" dirty="0">
              <a:solidFill>
                <a:schemeClr val="bg1"/>
              </a:solidFill>
              <a:latin typeface="Calibri" panose="020F0502020204030204" pitchFamily="34" charset="0"/>
            </a:endParaRPr>
          </a:p>
        </p:txBody>
      </p:sp>
      <p:cxnSp>
        <p:nvCxnSpPr>
          <p:cNvPr id="21" name="Straight Connector 20">
            <a:extLst>
              <a:ext uri="{FF2B5EF4-FFF2-40B4-BE49-F238E27FC236}">
                <a16:creationId xmlns:a16="http://schemas.microsoft.com/office/drawing/2014/main" id="{69FA5D57-5BD4-4556-832A-396FC547ADA9}"/>
              </a:ext>
            </a:extLst>
          </p:cNvPr>
          <p:cNvCxnSpPr/>
          <p:nvPr/>
        </p:nvCxnSpPr>
        <p:spPr bwMode="auto">
          <a:xfrm>
            <a:off x="8948621" y="2895320"/>
            <a:ext cx="1463040" cy="0"/>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81555B52-C68D-44E9-994C-0BB452519E7A}"/>
              </a:ext>
            </a:extLst>
          </p:cNvPr>
          <p:cNvSpPr txBox="1"/>
          <p:nvPr/>
        </p:nvSpPr>
        <p:spPr bwMode="auto">
          <a:xfrm>
            <a:off x="981100" y="3935007"/>
            <a:ext cx="449261" cy="39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1" name="TextBox 40">
            <a:extLst>
              <a:ext uri="{FF2B5EF4-FFF2-40B4-BE49-F238E27FC236}">
                <a16:creationId xmlns:a16="http://schemas.microsoft.com/office/drawing/2014/main" id="{80B6B477-F8C0-4086-83EB-FCB0F0CE200F}"/>
              </a:ext>
            </a:extLst>
          </p:cNvPr>
          <p:cNvSpPr txBox="1"/>
          <p:nvPr/>
        </p:nvSpPr>
        <p:spPr bwMode="auto">
          <a:xfrm>
            <a:off x="981100" y="4589167"/>
            <a:ext cx="449261" cy="39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DF70B86E-B05F-4EE2-A1E8-FD0A5260B3A4}"/>
              </a:ext>
            </a:extLst>
          </p:cNvPr>
          <p:cNvSpPr txBox="1"/>
          <p:nvPr/>
        </p:nvSpPr>
        <p:spPr bwMode="auto">
          <a:xfrm>
            <a:off x="1106660" y="5243327"/>
            <a:ext cx="323703" cy="39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43" name="Group 42">
            <a:extLst>
              <a:ext uri="{FF2B5EF4-FFF2-40B4-BE49-F238E27FC236}">
                <a16:creationId xmlns:a16="http://schemas.microsoft.com/office/drawing/2014/main" id="{40774260-42D3-4A83-B304-3EF6B95670FF}"/>
              </a:ext>
            </a:extLst>
          </p:cNvPr>
          <p:cNvGrpSpPr/>
          <p:nvPr/>
        </p:nvGrpSpPr>
        <p:grpSpPr>
          <a:xfrm>
            <a:off x="1343038" y="2179306"/>
            <a:ext cx="83644" cy="3243961"/>
            <a:chOff x="1876653" y="1686065"/>
            <a:chExt cx="74378" cy="3634653"/>
          </a:xfrm>
        </p:grpSpPr>
        <p:cxnSp>
          <p:nvCxnSpPr>
            <p:cNvPr id="44" name="Straight Connector 43">
              <a:extLst>
                <a:ext uri="{FF2B5EF4-FFF2-40B4-BE49-F238E27FC236}">
                  <a16:creationId xmlns:a16="http://schemas.microsoft.com/office/drawing/2014/main" id="{9B59E736-E819-4EE2-A152-30E6605C4FCF}"/>
                </a:ext>
              </a:extLst>
            </p:cNvPr>
            <p:cNvCxnSpPr/>
            <p:nvPr/>
          </p:nvCxnSpPr>
          <p:spPr bwMode="auto">
            <a:xfrm flipH="1">
              <a:off x="1876653" y="3849822"/>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DA270D7-0C9C-458E-9799-ECA8C6ECAB6B}"/>
                </a:ext>
              </a:extLst>
            </p:cNvPr>
            <p:cNvCxnSpPr/>
            <p:nvPr/>
          </p:nvCxnSpPr>
          <p:spPr bwMode="auto">
            <a:xfrm flipH="1">
              <a:off x="1876653" y="4610920"/>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554A678-3338-41D9-AE1F-8E8D71703E94}"/>
                </a:ext>
              </a:extLst>
            </p:cNvPr>
            <p:cNvCxnSpPr/>
            <p:nvPr/>
          </p:nvCxnSpPr>
          <p:spPr bwMode="auto">
            <a:xfrm flipH="1">
              <a:off x="1876653" y="5320718"/>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2F00342-9B60-4E19-A52D-EA1C169E01D1}"/>
                </a:ext>
              </a:extLst>
            </p:cNvPr>
            <p:cNvCxnSpPr/>
            <p:nvPr/>
          </p:nvCxnSpPr>
          <p:spPr bwMode="auto">
            <a:xfrm flipH="1">
              <a:off x="1876653" y="1686065"/>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C5A4F20-699F-48B3-99D1-EA4E8B383624}"/>
                </a:ext>
              </a:extLst>
            </p:cNvPr>
            <p:cNvCxnSpPr/>
            <p:nvPr/>
          </p:nvCxnSpPr>
          <p:spPr bwMode="auto">
            <a:xfrm flipH="1">
              <a:off x="1876653" y="2452243"/>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E5459FA-71D2-4898-A3DE-8B2A613FA329}"/>
                </a:ext>
              </a:extLst>
            </p:cNvPr>
            <p:cNvCxnSpPr/>
            <p:nvPr/>
          </p:nvCxnSpPr>
          <p:spPr bwMode="auto">
            <a:xfrm flipH="1">
              <a:off x="1876653" y="3162041"/>
              <a:ext cx="74378" cy="0"/>
            </a:xfrm>
            <a:prstGeom prst="line">
              <a:avLst/>
            </a:prstGeom>
            <a:noFill/>
            <a:ln w="28575" cap="flat" cmpd="sng" algn="ctr">
              <a:solidFill>
                <a:schemeClr val="bg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851B9281-ABBA-457B-8C3D-7E4025F46B0C}"/>
              </a:ext>
            </a:extLst>
          </p:cNvPr>
          <p:cNvSpPr txBox="1"/>
          <p:nvPr/>
        </p:nvSpPr>
        <p:spPr bwMode="auto">
          <a:xfrm>
            <a:off x="854271" y="2012760"/>
            <a:ext cx="574821" cy="39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1" name="TextBox 50">
            <a:extLst>
              <a:ext uri="{FF2B5EF4-FFF2-40B4-BE49-F238E27FC236}">
                <a16:creationId xmlns:a16="http://schemas.microsoft.com/office/drawing/2014/main" id="{08E5643E-4DCC-465D-8846-6E07E4BF0952}"/>
              </a:ext>
            </a:extLst>
          </p:cNvPr>
          <p:cNvSpPr txBox="1"/>
          <p:nvPr/>
        </p:nvSpPr>
        <p:spPr bwMode="auto">
          <a:xfrm>
            <a:off x="977294" y="2695977"/>
            <a:ext cx="449261" cy="39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7498587E-3FE7-43C8-9017-F1F63A663A50}"/>
              </a:ext>
            </a:extLst>
          </p:cNvPr>
          <p:cNvSpPr txBox="1"/>
          <p:nvPr/>
        </p:nvSpPr>
        <p:spPr bwMode="auto">
          <a:xfrm>
            <a:off x="976135" y="3298700"/>
            <a:ext cx="449261" cy="39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nvGrpSpPr>
          <p:cNvPr id="54" name="Group 53">
            <a:extLst>
              <a:ext uri="{FF2B5EF4-FFF2-40B4-BE49-F238E27FC236}">
                <a16:creationId xmlns:a16="http://schemas.microsoft.com/office/drawing/2014/main" id="{6072E546-0AE1-4C62-A6E1-87023AEC0949}"/>
              </a:ext>
            </a:extLst>
          </p:cNvPr>
          <p:cNvGrpSpPr/>
          <p:nvPr/>
        </p:nvGrpSpPr>
        <p:grpSpPr>
          <a:xfrm>
            <a:off x="1428508" y="5409430"/>
            <a:ext cx="9892379" cy="103016"/>
            <a:chOff x="1938671" y="5318068"/>
            <a:chExt cx="5532741" cy="47995"/>
          </a:xfrm>
        </p:grpSpPr>
        <p:cxnSp>
          <p:nvCxnSpPr>
            <p:cNvPr id="55" name="Straight Connector 54">
              <a:extLst>
                <a:ext uri="{FF2B5EF4-FFF2-40B4-BE49-F238E27FC236}">
                  <a16:creationId xmlns:a16="http://schemas.microsoft.com/office/drawing/2014/main" id="{104A3B96-F418-481C-ABA9-2D663CE05A0E}"/>
                </a:ext>
              </a:extLst>
            </p:cNvPr>
            <p:cNvCxnSpPr/>
            <p:nvPr/>
          </p:nvCxnSpPr>
          <p:spPr bwMode="auto">
            <a:xfrm rot="5400000" flipH="1">
              <a:off x="5611545" y="5344762"/>
              <a:ext cx="4260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3781D80-2F4E-48C2-B3F5-F4A458C0954E}"/>
                </a:ext>
              </a:extLst>
            </p:cNvPr>
            <p:cNvCxnSpPr/>
            <p:nvPr/>
          </p:nvCxnSpPr>
          <p:spPr bwMode="auto">
            <a:xfrm rot="5400000" flipH="1">
              <a:off x="3764458" y="5344762"/>
              <a:ext cx="4260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98C8114-F249-4DDF-B03B-FAD2DA0E2243}"/>
                </a:ext>
              </a:extLst>
            </p:cNvPr>
            <p:cNvCxnSpPr/>
            <p:nvPr/>
          </p:nvCxnSpPr>
          <p:spPr bwMode="auto">
            <a:xfrm rot="5400000" flipH="1">
              <a:off x="1917370" y="5339369"/>
              <a:ext cx="4260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FE1F042-0B38-483B-B83D-22289E2AA0A3}"/>
                </a:ext>
              </a:extLst>
            </p:cNvPr>
            <p:cNvCxnSpPr/>
            <p:nvPr/>
          </p:nvCxnSpPr>
          <p:spPr bwMode="auto">
            <a:xfrm rot="5400000" flipH="1">
              <a:off x="7450111" y="5344762"/>
              <a:ext cx="42602" cy="0"/>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8E1C8279-E047-4A7B-848C-C37702BDD5F1}"/>
              </a:ext>
            </a:extLst>
          </p:cNvPr>
          <p:cNvSpPr txBox="1"/>
          <p:nvPr/>
        </p:nvSpPr>
        <p:spPr bwMode="auto">
          <a:xfrm>
            <a:off x="1969849" y="5427944"/>
            <a:ext cx="2216202"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Re-engagement</a:t>
            </a:r>
            <a:endParaRPr lang="en-US" baseline="30000" dirty="0">
              <a:solidFill>
                <a:schemeClr val="bg1"/>
              </a:solidFill>
              <a:latin typeface="Calibri" panose="020F0502020204030204" pitchFamily="34" charset="0"/>
            </a:endParaRPr>
          </a:p>
        </p:txBody>
      </p:sp>
      <p:sp>
        <p:nvSpPr>
          <p:cNvPr id="62" name="TextBox 61">
            <a:extLst>
              <a:ext uri="{FF2B5EF4-FFF2-40B4-BE49-F238E27FC236}">
                <a16:creationId xmlns:a16="http://schemas.microsoft.com/office/drawing/2014/main" id="{7951BC62-A793-41DF-B3B3-714673122374}"/>
              </a:ext>
            </a:extLst>
          </p:cNvPr>
          <p:cNvSpPr txBox="1"/>
          <p:nvPr/>
        </p:nvSpPr>
        <p:spPr bwMode="auto">
          <a:xfrm>
            <a:off x="5274216" y="5472133"/>
            <a:ext cx="2216202"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Retention in Care</a:t>
            </a:r>
            <a:endParaRPr lang="en-US" baseline="3000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61D59E72-DC26-47C6-91CF-06ED59C3D905}"/>
              </a:ext>
            </a:extLst>
          </p:cNvPr>
          <p:cNvSpPr txBox="1"/>
          <p:nvPr/>
        </p:nvSpPr>
        <p:spPr bwMode="auto">
          <a:xfrm>
            <a:off x="8617034" y="5472133"/>
            <a:ext cx="2216202"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Viral Suppression</a:t>
            </a:r>
            <a:endParaRPr lang="en-US" baseline="30000" dirty="0">
              <a:solidFill>
                <a:schemeClr val="bg1"/>
              </a:solidFill>
              <a:latin typeface="Calibri" panose="020F0502020204030204" pitchFamily="34" charset="0"/>
            </a:endParaRPr>
          </a:p>
        </p:txBody>
      </p:sp>
      <p:sp>
        <p:nvSpPr>
          <p:cNvPr id="5" name="Rectangle 4">
            <a:extLst>
              <a:ext uri="{FF2B5EF4-FFF2-40B4-BE49-F238E27FC236}">
                <a16:creationId xmlns:a16="http://schemas.microsoft.com/office/drawing/2014/main" id="{CCAFEB3B-B808-4662-B1A3-7EC1C87EC4B0}"/>
              </a:ext>
            </a:extLst>
          </p:cNvPr>
          <p:cNvSpPr/>
          <p:nvPr/>
        </p:nvSpPr>
        <p:spPr bwMode="auto">
          <a:xfrm>
            <a:off x="2267077" y="4032068"/>
            <a:ext cx="829203" cy="1391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5ED0478B-C313-4B94-AF01-264C1C549CA2}"/>
              </a:ext>
            </a:extLst>
          </p:cNvPr>
          <p:cNvSpPr/>
          <p:nvPr/>
        </p:nvSpPr>
        <p:spPr bwMode="auto">
          <a:xfrm>
            <a:off x="3098669" y="3417889"/>
            <a:ext cx="829203" cy="200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E74849E3-FE58-44E9-B843-C025FD26A886}"/>
              </a:ext>
            </a:extLst>
          </p:cNvPr>
          <p:cNvSpPr/>
          <p:nvPr/>
        </p:nvSpPr>
        <p:spPr bwMode="auto">
          <a:xfrm>
            <a:off x="5583373" y="3992835"/>
            <a:ext cx="829203" cy="14326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ADD9CEC4-2A3B-4DD2-8464-20119F628A54}"/>
              </a:ext>
            </a:extLst>
          </p:cNvPr>
          <p:cNvSpPr/>
          <p:nvPr/>
        </p:nvSpPr>
        <p:spPr bwMode="auto">
          <a:xfrm>
            <a:off x="6414965" y="3527045"/>
            <a:ext cx="829203" cy="18962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2E152C23-FC78-481E-B885-5FE2DF4C6C27}"/>
              </a:ext>
            </a:extLst>
          </p:cNvPr>
          <p:cNvSpPr/>
          <p:nvPr/>
        </p:nvSpPr>
        <p:spPr bwMode="auto">
          <a:xfrm>
            <a:off x="8899668" y="3629208"/>
            <a:ext cx="829203" cy="1784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45582918-F750-4654-BD98-04A3959CDD27}"/>
              </a:ext>
            </a:extLst>
          </p:cNvPr>
          <p:cNvSpPr/>
          <p:nvPr/>
        </p:nvSpPr>
        <p:spPr bwMode="auto">
          <a:xfrm>
            <a:off x="9731261" y="3348332"/>
            <a:ext cx="829203" cy="20848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TextBox 72">
            <a:extLst>
              <a:ext uri="{FF2B5EF4-FFF2-40B4-BE49-F238E27FC236}">
                <a16:creationId xmlns:a16="http://schemas.microsoft.com/office/drawing/2014/main" id="{A45BD493-3D81-4F5C-B3DD-5805D45D9D87}"/>
              </a:ext>
            </a:extLst>
          </p:cNvPr>
          <p:cNvSpPr txBox="1"/>
          <p:nvPr/>
        </p:nvSpPr>
        <p:spPr bwMode="auto">
          <a:xfrm>
            <a:off x="2386149" y="3655889"/>
            <a:ext cx="5966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43.2</a:t>
            </a:r>
          </a:p>
        </p:txBody>
      </p:sp>
      <p:sp>
        <p:nvSpPr>
          <p:cNvPr id="74" name="TextBox 73">
            <a:extLst>
              <a:ext uri="{FF2B5EF4-FFF2-40B4-BE49-F238E27FC236}">
                <a16:creationId xmlns:a16="http://schemas.microsoft.com/office/drawing/2014/main" id="{052E0793-9B9A-48FC-A43D-FC6C3E75D454}"/>
              </a:ext>
            </a:extLst>
          </p:cNvPr>
          <p:cNvSpPr txBox="1"/>
          <p:nvPr/>
        </p:nvSpPr>
        <p:spPr bwMode="auto">
          <a:xfrm>
            <a:off x="3216600" y="3050597"/>
            <a:ext cx="596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61.9</a:t>
            </a:r>
          </a:p>
        </p:txBody>
      </p:sp>
      <p:sp>
        <p:nvSpPr>
          <p:cNvPr id="76" name="TextBox 75">
            <a:extLst>
              <a:ext uri="{FF2B5EF4-FFF2-40B4-BE49-F238E27FC236}">
                <a16:creationId xmlns:a16="http://schemas.microsoft.com/office/drawing/2014/main" id="{ED705421-76E7-411E-A9B7-30C53D6F93F0}"/>
              </a:ext>
            </a:extLst>
          </p:cNvPr>
          <p:cNvSpPr txBox="1"/>
          <p:nvPr/>
        </p:nvSpPr>
        <p:spPr bwMode="auto">
          <a:xfrm>
            <a:off x="5689110" y="3629371"/>
            <a:ext cx="596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44.1</a:t>
            </a:r>
          </a:p>
        </p:txBody>
      </p:sp>
      <p:sp>
        <p:nvSpPr>
          <p:cNvPr id="77" name="TextBox 76">
            <a:extLst>
              <a:ext uri="{FF2B5EF4-FFF2-40B4-BE49-F238E27FC236}">
                <a16:creationId xmlns:a16="http://schemas.microsoft.com/office/drawing/2014/main" id="{A81EBC88-7026-4A58-A69C-3F046907D2B6}"/>
              </a:ext>
            </a:extLst>
          </p:cNvPr>
          <p:cNvSpPr txBox="1"/>
          <p:nvPr/>
        </p:nvSpPr>
        <p:spPr bwMode="auto">
          <a:xfrm>
            <a:off x="6538562" y="3164339"/>
            <a:ext cx="596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59.0</a:t>
            </a:r>
          </a:p>
        </p:txBody>
      </p:sp>
      <p:sp>
        <p:nvSpPr>
          <p:cNvPr id="78" name="TextBox 77">
            <a:extLst>
              <a:ext uri="{FF2B5EF4-FFF2-40B4-BE49-F238E27FC236}">
                <a16:creationId xmlns:a16="http://schemas.microsoft.com/office/drawing/2014/main" id="{C6E26DAB-FD98-4949-B0BB-91595B23C0C4}"/>
              </a:ext>
            </a:extLst>
          </p:cNvPr>
          <p:cNvSpPr txBox="1"/>
          <p:nvPr/>
        </p:nvSpPr>
        <p:spPr bwMode="auto">
          <a:xfrm>
            <a:off x="9018822" y="3258125"/>
            <a:ext cx="596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55.9</a:t>
            </a:r>
          </a:p>
        </p:txBody>
      </p:sp>
      <p:sp>
        <p:nvSpPr>
          <p:cNvPr id="79" name="TextBox 78">
            <a:extLst>
              <a:ext uri="{FF2B5EF4-FFF2-40B4-BE49-F238E27FC236}">
                <a16:creationId xmlns:a16="http://schemas.microsoft.com/office/drawing/2014/main" id="{D31F16A5-149B-4F0E-AD7C-8FCF4A5C2864}"/>
              </a:ext>
            </a:extLst>
          </p:cNvPr>
          <p:cNvSpPr txBox="1"/>
          <p:nvPr/>
        </p:nvSpPr>
        <p:spPr bwMode="auto">
          <a:xfrm>
            <a:off x="9855781" y="2978585"/>
            <a:ext cx="596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64.1</a:t>
            </a:r>
          </a:p>
        </p:txBody>
      </p:sp>
      <p:sp>
        <p:nvSpPr>
          <p:cNvPr id="53" name="Freeform: Shape 52">
            <a:extLst>
              <a:ext uri="{FF2B5EF4-FFF2-40B4-BE49-F238E27FC236}">
                <a16:creationId xmlns:a16="http://schemas.microsoft.com/office/drawing/2014/main" id="{7B0A7860-2208-49B1-BDFB-EE112F4AB116}"/>
              </a:ext>
            </a:extLst>
          </p:cNvPr>
          <p:cNvSpPr/>
          <p:nvPr/>
        </p:nvSpPr>
        <p:spPr bwMode="auto">
          <a:xfrm>
            <a:off x="1426684" y="2180503"/>
            <a:ext cx="9909443" cy="3243960"/>
          </a:xfrm>
          <a:custGeom>
            <a:avLst/>
            <a:gdLst>
              <a:gd name="connsiteX0" fmla="*/ 7568119 w 7568119"/>
              <a:gd name="connsiteY0" fmla="*/ 3618690 h 3618690"/>
              <a:gd name="connsiteX1" fmla="*/ 0 w 7568119"/>
              <a:gd name="connsiteY1" fmla="*/ 3618690 h 3618690"/>
              <a:gd name="connsiteX2" fmla="*/ 0 w 7568119"/>
              <a:gd name="connsiteY2" fmla="*/ 0 h 3618690"/>
            </a:gdLst>
            <a:ahLst/>
            <a:cxnLst>
              <a:cxn ang="0">
                <a:pos x="connsiteX0" y="connsiteY0"/>
              </a:cxn>
              <a:cxn ang="0">
                <a:pos x="connsiteX1" y="connsiteY1"/>
              </a:cxn>
              <a:cxn ang="0">
                <a:pos x="connsiteX2" y="connsiteY2"/>
              </a:cxn>
            </a:cxnLst>
            <a:rect l="l" t="t" r="r" b="b"/>
            <a:pathLst>
              <a:path w="7568119" h="3618690">
                <a:moveTo>
                  <a:pt x="7568119" y="3618690"/>
                </a:moveTo>
                <a:lnTo>
                  <a:pt x="0" y="3618690"/>
                </a:lnTo>
                <a:lnTo>
                  <a:pt x="0" y="0"/>
                </a:lnTo>
              </a:path>
            </a:pathLst>
          </a:custGeom>
          <a:noFill/>
          <a:ln w="28575">
            <a:solidFill>
              <a:schemeClr val="bg1"/>
            </a:solidFill>
            <a:miter lim="800000"/>
            <a:headEnd/>
            <a:tailEnd/>
          </a:ln>
        </p:spPr>
        <p:txBody>
          <a:bodyPr rtlCol="0" anchor="ctr"/>
          <a:lstStyle/>
          <a:p>
            <a:pPr algn="ctr"/>
            <a:endParaRPr lang="en-US" dirty="0"/>
          </a:p>
        </p:txBody>
      </p:sp>
      <p:sp>
        <p:nvSpPr>
          <p:cNvPr id="58" name="TextBox 57">
            <a:extLst>
              <a:ext uri="{FF2B5EF4-FFF2-40B4-BE49-F238E27FC236}">
                <a16:creationId xmlns:a16="http://schemas.microsoft.com/office/drawing/2014/main" id="{11951B36-EEEA-4B36-B16B-B78447A728D3}"/>
              </a:ext>
            </a:extLst>
          </p:cNvPr>
          <p:cNvSpPr txBox="1"/>
          <p:nvPr/>
        </p:nvSpPr>
        <p:spPr bwMode="auto">
          <a:xfrm rot="16200000">
            <a:off x="-375891" y="3627842"/>
            <a:ext cx="2216202"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endParaRPr lang="en-US"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508123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CoRECT: Predictors of Re-engagement, Retention in Care, and Viral Suppression</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Shamasunder. CROI 2020. Abstr 46.</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3D316753-D811-4DC5-B58E-10B420A59509}"/>
              </a:ext>
            </a:extLst>
          </p:cNvPr>
          <p:cNvGraphicFramePr>
            <a:graphicFrameLocks/>
          </p:cNvGraphicFramePr>
          <p:nvPr>
            <p:extLst>
              <p:ext uri="{D42A27DB-BD31-4B8C-83A1-F6EECF244321}">
                <p14:modId xmlns:p14="http://schemas.microsoft.com/office/powerpoint/2010/main" val="2192796798"/>
              </p:ext>
            </p:extLst>
          </p:nvPr>
        </p:nvGraphicFramePr>
        <p:xfrm>
          <a:off x="495300" y="1503062"/>
          <a:ext cx="11263313" cy="4297760"/>
        </p:xfrm>
        <a:graphic>
          <a:graphicData uri="http://schemas.openxmlformats.org/drawingml/2006/table">
            <a:tbl>
              <a:tblPr/>
              <a:tblGrid>
                <a:gridCol w="2606387">
                  <a:extLst>
                    <a:ext uri="{9D8B030D-6E8A-4147-A177-3AD203B41FA5}">
                      <a16:colId xmlns:a16="http://schemas.microsoft.com/office/drawing/2014/main" val="20000"/>
                    </a:ext>
                  </a:extLst>
                </a:gridCol>
                <a:gridCol w="1768620">
                  <a:extLst>
                    <a:ext uri="{9D8B030D-6E8A-4147-A177-3AD203B41FA5}">
                      <a16:colId xmlns:a16="http://schemas.microsoft.com/office/drawing/2014/main" val="3695211854"/>
                    </a:ext>
                  </a:extLst>
                </a:gridCol>
                <a:gridCol w="1117022">
                  <a:extLst>
                    <a:ext uri="{9D8B030D-6E8A-4147-A177-3AD203B41FA5}">
                      <a16:colId xmlns:a16="http://schemas.microsoft.com/office/drawing/2014/main" val="1003907596"/>
                    </a:ext>
                  </a:extLst>
                </a:gridCol>
                <a:gridCol w="1768620">
                  <a:extLst>
                    <a:ext uri="{9D8B030D-6E8A-4147-A177-3AD203B41FA5}">
                      <a16:colId xmlns:a16="http://schemas.microsoft.com/office/drawing/2014/main" val="1859964699"/>
                    </a:ext>
                  </a:extLst>
                </a:gridCol>
                <a:gridCol w="1117022">
                  <a:extLst>
                    <a:ext uri="{9D8B030D-6E8A-4147-A177-3AD203B41FA5}">
                      <a16:colId xmlns:a16="http://schemas.microsoft.com/office/drawing/2014/main" val="334250414"/>
                    </a:ext>
                  </a:extLst>
                </a:gridCol>
                <a:gridCol w="1768620">
                  <a:extLst>
                    <a:ext uri="{9D8B030D-6E8A-4147-A177-3AD203B41FA5}">
                      <a16:colId xmlns:a16="http://schemas.microsoft.com/office/drawing/2014/main" val="1591946140"/>
                    </a:ext>
                  </a:extLst>
                </a:gridCol>
                <a:gridCol w="1117022">
                  <a:extLst>
                    <a:ext uri="{9D8B030D-6E8A-4147-A177-3AD203B41FA5}">
                      <a16:colId xmlns:a16="http://schemas.microsoft.com/office/drawing/2014/main" val="532971197"/>
                    </a:ext>
                  </a:extLst>
                </a:gridCol>
              </a:tblGrid>
              <a:tr h="24311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Re-engagement*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anose="05000000000000000000"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Retention in Care</a:t>
                      </a:r>
                      <a:r>
                        <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Viral Suppression</a:t>
                      </a:r>
                      <a:r>
                        <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946325559"/>
                  </a:ext>
                </a:extLst>
              </a:tr>
              <a:tr h="24311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anose="05000000000000000000" pitchFamily="2" charset="2"/>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anose="05000000000000000000" pitchFamily="2" charset="2"/>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anose="05000000000000000000" pitchFamily="2" charset="2"/>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6077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Study arm</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SoC + intervention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SoC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2.22 (1.69-2.92)</a:t>
                      </a:r>
                      <a:b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 .001</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1.82 (1.39-2.39)</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 .001</a:t>
                      </a:r>
                    </a:p>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1.42 (1.07-1.89)</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.02</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90092">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Viral suppression at last viral load (18 mos)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Yes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1.36 (1.01-1.84)</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.04</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1.31 (0.97-1.77)</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.08</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3.46 (2.55-4.70)</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 .001</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72419">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Age, yrs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18-29</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30-39</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40-49</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50 or older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NA</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NA</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0.54 (0.32-0.91)</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1.08 (0.62-1.90)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1.08 (0.63-1.85)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 .001</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0.79 (0.46-1.36)</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1.19 (0.66-2.13)</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1.60 (0.92-2.81)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.004</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bl>
          </a:graphicData>
        </a:graphic>
      </p:graphicFrame>
      <p:sp>
        <p:nvSpPr>
          <p:cNvPr id="13" name="TextBox 12">
            <a:extLst>
              <a:ext uri="{FF2B5EF4-FFF2-40B4-BE49-F238E27FC236}">
                <a16:creationId xmlns:a16="http://schemas.microsoft.com/office/drawing/2014/main" id="{DC020E9D-2FC4-4C44-90A2-191AA9D7CDB9}"/>
              </a:ext>
            </a:extLst>
          </p:cNvPr>
          <p:cNvSpPr txBox="1"/>
          <p:nvPr/>
        </p:nvSpPr>
        <p:spPr bwMode="auto">
          <a:xfrm>
            <a:off x="596504" y="5793051"/>
            <a:ext cx="111166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a:solidFill>
                  <a:schemeClr val="bg1"/>
                </a:solidFill>
                <a:latin typeface="Calibri" panose="020F0502020204030204" pitchFamily="34" charset="0"/>
              </a:rPr>
              <a:t>*Adjusted for race/ethnicity, current sex, age group, transmission category, concurrent AIDS diagnosis. </a:t>
            </a:r>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Adjusted for race/ethnicity, current sex, transmission category, concurrent AIDS diagnosis. </a:t>
            </a:r>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rPr>
              <a:t>Adjusted for race/ethnicity, current sex, transmission category, concurrent AIDS diagnosis.  </a:t>
            </a:r>
            <a:endParaRPr lang="en-US" sz="1400" b="0" baseline="30000" dirty="0">
              <a:solidFill>
                <a:schemeClr val="bg1"/>
              </a:solidFill>
              <a:latin typeface="Calibri" panose="020F0502020204030204" pitchFamily="34" charset="0"/>
            </a:endParaRPr>
          </a:p>
        </p:txBody>
      </p:sp>
      <p:cxnSp>
        <p:nvCxnSpPr>
          <p:cNvPr id="14" name="Straight Connector 13">
            <a:extLst>
              <a:ext uri="{FF2B5EF4-FFF2-40B4-BE49-F238E27FC236}">
                <a16:creationId xmlns:a16="http://schemas.microsoft.com/office/drawing/2014/main" id="{FCDCAC24-E0AF-429C-B1BB-B141C24967A0}"/>
              </a:ext>
            </a:extLst>
          </p:cNvPr>
          <p:cNvCxnSpPr/>
          <p:nvPr/>
        </p:nvCxnSpPr>
        <p:spPr bwMode="auto">
          <a:xfrm>
            <a:off x="3290729" y="1864311"/>
            <a:ext cx="2651760" cy="0"/>
          </a:xfrm>
          <a:prstGeom prst="line">
            <a:avLst/>
          </a:prstGeom>
          <a:noFill/>
          <a:ln w="28575"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14416B5-8897-4035-9EB4-A04FA726F967}"/>
              </a:ext>
            </a:extLst>
          </p:cNvPr>
          <p:cNvCxnSpPr/>
          <p:nvPr/>
        </p:nvCxnSpPr>
        <p:spPr bwMode="auto">
          <a:xfrm>
            <a:off x="6088675" y="1864311"/>
            <a:ext cx="2651760" cy="0"/>
          </a:xfrm>
          <a:prstGeom prst="line">
            <a:avLst/>
          </a:prstGeom>
          <a:noFill/>
          <a:ln w="28575" cap="flat" cmpd="sng" algn="ctr">
            <a:solidFill>
              <a:schemeClr val="tx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0F98CED-9CC6-4005-89F2-8A149831A365}"/>
              </a:ext>
            </a:extLst>
          </p:cNvPr>
          <p:cNvCxnSpPr/>
          <p:nvPr/>
        </p:nvCxnSpPr>
        <p:spPr bwMode="auto">
          <a:xfrm>
            <a:off x="8911777" y="1864311"/>
            <a:ext cx="2651760"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51110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FF2F6-BCCE-4F89-87A7-4F900B60A5C4}"/>
              </a:ext>
            </a:extLst>
          </p:cNvPr>
          <p:cNvSpPr>
            <a:spLocks noGrp="1"/>
          </p:cNvSpPr>
          <p:nvPr>
            <p:ph type="title"/>
          </p:nvPr>
        </p:nvSpPr>
        <p:spPr/>
        <p:txBody>
          <a:bodyPr/>
          <a:lstStyle/>
          <a:p>
            <a:r>
              <a:rPr lang="en-US" dirty="0"/>
              <a:t>Spectrum of ART Adherence Measures</a:t>
            </a:r>
          </a:p>
        </p:txBody>
      </p:sp>
      <p:sp>
        <p:nvSpPr>
          <p:cNvPr id="4" name="Arrow: Right 3">
            <a:extLst>
              <a:ext uri="{FF2B5EF4-FFF2-40B4-BE49-F238E27FC236}">
                <a16:creationId xmlns:a16="http://schemas.microsoft.com/office/drawing/2014/main" id="{EE51F110-D602-40A8-983D-B4F55A9D4A55}"/>
              </a:ext>
            </a:extLst>
          </p:cNvPr>
          <p:cNvSpPr/>
          <p:nvPr/>
        </p:nvSpPr>
        <p:spPr bwMode="auto">
          <a:xfrm>
            <a:off x="719138" y="2049530"/>
            <a:ext cx="10787062" cy="3005524"/>
          </a:xfrm>
          <a:prstGeom prst="right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E767C05B-F63C-4B29-AEB7-054D5864A192}"/>
              </a:ext>
            </a:extLst>
          </p:cNvPr>
          <p:cNvSpPr txBox="1"/>
          <p:nvPr/>
        </p:nvSpPr>
        <p:spPr bwMode="auto">
          <a:xfrm>
            <a:off x="833372" y="3243966"/>
            <a:ext cx="9102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latin typeface="Calibri" panose="020F0502020204030204" pitchFamily="34" charset="0"/>
              </a:rPr>
              <a:t>Self-</a:t>
            </a:r>
          </a:p>
          <a:p>
            <a:pPr algn="ctr">
              <a:lnSpc>
                <a:spcPct val="100000"/>
              </a:lnSpc>
              <a:spcBef>
                <a:spcPts val="0"/>
              </a:spcBef>
              <a:spcAft>
                <a:spcPct val="0"/>
              </a:spcAft>
              <a:buClrTx/>
              <a:buFontTx/>
              <a:buNone/>
            </a:pPr>
            <a:r>
              <a:rPr lang="en-US" sz="2000" dirty="0">
                <a:latin typeface="Calibri" panose="020F0502020204030204" pitchFamily="34" charset="0"/>
              </a:rPr>
              <a:t>Report</a:t>
            </a:r>
          </a:p>
        </p:txBody>
      </p:sp>
      <p:sp>
        <p:nvSpPr>
          <p:cNvPr id="6" name="TextBox 5">
            <a:extLst>
              <a:ext uri="{FF2B5EF4-FFF2-40B4-BE49-F238E27FC236}">
                <a16:creationId xmlns:a16="http://schemas.microsoft.com/office/drawing/2014/main" id="{010914C6-6544-4241-82A3-CAB51A47BF00}"/>
              </a:ext>
            </a:extLst>
          </p:cNvPr>
          <p:cNvSpPr txBox="1"/>
          <p:nvPr/>
        </p:nvSpPr>
        <p:spPr bwMode="auto">
          <a:xfrm>
            <a:off x="1739770" y="3243966"/>
            <a:ext cx="9228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latin typeface="Calibri" panose="020F0502020204030204" pitchFamily="34" charset="0"/>
              </a:rPr>
              <a:t>Pill </a:t>
            </a:r>
          </a:p>
          <a:p>
            <a:pPr algn="ctr">
              <a:lnSpc>
                <a:spcPct val="100000"/>
              </a:lnSpc>
              <a:spcBef>
                <a:spcPts val="0"/>
              </a:spcBef>
              <a:spcAft>
                <a:spcPct val="0"/>
              </a:spcAft>
              <a:buClrTx/>
              <a:buFontTx/>
              <a:buNone/>
            </a:pPr>
            <a:r>
              <a:rPr lang="en-US" sz="2000" dirty="0">
                <a:latin typeface="Calibri" panose="020F0502020204030204" pitchFamily="34" charset="0"/>
              </a:rPr>
              <a:t>Counts</a:t>
            </a:r>
          </a:p>
        </p:txBody>
      </p:sp>
      <p:sp>
        <p:nvSpPr>
          <p:cNvPr id="7" name="TextBox 6">
            <a:extLst>
              <a:ext uri="{FF2B5EF4-FFF2-40B4-BE49-F238E27FC236}">
                <a16:creationId xmlns:a16="http://schemas.microsoft.com/office/drawing/2014/main" id="{92B334F2-4511-4521-B26F-31F8BDA79585}"/>
              </a:ext>
            </a:extLst>
          </p:cNvPr>
          <p:cNvSpPr txBox="1"/>
          <p:nvPr/>
        </p:nvSpPr>
        <p:spPr bwMode="auto">
          <a:xfrm>
            <a:off x="2658800" y="3243966"/>
            <a:ext cx="152407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latin typeface="Calibri" panose="020F0502020204030204" pitchFamily="34" charset="0"/>
              </a:rPr>
              <a:t>Prescription </a:t>
            </a:r>
          </a:p>
          <a:p>
            <a:pPr algn="ctr">
              <a:lnSpc>
                <a:spcPct val="100000"/>
              </a:lnSpc>
              <a:spcBef>
                <a:spcPts val="0"/>
              </a:spcBef>
              <a:spcAft>
                <a:spcPct val="0"/>
              </a:spcAft>
              <a:buClrTx/>
              <a:buFontTx/>
              <a:buNone/>
            </a:pPr>
            <a:r>
              <a:rPr lang="en-US" sz="2000" dirty="0">
                <a:latin typeface="Calibri" panose="020F0502020204030204" pitchFamily="34" charset="0"/>
              </a:rPr>
              <a:t>Refills</a:t>
            </a:r>
          </a:p>
        </p:txBody>
      </p:sp>
      <p:sp>
        <p:nvSpPr>
          <p:cNvPr id="8" name="TextBox 7">
            <a:extLst>
              <a:ext uri="{FF2B5EF4-FFF2-40B4-BE49-F238E27FC236}">
                <a16:creationId xmlns:a16="http://schemas.microsoft.com/office/drawing/2014/main" id="{558159EA-E2AB-485D-8504-9C27F3EC9CA3}"/>
              </a:ext>
            </a:extLst>
          </p:cNvPr>
          <p:cNvSpPr txBox="1"/>
          <p:nvPr/>
        </p:nvSpPr>
        <p:spPr bwMode="auto">
          <a:xfrm>
            <a:off x="4179021" y="3397854"/>
            <a:ext cx="13019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latin typeface="Calibri" panose="020F0502020204030204" pitchFamily="34" charset="0"/>
              </a:rPr>
              <a:t>HIV-1 RNA</a:t>
            </a:r>
          </a:p>
        </p:txBody>
      </p:sp>
      <p:sp>
        <p:nvSpPr>
          <p:cNvPr id="9" name="TextBox 8">
            <a:extLst>
              <a:ext uri="{FF2B5EF4-FFF2-40B4-BE49-F238E27FC236}">
                <a16:creationId xmlns:a16="http://schemas.microsoft.com/office/drawing/2014/main" id="{2FE837B5-900A-47B6-9D1C-024C97952B56}"/>
              </a:ext>
            </a:extLst>
          </p:cNvPr>
          <p:cNvSpPr txBox="1"/>
          <p:nvPr/>
        </p:nvSpPr>
        <p:spPr bwMode="auto">
          <a:xfrm>
            <a:off x="5477129" y="3243966"/>
            <a:ext cx="138441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latin typeface="Calibri" panose="020F0502020204030204" pitchFamily="34" charset="0"/>
              </a:rPr>
              <a:t>Electronic </a:t>
            </a:r>
          </a:p>
          <a:p>
            <a:pPr algn="ctr">
              <a:lnSpc>
                <a:spcPct val="100000"/>
              </a:lnSpc>
              <a:spcBef>
                <a:spcPts val="0"/>
              </a:spcBef>
              <a:spcAft>
                <a:spcPct val="0"/>
              </a:spcAft>
              <a:buClrTx/>
              <a:buFontTx/>
              <a:buNone/>
            </a:pPr>
            <a:r>
              <a:rPr lang="en-US" sz="2000" dirty="0">
                <a:latin typeface="Calibri" panose="020F0502020204030204" pitchFamily="34" charset="0"/>
              </a:rPr>
              <a:t>Monitoring</a:t>
            </a:r>
          </a:p>
        </p:txBody>
      </p:sp>
      <p:sp>
        <p:nvSpPr>
          <p:cNvPr id="10" name="TextBox 9">
            <a:extLst>
              <a:ext uri="{FF2B5EF4-FFF2-40B4-BE49-F238E27FC236}">
                <a16:creationId xmlns:a16="http://schemas.microsoft.com/office/drawing/2014/main" id="{3B0FD71F-3B85-4ACD-8BA2-E8517167A246}"/>
              </a:ext>
            </a:extLst>
          </p:cNvPr>
          <p:cNvSpPr txBox="1"/>
          <p:nvPr/>
        </p:nvSpPr>
        <p:spPr bwMode="auto">
          <a:xfrm>
            <a:off x="6857696" y="3243966"/>
            <a:ext cx="179651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latin typeface="Calibri" panose="020F0502020204030204" pitchFamily="34" charset="0"/>
              </a:rPr>
              <a:t>Drug</a:t>
            </a:r>
          </a:p>
          <a:p>
            <a:pPr algn="ctr">
              <a:lnSpc>
                <a:spcPct val="100000"/>
              </a:lnSpc>
              <a:spcBef>
                <a:spcPts val="0"/>
              </a:spcBef>
              <a:spcAft>
                <a:spcPct val="0"/>
              </a:spcAft>
              <a:buClrTx/>
              <a:buFontTx/>
              <a:buNone/>
            </a:pPr>
            <a:r>
              <a:rPr lang="en-US" sz="2000" dirty="0">
                <a:latin typeface="Calibri" panose="020F0502020204030204" pitchFamily="34" charset="0"/>
              </a:rPr>
              <a:t>Concentrations</a:t>
            </a:r>
          </a:p>
        </p:txBody>
      </p:sp>
      <p:sp>
        <p:nvSpPr>
          <p:cNvPr id="11" name="TextBox 10">
            <a:extLst>
              <a:ext uri="{FF2B5EF4-FFF2-40B4-BE49-F238E27FC236}">
                <a16:creationId xmlns:a16="http://schemas.microsoft.com/office/drawing/2014/main" id="{7CAA2040-F7F2-4584-92FB-F01F558E34F2}"/>
              </a:ext>
            </a:extLst>
          </p:cNvPr>
          <p:cNvSpPr txBox="1"/>
          <p:nvPr/>
        </p:nvSpPr>
        <p:spPr bwMode="auto">
          <a:xfrm>
            <a:off x="8650363" y="3243966"/>
            <a:ext cx="9259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latin typeface="Calibri" panose="020F0502020204030204" pitchFamily="34" charset="0"/>
              </a:rPr>
              <a:t>Digital </a:t>
            </a:r>
          </a:p>
          <a:p>
            <a:pPr algn="ctr">
              <a:lnSpc>
                <a:spcPct val="100000"/>
              </a:lnSpc>
              <a:spcBef>
                <a:spcPts val="0"/>
              </a:spcBef>
              <a:spcAft>
                <a:spcPct val="0"/>
              </a:spcAft>
              <a:buClrTx/>
              <a:buFontTx/>
              <a:buNone/>
            </a:pPr>
            <a:r>
              <a:rPr lang="en-US" sz="2000" dirty="0">
                <a:latin typeface="Calibri" panose="020F0502020204030204" pitchFamily="34" charset="0"/>
              </a:rPr>
              <a:t>Pills</a:t>
            </a:r>
          </a:p>
        </p:txBody>
      </p:sp>
      <p:sp>
        <p:nvSpPr>
          <p:cNvPr id="12" name="TextBox 11">
            <a:extLst>
              <a:ext uri="{FF2B5EF4-FFF2-40B4-BE49-F238E27FC236}">
                <a16:creationId xmlns:a16="http://schemas.microsoft.com/office/drawing/2014/main" id="{26711733-1662-459E-9997-AE24A4D395C3}"/>
              </a:ext>
            </a:extLst>
          </p:cNvPr>
          <p:cNvSpPr txBox="1"/>
          <p:nvPr/>
        </p:nvSpPr>
        <p:spPr bwMode="auto">
          <a:xfrm>
            <a:off x="9572470" y="3090078"/>
            <a:ext cx="126528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latin typeface="Calibri" panose="020F0502020204030204" pitchFamily="34" charset="0"/>
              </a:rPr>
              <a:t>Directly </a:t>
            </a:r>
          </a:p>
          <a:p>
            <a:pPr algn="ctr">
              <a:lnSpc>
                <a:spcPct val="100000"/>
              </a:lnSpc>
              <a:spcBef>
                <a:spcPts val="0"/>
              </a:spcBef>
              <a:spcAft>
                <a:spcPct val="0"/>
              </a:spcAft>
              <a:buClrTx/>
              <a:buFontTx/>
              <a:buNone/>
            </a:pPr>
            <a:r>
              <a:rPr lang="en-US" sz="2000" dirty="0">
                <a:latin typeface="Calibri" panose="020F0502020204030204" pitchFamily="34" charset="0"/>
              </a:rPr>
              <a:t>Observed </a:t>
            </a:r>
          </a:p>
          <a:p>
            <a:pPr algn="ctr">
              <a:lnSpc>
                <a:spcPct val="100000"/>
              </a:lnSpc>
              <a:spcBef>
                <a:spcPts val="0"/>
              </a:spcBef>
              <a:spcAft>
                <a:spcPct val="0"/>
              </a:spcAft>
              <a:buClrTx/>
              <a:buFontTx/>
              <a:buNone/>
            </a:pPr>
            <a:r>
              <a:rPr lang="en-US" sz="2000" dirty="0">
                <a:latin typeface="Calibri" panose="020F0502020204030204" pitchFamily="34" charset="0"/>
              </a:rPr>
              <a:t>Therapy</a:t>
            </a:r>
          </a:p>
        </p:txBody>
      </p:sp>
      <p:sp>
        <p:nvSpPr>
          <p:cNvPr id="13" name="TextBox 12">
            <a:extLst>
              <a:ext uri="{FF2B5EF4-FFF2-40B4-BE49-F238E27FC236}">
                <a16:creationId xmlns:a16="http://schemas.microsoft.com/office/drawing/2014/main" id="{40584CE9-6EA7-4DE1-9598-CC2453F4E06B}"/>
              </a:ext>
            </a:extLst>
          </p:cNvPr>
          <p:cNvSpPr txBox="1"/>
          <p:nvPr/>
        </p:nvSpPr>
        <p:spPr bwMode="auto">
          <a:xfrm>
            <a:off x="827315" y="5010671"/>
            <a:ext cx="17234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800" dirty="0">
                <a:solidFill>
                  <a:schemeClr val="accent3"/>
                </a:solidFill>
                <a:latin typeface="Calibri" panose="020F0502020204030204" pitchFamily="34" charset="0"/>
              </a:rPr>
              <a:t>Subjective</a:t>
            </a:r>
          </a:p>
        </p:txBody>
      </p:sp>
      <p:sp>
        <p:nvSpPr>
          <p:cNvPr id="14" name="TextBox 13">
            <a:extLst>
              <a:ext uri="{FF2B5EF4-FFF2-40B4-BE49-F238E27FC236}">
                <a16:creationId xmlns:a16="http://schemas.microsoft.com/office/drawing/2014/main" id="{4E315483-1214-4C6E-A045-C59E201A18FF}"/>
              </a:ext>
            </a:extLst>
          </p:cNvPr>
          <p:cNvSpPr txBox="1"/>
          <p:nvPr/>
        </p:nvSpPr>
        <p:spPr bwMode="auto">
          <a:xfrm>
            <a:off x="9217747" y="5010671"/>
            <a:ext cx="16031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800" dirty="0">
                <a:solidFill>
                  <a:schemeClr val="accent3"/>
                </a:solidFill>
                <a:latin typeface="Calibri" panose="020F0502020204030204" pitchFamily="34" charset="0"/>
              </a:rPr>
              <a:t>Objective</a:t>
            </a:r>
          </a:p>
        </p:txBody>
      </p:sp>
      <p:sp>
        <p:nvSpPr>
          <p:cNvPr id="15" name="Text Box 15">
            <a:extLst>
              <a:ext uri="{FF2B5EF4-FFF2-40B4-BE49-F238E27FC236}">
                <a16:creationId xmlns:a16="http://schemas.microsoft.com/office/drawing/2014/main" id="{C40732A9-0F34-415D-88D8-77CC65121E1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Castillo-Mancilla. CROI 2020. Plenary 160.</a:t>
            </a:r>
            <a:endParaRPr lang="en-US" altLang="en-US" sz="1200" b="0" dirty="0">
              <a:solidFill>
                <a:schemeClr val="bg2"/>
              </a:solidFill>
              <a:latin typeface="Calibri" panose="020F0502020204030204" pitchFamily="34" charset="0"/>
              <a:cs typeface="+mn-cs"/>
            </a:endParaRPr>
          </a:p>
        </p:txBody>
      </p:sp>
      <p:grpSp>
        <p:nvGrpSpPr>
          <p:cNvPr id="16" name="Group 15">
            <a:extLst>
              <a:ext uri="{FF2B5EF4-FFF2-40B4-BE49-F238E27FC236}">
                <a16:creationId xmlns:a16="http://schemas.microsoft.com/office/drawing/2014/main" id="{258C279E-A5FA-4713-9755-910484AEA69C}"/>
              </a:ext>
            </a:extLst>
          </p:cNvPr>
          <p:cNvGrpSpPr>
            <a:grpSpLocks/>
          </p:cNvGrpSpPr>
          <p:nvPr/>
        </p:nvGrpSpPr>
        <p:grpSpPr bwMode="auto">
          <a:xfrm>
            <a:off x="9389569" y="6216652"/>
            <a:ext cx="2488502" cy="447822"/>
            <a:chOff x="9527309" y="3551529"/>
            <a:chExt cx="2488502" cy="448324"/>
          </a:xfrm>
        </p:grpSpPr>
        <p:pic>
          <p:nvPicPr>
            <p:cNvPr id="17" name="Picture 16">
              <a:extLst>
                <a:ext uri="{FF2B5EF4-FFF2-40B4-BE49-F238E27FC236}">
                  <a16:creationId xmlns:a16="http://schemas.microsoft.com/office/drawing/2014/main" id="{ADB9853A-0C20-49B3-9DBB-D76FA20A5C4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0A44B739-60AF-4AC1-B53B-C0CC0B07DF1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18707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16814CE2-4ED8-4D2F-995F-0F7662CD83D5}"/>
              </a:ext>
            </a:extLst>
          </p:cNvPr>
          <p:cNvSpPr/>
          <p:nvPr/>
        </p:nvSpPr>
        <p:spPr bwMode="auto">
          <a:xfrm>
            <a:off x="7030716" y="3277260"/>
            <a:ext cx="1508192" cy="22102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5F39CB6C-272B-40E8-961C-CA72E6E7EEA1}"/>
              </a:ext>
            </a:extLst>
          </p:cNvPr>
          <p:cNvSpPr/>
          <p:nvPr/>
        </p:nvSpPr>
        <p:spPr bwMode="auto">
          <a:xfrm>
            <a:off x="8545681" y="4344062"/>
            <a:ext cx="1508192" cy="11311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F800DDC0-3F10-4B7B-9F0C-9722AE6B529B}"/>
              </a:ext>
            </a:extLst>
          </p:cNvPr>
          <p:cNvSpPr/>
          <p:nvPr/>
        </p:nvSpPr>
        <p:spPr bwMode="auto">
          <a:xfrm>
            <a:off x="10060642" y="4952442"/>
            <a:ext cx="1508192" cy="53504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Title 6">
            <a:extLst>
              <a:ext uri="{FF2B5EF4-FFF2-40B4-BE49-F238E27FC236}">
                <a16:creationId xmlns:a16="http://schemas.microsoft.com/office/drawing/2014/main" id="{669718CB-0F04-492D-AF82-7562A4CAC3BC}"/>
              </a:ext>
            </a:extLst>
          </p:cNvPr>
          <p:cNvSpPr>
            <a:spLocks noGrp="1"/>
          </p:cNvSpPr>
          <p:nvPr>
            <p:ph type="title"/>
          </p:nvPr>
        </p:nvSpPr>
        <p:spPr/>
        <p:txBody>
          <a:bodyPr/>
          <a:lstStyle/>
          <a:p>
            <a:r>
              <a:rPr lang="en-US" dirty="0"/>
              <a:t>Recent vs Cumulative Adherence and Predictors of Future Viremia</a:t>
            </a:r>
          </a:p>
        </p:txBody>
      </p:sp>
      <p:graphicFrame>
        <p:nvGraphicFramePr>
          <p:cNvPr id="6" name="Group 3">
            <a:extLst>
              <a:ext uri="{FF2B5EF4-FFF2-40B4-BE49-F238E27FC236}">
                <a16:creationId xmlns:a16="http://schemas.microsoft.com/office/drawing/2014/main" id="{65EC2E52-641E-4BCC-A9C2-6C14589F0BE3}"/>
              </a:ext>
            </a:extLst>
          </p:cNvPr>
          <p:cNvGraphicFramePr>
            <a:graphicFrameLocks/>
          </p:cNvGraphicFramePr>
          <p:nvPr>
            <p:extLst>
              <p:ext uri="{D42A27DB-BD31-4B8C-83A1-F6EECF244321}">
                <p14:modId xmlns:p14="http://schemas.microsoft.com/office/powerpoint/2010/main" val="1995862041"/>
              </p:ext>
            </p:extLst>
          </p:nvPr>
        </p:nvGraphicFramePr>
        <p:xfrm>
          <a:off x="495300" y="2179644"/>
          <a:ext cx="5105555" cy="3383392"/>
        </p:xfrm>
        <a:graphic>
          <a:graphicData uri="http://schemas.openxmlformats.org/drawingml/2006/table">
            <a:tbl>
              <a:tblPr/>
              <a:tblGrid>
                <a:gridCol w="2088035">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Pharmacologic Adherence Measure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Approximate Adherence Timeframe Captured Prior to Specimen Collection, Wks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Plasma drug levels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FTC-TP in DBS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Urine TFV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TFV-DP in PBMCs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5276456"/>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TFV-DP in DBS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&gt; 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339580"/>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Drug levels in hair (1 cm hair = 1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&gt; 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048970"/>
                  </a:ext>
                </a:extLst>
              </a:tr>
            </a:tbl>
          </a:graphicData>
        </a:graphic>
      </p:graphicFrame>
      <p:sp>
        <p:nvSpPr>
          <p:cNvPr id="10" name="TextBox 9">
            <a:extLst>
              <a:ext uri="{FF2B5EF4-FFF2-40B4-BE49-F238E27FC236}">
                <a16:creationId xmlns:a16="http://schemas.microsoft.com/office/drawing/2014/main" id="{2324105F-67E2-4959-9279-660BE89D97B9}"/>
              </a:ext>
            </a:extLst>
          </p:cNvPr>
          <p:cNvSpPr txBox="1"/>
          <p:nvPr/>
        </p:nvSpPr>
        <p:spPr bwMode="auto">
          <a:xfrm>
            <a:off x="517054" y="1711130"/>
            <a:ext cx="50708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Recent vs Cumulative Adherence Measures</a:t>
            </a:r>
            <a:r>
              <a:rPr lang="en-US" sz="2000" baseline="30000" dirty="0">
                <a:solidFill>
                  <a:schemeClr val="bg1"/>
                </a:solidFill>
                <a:latin typeface="Calibri" panose="020F0502020204030204" pitchFamily="34" charset="0"/>
              </a:rPr>
              <a:t>[1]</a:t>
            </a:r>
          </a:p>
        </p:txBody>
      </p:sp>
      <p:sp>
        <p:nvSpPr>
          <p:cNvPr id="11" name="Text Box 15">
            <a:extLst>
              <a:ext uri="{FF2B5EF4-FFF2-40B4-BE49-F238E27FC236}">
                <a16:creationId xmlns:a16="http://schemas.microsoft.com/office/drawing/2014/main" id="{0C1B49A5-7A1E-48F7-859F-DC75F68A0ED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Castillo-Mancilla. CROI 2020. Plenary 160. 2. Morrow. J Infect Dis. 2019;220:635.</a:t>
            </a:r>
            <a:endParaRPr lang="en-US" altLang="en-US" sz="1200" b="0" dirty="0">
              <a:solidFill>
                <a:schemeClr val="bg2"/>
              </a:solidFill>
              <a:latin typeface="Calibri" panose="020F0502020204030204" pitchFamily="34" charset="0"/>
              <a:cs typeface="+mn-cs"/>
            </a:endParaRPr>
          </a:p>
        </p:txBody>
      </p:sp>
      <p:grpSp>
        <p:nvGrpSpPr>
          <p:cNvPr id="12" name="Group 11">
            <a:extLst>
              <a:ext uri="{FF2B5EF4-FFF2-40B4-BE49-F238E27FC236}">
                <a16:creationId xmlns:a16="http://schemas.microsoft.com/office/drawing/2014/main" id="{C77400A0-3A04-4B39-ADEB-6B80931CA831}"/>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0DD80B70-0485-44AE-AEEA-12807DDCB10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06999E6E-91EB-4536-B678-16CA3E034BA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5" name="TextBox 14">
            <a:extLst>
              <a:ext uri="{FF2B5EF4-FFF2-40B4-BE49-F238E27FC236}">
                <a16:creationId xmlns:a16="http://schemas.microsoft.com/office/drawing/2014/main" id="{01CB5F27-74EB-4EFD-B872-D53690386544}"/>
              </a:ext>
            </a:extLst>
          </p:cNvPr>
          <p:cNvSpPr txBox="1"/>
          <p:nvPr/>
        </p:nvSpPr>
        <p:spPr bwMode="auto">
          <a:xfrm>
            <a:off x="6532495" y="1668502"/>
            <a:ext cx="51610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2000" dirty="0">
                <a:solidFill>
                  <a:schemeClr val="bg1"/>
                </a:solidFill>
                <a:latin typeface="Calibri" panose="020F0502020204030204" pitchFamily="34" charset="0"/>
              </a:rPr>
              <a:t>TFV-DP Levels in DBS to Predict Future Viremia in Patients With Current Viral Suppression</a:t>
            </a:r>
            <a:r>
              <a:rPr lang="en-US" sz="2000" baseline="30000" dirty="0">
                <a:solidFill>
                  <a:schemeClr val="bg1"/>
                </a:solidFill>
                <a:latin typeface="Calibri" panose="020F0502020204030204" pitchFamily="34" charset="0"/>
              </a:rPr>
              <a:t>[2]</a:t>
            </a:r>
            <a:endParaRPr lang="en-US" sz="200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C2A0B904-5912-492F-BB2A-4513A1FB46DF}"/>
              </a:ext>
            </a:extLst>
          </p:cNvPr>
          <p:cNvSpPr txBox="1"/>
          <p:nvPr/>
        </p:nvSpPr>
        <p:spPr bwMode="auto">
          <a:xfrm rot="16200000">
            <a:off x="5041206" y="4033562"/>
            <a:ext cx="26098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aOR for Future Viremia (95% CI)</a:t>
            </a:r>
          </a:p>
        </p:txBody>
      </p:sp>
      <p:sp>
        <p:nvSpPr>
          <p:cNvPr id="2" name="Freeform: Shape 1">
            <a:extLst>
              <a:ext uri="{FF2B5EF4-FFF2-40B4-BE49-F238E27FC236}">
                <a16:creationId xmlns:a16="http://schemas.microsoft.com/office/drawing/2014/main" id="{E6015602-C56A-4220-8C22-692E5E5442FE}"/>
              </a:ext>
            </a:extLst>
          </p:cNvPr>
          <p:cNvSpPr/>
          <p:nvPr/>
        </p:nvSpPr>
        <p:spPr bwMode="auto">
          <a:xfrm>
            <a:off x="7030720" y="3277261"/>
            <a:ext cx="4572000" cy="2214880"/>
          </a:xfrm>
          <a:custGeom>
            <a:avLst/>
            <a:gdLst>
              <a:gd name="connsiteX0" fmla="*/ 0 w 4572000"/>
              <a:gd name="connsiteY0" fmla="*/ 0 h 2214880"/>
              <a:gd name="connsiteX1" fmla="*/ 0 w 4572000"/>
              <a:gd name="connsiteY1" fmla="*/ 2214880 h 2214880"/>
              <a:gd name="connsiteX2" fmla="*/ 4572000 w 4572000"/>
              <a:gd name="connsiteY2" fmla="*/ 2214880 h 2214880"/>
            </a:gdLst>
            <a:ahLst/>
            <a:cxnLst>
              <a:cxn ang="0">
                <a:pos x="connsiteX0" y="connsiteY0"/>
              </a:cxn>
              <a:cxn ang="0">
                <a:pos x="connsiteX1" y="connsiteY1"/>
              </a:cxn>
              <a:cxn ang="0">
                <a:pos x="connsiteX2" y="connsiteY2"/>
              </a:cxn>
            </a:cxnLst>
            <a:rect l="l" t="t" r="r" b="b"/>
            <a:pathLst>
              <a:path w="4572000" h="2214880">
                <a:moveTo>
                  <a:pt x="0" y="0"/>
                </a:moveTo>
                <a:lnTo>
                  <a:pt x="0" y="2214880"/>
                </a:lnTo>
                <a:lnTo>
                  <a:pt x="4572000" y="2214880"/>
                </a:lnTo>
              </a:path>
            </a:pathLst>
          </a:custGeom>
          <a:noFill/>
          <a:ln w="28575">
            <a:solidFill>
              <a:schemeClr val="bg1"/>
            </a:solidFill>
            <a:miter lim="800000"/>
            <a:headEnd/>
            <a:tailEnd/>
          </a:ln>
        </p:spPr>
        <p:txBody>
          <a:bodyPr rtlCol="0" anchor="ctr"/>
          <a:lstStyle/>
          <a:p>
            <a:pPr algn="ctr"/>
            <a:endParaRPr lang="en-US" dirty="0"/>
          </a:p>
        </p:txBody>
      </p:sp>
      <p:grpSp>
        <p:nvGrpSpPr>
          <p:cNvPr id="8" name="Group 7">
            <a:extLst>
              <a:ext uri="{FF2B5EF4-FFF2-40B4-BE49-F238E27FC236}">
                <a16:creationId xmlns:a16="http://schemas.microsoft.com/office/drawing/2014/main" id="{DA023448-2942-421C-9A5E-978050FB0172}"/>
              </a:ext>
            </a:extLst>
          </p:cNvPr>
          <p:cNvGrpSpPr/>
          <p:nvPr/>
        </p:nvGrpSpPr>
        <p:grpSpPr>
          <a:xfrm>
            <a:off x="6942666" y="3277261"/>
            <a:ext cx="88053" cy="2214880"/>
            <a:chOff x="6942666" y="2973493"/>
            <a:chExt cx="88054" cy="2194560"/>
          </a:xfrm>
        </p:grpSpPr>
        <p:cxnSp>
          <p:nvCxnSpPr>
            <p:cNvPr id="4" name="Straight Connector 3">
              <a:extLst>
                <a:ext uri="{FF2B5EF4-FFF2-40B4-BE49-F238E27FC236}">
                  <a16:creationId xmlns:a16="http://schemas.microsoft.com/office/drawing/2014/main" id="{C7F074F3-A2BE-4E9D-B0C0-42E97B182224}"/>
                </a:ext>
              </a:extLst>
            </p:cNvPr>
            <p:cNvCxnSpPr/>
            <p:nvPr/>
          </p:nvCxnSpPr>
          <p:spPr bwMode="auto">
            <a:xfrm>
              <a:off x="6942666" y="2973493"/>
              <a:ext cx="8805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40DDDB4-4AA7-47AC-8AF7-E15DD1CE5D6D}"/>
                </a:ext>
              </a:extLst>
            </p:cNvPr>
            <p:cNvCxnSpPr/>
            <p:nvPr/>
          </p:nvCxnSpPr>
          <p:spPr bwMode="auto">
            <a:xfrm>
              <a:off x="6942666" y="3522133"/>
              <a:ext cx="8805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7704779-763E-4C62-A37A-6AD5CA86C8EF}"/>
                </a:ext>
              </a:extLst>
            </p:cNvPr>
            <p:cNvCxnSpPr/>
            <p:nvPr/>
          </p:nvCxnSpPr>
          <p:spPr bwMode="auto">
            <a:xfrm>
              <a:off x="6942666" y="4070773"/>
              <a:ext cx="8805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30AA2E8-D83F-4053-B0CE-97743C7D4716}"/>
                </a:ext>
              </a:extLst>
            </p:cNvPr>
            <p:cNvCxnSpPr/>
            <p:nvPr/>
          </p:nvCxnSpPr>
          <p:spPr bwMode="auto">
            <a:xfrm>
              <a:off x="6942666" y="4619413"/>
              <a:ext cx="8805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0AAE76E-5E74-4AE8-A484-2512AE98F101}"/>
                </a:ext>
              </a:extLst>
            </p:cNvPr>
            <p:cNvCxnSpPr/>
            <p:nvPr/>
          </p:nvCxnSpPr>
          <p:spPr bwMode="auto">
            <a:xfrm>
              <a:off x="6942666" y="5168053"/>
              <a:ext cx="88054" cy="0"/>
            </a:xfrm>
            <a:prstGeom prst="line">
              <a:avLst/>
            </a:prstGeom>
            <a:noFill/>
            <a:ln w="28575" cap="flat" cmpd="sng" algn="ctr">
              <a:solidFill>
                <a:schemeClr val="bg1"/>
              </a:solidFill>
              <a:prstDash val="solid"/>
              <a:round/>
              <a:headEnd type="none" w="med" len="med"/>
              <a:tailEnd type="none" w="med" len="med"/>
            </a:ln>
            <a:effectLst/>
          </p:spPr>
        </p:cxnSp>
      </p:grpSp>
      <p:sp>
        <p:nvSpPr>
          <p:cNvPr id="9" name="TextBox 8">
            <a:extLst>
              <a:ext uri="{FF2B5EF4-FFF2-40B4-BE49-F238E27FC236}">
                <a16:creationId xmlns:a16="http://schemas.microsoft.com/office/drawing/2014/main" id="{A9E3D7A0-DC84-47D3-98E9-6BAF88A983FA}"/>
              </a:ext>
            </a:extLst>
          </p:cNvPr>
          <p:cNvSpPr txBox="1"/>
          <p:nvPr/>
        </p:nvSpPr>
        <p:spPr bwMode="auto">
          <a:xfrm>
            <a:off x="6679259" y="53092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39EAF823-F24E-4B2C-851D-609671871FB5}"/>
              </a:ext>
            </a:extLst>
          </p:cNvPr>
          <p:cNvSpPr txBox="1"/>
          <p:nvPr/>
        </p:nvSpPr>
        <p:spPr bwMode="auto">
          <a:xfrm>
            <a:off x="6679259" y="475121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2" name="TextBox 21">
            <a:extLst>
              <a:ext uri="{FF2B5EF4-FFF2-40B4-BE49-F238E27FC236}">
                <a16:creationId xmlns:a16="http://schemas.microsoft.com/office/drawing/2014/main" id="{0AB30AB8-79F2-4CC3-8E29-28E5CD613C27}"/>
              </a:ext>
            </a:extLst>
          </p:cNvPr>
          <p:cNvSpPr txBox="1"/>
          <p:nvPr/>
        </p:nvSpPr>
        <p:spPr bwMode="auto">
          <a:xfrm>
            <a:off x="6679259" y="41921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3" name="TextBox 22">
            <a:extLst>
              <a:ext uri="{FF2B5EF4-FFF2-40B4-BE49-F238E27FC236}">
                <a16:creationId xmlns:a16="http://schemas.microsoft.com/office/drawing/2014/main" id="{A7A6F37E-702B-45C4-967F-B0E98BD6466A}"/>
              </a:ext>
            </a:extLst>
          </p:cNvPr>
          <p:cNvSpPr txBox="1"/>
          <p:nvPr/>
        </p:nvSpPr>
        <p:spPr bwMode="auto">
          <a:xfrm>
            <a:off x="6679259" y="365423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4" name="TextBox 23">
            <a:extLst>
              <a:ext uri="{FF2B5EF4-FFF2-40B4-BE49-F238E27FC236}">
                <a16:creationId xmlns:a16="http://schemas.microsoft.com/office/drawing/2014/main" id="{4B8F93D6-1A3B-4B29-A625-88752A71B73A}"/>
              </a:ext>
            </a:extLst>
          </p:cNvPr>
          <p:cNvSpPr txBox="1"/>
          <p:nvPr/>
        </p:nvSpPr>
        <p:spPr bwMode="auto">
          <a:xfrm>
            <a:off x="6679259" y="309566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5" name="TextBox 24">
            <a:extLst>
              <a:ext uri="{FF2B5EF4-FFF2-40B4-BE49-F238E27FC236}">
                <a16:creationId xmlns:a16="http://schemas.microsoft.com/office/drawing/2014/main" id="{762FB9D6-1450-4128-A7AF-2979DE38E533}"/>
              </a:ext>
            </a:extLst>
          </p:cNvPr>
          <p:cNvSpPr txBox="1"/>
          <p:nvPr/>
        </p:nvSpPr>
        <p:spPr bwMode="auto">
          <a:xfrm>
            <a:off x="6790857" y="5524293"/>
            <a:ext cx="566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BLQ</a:t>
            </a:r>
          </a:p>
        </p:txBody>
      </p:sp>
      <p:grpSp>
        <p:nvGrpSpPr>
          <p:cNvPr id="26" name="Group 25">
            <a:extLst>
              <a:ext uri="{FF2B5EF4-FFF2-40B4-BE49-F238E27FC236}">
                <a16:creationId xmlns:a16="http://schemas.microsoft.com/office/drawing/2014/main" id="{CAEDC29F-F67C-4DAD-AE78-B18B307F9482}"/>
              </a:ext>
            </a:extLst>
          </p:cNvPr>
          <p:cNvGrpSpPr/>
          <p:nvPr/>
        </p:nvGrpSpPr>
        <p:grpSpPr>
          <a:xfrm rot="5400000">
            <a:off x="9261975" y="3254108"/>
            <a:ext cx="89165" cy="4565230"/>
            <a:chOff x="6942666" y="3522133"/>
            <a:chExt cx="88054" cy="1645920"/>
          </a:xfrm>
        </p:grpSpPr>
        <p:cxnSp>
          <p:nvCxnSpPr>
            <p:cNvPr id="28" name="Straight Connector 27">
              <a:extLst>
                <a:ext uri="{FF2B5EF4-FFF2-40B4-BE49-F238E27FC236}">
                  <a16:creationId xmlns:a16="http://schemas.microsoft.com/office/drawing/2014/main" id="{EFB5EEF5-25F2-4E1D-B00F-982A6E10B32C}"/>
                </a:ext>
              </a:extLst>
            </p:cNvPr>
            <p:cNvCxnSpPr/>
            <p:nvPr/>
          </p:nvCxnSpPr>
          <p:spPr bwMode="auto">
            <a:xfrm>
              <a:off x="6942666" y="3522133"/>
              <a:ext cx="8805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AAC58A3-16C7-46BE-8EF1-B6822A4EFF76}"/>
                </a:ext>
              </a:extLst>
            </p:cNvPr>
            <p:cNvCxnSpPr/>
            <p:nvPr/>
          </p:nvCxnSpPr>
          <p:spPr bwMode="auto">
            <a:xfrm>
              <a:off x="6942666" y="4070773"/>
              <a:ext cx="8805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9C64D9E-5037-4F40-BE70-F61DC547B5D1}"/>
                </a:ext>
              </a:extLst>
            </p:cNvPr>
            <p:cNvCxnSpPr/>
            <p:nvPr/>
          </p:nvCxnSpPr>
          <p:spPr bwMode="auto">
            <a:xfrm>
              <a:off x="6942666" y="4619413"/>
              <a:ext cx="8805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EB4563F-876D-40C8-9D93-7D9E8E6CB32F}"/>
                </a:ext>
              </a:extLst>
            </p:cNvPr>
            <p:cNvCxnSpPr/>
            <p:nvPr/>
          </p:nvCxnSpPr>
          <p:spPr bwMode="auto">
            <a:xfrm>
              <a:off x="6942666" y="5168053"/>
              <a:ext cx="88054"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5AD88E7B-E9FA-45C3-B7AB-8EE76F2203EA}"/>
              </a:ext>
            </a:extLst>
          </p:cNvPr>
          <p:cNvSpPr txBox="1"/>
          <p:nvPr/>
        </p:nvSpPr>
        <p:spPr bwMode="auto">
          <a:xfrm>
            <a:off x="8289051" y="552429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800</a:t>
            </a:r>
          </a:p>
        </p:txBody>
      </p:sp>
      <p:sp>
        <p:nvSpPr>
          <p:cNvPr id="33" name="TextBox 32">
            <a:extLst>
              <a:ext uri="{FF2B5EF4-FFF2-40B4-BE49-F238E27FC236}">
                <a16:creationId xmlns:a16="http://schemas.microsoft.com/office/drawing/2014/main" id="{9634FCAA-E273-4A9A-8D0C-78FF843C3BFD}"/>
              </a:ext>
            </a:extLst>
          </p:cNvPr>
          <p:cNvSpPr txBox="1"/>
          <p:nvPr/>
        </p:nvSpPr>
        <p:spPr bwMode="auto">
          <a:xfrm>
            <a:off x="9734284" y="5524293"/>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1650</a:t>
            </a:r>
          </a:p>
        </p:txBody>
      </p:sp>
      <p:sp>
        <p:nvSpPr>
          <p:cNvPr id="34" name="TextBox 33">
            <a:extLst>
              <a:ext uri="{FF2B5EF4-FFF2-40B4-BE49-F238E27FC236}">
                <a16:creationId xmlns:a16="http://schemas.microsoft.com/office/drawing/2014/main" id="{5D55B196-8B61-43F2-A967-80696849ECE9}"/>
              </a:ext>
            </a:extLst>
          </p:cNvPr>
          <p:cNvSpPr txBox="1"/>
          <p:nvPr/>
        </p:nvSpPr>
        <p:spPr bwMode="auto">
          <a:xfrm>
            <a:off x="7120632" y="2344787"/>
            <a:ext cx="13058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4.2</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(1.5-12.0)</a:t>
            </a:r>
          </a:p>
          <a:p>
            <a:pPr algn="ctr">
              <a:lnSpc>
                <a:spcPct val="100000"/>
              </a:lnSpc>
              <a:spcBef>
                <a:spcPts val="0"/>
              </a:spcBef>
              <a:spcAft>
                <a:spcPct val="0"/>
              </a:spcAft>
              <a:buClrTx/>
              <a:buFontTx/>
              <a:buNone/>
            </a:pPr>
            <a:r>
              <a:rPr lang="en-US" i="1" dirty="0">
                <a:solidFill>
                  <a:schemeClr val="bg1"/>
                </a:solidFill>
                <a:latin typeface="Calibri" panose="020F0502020204030204" pitchFamily="34" charset="0"/>
              </a:rPr>
              <a:t>P </a:t>
            </a:r>
            <a:r>
              <a:rPr lang="en-US" dirty="0">
                <a:solidFill>
                  <a:schemeClr val="bg1"/>
                </a:solidFill>
                <a:latin typeface="Calibri" panose="020F0502020204030204" pitchFamily="34" charset="0"/>
              </a:rPr>
              <a:t>= .007</a:t>
            </a:r>
          </a:p>
        </p:txBody>
      </p:sp>
      <p:sp>
        <p:nvSpPr>
          <p:cNvPr id="38" name="TextBox 37">
            <a:extLst>
              <a:ext uri="{FF2B5EF4-FFF2-40B4-BE49-F238E27FC236}">
                <a16:creationId xmlns:a16="http://schemas.microsoft.com/office/drawing/2014/main" id="{F31DFE3C-1DAC-4510-B2F0-1176210BCFD6}"/>
              </a:ext>
            </a:extLst>
          </p:cNvPr>
          <p:cNvSpPr txBox="1"/>
          <p:nvPr/>
        </p:nvSpPr>
        <p:spPr bwMode="auto">
          <a:xfrm>
            <a:off x="8810154" y="3407914"/>
            <a:ext cx="98937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2.2</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(1.2-4.0)</a:t>
            </a:r>
          </a:p>
          <a:p>
            <a:pPr algn="ctr">
              <a:lnSpc>
                <a:spcPct val="100000"/>
              </a:lnSpc>
              <a:spcBef>
                <a:spcPts val="0"/>
              </a:spcBef>
              <a:spcAft>
                <a:spcPct val="0"/>
              </a:spcAft>
              <a:buClrTx/>
              <a:buFontTx/>
              <a:buNone/>
            </a:pPr>
            <a:r>
              <a:rPr lang="en-US" i="1" dirty="0">
                <a:solidFill>
                  <a:schemeClr val="bg1"/>
                </a:solidFill>
                <a:latin typeface="Calibri" panose="020F0502020204030204" pitchFamily="34" charset="0"/>
              </a:rPr>
              <a:t>P </a:t>
            </a:r>
            <a:r>
              <a:rPr lang="en-US" dirty="0">
                <a:solidFill>
                  <a:schemeClr val="bg1"/>
                </a:solidFill>
                <a:latin typeface="Calibri" panose="020F0502020204030204" pitchFamily="34" charset="0"/>
              </a:rPr>
              <a:t>= .01</a:t>
            </a:r>
          </a:p>
        </p:txBody>
      </p:sp>
      <p:sp>
        <p:nvSpPr>
          <p:cNvPr id="39" name="TextBox 38">
            <a:extLst>
              <a:ext uri="{FF2B5EF4-FFF2-40B4-BE49-F238E27FC236}">
                <a16:creationId xmlns:a16="http://schemas.microsoft.com/office/drawing/2014/main" id="{1BD67A9B-644F-41A5-8683-0F98D2D2B561}"/>
              </a:ext>
            </a:extLst>
          </p:cNvPr>
          <p:cNvSpPr txBox="1"/>
          <p:nvPr/>
        </p:nvSpPr>
        <p:spPr bwMode="auto">
          <a:xfrm>
            <a:off x="10241152" y="4294638"/>
            <a:ext cx="1139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Reference</a:t>
            </a:r>
          </a:p>
        </p:txBody>
      </p:sp>
      <p:grpSp>
        <p:nvGrpSpPr>
          <p:cNvPr id="46" name="Group 45">
            <a:extLst>
              <a:ext uri="{FF2B5EF4-FFF2-40B4-BE49-F238E27FC236}">
                <a16:creationId xmlns:a16="http://schemas.microsoft.com/office/drawing/2014/main" id="{0F6E7A89-0AFC-4D09-AB0E-E84101C0DE34}"/>
              </a:ext>
            </a:extLst>
          </p:cNvPr>
          <p:cNvGrpSpPr/>
          <p:nvPr/>
        </p:nvGrpSpPr>
        <p:grpSpPr>
          <a:xfrm>
            <a:off x="8538908" y="3184839"/>
            <a:ext cx="1528521" cy="2311750"/>
            <a:chOff x="8538908" y="2959945"/>
            <a:chExt cx="1528521" cy="2212556"/>
          </a:xfrm>
        </p:grpSpPr>
        <p:cxnSp>
          <p:nvCxnSpPr>
            <p:cNvPr id="44" name="Straight Connector 43">
              <a:extLst>
                <a:ext uri="{FF2B5EF4-FFF2-40B4-BE49-F238E27FC236}">
                  <a16:creationId xmlns:a16="http://schemas.microsoft.com/office/drawing/2014/main" id="{ADCC6938-D5F9-4884-A307-DC7AFC120228}"/>
                </a:ext>
              </a:extLst>
            </p:cNvPr>
            <p:cNvCxnSpPr/>
            <p:nvPr/>
          </p:nvCxnSpPr>
          <p:spPr bwMode="auto">
            <a:xfrm>
              <a:off x="8538908" y="2959945"/>
              <a:ext cx="0" cy="2210231"/>
            </a:xfrm>
            <a:prstGeom prst="line">
              <a:avLst/>
            </a:prstGeom>
            <a:noFill/>
            <a:ln w="28575" cap="flat" cmpd="sng" algn="ctr">
              <a:solidFill>
                <a:schemeClr val="tx2">
                  <a:lumMod val="90000"/>
                </a:schemeClr>
              </a:solidFill>
              <a:prstDash val="dash"/>
              <a:round/>
              <a:headEnd type="none" w="med" len="med"/>
              <a:tailEnd type="none" w="med" len="med"/>
            </a:ln>
            <a:effectLst/>
          </p:spPr>
        </p:cxnSp>
        <p:cxnSp>
          <p:nvCxnSpPr>
            <p:cNvPr id="45" name="Straight Connector 44">
              <a:extLst>
                <a:ext uri="{FF2B5EF4-FFF2-40B4-BE49-F238E27FC236}">
                  <a16:creationId xmlns:a16="http://schemas.microsoft.com/office/drawing/2014/main" id="{16ADAA4B-33DD-4AAF-BA0B-B1CD89F34F76}"/>
                </a:ext>
              </a:extLst>
            </p:cNvPr>
            <p:cNvCxnSpPr/>
            <p:nvPr/>
          </p:nvCxnSpPr>
          <p:spPr bwMode="auto">
            <a:xfrm>
              <a:off x="10067429" y="2962270"/>
              <a:ext cx="0" cy="2210231"/>
            </a:xfrm>
            <a:prstGeom prst="line">
              <a:avLst/>
            </a:prstGeom>
            <a:noFill/>
            <a:ln w="28575" cap="flat" cmpd="sng" algn="ctr">
              <a:solidFill>
                <a:schemeClr val="tx2">
                  <a:lumMod val="90000"/>
                </a:schemeClr>
              </a:solidFill>
              <a:prstDash val="dash"/>
              <a:round/>
              <a:headEnd type="none" w="med" len="med"/>
              <a:tailEnd type="none" w="med" len="med"/>
            </a:ln>
            <a:effectLst/>
          </p:spPr>
        </p:cxnSp>
      </p:grpSp>
      <p:sp>
        <p:nvSpPr>
          <p:cNvPr id="3" name="Rectangle 2">
            <a:extLst>
              <a:ext uri="{FF2B5EF4-FFF2-40B4-BE49-F238E27FC236}">
                <a16:creationId xmlns:a16="http://schemas.microsoft.com/office/drawing/2014/main" id="{2E3D0646-7C0C-4260-99CF-7DA98EC05164}"/>
              </a:ext>
            </a:extLst>
          </p:cNvPr>
          <p:cNvSpPr/>
          <p:nvPr/>
        </p:nvSpPr>
        <p:spPr>
          <a:xfrm>
            <a:off x="8251124" y="5854512"/>
            <a:ext cx="2097305" cy="369332"/>
          </a:xfrm>
          <a:prstGeom prst="rect">
            <a:avLst/>
          </a:prstGeom>
        </p:spPr>
        <p:txBody>
          <a:bodyPr wrap="none">
            <a:spAutoFit/>
          </a:bodyPr>
          <a:lstStyle/>
          <a:p>
            <a:r>
              <a:rPr lang="en-US" dirty="0">
                <a:solidFill>
                  <a:schemeClr val="bg1"/>
                </a:solidFill>
                <a:latin typeface="Calibri" panose="020F0502020204030204" pitchFamily="34" charset="0"/>
              </a:rPr>
              <a:t>TFV-DP, </a:t>
            </a:r>
            <a:r>
              <a:rPr lang="en-US" dirty="0" err="1">
                <a:solidFill>
                  <a:schemeClr val="bg1"/>
                </a:solidFill>
                <a:latin typeface="Calibri" panose="020F0502020204030204" pitchFamily="34" charset="0"/>
              </a:rPr>
              <a:t>fmol</a:t>
            </a:r>
            <a:r>
              <a:rPr lang="en-US" dirty="0">
                <a:solidFill>
                  <a:schemeClr val="bg1"/>
                </a:solidFill>
                <a:latin typeface="Calibri" panose="020F0502020204030204" pitchFamily="34" charset="0"/>
              </a:rPr>
              <a:t>/punch</a:t>
            </a:r>
          </a:p>
        </p:txBody>
      </p:sp>
    </p:spTree>
    <p:extLst>
      <p:ext uri="{BB962C8B-B14F-4D97-AF65-F5344CB8AC3E}">
        <p14:creationId xmlns:p14="http://schemas.microsoft.com/office/powerpoint/2010/main" val="1920589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E2347-8A52-4C5C-8189-F2C724572B92}"/>
              </a:ext>
            </a:extLst>
          </p:cNvPr>
          <p:cNvSpPr>
            <a:spLocks noGrp="1"/>
          </p:cNvSpPr>
          <p:nvPr>
            <p:ph type="title"/>
          </p:nvPr>
        </p:nvSpPr>
        <p:spPr/>
        <p:txBody>
          <a:bodyPr/>
          <a:lstStyle/>
          <a:p>
            <a:r>
              <a:rPr lang="en-US" dirty="0"/>
              <a:t>Coinfections</a:t>
            </a:r>
          </a:p>
        </p:txBody>
      </p:sp>
    </p:spTree>
    <p:extLst>
      <p:ext uri="{BB962C8B-B14F-4D97-AF65-F5344CB8AC3E}">
        <p14:creationId xmlns:p14="http://schemas.microsoft.com/office/powerpoint/2010/main" val="4801572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WHIP3TB:</a:t>
            </a:r>
            <a:r>
              <a:rPr lang="en-GB" dirty="0"/>
              <a:t> Weekly Rifapentine + Isoniazid for 3 Mos vs Daily Isoniazid for 6 Mos as TB Prevention in PWH</a:t>
            </a:r>
            <a:endParaRPr lang="en-US" dirty="0"/>
          </a:p>
        </p:txBody>
      </p:sp>
      <p:sp>
        <p:nvSpPr>
          <p:cNvPr id="3" name="Content Placeholder 2">
            <a:extLst>
              <a:ext uri="{FF2B5EF4-FFF2-40B4-BE49-F238E27FC236}">
                <a16:creationId xmlns:a16="http://schemas.microsoft.com/office/drawing/2014/main" id="{54E3E2A8-CFF3-47A6-9373-24AD94251BF3}"/>
              </a:ext>
            </a:extLst>
          </p:cNvPr>
          <p:cNvSpPr>
            <a:spLocks noGrp="1"/>
          </p:cNvSpPr>
          <p:nvPr>
            <p:ph idx="1"/>
          </p:nvPr>
        </p:nvSpPr>
        <p:spPr>
          <a:xfrm>
            <a:off x="604675" y="1513047"/>
            <a:ext cx="10877529" cy="2305779"/>
          </a:xfrm>
        </p:spPr>
        <p:txBody>
          <a:bodyPr/>
          <a:lstStyle/>
          <a:p>
            <a:pPr>
              <a:spcAft>
                <a:spcPts val="0"/>
              </a:spcAft>
            </a:pPr>
            <a:r>
              <a:rPr lang="en-US" sz="2200" dirty="0"/>
              <a:t>Parallel, 2-part, open-label, randomized trial at primary care clinics in South Africa, Ethiopia, and Mozambique </a:t>
            </a:r>
          </a:p>
          <a:p>
            <a:pPr lvl="1">
              <a:spcAft>
                <a:spcPts val="0"/>
              </a:spcAft>
            </a:pPr>
            <a:r>
              <a:rPr lang="en-US" sz="2000" dirty="0"/>
              <a:t>Part A: observational randomized comparison of 3HP vs 6H (primary: treatment completion rates using pill counts; secondary: TB incidence, all-cause mortality)</a:t>
            </a:r>
          </a:p>
          <a:p>
            <a:pPr lvl="1">
              <a:spcAft>
                <a:spcPts val="0"/>
              </a:spcAft>
            </a:pPr>
            <a:r>
              <a:rPr lang="en-US" sz="2000" dirty="0"/>
              <a:t>Part B: randomized controlled comparison of p3HP vs 3HP (primary: TB incidence; secondary: </a:t>
            </a:r>
            <a:br>
              <a:rPr lang="en-US" sz="2000" dirty="0"/>
            </a:br>
            <a:r>
              <a:rPr lang="en-US" sz="2000" dirty="0"/>
              <a:t>TB incidence </a:t>
            </a:r>
            <a:r>
              <a:rPr lang="en-US" sz="2000" dirty="0" err="1"/>
              <a:t>Mos</a:t>
            </a:r>
            <a:r>
              <a:rPr lang="en-US" sz="2000" dirty="0"/>
              <a:t> 12-24 after randomization, all-cause mortality, rifampicin-resistant TB, safety)</a:t>
            </a:r>
            <a:endParaRPr lang="en-US" sz="220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Churchyard. CROI 2020. Abstr 143 LB.</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08545EB-4221-448B-9B7F-D8F3AFC57FD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0B6E79A-490D-4DE6-988B-2D4B2D01AD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0081AC-D5A8-4397-B911-5565F6BF8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23" name="Group 7">
            <a:extLst>
              <a:ext uri="{FF2B5EF4-FFF2-40B4-BE49-F238E27FC236}">
                <a16:creationId xmlns:a16="http://schemas.microsoft.com/office/drawing/2014/main" id="{06ABDE59-DF33-4763-A6E7-87672C970FC0}"/>
              </a:ext>
            </a:extLst>
          </p:cNvPr>
          <p:cNvGrpSpPr/>
          <p:nvPr/>
        </p:nvGrpSpPr>
        <p:grpSpPr>
          <a:xfrm>
            <a:off x="4208100" y="3997228"/>
            <a:ext cx="7315200" cy="548640"/>
            <a:chOff x="838200" y="685800"/>
            <a:chExt cx="5791200" cy="609600"/>
          </a:xfrm>
        </p:grpSpPr>
        <p:sp>
          <p:nvSpPr>
            <p:cNvPr id="42" name="Rectangle 41">
              <a:extLst>
                <a:ext uri="{FF2B5EF4-FFF2-40B4-BE49-F238E27FC236}">
                  <a16:creationId xmlns:a16="http://schemas.microsoft.com/office/drawing/2014/main" id="{A2507F3D-5A6E-4D2E-9305-69167EF27CF5}"/>
                </a:ext>
              </a:extLst>
            </p:cNvPr>
            <p:cNvSpPr/>
            <p:nvPr/>
          </p:nvSpPr>
          <p:spPr>
            <a:xfrm>
              <a:off x="838200" y="685800"/>
              <a:ext cx="1447800" cy="609600"/>
            </a:xfrm>
            <a:prstGeom prst="rect">
              <a:avLst/>
            </a:prstGeom>
            <a:solidFill>
              <a:srgbClr val="D34817"/>
            </a:solid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43" name="Rectangle 42">
              <a:extLst>
                <a:ext uri="{FF2B5EF4-FFF2-40B4-BE49-F238E27FC236}">
                  <a16:creationId xmlns:a16="http://schemas.microsoft.com/office/drawing/2014/main" id="{C9C040C3-728D-4ADB-AE7B-7FB8D05CD39E}"/>
                </a:ext>
              </a:extLst>
            </p:cNvPr>
            <p:cNvSpPr/>
            <p:nvPr/>
          </p:nvSpPr>
          <p:spPr>
            <a:xfrm>
              <a:off x="2286000" y="685800"/>
              <a:ext cx="1447800" cy="609600"/>
            </a:xfrm>
            <a:prstGeom prst="rect">
              <a:avLst/>
            </a:prstGeom>
            <a:no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44" name="Rectangle 43">
              <a:extLst>
                <a:ext uri="{FF2B5EF4-FFF2-40B4-BE49-F238E27FC236}">
                  <a16:creationId xmlns:a16="http://schemas.microsoft.com/office/drawing/2014/main" id="{E1D2E4E2-DF13-4F79-92EB-25C1D838528A}"/>
                </a:ext>
              </a:extLst>
            </p:cNvPr>
            <p:cNvSpPr/>
            <p:nvPr/>
          </p:nvSpPr>
          <p:spPr>
            <a:xfrm>
              <a:off x="3733800" y="685800"/>
              <a:ext cx="1447800" cy="609600"/>
            </a:xfrm>
            <a:prstGeom prst="rect">
              <a:avLst/>
            </a:prstGeom>
            <a:no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45" name="Rectangle 44">
              <a:extLst>
                <a:ext uri="{FF2B5EF4-FFF2-40B4-BE49-F238E27FC236}">
                  <a16:creationId xmlns:a16="http://schemas.microsoft.com/office/drawing/2014/main" id="{A9DAB827-C1B1-43A7-84B9-8C644ADCFB5C}"/>
                </a:ext>
              </a:extLst>
            </p:cNvPr>
            <p:cNvSpPr/>
            <p:nvPr/>
          </p:nvSpPr>
          <p:spPr>
            <a:xfrm>
              <a:off x="5181600" y="685800"/>
              <a:ext cx="1447800" cy="609600"/>
            </a:xfrm>
            <a:prstGeom prst="rect">
              <a:avLst/>
            </a:prstGeom>
            <a:no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grpSp>
      <p:grpSp>
        <p:nvGrpSpPr>
          <p:cNvPr id="24" name="Group 23">
            <a:extLst>
              <a:ext uri="{FF2B5EF4-FFF2-40B4-BE49-F238E27FC236}">
                <a16:creationId xmlns:a16="http://schemas.microsoft.com/office/drawing/2014/main" id="{53BC421D-45CF-4CDA-B2A1-A0E9D3B46754}"/>
              </a:ext>
            </a:extLst>
          </p:cNvPr>
          <p:cNvGrpSpPr/>
          <p:nvPr/>
        </p:nvGrpSpPr>
        <p:grpSpPr>
          <a:xfrm>
            <a:off x="4208100" y="4611744"/>
            <a:ext cx="7315200" cy="548640"/>
            <a:chOff x="838200" y="685800"/>
            <a:chExt cx="5791200" cy="609600"/>
          </a:xfrm>
        </p:grpSpPr>
        <p:sp>
          <p:nvSpPr>
            <p:cNvPr id="38" name="Rectangle 37">
              <a:extLst>
                <a:ext uri="{FF2B5EF4-FFF2-40B4-BE49-F238E27FC236}">
                  <a16:creationId xmlns:a16="http://schemas.microsoft.com/office/drawing/2014/main" id="{68A7D509-535F-41F3-8CC7-932386F9A2D9}"/>
                </a:ext>
              </a:extLst>
            </p:cNvPr>
            <p:cNvSpPr/>
            <p:nvPr/>
          </p:nvSpPr>
          <p:spPr>
            <a:xfrm>
              <a:off x="838200" y="685800"/>
              <a:ext cx="1447800" cy="609600"/>
            </a:xfrm>
            <a:prstGeom prst="rect">
              <a:avLst/>
            </a:prstGeom>
            <a:solidFill>
              <a:srgbClr val="00B050"/>
            </a:solid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39" name="Rectangle 38">
              <a:extLst>
                <a:ext uri="{FF2B5EF4-FFF2-40B4-BE49-F238E27FC236}">
                  <a16:creationId xmlns:a16="http://schemas.microsoft.com/office/drawing/2014/main" id="{78F56234-9C09-428B-A723-5FFE2DF19403}"/>
                </a:ext>
              </a:extLst>
            </p:cNvPr>
            <p:cNvSpPr/>
            <p:nvPr/>
          </p:nvSpPr>
          <p:spPr>
            <a:xfrm>
              <a:off x="2286000" y="685800"/>
              <a:ext cx="1447800" cy="609600"/>
            </a:xfrm>
            <a:prstGeom prst="rect">
              <a:avLst/>
            </a:prstGeom>
            <a:no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40" name="Rectangle 39">
              <a:extLst>
                <a:ext uri="{FF2B5EF4-FFF2-40B4-BE49-F238E27FC236}">
                  <a16:creationId xmlns:a16="http://schemas.microsoft.com/office/drawing/2014/main" id="{F702FCD5-B1C6-42DD-A2E5-D3147F8DB63F}"/>
                </a:ext>
              </a:extLst>
            </p:cNvPr>
            <p:cNvSpPr/>
            <p:nvPr/>
          </p:nvSpPr>
          <p:spPr>
            <a:xfrm>
              <a:off x="3733800" y="685800"/>
              <a:ext cx="1447800" cy="609600"/>
            </a:xfrm>
            <a:prstGeom prst="rect">
              <a:avLst/>
            </a:prstGeom>
            <a:no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41" name="Rectangle 40">
              <a:extLst>
                <a:ext uri="{FF2B5EF4-FFF2-40B4-BE49-F238E27FC236}">
                  <a16:creationId xmlns:a16="http://schemas.microsoft.com/office/drawing/2014/main" id="{B78DC9D2-EB46-48F0-9CEC-58BB46923B63}"/>
                </a:ext>
              </a:extLst>
            </p:cNvPr>
            <p:cNvSpPr/>
            <p:nvPr/>
          </p:nvSpPr>
          <p:spPr>
            <a:xfrm>
              <a:off x="5181600" y="685800"/>
              <a:ext cx="1447800" cy="609600"/>
            </a:xfrm>
            <a:prstGeom prst="rect">
              <a:avLst/>
            </a:prstGeom>
            <a:no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grpSp>
      <p:sp>
        <p:nvSpPr>
          <p:cNvPr id="26" name="Rectangle 25">
            <a:extLst>
              <a:ext uri="{FF2B5EF4-FFF2-40B4-BE49-F238E27FC236}">
                <a16:creationId xmlns:a16="http://schemas.microsoft.com/office/drawing/2014/main" id="{84D7DCCE-71DC-428F-8819-7C3B0D62F779}"/>
              </a:ext>
            </a:extLst>
          </p:cNvPr>
          <p:cNvSpPr/>
          <p:nvPr/>
        </p:nvSpPr>
        <p:spPr>
          <a:xfrm>
            <a:off x="5122629" y="4611744"/>
            <a:ext cx="914400" cy="548640"/>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grpSp>
        <p:nvGrpSpPr>
          <p:cNvPr id="27" name="Group 16">
            <a:extLst>
              <a:ext uri="{FF2B5EF4-FFF2-40B4-BE49-F238E27FC236}">
                <a16:creationId xmlns:a16="http://schemas.microsoft.com/office/drawing/2014/main" id="{7614FC62-6005-4600-8995-235732D5367B}"/>
              </a:ext>
            </a:extLst>
          </p:cNvPr>
          <p:cNvGrpSpPr/>
          <p:nvPr/>
        </p:nvGrpSpPr>
        <p:grpSpPr>
          <a:xfrm>
            <a:off x="4208100" y="5213810"/>
            <a:ext cx="7315200" cy="548640"/>
            <a:chOff x="838200" y="685800"/>
            <a:chExt cx="5791200" cy="609600"/>
          </a:xfrm>
        </p:grpSpPr>
        <p:sp>
          <p:nvSpPr>
            <p:cNvPr id="34" name="Rectangle 33">
              <a:extLst>
                <a:ext uri="{FF2B5EF4-FFF2-40B4-BE49-F238E27FC236}">
                  <a16:creationId xmlns:a16="http://schemas.microsoft.com/office/drawing/2014/main" id="{83E17B5A-EFB4-4357-92EA-9B592276B835}"/>
                </a:ext>
              </a:extLst>
            </p:cNvPr>
            <p:cNvSpPr/>
            <p:nvPr/>
          </p:nvSpPr>
          <p:spPr>
            <a:xfrm>
              <a:off x="838200" y="685800"/>
              <a:ext cx="1447800" cy="609600"/>
            </a:xfrm>
            <a:prstGeom prst="rect">
              <a:avLst/>
            </a:prstGeom>
            <a:solidFill>
              <a:srgbClr val="00B050"/>
            </a:solid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35" name="Rectangle 34">
              <a:extLst>
                <a:ext uri="{FF2B5EF4-FFF2-40B4-BE49-F238E27FC236}">
                  <a16:creationId xmlns:a16="http://schemas.microsoft.com/office/drawing/2014/main" id="{E08FC243-9E42-48D8-85D6-9006137F156B}"/>
                </a:ext>
              </a:extLst>
            </p:cNvPr>
            <p:cNvSpPr/>
            <p:nvPr/>
          </p:nvSpPr>
          <p:spPr>
            <a:xfrm>
              <a:off x="2286000" y="685800"/>
              <a:ext cx="1447800" cy="609600"/>
            </a:xfrm>
            <a:prstGeom prst="rect">
              <a:avLst/>
            </a:prstGeom>
            <a:no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36" name="Rectangle 35">
              <a:extLst>
                <a:ext uri="{FF2B5EF4-FFF2-40B4-BE49-F238E27FC236}">
                  <a16:creationId xmlns:a16="http://schemas.microsoft.com/office/drawing/2014/main" id="{D3BE5E6D-4DA1-4321-8197-E1E26A1B2661}"/>
                </a:ext>
              </a:extLst>
            </p:cNvPr>
            <p:cNvSpPr/>
            <p:nvPr/>
          </p:nvSpPr>
          <p:spPr>
            <a:xfrm>
              <a:off x="3733800" y="685800"/>
              <a:ext cx="1447800" cy="609600"/>
            </a:xfrm>
            <a:prstGeom prst="rect">
              <a:avLst/>
            </a:prstGeom>
            <a:no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37" name="Rectangle 36">
              <a:extLst>
                <a:ext uri="{FF2B5EF4-FFF2-40B4-BE49-F238E27FC236}">
                  <a16:creationId xmlns:a16="http://schemas.microsoft.com/office/drawing/2014/main" id="{0A1A51A9-9B1E-4147-BA82-688044C2C9AB}"/>
                </a:ext>
              </a:extLst>
            </p:cNvPr>
            <p:cNvSpPr/>
            <p:nvPr/>
          </p:nvSpPr>
          <p:spPr>
            <a:xfrm>
              <a:off x="5181600" y="685800"/>
              <a:ext cx="1447800" cy="609600"/>
            </a:xfrm>
            <a:prstGeom prst="rect">
              <a:avLst/>
            </a:prstGeom>
            <a:no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grpSp>
      <p:sp>
        <p:nvSpPr>
          <p:cNvPr id="29" name="Rectangle 28">
            <a:extLst>
              <a:ext uri="{FF2B5EF4-FFF2-40B4-BE49-F238E27FC236}">
                <a16:creationId xmlns:a16="http://schemas.microsoft.com/office/drawing/2014/main" id="{C07A2B5B-754F-4004-96E1-C14CD43B9A63}"/>
              </a:ext>
            </a:extLst>
          </p:cNvPr>
          <p:cNvSpPr/>
          <p:nvPr/>
        </p:nvSpPr>
        <p:spPr>
          <a:xfrm>
            <a:off x="5122500" y="5213810"/>
            <a:ext cx="914400" cy="548640"/>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30" name="Rectangle 29">
            <a:extLst>
              <a:ext uri="{FF2B5EF4-FFF2-40B4-BE49-F238E27FC236}">
                <a16:creationId xmlns:a16="http://schemas.microsoft.com/office/drawing/2014/main" id="{FD9E281A-84EF-4C65-AF5C-99432D939890}"/>
              </a:ext>
            </a:extLst>
          </p:cNvPr>
          <p:cNvSpPr/>
          <p:nvPr/>
        </p:nvSpPr>
        <p:spPr>
          <a:xfrm>
            <a:off x="7860193" y="5203122"/>
            <a:ext cx="914400" cy="557784"/>
          </a:xfrm>
          <a:prstGeom prst="rect">
            <a:avLst/>
          </a:prstGeom>
          <a:solidFill>
            <a:srgbClr val="00B050"/>
          </a:solidFill>
          <a:ln w="12700"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ZA" kern="0" dirty="0">
              <a:solidFill>
                <a:prstClr val="white"/>
              </a:solidFill>
              <a:latin typeface="Calibri"/>
              <a:cs typeface="+mn-cs"/>
            </a:endParaRPr>
          </a:p>
        </p:txBody>
      </p:sp>
      <p:sp>
        <p:nvSpPr>
          <p:cNvPr id="31" name="TextBox 24">
            <a:extLst>
              <a:ext uri="{FF2B5EF4-FFF2-40B4-BE49-F238E27FC236}">
                <a16:creationId xmlns:a16="http://schemas.microsoft.com/office/drawing/2014/main" id="{F1E6D63D-E0F2-4C77-AE4F-8B47B2BFEA41}"/>
              </a:ext>
            </a:extLst>
          </p:cNvPr>
          <p:cNvSpPr txBox="1"/>
          <p:nvPr/>
        </p:nvSpPr>
        <p:spPr>
          <a:xfrm>
            <a:off x="4681174" y="3981767"/>
            <a:ext cx="925253" cy="584775"/>
          </a:xfrm>
          <a:prstGeom prst="rect">
            <a:avLst/>
          </a:prstGeom>
          <a:noFill/>
        </p:spPr>
        <p:txBody>
          <a:bodyPr wrap="none" rtlCol="0">
            <a:spAutoFit/>
          </a:bodyPr>
          <a:lstStyle/>
          <a:p>
            <a:pPr algn="ctr" fontAlgn="auto">
              <a:spcBef>
                <a:spcPts val="0"/>
              </a:spcBef>
              <a:spcAft>
                <a:spcPts val="0"/>
              </a:spcAft>
              <a:defRPr/>
            </a:pPr>
            <a:r>
              <a:rPr lang="en-ZA" sz="1600" kern="0" dirty="0">
                <a:solidFill>
                  <a:prstClr val="black"/>
                </a:solidFill>
                <a:latin typeface="Calibri"/>
                <a:cs typeface="+mn-cs"/>
              </a:rPr>
              <a:t>6H*</a:t>
            </a:r>
          </a:p>
          <a:p>
            <a:pPr algn="ctr" fontAlgn="auto">
              <a:spcBef>
                <a:spcPts val="0"/>
              </a:spcBef>
              <a:spcAft>
                <a:spcPts val="0"/>
              </a:spcAft>
              <a:defRPr/>
            </a:pPr>
            <a:r>
              <a:rPr lang="en-ZA" sz="1600" b="0" kern="0" dirty="0">
                <a:solidFill>
                  <a:prstClr val="black"/>
                </a:solidFill>
                <a:latin typeface="Calibri"/>
                <a:cs typeface="+mn-cs"/>
              </a:rPr>
              <a:t>(</a:t>
            </a:r>
            <a:r>
              <a:rPr lang="en-US" sz="1600" b="0" dirty="0">
                <a:solidFill>
                  <a:schemeClr val="bg1"/>
                </a:solidFill>
                <a:latin typeface="Calibri" panose="020F0502020204030204" pitchFamily="34" charset="0"/>
              </a:rPr>
              <a:t>n = 404</a:t>
            </a:r>
            <a:r>
              <a:rPr lang="en-ZA" sz="1600" b="0" kern="0" dirty="0">
                <a:solidFill>
                  <a:prstClr val="black"/>
                </a:solidFill>
                <a:latin typeface="Calibri"/>
                <a:cs typeface="+mn-cs"/>
              </a:rPr>
              <a:t>)</a:t>
            </a:r>
            <a:endParaRPr lang="en-US" sz="1600" b="0" dirty="0">
              <a:solidFill>
                <a:schemeClr val="bg1"/>
              </a:solidFill>
              <a:latin typeface="Calibri" panose="020F0502020204030204" pitchFamily="34" charset="0"/>
            </a:endParaRPr>
          </a:p>
        </p:txBody>
      </p:sp>
      <p:sp>
        <p:nvSpPr>
          <p:cNvPr id="32" name="TextBox 25">
            <a:extLst>
              <a:ext uri="{FF2B5EF4-FFF2-40B4-BE49-F238E27FC236}">
                <a16:creationId xmlns:a16="http://schemas.microsoft.com/office/drawing/2014/main" id="{F92C84F0-841D-499C-800F-D3410EDC068C}"/>
              </a:ext>
            </a:extLst>
          </p:cNvPr>
          <p:cNvSpPr txBox="1"/>
          <p:nvPr/>
        </p:nvSpPr>
        <p:spPr>
          <a:xfrm>
            <a:off x="4158727" y="4590190"/>
            <a:ext cx="1029449" cy="584775"/>
          </a:xfrm>
          <a:prstGeom prst="rect">
            <a:avLst/>
          </a:prstGeom>
          <a:noFill/>
        </p:spPr>
        <p:txBody>
          <a:bodyPr wrap="none" rtlCol="0">
            <a:spAutoFit/>
          </a:bodyPr>
          <a:lstStyle/>
          <a:p>
            <a:pPr algn="ctr" fontAlgn="auto">
              <a:spcBef>
                <a:spcPts val="0"/>
              </a:spcBef>
              <a:spcAft>
                <a:spcPts val="0"/>
              </a:spcAft>
              <a:defRPr/>
            </a:pPr>
            <a:r>
              <a:rPr lang="en-ZA" sz="1600" b="1" kern="0" dirty="0">
                <a:solidFill>
                  <a:prstClr val="black"/>
                </a:solidFill>
                <a:latin typeface="Calibri"/>
                <a:cs typeface="+mn-cs"/>
              </a:rPr>
              <a:t>3HP*</a:t>
            </a:r>
          </a:p>
          <a:p>
            <a:pPr algn="ctr" fontAlgn="auto">
              <a:spcBef>
                <a:spcPts val="0"/>
              </a:spcBef>
              <a:spcAft>
                <a:spcPts val="0"/>
              </a:spcAft>
              <a:defRPr/>
            </a:pPr>
            <a:r>
              <a:rPr lang="en-ZA" sz="1600" b="0" kern="0" dirty="0">
                <a:solidFill>
                  <a:prstClr val="black"/>
                </a:solidFill>
                <a:latin typeface="Calibri"/>
                <a:cs typeface="+mn-cs"/>
              </a:rPr>
              <a:t>(</a:t>
            </a:r>
            <a:r>
              <a:rPr lang="en-US" sz="1600" b="0" dirty="0">
                <a:solidFill>
                  <a:schemeClr val="bg1"/>
                </a:solidFill>
                <a:latin typeface="Calibri" panose="020F0502020204030204" pitchFamily="34" charset="0"/>
              </a:rPr>
              <a:t>n = 1802</a:t>
            </a:r>
            <a:r>
              <a:rPr lang="en-ZA" sz="1600" b="0" kern="0" dirty="0">
                <a:solidFill>
                  <a:prstClr val="black"/>
                </a:solidFill>
                <a:latin typeface="Calibri"/>
                <a:cs typeface="+mn-cs"/>
              </a:rPr>
              <a:t>)</a:t>
            </a:r>
            <a:endParaRPr lang="en-US" sz="1600" b="0" dirty="0">
              <a:solidFill>
                <a:schemeClr val="bg1"/>
              </a:solidFill>
              <a:latin typeface="Calibri" panose="020F0502020204030204" pitchFamily="34" charset="0"/>
            </a:endParaRPr>
          </a:p>
        </p:txBody>
      </p:sp>
      <p:sp>
        <p:nvSpPr>
          <p:cNvPr id="15" name="Rectangle 14">
            <a:extLst>
              <a:ext uri="{FF2B5EF4-FFF2-40B4-BE49-F238E27FC236}">
                <a16:creationId xmlns:a16="http://schemas.microsoft.com/office/drawing/2014/main" id="{D0913DCE-6CEB-4F06-96A1-FD65132DCA6C}"/>
              </a:ext>
            </a:extLst>
          </p:cNvPr>
          <p:cNvSpPr/>
          <p:nvPr/>
        </p:nvSpPr>
        <p:spPr>
          <a:xfrm>
            <a:off x="799201" y="4385612"/>
            <a:ext cx="2642242" cy="1077218"/>
          </a:xfrm>
          <a:prstGeom prst="rect">
            <a:avLst/>
          </a:prstGeom>
        </p:spPr>
        <p:txBody>
          <a:bodyPr wrap="square">
            <a:spAutoFit/>
          </a:bodyPr>
          <a:lstStyle/>
          <a:p>
            <a:pPr algn="ctr"/>
            <a:r>
              <a:rPr lang="en-US" sz="1600" b="0" dirty="0">
                <a:solidFill>
                  <a:schemeClr val="bg1"/>
                </a:solidFill>
                <a:latin typeface="Calibri" panose="020F0502020204030204" pitchFamily="34" charset="0"/>
              </a:rPr>
              <a:t>HIV ≥ 2 yrs, no evidence of active TB, on ART for ≥ 3 mos</a:t>
            </a:r>
          </a:p>
          <a:p>
            <a:pPr algn="ctr"/>
            <a:r>
              <a:rPr lang="en-US" sz="1600" b="0" dirty="0">
                <a:solidFill>
                  <a:schemeClr val="bg1"/>
                </a:solidFill>
                <a:latin typeface="Calibri" panose="020F0502020204030204" pitchFamily="34" charset="0"/>
              </a:rPr>
              <a:t>(Part A: N = 4014; Part B: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 = 3610, 3HP arms only)</a:t>
            </a:r>
          </a:p>
        </p:txBody>
      </p:sp>
      <p:sp>
        <p:nvSpPr>
          <p:cNvPr id="51" name="Line 53">
            <a:extLst>
              <a:ext uri="{FF2B5EF4-FFF2-40B4-BE49-F238E27FC236}">
                <a16:creationId xmlns:a16="http://schemas.microsoft.com/office/drawing/2014/main" id="{C04EF59B-5565-443D-BF06-7BD784C392DC}"/>
              </a:ext>
            </a:extLst>
          </p:cNvPr>
          <p:cNvSpPr>
            <a:spLocks noChangeShapeType="1"/>
          </p:cNvSpPr>
          <p:nvPr/>
        </p:nvSpPr>
        <p:spPr bwMode="auto">
          <a:xfrm>
            <a:off x="3562107" y="5223317"/>
            <a:ext cx="466725" cy="35083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52" name="Line 54">
            <a:extLst>
              <a:ext uri="{FF2B5EF4-FFF2-40B4-BE49-F238E27FC236}">
                <a16:creationId xmlns:a16="http://schemas.microsoft.com/office/drawing/2014/main" id="{95D8A546-42C7-4373-B4CD-474F3494EAC4}"/>
              </a:ext>
            </a:extLst>
          </p:cNvPr>
          <p:cNvSpPr>
            <a:spLocks noChangeShapeType="1"/>
          </p:cNvSpPr>
          <p:nvPr/>
        </p:nvSpPr>
        <p:spPr bwMode="auto">
          <a:xfrm flipV="1">
            <a:off x="3562107" y="4365789"/>
            <a:ext cx="466725" cy="347663"/>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53" name="Line 53">
            <a:extLst>
              <a:ext uri="{FF2B5EF4-FFF2-40B4-BE49-F238E27FC236}">
                <a16:creationId xmlns:a16="http://schemas.microsoft.com/office/drawing/2014/main" id="{4812F52C-54CA-4B5B-8D2F-F43BC37534F6}"/>
              </a:ext>
            </a:extLst>
          </p:cNvPr>
          <p:cNvSpPr>
            <a:spLocks noChangeShapeType="1"/>
          </p:cNvSpPr>
          <p:nvPr/>
        </p:nvSpPr>
        <p:spPr bwMode="auto">
          <a:xfrm>
            <a:off x="3558020" y="4966832"/>
            <a:ext cx="532976" cy="310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47" name="TextBox 25">
            <a:extLst>
              <a:ext uri="{FF2B5EF4-FFF2-40B4-BE49-F238E27FC236}">
                <a16:creationId xmlns:a16="http://schemas.microsoft.com/office/drawing/2014/main" id="{ED3D8545-7E29-41DB-A013-0B2C330AF23C}"/>
              </a:ext>
            </a:extLst>
          </p:cNvPr>
          <p:cNvSpPr txBox="1"/>
          <p:nvPr/>
        </p:nvSpPr>
        <p:spPr>
          <a:xfrm>
            <a:off x="4154826" y="5193074"/>
            <a:ext cx="1029449" cy="584775"/>
          </a:xfrm>
          <a:prstGeom prst="rect">
            <a:avLst/>
          </a:prstGeom>
          <a:noFill/>
        </p:spPr>
        <p:txBody>
          <a:bodyPr wrap="none" rtlCol="0">
            <a:spAutoFit/>
          </a:bodyPr>
          <a:lstStyle/>
          <a:p>
            <a:pPr algn="ctr" fontAlgn="auto">
              <a:spcBef>
                <a:spcPts val="0"/>
              </a:spcBef>
              <a:spcAft>
                <a:spcPts val="0"/>
              </a:spcAft>
              <a:defRPr/>
            </a:pPr>
            <a:r>
              <a:rPr lang="en-ZA" sz="1600" b="1" kern="0" dirty="0">
                <a:solidFill>
                  <a:prstClr val="black"/>
                </a:solidFill>
                <a:latin typeface="Calibri"/>
                <a:cs typeface="+mn-cs"/>
              </a:rPr>
              <a:t>p3HP*</a:t>
            </a:r>
          </a:p>
          <a:p>
            <a:pPr algn="ctr" fontAlgn="auto">
              <a:spcBef>
                <a:spcPts val="0"/>
              </a:spcBef>
              <a:spcAft>
                <a:spcPts val="0"/>
              </a:spcAft>
              <a:defRPr/>
            </a:pPr>
            <a:r>
              <a:rPr lang="en-ZA" sz="1600" b="0" kern="0" dirty="0">
                <a:solidFill>
                  <a:prstClr val="black"/>
                </a:solidFill>
                <a:latin typeface="Calibri"/>
                <a:cs typeface="+mn-cs"/>
              </a:rPr>
              <a:t>(</a:t>
            </a:r>
            <a:r>
              <a:rPr lang="en-US" sz="1600" b="0" dirty="0">
                <a:solidFill>
                  <a:schemeClr val="bg1"/>
                </a:solidFill>
                <a:latin typeface="Calibri" panose="020F0502020204030204" pitchFamily="34" charset="0"/>
              </a:rPr>
              <a:t>n = 1808</a:t>
            </a:r>
            <a:r>
              <a:rPr lang="en-ZA" sz="1600" b="0" kern="0" dirty="0">
                <a:solidFill>
                  <a:prstClr val="black"/>
                </a:solidFill>
                <a:latin typeface="Calibri"/>
                <a:cs typeface="+mn-cs"/>
              </a:rPr>
              <a:t>)</a:t>
            </a:r>
            <a:endParaRPr lang="en-US" sz="1600" b="0" dirty="0">
              <a:solidFill>
                <a:schemeClr val="bg1"/>
              </a:solidFill>
              <a:latin typeface="Calibri" panose="020F0502020204030204" pitchFamily="34" charset="0"/>
            </a:endParaRPr>
          </a:p>
        </p:txBody>
      </p:sp>
      <p:sp>
        <p:nvSpPr>
          <p:cNvPr id="54" name="TextBox 25">
            <a:extLst>
              <a:ext uri="{FF2B5EF4-FFF2-40B4-BE49-F238E27FC236}">
                <a16:creationId xmlns:a16="http://schemas.microsoft.com/office/drawing/2014/main" id="{71F38DBE-8A5D-4326-8074-30C11318E5BF}"/>
              </a:ext>
            </a:extLst>
          </p:cNvPr>
          <p:cNvSpPr txBox="1"/>
          <p:nvPr/>
        </p:nvSpPr>
        <p:spPr>
          <a:xfrm>
            <a:off x="7949693" y="5311280"/>
            <a:ext cx="740908" cy="338554"/>
          </a:xfrm>
          <a:prstGeom prst="rect">
            <a:avLst/>
          </a:prstGeom>
          <a:noFill/>
        </p:spPr>
        <p:txBody>
          <a:bodyPr wrap="none" rtlCol="0">
            <a:spAutoFit/>
          </a:bodyPr>
          <a:lstStyle/>
          <a:p>
            <a:pPr algn="ctr" fontAlgn="auto">
              <a:spcBef>
                <a:spcPts val="0"/>
              </a:spcBef>
              <a:spcAft>
                <a:spcPts val="0"/>
              </a:spcAft>
              <a:defRPr/>
            </a:pPr>
            <a:r>
              <a:rPr lang="en-ZA" sz="1600" b="1" kern="0" dirty="0">
                <a:solidFill>
                  <a:prstClr val="black"/>
                </a:solidFill>
                <a:latin typeface="Calibri"/>
                <a:cs typeface="+mn-cs"/>
              </a:rPr>
              <a:t>p3HP*</a:t>
            </a:r>
          </a:p>
        </p:txBody>
      </p:sp>
      <p:sp>
        <p:nvSpPr>
          <p:cNvPr id="46" name="Rectangle 45">
            <a:extLst>
              <a:ext uri="{FF2B5EF4-FFF2-40B4-BE49-F238E27FC236}">
                <a16:creationId xmlns:a16="http://schemas.microsoft.com/office/drawing/2014/main" id="{F48BCDA1-2B38-4A9F-A64C-B05A170A9F43}"/>
              </a:ext>
            </a:extLst>
          </p:cNvPr>
          <p:cNvSpPr/>
          <p:nvPr/>
        </p:nvSpPr>
        <p:spPr>
          <a:xfrm>
            <a:off x="681435" y="5754421"/>
            <a:ext cx="10841866" cy="646331"/>
          </a:xfrm>
          <a:prstGeom prst="rect">
            <a:avLst/>
          </a:prstGeom>
        </p:spPr>
        <p:txBody>
          <a:bodyPr wrap="square">
            <a:spAutoFit/>
          </a:bodyPr>
          <a:lstStyle/>
          <a:p>
            <a:r>
              <a:rPr lang="en-US" sz="1200" b="0" dirty="0">
                <a:solidFill>
                  <a:schemeClr val="bg1"/>
                </a:solidFill>
                <a:latin typeface="Calibri" panose="020F0502020204030204" pitchFamily="34" charset="0"/>
              </a:rPr>
              <a:t>*6H: daily self-administered isoniazid 300 mg (adjusted for weight ≤ 24 kg) for 26 </a:t>
            </a:r>
            <a:r>
              <a:rPr lang="en-US" sz="1200" b="0" dirty="0" err="1">
                <a:solidFill>
                  <a:schemeClr val="bg1"/>
                </a:solidFill>
                <a:latin typeface="Calibri" panose="020F0502020204030204" pitchFamily="34" charset="0"/>
              </a:rPr>
              <a:t>wks</a:t>
            </a:r>
            <a:r>
              <a:rPr lang="en-US" sz="1200" b="0" dirty="0">
                <a:solidFill>
                  <a:schemeClr val="bg1"/>
                </a:solidFill>
                <a:latin typeface="Calibri" panose="020F0502020204030204" pitchFamily="34" charset="0"/>
              </a:rPr>
              <a:t> (6 </a:t>
            </a:r>
            <a:r>
              <a:rPr lang="en-US" sz="1200" b="0" dirty="0" err="1">
                <a:solidFill>
                  <a:schemeClr val="bg1"/>
                </a:solidFill>
                <a:latin typeface="Calibri" panose="020F0502020204030204" pitchFamily="34" charset="0"/>
              </a:rPr>
              <a:t>mos</a:t>
            </a:r>
            <a:r>
              <a:rPr lang="en-US" sz="1200" b="0" dirty="0">
                <a:solidFill>
                  <a:schemeClr val="bg1"/>
                </a:solidFill>
                <a:latin typeface="Calibri" panose="020F0502020204030204" pitchFamily="34" charset="0"/>
              </a:rPr>
              <a:t>). 3HP: once weekly rifapentine 900 mg + isoniazid 900 mg (adjusted for weight ≤ 50 kg) for 12 wks. p3HP: Once weekly rifapentine 900 mg + isoniazid 900 mg (adjusted for weight ≤ 50 kg) for 12 </a:t>
            </a:r>
            <a:r>
              <a:rPr lang="en-US" sz="1200" b="0" dirty="0" err="1">
                <a:solidFill>
                  <a:schemeClr val="bg1"/>
                </a:solidFill>
                <a:latin typeface="Calibri" panose="020F0502020204030204" pitchFamily="34" charset="0"/>
              </a:rPr>
              <a:t>wks</a:t>
            </a:r>
            <a:r>
              <a:rPr lang="en-US" sz="1200" b="0" dirty="0">
                <a:solidFill>
                  <a:schemeClr val="bg1"/>
                </a:solidFill>
                <a:latin typeface="Calibri" panose="020F0502020204030204" pitchFamily="34" charset="0"/>
              </a:rPr>
              <a:t> at the beginning of Study </a:t>
            </a:r>
            <a:r>
              <a:rPr lang="en-US" sz="1200" b="0" dirty="0" err="1">
                <a:solidFill>
                  <a:schemeClr val="bg1"/>
                </a:solidFill>
                <a:latin typeface="Calibri" panose="020F0502020204030204" pitchFamily="34" charset="0"/>
              </a:rPr>
              <a:t>Yr</a:t>
            </a:r>
            <a:r>
              <a:rPr lang="en-US" sz="1200" b="0" dirty="0">
                <a:solidFill>
                  <a:schemeClr val="bg1"/>
                </a:solidFill>
                <a:latin typeface="Calibri" panose="020F0502020204030204" pitchFamily="34" charset="0"/>
              </a:rPr>
              <a:t> 1 and repeated at the beginning of Study </a:t>
            </a:r>
            <a:r>
              <a:rPr lang="en-US" sz="1200" b="0" dirty="0" err="1">
                <a:solidFill>
                  <a:schemeClr val="bg1"/>
                </a:solidFill>
                <a:latin typeface="Calibri" panose="020F0502020204030204" pitchFamily="34" charset="0"/>
              </a:rPr>
              <a:t>Yr</a:t>
            </a:r>
            <a:r>
              <a:rPr lang="en-US" sz="1200" b="0" dirty="0">
                <a:solidFill>
                  <a:schemeClr val="bg1"/>
                </a:solidFill>
                <a:latin typeface="Calibri" panose="020F0502020204030204" pitchFamily="34" charset="0"/>
              </a:rPr>
              <a:t> 2. </a:t>
            </a:r>
          </a:p>
        </p:txBody>
      </p:sp>
      <p:sp>
        <p:nvSpPr>
          <p:cNvPr id="48" name="TextBox 47">
            <a:extLst>
              <a:ext uri="{FF2B5EF4-FFF2-40B4-BE49-F238E27FC236}">
                <a16:creationId xmlns:a16="http://schemas.microsoft.com/office/drawing/2014/main" id="{E1DF98FA-8992-4C2C-9FA9-B02BAB45A6E7}"/>
              </a:ext>
            </a:extLst>
          </p:cNvPr>
          <p:cNvSpPr txBox="1"/>
          <p:nvPr/>
        </p:nvSpPr>
        <p:spPr bwMode="auto">
          <a:xfrm>
            <a:off x="5373039" y="3480885"/>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err="1">
                <a:solidFill>
                  <a:schemeClr val="bg1"/>
                </a:solidFill>
                <a:latin typeface="Calibri" panose="020F0502020204030204" pitchFamily="34" charset="0"/>
              </a:rPr>
              <a:t>Wk</a:t>
            </a:r>
            <a:r>
              <a:rPr lang="en-US" sz="1400" i="1" dirty="0">
                <a:solidFill>
                  <a:schemeClr val="bg1"/>
                </a:solidFill>
                <a:latin typeface="Calibri" panose="020F0502020204030204" pitchFamily="34" charset="0"/>
              </a:rPr>
              <a:t> 26</a:t>
            </a:r>
          </a:p>
        </p:txBody>
      </p:sp>
      <p:sp>
        <p:nvSpPr>
          <p:cNvPr id="49" name="Line 54">
            <a:extLst>
              <a:ext uri="{FF2B5EF4-FFF2-40B4-BE49-F238E27FC236}">
                <a16:creationId xmlns:a16="http://schemas.microsoft.com/office/drawing/2014/main" id="{E6F6C817-3BE4-4522-B91A-FE9129A1A117}"/>
              </a:ext>
            </a:extLst>
          </p:cNvPr>
          <p:cNvSpPr>
            <a:spLocks noChangeShapeType="1"/>
          </p:cNvSpPr>
          <p:nvPr/>
        </p:nvSpPr>
        <p:spPr bwMode="auto">
          <a:xfrm>
            <a:off x="6052414" y="3780224"/>
            <a:ext cx="0" cy="18288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50" name="TextBox 49">
            <a:extLst>
              <a:ext uri="{FF2B5EF4-FFF2-40B4-BE49-F238E27FC236}">
                <a16:creationId xmlns:a16="http://schemas.microsoft.com/office/drawing/2014/main" id="{1111C251-7D9C-4EF2-9E45-9B992FC54A76}"/>
              </a:ext>
            </a:extLst>
          </p:cNvPr>
          <p:cNvSpPr txBox="1"/>
          <p:nvPr/>
        </p:nvSpPr>
        <p:spPr bwMode="auto">
          <a:xfrm>
            <a:off x="7196332" y="3480885"/>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err="1">
                <a:solidFill>
                  <a:schemeClr val="bg1"/>
                </a:solidFill>
                <a:latin typeface="Calibri" panose="020F0502020204030204" pitchFamily="34" charset="0"/>
              </a:rPr>
              <a:t>Wk</a:t>
            </a:r>
            <a:r>
              <a:rPr lang="en-US" sz="1400" i="1" dirty="0">
                <a:solidFill>
                  <a:schemeClr val="bg1"/>
                </a:solidFill>
                <a:latin typeface="Calibri" panose="020F0502020204030204" pitchFamily="34" charset="0"/>
              </a:rPr>
              <a:t> 52</a:t>
            </a:r>
          </a:p>
        </p:txBody>
      </p:sp>
      <p:sp>
        <p:nvSpPr>
          <p:cNvPr id="55" name="Line 54">
            <a:extLst>
              <a:ext uri="{FF2B5EF4-FFF2-40B4-BE49-F238E27FC236}">
                <a16:creationId xmlns:a16="http://schemas.microsoft.com/office/drawing/2014/main" id="{97D0655D-08EB-4656-93EB-3CCCD5FA9BEB}"/>
              </a:ext>
            </a:extLst>
          </p:cNvPr>
          <p:cNvSpPr>
            <a:spLocks noChangeShapeType="1"/>
          </p:cNvSpPr>
          <p:nvPr/>
        </p:nvSpPr>
        <p:spPr bwMode="auto">
          <a:xfrm>
            <a:off x="7875707" y="3780224"/>
            <a:ext cx="0" cy="18288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56" name="TextBox 55">
            <a:extLst>
              <a:ext uri="{FF2B5EF4-FFF2-40B4-BE49-F238E27FC236}">
                <a16:creationId xmlns:a16="http://schemas.microsoft.com/office/drawing/2014/main" id="{937BFCDC-242B-435B-BCBA-5F452F1A4D8D}"/>
              </a:ext>
            </a:extLst>
          </p:cNvPr>
          <p:cNvSpPr txBox="1"/>
          <p:nvPr/>
        </p:nvSpPr>
        <p:spPr bwMode="auto">
          <a:xfrm>
            <a:off x="10847864" y="3480885"/>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err="1">
                <a:solidFill>
                  <a:schemeClr val="bg1"/>
                </a:solidFill>
                <a:latin typeface="Calibri" panose="020F0502020204030204" pitchFamily="34" charset="0"/>
              </a:rPr>
              <a:t>Wk</a:t>
            </a:r>
            <a:r>
              <a:rPr lang="en-US" sz="1400" i="1" dirty="0">
                <a:solidFill>
                  <a:schemeClr val="bg1"/>
                </a:solidFill>
                <a:latin typeface="Calibri" panose="020F0502020204030204" pitchFamily="34" charset="0"/>
              </a:rPr>
              <a:t> 104</a:t>
            </a:r>
          </a:p>
        </p:txBody>
      </p:sp>
      <p:sp>
        <p:nvSpPr>
          <p:cNvPr id="57" name="Line 54">
            <a:extLst>
              <a:ext uri="{FF2B5EF4-FFF2-40B4-BE49-F238E27FC236}">
                <a16:creationId xmlns:a16="http://schemas.microsoft.com/office/drawing/2014/main" id="{C256F3D4-81CE-426C-A3B7-9980A32065CF}"/>
              </a:ext>
            </a:extLst>
          </p:cNvPr>
          <p:cNvSpPr>
            <a:spLocks noChangeShapeType="1"/>
          </p:cNvSpPr>
          <p:nvPr/>
        </p:nvSpPr>
        <p:spPr bwMode="auto">
          <a:xfrm>
            <a:off x="11527239" y="3780224"/>
            <a:ext cx="0" cy="18288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58" name="TextBox 57">
            <a:extLst>
              <a:ext uri="{FF2B5EF4-FFF2-40B4-BE49-F238E27FC236}">
                <a16:creationId xmlns:a16="http://schemas.microsoft.com/office/drawing/2014/main" id="{7C837000-E679-4539-9FC8-A6235C143204}"/>
              </a:ext>
            </a:extLst>
          </p:cNvPr>
          <p:cNvSpPr txBox="1"/>
          <p:nvPr/>
        </p:nvSpPr>
        <p:spPr bwMode="auto">
          <a:xfrm>
            <a:off x="9019064" y="3480885"/>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err="1">
                <a:solidFill>
                  <a:schemeClr val="bg1"/>
                </a:solidFill>
                <a:latin typeface="Calibri" panose="020F0502020204030204" pitchFamily="34" charset="0"/>
              </a:rPr>
              <a:t>Wk</a:t>
            </a:r>
            <a:r>
              <a:rPr lang="en-US" sz="1400" i="1" dirty="0">
                <a:solidFill>
                  <a:schemeClr val="bg1"/>
                </a:solidFill>
                <a:latin typeface="Calibri" panose="020F0502020204030204" pitchFamily="34" charset="0"/>
              </a:rPr>
              <a:t> 78</a:t>
            </a:r>
          </a:p>
        </p:txBody>
      </p:sp>
      <p:sp>
        <p:nvSpPr>
          <p:cNvPr id="59" name="Line 54">
            <a:extLst>
              <a:ext uri="{FF2B5EF4-FFF2-40B4-BE49-F238E27FC236}">
                <a16:creationId xmlns:a16="http://schemas.microsoft.com/office/drawing/2014/main" id="{3726CF3F-2EFD-487F-9E52-81013E3B95CD}"/>
              </a:ext>
            </a:extLst>
          </p:cNvPr>
          <p:cNvSpPr>
            <a:spLocks noChangeShapeType="1"/>
          </p:cNvSpPr>
          <p:nvPr/>
        </p:nvSpPr>
        <p:spPr bwMode="auto">
          <a:xfrm>
            <a:off x="9698439" y="3780224"/>
            <a:ext cx="0" cy="18288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60" name="TextBox 59">
            <a:extLst>
              <a:ext uri="{FF2B5EF4-FFF2-40B4-BE49-F238E27FC236}">
                <a16:creationId xmlns:a16="http://schemas.microsoft.com/office/drawing/2014/main" id="{59891BB9-CB35-4028-AA88-D419B4BEBA6F}"/>
              </a:ext>
            </a:extLst>
          </p:cNvPr>
          <p:cNvSpPr txBox="1"/>
          <p:nvPr/>
        </p:nvSpPr>
        <p:spPr bwMode="auto">
          <a:xfrm>
            <a:off x="4508839" y="3480885"/>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err="1">
                <a:solidFill>
                  <a:schemeClr val="bg1"/>
                </a:solidFill>
                <a:latin typeface="Calibri" panose="020F0502020204030204" pitchFamily="34" charset="0"/>
              </a:rPr>
              <a:t>Wk</a:t>
            </a:r>
            <a:r>
              <a:rPr lang="en-US" sz="1400" i="1" dirty="0">
                <a:solidFill>
                  <a:schemeClr val="bg1"/>
                </a:solidFill>
                <a:latin typeface="Calibri" panose="020F0502020204030204" pitchFamily="34" charset="0"/>
              </a:rPr>
              <a:t> 12</a:t>
            </a:r>
          </a:p>
        </p:txBody>
      </p:sp>
      <p:sp>
        <p:nvSpPr>
          <p:cNvPr id="61" name="Line 54">
            <a:extLst>
              <a:ext uri="{FF2B5EF4-FFF2-40B4-BE49-F238E27FC236}">
                <a16:creationId xmlns:a16="http://schemas.microsoft.com/office/drawing/2014/main" id="{B5AD02BB-3BD9-471D-BD0A-B998698EB0C8}"/>
              </a:ext>
            </a:extLst>
          </p:cNvPr>
          <p:cNvSpPr>
            <a:spLocks noChangeShapeType="1"/>
          </p:cNvSpPr>
          <p:nvPr/>
        </p:nvSpPr>
        <p:spPr bwMode="auto">
          <a:xfrm>
            <a:off x="5188214" y="3780224"/>
            <a:ext cx="0" cy="18288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21498670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A: Treatment Completion, TB Incidence, and Mortality Over 12 Mos With </a:t>
            </a:r>
            <a:r>
              <a:rPr lang="en-US" dirty="0"/>
              <a:t>3HP vs 6H</a:t>
            </a:r>
            <a:endParaRPr lang="en-GB" dirty="0"/>
          </a:p>
        </p:txBody>
      </p:sp>
      <p:sp>
        <p:nvSpPr>
          <p:cNvPr id="6" name="TextBox 5"/>
          <p:cNvSpPr txBox="1"/>
          <p:nvPr/>
        </p:nvSpPr>
        <p:spPr>
          <a:xfrm>
            <a:off x="617049" y="5715929"/>
            <a:ext cx="10907105" cy="523220"/>
          </a:xfrm>
          <a:prstGeom prst="rect">
            <a:avLst/>
          </a:prstGeom>
          <a:noFill/>
        </p:spPr>
        <p:txBody>
          <a:bodyPr wrap="square" rtlCol="0">
            <a:spAutoFit/>
          </a:bodyPr>
          <a:lstStyle/>
          <a:p>
            <a:r>
              <a:rPr lang="en-ZA" sz="1400" b="0" dirty="0">
                <a:solidFill>
                  <a:schemeClr val="bg1"/>
                </a:solidFill>
                <a:latin typeface="Calibri" panose="020F0502020204030204" pitchFamily="34" charset="0"/>
              </a:rPr>
              <a:t>*Defined as</a:t>
            </a:r>
            <a:r>
              <a:rPr lang="en-US" sz="1400" b="0" dirty="0">
                <a:solidFill>
                  <a:schemeClr val="bg1"/>
                </a:solidFill>
                <a:latin typeface="Calibri" panose="020F0502020204030204" pitchFamily="34" charset="0"/>
              </a:rPr>
              <a:t> ≥ 11 doses in 16-wk period for 3HP, ≥ 167 doses over 32-wk period.</a:t>
            </a:r>
            <a:r>
              <a:rPr lang="en-ZA" sz="1400" b="0" dirty="0">
                <a:solidFill>
                  <a:schemeClr val="bg1"/>
                </a:solidFill>
                <a:latin typeface="Calibri" panose="020F0502020204030204" pitchFamily="34" charset="0"/>
              </a:rPr>
              <a:t> </a:t>
            </a:r>
            <a:r>
              <a:rPr lang="en-US" sz="1400" b="0" baseline="30000" dirty="0">
                <a:solidFill>
                  <a:schemeClr val="bg2">
                    <a:lumMod val="10000"/>
                  </a:schemeClr>
                </a:solidFill>
                <a:latin typeface="Calibri" panose="020F0502020204030204" pitchFamily="34" charset="0"/>
                <a:cs typeface="Calibri" panose="020F0502020204030204" pitchFamily="34" charset="0"/>
              </a:rPr>
              <a:t>†</a:t>
            </a:r>
            <a:r>
              <a:rPr lang="en-ZA" sz="1400" b="0" dirty="0">
                <a:solidFill>
                  <a:schemeClr val="bg1"/>
                </a:solidFill>
                <a:latin typeface="Calibri" panose="020F0502020204030204" pitchFamily="34" charset="0"/>
              </a:rPr>
              <a:t>Includes only participants with pill counts recorded at Mo 3 for 3HP arm and Mo 6 for 6H arm.</a:t>
            </a:r>
            <a:endParaRPr lang="en-GB" sz="1400" b="0" dirty="0">
              <a:solidFill>
                <a:schemeClr val="bg1"/>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984C05B1-EB6D-4565-A514-1A1E34A6CB48}"/>
              </a:ext>
            </a:extLst>
          </p:cNvPr>
          <p:cNvGraphicFramePr>
            <a:graphicFrameLocks/>
          </p:cNvGraphicFramePr>
          <p:nvPr>
            <p:extLst>
              <p:ext uri="{D42A27DB-BD31-4B8C-83A1-F6EECF244321}">
                <p14:modId xmlns:p14="http://schemas.microsoft.com/office/powerpoint/2010/main" val="817302560"/>
              </p:ext>
            </p:extLst>
          </p:nvPr>
        </p:nvGraphicFramePr>
        <p:xfrm>
          <a:off x="719138" y="1600200"/>
          <a:ext cx="10805015" cy="4114896"/>
        </p:xfrm>
        <a:graphic>
          <a:graphicData uri="http://schemas.openxmlformats.org/drawingml/2006/table">
            <a:tbl>
              <a:tblPr/>
              <a:tblGrid>
                <a:gridCol w="3617476">
                  <a:extLst>
                    <a:ext uri="{9D8B030D-6E8A-4147-A177-3AD203B41FA5}">
                      <a16:colId xmlns:a16="http://schemas.microsoft.com/office/drawing/2014/main" val="20000"/>
                    </a:ext>
                  </a:extLst>
                </a:gridCol>
                <a:gridCol w="1668254">
                  <a:extLst>
                    <a:ext uri="{9D8B030D-6E8A-4147-A177-3AD203B41FA5}">
                      <a16:colId xmlns:a16="http://schemas.microsoft.com/office/drawing/2014/main" val="20001"/>
                    </a:ext>
                  </a:extLst>
                </a:gridCol>
                <a:gridCol w="1720935">
                  <a:extLst>
                    <a:ext uri="{9D8B030D-6E8A-4147-A177-3AD203B41FA5}">
                      <a16:colId xmlns:a16="http://schemas.microsoft.com/office/drawing/2014/main" val="20002"/>
                    </a:ext>
                  </a:extLst>
                </a:gridCol>
                <a:gridCol w="1899175">
                  <a:extLst>
                    <a:ext uri="{9D8B030D-6E8A-4147-A177-3AD203B41FA5}">
                      <a16:colId xmlns:a16="http://schemas.microsoft.com/office/drawing/2014/main" val="3729840311"/>
                    </a:ext>
                  </a:extLst>
                </a:gridCol>
                <a:gridCol w="1899175">
                  <a:extLst>
                    <a:ext uri="{9D8B030D-6E8A-4147-A177-3AD203B41FA5}">
                      <a16:colId xmlns:a16="http://schemas.microsoft.com/office/drawing/2014/main" val="84174683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3HP</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3610)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6H</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Risk Difference,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Risk Ratio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extLst>
                  <a:ext uri="{0D108BD9-81ED-4DB2-BD59-A6C34878D82A}">
                    <a16:rowId xmlns:a16="http://schemas.microsoft.com/office/drawing/2014/main" val="24051601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Treatment completion*,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Primary analysis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Sensitivity analysis</a:t>
                      </a:r>
                      <a:r>
                        <a:rPr kumimoji="0" lang="en-US" sz="18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90.4</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97.6 (n = 3279)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50.5</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62.7 (n = 316)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39.9 (35.0-44.9)</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34.9 (29.5-40.3)</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1.79 (1.62-1.97)</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1.56 (1.43-1.70)</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Secondary Endpoints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r>
                        <a:rPr lang="en-GB" sz="18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HR (95% CI)</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r>
                        <a:rPr lang="en-GB" sz="1800" b="1"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a:t>
                      </a:r>
                      <a:r>
                        <a:rPr lang="en-GB" sz="18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Value</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extLst>
                  <a:ext uri="{0D108BD9-81ED-4DB2-BD59-A6C34878D82A}">
                    <a16:rowId xmlns:a16="http://schemas.microsoft.com/office/drawing/2014/main" val="352448402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TB incidence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Events/PY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Rate/100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55/3146</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1.74</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4/357</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1.62 (0.59-4.46)</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All-cause mortality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Deaths/PY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Rate/100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18/3149</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0.57</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1/357</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0.28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2.07 (0.28-15.5)</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Ref</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bl>
          </a:graphicData>
        </a:graphic>
      </p:graphicFrame>
      <p:sp>
        <p:nvSpPr>
          <p:cNvPr id="12" name="Text Box 15">
            <a:extLst>
              <a:ext uri="{FF2B5EF4-FFF2-40B4-BE49-F238E27FC236}">
                <a16:creationId xmlns:a16="http://schemas.microsoft.com/office/drawing/2014/main" id="{884417CE-A300-406B-8D24-95EC0841836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Churchyard. CROI 2020. Abstr 143 LB.</a:t>
            </a:r>
            <a:endParaRPr lang="en-US" altLang="en-US" sz="1200" b="0" dirty="0">
              <a:solidFill>
                <a:schemeClr val="bg2"/>
              </a:solidFill>
              <a:latin typeface="Calibri" panose="020F0502020204030204" pitchFamily="34" charset="0"/>
              <a:cs typeface="+mn-cs"/>
            </a:endParaRPr>
          </a:p>
        </p:txBody>
      </p:sp>
      <p:grpSp>
        <p:nvGrpSpPr>
          <p:cNvPr id="13" name="Group 12">
            <a:extLst>
              <a:ext uri="{FF2B5EF4-FFF2-40B4-BE49-F238E27FC236}">
                <a16:creationId xmlns:a16="http://schemas.microsoft.com/office/drawing/2014/main" id="{82E4002B-D9A3-4AD6-A6E6-0431A898C0CA}"/>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B2810350-903C-42DB-B467-7ABA44A26BA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A2C6C7A3-6924-478E-9EC5-41F3083E58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455296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 B: TB Incidence, Mortality, and </a:t>
            </a:r>
            <a:br>
              <a:rPr lang="en-GB" dirty="0"/>
            </a:br>
            <a:r>
              <a:rPr lang="en-GB" dirty="0"/>
              <a:t>Rifampicin-Resistant TB Incidence With p</a:t>
            </a:r>
            <a:r>
              <a:rPr lang="en-US" dirty="0"/>
              <a:t>3HP vs 3HP</a:t>
            </a:r>
            <a:endParaRPr lang="en-GB" dirty="0"/>
          </a:p>
        </p:txBody>
      </p:sp>
      <p:sp>
        <p:nvSpPr>
          <p:cNvPr id="6" name="TextBox 5"/>
          <p:cNvSpPr txBox="1"/>
          <p:nvPr/>
        </p:nvSpPr>
        <p:spPr>
          <a:xfrm>
            <a:off x="661439" y="4207815"/>
            <a:ext cx="10683496" cy="523220"/>
          </a:xfrm>
          <a:prstGeom prst="rect">
            <a:avLst/>
          </a:prstGeom>
          <a:noFill/>
        </p:spPr>
        <p:txBody>
          <a:bodyPr wrap="square" rtlCol="0">
            <a:spAutoFit/>
          </a:bodyPr>
          <a:lstStyle/>
          <a:p>
            <a:r>
              <a:rPr lang="en-ZA" sz="1400" b="0" dirty="0">
                <a:solidFill>
                  <a:schemeClr val="bg1"/>
                </a:solidFill>
                <a:latin typeface="Calibri" panose="020F0502020204030204" pitchFamily="34" charset="0"/>
              </a:rPr>
              <a:t>*Defined as</a:t>
            </a:r>
            <a:r>
              <a:rPr lang="en-US" sz="1400" b="0" dirty="0">
                <a:solidFill>
                  <a:schemeClr val="bg1"/>
                </a:solidFill>
                <a:latin typeface="Calibri" panose="020F0502020204030204" pitchFamily="34" charset="0"/>
              </a:rPr>
              <a:t> ≥ 11 doses in 16-wk period for 3HP, ≥ 167 doses over 32-wk period.</a:t>
            </a:r>
            <a:r>
              <a:rPr lang="en-ZA" sz="1400" b="0" dirty="0">
                <a:solidFill>
                  <a:schemeClr val="bg1"/>
                </a:solidFill>
                <a:latin typeface="Calibri" panose="020F0502020204030204" pitchFamily="34" charset="0"/>
              </a:rPr>
              <a:t> </a:t>
            </a:r>
            <a:r>
              <a:rPr lang="en-US" sz="1400" b="0" baseline="30000" dirty="0">
                <a:solidFill>
                  <a:schemeClr val="bg2">
                    <a:lumMod val="10000"/>
                  </a:schemeClr>
                </a:solidFill>
                <a:latin typeface="Calibri" panose="020F0502020204030204" pitchFamily="34" charset="0"/>
                <a:cs typeface="Calibri" panose="020F0502020204030204" pitchFamily="34" charset="0"/>
              </a:rPr>
              <a:t>†</a:t>
            </a:r>
            <a:r>
              <a:rPr lang="en-ZA" sz="1400" b="0" dirty="0">
                <a:solidFill>
                  <a:schemeClr val="bg1"/>
                </a:solidFill>
                <a:latin typeface="Calibri" panose="020F0502020204030204" pitchFamily="34" charset="0"/>
              </a:rPr>
              <a:t>Includes only participants with pill counts recorded at Mo 3 for 3HP arm and Mo 6 for 6H arm.</a:t>
            </a:r>
            <a:endParaRPr lang="en-GB" sz="1400" b="0" dirty="0">
              <a:solidFill>
                <a:schemeClr val="bg1"/>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984C05B1-EB6D-4565-A514-1A1E34A6CB48}"/>
              </a:ext>
            </a:extLst>
          </p:cNvPr>
          <p:cNvGraphicFramePr>
            <a:graphicFrameLocks/>
          </p:cNvGraphicFramePr>
          <p:nvPr>
            <p:extLst>
              <p:ext uri="{D42A27DB-BD31-4B8C-83A1-F6EECF244321}">
                <p14:modId xmlns:p14="http://schemas.microsoft.com/office/powerpoint/2010/main" val="2637549436"/>
              </p:ext>
            </p:extLst>
          </p:nvPr>
        </p:nvGraphicFramePr>
        <p:xfrm>
          <a:off x="719137" y="1598231"/>
          <a:ext cx="10797535" cy="4541632"/>
        </p:xfrm>
        <a:graphic>
          <a:graphicData uri="http://schemas.openxmlformats.org/drawingml/2006/table">
            <a:tbl>
              <a:tblPr/>
              <a:tblGrid>
                <a:gridCol w="3355832">
                  <a:extLst>
                    <a:ext uri="{9D8B030D-6E8A-4147-A177-3AD203B41FA5}">
                      <a16:colId xmlns:a16="http://schemas.microsoft.com/office/drawing/2014/main" val="20000"/>
                    </a:ext>
                  </a:extLst>
                </a:gridCol>
                <a:gridCol w="1673074">
                  <a:extLst>
                    <a:ext uri="{9D8B030D-6E8A-4147-A177-3AD203B41FA5}">
                      <a16:colId xmlns:a16="http://schemas.microsoft.com/office/drawing/2014/main" val="20001"/>
                    </a:ext>
                  </a:extLst>
                </a:gridCol>
                <a:gridCol w="1725906">
                  <a:extLst>
                    <a:ext uri="{9D8B030D-6E8A-4147-A177-3AD203B41FA5}">
                      <a16:colId xmlns:a16="http://schemas.microsoft.com/office/drawing/2014/main" val="20002"/>
                    </a:ext>
                  </a:extLst>
                </a:gridCol>
                <a:gridCol w="2720945">
                  <a:extLst>
                    <a:ext uri="{9D8B030D-6E8A-4147-A177-3AD203B41FA5}">
                      <a16:colId xmlns:a16="http://schemas.microsoft.com/office/drawing/2014/main" val="3729840311"/>
                    </a:ext>
                  </a:extLst>
                </a:gridCol>
                <a:gridCol w="1321778">
                  <a:extLst>
                    <a:ext uri="{9D8B030D-6E8A-4147-A177-3AD203B41FA5}">
                      <a16:colId xmlns:a16="http://schemas.microsoft.com/office/drawing/2014/main" val="84174683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p3HP</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3HP</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1802)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HR for p3HP vs 3HP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extLst>
                  <a:ext uri="{0D108BD9-81ED-4DB2-BD59-A6C34878D82A}">
                    <a16:rowId xmlns:a16="http://schemas.microsoft.com/office/drawing/2014/main" val="24051601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TB incidence over 24 mos,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Events/PY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Rate/100 PY</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37/3070</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39/3094</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0.96 (0.61-1.50)*</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.85</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Secondary Endpoints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algn="ctr">
                        <a:spcAft>
                          <a:spcPts val="0"/>
                        </a:spcAft>
                      </a:pPr>
                      <a:endParaRPr lang="en-GB"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extLst>
                  <a:ext uri="{0D108BD9-81ED-4DB2-BD59-A6C34878D82A}">
                    <a16:rowId xmlns:a16="http://schemas.microsoft.com/office/drawing/2014/main" val="352448402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TB incidence from Mos 12 to 24</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Events/PY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Rate/100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14/1462</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0.96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14/1470</a:t>
                      </a:r>
                    </a:p>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0.95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1.01 (0.48-2.12)*</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.98</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All-cause mortality over 24 mos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Deaths/PY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Rate/100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29/3075</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0.94</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19/3100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0.61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1.55 (0.86-2.76)*</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Rifampicin-resistant TB over 24 mos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Events/PY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Rate/100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4/3070</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0.13</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4/3094</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0.13</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1.01 (0.25-4.04)</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.99</a:t>
                      </a:r>
                    </a:p>
                  </a:txBody>
                  <a:tcPr marL="67780" marR="67780" marT="180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95102"/>
                  </a:ext>
                </a:extLst>
              </a:tr>
            </a:tbl>
          </a:graphicData>
        </a:graphic>
      </p:graphicFrame>
      <p:sp>
        <p:nvSpPr>
          <p:cNvPr id="12" name="Text Box 15">
            <a:extLst>
              <a:ext uri="{FF2B5EF4-FFF2-40B4-BE49-F238E27FC236}">
                <a16:creationId xmlns:a16="http://schemas.microsoft.com/office/drawing/2014/main" id="{884417CE-A300-406B-8D24-95EC0841836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Churchyard. CROI 2020. Abstr 143 LB.</a:t>
            </a:r>
            <a:endParaRPr lang="en-US" altLang="en-US" sz="1200" b="0" dirty="0">
              <a:solidFill>
                <a:schemeClr val="bg2"/>
              </a:solidFill>
              <a:latin typeface="Calibri" panose="020F0502020204030204" pitchFamily="34" charset="0"/>
              <a:cs typeface="+mn-cs"/>
            </a:endParaRPr>
          </a:p>
        </p:txBody>
      </p:sp>
      <p:grpSp>
        <p:nvGrpSpPr>
          <p:cNvPr id="13" name="Group 12">
            <a:extLst>
              <a:ext uri="{FF2B5EF4-FFF2-40B4-BE49-F238E27FC236}">
                <a16:creationId xmlns:a16="http://schemas.microsoft.com/office/drawing/2014/main" id="{82E4002B-D9A3-4AD6-A6E6-0431A898C0CA}"/>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B2810350-903C-42DB-B467-7ABA44A26BA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A2C6C7A3-6924-478E-9EC5-41F3083E58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Box 15">
            <a:extLst>
              <a:ext uri="{FF2B5EF4-FFF2-40B4-BE49-F238E27FC236}">
                <a16:creationId xmlns:a16="http://schemas.microsoft.com/office/drawing/2014/main" id="{6A868513-2F21-4382-80B9-931B2EBCF59F}"/>
              </a:ext>
            </a:extLst>
          </p:cNvPr>
          <p:cNvSpPr txBox="1"/>
          <p:nvPr/>
        </p:nvSpPr>
        <p:spPr>
          <a:xfrm>
            <a:off x="624691" y="6141162"/>
            <a:ext cx="2651760" cy="307777"/>
          </a:xfrm>
          <a:prstGeom prst="rect">
            <a:avLst/>
          </a:prstGeom>
          <a:noFill/>
        </p:spPr>
        <p:txBody>
          <a:bodyPr wrap="square" rtlCol="0">
            <a:spAutoFit/>
          </a:bodyPr>
          <a:lstStyle/>
          <a:p>
            <a:r>
              <a:rPr lang="en-ZA" sz="1400" b="0" dirty="0">
                <a:solidFill>
                  <a:schemeClr val="bg1"/>
                </a:solidFill>
                <a:latin typeface="Calibri" panose="020F0502020204030204" pitchFamily="34" charset="0"/>
              </a:rPr>
              <a:t>*Adjusted for country.</a:t>
            </a:r>
            <a:endParaRPr lang="en-GB"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6887500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REACT: 6-Wk vs 12-Wk SOF/VEL for Acute/Recently Acquired HCV Among PWH and PWID</a:t>
            </a:r>
          </a:p>
        </p:txBody>
      </p:sp>
      <p:sp>
        <p:nvSpPr>
          <p:cNvPr id="8" name="Text Box 15">
            <a:extLst>
              <a:ext uri="{FF2B5EF4-FFF2-40B4-BE49-F238E27FC236}">
                <a16:creationId xmlns:a16="http://schemas.microsoft.com/office/drawing/2014/main" id="{27A7520A-126C-F840-85EA-3903F72CB2C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Matthews. CROI 2020. Abstr 121. NCT02625909.</a:t>
            </a:r>
            <a:endParaRPr lang="en-US" altLang="en-US" sz="1200" b="0" dirty="0">
              <a:solidFill>
                <a:schemeClr val="bg2"/>
              </a:solidFill>
              <a:latin typeface="Calibri" panose="020F0502020204030204" pitchFamily="34" charset="0"/>
              <a:cs typeface="+mn-cs"/>
            </a:endParaRPr>
          </a:p>
        </p:txBody>
      </p:sp>
      <p:sp>
        <p:nvSpPr>
          <p:cNvPr id="9" name="Content Placeholder 2">
            <a:extLst>
              <a:ext uri="{FF2B5EF4-FFF2-40B4-BE49-F238E27FC236}">
                <a16:creationId xmlns:a16="http://schemas.microsoft.com/office/drawing/2014/main" id="{5E0CC76D-FFDB-044F-848B-73D92EBBDC77}"/>
              </a:ext>
            </a:extLst>
          </p:cNvPr>
          <p:cNvSpPr>
            <a:spLocks noGrp="1"/>
          </p:cNvSpPr>
          <p:nvPr>
            <p:ph idx="1"/>
          </p:nvPr>
        </p:nvSpPr>
        <p:spPr>
          <a:xfrm>
            <a:off x="604675" y="1513047"/>
            <a:ext cx="10877529" cy="338224"/>
          </a:xfrm>
        </p:spPr>
        <p:txBody>
          <a:bodyPr/>
          <a:lstStyle/>
          <a:p>
            <a:pPr>
              <a:spcAft>
                <a:spcPts val="600"/>
              </a:spcAft>
            </a:pPr>
            <a:r>
              <a:rPr lang="en-US" sz="2200" dirty="0">
                <a:solidFill>
                  <a:srgbClr val="000000"/>
                </a:solidFill>
              </a:rPr>
              <a:t>Randomized, multicenter, international, controlled phase III noninferiority trial</a:t>
            </a:r>
          </a:p>
          <a:p>
            <a:pPr>
              <a:spcAft>
                <a:spcPts val="600"/>
              </a:spcAft>
            </a:pPr>
            <a:endParaRPr lang="en-US" sz="2000" dirty="0"/>
          </a:p>
        </p:txBody>
      </p:sp>
      <p:sp>
        <p:nvSpPr>
          <p:cNvPr id="10" name="Rectangle 6">
            <a:extLst>
              <a:ext uri="{FF2B5EF4-FFF2-40B4-BE49-F238E27FC236}">
                <a16:creationId xmlns:a16="http://schemas.microsoft.com/office/drawing/2014/main" id="{153FAC30-416E-A648-BD69-82F2DFDE4083}"/>
              </a:ext>
            </a:extLst>
          </p:cNvPr>
          <p:cNvSpPr>
            <a:spLocks noChangeArrowheads="1"/>
          </p:cNvSpPr>
          <p:nvPr/>
        </p:nvSpPr>
        <p:spPr bwMode="auto">
          <a:xfrm>
            <a:off x="3853746" y="2564698"/>
            <a:ext cx="2377440" cy="1280160"/>
          </a:xfrm>
          <a:prstGeom prst="rect">
            <a:avLst/>
          </a:prstGeom>
          <a:solidFill>
            <a:schemeClr val="accent1"/>
          </a:solidFill>
          <a:ln w="9525">
            <a:noFill/>
            <a:miter lim="800000"/>
            <a:headEnd/>
            <a:tailEnd/>
          </a:ln>
        </p:spPr>
        <p:txBody>
          <a:bodyPr wrap="none" anchor="ctr"/>
          <a:lstStyle/>
          <a:p>
            <a:pPr algn="ctr">
              <a:defRPr/>
            </a:pPr>
            <a:r>
              <a:rPr lang="en-US" sz="1600" dirty="0">
                <a:latin typeface="Calibri" panose="020F0502020204030204" pitchFamily="34" charset="0"/>
                <a:cs typeface="Calibri" panose="020F0502020204030204" pitchFamily="34" charset="0"/>
              </a:rPr>
              <a:t>SOF/VEL</a:t>
            </a:r>
            <a:endParaRPr lang="en-US" sz="1600" baseline="30000" dirty="0">
              <a:latin typeface="Calibri" panose="020F0502020204030204" pitchFamily="34" charset="0"/>
              <a:cs typeface="Calibri" panose="020F0502020204030204" pitchFamily="34" charset="0"/>
            </a:endParaRPr>
          </a:p>
          <a:p>
            <a:pPr algn="ctr" eaLnBrk="1" hangingPunct="1">
              <a:defRPr/>
            </a:pPr>
            <a:r>
              <a:rPr lang="en-US" sz="1600" b="0" dirty="0">
                <a:latin typeface="Calibri" panose="020F0502020204030204" pitchFamily="34" charset="0"/>
                <a:cs typeface="Calibri" panose="020F0502020204030204" pitchFamily="34" charset="0"/>
              </a:rPr>
              <a:t>(n = 192)</a:t>
            </a:r>
          </a:p>
        </p:txBody>
      </p:sp>
      <p:sp>
        <p:nvSpPr>
          <p:cNvPr id="12" name="Line 53">
            <a:extLst>
              <a:ext uri="{FF2B5EF4-FFF2-40B4-BE49-F238E27FC236}">
                <a16:creationId xmlns:a16="http://schemas.microsoft.com/office/drawing/2014/main" id="{48934C29-A5E9-7547-AB5F-9751686A6703}"/>
              </a:ext>
            </a:extLst>
          </p:cNvPr>
          <p:cNvSpPr>
            <a:spLocks noChangeShapeType="1"/>
          </p:cNvSpPr>
          <p:nvPr/>
        </p:nvSpPr>
        <p:spPr bwMode="auto">
          <a:xfrm>
            <a:off x="6293152" y="3325752"/>
            <a:ext cx="209249" cy="9962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14" name="Rectangle 13">
            <a:extLst>
              <a:ext uri="{FF2B5EF4-FFF2-40B4-BE49-F238E27FC236}">
                <a16:creationId xmlns:a16="http://schemas.microsoft.com/office/drawing/2014/main" id="{58B3B82B-A34A-6343-B201-7BCBF82F9276}"/>
              </a:ext>
            </a:extLst>
          </p:cNvPr>
          <p:cNvSpPr/>
          <p:nvPr/>
        </p:nvSpPr>
        <p:spPr>
          <a:xfrm>
            <a:off x="754275" y="2445910"/>
            <a:ext cx="2559046" cy="1477328"/>
          </a:xfrm>
          <a:prstGeom prst="rect">
            <a:avLst/>
          </a:prstGeom>
        </p:spPr>
        <p:txBody>
          <a:bodyPr wrap="square">
            <a:spAutoFit/>
          </a:bodyPr>
          <a:lstStyle/>
          <a:p>
            <a:pPr algn="ctr" eaLnBrk="1" hangingPunct="1"/>
            <a:r>
              <a:rPr lang="en-US" altLang="en-US" b="0" dirty="0">
                <a:solidFill>
                  <a:schemeClr val="bg1"/>
                </a:solidFill>
                <a:latin typeface="Calibri" panose="020F0502020204030204" pitchFamily="34" charset="0"/>
                <a:ea typeface="MS PGothic" panose="020B0600070205080204" pitchFamily="34" charset="-128"/>
                <a:cs typeface="Calibri" panose="020F0502020204030204" pitchFamily="34" charset="0"/>
              </a:rPr>
              <a:t>Adults with recently acquired HCV infection (estimated duration of infection ≤ 12 mos)* </a:t>
            </a:r>
          </a:p>
          <a:p>
            <a:pPr algn="ctr" eaLnBrk="1" hangingPunct="1"/>
            <a:r>
              <a:rPr lang="en-US" altLang="en-US" b="0" dirty="0">
                <a:solidFill>
                  <a:schemeClr val="bg1"/>
                </a:solidFill>
                <a:latin typeface="Calibri" panose="020F0502020204030204" pitchFamily="34" charset="0"/>
                <a:ea typeface="MS PGothic" panose="020B0600070205080204" pitchFamily="34" charset="-128"/>
                <a:cs typeface="Calibri" panose="020F0502020204030204" pitchFamily="34" charset="0"/>
              </a:rPr>
              <a:t>(N = 192)</a:t>
            </a:r>
          </a:p>
        </p:txBody>
      </p:sp>
      <p:sp>
        <p:nvSpPr>
          <p:cNvPr id="15" name="TextBox 14">
            <a:extLst>
              <a:ext uri="{FF2B5EF4-FFF2-40B4-BE49-F238E27FC236}">
                <a16:creationId xmlns:a16="http://schemas.microsoft.com/office/drawing/2014/main" id="{256D5815-7C35-3C41-A87F-853DC6B39229}"/>
              </a:ext>
            </a:extLst>
          </p:cNvPr>
          <p:cNvSpPr txBox="1"/>
          <p:nvPr/>
        </p:nvSpPr>
        <p:spPr bwMode="auto">
          <a:xfrm>
            <a:off x="754275" y="4000421"/>
            <a:ext cx="1015098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sz="1400" b="0" dirty="0">
                <a:solidFill>
                  <a:schemeClr val="bg1"/>
                </a:solidFill>
                <a:latin typeface="Calibri" panose="020F0502020204030204" pitchFamily="34" charset="0"/>
              </a:rPr>
              <a:t>*Recent primary HCV infection: first anti-HCV Ab+ and/or HCV RNA+ in previous 6 mos </a:t>
            </a:r>
            <a:r>
              <a:rPr lang="en-US" sz="1400" b="0" i="1" dirty="0">
                <a:solidFill>
                  <a:schemeClr val="bg1"/>
                </a:solidFill>
                <a:latin typeface="Calibri" panose="020F0502020204030204" pitchFamily="34" charset="0"/>
              </a:rPr>
              <a:t>and</a:t>
            </a:r>
            <a:r>
              <a:rPr lang="en-US" sz="1400" b="0" dirty="0">
                <a:solidFill>
                  <a:schemeClr val="bg1"/>
                </a:solidFill>
                <a:latin typeface="Calibri" panose="020F0502020204030204" pitchFamily="34" charset="0"/>
              </a:rPr>
              <a:t> documented anti-HCV Ab- within previous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 mos or acute clinical hepatitis (jaundice or ALT &gt; 10 x ULN) within previous 6 mos. Recent reinfection: new HCV RNA+ result within previous 6 mos, following previous HCV clearance (undetectable HCV RNA on 2 tests 6 mos apart).</a:t>
            </a:r>
          </a:p>
          <a:p>
            <a:endParaRPr lang="en-US" sz="1400" b="0" dirty="0">
              <a:solidFill>
                <a:schemeClr val="bg1"/>
              </a:solidFill>
              <a:latin typeface="Calibri" panose="020F0502020204030204" pitchFamily="34" charset="0"/>
            </a:endParaRPr>
          </a:p>
          <a:p>
            <a:endParaRPr lang="en-US" sz="1400"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A692450A-D252-B147-B9C1-929160811473}"/>
              </a:ext>
            </a:extLst>
          </p:cNvPr>
          <p:cNvSpPr txBox="1"/>
          <p:nvPr/>
        </p:nvSpPr>
        <p:spPr bwMode="auto">
          <a:xfrm>
            <a:off x="5537300" y="1994516"/>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a:solidFill>
                  <a:schemeClr val="bg1"/>
                </a:solidFill>
                <a:latin typeface="Calibri" panose="020F0502020204030204" pitchFamily="34" charset="0"/>
              </a:rPr>
              <a:t>6 Wks</a:t>
            </a:r>
          </a:p>
        </p:txBody>
      </p:sp>
      <p:sp>
        <p:nvSpPr>
          <p:cNvPr id="23" name="TextBox 22">
            <a:extLst>
              <a:ext uri="{FF2B5EF4-FFF2-40B4-BE49-F238E27FC236}">
                <a16:creationId xmlns:a16="http://schemas.microsoft.com/office/drawing/2014/main" id="{D1FCF035-A8F6-5341-9243-BDAF2EC9089D}"/>
              </a:ext>
            </a:extLst>
          </p:cNvPr>
          <p:cNvSpPr txBox="1"/>
          <p:nvPr/>
        </p:nvSpPr>
        <p:spPr bwMode="auto">
          <a:xfrm>
            <a:off x="8304383" y="1994516"/>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a:solidFill>
                  <a:schemeClr val="bg1"/>
                </a:solidFill>
                <a:latin typeface="Calibri" panose="020F0502020204030204" pitchFamily="34" charset="0"/>
              </a:rPr>
              <a:t>12 Wks</a:t>
            </a:r>
          </a:p>
        </p:txBody>
      </p:sp>
      <p:sp>
        <p:nvSpPr>
          <p:cNvPr id="24" name="Line 54">
            <a:extLst>
              <a:ext uri="{FF2B5EF4-FFF2-40B4-BE49-F238E27FC236}">
                <a16:creationId xmlns:a16="http://schemas.microsoft.com/office/drawing/2014/main" id="{C21D6B90-DF4D-884B-B710-64602353F4A2}"/>
              </a:ext>
            </a:extLst>
          </p:cNvPr>
          <p:cNvSpPr>
            <a:spLocks noChangeShapeType="1"/>
          </p:cNvSpPr>
          <p:nvPr/>
        </p:nvSpPr>
        <p:spPr bwMode="auto">
          <a:xfrm>
            <a:off x="8979819" y="2310957"/>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grpSp>
        <p:nvGrpSpPr>
          <p:cNvPr id="28" name="Group 7">
            <a:extLst>
              <a:ext uri="{FF2B5EF4-FFF2-40B4-BE49-F238E27FC236}">
                <a16:creationId xmlns:a16="http://schemas.microsoft.com/office/drawing/2014/main" id="{30DAFFD6-BD05-8742-B4A9-96156F4447EB}"/>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3424B203-6E46-D94C-9BA9-4385CE64CB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2AE2463C-203F-3D49-ABCF-B61078F6F14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1" name="Content Placeholder 2">
            <a:extLst>
              <a:ext uri="{FF2B5EF4-FFF2-40B4-BE49-F238E27FC236}">
                <a16:creationId xmlns:a16="http://schemas.microsoft.com/office/drawing/2014/main" id="{758925D8-6568-014B-BCE6-4A460DBDE2F4}"/>
              </a:ext>
            </a:extLst>
          </p:cNvPr>
          <p:cNvSpPr txBox="1">
            <a:spLocks/>
          </p:cNvSpPr>
          <p:nvPr/>
        </p:nvSpPr>
        <p:spPr bwMode="auto">
          <a:xfrm>
            <a:off x="604859" y="4538408"/>
            <a:ext cx="10877529" cy="1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endParaRPr lang="en-US" sz="700" b="0" kern="0" dirty="0">
              <a:solidFill>
                <a:srgbClr val="000000"/>
              </a:solidFill>
            </a:endParaRPr>
          </a:p>
          <a:p>
            <a:pPr>
              <a:spcAft>
                <a:spcPts val="0"/>
              </a:spcAft>
            </a:pPr>
            <a:r>
              <a:rPr lang="en-US" altLang="en-US" sz="2200" b="0" kern="0" dirty="0"/>
              <a:t>Primary endpoint: SVR12 </a:t>
            </a:r>
            <a:r>
              <a:rPr lang="en-AU" altLang="en-US" sz="2200" b="0" kern="0" dirty="0"/>
              <a:t>(non</a:t>
            </a:r>
            <a:r>
              <a:rPr lang="en-AU" sz="2200" b="0" kern="0" dirty="0"/>
              <a:t>inferiority margin: -12% for planned 113 per arm)</a:t>
            </a:r>
          </a:p>
          <a:p>
            <a:pPr lvl="1">
              <a:spcAft>
                <a:spcPts val="0"/>
              </a:spcAft>
            </a:pPr>
            <a:r>
              <a:rPr lang="en-US" altLang="en-US" sz="2000" b="0" kern="0" dirty="0"/>
              <a:t>DSMB analysis after 60 participants reached SVR12 in each arm (second DSMB review, May 2019) recommended cessation of randomization for unacceptably high relapse rate in 6-wk arm </a:t>
            </a:r>
          </a:p>
          <a:p>
            <a:pPr lvl="1">
              <a:spcAft>
                <a:spcPts val="0"/>
              </a:spcAft>
            </a:pPr>
            <a:r>
              <a:rPr lang="en-US" altLang="en-US" sz="2000" b="0" kern="0" dirty="0"/>
              <a:t>All enrolled nonrandomized participants immediately switched to 12-wk treatment </a:t>
            </a:r>
          </a:p>
          <a:p>
            <a:pPr>
              <a:spcAft>
                <a:spcPts val="0"/>
              </a:spcAft>
            </a:pPr>
            <a:endParaRPr lang="en-US" altLang="en-US" sz="2200" b="0" kern="0" dirty="0"/>
          </a:p>
        </p:txBody>
      </p:sp>
      <p:sp>
        <p:nvSpPr>
          <p:cNvPr id="34" name="Line 54">
            <a:extLst>
              <a:ext uri="{FF2B5EF4-FFF2-40B4-BE49-F238E27FC236}">
                <a16:creationId xmlns:a16="http://schemas.microsoft.com/office/drawing/2014/main" id="{ADCAB9E1-7A23-400C-A281-7C19F25FDDED}"/>
              </a:ext>
            </a:extLst>
          </p:cNvPr>
          <p:cNvSpPr>
            <a:spLocks noChangeShapeType="1"/>
          </p:cNvSpPr>
          <p:nvPr/>
        </p:nvSpPr>
        <p:spPr bwMode="auto">
          <a:xfrm>
            <a:off x="6211705" y="2310957"/>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36" name="Rectangle 6">
            <a:extLst>
              <a:ext uri="{FF2B5EF4-FFF2-40B4-BE49-F238E27FC236}">
                <a16:creationId xmlns:a16="http://schemas.microsoft.com/office/drawing/2014/main" id="{79AEAA8C-6F0B-4ABE-A8A9-37D009D150A0}"/>
              </a:ext>
            </a:extLst>
          </p:cNvPr>
          <p:cNvSpPr>
            <a:spLocks noChangeArrowheads="1"/>
          </p:cNvSpPr>
          <p:nvPr/>
        </p:nvSpPr>
        <p:spPr bwMode="auto">
          <a:xfrm>
            <a:off x="6631407" y="3204778"/>
            <a:ext cx="2377440" cy="640080"/>
          </a:xfrm>
          <a:prstGeom prst="rect">
            <a:avLst/>
          </a:prstGeom>
          <a:solidFill>
            <a:schemeClr val="accent3"/>
          </a:solidFill>
          <a:ln w="9525">
            <a:noFill/>
            <a:miter lim="800000"/>
            <a:headEnd/>
            <a:tailEnd/>
          </a:ln>
        </p:spPr>
        <p:txBody>
          <a:bodyPr wrap="none" anchor="ctr"/>
          <a:lstStyle/>
          <a:p>
            <a:pPr algn="ctr">
              <a:defRPr/>
            </a:pPr>
            <a:r>
              <a:rPr lang="en-US" sz="1600" dirty="0">
                <a:latin typeface="Calibri" panose="020F0502020204030204" pitchFamily="34" charset="0"/>
                <a:cs typeface="Calibri" panose="020F0502020204030204" pitchFamily="34" charset="0"/>
              </a:rPr>
              <a:t>SOF/VEL</a:t>
            </a:r>
            <a:endParaRPr lang="en-US" sz="1600" baseline="30000" dirty="0">
              <a:latin typeface="Calibri" panose="020F0502020204030204" pitchFamily="34" charset="0"/>
              <a:cs typeface="Calibri" panose="020F0502020204030204" pitchFamily="34" charset="0"/>
            </a:endParaRPr>
          </a:p>
          <a:p>
            <a:pPr algn="ctr" eaLnBrk="1" hangingPunct="1">
              <a:defRPr/>
            </a:pPr>
            <a:r>
              <a:rPr lang="en-US" sz="1600" b="0" dirty="0">
                <a:latin typeface="Calibri" panose="020F0502020204030204" pitchFamily="34" charset="0"/>
                <a:cs typeface="Calibri" panose="020F0502020204030204" pitchFamily="34" charset="0"/>
              </a:rPr>
              <a:t>(n = 99)</a:t>
            </a:r>
          </a:p>
        </p:txBody>
      </p:sp>
      <p:sp>
        <p:nvSpPr>
          <p:cNvPr id="37" name="Line 53">
            <a:extLst>
              <a:ext uri="{FF2B5EF4-FFF2-40B4-BE49-F238E27FC236}">
                <a16:creationId xmlns:a16="http://schemas.microsoft.com/office/drawing/2014/main" id="{9C29FFA6-E75C-47B0-8E9A-D9E9C58FC268}"/>
              </a:ext>
            </a:extLst>
          </p:cNvPr>
          <p:cNvSpPr>
            <a:spLocks noChangeShapeType="1"/>
          </p:cNvSpPr>
          <p:nvPr/>
        </p:nvSpPr>
        <p:spPr bwMode="auto">
          <a:xfrm flipV="1">
            <a:off x="6293152" y="3014471"/>
            <a:ext cx="209249" cy="9962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38" name="Rectangle 37">
            <a:extLst>
              <a:ext uri="{FF2B5EF4-FFF2-40B4-BE49-F238E27FC236}">
                <a16:creationId xmlns:a16="http://schemas.microsoft.com/office/drawing/2014/main" id="{6134669A-CD08-4D7E-9479-3AA505A2E417}"/>
              </a:ext>
            </a:extLst>
          </p:cNvPr>
          <p:cNvSpPr/>
          <p:nvPr/>
        </p:nvSpPr>
        <p:spPr>
          <a:xfrm>
            <a:off x="6258658" y="2561859"/>
            <a:ext cx="3122937" cy="646331"/>
          </a:xfrm>
          <a:prstGeom prst="rect">
            <a:avLst/>
          </a:prstGeom>
        </p:spPr>
        <p:txBody>
          <a:bodyPr wrap="square">
            <a:spAutoFit/>
          </a:bodyPr>
          <a:lstStyle/>
          <a:p>
            <a:pPr algn="ctr" eaLnBrk="1" hangingPunct="1"/>
            <a:r>
              <a:rPr lang="en-US" altLang="en-US" b="0" dirty="0">
                <a:solidFill>
                  <a:schemeClr val="bg1"/>
                </a:solidFill>
                <a:latin typeface="Calibri" panose="020F0502020204030204" pitchFamily="34" charset="0"/>
                <a:ea typeface="MS PGothic" panose="020B0600070205080204" pitchFamily="34" charset="-128"/>
                <a:cs typeface="Calibri" panose="020F0502020204030204" pitchFamily="34" charset="0"/>
              </a:rPr>
              <a:t>No further HCV treatment</a:t>
            </a:r>
          </a:p>
          <a:p>
            <a:pPr algn="ctr" eaLnBrk="1" hangingPunct="1"/>
            <a:r>
              <a:rPr lang="en-US" altLang="en-US" b="0" dirty="0">
                <a:solidFill>
                  <a:schemeClr val="bg1"/>
                </a:solidFill>
                <a:latin typeface="Calibri" panose="020F0502020204030204" pitchFamily="34" charset="0"/>
                <a:ea typeface="MS PGothic" panose="020B0600070205080204" pitchFamily="34" charset="-128"/>
                <a:cs typeface="Calibri" panose="020F0502020204030204" pitchFamily="34" charset="0"/>
              </a:rPr>
              <a:t>(n = 93)</a:t>
            </a:r>
          </a:p>
        </p:txBody>
      </p:sp>
      <p:sp>
        <p:nvSpPr>
          <p:cNvPr id="39" name="Line 53">
            <a:extLst>
              <a:ext uri="{FF2B5EF4-FFF2-40B4-BE49-F238E27FC236}">
                <a16:creationId xmlns:a16="http://schemas.microsoft.com/office/drawing/2014/main" id="{99A439F8-3D23-4628-98A4-C44289DE12C9}"/>
              </a:ext>
            </a:extLst>
          </p:cNvPr>
          <p:cNvSpPr>
            <a:spLocks noChangeShapeType="1"/>
          </p:cNvSpPr>
          <p:nvPr/>
        </p:nvSpPr>
        <p:spPr bwMode="auto">
          <a:xfrm>
            <a:off x="3384269" y="3186550"/>
            <a:ext cx="422023"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40" name="Line 54">
            <a:extLst>
              <a:ext uri="{FF2B5EF4-FFF2-40B4-BE49-F238E27FC236}">
                <a16:creationId xmlns:a16="http://schemas.microsoft.com/office/drawing/2014/main" id="{E73F0C7E-1FAE-42C0-8F1C-A8A42EBEC937}"/>
              </a:ext>
            </a:extLst>
          </p:cNvPr>
          <p:cNvSpPr>
            <a:spLocks noChangeShapeType="1"/>
          </p:cNvSpPr>
          <p:nvPr/>
        </p:nvSpPr>
        <p:spPr bwMode="auto">
          <a:xfrm>
            <a:off x="3486772" y="2423061"/>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p>
        </p:txBody>
      </p:sp>
      <p:sp>
        <p:nvSpPr>
          <p:cNvPr id="41" name="TextBox 40">
            <a:extLst>
              <a:ext uri="{FF2B5EF4-FFF2-40B4-BE49-F238E27FC236}">
                <a16:creationId xmlns:a16="http://schemas.microsoft.com/office/drawing/2014/main" id="{D3E58B6D-91FE-42A4-A9C9-B68DDD1DBBC0}"/>
              </a:ext>
            </a:extLst>
          </p:cNvPr>
          <p:cNvSpPr txBox="1"/>
          <p:nvPr/>
        </p:nvSpPr>
        <p:spPr bwMode="auto">
          <a:xfrm>
            <a:off x="2650954" y="1944032"/>
            <a:ext cx="16723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i="1" dirty="0">
                <a:solidFill>
                  <a:schemeClr val="bg1"/>
                </a:solidFill>
                <a:latin typeface="Calibri" panose="020F0502020204030204" pitchFamily="34" charset="0"/>
              </a:rPr>
              <a:t>Stratified by study site and HIV status</a:t>
            </a:r>
          </a:p>
        </p:txBody>
      </p:sp>
    </p:spTree>
    <p:extLst>
      <p:ext uri="{BB962C8B-B14F-4D97-AF65-F5344CB8AC3E}">
        <p14:creationId xmlns:p14="http://schemas.microsoft.com/office/powerpoint/2010/main" val="36346030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REACT: Baseline Characteristics</a:t>
            </a:r>
          </a:p>
        </p:txBody>
      </p:sp>
      <p:sp>
        <p:nvSpPr>
          <p:cNvPr id="8" name="Text Box 15">
            <a:extLst>
              <a:ext uri="{FF2B5EF4-FFF2-40B4-BE49-F238E27FC236}">
                <a16:creationId xmlns:a16="http://schemas.microsoft.com/office/drawing/2014/main" id="{27A7520A-126C-F840-85EA-3903F72CB2C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Matthews. CROI 2020. Abstr 121. </a:t>
            </a:r>
            <a:endParaRPr lang="en-US" altLang="en-US" sz="1200" b="0" dirty="0">
              <a:solidFill>
                <a:schemeClr val="bg2"/>
              </a:solidFill>
              <a:latin typeface="Calibri" panose="020F0502020204030204" pitchFamily="34" charset="0"/>
              <a:cs typeface="+mn-cs"/>
            </a:endParaRPr>
          </a:p>
        </p:txBody>
      </p:sp>
      <p:grpSp>
        <p:nvGrpSpPr>
          <p:cNvPr id="28" name="Group 7">
            <a:extLst>
              <a:ext uri="{FF2B5EF4-FFF2-40B4-BE49-F238E27FC236}">
                <a16:creationId xmlns:a16="http://schemas.microsoft.com/office/drawing/2014/main" id="{30DAFFD6-BD05-8742-B4A9-96156F4447EB}"/>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3424B203-6E46-D94C-9BA9-4385CE64CB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2AE2463C-203F-3D49-ABCF-B61078F6F14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25" name="Group 3">
            <a:extLst>
              <a:ext uri="{FF2B5EF4-FFF2-40B4-BE49-F238E27FC236}">
                <a16:creationId xmlns:a16="http://schemas.microsoft.com/office/drawing/2014/main" id="{AD8721C4-0548-4E61-A22C-5D4C5731A6EE}"/>
              </a:ext>
            </a:extLst>
          </p:cNvPr>
          <p:cNvGraphicFramePr>
            <a:graphicFrameLocks/>
          </p:cNvGraphicFramePr>
          <p:nvPr>
            <p:extLst>
              <p:ext uri="{D42A27DB-BD31-4B8C-83A1-F6EECF244321}">
                <p14:modId xmlns:p14="http://schemas.microsoft.com/office/powerpoint/2010/main" val="1377835786"/>
              </p:ext>
            </p:extLst>
          </p:nvPr>
        </p:nvGraphicFramePr>
        <p:xfrm>
          <a:off x="719137" y="1601521"/>
          <a:ext cx="10787063" cy="4572048"/>
        </p:xfrm>
        <a:graphic>
          <a:graphicData uri="http://schemas.openxmlformats.org/drawingml/2006/table">
            <a:tbl>
              <a:tblPr/>
              <a:tblGrid>
                <a:gridCol w="3955256">
                  <a:extLst>
                    <a:ext uri="{9D8B030D-6E8A-4147-A177-3AD203B41FA5}">
                      <a16:colId xmlns:a16="http://schemas.microsoft.com/office/drawing/2014/main" val="20000"/>
                    </a:ext>
                  </a:extLst>
                </a:gridCol>
                <a:gridCol w="2337197">
                  <a:extLst>
                    <a:ext uri="{9D8B030D-6E8A-4147-A177-3AD203B41FA5}">
                      <a16:colId xmlns:a16="http://schemas.microsoft.com/office/drawing/2014/main" val="20001"/>
                    </a:ext>
                  </a:extLst>
                </a:gridCol>
                <a:gridCol w="2337197">
                  <a:extLst>
                    <a:ext uri="{9D8B030D-6E8A-4147-A177-3AD203B41FA5}">
                      <a16:colId xmlns:a16="http://schemas.microsoft.com/office/drawing/2014/main" val="20002"/>
                    </a:ext>
                  </a:extLst>
                </a:gridCol>
                <a:gridCol w="2157413">
                  <a:extLst>
                    <a:ext uri="{9D8B030D-6E8A-4147-A177-3AD203B41FA5}">
                      <a16:colId xmlns:a16="http://schemas.microsoft.com/office/drawing/2014/main" val="1213252114"/>
                    </a:ext>
                  </a:extLst>
                </a:gridCol>
              </a:tblGrid>
              <a:tr h="217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SOF/VEL 6 Wks (n =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SOF/VEL 12 Wks (n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Total (N =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17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rPr>
                        <a:t>98</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rPr>
                        <a:t>95</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600" dirty="0">
                          <a:solidFill>
                            <a:schemeClr val="bg1"/>
                          </a:solidFill>
                          <a:effectLst/>
                          <a:latin typeface="Calibri" panose="020F0502020204030204" pitchFamily="34" charset="0"/>
                          <a:ea typeface="Times New Roman" panose="02020603050405020304" pitchFamily="18" charset="0"/>
                        </a:rPr>
                        <a:t>96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7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HIV positive,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spcAft>
                          <a:spcPts val="0"/>
                        </a:spcAft>
                      </a:pPr>
                      <a:r>
                        <a:rPr lang="en-AU" sz="1600" kern="1200" dirty="0">
                          <a:solidFill>
                            <a:schemeClr val="bg1"/>
                          </a:solidFill>
                          <a:effectLst/>
                          <a:latin typeface="Calibri" panose="020F0502020204030204" pitchFamily="34" charset="0"/>
                          <a:cs typeface="+mn-cs"/>
                        </a:rPr>
                        <a:t>70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spcAft>
                          <a:spcPts val="0"/>
                        </a:spcAft>
                      </a:pPr>
                      <a:r>
                        <a:rPr lang="en-AU" sz="1600" kern="1200" dirty="0">
                          <a:solidFill>
                            <a:schemeClr val="bg1"/>
                          </a:solidFill>
                          <a:effectLst/>
                          <a:latin typeface="Calibri" panose="020F0502020204030204" pitchFamily="34" charset="0"/>
                          <a:cs typeface="+mn-cs"/>
                        </a:rPr>
                        <a:t>67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spcAft>
                          <a:spcPts val="0"/>
                        </a:spcAft>
                      </a:pPr>
                      <a:r>
                        <a:rPr lang="en-AU" sz="1600" kern="1200" dirty="0">
                          <a:solidFill>
                            <a:schemeClr val="bg1"/>
                          </a:solidFill>
                          <a:effectLst/>
                          <a:latin typeface="Calibri" panose="020F0502020204030204" pitchFamily="34" charset="0"/>
                          <a:cs typeface="+mn-cs"/>
                        </a:rPr>
                        <a:t>69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7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yrs (range)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(24-69)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(22-67)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(22-69)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 race,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7454511"/>
                  </a:ext>
                </a:extLst>
              </a:tr>
              <a:tr h="3759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Primary HCV infection,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HCV Reinfection,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92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Mode of HCV exposure,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Injecting drug use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Sexual (same sex)</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Sexual (opposite sex)</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138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36329142"/>
                  </a:ext>
                </a:extLst>
              </a:tr>
              <a:tr h="137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Estimated median HCV duration, wks (range)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(7-54)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(7-60)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(7-60)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6641425"/>
                  </a:ext>
                </a:extLst>
              </a:tr>
              <a:tr h="217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BL HCV RNA, log</a:t>
                      </a:r>
                      <a:r>
                        <a:rPr kumimoji="0" lang="en-AU" sz="1600" b="0" i="0" u="none" strike="noStrike" kern="1200" cap="none" normalizeH="0" baseline="-25000" dirty="0">
                          <a:ln>
                            <a:noFill/>
                          </a:ln>
                          <a:solidFill>
                            <a:schemeClr val="bg2">
                              <a:lumMod val="10000"/>
                            </a:schemeClr>
                          </a:solidFill>
                          <a:effectLst/>
                          <a:latin typeface="Calibri" panose="020F0502020204030204" pitchFamily="34" charset="0"/>
                          <a:ea typeface="+mn-ea"/>
                          <a:cs typeface="+mn-cs"/>
                        </a:rPr>
                        <a:t>10</a:t>
                      </a: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IU/mL (IQR)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(4.8-6.5)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(4.4-6.3)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(4.6-6.5)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0980965"/>
                  </a:ext>
                </a:extLst>
              </a:tr>
              <a:tr h="3759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Genotype,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1/2/3/4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68/0/16/16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62/5/1716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65/3/17/16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09581305"/>
                  </a:ext>
                </a:extLst>
              </a:tr>
            </a:tbl>
          </a:graphicData>
        </a:graphic>
      </p:graphicFrame>
    </p:spTree>
    <p:extLst>
      <p:ext uri="{BB962C8B-B14F-4D97-AF65-F5344CB8AC3E}">
        <p14:creationId xmlns:p14="http://schemas.microsoft.com/office/powerpoint/2010/main" val="3094801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DE008226-9FBE-4BB7-BAC6-F156E2ABD9B4}"/>
              </a:ext>
            </a:extLst>
          </p:cNvPr>
          <p:cNvSpPr/>
          <p:nvPr/>
        </p:nvSpPr>
        <p:spPr bwMode="auto">
          <a:xfrm>
            <a:off x="2604417" y="2976013"/>
            <a:ext cx="1422590" cy="23988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C5364E8-7B52-417E-9CB3-61315B73D6DA}"/>
              </a:ext>
            </a:extLst>
          </p:cNvPr>
          <p:cNvSpPr/>
          <p:nvPr/>
        </p:nvSpPr>
        <p:spPr bwMode="auto">
          <a:xfrm>
            <a:off x="4027093" y="2711134"/>
            <a:ext cx="1422590" cy="26556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1EC7FB26-C708-43EB-AE31-23F57700B9C0}"/>
              </a:ext>
            </a:extLst>
          </p:cNvPr>
          <p:cNvSpPr/>
          <p:nvPr/>
        </p:nvSpPr>
        <p:spPr bwMode="auto">
          <a:xfrm>
            <a:off x="6591656" y="2735179"/>
            <a:ext cx="1422590" cy="26316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79224CB1-F7BA-42BC-A720-520C7066020C}"/>
              </a:ext>
            </a:extLst>
          </p:cNvPr>
          <p:cNvSpPr/>
          <p:nvPr/>
        </p:nvSpPr>
        <p:spPr bwMode="auto">
          <a:xfrm>
            <a:off x="8013535" y="2485348"/>
            <a:ext cx="1422590" cy="28734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REACT: SVR12 by ITT and mITT</a:t>
            </a:r>
          </a:p>
        </p:txBody>
      </p:sp>
      <p:sp>
        <p:nvSpPr>
          <p:cNvPr id="8" name="Text Box 15">
            <a:extLst>
              <a:ext uri="{FF2B5EF4-FFF2-40B4-BE49-F238E27FC236}">
                <a16:creationId xmlns:a16="http://schemas.microsoft.com/office/drawing/2014/main" id="{27A7520A-126C-F840-85EA-3903F72CB2C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Matthews. CROI 2020. Abstr 121. </a:t>
            </a:r>
            <a:endParaRPr lang="en-US" altLang="en-US" sz="1200" b="0" dirty="0">
              <a:solidFill>
                <a:schemeClr val="bg2"/>
              </a:solidFill>
              <a:latin typeface="Calibri" panose="020F0502020204030204" pitchFamily="34" charset="0"/>
              <a:cs typeface="+mn-cs"/>
            </a:endParaRPr>
          </a:p>
        </p:txBody>
      </p:sp>
      <p:grpSp>
        <p:nvGrpSpPr>
          <p:cNvPr id="28" name="Group 7">
            <a:extLst>
              <a:ext uri="{FF2B5EF4-FFF2-40B4-BE49-F238E27FC236}">
                <a16:creationId xmlns:a16="http://schemas.microsoft.com/office/drawing/2014/main" id="{30DAFFD6-BD05-8742-B4A9-96156F4447EB}"/>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3424B203-6E46-D94C-9BA9-4385CE64CB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2AE2463C-203F-3D49-ABCF-B61078F6F14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8" name="TextBox 17">
            <a:extLst>
              <a:ext uri="{FF2B5EF4-FFF2-40B4-BE49-F238E27FC236}">
                <a16:creationId xmlns:a16="http://schemas.microsoft.com/office/drawing/2014/main" id="{0998CE24-2AAE-43D1-86C3-B85177E8BB87}"/>
              </a:ext>
            </a:extLst>
          </p:cNvPr>
          <p:cNvSpPr txBox="1"/>
          <p:nvPr/>
        </p:nvSpPr>
        <p:spPr>
          <a:xfrm>
            <a:off x="8441296" y="2658371"/>
            <a:ext cx="641131"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sz="1600" i="0" u="none" strike="noStrike" kern="1200" cap="none" spc="0" normalizeH="0" baseline="0" noProof="0" dirty="0">
                <a:ln>
                  <a:noFill/>
                </a:ln>
                <a:effectLst/>
                <a:uLnTx/>
                <a:uFillTx/>
                <a:latin typeface="Calibri" panose="020F0502020204030204" pitchFamily="34" charset="0"/>
                <a:ea typeface="ヒラギノ角ゴ Pro W3" charset="-128"/>
                <a:cs typeface="+mn-cs"/>
              </a:rPr>
              <a:t>98%</a:t>
            </a:r>
          </a:p>
        </p:txBody>
      </p:sp>
      <p:sp>
        <p:nvSpPr>
          <p:cNvPr id="19" name="Rectangle 18">
            <a:extLst>
              <a:ext uri="{FF2B5EF4-FFF2-40B4-BE49-F238E27FC236}">
                <a16:creationId xmlns:a16="http://schemas.microsoft.com/office/drawing/2014/main" id="{70E39D6F-0C1D-4681-B92B-369B97BEB639}"/>
              </a:ext>
            </a:extLst>
          </p:cNvPr>
          <p:cNvSpPr/>
          <p:nvPr/>
        </p:nvSpPr>
        <p:spPr>
          <a:xfrm>
            <a:off x="609759" y="5848326"/>
            <a:ext cx="10999423" cy="307777"/>
          </a:xfrm>
          <a:prstGeom prst="rect">
            <a:avLst/>
          </a:prstGeom>
        </p:spPr>
        <p:txBody>
          <a:bodyPr wrap="square">
            <a:spAutoFit/>
          </a:bodyPr>
          <a:lstStyle/>
          <a:p>
            <a:pPr indent="-342900" algn="just">
              <a:defRPr/>
            </a:pPr>
            <a:r>
              <a:rPr lang="en-US" sz="1400" b="0" dirty="0">
                <a:solidFill>
                  <a:prstClr val="black"/>
                </a:solidFill>
                <a:latin typeface="Calibri" panose="020F0502020204030204" pitchFamily="34" charset="0"/>
                <a:ea typeface="ヒラギノ角ゴ Pro W3" charset="-128"/>
              </a:rPr>
              <a:t>*mITT: full analysis set but excluding </a:t>
            </a:r>
            <a:r>
              <a:rPr lang="en-AU" sz="1400" b="0" dirty="0">
                <a:solidFill>
                  <a:prstClr val="black"/>
                </a:solidFill>
                <a:latin typeface="Calibri" panose="020F0502020204030204" pitchFamily="34" charset="0"/>
                <a:ea typeface="ヒラギノ角ゴ Pro W3" charset="-128"/>
              </a:rPr>
              <a:t>nonvirologic reasons for treatment failure (death [n = 2], LTFU [n = 5]) and confirmed reinfection (n = 5).</a:t>
            </a:r>
          </a:p>
        </p:txBody>
      </p:sp>
      <p:sp>
        <p:nvSpPr>
          <p:cNvPr id="7" name="Rectangle 6">
            <a:extLst>
              <a:ext uri="{FF2B5EF4-FFF2-40B4-BE49-F238E27FC236}">
                <a16:creationId xmlns:a16="http://schemas.microsoft.com/office/drawing/2014/main" id="{3087D4FB-D4DB-4C14-9159-E9340D9409CB}"/>
              </a:ext>
            </a:extLst>
          </p:cNvPr>
          <p:cNvSpPr/>
          <p:nvPr/>
        </p:nvSpPr>
        <p:spPr bwMode="auto">
          <a:xfrm>
            <a:off x="9866541" y="1708507"/>
            <a:ext cx="146304" cy="1463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TextBox 20">
            <a:extLst>
              <a:ext uri="{FF2B5EF4-FFF2-40B4-BE49-F238E27FC236}">
                <a16:creationId xmlns:a16="http://schemas.microsoft.com/office/drawing/2014/main" id="{2C086FDA-5B4C-4052-B9EB-3E7E5D851AA4}"/>
              </a:ext>
            </a:extLst>
          </p:cNvPr>
          <p:cNvSpPr txBox="1"/>
          <p:nvPr/>
        </p:nvSpPr>
        <p:spPr bwMode="auto">
          <a:xfrm>
            <a:off x="10067221" y="1612382"/>
            <a:ext cx="1402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SOF/VEL 6 wks</a:t>
            </a:r>
          </a:p>
        </p:txBody>
      </p:sp>
      <p:sp>
        <p:nvSpPr>
          <p:cNvPr id="27" name="Rectangle 26">
            <a:extLst>
              <a:ext uri="{FF2B5EF4-FFF2-40B4-BE49-F238E27FC236}">
                <a16:creationId xmlns:a16="http://schemas.microsoft.com/office/drawing/2014/main" id="{F45775EA-14DF-454C-8C2D-2678261DC80D}"/>
              </a:ext>
            </a:extLst>
          </p:cNvPr>
          <p:cNvSpPr/>
          <p:nvPr/>
        </p:nvSpPr>
        <p:spPr bwMode="auto">
          <a:xfrm>
            <a:off x="9866541" y="2062884"/>
            <a:ext cx="146304" cy="1463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TextBox 30">
            <a:extLst>
              <a:ext uri="{FF2B5EF4-FFF2-40B4-BE49-F238E27FC236}">
                <a16:creationId xmlns:a16="http://schemas.microsoft.com/office/drawing/2014/main" id="{0A0B4186-0BCE-4195-B358-47A2E44A4A5C}"/>
              </a:ext>
            </a:extLst>
          </p:cNvPr>
          <p:cNvSpPr txBox="1"/>
          <p:nvPr/>
        </p:nvSpPr>
        <p:spPr bwMode="auto">
          <a:xfrm>
            <a:off x="10067221" y="1966759"/>
            <a:ext cx="15066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SOF/VEL 12 wks</a:t>
            </a:r>
          </a:p>
        </p:txBody>
      </p:sp>
      <p:sp>
        <p:nvSpPr>
          <p:cNvPr id="33" name="TextBox 32">
            <a:extLst>
              <a:ext uri="{FF2B5EF4-FFF2-40B4-BE49-F238E27FC236}">
                <a16:creationId xmlns:a16="http://schemas.microsoft.com/office/drawing/2014/main" id="{81056861-408C-41CC-9455-C4D4D76DCC06}"/>
              </a:ext>
            </a:extLst>
          </p:cNvPr>
          <p:cNvSpPr txBox="1"/>
          <p:nvPr/>
        </p:nvSpPr>
        <p:spPr bwMode="auto">
          <a:xfrm>
            <a:off x="2596102" y="1713805"/>
            <a:ext cx="27976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Difference: -9.2% </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(95% CI: -18.9 to 0.5;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.063)</a:t>
            </a:r>
          </a:p>
        </p:txBody>
      </p:sp>
      <p:sp>
        <p:nvSpPr>
          <p:cNvPr id="34" name="TextBox 33">
            <a:extLst>
              <a:ext uri="{FF2B5EF4-FFF2-40B4-BE49-F238E27FC236}">
                <a16:creationId xmlns:a16="http://schemas.microsoft.com/office/drawing/2014/main" id="{44BAB382-3200-43A1-B63A-8170AEFD5ECF}"/>
              </a:ext>
            </a:extLst>
          </p:cNvPr>
          <p:cNvSpPr txBox="1"/>
          <p:nvPr/>
        </p:nvSpPr>
        <p:spPr bwMode="auto">
          <a:xfrm>
            <a:off x="1118637" y="5006628"/>
            <a:ext cx="652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n/N =</a:t>
            </a:r>
          </a:p>
        </p:txBody>
      </p:sp>
      <p:sp>
        <p:nvSpPr>
          <p:cNvPr id="35" name="TextBox 34">
            <a:extLst>
              <a:ext uri="{FF2B5EF4-FFF2-40B4-BE49-F238E27FC236}">
                <a16:creationId xmlns:a16="http://schemas.microsoft.com/office/drawing/2014/main" id="{5044BFC7-A9D2-4E44-965D-C9590C1DE000}"/>
              </a:ext>
            </a:extLst>
          </p:cNvPr>
          <p:cNvSpPr txBox="1"/>
          <p:nvPr/>
        </p:nvSpPr>
        <p:spPr bwMode="auto">
          <a:xfrm rot="16200000">
            <a:off x="361785" y="3710739"/>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39" name="TextBox 38">
            <a:extLst>
              <a:ext uri="{FF2B5EF4-FFF2-40B4-BE49-F238E27FC236}">
                <a16:creationId xmlns:a16="http://schemas.microsoft.com/office/drawing/2014/main" id="{A922F040-AF86-4319-AA92-63C45EFA2071}"/>
              </a:ext>
            </a:extLst>
          </p:cNvPr>
          <p:cNvSpPr txBox="1"/>
          <p:nvPr/>
        </p:nvSpPr>
        <p:spPr bwMode="auto">
          <a:xfrm>
            <a:off x="6617188" y="1713805"/>
            <a:ext cx="27976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Difference: -8.8% </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(95% CI: -15.6 to -1.2;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.021)</a:t>
            </a:r>
          </a:p>
        </p:txBody>
      </p:sp>
      <p:sp>
        <p:nvSpPr>
          <p:cNvPr id="40" name="TextBox 39">
            <a:extLst>
              <a:ext uri="{FF2B5EF4-FFF2-40B4-BE49-F238E27FC236}">
                <a16:creationId xmlns:a16="http://schemas.microsoft.com/office/drawing/2014/main" id="{6F64B312-ECB2-408A-9CD3-4F98DEA4DB3F}"/>
              </a:ext>
            </a:extLst>
          </p:cNvPr>
          <p:cNvSpPr txBox="1"/>
          <p:nvPr/>
        </p:nvSpPr>
        <p:spPr bwMode="auto">
          <a:xfrm>
            <a:off x="2589676" y="3767507"/>
            <a:ext cx="1455207" cy="95410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400" b="0" dirty="0">
                <a:latin typeface="Calibri" panose="020F0502020204030204" pitchFamily="34" charset="0"/>
              </a:rPr>
              <a:t>Relapse: n = 9</a:t>
            </a:r>
          </a:p>
          <a:p>
            <a:pPr algn="ctr">
              <a:lnSpc>
                <a:spcPct val="100000"/>
              </a:lnSpc>
              <a:spcBef>
                <a:spcPts val="0"/>
              </a:spcBef>
              <a:spcAft>
                <a:spcPct val="0"/>
              </a:spcAft>
              <a:buClrTx/>
              <a:buFontTx/>
              <a:buNone/>
            </a:pPr>
            <a:r>
              <a:rPr lang="en-US" sz="1400" b="0" dirty="0">
                <a:latin typeface="Calibri" panose="020F0502020204030204" pitchFamily="34" charset="0"/>
              </a:rPr>
              <a:t>Reinfection: n = 3</a:t>
            </a:r>
          </a:p>
          <a:p>
            <a:pPr algn="ctr">
              <a:lnSpc>
                <a:spcPct val="100000"/>
              </a:lnSpc>
              <a:spcBef>
                <a:spcPts val="0"/>
              </a:spcBef>
              <a:spcAft>
                <a:spcPct val="0"/>
              </a:spcAft>
              <a:buClrTx/>
              <a:buFontTx/>
              <a:buNone/>
            </a:pPr>
            <a:r>
              <a:rPr lang="en-US" sz="1400" b="0" dirty="0">
                <a:latin typeface="Calibri" panose="020F0502020204030204" pitchFamily="34" charset="0"/>
              </a:rPr>
              <a:t>Death: n = 2</a:t>
            </a:r>
          </a:p>
          <a:p>
            <a:pPr algn="ctr">
              <a:lnSpc>
                <a:spcPct val="100000"/>
              </a:lnSpc>
              <a:spcBef>
                <a:spcPts val="0"/>
              </a:spcBef>
              <a:spcAft>
                <a:spcPct val="0"/>
              </a:spcAft>
              <a:buClrTx/>
              <a:buFontTx/>
              <a:buNone/>
            </a:pPr>
            <a:r>
              <a:rPr lang="en-US" sz="1400" b="0" dirty="0">
                <a:latin typeface="Calibri" panose="020F0502020204030204" pitchFamily="34" charset="0"/>
              </a:rPr>
              <a:t>LTFU: n = 3</a:t>
            </a:r>
          </a:p>
        </p:txBody>
      </p:sp>
      <p:sp>
        <p:nvSpPr>
          <p:cNvPr id="41" name="TextBox 40">
            <a:extLst>
              <a:ext uri="{FF2B5EF4-FFF2-40B4-BE49-F238E27FC236}">
                <a16:creationId xmlns:a16="http://schemas.microsoft.com/office/drawing/2014/main" id="{D2DE4265-597C-4753-BAB8-74BC3EDB15C5}"/>
              </a:ext>
            </a:extLst>
          </p:cNvPr>
          <p:cNvSpPr txBox="1"/>
          <p:nvPr/>
        </p:nvSpPr>
        <p:spPr bwMode="auto">
          <a:xfrm>
            <a:off x="4017799" y="3434446"/>
            <a:ext cx="1455206" cy="73866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400" b="0" dirty="0">
                <a:latin typeface="Calibri" panose="020F0502020204030204" pitchFamily="34" charset="0"/>
              </a:rPr>
              <a:t>Relapse: n = 2</a:t>
            </a:r>
          </a:p>
          <a:p>
            <a:pPr algn="ctr">
              <a:lnSpc>
                <a:spcPct val="100000"/>
              </a:lnSpc>
              <a:spcBef>
                <a:spcPts val="0"/>
              </a:spcBef>
              <a:spcAft>
                <a:spcPct val="0"/>
              </a:spcAft>
              <a:buClrTx/>
              <a:buFontTx/>
              <a:buNone/>
            </a:pPr>
            <a:r>
              <a:rPr lang="en-US" sz="1400" b="0" dirty="0">
                <a:latin typeface="Calibri" panose="020F0502020204030204" pitchFamily="34" charset="0"/>
              </a:rPr>
              <a:t>Reinfection: n = 2</a:t>
            </a:r>
          </a:p>
          <a:p>
            <a:pPr algn="ctr">
              <a:lnSpc>
                <a:spcPct val="100000"/>
              </a:lnSpc>
              <a:spcBef>
                <a:spcPts val="0"/>
              </a:spcBef>
              <a:spcAft>
                <a:spcPct val="0"/>
              </a:spcAft>
              <a:buClrTx/>
              <a:buFontTx/>
              <a:buNone/>
            </a:pPr>
            <a:r>
              <a:rPr lang="en-US" sz="1400" b="0" dirty="0">
                <a:latin typeface="Calibri" panose="020F0502020204030204" pitchFamily="34" charset="0"/>
              </a:rPr>
              <a:t>LTFU: n = 5</a:t>
            </a:r>
          </a:p>
        </p:txBody>
      </p:sp>
      <p:sp>
        <p:nvSpPr>
          <p:cNvPr id="47" name="TextBox 46">
            <a:extLst>
              <a:ext uri="{FF2B5EF4-FFF2-40B4-BE49-F238E27FC236}">
                <a16:creationId xmlns:a16="http://schemas.microsoft.com/office/drawing/2014/main" id="{5F5D48DC-EB41-48C7-AFB0-6BC354B62F85}"/>
              </a:ext>
            </a:extLst>
          </p:cNvPr>
          <p:cNvSpPr txBox="1"/>
          <p:nvPr/>
        </p:nvSpPr>
        <p:spPr bwMode="auto">
          <a:xfrm>
            <a:off x="3470294" y="5437121"/>
            <a:ext cx="1135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SVR12 ITT</a:t>
            </a:r>
          </a:p>
        </p:txBody>
      </p:sp>
      <p:sp>
        <p:nvSpPr>
          <p:cNvPr id="48" name="TextBox 47">
            <a:extLst>
              <a:ext uri="{FF2B5EF4-FFF2-40B4-BE49-F238E27FC236}">
                <a16:creationId xmlns:a16="http://schemas.microsoft.com/office/drawing/2014/main" id="{0E9036E3-39B2-4C0E-8627-4432514618CB}"/>
              </a:ext>
            </a:extLst>
          </p:cNvPr>
          <p:cNvSpPr txBox="1"/>
          <p:nvPr/>
        </p:nvSpPr>
        <p:spPr bwMode="auto">
          <a:xfrm>
            <a:off x="7310672" y="5437121"/>
            <a:ext cx="1438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SVR12 mITT*</a:t>
            </a:r>
          </a:p>
        </p:txBody>
      </p:sp>
      <p:sp>
        <p:nvSpPr>
          <p:cNvPr id="49" name="TextBox 48">
            <a:extLst>
              <a:ext uri="{FF2B5EF4-FFF2-40B4-BE49-F238E27FC236}">
                <a16:creationId xmlns:a16="http://schemas.microsoft.com/office/drawing/2014/main" id="{5BAE7DD6-B087-4247-8250-FFD4A2315E1A}"/>
              </a:ext>
            </a:extLst>
          </p:cNvPr>
          <p:cNvSpPr txBox="1"/>
          <p:nvPr/>
        </p:nvSpPr>
        <p:spPr bwMode="auto">
          <a:xfrm>
            <a:off x="1377719" y="4033325"/>
            <a:ext cx="404680" cy="35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A4E670B3-BC99-41D4-BDD7-C9BE38FAAB36}"/>
              </a:ext>
            </a:extLst>
          </p:cNvPr>
          <p:cNvSpPr txBox="1"/>
          <p:nvPr/>
        </p:nvSpPr>
        <p:spPr bwMode="auto">
          <a:xfrm>
            <a:off x="1377719" y="4622571"/>
            <a:ext cx="404680" cy="35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8D376252-8ED5-4B21-94CE-61DF64ED4C04}"/>
              </a:ext>
            </a:extLst>
          </p:cNvPr>
          <p:cNvSpPr txBox="1"/>
          <p:nvPr/>
        </p:nvSpPr>
        <p:spPr bwMode="auto">
          <a:xfrm>
            <a:off x="1490819" y="5211817"/>
            <a:ext cx="291581" cy="35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52" name="Group 51">
            <a:extLst>
              <a:ext uri="{FF2B5EF4-FFF2-40B4-BE49-F238E27FC236}">
                <a16:creationId xmlns:a16="http://schemas.microsoft.com/office/drawing/2014/main" id="{D4B7F865-9694-4E71-9AEC-58CFAE8A4B51}"/>
              </a:ext>
            </a:extLst>
          </p:cNvPr>
          <p:cNvGrpSpPr/>
          <p:nvPr/>
        </p:nvGrpSpPr>
        <p:grpSpPr>
          <a:xfrm>
            <a:off x="1703741" y="2451847"/>
            <a:ext cx="75344" cy="2922055"/>
            <a:chOff x="1876653" y="1686065"/>
            <a:chExt cx="74378" cy="3634653"/>
          </a:xfrm>
        </p:grpSpPr>
        <p:cxnSp>
          <p:nvCxnSpPr>
            <p:cNvPr id="77" name="Straight Connector 76">
              <a:extLst>
                <a:ext uri="{FF2B5EF4-FFF2-40B4-BE49-F238E27FC236}">
                  <a16:creationId xmlns:a16="http://schemas.microsoft.com/office/drawing/2014/main" id="{E804C78B-BB3A-489B-BAA0-4F424B69DF1B}"/>
                </a:ext>
              </a:extLst>
            </p:cNvPr>
            <p:cNvCxnSpPr/>
            <p:nvPr/>
          </p:nvCxnSpPr>
          <p:spPr bwMode="auto">
            <a:xfrm flipH="1">
              <a:off x="1876653" y="3849822"/>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1E1CBBF-F7CB-4BF3-81CD-C561589E6824}"/>
                </a:ext>
              </a:extLst>
            </p:cNvPr>
            <p:cNvCxnSpPr/>
            <p:nvPr/>
          </p:nvCxnSpPr>
          <p:spPr bwMode="auto">
            <a:xfrm flipH="1">
              <a:off x="1876653" y="4610920"/>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0A282AE-6BC1-440C-B2A6-F2BEEA7323B0}"/>
                </a:ext>
              </a:extLst>
            </p:cNvPr>
            <p:cNvCxnSpPr/>
            <p:nvPr/>
          </p:nvCxnSpPr>
          <p:spPr bwMode="auto">
            <a:xfrm flipH="1">
              <a:off x="1876653" y="5320718"/>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699AE8A-FEF8-4395-B102-398C61E5E853}"/>
                </a:ext>
              </a:extLst>
            </p:cNvPr>
            <p:cNvCxnSpPr/>
            <p:nvPr/>
          </p:nvCxnSpPr>
          <p:spPr bwMode="auto">
            <a:xfrm flipH="1">
              <a:off x="1876653" y="1686065"/>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B38338D-9EFC-4075-84DD-FE22A90B4FDC}"/>
                </a:ext>
              </a:extLst>
            </p:cNvPr>
            <p:cNvCxnSpPr/>
            <p:nvPr/>
          </p:nvCxnSpPr>
          <p:spPr bwMode="auto">
            <a:xfrm flipH="1">
              <a:off x="1876653" y="2452243"/>
              <a:ext cx="7437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A0EEE64-FEF3-4949-9A4E-A1BB06D13510}"/>
                </a:ext>
              </a:extLst>
            </p:cNvPr>
            <p:cNvCxnSpPr/>
            <p:nvPr/>
          </p:nvCxnSpPr>
          <p:spPr bwMode="auto">
            <a:xfrm flipH="1">
              <a:off x="1876653" y="3162041"/>
              <a:ext cx="74378" cy="0"/>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A8BBE9B6-51F0-4F4B-BA6F-751A288D21C3}"/>
              </a:ext>
            </a:extLst>
          </p:cNvPr>
          <p:cNvSpPr txBox="1"/>
          <p:nvPr/>
        </p:nvSpPr>
        <p:spPr bwMode="auto">
          <a:xfrm>
            <a:off x="1263476" y="2301828"/>
            <a:ext cx="517780" cy="35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A0BCE07D-E87C-4B71-AE05-3F1A102C7760}"/>
              </a:ext>
            </a:extLst>
          </p:cNvPr>
          <p:cNvSpPr txBox="1"/>
          <p:nvPr/>
        </p:nvSpPr>
        <p:spPr bwMode="auto">
          <a:xfrm>
            <a:off x="1374292" y="2917247"/>
            <a:ext cx="404680" cy="35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5" name="TextBox 54">
            <a:extLst>
              <a:ext uri="{FF2B5EF4-FFF2-40B4-BE49-F238E27FC236}">
                <a16:creationId xmlns:a16="http://schemas.microsoft.com/office/drawing/2014/main" id="{7B4E9A14-A710-47D1-BCCB-3F2E7DE0965E}"/>
              </a:ext>
            </a:extLst>
          </p:cNvPr>
          <p:cNvSpPr txBox="1"/>
          <p:nvPr/>
        </p:nvSpPr>
        <p:spPr bwMode="auto">
          <a:xfrm>
            <a:off x="1373247" y="3460161"/>
            <a:ext cx="404680" cy="35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nvGrpSpPr>
          <p:cNvPr id="56" name="Group 55">
            <a:extLst>
              <a:ext uri="{FF2B5EF4-FFF2-40B4-BE49-F238E27FC236}">
                <a16:creationId xmlns:a16="http://schemas.microsoft.com/office/drawing/2014/main" id="{5224BB5B-F598-4C7F-922A-002CFAB0CC4F}"/>
              </a:ext>
            </a:extLst>
          </p:cNvPr>
          <p:cNvGrpSpPr/>
          <p:nvPr/>
        </p:nvGrpSpPr>
        <p:grpSpPr>
          <a:xfrm>
            <a:off x="1783519" y="5373443"/>
            <a:ext cx="8543446" cy="96870"/>
            <a:chOff x="1938671" y="5318068"/>
            <a:chExt cx="3694176" cy="51767"/>
          </a:xfrm>
        </p:grpSpPr>
        <p:cxnSp>
          <p:nvCxnSpPr>
            <p:cNvPr id="73" name="Straight Connector 72">
              <a:extLst>
                <a:ext uri="{FF2B5EF4-FFF2-40B4-BE49-F238E27FC236}">
                  <a16:creationId xmlns:a16="http://schemas.microsoft.com/office/drawing/2014/main" id="{2FDE471F-FF14-4EDD-B4A0-895B43730CB3}"/>
                </a:ext>
              </a:extLst>
            </p:cNvPr>
            <p:cNvCxnSpPr/>
            <p:nvPr/>
          </p:nvCxnSpPr>
          <p:spPr bwMode="auto">
            <a:xfrm rot="5400000" flipH="1">
              <a:off x="5606963" y="5343952"/>
              <a:ext cx="51767"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E6BBC2C-7D0D-4488-B92E-C4158AD62D88}"/>
                </a:ext>
              </a:extLst>
            </p:cNvPr>
            <p:cNvCxnSpPr/>
            <p:nvPr/>
          </p:nvCxnSpPr>
          <p:spPr bwMode="auto">
            <a:xfrm rot="5400000" flipH="1">
              <a:off x="3759875" y="5343952"/>
              <a:ext cx="51767"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4DE29EE-4155-42FF-8E5F-FED7A8364FE6}"/>
                </a:ext>
              </a:extLst>
            </p:cNvPr>
            <p:cNvCxnSpPr/>
            <p:nvPr/>
          </p:nvCxnSpPr>
          <p:spPr bwMode="auto">
            <a:xfrm rot="5400000" flipH="1">
              <a:off x="1912787" y="5343952"/>
              <a:ext cx="51767" cy="0"/>
            </a:xfrm>
            <a:prstGeom prst="line">
              <a:avLst/>
            </a:prstGeom>
            <a:noFill/>
            <a:ln w="28575" cap="flat" cmpd="sng" algn="ctr">
              <a:solidFill>
                <a:schemeClr val="bg1"/>
              </a:solidFill>
              <a:prstDash val="solid"/>
              <a:round/>
              <a:headEnd type="none" w="med" len="med"/>
              <a:tailEnd type="none" w="med" len="med"/>
            </a:ln>
            <a:effectLst/>
          </p:spPr>
        </p:cxnSp>
      </p:grpSp>
      <p:sp>
        <p:nvSpPr>
          <p:cNvPr id="72" name="Freeform: Shape 71">
            <a:extLst>
              <a:ext uri="{FF2B5EF4-FFF2-40B4-BE49-F238E27FC236}">
                <a16:creationId xmlns:a16="http://schemas.microsoft.com/office/drawing/2014/main" id="{809AA603-9EF4-4398-9FE1-73DF368D63BC}"/>
              </a:ext>
            </a:extLst>
          </p:cNvPr>
          <p:cNvSpPr/>
          <p:nvPr/>
        </p:nvSpPr>
        <p:spPr bwMode="auto">
          <a:xfrm>
            <a:off x="1779087" y="2452926"/>
            <a:ext cx="8547877" cy="2922054"/>
          </a:xfrm>
          <a:custGeom>
            <a:avLst/>
            <a:gdLst>
              <a:gd name="connsiteX0" fmla="*/ 7568119 w 7568119"/>
              <a:gd name="connsiteY0" fmla="*/ 3618690 h 3618690"/>
              <a:gd name="connsiteX1" fmla="*/ 0 w 7568119"/>
              <a:gd name="connsiteY1" fmla="*/ 3618690 h 3618690"/>
              <a:gd name="connsiteX2" fmla="*/ 0 w 7568119"/>
              <a:gd name="connsiteY2" fmla="*/ 0 h 3618690"/>
            </a:gdLst>
            <a:ahLst/>
            <a:cxnLst>
              <a:cxn ang="0">
                <a:pos x="connsiteX0" y="connsiteY0"/>
              </a:cxn>
              <a:cxn ang="0">
                <a:pos x="connsiteX1" y="connsiteY1"/>
              </a:cxn>
              <a:cxn ang="0">
                <a:pos x="connsiteX2" y="connsiteY2"/>
              </a:cxn>
            </a:cxnLst>
            <a:rect l="l" t="t" r="r" b="b"/>
            <a:pathLst>
              <a:path w="7568119" h="3618690">
                <a:moveTo>
                  <a:pt x="7568119" y="3618690"/>
                </a:moveTo>
                <a:lnTo>
                  <a:pt x="0" y="3618690"/>
                </a:lnTo>
                <a:lnTo>
                  <a:pt x="0" y="0"/>
                </a:lnTo>
              </a:path>
            </a:pathLst>
          </a:custGeom>
          <a:noFill/>
          <a:ln w="28575">
            <a:solidFill>
              <a:schemeClr val="bg1"/>
            </a:solidFill>
            <a:miter lim="800000"/>
            <a:headEnd/>
            <a:tailEnd/>
          </a:ln>
        </p:spPr>
        <p:txBody>
          <a:bodyPr rtlCol="0" anchor="ctr"/>
          <a:lstStyle/>
          <a:p>
            <a:pPr algn="ctr"/>
            <a:endParaRPr lang="en-US" dirty="0"/>
          </a:p>
        </p:txBody>
      </p:sp>
      <p:sp>
        <p:nvSpPr>
          <p:cNvPr id="83" name="TextBox 82">
            <a:extLst>
              <a:ext uri="{FF2B5EF4-FFF2-40B4-BE49-F238E27FC236}">
                <a16:creationId xmlns:a16="http://schemas.microsoft.com/office/drawing/2014/main" id="{3EE41306-95AF-4E13-BA92-1F0D38A85A30}"/>
              </a:ext>
            </a:extLst>
          </p:cNvPr>
          <p:cNvSpPr txBox="1"/>
          <p:nvPr/>
        </p:nvSpPr>
        <p:spPr bwMode="auto">
          <a:xfrm>
            <a:off x="6694429" y="3511738"/>
            <a:ext cx="1286699"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400" b="0" dirty="0">
                <a:latin typeface="Calibri" panose="020F0502020204030204" pitchFamily="34" charset="0"/>
              </a:rPr>
              <a:t>Relapse: n = 10</a:t>
            </a:r>
          </a:p>
        </p:txBody>
      </p:sp>
      <p:sp>
        <p:nvSpPr>
          <p:cNvPr id="84" name="TextBox 83">
            <a:extLst>
              <a:ext uri="{FF2B5EF4-FFF2-40B4-BE49-F238E27FC236}">
                <a16:creationId xmlns:a16="http://schemas.microsoft.com/office/drawing/2014/main" id="{EB2992E2-9716-4F78-81D4-880909FE6A06}"/>
              </a:ext>
            </a:extLst>
          </p:cNvPr>
          <p:cNvSpPr txBox="1"/>
          <p:nvPr/>
        </p:nvSpPr>
        <p:spPr bwMode="auto">
          <a:xfrm>
            <a:off x="8134537" y="3479316"/>
            <a:ext cx="1195327"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400" b="0" dirty="0">
                <a:latin typeface="Calibri" panose="020F0502020204030204" pitchFamily="34" charset="0"/>
              </a:rPr>
              <a:t>Relapse: n = 2</a:t>
            </a:r>
          </a:p>
        </p:txBody>
      </p:sp>
      <p:sp>
        <p:nvSpPr>
          <p:cNvPr id="85" name="TextBox 84">
            <a:extLst>
              <a:ext uri="{FF2B5EF4-FFF2-40B4-BE49-F238E27FC236}">
                <a16:creationId xmlns:a16="http://schemas.microsoft.com/office/drawing/2014/main" id="{42F84E1C-6FF7-42AD-84B8-ACE6D4A373FE}"/>
              </a:ext>
            </a:extLst>
          </p:cNvPr>
          <p:cNvSpPr txBox="1"/>
          <p:nvPr/>
        </p:nvSpPr>
        <p:spPr>
          <a:xfrm>
            <a:off x="6993149" y="2992640"/>
            <a:ext cx="641131"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sz="1600" i="0" u="none" strike="noStrike" kern="1200" cap="none" spc="0" normalizeH="0" baseline="0" noProof="0" dirty="0">
                <a:ln>
                  <a:noFill/>
                </a:ln>
                <a:effectLst/>
                <a:uLnTx/>
                <a:uFillTx/>
                <a:latin typeface="Calibri" panose="020F0502020204030204" pitchFamily="34" charset="0"/>
                <a:ea typeface="ヒラギノ角ゴ Pro W3" charset="-128"/>
                <a:cs typeface="+mn-cs"/>
              </a:rPr>
              <a:t>89%</a:t>
            </a:r>
          </a:p>
        </p:txBody>
      </p:sp>
      <p:sp>
        <p:nvSpPr>
          <p:cNvPr id="86" name="TextBox 85">
            <a:extLst>
              <a:ext uri="{FF2B5EF4-FFF2-40B4-BE49-F238E27FC236}">
                <a16:creationId xmlns:a16="http://schemas.microsoft.com/office/drawing/2014/main" id="{C06CCD7A-8F03-4CBB-A286-8F89F10CA0B3}"/>
              </a:ext>
            </a:extLst>
          </p:cNvPr>
          <p:cNvSpPr txBox="1"/>
          <p:nvPr/>
        </p:nvSpPr>
        <p:spPr bwMode="auto">
          <a:xfrm>
            <a:off x="3056437" y="3204426"/>
            <a:ext cx="542136" cy="33855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600" dirty="0">
                <a:latin typeface="Calibri" panose="020F0502020204030204" pitchFamily="34" charset="0"/>
              </a:rPr>
              <a:t>82%</a:t>
            </a:r>
          </a:p>
        </p:txBody>
      </p:sp>
      <p:sp>
        <p:nvSpPr>
          <p:cNvPr id="87" name="TextBox 86">
            <a:extLst>
              <a:ext uri="{FF2B5EF4-FFF2-40B4-BE49-F238E27FC236}">
                <a16:creationId xmlns:a16="http://schemas.microsoft.com/office/drawing/2014/main" id="{FCCC0897-D36B-4020-B1FA-257261ADBE75}"/>
              </a:ext>
            </a:extLst>
          </p:cNvPr>
          <p:cNvSpPr txBox="1"/>
          <p:nvPr/>
        </p:nvSpPr>
        <p:spPr bwMode="auto">
          <a:xfrm>
            <a:off x="3030663" y="5022017"/>
            <a:ext cx="619080"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400" b="0" dirty="0">
                <a:latin typeface="Calibri" panose="020F0502020204030204" pitchFamily="34" charset="0"/>
              </a:rPr>
              <a:t>76/93</a:t>
            </a:r>
          </a:p>
        </p:txBody>
      </p:sp>
      <p:sp>
        <p:nvSpPr>
          <p:cNvPr id="88" name="TextBox 87">
            <a:extLst>
              <a:ext uri="{FF2B5EF4-FFF2-40B4-BE49-F238E27FC236}">
                <a16:creationId xmlns:a16="http://schemas.microsoft.com/office/drawing/2014/main" id="{E38D4FDA-EE75-4B4F-A063-F82075EB7527}"/>
              </a:ext>
            </a:extLst>
          </p:cNvPr>
          <p:cNvSpPr txBox="1"/>
          <p:nvPr/>
        </p:nvSpPr>
        <p:spPr bwMode="auto">
          <a:xfrm>
            <a:off x="4480132" y="2893189"/>
            <a:ext cx="542136" cy="33855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600" dirty="0">
                <a:latin typeface="Calibri" panose="020F0502020204030204" pitchFamily="34" charset="0"/>
              </a:rPr>
              <a:t>91%</a:t>
            </a:r>
          </a:p>
        </p:txBody>
      </p:sp>
      <p:sp>
        <p:nvSpPr>
          <p:cNvPr id="89" name="TextBox 88">
            <a:extLst>
              <a:ext uri="{FF2B5EF4-FFF2-40B4-BE49-F238E27FC236}">
                <a16:creationId xmlns:a16="http://schemas.microsoft.com/office/drawing/2014/main" id="{E6F75866-E386-4668-B253-99B4F66AB0F6}"/>
              </a:ext>
            </a:extLst>
          </p:cNvPr>
          <p:cNvSpPr txBox="1"/>
          <p:nvPr/>
        </p:nvSpPr>
        <p:spPr bwMode="auto">
          <a:xfrm>
            <a:off x="4458467" y="5022017"/>
            <a:ext cx="619080"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400" b="0" dirty="0">
                <a:latin typeface="Calibri" panose="020F0502020204030204" pitchFamily="34" charset="0"/>
              </a:rPr>
              <a:t>90/99</a:t>
            </a:r>
          </a:p>
        </p:txBody>
      </p:sp>
      <p:sp>
        <p:nvSpPr>
          <p:cNvPr id="92" name="TextBox 91">
            <a:extLst>
              <a:ext uri="{FF2B5EF4-FFF2-40B4-BE49-F238E27FC236}">
                <a16:creationId xmlns:a16="http://schemas.microsoft.com/office/drawing/2014/main" id="{B88B8966-20F9-462C-A59D-B26730E6B4FA}"/>
              </a:ext>
            </a:extLst>
          </p:cNvPr>
          <p:cNvSpPr txBox="1"/>
          <p:nvPr/>
        </p:nvSpPr>
        <p:spPr bwMode="auto">
          <a:xfrm>
            <a:off x="7017212" y="5022017"/>
            <a:ext cx="619080"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400" b="0" dirty="0">
                <a:latin typeface="Calibri" panose="020F0502020204030204" pitchFamily="34" charset="0"/>
              </a:rPr>
              <a:t>76/85</a:t>
            </a:r>
          </a:p>
        </p:txBody>
      </p:sp>
      <p:sp>
        <p:nvSpPr>
          <p:cNvPr id="93" name="TextBox 92">
            <a:extLst>
              <a:ext uri="{FF2B5EF4-FFF2-40B4-BE49-F238E27FC236}">
                <a16:creationId xmlns:a16="http://schemas.microsoft.com/office/drawing/2014/main" id="{7761E1EB-CD0A-4E6C-AFF0-7E94C644A72B}"/>
              </a:ext>
            </a:extLst>
          </p:cNvPr>
          <p:cNvSpPr txBox="1"/>
          <p:nvPr/>
        </p:nvSpPr>
        <p:spPr bwMode="auto">
          <a:xfrm>
            <a:off x="8444219" y="5022017"/>
            <a:ext cx="619080"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ts val="0"/>
              </a:spcBef>
              <a:spcAft>
                <a:spcPct val="0"/>
              </a:spcAft>
              <a:buClrTx/>
              <a:buFontTx/>
              <a:buNone/>
            </a:pPr>
            <a:r>
              <a:rPr lang="en-US" sz="1400" b="0" dirty="0">
                <a:latin typeface="Calibri" panose="020F0502020204030204" pitchFamily="34" charset="0"/>
              </a:rPr>
              <a:t>90/92</a:t>
            </a:r>
          </a:p>
        </p:txBody>
      </p:sp>
      <p:grpSp>
        <p:nvGrpSpPr>
          <p:cNvPr id="10" name="Group 9">
            <a:extLst>
              <a:ext uri="{FF2B5EF4-FFF2-40B4-BE49-F238E27FC236}">
                <a16:creationId xmlns:a16="http://schemas.microsoft.com/office/drawing/2014/main" id="{CFDF1435-A15F-4654-BEFD-952356CF4649}"/>
              </a:ext>
            </a:extLst>
          </p:cNvPr>
          <p:cNvGrpSpPr/>
          <p:nvPr/>
        </p:nvGrpSpPr>
        <p:grpSpPr>
          <a:xfrm>
            <a:off x="3165078" y="2728268"/>
            <a:ext cx="291439" cy="472698"/>
            <a:chOff x="2892161" y="2728268"/>
            <a:chExt cx="671867" cy="472698"/>
          </a:xfrm>
        </p:grpSpPr>
        <p:cxnSp>
          <p:nvCxnSpPr>
            <p:cNvPr id="4" name="Straight Connector 3">
              <a:extLst>
                <a:ext uri="{FF2B5EF4-FFF2-40B4-BE49-F238E27FC236}">
                  <a16:creationId xmlns:a16="http://schemas.microsoft.com/office/drawing/2014/main" id="{B7B2F702-1EEF-43E6-8311-5F80E34ED12F}"/>
                </a:ext>
              </a:extLst>
            </p:cNvPr>
            <p:cNvCxnSpPr/>
            <p:nvPr/>
          </p:nvCxnSpPr>
          <p:spPr bwMode="auto">
            <a:xfrm>
              <a:off x="3228094" y="2728268"/>
              <a:ext cx="0" cy="47269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50B011E-0759-474F-BDFD-20983C42AEED}"/>
                </a:ext>
              </a:extLst>
            </p:cNvPr>
            <p:cNvCxnSpPr/>
            <p:nvPr/>
          </p:nvCxnSpPr>
          <p:spPr bwMode="auto">
            <a:xfrm>
              <a:off x="2892161" y="2743200"/>
              <a:ext cx="671867"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7C084E1-8490-4FD3-8748-71363AF4B853}"/>
                </a:ext>
              </a:extLst>
            </p:cNvPr>
            <p:cNvCxnSpPr/>
            <p:nvPr/>
          </p:nvCxnSpPr>
          <p:spPr bwMode="auto">
            <a:xfrm>
              <a:off x="2892161" y="3200966"/>
              <a:ext cx="6718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F96E9723-5218-49D8-980B-25D0261D12B7}"/>
              </a:ext>
            </a:extLst>
          </p:cNvPr>
          <p:cNvGrpSpPr/>
          <p:nvPr/>
        </p:nvGrpSpPr>
        <p:grpSpPr>
          <a:xfrm>
            <a:off x="4589822" y="2520816"/>
            <a:ext cx="291439" cy="349865"/>
            <a:chOff x="2892161" y="2728268"/>
            <a:chExt cx="671867" cy="472698"/>
          </a:xfrm>
        </p:grpSpPr>
        <p:cxnSp>
          <p:nvCxnSpPr>
            <p:cNvPr id="96" name="Straight Connector 95">
              <a:extLst>
                <a:ext uri="{FF2B5EF4-FFF2-40B4-BE49-F238E27FC236}">
                  <a16:creationId xmlns:a16="http://schemas.microsoft.com/office/drawing/2014/main" id="{B28C502B-1F80-47E1-8104-ED3621C777E4}"/>
                </a:ext>
              </a:extLst>
            </p:cNvPr>
            <p:cNvCxnSpPr/>
            <p:nvPr/>
          </p:nvCxnSpPr>
          <p:spPr bwMode="auto">
            <a:xfrm>
              <a:off x="3228094" y="2728268"/>
              <a:ext cx="0" cy="47269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8D42E5B-2391-4504-9C63-331CAD2BC59A}"/>
                </a:ext>
              </a:extLst>
            </p:cNvPr>
            <p:cNvCxnSpPr/>
            <p:nvPr/>
          </p:nvCxnSpPr>
          <p:spPr bwMode="auto">
            <a:xfrm>
              <a:off x="2892161" y="2743200"/>
              <a:ext cx="671867"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2B7CD25-C86B-466A-97AA-E49F7EB0CFE4}"/>
                </a:ext>
              </a:extLst>
            </p:cNvPr>
            <p:cNvCxnSpPr/>
            <p:nvPr/>
          </p:nvCxnSpPr>
          <p:spPr bwMode="auto">
            <a:xfrm>
              <a:off x="2892161" y="3200966"/>
              <a:ext cx="6718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A6336DB9-3232-44D1-BD4F-D8CACF5B034D}"/>
              </a:ext>
            </a:extLst>
          </p:cNvPr>
          <p:cNvGrpSpPr/>
          <p:nvPr/>
        </p:nvGrpSpPr>
        <p:grpSpPr>
          <a:xfrm>
            <a:off x="7148512" y="2556605"/>
            <a:ext cx="291439" cy="436895"/>
            <a:chOff x="2892161" y="2728268"/>
            <a:chExt cx="671867" cy="472698"/>
          </a:xfrm>
        </p:grpSpPr>
        <p:cxnSp>
          <p:nvCxnSpPr>
            <p:cNvPr id="100" name="Straight Connector 99">
              <a:extLst>
                <a:ext uri="{FF2B5EF4-FFF2-40B4-BE49-F238E27FC236}">
                  <a16:creationId xmlns:a16="http://schemas.microsoft.com/office/drawing/2014/main" id="{484BCEC4-4424-4BB4-B670-E917B3AFA2C6}"/>
                </a:ext>
              </a:extLst>
            </p:cNvPr>
            <p:cNvCxnSpPr/>
            <p:nvPr/>
          </p:nvCxnSpPr>
          <p:spPr bwMode="auto">
            <a:xfrm>
              <a:off x="3228094" y="2728268"/>
              <a:ext cx="0" cy="47269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A2D118D-96E2-4E44-BB41-D1E0A7242DC8}"/>
                </a:ext>
              </a:extLst>
            </p:cNvPr>
            <p:cNvCxnSpPr/>
            <p:nvPr/>
          </p:nvCxnSpPr>
          <p:spPr bwMode="auto">
            <a:xfrm>
              <a:off x="2892161" y="2743200"/>
              <a:ext cx="671867"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A16E344-CE9C-4AF3-AA69-F1DDB7E81B21}"/>
                </a:ext>
              </a:extLst>
            </p:cNvPr>
            <p:cNvCxnSpPr/>
            <p:nvPr/>
          </p:nvCxnSpPr>
          <p:spPr bwMode="auto">
            <a:xfrm>
              <a:off x="2892161" y="3200966"/>
              <a:ext cx="6718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CA4245AA-6207-4793-8779-DA8FC586D8CF}"/>
              </a:ext>
            </a:extLst>
          </p:cNvPr>
          <p:cNvGrpSpPr/>
          <p:nvPr/>
        </p:nvGrpSpPr>
        <p:grpSpPr>
          <a:xfrm>
            <a:off x="8600907" y="2425693"/>
            <a:ext cx="291439" cy="228123"/>
            <a:chOff x="2892161" y="2728268"/>
            <a:chExt cx="671867" cy="472698"/>
          </a:xfrm>
        </p:grpSpPr>
        <p:cxnSp>
          <p:nvCxnSpPr>
            <p:cNvPr id="104" name="Straight Connector 103">
              <a:extLst>
                <a:ext uri="{FF2B5EF4-FFF2-40B4-BE49-F238E27FC236}">
                  <a16:creationId xmlns:a16="http://schemas.microsoft.com/office/drawing/2014/main" id="{50DC221D-A124-4EDC-89B3-AAB1B5CC2724}"/>
                </a:ext>
              </a:extLst>
            </p:cNvPr>
            <p:cNvCxnSpPr/>
            <p:nvPr/>
          </p:nvCxnSpPr>
          <p:spPr bwMode="auto">
            <a:xfrm>
              <a:off x="3228094" y="2728268"/>
              <a:ext cx="0" cy="47269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8F68C94-B125-4F90-B4D7-FBA0326A2809}"/>
                </a:ext>
              </a:extLst>
            </p:cNvPr>
            <p:cNvCxnSpPr/>
            <p:nvPr/>
          </p:nvCxnSpPr>
          <p:spPr bwMode="auto">
            <a:xfrm>
              <a:off x="2892161" y="2743200"/>
              <a:ext cx="671867"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A94D8D5-AFAA-4693-898E-6F5F50698D7F}"/>
                </a:ext>
              </a:extLst>
            </p:cNvPr>
            <p:cNvCxnSpPr/>
            <p:nvPr/>
          </p:nvCxnSpPr>
          <p:spPr bwMode="auto">
            <a:xfrm>
              <a:off x="2892161" y="3200966"/>
              <a:ext cx="671867"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 name="Straight Connector 11">
            <a:extLst>
              <a:ext uri="{FF2B5EF4-FFF2-40B4-BE49-F238E27FC236}">
                <a16:creationId xmlns:a16="http://schemas.microsoft.com/office/drawing/2014/main" id="{6E20FF00-8040-4C75-942C-C2942577531D}"/>
              </a:ext>
            </a:extLst>
          </p:cNvPr>
          <p:cNvCxnSpPr>
            <a:cxnSpLocks/>
          </p:cNvCxnSpPr>
          <p:nvPr/>
        </p:nvCxnSpPr>
        <p:spPr bwMode="auto">
          <a:xfrm>
            <a:off x="2708298" y="2358220"/>
            <a:ext cx="2573258"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2DA4602-A808-4ED6-B36C-FA69295F8676}"/>
              </a:ext>
            </a:extLst>
          </p:cNvPr>
          <p:cNvCxnSpPr/>
          <p:nvPr/>
        </p:nvCxnSpPr>
        <p:spPr bwMode="auto">
          <a:xfrm>
            <a:off x="6725780" y="2358220"/>
            <a:ext cx="2573258"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9478080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50E77-EFEE-46B7-97E2-0AD109B38962}"/>
              </a:ext>
            </a:extLst>
          </p:cNvPr>
          <p:cNvSpPr>
            <a:spLocks noGrp="1"/>
          </p:cNvSpPr>
          <p:nvPr>
            <p:ph type="title"/>
          </p:nvPr>
        </p:nvSpPr>
        <p:spPr/>
        <p:txBody>
          <a:bodyPr/>
          <a:lstStyle/>
          <a:p>
            <a:r>
              <a:rPr lang="en-US" dirty="0"/>
              <a:t>References</a:t>
            </a:r>
          </a:p>
        </p:txBody>
      </p:sp>
    </p:spTree>
    <p:extLst>
      <p:ext uri="{BB962C8B-B14F-4D97-AF65-F5344CB8AC3E}">
        <p14:creationId xmlns:p14="http://schemas.microsoft.com/office/powerpoint/2010/main" val="19947838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err="1">
                <a:solidFill>
                  <a:srgbClr val="E1471D"/>
                </a:solidFill>
                <a:hlinkClick r:id="rId3"/>
              </a:rPr>
              <a:t>hiv</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CROI 2020!</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accent6"/>
              </a:buClr>
              <a:defRPr/>
            </a:pPr>
            <a:r>
              <a:rPr lang="en-US" sz="2200" dirty="0">
                <a:solidFill>
                  <a:srgbClr val="E1471D"/>
                </a:solidFill>
              </a:rPr>
              <a:t>Rapid Video Highlights </a:t>
            </a:r>
            <a:r>
              <a:rPr lang="en-US" sz="2200" b="0" dirty="0"/>
              <a:t>featuring expert perspectives on major themes</a:t>
            </a:r>
          </a:p>
          <a:p>
            <a:pPr>
              <a:buClr>
                <a:schemeClr val="tx2">
                  <a:lumMod val="20000"/>
                  <a:lumOff val="80000"/>
                </a:schemeClr>
              </a:buClr>
              <a:defRPr/>
            </a:pPr>
            <a:r>
              <a:rPr lang="en-US" sz="2200" dirty="0">
                <a:solidFill>
                  <a:srgbClr val="E1471D"/>
                </a:solidFill>
              </a:rPr>
              <a:t>On-demand audio and </a:t>
            </a:r>
            <a:r>
              <a:rPr lang="en-US" sz="2200" dirty="0" err="1">
                <a:solidFill>
                  <a:srgbClr val="E1471D"/>
                </a:solidFill>
              </a:rPr>
              <a:t>ClinicalThought</a:t>
            </a:r>
            <a:r>
              <a:rPr lang="en-US" sz="2200" dirty="0">
                <a:solidFill>
                  <a:srgbClr val="E1471D"/>
                </a:solidFill>
              </a:rPr>
              <a:t>™ commentaries </a:t>
            </a:r>
            <a:r>
              <a:rPr lang="en-US" sz="2200" b="0" dirty="0"/>
              <a:t>providing                                                             expert perspective on the studies anticipated to affect clinical                                                         practice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02 Contents">
  <a:themeElements>
    <a:clrScheme name="Custom 2">
      <a:dk1>
        <a:sysClr val="windowText" lastClr="000000"/>
      </a:dk1>
      <a:lt1>
        <a:sysClr val="window" lastClr="FFFFFF"/>
      </a:lt1>
      <a:dk2>
        <a:srgbClr val="E66423"/>
      </a:dk2>
      <a:lt2>
        <a:srgbClr val="BE9D5A"/>
      </a:lt2>
      <a:accent1>
        <a:srgbClr val="F06E82"/>
      </a:accent1>
      <a:accent2>
        <a:srgbClr val="C3141E"/>
      </a:accent2>
      <a:accent3>
        <a:srgbClr val="6E418C"/>
      </a:accent3>
      <a:accent4>
        <a:srgbClr val="00AACD"/>
      </a:accent4>
      <a:accent5>
        <a:srgbClr val="145A82"/>
      </a:accent5>
      <a:accent6>
        <a:srgbClr val="1E783C"/>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ヒラギノ角ゴ Pro W3" pitchFamily="-65" charset="-128"/>
            <a:cs typeface="ヒラギノ角ゴ Pro W3"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ヒラギノ角ゴ Pro W3" pitchFamily="-65" charset="-128"/>
            <a:cs typeface="ヒラギノ角ゴ Pro W3" pitchFamily="-65"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C2CFFEFB28294ABDB8698D0037BA39" ma:contentTypeVersion="1" ma:contentTypeDescription="Create a new document." ma:contentTypeScope="" ma:versionID="5595f3fcc7dac5628f36c434e0325f44">
  <xsd:schema xmlns:xsd="http://www.w3.org/2001/XMLSchema" xmlns:xs="http://www.w3.org/2001/XMLSchema" xmlns:p="http://schemas.microsoft.com/office/2006/metadata/properties" xmlns:ns2="d359a8a5-731c-4a71-8636-5ac3511c1690" xmlns:ns3="3051f7ba-4412-4603-9603-a4ea500bbd20" targetNamespace="http://schemas.microsoft.com/office/2006/metadata/properties" ma:root="true" ma:fieldsID="20b6dfb509d84b49a9d9365862cef6cc" ns2:_="" ns3:_="">
    <xsd:import namespace="d359a8a5-731c-4a71-8636-5ac3511c1690"/>
    <xsd:import namespace="3051f7ba-4412-4603-9603-a4ea500bbd2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051f7ba-4412-4603-9603-a4ea500bbd2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Expert Analysis"/>
          <xsd:enumeration value="Slides - Online (non-CME)"/>
          <xsd:enumeration value="Recording"/>
          <xsd:enumeration value="Outcomes - Questions"/>
          <xsd:enumeration value="Online Figures/Tables"/>
          <xsd:enumeration value="Headshot/Thumbnail"/>
          <xsd:enumeration value="Permiss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A4FR6MYESRRE-1285869978-4</_dlc_DocId>
    <_dlc_DocIdUrl xmlns="d359a8a5-731c-4a71-8636-5ac3511c1690">
      <Url>https://intranet.clinicaloptions.com/mews/hiv/2020_-_CF_-_CROI_Conference_Coverage_-_PRP3463/Faculty_Analysis_EU/_layouts/15/DocIdRedir.aspx?ID=A4FR6MYESRRE-1285869978-4</Url>
      <Description>A4FR6MYESRRE-1285869978-4</Description>
    </_dlc_DocIdUrl>
    <Document_x0020_Category xmlns="3051f7ba-4412-4603-9603-a4ea500bbd20">Expert Analysis</Document_x0020_Category>
  </documentManagement>
</p:properties>
</file>

<file path=customXml/itemProps1.xml><?xml version="1.0" encoding="utf-8"?>
<ds:datastoreItem xmlns:ds="http://schemas.openxmlformats.org/officeDocument/2006/customXml" ds:itemID="{6AAB85A4-B193-470D-8607-67617D0AA0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3051f7ba-4412-4603-9603-a4ea500bbd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801A39-37F1-4BB4-9F14-3D78F3291F82}">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d359a8a5-731c-4a71-8636-5ac3511c1690"/>
    <ds:schemaRef ds:uri="http://schemas.microsoft.com/office/2006/documentManagement/types"/>
    <ds:schemaRef ds:uri="http://schemas.openxmlformats.org/package/2006/metadata/core-properties"/>
    <ds:schemaRef ds:uri="http://purl.org/dc/dcmitype/"/>
    <ds:schemaRef ds:uri="http://www.w3.org/XML/1998/namespace"/>
    <ds:schemaRef ds:uri="http://purl.org/dc/terms/"/>
    <ds:schemaRef ds:uri="http://purl.org/dc/elements/1.1/"/>
    <ds:schemaRef ds:uri="3051f7ba-4412-4603-9603-a4ea500bbd20"/>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12514</TotalTime>
  <Words>21781</Words>
  <Application>Microsoft Office PowerPoint</Application>
  <PresentationFormat>Widescreen</PresentationFormat>
  <Paragraphs>1925</Paragraphs>
  <Slides>51</Slides>
  <Notes>45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51</vt:i4>
      </vt:variant>
    </vt:vector>
  </HeadingPairs>
  <TitlesOfParts>
    <vt:vector size="57" baseType="lpstr">
      <vt:lpstr>Arial</vt:lpstr>
      <vt:lpstr>Calibri</vt:lpstr>
      <vt:lpstr>Times</vt:lpstr>
      <vt:lpstr>Wingdings</vt:lpstr>
      <vt:lpstr>2017_HTAA_Diabetes</vt:lpstr>
      <vt:lpstr>02 Contents</vt:lpstr>
      <vt:lpstr>Expert Analysis: Insights for International Clinicians on New Data From CROI 2020 </vt:lpstr>
      <vt:lpstr>About These Slides</vt:lpstr>
      <vt:lpstr>Faculty</vt:lpstr>
      <vt:lpstr>Faculty Disclosures</vt:lpstr>
      <vt:lpstr>Switch Strategies</vt:lpstr>
      <vt:lpstr>ATLAS-2M: Cabotegravir + Rilpivirine IM Q8W vs Q4W</vt:lpstr>
      <vt:lpstr>ATLAS-2M: Virologic Outcomes at Wk 48 in ITT-E by  FDA Snapshot</vt:lpstr>
      <vt:lpstr>ATLAS-2M: Confirmed Virologic Failures</vt:lpstr>
      <vt:lpstr>ATLAS-2M: Injection-Site Reactions</vt:lpstr>
      <vt:lpstr>ATLAS-2M: Safety</vt:lpstr>
      <vt:lpstr>ATLAS-2M: Preferred Regimen and Dosing of  Long-Acting CAB + RPV</vt:lpstr>
      <vt:lpstr>BRAAVE 2020: Impact of BL Resistance on Outcomes Following Switch to BIC/FTC/TAF in Black PWH</vt:lpstr>
      <vt:lpstr>Metabolic Changes With ART</vt:lpstr>
      <vt:lpstr>ADVANCE: Study Design</vt:lpstr>
      <vt:lpstr>ADVANCE: Weight Gain and Fat Changes Through Wk 96</vt:lpstr>
      <vt:lpstr>ADVANCE: Changes in Laboratory Values at Wk 96</vt:lpstr>
      <vt:lpstr>ADVANCE: Metabolic Syndrome at Wk 96</vt:lpstr>
      <vt:lpstr>ADVANCE: Change in Estimated 10-Yr Risk of MI or Coronary Death by Framingham Risk Equation at Wk 96</vt:lpstr>
      <vt:lpstr>ADVANCE: Change in Estimated 10-Yr Risk of  Heart Attack or Stroke by QRisk Equation at Wk 96</vt:lpstr>
      <vt:lpstr>ADVANCE: Change in Estimated 10-Yr Risk of  Diabetes by QDIABETES Equation at Wk 96</vt:lpstr>
      <vt:lpstr>CYP2B6 Genotype and EFV-Based ART: Current Analysis</vt:lpstr>
      <vt:lpstr>CYP2B6 Genotype and EFV-Based ART:  Baseline Characteristics, Virologic Suppression</vt:lpstr>
      <vt:lpstr>ADVANCE Substudy: CYP2B6 Genotype and Weight Gain Differences Between DTG and EFV</vt:lpstr>
      <vt:lpstr>CYP2B6 Genotype and EFV-Based ART:  Change in Limb Fat From BL to Wk 48 by Sex</vt:lpstr>
      <vt:lpstr>HIV Treatment as Prevention</vt:lpstr>
      <vt:lpstr>TAIPAN: Study Design</vt:lpstr>
      <vt:lpstr>TAIPAN: Significant Correlations Between Community Viremia and HIV Incidence in Australian GBM</vt:lpstr>
      <vt:lpstr>Rapid ART Initiation</vt:lpstr>
      <vt:lpstr>Time to ART Initiation and Loss to Care Among PWH in Rwanda</vt:lpstr>
      <vt:lpstr>Rwanda Study: Earlier ART Initiation Associated With Increased Probability of Loss to Care</vt:lpstr>
      <vt:lpstr>Rwanda Study: Factors Associated With Increased Risk of Loss to Care</vt:lpstr>
      <vt:lpstr>Timing of ART Initiation and Treatment Outcomes in Thailand</vt:lpstr>
      <vt:lpstr>Thailand Study: Timing of ART Initiation by Baseline CD4+ Cell Count</vt:lpstr>
      <vt:lpstr>Thailand Study: HIV Outcomes by Timing of ART Initiation</vt:lpstr>
      <vt:lpstr>Thailand Study: Factors Associated With Loss to  Follow-up and Clinical AEs in Multivariable Regression</vt:lpstr>
      <vt:lpstr>ART Adherence and Patient Engagement</vt:lpstr>
      <vt:lpstr>CoRECT: Randomized Trial of Collaborative Data-to-Care Model to Improve HIV Care Outcomes</vt:lpstr>
      <vt:lpstr>CoRECT: Patient Demographics</vt:lpstr>
      <vt:lpstr>CoRECT: Higher Rates of Re-engagement, Retention, and Viral Suppression With SoC + Intervention vs SoC</vt:lpstr>
      <vt:lpstr>CoRECT: Predictors of Re-engagement, Retention in Care, and Viral Suppression</vt:lpstr>
      <vt:lpstr>Spectrum of ART Adherence Measures</vt:lpstr>
      <vt:lpstr>Recent vs Cumulative Adherence and Predictors of Future Viremia</vt:lpstr>
      <vt:lpstr>Coinfections</vt:lpstr>
      <vt:lpstr>WHIP3TB: Weekly Rifapentine + Isoniazid for 3 Mos vs Daily Isoniazid for 6 Mos as TB Prevention in PWH</vt:lpstr>
      <vt:lpstr>Part A: Treatment Completion, TB Incidence, and Mortality Over 12 Mos With 3HP vs 6H</vt:lpstr>
      <vt:lpstr>Part B: TB Incidence, Mortality, and  Rifampicin-Resistant TB Incidence With p3HP vs 3HP</vt:lpstr>
      <vt:lpstr>REACT: 6-Wk vs 12-Wk SOF/VEL for Acute/Recently Acquired HCV Among PWH and PWID</vt:lpstr>
      <vt:lpstr>REACT: Baseline Characteristics</vt:lpstr>
      <vt:lpstr>REACT: SVR12 by ITT and mITT</vt:lpstr>
      <vt:lpstr>References</vt:lpstr>
      <vt:lpstr>Go Online for More CCO  Coverage of CROI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 Analysis: Insights for International Clinicians on New Data From CROI 2020</dc:title>
  <dc:creator>Preferred User</dc:creator>
  <cp:lastModifiedBy>nkolenko@clinicaloptions.com</cp:lastModifiedBy>
  <cp:revision>879</cp:revision>
  <cp:lastPrinted>2016-09-26T20:21:49Z</cp:lastPrinted>
  <dcterms:created xsi:type="dcterms:W3CDTF">2005-05-27T15:08:01Z</dcterms:created>
  <dcterms:modified xsi:type="dcterms:W3CDTF">2020-05-14T13:17:10Z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4a240399-ddc3-4279-a51a-1f278ba2e0fb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0x010100BDC2CFFEFB28294ABDB8698D0037BA39</vt:lpwstr>
  </property>
</Properties>
</file>