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680" r:id="rId5"/>
    <p:sldMasterId id="2147483692" r:id="rId6"/>
    <p:sldMasterId id="2147483696" r:id="rId7"/>
  </p:sldMasterIdLst>
  <p:notesMasterIdLst>
    <p:notesMasterId r:id="rId17"/>
  </p:notesMasterIdLst>
  <p:sldIdLst>
    <p:sldId id="2147473700" r:id="rId8"/>
    <p:sldId id="308" r:id="rId9"/>
    <p:sldId id="267" r:id="rId10"/>
    <p:sldId id="581" r:id="rId11"/>
    <p:sldId id="2147473664" r:id="rId12"/>
    <p:sldId id="2147473701" r:id="rId13"/>
    <p:sldId id="2147473702" r:id="rId14"/>
    <p:sldId id="2147473668" r:id="rId15"/>
    <p:sldId id="21474736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6E7224-2BD4-7C81-13D4-6975799D3044}" name="Jacky Olin" initials="JO" userId="8805d6267ec4f7e5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ndall Schick" initials="KS" lastIdx="7" clrIdx="0">
    <p:extLst>
      <p:ext uri="{19B8F6BF-5375-455C-9EA6-DF929625EA0E}">
        <p15:presenceInfo xmlns:p15="http://schemas.microsoft.com/office/powerpoint/2012/main" userId="S::kschick@cealliance.com::e9c89993-794a-4b04-97ba-0001b7eeca96" providerId="AD"/>
      </p:ext>
    </p:extLst>
  </p:cmAuthor>
  <p:cmAuthor id="2" name="Ryan Topping" initials="RT" lastIdx="1" clrIdx="1">
    <p:extLst>
      <p:ext uri="{19B8F6BF-5375-455C-9EA6-DF929625EA0E}">
        <p15:presenceInfo xmlns:p15="http://schemas.microsoft.com/office/powerpoint/2012/main" userId="S::rtopping@clinicaloptions.com::94707e26-9fc4-45d8-b0ca-0ad126bd8df5" providerId="AD"/>
      </p:ext>
    </p:extLst>
  </p:cmAuthor>
  <p:cmAuthor id="3" name="Timothy Quill" initials="TQ" lastIdx="1" clrIdx="2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53811-73D8-4E5F-BB96-EB83FE0BEBAB}" v="2" dt="2025-12-19T17:44:25.583"/>
    <p1510:client id="{853C8326-4711-4F23-B340-4C65CA1BBD6E}" v="11" dt="2025-12-19T22:51:43.754"/>
    <p1510:client id="{C38FC261-81FA-49A2-8C4E-4B9181DEC0BE}" v="17" dt="2025-12-19T11:20:24.525"/>
    <p1510:client id="{FAA03B4B-8BD5-4D30-B18E-968D9EE013E5}" v="1" dt="2025-12-19T20:24:15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85136" autoAdjust="0"/>
  </p:normalViewPr>
  <p:slideViewPr>
    <p:cSldViewPr snapToGrid="0">
      <p:cViewPr varScale="1">
        <p:scale>
          <a:sx n="63" d="100"/>
          <a:sy n="63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88DBE-8FB8-49F7-A478-A52A085B60B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21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031-6E6E-ACF9-5B3C-7EEA2B75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ECA94-29CA-3D8A-FD6F-9C73C84D3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7D61-FEF7-3EDE-FE73-7F0DF9E2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8CFF1-F973-365D-D9A5-C0F5D04D6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2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93F7-63C1-14C9-9763-F5F47B98A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21AAE-0490-B42C-DADF-0710C0A02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5C229-2A9D-E2DF-960F-30E6523C2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50629-92D1-A132-1353-C082349C6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459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F9E65-39FD-FF2A-DEFE-EDF8AD8EE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F7A4B-901F-E107-B8D9-D8EC2856F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DDADF-82EC-327B-3E1B-C5B40037E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8D894-66ED-D33A-B6BE-E93DEA48E4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819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286C5E-09F9-468C-28E0-433C61B53C29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9467CA-89F4-C188-2170-B4B94D784D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549132-9E6B-C041-DA66-E2829720F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20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75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B2522F5-A2F7-B08B-540C-7C9ABD2692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8600" y="5449449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5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4096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229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05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307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299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2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09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17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194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9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hyperlink" Target="http://www.clinicaloptions.com/" TargetMode="Externa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708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43344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b="0" dirty="0"/>
              <a:t>SOLTI-2104-PremiÈRe: Phase II Trial of  Elacestrant ± Triptorelin in Premenopausal Women With Estrogen Receptor (ER)–Positive/HER2-Negative Early Breast Cancer </a:t>
            </a:r>
            <a:endParaRPr lang="en-US" altLang="en-US" sz="4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31D7F0E-BFC3-A21D-A837-D78943B26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CCO Independent Conference Highlights* of the 2025 San Antonio Breast Cancer Symposium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15358F4-D27B-BB61-DFA3-E33A2C00322D}"/>
              </a:ext>
            </a:extLst>
          </p:cNvPr>
          <p:cNvSpPr txBox="1">
            <a:spLocks/>
          </p:cNvSpPr>
          <p:nvPr/>
        </p:nvSpPr>
        <p:spPr>
          <a:xfrm>
            <a:off x="228600" y="6240837"/>
            <a:ext cx="10464993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Decera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educational grants from AstraZeneca, Daiichi Sankyo, Inc, Genentech, a member of the Roche Group, Gilead Sciences, Inc., Lilly, Novartis Pharmaceuticals Corporation, and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Stemline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Therapeutics, Inc.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690D54DB-E287-7B1D-81E1-0AC050815FF8}"/>
              </a:ext>
            </a:extLst>
          </p:cNvPr>
          <p:cNvSpPr txBox="1">
            <a:spLocks/>
          </p:cNvSpPr>
          <p:nvPr/>
        </p:nvSpPr>
        <p:spPr>
          <a:xfrm>
            <a:off x="155711" y="5417021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</p:spTree>
    <p:extLst>
      <p:ext uri="{BB962C8B-B14F-4D97-AF65-F5344CB8AC3E}">
        <p14:creationId xmlns:p14="http://schemas.microsoft.com/office/powerpoint/2010/main" val="414008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premenopausal women with ER+/HER2- EBC, adding ovarian function suppression to tamoxifen or an aromatase inhibitor improves outcomes but is constrained by treatment-related toxicity and potentially incomplete estrogen suppression</a:t>
            </a:r>
            <a:r>
              <a:rPr lang="en-US" sz="2000" baseline="30000" dirty="0"/>
              <a:t>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The oral SERD elacestrant is FDA approved for postmenopausal women or adult men with ER+/HER2-, </a:t>
            </a:r>
            <a:r>
              <a:rPr lang="en-US" altLang="en-US" sz="2000" i="1" dirty="0"/>
              <a:t>ESR1</a:t>
            </a:r>
            <a:r>
              <a:rPr lang="en-US" altLang="en-US" sz="2000" dirty="0"/>
              <a:t>-mutated advanced or metastatic BC with disease progression following ≥1 line of ET</a:t>
            </a:r>
            <a:r>
              <a:rPr lang="en-US" altLang="en-US" sz="2000" baseline="30000" dirty="0"/>
              <a:t>2,3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In the SOLTI-ELIPSE trial, preoperative treatment with elacestrant in postmenopausal patients with ET-naive EBC led to relevant biologic and molecular responses</a:t>
            </a:r>
            <a:r>
              <a:rPr lang="en-US" altLang="en-US" sz="2000" baseline="30000" dirty="0"/>
              <a:t>3</a:t>
            </a:r>
            <a:endParaRPr lang="en-US" altLang="en-US" sz="2000" dirty="0"/>
          </a:p>
          <a:p>
            <a:pPr marL="574675" lvl="1" indent="-342900">
              <a:buFont typeface="Symbol" panose="05050102010706020507" pitchFamily="18" charset="2"/>
              <a:buChar char="-"/>
            </a:pPr>
            <a:r>
              <a:rPr lang="en-US" altLang="en-US" sz="1800" dirty="0"/>
              <a:t>Ki67 reduction: 53%; </a:t>
            </a:r>
            <a:r>
              <a:rPr lang="en-US" altLang="en-US" sz="1800" kern="0" dirty="0">
                <a:solidFill>
                  <a:srgbClr val="000000"/>
                </a:solidFill>
              </a:rPr>
              <a:t>complete cell cycle arrest (CCCA) rate: 27%</a:t>
            </a:r>
            <a:endParaRPr lang="en-US" alt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Current primary analysis from the </a:t>
            </a:r>
            <a:r>
              <a:rPr lang="en-US" sz="2000" dirty="0"/>
              <a:t>phase II </a:t>
            </a:r>
            <a:r>
              <a:rPr lang="en-US" altLang="en-US" sz="2000" dirty="0"/>
              <a:t>SOLTI-2104-</a:t>
            </a:r>
            <a:r>
              <a:rPr lang="en-US" sz="2000" dirty="0"/>
              <a:t>PremiÈRe trial</a:t>
            </a:r>
            <a:r>
              <a:rPr lang="en-US" altLang="en-US" sz="2000" dirty="0"/>
              <a:t> reports results with elacestrant with or without triptorelin in premenopausal women with ER+/HER2- EBC</a:t>
            </a:r>
            <a:r>
              <a:rPr lang="en-US" altLang="en-US" sz="2000" baseline="30000" dirty="0"/>
              <a:t>4</a:t>
            </a:r>
            <a:endParaRPr lang="en-US" alt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baseline="30000" dirty="0"/>
          </a:p>
          <a:p>
            <a:endParaRPr lang="en-US" altLang="en-US" sz="1800" baseline="300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SOLTI-2104-PremiÈRe: </a:t>
            </a:r>
            <a:r>
              <a:rPr lang="en-US" altLang="en-US" dirty="0"/>
              <a:t>Background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4379E87-1377-854C-2BCB-222C9B5951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703321" y="6406213"/>
            <a:ext cx="5771198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" b="0" dirty="0">
                <a:latin typeface="+mn-lt"/>
                <a:cs typeface="Arial" panose="020B0604020202020204" pitchFamily="34" charset="0"/>
              </a:rPr>
              <a:t>1. Bui. Cochrane Database Syst Rev. 2020;2020:CD013538  2 . Elacestrant PI . 3. Vidal. Clin Cancer Res. 2025;31: 1223. 4. Bellet. SABCS 2025. </a:t>
            </a:r>
            <a:r>
              <a:rPr lang="en-US" altLang="en-US" sz="800" b="0" dirty="0" err="1">
                <a:latin typeface="+mn-lt"/>
                <a:cs typeface="Arial" panose="020B0604020202020204" pitchFamily="34" charset="0"/>
              </a:rPr>
              <a:t>Abstr</a:t>
            </a:r>
            <a:r>
              <a:rPr lang="en-US" altLang="en-US" sz="800" b="0" dirty="0">
                <a:latin typeface="+mn-lt"/>
                <a:cs typeface="Arial" panose="020B0604020202020204" pitchFamily="34" charset="0"/>
              </a:rPr>
              <a:t> PD10-01</a:t>
            </a:r>
            <a:r>
              <a:rPr lang="en-US" altLang="en-US" sz="800" b="0" spc="-10" dirty="0">
                <a:latin typeface="+mn-lt"/>
                <a:cs typeface="Arial" panose="020B0604020202020204" pitchFamily="34" charset="0"/>
              </a:rPr>
              <a:t>. </a:t>
            </a:r>
            <a:endParaRPr lang="en-US" altLang="en-US" sz="800" b="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7623BC-5F77-75BE-48EB-EFBB9BB84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Noncomparative, open-label randomized phase II trial</a:t>
            </a:r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en-US" altLang="en-US" sz="2800" kern="0" dirty="0"/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en-US" altLang="en-US" sz="2800" kern="0" dirty="0">
              <a:solidFill>
                <a:srgbClr val="000000"/>
              </a:solidFill>
            </a:endParaRPr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en-US" altLang="en-US" sz="28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Wingdings" panose="05000000000000000000" pitchFamily="2" charset="2"/>
              <a:buChar char="§"/>
              <a:defRPr/>
            </a:pPr>
            <a:endParaRPr lang="en-US" altLang="en-US" sz="28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b="1" kern="0" dirty="0">
                <a:solidFill>
                  <a:srgbClr val="000000"/>
                </a:solidFill>
              </a:rPr>
              <a:t>Primary endpoint:</a:t>
            </a:r>
            <a:r>
              <a:rPr lang="en-US" altLang="en-US" kern="0" dirty="0">
                <a:solidFill>
                  <a:srgbClr val="000000"/>
                </a:solidFill>
              </a:rPr>
              <a:t> complete cell cycle arrest (CCCA) rate (</a:t>
            </a:r>
            <a:r>
              <a:rPr lang="en-US" dirty="0"/>
              <a:t>Ki67 &lt;2.7% by central assessment)</a:t>
            </a:r>
            <a:endParaRPr lang="en-US" altLang="en-US" kern="0" dirty="0">
              <a:solidFill>
                <a:srgbClr val="000000"/>
              </a:solidFill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b="1" kern="0" dirty="0">
                <a:solidFill>
                  <a:srgbClr val="000000"/>
                </a:solidFill>
              </a:rPr>
              <a:t>Secondary endpoints: </a:t>
            </a:r>
            <a:r>
              <a:rPr lang="en-US" altLang="en-US" kern="0" dirty="0">
                <a:solidFill>
                  <a:srgbClr val="000000"/>
                </a:solidFill>
              </a:rPr>
              <a:t>CCCA (PAM50 subtype); changes in Ki67 (central), HR expression, gene expression, and estradiol/FSH from baseline; safety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SOLTI-2104-PremiÈRe: </a:t>
            </a:r>
            <a:r>
              <a:rPr lang="en-US" altLang="en-US" dirty="0"/>
              <a:t>Study Design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414" y="1947765"/>
            <a:ext cx="259096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GB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Premenopausal women ≥35 yr of age; </a:t>
            </a:r>
            <a:r>
              <a:rPr lang="en-GB" altLang="en-US" sz="1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clinical stage I-IIB operable breast cancer; ER</a:t>
            </a:r>
            <a:r>
              <a:rPr lang="en-GB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≥10%/HER2-; Ki67 ≥10%</a:t>
            </a:r>
          </a:p>
          <a:p>
            <a:pPr lvl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GB" altLang="en-US" sz="1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(N = 49) </a:t>
            </a:r>
            <a:endParaRPr kumimoji="0" lang="en-GB" altLang="en-US" sz="1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 Box 11">
            <a:extLst>
              <a:ext uri="{FF2B5EF4-FFF2-40B4-BE49-F238E27FC236}">
                <a16:creationId xmlns:a16="http://schemas.microsoft.com/office/drawing/2014/main" id="{59013EB0-FA0F-240F-DDA2-BF92CE92F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558" y="6487411"/>
            <a:ext cx="80105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Bellet. SABCS 2025.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PD10-01</a:t>
            </a:r>
            <a:r>
              <a:rPr lang="en-US" altLang="en-US" sz="800" spc="-1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Line 51">
            <a:extLst>
              <a:ext uri="{FF2B5EF4-FFF2-40B4-BE49-F238E27FC236}">
                <a16:creationId xmlns:a16="http://schemas.microsoft.com/office/drawing/2014/main" id="{3D569D20-EA6A-4D84-B7B9-C70B75B17349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671374" y="2456621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50">
            <a:extLst>
              <a:ext uri="{FF2B5EF4-FFF2-40B4-BE49-F238E27FC236}">
                <a16:creationId xmlns:a16="http://schemas.microsoft.com/office/drawing/2014/main" id="{B79B59F2-7775-73B4-DBCA-7A86BEFC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5321" y="3021057"/>
            <a:ext cx="4086617" cy="9215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  <a:latin typeface="+mn-lt"/>
              </a:rPr>
              <a:t>Elacestrant </a:t>
            </a:r>
            <a:r>
              <a:rPr lang="en-US" altLang="en-US" sz="1800" dirty="0">
                <a:solidFill>
                  <a:schemeClr val="bg2"/>
                </a:solidFill>
                <a:latin typeface="+mn-lt"/>
              </a:rPr>
              <a:t>345 mg </a:t>
            </a:r>
            <a:r>
              <a:rPr lang="en-US" altLang="en-US" sz="1800" b="0" dirty="0">
                <a:solidFill>
                  <a:schemeClr val="bg2"/>
                </a:solidFill>
                <a:latin typeface="+mn-lt"/>
              </a:rPr>
              <a:t>daily +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b="1" dirty="0">
                <a:solidFill>
                  <a:schemeClr val="bg2"/>
                </a:solidFill>
                <a:latin typeface="+mn-lt"/>
              </a:rPr>
              <a:t>	Triptorelin  </a:t>
            </a:r>
            <a:r>
              <a:rPr lang="en-US" altLang="en-US" sz="1800" dirty="0">
                <a:solidFill>
                  <a:schemeClr val="bg2"/>
                </a:solidFill>
                <a:latin typeface="+mn-lt"/>
              </a:rPr>
              <a:t>3.75 mg IM (D1 + D29)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dirty="0">
                <a:solidFill>
                  <a:schemeClr val="bg2"/>
                </a:solidFill>
                <a:latin typeface="+mn-lt"/>
              </a:rPr>
              <a:t>(n = 26)</a:t>
            </a:r>
          </a:p>
        </p:txBody>
      </p:sp>
      <p:sp>
        <p:nvSpPr>
          <p:cNvPr id="14" name="Line 51">
            <a:extLst>
              <a:ext uri="{FF2B5EF4-FFF2-40B4-BE49-F238E27FC236}">
                <a16:creationId xmlns:a16="http://schemas.microsoft.com/office/drawing/2014/main" id="{14C579E3-DC3E-4742-1A9C-F63375276D4E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555775" y="2289147"/>
            <a:ext cx="160571" cy="5080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50">
            <a:extLst>
              <a:ext uri="{FF2B5EF4-FFF2-40B4-BE49-F238E27FC236}">
                <a16:creationId xmlns:a16="http://schemas.microsoft.com/office/drawing/2014/main" id="{AEE239B4-815D-54E8-F2E1-F94DD8233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5320" y="1883148"/>
            <a:ext cx="4086617" cy="9215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  <a:latin typeface="+mn-lt"/>
              </a:rPr>
              <a:t>Elacestrant </a:t>
            </a:r>
            <a:r>
              <a:rPr lang="en-US" altLang="en-US" sz="1800" dirty="0">
                <a:solidFill>
                  <a:schemeClr val="bg2"/>
                </a:solidFill>
                <a:latin typeface="+mn-lt"/>
              </a:rPr>
              <a:t>345 mg </a:t>
            </a:r>
            <a:r>
              <a:rPr lang="en-US" altLang="en-US" sz="1800" b="0" dirty="0">
                <a:solidFill>
                  <a:schemeClr val="bg2"/>
                </a:solidFill>
                <a:latin typeface="+mn-lt"/>
              </a:rPr>
              <a:t>daily</a:t>
            </a:r>
            <a:endParaRPr lang="en-US" altLang="en-US" sz="1800" dirty="0">
              <a:solidFill>
                <a:schemeClr val="bg2"/>
              </a:solidFill>
              <a:latin typeface="+mn-lt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dirty="0">
                <a:solidFill>
                  <a:schemeClr val="bg2"/>
                </a:solidFill>
                <a:latin typeface="+mn-lt"/>
              </a:rPr>
              <a:t>(n = 23)</a:t>
            </a:r>
          </a:p>
        </p:txBody>
      </p:sp>
      <p:sp>
        <p:nvSpPr>
          <p:cNvPr id="12" name="Line 51">
            <a:extLst>
              <a:ext uri="{FF2B5EF4-FFF2-40B4-BE49-F238E27FC236}">
                <a16:creationId xmlns:a16="http://schemas.microsoft.com/office/drawing/2014/main" id="{81CC54E0-ED98-CD03-5D01-ED40C2995106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3556631" y="2687627"/>
            <a:ext cx="158859" cy="50800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Line 51">
            <a:extLst>
              <a:ext uri="{FF2B5EF4-FFF2-40B4-BE49-F238E27FC236}">
                <a16:creationId xmlns:a16="http://schemas.microsoft.com/office/drawing/2014/main" id="{9228A4D9-A696-7566-E22B-6187BD5A091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99071" y="2692374"/>
            <a:ext cx="8887" cy="4031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1F0E7D-38E4-81F6-5D83-4A01A4C87F81}"/>
              </a:ext>
            </a:extLst>
          </p:cNvPr>
          <p:cNvSpPr txBox="1"/>
          <p:nvPr/>
        </p:nvSpPr>
        <p:spPr>
          <a:xfrm>
            <a:off x="8885620" y="2543148"/>
            <a:ext cx="2024951" cy="914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GB" altLang="en-US" sz="1600" i="1" dirty="0">
                <a:solidFill>
                  <a:srgbClr val="000000"/>
                </a:solidFill>
                <a:cs typeface="Arial" panose="020B0604020202020204" pitchFamily="34" charset="0"/>
              </a:rPr>
              <a:t>Treatment for 5 </a:t>
            </a:r>
            <a:r>
              <a:rPr lang="en-GB" altLang="en-US" sz="1600" i="1" dirty="0" err="1">
                <a:solidFill>
                  <a:srgbClr val="000000"/>
                </a:solidFill>
                <a:cs typeface="Arial" panose="020B0604020202020204" pitchFamily="34" charset="0"/>
              </a:rPr>
              <a:t>wk</a:t>
            </a:r>
            <a:r>
              <a:rPr lang="en-GB" altLang="en-US" sz="1600" i="1" dirty="0">
                <a:solidFill>
                  <a:srgbClr val="000000"/>
                </a:solidFill>
                <a:cs typeface="Arial" panose="020B0604020202020204" pitchFamily="34" charset="0"/>
              </a:rPr>
              <a:t> followed by surgery or biopsy</a:t>
            </a:r>
          </a:p>
          <a:p>
            <a:pPr algn="l"/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29641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5CA5-4273-AF46-C994-5FAF321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26819085-1B83-F4C3-2AC3-75546B71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SOLTI-2104-PremiÈRe</a:t>
            </a:r>
            <a:r>
              <a:rPr lang="en-US" altLang="en-US" dirty="0"/>
              <a:t>: Baseline Characteristics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5769C6B-F481-FFE1-B86A-D3A1AE54B9B0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Bellet. SABCS 2025.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PD10-01</a:t>
            </a: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.</a:t>
            </a:r>
            <a:endParaRPr lang="en-US" altLang="en-US" sz="800" b="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CABD122-8018-B68E-136F-056751DA5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572617"/>
              </p:ext>
            </p:extLst>
          </p:nvPr>
        </p:nvGraphicFramePr>
        <p:xfrm>
          <a:off x="231078" y="1123885"/>
          <a:ext cx="11729843" cy="5200032"/>
        </p:xfrm>
        <a:graphic>
          <a:graphicData uri="http://schemas.openxmlformats.org/drawingml/2006/table">
            <a:tbl>
              <a:tblPr/>
              <a:tblGrid>
                <a:gridCol w="4004465">
                  <a:extLst>
                    <a:ext uri="{9D8B030D-6E8A-4147-A177-3AD203B41FA5}">
                      <a16:colId xmlns:a16="http://schemas.microsoft.com/office/drawing/2014/main" val="2331561082"/>
                    </a:ext>
                  </a:extLst>
                </a:gridCol>
                <a:gridCol w="2575126">
                  <a:extLst>
                    <a:ext uri="{9D8B030D-6E8A-4147-A177-3AD203B41FA5}">
                      <a16:colId xmlns:a16="http://schemas.microsoft.com/office/drawing/2014/main" val="4018633887"/>
                    </a:ext>
                  </a:extLst>
                </a:gridCol>
                <a:gridCol w="2575126">
                  <a:extLst>
                    <a:ext uri="{9D8B030D-6E8A-4147-A177-3AD203B41FA5}">
                      <a16:colId xmlns:a16="http://schemas.microsoft.com/office/drawing/2014/main" val="1767147801"/>
                    </a:ext>
                  </a:extLst>
                </a:gridCol>
                <a:gridCol w="2575126">
                  <a:extLst>
                    <a:ext uri="{9D8B030D-6E8A-4147-A177-3AD203B41FA5}">
                      <a16:colId xmlns:a16="http://schemas.microsoft.com/office/drawing/2014/main" val="3580224008"/>
                    </a:ext>
                  </a:extLst>
                </a:gridCol>
              </a:tblGrid>
              <a:tr h="3107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Characteristic,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 (n = 23)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+ Triptorelin (n = 26)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Overall (N = 49)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486751"/>
                  </a:ext>
                </a:extLst>
              </a:tr>
              <a:tr h="164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47 (39-54)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47 (40-52)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 47 (39-54)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186360"/>
                  </a:ext>
                </a:extLst>
              </a:tr>
              <a:tr h="55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Clinical stage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13 (57)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10 (43)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0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10 (38)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14 (54)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23 (47)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24 (49)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(4)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437303"/>
                  </a:ext>
                </a:extLst>
              </a:tr>
              <a:tr h="3838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Lymph node involvement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N0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22 (96)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 (4)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24 (92)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(8)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46 (94)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 (6)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064954"/>
                  </a:ext>
                </a:extLst>
              </a:tr>
              <a:tr h="3838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Histologic type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Ductal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Lobular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21 (91)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(9)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21 (81)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5 (19)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42 (86)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7 (14)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798351"/>
                  </a:ext>
                </a:extLst>
              </a:tr>
              <a:tr h="6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Histologic grade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6 (26)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15 (65)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(9)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0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5 (19)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20 (77)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0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11 (22)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35 (71)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 (4)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28243"/>
                  </a:ext>
                </a:extLst>
              </a:tr>
              <a:tr h="164523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Ki67% (Q1-Q3)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20 (14-25)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16 (12-20)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18 (12-25)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88583"/>
                  </a:ext>
                </a:extLst>
              </a:tr>
              <a:tr h="274198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Allred ER score, (Q1-Q3)</a:t>
                      </a:r>
                    </a:p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Allred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PgR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score, (Q1-Q3)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(7-8)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(8–8)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(7-8)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(8-8)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(7-8)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8 (8-8)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029960"/>
                  </a:ext>
                </a:extLst>
              </a:tr>
              <a:tr h="274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PAM50 Luminal A subtype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PAM50 Non-Luminal A Subtype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17 (74)</a:t>
                      </a:r>
                    </a:p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6 (26)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20 (77)</a:t>
                      </a:r>
                    </a:p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6 (23)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37 (76)</a:t>
                      </a:r>
                    </a:p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12 (24)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037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89F1-19BE-92AE-8318-2B813E245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6388031D-1095-235A-EE03-751170F48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89964"/>
            <a:ext cx="11740260" cy="1004121"/>
          </a:xfrm>
        </p:spPr>
        <p:txBody>
          <a:bodyPr/>
          <a:lstStyle/>
          <a:p>
            <a:r>
              <a:rPr lang="en-US" dirty="0"/>
              <a:t>SOLTI-2104-PremiÈRe</a:t>
            </a:r>
            <a:r>
              <a:rPr lang="en-US" altLang="en-US" dirty="0"/>
              <a:t>: CCCA Rate, Ki67 Change, ER/</a:t>
            </a:r>
            <a:r>
              <a:rPr lang="en-US" altLang="en-US" dirty="0" err="1"/>
              <a:t>PgR</a:t>
            </a:r>
            <a:r>
              <a:rPr lang="en-US" altLang="en-US" dirty="0"/>
              <a:t> Level Change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D62CD725-726A-D340-B95D-165CF4ED5C6D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Bellet. SABCS 2025.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PD10-01</a:t>
            </a: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27E501E-2E24-C844-2F3C-BEAB559BA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999199"/>
              </p:ext>
            </p:extLst>
          </p:nvPr>
        </p:nvGraphicFramePr>
        <p:xfrm>
          <a:off x="231774" y="1335088"/>
          <a:ext cx="11739564" cy="2453858"/>
        </p:xfrm>
        <a:graphic>
          <a:graphicData uri="http://schemas.openxmlformats.org/drawingml/2006/table">
            <a:tbl>
              <a:tblPr/>
              <a:tblGrid>
                <a:gridCol w="5201100">
                  <a:extLst>
                    <a:ext uri="{9D8B030D-6E8A-4147-A177-3AD203B41FA5}">
                      <a16:colId xmlns:a16="http://schemas.microsoft.com/office/drawing/2014/main" val="2331561082"/>
                    </a:ext>
                  </a:extLst>
                </a:gridCol>
                <a:gridCol w="3082197">
                  <a:extLst>
                    <a:ext uri="{9D8B030D-6E8A-4147-A177-3AD203B41FA5}">
                      <a16:colId xmlns:a16="http://schemas.microsoft.com/office/drawing/2014/main" val="1767147801"/>
                    </a:ext>
                  </a:extLst>
                </a:gridCol>
                <a:gridCol w="3456267">
                  <a:extLst>
                    <a:ext uri="{9D8B030D-6E8A-4147-A177-3AD203B41FA5}">
                      <a16:colId xmlns:a16="http://schemas.microsoft.com/office/drawing/2014/main" val="1232513555"/>
                    </a:ext>
                  </a:extLst>
                </a:gridCol>
              </a:tblGrid>
              <a:tr h="519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Outcome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 (n = 21)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+ Triptorelin (n = 26)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4867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CCCA rate, %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&lt;2.7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2.7-10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&gt;10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27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50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1863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Ki67 change, change geometric mean, %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-62.0 (-74.7 to -43.0)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-71.9 (-82.7 to -54.2)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4373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Change ER levels (Allred score)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-42.6 (-69.9 to -9.2)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-32.8 (-42.5 to -21.4)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44816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Change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PgR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levels (Allred score)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16.8 (-34.8 to 109)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-26.8 (-34.7 to -18)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30766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4D18B4-D2A8-1D7B-2B5C-2A1E176DC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994238"/>
              </p:ext>
            </p:extLst>
          </p:nvPr>
        </p:nvGraphicFramePr>
        <p:xfrm>
          <a:off x="2184442" y="4833222"/>
          <a:ext cx="7107196" cy="1188768"/>
        </p:xfrm>
        <a:graphic>
          <a:graphicData uri="http://schemas.openxmlformats.org/drawingml/2006/table">
            <a:tbl>
              <a:tblPr/>
              <a:tblGrid>
                <a:gridCol w="3083836">
                  <a:extLst>
                    <a:ext uri="{9D8B030D-6E8A-4147-A177-3AD203B41FA5}">
                      <a16:colId xmlns:a16="http://schemas.microsoft.com/office/drawing/2014/main" val="202663265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32822834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098000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Outcome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PAM50 Subtype Luminal 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PAM50 Subtype Luminal 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962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CCCA rate,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 (31)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(18)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533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Ki67 change,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change geometric mean, %(95%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-66.3 (-76.8 to -50.9)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-73.0 (-87.1 to -43.4)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371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7A91FDA-CCF9-5218-73F7-7F005C46A37F}"/>
              </a:ext>
            </a:extLst>
          </p:cNvPr>
          <p:cNvSpPr txBox="1"/>
          <p:nvPr/>
        </p:nvSpPr>
        <p:spPr>
          <a:xfrm>
            <a:off x="231077" y="3865606"/>
            <a:ext cx="7895931" cy="48331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Monotherapy arm: No effect of posttreatment E2 levels on Ki67 reduction or posttreatment levels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Combination arm: E2 &lt;10 </a:t>
            </a:r>
            <a:r>
              <a:rPr lang="en-US" sz="1200" dirty="0" err="1"/>
              <a:t>pg</a:t>
            </a:r>
            <a:r>
              <a:rPr lang="en-US" sz="1200" dirty="0"/>
              <a:t>/mL in 88% of participants</a:t>
            </a:r>
          </a:p>
        </p:txBody>
      </p:sp>
    </p:spTree>
    <p:extLst>
      <p:ext uri="{BB962C8B-B14F-4D97-AF65-F5344CB8AC3E}">
        <p14:creationId xmlns:p14="http://schemas.microsoft.com/office/powerpoint/2010/main" val="241953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435C1-241C-9A3B-1D0E-361133B60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868DAE8B-6813-EDAE-BE5C-775867519D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50804"/>
            <a:ext cx="11740260" cy="482440"/>
          </a:xfrm>
        </p:spPr>
        <p:txBody>
          <a:bodyPr/>
          <a:lstStyle/>
          <a:p>
            <a:r>
              <a:rPr lang="en-US" dirty="0"/>
              <a:t>SOLTI-2104-PremiÈRe</a:t>
            </a:r>
            <a:r>
              <a:rPr lang="en-US" altLang="en-US" dirty="0"/>
              <a:t>: Study Outcomes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C5FE085-6EC7-3C40-FFFC-D7D499F6C502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Bellet. SABCS 2025. </a:t>
            </a:r>
            <a:r>
              <a:rPr kumimoji="0" lang="en-US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PD10-01</a:t>
            </a: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47F868B-59AC-BFD8-CB81-390832727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817500"/>
              </p:ext>
            </p:extLst>
          </p:nvPr>
        </p:nvGraphicFramePr>
        <p:xfrm>
          <a:off x="1288868" y="1292396"/>
          <a:ext cx="9088800" cy="1255824"/>
        </p:xfrm>
        <a:graphic>
          <a:graphicData uri="http://schemas.openxmlformats.org/drawingml/2006/table">
            <a:tbl>
              <a:tblPr/>
              <a:tblGrid>
                <a:gridCol w="4026705">
                  <a:extLst>
                    <a:ext uri="{9D8B030D-6E8A-4147-A177-3AD203B41FA5}">
                      <a16:colId xmlns:a16="http://schemas.microsoft.com/office/drawing/2014/main" val="2331561082"/>
                    </a:ext>
                  </a:extLst>
                </a:gridCol>
                <a:gridCol w="2386244">
                  <a:extLst>
                    <a:ext uri="{9D8B030D-6E8A-4147-A177-3AD203B41FA5}">
                      <a16:colId xmlns:a16="http://schemas.microsoft.com/office/drawing/2014/main" val="1767147801"/>
                    </a:ext>
                  </a:extLst>
                </a:gridCol>
                <a:gridCol w="2675851">
                  <a:extLst>
                    <a:ext uri="{9D8B030D-6E8A-4147-A177-3AD203B41FA5}">
                      <a16:colId xmlns:a16="http://schemas.microsoft.com/office/drawing/2014/main" val="1232513555"/>
                    </a:ext>
                  </a:extLst>
                </a:gridCol>
              </a:tblGrid>
              <a:tr h="519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Geometric Mean Change in E2 Levels From Day 1, days (range)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 (n = 22)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Elacestrant + Triptorelin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(n = 26)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4867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Day 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341.4 (100.6-871.3)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-79.8 (-92.1 to -47.9)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1863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Day 28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367.0 (91-1039)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-94.8 ( -97.3 to -89.9)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4373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64B0F0A-7D58-A79D-658C-AAE33ABBD7D5}"/>
              </a:ext>
            </a:extLst>
          </p:cNvPr>
          <p:cNvSpPr txBox="1"/>
          <p:nvPr/>
        </p:nvSpPr>
        <p:spPr>
          <a:xfrm>
            <a:off x="1288868" y="2703365"/>
            <a:ext cx="9872468" cy="36653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42900" indent="-34290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Gene expression analysis demonstrated 53% of the 193 analyzed genes were differentially expressed after ELA exposure compared to 62% with ELA+T exposure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Elacestrant consistently downregulated 41 genes across arms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Genes related tumor cell proliferation were suppressed across arms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ELA+T treatment was associated with increased IGG and HER2 signatures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Both arms observed a decline in PAM50 risk of recurrence scores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7179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In this analysis from the </a:t>
            </a:r>
            <a:r>
              <a:rPr lang="en-US" dirty="0"/>
              <a:t>phase II SOLTI-2104-PremiÈRe trial in premenopausal women with ER+/HER2- EBC, elacestrant induced antiproliferative effects and molecular-level responses with or without triptorelin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2200" dirty="0"/>
              <a:t>Comparable CCCA rates were observed between treatment groups, along with similarly significant reductions in Ki-67 levels, PAM50 risk of recurrence score, and proliferation-related gene expression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Investigators concluded that these </a:t>
            </a:r>
            <a:r>
              <a:rPr lang="en-US" dirty="0"/>
              <a:t>findings support further investigation of elacestrant as an endocrine therapy for premenopausal women with EBC, with the potential to spare ovarian function suppression in a subset of patients</a:t>
            </a:r>
            <a:endParaRPr lang="en-US" alt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SOLTI-2104-PremiÈRe</a:t>
            </a:r>
            <a:r>
              <a:rPr lang="en-US" altLang="en-US" dirty="0"/>
              <a:t>: </a:t>
            </a:r>
            <a:r>
              <a:rPr lang="en-US" dirty="0"/>
              <a:t>Investigators’ Conclusions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95DB1B1-EDAD-EFC4-4131-F087EE95E313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" b="0" dirty="0">
                <a:solidFill>
                  <a:srgbClr val="161616"/>
                </a:solidFill>
                <a:latin typeface="Poppins"/>
                <a:cs typeface="Arial" panose="020B0604020202020204" pitchFamily="34" charset="0"/>
              </a:rPr>
              <a:t>Bellet. SABCS 2025. </a:t>
            </a:r>
            <a:r>
              <a:rPr lang="en-US" altLang="en-US" sz="800" b="0" dirty="0" err="1">
                <a:solidFill>
                  <a:srgbClr val="161616"/>
                </a:solidFill>
                <a:latin typeface="Poppins"/>
                <a:cs typeface="Arial" panose="020B0604020202020204" pitchFamily="34" charset="0"/>
              </a:rPr>
              <a:t>Abstr</a:t>
            </a:r>
            <a:r>
              <a:rPr lang="en-US" altLang="en-US" sz="800" b="0" dirty="0">
                <a:solidFill>
                  <a:srgbClr val="161616"/>
                </a:solidFill>
                <a:latin typeface="Poppins"/>
                <a:cs typeface="Arial" panose="020B0604020202020204" pitchFamily="34" charset="0"/>
              </a:rPr>
              <a:t> PD10-01</a:t>
            </a:r>
            <a:r>
              <a:rPr lang="en-US" altLang="en-US" sz="800" b="0" spc="-10" dirty="0">
                <a:solidFill>
                  <a:srgbClr val="161616"/>
                </a:solidFill>
                <a:latin typeface="Poppins"/>
                <a:cs typeface="Arial" panose="020B0604020202020204" pitchFamily="34" charset="0"/>
              </a:rPr>
              <a:t>.</a:t>
            </a:r>
            <a:endParaRPr lang="en-US" altLang="en-US" sz="800" b="0" dirty="0">
              <a:solidFill>
                <a:srgbClr val="161616"/>
              </a:solidFill>
              <a:latin typeface="Poppi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1036181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analyses with expert faculty commentary on all the key studies in early and advanced stage </a:t>
            </a:r>
            <a:r>
              <a:rPr lang="en-US" sz="1800"/>
              <a:t>breast cancers</a:t>
            </a:r>
            <a:endParaRPr lang="en-US" sz="1800" dirty="0"/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SABCS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1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61c28a77-e754-4451-a7ca-87108c003a1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2FC30CF42DED4FB6D1DC8BA31BFD6A" ma:contentTypeVersion="10" ma:contentTypeDescription="Create a new document." ma:contentTypeScope="" ma:versionID="d7bd7e244d04558088dfebb880958b01">
  <xsd:schema xmlns:xsd="http://www.w3.org/2001/XMLSchema" xmlns:xs="http://www.w3.org/2001/XMLSchema" xmlns:p="http://schemas.microsoft.com/office/2006/metadata/properties" xmlns:ns2="61c28a77-e754-4451-a7ca-87108c003a1f" xmlns:ns3="22fd6914-46d4-4c7e-bbad-46e82841b69d" targetNamespace="http://schemas.microsoft.com/office/2006/metadata/properties" ma:root="true" ma:fieldsID="c8e338c0fa9f9f37267e2b9df8e7baa5" ns2:_="" ns3:_="">
    <xsd:import namespace="61c28a77-e754-4451-a7ca-87108c003a1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28a77-e754-4451-a7ca-87108c003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F2663D-4A50-431E-8540-9D03D2AA715B}">
  <ds:schemaRefs>
    <ds:schemaRef ds:uri="http://schemas.openxmlformats.org/package/2006/metadata/core-properties"/>
    <ds:schemaRef ds:uri="22fd6914-46d4-4c7e-bbad-46e82841b69d"/>
    <ds:schemaRef ds:uri="61c28a77-e754-4451-a7ca-87108c003a1f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4FB3DB1-BB67-48AE-9949-714C35613C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c28a77-e754-4451-a7ca-87108c003a1f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0503D0-9A80-40AE-A88D-AF7D08ED3B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1403</Words>
  <Application>Microsoft Office PowerPoint</Application>
  <PresentationFormat>Widescreen</PresentationFormat>
  <Paragraphs>161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Aptos</vt:lpstr>
      <vt:lpstr>Arial</vt:lpstr>
      <vt:lpstr>Calibri</vt:lpstr>
      <vt:lpstr>Newsreader ExtraBold</vt:lpstr>
      <vt:lpstr>Newsreader SemiBold</vt:lpstr>
      <vt:lpstr>Poppins</vt:lpstr>
      <vt:lpstr>Poppins Light</vt:lpstr>
      <vt:lpstr>Symbol</vt:lpstr>
      <vt:lpstr>Times</vt:lpstr>
      <vt:lpstr>Wingdings</vt:lpstr>
      <vt:lpstr>4_Office</vt:lpstr>
      <vt:lpstr>3_Office</vt:lpstr>
      <vt:lpstr>2_Office</vt:lpstr>
      <vt:lpstr>1_Office</vt:lpstr>
      <vt:lpstr>SOLTI-2104-PremiÈRe: Phase II Trial of  Elacestrant ± Triptorelin in Premenopausal Women With Estrogen Receptor (ER)–Positive/HER2-Negative Early Breast Cancer </vt:lpstr>
      <vt:lpstr>About These Slides</vt:lpstr>
      <vt:lpstr>SOLTI-2104-PremiÈRe: Background</vt:lpstr>
      <vt:lpstr>SOLTI-2104-PremiÈRe: Study Design</vt:lpstr>
      <vt:lpstr>SOLTI-2104-PremiÈRe: Baseline Characteristics</vt:lpstr>
      <vt:lpstr>SOLTI-2104-PremiÈRe: CCCA Rate, Ki67 Change, ER/PgR Level Change</vt:lpstr>
      <vt:lpstr>SOLTI-2104-PremiÈRe: Study Outcomes</vt:lpstr>
      <vt:lpstr>SOLTI-2104-PremiÈRe: Investigators’ Conclusions</vt:lpstr>
      <vt:lpstr>Go Online for More Coverage of SABCS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SOLTI-2104-PremiÈRe: Phase II Trial of  Elacestrant ± Triptorelin in Premenopausal Women With Estrogen Receptor (ER)–Positive/HER2-Negative Early Breast Cancer </dc:title>
  <dc:creator>Timothy Quill</dc:creator>
  <cp:lastModifiedBy>Valerie Wenzel</cp:lastModifiedBy>
  <cp:revision>8</cp:revision>
  <dcterms:created xsi:type="dcterms:W3CDTF">2025-12-04T13:55:49Z</dcterms:created>
  <dcterms:modified xsi:type="dcterms:W3CDTF">2026-02-24T14:44:45Z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0x0101002D2FC30CF42DED4FB6D1DC8BA31BFD6A</vt:lpwstr>
  </property>
  <property fmtid="{D5CDD505-2E9C-101B-9397-08002B2CF9AE}" pid="3" name="MediaServiceImageTags">
    <vt:lpwstr/>
  </property>
</Properties>
</file>