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95" r:id="rId5"/>
    <p:sldMasterId id="2147483706" r:id="rId6"/>
  </p:sldMasterIdLst>
  <p:notesMasterIdLst>
    <p:notesMasterId r:id="rId49"/>
  </p:notesMasterIdLst>
  <p:sldIdLst>
    <p:sldId id="2147473666" r:id="rId7"/>
    <p:sldId id="308" r:id="rId8"/>
    <p:sldId id="2147472346" r:id="rId9"/>
    <p:sldId id="549" r:id="rId10"/>
    <p:sldId id="318" r:id="rId11"/>
    <p:sldId id="2147483456" r:id="rId12"/>
    <p:sldId id="2147483460" r:id="rId13"/>
    <p:sldId id="2147483335" r:id="rId14"/>
    <p:sldId id="2147483338" r:id="rId15"/>
    <p:sldId id="2147483337" r:id="rId16"/>
    <p:sldId id="2147483341" r:id="rId17"/>
    <p:sldId id="2147483342" r:id="rId18"/>
    <p:sldId id="2147483343" r:id="rId19"/>
    <p:sldId id="2147483344" r:id="rId20"/>
    <p:sldId id="2147483345" r:id="rId21"/>
    <p:sldId id="2147483256" r:id="rId22"/>
    <p:sldId id="2147483391" r:id="rId23"/>
    <p:sldId id="2147483426" r:id="rId24"/>
    <p:sldId id="2147483427" r:id="rId25"/>
    <p:sldId id="2147483169" r:id="rId26"/>
    <p:sldId id="2147483428" r:id="rId27"/>
    <p:sldId id="2076137040" r:id="rId28"/>
    <p:sldId id="2147478598" r:id="rId29"/>
    <p:sldId id="12947" r:id="rId30"/>
    <p:sldId id="2147483436" r:id="rId31"/>
    <p:sldId id="2147483471" r:id="rId32"/>
    <p:sldId id="2147483112" r:id="rId33"/>
    <p:sldId id="2147483472" r:id="rId34"/>
    <p:sldId id="2147483474" r:id="rId35"/>
    <p:sldId id="2147483487" r:id="rId36"/>
    <p:sldId id="2147478601" r:id="rId37"/>
    <p:sldId id="2147483476" r:id="rId38"/>
    <p:sldId id="2147483239" r:id="rId39"/>
    <p:sldId id="2147483443" r:id="rId40"/>
    <p:sldId id="2147483243" r:id="rId41"/>
    <p:sldId id="2147483245" r:id="rId42"/>
    <p:sldId id="2147478614" r:id="rId43"/>
    <p:sldId id="2147483445" r:id="rId44"/>
    <p:sldId id="2147483448" r:id="rId45"/>
    <p:sldId id="2147483327" r:id="rId46"/>
    <p:sldId id="2147478608" r:id="rId47"/>
    <p:sldId id="2147472370"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yan Topping" initials="RT" lastIdx="2" clrIdx="0">
    <p:extLst>
      <p:ext uri="{19B8F6BF-5375-455C-9EA6-DF929625EA0E}">
        <p15:presenceInfo xmlns:p15="http://schemas.microsoft.com/office/powerpoint/2012/main" userId="S::rtopping@clinicaloptions.com::94707e26-9fc4-45d8-b0ca-0ad126bd8df5" providerId="AD"/>
      </p:ext>
    </p:extLst>
  </p:cmAuthor>
  <p:cmAuthor id="2" name="Kendall Schick" initials="KS" lastIdx="2" clrIdx="1">
    <p:extLst>
      <p:ext uri="{19B8F6BF-5375-455C-9EA6-DF929625EA0E}">
        <p15:presenceInfo xmlns:p15="http://schemas.microsoft.com/office/powerpoint/2012/main" userId="S::kschick@cealliance.com::e9c89993-794a-4b04-97ba-0001b7eeca9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EDB7DF-8476-4EEE-909F-341FB0CB3FF2}" v="12" dt="2026-07-27T20:15:28.7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autoAdjust="0"/>
    <p:restoredTop sz="85158" autoAdjust="0"/>
  </p:normalViewPr>
  <p:slideViewPr>
    <p:cSldViewPr snapToGrid="0">
      <p:cViewPr varScale="1">
        <p:scale>
          <a:sx n="63" d="100"/>
          <a:sy n="63" d="100"/>
        </p:scale>
        <p:origin x="764" y="52"/>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54" d="100"/>
          <a:sy n="54" d="100"/>
        </p:scale>
        <p:origin x="2564"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commentAuthors" Target="commentAuthors.xml"/><Relationship Id="rId55" Type="http://schemas.microsoft.com/office/2016/11/relationships/changesInfo" Target="changesInfos/changesInfo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theme" Target="theme/theme1.xml"/><Relationship Id="rId5" Type="http://schemas.openxmlformats.org/officeDocument/2006/relationships/slideMaster" Target="slideMasters/slideMaster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microsoft.com/office/2015/10/relationships/revisionInfo" Target="revisionInfo.xml"/><Relationship Id="rId8" Type="http://schemas.openxmlformats.org/officeDocument/2006/relationships/slide" Target="slides/slide2.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yan Topping" userId="94707e26-9fc4-45d8-b0ca-0ad126bd8df5" providerId="ADAL" clId="{2D3EBCCD-5B89-4213-84E8-CA85F31DEFC3}"/>
    <pc:docChg chg="modSld">
      <pc:chgData name="Ryan Topping" userId="94707e26-9fc4-45d8-b0ca-0ad126bd8df5" providerId="ADAL" clId="{2D3EBCCD-5B89-4213-84E8-CA85F31DEFC3}" dt="2026-06-29T15:20:34.597" v="2"/>
      <pc:docMkLst>
        <pc:docMk/>
      </pc:docMkLst>
      <pc:sldChg chg="modCm">
        <pc:chgData name="Ryan Topping" userId="94707e26-9fc4-45d8-b0ca-0ad126bd8df5" providerId="ADAL" clId="{2D3EBCCD-5B89-4213-84E8-CA85F31DEFC3}" dt="2026-06-29T15:19:56.417" v="0"/>
        <pc:sldMkLst>
          <pc:docMk/>
          <pc:sldMk cId="4027043109" sldId="2147472346"/>
        </pc:sldMkLst>
      </pc:sldChg>
      <pc:sldChg chg="modCm">
        <pc:chgData name="Ryan Topping" userId="94707e26-9fc4-45d8-b0ca-0ad126bd8df5" providerId="ADAL" clId="{2D3EBCCD-5B89-4213-84E8-CA85F31DEFC3}" dt="2026-06-29T15:20:34.597" v="2"/>
        <pc:sldMkLst>
          <pc:docMk/>
          <pc:sldMk cId="493943442" sldId="2147478608"/>
        </pc:sldMkLst>
      </pc:sldChg>
    </pc:docChg>
  </pc:docChgLst>
  <pc:docChgLst>
    <pc:chgData name="Kendall Schick" userId="e9c89993-794a-4b04-97ba-0001b7eeca96" providerId="ADAL" clId="{0FF90591-9807-4C8A-AC80-FC30A5185D62}"/>
    <pc:docChg chg="addSld delSld modSld">
      <pc:chgData name="Kendall Schick" userId="e9c89993-794a-4b04-97ba-0001b7eeca96" providerId="ADAL" clId="{0FF90591-9807-4C8A-AC80-FC30A5185D62}" dt="2026-07-07T16:42:36.591" v="11" actId="47"/>
      <pc:docMkLst>
        <pc:docMk/>
      </pc:docMkLst>
      <pc:sldChg chg="add">
        <pc:chgData name="Kendall Schick" userId="e9c89993-794a-4b04-97ba-0001b7eeca96" providerId="ADAL" clId="{0FF90591-9807-4C8A-AC80-FC30A5185D62}" dt="2026-06-29T15:29:36.991" v="0"/>
        <pc:sldMkLst>
          <pc:docMk/>
          <pc:sldMk cId="2203944586" sldId="308"/>
        </pc:sldMkLst>
      </pc:sldChg>
      <pc:sldChg chg="add">
        <pc:chgData name="Kendall Schick" userId="e9c89993-794a-4b04-97ba-0001b7eeca96" providerId="ADAL" clId="{0FF90591-9807-4C8A-AC80-FC30A5185D62}" dt="2026-06-29T15:30:04.118" v="1"/>
        <pc:sldMkLst>
          <pc:docMk/>
          <pc:sldMk cId="0" sldId="2147472370"/>
        </pc:sldMkLst>
      </pc:sldChg>
      <pc:sldChg chg="modSp mod">
        <pc:chgData name="Kendall Schick" userId="e9c89993-794a-4b04-97ba-0001b7eeca96" providerId="ADAL" clId="{0FF90591-9807-4C8A-AC80-FC30A5185D62}" dt="2026-07-07T16:32:27.449" v="2"/>
        <pc:sldMkLst>
          <pc:docMk/>
          <pc:sldMk cId="3876448841" sldId="2147473666"/>
        </pc:sldMkLst>
        <pc:spChg chg="mod">
          <ac:chgData name="Kendall Schick" userId="e9c89993-794a-4b04-97ba-0001b7eeca96" providerId="ADAL" clId="{0FF90591-9807-4C8A-AC80-FC30A5185D62}" dt="2026-07-07T16:32:27.449" v="2"/>
          <ac:spMkLst>
            <pc:docMk/>
            <pc:sldMk cId="3876448841" sldId="2147473666"/>
            <ac:spMk id="7171" creationId="{4D67E167-2F37-481F-AB26-A6E236679EF3}"/>
          </ac:spMkLst>
        </pc:spChg>
      </pc:sldChg>
      <pc:sldChg chg="modSp mod">
        <pc:chgData name="Kendall Schick" userId="e9c89993-794a-4b04-97ba-0001b7eeca96" providerId="ADAL" clId="{0FF90591-9807-4C8A-AC80-FC30A5185D62}" dt="2026-07-07T16:36:01.558" v="10" actId="20577"/>
        <pc:sldMkLst>
          <pc:docMk/>
          <pc:sldMk cId="2476318942" sldId="2147478598"/>
        </pc:sldMkLst>
        <pc:spChg chg="mod">
          <ac:chgData name="Kendall Schick" userId="e9c89993-794a-4b04-97ba-0001b7eeca96" providerId="ADAL" clId="{0FF90591-9807-4C8A-AC80-FC30A5185D62}" dt="2026-07-07T16:36:01.558" v="10" actId="20577"/>
          <ac:spMkLst>
            <pc:docMk/>
            <pc:sldMk cId="2476318942" sldId="2147478598"/>
            <ac:spMk id="2" creationId="{33D2BECE-7177-6A6C-EEA2-23A22054E185}"/>
          </ac:spMkLst>
        </pc:spChg>
      </pc:sldChg>
    </pc:docChg>
  </pc:docChgLst>
  <pc:docChgLst>
    <pc:chgData name="Jennifer Eimers" userId="e496f3f7-6a48-4339-9b0c-9f426a43f948" providerId="ADAL" clId="{EA77C4EE-4DBD-4AED-BD7D-063333E8A9EF}"/>
    <pc:docChg chg="undo custSel modSld">
      <pc:chgData name="Jennifer Eimers" userId="e496f3f7-6a48-4339-9b0c-9f426a43f948" providerId="ADAL" clId="{EA77C4EE-4DBD-4AED-BD7D-063333E8A9EF}" dt="2026-07-27T20:15:28.690" v="127" actId="1035"/>
      <pc:docMkLst>
        <pc:docMk/>
      </pc:docMkLst>
      <pc:sldChg chg="modSp mod">
        <pc:chgData name="Jennifer Eimers" userId="e496f3f7-6a48-4339-9b0c-9f426a43f948" providerId="ADAL" clId="{EA77C4EE-4DBD-4AED-BD7D-063333E8A9EF}" dt="2026-07-27T20:14:59.938" v="115" actId="1076"/>
        <pc:sldMkLst>
          <pc:docMk/>
          <pc:sldMk cId="2610704572" sldId="12947"/>
        </pc:sldMkLst>
        <pc:spChg chg="mod">
          <ac:chgData name="Jennifer Eimers" userId="e496f3f7-6a48-4339-9b0c-9f426a43f948" providerId="ADAL" clId="{EA77C4EE-4DBD-4AED-BD7D-063333E8A9EF}" dt="2026-07-27T20:14:59.938" v="115" actId="1076"/>
          <ac:spMkLst>
            <pc:docMk/>
            <pc:sldMk cId="2610704572" sldId="12947"/>
            <ac:spMk id="2" creationId="{00000000-0000-0000-0000-000000000000}"/>
          </ac:spMkLst>
        </pc:spChg>
        <pc:spChg chg="mod">
          <ac:chgData name="Jennifer Eimers" userId="e496f3f7-6a48-4339-9b0c-9f426a43f948" providerId="ADAL" clId="{EA77C4EE-4DBD-4AED-BD7D-063333E8A9EF}" dt="2026-07-27T20:14:59.938" v="115" actId="1076"/>
          <ac:spMkLst>
            <pc:docMk/>
            <pc:sldMk cId="2610704572" sldId="12947"/>
            <ac:spMk id="9" creationId="{94092FC6-931E-DE26-3F27-AACA2B5D6D8C}"/>
          </ac:spMkLst>
        </pc:spChg>
        <pc:spChg chg="mod">
          <ac:chgData name="Jennifer Eimers" userId="e496f3f7-6a48-4339-9b0c-9f426a43f948" providerId="ADAL" clId="{EA77C4EE-4DBD-4AED-BD7D-063333E8A9EF}" dt="2026-07-27T20:14:59.938" v="115" actId="1076"/>
          <ac:spMkLst>
            <pc:docMk/>
            <pc:sldMk cId="2610704572" sldId="12947"/>
            <ac:spMk id="11" creationId="{00000000-0000-0000-0000-000000000000}"/>
          </ac:spMkLst>
        </pc:spChg>
        <pc:spChg chg="mod">
          <ac:chgData name="Jennifer Eimers" userId="e496f3f7-6a48-4339-9b0c-9f426a43f948" providerId="ADAL" clId="{EA77C4EE-4DBD-4AED-BD7D-063333E8A9EF}" dt="2026-07-27T20:14:59.938" v="115" actId="1076"/>
          <ac:spMkLst>
            <pc:docMk/>
            <pc:sldMk cId="2610704572" sldId="12947"/>
            <ac:spMk id="13" creationId="{00000000-0000-0000-0000-000000000000}"/>
          </ac:spMkLst>
        </pc:spChg>
        <pc:spChg chg="mod">
          <ac:chgData name="Jennifer Eimers" userId="e496f3f7-6a48-4339-9b0c-9f426a43f948" providerId="ADAL" clId="{EA77C4EE-4DBD-4AED-BD7D-063333E8A9EF}" dt="2026-07-27T20:14:59.938" v="115" actId="1076"/>
          <ac:spMkLst>
            <pc:docMk/>
            <pc:sldMk cId="2610704572" sldId="12947"/>
            <ac:spMk id="15" creationId="{00000000-0000-0000-0000-000000000000}"/>
          </ac:spMkLst>
        </pc:spChg>
        <pc:spChg chg="mod">
          <ac:chgData name="Jennifer Eimers" userId="e496f3f7-6a48-4339-9b0c-9f426a43f948" providerId="ADAL" clId="{EA77C4EE-4DBD-4AED-BD7D-063333E8A9EF}" dt="2026-07-27T20:14:59.938" v="115" actId="1076"/>
          <ac:spMkLst>
            <pc:docMk/>
            <pc:sldMk cId="2610704572" sldId="12947"/>
            <ac:spMk id="21" creationId="{00000000-0000-0000-0000-000000000000}"/>
          </ac:spMkLst>
        </pc:spChg>
        <pc:spChg chg="mod">
          <ac:chgData name="Jennifer Eimers" userId="e496f3f7-6a48-4339-9b0c-9f426a43f948" providerId="ADAL" clId="{EA77C4EE-4DBD-4AED-BD7D-063333E8A9EF}" dt="2026-07-27T20:14:59.938" v="115" actId="1076"/>
          <ac:spMkLst>
            <pc:docMk/>
            <pc:sldMk cId="2610704572" sldId="12947"/>
            <ac:spMk id="25" creationId="{9A2AEF90-9580-7C4F-B636-3635B4BF7C01}"/>
          </ac:spMkLst>
        </pc:spChg>
        <pc:spChg chg="mod">
          <ac:chgData name="Jennifer Eimers" userId="e496f3f7-6a48-4339-9b0c-9f426a43f948" providerId="ADAL" clId="{EA77C4EE-4DBD-4AED-BD7D-063333E8A9EF}" dt="2026-07-27T20:14:59.938" v="115" actId="1076"/>
          <ac:spMkLst>
            <pc:docMk/>
            <pc:sldMk cId="2610704572" sldId="12947"/>
            <ac:spMk id="34" creationId="{27DA99B4-E5D7-1C4F-9FA0-445E8CFCF0A2}"/>
          </ac:spMkLst>
        </pc:spChg>
        <pc:spChg chg="mod">
          <ac:chgData name="Jennifer Eimers" userId="e496f3f7-6a48-4339-9b0c-9f426a43f948" providerId="ADAL" clId="{EA77C4EE-4DBD-4AED-BD7D-063333E8A9EF}" dt="2026-07-27T20:14:59.938" v="115" actId="1076"/>
          <ac:spMkLst>
            <pc:docMk/>
            <pc:sldMk cId="2610704572" sldId="12947"/>
            <ac:spMk id="35" creationId="{E5C00483-C888-D245-B222-C064113F6EDC}"/>
          </ac:spMkLst>
        </pc:spChg>
        <pc:spChg chg="mod">
          <ac:chgData name="Jennifer Eimers" userId="e496f3f7-6a48-4339-9b0c-9f426a43f948" providerId="ADAL" clId="{EA77C4EE-4DBD-4AED-BD7D-063333E8A9EF}" dt="2026-07-27T20:14:59.938" v="115" actId="1076"/>
          <ac:spMkLst>
            <pc:docMk/>
            <pc:sldMk cId="2610704572" sldId="12947"/>
            <ac:spMk id="39" creationId="{E4678E0A-A298-124F-B365-9808EACC5F0D}"/>
          </ac:spMkLst>
        </pc:spChg>
      </pc:sldChg>
      <pc:sldChg chg="addSp delSp modSp mod modClrScheme chgLayout">
        <pc:chgData name="Jennifer Eimers" userId="e496f3f7-6a48-4339-9b0c-9f426a43f948" providerId="ADAL" clId="{EA77C4EE-4DBD-4AED-BD7D-063333E8A9EF}" dt="2026-07-27T20:14:10.077" v="113" actId="478"/>
        <pc:sldMkLst>
          <pc:docMk/>
          <pc:sldMk cId="3876448841" sldId="2147473666"/>
        </pc:sldMkLst>
        <pc:spChg chg="add del mod">
          <ac:chgData name="Jennifer Eimers" userId="e496f3f7-6a48-4339-9b0c-9f426a43f948" providerId="ADAL" clId="{EA77C4EE-4DBD-4AED-BD7D-063333E8A9EF}" dt="2026-07-27T20:14:00.071" v="110" actId="478"/>
          <ac:spMkLst>
            <pc:docMk/>
            <pc:sldMk cId="3876448841" sldId="2147473666"/>
            <ac:spMk id="5" creationId="{492FDD12-3E28-5ED3-893B-84856E88F4BD}"/>
          </ac:spMkLst>
        </pc:spChg>
        <pc:spChg chg="add mod ord">
          <ac:chgData name="Jennifer Eimers" userId="e496f3f7-6a48-4339-9b0c-9f426a43f948" providerId="ADAL" clId="{EA77C4EE-4DBD-4AED-BD7D-063333E8A9EF}" dt="2026-07-27T20:14:06.968" v="111" actId="700"/>
          <ac:spMkLst>
            <pc:docMk/>
            <pc:sldMk cId="3876448841" sldId="2147473666"/>
            <ac:spMk id="6" creationId="{02D361D1-C32A-CA13-56C9-CB8278DB2DBC}"/>
          </ac:spMkLst>
        </pc:spChg>
        <pc:spChg chg="add del mod ord">
          <ac:chgData name="Jennifer Eimers" userId="e496f3f7-6a48-4339-9b0c-9f426a43f948" providerId="ADAL" clId="{EA77C4EE-4DBD-4AED-BD7D-063333E8A9EF}" dt="2026-07-27T20:14:10.077" v="113" actId="478"/>
          <ac:spMkLst>
            <pc:docMk/>
            <pc:sldMk cId="3876448841" sldId="2147473666"/>
            <ac:spMk id="7" creationId="{426FCA86-41FF-92D6-3C0F-A5A100B72FBE}"/>
          </ac:spMkLst>
        </pc:spChg>
        <pc:spChg chg="mod ord">
          <ac:chgData name="Jennifer Eimers" userId="e496f3f7-6a48-4339-9b0c-9f426a43f948" providerId="ADAL" clId="{EA77C4EE-4DBD-4AED-BD7D-063333E8A9EF}" dt="2026-07-27T20:14:06.996" v="112" actId="27636"/>
          <ac:spMkLst>
            <pc:docMk/>
            <pc:sldMk cId="3876448841" sldId="2147473666"/>
            <ac:spMk id="7171" creationId="{4D67E167-2F37-481F-AB26-A6E236679EF3}"/>
          </ac:spMkLst>
        </pc:spChg>
        <pc:picChg chg="del">
          <ac:chgData name="Jennifer Eimers" userId="e496f3f7-6a48-4339-9b0c-9f426a43f948" providerId="ADAL" clId="{EA77C4EE-4DBD-4AED-BD7D-063333E8A9EF}" dt="2026-07-27T20:13:59.405" v="109" actId="478"/>
          <ac:picMkLst>
            <pc:docMk/>
            <pc:sldMk cId="3876448841" sldId="2147473666"/>
            <ac:picMk id="4" creationId="{33F59CE8-6C1A-0562-C23D-EEC675D7C02A}"/>
          </ac:picMkLst>
        </pc:picChg>
      </pc:sldChg>
      <pc:sldChg chg="modSp mod">
        <pc:chgData name="Jennifer Eimers" userId="e496f3f7-6a48-4339-9b0c-9f426a43f948" providerId="ADAL" clId="{EA77C4EE-4DBD-4AED-BD7D-063333E8A9EF}" dt="2026-06-29T16:54:25.474" v="47" actId="1037"/>
        <pc:sldMkLst>
          <pc:docMk/>
          <pc:sldMk cId="2476318942" sldId="2147478598"/>
        </pc:sldMkLst>
        <pc:spChg chg="mod">
          <ac:chgData name="Jennifer Eimers" userId="e496f3f7-6a48-4339-9b0c-9f426a43f948" providerId="ADAL" clId="{EA77C4EE-4DBD-4AED-BD7D-063333E8A9EF}" dt="2026-06-29T16:54:25.474" v="47" actId="1037"/>
          <ac:spMkLst>
            <pc:docMk/>
            <pc:sldMk cId="2476318942" sldId="2147478598"/>
            <ac:spMk id="5" creationId="{081D78CD-5731-C679-DA8A-571C03D80C4A}"/>
          </ac:spMkLst>
        </pc:spChg>
      </pc:sldChg>
      <pc:sldChg chg="modSp mod">
        <pc:chgData name="Jennifer Eimers" userId="e496f3f7-6a48-4339-9b0c-9f426a43f948" providerId="ADAL" clId="{EA77C4EE-4DBD-4AED-BD7D-063333E8A9EF}" dt="2026-06-29T16:54:42.386" v="59" actId="1035"/>
        <pc:sldMkLst>
          <pc:docMk/>
          <pc:sldMk cId="3258816327" sldId="2147478601"/>
        </pc:sldMkLst>
        <pc:spChg chg="mod">
          <ac:chgData name="Jennifer Eimers" userId="e496f3f7-6a48-4339-9b0c-9f426a43f948" providerId="ADAL" clId="{EA77C4EE-4DBD-4AED-BD7D-063333E8A9EF}" dt="2026-06-29T16:54:42.386" v="59" actId="1035"/>
          <ac:spMkLst>
            <pc:docMk/>
            <pc:sldMk cId="3258816327" sldId="2147478601"/>
            <ac:spMk id="6" creationId="{355CE24C-7E9E-4EEC-BDFE-0BE66747EDAC}"/>
          </ac:spMkLst>
        </pc:spChg>
        <pc:spChg chg="mod">
          <ac:chgData name="Jennifer Eimers" userId="e496f3f7-6a48-4339-9b0c-9f426a43f948" providerId="ADAL" clId="{EA77C4EE-4DBD-4AED-BD7D-063333E8A9EF}" dt="2026-06-29T16:54:42.386" v="59" actId="1035"/>
          <ac:spMkLst>
            <pc:docMk/>
            <pc:sldMk cId="3258816327" sldId="2147478601"/>
            <ac:spMk id="7" creationId="{B891AA0A-AA99-4106-AC3F-EE0D05CE4063}"/>
          </ac:spMkLst>
        </pc:spChg>
        <pc:graphicFrameChg chg="mod">
          <ac:chgData name="Jennifer Eimers" userId="e496f3f7-6a48-4339-9b0c-9f426a43f948" providerId="ADAL" clId="{EA77C4EE-4DBD-4AED-BD7D-063333E8A9EF}" dt="2026-06-29T16:54:42.386" v="59" actId="1035"/>
          <ac:graphicFrameMkLst>
            <pc:docMk/>
            <pc:sldMk cId="3258816327" sldId="2147478601"/>
            <ac:graphicFrameMk id="4" creationId="{940E39EB-310C-91E3-37AA-D20EB6C3F26D}"/>
          </ac:graphicFrameMkLst>
        </pc:graphicFrameChg>
      </pc:sldChg>
      <pc:sldChg chg="modSp">
        <pc:chgData name="Jennifer Eimers" userId="e496f3f7-6a48-4339-9b0c-9f426a43f948" providerId="ADAL" clId="{EA77C4EE-4DBD-4AED-BD7D-063333E8A9EF}" dt="2026-07-27T20:15:14.066" v="121" actId="1036"/>
        <pc:sldMkLst>
          <pc:docMk/>
          <pc:sldMk cId="2684927352" sldId="2147483112"/>
        </pc:sldMkLst>
        <pc:spChg chg="mod">
          <ac:chgData name="Jennifer Eimers" userId="e496f3f7-6a48-4339-9b0c-9f426a43f948" providerId="ADAL" clId="{EA77C4EE-4DBD-4AED-BD7D-063333E8A9EF}" dt="2026-07-27T20:15:14.066" v="121" actId="1036"/>
          <ac:spMkLst>
            <pc:docMk/>
            <pc:sldMk cId="2684927352" sldId="2147483112"/>
            <ac:spMk id="4" creationId="{E8EE8E33-E1B2-4B73-8238-C522D0B1B9A3}"/>
          </ac:spMkLst>
        </pc:spChg>
        <pc:spChg chg="mod">
          <ac:chgData name="Jennifer Eimers" userId="e496f3f7-6a48-4339-9b0c-9f426a43f948" providerId="ADAL" clId="{EA77C4EE-4DBD-4AED-BD7D-063333E8A9EF}" dt="2026-07-27T20:15:14.066" v="121" actId="1036"/>
          <ac:spMkLst>
            <pc:docMk/>
            <pc:sldMk cId="2684927352" sldId="2147483112"/>
            <ac:spMk id="6" creationId="{8B69F0E5-8EB5-DB9E-BBDB-EB9BE1C9A027}"/>
          </ac:spMkLst>
        </pc:spChg>
        <pc:spChg chg="mod">
          <ac:chgData name="Jennifer Eimers" userId="e496f3f7-6a48-4339-9b0c-9f426a43f948" providerId="ADAL" clId="{EA77C4EE-4DBD-4AED-BD7D-063333E8A9EF}" dt="2026-07-27T20:15:14.066" v="121" actId="1036"/>
          <ac:spMkLst>
            <pc:docMk/>
            <pc:sldMk cId="2684927352" sldId="2147483112"/>
            <ac:spMk id="9" creationId="{CC386433-A869-04E0-F356-5492055AFC45}"/>
          </ac:spMkLst>
        </pc:spChg>
        <pc:spChg chg="mod">
          <ac:chgData name="Jennifer Eimers" userId="e496f3f7-6a48-4339-9b0c-9f426a43f948" providerId="ADAL" clId="{EA77C4EE-4DBD-4AED-BD7D-063333E8A9EF}" dt="2026-07-27T20:15:14.066" v="121" actId="1036"/>
          <ac:spMkLst>
            <pc:docMk/>
            <pc:sldMk cId="2684927352" sldId="2147483112"/>
            <ac:spMk id="10" creationId="{1AA479CA-D350-7B77-0E81-394ACD14B435}"/>
          </ac:spMkLst>
        </pc:spChg>
        <pc:spChg chg="mod">
          <ac:chgData name="Jennifer Eimers" userId="e496f3f7-6a48-4339-9b0c-9f426a43f948" providerId="ADAL" clId="{EA77C4EE-4DBD-4AED-BD7D-063333E8A9EF}" dt="2026-07-27T20:15:14.066" v="121" actId="1036"/>
          <ac:spMkLst>
            <pc:docMk/>
            <pc:sldMk cId="2684927352" sldId="2147483112"/>
            <ac:spMk id="11" creationId="{60DBC8BB-B50B-1CF2-5424-FF8AB157E489}"/>
          </ac:spMkLst>
        </pc:spChg>
        <pc:spChg chg="mod">
          <ac:chgData name="Jennifer Eimers" userId="e496f3f7-6a48-4339-9b0c-9f426a43f948" providerId="ADAL" clId="{EA77C4EE-4DBD-4AED-BD7D-063333E8A9EF}" dt="2026-07-27T20:15:14.066" v="121" actId="1036"/>
          <ac:spMkLst>
            <pc:docMk/>
            <pc:sldMk cId="2684927352" sldId="2147483112"/>
            <ac:spMk id="19" creationId="{E53E0253-7A91-DB55-68D1-F446C81B1069}"/>
          </ac:spMkLst>
        </pc:spChg>
        <pc:spChg chg="mod">
          <ac:chgData name="Jennifer Eimers" userId="e496f3f7-6a48-4339-9b0c-9f426a43f948" providerId="ADAL" clId="{EA77C4EE-4DBD-4AED-BD7D-063333E8A9EF}" dt="2026-07-27T20:15:14.066" v="121" actId="1036"/>
          <ac:spMkLst>
            <pc:docMk/>
            <pc:sldMk cId="2684927352" sldId="2147483112"/>
            <ac:spMk id="24" creationId="{B4575927-C70F-19A5-43E9-1520E5BBC3A9}"/>
          </ac:spMkLst>
        </pc:spChg>
        <pc:spChg chg="mod">
          <ac:chgData name="Jennifer Eimers" userId="e496f3f7-6a48-4339-9b0c-9f426a43f948" providerId="ADAL" clId="{EA77C4EE-4DBD-4AED-BD7D-063333E8A9EF}" dt="2026-07-27T20:15:14.066" v="121" actId="1036"/>
          <ac:spMkLst>
            <pc:docMk/>
            <pc:sldMk cId="2684927352" sldId="2147483112"/>
            <ac:spMk id="37" creationId="{31D472B9-F820-BBA9-239C-45CFA9B5440F}"/>
          </ac:spMkLst>
        </pc:spChg>
        <pc:spChg chg="mod">
          <ac:chgData name="Jennifer Eimers" userId="e496f3f7-6a48-4339-9b0c-9f426a43f948" providerId="ADAL" clId="{EA77C4EE-4DBD-4AED-BD7D-063333E8A9EF}" dt="2026-07-27T20:15:14.066" v="121" actId="1036"/>
          <ac:spMkLst>
            <pc:docMk/>
            <pc:sldMk cId="2684927352" sldId="2147483112"/>
            <ac:spMk id="41" creationId="{7D511748-0552-DF03-3855-67E7E905C036}"/>
          </ac:spMkLst>
        </pc:spChg>
        <pc:spChg chg="mod">
          <ac:chgData name="Jennifer Eimers" userId="e496f3f7-6a48-4339-9b0c-9f426a43f948" providerId="ADAL" clId="{EA77C4EE-4DBD-4AED-BD7D-063333E8A9EF}" dt="2026-07-27T20:15:14.066" v="121" actId="1036"/>
          <ac:spMkLst>
            <pc:docMk/>
            <pc:sldMk cId="2684927352" sldId="2147483112"/>
            <ac:spMk id="156690" creationId="{C602FAC9-6666-ABC9-C72F-9057A38BFD3F}"/>
          </ac:spMkLst>
        </pc:spChg>
      </pc:sldChg>
      <pc:sldChg chg="modSp">
        <pc:chgData name="Jennifer Eimers" userId="e496f3f7-6a48-4339-9b0c-9f426a43f948" providerId="ADAL" clId="{EA77C4EE-4DBD-4AED-BD7D-063333E8A9EF}" dt="2026-07-27T20:15:28.690" v="127" actId="1035"/>
        <pc:sldMkLst>
          <pc:docMk/>
          <pc:sldMk cId="4181474750" sldId="2147483239"/>
        </pc:sldMkLst>
        <pc:spChg chg="mod">
          <ac:chgData name="Jennifer Eimers" userId="e496f3f7-6a48-4339-9b0c-9f426a43f948" providerId="ADAL" clId="{EA77C4EE-4DBD-4AED-BD7D-063333E8A9EF}" dt="2026-07-27T20:15:28.690" v="127" actId="1035"/>
          <ac:spMkLst>
            <pc:docMk/>
            <pc:sldMk cId="4181474750" sldId="2147483239"/>
            <ac:spMk id="3" creationId="{718BC98F-429A-36CD-AA4A-677C2A7644AA}"/>
          </ac:spMkLst>
        </pc:spChg>
        <pc:spChg chg="mod">
          <ac:chgData name="Jennifer Eimers" userId="e496f3f7-6a48-4339-9b0c-9f426a43f948" providerId="ADAL" clId="{EA77C4EE-4DBD-4AED-BD7D-063333E8A9EF}" dt="2026-07-27T20:15:28.690" v="127" actId="1035"/>
          <ac:spMkLst>
            <pc:docMk/>
            <pc:sldMk cId="4181474750" sldId="2147483239"/>
            <ac:spMk id="5" creationId="{6870001B-CC0D-4B09-F423-CA9CEA4D810C}"/>
          </ac:spMkLst>
        </pc:spChg>
        <pc:spChg chg="mod">
          <ac:chgData name="Jennifer Eimers" userId="e496f3f7-6a48-4339-9b0c-9f426a43f948" providerId="ADAL" clId="{EA77C4EE-4DBD-4AED-BD7D-063333E8A9EF}" dt="2026-07-27T20:15:28.690" v="127" actId="1035"/>
          <ac:spMkLst>
            <pc:docMk/>
            <pc:sldMk cId="4181474750" sldId="2147483239"/>
            <ac:spMk id="6" creationId="{F7A61745-DEF9-8EBD-0DB1-B74ED9B2CBC7}"/>
          </ac:spMkLst>
        </pc:spChg>
        <pc:spChg chg="mod">
          <ac:chgData name="Jennifer Eimers" userId="e496f3f7-6a48-4339-9b0c-9f426a43f948" providerId="ADAL" clId="{EA77C4EE-4DBD-4AED-BD7D-063333E8A9EF}" dt="2026-07-27T20:15:28.690" v="127" actId="1035"/>
          <ac:spMkLst>
            <pc:docMk/>
            <pc:sldMk cId="4181474750" sldId="2147483239"/>
            <ac:spMk id="11" creationId="{0F0EF136-6DE3-A604-AF76-52CFDB231258}"/>
          </ac:spMkLst>
        </pc:spChg>
        <pc:spChg chg="mod">
          <ac:chgData name="Jennifer Eimers" userId="e496f3f7-6a48-4339-9b0c-9f426a43f948" providerId="ADAL" clId="{EA77C4EE-4DBD-4AED-BD7D-063333E8A9EF}" dt="2026-07-27T20:15:28.690" v="127" actId="1035"/>
          <ac:spMkLst>
            <pc:docMk/>
            <pc:sldMk cId="4181474750" sldId="2147483239"/>
            <ac:spMk id="12" creationId="{05F5C4F8-E818-3DA8-04DF-BA68F71B19A2}"/>
          </ac:spMkLst>
        </pc:spChg>
        <pc:spChg chg="mod">
          <ac:chgData name="Jennifer Eimers" userId="e496f3f7-6a48-4339-9b0c-9f426a43f948" providerId="ADAL" clId="{EA77C4EE-4DBD-4AED-BD7D-063333E8A9EF}" dt="2026-07-27T20:15:28.690" v="127" actId="1035"/>
          <ac:spMkLst>
            <pc:docMk/>
            <pc:sldMk cId="4181474750" sldId="2147483239"/>
            <ac:spMk id="14" creationId="{4E57A9A3-F399-E6D1-D043-D67E228D6A87}"/>
          </ac:spMkLst>
        </pc:spChg>
        <pc:spChg chg="mod">
          <ac:chgData name="Jennifer Eimers" userId="e496f3f7-6a48-4339-9b0c-9f426a43f948" providerId="ADAL" clId="{EA77C4EE-4DBD-4AED-BD7D-063333E8A9EF}" dt="2026-07-27T20:15:28.690" v="127" actId="1035"/>
          <ac:spMkLst>
            <pc:docMk/>
            <pc:sldMk cId="4181474750" sldId="2147483239"/>
            <ac:spMk id="16" creationId="{E89016DB-CDD9-7CB9-977E-7F1DC9BA4D9C}"/>
          </ac:spMkLst>
        </pc:spChg>
        <pc:spChg chg="mod">
          <ac:chgData name="Jennifer Eimers" userId="e496f3f7-6a48-4339-9b0c-9f426a43f948" providerId="ADAL" clId="{EA77C4EE-4DBD-4AED-BD7D-063333E8A9EF}" dt="2026-07-27T20:15:28.690" v="127" actId="1035"/>
          <ac:spMkLst>
            <pc:docMk/>
            <pc:sldMk cId="4181474750" sldId="2147483239"/>
            <ac:spMk id="23" creationId="{6F0B19DA-9C27-26F3-77DE-611E116579F0}"/>
          </ac:spMkLst>
        </pc:spChg>
        <pc:spChg chg="mod">
          <ac:chgData name="Jennifer Eimers" userId="e496f3f7-6a48-4339-9b0c-9f426a43f948" providerId="ADAL" clId="{EA77C4EE-4DBD-4AED-BD7D-063333E8A9EF}" dt="2026-07-27T20:15:28.690" v="127" actId="1035"/>
          <ac:spMkLst>
            <pc:docMk/>
            <pc:sldMk cId="4181474750" sldId="2147483239"/>
            <ac:spMk id="24" creationId="{A0FFF74C-8E58-4A9B-51D3-D71FDBB038D7}"/>
          </ac:spMkLst>
        </pc:spChg>
        <pc:spChg chg="mod">
          <ac:chgData name="Jennifer Eimers" userId="e496f3f7-6a48-4339-9b0c-9f426a43f948" providerId="ADAL" clId="{EA77C4EE-4DBD-4AED-BD7D-063333E8A9EF}" dt="2026-07-27T20:15:28.690" v="127" actId="1035"/>
          <ac:spMkLst>
            <pc:docMk/>
            <pc:sldMk cId="4181474750" sldId="2147483239"/>
            <ac:spMk id="35" creationId="{5C380781-86FF-09BF-0B8B-E89D668BA14A}"/>
          </ac:spMkLst>
        </pc:spChg>
      </pc:sldChg>
      <pc:sldChg chg="modSp mod">
        <pc:chgData name="Jennifer Eimers" userId="e496f3f7-6a48-4339-9b0c-9f426a43f948" providerId="ADAL" clId="{EA77C4EE-4DBD-4AED-BD7D-063333E8A9EF}" dt="2026-06-29T16:56:18.395" v="106" actId="2085"/>
        <pc:sldMkLst>
          <pc:docMk/>
          <pc:sldMk cId="2362897994" sldId="2147483245"/>
        </pc:sldMkLst>
        <pc:spChg chg="mod">
          <ac:chgData name="Jennifer Eimers" userId="e496f3f7-6a48-4339-9b0c-9f426a43f948" providerId="ADAL" clId="{EA77C4EE-4DBD-4AED-BD7D-063333E8A9EF}" dt="2026-06-29T16:55:03.127" v="78" actId="1035"/>
          <ac:spMkLst>
            <pc:docMk/>
            <pc:sldMk cId="2362897994" sldId="2147483245"/>
            <ac:spMk id="4" creationId="{740FDA4B-ACB3-AAB1-1F18-71A5F2E8AC09}"/>
          </ac:spMkLst>
        </pc:spChg>
        <pc:spChg chg="mod">
          <ac:chgData name="Jennifer Eimers" userId="e496f3f7-6a48-4339-9b0c-9f426a43f948" providerId="ADAL" clId="{EA77C4EE-4DBD-4AED-BD7D-063333E8A9EF}" dt="2026-06-29T16:55:03.127" v="78" actId="1035"/>
          <ac:spMkLst>
            <pc:docMk/>
            <pc:sldMk cId="2362897994" sldId="2147483245"/>
            <ac:spMk id="6" creationId="{8757057A-7CEE-8E62-41E6-09C6F5165637}"/>
          </ac:spMkLst>
        </pc:spChg>
        <pc:spChg chg="mod">
          <ac:chgData name="Jennifer Eimers" userId="e496f3f7-6a48-4339-9b0c-9f426a43f948" providerId="ADAL" clId="{EA77C4EE-4DBD-4AED-BD7D-063333E8A9EF}" dt="2026-06-29T16:55:03.127" v="78" actId="1035"/>
          <ac:spMkLst>
            <pc:docMk/>
            <pc:sldMk cId="2362897994" sldId="2147483245"/>
            <ac:spMk id="15" creationId="{FA203C71-E4AE-E968-4528-544AF4927E04}"/>
          </ac:spMkLst>
        </pc:spChg>
        <pc:spChg chg="mod">
          <ac:chgData name="Jennifer Eimers" userId="e496f3f7-6a48-4339-9b0c-9f426a43f948" providerId="ADAL" clId="{EA77C4EE-4DBD-4AED-BD7D-063333E8A9EF}" dt="2026-06-29T16:55:03.127" v="78" actId="1035"/>
          <ac:spMkLst>
            <pc:docMk/>
            <pc:sldMk cId="2362897994" sldId="2147483245"/>
            <ac:spMk id="16" creationId="{079F7FC8-C983-D822-4ECA-DC499686607A}"/>
          </ac:spMkLst>
        </pc:spChg>
        <pc:spChg chg="mod">
          <ac:chgData name="Jennifer Eimers" userId="e496f3f7-6a48-4339-9b0c-9f426a43f948" providerId="ADAL" clId="{EA77C4EE-4DBD-4AED-BD7D-063333E8A9EF}" dt="2026-06-29T16:55:03.127" v="78" actId="1035"/>
          <ac:spMkLst>
            <pc:docMk/>
            <pc:sldMk cId="2362897994" sldId="2147483245"/>
            <ac:spMk id="26" creationId="{E662B421-F043-CABE-FB62-A22F67AE41B4}"/>
          </ac:spMkLst>
        </pc:spChg>
        <pc:spChg chg="mod">
          <ac:chgData name="Jennifer Eimers" userId="e496f3f7-6a48-4339-9b0c-9f426a43f948" providerId="ADAL" clId="{EA77C4EE-4DBD-4AED-BD7D-063333E8A9EF}" dt="2026-06-29T16:55:03.127" v="78" actId="1035"/>
          <ac:spMkLst>
            <pc:docMk/>
            <pc:sldMk cId="2362897994" sldId="2147483245"/>
            <ac:spMk id="40" creationId="{F1961687-443B-98C8-2C77-F11C26949A4D}"/>
          </ac:spMkLst>
        </pc:spChg>
        <pc:spChg chg="mod">
          <ac:chgData name="Jennifer Eimers" userId="e496f3f7-6a48-4339-9b0c-9f426a43f948" providerId="ADAL" clId="{EA77C4EE-4DBD-4AED-BD7D-063333E8A9EF}" dt="2026-06-29T16:55:45.692" v="98" actId="14100"/>
          <ac:spMkLst>
            <pc:docMk/>
            <pc:sldMk cId="2362897994" sldId="2147483245"/>
            <ac:spMk id="42" creationId="{BAE0ADB4-D474-B239-AC90-7DBCF22CE696}"/>
          </ac:spMkLst>
        </pc:spChg>
        <pc:spChg chg="mod">
          <ac:chgData name="Jennifer Eimers" userId="e496f3f7-6a48-4339-9b0c-9f426a43f948" providerId="ADAL" clId="{EA77C4EE-4DBD-4AED-BD7D-063333E8A9EF}" dt="2026-06-29T16:55:26.941" v="92" actId="2085"/>
          <ac:spMkLst>
            <pc:docMk/>
            <pc:sldMk cId="2362897994" sldId="2147483245"/>
            <ac:spMk id="43" creationId="{37DE6B45-3C57-F030-4013-657456C308A2}"/>
          </ac:spMkLst>
        </pc:spChg>
        <pc:spChg chg="mod">
          <ac:chgData name="Jennifer Eimers" userId="e496f3f7-6a48-4339-9b0c-9f426a43f948" providerId="ADAL" clId="{EA77C4EE-4DBD-4AED-BD7D-063333E8A9EF}" dt="2026-06-29T16:55:26.941" v="92" actId="2085"/>
          <ac:spMkLst>
            <pc:docMk/>
            <pc:sldMk cId="2362897994" sldId="2147483245"/>
            <ac:spMk id="44" creationId="{A5F35885-3A92-D90A-7DCB-A8381472850A}"/>
          </ac:spMkLst>
        </pc:spChg>
        <pc:spChg chg="mod">
          <ac:chgData name="Jennifer Eimers" userId="e496f3f7-6a48-4339-9b0c-9f426a43f948" providerId="ADAL" clId="{EA77C4EE-4DBD-4AED-BD7D-063333E8A9EF}" dt="2026-06-29T16:55:37.995" v="96" actId="14100"/>
          <ac:spMkLst>
            <pc:docMk/>
            <pc:sldMk cId="2362897994" sldId="2147483245"/>
            <ac:spMk id="45" creationId="{8BB433AB-D1E2-C0F0-D6A7-4BAAB82BC42A}"/>
          </ac:spMkLst>
        </pc:spChg>
        <pc:spChg chg="mod">
          <ac:chgData name="Jennifer Eimers" userId="e496f3f7-6a48-4339-9b0c-9f426a43f948" providerId="ADAL" clId="{EA77C4EE-4DBD-4AED-BD7D-063333E8A9EF}" dt="2026-06-29T16:55:31.388" v="93" actId="14100"/>
          <ac:spMkLst>
            <pc:docMk/>
            <pc:sldMk cId="2362897994" sldId="2147483245"/>
            <ac:spMk id="46" creationId="{8D0F3266-6196-4195-4F5F-C1E86B436E76}"/>
          </ac:spMkLst>
        </pc:spChg>
        <pc:spChg chg="mod">
          <ac:chgData name="Jennifer Eimers" userId="e496f3f7-6a48-4339-9b0c-9f426a43f948" providerId="ADAL" clId="{EA77C4EE-4DBD-4AED-BD7D-063333E8A9EF}" dt="2026-06-29T16:55:26.941" v="92" actId="2085"/>
          <ac:spMkLst>
            <pc:docMk/>
            <pc:sldMk cId="2362897994" sldId="2147483245"/>
            <ac:spMk id="47" creationId="{BE672E77-70F8-9AD0-43C4-A9BD984EBC6B}"/>
          </ac:spMkLst>
        </pc:spChg>
        <pc:spChg chg="mod">
          <ac:chgData name="Jennifer Eimers" userId="e496f3f7-6a48-4339-9b0c-9f426a43f948" providerId="ADAL" clId="{EA77C4EE-4DBD-4AED-BD7D-063333E8A9EF}" dt="2026-06-29T16:56:18.395" v="106" actId="2085"/>
          <ac:spMkLst>
            <pc:docMk/>
            <pc:sldMk cId="2362897994" sldId="2147483245"/>
            <ac:spMk id="48" creationId="{8EC8D4FA-F684-47C6-3202-9234E1437130}"/>
          </ac:spMkLst>
        </pc:spChg>
        <pc:spChg chg="mod">
          <ac:chgData name="Jennifer Eimers" userId="e496f3f7-6a48-4339-9b0c-9f426a43f948" providerId="ADAL" clId="{EA77C4EE-4DBD-4AED-BD7D-063333E8A9EF}" dt="2026-06-29T16:56:18.395" v="106" actId="2085"/>
          <ac:spMkLst>
            <pc:docMk/>
            <pc:sldMk cId="2362897994" sldId="2147483245"/>
            <ac:spMk id="49" creationId="{01041F50-C9D8-CAA1-9E23-7838352B6F89}"/>
          </ac:spMkLst>
        </pc:spChg>
        <pc:spChg chg="mod">
          <ac:chgData name="Jennifer Eimers" userId="e496f3f7-6a48-4339-9b0c-9f426a43f948" providerId="ADAL" clId="{EA77C4EE-4DBD-4AED-BD7D-063333E8A9EF}" dt="2026-06-29T16:56:18.395" v="106" actId="2085"/>
          <ac:spMkLst>
            <pc:docMk/>
            <pc:sldMk cId="2362897994" sldId="2147483245"/>
            <ac:spMk id="50" creationId="{DF8FCCC1-1B14-B6E8-475E-9A60A7B85047}"/>
          </ac:spMkLst>
        </pc:spChg>
        <pc:spChg chg="mod">
          <ac:chgData name="Jennifer Eimers" userId="e496f3f7-6a48-4339-9b0c-9f426a43f948" providerId="ADAL" clId="{EA77C4EE-4DBD-4AED-BD7D-063333E8A9EF}" dt="2026-06-29T16:56:18.395" v="106" actId="2085"/>
          <ac:spMkLst>
            <pc:docMk/>
            <pc:sldMk cId="2362897994" sldId="2147483245"/>
            <ac:spMk id="51" creationId="{73E1B16A-CB88-B88B-693E-DD1B7A45CA45}"/>
          </ac:spMkLst>
        </pc:spChg>
        <pc:spChg chg="mod">
          <ac:chgData name="Jennifer Eimers" userId="e496f3f7-6a48-4339-9b0c-9f426a43f948" providerId="ADAL" clId="{EA77C4EE-4DBD-4AED-BD7D-063333E8A9EF}" dt="2026-06-29T16:56:18.395" v="106" actId="2085"/>
          <ac:spMkLst>
            <pc:docMk/>
            <pc:sldMk cId="2362897994" sldId="2147483245"/>
            <ac:spMk id="52" creationId="{F3BB50A8-E9A6-14B0-13B8-E077834C069A}"/>
          </ac:spMkLst>
        </pc:spChg>
        <pc:spChg chg="mod">
          <ac:chgData name="Jennifer Eimers" userId="e496f3f7-6a48-4339-9b0c-9f426a43f948" providerId="ADAL" clId="{EA77C4EE-4DBD-4AED-BD7D-063333E8A9EF}" dt="2026-06-29T16:56:18.395" v="106" actId="2085"/>
          <ac:spMkLst>
            <pc:docMk/>
            <pc:sldMk cId="2362897994" sldId="2147483245"/>
            <ac:spMk id="53" creationId="{35224FA7-DAC4-AECB-8AD7-FF0E9769CC41}"/>
          </ac:spMkLst>
        </pc:spChg>
        <pc:spChg chg="mod">
          <ac:chgData name="Jennifer Eimers" userId="e496f3f7-6a48-4339-9b0c-9f426a43f948" providerId="ADAL" clId="{EA77C4EE-4DBD-4AED-BD7D-063333E8A9EF}" dt="2026-06-29T16:55:56.679" v="102" actId="2085"/>
          <ac:spMkLst>
            <pc:docMk/>
            <pc:sldMk cId="2362897994" sldId="2147483245"/>
            <ac:spMk id="54" creationId="{65B9A335-CA67-770B-22B6-7C52CA7F3DC6}"/>
          </ac:spMkLst>
        </pc:spChg>
        <pc:spChg chg="mod">
          <ac:chgData name="Jennifer Eimers" userId="e496f3f7-6a48-4339-9b0c-9f426a43f948" providerId="ADAL" clId="{EA77C4EE-4DBD-4AED-BD7D-063333E8A9EF}" dt="2026-06-29T16:55:56.679" v="102" actId="2085"/>
          <ac:spMkLst>
            <pc:docMk/>
            <pc:sldMk cId="2362897994" sldId="2147483245"/>
            <ac:spMk id="55" creationId="{2208D227-E5AF-2BAA-BE7C-803F0991C2B8}"/>
          </ac:spMkLst>
        </pc:spChg>
        <pc:spChg chg="mod">
          <ac:chgData name="Jennifer Eimers" userId="e496f3f7-6a48-4339-9b0c-9f426a43f948" providerId="ADAL" clId="{EA77C4EE-4DBD-4AED-BD7D-063333E8A9EF}" dt="2026-06-29T16:55:56.679" v="102" actId="2085"/>
          <ac:spMkLst>
            <pc:docMk/>
            <pc:sldMk cId="2362897994" sldId="2147483245"/>
            <ac:spMk id="56" creationId="{68C58C73-36E3-4803-DDE6-78A8D054CCBB}"/>
          </ac:spMkLst>
        </pc:spChg>
        <pc:spChg chg="mod">
          <ac:chgData name="Jennifer Eimers" userId="e496f3f7-6a48-4339-9b0c-9f426a43f948" providerId="ADAL" clId="{EA77C4EE-4DBD-4AED-BD7D-063333E8A9EF}" dt="2026-06-29T16:55:56.679" v="102" actId="2085"/>
          <ac:spMkLst>
            <pc:docMk/>
            <pc:sldMk cId="2362897994" sldId="2147483245"/>
            <ac:spMk id="57" creationId="{0AD8FF1C-5846-C5D4-8570-0AAB00460C32}"/>
          </ac:spMkLst>
        </pc:spChg>
        <pc:spChg chg="mod">
          <ac:chgData name="Jennifer Eimers" userId="e496f3f7-6a48-4339-9b0c-9f426a43f948" providerId="ADAL" clId="{EA77C4EE-4DBD-4AED-BD7D-063333E8A9EF}" dt="2026-06-29T16:55:56.679" v="102" actId="2085"/>
          <ac:spMkLst>
            <pc:docMk/>
            <pc:sldMk cId="2362897994" sldId="2147483245"/>
            <ac:spMk id="58" creationId="{4A4A3E1C-F737-7C96-14AE-915E65AED1FD}"/>
          </ac:spMkLst>
        </pc:spChg>
        <pc:spChg chg="mod">
          <ac:chgData name="Jennifer Eimers" userId="e496f3f7-6a48-4339-9b0c-9f426a43f948" providerId="ADAL" clId="{EA77C4EE-4DBD-4AED-BD7D-063333E8A9EF}" dt="2026-06-29T16:55:56.679" v="102" actId="2085"/>
          <ac:spMkLst>
            <pc:docMk/>
            <pc:sldMk cId="2362897994" sldId="2147483245"/>
            <ac:spMk id="59" creationId="{15CC173F-C883-ECFA-56A0-A657CA5C7848}"/>
          </ac:spMkLst>
        </pc:spChg>
        <pc:spChg chg="mod">
          <ac:chgData name="Jennifer Eimers" userId="e496f3f7-6a48-4339-9b0c-9f426a43f948" providerId="ADAL" clId="{EA77C4EE-4DBD-4AED-BD7D-063333E8A9EF}" dt="2026-06-29T16:56:10.096" v="105" actId="14100"/>
          <ac:spMkLst>
            <pc:docMk/>
            <pc:sldMk cId="2362897994" sldId="2147483245"/>
            <ac:spMk id="60" creationId="{9AD83A6B-0B33-2D4A-A6E4-F3F9DA8CB155}"/>
          </ac:spMkLst>
        </pc:spChg>
        <pc:spChg chg="mod">
          <ac:chgData name="Jennifer Eimers" userId="e496f3f7-6a48-4339-9b0c-9f426a43f948" providerId="ADAL" clId="{EA77C4EE-4DBD-4AED-BD7D-063333E8A9EF}" dt="2026-06-29T16:56:08.121" v="104" actId="14100"/>
          <ac:spMkLst>
            <pc:docMk/>
            <pc:sldMk cId="2362897994" sldId="2147483245"/>
            <ac:spMk id="61" creationId="{7541752C-9DED-6FB7-FA6A-0220ACB2D59D}"/>
          </ac:spMkLst>
        </pc:spChg>
        <pc:spChg chg="mod">
          <ac:chgData name="Jennifer Eimers" userId="e496f3f7-6a48-4339-9b0c-9f426a43f948" providerId="ADAL" clId="{EA77C4EE-4DBD-4AED-BD7D-063333E8A9EF}" dt="2026-06-29T16:56:04.719" v="103" actId="2085"/>
          <ac:spMkLst>
            <pc:docMk/>
            <pc:sldMk cId="2362897994" sldId="2147483245"/>
            <ac:spMk id="62" creationId="{4B1A79AB-CD1A-3400-16FE-EDB56CB9C7A2}"/>
          </ac:spMkLst>
        </pc:spChg>
        <pc:spChg chg="mod">
          <ac:chgData name="Jennifer Eimers" userId="e496f3f7-6a48-4339-9b0c-9f426a43f948" providerId="ADAL" clId="{EA77C4EE-4DBD-4AED-BD7D-063333E8A9EF}" dt="2026-06-29T16:56:04.719" v="103" actId="2085"/>
          <ac:spMkLst>
            <pc:docMk/>
            <pc:sldMk cId="2362897994" sldId="2147483245"/>
            <ac:spMk id="63" creationId="{284EF44E-82EB-840D-39C5-FED7A839C85D}"/>
          </ac:spMkLst>
        </pc:spChg>
        <pc:spChg chg="mod">
          <ac:chgData name="Jennifer Eimers" userId="e496f3f7-6a48-4339-9b0c-9f426a43f948" providerId="ADAL" clId="{EA77C4EE-4DBD-4AED-BD7D-063333E8A9EF}" dt="2026-06-29T16:56:04.719" v="103" actId="2085"/>
          <ac:spMkLst>
            <pc:docMk/>
            <pc:sldMk cId="2362897994" sldId="2147483245"/>
            <ac:spMk id="64" creationId="{40663F00-982C-56CF-7F55-A60F10665681}"/>
          </ac:spMkLst>
        </pc:spChg>
        <pc:spChg chg="mod">
          <ac:chgData name="Jennifer Eimers" userId="e496f3f7-6a48-4339-9b0c-9f426a43f948" providerId="ADAL" clId="{EA77C4EE-4DBD-4AED-BD7D-063333E8A9EF}" dt="2026-06-29T16:55:12.749" v="91" actId="1035"/>
          <ac:spMkLst>
            <pc:docMk/>
            <pc:sldMk cId="2362897994" sldId="2147483245"/>
            <ac:spMk id="83" creationId="{2320542E-2A88-B7FF-2612-5C79FC9C6DB3}"/>
          </ac:spMkLst>
        </pc:spChg>
        <pc:spChg chg="mod">
          <ac:chgData name="Jennifer Eimers" userId="e496f3f7-6a48-4339-9b0c-9f426a43f948" providerId="ADAL" clId="{EA77C4EE-4DBD-4AED-BD7D-063333E8A9EF}" dt="2026-06-29T16:55:12.749" v="91" actId="1035"/>
          <ac:spMkLst>
            <pc:docMk/>
            <pc:sldMk cId="2362897994" sldId="2147483245"/>
            <ac:spMk id="84" creationId="{AE90B818-E0AC-F675-26D6-2CA56F0E0C51}"/>
          </ac:spMkLst>
        </pc:spChg>
        <pc:spChg chg="mod">
          <ac:chgData name="Jennifer Eimers" userId="e496f3f7-6a48-4339-9b0c-9f426a43f948" providerId="ADAL" clId="{EA77C4EE-4DBD-4AED-BD7D-063333E8A9EF}" dt="2026-06-29T16:55:12.749" v="91" actId="1035"/>
          <ac:spMkLst>
            <pc:docMk/>
            <pc:sldMk cId="2362897994" sldId="2147483245"/>
            <ac:spMk id="85" creationId="{975B7A9F-760E-5505-9ED3-5E45353454E9}"/>
          </ac:spMkLst>
        </pc:spChg>
        <pc:spChg chg="mod">
          <ac:chgData name="Jennifer Eimers" userId="e496f3f7-6a48-4339-9b0c-9f426a43f948" providerId="ADAL" clId="{EA77C4EE-4DBD-4AED-BD7D-063333E8A9EF}" dt="2026-06-29T16:55:12.749" v="91" actId="1035"/>
          <ac:spMkLst>
            <pc:docMk/>
            <pc:sldMk cId="2362897994" sldId="2147483245"/>
            <ac:spMk id="86" creationId="{A55DE6A0-83D3-5D89-686F-3A577A7BA429}"/>
          </ac:spMkLst>
        </pc:spChg>
        <pc:spChg chg="mod">
          <ac:chgData name="Jennifer Eimers" userId="e496f3f7-6a48-4339-9b0c-9f426a43f948" providerId="ADAL" clId="{EA77C4EE-4DBD-4AED-BD7D-063333E8A9EF}" dt="2026-06-29T16:55:12.749" v="91" actId="1035"/>
          <ac:spMkLst>
            <pc:docMk/>
            <pc:sldMk cId="2362897994" sldId="2147483245"/>
            <ac:spMk id="87" creationId="{D560DB0C-0681-597B-C559-C6E7FEF70F81}"/>
          </ac:spMkLst>
        </pc:spChg>
        <pc:spChg chg="mod">
          <ac:chgData name="Jennifer Eimers" userId="e496f3f7-6a48-4339-9b0c-9f426a43f948" providerId="ADAL" clId="{EA77C4EE-4DBD-4AED-BD7D-063333E8A9EF}" dt="2026-06-29T16:55:12.749" v="91" actId="1035"/>
          <ac:spMkLst>
            <pc:docMk/>
            <pc:sldMk cId="2362897994" sldId="2147483245"/>
            <ac:spMk id="88" creationId="{EB383CD1-1D1C-FF50-9A46-E03D35885264}"/>
          </ac:spMkLst>
        </pc:spChg>
        <pc:grpChg chg="mod">
          <ac:chgData name="Jennifer Eimers" userId="e496f3f7-6a48-4339-9b0c-9f426a43f948" providerId="ADAL" clId="{EA77C4EE-4DBD-4AED-BD7D-063333E8A9EF}" dt="2026-06-29T16:55:12.749" v="91" actId="1035"/>
          <ac:grpSpMkLst>
            <pc:docMk/>
            <pc:sldMk cId="2362897994" sldId="2147483245"/>
            <ac:grpSpMk id="94" creationId="{A3F50BBA-3D0A-27E8-E99E-5D14E5CDDD25}"/>
          </ac:grpSpMkLst>
        </pc:grpChg>
      </pc:sldChg>
      <pc:sldChg chg="modSp mod">
        <pc:chgData name="Jennifer Eimers" userId="e496f3f7-6a48-4339-9b0c-9f426a43f948" providerId="ADAL" clId="{EA77C4EE-4DBD-4AED-BD7D-063333E8A9EF}" dt="2026-06-29T16:53:11.123" v="8" actId="1036"/>
        <pc:sldMkLst>
          <pc:docMk/>
          <pc:sldMk cId="970342583" sldId="2147483335"/>
        </pc:sldMkLst>
        <pc:spChg chg="mod">
          <ac:chgData name="Jennifer Eimers" userId="e496f3f7-6a48-4339-9b0c-9f426a43f948" providerId="ADAL" clId="{EA77C4EE-4DBD-4AED-BD7D-063333E8A9EF}" dt="2026-06-29T16:53:11.123" v="8" actId="1036"/>
          <ac:spMkLst>
            <pc:docMk/>
            <pc:sldMk cId="970342583" sldId="2147483335"/>
            <ac:spMk id="6" creationId="{1AF58E95-650A-B4FC-73E8-5CD993BB7E59}"/>
          </ac:spMkLst>
        </pc:spChg>
      </pc:sldChg>
      <pc:sldChg chg="modSp mod">
        <pc:chgData name="Jennifer Eimers" userId="e496f3f7-6a48-4339-9b0c-9f426a43f948" providerId="ADAL" clId="{EA77C4EE-4DBD-4AED-BD7D-063333E8A9EF}" dt="2026-07-27T20:14:35.082" v="114" actId="14100"/>
        <pc:sldMkLst>
          <pc:docMk/>
          <pc:sldMk cId="429720022" sldId="2147483342"/>
        </pc:sldMkLst>
        <pc:graphicFrameChg chg="mod modGraphic">
          <ac:chgData name="Jennifer Eimers" userId="e496f3f7-6a48-4339-9b0c-9f426a43f948" providerId="ADAL" clId="{EA77C4EE-4DBD-4AED-BD7D-063333E8A9EF}" dt="2026-07-27T20:14:35.082" v="114" actId="14100"/>
          <ac:graphicFrameMkLst>
            <pc:docMk/>
            <pc:sldMk cId="429720022" sldId="2147483342"/>
            <ac:graphicFrameMk id="3" creationId="{A8E8C95F-E8A8-A83C-D685-A0E0A2E46E0B}"/>
          </ac:graphicFrameMkLst>
        </pc:graphicFrameChg>
      </pc:sldChg>
      <pc:sldChg chg="modSp mod">
        <pc:chgData name="Jennifer Eimers" userId="e496f3f7-6a48-4339-9b0c-9f426a43f948" providerId="ADAL" clId="{EA77C4EE-4DBD-4AED-BD7D-063333E8A9EF}" dt="2026-06-29T16:53:56.775" v="22" actId="14100"/>
        <pc:sldMkLst>
          <pc:docMk/>
          <pc:sldMk cId="2797085841" sldId="2147483391"/>
        </pc:sldMkLst>
        <pc:spChg chg="mod">
          <ac:chgData name="Jennifer Eimers" userId="e496f3f7-6a48-4339-9b0c-9f426a43f948" providerId="ADAL" clId="{EA77C4EE-4DBD-4AED-BD7D-063333E8A9EF}" dt="2026-06-29T16:53:44.591" v="15" actId="1036"/>
          <ac:spMkLst>
            <pc:docMk/>
            <pc:sldMk cId="2797085841" sldId="2147483391"/>
            <ac:spMk id="3" creationId="{F1E6FF8A-ED38-99FB-DBCB-0931595B836A}"/>
          </ac:spMkLst>
        </pc:spChg>
        <pc:spChg chg="mod">
          <ac:chgData name="Jennifer Eimers" userId="e496f3f7-6a48-4339-9b0c-9f426a43f948" providerId="ADAL" clId="{EA77C4EE-4DBD-4AED-BD7D-063333E8A9EF}" dt="2026-06-29T16:53:56.775" v="22" actId="14100"/>
          <ac:spMkLst>
            <pc:docMk/>
            <pc:sldMk cId="2797085841" sldId="2147483391"/>
            <ac:spMk id="5" creationId="{C9A6C936-93BC-1021-FF1B-EFCE7DBDB9B4}"/>
          </ac:spMkLst>
        </pc:spChg>
        <pc:spChg chg="mod">
          <ac:chgData name="Jennifer Eimers" userId="e496f3f7-6a48-4339-9b0c-9f426a43f948" providerId="ADAL" clId="{EA77C4EE-4DBD-4AED-BD7D-063333E8A9EF}" dt="2026-06-29T16:53:35.861" v="10" actId="14100"/>
          <ac:spMkLst>
            <pc:docMk/>
            <pc:sldMk cId="2797085841" sldId="2147483391"/>
            <ac:spMk id="11" creationId="{3A4863C6-A667-3C7A-6D71-2ACD86C441A9}"/>
          </ac:spMkLst>
        </pc:spChg>
      </pc:sldChg>
      <pc:sldChg chg="modSp mod">
        <pc:chgData name="Jennifer Eimers" userId="e496f3f7-6a48-4339-9b0c-9f426a43f948" providerId="ADAL" clId="{EA77C4EE-4DBD-4AED-BD7D-063333E8A9EF}" dt="2026-06-29T16:56:48.683" v="108" actId="403"/>
        <pc:sldMkLst>
          <pc:docMk/>
          <pc:sldMk cId="2671502200" sldId="2147483443"/>
        </pc:sldMkLst>
        <pc:spChg chg="mod">
          <ac:chgData name="Jennifer Eimers" userId="e496f3f7-6a48-4339-9b0c-9f426a43f948" providerId="ADAL" clId="{EA77C4EE-4DBD-4AED-BD7D-063333E8A9EF}" dt="2026-06-29T16:56:48.683" v="108" actId="403"/>
          <ac:spMkLst>
            <pc:docMk/>
            <pc:sldMk cId="2671502200" sldId="2147483443"/>
            <ac:spMk id="2" creationId="{88735E67-E915-C9D7-1FB5-CD15F158639C}"/>
          </ac:spMkLst>
        </pc:spChg>
      </pc:sldChg>
      <pc:sldChg chg="modSp mod">
        <pc:chgData name="Jennifer Eimers" userId="e496f3f7-6a48-4339-9b0c-9f426a43f948" providerId="ADAL" clId="{EA77C4EE-4DBD-4AED-BD7D-063333E8A9EF}" dt="2026-06-29T16:56:33.005" v="107" actId="2085"/>
        <pc:sldMkLst>
          <pc:docMk/>
          <pc:sldMk cId="2031394209" sldId="2147483445"/>
        </pc:sldMkLst>
        <pc:spChg chg="mod">
          <ac:chgData name="Jennifer Eimers" userId="e496f3f7-6a48-4339-9b0c-9f426a43f948" providerId="ADAL" clId="{EA77C4EE-4DBD-4AED-BD7D-063333E8A9EF}" dt="2026-06-29T16:56:33.005" v="107" actId="2085"/>
          <ac:spMkLst>
            <pc:docMk/>
            <pc:sldMk cId="2031394209" sldId="2147483445"/>
            <ac:spMk id="11" creationId="{5A548411-11C2-02FB-740B-200BD8C211CE}"/>
          </ac:spMkLst>
        </pc:spChg>
        <pc:spChg chg="mod">
          <ac:chgData name="Jennifer Eimers" userId="e496f3f7-6a48-4339-9b0c-9f426a43f948" providerId="ADAL" clId="{EA77C4EE-4DBD-4AED-BD7D-063333E8A9EF}" dt="2026-06-29T16:56:33.005" v="107" actId="2085"/>
          <ac:spMkLst>
            <pc:docMk/>
            <pc:sldMk cId="2031394209" sldId="2147483445"/>
            <ac:spMk id="17" creationId="{D54CD61E-04C3-262F-774D-BF5C607842AB}"/>
          </ac:spMkLst>
        </pc:spChg>
        <pc:spChg chg="mod">
          <ac:chgData name="Jennifer Eimers" userId="e496f3f7-6a48-4339-9b0c-9f426a43f948" providerId="ADAL" clId="{EA77C4EE-4DBD-4AED-BD7D-063333E8A9EF}" dt="2026-06-29T16:56:33.005" v="107" actId="2085"/>
          <ac:spMkLst>
            <pc:docMk/>
            <pc:sldMk cId="2031394209" sldId="2147483445"/>
            <ac:spMk id="19" creationId="{B2200AE9-AB59-2ACC-ABFA-AB35D4F425BC}"/>
          </ac:spMkLst>
        </pc:spChg>
        <pc:spChg chg="mod">
          <ac:chgData name="Jennifer Eimers" userId="e496f3f7-6a48-4339-9b0c-9f426a43f948" providerId="ADAL" clId="{EA77C4EE-4DBD-4AED-BD7D-063333E8A9EF}" dt="2026-06-29T16:56:33.005" v="107" actId="2085"/>
          <ac:spMkLst>
            <pc:docMk/>
            <pc:sldMk cId="2031394209" sldId="2147483445"/>
            <ac:spMk id="24" creationId="{6E433D3C-87D4-11F2-D394-CD40C54B7606}"/>
          </ac:spMkLst>
        </pc:spChg>
        <pc:spChg chg="mod">
          <ac:chgData name="Jennifer Eimers" userId="e496f3f7-6a48-4339-9b0c-9f426a43f948" providerId="ADAL" clId="{EA77C4EE-4DBD-4AED-BD7D-063333E8A9EF}" dt="2026-06-29T16:56:33.005" v="107" actId="2085"/>
          <ac:spMkLst>
            <pc:docMk/>
            <pc:sldMk cId="2031394209" sldId="2147483445"/>
            <ac:spMk id="45" creationId="{50242F21-C087-3004-73EB-F231FDCBDB4F}"/>
          </ac:spMkLst>
        </pc:spChg>
        <pc:spChg chg="mod">
          <ac:chgData name="Jennifer Eimers" userId="e496f3f7-6a48-4339-9b0c-9f426a43f948" providerId="ADAL" clId="{EA77C4EE-4DBD-4AED-BD7D-063333E8A9EF}" dt="2026-06-29T16:56:33.005" v="107" actId="2085"/>
          <ac:spMkLst>
            <pc:docMk/>
            <pc:sldMk cId="2031394209" sldId="2147483445"/>
            <ac:spMk id="47" creationId="{2AAC6FE6-896F-AE62-D7FC-B2E55667ABFB}"/>
          </ac:spMkLst>
        </pc:spChg>
      </pc:sldChg>
      <pc:sldChg chg="modSp mod">
        <pc:chgData name="Jennifer Eimers" userId="e496f3f7-6a48-4339-9b0c-9f426a43f948" providerId="ADAL" clId="{EA77C4EE-4DBD-4AED-BD7D-063333E8A9EF}" dt="2026-07-27T20:15:07.632" v="116" actId="14100"/>
        <pc:sldMkLst>
          <pc:docMk/>
          <pc:sldMk cId="3468429957" sldId="2147483471"/>
        </pc:sldMkLst>
        <pc:spChg chg="mod">
          <ac:chgData name="Jennifer Eimers" userId="e496f3f7-6a48-4339-9b0c-9f426a43f948" providerId="ADAL" clId="{EA77C4EE-4DBD-4AED-BD7D-063333E8A9EF}" dt="2026-07-27T20:15:07.632" v="116" actId="14100"/>
          <ac:spMkLst>
            <pc:docMk/>
            <pc:sldMk cId="3468429957" sldId="2147483471"/>
            <ac:spMk id="60" creationId="{5C549BD8-BC8D-144D-0BD6-AE5AD2650F9F}"/>
          </ac:spMkLst>
        </pc:spChg>
      </pc:sldChg>
    </pc:docChg>
  </pc:docChgLst>
  <pc:docChgLst>
    <pc:chgData name="Andrea Boecler" userId="28e82037-1239-4052-943b-ae184e0bc2af" providerId="ADAL" clId="{E1C8A21F-1D01-4273-A11E-0EAA925FA0B8}"/>
    <pc:docChg chg="custSel modSld">
      <pc:chgData name="Andrea Boecler" userId="28e82037-1239-4052-943b-ae184e0bc2af" providerId="ADAL" clId="{E1C8A21F-1D01-4273-A11E-0EAA925FA0B8}" dt="2026-06-29T19:58:47.563" v="44" actId="20577"/>
      <pc:docMkLst>
        <pc:docMk/>
      </pc:docMkLst>
      <pc:sldChg chg="modNotes">
        <pc:chgData name="Andrea Boecler" userId="28e82037-1239-4052-943b-ae184e0bc2af" providerId="ADAL" clId="{E1C8A21F-1D01-4273-A11E-0EAA925FA0B8}" dt="2026-06-29T19:56:08.874" v="21" actId="478"/>
        <pc:sldMkLst>
          <pc:docMk/>
          <pc:sldMk cId="2610704572" sldId="12947"/>
        </pc:sldMkLst>
      </pc:sldChg>
      <pc:sldChg chg="modSp mod">
        <pc:chgData name="Andrea Boecler" userId="28e82037-1239-4052-943b-ae184e0bc2af" providerId="ADAL" clId="{E1C8A21F-1D01-4273-A11E-0EAA925FA0B8}" dt="2026-06-29T19:58:18.166" v="39" actId="313"/>
        <pc:sldMkLst>
          <pc:docMk/>
          <pc:sldMk cId="2476318942" sldId="2147478598"/>
        </pc:sldMkLst>
        <pc:spChg chg="mod">
          <ac:chgData name="Andrea Boecler" userId="28e82037-1239-4052-943b-ae184e0bc2af" providerId="ADAL" clId="{E1C8A21F-1D01-4273-A11E-0EAA925FA0B8}" dt="2026-06-29T19:58:18.166" v="39" actId="313"/>
          <ac:spMkLst>
            <pc:docMk/>
            <pc:sldMk cId="2476318942" sldId="2147478598"/>
            <ac:spMk id="5" creationId="{081D78CD-5731-C679-DA8A-571C03D80C4A}"/>
          </ac:spMkLst>
        </pc:spChg>
      </pc:sldChg>
      <pc:sldChg chg="modSp mod">
        <pc:chgData name="Andrea Boecler" userId="28e82037-1239-4052-943b-ae184e0bc2af" providerId="ADAL" clId="{E1C8A21F-1D01-4273-A11E-0EAA925FA0B8}" dt="2026-06-29T19:58:39.343" v="43" actId="20577"/>
        <pc:sldMkLst>
          <pc:docMk/>
          <pc:sldMk cId="2684927352" sldId="2147483112"/>
        </pc:sldMkLst>
        <pc:spChg chg="mod">
          <ac:chgData name="Andrea Boecler" userId="28e82037-1239-4052-943b-ae184e0bc2af" providerId="ADAL" clId="{E1C8A21F-1D01-4273-A11E-0EAA925FA0B8}" dt="2026-06-29T19:55:09.009" v="15" actId="57"/>
          <ac:spMkLst>
            <pc:docMk/>
            <pc:sldMk cId="2684927352" sldId="2147483112"/>
            <ac:spMk id="6" creationId="{8B69F0E5-8EB5-DB9E-BBDB-EB9BE1C9A027}"/>
          </ac:spMkLst>
        </pc:spChg>
        <pc:spChg chg="mod">
          <ac:chgData name="Andrea Boecler" userId="28e82037-1239-4052-943b-ae184e0bc2af" providerId="ADAL" clId="{E1C8A21F-1D01-4273-A11E-0EAA925FA0B8}" dt="2026-06-29T19:58:39.343" v="43" actId="20577"/>
          <ac:spMkLst>
            <pc:docMk/>
            <pc:sldMk cId="2684927352" sldId="2147483112"/>
            <ac:spMk id="19" creationId="{E53E0253-7A91-DB55-68D1-F446C81B1069}"/>
          </ac:spMkLst>
        </pc:spChg>
      </pc:sldChg>
      <pc:sldChg chg="modNotes">
        <pc:chgData name="Andrea Boecler" userId="28e82037-1239-4052-943b-ae184e0bc2af" providerId="ADAL" clId="{E1C8A21F-1D01-4273-A11E-0EAA925FA0B8}" dt="2026-06-29T19:56:05.357" v="20" actId="478"/>
        <pc:sldMkLst>
          <pc:docMk/>
          <pc:sldMk cId="3810208878" sldId="2147483169"/>
        </pc:sldMkLst>
      </pc:sldChg>
      <pc:sldChg chg="modNotes">
        <pc:chgData name="Andrea Boecler" userId="28e82037-1239-4052-943b-ae184e0bc2af" providerId="ADAL" clId="{E1C8A21F-1D01-4273-A11E-0EAA925FA0B8}" dt="2026-06-29T19:56:34.791" v="29" actId="478"/>
        <pc:sldMkLst>
          <pc:docMk/>
          <pc:sldMk cId="2362897994" sldId="2147483245"/>
        </pc:sldMkLst>
      </pc:sldChg>
      <pc:sldChg chg="modNotes">
        <pc:chgData name="Andrea Boecler" userId="28e82037-1239-4052-943b-ae184e0bc2af" providerId="ADAL" clId="{E1C8A21F-1D01-4273-A11E-0EAA925FA0B8}" dt="2026-06-29T19:55:59.236" v="16" actId="478"/>
        <pc:sldMkLst>
          <pc:docMk/>
          <pc:sldMk cId="712126055" sldId="2147483256"/>
        </pc:sldMkLst>
      </pc:sldChg>
      <pc:sldChg chg="modSp mod modNotesTx">
        <pc:chgData name="Andrea Boecler" userId="28e82037-1239-4052-943b-ae184e0bc2af" providerId="ADAL" clId="{E1C8A21F-1D01-4273-A11E-0EAA925FA0B8}" dt="2026-06-29T19:58:19.664" v="41" actId="313"/>
        <pc:sldMkLst>
          <pc:docMk/>
          <pc:sldMk cId="970342583" sldId="2147483335"/>
        </pc:sldMkLst>
        <pc:graphicFrameChg chg="modGraphic">
          <ac:chgData name="Andrea Boecler" userId="28e82037-1239-4052-943b-ae184e0bc2af" providerId="ADAL" clId="{E1C8A21F-1D01-4273-A11E-0EAA925FA0B8}" dt="2026-06-29T19:58:19.664" v="41" actId="313"/>
          <ac:graphicFrameMkLst>
            <pc:docMk/>
            <pc:sldMk cId="970342583" sldId="2147483335"/>
            <ac:graphicFrameMk id="9" creationId="{77398636-3307-2713-57A9-2151C2E57CE1}"/>
          </ac:graphicFrameMkLst>
        </pc:graphicFrameChg>
      </pc:sldChg>
      <pc:sldChg chg="modNotesTx">
        <pc:chgData name="Andrea Boecler" userId="28e82037-1239-4052-943b-ae184e0bc2af" providerId="ADAL" clId="{E1C8A21F-1D01-4273-A11E-0EAA925FA0B8}" dt="2026-06-29T19:52:43.512" v="8" actId="6549"/>
        <pc:sldMkLst>
          <pc:docMk/>
          <pc:sldMk cId="4113405236" sldId="2147483337"/>
        </pc:sldMkLst>
      </pc:sldChg>
      <pc:sldChg chg="modSp mod modNotesTx">
        <pc:chgData name="Andrea Boecler" userId="28e82037-1239-4052-943b-ae184e0bc2af" providerId="ADAL" clId="{E1C8A21F-1D01-4273-A11E-0EAA925FA0B8}" dt="2026-06-29T19:52:04.014" v="4" actId="6549"/>
        <pc:sldMkLst>
          <pc:docMk/>
          <pc:sldMk cId="300729792" sldId="2147483338"/>
        </pc:sldMkLst>
        <pc:spChg chg="mod">
          <ac:chgData name="Andrea Boecler" userId="28e82037-1239-4052-943b-ae184e0bc2af" providerId="ADAL" clId="{E1C8A21F-1D01-4273-A11E-0EAA925FA0B8}" dt="2026-06-29T19:52:02.178" v="3" actId="20577"/>
          <ac:spMkLst>
            <pc:docMk/>
            <pc:sldMk cId="300729792" sldId="2147483338"/>
            <ac:spMk id="8" creationId="{57BDA084-3998-7AFC-6A0C-607BB61EC978}"/>
          </ac:spMkLst>
        </pc:spChg>
        <pc:graphicFrameChg chg="modGraphic">
          <ac:chgData name="Andrea Boecler" userId="28e82037-1239-4052-943b-ae184e0bc2af" providerId="ADAL" clId="{E1C8A21F-1D01-4273-A11E-0EAA925FA0B8}" dt="2026-06-29T19:51:54.892" v="2" actId="20577"/>
          <ac:graphicFrameMkLst>
            <pc:docMk/>
            <pc:sldMk cId="300729792" sldId="2147483338"/>
            <ac:graphicFrameMk id="11" creationId="{2E252E96-D72A-6B9E-0155-2AEAD4A97666}"/>
          </ac:graphicFrameMkLst>
        </pc:graphicFrameChg>
      </pc:sldChg>
      <pc:sldChg chg="modNotesTx">
        <pc:chgData name="Andrea Boecler" userId="28e82037-1239-4052-943b-ae184e0bc2af" providerId="ADAL" clId="{E1C8A21F-1D01-4273-A11E-0EAA925FA0B8}" dt="2026-06-29T19:52:56.034" v="9" actId="6549"/>
        <pc:sldMkLst>
          <pc:docMk/>
          <pc:sldMk cId="1835222561" sldId="2147483341"/>
        </pc:sldMkLst>
      </pc:sldChg>
      <pc:sldChg chg="modNotesTx">
        <pc:chgData name="Andrea Boecler" userId="28e82037-1239-4052-943b-ae184e0bc2af" providerId="ADAL" clId="{E1C8A21F-1D01-4273-A11E-0EAA925FA0B8}" dt="2026-06-29T19:53:01.257" v="10" actId="6549"/>
        <pc:sldMkLst>
          <pc:docMk/>
          <pc:sldMk cId="429720022" sldId="2147483342"/>
        </pc:sldMkLst>
      </pc:sldChg>
      <pc:sldChg chg="modNotesTx">
        <pc:chgData name="Andrea Boecler" userId="28e82037-1239-4052-943b-ae184e0bc2af" providerId="ADAL" clId="{E1C8A21F-1D01-4273-A11E-0EAA925FA0B8}" dt="2026-06-29T19:53:19.671" v="11" actId="6549"/>
        <pc:sldMkLst>
          <pc:docMk/>
          <pc:sldMk cId="1813047902" sldId="2147483343"/>
        </pc:sldMkLst>
      </pc:sldChg>
      <pc:sldChg chg="modSp mod modNotesTx">
        <pc:chgData name="Andrea Boecler" userId="28e82037-1239-4052-943b-ae184e0bc2af" providerId="ADAL" clId="{E1C8A21F-1D01-4273-A11E-0EAA925FA0B8}" dt="2026-06-29T19:58:09.066" v="36" actId="313"/>
        <pc:sldMkLst>
          <pc:docMk/>
          <pc:sldMk cId="2679248155" sldId="2147483344"/>
        </pc:sldMkLst>
        <pc:spChg chg="mod">
          <ac:chgData name="Andrea Boecler" userId="28e82037-1239-4052-943b-ae184e0bc2af" providerId="ADAL" clId="{E1C8A21F-1D01-4273-A11E-0EAA925FA0B8}" dt="2026-06-29T19:58:09.066" v="36" actId="313"/>
          <ac:spMkLst>
            <pc:docMk/>
            <pc:sldMk cId="2679248155" sldId="2147483344"/>
            <ac:spMk id="13" creationId="{FE3DFB82-C62F-EAD8-8274-94CA666AAC4D}"/>
          </ac:spMkLst>
        </pc:spChg>
      </pc:sldChg>
      <pc:sldChg chg="modNotesTx">
        <pc:chgData name="Andrea Boecler" userId="28e82037-1239-4052-943b-ae184e0bc2af" providerId="ADAL" clId="{E1C8A21F-1D01-4273-A11E-0EAA925FA0B8}" dt="2026-06-29T19:54:53.107" v="14" actId="6549"/>
        <pc:sldMkLst>
          <pc:docMk/>
          <pc:sldMk cId="1865703457" sldId="2147483345"/>
        </pc:sldMkLst>
      </pc:sldChg>
      <pc:sldChg chg="modNotes">
        <pc:chgData name="Andrea Boecler" userId="28e82037-1239-4052-943b-ae184e0bc2af" providerId="ADAL" clId="{E1C8A21F-1D01-4273-A11E-0EAA925FA0B8}" dt="2026-06-29T19:56:00.812" v="17" actId="478"/>
        <pc:sldMkLst>
          <pc:docMk/>
          <pc:sldMk cId="2797085841" sldId="2147483391"/>
        </pc:sldMkLst>
      </pc:sldChg>
      <pc:sldChg chg="modSp mod modNotes">
        <pc:chgData name="Andrea Boecler" userId="28e82037-1239-4052-943b-ae184e0bc2af" providerId="ADAL" clId="{E1C8A21F-1D01-4273-A11E-0EAA925FA0B8}" dt="2026-06-29T19:58:16.140" v="38" actId="313"/>
        <pc:sldMkLst>
          <pc:docMk/>
          <pc:sldMk cId="1678833392" sldId="2147483426"/>
        </pc:sldMkLst>
        <pc:spChg chg="mod">
          <ac:chgData name="Andrea Boecler" userId="28e82037-1239-4052-943b-ae184e0bc2af" providerId="ADAL" clId="{E1C8A21F-1D01-4273-A11E-0EAA925FA0B8}" dt="2026-06-29T19:58:13.021" v="37" actId="313"/>
          <ac:spMkLst>
            <pc:docMk/>
            <pc:sldMk cId="1678833392" sldId="2147483426"/>
            <ac:spMk id="62" creationId="{4CEC3DDB-FA34-52E8-777C-90EA3F2790B5}"/>
          </ac:spMkLst>
        </pc:spChg>
        <pc:graphicFrameChg chg="modGraphic">
          <ac:chgData name="Andrea Boecler" userId="28e82037-1239-4052-943b-ae184e0bc2af" providerId="ADAL" clId="{E1C8A21F-1D01-4273-A11E-0EAA925FA0B8}" dt="2026-06-29T19:58:16.140" v="38" actId="313"/>
          <ac:graphicFrameMkLst>
            <pc:docMk/>
            <pc:sldMk cId="1678833392" sldId="2147483426"/>
            <ac:graphicFrameMk id="2" creationId="{98490FA6-3E52-9573-C015-F3A89CF240DC}"/>
          </ac:graphicFrameMkLst>
        </pc:graphicFrameChg>
      </pc:sldChg>
      <pc:sldChg chg="modNotes">
        <pc:chgData name="Andrea Boecler" userId="28e82037-1239-4052-943b-ae184e0bc2af" providerId="ADAL" clId="{E1C8A21F-1D01-4273-A11E-0EAA925FA0B8}" dt="2026-06-29T19:56:04.027" v="19" actId="478"/>
        <pc:sldMkLst>
          <pc:docMk/>
          <pc:sldMk cId="817428251" sldId="2147483427"/>
        </pc:sldMkLst>
      </pc:sldChg>
      <pc:sldChg chg="modNotesTx">
        <pc:chgData name="Andrea Boecler" userId="28e82037-1239-4052-943b-ae184e0bc2af" providerId="ADAL" clId="{E1C8A21F-1D01-4273-A11E-0EAA925FA0B8}" dt="2026-06-29T19:52:34.714" v="7" actId="6549"/>
        <pc:sldMkLst>
          <pc:docMk/>
          <pc:sldMk cId="1835751020" sldId="2147483456"/>
        </pc:sldMkLst>
      </pc:sldChg>
      <pc:sldChg chg="modNotesTx">
        <pc:chgData name="Andrea Boecler" userId="28e82037-1239-4052-943b-ae184e0bc2af" providerId="ADAL" clId="{E1C8A21F-1D01-4273-A11E-0EAA925FA0B8}" dt="2026-06-29T19:52:10.792" v="6" actId="6549"/>
        <pc:sldMkLst>
          <pc:docMk/>
          <pc:sldMk cId="3349370131" sldId="2147483460"/>
        </pc:sldMkLst>
      </pc:sldChg>
      <pc:sldChg chg="modSp mod">
        <pc:chgData name="Andrea Boecler" userId="28e82037-1239-4052-943b-ae184e0bc2af" providerId="ADAL" clId="{E1C8A21F-1D01-4273-A11E-0EAA925FA0B8}" dt="2026-06-29T19:58:47.563" v="44" actId="20577"/>
        <pc:sldMkLst>
          <pc:docMk/>
          <pc:sldMk cId="3468429957" sldId="2147483471"/>
        </pc:sldMkLst>
        <pc:spChg chg="mod">
          <ac:chgData name="Andrea Boecler" userId="28e82037-1239-4052-943b-ae184e0bc2af" providerId="ADAL" clId="{E1C8A21F-1D01-4273-A11E-0EAA925FA0B8}" dt="2026-06-29T19:58:47.563" v="44" actId="20577"/>
          <ac:spMkLst>
            <pc:docMk/>
            <pc:sldMk cId="3468429957" sldId="2147483471"/>
            <ac:spMk id="4" creationId="{EFA4B9F2-CEB0-405F-9AF9-91EE065449B3}"/>
          </ac:spMkLst>
        </pc:spChg>
      </pc:sldChg>
      <pc:sldChg chg="modSp mod modNotes">
        <pc:chgData name="Andrea Boecler" userId="28e82037-1239-4052-943b-ae184e0bc2af" providerId="ADAL" clId="{E1C8A21F-1D01-4273-A11E-0EAA925FA0B8}" dt="2026-06-29T19:57:32.406" v="35" actId="20577"/>
        <pc:sldMkLst>
          <pc:docMk/>
          <pc:sldMk cId="133155742" sldId="2147483472"/>
        </pc:sldMkLst>
        <pc:spChg chg="mod">
          <ac:chgData name="Andrea Boecler" userId="28e82037-1239-4052-943b-ae184e0bc2af" providerId="ADAL" clId="{E1C8A21F-1D01-4273-A11E-0EAA925FA0B8}" dt="2026-06-29T19:57:32.406" v="35" actId="20577"/>
          <ac:spMkLst>
            <pc:docMk/>
            <pc:sldMk cId="133155742" sldId="2147483472"/>
            <ac:spMk id="69" creationId="{32F9E6D8-6EF9-2E5E-E9ED-2F293AAEBFAC}"/>
          </ac:spMkLst>
        </pc:spChg>
      </pc:sldChg>
      <pc:sldChg chg="modNotes">
        <pc:chgData name="Andrea Boecler" userId="28e82037-1239-4052-943b-ae184e0bc2af" providerId="ADAL" clId="{E1C8A21F-1D01-4273-A11E-0EAA925FA0B8}" dt="2026-06-29T19:56:22.868" v="26" actId="478"/>
        <pc:sldMkLst>
          <pc:docMk/>
          <pc:sldMk cId="799822417" sldId="2147483474"/>
        </pc:sldMkLst>
      </pc:sldChg>
      <pc:sldChg chg="modNotes">
        <pc:chgData name="Andrea Boecler" userId="28e82037-1239-4052-943b-ae184e0bc2af" providerId="ADAL" clId="{E1C8A21F-1D01-4273-A11E-0EAA925FA0B8}" dt="2026-06-29T19:56:25.323" v="28" actId="478"/>
        <pc:sldMkLst>
          <pc:docMk/>
          <pc:sldMk cId="863023737" sldId="214748348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5A8D36-4C98-40A8-83AB-06FCAB5E448C}" type="datetimeFigureOut">
              <a:rPr lang="en-US" smtClean="0"/>
              <a:t>7/29/2026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629432-DF7D-45D9-82F2-2A2CA85FA8D4}" type="slidenum">
              <a:rPr lang="en-US" smtClean="0"/>
              <a:t>‹#›</a:t>
            </a:fld>
            <a:endParaRPr lang="en-US" dirty="0"/>
          </a:p>
        </p:txBody>
      </p:sp>
    </p:spTree>
    <p:extLst>
      <p:ext uri="{BB962C8B-B14F-4D97-AF65-F5344CB8AC3E}">
        <p14:creationId xmlns:p14="http://schemas.microsoft.com/office/powerpoint/2010/main" val="7575235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894445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rPr>
              <a:t>Disclaimer: The materials published on the Decera Clinical Education website reflect the views of the authors of the Decera Clinical Education material, not those of Decera Clinical Education,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629432-DF7D-45D9-82F2-2A2CA85FA8D4}" type="slidenum">
              <a:rPr lang="en-US" smtClean="0"/>
              <a:t>3</a:t>
            </a:fld>
            <a:endParaRPr lang="en-US" dirty="0"/>
          </a:p>
        </p:txBody>
      </p:sp>
    </p:spTree>
    <p:extLst>
      <p:ext uri="{BB962C8B-B14F-4D97-AF65-F5344CB8AC3E}">
        <p14:creationId xmlns:p14="http://schemas.microsoft.com/office/powerpoint/2010/main" val="21730477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395A9CD1-378D-4C9F-981C-DD7277607FDE}"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4</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txBody>
          <a:bodyPr/>
          <a:lstStyle/>
          <a:p>
            <a:endParaRPr lang="en-US" dirty="0"/>
          </a:p>
        </p:txBody>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16FA3D-5238-439E-8C15-C3E9502BEA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227097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AD0C7-11F0-9747-EA89-AAB16334FA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9BB241-689E-24FD-763C-CE470F8DE44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F85E8BB-2887-3B26-E7ED-EB1B40D58026}"/>
              </a:ext>
            </a:extLst>
          </p:cNvPr>
          <p:cNvSpPr>
            <a:spLocks noGrp="1"/>
          </p:cNvSpPr>
          <p:nvPr>
            <p:ph type="body" idx="1"/>
          </p:nvPr>
        </p:nvSpPr>
        <p:spPr/>
        <p:txBody>
          <a:bodyPr/>
          <a:lstStyle/>
          <a:p>
            <a:endParaRPr lang="en-US" i="1" dirty="0"/>
          </a:p>
        </p:txBody>
      </p:sp>
      <p:sp>
        <p:nvSpPr>
          <p:cNvPr id="4" name="Slide Number Placeholder 3">
            <a:extLst>
              <a:ext uri="{FF2B5EF4-FFF2-40B4-BE49-F238E27FC236}">
                <a16:creationId xmlns:a16="http://schemas.microsoft.com/office/drawing/2014/main" id="{BD314ABA-F669-79C3-EEA3-0DD054780940}"/>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33791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67AE1-0229-3118-7118-3715AB0638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5E1D91-ABDC-8606-6A5C-066367A3429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E292AFC-59CE-5E2E-14EA-ED6A6F406E7A}"/>
              </a:ext>
            </a:extLst>
          </p:cNvPr>
          <p:cNvSpPr>
            <a:spLocks noGrp="1"/>
          </p:cNvSpPr>
          <p:nvPr>
            <p:ph type="body" idx="1"/>
          </p:nvPr>
        </p:nvSpPr>
        <p:spPr/>
        <p:txBody>
          <a:bodyPr/>
          <a:lstStyle/>
          <a:p>
            <a:endParaRPr lang="en-US" i="1" dirty="0"/>
          </a:p>
        </p:txBody>
      </p:sp>
      <p:sp>
        <p:nvSpPr>
          <p:cNvPr id="4" name="Slide Number Placeholder 3">
            <a:extLst>
              <a:ext uri="{FF2B5EF4-FFF2-40B4-BE49-F238E27FC236}">
                <a16:creationId xmlns:a16="http://schemas.microsoft.com/office/drawing/2014/main" id="{1460B3C1-BA44-A5C9-021C-D5C847A8AF8D}"/>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959721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048135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D7B50-7976-2BFD-C51F-C4DAC72CAA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F17B50-1C44-57E5-E691-74A9E7A1A10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08413E89-A118-E46A-4C34-64795734630E}"/>
              </a:ext>
            </a:extLst>
          </p:cNvPr>
          <p:cNvSpPr>
            <a:spLocks noGrp="1"/>
          </p:cNvSpPr>
          <p:nvPr>
            <p:ph type="body" idx="1"/>
          </p:nvPr>
        </p:nvSpPr>
        <p:spPr/>
        <p:txBody>
          <a:bodyPr/>
          <a:lstStyle/>
          <a:p>
            <a:endParaRPr lang="en-US" i="1" dirty="0"/>
          </a:p>
        </p:txBody>
      </p:sp>
      <p:sp>
        <p:nvSpPr>
          <p:cNvPr id="4" name="Slide Number Placeholder 3">
            <a:extLst>
              <a:ext uri="{FF2B5EF4-FFF2-40B4-BE49-F238E27FC236}">
                <a16:creationId xmlns:a16="http://schemas.microsoft.com/office/drawing/2014/main" id="{7C33F739-6962-6CC8-B158-3B7103C427E2}"/>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908435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925638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025630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573011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120205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E51C4-F398-CAC5-2517-C170668761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A3F313-4788-AFC6-38D5-AD73871DA91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68F571A-2551-48C1-79C2-B2851881093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1947C8F-3FF1-40C7-2A9F-4A94A956AC58}"/>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458468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1254F-0D89-6EF0-3657-3CEC9BE428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D5F478-29FD-1368-9DB9-16D0A7C0988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F867573-3027-E8AB-3862-B523B1FF3DF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2015E33-9769-63EE-0902-BDADA9C38583}"/>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530478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5331EA-F62C-43DF-8099-C6F32DC3F6B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endParaRPr>
          </a:p>
        </p:txBody>
      </p:sp>
      <p:sp>
        <p:nvSpPr>
          <p:cNvPr id="6" name="Notes Placeholder 5">
            <a:extLst>
              <a:ext uri="{FF2B5EF4-FFF2-40B4-BE49-F238E27FC236}">
                <a16:creationId xmlns:a16="http://schemas.microsoft.com/office/drawing/2014/main" id="{B4205154-0821-52FB-38D1-27D986EBED8D}"/>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16663676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6D209-B5E3-65BA-1A55-A8EC48E524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2D4578-F159-5E85-A200-199AF93FF47B}"/>
              </a:ext>
            </a:extLst>
          </p:cNvPr>
          <p:cNvSpPr>
            <a:spLocks noGrp="1" noRot="1" noChangeAspect="1"/>
          </p:cNvSpPr>
          <p:nvPr>
            <p:ph type="sldImg"/>
          </p:nvPr>
        </p:nvSpPr>
        <p:spPr/>
        <p:txBody>
          <a:bodyPr/>
          <a:lstStyle/>
          <a:p>
            <a:endParaRPr lang="en-US" dirty="0"/>
          </a:p>
        </p:txBody>
      </p:sp>
      <p:sp>
        <p:nvSpPr>
          <p:cNvPr id="4" name="Slide Number Placeholder 3">
            <a:extLst>
              <a:ext uri="{FF2B5EF4-FFF2-40B4-BE49-F238E27FC236}">
                <a16:creationId xmlns:a16="http://schemas.microsoft.com/office/drawing/2014/main" id="{BDD0BCDE-3AB9-E974-C66E-8931294B7B5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5331EA-F62C-43DF-8099-C6F32DC3F6B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endParaRPr>
          </a:p>
        </p:txBody>
      </p:sp>
      <p:sp>
        <p:nvSpPr>
          <p:cNvPr id="6" name="Notes Placeholder 5">
            <a:extLst>
              <a:ext uri="{FF2B5EF4-FFF2-40B4-BE49-F238E27FC236}">
                <a16:creationId xmlns:a16="http://schemas.microsoft.com/office/drawing/2014/main" id="{DF8897F9-BF6F-6C7D-111B-B9C67757814E}"/>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21693976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5331EA-F62C-43DF-8099-C6F32DC3F6B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endParaRPr>
          </a:p>
        </p:txBody>
      </p:sp>
      <p:sp>
        <p:nvSpPr>
          <p:cNvPr id="6" name="Notes Placeholder 5">
            <a:extLst>
              <a:ext uri="{FF2B5EF4-FFF2-40B4-BE49-F238E27FC236}">
                <a16:creationId xmlns:a16="http://schemas.microsoft.com/office/drawing/2014/main" id="{3202C29D-37C0-85D8-1159-02362FC84696}"/>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37274464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CE0CA-4691-3D7D-B195-C5FDA11E9A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AF22BE-BB4C-8073-AF77-4FCFA5606E45}"/>
              </a:ext>
            </a:extLst>
          </p:cNvPr>
          <p:cNvSpPr>
            <a:spLocks noGrp="1" noRot="1" noChangeAspect="1"/>
          </p:cNvSpPr>
          <p:nvPr>
            <p:ph type="sldImg"/>
          </p:nvPr>
        </p:nvSpPr>
        <p:spPr/>
        <p:txBody>
          <a:bodyPr/>
          <a:lstStyle/>
          <a:p>
            <a:endParaRPr lang="en-US" dirty="0"/>
          </a:p>
        </p:txBody>
      </p:sp>
      <p:sp>
        <p:nvSpPr>
          <p:cNvPr id="4" name="Slide Number Placeholder 3">
            <a:extLst>
              <a:ext uri="{FF2B5EF4-FFF2-40B4-BE49-F238E27FC236}">
                <a16:creationId xmlns:a16="http://schemas.microsoft.com/office/drawing/2014/main" id="{88D79192-2115-247B-3AD0-C20A86323B83}"/>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65331EA-F62C-43DF-8099-C6F32DC3F6B9}"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C45D8B53-FEFC-2FC4-6B67-AF1E03B8D4B5}"/>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31053075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1384A-BD1A-0B92-1CCD-EED0506848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EAE98D-0CEF-973E-3634-9265B6EE8F9D}"/>
              </a:ext>
            </a:extLst>
          </p:cNvPr>
          <p:cNvSpPr>
            <a:spLocks noGrp="1" noRot="1" noChangeAspect="1"/>
          </p:cNvSpPr>
          <p:nvPr>
            <p:ph type="sldImg"/>
          </p:nvPr>
        </p:nvSpPr>
        <p:spPr/>
        <p:txBody>
          <a:bodyPr/>
          <a:lstStyle/>
          <a:p>
            <a:endParaRPr lang="en-US" dirty="0"/>
          </a:p>
        </p:txBody>
      </p:sp>
      <p:sp>
        <p:nvSpPr>
          <p:cNvPr id="4" name="Slide Number Placeholder 3">
            <a:extLst>
              <a:ext uri="{FF2B5EF4-FFF2-40B4-BE49-F238E27FC236}">
                <a16:creationId xmlns:a16="http://schemas.microsoft.com/office/drawing/2014/main" id="{EC3531B7-7025-14AC-693D-AD609F875A0F}"/>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65331EA-F62C-43DF-8099-C6F32DC3F6B9}"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FB80F184-C092-59A5-B13B-E84CC4B28FC5}"/>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13070339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52D033-62E4-4BF9-AA76-E110F3BDE1F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721208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201208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629432-DF7D-45D9-82F2-2A2CA85FA8D4}" type="slidenum">
              <a:rPr lang="en-US" smtClean="0"/>
              <a:t>23</a:t>
            </a:fld>
            <a:endParaRPr lang="en-US" dirty="0"/>
          </a:p>
        </p:txBody>
      </p:sp>
    </p:spTree>
    <p:extLst>
      <p:ext uri="{BB962C8B-B14F-4D97-AF65-F5344CB8AC3E}">
        <p14:creationId xmlns:p14="http://schemas.microsoft.com/office/powerpoint/2010/main" val="20807666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11DE0C68-AD1A-BC2D-7DDD-41CEFD2DE2C2}"/>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38365299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629432-DF7D-45D9-82F2-2A2CA85FA8D4}" type="slidenum">
              <a:rPr lang="en-US" smtClean="0"/>
              <a:t>25</a:t>
            </a:fld>
            <a:endParaRPr lang="en-US" dirty="0"/>
          </a:p>
        </p:txBody>
      </p:sp>
    </p:spTree>
    <p:extLst>
      <p:ext uri="{BB962C8B-B14F-4D97-AF65-F5344CB8AC3E}">
        <p14:creationId xmlns:p14="http://schemas.microsoft.com/office/powerpoint/2010/main" val="25153470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EDF197-6B25-4AE7-BDB6-E0ADB7B1AA33}"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7713947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EEF6F165-FC4D-DFCF-8B47-8D9601BD9F20}"/>
              </a:ext>
            </a:extLst>
          </p:cNvPr>
          <p:cNvSpPr>
            <a:spLocks noGrp="1"/>
          </p:cNvSpPr>
          <p:nvPr>
            <p:ph type="body" idx="1"/>
          </p:nvPr>
        </p:nvSpPr>
        <p:spPr/>
        <p:txBody>
          <a:bodyPr/>
          <a:lstStyle/>
          <a:p>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77595B-291A-671B-597E-3D6B91AB2283}"/>
            </a:ext>
          </a:extLst>
        </p:cNvPr>
        <p:cNvGrpSpPr/>
        <p:nvPr/>
      </p:nvGrpSpPr>
      <p:grpSpPr>
        <a:xfrm>
          <a:off x="0" y="0"/>
          <a:ext cx="0" cy="0"/>
          <a:chOff x="0" y="0"/>
          <a:chExt cx="0" cy="0"/>
        </a:xfrm>
      </p:grpSpPr>
      <p:sp>
        <p:nvSpPr>
          <p:cNvPr id="283653" name="Rectangle 2">
            <a:extLst>
              <a:ext uri="{FF2B5EF4-FFF2-40B4-BE49-F238E27FC236}">
                <a16:creationId xmlns:a16="http://schemas.microsoft.com/office/drawing/2014/main" id="{3F841B05-8280-FF4D-4922-80CA937EEFF6}"/>
              </a:ext>
            </a:extLst>
          </p:cNvPr>
          <p:cNvSpPr>
            <a:spLocks noGrp="1" noRot="1" noChangeAspect="1" noChangeArrowheads="1" noTextEdit="1"/>
          </p:cNvSpPr>
          <p:nvPr>
            <p:ph type="sldImg"/>
          </p:nvPr>
        </p:nvSpPr>
        <p:spPr>
          <a:xfrm>
            <a:off x="107950" y="750888"/>
            <a:ext cx="6665913" cy="3751262"/>
          </a:xfrm>
          <a:ln/>
        </p:spPr>
        <p:txBody>
          <a:bodyPr/>
          <a:lstStyle/>
          <a:p>
            <a:endParaRPr lang="en-US" dirty="0"/>
          </a:p>
        </p:txBody>
      </p:sp>
      <p:sp>
        <p:nvSpPr>
          <p:cNvPr id="283654" name="Rectangle 3">
            <a:extLst>
              <a:ext uri="{FF2B5EF4-FFF2-40B4-BE49-F238E27FC236}">
                <a16:creationId xmlns:a16="http://schemas.microsoft.com/office/drawing/2014/main" id="{9063CC91-67F5-3FDD-A452-45CE9F161974}"/>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27885902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1811F-1520-A776-958B-35E68A946F7C}"/>
            </a:ext>
          </a:extLst>
        </p:cNvPr>
        <p:cNvGrpSpPr/>
        <p:nvPr/>
      </p:nvGrpSpPr>
      <p:grpSpPr>
        <a:xfrm>
          <a:off x="0" y="0"/>
          <a:ext cx="0" cy="0"/>
          <a:chOff x="0" y="0"/>
          <a:chExt cx="0" cy="0"/>
        </a:xfrm>
      </p:grpSpPr>
      <p:sp>
        <p:nvSpPr>
          <p:cNvPr id="44033" name="Slide Image Placeholder 1">
            <a:extLst>
              <a:ext uri="{FF2B5EF4-FFF2-40B4-BE49-F238E27FC236}">
                <a16:creationId xmlns:a16="http://schemas.microsoft.com/office/drawing/2014/main" id="{35CFC4A7-5C54-B637-3927-527D2782DDD0}"/>
              </a:ext>
            </a:extLst>
          </p:cNvPr>
          <p:cNvSpPr>
            <a:spLocks noGrp="1" noRot="1" noChangeAspect="1" noTextEdit="1"/>
          </p:cNvSpPr>
          <p:nvPr>
            <p:ph type="sldImg"/>
          </p:nvPr>
        </p:nvSpPr>
        <p:spPr bwMode="auto">
          <a:xfrm>
            <a:off x="407988" y="696913"/>
            <a:ext cx="6197600" cy="3486150"/>
          </a:xfrm>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txBody>
          <a:bodyPr/>
          <a:lstStyle/>
          <a:p>
            <a:endParaRPr lang="en-US" dirty="0"/>
          </a:p>
        </p:txBody>
      </p:sp>
      <p:sp>
        <p:nvSpPr>
          <p:cNvPr id="3" name="Notes Placeholder 2">
            <a:extLst>
              <a:ext uri="{FF2B5EF4-FFF2-40B4-BE49-F238E27FC236}">
                <a16:creationId xmlns:a16="http://schemas.microsoft.com/office/drawing/2014/main" id="{3FDDFDE8-4378-3F5A-58F8-7B4BBCD74733}"/>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2868191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47433-9856-BDE7-FECC-A7606540D192}"/>
            </a:ext>
          </a:extLst>
        </p:cNvPr>
        <p:cNvGrpSpPr/>
        <p:nvPr/>
      </p:nvGrpSpPr>
      <p:grpSpPr>
        <a:xfrm>
          <a:off x="0" y="0"/>
          <a:ext cx="0" cy="0"/>
          <a:chOff x="0" y="0"/>
          <a:chExt cx="0" cy="0"/>
        </a:xfrm>
      </p:grpSpPr>
      <p:sp>
        <p:nvSpPr>
          <p:cNvPr id="44033" name="Slide Image Placeholder 1">
            <a:extLst>
              <a:ext uri="{FF2B5EF4-FFF2-40B4-BE49-F238E27FC236}">
                <a16:creationId xmlns:a16="http://schemas.microsoft.com/office/drawing/2014/main" id="{901CABDB-FEBF-3FBC-A7D3-44065E8C2F66}"/>
              </a:ext>
            </a:extLst>
          </p:cNvPr>
          <p:cNvSpPr>
            <a:spLocks noGrp="1" noRot="1" noChangeAspect="1" noTextEdit="1"/>
          </p:cNvSpPr>
          <p:nvPr>
            <p:ph type="sldImg"/>
          </p:nvPr>
        </p:nvSpPr>
        <p:spPr bwMode="auto">
          <a:xfrm>
            <a:off x="407988" y="696913"/>
            <a:ext cx="6197600" cy="3486150"/>
          </a:xfrm>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Lst>
        </p:spPr>
        <p:txBody>
          <a:bodyPr/>
          <a:lstStyle/>
          <a:p>
            <a:endParaRPr lang="en-US" dirty="0"/>
          </a:p>
        </p:txBody>
      </p:sp>
      <p:sp>
        <p:nvSpPr>
          <p:cNvPr id="3" name="Notes Placeholder 2">
            <a:extLst>
              <a:ext uri="{FF2B5EF4-FFF2-40B4-BE49-F238E27FC236}">
                <a16:creationId xmlns:a16="http://schemas.microsoft.com/office/drawing/2014/main" id="{0223D834-F170-E0E5-CFCB-EAC596E2D008}"/>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29381020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629432-DF7D-45D9-82F2-2A2CA85FA8D4}" type="slidenum">
              <a:rPr lang="en-US" smtClean="0"/>
              <a:t>31</a:t>
            </a:fld>
            <a:endParaRPr lang="en-US" dirty="0"/>
          </a:p>
        </p:txBody>
      </p:sp>
    </p:spTree>
    <p:extLst>
      <p:ext uri="{BB962C8B-B14F-4D97-AF65-F5344CB8AC3E}">
        <p14:creationId xmlns:p14="http://schemas.microsoft.com/office/powerpoint/2010/main" val="35191067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AB520-24D5-BE87-8360-9A3EFE12B2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B06461-A9FB-3131-5424-22BB3BB51B6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1728D0F-DAAC-A535-C4D3-FDB8C9655AD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D59C8D1-D49A-7E1A-EE3E-DB2CEDB6C365}"/>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92392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b="0"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376907-3CCC-7340-B687-6F094BC9201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6127851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376907-3CCC-7340-B687-6F094BC9201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 name="Notes Placeholder 5">
            <a:extLst>
              <a:ext uri="{FF2B5EF4-FFF2-40B4-BE49-F238E27FC236}">
                <a16:creationId xmlns:a16="http://schemas.microsoft.com/office/drawing/2014/main" id="{4350E195-31CA-BF5A-18CE-5C553C60700C}"/>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18655452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629432-DF7D-45D9-82F2-2A2CA85FA8D4}" type="slidenum">
              <a:rPr lang="en-US" smtClean="0"/>
              <a:t>37</a:t>
            </a:fld>
            <a:endParaRPr lang="en-US" dirty="0"/>
          </a:p>
        </p:txBody>
      </p:sp>
    </p:spTree>
    <p:extLst>
      <p:ext uri="{BB962C8B-B14F-4D97-AF65-F5344CB8AC3E}">
        <p14:creationId xmlns:p14="http://schemas.microsoft.com/office/powerpoint/2010/main" val="40469509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629432-DF7D-45D9-82F2-2A2CA85FA8D4}" type="slidenum">
              <a:rPr lang="en-US" smtClean="0"/>
              <a:t>38</a:t>
            </a:fld>
            <a:endParaRPr lang="en-US" dirty="0"/>
          </a:p>
        </p:txBody>
      </p:sp>
    </p:spTree>
    <p:extLst>
      <p:ext uri="{BB962C8B-B14F-4D97-AF65-F5344CB8AC3E}">
        <p14:creationId xmlns:p14="http://schemas.microsoft.com/office/powerpoint/2010/main" val="6157710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7E905-7BAB-C708-08BD-5A7F93DE12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6F64D0-DA41-918C-3275-219BDF771FAD}"/>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1FDFEA96-CB44-862E-BA18-9F36D3D7ED23}"/>
              </a:ext>
            </a:extLst>
          </p:cNvPr>
          <p:cNvSpPr>
            <a:spLocks noGrp="1"/>
          </p:cNvSpPr>
          <p:nvPr>
            <p:ph type="body" idx="1"/>
          </p:nvPr>
        </p:nvSpPr>
        <p:spPr/>
        <p:txBody>
          <a:bodyPr/>
          <a:lstStyle/>
          <a:p>
            <a:pPr defTabSz="881390">
              <a:defRPr/>
            </a:pPr>
            <a:endParaRPr lang="en-US" b="0" i="1" dirty="0"/>
          </a:p>
        </p:txBody>
      </p:sp>
      <p:sp>
        <p:nvSpPr>
          <p:cNvPr id="4" name="Slide Number Placeholder 3">
            <a:extLst>
              <a:ext uri="{FF2B5EF4-FFF2-40B4-BE49-F238E27FC236}">
                <a16:creationId xmlns:a16="http://schemas.microsoft.com/office/drawing/2014/main" id="{A856735F-CB70-E36F-C0C7-A2DAEF468E4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2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endParaRPr>
          </a:p>
        </p:txBody>
      </p:sp>
    </p:spTree>
    <p:extLst>
      <p:ext uri="{BB962C8B-B14F-4D97-AF65-F5344CB8AC3E}">
        <p14:creationId xmlns:p14="http://schemas.microsoft.com/office/powerpoint/2010/main" val="32716801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8F473-9484-3F3D-87A9-824BD391CD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ED521E-23B8-A0DB-9FA2-3852DE53C0D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6F78D670-B51F-9675-06ED-3E91419762AB}"/>
              </a:ext>
            </a:extLst>
          </p:cNvPr>
          <p:cNvSpPr>
            <a:spLocks noGrp="1"/>
          </p:cNvSpPr>
          <p:nvPr>
            <p:ph type="body" idx="1"/>
          </p:nvPr>
        </p:nvSpPr>
        <p:spPr/>
        <p:txBody>
          <a:bodyPr/>
          <a:lstStyle/>
          <a:p>
            <a:pPr defTabSz="881390">
              <a:defRPr/>
            </a:pPr>
            <a:endParaRPr lang="en-US" b="0" i="1" dirty="0"/>
          </a:p>
        </p:txBody>
      </p:sp>
      <p:sp>
        <p:nvSpPr>
          <p:cNvPr id="4" name="Slide Number Placeholder 3">
            <a:extLst>
              <a:ext uri="{FF2B5EF4-FFF2-40B4-BE49-F238E27FC236}">
                <a16:creationId xmlns:a16="http://schemas.microsoft.com/office/drawing/2014/main" id="{2A405E11-8C4A-39E5-FF17-BF8FAB24A1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2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endParaRPr>
          </a:p>
        </p:txBody>
      </p:sp>
    </p:spTree>
    <p:extLst>
      <p:ext uri="{BB962C8B-B14F-4D97-AF65-F5344CB8AC3E}">
        <p14:creationId xmlns:p14="http://schemas.microsoft.com/office/powerpoint/2010/main" val="27828024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629432-DF7D-45D9-82F2-2A2CA85FA8D4}" type="slidenum">
              <a:rPr lang="en-US" smtClean="0"/>
              <a:t>41</a:t>
            </a:fld>
            <a:endParaRPr lang="en-US" dirty="0"/>
          </a:p>
        </p:txBody>
      </p:sp>
    </p:spTree>
    <p:extLst>
      <p:ext uri="{BB962C8B-B14F-4D97-AF65-F5344CB8AC3E}">
        <p14:creationId xmlns:p14="http://schemas.microsoft.com/office/powerpoint/2010/main" val="42872543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42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image" Target="../media/image5.svg"/><Relationship Id="rId1" Type="http://schemas.openxmlformats.org/officeDocument/2006/relationships/slideMaster" Target="../slideMasters/slideMaster3.xml"/><Relationship Id="rId4" Type="http://schemas.openxmlformats.org/officeDocument/2006/relationships/image" Target="../media/image1.sv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3600" b="1" i="0">
                <a:solidFill>
                  <a:schemeClr val="bg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5" name="Graphic 4">
            <a:extLst>
              <a:ext uri="{FF2B5EF4-FFF2-40B4-BE49-F238E27FC236}">
                <a16:creationId xmlns:a16="http://schemas.microsoft.com/office/drawing/2014/main" id="{33FC4688-B7DA-B9C3-D19B-3E82BB28B73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39712" y="387789"/>
            <a:ext cx="3619500" cy="419100"/>
          </a:xfrm>
          <a:prstGeom prst="rect">
            <a:avLst/>
          </a:prstGeom>
        </p:spPr>
      </p:pic>
    </p:spTree>
    <p:extLst>
      <p:ext uri="{BB962C8B-B14F-4D97-AF65-F5344CB8AC3E}">
        <p14:creationId xmlns:p14="http://schemas.microsoft.com/office/powerpoint/2010/main" val="365317588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anose="00000500000000000000" pitchFamily="2" charset="0"/>
                <a:cs typeface="Poppins" panose="00000500000000000000" pitchFamily="2" charset="0"/>
              </a:defRPr>
            </a:lvl1pPr>
          </a:lstStyle>
          <a:p>
            <a:r>
              <a:rPr lang="en-US"/>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584602455"/>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3009900" y="6302375"/>
            <a:ext cx="6514588"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304036843"/>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a:p>
            <a:pPr marL="1200150" lvl="4" indent="-285750">
              <a:buFont typeface="Calibri" panose="020F0502020204030204" pitchFamily="34" charset="0"/>
              <a:buChar char="─"/>
            </a:pPr>
            <a:endParaRPr lang="en-US" altLang="en-US"/>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4" name="Content Placeholder 25">
            <a:extLst>
              <a:ext uri="{FF2B5EF4-FFF2-40B4-BE49-F238E27FC236}">
                <a16:creationId xmlns:a16="http://schemas.microsoft.com/office/drawing/2014/main" id="{A09A399A-46DD-8D8A-E8DD-5E4FD45708B1}"/>
              </a:ext>
            </a:extLst>
          </p:cNvPr>
          <p:cNvSpPr>
            <a:spLocks noGrp="1"/>
          </p:cNvSpPr>
          <p:nvPr>
            <p:ph sz="quarter" idx="10" hasCustomPrompt="1"/>
          </p:nvPr>
        </p:nvSpPr>
        <p:spPr>
          <a:xfrm>
            <a:off x="3009899" y="6302375"/>
            <a:ext cx="6514589"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4957344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1006"/>
            <a:ext cx="11740260" cy="502445"/>
          </a:xfrm>
        </p:spPr>
        <p:txBody>
          <a:bodyPr/>
          <a:lstStyle>
            <a:lvl1pPr>
              <a:tabLst>
                <a:tab pos="460375" algn="l"/>
              </a:tabLst>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5" name="Content Placeholder 25">
            <a:extLst>
              <a:ext uri="{FF2B5EF4-FFF2-40B4-BE49-F238E27FC236}">
                <a16:creationId xmlns:a16="http://schemas.microsoft.com/office/drawing/2014/main" id="{C3240037-9071-F4C6-C2DE-50B460E68DED}"/>
              </a:ext>
            </a:extLst>
          </p:cNvPr>
          <p:cNvSpPr>
            <a:spLocks noGrp="1"/>
          </p:cNvSpPr>
          <p:nvPr>
            <p:ph sz="quarter" idx="10" hasCustomPrompt="1"/>
          </p:nvPr>
        </p:nvSpPr>
        <p:spPr>
          <a:xfrm>
            <a:off x="3009899" y="6302375"/>
            <a:ext cx="6514589"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0166520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412213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01690740"/>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230205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197194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0E7681EE-9566-9FF3-B33F-20DF1D3E198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39712" y="387789"/>
            <a:ext cx="3619500" cy="419100"/>
          </a:xfrm>
          <a:prstGeom prst="rect">
            <a:avLst/>
          </a:prstGeom>
        </p:spPr>
      </p:pic>
    </p:spTree>
    <p:extLst>
      <p:ext uri="{BB962C8B-B14F-4D97-AF65-F5344CB8AC3E}">
        <p14:creationId xmlns:p14="http://schemas.microsoft.com/office/powerpoint/2010/main" val="13800020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11734800" cy="2387600"/>
          </a:xfrm>
        </p:spPr>
        <p:txBody>
          <a:bodyPr anchor="b">
            <a:noAutofit/>
          </a:bodyPr>
          <a:lstStyle>
            <a:lvl1pPr algn="l">
              <a:lnSpc>
                <a:spcPct val="90000"/>
              </a:lnSpc>
              <a:defRPr lang="en-US" sz="3600" b="1" i="0" kern="1200" spc="0" baseline="0" dirty="0">
                <a:solidFill>
                  <a:schemeClr val="bg2"/>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11734800"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5" name="Subtitle 2">
            <a:extLst>
              <a:ext uri="{FF2B5EF4-FFF2-40B4-BE49-F238E27FC236}">
                <a16:creationId xmlns:a16="http://schemas.microsoft.com/office/drawing/2014/main" id="{10B3EBDD-4C86-E058-8496-417485C469C8}"/>
              </a:ext>
            </a:extLst>
          </p:cNvPr>
          <p:cNvSpPr>
            <a:spLocks noGrp="1"/>
          </p:cNvSpPr>
          <p:nvPr>
            <p:ph type="subTitle" idx="1"/>
          </p:nvPr>
        </p:nvSpPr>
        <p:spPr>
          <a:xfrm>
            <a:off x="228600" y="4104609"/>
            <a:ext cx="11734800"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Graphic 5">
            <a:extLst>
              <a:ext uri="{FF2B5EF4-FFF2-40B4-BE49-F238E27FC236}">
                <a16:creationId xmlns:a16="http://schemas.microsoft.com/office/drawing/2014/main" id="{CB25B002-A3F8-E5D2-21AC-B803FE470EB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39712" y="387789"/>
            <a:ext cx="3619500" cy="419100"/>
          </a:xfrm>
          <a:prstGeom prst="rect">
            <a:avLst/>
          </a:prstGeom>
        </p:spPr>
      </p:pic>
    </p:spTree>
    <p:extLst>
      <p:ext uri="{BB962C8B-B14F-4D97-AF65-F5344CB8AC3E}">
        <p14:creationId xmlns:p14="http://schemas.microsoft.com/office/powerpoint/2010/main" val="3782600571"/>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2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200" b="0" i="0" u="none" strike="noStrike" kern="1200" cap="none" spc="0" normalizeH="0" baseline="0" noProof="0" dirty="0">
                  <a:ln>
                    <a:noFill/>
                  </a:ln>
                  <a:solidFill>
                    <a:srgbClr val="F9F3D9"/>
                  </a:solidFill>
                  <a:effectLst/>
                  <a:uLnTx/>
                  <a:uFillTx/>
                  <a:latin typeface="Calibri" panose="020F0502020204030204" pitchFamily="34" charset="0"/>
                  <a:ea typeface="+mn-ea"/>
                  <a:cs typeface="+mn-cs"/>
                  <a:hlinkClick r:id="rId3"/>
                </a:rPr>
                <a:t>clinicaloptions.com</a:t>
              </a:r>
              <a:endParaRPr kumimoji="0" lang="en-US" altLang="en-US" sz="1200" b="0" i="0" u="none" strike="noStrike" kern="1200" cap="none" spc="0" normalizeH="0" baseline="0" noProof="0" dirty="0">
                <a:ln>
                  <a:noFill/>
                </a:ln>
                <a:solidFill>
                  <a:srgbClr val="F9F3D9"/>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22536337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4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3600" b="1" i="0">
                <a:solidFill>
                  <a:schemeClr val="bg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5" name="Graphic 4">
            <a:extLst>
              <a:ext uri="{FF2B5EF4-FFF2-40B4-BE49-F238E27FC236}">
                <a16:creationId xmlns:a16="http://schemas.microsoft.com/office/drawing/2014/main" id="{47AAB038-545B-1ADE-8190-957B3A17392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39712" y="387789"/>
            <a:ext cx="3619500" cy="419100"/>
          </a:xfrm>
          <a:prstGeom prst="rect">
            <a:avLst/>
          </a:prstGeom>
        </p:spPr>
      </p:pic>
    </p:spTree>
    <p:extLst>
      <p:ext uri="{BB962C8B-B14F-4D97-AF65-F5344CB8AC3E}">
        <p14:creationId xmlns:p14="http://schemas.microsoft.com/office/powerpoint/2010/main" val="1093661620"/>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2_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anose="00000500000000000000" pitchFamily="2" charset="0"/>
                <a:cs typeface="Poppins" panose="00000500000000000000" pitchFamily="2" charset="0"/>
              </a:defRPr>
            </a:lvl1pPr>
          </a:lstStyle>
          <a:p>
            <a:r>
              <a:rPr lang="en-US"/>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2504312978"/>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8244515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a:p>
            <a:pPr marL="1200150" lvl="4" indent="-285750">
              <a:buFont typeface="Calibri" panose="020F0502020204030204" pitchFamily="34" charset="0"/>
              <a:buChar char="─"/>
            </a:pPr>
            <a:endParaRPr lang="en-US" altLang="en-US"/>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4" name="Content Placeholder 25">
            <a:extLst>
              <a:ext uri="{FF2B5EF4-FFF2-40B4-BE49-F238E27FC236}">
                <a16:creationId xmlns:a16="http://schemas.microsoft.com/office/drawing/2014/main" id="{A09A399A-46DD-8D8A-E8DD-5E4FD45708B1}"/>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5152905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1006"/>
            <a:ext cx="11740260" cy="502445"/>
          </a:xfrm>
        </p:spPr>
        <p:txBody>
          <a:bodyPr/>
          <a:lstStyle>
            <a:lvl1pPr>
              <a:tabLst>
                <a:tab pos="460375" algn="l"/>
              </a:tabLst>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5" name="Content Placeholder 25">
            <a:extLst>
              <a:ext uri="{FF2B5EF4-FFF2-40B4-BE49-F238E27FC236}">
                <a16:creationId xmlns:a16="http://schemas.microsoft.com/office/drawing/2014/main" id="{C3240037-9071-F4C6-C2DE-50B460E68DED}"/>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99303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9022137"/>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21717382"/>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9610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5487325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2_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7E1F5817-0501-4080-9599-76C9F22FE8C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39712" y="387789"/>
            <a:ext cx="3619500" cy="419100"/>
          </a:xfrm>
          <a:prstGeom prst="rect">
            <a:avLst/>
          </a:prstGeom>
        </p:spPr>
      </p:pic>
    </p:spTree>
    <p:extLst>
      <p:ext uri="{BB962C8B-B14F-4D97-AF65-F5344CB8AC3E}">
        <p14:creationId xmlns:p14="http://schemas.microsoft.com/office/powerpoint/2010/main" val="5723504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50348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3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11734800" cy="2387600"/>
          </a:xfrm>
        </p:spPr>
        <p:txBody>
          <a:bodyPr anchor="b">
            <a:noAutofit/>
          </a:bodyPr>
          <a:lstStyle>
            <a:lvl1pPr algn="l">
              <a:lnSpc>
                <a:spcPct val="90000"/>
              </a:lnSpc>
              <a:defRPr lang="en-US" sz="3600" b="1" i="0" kern="1200" spc="0" baseline="0" dirty="0">
                <a:solidFill>
                  <a:schemeClr val="bg2"/>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11734800"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5" name="Subtitle 2">
            <a:extLst>
              <a:ext uri="{FF2B5EF4-FFF2-40B4-BE49-F238E27FC236}">
                <a16:creationId xmlns:a16="http://schemas.microsoft.com/office/drawing/2014/main" id="{10B3EBDD-4C86-E058-8496-417485C469C8}"/>
              </a:ext>
            </a:extLst>
          </p:cNvPr>
          <p:cNvSpPr>
            <a:spLocks noGrp="1"/>
          </p:cNvSpPr>
          <p:nvPr>
            <p:ph type="subTitle" idx="1"/>
          </p:nvPr>
        </p:nvSpPr>
        <p:spPr>
          <a:xfrm>
            <a:off x="228600" y="4104609"/>
            <a:ext cx="11734800"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3" name="Graphic 2">
            <a:extLst>
              <a:ext uri="{FF2B5EF4-FFF2-40B4-BE49-F238E27FC236}">
                <a16:creationId xmlns:a16="http://schemas.microsoft.com/office/drawing/2014/main" id="{583324E7-D951-96DD-DE85-A3904C41268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39712" y="387789"/>
            <a:ext cx="3619500" cy="419100"/>
          </a:xfrm>
          <a:prstGeom prst="rect">
            <a:avLst/>
          </a:prstGeom>
        </p:spPr>
      </p:pic>
    </p:spTree>
    <p:extLst>
      <p:ext uri="{BB962C8B-B14F-4D97-AF65-F5344CB8AC3E}">
        <p14:creationId xmlns:p14="http://schemas.microsoft.com/office/powerpoint/2010/main" val="2941651960"/>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2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lang="en-US" sz="3600" b="1" i="0" kern="1200" spc="0" baseline="0" dirty="0">
                <a:solidFill>
                  <a:schemeClr val="bg2"/>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5" name="Graphic 4">
            <a:extLst>
              <a:ext uri="{FF2B5EF4-FFF2-40B4-BE49-F238E27FC236}">
                <a16:creationId xmlns:a16="http://schemas.microsoft.com/office/drawing/2014/main" id="{F5031DA0-2A0C-002B-F640-9E073835746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39712" y="387789"/>
            <a:ext cx="3619500" cy="419100"/>
          </a:xfrm>
          <a:prstGeom prst="rect">
            <a:avLst/>
          </a:prstGeom>
        </p:spPr>
      </p:pic>
    </p:spTree>
    <p:extLst>
      <p:ext uri="{BB962C8B-B14F-4D97-AF65-F5344CB8AC3E}">
        <p14:creationId xmlns:p14="http://schemas.microsoft.com/office/powerpoint/2010/main" val="2959446508"/>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itchFamily="2" charset="77"/>
                <a:cs typeface="Poppins" pitchFamily="2" charset="77"/>
              </a:defRPr>
            </a:lvl1pPr>
          </a:lstStyle>
          <a:p>
            <a:r>
              <a:rPr lang="en-US"/>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3862824460"/>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2" name="Content Placeholder 25">
            <a:extLst>
              <a:ext uri="{FF2B5EF4-FFF2-40B4-BE49-F238E27FC236}">
                <a16:creationId xmlns:a16="http://schemas.microsoft.com/office/drawing/2014/main" id="{7FC6F2BA-FD35-F5AC-BEFE-69C1A5ACB1B2}"/>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8646868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a:t>Click to edit Master title style</a:t>
            </a:r>
          </a:p>
        </p:txBody>
      </p:sp>
      <p:sp>
        <p:nvSpPr>
          <p:cNvPr id="4" name="Content Placeholder 25">
            <a:extLst>
              <a:ext uri="{FF2B5EF4-FFF2-40B4-BE49-F238E27FC236}">
                <a16:creationId xmlns:a16="http://schemas.microsoft.com/office/drawing/2014/main" id="{F243B70D-DAB7-B6CA-71ED-CFE6419D473F}"/>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5099069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64163243"/>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53748585"/>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78588189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Tree>
    <p:extLst>
      <p:ext uri="{BB962C8B-B14F-4D97-AF65-F5344CB8AC3E}">
        <p14:creationId xmlns:p14="http://schemas.microsoft.com/office/powerpoint/2010/main" val="3136367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1_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6C0168D4-AD21-C1B3-24B2-F2177BCD4D6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39712" y="387789"/>
            <a:ext cx="3619500" cy="419100"/>
          </a:xfrm>
          <a:prstGeom prst="rect">
            <a:avLst/>
          </a:prstGeom>
        </p:spPr>
      </p:pic>
    </p:spTree>
    <p:extLst>
      <p:ext uri="{BB962C8B-B14F-4D97-AF65-F5344CB8AC3E}">
        <p14:creationId xmlns:p14="http://schemas.microsoft.com/office/powerpoint/2010/main" val="20285426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marL="228600" indent="-228600">
              <a:buSzPct val="75000"/>
              <a:buBlip>
                <a:blip>
                  <a:extLst>
                    <a:ext uri="{96DAC541-7B7A-43D3-8B79-37D633B846F1}">
                      <asvg:svgBlip xmlns:asvg="http://schemas.microsoft.com/office/drawing/2016/SVG/main" r:embed="rId2"/>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2" name="Content Placeholder 25">
            <a:extLst>
              <a:ext uri="{FF2B5EF4-FFF2-40B4-BE49-F238E27FC236}">
                <a16:creationId xmlns:a16="http://schemas.microsoft.com/office/drawing/2014/main" id="{FE76006C-D57C-A3B9-79F1-AEBC21B89319}"/>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36419011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lvl1pPr marL="228600" indent="-228600">
              <a:lnSpc>
                <a:spcPct val="100000"/>
              </a:lnSpc>
              <a:spcBef>
                <a:spcPts val="1000"/>
              </a:spcBef>
              <a:spcAft>
                <a:spcPts val="700"/>
              </a:spcAft>
              <a:buSzPct val="75000"/>
              <a:buFontTx/>
              <a:buBlip>
                <a:blip>
                  <a:extLst>
                    <a:ext uri="{96DAC541-7B7A-43D3-8B79-37D633B846F1}">
                      <asvg:svgBlip xmlns:asvg="http://schemas.microsoft.com/office/drawing/2016/SVG/main" r:embed="rId2"/>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2"/>
            <a:r>
              <a:rPr lang="en-US"/>
              <a:t>Second level</a:t>
            </a:r>
          </a:p>
          <a:p>
            <a:pPr lvl="3"/>
            <a:r>
              <a:rPr lang="en-US"/>
              <a:t>Third level</a:t>
            </a:r>
          </a:p>
          <a:p>
            <a:pPr lvl="4"/>
            <a:r>
              <a:rPr lang="en-US"/>
              <a:t>Fourth level</a:t>
            </a:r>
          </a:p>
        </p:txBody>
      </p:sp>
    </p:spTree>
    <p:extLst>
      <p:ext uri="{BB962C8B-B14F-4D97-AF65-F5344CB8AC3E}">
        <p14:creationId xmlns:p14="http://schemas.microsoft.com/office/powerpoint/2010/main" val="22475918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1006"/>
            <a:ext cx="10215665"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 Placeholder 8">
            <a:extLst>
              <a:ext uri="{FF2B5EF4-FFF2-40B4-BE49-F238E27FC236}">
                <a16:creationId xmlns:a16="http://schemas.microsoft.com/office/drawing/2014/main" id="{FAFF2041-DCB9-A30E-4E94-4C05FF844118}"/>
              </a:ext>
            </a:extLst>
          </p:cNvPr>
          <p:cNvSpPr>
            <a:spLocks noGrp="1"/>
          </p:cNvSpPr>
          <p:nvPr>
            <p:ph type="body" sz="quarter" idx="14"/>
          </p:nvPr>
        </p:nvSpPr>
        <p:spPr>
          <a:xfrm>
            <a:off x="212725" y="1651129"/>
            <a:ext cx="4948417"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buFont typeface="Arial" panose="020B0604020202020204" pitchFamily="34" charset="0"/>
              <a:buChar char="•"/>
              <a:defRPr lang="en-US" sz="2000" smtClean="0">
                <a:solidFill>
                  <a:schemeClr val="tx1"/>
                </a:solidFill>
                <a:latin typeface="+mn-lt"/>
                <a:cs typeface="+mn-cs"/>
              </a:defRPr>
            </a:lvl3pPr>
            <a:lvl4pPr>
              <a:buFont typeface="Calibri" panose="020F0502020204030204" pitchFamily="34" charset="0"/>
              <a:buChar char="─"/>
              <a:defRPr lang="en-US" sz="2000" smtClean="0">
                <a:solidFill>
                  <a:schemeClr val="tx1"/>
                </a:solidFill>
                <a:latin typeface="+mn-lt"/>
                <a:cs typeface="+mn-cs"/>
              </a:defRPr>
            </a:lvl4pPr>
            <a:lvl5pPr>
              <a:buFont typeface="Arial" panose="020B0604020202020204" pitchFamily="34" charset="0"/>
              <a:buChar char="•"/>
              <a:defRPr lang="en-US" sz="2000">
                <a:solidFill>
                  <a:schemeClr val="tx1"/>
                </a:solidFill>
                <a:latin typeface="+mn-lt"/>
                <a:cs typeface="+mn-cs"/>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3" name="Text Placeholder 8">
            <a:extLst>
              <a:ext uri="{FF2B5EF4-FFF2-40B4-BE49-F238E27FC236}">
                <a16:creationId xmlns:a16="http://schemas.microsoft.com/office/drawing/2014/main" id="{622D1531-C651-FB64-6F62-BFB950BC5FB2}"/>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lnSpc>
                <a:spcPct val="100000"/>
              </a:lnSpc>
              <a:spcBef>
                <a:spcPts val="1000"/>
              </a:spcBef>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dirty="0"/>
              <a:t>Click to edit Master text styles</a:t>
            </a:r>
          </a:p>
          <a:p>
            <a:pPr lvl="0">
              <a:lnSpc>
                <a:spcPct val="110000"/>
              </a:lnSpc>
              <a:spcBef>
                <a:spcPts val="0"/>
              </a:spcBef>
            </a:pPr>
            <a:r>
              <a:rPr lang="en-US" dirty="0"/>
              <a:t>Second level</a:t>
            </a:r>
          </a:p>
          <a:p>
            <a:pPr lvl="0">
              <a:lnSpc>
                <a:spcPct val="110000"/>
              </a:lnSpc>
              <a:spcBef>
                <a:spcPts val="0"/>
              </a:spcBef>
            </a:pPr>
            <a:r>
              <a:rPr lang="en-US" dirty="0"/>
              <a:t>Third level</a:t>
            </a:r>
          </a:p>
          <a:p>
            <a:pPr lvl="0">
              <a:lnSpc>
                <a:spcPct val="110000"/>
              </a:lnSpc>
              <a:spcBef>
                <a:spcPts val="0"/>
              </a:spcBef>
            </a:pPr>
            <a:r>
              <a:rPr lang="en-US" dirty="0"/>
              <a:t>Fourth level</a:t>
            </a:r>
          </a:p>
          <a:p>
            <a:pPr lvl="0">
              <a:lnSpc>
                <a:spcPct val="110000"/>
              </a:lnSpc>
              <a:spcBef>
                <a:spcPts val="0"/>
              </a:spcBef>
            </a:pPr>
            <a:r>
              <a:rPr lang="en-US" dirty="0"/>
              <a:t>Fifth level</a:t>
            </a:r>
          </a:p>
        </p:txBody>
      </p:sp>
    </p:spTree>
    <p:extLst>
      <p:ext uri="{BB962C8B-B14F-4D97-AF65-F5344CB8AC3E}">
        <p14:creationId xmlns:p14="http://schemas.microsoft.com/office/powerpoint/2010/main" val="3747571478"/>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15" name="Text Placeholder 9">
            <a:extLst>
              <a:ext uri="{FF2B5EF4-FFF2-40B4-BE49-F238E27FC236}">
                <a16:creationId xmlns:a16="http://schemas.microsoft.com/office/drawing/2014/main" id="{F2FFE235-A927-8A9C-3BAA-13F1B9FD865C}"/>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l">
              <a:defRPr lang="en-US" sz="1200" b="1" kern="1500" cap="all" spc="200" baseline="0" dirty="0">
                <a:solidFill>
                  <a:schemeClr val="bg2"/>
                </a:solidFill>
                <a:latin typeface="+mn-lt"/>
                <a:cs typeface="+mn-cs"/>
              </a:defRPr>
            </a:lvl1pPr>
          </a:lstStyle>
          <a:p>
            <a:pPr lvl="0" algn="ctr"/>
            <a:r>
              <a:rPr lang="en-US"/>
              <a:t>Polling Question</a:t>
            </a:r>
          </a:p>
        </p:txBody>
      </p:sp>
      <p:sp>
        <p:nvSpPr>
          <p:cNvPr id="2" name="Content Placeholder 7">
            <a:extLst>
              <a:ext uri="{FF2B5EF4-FFF2-40B4-BE49-F238E27FC236}">
                <a16:creationId xmlns:a16="http://schemas.microsoft.com/office/drawing/2014/main" id="{586EA38C-F6E7-6920-BB69-BF63AE87EF5A}"/>
              </a:ext>
            </a:extLst>
          </p:cNvPr>
          <p:cNvSpPr>
            <a:spLocks noGrp="1"/>
          </p:cNvSpPr>
          <p:nvPr>
            <p:ph sz="quarter" idx="14"/>
          </p:nvPr>
        </p:nvSpPr>
        <p:spPr>
          <a:xfrm>
            <a:off x="231775" y="1333500"/>
            <a:ext cx="10113963" cy="4762500"/>
          </a:xfrm>
          <a:prstGeom prst="rect">
            <a:avLst/>
          </a:prstGeom>
        </p:spPr>
        <p:txBody>
          <a:bodyPr lIns="0" tIns="0" rIns="0" bIns="0"/>
          <a:lstStyle>
            <a:lvl1pPr marL="228600" indent="-228600">
              <a:lnSpc>
                <a:spcPct val="100000"/>
              </a:lnSpc>
              <a:spcBef>
                <a:spcPts val="1000"/>
              </a:spcBef>
              <a:spcAft>
                <a:spcPts val="700"/>
              </a:spcAft>
              <a:buSzPct val="75000"/>
              <a:buFontTx/>
              <a:buBlip>
                <a:blip>
                  <a:extLst>
                    <a:ext uri="{96DAC541-7B7A-43D3-8B79-37D633B846F1}">
                      <asvg:svgBlip xmlns:asvg="http://schemas.microsoft.com/office/drawing/2016/SVG/main" r:embed="rId2"/>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2"/>
            <a:r>
              <a:rPr lang="en-US"/>
              <a:t>Second level</a:t>
            </a:r>
          </a:p>
          <a:p>
            <a:pPr lvl="3"/>
            <a:r>
              <a:rPr lang="en-US"/>
              <a:t>Third level</a:t>
            </a:r>
          </a:p>
          <a:p>
            <a:pPr lvl="4"/>
            <a:r>
              <a:rPr lang="en-US"/>
              <a:t>Fourth level</a:t>
            </a:r>
          </a:p>
        </p:txBody>
      </p:sp>
    </p:spTree>
    <p:extLst>
      <p:ext uri="{BB962C8B-B14F-4D97-AF65-F5344CB8AC3E}">
        <p14:creationId xmlns:p14="http://schemas.microsoft.com/office/powerpoint/2010/main" val="251584972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Content Placeholder 7">
            <a:extLst>
              <a:ext uri="{FF2B5EF4-FFF2-40B4-BE49-F238E27FC236}">
                <a16:creationId xmlns:a16="http://schemas.microsoft.com/office/drawing/2014/main" id="{E2250286-95D6-9C80-9D20-8C4C1DE341CC}"/>
              </a:ext>
            </a:extLst>
          </p:cNvPr>
          <p:cNvSpPr>
            <a:spLocks noGrp="1"/>
          </p:cNvSpPr>
          <p:nvPr>
            <p:ph sz="quarter" idx="15"/>
          </p:nvPr>
        </p:nvSpPr>
        <p:spPr>
          <a:xfrm>
            <a:off x="200452" y="1651129"/>
            <a:ext cx="5060524" cy="4762500"/>
          </a:xfrm>
          <a:prstGeom prst="rect">
            <a:avLst/>
          </a:prstGeom>
        </p:spPr>
        <p:txBody>
          <a:bodyPr lIns="0" tIns="0" rIns="0" bIns="0"/>
          <a:lstStyle>
            <a:lvl1pPr marL="228600" indent="-228600">
              <a:lnSpc>
                <a:spcPct val="100000"/>
              </a:lnSpc>
              <a:spcBef>
                <a:spcPts val="1000"/>
              </a:spcBef>
              <a:spcAft>
                <a:spcPts val="700"/>
              </a:spcAft>
              <a:buSzPct val="75000"/>
              <a:buFontTx/>
              <a:buBlip>
                <a:blip>
                  <a:extLst>
                    <a:ext uri="{96DAC541-7B7A-43D3-8B79-37D633B846F1}">
                      <asvg:svgBlip xmlns:asvg="http://schemas.microsoft.com/office/drawing/2016/SVG/main" r:embed="rId2"/>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1006"/>
            <a:ext cx="10215665"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Polling Question</a:t>
            </a:r>
          </a:p>
        </p:txBody>
      </p:sp>
    </p:spTree>
    <p:extLst>
      <p:ext uri="{BB962C8B-B14F-4D97-AF65-F5344CB8AC3E}">
        <p14:creationId xmlns:p14="http://schemas.microsoft.com/office/powerpoint/2010/main" val="3337853177"/>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1006"/>
            <a:ext cx="10203103"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Tree>
    <p:extLst>
      <p:ext uri="{BB962C8B-B14F-4D97-AF65-F5344CB8AC3E}">
        <p14:creationId xmlns:p14="http://schemas.microsoft.com/office/powerpoint/2010/main" val="192600070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14272319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57646621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28654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23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endParaRPr lang="en-US" dirty="0"/>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982987979"/>
      </p:ext>
    </p:extLst>
  </p:cSld>
  <p:clrMapOvr>
    <a:masterClrMapping/>
  </p:clrMapOvr>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4" name="文本占位符 3">
            <a:extLst>
              <a:ext uri="{FF2B5EF4-FFF2-40B4-BE49-F238E27FC236}">
                <a16:creationId xmlns:a16="http://schemas.microsoft.com/office/drawing/2014/main" id="{651B9E6B-81EF-252D-5795-175BA1033A60}"/>
              </a:ext>
            </a:extLst>
          </p:cNvPr>
          <p:cNvSpPr>
            <a:spLocks noGrp="1"/>
          </p:cNvSpPr>
          <p:nvPr>
            <p:ph type="body" sz="quarter" idx="10" hasCustomPrompt="1"/>
          </p:nvPr>
        </p:nvSpPr>
        <p:spPr>
          <a:xfrm>
            <a:off x="442913" y="296863"/>
            <a:ext cx="11306175" cy="554037"/>
          </a:xfrm>
          <a:prstGeom prst="rect">
            <a:avLst/>
          </a:prstGeom>
        </p:spPr>
        <p:txBody>
          <a:bodyPr lIns="0" tIns="0" rIns="0" bIns="0"/>
          <a:lstStyle>
            <a:lvl1pPr marL="0" indent="0">
              <a:spcBef>
                <a:spcPts val="0"/>
              </a:spcBef>
              <a:buNone/>
              <a:defRPr sz="2800" b="1">
                <a:latin typeface="+mj-lt"/>
                <a:ea typeface="+mn-ea"/>
              </a:defRPr>
            </a:lvl1pPr>
          </a:lstStyle>
          <a:p>
            <a:pPr lvl="0"/>
            <a:r>
              <a:rPr lang="en-US" altLang="zh-CN" dirty="0" err="1"/>
              <a:t>zzzzzzzzz</a:t>
            </a:r>
            <a:endParaRPr lang="zh-CN" altLang="en-US" dirty="0"/>
          </a:p>
        </p:txBody>
      </p:sp>
    </p:spTree>
    <p:extLst>
      <p:ext uri="{BB962C8B-B14F-4D97-AF65-F5344CB8AC3E}">
        <p14:creationId xmlns:p14="http://schemas.microsoft.com/office/powerpoint/2010/main" val="185004331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a:t>Edit Master text styles</a:t>
            </a:r>
          </a:p>
        </p:txBody>
      </p:sp>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6200000">
              <a:off x="8406558" y="2722283"/>
              <a:ext cx="1511051" cy="6035264"/>
            </a:xfrm>
            <a:prstGeom prst="rect">
              <a:avLst/>
            </a:prstGeom>
          </p:spPr>
        </p:pic>
      </p:grpSp>
      <p:pic>
        <p:nvPicPr>
          <p:cNvPr id="4" name="Graphic 3">
            <a:extLst>
              <a:ext uri="{FF2B5EF4-FFF2-40B4-BE49-F238E27FC236}">
                <a16:creationId xmlns:a16="http://schemas.microsoft.com/office/drawing/2014/main" id="{1B44B909-922B-DD5B-07E5-A86F5B0944C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445535" y="550492"/>
            <a:ext cx="5300930" cy="599842"/>
          </a:xfrm>
          <a:prstGeom prst="rect">
            <a:avLst/>
          </a:prstGeom>
        </p:spPr>
      </p:pic>
    </p:spTree>
    <p:extLst>
      <p:ext uri="{BB962C8B-B14F-4D97-AF65-F5344CB8AC3E}">
        <p14:creationId xmlns:p14="http://schemas.microsoft.com/office/powerpoint/2010/main" val="2839146155"/>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6200000">
              <a:off x="8406558" y="2722283"/>
              <a:ext cx="1511051" cy="6035264"/>
            </a:xfrm>
            <a:prstGeom prst="rect">
              <a:avLst/>
            </a:prstGeom>
          </p:spPr>
        </p:pic>
      </p:grpSp>
      <p:sp>
        <p:nvSpPr>
          <p:cNvPr id="2" name="Rectangle 2">
            <a:extLst>
              <a:ext uri="{FF2B5EF4-FFF2-40B4-BE49-F238E27FC236}">
                <a16:creationId xmlns:a16="http://schemas.microsoft.com/office/drawing/2014/main" id="{C35A40FE-7BD2-8932-8394-0417F693E07A}"/>
              </a:ext>
            </a:extLst>
          </p:cNvPr>
          <p:cNvSpPr>
            <a:spLocks noGrp="1" noChangeArrowheads="1"/>
          </p:cNvSpPr>
          <p:nvPr>
            <p:ph idx="1"/>
          </p:nvPr>
        </p:nvSpPr>
        <p:spPr>
          <a:xfrm>
            <a:off x="231078" y="2262386"/>
            <a:ext cx="11740260" cy="759182"/>
          </a:xfrm>
        </p:spPr>
        <p:txBody>
          <a:bodyPr/>
          <a:lstStyle/>
          <a:p>
            <a:pPr algn="l"/>
            <a:r>
              <a:rPr lang="en-US" sz="1800"/>
              <a:t>Capsule Summaries of all the key data</a:t>
            </a:r>
          </a:p>
          <a:p>
            <a:pPr algn="l"/>
            <a:r>
              <a:rPr lang="en-US" sz="1800"/>
              <a:t>Additional CME/CE-certified </a:t>
            </a:r>
            <a:r>
              <a:rPr lang="en-US" sz="1800" err="1"/>
              <a:t>slideset</a:t>
            </a:r>
            <a:r>
              <a:rPr lang="en-US" sz="1800"/>
              <a:t> on XXXX with expert faculty commentary on all the key studies in:</a:t>
            </a:r>
          </a:p>
        </p:txBody>
      </p:sp>
      <p:sp>
        <p:nvSpPr>
          <p:cNvPr id="3" name="Rectangle 10">
            <a:extLst>
              <a:ext uri="{FF2B5EF4-FFF2-40B4-BE49-F238E27FC236}">
                <a16:creationId xmlns:a16="http://schemas.microsoft.com/office/drawing/2014/main" id="{45D4E959-88CF-C7EF-BD65-42F9F36F36AD}"/>
              </a:ext>
            </a:extLst>
          </p:cNvPr>
          <p:cNvSpPr>
            <a:spLocks noGrp="1" noChangeArrowheads="1"/>
          </p:cNvSpPr>
          <p:nvPr>
            <p:ph type="title" hasCustomPrompt="1"/>
          </p:nvPr>
        </p:nvSpPr>
        <p:spPr>
          <a:xfrm>
            <a:off x="231078" y="1466155"/>
            <a:ext cx="11740260" cy="492944"/>
          </a:xfrm>
        </p:spPr>
        <p:txBody>
          <a:bodyPr/>
          <a:lstStyle>
            <a:lvl1pPr>
              <a:defRPr>
                <a:latin typeface="Poppins" panose="00000500000000000000" pitchFamily="2" charset="0"/>
                <a:cs typeface="Poppins" panose="00000500000000000000" pitchFamily="2" charset="0"/>
              </a:defRPr>
            </a:lvl1pPr>
          </a:lstStyle>
          <a:p>
            <a:r>
              <a:rPr lang="en-US" altLang="en-US"/>
              <a:t>Go Online for More Coverage of XXXXXXXXXXXX!</a:t>
            </a:r>
          </a:p>
        </p:txBody>
      </p:sp>
      <p:sp>
        <p:nvSpPr>
          <p:cNvPr id="4" name="Content Placeholder 4">
            <a:extLst>
              <a:ext uri="{FF2B5EF4-FFF2-40B4-BE49-F238E27FC236}">
                <a16:creationId xmlns:a16="http://schemas.microsoft.com/office/drawing/2014/main" id="{A6C1CC11-0DB7-6045-8188-B18AD2B5AA2F}"/>
              </a:ext>
            </a:extLst>
          </p:cNvPr>
          <p:cNvSpPr>
            <a:spLocks noGrp="1"/>
          </p:cNvSpPr>
          <p:nvPr>
            <p:ph idx="13" hasCustomPrompt="1"/>
          </p:nvPr>
        </p:nvSpPr>
        <p:spPr>
          <a:xfrm>
            <a:off x="231078" y="4592477"/>
            <a:ext cx="11740260" cy="369332"/>
          </a:xfrm>
        </p:spPr>
        <p:txBody>
          <a:bodyPr/>
          <a:lstStyle>
            <a:lvl1pPr algn="ctr">
              <a:defRPr b="1"/>
            </a:lvl1pPr>
          </a:lstStyle>
          <a:p>
            <a:r>
              <a:rPr lang="en-US">
                <a:hlinkClick r:id="rId3"/>
              </a:rPr>
              <a:t>deceraclinical.com/education</a:t>
            </a:r>
            <a:endParaRPr lang="en-US"/>
          </a:p>
        </p:txBody>
      </p:sp>
      <p:sp>
        <p:nvSpPr>
          <p:cNvPr id="5" name="Rectangle 2">
            <a:extLst>
              <a:ext uri="{FF2B5EF4-FFF2-40B4-BE49-F238E27FC236}">
                <a16:creationId xmlns:a16="http://schemas.microsoft.com/office/drawing/2014/main" id="{C2C58E55-8DDC-AE5E-2813-602E00E85F2B}"/>
              </a:ext>
            </a:extLst>
          </p:cNvPr>
          <p:cNvSpPr txBox="1">
            <a:spLocks noChangeArrowheads="1"/>
          </p:cNvSpPr>
          <p:nvPr userDrawn="1"/>
        </p:nvSpPr>
        <p:spPr>
          <a:xfrm>
            <a:off x="231078" y="3178057"/>
            <a:ext cx="5334835" cy="1241365"/>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l">
              <a:buFont typeface="Arial" panose="020B0604020202020204" pitchFamily="34" charset="0"/>
              <a:buChar char="•"/>
            </a:pPr>
            <a:r>
              <a:rPr lang="en-US" sz="1800" dirty="0"/>
              <a:t>Breast cancer</a:t>
            </a:r>
          </a:p>
          <a:p>
            <a:pPr marL="285750" indent="-285750" algn="l">
              <a:buFont typeface="Arial" panose="020B0604020202020204" pitchFamily="34" charset="0"/>
              <a:buChar char="•"/>
            </a:pPr>
            <a:r>
              <a:rPr lang="en-US" sz="1800" dirty="0"/>
              <a:t>Leukemias and myelodysplastic syndromes</a:t>
            </a:r>
          </a:p>
          <a:p>
            <a:pPr marL="285750" indent="-285750" algn="l">
              <a:buFont typeface="Arial" panose="020B0604020202020204" pitchFamily="34" charset="0"/>
              <a:buChar char="•"/>
            </a:pPr>
            <a:r>
              <a:rPr lang="en-US" sz="1800" dirty="0"/>
              <a:t>Lymphomas</a:t>
            </a:r>
          </a:p>
        </p:txBody>
      </p:sp>
      <p:sp>
        <p:nvSpPr>
          <p:cNvPr id="8" name="Rectangle 2">
            <a:extLst>
              <a:ext uri="{FF2B5EF4-FFF2-40B4-BE49-F238E27FC236}">
                <a16:creationId xmlns:a16="http://schemas.microsoft.com/office/drawing/2014/main" id="{8838021D-777F-7526-78E1-08FC3A7AF010}"/>
              </a:ext>
            </a:extLst>
          </p:cNvPr>
          <p:cNvSpPr txBox="1">
            <a:spLocks noChangeArrowheads="1"/>
          </p:cNvSpPr>
          <p:nvPr userDrawn="1"/>
        </p:nvSpPr>
        <p:spPr>
          <a:xfrm>
            <a:off x="6559826" y="3178057"/>
            <a:ext cx="4724400" cy="759182"/>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l">
              <a:buFont typeface="Arial" panose="020B0604020202020204" pitchFamily="34" charset="0"/>
              <a:buChar char="•"/>
            </a:pPr>
            <a:r>
              <a:rPr lang="en-US" sz="1800" dirty="0"/>
              <a:t>Lung cancer</a:t>
            </a:r>
          </a:p>
          <a:p>
            <a:pPr marL="285750" indent="-285750" algn="l">
              <a:buFont typeface="Arial" panose="020B0604020202020204" pitchFamily="34" charset="0"/>
              <a:buChar char="•"/>
            </a:pPr>
            <a:r>
              <a:rPr lang="en-US" sz="1800" dirty="0"/>
              <a:t>Multiple myeloma</a:t>
            </a:r>
          </a:p>
        </p:txBody>
      </p:sp>
      <p:pic>
        <p:nvPicPr>
          <p:cNvPr id="6" name="Graphic 5">
            <a:extLst>
              <a:ext uri="{FF2B5EF4-FFF2-40B4-BE49-F238E27FC236}">
                <a16:creationId xmlns:a16="http://schemas.microsoft.com/office/drawing/2014/main" id="{B65E486E-F2E7-79C4-878B-21B64F67B487}"/>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3445535" y="550492"/>
            <a:ext cx="5300930" cy="599842"/>
          </a:xfrm>
          <a:prstGeom prst="rect">
            <a:avLst/>
          </a:prstGeom>
        </p:spPr>
      </p:pic>
    </p:spTree>
    <p:extLst>
      <p:ext uri="{BB962C8B-B14F-4D97-AF65-F5344CB8AC3E}">
        <p14:creationId xmlns:p14="http://schemas.microsoft.com/office/powerpoint/2010/main" val="3231142598"/>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image" Target="../media/image2.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1.sv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sv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image" Target="../media/image5.svg"/><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theme" Target="../theme/theme2.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46.xml"/><Relationship Id="rId1"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1006"/>
            <a:ext cx="11740260" cy="502445"/>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sp>
        <p:nvSpPr>
          <p:cNvPr id="5" name="Rectangle 4">
            <a:extLst>
              <a:ext uri="{FF2B5EF4-FFF2-40B4-BE49-F238E27FC236}">
                <a16:creationId xmlns:a16="http://schemas.microsoft.com/office/drawing/2014/main" id="{02D0099E-5181-2A9E-A088-7B53BC8708D4}"/>
              </a:ext>
            </a:extLst>
          </p:cNvPr>
          <p:cNvSpPr>
            <a:spLocks noChangeArrowheads="1"/>
          </p:cNvSpPr>
          <p:nvPr userDrawn="1"/>
        </p:nvSpPr>
        <p:spPr bwMode="auto">
          <a:xfrm>
            <a:off x="9824582" y="6419545"/>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deceraclinical.com/education</a:t>
            </a:r>
          </a:p>
        </p:txBody>
      </p:sp>
      <p:pic>
        <p:nvPicPr>
          <p:cNvPr id="6" name="Graphic 5">
            <a:extLst>
              <a:ext uri="{FF2B5EF4-FFF2-40B4-BE49-F238E27FC236}">
                <a16:creationId xmlns:a16="http://schemas.microsoft.com/office/drawing/2014/main" id="{1A2DCEDC-7A1D-0F9A-E8AB-07943444FBD8}"/>
              </a:ext>
            </a:extLst>
          </p:cNvPr>
          <p:cNvPicPr>
            <a:picLocks noChangeAspect="1"/>
          </p:cNvPicPr>
          <p:nvPr userDrawn="1"/>
        </p:nvPicPr>
        <p:blipFill>
          <a:blip>
            <a:extLst>
              <a:ext uri="{96DAC541-7B7A-43D3-8B79-37D633B846F1}">
                <asvg:svgBlip xmlns:asvg="http://schemas.microsoft.com/office/drawing/2016/SVG/main" r:embed="rId36"/>
              </a:ext>
            </a:extLst>
          </a:blip>
          <a:stretch>
            <a:fillRect/>
          </a:stretch>
        </p:blipFill>
        <p:spPr>
          <a:xfrm>
            <a:off x="228282" y="6350030"/>
            <a:ext cx="2436813" cy="275745"/>
          </a:xfrm>
          <a:prstGeom prst="rect">
            <a:avLst/>
          </a:prstGeom>
        </p:spPr>
      </p:pic>
    </p:spTree>
    <p:extLst>
      <p:ext uri="{BB962C8B-B14F-4D97-AF65-F5344CB8AC3E}">
        <p14:creationId xmlns:p14="http://schemas.microsoft.com/office/powerpoint/2010/main" val="16200339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Lst>
  <p:hf hdr="0" ftr="0" dt="0"/>
  <p:txStyles>
    <p:titleStyle>
      <a:lvl1pPr algn="l" defTabSz="914400" rtl="0" eaLnBrk="1" latinLnBrk="0" hangingPunct="1">
        <a:lnSpc>
          <a:spcPct val="110000"/>
        </a:lnSpc>
        <a:spcBef>
          <a:spcPts val="0"/>
        </a:spcBef>
        <a:buNone/>
        <a:defRPr lang="en-US" sz="3200" b="1" i="0" kern="1200" spc="0" baseline="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90000"/>
        </a:lnSpc>
        <a:spcBef>
          <a:spcPts val="1000"/>
        </a:spcBef>
        <a:spcAft>
          <a:spcPts val="700"/>
        </a:spcAft>
        <a:buSzPct val="75000"/>
        <a:buFontTx/>
        <a:buBlip>
          <a:blip>
            <a:extLst>
              <a:ext uri="{96DAC541-7B7A-43D3-8B79-37D633B846F1}">
                <asvg:svgBlip xmlns:asvg="http://schemas.microsoft.com/office/drawing/2016/SVG/main" r:embed="rId37"/>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1006"/>
            <a:ext cx="10115420" cy="502445"/>
          </a:xfrm>
          <a:prstGeom prst="rect">
            <a:avLst/>
          </a:prstGeom>
        </p:spPr>
        <p:txBody>
          <a:bodyPr vert="horz" wrap="square" lIns="0" tIns="0" rIns="0" bIns="0" rtlCol="0" anchor="ctr" anchorCtr="0">
            <a:spAutoFit/>
          </a:bodyPr>
          <a:lstStyle/>
          <a:p>
            <a:r>
              <a:rPr lang="en-US"/>
              <a:t>Click to edit Master title style</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a:extLst>
              <a:ext uri="{96DAC541-7B7A-43D3-8B79-37D633B846F1}">
                <asvg:svgBlip xmlns:asvg="http://schemas.microsoft.com/office/drawing/2016/SVG/main" r:embed="rId12"/>
              </a:ext>
            </a:extLst>
          </a:blip>
          <a:stretch>
            <a:fillRect/>
          </a:stretch>
        </p:blipFill>
        <p:spPr>
          <a:xfrm>
            <a:off x="10449868" y="286980"/>
            <a:ext cx="1511051" cy="6035264"/>
          </a:xfrm>
          <a:prstGeom prst="rect">
            <a:avLst/>
          </a:prstGeom>
        </p:spPr>
      </p:pic>
      <p:sp>
        <p:nvSpPr>
          <p:cNvPr id="5" name="Rectangle 4">
            <a:extLst>
              <a:ext uri="{FF2B5EF4-FFF2-40B4-BE49-F238E27FC236}">
                <a16:creationId xmlns:a16="http://schemas.microsoft.com/office/drawing/2014/main" id="{7DB895DD-6C89-D3F3-94A3-1F9F82B60418}"/>
              </a:ext>
            </a:extLst>
          </p:cNvPr>
          <p:cNvSpPr>
            <a:spLocks noChangeArrowheads="1"/>
          </p:cNvSpPr>
          <p:nvPr userDrawn="1"/>
        </p:nvSpPr>
        <p:spPr bwMode="auto">
          <a:xfrm>
            <a:off x="9824582" y="6419545"/>
            <a:ext cx="1802096" cy="215444"/>
          </a:xfrm>
          <a:prstGeom prst="rect">
            <a:avLst/>
          </a:prstGeom>
        </p:spPr>
        <p:txBody>
          <a:bodyPr vert="horz" lIns="0" tIns="0" rIns="0" bIns="0" rtlCol="0" anchor="ctr">
            <a:noAutofit/>
          </a:bodyPr>
          <a:lstStyle/>
          <a:p>
            <a:pPr lvl="0" algn="r"/>
            <a:r>
              <a:rPr lang="en-US" altLang="en-US" sz="800" b="0" dirty="0">
                <a:latin typeface="+mn-lt"/>
              </a:rPr>
              <a:t>Slide credit: </a:t>
            </a:r>
            <a:r>
              <a:rPr lang="en-US" altLang="en-US" sz="800" b="0" kern="1200" dirty="0">
                <a:solidFill>
                  <a:schemeClr val="accent1"/>
                </a:solidFill>
                <a:latin typeface="+mn-lt"/>
                <a:ea typeface="+mn-ea"/>
                <a:cs typeface="+mn-cs"/>
              </a:rPr>
              <a:t>deceraclinical.com/education</a:t>
            </a:r>
          </a:p>
        </p:txBody>
      </p:sp>
      <p:sp>
        <p:nvSpPr>
          <p:cNvPr id="4" name="Slide Number Placeholder 4">
            <a:extLst>
              <a:ext uri="{FF2B5EF4-FFF2-40B4-BE49-F238E27FC236}">
                <a16:creationId xmlns:a16="http://schemas.microsoft.com/office/drawing/2014/main" id="{20B51908-9CB0-1B97-9B1A-F7D5F79DEBD0}"/>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pic>
        <p:nvPicPr>
          <p:cNvPr id="6" name="Graphic 5">
            <a:extLst>
              <a:ext uri="{FF2B5EF4-FFF2-40B4-BE49-F238E27FC236}">
                <a16:creationId xmlns:a16="http://schemas.microsoft.com/office/drawing/2014/main" id="{BE78E822-7E0A-1397-9FE1-815C699141CE}"/>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228282" y="6350030"/>
            <a:ext cx="2436813" cy="275745"/>
          </a:xfrm>
          <a:prstGeom prst="rect">
            <a:avLst/>
          </a:prstGeom>
        </p:spPr>
      </p:pic>
    </p:spTree>
    <p:extLst>
      <p:ext uri="{BB962C8B-B14F-4D97-AF65-F5344CB8AC3E}">
        <p14:creationId xmlns:p14="http://schemas.microsoft.com/office/powerpoint/2010/main" val="1190758409"/>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Lst>
  <p:hf hdr="0" ftr="0" dt="0"/>
  <p:txStyles>
    <p:titleStyle>
      <a:lvl1pPr algn="l" defTabSz="914400" rtl="0" eaLnBrk="1" latinLnBrk="0" hangingPunct="1">
        <a:lnSpc>
          <a:spcPct val="110000"/>
        </a:lnSpc>
        <a:spcBef>
          <a:spcPts val="0"/>
        </a:spcBef>
        <a:buNone/>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8573E48-E319-5DBD-DF24-E93E77EDE3B4}"/>
              </a:ext>
            </a:extLst>
          </p:cNvPr>
          <p:cNvSpPr>
            <a:spLocks noGrp="1"/>
          </p:cNvSpPr>
          <p:nvPr>
            <p:ph type="title"/>
          </p:nvPr>
        </p:nvSpPr>
        <p:spPr>
          <a:xfrm>
            <a:off x="231078" y="531006"/>
            <a:ext cx="11740260" cy="502445"/>
          </a:xfrm>
          <a:prstGeom prst="rect">
            <a:avLst/>
          </a:prstGeom>
        </p:spPr>
        <p:txBody>
          <a:bodyPr vert="horz" lIns="0" tIns="0" rIns="0" bIns="0" rtlCol="0" anchor="ctr" anchorCtr="0">
            <a:spAutoFit/>
          </a:bodyPr>
          <a:lstStyle/>
          <a:p>
            <a:r>
              <a:rPr lang="en-US"/>
              <a:t>Click to edit Master title style</a:t>
            </a:r>
          </a:p>
        </p:txBody>
      </p:sp>
      <p:sp>
        <p:nvSpPr>
          <p:cNvPr id="5" name="Text Placeholder 2">
            <a:extLst>
              <a:ext uri="{FF2B5EF4-FFF2-40B4-BE49-F238E27FC236}">
                <a16:creationId xmlns:a16="http://schemas.microsoft.com/office/drawing/2014/main" id="{F3A78415-44C2-905E-B5C8-A73F353C9C65}"/>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5892613"/>
      </p:ext>
    </p:extLst>
  </p:cSld>
  <p:clrMap bg1="lt1" tx1="dk1" bg2="lt2" tx2="dk2" accent1="accent1" accent2="accent2" accent3="accent3" accent4="accent4" accent5="accent5" accent6="accent6" hlink="hlink" folHlink="folHlink"/>
  <p:sldLayoutIdLst>
    <p:sldLayoutId id="2147483707" r:id="rId1"/>
    <p:sldLayoutId id="2147483708" r:id="rId2"/>
  </p:sldLayoutIdLst>
  <p:hf hdr="0" ftr="0" dt="0"/>
  <p:txStyles>
    <p:titleStyle>
      <a:lvl1pPr algn="l" defTabSz="914400" rtl="0" eaLnBrk="1" latinLnBrk="0" hangingPunct="1">
        <a:lnSpc>
          <a:spcPct val="110000"/>
        </a:lnSpc>
        <a:spcBef>
          <a:spcPts val="0"/>
        </a:spcBef>
        <a:buNone/>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hyperlink" Target="https://deceraclinical.com/education/program/oncology/cd38-based-treatment-for-mm/60945" TargetMode="External"/><Relationship Id="rId2" Type="http://schemas.openxmlformats.org/officeDocument/2006/relationships/notesSlide" Target="../notesSlides/notesSlide42.xml"/><Relationship Id="rId1" Type="http://schemas.openxmlformats.org/officeDocument/2006/relationships/slideLayout" Target="../slideLayouts/slideLayout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solidFill>
            <a:schemeClr val="accent2"/>
          </a:solidFill>
        </p:spPr>
        <p:txBody>
          <a:bodyPr vert="horz" lIns="0" tIns="0" rIns="0" bIns="0" rtlCol="0" anchor="b" anchorCtr="0">
            <a:normAutofit/>
          </a:bodyPr>
          <a:lstStyle/>
          <a:p>
            <a:r>
              <a:rPr lang="en-US" altLang="en-US" sz="3600" spc="0" dirty="0">
                <a:latin typeface="Times New Roman" panose="02020603050405020304" pitchFamily="18" charset="0"/>
                <a:cs typeface="Times New Roman" panose="02020603050405020304" pitchFamily="18" charset="0"/>
              </a:rPr>
              <a:t>Advances in Smoldering and Transplant Eligible-Newly Diagnosed Multiple Myeloma: Risk Stratification, MRD-Guided Therapy, and Emerging Treatment Strategies</a:t>
            </a:r>
          </a:p>
        </p:txBody>
      </p:sp>
      <p:sp>
        <p:nvSpPr>
          <p:cNvPr id="6" name="Subtitle 5">
            <a:extLst>
              <a:ext uri="{FF2B5EF4-FFF2-40B4-BE49-F238E27FC236}">
                <a16:creationId xmlns:a16="http://schemas.microsoft.com/office/drawing/2014/main" id="{02D361D1-C32A-CA13-56C9-CB8278DB2DBC}"/>
              </a:ext>
            </a:extLst>
          </p:cNvPr>
          <p:cNvSpPr>
            <a:spLocks noGrp="1"/>
          </p:cNvSpPr>
          <p:nvPr>
            <p:ph type="subTitle" idx="1"/>
          </p:nvPr>
        </p:nvSpPr>
        <p:spPr/>
        <p:txBody>
          <a:bodyPr/>
          <a:lstStyle/>
          <a:p>
            <a:endParaRPr lang="en-US"/>
          </a:p>
        </p:txBody>
      </p:sp>
      <p:sp>
        <p:nvSpPr>
          <p:cNvPr id="3" name="Text Placeholder 5">
            <a:extLst>
              <a:ext uri="{FF2B5EF4-FFF2-40B4-BE49-F238E27FC236}">
                <a16:creationId xmlns:a16="http://schemas.microsoft.com/office/drawing/2014/main" id="{A9E4934B-7AD1-ED6C-2EEC-F8606C3437AC}"/>
              </a:ext>
            </a:extLst>
          </p:cNvPr>
          <p:cNvSpPr txBox="1">
            <a:spLocks/>
          </p:cNvSpPr>
          <p:nvPr/>
        </p:nvSpPr>
        <p:spPr>
          <a:xfrm>
            <a:off x="228600" y="6053328"/>
            <a:ext cx="6172200" cy="423463"/>
          </a:xfrm>
          <a:prstGeom prst="rect">
            <a:avLst/>
          </a:prstGeom>
        </p:spPr>
        <p:txBody>
          <a:bodyPr lIns="0" tIns="0" rIns="0" bIns="0" anchor="b" anchorCtr="0">
            <a:noAutofit/>
          </a:bodyPr>
          <a:lstStyle>
            <a:lvl1pPr marL="0" indent="0" algn="l" defTabSz="914400" rtl="0" eaLnBrk="1" latinLnBrk="0" hangingPunct="1">
              <a:lnSpc>
                <a:spcPct val="100000"/>
              </a:lnSpc>
              <a:spcBef>
                <a:spcPts val="300"/>
              </a:spcBef>
              <a:buFont typeface="Arial" panose="020B0604020202020204" pitchFamily="34" charset="0"/>
              <a:buNone/>
              <a:defRPr lang="en-US" sz="1200" kern="1200">
                <a:solidFill>
                  <a:schemeClr val="bg2"/>
                </a:solidFill>
                <a:latin typeface="Poppins" pitchFamily="2" charset="77"/>
                <a:ea typeface="+mn-ea"/>
                <a:cs typeface="Poppins" pitchFamily="2" charset="77"/>
              </a:defRPr>
            </a:lvl1pPr>
            <a:lvl2pPr marL="457200" indent="0" algn="l"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E5DEC1"/>
                </a:solidFill>
                <a:effectLst/>
                <a:uLnTx/>
                <a:uFillTx/>
                <a:latin typeface="Poppins"/>
                <a:ea typeface="+mn-ea"/>
                <a:cs typeface="Poppins"/>
              </a:rPr>
              <a:t>Provided by ProCE, LLC.</a:t>
            </a:r>
            <a:br>
              <a:rPr kumimoji="0" lang="en-US" altLang="en-US" sz="1200" b="0" i="0" u="none" strike="noStrike" kern="1200" cap="none" spc="0" normalizeH="0" baseline="0" noProof="0" dirty="0">
                <a:ln>
                  <a:noFill/>
                </a:ln>
                <a:solidFill>
                  <a:srgbClr val="E5DEC1"/>
                </a:solidFill>
                <a:effectLst/>
                <a:uLnTx/>
                <a:uFillTx/>
                <a:latin typeface="Poppins"/>
                <a:ea typeface="+mn-ea"/>
                <a:cs typeface="Poppins" pitchFamily="2" charset="77"/>
              </a:rPr>
            </a:br>
            <a:r>
              <a:rPr kumimoji="0" lang="en-US" altLang="en-US" sz="1200" b="0" i="0" u="none" strike="noStrike" kern="1200" cap="none" spc="0" normalizeH="0" baseline="0" noProof="0" dirty="0">
                <a:ln>
                  <a:noFill/>
                </a:ln>
                <a:solidFill>
                  <a:srgbClr val="E5DEC1"/>
                </a:solidFill>
                <a:effectLst/>
                <a:uLnTx/>
                <a:uFillTx/>
                <a:latin typeface="Poppins"/>
                <a:ea typeface="+mn-ea"/>
                <a:cs typeface="Poppins"/>
              </a:rPr>
              <a:t>Supported by educational grants from Johnson &amp; Johnson and Sanofi Genzyme.</a:t>
            </a:r>
          </a:p>
        </p:txBody>
      </p:sp>
    </p:spTree>
    <p:extLst>
      <p:ext uri="{BB962C8B-B14F-4D97-AF65-F5344CB8AC3E}">
        <p14:creationId xmlns:p14="http://schemas.microsoft.com/office/powerpoint/2010/main" val="38764488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r>
              <a:rPr lang="en-US" altLang="en-US" sz="3200" spc="0" dirty="0">
                <a:latin typeface="Times New Roman" panose="02020603050405020304" pitchFamily="18" charset="0"/>
                <a:cs typeface="Times New Roman" panose="02020603050405020304" pitchFamily="18" charset="0"/>
              </a:rPr>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sz="quarter" idx="13"/>
          </p:nvPr>
        </p:nvSpPr>
        <p:spPr>
          <a:prstGeom prst="rect">
            <a:avLst/>
          </a:prstGeom>
        </p:spPr>
        <p:txBody>
          <a:bodyPr lIns="0" tIns="0" rIns="0" bIns="0"/>
          <a:lstStyle/>
          <a:p>
            <a:pPr marL="0" indent="0">
              <a:spcBef>
                <a:spcPts val="1600"/>
              </a:spcBef>
              <a:buSzPts val="2400"/>
              <a:buNone/>
              <a:defRPr/>
            </a:pPr>
            <a:r>
              <a:rPr lang="en-US" altLang="en-US" sz="2200" dirty="0"/>
              <a:t>Please feel free to use and share some or all of these slides in your noncommercial presentations to colleagues or patients</a:t>
            </a:r>
          </a:p>
          <a:p>
            <a:pPr marL="0" indent="0">
              <a:spcBef>
                <a:spcPts val="1600"/>
              </a:spcBef>
              <a:buSzPts val="2400"/>
              <a:buNone/>
              <a:defRPr/>
            </a:pPr>
            <a:r>
              <a:rPr lang="en-US" altLang="en-US" sz="2200" dirty="0"/>
              <a:t>When using our slides, please retain the source attribution:</a:t>
            </a:r>
          </a:p>
          <a:p>
            <a:pPr marL="0" indent="0" algn="ctr">
              <a:spcBef>
                <a:spcPts val="1600"/>
              </a:spcBef>
              <a:buSzPts val="2400"/>
              <a:buNone/>
              <a:defRPr/>
            </a:pPr>
            <a:endParaRPr lang="en-US" sz="1600" b="0" dirty="0">
              <a:cs typeface="Calibri" panose="020F0502020204030204" pitchFamily="34" charset="0"/>
            </a:endParaRPr>
          </a:p>
          <a:p>
            <a:pPr marL="0" indent="0" algn="ctr">
              <a:spcBef>
                <a:spcPts val="1600"/>
              </a:spcBef>
              <a:buSzPts val="2400"/>
              <a:buNone/>
              <a:defRPr/>
            </a:pPr>
            <a:r>
              <a:rPr lang="en-US" sz="1600" b="0" dirty="0">
                <a:cs typeface="Calibri" panose="020F0502020204030204" pitchFamily="34" charset="0"/>
              </a:rPr>
              <a:t>Slide credit: </a:t>
            </a:r>
            <a:r>
              <a:rPr lang="en-US" sz="1600" dirty="0">
                <a:solidFill>
                  <a:schemeClr val="accent1"/>
                </a:solidFill>
                <a:cs typeface="Calibri" panose="020F0502020204030204" pitchFamily="34" charset="0"/>
              </a:rPr>
              <a:t>deceraclinical.com/education </a:t>
            </a:r>
            <a:endParaRPr lang="en-US" altLang="en-US" sz="2200" dirty="0"/>
          </a:p>
          <a:p>
            <a:pPr marL="0" indent="0">
              <a:spcBef>
                <a:spcPts val="1600"/>
              </a:spcBef>
              <a:buSzPts val="2400"/>
              <a:buNone/>
              <a:defRPr/>
            </a:pPr>
            <a:endParaRPr lang="en-US" altLang="en-US" sz="2200" dirty="0"/>
          </a:p>
          <a:p>
            <a:pPr marL="0" indent="0" eaLnBrk="1" hangingPunct="1">
              <a:spcBef>
                <a:spcPts val="1600"/>
              </a:spcBef>
              <a:buNone/>
              <a:defRPr/>
            </a:pPr>
            <a:r>
              <a:rPr lang="en-GB" sz="2200" dirty="0"/>
              <a:t>These slides may not be published, posted online, or used in commercial presentations without permission. </a:t>
            </a:r>
            <a:r>
              <a:rPr lang="en-US" sz="2200" dirty="0"/>
              <a:t>Please contact </a:t>
            </a:r>
            <a:r>
              <a:rPr lang="en-US" sz="2200" dirty="0">
                <a:solidFill>
                  <a:schemeClr val="accent1"/>
                </a:solidFill>
                <a:hlinkClick r:id="rId3">
                  <a:extLst>
                    <a:ext uri="{A12FA001-AC4F-418D-AE19-62706E023703}">
                      <ahyp:hlinkClr xmlns:ahyp="http://schemas.microsoft.com/office/drawing/2018/hyperlinkcolor" val="tx"/>
                    </a:ext>
                  </a:extLst>
                </a:hlinkClick>
              </a:rPr>
              <a:t>permissions@deceraclinical.com</a:t>
            </a:r>
            <a:r>
              <a:rPr lang="en-US" sz="2200" dirty="0">
                <a:solidFill>
                  <a:schemeClr val="accent1"/>
                </a:solidFill>
              </a:rPr>
              <a:t> </a:t>
            </a:r>
            <a:r>
              <a:rPr lang="en-US" sz="2200" dirty="0"/>
              <a:t>for details</a:t>
            </a:r>
          </a:p>
        </p:txBody>
      </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3EEFA98-8F3E-5FE9-5FEE-C887754775CC}"/>
              </a:ext>
            </a:extLst>
          </p:cNvPr>
          <p:cNvSpPr>
            <a:spLocks noGrp="1"/>
          </p:cNvSpPr>
          <p:nvPr>
            <p:ph type="title"/>
          </p:nvPr>
        </p:nvSpPr>
        <p:spPr/>
        <p:txBody>
          <a:bodyPr/>
          <a:lstStyle/>
          <a:p>
            <a:r>
              <a:rPr lang="en-US" dirty="0"/>
              <a:t>Faculty</a:t>
            </a:r>
          </a:p>
        </p:txBody>
      </p:sp>
      <p:sp>
        <p:nvSpPr>
          <p:cNvPr id="2" name="Content Placeholder 1">
            <a:extLst>
              <a:ext uri="{FF2B5EF4-FFF2-40B4-BE49-F238E27FC236}">
                <a16:creationId xmlns:a16="http://schemas.microsoft.com/office/drawing/2014/main" id="{768FA8E8-DAC7-FD56-4389-869EC6A31779}"/>
              </a:ext>
            </a:extLst>
          </p:cNvPr>
          <p:cNvSpPr>
            <a:spLocks noGrp="1"/>
          </p:cNvSpPr>
          <p:nvPr>
            <p:ph sz="quarter" idx="13"/>
          </p:nvPr>
        </p:nvSpPr>
        <p:spPr>
          <a:prstGeom prst="rect">
            <a:avLst/>
          </a:prstGeom>
        </p:spPr>
        <p:txBody>
          <a:bodyPr lIns="0" tIns="0" rIns="0" bIns="0"/>
          <a:lstStyle/>
          <a:p>
            <a:pPr marL="0" indent="0">
              <a:spcBef>
                <a:spcPts val="0"/>
              </a:spcBef>
              <a:spcAft>
                <a:spcPts val="0"/>
              </a:spcAft>
              <a:buNone/>
            </a:pPr>
            <a:r>
              <a:rPr lang="fr-FR" altLang="en-US" b="1" dirty="0">
                <a:solidFill>
                  <a:schemeClr val="accent1"/>
                </a:solidFill>
              </a:rPr>
              <a:t>James A. Davis, PharmD, BCOP</a:t>
            </a:r>
            <a:br>
              <a:rPr lang="en-US" altLang="en-US" dirty="0"/>
            </a:br>
            <a:r>
              <a:rPr lang="en-US" altLang="en-US" sz="2000" dirty="0"/>
              <a:t>Clinical Pharmacy Specialist, Myeloma/Lymphoma</a:t>
            </a:r>
          </a:p>
          <a:p>
            <a:pPr marL="0" indent="0">
              <a:spcBef>
                <a:spcPts val="0"/>
              </a:spcBef>
              <a:spcAft>
                <a:spcPts val="0"/>
              </a:spcAft>
              <a:buNone/>
            </a:pPr>
            <a:r>
              <a:rPr lang="en-US" sz="2000" dirty="0"/>
              <a:t>The Medical University of South Carolina, Hollings Cancer Center</a:t>
            </a:r>
            <a:endParaRPr lang="en-US" altLang="en-US" sz="2000" dirty="0"/>
          </a:p>
          <a:p>
            <a:pPr marL="0" indent="0">
              <a:spcBef>
                <a:spcPts val="0"/>
              </a:spcBef>
              <a:spcAft>
                <a:spcPts val="0"/>
              </a:spcAft>
              <a:buNone/>
            </a:pPr>
            <a:r>
              <a:rPr lang="en-US" altLang="en-US" sz="2000" dirty="0"/>
              <a:t>Affiliate Assistant Professor</a:t>
            </a:r>
          </a:p>
          <a:p>
            <a:pPr marL="0" indent="0">
              <a:spcBef>
                <a:spcPts val="0"/>
              </a:spcBef>
              <a:spcAft>
                <a:spcPts val="0"/>
              </a:spcAft>
              <a:buNone/>
            </a:pPr>
            <a:r>
              <a:rPr lang="en-US" altLang="en-US" sz="2000" dirty="0"/>
              <a:t>MUSC College of Pharmacy</a:t>
            </a:r>
          </a:p>
          <a:p>
            <a:pPr marL="0" indent="0">
              <a:spcBef>
                <a:spcPts val="0"/>
              </a:spcBef>
              <a:spcAft>
                <a:spcPts val="0"/>
              </a:spcAft>
              <a:buNone/>
            </a:pPr>
            <a:r>
              <a:rPr lang="en-US" altLang="en-US" sz="2000" dirty="0"/>
              <a:t>Charleston, South Carolina</a:t>
            </a:r>
          </a:p>
          <a:p>
            <a:pPr marL="0" indent="0">
              <a:spcBef>
                <a:spcPts val="0"/>
              </a:spcBef>
              <a:spcAft>
                <a:spcPts val="0"/>
              </a:spcAft>
              <a:buNone/>
            </a:pPr>
            <a:endParaRPr lang="en-US" altLang="en-US" sz="2000" dirty="0"/>
          </a:p>
          <a:p>
            <a:pPr marL="0" indent="0">
              <a:spcBef>
                <a:spcPts val="0"/>
              </a:spcBef>
              <a:spcAft>
                <a:spcPts val="0"/>
              </a:spcAft>
              <a:buNone/>
            </a:pPr>
            <a:r>
              <a:rPr lang="en-US" altLang="en-US" b="1" dirty="0">
                <a:solidFill>
                  <a:schemeClr val="accent1"/>
                </a:solidFill>
              </a:rPr>
              <a:t>Kelley L. Julian, PharmD, BCOP</a:t>
            </a:r>
            <a:br>
              <a:rPr lang="en-US" altLang="en-US" dirty="0"/>
            </a:br>
            <a:r>
              <a:rPr lang="en-US" altLang="en-US" sz="2000" dirty="0"/>
              <a:t>Hematology/BMT Pharmacy Supervisor</a:t>
            </a:r>
          </a:p>
          <a:p>
            <a:pPr marL="0" indent="0">
              <a:spcBef>
                <a:spcPts val="0"/>
              </a:spcBef>
              <a:spcAft>
                <a:spcPts val="0"/>
              </a:spcAft>
              <a:buNone/>
            </a:pPr>
            <a:r>
              <a:rPr lang="en-US" altLang="en-US" sz="2000" dirty="0"/>
              <a:t>PGY2 Oncology Pharmacy Residency Program Director</a:t>
            </a:r>
          </a:p>
          <a:p>
            <a:pPr marL="0" indent="0">
              <a:spcBef>
                <a:spcPts val="0"/>
              </a:spcBef>
              <a:spcAft>
                <a:spcPts val="0"/>
              </a:spcAft>
              <a:buNone/>
            </a:pPr>
            <a:r>
              <a:rPr lang="en-US" altLang="en-US" sz="2000" dirty="0"/>
              <a:t>Huntsman Cancer Institute, University of Utah</a:t>
            </a:r>
          </a:p>
          <a:p>
            <a:pPr marL="0" indent="0">
              <a:spcBef>
                <a:spcPts val="0"/>
              </a:spcBef>
              <a:spcAft>
                <a:spcPts val="0"/>
              </a:spcAft>
              <a:buNone/>
            </a:pPr>
            <a:r>
              <a:rPr lang="en-US" altLang="en-US" sz="2000" dirty="0"/>
              <a:t>Salt Lake City, Utah</a:t>
            </a:r>
          </a:p>
        </p:txBody>
      </p:sp>
    </p:spTree>
    <p:extLst>
      <p:ext uri="{BB962C8B-B14F-4D97-AF65-F5344CB8AC3E}">
        <p14:creationId xmlns:p14="http://schemas.microsoft.com/office/powerpoint/2010/main" val="40270431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r>
              <a:rPr lang="en-US" altLang="en-US" dirty="0"/>
              <a:t>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sz="quarter" idx="13"/>
          </p:nvPr>
        </p:nvSpPr>
        <p:spPr/>
        <p:txBody>
          <a:bodyPr lIns="0" tIns="0" rIns="0" bIns="0" anchor="t"/>
          <a:lstStyle/>
          <a:p>
            <a:pPr marL="0" indent="0">
              <a:spcBef>
                <a:spcPts val="1600"/>
              </a:spcBef>
              <a:buClr>
                <a:schemeClr val="accent6"/>
              </a:buClr>
              <a:buNone/>
              <a:defRPr/>
            </a:pPr>
            <a:r>
              <a:rPr lang="en-US" dirty="0">
                <a:latin typeface="Poppins"/>
                <a:cs typeface="Poppins"/>
              </a:rPr>
              <a:t>The </a:t>
            </a:r>
            <a:r>
              <a:rPr lang="en-US" b="1" i="1" dirty="0">
                <a:latin typeface="Poppins"/>
                <a:cs typeface="Poppins"/>
              </a:rPr>
              <a:t>faculty</a:t>
            </a:r>
            <a:r>
              <a:rPr lang="en-US" b="1" dirty="0">
                <a:latin typeface="Poppins"/>
                <a:cs typeface="Poppins"/>
              </a:rPr>
              <a:t> </a:t>
            </a:r>
            <a:r>
              <a:rPr lang="en-US" dirty="0">
                <a:latin typeface="Poppins"/>
                <a:cs typeface="Poppins"/>
              </a:rPr>
              <a:t>reported the following relevant financial relationships or relationships to products or devices they have with ineligible companies related to the content of this educational activity:</a:t>
            </a:r>
          </a:p>
          <a:p>
            <a:pPr marL="0" indent="0">
              <a:spcBef>
                <a:spcPts val="1600"/>
              </a:spcBef>
              <a:buClr>
                <a:schemeClr val="accent6"/>
              </a:buClr>
              <a:buNone/>
              <a:defRPr/>
            </a:pPr>
            <a:r>
              <a:rPr lang="fr-FR" b="1" dirty="0">
                <a:solidFill>
                  <a:srgbClr val="E1471D"/>
                </a:solidFill>
                <a:latin typeface="Poppins"/>
                <a:cs typeface="Poppins"/>
              </a:rPr>
              <a:t>James A. Davis, PharmD, BCOP</a:t>
            </a:r>
            <a:r>
              <a:rPr lang="en-US" b="1" dirty="0">
                <a:solidFill>
                  <a:srgbClr val="E1471D"/>
                </a:solidFill>
                <a:latin typeface="Poppins"/>
                <a:cs typeface="Poppins"/>
              </a:rPr>
              <a:t>: </a:t>
            </a:r>
            <a:r>
              <a:rPr lang="en-US" i="1" dirty="0">
                <a:latin typeface="Poppins"/>
                <a:cs typeface="Poppins"/>
              </a:rPr>
              <a:t>consultant/advisor/speaker: </a:t>
            </a:r>
            <a:r>
              <a:rPr lang="en-US" dirty="0">
                <a:latin typeface="Poppins"/>
                <a:cs typeface="Poppins"/>
              </a:rPr>
              <a:t>Bristol Myers Squibb, GSK, Janssen.</a:t>
            </a:r>
          </a:p>
          <a:p>
            <a:pPr marL="0" indent="0">
              <a:spcBef>
                <a:spcPts val="1600"/>
              </a:spcBef>
              <a:buClr>
                <a:schemeClr val="accent6"/>
              </a:buClr>
              <a:buNone/>
              <a:defRPr/>
            </a:pPr>
            <a:r>
              <a:rPr lang="en-US" b="1" dirty="0">
                <a:solidFill>
                  <a:srgbClr val="E1471D"/>
                </a:solidFill>
              </a:rPr>
              <a:t>Kelley L. Julian, PharmD, BCOP: </a:t>
            </a:r>
            <a:r>
              <a:rPr lang="en-US" i="1" dirty="0"/>
              <a:t>consultant/advisor/speaker:</a:t>
            </a:r>
            <a:r>
              <a:rPr lang="en-US" dirty="0"/>
              <a:t> </a:t>
            </a:r>
            <a:br>
              <a:rPr lang="en-US" dirty="0"/>
            </a:br>
            <a:r>
              <a:rPr lang="en-US" dirty="0"/>
              <a:t>GSK, Johnson &amp; Johnson, Pfizer.</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Content Placeholder 29">
            <a:extLst>
              <a:ext uri="{FF2B5EF4-FFF2-40B4-BE49-F238E27FC236}">
                <a16:creationId xmlns:a16="http://schemas.microsoft.com/office/drawing/2014/main" id="{D9CFFA08-8C7E-CFC5-90AD-7257C57E9501}"/>
              </a:ext>
            </a:extLst>
          </p:cNvPr>
          <p:cNvSpPr>
            <a:spLocks noGrp="1"/>
          </p:cNvSpPr>
          <p:nvPr>
            <p:ph idx="1"/>
          </p:nvPr>
        </p:nvSpPr>
        <p:spPr>
          <a:xfrm>
            <a:off x="231775" y="1335088"/>
            <a:ext cx="5356225" cy="4756150"/>
          </a:xfrm>
        </p:spPr>
        <p:txBody>
          <a:bodyPr/>
          <a:lstStyle/>
          <a:p>
            <a:pPr lvl="1">
              <a:buSzPct val="75000"/>
              <a:buBlip>
                <a:blip>
                  <a:extLst>
                    <a:ext uri="{96DAC541-7B7A-43D3-8B79-37D633B846F1}">
                      <asvg:svgBlip xmlns:asvg="http://schemas.microsoft.com/office/drawing/2016/SVG/main" r:embed="rId3"/>
                    </a:ext>
                  </a:extLst>
                </a:blip>
              </a:buBlip>
            </a:pPr>
            <a:r>
              <a:rPr lang="en-US" sz="2400" dirty="0"/>
              <a:t>Cancer of clonal plasma cells produced in the bone marrow</a:t>
            </a:r>
          </a:p>
          <a:p>
            <a:pPr lvl="1">
              <a:buSzPct val="75000"/>
              <a:buBlip>
                <a:blip>
                  <a:extLst>
                    <a:ext uri="{96DAC541-7B7A-43D3-8B79-37D633B846F1}">
                      <asvg:svgBlip xmlns:asvg="http://schemas.microsoft.com/office/drawing/2016/SVG/main" r:embed="rId3"/>
                    </a:ext>
                  </a:extLst>
                </a:blip>
              </a:buBlip>
            </a:pPr>
            <a:r>
              <a:rPr lang="en-US" sz="2400" dirty="0"/>
              <a:t>&gt;35,000 new cases per yr in the United States</a:t>
            </a:r>
            <a:r>
              <a:rPr lang="en-US" sz="2400" baseline="30000" dirty="0"/>
              <a:t>1</a:t>
            </a:r>
          </a:p>
          <a:p>
            <a:pPr lvl="1">
              <a:buSzPct val="75000"/>
              <a:buBlip>
                <a:blip>
                  <a:extLst>
                    <a:ext uri="{96DAC541-7B7A-43D3-8B79-37D633B846F1}">
                      <asvg:svgBlip xmlns:asvg="http://schemas.microsoft.com/office/drawing/2016/SVG/main" r:embed="rId3"/>
                    </a:ext>
                  </a:extLst>
                </a:blip>
              </a:buBlip>
            </a:pPr>
            <a:r>
              <a:rPr lang="en-US" sz="2400" dirty="0"/>
              <a:t>Twice as common in Black patients as in White patients</a:t>
            </a:r>
            <a:r>
              <a:rPr lang="en-US" sz="2400" baseline="30000" dirty="0"/>
              <a:t>1</a:t>
            </a:r>
          </a:p>
          <a:p>
            <a:pPr lvl="1">
              <a:buSzPct val="75000"/>
              <a:buBlip>
                <a:blip>
                  <a:extLst>
                    <a:ext uri="{96DAC541-7B7A-43D3-8B79-37D633B846F1}">
                      <asvg:svgBlip xmlns:asvg="http://schemas.microsoft.com/office/drawing/2016/SVG/main" r:embed="rId3"/>
                    </a:ext>
                  </a:extLst>
                </a:blip>
              </a:buBlip>
            </a:pPr>
            <a:r>
              <a:rPr lang="en-US" sz="2400" dirty="0"/>
              <a:t>Median age at diagnosis: ~65 yr</a:t>
            </a:r>
            <a:r>
              <a:rPr lang="en-US" sz="2400" baseline="30000" dirty="0"/>
              <a:t>1</a:t>
            </a:r>
          </a:p>
          <a:p>
            <a:pPr lvl="1">
              <a:buSzPct val="75000"/>
              <a:buBlip>
                <a:blip>
                  <a:extLst>
                    <a:ext uri="{96DAC541-7B7A-43D3-8B79-37D633B846F1}">
                      <asvg:svgBlip xmlns:asvg="http://schemas.microsoft.com/office/drawing/2016/SVG/main" r:embed="rId3"/>
                    </a:ext>
                  </a:extLst>
                </a:blip>
              </a:buBlip>
            </a:pPr>
            <a:r>
              <a:rPr lang="en-US" sz="2400" dirty="0"/>
              <a:t>Historically considered incurable</a:t>
            </a:r>
          </a:p>
        </p:txBody>
      </p:sp>
      <p:sp>
        <p:nvSpPr>
          <p:cNvPr id="27" name="Title 26">
            <a:extLst>
              <a:ext uri="{FF2B5EF4-FFF2-40B4-BE49-F238E27FC236}">
                <a16:creationId xmlns:a16="http://schemas.microsoft.com/office/drawing/2014/main" id="{7F69C422-8DC4-AA39-11DA-A68B03AAE597}"/>
              </a:ext>
            </a:extLst>
          </p:cNvPr>
          <p:cNvSpPr>
            <a:spLocks noGrp="1"/>
          </p:cNvSpPr>
          <p:nvPr>
            <p:ph type="title"/>
          </p:nvPr>
        </p:nvSpPr>
        <p:spPr>
          <a:xfrm>
            <a:off x="231078" y="531006"/>
            <a:ext cx="11740260" cy="502445"/>
          </a:xfrm>
        </p:spPr>
        <p:txBody>
          <a:bodyPr/>
          <a:lstStyle/>
          <a:p>
            <a:r>
              <a:rPr lang="en-US" dirty="0"/>
              <a:t>Multiple Myeloma</a:t>
            </a:r>
          </a:p>
        </p:txBody>
      </p:sp>
      <p:sp>
        <p:nvSpPr>
          <p:cNvPr id="9" name="Content Placeholder 8">
            <a:extLst>
              <a:ext uri="{FF2B5EF4-FFF2-40B4-BE49-F238E27FC236}">
                <a16:creationId xmlns:a16="http://schemas.microsoft.com/office/drawing/2014/main" id="{88EEA120-FFC2-2562-ECF3-65AB75947831}"/>
              </a:ext>
            </a:extLst>
          </p:cNvPr>
          <p:cNvSpPr>
            <a:spLocks noGrp="1"/>
          </p:cNvSpPr>
          <p:nvPr>
            <p:ph sz="quarter" idx="10"/>
          </p:nvPr>
        </p:nvSpPr>
        <p:spPr/>
        <p:txBody>
          <a:bodyPr/>
          <a:lstStyle/>
          <a:p>
            <a:r>
              <a:rPr lang="en-US" dirty="0"/>
              <a:t>1. Rajkumar. Am J Hematol. 2024;99:1802. 2. Kyle. Blood. 2008;111:2962. Republished under the terms of the Creative Commons Public Domain Mark (https://creativecommons.org/public-domain/pdm).​ </a:t>
            </a:r>
          </a:p>
        </p:txBody>
      </p:sp>
      <p:sp>
        <p:nvSpPr>
          <p:cNvPr id="5" name="TextBox 4">
            <a:extLst>
              <a:ext uri="{FF2B5EF4-FFF2-40B4-BE49-F238E27FC236}">
                <a16:creationId xmlns:a16="http://schemas.microsoft.com/office/drawing/2014/main" id="{74913C3B-8CA1-7BE8-43D6-53D25A6B18B4}"/>
              </a:ext>
            </a:extLst>
          </p:cNvPr>
          <p:cNvSpPr txBox="1"/>
          <p:nvPr/>
        </p:nvSpPr>
        <p:spPr>
          <a:xfrm>
            <a:off x="5785701" y="5711971"/>
            <a:ext cx="617522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61616"/>
                </a:solidFill>
                <a:effectLst/>
                <a:uLnTx/>
                <a:uFillTx/>
                <a:latin typeface="Poppins"/>
                <a:ea typeface="+mn-ea"/>
                <a:cs typeface="+mn-cs"/>
              </a:rPr>
              <a:t>1844: 1st documented case of myeloma</a:t>
            </a:r>
            <a:r>
              <a:rPr kumimoji="0" lang="en-US" sz="1800" b="1" i="0" u="none" strike="noStrike" kern="1200" cap="none" spc="0" normalizeH="0" baseline="30000" noProof="0" dirty="0">
                <a:ln>
                  <a:noFill/>
                </a:ln>
                <a:solidFill>
                  <a:srgbClr val="161616"/>
                </a:solidFill>
                <a:effectLst/>
                <a:uLnTx/>
                <a:uFillTx/>
                <a:latin typeface="Poppins"/>
                <a:ea typeface="+mn-ea"/>
                <a:cs typeface="+mn-cs"/>
              </a:rPr>
              <a:t>2</a:t>
            </a:r>
            <a:endParaRPr kumimoji="0" lang="en-US" sz="1800" b="1" i="0" u="none" strike="noStrike" kern="1200" cap="none" spc="0" normalizeH="0" baseline="30000" noProof="0" dirty="0">
              <a:ln>
                <a:noFill/>
              </a:ln>
              <a:solidFill>
                <a:srgbClr val="161616"/>
              </a:solidFill>
              <a:effectLst/>
              <a:uLnTx/>
              <a:uFillTx/>
              <a:latin typeface="Poppins"/>
              <a:ea typeface="+mn-ea"/>
              <a:cs typeface="Poppins Medium" pitchFamily="2" charset="77"/>
            </a:endParaRPr>
          </a:p>
        </p:txBody>
      </p:sp>
      <p:pic>
        <p:nvPicPr>
          <p:cNvPr id="1026" name="Picture 2">
            <a:extLst>
              <a:ext uri="{FF2B5EF4-FFF2-40B4-BE49-F238E27FC236}">
                <a16:creationId xmlns:a16="http://schemas.microsoft.com/office/drawing/2014/main" id="{AF16E225-6340-986A-882E-2BA04EA57C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85701" y="1033451"/>
            <a:ext cx="6175221" cy="4544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15800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1CDDE-FDB3-7607-8D48-B9707A61F9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A1C60F-2231-EEA0-286B-21FCDC91F3AE}"/>
              </a:ext>
            </a:extLst>
          </p:cNvPr>
          <p:cNvSpPr>
            <a:spLocks noGrp="1"/>
          </p:cNvSpPr>
          <p:nvPr>
            <p:ph type="title"/>
          </p:nvPr>
        </p:nvSpPr>
        <p:spPr>
          <a:xfrm>
            <a:off x="231078" y="531006"/>
            <a:ext cx="11740260" cy="502445"/>
          </a:xfrm>
        </p:spPr>
        <p:txBody>
          <a:bodyPr/>
          <a:lstStyle/>
          <a:p>
            <a:r>
              <a:rPr lang="en-US" dirty="0"/>
              <a:t>Diagnostic Criteria for Plasma Cell Disorders </a:t>
            </a:r>
          </a:p>
        </p:txBody>
      </p:sp>
      <p:sp>
        <p:nvSpPr>
          <p:cNvPr id="8" name="Content Placeholder 7">
            <a:extLst>
              <a:ext uri="{FF2B5EF4-FFF2-40B4-BE49-F238E27FC236}">
                <a16:creationId xmlns:a16="http://schemas.microsoft.com/office/drawing/2014/main" id="{7FFD4AF5-E245-0546-BD74-C9C243F69280}"/>
              </a:ext>
            </a:extLst>
          </p:cNvPr>
          <p:cNvSpPr>
            <a:spLocks noGrp="1"/>
          </p:cNvSpPr>
          <p:nvPr>
            <p:ph sz="quarter" idx="10"/>
          </p:nvPr>
        </p:nvSpPr>
        <p:spPr>
          <a:xfrm>
            <a:off x="3671560" y="6302375"/>
            <a:ext cx="5853440" cy="327025"/>
          </a:xfrm>
        </p:spPr>
        <p:txBody>
          <a:bodyPr/>
          <a:lstStyle/>
          <a:p>
            <a:r>
              <a:rPr lang="en-US" dirty="0"/>
              <a:t>NCCN. Clinical practice guidelines in oncology: multiple myeloma. v.5.2026. nccn.org. </a:t>
            </a:r>
            <a:br>
              <a:rPr lang="en-US" dirty="0"/>
            </a:br>
            <a:r>
              <a:rPr lang="en-US" dirty="0"/>
              <a:t>myeloma.org/what-are-mgus-smm-mm. Rajkumar. Am J Hematol. 2022;97:1086</a:t>
            </a:r>
          </a:p>
        </p:txBody>
      </p:sp>
      <p:graphicFrame>
        <p:nvGraphicFramePr>
          <p:cNvPr id="5" name="Group 1067">
            <a:extLst>
              <a:ext uri="{FF2B5EF4-FFF2-40B4-BE49-F238E27FC236}">
                <a16:creationId xmlns:a16="http://schemas.microsoft.com/office/drawing/2014/main" id="{A00CD5EE-02BC-C882-D4EC-0BB89D276F88}"/>
              </a:ext>
            </a:extLst>
          </p:cNvPr>
          <p:cNvGraphicFramePr>
            <a:graphicFrameLocks noGrp="1"/>
          </p:cNvGraphicFramePr>
          <p:nvPr/>
        </p:nvGraphicFramePr>
        <p:xfrm>
          <a:off x="713673" y="1333500"/>
          <a:ext cx="10764653" cy="3100852"/>
        </p:xfrm>
        <a:graphic>
          <a:graphicData uri="http://schemas.openxmlformats.org/drawingml/2006/table">
            <a:tbl>
              <a:tblPr>
                <a:tableStyleId>{D03447BB-5D67-496B-8E87-E561075AD55C}</a:tableStyleId>
              </a:tblPr>
              <a:tblGrid>
                <a:gridCol w="2597098">
                  <a:extLst>
                    <a:ext uri="{9D8B030D-6E8A-4147-A177-3AD203B41FA5}">
                      <a16:colId xmlns:a16="http://schemas.microsoft.com/office/drawing/2014/main" val="20000"/>
                    </a:ext>
                  </a:extLst>
                </a:gridCol>
                <a:gridCol w="3026840">
                  <a:extLst>
                    <a:ext uri="{9D8B030D-6E8A-4147-A177-3AD203B41FA5}">
                      <a16:colId xmlns:a16="http://schemas.microsoft.com/office/drawing/2014/main" val="20001"/>
                    </a:ext>
                  </a:extLst>
                </a:gridCol>
                <a:gridCol w="2554623">
                  <a:extLst>
                    <a:ext uri="{9D8B030D-6E8A-4147-A177-3AD203B41FA5}">
                      <a16:colId xmlns:a16="http://schemas.microsoft.com/office/drawing/2014/main" val="20002"/>
                    </a:ext>
                  </a:extLst>
                </a:gridCol>
                <a:gridCol w="2586092">
                  <a:extLst>
                    <a:ext uri="{9D8B030D-6E8A-4147-A177-3AD203B41FA5}">
                      <a16:colId xmlns:a16="http://schemas.microsoft.com/office/drawing/2014/main" val="20003"/>
                    </a:ext>
                  </a:extLst>
                </a:gridCol>
              </a:tblGrid>
              <a:tr h="432516">
                <a:tc>
                  <a:txBody>
                    <a:bodyPr/>
                    <a:lstStyle/>
                    <a:p>
                      <a:pPr marL="0" marR="0" lvl="0" indent="0" algn="l" defTabSz="914400" rtl="0" eaLnBrk="1" fontAlgn="base" latinLnBrk="0" hangingPunct="1">
                        <a:lnSpc>
                          <a:spcPct val="90000"/>
                        </a:lnSpc>
                        <a:spcBef>
                          <a:spcPct val="20000"/>
                        </a:spcBef>
                        <a:spcAft>
                          <a:spcPct val="0"/>
                        </a:spcAft>
                        <a:buClrTx/>
                        <a:buSzTx/>
                        <a:buFont typeface="Arial" charset="0"/>
                        <a:buNone/>
                        <a:tabLst/>
                      </a:pPr>
                      <a:r>
                        <a:rPr kumimoji="0" lang="en-US" sz="1600" b="1" u="none" strike="noStrike" cap="none" normalizeH="0" baseline="0" dirty="0">
                          <a:ln>
                            <a:noFill/>
                          </a:ln>
                          <a:solidFill>
                            <a:schemeClr val="bg2"/>
                          </a:solidFill>
                          <a:effectLst/>
                          <a:latin typeface="+mn-lt"/>
                        </a:rPr>
                        <a:t>Condition</a:t>
                      </a:r>
                      <a:endParaRPr kumimoji="0" lang="en-US" sz="1600" b="1" i="0" u="none" strike="noStrike" cap="none" normalizeH="0" baseline="0" dirty="0">
                        <a:ln>
                          <a:noFill/>
                        </a:ln>
                        <a:solidFill>
                          <a:schemeClr val="bg2"/>
                        </a:solidFill>
                        <a:effectLst/>
                        <a:latin typeface="+mn-lt"/>
                        <a:ea typeface="MS PGothic" charset="0"/>
                        <a:cs typeface="Geneva" charset="0"/>
                      </a:endParaRPr>
                    </a:p>
                  </a:txBody>
                  <a:tcPr marL="91425" marR="91425" marT="45722" marB="45722" anchor="ctr" horzOverflow="overflow">
                    <a:solidFill>
                      <a:schemeClr val="accent1"/>
                    </a:solidFill>
                  </a:tcPr>
                </a:tc>
                <a:tc>
                  <a:txBody>
                    <a:bodyPr/>
                    <a:lstStyle/>
                    <a:p>
                      <a:pPr marL="0" marR="0" lvl="0" indent="0" algn="ctr" defTabSz="914400" rtl="0" eaLnBrk="1" fontAlgn="base" latinLnBrk="0" hangingPunct="1">
                        <a:lnSpc>
                          <a:spcPct val="90000"/>
                        </a:lnSpc>
                        <a:spcBef>
                          <a:spcPct val="0"/>
                        </a:spcBef>
                        <a:spcAft>
                          <a:spcPct val="0"/>
                        </a:spcAft>
                        <a:buClrTx/>
                        <a:buSzTx/>
                        <a:buFont typeface="Arial" charset="0"/>
                        <a:buNone/>
                        <a:tabLst/>
                      </a:pPr>
                      <a:r>
                        <a:rPr kumimoji="0" lang="en-US" sz="1600" b="1" u="none" strike="noStrike" cap="none" normalizeH="0" baseline="0" dirty="0">
                          <a:ln>
                            <a:noFill/>
                          </a:ln>
                          <a:solidFill>
                            <a:schemeClr val="bg2"/>
                          </a:solidFill>
                          <a:effectLst/>
                          <a:latin typeface="+mn-lt"/>
                        </a:rPr>
                        <a:t>Monoclonal Gammopathy </a:t>
                      </a:r>
                      <a:br>
                        <a:rPr kumimoji="0" lang="en-US" sz="1600" b="1" u="none" strike="noStrike" cap="none" normalizeH="0" baseline="0" dirty="0">
                          <a:ln>
                            <a:noFill/>
                          </a:ln>
                          <a:solidFill>
                            <a:schemeClr val="bg2"/>
                          </a:solidFill>
                          <a:effectLst/>
                          <a:latin typeface="+mn-lt"/>
                        </a:rPr>
                      </a:br>
                      <a:r>
                        <a:rPr kumimoji="0" lang="en-US" sz="1600" b="1" u="none" strike="noStrike" cap="none" normalizeH="0" baseline="0" dirty="0">
                          <a:ln>
                            <a:noFill/>
                          </a:ln>
                          <a:solidFill>
                            <a:schemeClr val="bg2"/>
                          </a:solidFill>
                          <a:effectLst/>
                          <a:latin typeface="+mn-lt"/>
                        </a:rPr>
                        <a:t>of Undetermined </a:t>
                      </a:r>
                      <a:br>
                        <a:rPr kumimoji="0" lang="en-US" sz="1600" b="1" u="none" strike="noStrike" cap="none" normalizeH="0" baseline="0" dirty="0">
                          <a:ln>
                            <a:noFill/>
                          </a:ln>
                          <a:solidFill>
                            <a:schemeClr val="bg2"/>
                          </a:solidFill>
                          <a:effectLst/>
                          <a:latin typeface="+mn-lt"/>
                        </a:rPr>
                      </a:br>
                      <a:r>
                        <a:rPr kumimoji="0" lang="en-US" sz="1600" b="1" u="none" strike="noStrike" cap="none" normalizeH="0" baseline="0" dirty="0">
                          <a:ln>
                            <a:noFill/>
                          </a:ln>
                          <a:solidFill>
                            <a:schemeClr val="bg2"/>
                          </a:solidFill>
                          <a:effectLst/>
                          <a:latin typeface="+mn-lt"/>
                        </a:rPr>
                        <a:t>Significance (MGUS)</a:t>
                      </a:r>
                    </a:p>
                  </a:txBody>
                  <a:tcPr marL="91425" marR="91425" marT="45722" marB="45722" anchor="ctr" horzOverflow="overflow">
                    <a:solidFill>
                      <a:schemeClr val="accent1"/>
                    </a:solidFill>
                  </a:tcPr>
                </a:tc>
                <a:tc>
                  <a:txBody>
                    <a:bodyPr/>
                    <a:lstStyle/>
                    <a:p>
                      <a:pPr marL="0" marR="0" lvl="0" indent="0" algn="ctr" defTabSz="914400" rtl="0" eaLnBrk="1" fontAlgn="base" latinLnBrk="0" hangingPunct="1">
                        <a:lnSpc>
                          <a:spcPct val="90000"/>
                        </a:lnSpc>
                        <a:spcBef>
                          <a:spcPct val="0"/>
                        </a:spcBef>
                        <a:spcAft>
                          <a:spcPct val="0"/>
                        </a:spcAft>
                        <a:buClrTx/>
                        <a:buSzTx/>
                        <a:buFont typeface="Arial" charset="0"/>
                        <a:buNone/>
                        <a:tabLst/>
                        <a:defRPr/>
                      </a:pPr>
                      <a:r>
                        <a:rPr kumimoji="0" lang="en-US" sz="1600" b="1" u="none" strike="noStrike" cap="none" normalizeH="0" baseline="0" dirty="0">
                          <a:ln>
                            <a:noFill/>
                          </a:ln>
                          <a:solidFill>
                            <a:schemeClr val="bg2"/>
                          </a:solidFill>
                          <a:effectLst/>
                          <a:latin typeface="+mn-lt"/>
                        </a:rPr>
                        <a:t>Smoldering Multiple Myeloma (SMM)</a:t>
                      </a:r>
                      <a:endParaRPr kumimoji="0" lang="en-US" sz="1600" b="0" u="none" strike="noStrike" cap="none" normalizeH="0" baseline="0" dirty="0">
                        <a:ln>
                          <a:noFill/>
                        </a:ln>
                        <a:solidFill>
                          <a:schemeClr val="bg2"/>
                        </a:solidFill>
                        <a:effectLst/>
                        <a:latin typeface="+mn-lt"/>
                      </a:endParaRPr>
                    </a:p>
                  </a:txBody>
                  <a:tcPr marL="91425" marR="91425" marT="45722" marB="45722" anchor="ctr" horzOverflow="overflow">
                    <a:solidFill>
                      <a:schemeClr val="accent1"/>
                    </a:solidFill>
                  </a:tcPr>
                </a:tc>
                <a:tc>
                  <a:txBody>
                    <a:bodyPr/>
                    <a:lstStyle/>
                    <a:p>
                      <a:pPr marL="0" marR="0" lvl="0" indent="0" algn="ctr" defTabSz="914400" rtl="0" eaLnBrk="1" fontAlgn="base" latinLnBrk="0" hangingPunct="1">
                        <a:lnSpc>
                          <a:spcPct val="90000"/>
                        </a:lnSpc>
                        <a:spcBef>
                          <a:spcPct val="20000"/>
                        </a:spcBef>
                        <a:spcAft>
                          <a:spcPct val="0"/>
                        </a:spcAft>
                        <a:buClrTx/>
                        <a:buSzTx/>
                        <a:buFont typeface="Arial" charset="0"/>
                        <a:buNone/>
                        <a:tabLst/>
                      </a:pPr>
                      <a:r>
                        <a:rPr kumimoji="0" lang="en-US" sz="1600" b="1" u="none" strike="noStrike" cap="none" normalizeH="0" baseline="0" dirty="0">
                          <a:ln>
                            <a:noFill/>
                          </a:ln>
                          <a:solidFill>
                            <a:schemeClr val="bg2"/>
                          </a:solidFill>
                          <a:effectLst/>
                          <a:latin typeface="+mn-lt"/>
                        </a:rPr>
                        <a:t>Active Multiple Myeloma</a:t>
                      </a:r>
                      <a:endParaRPr kumimoji="0" lang="en-US" sz="1600" b="1" i="0" u="none" strike="noStrike" cap="none" normalizeH="0" baseline="30000" dirty="0">
                        <a:ln>
                          <a:noFill/>
                        </a:ln>
                        <a:solidFill>
                          <a:schemeClr val="bg2"/>
                        </a:solidFill>
                        <a:effectLst/>
                        <a:latin typeface="+mn-lt"/>
                        <a:ea typeface="MS PGothic" charset="0"/>
                        <a:cs typeface="Geneva" charset="0"/>
                      </a:endParaRPr>
                    </a:p>
                  </a:txBody>
                  <a:tcPr marL="91425" marR="91425" marT="45722" marB="45722" anchor="ctr" horzOverflow="overflow">
                    <a:solidFill>
                      <a:schemeClr val="accent1"/>
                    </a:solidFill>
                  </a:tcPr>
                </a:tc>
                <a:extLst>
                  <a:ext uri="{0D108BD9-81ED-4DB2-BD59-A6C34878D82A}">
                    <a16:rowId xmlns:a16="http://schemas.microsoft.com/office/drawing/2014/main" val="10000"/>
                  </a:ext>
                </a:extLst>
              </a:tr>
              <a:tr h="382126">
                <a:tc>
                  <a:txBody>
                    <a:bodyPr/>
                    <a:lstStyle/>
                    <a:p>
                      <a:pPr marL="0" marR="0" lvl="0" indent="0" algn="l" defTabSz="914400" rtl="0" eaLnBrk="1" fontAlgn="base" latinLnBrk="0" hangingPunct="1">
                        <a:lnSpc>
                          <a:spcPct val="90000"/>
                        </a:lnSpc>
                        <a:spcBef>
                          <a:spcPct val="20000"/>
                        </a:spcBef>
                        <a:spcAft>
                          <a:spcPct val="0"/>
                        </a:spcAft>
                        <a:buClrTx/>
                        <a:buSzTx/>
                        <a:buFont typeface="Arial" charset="0"/>
                        <a:buNone/>
                        <a:tabLst/>
                      </a:pPr>
                      <a:r>
                        <a:rPr kumimoji="0" lang="en-US" sz="1600" b="0" u="none" strike="noStrike" cap="none" normalizeH="0" baseline="0" dirty="0">
                          <a:ln>
                            <a:noFill/>
                          </a:ln>
                          <a:solidFill>
                            <a:schemeClr val="tx1"/>
                          </a:solidFill>
                          <a:effectLst/>
                          <a:latin typeface="+mn-lt"/>
                        </a:rPr>
                        <a:t>Clonal plasma cells in bone marrow, %</a:t>
                      </a:r>
                      <a:endParaRPr kumimoji="0" lang="en-US" sz="1600" b="0" i="0" u="none" strike="noStrike" cap="none" normalizeH="0" baseline="0" dirty="0">
                        <a:ln>
                          <a:noFill/>
                        </a:ln>
                        <a:solidFill>
                          <a:schemeClr val="tx1"/>
                        </a:solidFill>
                        <a:effectLst/>
                        <a:latin typeface="+mn-lt"/>
                        <a:ea typeface="MS PGothic" charset="0"/>
                        <a:cs typeface="Geneva" charset="0"/>
                      </a:endParaRPr>
                    </a:p>
                  </a:txBody>
                  <a:tcPr marL="91425" marR="91425" marT="45722" marB="45722" anchor="ctr" horzOverflow="overflow">
                    <a:solidFill>
                      <a:schemeClr val="bg2"/>
                    </a:solidFill>
                  </a:tcPr>
                </a:tc>
                <a:tc>
                  <a:txBody>
                    <a:bodyPr/>
                    <a:lstStyle/>
                    <a:p>
                      <a:pPr marL="0" marR="0" lvl="0" indent="0" algn="ctr" defTabSz="914400" rtl="0" eaLnBrk="1" fontAlgn="base" latinLnBrk="0" hangingPunct="1">
                        <a:lnSpc>
                          <a:spcPct val="90000"/>
                        </a:lnSpc>
                        <a:spcBef>
                          <a:spcPct val="20000"/>
                        </a:spcBef>
                        <a:spcAft>
                          <a:spcPct val="0"/>
                        </a:spcAft>
                        <a:buClrTx/>
                        <a:buSzTx/>
                        <a:buFont typeface="Arial" charset="0"/>
                        <a:buNone/>
                        <a:tabLst/>
                      </a:pPr>
                      <a:r>
                        <a:rPr kumimoji="0" lang="en-US" sz="1600" b="0" u="none" strike="noStrike" cap="none" normalizeH="0" baseline="0" dirty="0">
                          <a:ln>
                            <a:noFill/>
                          </a:ln>
                          <a:solidFill>
                            <a:schemeClr val="tx1"/>
                          </a:solidFill>
                          <a:effectLst/>
                          <a:latin typeface="+mn-lt"/>
                        </a:rPr>
                        <a:t>&lt;10</a:t>
                      </a:r>
                      <a:endParaRPr kumimoji="0" lang="en-US" sz="1600" b="0" i="0" u="none" strike="noStrike" cap="none" normalizeH="0" baseline="0" dirty="0">
                        <a:ln>
                          <a:noFill/>
                        </a:ln>
                        <a:solidFill>
                          <a:schemeClr val="tx1"/>
                        </a:solidFill>
                        <a:effectLst/>
                        <a:latin typeface="+mn-lt"/>
                        <a:ea typeface="MS PGothic" charset="0"/>
                        <a:cs typeface="Geneva" charset="0"/>
                      </a:endParaRPr>
                    </a:p>
                  </a:txBody>
                  <a:tcPr marL="91425" marR="91425" marT="45722" marB="45722" anchor="ctr" horzOverflow="overflow">
                    <a:solidFill>
                      <a:schemeClr val="bg2"/>
                    </a:solidFill>
                  </a:tcPr>
                </a:tc>
                <a:tc>
                  <a:txBody>
                    <a:bodyPr/>
                    <a:lstStyle/>
                    <a:p>
                      <a:pPr marL="0" marR="0" lvl="0" indent="0" algn="ctr" defTabSz="914400" rtl="0" eaLnBrk="1" fontAlgn="base" latinLnBrk="0" hangingPunct="1">
                        <a:lnSpc>
                          <a:spcPct val="90000"/>
                        </a:lnSpc>
                        <a:spcBef>
                          <a:spcPct val="20000"/>
                        </a:spcBef>
                        <a:spcAft>
                          <a:spcPct val="0"/>
                        </a:spcAft>
                        <a:buClrTx/>
                        <a:buSzTx/>
                        <a:buFont typeface="Arial" charset="0"/>
                        <a:buNone/>
                        <a:tabLst/>
                      </a:pPr>
                      <a:r>
                        <a:rPr kumimoji="0" lang="en-US" sz="1600" b="0" u="none" strike="noStrike" cap="none" normalizeH="0" baseline="0" dirty="0">
                          <a:ln>
                            <a:noFill/>
                          </a:ln>
                          <a:solidFill>
                            <a:schemeClr val="tx1"/>
                          </a:solidFill>
                          <a:effectLst/>
                          <a:latin typeface="+mn-lt"/>
                        </a:rPr>
                        <a:t>10-59</a:t>
                      </a:r>
                      <a:endParaRPr kumimoji="0" lang="en-US" sz="1600" b="0" i="0" u="none" strike="noStrike" cap="none" normalizeH="0" baseline="0" dirty="0">
                        <a:ln>
                          <a:noFill/>
                        </a:ln>
                        <a:solidFill>
                          <a:schemeClr val="tx1"/>
                        </a:solidFill>
                        <a:effectLst/>
                        <a:latin typeface="+mn-lt"/>
                        <a:ea typeface="MS PGothic" charset="0"/>
                        <a:cs typeface="Geneva" charset="0"/>
                      </a:endParaRPr>
                    </a:p>
                  </a:txBody>
                  <a:tcPr marL="91425" marR="91425" marT="45722" marB="45722" anchor="ctr" horzOverflow="overflow">
                    <a:solidFill>
                      <a:schemeClr val="bg2"/>
                    </a:solidFill>
                  </a:tcPr>
                </a:tc>
                <a:tc>
                  <a:txBody>
                    <a:bodyPr/>
                    <a:lstStyle/>
                    <a:p>
                      <a:pPr marL="0" marR="0" lvl="0" indent="0" algn="ctr" defTabSz="914400" rtl="0" eaLnBrk="1" fontAlgn="base" latinLnBrk="0" hangingPunct="1">
                        <a:lnSpc>
                          <a:spcPct val="90000"/>
                        </a:lnSpc>
                        <a:spcBef>
                          <a:spcPct val="20000"/>
                        </a:spcBef>
                        <a:spcAft>
                          <a:spcPct val="0"/>
                        </a:spcAft>
                        <a:buClrTx/>
                        <a:buSzTx/>
                        <a:buFont typeface="Arial" charset="0"/>
                        <a:buNone/>
                        <a:tabLst/>
                      </a:pPr>
                      <a:r>
                        <a:rPr kumimoji="0" lang="en-US" sz="1600" b="0" u="none" strike="noStrike" cap="none" normalizeH="0" baseline="0" dirty="0">
                          <a:ln>
                            <a:noFill/>
                          </a:ln>
                          <a:solidFill>
                            <a:schemeClr val="tx1"/>
                          </a:solidFill>
                          <a:effectLst/>
                          <a:latin typeface="+mn-lt"/>
                        </a:rPr>
                        <a:t>≥10</a:t>
                      </a:r>
                      <a:endParaRPr kumimoji="0" lang="en-US" sz="1600" b="0" i="0" u="none" strike="noStrike" cap="none" normalizeH="0" baseline="0" dirty="0">
                        <a:ln>
                          <a:noFill/>
                        </a:ln>
                        <a:solidFill>
                          <a:schemeClr val="tx1"/>
                        </a:solidFill>
                        <a:effectLst/>
                        <a:latin typeface="+mn-lt"/>
                        <a:ea typeface="MS PGothic" charset="0"/>
                        <a:cs typeface="Geneva" charset="0"/>
                      </a:endParaRPr>
                    </a:p>
                  </a:txBody>
                  <a:tcPr marL="91425" marR="91425" marT="45722" marB="45722" anchor="ctr" horzOverflow="overflow">
                    <a:solidFill>
                      <a:schemeClr val="bg2"/>
                    </a:solidFill>
                  </a:tcPr>
                </a:tc>
                <a:extLst>
                  <a:ext uri="{0D108BD9-81ED-4DB2-BD59-A6C34878D82A}">
                    <a16:rowId xmlns:a16="http://schemas.microsoft.com/office/drawing/2014/main" val="10001"/>
                  </a:ext>
                </a:extLst>
              </a:tr>
              <a:tr h="382126">
                <a:tc>
                  <a:txBody>
                    <a:bodyPr/>
                    <a:lstStyle/>
                    <a:p>
                      <a:pPr marL="0" marR="0" lvl="0" indent="0" algn="l" defTabSz="914400" rtl="0" eaLnBrk="1" fontAlgn="base" latinLnBrk="0" hangingPunct="1">
                        <a:lnSpc>
                          <a:spcPct val="90000"/>
                        </a:lnSpc>
                        <a:spcBef>
                          <a:spcPct val="20000"/>
                        </a:spcBef>
                        <a:spcAft>
                          <a:spcPct val="0"/>
                        </a:spcAft>
                        <a:buClrTx/>
                        <a:buSzTx/>
                        <a:buFont typeface="Arial" charset="0"/>
                        <a:buNone/>
                        <a:tabLst/>
                      </a:pPr>
                      <a:r>
                        <a:rPr kumimoji="0" lang="en-US" sz="1600" b="0" u="none" strike="noStrike" cap="none" normalizeH="0" baseline="0" dirty="0">
                          <a:ln>
                            <a:noFill/>
                          </a:ln>
                          <a:solidFill>
                            <a:schemeClr val="tx1"/>
                          </a:solidFill>
                          <a:effectLst/>
                          <a:latin typeface="+mn-lt"/>
                        </a:rPr>
                        <a:t>Presence of myeloma-defining events?</a:t>
                      </a:r>
                      <a:endParaRPr kumimoji="0" lang="en-US" sz="1600" b="0" i="0" u="none" strike="noStrike" cap="none" normalizeH="0" baseline="0" dirty="0">
                        <a:ln>
                          <a:noFill/>
                        </a:ln>
                        <a:solidFill>
                          <a:schemeClr val="tx1"/>
                        </a:solidFill>
                        <a:effectLst/>
                        <a:latin typeface="+mn-lt"/>
                        <a:ea typeface="MS PGothic" charset="0"/>
                        <a:cs typeface="Geneva" charset="0"/>
                      </a:endParaRPr>
                    </a:p>
                  </a:txBody>
                  <a:tcPr marL="91425" marR="91425" marT="45722" marB="45722" anchor="ctr" horzOverflow="overflow">
                    <a:solidFill>
                      <a:schemeClr val="bg1"/>
                    </a:solidFill>
                  </a:tcPr>
                </a:tc>
                <a:tc>
                  <a:txBody>
                    <a:bodyPr/>
                    <a:lstStyle/>
                    <a:p>
                      <a:pPr marL="0" marR="0" lvl="0" indent="0" algn="ctr" defTabSz="914400" rtl="0" eaLnBrk="1" fontAlgn="base" latinLnBrk="0" hangingPunct="1">
                        <a:lnSpc>
                          <a:spcPct val="90000"/>
                        </a:lnSpc>
                        <a:spcBef>
                          <a:spcPct val="20000"/>
                        </a:spcBef>
                        <a:spcAft>
                          <a:spcPct val="0"/>
                        </a:spcAft>
                        <a:buClrTx/>
                        <a:buSzTx/>
                        <a:buFont typeface="Arial" charset="0"/>
                        <a:buNone/>
                        <a:tabLst/>
                      </a:pPr>
                      <a:r>
                        <a:rPr kumimoji="0" lang="en-US" sz="1600" b="0" u="none" strike="noStrike" cap="none" normalizeH="0" baseline="0" dirty="0">
                          <a:ln>
                            <a:noFill/>
                          </a:ln>
                          <a:solidFill>
                            <a:schemeClr val="tx1"/>
                          </a:solidFill>
                          <a:effectLst/>
                          <a:latin typeface="+mn-lt"/>
                        </a:rPr>
                        <a:t>None</a:t>
                      </a:r>
                      <a:endParaRPr kumimoji="0" lang="en-US" sz="1600" b="0" i="0" u="none" strike="noStrike" cap="none" normalizeH="0" baseline="0" dirty="0">
                        <a:ln>
                          <a:noFill/>
                        </a:ln>
                        <a:solidFill>
                          <a:schemeClr val="tx1"/>
                        </a:solidFill>
                        <a:effectLst/>
                        <a:latin typeface="+mn-lt"/>
                        <a:ea typeface="MS PGothic" charset="0"/>
                        <a:cs typeface="Geneva" charset="0"/>
                      </a:endParaRPr>
                    </a:p>
                  </a:txBody>
                  <a:tcPr marL="91425" marR="91425" marT="45722" marB="45722" anchor="ctr" horzOverflow="overflow">
                    <a:solidFill>
                      <a:schemeClr val="bg1"/>
                    </a:solidFill>
                  </a:tcPr>
                </a:tc>
                <a:tc>
                  <a:txBody>
                    <a:bodyPr/>
                    <a:lstStyle/>
                    <a:p>
                      <a:pPr marL="0" marR="0" lvl="0" indent="0" algn="ctr" defTabSz="914400" rtl="0" eaLnBrk="1" fontAlgn="base" latinLnBrk="0" hangingPunct="1">
                        <a:lnSpc>
                          <a:spcPct val="90000"/>
                        </a:lnSpc>
                        <a:spcBef>
                          <a:spcPct val="20000"/>
                        </a:spcBef>
                        <a:spcAft>
                          <a:spcPct val="0"/>
                        </a:spcAft>
                        <a:buClrTx/>
                        <a:buSzTx/>
                        <a:buFont typeface="Arial" charset="0"/>
                        <a:buNone/>
                        <a:tabLst/>
                      </a:pPr>
                      <a:r>
                        <a:rPr kumimoji="0" lang="en-US" sz="1600" b="0" u="none" strike="noStrike" cap="none" normalizeH="0" baseline="0" dirty="0">
                          <a:ln>
                            <a:noFill/>
                          </a:ln>
                          <a:solidFill>
                            <a:schemeClr val="tx1"/>
                          </a:solidFill>
                          <a:effectLst/>
                          <a:latin typeface="+mn-lt"/>
                        </a:rPr>
                        <a:t>None</a:t>
                      </a:r>
                      <a:endParaRPr kumimoji="0" lang="en-US" sz="1600" b="0" i="0" u="none" strike="noStrike" cap="none" normalizeH="0" baseline="0" dirty="0">
                        <a:ln>
                          <a:noFill/>
                        </a:ln>
                        <a:solidFill>
                          <a:schemeClr val="tx1"/>
                        </a:solidFill>
                        <a:effectLst/>
                        <a:latin typeface="+mn-lt"/>
                        <a:ea typeface="MS PGothic" charset="0"/>
                        <a:cs typeface="Geneva" charset="0"/>
                      </a:endParaRPr>
                    </a:p>
                  </a:txBody>
                  <a:tcPr marL="91425" marR="91425" marT="45722" marB="45722" anchor="ctr" horzOverflow="overflow">
                    <a:solidFill>
                      <a:schemeClr val="bg1"/>
                    </a:solidFill>
                  </a:tcPr>
                </a:tc>
                <a:tc>
                  <a:txBody>
                    <a:bodyPr/>
                    <a:lstStyle/>
                    <a:p>
                      <a:pPr marL="0" marR="0" lvl="0" indent="0" algn="ctr" defTabSz="914400" rtl="0" eaLnBrk="1" fontAlgn="base" latinLnBrk="0" hangingPunct="1">
                        <a:lnSpc>
                          <a:spcPct val="90000"/>
                        </a:lnSpc>
                        <a:spcBef>
                          <a:spcPct val="20000"/>
                        </a:spcBef>
                        <a:spcAft>
                          <a:spcPct val="0"/>
                        </a:spcAft>
                        <a:buClrTx/>
                        <a:buSzTx/>
                        <a:buFont typeface="Arial" charset="0"/>
                        <a:buNone/>
                        <a:tabLst/>
                      </a:pPr>
                      <a:r>
                        <a:rPr kumimoji="0" lang="en-US" sz="1600" b="0" u="none" strike="noStrike" cap="none" normalizeH="0" baseline="0" dirty="0">
                          <a:ln>
                            <a:noFill/>
                          </a:ln>
                          <a:solidFill>
                            <a:schemeClr val="tx1"/>
                          </a:solidFill>
                          <a:effectLst/>
                          <a:latin typeface="+mn-lt"/>
                        </a:rPr>
                        <a:t>SLiM CRAB </a:t>
                      </a:r>
                      <a:endParaRPr kumimoji="0" lang="en-US" sz="1600" b="0" i="0" u="none" strike="noStrike" cap="none" normalizeH="0" baseline="0" dirty="0">
                        <a:ln>
                          <a:noFill/>
                        </a:ln>
                        <a:solidFill>
                          <a:schemeClr val="tx1"/>
                        </a:solidFill>
                        <a:effectLst/>
                        <a:latin typeface="+mn-lt"/>
                        <a:ea typeface="MS PGothic" charset="0"/>
                        <a:cs typeface="Geneva" charset="0"/>
                      </a:endParaRPr>
                    </a:p>
                  </a:txBody>
                  <a:tcPr marL="91425" marR="91425" marT="45722" marB="45722" anchor="ctr" horzOverflow="overflow">
                    <a:solidFill>
                      <a:schemeClr val="bg1"/>
                    </a:solidFill>
                  </a:tcPr>
                </a:tc>
                <a:extLst>
                  <a:ext uri="{0D108BD9-81ED-4DB2-BD59-A6C34878D82A}">
                    <a16:rowId xmlns:a16="http://schemas.microsoft.com/office/drawing/2014/main" val="10002"/>
                  </a:ext>
                </a:extLst>
              </a:tr>
              <a:tr h="432913">
                <a:tc>
                  <a:txBody>
                    <a:bodyPr/>
                    <a:lstStyle/>
                    <a:p>
                      <a:pPr marL="0" marR="0" lvl="0" indent="0" algn="l" defTabSz="914400" rtl="0" eaLnBrk="1" fontAlgn="base" latinLnBrk="0" hangingPunct="1">
                        <a:lnSpc>
                          <a:spcPct val="90000"/>
                        </a:lnSpc>
                        <a:spcBef>
                          <a:spcPct val="20000"/>
                        </a:spcBef>
                        <a:spcAft>
                          <a:spcPct val="0"/>
                        </a:spcAft>
                        <a:buClrTx/>
                        <a:buSzTx/>
                        <a:buFont typeface="Arial" charset="0"/>
                        <a:buNone/>
                        <a:tabLst/>
                      </a:pPr>
                      <a:r>
                        <a:rPr kumimoji="0" lang="en-US" sz="1600" b="0" u="none" strike="noStrike" cap="none" normalizeH="0" baseline="0" dirty="0">
                          <a:ln>
                            <a:noFill/>
                          </a:ln>
                          <a:solidFill>
                            <a:schemeClr val="tx1"/>
                          </a:solidFill>
                          <a:effectLst/>
                          <a:latin typeface="+mn-lt"/>
                        </a:rPr>
                        <a:t>Likelihood of progression to active myeloma</a:t>
                      </a:r>
                      <a:endParaRPr kumimoji="0" lang="en-US" sz="1600" b="0" i="0" u="none" strike="noStrike" cap="none" normalizeH="0" baseline="0" dirty="0">
                        <a:ln>
                          <a:noFill/>
                        </a:ln>
                        <a:solidFill>
                          <a:schemeClr val="tx1"/>
                        </a:solidFill>
                        <a:effectLst/>
                        <a:latin typeface="+mn-lt"/>
                        <a:ea typeface="MS PGothic" charset="0"/>
                        <a:cs typeface="Geneva" charset="0"/>
                      </a:endParaRPr>
                    </a:p>
                  </a:txBody>
                  <a:tcPr marL="91425" marR="91425" marT="45722" marB="45722" anchor="ctr" horzOverflow="overflow">
                    <a:solidFill>
                      <a:schemeClr val="bg2"/>
                    </a:solidFill>
                  </a:tcPr>
                </a:tc>
                <a:tc>
                  <a:txBody>
                    <a:bodyPr/>
                    <a:lstStyle/>
                    <a:p>
                      <a:pPr marL="0" marR="0" lvl="0" indent="0" algn="ctr" defTabSz="914400" rtl="0" eaLnBrk="1" fontAlgn="base" latinLnBrk="0" hangingPunct="1">
                        <a:lnSpc>
                          <a:spcPct val="90000"/>
                        </a:lnSpc>
                        <a:spcBef>
                          <a:spcPct val="20000"/>
                        </a:spcBef>
                        <a:spcAft>
                          <a:spcPct val="0"/>
                        </a:spcAft>
                        <a:buClrTx/>
                        <a:buSzTx/>
                        <a:buFont typeface="Arial" charset="0"/>
                        <a:buNone/>
                        <a:tabLst/>
                      </a:pPr>
                      <a:r>
                        <a:rPr kumimoji="0" lang="en-US" sz="1600" b="0" i="0" u="none" strike="noStrike" cap="none" normalizeH="0" baseline="0" dirty="0">
                          <a:ln>
                            <a:noFill/>
                          </a:ln>
                          <a:solidFill>
                            <a:schemeClr val="tx1"/>
                          </a:solidFill>
                          <a:effectLst/>
                          <a:latin typeface="+mn-lt"/>
                          <a:ea typeface="MS PGothic" charset="0"/>
                          <a:cs typeface="Geneva" charset="0"/>
                        </a:rPr>
                        <a:t>1% per yr</a:t>
                      </a:r>
                    </a:p>
                  </a:txBody>
                  <a:tcPr marL="91425" marR="91425" marT="45722" marB="45722" anchor="ctr" horzOverflow="overflow">
                    <a:solidFill>
                      <a:schemeClr val="bg2"/>
                    </a:solidFill>
                  </a:tcPr>
                </a:tc>
                <a:tc>
                  <a:txBody>
                    <a:bodyPr/>
                    <a:lstStyle/>
                    <a:p>
                      <a:pPr marL="0" marR="0" lvl="0" indent="0" algn="ctr" defTabSz="914400" rtl="0" eaLnBrk="1" fontAlgn="base" latinLnBrk="0" hangingPunct="1">
                        <a:lnSpc>
                          <a:spcPct val="90000"/>
                        </a:lnSpc>
                        <a:spcBef>
                          <a:spcPct val="20000"/>
                        </a:spcBef>
                        <a:spcAft>
                          <a:spcPct val="0"/>
                        </a:spcAft>
                        <a:buClrTx/>
                        <a:buSzTx/>
                        <a:buFont typeface="Arial" charset="0"/>
                        <a:buNone/>
                        <a:tabLst/>
                      </a:pPr>
                      <a:r>
                        <a:rPr kumimoji="0" lang="en-US" sz="1600" b="0" u="none" strike="noStrike" cap="none" normalizeH="0" baseline="0" dirty="0">
                          <a:ln>
                            <a:noFill/>
                          </a:ln>
                          <a:solidFill>
                            <a:schemeClr val="tx1"/>
                          </a:solidFill>
                          <a:effectLst/>
                          <a:latin typeface="+mn-lt"/>
                        </a:rPr>
                        <a:t>10% for first 5 yr,</a:t>
                      </a:r>
                      <a:br>
                        <a:rPr kumimoji="0" lang="en-US" sz="1600" b="0" u="none" strike="noStrike" cap="none" normalizeH="0" baseline="0" dirty="0">
                          <a:ln>
                            <a:noFill/>
                          </a:ln>
                          <a:solidFill>
                            <a:schemeClr val="tx1"/>
                          </a:solidFill>
                          <a:effectLst/>
                          <a:latin typeface="+mn-lt"/>
                        </a:rPr>
                      </a:br>
                      <a:r>
                        <a:rPr kumimoji="0" lang="en-US" sz="1600" b="0" u="none" strike="noStrike" cap="none" normalizeH="0" baseline="0" dirty="0">
                          <a:ln>
                            <a:noFill/>
                          </a:ln>
                          <a:solidFill>
                            <a:schemeClr val="tx1"/>
                          </a:solidFill>
                          <a:effectLst/>
                          <a:latin typeface="+mn-lt"/>
                        </a:rPr>
                        <a:t>then 1-3% per yr</a:t>
                      </a:r>
                    </a:p>
                  </a:txBody>
                  <a:tcPr marL="91425" marR="91425" marT="45722" marB="45722" anchor="ctr" horzOverflow="overflow">
                    <a:solidFill>
                      <a:schemeClr val="bg2"/>
                    </a:solidFill>
                  </a:tcPr>
                </a:tc>
                <a:tc>
                  <a:txBody>
                    <a:bodyPr/>
                    <a:lstStyle/>
                    <a:p>
                      <a:pPr marL="0" marR="0" lvl="0" indent="0" algn="ctr" defTabSz="914400" rtl="0" eaLnBrk="1" fontAlgn="base" latinLnBrk="0" hangingPunct="1">
                        <a:lnSpc>
                          <a:spcPct val="90000"/>
                        </a:lnSpc>
                        <a:spcBef>
                          <a:spcPct val="20000"/>
                        </a:spcBef>
                        <a:spcAft>
                          <a:spcPct val="0"/>
                        </a:spcAft>
                        <a:buClrTx/>
                        <a:buSzTx/>
                        <a:buFont typeface="Arial" charset="0"/>
                        <a:buNone/>
                        <a:tabLst/>
                      </a:pPr>
                      <a:r>
                        <a:rPr kumimoji="0" lang="en-US" sz="1600" b="0" u="none" strike="noStrike" cap="none" normalizeH="0" baseline="0" dirty="0">
                          <a:ln>
                            <a:noFill/>
                          </a:ln>
                          <a:solidFill>
                            <a:schemeClr val="tx1"/>
                          </a:solidFill>
                          <a:effectLst/>
                          <a:latin typeface="+mn-lt"/>
                        </a:rPr>
                        <a:t>NA</a:t>
                      </a:r>
                      <a:endParaRPr kumimoji="0" lang="en-US" sz="1600" b="0" i="0" u="none" strike="noStrike" cap="none" normalizeH="0" baseline="0" dirty="0">
                        <a:ln>
                          <a:noFill/>
                        </a:ln>
                        <a:solidFill>
                          <a:schemeClr val="tx1"/>
                        </a:solidFill>
                        <a:effectLst/>
                        <a:latin typeface="+mn-lt"/>
                        <a:ea typeface="MS PGothic" charset="0"/>
                        <a:cs typeface="Geneva" charset="0"/>
                      </a:endParaRPr>
                    </a:p>
                  </a:txBody>
                  <a:tcPr marL="91425" marR="91425" marT="45722" marB="45722" anchor="ctr" horzOverflow="overflow">
                    <a:solidFill>
                      <a:schemeClr val="bg2"/>
                    </a:solidFill>
                  </a:tcPr>
                </a:tc>
                <a:extLst>
                  <a:ext uri="{0D108BD9-81ED-4DB2-BD59-A6C34878D82A}">
                    <a16:rowId xmlns:a16="http://schemas.microsoft.com/office/drawing/2014/main" val="10003"/>
                  </a:ext>
                </a:extLst>
              </a:tr>
              <a:tr h="520698">
                <a:tc>
                  <a:txBody>
                    <a:bodyPr/>
                    <a:lstStyle/>
                    <a:p>
                      <a:pPr marL="0" marR="0" lvl="0" indent="0" algn="l" defTabSz="914400" rtl="0" eaLnBrk="1" fontAlgn="base" latinLnBrk="0" hangingPunct="1">
                        <a:lnSpc>
                          <a:spcPct val="90000"/>
                        </a:lnSpc>
                        <a:spcBef>
                          <a:spcPct val="20000"/>
                        </a:spcBef>
                        <a:spcAft>
                          <a:spcPct val="0"/>
                        </a:spcAft>
                        <a:buClrTx/>
                        <a:buSzTx/>
                        <a:buFont typeface="Arial" charset="0"/>
                        <a:buNone/>
                        <a:tabLst/>
                      </a:pPr>
                      <a:r>
                        <a:rPr kumimoji="0" lang="en-US" sz="1600" b="0" u="none" strike="noStrike" cap="none" normalizeH="0" baseline="0" dirty="0">
                          <a:ln>
                            <a:noFill/>
                          </a:ln>
                          <a:solidFill>
                            <a:schemeClr val="tx1"/>
                          </a:solidFill>
                          <a:effectLst/>
                          <a:latin typeface="+mn-lt"/>
                        </a:rPr>
                        <a:t>Treatment?</a:t>
                      </a:r>
                      <a:endParaRPr kumimoji="0" lang="en-US" sz="1600" b="0" i="0" u="none" strike="noStrike" cap="none" normalizeH="0" baseline="0" dirty="0">
                        <a:ln>
                          <a:noFill/>
                        </a:ln>
                        <a:solidFill>
                          <a:schemeClr val="tx1"/>
                        </a:solidFill>
                        <a:effectLst/>
                        <a:latin typeface="+mn-lt"/>
                        <a:ea typeface="MS PGothic" charset="0"/>
                        <a:cs typeface="Geneva" charset="0"/>
                      </a:endParaRPr>
                    </a:p>
                  </a:txBody>
                  <a:tcPr marL="91425" marR="91425" marT="45722" marB="45722" anchor="ctr" horzOverflow="overflow">
                    <a:lnB w="12700" cap="flat" cmpd="sng" algn="ctr">
                      <a:solidFill>
                        <a:schemeClr val="tx2"/>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90000"/>
                        </a:lnSpc>
                        <a:spcBef>
                          <a:spcPct val="20000"/>
                        </a:spcBef>
                        <a:spcAft>
                          <a:spcPct val="0"/>
                        </a:spcAft>
                        <a:buClrTx/>
                        <a:buSzTx/>
                        <a:buFont typeface="Arial" charset="0"/>
                        <a:buNone/>
                        <a:tabLst/>
                      </a:pPr>
                      <a:r>
                        <a:rPr kumimoji="0" lang="en-US" sz="1600" b="0" u="none" strike="noStrike" cap="none" normalizeH="0" baseline="0" dirty="0">
                          <a:ln>
                            <a:noFill/>
                          </a:ln>
                          <a:solidFill>
                            <a:schemeClr val="tx1"/>
                          </a:solidFill>
                          <a:effectLst/>
                          <a:latin typeface="+mn-lt"/>
                        </a:rPr>
                        <a:t>No, observation</a:t>
                      </a:r>
                      <a:endParaRPr kumimoji="0" lang="en-US" sz="1600" b="0" i="0" u="none" strike="noStrike" cap="none" normalizeH="0" baseline="0" dirty="0">
                        <a:ln>
                          <a:noFill/>
                        </a:ln>
                        <a:solidFill>
                          <a:schemeClr val="tx1"/>
                        </a:solidFill>
                        <a:effectLst/>
                        <a:latin typeface="+mn-lt"/>
                        <a:ea typeface="MS PGothic" charset="0"/>
                        <a:cs typeface="Geneva" charset="0"/>
                      </a:endParaRPr>
                    </a:p>
                  </a:txBody>
                  <a:tcPr marL="91425" marR="91425" marT="45722" marB="45722" anchor="ctr" horzOverflow="overflow">
                    <a:lnB w="12700" cap="flat" cmpd="sng" algn="ctr">
                      <a:solidFill>
                        <a:schemeClr val="tx2"/>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90000"/>
                        </a:lnSpc>
                        <a:spcBef>
                          <a:spcPct val="20000"/>
                        </a:spcBef>
                        <a:spcAft>
                          <a:spcPts val="432"/>
                        </a:spcAft>
                        <a:buClrTx/>
                        <a:buSzTx/>
                        <a:buFont typeface="Arial" charset="0"/>
                        <a:buNone/>
                        <a:tabLst/>
                      </a:pPr>
                      <a:r>
                        <a:rPr kumimoji="0" lang="en-US" sz="1600" b="0" u="none" strike="noStrike" cap="none" normalizeH="0" baseline="0" dirty="0">
                          <a:ln>
                            <a:noFill/>
                          </a:ln>
                          <a:solidFill>
                            <a:schemeClr val="tx1"/>
                          </a:solidFill>
                          <a:effectLst/>
                          <a:latin typeface="+mn-lt"/>
                        </a:rPr>
                        <a:t>Possibly, for high-risk disease</a:t>
                      </a:r>
                    </a:p>
                  </a:txBody>
                  <a:tcPr marL="91425" marR="91425" marT="45722" marB="45722" anchor="ctr" horzOverflow="overflow">
                    <a:lnB w="12700" cap="flat" cmpd="sng" algn="ctr">
                      <a:solidFill>
                        <a:schemeClr val="tx2"/>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90000"/>
                        </a:lnSpc>
                        <a:spcBef>
                          <a:spcPct val="20000"/>
                        </a:spcBef>
                        <a:spcAft>
                          <a:spcPct val="0"/>
                        </a:spcAft>
                        <a:buClrTx/>
                        <a:buSzTx/>
                        <a:buFont typeface="Arial" charset="0"/>
                        <a:buNone/>
                        <a:tabLst/>
                      </a:pPr>
                      <a:r>
                        <a:rPr kumimoji="0" lang="en-US" sz="1600" b="0" u="none" strike="noStrike" cap="none" normalizeH="0" baseline="0" dirty="0">
                          <a:ln>
                            <a:noFill/>
                          </a:ln>
                          <a:solidFill>
                            <a:schemeClr val="tx1"/>
                          </a:solidFill>
                          <a:effectLst/>
                          <a:latin typeface="+mn-lt"/>
                        </a:rPr>
                        <a:t>Yes</a:t>
                      </a:r>
                      <a:endParaRPr kumimoji="0" lang="en-US" sz="1600" b="0" i="0" u="none" strike="noStrike" cap="none" normalizeH="0" baseline="0" dirty="0">
                        <a:ln>
                          <a:noFill/>
                        </a:ln>
                        <a:solidFill>
                          <a:schemeClr val="tx1"/>
                        </a:solidFill>
                        <a:effectLst/>
                        <a:latin typeface="+mn-lt"/>
                        <a:ea typeface="MS PGothic" charset="0"/>
                        <a:cs typeface="Geneva" charset="0"/>
                      </a:endParaRPr>
                    </a:p>
                  </a:txBody>
                  <a:tcPr marL="91425" marR="91425" marT="45722" marB="45722" anchor="ctr" horzOverflow="overflow">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
        <p:nvSpPr>
          <p:cNvPr id="10" name="Rectangle 9">
            <a:extLst>
              <a:ext uri="{FF2B5EF4-FFF2-40B4-BE49-F238E27FC236}">
                <a16:creationId xmlns:a16="http://schemas.microsoft.com/office/drawing/2014/main" id="{34533161-B373-FAC8-1385-C91A16D5B645}"/>
              </a:ext>
            </a:extLst>
          </p:cNvPr>
          <p:cNvSpPr/>
          <p:nvPr/>
        </p:nvSpPr>
        <p:spPr bwMode="auto">
          <a:xfrm>
            <a:off x="713673" y="4837496"/>
            <a:ext cx="10764653" cy="77832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161616"/>
              </a:buClr>
              <a:buSzTx/>
              <a:buFontTx/>
              <a:buNone/>
              <a:tabLst/>
              <a:defRPr/>
            </a:pPr>
            <a:r>
              <a:rPr kumimoji="0" lang="en-US" sz="1400" b="0" i="0" u="none" strike="noStrike" kern="1200" cap="none" spc="0" normalizeH="0" baseline="0" noProof="0" dirty="0">
                <a:ln>
                  <a:noFill/>
                </a:ln>
                <a:solidFill>
                  <a:srgbClr val="F9F3D9"/>
                </a:solidFill>
                <a:effectLst/>
                <a:uLnTx/>
                <a:uFillTx/>
                <a:latin typeface="Poppins"/>
                <a:ea typeface="+mn-ea"/>
                <a:cs typeface="+mn-cs"/>
              </a:rPr>
              <a:t>SLiM-CRAB: ≥60% plasma cells, FLC ratio ≥100, &gt;1 lesion on MRI (≥5 mm), elevated calcium (&gt;11.5 mg/dL), renal insufficiency (creatinine &gt;2 mg/dL or creatinine clearance &lt;40 mL/min), anemia (hemoglobin </a:t>
            </a:r>
            <a:br>
              <a:rPr kumimoji="0" lang="en-US" sz="1400" b="0" i="0" u="none" strike="noStrike" kern="1200" cap="none" spc="0" normalizeH="0" baseline="0" noProof="0" dirty="0">
                <a:ln>
                  <a:noFill/>
                </a:ln>
                <a:solidFill>
                  <a:srgbClr val="F9F3D9"/>
                </a:solidFill>
                <a:effectLst/>
                <a:uLnTx/>
                <a:uFillTx/>
                <a:latin typeface="Poppins"/>
                <a:ea typeface="+mn-ea"/>
                <a:cs typeface="+mn-cs"/>
              </a:rPr>
            </a:br>
            <a:r>
              <a:rPr kumimoji="0" lang="en-US" sz="1400" b="0" i="0" u="none" strike="noStrike" kern="1200" cap="none" spc="0" normalizeH="0" baseline="0" noProof="0" dirty="0">
                <a:ln>
                  <a:noFill/>
                </a:ln>
                <a:solidFill>
                  <a:srgbClr val="F9F3D9"/>
                </a:solidFill>
                <a:effectLst/>
                <a:uLnTx/>
                <a:uFillTx/>
                <a:latin typeface="Poppins"/>
                <a:ea typeface="+mn-ea"/>
                <a:cs typeface="+mn-cs"/>
              </a:rPr>
              <a:t>&lt;10 g/dL or 2 g/dL less than normal), presence of bone lesions</a:t>
            </a:r>
          </a:p>
        </p:txBody>
      </p:sp>
      <p:sp>
        <p:nvSpPr>
          <p:cNvPr id="3" name="Rectangle 2">
            <a:extLst>
              <a:ext uri="{FF2B5EF4-FFF2-40B4-BE49-F238E27FC236}">
                <a16:creationId xmlns:a16="http://schemas.microsoft.com/office/drawing/2014/main" id="{4766554D-75F6-B8EC-9B32-F7F84CA5D959}"/>
              </a:ext>
            </a:extLst>
          </p:cNvPr>
          <p:cNvSpPr/>
          <p:nvPr/>
        </p:nvSpPr>
        <p:spPr>
          <a:xfrm>
            <a:off x="3310577" y="1333501"/>
            <a:ext cx="2989545" cy="3100852"/>
          </a:xfrm>
          <a:prstGeom prst="rect">
            <a:avLst/>
          </a:prstGeom>
          <a:noFill/>
          <a:ln w="381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Tree>
    <p:extLst>
      <p:ext uri="{BB962C8B-B14F-4D97-AF65-F5344CB8AC3E}">
        <p14:creationId xmlns:p14="http://schemas.microsoft.com/office/powerpoint/2010/main" val="18357510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6CB63-8769-BBDD-0032-C864776506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F44247-F9C8-469C-1B0E-CF00260A4684}"/>
              </a:ext>
            </a:extLst>
          </p:cNvPr>
          <p:cNvSpPr>
            <a:spLocks noGrp="1"/>
          </p:cNvSpPr>
          <p:nvPr>
            <p:ph type="title"/>
          </p:nvPr>
        </p:nvSpPr>
        <p:spPr>
          <a:xfrm>
            <a:off x="231078" y="531006"/>
            <a:ext cx="11740260" cy="502445"/>
          </a:xfrm>
        </p:spPr>
        <p:txBody>
          <a:bodyPr/>
          <a:lstStyle/>
          <a:p>
            <a:r>
              <a:rPr lang="en-US" dirty="0"/>
              <a:t>Diagnostic Criteria for Plasma Cell Disorders </a:t>
            </a:r>
          </a:p>
        </p:txBody>
      </p:sp>
      <p:sp>
        <p:nvSpPr>
          <p:cNvPr id="10" name="Rectangle 9">
            <a:extLst>
              <a:ext uri="{FF2B5EF4-FFF2-40B4-BE49-F238E27FC236}">
                <a16:creationId xmlns:a16="http://schemas.microsoft.com/office/drawing/2014/main" id="{0B501113-72C8-A2E4-C9E3-E6EF4DA5563B}"/>
              </a:ext>
            </a:extLst>
          </p:cNvPr>
          <p:cNvSpPr/>
          <p:nvPr/>
        </p:nvSpPr>
        <p:spPr bwMode="auto">
          <a:xfrm>
            <a:off x="713672" y="4838700"/>
            <a:ext cx="10764653" cy="77832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161616"/>
              </a:buClr>
              <a:buSzTx/>
              <a:buFontTx/>
              <a:buNone/>
              <a:tabLst/>
              <a:defRPr/>
            </a:pPr>
            <a:r>
              <a:rPr kumimoji="0" lang="en-US" sz="1400" b="0" i="0" u="none" strike="noStrike" kern="1200" cap="none" spc="0" normalizeH="0" baseline="0" noProof="0" dirty="0">
                <a:ln>
                  <a:noFill/>
                </a:ln>
                <a:solidFill>
                  <a:srgbClr val="F9F3D9"/>
                </a:solidFill>
                <a:effectLst/>
                <a:uLnTx/>
                <a:uFillTx/>
                <a:latin typeface="Poppins"/>
                <a:ea typeface="+mn-ea"/>
                <a:cs typeface="+mn-cs"/>
              </a:rPr>
              <a:t>SLiM-CRAB: ≥60% plasma cells, FLC ratio ≥100, &gt;1 lesion on MRI (≥5 mm), elevated calcium (&gt;11.5 mg/dL), renal insufficiency (creatinine &gt;2 mg/dL or creatinine clearance &lt;40 mL/min), anemia (hemoglobin </a:t>
            </a:r>
            <a:br>
              <a:rPr kumimoji="0" lang="en-US" sz="1400" b="0" i="0" u="none" strike="noStrike" kern="1200" cap="none" spc="0" normalizeH="0" baseline="0" noProof="0" dirty="0">
                <a:ln>
                  <a:noFill/>
                </a:ln>
                <a:solidFill>
                  <a:srgbClr val="F9F3D9"/>
                </a:solidFill>
                <a:effectLst/>
                <a:uLnTx/>
                <a:uFillTx/>
                <a:latin typeface="Poppins"/>
                <a:ea typeface="+mn-ea"/>
                <a:cs typeface="+mn-cs"/>
              </a:rPr>
            </a:br>
            <a:r>
              <a:rPr kumimoji="0" lang="en-US" sz="1400" b="0" i="0" u="none" strike="noStrike" kern="1200" cap="none" spc="0" normalizeH="0" baseline="0" noProof="0" dirty="0">
                <a:ln>
                  <a:noFill/>
                </a:ln>
                <a:solidFill>
                  <a:srgbClr val="F9F3D9"/>
                </a:solidFill>
                <a:effectLst/>
                <a:uLnTx/>
                <a:uFillTx/>
                <a:latin typeface="Poppins"/>
                <a:ea typeface="+mn-ea"/>
                <a:cs typeface="+mn-cs"/>
              </a:rPr>
              <a:t>&lt;10 g/dL or 2 g/dL less than normal), presence of bone lesions</a:t>
            </a:r>
          </a:p>
        </p:txBody>
      </p:sp>
      <p:graphicFrame>
        <p:nvGraphicFramePr>
          <p:cNvPr id="7" name="Group 1067">
            <a:extLst>
              <a:ext uri="{FF2B5EF4-FFF2-40B4-BE49-F238E27FC236}">
                <a16:creationId xmlns:a16="http://schemas.microsoft.com/office/drawing/2014/main" id="{DE4CECCE-7545-E770-8643-0062FCCDBF11}"/>
              </a:ext>
            </a:extLst>
          </p:cNvPr>
          <p:cNvGraphicFramePr>
            <a:graphicFrameLocks noGrp="1"/>
          </p:cNvGraphicFramePr>
          <p:nvPr/>
        </p:nvGraphicFramePr>
        <p:xfrm>
          <a:off x="713673" y="1333500"/>
          <a:ext cx="10764653" cy="3100852"/>
        </p:xfrm>
        <a:graphic>
          <a:graphicData uri="http://schemas.openxmlformats.org/drawingml/2006/table">
            <a:tbl>
              <a:tblPr>
                <a:tableStyleId>{D03447BB-5D67-496B-8E87-E561075AD55C}</a:tableStyleId>
              </a:tblPr>
              <a:tblGrid>
                <a:gridCol w="2597098">
                  <a:extLst>
                    <a:ext uri="{9D8B030D-6E8A-4147-A177-3AD203B41FA5}">
                      <a16:colId xmlns:a16="http://schemas.microsoft.com/office/drawing/2014/main" val="20000"/>
                    </a:ext>
                  </a:extLst>
                </a:gridCol>
                <a:gridCol w="3026840">
                  <a:extLst>
                    <a:ext uri="{9D8B030D-6E8A-4147-A177-3AD203B41FA5}">
                      <a16:colId xmlns:a16="http://schemas.microsoft.com/office/drawing/2014/main" val="20001"/>
                    </a:ext>
                  </a:extLst>
                </a:gridCol>
                <a:gridCol w="2554623">
                  <a:extLst>
                    <a:ext uri="{9D8B030D-6E8A-4147-A177-3AD203B41FA5}">
                      <a16:colId xmlns:a16="http://schemas.microsoft.com/office/drawing/2014/main" val="20002"/>
                    </a:ext>
                  </a:extLst>
                </a:gridCol>
                <a:gridCol w="2586092">
                  <a:extLst>
                    <a:ext uri="{9D8B030D-6E8A-4147-A177-3AD203B41FA5}">
                      <a16:colId xmlns:a16="http://schemas.microsoft.com/office/drawing/2014/main" val="20003"/>
                    </a:ext>
                  </a:extLst>
                </a:gridCol>
              </a:tblGrid>
              <a:tr h="432516">
                <a:tc>
                  <a:txBody>
                    <a:bodyPr/>
                    <a:lstStyle/>
                    <a:p>
                      <a:pPr marL="0" marR="0" lvl="0" indent="0" algn="l" defTabSz="914400" rtl="0" eaLnBrk="1" fontAlgn="base" latinLnBrk="0" hangingPunct="1">
                        <a:lnSpc>
                          <a:spcPct val="90000"/>
                        </a:lnSpc>
                        <a:spcBef>
                          <a:spcPct val="20000"/>
                        </a:spcBef>
                        <a:spcAft>
                          <a:spcPct val="0"/>
                        </a:spcAft>
                        <a:buClrTx/>
                        <a:buSzTx/>
                        <a:buFont typeface="Arial" charset="0"/>
                        <a:buNone/>
                        <a:tabLst/>
                      </a:pPr>
                      <a:r>
                        <a:rPr kumimoji="0" lang="en-US" sz="1600" b="1" u="none" strike="noStrike" cap="none" normalizeH="0" baseline="0" dirty="0">
                          <a:ln>
                            <a:noFill/>
                          </a:ln>
                          <a:solidFill>
                            <a:schemeClr val="bg2"/>
                          </a:solidFill>
                          <a:effectLst/>
                          <a:latin typeface="+mn-lt"/>
                        </a:rPr>
                        <a:t>Condition</a:t>
                      </a:r>
                      <a:endParaRPr kumimoji="0" lang="en-US" sz="1600" b="1" i="0" u="none" strike="noStrike" cap="none" normalizeH="0" baseline="0" dirty="0">
                        <a:ln>
                          <a:noFill/>
                        </a:ln>
                        <a:solidFill>
                          <a:schemeClr val="bg2"/>
                        </a:solidFill>
                        <a:effectLst/>
                        <a:latin typeface="+mn-lt"/>
                        <a:ea typeface="MS PGothic" charset="0"/>
                        <a:cs typeface="Geneva" charset="0"/>
                      </a:endParaRPr>
                    </a:p>
                  </a:txBody>
                  <a:tcPr marL="91425" marR="91425" marT="45722" marB="45722" anchor="ctr" horzOverflow="overflow">
                    <a:solidFill>
                      <a:schemeClr val="accent1"/>
                    </a:solidFill>
                  </a:tcPr>
                </a:tc>
                <a:tc>
                  <a:txBody>
                    <a:bodyPr/>
                    <a:lstStyle/>
                    <a:p>
                      <a:pPr marL="0" marR="0" lvl="0" indent="0" algn="ctr" defTabSz="914400" rtl="0" eaLnBrk="1" fontAlgn="base" latinLnBrk="0" hangingPunct="1">
                        <a:lnSpc>
                          <a:spcPct val="90000"/>
                        </a:lnSpc>
                        <a:spcBef>
                          <a:spcPct val="0"/>
                        </a:spcBef>
                        <a:spcAft>
                          <a:spcPct val="0"/>
                        </a:spcAft>
                        <a:buClrTx/>
                        <a:buSzTx/>
                        <a:buFont typeface="Arial" charset="0"/>
                        <a:buNone/>
                        <a:tabLst/>
                      </a:pPr>
                      <a:r>
                        <a:rPr kumimoji="0" lang="en-US" sz="1600" b="1" u="none" strike="noStrike" cap="none" normalizeH="0" baseline="0" dirty="0">
                          <a:ln>
                            <a:noFill/>
                          </a:ln>
                          <a:solidFill>
                            <a:schemeClr val="bg2"/>
                          </a:solidFill>
                          <a:effectLst/>
                          <a:latin typeface="+mn-lt"/>
                        </a:rPr>
                        <a:t>Monoclonal Gammopathy </a:t>
                      </a:r>
                      <a:br>
                        <a:rPr kumimoji="0" lang="en-US" sz="1600" b="1" u="none" strike="noStrike" cap="none" normalizeH="0" baseline="0" dirty="0">
                          <a:ln>
                            <a:noFill/>
                          </a:ln>
                          <a:solidFill>
                            <a:schemeClr val="bg2"/>
                          </a:solidFill>
                          <a:effectLst/>
                          <a:latin typeface="+mn-lt"/>
                        </a:rPr>
                      </a:br>
                      <a:r>
                        <a:rPr kumimoji="0" lang="en-US" sz="1600" b="1" u="none" strike="noStrike" cap="none" normalizeH="0" baseline="0" dirty="0">
                          <a:ln>
                            <a:noFill/>
                          </a:ln>
                          <a:solidFill>
                            <a:schemeClr val="bg2"/>
                          </a:solidFill>
                          <a:effectLst/>
                          <a:latin typeface="+mn-lt"/>
                        </a:rPr>
                        <a:t>of Undetermined </a:t>
                      </a:r>
                      <a:br>
                        <a:rPr kumimoji="0" lang="en-US" sz="1600" b="1" u="none" strike="noStrike" cap="none" normalizeH="0" baseline="0" dirty="0">
                          <a:ln>
                            <a:noFill/>
                          </a:ln>
                          <a:solidFill>
                            <a:schemeClr val="bg2"/>
                          </a:solidFill>
                          <a:effectLst/>
                          <a:latin typeface="+mn-lt"/>
                        </a:rPr>
                      </a:br>
                      <a:r>
                        <a:rPr kumimoji="0" lang="en-US" sz="1600" b="1" u="none" strike="noStrike" cap="none" normalizeH="0" baseline="0" dirty="0">
                          <a:ln>
                            <a:noFill/>
                          </a:ln>
                          <a:solidFill>
                            <a:schemeClr val="bg2"/>
                          </a:solidFill>
                          <a:effectLst/>
                          <a:latin typeface="+mn-lt"/>
                        </a:rPr>
                        <a:t>Significance (MGUS)</a:t>
                      </a:r>
                    </a:p>
                  </a:txBody>
                  <a:tcPr marL="91425" marR="91425" marT="45722" marB="45722" anchor="ctr" horzOverflow="overflow">
                    <a:solidFill>
                      <a:schemeClr val="accent1"/>
                    </a:solidFill>
                  </a:tcPr>
                </a:tc>
                <a:tc>
                  <a:txBody>
                    <a:bodyPr/>
                    <a:lstStyle/>
                    <a:p>
                      <a:pPr marL="0" marR="0" lvl="0" indent="0" algn="ctr" defTabSz="914400" rtl="0" eaLnBrk="1" fontAlgn="base" latinLnBrk="0" hangingPunct="1">
                        <a:lnSpc>
                          <a:spcPct val="90000"/>
                        </a:lnSpc>
                        <a:spcBef>
                          <a:spcPct val="0"/>
                        </a:spcBef>
                        <a:spcAft>
                          <a:spcPct val="0"/>
                        </a:spcAft>
                        <a:buClrTx/>
                        <a:buSzTx/>
                        <a:buFont typeface="Arial" charset="0"/>
                        <a:buNone/>
                        <a:tabLst/>
                        <a:defRPr/>
                      </a:pPr>
                      <a:r>
                        <a:rPr kumimoji="0" lang="en-US" sz="1600" b="1" u="none" strike="noStrike" cap="none" normalizeH="0" baseline="0" dirty="0">
                          <a:ln>
                            <a:noFill/>
                          </a:ln>
                          <a:solidFill>
                            <a:schemeClr val="bg2"/>
                          </a:solidFill>
                          <a:effectLst/>
                          <a:latin typeface="+mn-lt"/>
                        </a:rPr>
                        <a:t>Smoldering Multiple Myeloma (SMM)</a:t>
                      </a:r>
                      <a:endParaRPr kumimoji="0" lang="en-US" sz="1600" b="0" u="none" strike="noStrike" cap="none" normalizeH="0" baseline="0" dirty="0">
                        <a:ln>
                          <a:noFill/>
                        </a:ln>
                        <a:solidFill>
                          <a:schemeClr val="bg2"/>
                        </a:solidFill>
                        <a:effectLst/>
                        <a:latin typeface="+mn-lt"/>
                      </a:endParaRPr>
                    </a:p>
                  </a:txBody>
                  <a:tcPr marL="91425" marR="91425" marT="45722" marB="45722" anchor="ctr" horzOverflow="overflow">
                    <a:solidFill>
                      <a:schemeClr val="accent1"/>
                    </a:solidFill>
                  </a:tcPr>
                </a:tc>
                <a:tc>
                  <a:txBody>
                    <a:bodyPr/>
                    <a:lstStyle/>
                    <a:p>
                      <a:pPr marL="0" marR="0" lvl="0" indent="0" algn="ctr" defTabSz="914400" rtl="0" eaLnBrk="1" fontAlgn="base" latinLnBrk="0" hangingPunct="1">
                        <a:lnSpc>
                          <a:spcPct val="90000"/>
                        </a:lnSpc>
                        <a:spcBef>
                          <a:spcPct val="20000"/>
                        </a:spcBef>
                        <a:spcAft>
                          <a:spcPct val="0"/>
                        </a:spcAft>
                        <a:buClrTx/>
                        <a:buSzTx/>
                        <a:buFont typeface="Arial" charset="0"/>
                        <a:buNone/>
                        <a:tabLst/>
                      </a:pPr>
                      <a:r>
                        <a:rPr kumimoji="0" lang="en-US" sz="1600" b="1" u="none" strike="noStrike" cap="none" normalizeH="0" baseline="0" dirty="0">
                          <a:ln>
                            <a:noFill/>
                          </a:ln>
                          <a:solidFill>
                            <a:schemeClr val="bg2"/>
                          </a:solidFill>
                          <a:effectLst/>
                          <a:latin typeface="+mn-lt"/>
                        </a:rPr>
                        <a:t>Active Multiple Myeloma</a:t>
                      </a:r>
                      <a:endParaRPr kumimoji="0" lang="en-US" sz="1600" b="1" i="0" u="none" strike="noStrike" cap="none" normalizeH="0" baseline="30000" dirty="0">
                        <a:ln>
                          <a:noFill/>
                        </a:ln>
                        <a:solidFill>
                          <a:schemeClr val="bg2"/>
                        </a:solidFill>
                        <a:effectLst/>
                        <a:latin typeface="+mn-lt"/>
                        <a:ea typeface="MS PGothic" charset="0"/>
                        <a:cs typeface="Geneva" charset="0"/>
                      </a:endParaRPr>
                    </a:p>
                  </a:txBody>
                  <a:tcPr marL="91425" marR="91425" marT="45722" marB="45722" anchor="ctr" horzOverflow="overflow">
                    <a:solidFill>
                      <a:schemeClr val="accent1"/>
                    </a:solidFill>
                  </a:tcPr>
                </a:tc>
                <a:extLst>
                  <a:ext uri="{0D108BD9-81ED-4DB2-BD59-A6C34878D82A}">
                    <a16:rowId xmlns:a16="http://schemas.microsoft.com/office/drawing/2014/main" val="10000"/>
                  </a:ext>
                </a:extLst>
              </a:tr>
              <a:tr h="382126">
                <a:tc>
                  <a:txBody>
                    <a:bodyPr/>
                    <a:lstStyle/>
                    <a:p>
                      <a:pPr marL="0" marR="0" lvl="0" indent="0" algn="l" defTabSz="914400" rtl="0" eaLnBrk="1" fontAlgn="base" latinLnBrk="0" hangingPunct="1">
                        <a:lnSpc>
                          <a:spcPct val="90000"/>
                        </a:lnSpc>
                        <a:spcBef>
                          <a:spcPct val="20000"/>
                        </a:spcBef>
                        <a:spcAft>
                          <a:spcPct val="0"/>
                        </a:spcAft>
                        <a:buClrTx/>
                        <a:buSzTx/>
                        <a:buFont typeface="Arial" charset="0"/>
                        <a:buNone/>
                        <a:tabLst/>
                      </a:pPr>
                      <a:r>
                        <a:rPr kumimoji="0" lang="en-US" sz="1600" b="0" u="none" strike="noStrike" cap="none" normalizeH="0" baseline="0" dirty="0">
                          <a:ln>
                            <a:noFill/>
                          </a:ln>
                          <a:solidFill>
                            <a:schemeClr val="tx1"/>
                          </a:solidFill>
                          <a:effectLst/>
                          <a:latin typeface="+mn-lt"/>
                        </a:rPr>
                        <a:t>Clonal plasma cells in bone marrow, %</a:t>
                      </a:r>
                      <a:endParaRPr kumimoji="0" lang="en-US" sz="1600" b="0" i="0" u="none" strike="noStrike" cap="none" normalizeH="0" baseline="0" dirty="0">
                        <a:ln>
                          <a:noFill/>
                        </a:ln>
                        <a:solidFill>
                          <a:schemeClr val="tx1"/>
                        </a:solidFill>
                        <a:effectLst/>
                        <a:latin typeface="+mn-lt"/>
                        <a:ea typeface="MS PGothic" charset="0"/>
                        <a:cs typeface="Geneva" charset="0"/>
                      </a:endParaRPr>
                    </a:p>
                  </a:txBody>
                  <a:tcPr marL="91425" marR="91425" marT="45722" marB="45722" anchor="ctr" horzOverflow="overflow">
                    <a:solidFill>
                      <a:schemeClr val="bg2"/>
                    </a:solidFill>
                  </a:tcPr>
                </a:tc>
                <a:tc>
                  <a:txBody>
                    <a:bodyPr/>
                    <a:lstStyle/>
                    <a:p>
                      <a:pPr marL="0" marR="0" lvl="0" indent="0" algn="ctr" defTabSz="914400" rtl="0" eaLnBrk="1" fontAlgn="base" latinLnBrk="0" hangingPunct="1">
                        <a:lnSpc>
                          <a:spcPct val="90000"/>
                        </a:lnSpc>
                        <a:spcBef>
                          <a:spcPct val="20000"/>
                        </a:spcBef>
                        <a:spcAft>
                          <a:spcPct val="0"/>
                        </a:spcAft>
                        <a:buClrTx/>
                        <a:buSzTx/>
                        <a:buFont typeface="Arial" charset="0"/>
                        <a:buNone/>
                        <a:tabLst/>
                      </a:pPr>
                      <a:r>
                        <a:rPr kumimoji="0" lang="en-US" sz="1600" b="0" u="none" strike="noStrike" cap="none" normalizeH="0" baseline="0" dirty="0">
                          <a:ln>
                            <a:noFill/>
                          </a:ln>
                          <a:solidFill>
                            <a:schemeClr val="tx1"/>
                          </a:solidFill>
                          <a:effectLst/>
                          <a:latin typeface="+mn-lt"/>
                        </a:rPr>
                        <a:t>&lt;10</a:t>
                      </a:r>
                      <a:endParaRPr kumimoji="0" lang="en-US" sz="1600" b="0" i="0" u="none" strike="noStrike" cap="none" normalizeH="0" baseline="0" dirty="0">
                        <a:ln>
                          <a:noFill/>
                        </a:ln>
                        <a:solidFill>
                          <a:schemeClr val="tx1"/>
                        </a:solidFill>
                        <a:effectLst/>
                        <a:latin typeface="+mn-lt"/>
                        <a:ea typeface="MS PGothic" charset="0"/>
                        <a:cs typeface="Geneva" charset="0"/>
                      </a:endParaRPr>
                    </a:p>
                  </a:txBody>
                  <a:tcPr marL="91425" marR="91425" marT="45722" marB="45722" anchor="ctr" horzOverflow="overflow">
                    <a:solidFill>
                      <a:schemeClr val="bg2"/>
                    </a:solidFill>
                  </a:tcPr>
                </a:tc>
                <a:tc>
                  <a:txBody>
                    <a:bodyPr/>
                    <a:lstStyle/>
                    <a:p>
                      <a:pPr marL="0" marR="0" lvl="0" indent="0" algn="ctr" defTabSz="914400" rtl="0" eaLnBrk="1" fontAlgn="base" latinLnBrk="0" hangingPunct="1">
                        <a:lnSpc>
                          <a:spcPct val="90000"/>
                        </a:lnSpc>
                        <a:spcBef>
                          <a:spcPct val="20000"/>
                        </a:spcBef>
                        <a:spcAft>
                          <a:spcPct val="0"/>
                        </a:spcAft>
                        <a:buClrTx/>
                        <a:buSzTx/>
                        <a:buFont typeface="Arial" charset="0"/>
                        <a:buNone/>
                        <a:tabLst/>
                      </a:pPr>
                      <a:r>
                        <a:rPr kumimoji="0" lang="en-US" sz="1600" b="0" u="none" strike="noStrike" cap="none" normalizeH="0" baseline="0" dirty="0">
                          <a:ln>
                            <a:noFill/>
                          </a:ln>
                          <a:solidFill>
                            <a:schemeClr val="tx1"/>
                          </a:solidFill>
                          <a:effectLst/>
                          <a:latin typeface="+mn-lt"/>
                        </a:rPr>
                        <a:t>10-59</a:t>
                      </a:r>
                      <a:endParaRPr kumimoji="0" lang="en-US" sz="1600" b="0" i="0" u="none" strike="noStrike" cap="none" normalizeH="0" baseline="0" dirty="0">
                        <a:ln>
                          <a:noFill/>
                        </a:ln>
                        <a:solidFill>
                          <a:schemeClr val="tx1"/>
                        </a:solidFill>
                        <a:effectLst/>
                        <a:latin typeface="+mn-lt"/>
                        <a:ea typeface="MS PGothic" charset="0"/>
                        <a:cs typeface="Geneva" charset="0"/>
                      </a:endParaRPr>
                    </a:p>
                  </a:txBody>
                  <a:tcPr marL="91425" marR="91425" marT="45722" marB="45722" anchor="ctr" horzOverflow="overflow">
                    <a:solidFill>
                      <a:schemeClr val="bg2"/>
                    </a:solidFill>
                  </a:tcPr>
                </a:tc>
                <a:tc>
                  <a:txBody>
                    <a:bodyPr/>
                    <a:lstStyle/>
                    <a:p>
                      <a:pPr marL="0" marR="0" lvl="0" indent="0" algn="ctr" defTabSz="914400" rtl="0" eaLnBrk="1" fontAlgn="base" latinLnBrk="0" hangingPunct="1">
                        <a:lnSpc>
                          <a:spcPct val="90000"/>
                        </a:lnSpc>
                        <a:spcBef>
                          <a:spcPct val="20000"/>
                        </a:spcBef>
                        <a:spcAft>
                          <a:spcPct val="0"/>
                        </a:spcAft>
                        <a:buClrTx/>
                        <a:buSzTx/>
                        <a:buFont typeface="Arial" charset="0"/>
                        <a:buNone/>
                        <a:tabLst/>
                      </a:pPr>
                      <a:r>
                        <a:rPr kumimoji="0" lang="en-US" sz="1600" b="0" u="none" strike="noStrike" cap="none" normalizeH="0" baseline="0" dirty="0">
                          <a:ln>
                            <a:noFill/>
                          </a:ln>
                          <a:solidFill>
                            <a:schemeClr val="tx1"/>
                          </a:solidFill>
                          <a:effectLst/>
                          <a:latin typeface="+mn-lt"/>
                        </a:rPr>
                        <a:t>≥10</a:t>
                      </a:r>
                      <a:endParaRPr kumimoji="0" lang="en-US" sz="1600" b="0" i="0" u="none" strike="noStrike" cap="none" normalizeH="0" baseline="0" dirty="0">
                        <a:ln>
                          <a:noFill/>
                        </a:ln>
                        <a:solidFill>
                          <a:schemeClr val="tx1"/>
                        </a:solidFill>
                        <a:effectLst/>
                        <a:latin typeface="+mn-lt"/>
                        <a:ea typeface="MS PGothic" charset="0"/>
                        <a:cs typeface="Geneva" charset="0"/>
                      </a:endParaRPr>
                    </a:p>
                  </a:txBody>
                  <a:tcPr marL="91425" marR="91425" marT="45722" marB="45722" anchor="ctr" horzOverflow="overflow">
                    <a:solidFill>
                      <a:schemeClr val="bg2"/>
                    </a:solidFill>
                  </a:tcPr>
                </a:tc>
                <a:extLst>
                  <a:ext uri="{0D108BD9-81ED-4DB2-BD59-A6C34878D82A}">
                    <a16:rowId xmlns:a16="http://schemas.microsoft.com/office/drawing/2014/main" val="10001"/>
                  </a:ext>
                </a:extLst>
              </a:tr>
              <a:tr h="382126">
                <a:tc>
                  <a:txBody>
                    <a:bodyPr/>
                    <a:lstStyle/>
                    <a:p>
                      <a:pPr marL="0" marR="0" lvl="0" indent="0" algn="l" defTabSz="914400" rtl="0" eaLnBrk="1" fontAlgn="base" latinLnBrk="0" hangingPunct="1">
                        <a:lnSpc>
                          <a:spcPct val="90000"/>
                        </a:lnSpc>
                        <a:spcBef>
                          <a:spcPct val="20000"/>
                        </a:spcBef>
                        <a:spcAft>
                          <a:spcPct val="0"/>
                        </a:spcAft>
                        <a:buClrTx/>
                        <a:buSzTx/>
                        <a:buFont typeface="Arial" charset="0"/>
                        <a:buNone/>
                        <a:tabLst/>
                      </a:pPr>
                      <a:r>
                        <a:rPr kumimoji="0" lang="en-US" sz="1600" b="0" u="none" strike="noStrike" cap="none" normalizeH="0" baseline="0" dirty="0">
                          <a:ln>
                            <a:noFill/>
                          </a:ln>
                          <a:solidFill>
                            <a:schemeClr val="tx1"/>
                          </a:solidFill>
                          <a:effectLst/>
                          <a:latin typeface="+mn-lt"/>
                        </a:rPr>
                        <a:t>Presence of myeloma-defining events?</a:t>
                      </a:r>
                      <a:endParaRPr kumimoji="0" lang="en-US" sz="1600" b="0" i="0" u="none" strike="noStrike" cap="none" normalizeH="0" baseline="0" dirty="0">
                        <a:ln>
                          <a:noFill/>
                        </a:ln>
                        <a:solidFill>
                          <a:schemeClr val="tx1"/>
                        </a:solidFill>
                        <a:effectLst/>
                        <a:latin typeface="+mn-lt"/>
                        <a:ea typeface="MS PGothic" charset="0"/>
                        <a:cs typeface="Geneva" charset="0"/>
                      </a:endParaRPr>
                    </a:p>
                  </a:txBody>
                  <a:tcPr marL="91425" marR="91425" marT="45722" marB="45722" anchor="ctr" horzOverflow="overflow">
                    <a:solidFill>
                      <a:schemeClr val="bg1"/>
                    </a:solidFill>
                  </a:tcPr>
                </a:tc>
                <a:tc>
                  <a:txBody>
                    <a:bodyPr/>
                    <a:lstStyle/>
                    <a:p>
                      <a:pPr marL="0" marR="0" lvl="0" indent="0" algn="ctr" defTabSz="914400" rtl="0" eaLnBrk="1" fontAlgn="base" latinLnBrk="0" hangingPunct="1">
                        <a:lnSpc>
                          <a:spcPct val="90000"/>
                        </a:lnSpc>
                        <a:spcBef>
                          <a:spcPct val="20000"/>
                        </a:spcBef>
                        <a:spcAft>
                          <a:spcPct val="0"/>
                        </a:spcAft>
                        <a:buClrTx/>
                        <a:buSzTx/>
                        <a:buFont typeface="Arial" charset="0"/>
                        <a:buNone/>
                        <a:tabLst/>
                      </a:pPr>
                      <a:r>
                        <a:rPr kumimoji="0" lang="en-US" sz="1600" b="0" u="none" strike="noStrike" cap="none" normalizeH="0" baseline="0" dirty="0">
                          <a:ln>
                            <a:noFill/>
                          </a:ln>
                          <a:solidFill>
                            <a:schemeClr val="tx1"/>
                          </a:solidFill>
                          <a:effectLst/>
                          <a:latin typeface="+mn-lt"/>
                        </a:rPr>
                        <a:t>None</a:t>
                      </a:r>
                      <a:endParaRPr kumimoji="0" lang="en-US" sz="1600" b="0" i="0" u="none" strike="noStrike" cap="none" normalizeH="0" baseline="0" dirty="0">
                        <a:ln>
                          <a:noFill/>
                        </a:ln>
                        <a:solidFill>
                          <a:schemeClr val="tx1"/>
                        </a:solidFill>
                        <a:effectLst/>
                        <a:latin typeface="+mn-lt"/>
                        <a:ea typeface="MS PGothic" charset="0"/>
                        <a:cs typeface="Geneva" charset="0"/>
                      </a:endParaRPr>
                    </a:p>
                  </a:txBody>
                  <a:tcPr marL="91425" marR="91425" marT="45722" marB="45722" anchor="ctr" horzOverflow="overflow">
                    <a:solidFill>
                      <a:schemeClr val="bg1"/>
                    </a:solidFill>
                  </a:tcPr>
                </a:tc>
                <a:tc>
                  <a:txBody>
                    <a:bodyPr/>
                    <a:lstStyle/>
                    <a:p>
                      <a:pPr marL="0" marR="0" lvl="0" indent="0" algn="ctr" defTabSz="914400" rtl="0" eaLnBrk="1" fontAlgn="base" latinLnBrk="0" hangingPunct="1">
                        <a:lnSpc>
                          <a:spcPct val="90000"/>
                        </a:lnSpc>
                        <a:spcBef>
                          <a:spcPct val="20000"/>
                        </a:spcBef>
                        <a:spcAft>
                          <a:spcPct val="0"/>
                        </a:spcAft>
                        <a:buClrTx/>
                        <a:buSzTx/>
                        <a:buFont typeface="Arial" charset="0"/>
                        <a:buNone/>
                        <a:tabLst/>
                      </a:pPr>
                      <a:r>
                        <a:rPr kumimoji="0" lang="en-US" sz="1600" b="0" u="none" strike="noStrike" cap="none" normalizeH="0" baseline="0" dirty="0">
                          <a:ln>
                            <a:noFill/>
                          </a:ln>
                          <a:solidFill>
                            <a:schemeClr val="tx1"/>
                          </a:solidFill>
                          <a:effectLst/>
                          <a:latin typeface="+mn-lt"/>
                        </a:rPr>
                        <a:t>None</a:t>
                      </a:r>
                      <a:endParaRPr kumimoji="0" lang="en-US" sz="1600" b="0" i="0" u="none" strike="noStrike" cap="none" normalizeH="0" baseline="0" dirty="0">
                        <a:ln>
                          <a:noFill/>
                        </a:ln>
                        <a:solidFill>
                          <a:schemeClr val="tx1"/>
                        </a:solidFill>
                        <a:effectLst/>
                        <a:latin typeface="+mn-lt"/>
                        <a:ea typeface="MS PGothic" charset="0"/>
                        <a:cs typeface="Geneva" charset="0"/>
                      </a:endParaRPr>
                    </a:p>
                  </a:txBody>
                  <a:tcPr marL="91425" marR="91425" marT="45722" marB="45722" anchor="ctr" horzOverflow="overflow">
                    <a:solidFill>
                      <a:schemeClr val="bg1"/>
                    </a:solidFill>
                  </a:tcPr>
                </a:tc>
                <a:tc>
                  <a:txBody>
                    <a:bodyPr/>
                    <a:lstStyle/>
                    <a:p>
                      <a:pPr marL="0" marR="0" lvl="0" indent="0" algn="ctr" defTabSz="914400" rtl="0" eaLnBrk="1" fontAlgn="base" latinLnBrk="0" hangingPunct="1">
                        <a:lnSpc>
                          <a:spcPct val="90000"/>
                        </a:lnSpc>
                        <a:spcBef>
                          <a:spcPct val="20000"/>
                        </a:spcBef>
                        <a:spcAft>
                          <a:spcPct val="0"/>
                        </a:spcAft>
                        <a:buClrTx/>
                        <a:buSzTx/>
                        <a:buFont typeface="Arial" charset="0"/>
                        <a:buNone/>
                        <a:tabLst/>
                      </a:pPr>
                      <a:r>
                        <a:rPr kumimoji="0" lang="en-US" sz="1600" b="0" u="none" strike="noStrike" cap="none" normalizeH="0" baseline="0" dirty="0">
                          <a:ln>
                            <a:noFill/>
                          </a:ln>
                          <a:solidFill>
                            <a:schemeClr val="tx1"/>
                          </a:solidFill>
                          <a:effectLst/>
                          <a:latin typeface="+mn-lt"/>
                        </a:rPr>
                        <a:t>SLiM CRAB </a:t>
                      </a:r>
                      <a:endParaRPr kumimoji="0" lang="en-US" sz="1600" b="0" i="0" u="none" strike="noStrike" cap="none" normalizeH="0" baseline="0" dirty="0">
                        <a:ln>
                          <a:noFill/>
                        </a:ln>
                        <a:solidFill>
                          <a:schemeClr val="tx1"/>
                        </a:solidFill>
                        <a:effectLst/>
                        <a:latin typeface="+mn-lt"/>
                        <a:ea typeface="MS PGothic" charset="0"/>
                        <a:cs typeface="Geneva" charset="0"/>
                      </a:endParaRPr>
                    </a:p>
                  </a:txBody>
                  <a:tcPr marL="91425" marR="91425" marT="45722" marB="45722" anchor="ctr" horzOverflow="overflow">
                    <a:solidFill>
                      <a:schemeClr val="bg1"/>
                    </a:solidFill>
                  </a:tcPr>
                </a:tc>
                <a:extLst>
                  <a:ext uri="{0D108BD9-81ED-4DB2-BD59-A6C34878D82A}">
                    <a16:rowId xmlns:a16="http://schemas.microsoft.com/office/drawing/2014/main" val="10002"/>
                  </a:ext>
                </a:extLst>
              </a:tr>
              <a:tr h="432913">
                <a:tc>
                  <a:txBody>
                    <a:bodyPr/>
                    <a:lstStyle/>
                    <a:p>
                      <a:pPr marL="0" marR="0" lvl="0" indent="0" algn="l" defTabSz="914400" rtl="0" eaLnBrk="1" fontAlgn="base" latinLnBrk="0" hangingPunct="1">
                        <a:lnSpc>
                          <a:spcPct val="90000"/>
                        </a:lnSpc>
                        <a:spcBef>
                          <a:spcPct val="20000"/>
                        </a:spcBef>
                        <a:spcAft>
                          <a:spcPct val="0"/>
                        </a:spcAft>
                        <a:buClrTx/>
                        <a:buSzTx/>
                        <a:buFont typeface="Arial" charset="0"/>
                        <a:buNone/>
                        <a:tabLst/>
                      </a:pPr>
                      <a:r>
                        <a:rPr kumimoji="0" lang="en-US" sz="1600" b="0" u="none" strike="noStrike" cap="none" normalizeH="0" baseline="0" dirty="0">
                          <a:ln>
                            <a:noFill/>
                          </a:ln>
                          <a:solidFill>
                            <a:schemeClr val="tx1"/>
                          </a:solidFill>
                          <a:effectLst/>
                          <a:latin typeface="+mn-lt"/>
                        </a:rPr>
                        <a:t>Likelihood of progression to active myeloma</a:t>
                      </a:r>
                      <a:endParaRPr kumimoji="0" lang="en-US" sz="1600" b="0" i="0" u="none" strike="noStrike" cap="none" normalizeH="0" baseline="0" dirty="0">
                        <a:ln>
                          <a:noFill/>
                        </a:ln>
                        <a:solidFill>
                          <a:schemeClr val="tx1"/>
                        </a:solidFill>
                        <a:effectLst/>
                        <a:latin typeface="+mn-lt"/>
                        <a:ea typeface="MS PGothic" charset="0"/>
                        <a:cs typeface="Geneva" charset="0"/>
                      </a:endParaRPr>
                    </a:p>
                  </a:txBody>
                  <a:tcPr marL="91425" marR="91425" marT="45722" marB="45722" anchor="ctr" horzOverflow="overflow">
                    <a:solidFill>
                      <a:schemeClr val="bg2"/>
                    </a:solidFill>
                  </a:tcPr>
                </a:tc>
                <a:tc>
                  <a:txBody>
                    <a:bodyPr/>
                    <a:lstStyle/>
                    <a:p>
                      <a:pPr marL="0" marR="0" lvl="0" indent="0" algn="ctr" defTabSz="914400" rtl="0" eaLnBrk="1" fontAlgn="base" latinLnBrk="0" hangingPunct="1">
                        <a:lnSpc>
                          <a:spcPct val="90000"/>
                        </a:lnSpc>
                        <a:spcBef>
                          <a:spcPct val="20000"/>
                        </a:spcBef>
                        <a:spcAft>
                          <a:spcPct val="0"/>
                        </a:spcAft>
                        <a:buClrTx/>
                        <a:buSzTx/>
                        <a:buFont typeface="Arial" charset="0"/>
                        <a:buNone/>
                        <a:tabLst/>
                      </a:pPr>
                      <a:r>
                        <a:rPr kumimoji="0" lang="en-US" sz="1600" b="0" i="0" u="none" strike="noStrike" cap="none" normalizeH="0" baseline="0" dirty="0">
                          <a:ln>
                            <a:noFill/>
                          </a:ln>
                          <a:solidFill>
                            <a:schemeClr val="tx1"/>
                          </a:solidFill>
                          <a:effectLst/>
                          <a:latin typeface="+mn-lt"/>
                          <a:ea typeface="MS PGothic" charset="0"/>
                          <a:cs typeface="Geneva" charset="0"/>
                        </a:rPr>
                        <a:t>1% per yr</a:t>
                      </a:r>
                    </a:p>
                  </a:txBody>
                  <a:tcPr marL="91425" marR="91425" marT="45722" marB="45722" anchor="ctr" horzOverflow="overflow">
                    <a:solidFill>
                      <a:schemeClr val="bg2"/>
                    </a:solidFill>
                  </a:tcPr>
                </a:tc>
                <a:tc>
                  <a:txBody>
                    <a:bodyPr/>
                    <a:lstStyle/>
                    <a:p>
                      <a:pPr marL="0" marR="0" lvl="0" indent="0" algn="ctr" defTabSz="914400" rtl="0" eaLnBrk="1" fontAlgn="base" latinLnBrk="0" hangingPunct="1">
                        <a:lnSpc>
                          <a:spcPct val="90000"/>
                        </a:lnSpc>
                        <a:spcBef>
                          <a:spcPct val="20000"/>
                        </a:spcBef>
                        <a:spcAft>
                          <a:spcPct val="0"/>
                        </a:spcAft>
                        <a:buClrTx/>
                        <a:buSzTx/>
                        <a:buFont typeface="Arial" charset="0"/>
                        <a:buNone/>
                        <a:tabLst/>
                      </a:pPr>
                      <a:r>
                        <a:rPr kumimoji="0" lang="en-US" sz="1600" b="0" u="none" strike="noStrike" cap="none" normalizeH="0" baseline="0" dirty="0">
                          <a:ln>
                            <a:noFill/>
                          </a:ln>
                          <a:solidFill>
                            <a:schemeClr val="tx1"/>
                          </a:solidFill>
                          <a:effectLst/>
                          <a:latin typeface="+mn-lt"/>
                        </a:rPr>
                        <a:t>10% for first 5 yr,</a:t>
                      </a:r>
                      <a:br>
                        <a:rPr kumimoji="0" lang="en-US" sz="1600" b="0" u="none" strike="noStrike" cap="none" normalizeH="0" baseline="0" dirty="0">
                          <a:ln>
                            <a:noFill/>
                          </a:ln>
                          <a:solidFill>
                            <a:schemeClr val="tx1"/>
                          </a:solidFill>
                          <a:effectLst/>
                          <a:latin typeface="+mn-lt"/>
                        </a:rPr>
                      </a:br>
                      <a:r>
                        <a:rPr kumimoji="0" lang="en-US" sz="1600" b="0" u="none" strike="noStrike" cap="none" normalizeH="0" baseline="0" dirty="0">
                          <a:ln>
                            <a:noFill/>
                          </a:ln>
                          <a:solidFill>
                            <a:schemeClr val="tx1"/>
                          </a:solidFill>
                          <a:effectLst/>
                          <a:latin typeface="+mn-lt"/>
                        </a:rPr>
                        <a:t>then 1-3% per yr</a:t>
                      </a:r>
                    </a:p>
                  </a:txBody>
                  <a:tcPr marL="91425" marR="91425" marT="45722" marB="45722" anchor="ctr" horzOverflow="overflow">
                    <a:solidFill>
                      <a:schemeClr val="bg2"/>
                    </a:solidFill>
                  </a:tcPr>
                </a:tc>
                <a:tc>
                  <a:txBody>
                    <a:bodyPr/>
                    <a:lstStyle/>
                    <a:p>
                      <a:pPr marL="0" marR="0" lvl="0" indent="0" algn="ctr" defTabSz="914400" rtl="0" eaLnBrk="1" fontAlgn="base" latinLnBrk="0" hangingPunct="1">
                        <a:lnSpc>
                          <a:spcPct val="90000"/>
                        </a:lnSpc>
                        <a:spcBef>
                          <a:spcPct val="20000"/>
                        </a:spcBef>
                        <a:spcAft>
                          <a:spcPct val="0"/>
                        </a:spcAft>
                        <a:buClrTx/>
                        <a:buSzTx/>
                        <a:buFont typeface="Arial" charset="0"/>
                        <a:buNone/>
                        <a:tabLst/>
                      </a:pPr>
                      <a:r>
                        <a:rPr kumimoji="0" lang="en-US" sz="1600" b="0" u="none" strike="noStrike" cap="none" normalizeH="0" baseline="0" dirty="0">
                          <a:ln>
                            <a:noFill/>
                          </a:ln>
                          <a:solidFill>
                            <a:schemeClr val="tx1"/>
                          </a:solidFill>
                          <a:effectLst/>
                          <a:latin typeface="+mn-lt"/>
                        </a:rPr>
                        <a:t>NA</a:t>
                      </a:r>
                      <a:endParaRPr kumimoji="0" lang="en-US" sz="1600" b="0" i="0" u="none" strike="noStrike" cap="none" normalizeH="0" baseline="0" dirty="0">
                        <a:ln>
                          <a:noFill/>
                        </a:ln>
                        <a:solidFill>
                          <a:schemeClr val="tx1"/>
                        </a:solidFill>
                        <a:effectLst/>
                        <a:latin typeface="+mn-lt"/>
                        <a:ea typeface="MS PGothic" charset="0"/>
                        <a:cs typeface="Geneva" charset="0"/>
                      </a:endParaRPr>
                    </a:p>
                  </a:txBody>
                  <a:tcPr marL="91425" marR="91425" marT="45722" marB="45722" anchor="ctr" horzOverflow="overflow">
                    <a:solidFill>
                      <a:schemeClr val="bg2"/>
                    </a:solidFill>
                  </a:tcPr>
                </a:tc>
                <a:extLst>
                  <a:ext uri="{0D108BD9-81ED-4DB2-BD59-A6C34878D82A}">
                    <a16:rowId xmlns:a16="http://schemas.microsoft.com/office/drawing/2014/main" val="10003"/>
                  </a:ext>
                </a:extLst>
              </a:tr>
              <a:tr h="520698">
                <a:tc>
                  <a:txBody>
                    <a:bodyPr/>
                    <a:lstStyle/>
                    <a:p>
                      <a:pPr marL="0" marR="0" lvl="0" indent="0" algn="l" defTabSz="914400" rtl="0" eaLnBrk="1" fontAlgn="base" latinLnBrk="0" hangingPunct="1">
                        <a:lnSpc>
                          <a:spcPct val="90000"/>
                        </a:lnSpc>
                        <a:spcBef>
                          <a:spcPct val="20000"/>
                        </a:spcBef>
                        <a:spcAft>
                          <a:spcPct val="0"/>
                        </a:spcAft>
                        <a:buClrTx/>
                        <a:buSzTx/>
                        <a:buFont typeface="Arial" charset="0"/>
                        <a:buNone/>
                        <a:tabLst/>
                      </a:pPr>
                      <a:r>
                        <a:rPr kumimoji="0" lang="en-US" sz="1600" b="0" u="none" strike="noStrike" cap="none" normalizeH="0" baseline="0" dirty="0">
                          <a:ln>
                            <a:noFill/>
                          </a:ln>
                          <a:solidFill>
                            <a:schemeClr val="tx1"/>
                          </a:solidFill>
                          <a:effectLst/>
                          <a:latin typeface="+mn-lt"/>
                        </a:rPr>
                        <a:t>Treatment?</a:t>
                      </a:r>
                      <a:endParaRPr kumimoji="0" lang="en-US" sz="1600" b="0" i="0" u="none" strike="noStrike" cap="none" normalizeH="0" baseline="0" dirty="0">
                        <a:ln>
                          <a:noFill/>
                        </a:ln>
                        <a:solidFill>
                          <a:schemeClr val="tx1"/>
                        </a:solidFill>
                        <a:effectLst/>
                        <a:latin typeface="+mn-lt"/>
                        <a:ea typeface="MS PGothic" charset="0"/>
                        <a:cs typeface="Geneva" charset="0"/>
                      </a:endParaRPr>
                    </a:p>
                  </a:txBody>
                  <a:tcPr marL="91425" marR="91425" marT="45722" marB="45722" anchor="ctr" horzOverflow="overflow">
                    <a:lnB w="12700" cap="flat" cmpd="sng" algn="ctr">
                      <a:solidFill>
                        <a:schemeClr val="tx2"/>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90000"/>
                        </a:lnSpc>
                        <a:spcBef>
                          <a:spcPct val="20000"/>
                        </a:spcBef>
                        <a:spcAft>
                          <a:spcPct val="0"/>
                        </a:spcAft>
                        <a:buClrTx/>
                        <a:buSzTx/>
                        <a:buFont typeface="Arial" charset="0"/>
                        <a:buNone/>
                        <a:tabLst/>
                      </a:pPr>
                      <a:r>
                        <a:rPr kumimoji="0" lang="en-US" sz="1600" b="0" u="none" strike="noStrike" cap="none" normalizeH="0" baseline="0" dirty="0">
                          <a:ln>
                            <a:noFill/>
                          </a:ln>
                          <a:solidFill>
                            <a:schemeClr val="tx1"/>
                          </a:solidFill>
                          <a:effectLst/>
                          <a:latin typeface="+mn-lt"/>
                        </a:rPr>
                        <a:t>No, observation</a:t>
                      </a:r>
                      <a:endParaRPr kumimoji="0" lang="en-US" sz="1600" b="0" i="0" u="none" strike="noStrike" cap="none" normalizeH="0" baseline="0" dirty="0">
                        <a:ln>
                          <a:noFill/>
                        </a:ln>
                        <a:solidFill>
                          <a:schemeClr val="tx1"/>
                        </a:solidFill>
                        <a:effectLst/>
                        <a:latin typeface="+mn-lt"/>
                        <a:ea typeface="MS PGothic" charset="0"/>
                        <a:cs typeface="Geneva" charset="0"/>
                      </a:endParaRPr>
                    </a:p>
                  </a:txBody>
                  <a:tcPr marL="91425" marR="91425" marT="45722" marB="45722" anchor="ctr" horzOverflow="overflow">
                    <a:lnB w="12700" cap="flat" cmpd="sng" algn="ctr">
                      <a:solidFill>
                        <a:schemeClr val="tx2"/>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90000"/>
                        </a:lnSpc>
                        <a:spcBef>
                          <a:spcPct val="20000"/>
                        </a:spcBef>
                        <a:spcAft>
                          <a:spcPts val="432"/>
                        </a:spcAft>
                        <a:buClrTx/>
                        <a:buSzTx/>
                        <a:buFont typeface="Arial" charset="0"/>
                        <a:buNone/>
                        <a:tabLst/>
                      </a:pPr>
                      <a:r>
                        <a:rPr kumimoji="0" lang="en-US" sz="1600" b="0" u="none" strike="noStrike" cap="none" normalizeH="0" baseline="0" dirty="0">
                          <a:ln>
                            <a:noFill/>
                          </a:ln>
                          <a:solidFill>
                            <a:schemeClr val="tx1"/>
                          </a:solidFill>
                          <a:effectLst/>
                          <a:latin typeface="+mn-lt"/>
                        </a:rPr>
                        <a:t>Possibly, for high-risk disease</a:t>
                      </a:r>
                    </a:p>
                  </a:txBody>
                  <a:tcPr marL="91425" marR="91425" marT="45722" marB="45722" anchor="ctr" horzOverflow="overflow">
                    <a:lnB w="12700" cap="flat" cmpd="sng" algn="ctr">
                      <a:solidFill>
                        <a:schemeClr val="tx2"/>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90000"/>
                        </a:lnSpc>
                        <a:spcBef>
                          <a:spcPct val="20000"/>
                        </a:spcBef>
                        <a:spcAft>
                          <a:spcPct val="0"/>
                        </a:spcAft>
                        <a:buClrTx/>
                        <a:buSzTx/>
                        <a:buFont typeface="Arial" charset="0"/>
                        <a:buNone/>
                        <a:tabLst/>
                      </a:pPr>
                      <a:r>
                        <a:rPr kumimoji="0" lang="en-US" sz="1600" b="0" u="none" strike="noStrike" cap="none" normalizeH="0" baseline="0" dirty="0">
                          <a:ln>
                            <a:noFill/>
                          </a:ln>
                          <a:solidFill>
                            <a:schemeClr val="tx1"/>
                          </a:solidFill>
                          <a:effectLst/>
                          <a:latin typeface="+mn-lt"/>
                        </a:rPr>
                        <a:t>Yes</a:t>
                      </a:r>
                      <a:endParaRPr kumimoji="0" lang="en-US" sz="1600" b="0" i="0" u="none" strike="noStrike" cap="none" normalizeH="0" baseline="0" dirty="0">
                        <a:ln>
                          <a:noFill/>
                        </a:ln>
                        <a:solidFill>
                          <a:schemeClr val="tx1"/>
                        </a:solidFill>
                        <a:effectLst/>
                        <a:latin typeface="+mn-lt"/>
                        <a:ea typeface="MS PGothic" charset="0"/>
                        <a:cs typeface="Geneva" charset="0"/>
                      </a:endParaRPr>
                    </a:p>
                  </a:txBody>
                  <a:tcPr marL="91425" marR="91425" marT="45722" marB="45722" anchor="ctr" horzOverflow="overflow">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
        <p:nvSpPr>
          <p:cNvPr id="3" name="Rectangle 2">
            <a:extLst>
              <a:ext uri="{FF2B5EF4-FFF2-40B4-BE49-F238E27FC236}">
                <a16:creationId xmlns:a16="http://schemas.microsoft.com/office/drawing/2014/main" id="{AB93CBB1-6990-B72E-CB3A-DAF83525F9EB}"/>
              </a:ext>
            </a:extLst>
          </p:cNvPr>
          <p:cNvSpPr/>
          <p:nvPr/>
        </p:nvSpPr>
        <p:spPr>
          <a:xfrm>
            <a:off x="6344355" y="1345852"/>
            <a:ext cx="2552901" cy="3100853"/>
          </a:xfrm>
          <a:prstGeom prst="rect">
            <a:avLst/>
          </a:prstGeom>
          <a:noFill/>
          <a:ln w="381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6" name="Content Placeholder 7">
            <a:extLst>
              <a:ext uri="{FF2B5EF4-FFF2-40B4-BE49-F238E27FC236}">
                <a16:creationId xmlns:a16="http://schemas.microsoft.com/office/drawing/2014/main" id="{27BA9782-15B8-2744-2C68-DE1131BAB663}"/>
              </a:ext>
            </a:extLst>
          </p:cNvPr>
          <p:cNvSpPr txBox="1">
            <a:spLocks/>
          </p:cNvSpPr>
          <p:nvPr/>
        </p:nvSpPr>
        <p:spPr>
          <a:xfrm>
            <a:off x="3671560" y="6302375"/>
            <a:ext cx="5853440" cy="327025"/>
          </a:xfrm>
          <a:prstGeom prst="rect">
            <a:avLst/>
          </a:prstGeom>
        </p:spPr>
        <p:txBody>
          <a:bodyPr vert="horz" lIns="0" tIns="0" rIns="0" bIns="0" rtlCol="0" anchor="b">
            <a:noAutofit/>
          </a:bodyPr>
          <a:lstStyle>
            <a:lvl1pPr marL="0" indent="0" algn="l" defTabSz="914400" rtl="0" eaLnBrk="1" latinLnBrk="0" hangingPunct="1">
              <a:lnSpc>
                <a:spcPct val="90000"/>
              </a:lnSpc>
              <a:spcBef>
                <a:spcPts val="1000"/>
              </a:spcBef>
              <a:spcAft>
                <a:spcPts val="700"/>
              </a:spcAft>
              <a:buSzPct val="75000"/>
              <a:buFontTx/>
              <a:buNone/>
              <a:defRPr lang="en-US" sz="10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10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1000" kern="120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0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700"/>
              </a:spcAft>
              <a:buClrTx/>
              <a:buSzPct val="75000"/>
              <a:buFontTx/>
              <a:buNone/>
              <a:tabLst/>
              <a:defRPr/>
            </a:pPr>
            <a:r>
              <a:rPr kumimoji="0" lang="en-US" sz="10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NCCN. Clinical practice guidelines in oncology: multiple myeloma. v.5.2026. nccn.org. </a:t>
            </a:r>
            <a:br>
              <a:rPr kumimoji="0" lang="en-US" sz="10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br>
            <a:r>
              <a:rPr kumimoji="0" lang="en-US" sz="10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myeloma.org/what-are-mgus-smm-mm. Rajkumar. Am J Hematol. 2022;97:1086</a:t>
            </a:r>
          </a:p>
        </p:txBody>
      </p:sp>
    </p:spTree>
    <p:extLst>
      <p:ext uri="{BB962C8B-B14F-4D97-AF65-F5344CB8AC3E}">
        <p14:creationId xmlns:p14="http://schemas.microsoft.com/office/powerpoint/2010/main" val="33493701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050B7-BCDC-2098-2DF0-ECF07D68D7B9}"/>
              </a:ext>
            </a:extLst>
          </p:cNvPr>
          <p:cNvSpPr>
            <a:spLocks noGrp="1"/>
          </p:cNvSpPr>
          <p:nvPr>
            <p:ph type="title"/>
          </p:nvPr>
        </p:nvSpPr>
        <p:spPr/>
        <p:txBody>
          <a:bodyPr/>
          <a:lstStyle/>
          <a:p>
            <a:r>
              <a:rPr lang="en-US" dirty="0"/>
              <a:t>History of Smoldering Myeloma</a:t>
            </a:r>
          </a:p>
        </p:txBody>
      </p:sp>
      <p:sp>
        <p:nvSpPr>
          <p:cNvPr id="5" name="Content Placeholder 4">
            <a:extLst>
              <a:ext uri="{FF2B5EF4-FFF2-40B4-BE49-F238E27FC236}">
                <a16:creationId xmlns:a16="http://schemas.microsoft.com/office/drawing/2014/main" id="{37A659D1-8EF6-9AC6-BA48-C0460A4BE59B}"/>
              </a:ext>
            </a:extLst>
          </p:cNvPr>
          <p:cNvSpPr>
            <a:spLocks noGrp="1"/>
          </p:cNvSpPr>
          <p:nvPr>
            <p:ph sz="quarter" idx="10"/>
          </p:nvPr>
        </p:nvSpPr>
        <p:spPr/>
        <p:txBody>
          <a:bodyPr/>
          <a:lstStyle/>
          <a:p>
            <a:pPr algn="ctr"/>
            <a:r>
              <a:rPr lang="en-US" dirty="0"/>
              <a:t>1. Kyle. NEJM. 1980;302:1347. 2. IMWG. Br J Haematol. 2003;121:749.</a:t>
            </a:r>
          </a:p>
        </p:txBody>
      </p:sp>
      <p:graphicFrame>
        <p:nvGraphicFramePr>
          <p:cNvPr id="9" name="Group 3">
            <a:extLst>
              <a:ext uri="{FF2B5EF4-FFF2-40B4-BE49-F238E27FC236}">
                <a16:creationId xmlns:a16="http://schemas.microsoft.com/office/drawing/2014/main" id="{77398636-3307-2713-57A9-2151C2E57CE1}"/>
              </a:ext>
            </a:extLst>
          </p:cNvPr>
          <p:cNvGraphicFramePr>
            <a:graphicFrameLocks/>
          </p:cNvGraphicFramePr>
          <p:nvPr>
            <p:extLst>
              <p:ext uri="{D42A27DB-BD31-4B8C-83A1-F6EECF244321}">
                <p14:modId xmlns:p14="http://schemas.microsoft.com/office/powerpoint/2010/main" val="1129602196"/>
              </p:ext>
            </p:extLst>
          </p:nvPr>
        </p:nvGraphicFramePr>
        <p:xfrm>
          <a:off x="312420" y="1341273"/>
          <a:ext cx="6321859" cy="4278197"/>
        </p:xfrm>
        <a:graphic>
          <a:graphicData uri="http://schemas.openxmlformats.org/drawingml/2006/table">
            <a:tbl>
              <a:tblPr/>
              <a:tblGrid>
                <a:gridCol w="1147545">
                  <a:extLst>
                    <a:ext uri="{9D8B030D-6E8A-4147-A177-3AD203B41FA5}">
                      <a16:colId xmlns:a16="http://schemas.microsoft.com/office/drawing/2014/main" val="20000"/>
                    </a:ext>
                  </a:extLst>
                </a:gridCol>
                <a:gridCol w="1155032">
                  <a:extLst>
                    <a:ext uri="{9D8B030D-6E8A-4147-A177-3AD203B41FA5}">
                      <a16:colId xmlns:a16="http://schemas.microsoft.com/office/drawing/2014/main" val="2582151163"/>
                    </a:ext>
                  </a:extLst>
                </a:gridCol>
                <a:gridCol w="821780">
                  <a:extLst>
                    <a:ext uri="{9D8B030D-6E8A-4147-A177-3AD203B41FA5}">
                      <a16:colId xmlns:a16="http://schemas.microsoft.com/office/drawing/2014/main" val="3657530997"/>
                    </a:ext>
                  </a:extLst>
                </a:gridCol>
                <a:gridCol w="639501">
                  <a:extLst>
                    <a:ext uri="{9D8B030D-6E8A-4147-A177-3AD203B41FA5}">
                      <a16:colId xmlns:a16="http://schemas.microsoft.com/office/drawing/2014/main" val="1482026420"/>
                    </a:ext>
                  </a:extLst>
                </a:gridCol>
                <a:gridCol w="639500">
                  <a:extLst>
                    <a:ext uri="{9D8B030D-6E8A-4147-A177-3AD203B41FA5}">
                      <a16:colId xmlns:a16="http://schemas.microsoft.com/office/drawing/2014/main" val="2919183810"/>
                    </a:ext>
                  </a:extLst>
                </a:gridCol>
                <a:gridCol w="639500">
                  <a:extLst>
                    <a:ext uri="{9D8B030D-6E8A-4147-A177-3AD203B41FA5}">
                      <a16:colId xmlns:a16="http://schemas.microsoft.com/office/drawing/2014/main" val="1583538204"/>
                    </a:ext>
                  </a:extLst>
                </a:gridCol>
                <a:gridCol w="639501">
                  <a:extLst>
                    <a:ext uri="{9D8B030D-6E8A-4147-A177-3AD203B41FA5}">
                      <a16:colId xmlns:a16="http://schemas.microsoft.com/office/drawing/2014/main" val="552061723"/>
                    </a:ext>
                  </a:extLst>
                </a:gridCol>
                <a:gridCol w="639500">
                  <a:extLst>
                    <a:ext uri="{9D8B030D-6E8A-4147-A177-3AD203B41FA5}">
                      <a16:colId xmlns:a16="http://schemas.microsoft.com/office/drawing/2014/main" val="3946551061"/>
                    </a:ext>
                  </a:extLst>
                </a:gridCol>
              </a:tblGrid>
              <a:tr h="284222">
                <a:tc rowSpan="2" gridSpan="2">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bg2"/>
                          </a:solidFill>
                          <a:effectLst/>
                          <a:latin typeface="+mn-lt"/>
                        </a:rPr>
                        <a:t>Patient Characteristics</a:t>
                      </a:r>
                      <a:r>
                        <a:rPr kumimoji="0" lang="en-GB" sz="1200" b="1" i="0" u="none" strike="noStrike" cap="none" normalizeH="0" baseline="30000" dirty="0">
                          <a:ln>
                            <a:noFill/>
                          </a:ln>
                          <a:solidFill>
                            <a:schemeClr val="bg2"/>
                          </a:solidFill>
                          <a:effectLst/>
                          <a:latin typeface="+mn-lt"/>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rowSpan="2" hMerge="1">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GB" sz="12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6">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1" i="0" u="none" strike="noStrike" kern="1200" cap="none" normalizeH="0" baseline="0" dirty="0">
                          <a:ln>
                            <a:noFill/>
                          </a:ln>
                          <a:solidFill>
                            <a:schemeClr val="bg2"/>
                          </a:solidFill>
                          <a:effectLst/>
                          <a:latin typeface="+mn-lt"/>
                          <a:ea typeface="+mn-ea"/>
                          <a:cs typeface="+mn-cs"/>
                        </a:rPr>
                        <a:t>Patient</a:t>
                      </a:r>
                      <a:endParaRPr kumimoji="0" lang="en-GB" sz="1200" b="1" i="0" u="none" strike="noStrike" kern="1200" cap="none" normalizeH="0" baseline="0" dirty="0">
                        <a:ln>
                          <a:noFill/>
                        </a:ln>
                        <a:solidFill>
                          <a:schemeClr val="bg2"/>
                        </a:solidFill>
                        <a:effectLst/>
                        <a:latin typeface="+mn-lt"/>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hMerge="1">
                  <a:txBody>
                    <a:bodyPr/>
                    <a:lstStyle/>
                    <a:p>
                      <a:endParaRPr lang="en-US"/>
                    </a:p>
                  </a:txBody>
                  <a:tcPr/>
                </a:tc>
                <a:tc hMerge="1">
                  <a:txBody>
                    <a:bodyPr/>
                    <a:lstStyle/>
                    <a:p>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284222">
                <a:tc gridSpan="2" vMerge="1">
                  <a:txBody>
                    <a:bodyPr/>
                    <a:lstStyle/>
                    <a:p>
                      <a:endParaRPr lang="en-US"/>
                    </a:p>
                  </a:txBody>
                  <a:tcPr/>
                </a:tc>
                <a:tc hMerge="1" vMerge="1">
                  <a:txBody>
                    <a:bodyPr/>
                    <a:lstStyle/>
                    <a:p>
                      <a:endParaRPr lang="en-US"/>
                    </a:p>
                  </a:txBody>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1" i="0" u="none" strike="noStrike" kern="1200" cap="none" normalizeH="0" baseline="0" dirty="0">
                          <a:ln>
                            <a:noFill/>
                          </a:ln>
                          <a:solidFill>
                            <a:schemeClr val="bg2"/>
                          </a:solidFill>
                          <a:effectLst/>
                          <a:latin typeface="+mn-lt"/>
                          <a:ea typeface="+mn-ea"/>
                          <a:cs typeface="+mn-cs"/>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1" i="0" u="none" strike="noStrike" kern="1200" cap="none" normalizeH="0" baseline="0" dirty="0">
                          <a:ln>
                            <a:noFill/>
                          </a:ln>
                          <a:solidFill>
                            <a:schemeClr val="bg2"/>
                          </a:solidFill>
                          <a:effectLst/>
                          <a:latin typeface="+mn-lt"/>
                          <a:ea typeface="+mn-ea"/>
                          <a:cs typeface="+mn-cs"/>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1" i="0" u="none" strike="noStrike" kern="1200" cap="none" normalizeH="0" baseline="0" dirty="0">
                          <a:ln>
                            <a:noFill/>
                          </a:ln>
                          <a:solidFill>
                            <a:schemeClr val="bg2"/>
                          </a:solidFill>
                          <a:effectLst/>
                          <a:latin typeface="+mn-lt"/>
                          <a:ea typeface="+mn-ea"/>
                          <a:cs typeface="+mn-cs"/>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200" b="1" i="0" u="none" strike="noStrike" kern="1200" cap="none" normalizeH="0" baseline="0" dirty="0">
                          <a:ln>
                            <a:noFill/>
                          </a:ln>
                          <a:solidFill>
                            <a:schemeClr val="bg2"/>
                          </a:solidFill>
                          <a:effectLst/>
                          <a:latin typeface="+mn-lt"/>
                          <a:ea typeface="+mn-ea"/>
                          <a:cs typeface="+mn-cs"/>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200" b="1" i="0" u="none" strike="noStrike" kern="1200" cap="none" normalizeH="0" baseline="0" dirty="0">
                          <a:ln>
                            <a:noFill/>
                          </a:ln>
                          <a:solidFill>
                            <a:schemeClr val="bg2"/>
                          </a:solidFill>
                          <a:effectLst/>
                          <a:latin typeface="+mn-lt"/>
                          <a:ea typeface="+mn-ea"/>
                          <a:cs typeface="+mn-cs"/>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200" b="1" i="0" u="none" strike="noStrike" kern="1200" cap="none" normalizeH="0" baseline="0" dirty="0">
                          <a:ln>
                            <a:noFill/>
                          </a:ln>
                          <a:solidFill>
                            <a:schemeClr val="bg2"/>
                          </a:solidFill>
                          <a:effectLst/>
                          <a:latin typeface="+mn-lt"/>
                          <a:ea typeface="+mn-ea"/>
                          <a:cs typeface="+mn-cs"/>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2718653407"/>
                  </a:ext>
                </a:extLst>
              </a:tr>
              <a:tr h="284222">
                <a:tc gridSpan="2">
                  <a:txBody>
                    <a:bodyPr/>
                    <a:lstStyle/>
                    <a:p>
                      <a:pPr marL="0" marR="0" lvl="0" indent="0" algn="l"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Age at diagnosis,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l" defTabSz="914400" rtl="0" eaLnBrk="1" fontAlgn="base" latinLnBrk="0" hangingPunct="1">
                        <a:lnSpc>
                          <a:spcPct val="90000"/>
                        </a:lnSpc>
                        <a:spcBef>
                          <a:spcPct val="0"/>
                        </a:spcBef>
                        <a:spcAft>
                          <a:spcPct val="0"/>
                        </a:spcAft>
                        <a:buClr>
                          <a:srgbClr val="000000"/>
                        </a:buClr>
                        <a:buSzTx/>
                        <a:buFont typeface="Wingdings" pitchFamily="2" charset="2"/>
                        <a:buNone/>
                        <a:tabLst/>
                      </a:pPr>
                      <a:endParaRPr kumimoji="0" lang="en-US" sz="12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284222">
                <a:tc gridSpan="2">
                  <a:txBody>
                    <a:bodyPr/>
                    <a:lstStyle/>
                    <a:p>
                      <a:pPr marL="0" marR="0" lvl="0" indent="0" algn="l"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Male (M) or female (F) sex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pPr marL="0" marR="0" lvl="0" indent="0" algn="l" defTabSz="914400" rtl="0" eaLnBrk="1" fontAlgn="base" latinLnBrk="0" hangingPunct="1">
                        <a:lnSpc>
                          <a:spcPct val="90000"/>
                        </a:lnSpc>
                        <a:spcBef>
                          <a:spcPct val="0"/>
                        </a:spcBef>
                        <a:spcAft>
                          <a:spcPct val="0"/>
                        </a:spcAft>
                        <a:buClr>
                          <a:srgbClr val="000000"/>
                        </a:buClr>
                        <a:buSzTx/>
                        <a:buFont typeface="Wingdings" pitchFamily="2" charset="2"/>
                        <a:buNone/>
                        <a:tabLst/>
                      </a:pPr>
                      <a:endParaRPr kumimoji="0" lang="en-US" sz="12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741083605"/>
                  </a:ext>
                </a:extLst>
              </a:tr>
              <a:tr h="463719">
                <a:tc>
                  <a:txBody>
                    <a:bodyPr/>
                    <a:lstStyle/>
                    <a:p>
                      <a:pPr marL="0" marR="0" lvl="0" indent="0" algn="l"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Hb, g/dL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171450" marR="0" lvl="0" indent="-171450" algn="l" defTabSz="914400" rtl="0" eaLnBrk="1" fontAlgn="base" latinLnBrk="0" hangingPunct="1">
                        <a:lnSpc>
                          <a:spcPct val="9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mn-lt"/>
                        </a:rPr>
                        <a:t>Initial</a:t>
                      </a:r>
                    </a:p>
                    <a:p>
                      <a:pPr marL="171450" marR="0" lvl="0" indent="-171450" algn="l" defTabSz="914400" rtl="0" eaLnBrk="1" fontAlgn="base" latinLnBrk="0" hangingPunct="1">
                        <a:lnSpc>
                          <a:spcPct val="9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mn-lt"/>
                        </a:rPr>
                        <a:t>Other</a:t>
                      </a:r>
                      <a:endParaRPr lang="en-US" b="0" dirty="0">
                        <a:solidFill>
                          <a:schemeClr val="tx1"/>
                        </a:solidFill>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13.1</a:t>
                      </a: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12.8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13.5</a:t>
                      </a: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13.8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15.5</a:t>
                      </a: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14.2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11.7</a:t>
                      </a: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12.6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12.2</a:t>
                      </a: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12.8</a:t>
                      </a: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589267402"/>
                  </a:ext>
                </a:extLst>
              </a:tr>
              <a:tr h="822714">
                <a:tc>
                  <a:txBody>
                    <a:bodyPr/>
                    <a:lstStyle/>
                    <a:p>
                      <a:pPr marL="0" marR="0" lvl="0" indent="0" algn="l"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Serum</a:t>
                      </a:r>
                    </a:p>
                    <a:p>
                      <a:pPr marL="0" marR="0" lvl="0" indent="0" algn="l"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M-protein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171450" marR="0" lvl="0" indent="-171450" algn="l" defTabSz="914400" rtl="0" eaLnBrk="1" fontAlgn="base" latinLnBrk="0" hangingPunct="1">
                        <a:lnSpc>
                          <a:spcPct val="90000"/>
                        </a:lnSpc>
                        <a:spcBef>
                          <a:spcPct val="0"/>
                        </a:spcBef>
                        <a:spcAft>
                          <a:spcPct val="0"/>
                        </a:spcAft>
                        <a:buClr>
                          <a:srgbClr val="000000"/>
                        </a:buClr>
                        <a:buSzTx/>
                        <a:buFont typeface="Arial" panose="020B0604020202020204" pitchFamily="34" charset="0"/>
                        <a:buChar char="•"/>
                        <a:tabLst/>
                      </a:pPr>
                      <a:r>
                        <a:rPr kumimoji="0" lang="en-US" sz="1200" b="0" i="0" u="none" strike="noStrike" kern="1200" cap="none" normalizeH="0" baseline="0" dirty="0">
                          <a:ln>
                            <a:noFill/>
                          </a:ln>
                          <a:solidFill>
                            <a:schemeClr val="tx1"/>
                          </a:solidFill>
                          <a:effectLst/>
                          <a:latin typeface="+mn-lt"/>
                          <a:ea typeface="+mn-ea"/>
                          <a:cs typeface="+mn-cs"/>
                        </a:rPr>
                        <a:t>Mobility</a:t>
                      </a:r>
                    </a:p>
                    <a:p>
                      <a:pPr marL="171450" marR="0" lvl="0" indent="-171450" algn="l" defTabSz="914400" rtl="0" eaLnBrk="1" fontAlgn="base" latinLnBrk="0" hangingPunct="1">
                        <a:lnSpc>
                          <a:spcPct val="90000"/>
                        </a:lnSpc>
                        <a:spcBef>
                          <a:spcPct val="0"/>
                        </a:spcBef>
                        <a:spcAft>
                          <a:spcPct val="0"/>
                        </a:spcAft>
                        <a:buClr>
                          <a:srgbClr val="000000"/>
                        </a:buClr>
                        <a:buSzTx/>
                        <a:buFont typeface="Arial" panose="020B0604020202020204" pitchFamily="34" charset="0"/>
                        <a:buChar char="•"/>
                        <a:tabLst/>
                      </a:pPr>
                      <a:r>
                        <a:rPr kumimoji="0" lang="en-US" sz="1200" b="0" i="0" u="none" strike="noStrike" kern="1200" cap="none" normalizeH="0" baseline="0" dirty="0">
                          <a:ln>
                            <a:noFill/>
                          </a:ln>
                          <a:solidFill>
                            <a:schemeClr val="tx1"/>
                          </a:solidFill>
                          <a:effectLst/>
                          <a:latin typeface="+mn-lt"/>
                          <a:ea typeface="+mn-ea"/>
                          <a:cs typeface="+mn-cs"/>
                        </a:rPr>
                        <a:t>g/dL</a:t>
                      </a:r>
                    </a:p>
                    <a:p>
                      <a:pPr marL="171450" marR="0" lvl="0" indent="-171450" algn="l" defTabSz="914400" rtl="0" eaLnBrk="1" fontAlgn="base" latinLnBrk="0" hangingPunct="1">
                        <a:lnSpc>
                          <a:spcPct val="90000"/>
                        </a:lnSpc>
                        <a:spcBef>
                          <a:spcPct val="0"/>
                        </a:spcBef>
                        <a:spcAft>
                          <a:spcPct val="0"/>
                        </a:spcAft>
                        <a:buClr>
                          <a:srgbClr val="000000"/>
                        </a:buClr>
                        <a:buSzTx/>
                        <a:buFont typeface="Arial" panose="020B0604020202020204" pitchFamily="34" charset="0"/>
                        <a:buChar char="•"/>
                        <a:tabLst/>
                      </a:pPr>
                      <a:r>
                        <a:rPr kumimoji="0" lang="en-US" sz="1200" b="0" i="0" u="none" strike="noStrike" kern="1200" cap="none" normalizeH="0" baseline="0" dirty="0">
                          <a:ln>
                            <a:noFill/>
                          </a:ln>
                          <a:solidFill>
                            <a:schemeClr val="tx1"/>
                          </a:solidFill>
                          <a:effectLst/>
                          <a:latin typeface="+mn-lt"/>
                          <a:ea typeface="+mn-ea"/>
                          <a:cs typeface="+mn-cs"/>
                        </a:rPr>
                        <a:t>Class/ subclass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l-GR" sz="1200" b="0" i="0" u="none" strike="noStrike" cap="none" normalizeH="0" baseline="0" dirty="0">
                          <a:ln>
                            <a:noFill/>
                          </a:ln>
                          <a:solidFill>
                            <a:schemeClr val="tx1"/>
                          </a:solidFill>
                          <a:effectLst/>
                          <a:latin typeface="+mn-lt"/>
                        </a:rPr>
                        <a:t>Β</a:t>
                      </a:r>
                      <a:r>
                        <a:rPr kumimoji="0" lang="en-US" sz="1200" b="0" i="0" u="none" strike="noStrike" cap="none" normalizeH="0" baseline="0" dirty="0">
                          <a:ln>
                            <a:noFill/>
                          </a:ln>
                          <a:solidFill>
                            <a:schemeClr val="tx1"/>
                          </a:solidFill>
                          <a:effectLst/>
                          <a:latin typeface="+mn-lt"/>
                        </a:rPr>
                        <a:t>-</a:t>
                      </a:r>
                      <a:r>
                        <a:rPr kumimoji="0" lang="el-GR" sz="1200" b="0" i="0" u="none" strike="noStrike" cap="none" normalizeH="0" baseline="0" dirty="0">
                          <a:ln>
                            <a:noFill/>
                          </a:ln>
                          <a:solidFill>
                            <a:schemeClr val="tx1"/>
                          </a:solidFill>
                          <a:effectLst/>
                          <a:latin typeface="+mn-lt"/>
                        </a:rPr>
                        <a:t>γ</a:t>
                      </a:r>
                      <a:endParaRPr kumimoji="0" lang="en-US" sz="1200" b="0" i="0" u="none" strike="noStrike" cap="none" normalizeH="0" baseline="0" dirty="0">
                        <a:ln>
                          <a:noFill/>
                        </a:ln>
                        <a:solidFill>
                          <a:schemeClr val="tx1"/>
                        </a:solidFill>
                        <a:effectLst/>
                        <a:latin typeface="+mn-lt"/>
                      </a:endParaRP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3.4</a:t>
                      </a: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G,κ</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l-GR" sz="1200" b="0" i="0" u="none" strike="noStrike" cap="none" normalizeH="0" baseline="0">
                          <a:ln>
                            <a:noFill/>
                          </a:ln>
                          <a:solidFill>
                            <a:schemeClr val="tx1"/>
                          </a:solidFill>
                          <a:effectLst/>
                          <a:latin typeface="+mn-lt"/>
                        </a:rPr>
                        <a:t>ϑ</a:t>
                      </a:r>
                      <a:endParaRPr kumimoji="0" lang="en-US" sz="1200" b="0" i="0" u="none" strike="noStrike" cap="none" normalizeH="0" baseline="0" dirty="0">
                        <a:ln>
                          <a:noFill/>
                        </a:ln>
                        <a:solidFill>
                          <a:schemeClr val="tx1"/>
                        </a:solidFill>
                        <a:effectLst/>
                        <a:latin typeface="+mn-lt"/>
                      </a:endParaRP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3.0</a:t>
                      </a: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G,</a:t>
                      </a:r>
                      <a:r>
                        <a:rPr kumimoji="0" lang="el-GR" sz="1200" b="0" i="0" u="none" strike="noStrike" cap="none" normalizeH="0" baseline="0">
                          <a:ln>
                            <a:noFill/>
                          </a:ln>
                          <a:solidFill>
                            <a:schemeClr val="tx1"/>
                          </a:solidFill>
                          <a:effectLst/>
                          <a:latin typeface="+mn-lt"/>
                        </a:rPr>
                        <a:t>λ</a:t>
                      </a:r>
                      <a:endParaRPr kumimoji="0" lang="en-US" sz="1200" b="0" i="0" u="none" strike="noStrike" cap="none" normalizeH="0" baseline="0" dirty="0">
                        <a:ln>
                          <a:noFill/>
                        </a:ln>
                        <a:solidFill>
                          <a:schemeClr val="tx1"/>
                        </a:solidFill>
                        <a:effectLst/>
                        <a:latin typeface="+mn-lt"/>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l-GR" sz="1200" b="0" i="0" u="none" strike="noStrike" cap="none" normalizeH="0" baseline="0">
                          <a:ln>
                            <a:noFill/>
                          </a:ln>
                          <a:solidFill>
                            <a:schemeClr val="tx1"/>
                          </a:solidFill>
                          <a:effectLst/>
                          <a:latin typeface="+mn-lt"/>
                        </a:rPr>
                        <a:t>γ</a:t>
                      </a:r>
                      <a:endParaRPr kumimoji="0" lang="en-US" sz="1200" b="0" i="0" u="none" strike="noStrike" cap="none" normalizeH="0" baseline="0" dirty="0">
                        <a:ln>
                          <a:noFill/>
                        </a:ln>
                        <a:solidFill>
                          <a:schemeClr val="tx1"/>
                        </a:solidFill>
                        <a:effectLst/>
                        <a:latin typeface="+mn-lt"/>
                      </a:endParaRP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3.6</a:t>
                      </a: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G,κ</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l-GR" sz="1200" b="0" i="0" u="none" strike="noStrike" cap="none" normalizeH="0" baseline="0">
                          <a:ln>
                            <a:noFill/>
                          </a:ln>
                          <a:solidFill>
                            <a:schemeClr val="tx1"/>
                          </a:solidFill>
                          <a:effectLst/>
                          <a:latin typeface="+mn-lt"/>
                        </a:rPr>
                        <a:t>ϑ</a:t>
                      </a:r>
                      <a:endParaRPr kumimoji="0" lang="en-US" sz="1200" b="0" i="0" u="none" strike="noStrike" cap="none" normalizeH="0" baseline="0" dirty="0">
                        <a:ln>
                          <a:noFill/>
                        </a:ln>
                        <a:solidFill>
                          <a:schemeClr val="tx1"/>
                        </a:solidFill>
                        <a:effectLst/>
                        <a:latin typeface="+mn-lt"/>
                      </a:endParaRP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3.1</a:t>
                      </a: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G,κ</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l-GR" sz="1200" b="0" i="0" u="none" strike="noStrike" cap="none" normalizeH="0" baseline="0">
                          <a:ln>
                            <a:noFill/>
                          </a:ln>
                          <a:solidFill>
                            <a:schemeClr val="tx1"/>
                          </a:solidFill>
                          <a:effectLst/>
                          <a:latin typeface="+mn-lt"/>
                        </a:rPr>
                        <a:t>γ</a:t>
                      </a:r>
                      <a:endParaRPr kumimoji="0" lang="en-US" sz="1200" b="0" i="0" u="none" strike="noStrike" cap="none" normalizeH="0" baseline="0" dirty="0">
                        <a:ln>
                          <a:noFill/>
                        </a:ln>
                        <a:solidFill>
                          <a:schemeClr val="tx1"/>
                        </a:solidFill>
                        <a:effectLst/>
                        <a:latin typeface="+mn-lt"/>
                      </a:endParaRP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3.0</a:t>
                      </a: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G,κ</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l-GR" sz="1200" b="0" i="0" u="none" strike="noStrike" cap="none" normalizeH="0" baseline="0">
                          <a:ln>
                            <a:noFill/>
                          </a:ln>
                          <a:solidFill>
                            <a:schemeClr val="tx1"/>
                          </a:solidFill>
                          <a:effectLst/>
                          <a:latin typeface="+mn-lt"/>
                        </a:rPr>
                        <a:t>Β</a:t>
                      </a:r>
                      <a:endParaRPr kumimoji="0" lang="en-US" sz="1200" b="0" i="0" u="none" strike="noStrike" cap="none" normalizeH="0" baseline="0" dirty="0">
                        <a:ln>
                          <a:noFill/>
                        </a:ln>
                        <a:solidFill>
                          <a:schemeClr val="tx1"/>
                        </a:solidFill>
                        <a:effectLst/>
                        <a:latin typeface="+mn-lt"/>
                      </a:endParaRP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3.6</a:t>
                      </a: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l-GR" sz="1200" b="0" i="0" u="none" strike="noStrike" cap="none" normalizeH="0" baseline="0">
                          <a:ln>
                            <a:noFill/>
                          </a:ln>
                          <a:solidFill>
                            <a:schemeClr val="tx1"/>
                          </a:solidFill>
                          <a:effectLst/>
                          <a:latin typeface="+mn-lt"/>
                        </a:rPr>
                        <a:t>Λλ</a:t>
                      </a:r>
                      <a:endParaRPr kumimoji="0" lang="en-US" sz="1200" b="0" i="0" u="none" strike="noStrike" cap="none" normalizeH="0" baseline="0" dirty="0">
                        <a:ln>
                          <a:noFill/>
                        </a:ln>
                        <a:solidFill>
                          <a:schemeClr val="tx1"/>
                        </a:solidFill>
                        <a:effectLst/>
                        <a:latin typeface="+mn-lt"/>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945921121"/>
                  </a:ext>
                </a:extLst>
              </a:tr>
              <a:tr h="463719">
                <a:tc>
                  <a:txBody>
                    <a:bodyPr/>
                    <a:lstStyle/>
                    <a:p>
                      <a:pPr marL="0" marR="0" lvl="0" indent="0" algn="l"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Urinary </a:t>
                      </a:r>
                      <a:br>
                        <a:rPr kumimoji="0" lang="en-US" sz="1200" b="0" i="0" u="none" strike="noStrike" cap="none" normalizeH="0" baseline="0" dirty="0">
                          <a:ln>
                            <a:noFill/>
                          </a:ln>
                          <a:solidFill>
                            <a:schemeClr val="tx1"/>
                          </a:solidFill>
                          <a:effectLst/>
                          <a:latin typeface="+mn-lt"/>
                        </a:rPr>
                      </a:br>
                      <a:r>
                        <a:rPr kumimoji="0" lang="en-US" sz="1200" b="0" i="0" u="none" strike="noStrike" cap="none" normalizeH="0" baseline="0" dirty="0">
                          <a:ln>
                            <a:noFill/>
                          </a:ln>
                          <a:solidFill>
                            <a:schemeClr val="tx1"/>
                          </a:solidFill>
                          <a:effectLst/>
                          <a:latin typeface="+mn-lt"/>
                        </a:rPr>
                        <a:t>M-protein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171450" marR="0" lvl="0" indent="-171450" algn="l" defTabSz="914400" rtl="0" eaLnBrk="1" fontAlgn="base" latinLnBrk="0" hangingPunct="1">
                        <a:lnSpc>
                          <a:spcPct val="90000"/>
                        </a:lnSpc>
                        <a:spcBef>
                          <a:spcPct val="0"/>
                        </a:spcBef>
                        <a:spcAft>
                          <a:spcPct val="0"/>
                        </a:spcAft>
                        <a:buClr>
                          <a:srgbClr val="000000"/>
                        </a:buClr>
                        <a:buSzTx/>
                        <a:buFont typeface="Arial" panose="020B0604020202020204" pitchFamily="34" charset="0"/>
                        <a:buChar char="•"/>
                        <a:tabLst/>
                      </a:pPr>
                      <a:r>
                        <a:rPr kumimoji="0" lang="en-US" sz="1200" b="0" i="0" u="none" strike="noStrike" kern="1200" cap="none" normalizeH="0" baseline="0" dirty="0">
                          <a:ln>
                            <a:noFill/>
                          </a:ln>
                          <a:solidFill>
                            <a:schemeClr val="tx1"/>
                          </a:solidFill>
                          <a:effectLst/>
                          <a:latin typeface="+mn-lt"/>
                          <a:ea typeface="+mn-ea"/>
                          <a:cs typeface="+mn-cs"/>
                        </a:rPr>
                        <a:t>Type</a:t>
                      </a:r>
                    </a:p>
                    <a:p>
                      <a:pPr marL="171450" marR="0" lvl="0" indent="-171450" algn="l" defTabSz="914400" rtl="0" eaLnBrk="1" fontAlgn="base" latinLnBrk="0" hangingPunct="1">
                        <a:lnSpc>
                          <a:spcPct val="90000"/>
                        </a:lnSpc>
                        <a:spcBef>
                          <a:spcPct val="0"/>
                        </a:spcBef>
                        <a:spcAft>
                          <a:spcPct val="0"/>
                        </a:spcAft>
                        <a:buClr>
                          <a:srgbClr val="000000"/>
                        </a:buClr>
                        <a:buSzTx/>
                        <a:buFont typeface="Arial" panose="020B0604020202020204" pitchFamily="34" charset="0"/>
                        <a:buChar char="•"/>
                        <a:tabLst/>
                      </a:pPr>
                      <a:r>
                        <a:rPr kumimoji="0" lang="en-US" sz="1200" b="0" i="0" u="none" strike="noStrike" kern="1200" cap="none" normalizeH="0" baseline="0" dirty="0">
                          <a:ln>
                            <a:noFill/>
                          </a:ln>
                          <a:solidFill>
                            <a:schemeClr val="tx1"/>
                          </a:solidFill>
                          <a:effectLst/>
                          <a:latin typeface="+mn-lt"/>
                          <a:ea typeface="+mn-ea"/>
                          <a:cs typeface="+mn-cs"/>
                        </a:rPr>
                        <a:t>g/24 hr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κ</a:t>
                      </a: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0.30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l-GR" sz="1200" b="0" i="0" u="none" strike="noStrike" cap="none" normalizeH="0" baseline="0">
                          <a:ln>
                            <a:noFill/>
                          </a:ln>
                          <a:solidFill>
                            <a:schemeClr val="tx1"/>
                          </a:solidFill>
                          <a:effectLst/>
                          <a:latin typeface="+mn-lt"/>
                        </a:rPr>
                        <a:t>λ</a:t>
                      </a:r>
                      <a:endParaRPr kumimoji="0" lang="en-US" sz="1200" b="0" i="0" u="none" strike="noStrike" cap="none" normalizeH="0" baseline="0" dirty="0">
                        <a:ln>
                          <a:noFill/>
                        </a:ln>
                        <a:solidFill>
                          <a:schemeClr val="tx1"/>
                        </a:solidFill>
                        <a:effectLst/>
                        <a:latin typeface="+mn-lt"/>
                      </a:endParaRP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0.50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kern="1200" cap="none" spc="0" normalizeH="0" baseline="0" noProof="0" dirty="0">
                          <a:ln>
                            <a:noFill/>
                          </a:ln>
                          <a:solidFill>
                            <a:schemeClr val="tx1"/>
                          </a:solidFill>
                          <a:effectLst/>
                          <a:uLnTx/>
                          <a:uFillTx/>
                          <a:latin typeface="+mn-lt"/>
                          <a:ea typeface="+mn-ea"/>
                          <a:cs typeface="+mn-cs"/>
                        </a:rPr>
                        <a:t>κ</a:t>
                      </a: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kern="1200" cap="none" spc="0" normalizeH="0" baseline="0" noProof="0" dirty="0">
                          <a:ln>
                            <a:noFill/>
                          </a:ln>
                          <a:solidFill>
                            <a:schemeClr val="tx1"/>
                          </a:solidFill>
                          <a:effectLst/>
                          <a:uLnTx/>
                          <a:uFillTx/>
                          <a:latin typeface="+mn-lt"/>
                          <a:ea typeface="+mn-ea"/>
                          <a:cs typeface="+mn-cs"/>
                        </a:rPr>
                        <a:t>0.06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kern="1200" cap="none" spc="0" normalizeH="0" baseline="0" noProof="0" dirty="0">
                          <a:ln>
                            <a:noFill/>
                          </a:ln>
                          <a:solidFill>
                            <a:schemeClr val="tx1"/>
                          </a:solidFill>
                          <a:effectLst/>
                          <a:uLnTx/>
                          <a:uFillTx/>
                          <a:latin typeface="+mn-lt"/>
                          <a:ea typeface="+mn-ea"/>
                          <a:cs typeface="+mn-cs"/>
                        </a:rPr>
                        <a:t>κ</a:t>
                      </a: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kern="1200" cap="none" spc="0" normalizeH="0" baseline="0" noProof="0" dirty="0">
                          <a:ln>
                            <a:noFill/>
                          </a:ln>
                          <a:solidFill>
                            <a:schemeClr val="tx1"/>
                          </a:solidFill>
                          <a:effectLst/>
                          <a:uLnTx/>
                          <a:uFillTx/>
                          <a:latin typeface="+mn-lt"/>
                          <a:ea typeface="+mn-ea"/>
                          <a:cs typeface="+mn-cs"/>
                        </a:rPr>
                        <a:t>0.39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a:t>
                      </a: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Neg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l-GR" sz="1200" b="0" i="0" u="none" strike="noStrike" cap="none" normalizeH="0" baseline="0">
                          <a:ln>
                            <a:noFill/>
                          </a:ln>
                          <a:solidFill>
                            <a:schemeClr val="tx1"/>
                          </a:solidFill>
                          <a:effectLst/>
                          <a:latin typeface="+mn-lt"/>
                        </a:rPr>
                        <a:t>λ</a:t>
                      </a:r>
                      <a:endParaRPr kumimoji="0" lang="en-US" sz="1200" b="0" i="0" u="none" strike="noStrike" cap="none" normalizeH="0" baseline="0" dirty="0">
                        <a:ln>
                          <a:noFill/>
                        </a:ln>
                        <a:solidFill>
                          <a:schemeClr val="tx1"/>
                        </a:solidFill>
                        <a:effectLst/>
                        <a:latin typeface="+mn-lt"/>
                      </a:endParaRP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0.60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664043687"/>
                  </a:ext>
                </a:extLst>
              </a:tr>
              <a:tr h="643216">
                <a:tc>
                  <a:txBody>
                    <a:bodyPr/>
                    <a:lstStyle/>
                    <a:p>
                      <a:pPr marL="0" marR="0" lvl="0" indent="0" algn="l"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Ig, mg/mL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171450" marR="0" lvl="0" indent="-171450" algn="l" defTabSz="914400" rtl="0" eaLnBrk="1" fontAlgn="base" latinLnBrk="0" hangingPunct="1">
                        <a:lnSpc>
                          <a:spcPct val="90000"/>
                        </a:lnSpc>
                        <a:spcBef>
                          <a:spcPct val="0"/>
                        </a:spcBef>
                        <a:spcAft>
                          <a:spcPct val="0"/>
                        </a:spcAft>
                        <a:buClr>
                          <a:srgbClr val="000000"/>
                        </a:buClr>
                        <a:buSzTx/>
                        <a:buFont typeface="Arial" panose="020B0604020202020204" pitchFamily="34" charset="0"/>
                        <a:buChar char="•"/>
                        <a:tabLst/>
                      </a:pPr>
                      <a:r>
                        <a:rPr kumimoji="0" lang="en-US" sz="1200" b="0" i="0" u="none" strike="noStrike" kern="1200" cap="none" normalizeH="0" baseline="0" dirty="0">
                          <a:ln>
                            <a:noFill/>
                          </a:ln>
                          <a:solidFill>
                            <a:schemeClr val="tx1"/>
                          </a:solidFill>
                          <a:effectLst/>
                          <a:latin typeface="+mn-lt"/>
                          <a:ea typeface="+mn-ea"/>
                          <a:cs typeface="+mn-cs"/>
                        </a:rPr>
                        <a:t>IgG</a:t>
                      </a:r>
                    </a:p>
                    <a:p>
                      <a:pPr marL="171450" marR="0" lvl="0" indent="-171450" algn="l" defTabSz="914400" rtl="0" eaLnBrk="1" fontAlgn="base" latinLnBrk="0" hangingPunct="1">
                        <a:lnSpc>
                          <a:spcPct val="90000"/>
                        </a:lnSpc>
                        <a:spcBef>
                          <a:spcPct val="0"/>
                        </a:spcBef>
                        <a:spcAft>
                          <a:spcPct val="0"/>
                        </a:spcAft>
                        <a:buClr>
                          <a:srgbClr val="000000"/>
                        </a:buClr>
                        <a:buSzTx/>
                        <a:buFont typeface="Arial" panose="020B0604020202020204" pitchFamily="34" charset="0"/>
                        <a:buChar char="•"/>
                        <a:tabLst/>
                      </a:pPr>
                      <a:r>
                        <a:rPr kumimoji="0" lang="en-US" sz="1200" b="0" i="0" u="none" strike="noStrike" kern="1200" cap="none" normalizeH="0" baseline="0" dirty="0">
                          <a:ln>
                            <a:noFill/>
                          </a:ln>
                          <a:solidFill>
                            <a:schemeClr val="tx1"/>
                          </a:solidFill>
                          <a:effectLst/>
                          <a:latin typeface="+mn-lt"/>
                          <a:ea typeface="+mn-ea"/>
                          <a:cs typeface="+mn-cs"/>
                        </a:rPr>
                        <a:t>IgA</a:t>
                      </a:r>
                    </a:p>
                    <a:p>
                      <a:pPr marL="171450" marR="0" lvl="0" indent="-171450" algn="l" defTabSz="914400" rtl="0" eaLnBrk="1" fontAlgn="base" latinLnBrk="0" hangingPunct="1">
                        <a:lnSpc>
                          <a:spcPct val="90000"/>
                        </a:lnSpc>
                        <a:spcBef>
                          <a:spcPct val="0"/>
                        </a:spcBef>
                        <a:spcAft>
                          <a:spcPct val="0"/>
                        </a:spcAft>
                        <a:buClr>
                          <a:srgbClr val="000000"/>
                        </a:buClr>
                        <a:buSzTx/>
                        <a:buFont typeface="Arial" panose="020B0604020202020204" pitchFamily="34" charset="0"/>
                        <a:buChar char="•"/>
                        <a:tabLst/>
                      </a:pPr>
                      <a:r>
                        <a:rPr kumimoji="0" lang="en-US" sz="1200" b="0" i="0" u="none" strike="noStrike" kern="1200" cap="none" normalizeH="0" baseline="0" dirty="0">
                          <a:ln>
                            <a:noFill/>
                          </a:ln>
                          <a:solidFill>
                            <a:schemeClr val="tx1"/>
                          </a:solidFill>
                          <a:effectLst/>
                          <a:latin typeface="+mn-lt"/>
                          <a:ea typeface="+mn-ea"/>
                          <a:cs typeface="+mn-cs"/>
                        </a:rPr>
                        <a:t>IgM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65</a:t>
                      </a: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0.32</a:t>
                      </a: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25</a:t>
                      </a: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0.35</a:t>
                      </a: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0.23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65</a:t>
                      </a: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0.9</a:t>
                      </a: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27</a:t>
                      </a: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1.7</a:t>
                      </a: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23</a:t>
                      </a: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0.75</a:t>
                      </a: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0.67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5</a:t>
                      </a: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26.6</a:t>
                      </a: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0.29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410539484"/>
                  </a:ext>
                </a:extLst>
              </a:tr>
              <a:tr h="463719">
                <a:tc gridSpan="2">
                  <a:txBody>
                    <a:bodyPr/>
                    <a:lstStyle/>
                    <a:p>
                      <a:pPr marL="0" marR="0" lvl="0" indent="0" algn="l"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Marrow plasma cell, %</a:t>
                      </a:r>
                    </a:p>
                    <a:p>
                      <a:pPr marL="171450" marR="0" lvl="0" indent="-171450" algn="l" defTabSz="914400" rtl="0" eaLnBrk="1" fontAlgn="base" latinLnBrk="0" hangingPunct="1">
                        <a:lnSpc>
                          <a:spcPct val="9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mn-lt"/>
                        </a:rPr>
                        <a:t>Labeling index,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171450" marR="0" lvl="0" indent="-171450" algn="l" defTabSz="914400" rtl="0" eaLnBrk="1" fontAlgn="base" latinLnBrk="0" hangingPunct="1">
                        <a:lnSpc>
                          <a:spcPct val="90000"/>
                        </a:lnSpc>
                        <a:spcBef>
                          <a:spcPct val="0"/>
                        </a:spcBef>
                        <a:spcAft>
                          <a:spcPct val="0"/>
                        </a:spcAft>
                        <a:buClr>
                          <a:srgbClr val="000000"/>
                        </a:buClr>
                        <a:buSzTx/>
                        <a:buFont typeface="Wingdings" panose="05000000000000000000" pitchFamily="2" charset="2"/>
                        <a:buChar char="§"/>
                        <a:tabLst/>
                      </a:pPr>
                      <a:endParaRPr kumimoji="0" lang="en-US" sz="12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16</a:t>
                      </a: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17</a:t>
                      </a: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17</a:t>
                      </a: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11</a:t>
                      </a: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13</a:t>
                      </a: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10</a:t>
                      </a:r>
                    </a:p>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69889384"/>
                  </a:ext>
                </a:extLst>
              </a:tr>
              <a:tr h="284222">
                <a:tc gridSpan="2">
                  <a:txBody>
                    <a:bodyPr/>
                    <a:lstStyle/>
                    <a:p>
                      <a:pPr marL="0" marR="0" lvl="0" indent="0" algn="l"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Follow-up,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chemeClr val="bg1"/>
                    </a:solidFill>
                  </a:tcPr>
                </a:tc>
                <a:tc hMerge="1">
                  <a:txBody>
                    <a:bodyPr/>
                    <a:lstStyle/>
                    <a:p>
                      <a:pPr marL="0" marR="0" lvl="0" indent="0" algn="l" defTabSz="914400" rtl="0" eaLnBrk="1" fontAlgn="base" latinLnBrk="0" hangingPunct="1">
                        <a:lnSpc>
                          <a:spcPct val="90000"/>
                        </a:lnSpc>
                        <a:spcBef>
                          <a:spcPct val="0"/>
                        </a:spcBef>
                        <a:spcAft>
                          <a:spcPct val="0"/>
                        </a:spcAft>
                        <a:buClr>
                          <a:srgbClr val="000000"/>
                        </a:buClr>
                        <a:buSzTx/>
                        <a:buFont typeface="Wingdings" panose="05000000000000000000" pitchFamily="2" charset="2"/>
                        <a:buNone/>
                        <a:tabLst/>
                      </a:pPr>
                      <a:endParaRPr lang="en-US"/>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04444916"/>
                  </a:ext>
                </a:extLst>
              </a:tr>
            </a:tbl>
          </a:graphicData>
        </a:graphic>
      </p:graphicFrame>
      <p:sp>
        <p:nvSpPr>
          <p:cNvPr id="11" name="TextBox 10">
            <a:extLst>
              <a:ext uri="{FF2B5EF4-FFF2-40B4-BE49-F238E27FC236}">
                <a16:creationId xmlns:a16="http://schemas.microsoft.com/office/drawing/2014/main" id="{F4C6616C-D653-A768-FEBC-30FFA0BD79DB}"/>
              </a:ext>
            </a:extLst>
          </p:cNvPr>
          <p:cNvSpPr txBox="1"/>
          <p:nvPr/>
        </p:nvSpPr>
        <p:spPr bwMode="auto">
          <a:xfrm>
            <a:off x="312420" y="5661028"/>
            <a:ext cx="652535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*Myeloma (0.47 ± 0.33) or MGUS (0.05 ± 0.10). </a:t>
            </a:r>
            <a:r>
              <a:rPr kumimoji="0" lang="en-US" sz="1000" b="0" i="0" u="none" strike="noStrike" kern="1200" cap="none" spc="0" normalizeH="0" baseline="30000" noProof="0" dirty="0">
                <a:ln>
                  <a:noFill/>
                </a:ln>
                <a:solidFill>
                  <a:srgbClr val="000000"/>
                </a:solidFill>
                <a:effectLst/>
                <a:uLnTx/>
                <a:uFillTx/>
                <a:latin typeface="Poppins"/>
                <a:ea typeface="+mn-ea"/>
                <a:cs typeface="Arial" panose="020B0604020202020204" pitchFamily="34" charset="0"/>
              </a:rPr>
              <a:t>†</a:t>
            </a:r>
            <a:r>
              <a:rPr kumimoji="0" lang="en-US" sz="1000" b="0" i="0" u="none" strike="noStrike" kern="1200" cap="none" spc="0" normalizeH="0" baseline="0" noProof="0" dirty="0">
                <a:ln>
                  <a:noFill/>
                </a:ln>
                <a:solidFill>
                  <a:srgbClr val="455560">
                    <a:lumMod val="10000"/>
                  </a:srgbClr>
                </a:solidFill>
                <a:effectLst/>
                <a:uLnTx/>
                <a:uFillTx/>
                <a:latin typeface="Poppins"/>
                <a:ea typeface="+mn-ea"/>
                <a:cs typeface="Arial" panose="020B0604020202020204" pitchFamily="34" charset="0"/>
              </a:rPr>
              <a:t>Myeloma 1.60 ± 0.33 or MGUS (0.05 ± 0.10 </a:t>
            </a:r>
            <a:r>
              <a:rPr kumimoji="0" lang="el-GR" sz="1000" b="0" i="0" u="none" strike="noStrike" kern="1200" cap="none" spc="0" normalizeH="0" baseline="0" noProof="0" dirty="0">
                <a:ln>
                  <a:noFill/>
                </a:ln>
                <a:solidFill>
                  <a:srgbClr val="455560">
                    <a:lumMod val="10000"/>
                  </a:srgbClr>
                </a:solidFill>
                <a:effectLst/>
                <a:uLnTx/>
                <a:uFillTx/>
                <a:ea typeface="+mn-ea"/>
                <a:cs typeface="Arial" panose="020B0604020202020204" pitchFamily="34" charset="0"/>
              </a:rPr>
              <a:t>μ</a:t>
            </a:r>
            <a:r>
              <a:rPr kumimoji="0" lang="en-US" sz="1000" b="0" i="0" u="none" strike="noStrike" kern="1200" cap="none" spc="0" normalizeH="0" baseline="0" noProof="0" dirty="0">
                <a:ln>
                  <a:noFill/>
                </a:ln>
                <a:solidFill>
                  <a:srgbClr val="455560">
                    <a:lumMod val="10000"/>
                  </a:srgbClr>
                </a:solidFill>
                <a:effectLst/>
                <a:uLnTx/>
                <a:uFillTx/>
                <a:latin typeface="Poppins"/>
                <a:ea typeface="+mn-ea"/>
                <a:cs typeface="Arial" panose="020B0604020202020204" pitchFamily="34" charset="0"/>
              </a:rPr>
              <a:t>m).</a:t>
            </a:r>
            <a:endParaRPr kumimoji="0" lang="en-US" sz="10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6" name="Content Placeholder 29">
            <a:extLst>
              <a:ext uri="{FF2B5EF4-FFF2-40B4-BE49-F238E27FC236}">
                <a16:creationId xmlns:a16="http://schemas.microsoft.com/office/drawing/2014/main" id="{1AF58E95-650A-B4FC-73E8-5CD993BB7E59}"/>
              </a:ext>
            </a:extLst>
          </p:cNvPr>
          <p:cNvSpPr txBox="1">
            <a:spLocks/>
          </p:cNvSpPr>
          <p:nvPr/>
        </p:nvSpPr>
        <p:spPr>
          <a:xfrm>
            <a:off x="6983767" y="1255552"/>
            <a:ext cx="4718706" cy="4749417"/>
          </a:xfrm>
          <a:prstGeom prst="rect">
            <a:avLst/>
          </a:prstGeom>
        </p:spPr>
        <p:txBody>
          <a:bodyPr vert="horz" lIns="0" tIns="0" rIns="0" bIns="0" rtlCol="0">
            <a:noAutofit/>
          </a:bodyPr>
          <a:lstStyle>
            <a:lvl1pPr marL="342900" indent="-342900" algn="l" defTabSz="914400" rtl="0" eaLnBrk="1" latinLnBrk="0" hangingPunct="1">
              <a:lnSpc>
                <a:spcPct val="90000"/>
              </a:lnSpc>
              <a:spcBef>
                <a:spcPts val="1000"/>
              </a:spcBef>
              <a:spcAft>
                <a:spcPts val="700"/>
              </a:spcAft>
              <a:buSzPct val="75000"/>
              <a:buFontTx/>
              <a:buBlip>
                <a:blip>
                  <a:extLst>
                    <a:ext uri="{96DAC541-7B7A-43D3-8B79-37D633B846F1}">
                      <asvg:svgBlip xmlns:asvg="http://schemas.microsoft.com/office/drawing/2016/SVG/main" r:embed="rId3"/>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1775" marR="0" lvl="1" indent="-231775" algn="l" defTabSz="914400" rtl="0" eaLnBrk="1" fontAlgn="auto" latinLnBrk="0" hangingPunct="1">
              <a:lnSpc>
                <a:spcPct val="110000"/>
              </a:lnSpc>
              <a:spcBef>
                <a:spcPts val="500"/>
              </a:spcBef>
              <a:spcAft>
                <a:spcPts val="0"/>
              </a:spcAft>
              <a:buClrTx/>
              <a:buSzPct val="75000"/>
              <a:buFont typeface="Poppins" panose="00000500000000000000" pitchFamily="2" charset="0"/>
              <a:buBlip>
                <a:blip>
                  <a:extLst>
                    <a:ext uri="{96DAC541-7B7A-43D3-8B79-37D633B846F1}">
                      <asvg:svgBlip xmlns:asvg="http://schemas.microsoft.com/office/drawing/2016/SVG/main" r:embed="rId3"/>
                    </a:ext>
                  </a:extLst>
                </a:blip>
              </a:buBlip>
              <a:tabLst/>
              <a:defRPr/>
            </a:pPr>
            <a:r>
              <a:rPr kumimoji="0" lang="en-US" sz="2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The term SMM was coined by Kyle and Elveback in 1976</a:t>
            </a:r>
          </a:p>
          <a:p>
            <a:pPr marL="231775" marR="0" lvl="1" indent="-231775" algn="l" defTabSz="914400" rtl="0" eaLnBrk="1" fontAlgn="auto" latinLnBrk="0" hangingPunct="1">
              <a:lnSpc>
                <a:spcPct val="110000"/>
              </a:lnSpc>
              <a:spcBef>
                <a:spcPts val="500"/>
              </a:spcBef>
              <a:spcAft>
                <a:spcPts val="0"/>
              </a:spcAft>
              <a:buClrTx/>
              <a:buSzPct val="75000"/>
              <a:buFont typeface="Poppins" panose="00000500000000000000" pitchFamily="2" charset="0"/>
              <a:buBlip>
                <a:blip>
                  <a:extLst>
                    <a:ext uri="{96DAC541-7B7A-43D3-8B79-37D633B846F1}">
                      <asvg:svgBlip xmlns:asvg="http://schemas.microsoft.com/office/drawing/2016/SVG/main" r:embed="rId3"/>
                    </a:ext>
                  </a:extLst>
                </a:blip>
              </a:buBlip>
              <a:tabLst/>
              <a:defRPr/>
            </a:pPr>
            <a:r>
              <a:rPr kumimoji="0" lang="en-US" sz="2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Kyle and Griepp in 1980</a:t>
            </a:r>
            <a:r>
              <a:rPr kumimoji="0" lang="en-US" sz="2400" b="0" i="0" u="none" strike="noStrike" kern="1200" cap="none" spc="0" normalizeH="0" baseline="30000" noProof="0" dirty="0">
                <a:ln>
                  <a:noFill/>
                </a:ln>
                <a:solidFill>
                  <a:srgbClr val="161616"/>
                </a:solidFill>
                <a:effectLst/>
                <a:uLnTx/>
                <a:uFillTx/>
                <a:latin typeface="Poppins" pitchFamily="2" charset="77"/>
                <a:ea typeface="+mn-ea"/>
                <a:cs typeface="Poppins" pitchFamily="2" charset="77"/>
              </a:rPr>
              <a:t>1 </a:t>
            </a:r>
            <a:r>
              <a:rPr kumimoji="0" lang="en-US" sz="2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reviewed 334 cases of MM (10% PC, ≥3 g/dL M spike) prior to 1974</a:t>
            </a:r>
          </a:p>
          <a:p>
            <a:pPr marL="457200" marR="0" lvl="3" indent="0" algn="l" defTabSz="914400" rtl="0" eaLnBrk="1" fontAlgn="auto" latinLnBrk="0" hangingPunct="1">
              <a:lnSpc>
                <a:spcPct val="90000"/>
              </a:lnSpc>
              <a:spcBef>
                <a:spcPts val="1000"/>
              </a:spcBef>
              <a:spcAft>
                <a:spcPts val="700"/>
              </a:spcAft>
              <a:buClrTx/>
              <a:buSzPct val="75000"/>
              <a:buFont typeface="Calibri" panose="020F0502020204030204" pitchFamily="34" charset="0"/>
              <a:buNone/>
              <a:tabLst/>
              <a:defRPr/>
            </a:pPr>
            <a:r>
              <a:rPr kumimoji="0" lang="en-US" sz="2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Identified 6 asymptomatic patients who did not develop MM over a 5-yr observation period </a:t>
            </a:r>
            <a:endParaRPr kumimoji="0" lang="en-US" sz="2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a:p>
            <a:pPr marL="231775" marR="0" lvl="1" indent="-231775" algn="l" defTabSz="914400" rtl="0" eaLnBrk="1" fontAlgn="auto" latinLnBrk="0" hangingPunct="1">
              <a:lnSpc>
                <a:spcPct val="110000"/>
              </a:lnSpc>
              <a:spcBef>
                <a:spcPts val="500"/>
              </a:spcBef>
              <a:spcAft>
                <a:spcPts val="0"/>
              </a:spcAft>
              <a:buClrTx/>
              <a:buSzPct val="75000"/>
              <a:buFont typeface="Poppins" panose="00000500000000000000" pitchFamily="2" charset="0"/>
              <a:buBlip>
                <a:blip>
                  <a:extLst>
                    <a:ext uri="{96DAC541-7B7A-43D3-8B79-37D633B846F1}">
                      <asvg:svgBlip xmlns:asvg="http://schemas.microsoft.com/office/drawing/2016/SVG/main" r:embed="rId3"/>
                    </a:ext>
                  </a:extLst>
                </a:blip>
              </a:buBlip>
              <a:tabLst/>
              <a:defRPr/>
            </a:pPr>
            <a:r>
              <a:rPr kumimoji="0" lang="en-US" sz="2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SMM entity was adopted by IMWG in 2003</a:t>
            </a:r>
            <a:r>
              <a:rPr kumimoji="0" lang="en-US" sz="2400" b="0" i="0" u="none" strike="noStrike" kern="1200" cap="none" spc="0" normalizeH="0" baseline="30000" noProof="0" dirty="0">
                <a:ln>
                  <a:noFill/>
                </a:ln>
                <a:solidFill>
                  <a:srgbClr val="161616"/>
                </a:solidFill>
                <a:effectLst/>
                <a:uLnTx/>
                <a:uFillTx/>
                <a:latin typeface="Poppins" pitchFamily="2" charset="77"/>
                <a:ea typeface="+mn-ea"/>
                <a:cs typeface="Poppins" pitchFamily="2" charset="77"/>
              </a:rPr>
              <a:t>2</a:t>
            </a:r>
          </a:p>
          <a:p>
            <a:pPr marL="231775" marR="0" lvl="1" indent="-231775" algn="l" defTabSz="914400" rtl="0" eaLnBrk="1" fontAlgn="auto" latinLnBrk="0" hangingPunct="1">
              <a:lnSpc>
                <a:spcPct val="110000"/>
              </a:lnSpc>
              <a:spcBef>
                <a:spcPts val="500"/>
              </a:spcBef>
              <a:spcAft>
                <a:spcPts val="0"/>
              </a:spcAft>
              <a:buClrTx/>
              <a:buSzPct val="75000"/>
              <a:buFont typeface="Poppins" panose="00000500000000000000" pitchFamily="2" charset="0"/>
              <a:buBlip>
                <a:blip>
                  <a:extLst>
                    <a:ext uri="{96DAC541-7B7A-43D3-8B79-37D633B846F1}">
                      <asvg:svgBlip xmlns:asvg="http://schemas.microsoft.com/office/drawing/2016/SVG/main" r:embed="rId3"/>
                    </a:ext>
                  </a:extLst>
                </a:blip>
              </a:buBlip>
              <a:tabLst/>
              <a:defRPr/>
            </a:pPr>
            <a:endParaRPr kumimoji="0" lang="en-US" sz="2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Tree>
    <p:extLst>
      <p:ext uri="{BB962C8B-B14F-4D97-AF65-F5344CB8AC3E}">
        <p14:creationId xmlns:p14="http://schemas.microsoft.com/office/powerpoint/2010/main" val="970342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4AA4B-0186-6B6F-10A0-4D74FBC0BB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2BA5A0-209C-A956-48D8-29332E5EAFBA}"/>
              </a:ext>
            </a:extLst>
          </p:cNvPr>
          <p:cNvSpPr>
            <a:spLocks noGrp="1"/>
          </p:cNvSpPr>
          <p:nvPr>
            <p:ph type="title"/>
          </p:nvPr>
        </p:nvSpPr>
        <p:spPr>
          <a:xfrm>
            <a:off x="231078" y="531006"/>
            <a:ext cx="11740260" cy="502445"/>
          </a:xfrm>
        </p:spPr>
        <p:txBody>
          <a:bodyPr/>
          <a:lstStyle/>
          <a:p>
            <a:r>
              <a:rPr lang="en-US" dirty="0"/>
              <a:t>Historic Models for Risk Stratification of SMM</a:t>
            </a:r>
          </a:p>
        </p:txBody>
      </p:sp>
      <p:sp>
        <p:nvSpPr>
          <p:cNvPr id="8" name="Content Placeholder 7">
            <a:extLst>
              <a:ext uri="{FF2B5EF4-FFF2-40B4-BE49-F238E27FC236}">
                <a16:creationId xmlns:a16="http://schemas.microsoft.com/office/drawing/2014/main" id="{57BDA084-3998-7AFC-6A0C-607BB61EC978}"/>
              </a:ext>
            </a:extLst>
          </p:cNvPr>
          <p:cNvSpPr>
            <a:spLocks noGrp="1"/>
          </p:cNvSpPr>
          <p:nvPr>
            <p:ph sz="quarter" idx="10"/>
          </p:nvPr>
        </p:nvSpPr>
        <p:spPr>
          <a:xfrm>
            <a:off x="3009900" y="6302375"/>
            <a:ext cx="6515100" cy="327025"/>
          </a:xfrm>
        </p:spPr>
        <p:txBody>
          <a:bodyPr/>
          <a:lstStyle/>
          <a:p>
            <a:pPr algn="ctr"/>
            <a:r>
              <a:rPr lang="en-US" dirty="0">
                <a:latin typeface="Poppins"/>
                <a:cs typeface="Poppins"/>
              </a:rPr>
              <a:t>Vaxman. Blood. 2022;140:828.</a:t>
            </a:r>
          </a:p>
        </p:txBody>
      </p:sp>
      <p:graphicFrame>
        <p:nvGraphicFramePr>
          <p:cNvPr id="11" name="Table 10">
            <a:extLst>
              <a:ext uri="{FF2B5EF4-FFF2-40B4-BE49-F238E27FC236}">
                <a16:creationId xmlns:a16="http://schemas.microsoft.com/office/drawing/2014/main" id="{2E252E96-D72A-6B9E-0155-2AEAD4A97666}"/>
              </a:ext>
            </a:extLst>
          </p:cNvPr>
          <p:cNvGraphicFramePr>
            <a:graphicFrameLocks noGrp="1"/>
          </p:cNvGraphicFramePr>
          <p:nvPr>
            <p:extLst>
              <p:ext uri="{D42A27DB-BD31-4B8C-83A1-F6EECF244321}">
                <p14:modId xmlns:p14="http://schemas.microsoft.com/office/powerpoint/2010/main" val="1630963105"/>
              </p:ext>
            </p:extLst>
          </p:nvPr>
        </p:nvGraphicFramePr>
        <p:xfrm>
          <a:off x="709797" y="1342852"/>
          <a:ext cx="10796404" cy="4674654"/>
        </p:xfrm>
        <a:graphic>
          <a:graphicData uri="http://schemas.openxmlformats.org/drawingml/2006/table">
            <a:tbl>
              <a:tblPr firstRow="1" bandRow="1">
                <a:tableStyleId>{93296810-A885-4BE3-A3E7-6D5BEEA58F35}</a:tableStyleId>
              </a:tblPr>
              <a:tblGrid>
                <a:gridCol w="1121708">
                  <a:extLst>
                    <a:ext uri="{9D8B030D-6E8A-4147-A177-3AD203B41FA5}">
                      <a16:colId xmlns:a16="http://schemas.microsoft.com/office/drawing/2014/main" val="20000"/>
                    </a:ext>
                  </a:extLst>
                </a:gridCol>
                <a:gridCol w="2292668">
                  <a:extLst>
                    <a:ext uri="{9D8B030D-6E8A-4147-A177-3AD203B41FA5}">
                      <a16:colId xmlns:a16="http://schemas.microsoft.com/office/drawing/2014/main" val="20001"/>
                    </a:ext>
                  </a:extLst>
                </a:gridCol>
                <a:gridCol w="2390093">
                  <a:extLst>
                    <a:ext uri="{9D8B030D-6E8A-4147-A177-3AD203B41FA5}">
                      <a16:colId xmlns:a16="http://schemas.microsoft.com/office/drawing/2014/main" val="3624416855"/>
                    </a:ext>
                  </a:extLst>
                </a:gridCol>
                <a:gridCol w="2313840">
                  <a:extLst>
                    <a:ext uri="{9D8B030D-6E8A-4147-A177-3AD203B41FA5}">
                      <a16:colId xmlns:a16="http://schemas.microsoft.com/office/drawing/2014/main" val="20002"/>
                    </a:ext>
                  </a:extLst>
                </a:gridCol>
                <a:gridCol w="2678095">
                  <a:extLst>
                    <a:ext uri="{9D8B030D-6E8A-4147-A177-3AD203B41FA5}">
                      <a16:colId xmlns:a16="http://schemas.microsoft.com/office/drawing/2014/main" val="20003"/>
                    </a:ext>
                  </a:extLst>
                </a:gridCol>
              </a:tblGrid>
              <a:tr h="285534">
                <a:tc>
                  <a:txBody>
                    <a:bodyPr/>
                    <a:lstStyle/>
                    <a:p>
                      <a:r>
                        <a:rPr lang="en-US" sz="1200" dirty="0">
                          <a:solidFill>
                            <a:schemeClr val="bg1"/>
                          </a:solidFill>
                          <a:latin typeface="+mn-lt"/>
                        </a:rPr>
                        <a:t>Model</a:t>
                      </a:r>
                    </a:p>
                  </a:txBody>
                  <a:tcPr marL="68583" marR="68583" marT="0" marB="0" anchor="ct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E1471D"/>
                    </a:solidFill>
                  </a:tcPr>
                </a:tc>
                <a:tc gridSpan="2">
                  <a:txBody>
                    <a:bodyPr/>
                    <a:lstStyle/>
                    <a:p>
                      <a:pPr algn="ctr"/>
                      <a:r>
                        <a:rPr lang="en-US" sz="1200" dirty="0">
                          <a:solidFill>
                            <a:schemeClr val="bg1"/>
                          </a:solidFill>
                          <a:latin typeface="+mn-lt"/>
                        </a:rPr>
                        <a:t>Risk Factors</a:t>
                      </a:r>
                    </a:p>
                  </a:txBody>
                  <a:tcPr marL="68583" marR="6858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hMerge="1">
                  <a:txBody>
                    <a:bodyPr/>
                    <a:lstStyle/>
                    <a:p>
                      <a:endParaRPr lang="en-US"/>
                    </a:p>
                  </a:txBody>
                  <a:tcPr/>
                </a:tc>
                <a:tc>
                  <a:txBody>
                    <a:bodyPr/>
                    <a:lstStyle/>
                    <a:p>
                      <a:pPr algn="ctr"/>
                      <a:r>
                        <a:rPr lang="en-US" sz="1200" dirty="0">
                          <a:solidFill>
                            <a:schemeClr val="bg1"/>
                          </a:solidFill>
                          <a:latin typeface="+mn-lt"/>
                        </a:rPr>
                        <a:t>Risk Groups</a:t>
                      </a:r>
                    </a:p>
                  </a:txBody>
                  <a:tcPr marL="68583" marR="6858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algn="ctr"/>
                      <a:r>
                        <a:rPr lang="en-US" sz="1200" dirty="0">
                          <a:solidFill>
                            <a:schemeClr val="bg1"/>
                          </a:solidFill>
                          <a:latin typeface="+mn-lt"/>
                        </a:rPr>
                        <a:t>Outcomes</a:t>
                      </a:r>
                    </a:p>
                  </a:txBody>
                  <a:tcPr marL="68583" marR="6858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0000"/>
                  </a:ext>
                </a:extLst>
              </a:tr>
              <a:tr h="552719">
                <a:tc>
                  <a:txBody>
                    <a:bodyPr/>
                    <a:lstStyle/>
                    <a:p>
                      <a:r>
                        <a:rPr lang="en-US" sz="1200" b="0" dirty="0">
                          <a:solidFill>
                            <a:schemeClr val="tx1"/>
                          </a:solidFill>
                          <a:latin typeface="+mn-lt"/>
                        </a:rPr>
                        <a:t>PETHEMA</a:t>
                      </a:r>
                    </a:p>
                  </a:txBody>
                  <a:tcPr marL="68583" marR="68583" marT="0" marB="0"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2"/>
                    </a:solidFill>
                  </a:tcPr>
                </a:tc>
                <a:tc gridSpan="2">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chemeClr val="tx1"/>
                          </a:solidFill>
                          <a:latin typeface="+mn-lt"/>
                        </a:rPr>
                        <a:t>≥95% aberrant BMPC by flow cytometry (defined as CD38+ cells with absence or underexpression of CD19 and/or CD45 or overexpression of CD56)</a:t>
                      </a:r>
                    </a:p>
                    <a:p>
                      <a:pPr marL="342900" indent="-342900" algn="l">
                        <a:buFont typeface="Arial" panose="020B0604020202020204" pitchFamily="34" charset="0"/>
                        <a:buChar char="•"/>
                      </a:pPr>
                      <a:r>
                        <a:rPr lang="en-US" sz="1200" b="0" dirty="0">
                          <a:solidFill>
                            <a:schemeClr val="tx1"/>
                          </a:solidFill>
                          <a:latin typeface="+mn-lt"/>
                        </a:rPr>
                        <a:t>Immunoparesis (reduction of ≥1 uninvolved heavy chain)</a:t>
                      </a:r>
                    </a:p>
                  </a:txBody>
                  <a:tcPr marL="68583" marR="6858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endParaRPr lang="en-US"/>
                    </a:p>
                  </a:txBody>
                  <a:tcPr/>
                </a:tc>
                <a:tc>
                  <a:txBody>
                    <a:bodyPr/>
                    <a:lstStyle/>
                    <a:p>
                      <a:pPr algn="ctr"/>
                      <a:r>
                        <a:rPr lang="en-US" sz="1200" b="0" dirty="0">
                          <a:solidFill>
                            <a:schemeClr val="tx1"/>
                          </a:solidFill>
                          <a:latin typeface="+mn-lt"/>
                        </a:rPr>
                        <a:t>0, low risk</a:t>
                      </a:r>
                    </a:p>
                    <a:p>
                      <a:pPr algn="ctr"/>
                      <a:r>
                        <a:rPr lang="en-US" sz="1200" b="0" dirty="0">
                          <a:solidFill>
                            <a:schemeClr val="tx1"/>
                          </a:solidFill>
                          <a:latin typeface="+mn-lt"/>
                        </a:rPr>
                        <a:t>1, intermediate</a:t>
                      </a:r>
                    </a:p>
                    <a:p>
                      <a:pPr algn="ctr"/>
                      <a:r>
                        <a:rPr lang="en-US" sz="1200" b="0" dirty="0">
                          <a:solidFill>
                            <a:schemeClr val="tx1"/>
                          </a:solidFill>
                          <a:latin typeface="+mn-lt"/>
                        </a:rPr>
                        <a:t>2, high risk</a:t>
                      </a:r>
                    </a:p>
                  </a:txBody>
                  <a:tcPr marL="68583" marR="6858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b="0" dirty="0">
                          <a:solidFill>
                            <a:schemeClr val="tx1"/>
                          </a:solidFill>
                          <a:latin typeface="+mn-lt"/>
                        </a:rPr>
                        <a:t>5-yr PFS: </a:t>
                      </a:r>
                    </a:p>
                    <a:p>
                      <a:pPr algn="ctr"/>
                      <a:r>
                        <a:rPr lang="en-US" sz="1200" b="0" dirty="0">
                          <a:solidFill>
                            <a:schemeClr val="tx1"/>
                          </a:solidFill>
                          <a:latin typeface="+mn-lt"/>
                        </a:rPr>
                        <a:t>Low risk, 4%</a:t>
                      </a:r>
                    </a:p>
                    <a:p>
                      <a:pPr algn="ctr"/>
                      <a:r>
                        <a:rPr lang="en-US" sz="1200" b="0" dirty="0">
                          <a:solidFill>
                            <a:schemeClr val="tx1"/>
                          </a:solidFill>
                          <a:latin typeface="+mn-lt"/>
                        </a:rPr>
                        <a:t>Intermediate risk, 46%</a:t>
                      </a:r>
                    </a:p>
                    <a:p>
                      <a:pPr algn="ctr"/>
                      <a:r>
                        <a:rPr lang="en-US" sz="1200" b="0" dirty="0">
                          <a:solidFill>
                            <a:schemeClr val="tx1"/>
                          </a:solidFill>
                          <a:latin typeface="+mn-lt"/>
                        </a:rPr>
                        <a:t>High risk, 72%</a:t>
                      </a:r>
                    </a:p>
                  </a:txBody>
                  <a:tcPr marL="68583" marR="6858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1"/>
                  </a:ext>
                </a:extLst>
              </a:tr>
              <a:tr h="552719">
                <a:tc>
                  <a:txBody>
                    <a:bodyPr/>
                    <a:lstStyle/>
                    <a:p>
                      <a:r>
                        <a:rPr lang="en-US" sz="1200" b="0" dirty="0">
                          <a:solidFill>
                            <a:schemeClr val="tx1"/>
                          </a:solidFill>
                          <a:latin typeface="+mn-lt"/>
                        </a:rPr>
                        <a:t>Mayo 2008</a:t>
                      </a:r>
                    </a:p>
                  </a:txBody>
                  <a:tcPr marL="68583" marR="68583" marT="0"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gridSpan="2">
                  <a:txBody>
                    <a:bodyPr/>
                    <a:lstStyle/>
                    <a:p>
                      <a:pPr marL="342900" indent="-342900" algn="l">
                        <a:buFont typeface="Arial" panose="020B0604020202020204" pitchFamily="34" charset="0"/>
                        <a:buChar char="•"/>
                      </a:pPr>
                      <a:r>
                        <a:rPr lang="en-US" sz="1200" b="0" dirty="0">
                          <a:solidFill>
                            <a:schemeClr val="tx1"/>
                          </a:solidFill>
                          <a:latin typeface="+mn-lt"/>
                        </a:rPr>
                        <a:t>BMPCs ≥10%</a:t>
                      </a:r>
                    </a:p>
                    <a:p>
                      <a:pPr marL="342900" indent="-342900" algn="l">
                        <a:buFont typeface="Arial" panose="020B0604020202020204" pitchFamily="34" charset="0"/>
                        <a:buChar char="•"/>
                      </a:pPr>
                      <a:r>
                        <a:rPr lang="en-US" sz="1200" b="0" dirty="0">
                          <a:solidFill>
                            <a:schemeClr val="tx1"/>
                          </a:solidFill>
                          <a:latin typeface="+mn-lt"/>
                        </a:rPr>
                        <a:t>M spike ≥3 g/dL</a:t>
                      </a:r>
                    </a:p>
                    <a:p>
                      <a:pPr marL="342900" indent="-342900" algn="l">
                        <a:buFont typeface="Arial" panose="020B0604020202020204" pitchFamily="34" charset="0"/>
                        <a:buChar char="•"/>
                      </a:pPr>
                      <a:r>
                        <a:rPr lang="en-US" sz="1200" b="0" dirty="0">
                          <a:solidFill>
                            <a:schemeClr val="tx1"/>
                          </a:solidFill>
                          <a:latin typeface="+mn-lt"/>
                        </a:rPr>
                        <a:t>sFLC ratio ≤0.125 or ≥8</a:t>
                      </a:r>
                    </a:p>
                  </a:txBody>
                  <a:tcPr marL="68583" marR="6858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a:tc>
                <a:tc>
                  <a:txBody>
                    <a:bodyPr/>
                    <a:lstStyle/>
                    <a:p>
                      <a:pPr algn="ctr"/>
                      <a:r>
                        <a:rPr lang="en-US" sz="1200" b="0" dirty="0">
                          <a:solidFill>
                            <a:schemeClr val="tx1"/>
                          </a:solidFill>
                          <a:latin typeface="+mn-lt"/>
                        </a:rPr>
                        <a:t>0/1, low risk</a:t>
                      </a:r>
                    </a:p>
                    <a:p>
                      <a:pPr algn="ctr"/>
                      <a:r>
                        <a:rPr lang="en-US" sz="1200" b="0" dirty="0">
                          <a:solidFill>
                            <a:schemeClr val="tx1"/>
                          </a:solidFill>
                          <a:latin typeface="+mn-lt"/>
                        </a:rPr>
                        <a:t>2, intermediate risk</a:t>
                      </a:r>
                    </a:p>
                    <a:p>
                      <a:pPr algn="ctr"/>
                      <a:r>
                        <a:rPr lang="en-US" sz="1200" b="0" dirty="0">
                          <a:solidFill>
                            <a:schemeClr val="tx1"/>
                          </a:solidFill>
                          <a:latin typeface="+mn-lt"/>
                        </a:rPr>
                        <a:t>3, high risk</a:t>
                      </a:r>
                    </a:p>
                  </a:txBody>
                  <a:tcPr marL="68583" marR="6858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b="0" dirty="0">
                          <a:solidFill>
                            <a:schemeClr val="tx1"/>
                          </a:solidFill>
                          <a:latin typeface="+mn-lt"/>
                        </a:rPr>
                        <a:t>5-yr PFS: </a:t>
                      </a:r>
                    </a:p>
                    <a:p>
                      <a:pPr algn="ctr"/>
                      <a:r>
                        <a:rPr lang="en-US" sz="1200" b="0" dirty="0">
                          <a:solidFill>
                            <a:schemeClr val="tx1"/>
                          </a:solidFill>
                          <a:latin typeface="+mn-lt"/>
                        </a:rPr>
                        <a:t>Low risk, 25%</a:t>
                      </a:r>
                    </a:p>
                    <a:p>
                      <a:pPr algn="ctr"/>
                      <a:r>
                        <a:rPr lang="en-US" sz="1200" b="0" dirty="0">
                          <a:solidFill>
                            <a:schemeClr val="tx1"/>
                          </a:solidFill>
                          <a:latin typeface="+mn-lt"/>
                        </a:rPr>
                        <a:t>Intermediate risk, 51%</a:t>
                      </a:r>
                    </a:p>
                    <a:p>
                      <a:pPr algn="ctr"/>
                      <a:r>
                        <a:rPr lang="en-US" sz="1200" b="0" dirty="0">
                          <a:solidFill>
                            <a:schemeClr val="tx1"/>
                          </a:solidFill>
                          <a:latin typeface="+mn-lt"/>
                        </a:rPr>
                        <a:t>High risk, 76%</a:t>
                      </a:r>
                    </a:p>
                  </a:txBody>
                  <a:tcPr marL="68583" marR="6858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552719">
                <a:tc>
                  <a:txBody>
                    <a:bodyPr/>
                    <a:lstStyle/>
                    <a:p>
                      <a:r>
                        <a:rPr lang="en-US" sz="1200" b="0" dirty="0">
                          <a:solidFill>
                            <a:schemeClr val="tx1"/>
                          </a:solidFill>
                          <a:latin typeface="+mn-lt"/>
                        </a:rPr>
                        <a:t>Mayo 2018</a:t>
                      </a:r>
                    </a:p>
                  </a:txBody>
                  <a:tcPr marL="68583" marR="68583" marT="0"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solidFill>
                  </a:tcPr>
                </a:tc>
                <a:tc gridSpan="2">
                  <a:txBody>
                    <a:bodyPr/>
                    <a:lstStyle/>
                    <a:p>
                      <a:pPr marL="342900" indent="-342900" algn="l">
                        <a:buFont typeface="Arial" panose="020B0604020202020204" pitchFamily="34" charset="0"/>
                        <a:buChar char="•"/>
                      </a:pPr>
                      <a:r>
                        <a:rPr lang="en-US" sz="1200" b="0" dirty="0">
                          <a:solidFill>
                            <a:schemeClr val="tx1"/>
                          </a:solidFill>
                          <a:latin typeface="+mn-lt"/>
                        </a:rPr>
                        <a:t>BMPCs &gt;20%</a:t>
                      </a:r>
                    </a:p>
                    <a:p>
                      <a:pPr marL="342900" indent="-342900" algn="l">
                        <a:buFont typeface="Arial" panose="020B0604020202020204" pitchFamily="34" charset="0"/>
                        <a:buChar char="•"/>
                      </a:pPr>
                      <a:r>
                        <a:rPr lang="en-US" sz="1200" b="0" dirty="0">
                          <a:solidFill>
                            <a:schemeClr val="tx1"/>
                          </a:solidFill>
                          <a:latin typeface="+mn-lt"/>
                        </a:rPr>
                        <a:t>M spike &gt;2 g/dL</a:t>
                      </a:r>
                    </a:p>
                    <a:p>
                      <a:pPr marL="342900" indent="-342900" algn="l">
                        <a:buFont typeface="Arial" panose="020B0604020202020204" pitchFamily="34" charset="0"/>
                        <a:buChar char="•"/>
                      </a:pPr>
                      <a:r>
                        <a:rPr lang="en-US" sz="1200" b="0" dirty="0">
                          <a:solidFill>
                            <a:schemeClr val="tx1"/>
                          </a:solidFill>
                          <a:latin typeface="+mn-lt"/>
                        </a:rPr>
                        <a:t>sFLC ratio &lt;0.05 or &gt;20</a:t>
                      </a:r>
                    </a:p>
                  </a:txBody>
                  <a:tcPr marL="68583" marR="6858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endParaRPr lang="en-US"/>
                    </a:p>
                  </a:txBody>
                  <a:tcPr/>
                </a:tc>
                <a:tc>
                  <a:txBody>
                    <a:bodyPr/>
                    <a:lstStyle/>
                    <a:p>
                      <a:pPr algn="ctr"/>
                      <a:r>
                        <a:rPr lang="en-US" sz="1200" b="0" dirty="0">
                          <a:solidFill>
                            <a:schemeClr val="tx1"/>
                          </a:solidFill>
                          <a:latin typeface="+mn-lt"/>
                        </a:rPr>
                        <a:t>0, low risk</a:t>
                      </a:r>
                    </a:p>
                    <a:p>
                      <a:pPr algn="ctr"/>
                      <a:r>
                        <a:rPr lang="en-US" sz="1200" b="0" dirty="0">
                          <a:solidFill>
                            <a:schemeClr val="tx1"/>
                          </a:solidFill>
                          <a:latin typeface="+mn-lt"/>
                        </a:rPr>
                        <a:t>1, intermediate risk</a:t>
                      </a:r>
                    </a:p>
                    <a:p>
                      <a:pPr algn="ctr"/>
                      <a:r>
                        <a:rPr lang="en-US" sz="1200" b="0" dirty="0">
                          <a:solidFill>
                            <a:schemeClr val="tx1"/>
                          </a:solidFill>
                          <a:latin typeface="+mn-lt"/>
                        </a:rPr>
                        <a:t>2/3, high risk</a:t>
                      </a:r>
                    </a:p>
                  </a:txBody>
                  <a:tcPr marL="68583" marR="6858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b="0" dirty="0">
                          <a:solidFill>
                            <a:schemeClr val="tx1"/>
                          </a:solidFill>
                          <a:latin typeface="+mn-lt"/>
                        </a:rPr>
                        <a:t>Median TTP: </a:t>
                      </a:r>
                    </a:p>
                    <a:p>
                      <a:pPr algn="ctr"/>
                      <a:r>
                        <a:rPr lang="en-US" sz="1200" b="0" dirty="0">
                          <a:solidFill>
                            <a:schemeClr val="tx1"/>
                          </a:solidFill>
                          <a:latin typeface="+mn-lt"/>
                        </a:rPr>
                        <a:t>Low risk, 110 mo</a:t>
                      </a:r>
                    </a:p>
                    <a:p>
                      <a:pPr algn="ctr"/>
                      <a:r>
                        <a:rPr lang="en-US" sz="1200" b="0" dirty="0">
                          <a:solidFill>
                            <a:schemeClr val="tx1"/>
                          </a:solidFill>
                          <a:latin typeface="+mn-lt"/>
                        </a:rPr>
                        <a:t>Intermediate risk, 68 mo</a:t>
                      </a:r>
                    </a:p>
                    <a:p>
                      <a:pPr algn="ctr"/>
                      <a:r>
                        <a:rPr lang="en-US" sz="1200" b="0" dirty="0">
                          <a:solidFill>
                            <a:schemeClr val="tx1"/>
                          </a:solidFill>
                          <a:latin typeface="+mn-lt"/>
                        </a:rPr>
                        <a:t>High risk, 29 mo</a:t>
                      </a:r>
                    </a:p>
                  </a:txBody>
                  <a:tcPr marL="68583" marR="6858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993493673"/>
                  </a:ext>
                </a:extLst>
              </a:tr>
              <a:tr h="1519977">
                <a:tc>
                  <a:txBody>
                    <a:bodyPr/>
                    <a:lstStyle/>
                    <a:p>
                      <a:r>
                        <a:rPr lang="en-US" sz="1200" b="0" dirty="0">
                          <a:solidFill>
                            <a:schemeClr val="tx1"/>
                          </a:solidFill>
                          <a:latin typeface="+mn-lt"/>
                        </a:rPr>
                        <a:t>IMWG 2020</a:t>
                      </a:r>
                    </a:p>
                  </a:txBody>
                  <a:tcPr marL="68583" marR="68583" marT="0" marB="0" anchor="ctr">
                    <a:lnL w="12700" cmpd="sng">
                      <a:noFill/>
                    </a:lnL>
                    <a:lnR w="12700" cap="flat" cmpd="sng" algn="ctr">
                      <a:noFill/>
                      <a:prstDash val="solid"/>
                      <a:round/>
                      <a:headEnd type="none" w="med" len="med"/>
                      <a:tailEnd type="none" w="med" len="med"/>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mn-lt"/>
                        </a:rPr>
                        <a:t>sFLC ratio</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chemeClr val="tx1"/>
                          </a:solidFill>
                          <a:latin typeface="+mn-lt"/>
                        </a:rPr>
                        <a:t>0-10, 0 points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chemeClr val="tx1"/>
                          </a:solidFill>
                          <a:latin typeface="+mn-lt"/>
                        </a:rPr>
                        <a:t>10-25, 2 points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chemeClr val="tx1"/>
                          </a:solidFill>
                          <a:latin typeface="+mn-lt"/>
                        </a:rPr>
                        <a:t>25-40, 3 points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chemeClr val="tx1"/>
                          </a:solidFill>
                          <a:latin typeface="+mn-lt"/>
                        </a:rPr>
                        <a:t>&gt;40, 5 points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mn-lt"/>
                        </a:rPr>
                        <a:t>BPMCs,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chemeClr val="tx1"/>
                          </a:solidFill>
                          <a:latin typeface="+mn-lt"/>
                        </a:rPr>
                        <a:t>0-15, 0 points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chemeClr val="tx1"/>
                          </a:solidFill>
                          <a:latin typeface="+mn-lt"/>
                        </a:rPr>
                        <a:t>15-20, 2 points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chemeClr val="tx1"/>
                          </a:solidFill>
                          <a:latin typeface="+mn-lt"/>
                        </a:rPr>
                        <a:t>20-30, 3 points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chemeClr val="tx1"/>
                          </a:solidFill>
                          <a:latin typeface="+mn-lt"/>
                        </a:rPr>
                        <a:t>30-40, 5 points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chemeClr val="tx1"/>
                          </a:solidFill>
                          <a:latin typeface="+mn-lt"/>
                        </a:rPr>
                        <a:t>&gt;40, 6 points</a:t>
                      </a:r>
                    </a:p>
                  </a:txBody>
                  <a:tcPr marL="68583" marR="6858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mn-lt"/>
                        </a:rPr>
                        <a:t>M spike (g/dL)</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chemeClr val="tx1"/>
                          </a:solidFill>
                          <a:latin typeface="+mn-lt"/>
                        </a:rPr>
                        <a:t>0-1.5, 0 points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chemeClr val="tx1"/>
                          </a:solidFill>
                          <a:latin typeface="+mn-lt"/>
                        </a:rPr>
                        <a:t>1.5-3, 3 points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chemeClr val="tx1"/>
                          </a:solidFill>
                          <a:latin typeface="+mn-lt"/>
                        </a:rPr>
                        <a:t>&gt;3, 4 points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mn-lt"/>
                        </a:rPr>
                        <a:t>FISH abnormalities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chemeClr val="tx1"/>
                          </a:solidFill>
                          <a:latin typeface="+mn-lt"/>
                        </a:rPr>
                        <a:t>No, 0 points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chemeClr val="tx1"/>
                          </a:solidFill>
                          <a:latin typeface="+mn-lt"/>
                        </a:rPr>
                        <a:t>Yes, 2 points</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lang="en-US" sz="1200" b="0" dirty="0">
                        <a:solidFill>
                          <a:schemeClr val="tx1"/>
                        </a:solidFill>
                        <a:latin typeface="+mn-lt"/>
                      </a:endParaRPr>
                    </a:p>
                  </a:txBody>
                  <a:tcPr marL="68583" marR="68583"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mn-lt"/>
                        </a:rPr>
                        <a:t>0-4 points, low risk</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mn-lt"/>
                        </a:rPr>
                        <a:t>5-8 points, low/</a:t>
                      </a:r>
                      <a:br>
                        <a:rPr lang="en-US" sz="1200" b="0" dirty="0">
                          <a:solidFill>
                            <a:schemeClr val="tx1"/>
                          </a:solidFill>
                          <a:latin typeface="+mn-lt"/>
                        </a:rPr>
                      </a:br>
                      <a:r>
                        <a:rPr lang="en-US" sz="1200" b="0" dirty="0">
                          <a:solidFill>
                            <a:schemeClr val="tx1"/>
                          </a:solidFill>
                          <a:latin typeface="+mn-lt"/>
                        </a:rPr>
                        <a:t>intermediate risk</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mn-lt"/>
                        </a:rPr>
                        <a:t>9-12 points, intermediate risk</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mn-lt"/>
                        </a:rPr>
                        <a:t>&gt;12 points, high risk</a:t>
                      </a:r>
                    </a:p>
                  </a:txBody>
                  <a:tcPr marL="68583" marR="6858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mn-lt"/>
                        </a:rPr>
                        <a:t>Risk of progression at 2 yr: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mn-lt"/>
                        </a:rPr>
                        <a:t>Low risk, 3.8%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mn-lt"/>
                        </a:rPr>
                        <a:t>Intermediate risk, 51.1%</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mn-lt"/>
                        </a:rPr>
                        <a:t>High risk, 72.5%</a:t>
                      </a:r>
                    </a:p>
                  </a:txBody>
                  <a:tcPr marL="68583" marR="6858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bl>
          </a:graphicData>
        </a:graphic>
      </p:graphicFrame>
      <p:sp>
        <p:nvSpPr>
          <p:cNvPr id="3" name="Rectangle 2">
            <a:extLst>
              <a:ext uri="{FF2B5EF4-FFF2-40B4-BE49-F238E27FC236}">
                <a16:creationId xmlns:a16="http://schemas.microsoft.com/office/drawing/2014/main" id="{C32E1545-C3AA-115F-B8DD-54DD8D7C4809}"/>
              </a:ext>
            </a:extLst>
          </p:cNvPr>
          <p:cNvSpPr/>
          <p:nvPr/>
        </p:nvSpPr>
        <p:spPr bwMode="auto">
          <a:xfrm>
            <a:off x="8917674" y="1313569"/>
            <a:ext cx="2588527" cy="4674654"/>
          </a:xfrm>
          <a:prstGeom prst="rect">
            <a:avLst/>
          </a:prstGeom>
          <a:noFill/>
          <a:ln w="571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161616"/>
              </a:buClr>
              <a:buSzTx/>
              <a:buFontTx/>
              <a:buNone/>
              <a:tabLst/>
              <a:defRPr/>
            </a:pPr>
            <a:endParaRPr kumimoji="0" lang="en-US" sz="1800" b="0" i="0" u="none" strike="noStrike" kern="1200" cap="none" spc="0" normalizeH="0" baseline="0" noProof="0" dirty="0">
              <a:ln>
                <a:noFill/>
              </a:ln>
              <a:no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007297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5DC35-CDE9-927C-4F9C-F562CD6713E6}"/>
              </a:ext>
            </a:extLst>
          </p:cNvPr>
          <p:cNvSpPr>
            <a:spLocks noGrp="1"/>
          </p:cNvSpPr>
          <p:nvPr>
            <p:ph type="title"/>
          </p:nvPr>
        </p:nvSpPr>
        <p:spPr>
          <a:xfrm>
            <a:off x="231078" y="531006"/>
            <a:ext cx="11740260" cy="502445"/>
          </a:xfrm>
        </p:spPr>
        <p:txBody>
          <a:bodyPr/>
          <a:lstStyle/>
          <a:p>
            <a:r>
              <a:rPr lang="en-US" dirty="0"/>
              <a:t>IMWG-2020 Refined Model of 2/20/20 SMM Risk Stratification</a:t>
            </a:r>
          </a:p>
        </p:txBody>
      </p:sp>
      <p:sp>
        <p:nvSpPr>
          <p:cNvPr id="11" name="Content Placeholder 10">
            <a:extLst>
              <a:ext uri="{FF2B5EF4-FFF2-40B4-BE49-F238E27FC236}">
                <a16:creationId xmlns:a16="http://schemas.microsoft.com/office/drawing/2014/main" id="{BE861FA3-39C8-AC5B-889B-D668A5C5B684}"/>
              </a:ext>
            </a:extLst>
          </p:cNvPr>
          <p:cNvSpPr>
            <a:spLocks noGrp="1"/>
          </p:cNvSpPr>
          <p:nvPr>
            <p:ph sz="quarter" idx="10"/>
          </p:nvPr>
        </p:nvSpPr>
        <p:spPr>
          <a:xfrm>
            <a:off x="3009900" y="6302375"/>
            <a:ext cx="6514588" cy="327025"/>
          </a:xfrm>
        </p:spPr>
        <p:txBody>
          <a:bodyPr/>
          <a:lstStyle/>
          <a:p>
            <a:pPr algn="ctr"/>
            <a:r>
              <a:rPr lang="es-ES" dirty="0"/>
              <a:t>Mateos. Blood Cancer J. 2020;10:102. San Miguel. JCO. 2019. Abstr 8000.</a:t>
            </a:r>
            <a:endParaRPr lang="en-US" dirty="0"/>
          </a:p>
        </p:txBody>
      </p:sp>
      <p:graphicFrame>
        <p:nvGraphicFramePr>
          <p:cNvPr id="6" name="Table 5">
            <a:extLst>
              <a:ext uri="{FF2B5EF4-FFF2-40B4-BE49-F238E27FC236}">
                <a16:creationId xmlns:a16="http://schemas.microsoft.com/office/drawing/2014/main" id="{A1C094A4-9C7E-BDE2-FA2C-A358EB18063D}"/>
              </a:ext>
            </a:extLst>
          </p:cNvPr>
          <p:cNvGraphicFramePr>
            <a:graphicFrameLocks noGrp="1"/>
          </p:cNvGraphicFramePr>
          <p:nvPr/>
        </p:nvGraphicFramePr>
        <p:xfrm>
          <a:off x="455051" y="1600736"/>
          <a:ext cx="6786118" cy="2133600"/>
        </p:xfrm>
        <a:graphic>
          <a:graphicData uri="http://schemas.openxmlformats.org/drawingml/2006/table">
            <a:tbl>
              <a:tblPr firstRow="1" bandRow="1">
                <a:tableStyleId>{93296810-A885-4BE3-A3E7-6D5BEEA58F35}</a:tableStyleId>
              </a:tblPr>
              <a:tblGrid>
                <a:gridCol w="4481830">
                  <a:extLst>
                    <a:ext uri="{9D8B030D-6E8A-4147-A177-3AD203B41FA5}">
                      <a16:colId xmlns:a16="http://schemas.microsoft.com/office/drawing/2014/main" val="987005520"/>
                    </a:ext>
                  </a:extLst>
                </a:gridCol>
                <a:gridCol w="2304288">
                  <a:extLst>
                    <a:ext uri="{9D8B030D-6E8A-4147-A177-3AD203B41FA5}">
                      <a16:colId xmlns:a16="http://schemas.microsoft.com/office/drawing/2014/main" val="2592648330"/>
                    </a:ext>
                  </a:extLst>
                </a:gridCol>
              </a:tblGrid>
              <a:tr h="370840">
                <a:tc>
                  <a:txBody>
                    <a:bodyPr/>
                    <a:lstStyle/>
                    <a:p>
                      <a:pPr marL="285750" indent="-285750">
                        <a:buFont typeface="Arial" panose="020B0604020202020204" pitchFamily="34" charset="0"/>
                        <a:buChar char="•"/>
                      </a:pPr>
                      <a:r>
                        <a:rPr lang="en-US" sz="1600" b="0" dirty="0">
                          <a:solidFill>
                            <a:schemeClr val="bg2"/>
                          </a:solidFill>
                          <a:latin typeface="+mn-lt"/>
                        </a:rPr>
                        <a:t>Serum M-protein</a:t>
                      </a:r>
                    </a:p>
                    <a:p>
                      <a:pPr marL="285750" indent="-285750">
                        <a:buFont typeface="Arial" panose="020B0604020202020204" pitchFamily="34" charset="0"/>
                        <a:buChar char="•"/>
                      </a:pPr>
                      <a:r>
                        <a:rPr lang="en-US" sz="1600" b="0" dirty="0">
                          <a:solidFill>
                            <a:schemeClr val="bg2"/>
                          </a:solidFill>
                          <a:latin typeface="+mn-lt"/>
                        </a:rPr>
                        <a:t>Involved to uninvolved serum–FLC ratio</a:t>
                      </a:r>
                    </a:p>
                    <a:p>
                      <a:pPr marL="285750" indent="-285750">
                        <a:buFont typeface="Arial" panose="020B0604020202020204" pitchFamily="34" charset="0"/>
                        <a:buChar char="•"/>
                      </a:pPr>
                      <a:r>
                        <a:rPr lang="en-US" sz="1600" b="0" dirty="0">
                          <a:solidFill>
                            <a:schemeClr val="bg2"/>
                          </a:solidFill>
                          <a:latin typeface="+mn-lt"/>
                        </a:rPr>
                        <a:t>Bone marrow plasma cell infiltration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indent="0" algn="ctr">
                        <a:buFontTx/>
                        <a:buNone/>
                      </a:pPr>
                      <a:r>
                        <a:rPr lang="en-US" sz="1600" b="0" dirty="0">
                          <a:solidFill>
                            <a:schemeClr val="bg2"/>
                          </a:solidFill>
                          <a:latin typeface="+mn-lt"/>
                        </a:rPr>
                        <a:t>&gt;2 g/dL</a:t>
                      </a:r>
                    </a:p>
                    <a:p>
                      <a:pPr marL="0" indent="0" algn="ctr">
                        <a:buFontTx/>
                        <a:buNone/>
                      </a:pPr>
                      <a:r>
                        <a:rPr lang="en-US" sz="1600" b="0" dirty="0">
                          <a:solidFill>
                            <a:schemeClr val="bg2"/>
                          </a:solidFill>
                          <a:latin typeface="+mn-lt"/>
                        </a:rPr>
                        <a:t>&gt;20</a:t>
                      </a:r>
                    </a:p>
                    <a:p>
                      <a:pPr marL="0" indent="0" algn="ctr">
                        <a:buFontTx/>
                        <a:buNone/>
                      </a:pPr>
                      <a:r>
                        <a:rPr lang="en-US" sz="1600" b="0" dirty="0">
                          <a:solidFill>
                            <a:schemeClr val="bg2"/>
                          </a:solidFill>
                          <a:latin typeface="+mn-lt"/>
                        </a:rPr>
                        <a:t>&gt;20%</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529491986"/>
                  </a:ext>
                </a:extLst>
              </a:tr>
              <a:tr h="370840">
                <a:tc>
                  <a:txBody>
                    <a:bodyPr/>
                    <a:lstStyle/>
                    <a:p>
                      <a:r>
                        <a:rPr lang="en-US" sz="1600" b="1" dirty="0">
                          <a:solidFill>
                            <a:schemeClr val="bg2"/>
                          </a:solidFill>
                          <a:latin typeface="+mn-lt"/>
                        </a:rPr>
                        <a:t>Additional risk factor:</a:t>
                      </a:r>
                    </a:p>
                    <a:p>
                      <a:r>
                        <a:rPr lang="en-US" sz="1600" dirty="0">
                          <a:solidFill>
                            <a:schemeClr val="bg2"/>
                          </a:solidFill>
                          <a:latin typeface="+mn-lt"/>
                        </a:rPr>
                        <a:t>Presence of chromosomal abnormality</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1600" dirty="0">
                          <a:solidFill>
                            <a:schemeClr val="bg2"/>
                          </a:solidFill>
                          <a:latin typeface="+mn-lt"/>
                        </a:rPr>
                        <a:t>t(4;14)</a:t>
                      </a:r>
                    </a:p>
                    <a:p>
                      <a:pPr algn="ctr"/>
                      <a:r>
                        <a:rPr lang="en-US" sz="1600" dirty="0">
                          <a:solidFill>
                            <a:schemeClr val="bg2"/>
                          </a:solidFill>
                          <a:latin typeface="+mn-lt"/>
                        </a:rPr>
                        <a:t>t(14;16)</a:t>
                      </a:r>
                    </a:p>
                    <a:p>
                      <a:pPr algn="ctr"/>
                      <a:r>
                        <a:rPr lang="en-US" sz="1600" dirty="0">
                          <a:solidFill>
                            <a:schemeClr val="bg2"/>
                          </a:solidFill>
                          <a:latin typeface="+mn-lt"/>
                        </a:rPr>
                        <a:t>+1q</a:t>
                      </a:r>
                    </a:p>
                    <a:p>
                      <a:pPr algn="ctr"/>
                      <a:r>
                        <a:rPr lang="en-US" sz="1600" dirty="0">
                          <a:solidFill>
                            <a:schemeClr val="bg2"/>
                          </a:solidFill>
                          <a:latin typeface="+mn-lt"/>
                        </a:rPr>
                        <a:t>del13q/monosomy 13</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2711393903"/>
                  </a:ext>
                </a:extLst>
              </a:tr>
            </a:tbl>
          </a:graphicData>
        </a:graphic>
      </p:graphicFrame>
      <p:graphicFrame>
        <p:nvGraphicFramePr>
          <p:cNvPr id="8" name="Table 7">
            <a:extLst>
              <a:ext uri="{FF2B5EF4-FFF2-40B4-BE49-F238E27FC236}">
                <a16:creationId xmlns:a16="http://schemas.microsoft.com/office/drawing/2014/main" id="{84308184-1FAE-3C98-4FBE-3FFFA231C7DB}"/>
              </a:ext>
            </a:extLst>
          </p:cNvPr>
          <p:cNvGraphicFramePr>
            <a:graphicFrameLocks noGrp="1"/>
          </p:cNvGraphicFramePr>
          <p:nvPr/>
        </p:nvGraphicFramePr>
        <p:xfrm>
          <a:off x="8217300" y="1767358"/>
          <a:ext cx="3001478" cy="1752600"/>
        </p:xfrm>
        <a:graphic>
          <a:graphicData uri="http://schemas.openxmlformats.org/drawingml/2006/table">
            <a:tbl>
              <a:tblPr firstRow="1" bandRow="1">
                <a:tableStyleId>{93296810-A885-4BE3-A3E7-6D5BEEA58F35}</a:tableStyleId>
              </a:tblPr>
              <a:tblGrid>
                <a:gridCol w="3001478">
                  <a:extLst>
                    <a:ext uri="{9D8B030D-6E8A-4147-A177-3AD203B41FA5}">
                      <a16:colId xmlns:a16="http://schemas.microsoft.com/office/drawing/2014/main" val="987005520"/>
                    </a:ext>
                  </a:extLst>
                </a:gridCol>
              </a:tblGrid>
              <a:tr h="710234">
                <a:tc>
                  <a:txBody>
                    <a:bodyPr/>
                    <a:lstStyle/>
                    <a:p>
                      <a:pPr>
                        <a:spcBef>
                          <a:spcPts val="1200"/>
                        </a:spcBef>
                        <a:spcAft>
                          <a:spcPts val="600"/>
                        </a:spcAft>
                      </a:pPr>
                      <a:r>
                        <a:rPr lang="en-US" sz="1600" dirty="0">
                          <a:solidFill>
                            <a:schemeClr val="bg2"/>
                          </a:solidFill>
                        </a:rPr>
                        <a:t>Low risk                                        0</a:t>
                      </a:r>
                    </a:p>
                    <a:p>
                      <a:pPr>
                        <a:spcBef>
                          <a:spcPts val="1200"/>
                        </a:spcBef>
                        <a:spcAft>
                          <a:spcPts val="600"/>
                        </a:spcAft>
                      </a:pPr>
                      <a:r>
                        <a:rPr lang="en-US" sz="1600" dirty="0">
                          <a:solidFill>
                            <a:schemeClr val="bg2"/>
                          </a:solidFill>
                        </a:rPr>
                        <a:t>Low intermediate risk        1</a:t>
                      </a:r>
                    </a:p>
                    <a:p>
                      <a:pPr>
                        <a:spcBef>
                          <a:spcPts val="1200"/>
                        </a:spcBef>
                        <a:spcAft>
                          <a:spcPts val="600"/>
                        </a:spcAft>
                      </a:pPr>
                      <a:r>
                        <a:rPr lang="en-US" sz="1600" dirty="0">
                          <a:solidFill>
                            <a:schemeClr val="bg2"/>
                          </a:solidFill>
                        </a:rPr>
                        <a:t>Intermediate risk                  2</a:t>
                      </a:r>
                    </a:p>
                    <a:p>
                      <a:pPr>
                        <a:spcBef>
                          <a:spcPts val="1200"/>
                        </a:spcBef>
                        <a:spcAft>
                          <a:spcPts val="600"/>
                        </a:spcAft>
                      </a:pPr>
                      <a:r>
                        <a:rPr lang="en-US" sz="1600" dirty="0">
                          <a:solidFill>
                            <a:schemeClr val="bg2"/>
                          </a:solidFill>
                        </a:rPr>
                        <a:t>High risk                                  3-4</a:t>
                      </a:r>
                    </a:p>
                  </a:txBody>
                  <a:tcPr>
                    <a:solidFill>
                      <a:schemeClr val="tx1"/>
                    </a:solidFill>
                  </a:tcPr>
                </a:tc>
                <a:extLst>
                  <a:ext uri="{0D108BD9-81ED-4DB2-BD59-A6C34878D82A}">
                    <a16:rowId xmlns:a16="http://schemas.microsoft.com/office/drawing/2014/main" val="3529491986"/>
                  </a:ext>
                </a:extLst>
              </a:tr>
            </a:tbl>
          </a:graphicData>
        </a:graphic>
      </p:graphicFrame>
      <p:sp>
        <p:nvSpPr>
          <p:cNvPr id="9" name="Arrow: Right 8">
            <a:extLst>
              <a:ext uri="{FF2B5EF4-FFF2-40B4-BE49-F238E27FC236}">
                <a16:creationId xmlns:a16="http://schemas.microsoft.com/office/drawing/2014/main" id="{E2572450-1DE6-575E-A3BD-2E3976A19DEA}"/>
              </a:ext>
            </a:extLst>
          </p:cNvPr>
          <p:cNvSpPr/>
          <p:nvPr/>
        </p:nvSpPr>
        <p:spPr bwMode="auto">
          <a:xfrm>
            <a:off x="7472700" y="2464091"/>
            <a:ext cx="510138" cy="332071"/>
          </a:xfrm>
          <a:prstGeom prst="rightArrow">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 name="Content Placeholder 7">
            <a:extLst>
              <a:ext uri="{FF2B5EF4-FFF2-40B4-BE49-F238E27FC236}">
                <a16:creationId xmlns:a16="http://schemas.microsoft.com/office/drawing/2014/main" id="{D478E9C4-DBC9-169B-AFAD-08244F3C3F9A}"/>
              </a:ext>
            </a:extLst>
          </p:cNvPr>
          <p:cNvSpPr txBox="1">
            <a:spLocks/>
          </p:cNvSpPr>
          <p:nvPr/>
        </p:nvSpPr>
        <p:spPr>
          <a:xfrm>
            <a:off x="3559175" y="6302375"/>
            <a:ext cx="5732463" cy="327025"/>
          </a:xfrm>
          <a:prstGeom prst="rect">
            <a:avLst/>
          </a:prstGeom>
        </p:spPr>
        <p:txBody>
          <a:bodyPr vert="horz" lIns="0" tIns="0" rIns="0" bIns="0" rtlCol="0" anchor="b">
            <a:noAutofit/>
          </a:bodyPr>
          <a:lstStyle>
            <a:lvl1pPr marL="0" indent="0" algn="l" defTabSz="914400" rtl="0" eaLnBrk="1" latinLnBrk="0" hangingPunct="1">
              <a:lnSpc>
                <a:spcPct val="100000"/>
              </a:lnSpc>
              <a:spcBef>
                <a:spcPts val="1000"/>
              </a:spcBef>
              <a:buFont typeface="Arial" panose="020B0604020202020204" pitchFamily="34" charset="0"/>
              <a:buNone/>
              <a:defRPr lang="en-US" sz="10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0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s-ES" sz="10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a:t>
            </a:r>
          </a:p>
        </p:txBody>
      </p:sp>
      <p:sp>
        <p:nvSpPr>
          <p:cNvPr id="10" name="Content Placeholder 29">
            <a:extLst>
              <a:ext uri="{FF2B5EF4-FFF2-40B4-BE49-F238E27FC236}">
                <a16:creationId xmlns:a16="http://schemas.microsoft.com/office/drawing/2014/main" id="{65EBBAB7-514F-D464-379D-C3F51C0AE2AF}"/>
              </a:ext>
            </a:extLst>
          </p:cNvPr>
          <p:cNvSpPr txBox="1">
            <a:spLocks/>
          </p:cNvSpPr>
          <p:nvPr/>
        </p:nvSpPr>
        <p:spPr>
          <a:xfrm>
            <a:off x="7600750" y="4142876"/>
            <a:ext cx="4718706" cy="1905000"/>
          </a:xfrm>
          <a:prstGeom prst="rect">
            <a:avLst/>
          </a:prstGeom>
        </p:spPr>
        <p:txBody>
          <a:bodyPr vert="horz" lIns="0" tIns="0" rIns="0" bIns="0" rtlCol="0">
            <a:noAutofit/>
          </a:bodyPr>
          <a:lstStyle>
            <a:lvl1pPr marL="342900" indent="-342900" algn="l" defTabSz="914400" rtl="0" eaLnBrk="1" latinLnBrk="0" hangingPunct="1">
              <a:lnSpc>
                <a:spcPct val="90000"/>
              </a:lnSpc>
              <a:spcBef>
                <a:spcPts val="1000"/>
              </a:spcBef>
              <a:spcAft>
                <a:spcPts val="700"/>
              </a:spcAft>
              <a:buSzPct val="75000"/>
              <a:buFontTx/>
              <a:buBlip>
                <a:blip>
                  <a:extLst>
                    <a:ext uri="{96DAC541-7B7A-43D3-8B79-37D633B846F1}">
                      <asvg:svgBlip xmlns:asvg="http://schemas.microsoft.com/office/drawing/2016/SVG/main" r:embed="rId3"/>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1775" marR="0" lvl="1" indent="-231775" algn="l" defTabSz="914400" rtl="0" eaLnBrk="1" fontAlgn="auto" latinLnBrk="0" hangingPunct="1">
              <a:lnSpc>
                <a:spcPct val="110000"/>
              </a:lnSpc>
              <a:spcBef>
                <a:spcPts val="500"/>
              </a:spcBef>
              <a:spcAft>
                <a:spcPts val="0"/>
              </a:spcAft>
              <a:buClrTx/>
              <a:buSzPct val="75000"/>
              <a:buFont typeface="Poppins" panose="00000500000000000000" pitchFamily="2" charset="0"/>
              <a:buBlip>
                <a:blip>
                  <a:extLst>
                    <a:ext uri="{96DAC541-7B7A-43D3-8B79-37D633B846F1}">
                      <asvg:svgBlip xmlns:asvg="http://schemas.microsoft.com/office/drawing/2016/SVG/main" r:embed="rId3"/>
                    </a:ext>
                  </a:extLst>
                </a:blip>
              </a:buBlip>
              <a:tabLst/>
              <a:defRPr/>
            </a:pPr>
            <a:r>
              <a:rPr kumimoji="0" lang="en-US" sz="20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If 0 risk factor: 6% rate of progression at 2 yr</a:t>
            </a:r>
          </a:p>
          <a:p>
            <a:pPr marL="231775" marR="0" lvl="1" indent="-231775" algn="l" defTabSz="914400" rtl="0" eaLnBrk="1" fontAlgn="auto" latinLnBrk="0" hangingPunct="1">
              <a:lnSpc>
                <a:spcPct val="110000"/>
              </a:lnSpc>
              <a:spcBef>
                <a:spcPts val="500"/>
              </a:spcBef>
              <a:spcAft>
                <a:spcPts val="0"/>
              </a:spcAft>
              <a:buClrTx/>
              <a:buSzPct val="75000"/>
              <a:buFont typeface="Poppins" panose="00000500000000000000" pitchFamily="2" charset="0"/>
              <a:buBlip>
                <a:blip>
                  <a:extLst>
                    <a:ext uri="{96DAC541-7B7A-43D3-8B79-37D633B846F1}">
                      <asvg:svgBlip xmlns:asvg="http://schemas.microsoft.com/office/drawing/2016/SVG/main" r:embed="rId3"/>
                    </a:ext>
                  </a:extLst>
                </a:blip>
              </a:buBlip>
              <a:tabLst/>
              <a:defRPr/>
            </a:pPr>
            <a:r>
              <a:rPr kumimoji="0" lang="en-US" sz="20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If 3-4 risk factors: 63% rate of progression at 2 yr</a:t>
            </a:r>
          </a:p>
          <a:p>
            <a:pPr marL="0" marR="0" lvl="1" indent="0" algn="l" defTabSz="914400" rtl="0" eaLnBrk="1" fontAlgn="auto" latinLnBrk="0" hangingPunct="1">
              <a:lnSpc>
                <a:spcPct val="110000"/>
              </a:lnSpc>
              <a:spcBef>
                <a:spcPts val="500"/>
              </a:spcBef>
              <a:spcAft>
                <a:spcPts val="0"/>
              </a:spcAft>
              <a:buClrTx/>
              <a:buSzPct val="75000"/>
              <a:buFont typeface="Poppins" panose="00000500000000000000" pitchFamily="2" charset="0"/>
              <a:buNone/>
              <a:tabLst/>
              <a:defRPr/>
            </a:pPr>
            <a:endParaRPr kumimoji="0" lang="en-US" sz="20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12" name="Content Placeholder 29">
            <a:extLst>
              <a:ext uri="{FF2B5EF4-FFF2-40B4-BE49-F238E27FC236}">
                <a16:creationId xmlns:a16="http://schemas.microsoft.com/office/drawing/2014/main" id="{BEED53DA-2F9B-1242-0A01-E907C23D5F73}"/>
              </a:ext>
            </a:extLst>
          </p:cNvPr>
          <p:cNvSpPr txBox="1">
            <a:spLocks/>
          </p:cNvSpPr>
          <p:nvPr/>
        </p:nvSpPr>
        <p:spPr>
          <a:xfrm>
            <a:off x="736929" y="3914276"/>
            <a:ext cx="5620327" cy="2133600"/>
          </a:xfrm>
          <a:prstGeom prst="rect">
            <a:avLst/>
          </a:prstGeom>
        </p:spPr>
        <p:txBody>
          <a:bodyPr vert="horz" lIns="0" tIns="0" rIns="0" bIns="0" rtlCol="0">
            <a:noAutofit/>
          </a:bodyPr>
          <a:lstStyle>
            <a:lvl1pPr marL="342900" indent="-342900" algn="l" defTabSz="914400" rtl="0" eaLnBrk="1" latinLnBrk="0" hangingPunct="1">
              <a:lnSpc>
                <a:spcPct val="90000"/>
              </a:lnSpc>
              <a:spcBef>
                <a:spcPts val="1000"/>
              </a:spcBef>
              <a:spcAft>
                <a:spcPts val="700"/>
              </a:spcAft>
              <a:buSzPct val="75000"/>
              <a:buFontTx/>
              <a:buBlip>
                <a:blip>
                  <a:extLst>
                    <a:ext uri="{96DAC541-7B7A-43D3-8B79-37D633B846F1}">
                      <asvg:svgBlip xmlns:asvg="http://schemas.microsoft.com/office/drawing/2016/SVG/main" r:embed="rId3"/>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1775" marR="0" lvl="1" indent="-231775" algn="l" defTabSz="914400" rtl="0" eaLnBrk="1" fontAlgn="auto" latinLnBrk="0" hangingPunct="1">
              <a:lnSpc>
                <a:spcPct val="110000"/>
              </a:lnSpc>
              <a:spcBef>
                <a:spcPts val="500"/>
              </a:spcBef>
              <a:spcAft>
                <a:spcPts val="0"/>
              </a:spcAft>
              <a:buClrTx/>
              <a:buSzPct val="75000"/>
              <a:buFont typeface="Poppins" panose="00000500000000000000" pitchFamily="2" charset="0"/>
              <a:buBlip>
                <a:blip>
                  <a:extLst>
                    <a:ext uri="{96DAC541-7B7A-43D3-8B79-37D633B846F1}">
                      <asvg:svgBlip xmlns:asvg="http://schemas.microsoft.com/office/drawing/2016/SVG/main" r:embed="rId3"/>
                    </a:ext>
                  </a:extLst>
                </a:blip>
              </a:buBlip>
              <a:tabLst/>
              <a:defRPr/>
            </a:pPr>
            <a:r>
              <a:rPr kumimoji="0" lang="en-US" sz="20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1996 patients with SMM</a:t>
            </a:r>
          </a:p>
          <a:p>
            <a:pPr marL="231775" marR="0" lvl="1" indent="-231775" algn="l" defTabSz="914400" rtl="0" eaLnBrk="1" fontAlgn="auto" latinLnBrk="0" hangingPunct="1">
              <a:lnSpc>
                <a:spcPct val="110000"/>
              </a:lnSpc>
              <a:spcBef>
                <a:spcPts val="500"/>
              </a:spcBef>
              <a:spcAft>
                <a:spcPts val="0"/>
              </a:spcAft>
              <a:buClrTx/>
              <a:buSzPct val="75000"/>
              <a:buFont typeface="Poppins" panose="00000500000000000000" pitchFamily="2" charset="0"/>
              <a:buBlip>
                <a:blip>
                  <a:extLst>
                    <a:ext uri="{96DAC541-7B7A-43D3-8B79-37D633B846F1}">
                      <asvg:svgBlip xmlns:asvg="http://schemas.microsoft.com/office/drawing/2016/SVG/main" r:embed="rId3"/>
                    </a:ext>
                  </a:extLst>
                </a:blip>
              </a:buBlip>
              <a:tabLst/>
              <a:defRPr/>
            </a:pPr>
            <a:r>
              <a:rPr kumimoji="0" lang="en-US" sz="20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Low-, intermediate-, and high-risk SMM, based on presence of 0-2 or 3-4 risk factors</a:t>
            </a:r>
          </a:p>
          <a:p>
            <a:pPr marL="0" marR="0" lvl="1" indent="0" algn="l" defTabSz="914400" rtl="0" eaLnBrk="1" fontAlgn="auto" latinLnBrk="0" hangingPunct="1">
              <a:lnSpc>
                <a:spcPct val="110000"/>
              </a:lnSpc>
              <a:spcBef>
                <a:spcPts val="500"/>
              </a:spcBef>
              <a:spcAft>
                <a:spcPts val="0"/>
              </a:spcAft>
              <a:buClrTx/>
              <a:buSzPct val="75000"/>
              <a:buFont typeface="Poppins" panose="00000500000000000000" pitchFamily="2" charset="0"/>
              <a:buNone/>
              <a:tabLst/>
              <a:defRPr/>
            </a:pPr>
            <a:endParaRPr kumimoji="0" lang="en-US" sz="20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a:p>
            <a:pPr marL="231775" marR="0" lvl="1" indent="-231775" algn="l" defTabSz="914400" rtl="0" eaLnBrk="1" fontAlgn="auto" latinLnBrk="0" hangingPunct="1">
              <a:lnSpc>
                <a:spcPct val="110000"/>
              </a:lnSpc>
              <a:spcBef>
                <a:spcPts val="500"/>
              </a:spcBef>
              <a:spcAft>
                <a:spcPts val="0"/>
              </a:spcAft>
              <a:buClrTx/>
              <a:buSzPct val="75000"/>
              <a:buFont typeface="Poppins" panose="00000500000000000000" pitchFamily="2" charset="0"/>
              <a:buBlip>
                <a:blip>
                  <a:extLst>
                    <a:ext uri="{96DAC541-7B7A-43D3-8B79-37D633B846F1}">
                      <asvg:svgBlip xmlns:asvg="http://schemas.microsoft.com/office/drawing/2016/SVG/main" r:embed="rId3"/>
                    </a:ext>
                  </a:extLst>
                </a:blip>
              </a:buBlip>
              <a:tabLst/>
              <a:defRPr/>
            </a:pPr>
            <a:endParaRPr kumimoji="0" lang="en-US" sz="20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Tree>
    <p:extLst>
      <p:ext uri="{BB962C8B-B14F-4D97-AF65-F5344CB8AC3E}">
        <p14:creationId xmlns:p14="http://schemas.microsoft.com/office/powerpoint/2010/main" val="41134052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CE540-5F98-566F-3D21-E2AF8E34DEAB}"/>
              </a:ext>
            </a:extLst>
          </p:cNvPr>
          <p:cNvSpPr>
            <a:spLocks noGrp="1"/>
          </p:cNvSpPr>
          <p:nvPr>
            <p:ph type="title"/>
          </p:nvPr>
        </p:nvSpPr>
        <p:spPr>
          <a:xfrm>
            <a:off x="231078" y="531006"/>
            <a:ext cx="11740260" cy="502445"/>
          </a:xfrm>
        </p:spPr>
        <p:txBody>
          <a:bodyPr/>
          <a:lstStyle/>
          <a:p>
            <a:r>
              <a:rPr lang="en-US" dirty="0"/>
              <a:t>Ongoing SMM Debate: To Treat or Not to Treat</a:t>
            </a:r>
          </a:p>
        </p:txBody>
      </p:sp>
      <p:sp>
        <p:nvSpPr>
          <p:cNvPr id="3" name="Rectangle 2">
            <a:extLst>
              <a:ext uri="{FF2B5EF4-FFF2-40B4-BE49-F238E27FC236}">
                <a16:creationId xmlns:a16="http://schemas.microsoft.com/office/drawing/2014/main" id="{4B516F38-19C0-7708-7BC6-53EBF7FCA6BE}"/>
              </a:ext>
            </a:extLst>
          </p:cNvPr>
          <p:cNvSpPr/>
          <p:nvPr/>
        </p:nvSpPr>
        <p:spPr>
          <a:xfrm>
            <a:off x="6744056" y="2425441"/>
            <a:ext cx="4470400" cy="21072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9F3D9"/>
                </a:solidFill>
                <a:effectLst/>
                <a:uLnTx/>
                <a:uFillTx/>
                <a:latin typeface="Poppins"/>
                <a:ea typeface="+mn-ea"/>
                <a:cs typeface="+mn-cs"/>
              </a:rPr>
              <a:t>Aggressive Treatment to Completely Stop MM From Developing</a:t>
            </a:r>
          </a:p>
        </p:txBody>
      </p:sp>
      <p:sp>
        <p:nvSpPr>
          <p:cNvPr id="4" name="Rectangle 3">
            <a:extLst>
              <a:ext uri="{FF2B5EF4-FFF2-40B4-BE49-F238E27FC236}">
                <a16:creationId xmlns:a16="http://schemas.microsoft.com/office/drawing/2014/main" id="{237FEAA3-A1E5-E5EB-3232-10DE7C759F87}"/>
              </a:ext>
            </a:extLst>
          </p:cNvPr>
          <p:cNvSpPr/>
          <p:nvPr/>
        </p:nvSpPr>
        <p:spPr>
          <a:xfrm>
            <a:off x="977544" y="2425441"/>
            <a:ext cx="4655127" cy="21072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9F3D9"/>
                </a:solidFill>
                <a:effectLst/>
                <a:uLnTx/>
                <a:uFillTx/>
                <a:latin typeface="Poppins"/>
                <a:ea typeface="+mn-ea"/>
                <a:cs typeface="+mn-cs"/>
              </a:rPr>
              <a:t> </a:t>
            </a:r>
            <a:r>
              <a:rPr kumimoji="0" lang="en-US" sz="2800" b="1" i="0" u="none" strike="noStrike" kern="1200" cap="none" spc="0" normalizeH="0" baseline="0" noProof="0" dirty="0">
                <a:ln>
                  <a:noFill/>
                </a:ln>
                <a:solidFill>
                  <a:srgbClr val="F9F3D9"/>
                </a:solidFill>
                <a:effectLst/>
                <a:uLnTx/>
                <a:uFillTx/>
                <a:latin typeface="Poppins"/>
                <a:ea typeface="+mn-ea"/>
                <a:cs typeface="+mn-cs"/>
              </a:rPr>
              <a:t>Observation or Modest Treatment to Slow Progression to </a:t>
            </a:r>
            <a:br>
              <a:rPr kumimoji="0" lang="en-US" sz="2800" b="1" i="0" u="none" strike="noStrike" kern="1200" cap="none" spc="0" normalizeH="0" baseline="0" noProof="0" dirty="0">
                <a:ln>
                  <a:noFill/>
                </a:ln>
                <a:solidFill>
                  <a:srgbClr val="F9F3D9"/>
                </a:solidFill>
                <a:effectLst/>
                <a:uLnTx/>
                <a:uFillTx/>
                <a:latin typeface="Poppins"/>
                <a:ea typeface="+mn-ea"/>
                <a:cs typeface="+mn-cs"/>
              </a:rPr>
            </a:br>
            <a:r>
              <a:rPr kumimoji="0" lang="en-US" sz="2800" b="1" i="0" u="none" strike="noStrike" kern="1200" cap="none" spc="0" normalizeH="0" baseline="0" noProof="0" dirty="0">
                <a:ln>
                  <a:noFill/>
                </a:ln>
                <a:solidFill>
                  <a:srgbClr val="F9F3D9"/>
                </a:solidFill>
                <a:effectLst/>
                <a:uLnTx/>
                <a:uFillTx/>
                <a:latin typeface="Poppins"/>
                <a:ea typeface="+mn-ea"/>
                <a:cs typeface="+mn-cs"/>
              </a:rPr>
              <a:t>Active Myeloma</a:t>
            </a:r>
          </a:p>
        </p:txBody>
      </p:sp>
      <p:sp>
        <p:nvSpPr>
          <p:cNvPr id="5" name="TextBox 4">
            <a:extLst>
              <a:ext uri="{FF2B5EF4-FFF2-40B4-BE49-F238E27FC236}">
                <a16:creationId xmlns:a16="http://schemas.microsoft.com/office/drawing/2014/main" id="{24F859BA-4C0F-2E57-DA4E-7B620931EAFA}"/>
              </a:ext>
            </a:extLst>
          </p:cNvPr>
          <p:cNvSpPr txBox="1"/>
          <p:nvPr/>
        </p:nvSpPr>
        <p:spPr>
          <a:xfrm>
            <a:off x="5865703" y="2693096"/>
            <a:ext cx="663879" cy="1472504"/>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a:ln>
                  <a:noFill/>
                </a:ln>
                <a:solidFill>
                  <a:srgbClr val="161616"/>
                </a:solidFill>
                <a:effectLst/>
                <a:uLnTx/>
                <a:uFillTx/>
                <a:latin typeface="Times New Roman" panose="02020603050405020304" pitchFamily="18" charset="0"/>
                <a:ea typeface="+mn-ea"/>
                <a:cs typeface="Times New Roman" panose="02020603050405020304" pitchFamily="18" charset="0"/>
              </a:rPr>
              <a:t>?</a:t>
            </a:r>
          </a:p>
        </p:txBody>
      </p:sp>
    </p:spTree>
    <p:extLst>
      <p:ext uri="{BB962C8B-B14F-4D97-AF65-F5344CB8AC3E}">
        <p14:creationId xmlns:p14="http://schemas.microsoft.com/office/powerpoint/2010/main" val="18352225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F5B5B-59E6-531C-1E07-9D324A0634A9}"/>
              </a:ext>
            </a:extLst>
          </p:cNvPr>
          <p:cNvSpPr>
            <a:spLocks noGrp="1"/>
          </p:cNvSpPr>
          <p:nvPr>
            <p:ph type="title"/>
          </p:nvPr>
        </p:nvSpPr>
        <p:spPr>
          <a:xfrm>
            <a:off x="231078" y="531006"/>
            <a:ext cx="11740260" cy="502445"/>
          </a:xfrm>
        </p:spPr>
        <p:txBody>
          <a:bodyPr/>
          <a:lstStyle/>
          <a:p>
            <a:r>
              <a:rPr lang="en-US" dirty="0"/>
              <a:t>SMM: Randomized Trials Without Clear Survival Benefit</a:t>
            </a:r>
          </a:p>
        </p:txBody>
      </p:sp>
      <p:sp>
        <p:nvSpPr>
          <p:cNvPr id="8" name="Content Placeholder 7">
            <a:extLst>
              <a:ext uri="{FF2B5EF4-FFF2-40B4-BE49-F238E27FC236}">
                <a16:creationId xmlns:a16="http://schemas.microsoft.com/office/drawing/2014/main" id="{B2E1A96A-790D-57FA-354E-63DD053B04E9}"/>
              </a:ext>
            </a:extLst>
          </p:cNvPr>
          <p:cNvSpPr>
            <a:spLocks noGrp="1"/>
          </p:cNvSpPr>
          <p:nvPr>
            <p:ph sz="quarter" idx="10"/>
          </p:nvPr>
        </p:nvSpPr>
        <p:spPr>
          <a:xfrm>
            <a:off x="3200400" y="6302375"/>
            <a:ext cx="6324600" cy="327025"/>
          </a:xfrm>
        </p:spPr>
        <p:txBody>
          <a:bodyPr/>
          <a:lstStyle/>
          <a:p>
            <a:r>
              <a:rPr lang="en-US" dirty="0"/>
              <a:t>1. Hjort. Eur J Haematol. 1993;50:95. 2. Ricardi. Br J Cancer. 1994;70:1203. 3. Ricardi. Br J Cancer. 2000;82:1254. 4. Musto. JCO. 2023;99:248. 5. D’Arena. Leuk Lymphoma. 2011;52:771. 6. Musto. Cancer. 2008;113:1588. 7. Witzig. Leukemia. 2013;27:220. 8. Brighton. Clin Cancer Res. 2019;25:3772.</a:t>
            </a:r>
          </a:p>
        </p:txBody>
      </p:sp>
      <p:graphicFrame>
        <p:nvGraphicFramePr>
          <p:cNvPr id="3" name="Content Placeholder 3">
            <a:extLst>
              <a:ext uri="{FF2B5EF4-FFF2-40B4-BE49-F238E27FC236}">
                <a16:creationId xmlns:a16="http://schemas.microsoft.com/office/drawing/2014/main" id="{A8E8C95F-E8A8-A83C-D685-A0E0A2E46E0B}"/>
              </a:ext>
            </a:extLst>
          </p:cNvPr>
          <p:cNvGraphicFramePr>
            <a:graphicFrameLocks/>
          </p:cNvGraphicFramePr>
          <p:nvPr>
            <p:extLst>
              <p:ext uri="{D42A27DB-BD31-4B8C-83A1-F6EECF244321}">
                <p14:modId xmlns:p14="http://schemas.microsoft.com/office/powerpoint/2010/main" val="2821756302"/>
              </p:ext>
            </p:extLst>
          </p:nvPr>
        </p:nvGraphicFramePr>
        <p:xfrm>
          <a:off x="231774" y="1333500"/>
          <a:ext cx="11739563" cy="4480560"/>
        </p:xfrm>
        <a:graphic>
          <a:graphicData uri="http://schemas.openxmlformats.org/drawingml/2006/table">
            <a:tbl>
              <a:tblPr firstRow="1" bandRow="1">
                <a:tableStyleId>{5C22544A-7EE6-4342-B048-85BDC9FD1C3A}</a:tableStyleId>
              </a:tblPr>
              <a:tblGrid>
                <a:gridCol w="4150351">
                  <a:extLst>
                    <a:ext uri="{9D8B030D-6E8A-4147-A177-3AD203B41FA5}">
                      <a16:colId xmlns:a16="http://schemas.microsoft.com/office/drawing/2014/main" val="3707401140"/>
                    </a:ext>
                  </a:extLst>
                </a:gridCol>
                <a:gridCol w="1175932">
                  <a:extLst>
                    <a:ext uri="{9D8B030D-6E8A-4147-A177-3AD203B41FA5}">
                      <a16:colId xmlns:a16="http://schemas.microsoft.com/office/drawing/2014/main" val="387659272"/>
                    </a:ext>
                  </a:extLst>
                </a:gridCol>
                <a:gridCol w="4158076">
                  <a:extLst>
                    <a:ext uri="{9D8B030D-6E8A-4147-A177-3AD203B41FA5}">
                      <a16:colId xmlns:a16="http://schemas.microsoft.com/office/drawing/2014/main" val="308705930"/>
                    </a:ext>
                  </a:extLst>
                </a:gridCol>
                <a:gridCol w="2255204">
                  <a:extLst>
                    <a:ext uri="{9D8B030D-6E8A-4147-A177-3AD203B41FA5}">
                      <a16:colId xmlns:a16="http://schemas.microsoft.com/office/drawing/2014/main" val="2763452235"/>
                    </a:ext>
                  </a:extLst>
                </a:gridCol>
              </a:tblGrid>
              <a:tr h="155373">
                <a:tc>
                  <a:txBody>
                    <a:bodyPr/>
                    <a:lstStyle/>
                    <a:p>
                      <a:r>
                        <a:rPr lang="en-US" sz="1400" dirty="0">
                          <a:solidFill>
                            <a:schemeClr val="bg2"/>
                          </a:solidFill>
                        </a:rPr>
                        <a:t>Intervention and Patient Population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400" dirty="0">
                          <a:solidFill>
                            <a:schemeClr val="bg2"/>
                          </a:solidFill>
                        </a:rPr>
                        <a:t>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400" dirty="0">
                          <a:solidFill>
                            <a:schemeClr val="bg2"/>
                          </a:solidFill>
                        </a:rPr>
                        <a:t>PFS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400" dirty="0">
                          <a:solidFill>
                            <a:schemeClr val="bg2"/>
                          </a:solidFill>
                        </a:rPr>
                        <a:t>OS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308051991"/>
                  </a:ext>
                </a:extLst>
              </a:tr>
              <a:tr h="242638">
                <a:tc>
                  <a:txBody>
                    <a:bodyPr/>
                    <a:lstStyle/>
                    <a:p>
                      <a:pPr algn="l"/>
                      <a:r>
                        <a:rPr lang="en-US" sz="1400" b="0" dirty="0">
                          <a:solidFill>
                            <a:schemeClr val="tx1"/>
                          </a:solidFill>
                        </a:rPr>
                        <a:t>Early vs delayed melphalan in asymptomatic stage I MM</a:t>
                      </a:r>
                      <a:r>
                        <a:rPr lang="en-US" sz="1400" b="0" baseline="30000" dirty="0">
                          <a:solidFill>
                            <a:schemeClr val="tx1"/>
                          </a:solidFill>
                        </a:rPr>
                        <a:t>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400" b="0" dirty="0">
                          <a:solidFill>
                            <a:schemeClr val="tx1"/>
                          </a:solidFill>
                        </a:rPr>
                        <a:t>50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400" b="0" dirty="0">
                          <a:solidFill>
                            <a:schemeClr val="tx1"/>
                          </a:solidFill>
                        </a:rPr>
                        <a:t>12 mo for both</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400" b="0" dirty="0">
                          <a:solidFill>
                            <a:schemeClr val="tx1"/>
                          </a:solidFill>
                        </a:rPr>
                        <a:t>ND</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621115865"/>
                  </a:ext>
                </a:extLst>
              </a:tr>
              <a:tr h="344801">
                <a:tc>
                  <a:txBody>
                    <a:bodyPr/>
                    <a:lstStyle/>
                    <a:p>
                      <a:pPr algn="l"/>
                      <a:r>
                        <a:rPr lang="en-US" sz="1400" b="0" dirty="0">
                          <a:solidFill>
                            <a:schemeClr val="tx1"/>
                          </a:solidFill>
                        </a:rPr>
                        <a:t>Early vs delayed melphalan plus prednisone vs observation for 6 cycles in asymptomatic stage I MM</a:t>
                      </a:r>
                      <a:r>
                        <a:rPr lang="en-US" sz="1400" b="0" baseline="30000" dirty="0">
                          <a:solidFill>
                            <a:schemeClr val="tx1"/>
                          </a:solidFill>
                        </a:rPr>
                        <a:t>2,3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400" b="0" dirty="0">
                          <a:solidFill>
                            <a:schemeClr val="tx1"/>
                          </a:solidFill>
                        </a:rPr>
                        <a:t>78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400" b="0" dirty="0">
                          <a:solidFill>
                            <a:schemeClr val="tx1"/>
                          </a:solidFill>
                        </a:rPr>
                        <a:t>~11 mo for both</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400" b="0" dirty="0">
                          <a:solidFill>
                            <a:schemeClr val="tx1"/>
                          </a:solidFill>
                        </a:rPr>
                        <a:t>64 vs 71 mo</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78298"/>
                  </a:ext>
                </a:extLst>
              </a:tr>
              <a:tr h="344801">
                <a:tc>
                  <a:txBody>
                    <a:bodyPr/>
                    <a:lstStyle/>
                    <a:p>
                      <a:pPr algn="l"/>
                      <a:r>
                        <a:rPr lang="en-US" sz="1400" b="0" kern="1200" dirty="0">
                          <a:solidFill>
                            <a:schemeClr val="tx1"/>
                          </a:solidFill>
                          <a:latin typeface="+mn-lt"/>
                          <a:ea typeface="+mn-ea"/>
                          <a:cs typeface="+mn-cs"/>
                        </a:rPr>
                        <a:t>Pamidronate vs observation in asymptomatic myeloma</a:t>
                      </a:r>
                      <a:r>
                        <a:rPr lang="en-US" sz="1400" b="0" kern="1200" baseline="30000" dirty="0">
                          <a:solidFill>
                            <a:schemeClr val="tx1"/>
                          </a:solidFill>
                          <a:latin typeface="+mn-lt"/>
                          <a:ea typeface="+mn-ea"/>
                          <a:cs typeface="+mn-cs"/>
                        </a:rPr>
                        <a:t>4,5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400" b="0" kern="1200" dirty="0">
                          <a:solidFill>
                            <a:schemeClr val="tx1"/>
                          </a:solidFill>
                          <a:latin typeface="+mn-lt"/>
                          <a:ea typeface="+mn-ea"/>
                          <a:cs typeface="+mn-cs"/>
                        </a:rPr>
                        <a:t>177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400" b="0" kern="1200" dirty="0">
                          <a:solidFill>
                            <a:schemeClr val="tx1"/>
                          </a:solidFill>
                          <a:latin typeface="+mn-lt"/>
                          <a:ea typeface="+mn-ea"/>
                          <a:cs typeface="+mn-cs"/>
                        </a:rPr>
                        <a:t>Median PFS: 46 vs 48 mo</a:t>
                      </a:r>
                    </a:p>
                    <a:p>
                      <a:pPr algn="ctr"/>
                      <a:r>
                        <a:rPr lang="en-US" sz="1400" b="0" kern="1200" dirty="0">
                          <a:solidFill>
                            <a:schemeClr val="tx1"/>
                          </a:solidFill>
                          <a:latin typeface="+mn-lt"/>
                          <a:ea typeface="+mn-ea"/>
                          <a:cs typeface="+mn-cs"/>
                        </a:rPr>
                        <a:t>Skeletal-related events: 73% vs 39% </a:t>
                      </a:r>
                    </a:p>
                    <a:p>
                      <a:pPr algn="ctr"/>
                      <a:r>
                        <a:rPr lang="en-US" sz="1400" b="0" kern="1200" dirty="0">
                          <a:solidFill>
                            <a:schemeClr val="tx1"/>
                          </a:solidFill>
                          <a:latin typeface="+mn-lt"/>
                          <a:ea typeface="+mn-ea"/>
                          <a:cs typeface="+mn-cs"/>
                        </a:rPr>
                        <a:t>(</a:t>
                      </a:r>
                      <a:r>
                        <a:rPr lang="en-US" sz="1400" b="0" i="1" kern="1200" dirty="0">
                          <a:solidFill>
                            <a:schemeClr val="tx1"/>
                          </a:solidFill>
                          <a:latin typeface="+mn-lt"/>
                          <a:ea typeface="+mn-ea"/>
                          <a:cs typeface="+mn-cs"/>
                        </a:rPr>
                        <a:t>P </a:t>
                      </a:r>
                      <a:r>
                        <a:rPr lang="en-US" sz="1400" b="0" kern="1200" dirty="0">
                          <a:solidFill>
                            <a:schemeClr val="tx1"/>
                          </a:solidFill>
                          <a:latin typeface="+mn-lt"/>
                          <a:ea typeface="+mn-ea"/>
                          <a:cs typeface="+mn-cs"/>
                        </a:rPr>
                        <a:t>&lt;.01)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400" b="0" kern="1200" dirty="0">
                          <a:solidFill>
                            <a:schemeClr val="tx1"/>
                          </a:solidFill>
                          <a:latin typeface="+mn-lt"/>
                          <a:ea typeface="+mn-ea"/>
                          <a:cs typeface="+mn-cs"/>
                        </a:rPr>
                        <a:t>ND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855781420"/>
                  </a:ext>
                </a:extLst>
              </a:tr>
              <a:tr h="446965">
                <a:tc>
                  <a:txBody>
                    <a:bodyPr/>
                    <a:lstStyle/>
                    <a:p>
                      <a:pPr algn="l"/>
                      <a:r>
                        <a:rPr lang="en-US" sz="1400" b="0" kern="1200" dirty="0">
                          <a:solidFill>
                            <a:schemeClr val="tx1"/>
                          </a:solidFill>
                          <a:latin typeface="+mn-lt"/>
                          <a:ea typeface="+mn-ea"/>
                          <a:cs typeface="+mn-cs"/>
                        </a:rPr>
                        <a:t>Zoledronic acid vs observation in patients with asymptomatic myeloma</a:t>
                      </a:r>
                      <a:r>
                        <a:rPr lang="en-US" sz="1400" b="0" kern="1200" baseline="30000" dirty="0">
                          <a:solidFill>
                            <a:schemeClr val="tx1"/>
                          </a:solidFill>
                          <a:latin typeface="+mn-lt"/>
                          <a:ea typeface="+mn-ea"/>
                          <a:cs typeface="+mn-cs"/>
                        </a:rPr>
                        <a:t>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400" b="0" kern="1200" dirty="0">
                          <a:solidFill>
                            <a:schemeClr val="tx1"/>
                          </a:solidFill>
                          <a:latin typeface="+mn-lt"/>
                          <a:ea typeface="+mn-ea"/>
                          <a:cs typeface="+mn-cs"/>
                        </a:rPr>
                        <a:t>163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400" b="0" kern="1200" dirty="0">
                          <a:solidFill>
                            <a:schemeClr val="tx1"/>
                          </a:solidFill>
                          <a:latin typeface="+mn-lt"/>
                          <a:ea typeface="+mn-ea"/>
                          <a:cs typeface="+mn-cs"/>
                        </a:rPr>
                        <a:t>5-yr PFS: 58% vs 57%</a:t>
                      </a:r>
                    </a:p>
                    <a:p>
                      <a:pPr algn="ctr"/>
                      <a:r>
                        <a:rPr lang="en-US" sz="1400" b="0" kern="1200" dirty="0">
                          <a:solidFill>
                            <a:schemeClr val="tx1"/>
                          </a:solidFill>
                          <a:latin typeface="+mn-lt"/>
                          <a:ea typeface="+mn-ea"/>
                          <a:cs typeface="+mn-cs"/>
                        </a:rPr>
                        <a:t>Median TTP: 67 vs 59 mo </a:t>
                      </a:r>
                    </a:p>
                    <a:p>
                      <a:pPr algn="ctr"/>
                      <a:r>
                        <a:rPr lang="en-US" sz="1400" b="0" kern="1200" dirty="0">
                          <a:solidFill>
                            <a:schemeClr val="tx1"/>
                          </a:solidFill>
                          <a:latin typeface="+mn-lt"/>
                          <a:ea typeface="+mn-ea"/>
                          <a:cs typeface="+mn-cs"/>
                        </a:rPr>
                        <a:t>Skeletal-related events: 55% vs 78% </a:t>
                      </a:r>
                    </a:p>
                    <a:p>
                      <a:pPr algn="ctr"/>
                      <a:r>
                        <a:rPr lang="en-US" sz="1400" b="0" kern="1200" dirty="0">
                          <a:solidFill>
                            <a:schemeClr val="tx1"/>
                          </a:solidFill>
                          <a:latin typeface="+mn-lt"/>
                          <a:ea typeface="+mn-ea"/>
                          <a:cs typeface="+mn-cs"/>
                        </a:rPr>
                        <a:t>(</a:t>
                      </a:r>
                      <a:r>
                        <a:rPr lang="en-US" sz="1400" b="0" i="1" kern="1200" dirty="0">
                          <a:solidFill>
                            <a:schemeClr val="tx1"/>
                          </a:solidFill>
                          <a:latin typeface="+mn-lt"/>
                          <a:ea typeface="+mn-ea"/>
                          <a:cs typeface="+mn-cs"/>
                        </a:rPr>
                        <a:t>P </a:t>
                      </a:r>
                      <a:r>
                        <a:rPr lang="en-US" sz="1400" b="0" kern="1200" dirty="0">
                          <a:solidFill>
                            <a:schemeClr val="tx1"/>
                          </a:solidFill>
                          <a:latin typeface="+mn-lt"/>
                          <a:ea typeface="+mn-ea"/>
                          <a:cs typeface="+mn-cs"/>
                        </a:rPr>
                        <a:t>&lt;.04)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400" b="0" kern="1200" dirty="0">
                          <a:solidFill>
                            <a:schemeClr val="tx1"/>
                          </a:solidFill>
                          <a:latin typeface="+mn-lt"/>
                          <a:ea typeface="+mn-ea"/>
                          <a:cs typeface="+mn-cs"/>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92075809"/>
                  </a:ext>
                </a:extLst>
              </a:tr>
              <a:tr h="155373">
                <a:tc>
                  <a:txBody>
                    <a:bodyPr/>
                    <a:lstStyle/>
                    <a:p>
                      <a:pPr algn="l"/>
                      <a:r>
                        <a:rPr lang="en-US" sz="1400" b="0" kern="1200" dirty="0">
                          <a:solidFill>
                            <a:schemeClr val="tx1"/>
                          </a:solidFill>
                          <a:latin typeface="+mn-lt"/>
                          <a:ea typeface="+mn-ea"/>
                          <a:cs typeface="+mn-cs"/>
                        </a:rPr>
                        <a:t>Zoledronic acid ± thalidomide in patients with asymptomatic MM </a:t>
                      </a:r>
                      <a:br>
                        <a:rPr lang="en-US" sz="1400" b="0" kern="1200" dirty="0">
                          <a:solidFill>
                            <a:schemeClr val="tx1"/>
                          </a:solidFill>
                          <a:latin typeface="+mn-lt"/>
                          <a:ea typeface="+mn-ea"/>
                          <a:cs typeface="+mn-cs"/>
                        </a:rPr>
                      </a:br>
                      <a:r>
                        <a:rPr lang="en-US" sz="1400" b="0" kern="1200" dirty="0">
                          <a:solidFill>
                            <a:schemeClr val="tx1"/>
                          </a:solidFill>
                          <a:latin typeface="+mn-lt"/>
                          <a:ea typeface="+mn-ea"/>
                          <a:cs typeface="+mn-cs"/>
                        </a:rPr>
                        <a:t>(82% stage Ia)</a:t>
                      </a:r>
                      <a:r>
                        <a:rPr lang="en-US" sz="1400" b="0" kern="1200" baseline="30000" dirty="0">
                          <a:solidFill>
                            <a:schemeClr val="tx1"/>
                          </a:solidFill>
                          <a:latin typeface="+mn-lt"/>
                          <a:ea typeface="+mn-ea"/>
                          <a:cs typeface="+mn-cs"/>
                        </a:rPr>
                        <a:t>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400" b="0" kern="1200" dirty="0">
                          <a:solidFill>
                            <a:schemeClr val="tx1"/>
                          </a:solidFill>
                          <a:latin typeface="+mn-lt"/>
                          <a:ea typeface="+mn-ea"/>
                          <a:cs typeface="+mn-cs"/>
                        </a:rPr>
                        <a:t>68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400" b="0" kern="1200" dirty="0">
                          <a:solidFill>
                            <a:schemeClr val="tx1"/>
                          </a:solidFill>
                          <a:latin typeface="+mn-lt"/>
                          <a:ea typeface="+mn-ea"/>
                          <a:cs typeface="+mn-cs"/>
                        </a:rPr>
                        <a:t>Median PFS: 28.8 vs 14.4 mo </a:t>
                      </a:r>
                    </a:p>
                    <a:p>
                      <a:pPr algn="ctr"/>
                      <a:r>
                        <a:rPr lang="en-US" sz="1400" b="0" kern="1200" dirty="0">
                          <a:solidFill>
                            <a:schemeClr val="tx1"/>
                          </a:solidFill>
                          <a:latin typeface="+mn-lt"/>
                          <a:ea typeface="+mn-ea"/>
                          <a:cs typeface="+mn-cs"/>
                        </a:rPr>
                        <a:t>(</a:t>
                      </a:r>
                      <a:r>
                        <a:rPr lang="en-US" sz="1400" b="0" i="1" kern="1200" dirty="0">
                          <a:solidFill>
                            <a:schemeClr val="tx1"/>
                          </a:solidFill>
                          <a:latin typeface="+mn-lt"/>
                          <a:ea typeface="+mn-ea"/>
                          <a:cs typeface="+mn-cs"/>
                        </a:rPr>
                        <a:t>P </a:t>
                      </a:r>
                      <a:r>
                        <a:rPr lang="en-US" sz="1400" b="0" kern="1200" dirty="0">
                          <a:solidFill>
                            <a:schemeClr val="tx1"/>
                          </a:solidFill>
                          <a:latin typeface="+mn-lt"/>
                          <a:ea typeface="+mn-ea"/>
                          <a:cs typeface="+mn-cs"/>
                        </a:rPr>
                        <a:t>&lt;.01)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400" b="0" kern="1200" dirty="0">
                          <a:solidFill>
                            <a:schemeClr val="tx1"/>
                          </a:solidFill>
                          <a:latin typeface="+mn-lt"/>
                          <a:ea typeface="+mn-ea"/>
                          <a:cs typeface="+mn-cs"/>
                        </a:rPr>
                        <a:t>5-yr OS: 74% vs 73%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916477424"/>
                  </a:ext>
                </a:extLst>
              </a:tr>
              <a:tr h="155373">
                <a:tc>
                  <a:txBody>
                    <a:bodyPr/>
                    <a:lstStyle/>
                    <a:p>
                      <a:pPr algn="l"/>
                      <a:r>
                        <a:rPr lang="en-US" sz="1400" b="0" kern="1200" dirty="0">
                          <a:solidFill>
                            <a:schemeClr val="tx1"/>
                          </a:solidFill>
                          <a:latin typeface="+mn-lt"/>
                          <a:ea typeface="+mn-ea"/>
                          <a:cs typeface="+mn-cs"/>
                        </a:rPr>
                        <a:t>Siltuximab vs observation in patients with high-risk smoldering MM</a:t>
                      </a:r>
                      <a:r>
                        <a:rPr lang="en-US" sz="1400" b="0" kern="1200" baseline="30000" dirty="0">
                          <a:solidFill>
                            <a:schemeClr val="tx1"/>
                          </a:solidFill>
                          <a:latin typeface="+mn-lt"/>
                          <a:ea typeface="+mn-ea"/>
                          <a:cs typeface="+mn-cs"/>
                        </a:rPr>
                        <a:t>8</a:t>
                      </a:r>
                    </a:p>
                  </a:txBody>
                  <a:tcP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b="0" kern="1200" dirty="0">
                          <a:solidFill>
                            <a:schemeClr val="tx1"/>
                          </a:solidFill>
                          <a:latin typeface="+mn-lt"/>
                          <a:ea typeface="+mn-ea"/>
                          <a:cs typeface="+mn-cs"/>
                        </a:rPr>
                        <a:t>85</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b="0" kern="1200" dirty="0">
                          <a:solidFill>
                            <a:schemeClr val="tx1"/>
                          </a:solidFill>
                          <a:latin typeface="+mn-lt"/>
                          <a:ea typeface="+mn-ea"/>
                          <a:cs typeface="+mn-cs"/>
                        </a:rPr>
                        <a:t>1 yr PFS: 84.5% vs 74.4%</a:t>
                      </a:r>
                    </a:p>
                    <a:p>
                      <a:pPr algn="ctr"/>
                      <a:r>
                        <a:rPr lang="en-US" sz="1400" b="0" kern="1200" dirty="0">
                          <a:solidFill>
                            <a:schemeClr val="tx1"/>
                          </a:solidFill>
                          <a:latin typeface="+mn-lt"/>
                          <a:ea typeface="+mn-ea"/>
                          <a:cs typeface="+mn-cs"/>
                        </a:rPr>
                        <a:t>Median PFS: NR vs 23.5 mo (</a:t>
                      </a:r>
                      <a:r>
                        <a:rPr lang="en-US" sz="1400" b="0" i="1" kern="1200" dirty="0">
                          <a:solidFill>
                            <a:schemeClr val="tx1"/>
                          </a:solidFill>
                          <a:latin typeface="+mn-lt"/>
                          <a:ea typeface="+mn-ea"/>
                          <a:cs typeface="+mn-cs"/>
                        </a:rPr>
                        <a:t>P </a:t>
                      </a:r>
                      <a:r>
                        <a:rPr lang="en-US" sz="1400" b="0" kern="1200" dirty="0">
                          <a:solidFill>
                            <a:schemeClr val="tx1"/>
                          </a:solidFill>
                          <a:latin typeface="+mn-lt"/>
                          <a:ea typeface="+mn-ea"/>
                          <a:cs typeface="+mn-cs"/>
                        </a:rPr>
                        <a:t>= .060)</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b="0" kern="1200" dirty="0">
                          <a:solidFill>
                            <a:schemeClr val="tx1"/>
                          </a:solidFill>
                          <a:latin typeface="+mn-lt"/>
                          <a:ea typeface="+mn-ea"/>
                          <a:cs typeface="+mn-cs"/>
                        </a:rPr>
                        <a:t>Not reached</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07874254"/>
                  </a:ext>
                </a:extLst>
              </a:tr>
            </a:tbl>
          </a:graphicData>
        </a:graphic>
      </p:graphicFrame>
    </p:spTree>
    <p:extLst>
      <p:ext uri="{BB962C8B-B14F-4D97-AF65-F5344CB8AC3E}">
        <p14:creationId xmlns:p14="http://schemas.microsoft.com/office/powerpoint/2010/main" val="4297200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A1CBA-9C3E-802E-5845-8D9727F12295}"/>
              </a:ext>
            </a:extLst>
          </p:cNvPr>
          <p:cNvSpPr>
            <a:spLocks noGrp="1"/>
          </p:cNvSpPr>
          <p:nvPr>
            <p:ph type="title"/>
          </p:nvPr>
        </p:nvSpPr>
        <p:spPr>
          <a:xfrm>
            <a:off x="231078" y="531006"/>
            <a:ext cx="11740260" cy="502445"/>
          </a:xfrm>
        </p:spPr>
        <p:txBody>
          <a:bodyPr/>
          <a:lstStyle/>
          <a:p>
            <a:r>
              <a:rPr lang="en-US" dirty="0"/>
              <a:t>QuiRedex: Rd and R Maintenance vs Observation in High-Risk SMM</a:t>
            </a:r>
          </a:p>
        </p:txBody>
      </p:sp>
      <p:sp>
        <p:nvSpPr>
          <p:cNvPr id="20" name="Content Placeholder 19">
            <a:extLst>
              <a:ext uri="{FF2B5EF4-FFF2-40B4-BE49-F238E27FC236}">
                <a16:creationId xmlns:a16="http://schemas.microsoft.com/office/drawing/2014/main" id="{0C9629D4-D134-219A-A27B-27B28ACA0E21}"/>
              </a:ext>
            </a:extLst>
          </p:cNvPr>
          <p:cNvSpPr>
            <a:spLocks noGrp="1"/>
          </p:cNvSpPr>
          <p:nvPr>
            <p:ph sz="quarter" idx="10"/>
          </p:nvPr>
        </p:nvSpPr>
        <p:spPr>
          <a:xfrm>
            <a:off x="3009900" y="6302375"/>
            <a:ext cx="6515100" cy="327025"/>
          </a:xfrm>
        </p:spPr>
        <p:txBody>
          <a:bodyPr/>
          <a:lstStyle/>
          <a:p>
            <a:pPr algn="ctr"/>
            <a:r>
              <a:rPr lang="en-US" dirty="0"/>
              <a:t>Mateos. Lancet Oncol. 2016;17:1127.</a:t>
            </a:r>
          </a:p>
        </p:txBody>
      </p:sp>
      <p:sp>
        <p:nvSpPr>
          <p:cNvPr id="4" name="Rectangle 3">
            <a:extLst>
              <a:ext uri="{FF2B5EF4-FFF2-40B4-BE49-F238E27FC236}">
                <a16:creationId xmlns:a16="http://schemas.microsoft.com/office/drawing/2014/main" id="{234B4AF3-DCC5-4CC8-59BB-F0AFD2BCC0C6}"/>
              </a:ext>
            </a:extLst>
          </p:cNvPr>
          <p:cNvSpPr txBox="1">
            <a:spLocks noChangeArrowheads="1"/>
          </p:cNvSpPr>
          <p:nvPr/>
        </p:nvSpPr>
        <p:spPr>
          <a:xfrm>
            <a:off x="427493" y="1823972"/>
            <a:ext cx="10196974" cy="453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altLang="en-US" sz="1800" b="0" i="0" u="none" strike="noStrike" kern="0" cap="none" spc="0" normalizeH="0" baseline="0" noProof="0" dirty="0">
                <a:ln>
                  <a:noFill/>
                </a:ln>
                <a:solidFill>
                  <a:srgbClr val="000000"/>
                </a:solidFill>
                <a:effectLst/>
                <a:uLnTx/>
                <a:uFillTx/>
                <a:latin typeface="Poppins"/>
                <a:ea typeface="+mn-ea"/>
                <a:cs typeface="+mn-cs"/>
              </a:rPr>
              <a:t>Open-label, randomized, controlled phase III study </a:t>
            </a:r>
          </a:p>
        </p:txBody>
      </p:sp>
      <p:sp>
        <p:nvSpPr>
          <p:cNvPr id="5" name="Text Box 45">
            <a:extLst>
              <a:ext uri="{FF2B5EF4-FFF2-40B4-BE49-F238E27FC236}">
                <a16:creationId xmlns:a16="http://schemas.microsoft.com/office/drawing/2014/main" id="{4D8E2D2A-3D6C-5624-1ABC-AE5A1B54F766}"/>
              </a:ext>
            </a:extLst>
          </p:cNvPr>
          <p:cNvSpPr txBox="1">
            <a:spLocks noChangeArrowheads="1"/>
          </p:cNvSpPr>
          <p:nvPr/>
        </p:nvSpPr>
        <p:spPr bwMode="auto">
          <a:xfrm>
            <a:off x="331305" y="3021406"/>
            <a:ext cx="279165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Patients with high-risk smoldering myeloma</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(N = 119)</a:t>
            </a:r>
            <a:endParaRPr kumimoji="0" lang="en-US" alt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endParaRPr>
          </a:p>
        </p:txBody>
      </p:sp>
      <p:sp>
        <p:nvSpPr>
          <p:cNvPr id="8" name="Rectangle 49">
            <a:extLst>
              <a:ext uri="{FF2B5EF4-FFF2-40B4-BE49-F238E27FC236}">
                <a16:creationId xmlns:a16="http://schemas.microsoft.com/office/drawing/2014/main" id="{BF69836B-514A-C745-59E4-081BA58BE15A}"/>
              </a:ext>
            </a:extLst>
          </p:cNvPr>
          <p:cNvSpPr>
            <a:spLocks noChangeArrowheads="1"/>
          </p:cNvSpPr>
          <p:nvPr/>
        </p:nvSpPr>
        <p:spPr bwMode="auto">
          <a:xfrm>
            <a:off x="3733402" y="2499366"/>
            <a:ext cx="1396338" cy="937539"/>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Rd </a:t>
            </a:r>
            <a:r>
              <a:rPr kumimoji="0" lang="en-US" altLang="en-US" sz="1400" b="0"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Q4W for 9 cycles*</a:t>
            </a:r>
          </a:p>
        </p:txBody>
      </p:sp>
      <p:sp>
        <p:nvSpPr>
          <p:cNvPr id="9" name="Rectangle 50">
            <a:extLst>
              <a:ext uri="{FF2B5EF4-FFF2-40B4-BE49-F238E27FC236}">
                <a16:creationId xmlns:a16="http://schemas.microsoft.com/office/drawing/2014/main" id="{E4619E31-47CB-5AD4-4C59-8B3ABFFF453B}"/>
              </a:ext>
            </a:extLst>
          </p:cNvPr>
          <p:cNvSpPr>
            <a:spLocks noChangeArrowheads="1"/>
          </p:cNvSpPr>
          <p:nvPr/>
        </p:nvSpPr>
        <p:spPr bwMode="auto">
          <a:xfrm>
            <a:off x="3733402" y="3528734"/>
            <a:ext cx="1396338" cy="937538"/>
          </a:xfrm>
          <a:prstGeom prst="rect">
            <a:avLst/>
          </a:prstGeom>
          <a:solidFill>
            <a:schemeClr val="bg1">
              <a:lumMod val="50000"/>
            </a:schemeClr>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Observation</a:t>
            </a:r>
          </a:p>
        </p:txBody>
      </p:sp>
      <p:grpSp>
        <p:nvGrpSpPr>
          <p:cNvPr id="10" name="Group 9">
            <a:extLst>
              <a:ext uri="{FF2B5EF4-FFF2-40B4-BE49-F238E27FC236}">
                <a16:creationId xmlns:a16="http://schemas.microsoft.com/office/drawing/2014/main" id="{519C0284-E9E8-CFBD-4541-87FFF81A7361}"/>
              </a:ext>
            </a:extLst>
          </p:cNvPr>
          <p:cNvGrpSpPr/>
          <p:nvPr/>
        </p:nvGrpSpPr>
        <p:grpSpPr>
          <a:xfrm>
            <a:off x="3176718" y="2944814"/>
            <a:ext cx="520577" cy="1294585"/>
            <a:chOff x="3218889" y="3532168"/>
            <a:chExt cx="562614" cy="1294585"/>
          </a:xfrm>
        </p:grpSpPr>
        <p:sp>
          <p:nvSpPr>
            <p:cNvPr id="11" name="Line 53">
              <a:extLst>
                <a:ext uri="{FF2B5EF4-FFF2-40B4-BE49-F238E27FC236}">
                  <a16:creationId xmlns:a16="http://schemas.microsoft.com/office/drawing/2014/main" id="{263E48D8-238C-100D-80FC-A9257BE0160C}"/>
                </a:ext>
              </a:extLst>
            </p:cNvPr>
            <p:cNvSpPr>
              <a:spLocks noChangeShapeType="1"/>
            </p:cNvSpPr>
            <p:nvPr/>
          </p:nvSpPr>
          <p:spPr bwMode="auto">
            <a:xfrm>
              <a:off x="3218889" y="4205399"/>
              <a:ext cx="518828" cy="621354"/>
            </a:xfrm>
            <a:prstGeom prst="line">
              <a:avLst/>
            </a:prstGeom>
            <a:noFill/>
            <a:ln w="28575">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Line 54">
              <a:extLst>
                <a:ext uri="{FF2B5EF4-FFF2-40B4-BE49-F238E27FC236}">
                  <a16:creationId xmlns:a16="http://schemas.microsoft.com/office/drawing/2014/main" id="{274401A5-8CE7-5A67-6F5B-C3D095135F17}"/>
                </a:ext>
              </a:extLst>
            </p:cNvPr>
            <p:cNvSpPr>
              <a:spLocks noChangeShapeType="1"/>
            </p:cNvSpPr>
            <p:nvPr/>
          </p:nvSpPr>
          <p:spPr bwMode="auto">
            <a:xfrm flipV="1">
              <a:off x="3218889" y="3532168"/>
              <a:ext cx="562614" cy="655440"/>
            </a:xfrm>
            <a:prstGeom prst="line">
              <a:avLst/>
            </a:prstGeom>
            <a:noFill/>
            <a:ln w="28575">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cxnSp>
        <p:nvCxnSpPr>
          <p:cNvPr id="16" name="Straight Arrow Connector 15">
            <a:extLst>
              <a:ext uri="{FF2B5EF4-FFF2-40B4-BE49-F238E27FC236}">
                <a16:creationId xmlns:a16="http://schemas.microsoft.com/office/drawing/2014/main" id="{DF7BDCCB-4277-164A-A112-16A8AAB128DB}"/>
              </a:ext>
            </a:extLst>
          </p:cNvPr>
          <p:cNvCxnSpPr>
            <a:cxnSpLocks/>
          </p:cNvCxnSpPr>
          <p:nvPr/>
        </p:nvCxnSpPr>
        <p:spPr bwMode="auto">
          <a:xfrm>
            <a:off x="5160220" y="3039070"/>
            <a:ext cx="365760" cy="0"/>
          </a:xfrm>
          <a:prstGeom prst="straightConnector1">
            <a:avLst/>
          </a:prstGeom>
          <a:noFill/>
          <a:ln w="28575" cap="flat" cmpd="sng" algn="ctr">
            <a:solidFill>
              <a:schemeClr val="accent2"/>
            </a:solidFill>
            <a:prstDash val="solid"/>
            <a:round/>
            <a:headEnd type="none" w="med" len="med"/>
            <a:tailEnd type="triangle"/>
          </a:ln>
          <a:effectLst/>
        </p:spPr>
      </p:cxnSp>
      <p:sp>
        <p:nvSpPr>
          <p:cNvPr id="17" name="TextBox 16">
            <a:extLst>
              <a:ext uri="{FF2B5EF4-FFF2-40B4-BE49-F238E27FC236}">
                <a16:creationId xmlns:a16="http://schemas.microsoft.com/office/drawing/2014/main" id="{21CC3A78-5539-7509-AB27-DC92C83E13D7}"/>
              </a:ext>
            </a:extLst>
          </p:cNvPr>
          <p:cNvSpPr txBox="1"/>
          <p:nvPr/>
        </p:nvSpPr>
        <p:spPr bwMode="auto">
          <a:xfrm>
            <a:off x="8095134" y="2248111"/>
            <a:ext cx="3876204" cy="2390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*Induction lenalidomide 25 mg/day on Days 1-21 and dexamethasone 20 mg/day on Days 1-4 and Days 12-15. Maintenance lenalidomide 10 mg/day on Days 1-21 for up to 2 yr (until PD before protocol amendment in 8/2011).</a:t>
            </a:r>
          </a:p>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1400" b="0" i="0" u="none" strike="noStrike" kern="1200" cap="none" spc="0" normalizeH="0" baseline="30000" noProof="0" dirty="0">
              <a:ln>
                <a:noFill/>
              </a:ln>
              <a:solidFill>
                <a:srgbClr val="000000"/>
              </a:solidFill>
              <a:effectLst/>
              <a:uLnTx/>
              <a:uFillTx/>
              <a:latin typeface="Poppins"/>
              <a:ea typeface="+mn-ea"/>
              <a:cs typeface="Arial" panose="020B0604020202020204" pitchFamily="34" charset="0"/>
            </a:endParaRPr>
          </a:p>
          <a:p>
            <a:pPr marL="0" marR="0" lvl="0" indent="0" algn="l" defTabSz="914400" rtl="0" eaLnBrk="1" fontAlgn="auto" latinLnBrk="0" hangingPunct="1">
              <a:lnSpc>
                <a:spcPct val="100000"/>
              </a:lnSpc>
              <a:spcBef>
                <a:spcPct val="0"/>
              </a:spcBef>
              <a:spcAft>
                <a:spcPct val="0"/>
              </a:spcAft>
              <a:buClrTx/>
              <a:buSzTx/>
              <a:buFontTx/>
              <a:buNone/>
              <a:tabLst/>
              <a:defRPr/>
            </a:pPr>
            <a:r>
              <a:rPr kumimoji="0" lang="en-GB" altLang="en-US" sz="1400" b="0" i="0" u="none" strike="noStrike" kern="1200" cap="none" spc="0" normalizeH="0" baseline="30000" noProof="0" dirty="0">
                <a:ln>
                  <a:noFill/>
                </a:ln>
                <a:solidFill>
                  <a:srgbClr val="000000"/>
                </a:solidFill>
                <a:effectLst/>
                <a:uLnTx/>
                <a:uFillTx/>
                <a:latin typeface="Poppins"/>
                <a:ea typeface="+mn-ea"/>
                <a:cs typeface="Arial" panose="020B0604020202020204" pitchFamily="34" charset="0"/>
              </a:rPr>
              <a:t>†</a:t>
            </a:r>
            <a:r>
              <a:rPr kumimoji="0" lang="en-GB" alt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Dexamethasone 20 mg/day on Days 1-4 was added for patients who developed asymptomatic biologic progression during maintenance.</a:t>
            </a:r>
          </a:p>
        </p:txBody>
      </p:sp>
      <p:sp>
        <p:nvSpPr>
          <p:cNvPr id="18" name="Rectangle 49">
            <a:extLst>
              <a:ext uri="{FF2B5EF4-FFF2-40B4-BE49-F238E27FC236}">
                <a16:creationId xmlns:a16="http://schemas.microsoft.com/office/drawing/2014/main" id="{A43C59F4-32A6-0CD8-02E8-F0823B1F0D00}"/>
              </a:ext>
            </a:extLst>
          </p:cNvPr>
          <p:cNvSpPr>
            <a:spLocks noChangeArrowheads="1"/>
          </p:cNvSpPr>
          <p:nvPr/>
        </p:nvSpPr>
        <p:spPr bwMode="auto">
          <a:xfrm>
            <a:off x="5549256" y="2494574"/>
            <a:ext cx="1669627" cy="925772"/>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R* maintenance</a:t>
            </a:r>
            <a:r>
              <a:rPr kumimoji="0" lang="en-US" altLang="en-US" sz="1400" b="0" i="0" u="none" strike="noStrike" kern="1200" cap="none" spc="0" normalizeH="0" baseline="30000" noProof="0" dirty="0">
                <a:ln>
                  <a:noFill/>
                </a:ln>
                <a:solidFill>
                  <a:srgbClr val="F9F3D9"/>
                </a:solidFill>
                <a:effectLst/>
                <a:uLnTx/>
                <a:uFillTx/>
                <a:latin typeface="Poppins"/>
                <a:ea typeface="+mn-ea"/>
                <a:cs typeface="Arial" panose="020B0604020202020204" pitchFamily="34" charset="0"/>
              </a:rPr>
              <a:t>†</a:t>
            </a:r>
          </a:p>
        </p:txBody>
      </p:sp>
      <p:sp>
        <p:nvSpPr>
          <p:cNvPr id="21" name="Rectangle 50">
            <a:extLst>
              <a:ext uri="{FF2B5EF4-FFF2-40B4-BE49-F238E27FC236}">
                <a16:creationId xmlns:a16="http://schemas.microsoft.com/office/drawing/2014/main" id="{3ABC9673-BC66-881E-256D-1A8E93104402}"/>
              </a:ext>
            </a:extLst>
          </p:cNvPr>
          <p:cNvSpPr>
            <a:spLocks noChangeArrowheads="1"/>
          </p:cNvSpPr>
          <p:nvPr/>
        </p:nvSpPr>
        <p:spPr bwMode="auto">
          <a:xfrm>
            <a:off x="5549256" y="3531869"/>
            <a:ext cx="1669627" cy="934404"/>
          </a:xfrm>
          <a:prstGeom prst="rect">
            <a:avLst/>
          </a:prstGeom>
          <a:solidFill>
            <a:schemeClr val="bg1">
              <a:lumMod val="50000"/>
            </a:schemeClr>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Observation</a:t>
            </a:r>
          </a:p>
        </p:txBody>
      </p:sp>
      <p:cxnSp>
        <p:nvCxnSpPr>
          <p:cNvPr id="22" name="Straight Arrow Connector 21">
            <a:extLst>
              <a:ext uri="{FF2B5EF4-FFF2-40B4-BE49-F238E27FC236}">
                <a16:creationId xmlns:a16="http://schemas.microsoft.com/office/drawing/2014/main" id="{7AF534F6-DF0E-C40C-E786-7771BC9614A7}"/>
              </a:ext>
            </a:extLst>
          </p:cNvPr>
          <p:cNvCxnSpPr>
            <a:cxnSpLocks/>
          </p:cNvCxnSpPr>
          <p:nvPr/>
        </p:nvCxnSpPr>
        <p:spPr bwMode="auto">
          <a:xfrm>
            <a:off x="5183496" y="4028250"/>
            <a:ext cx="365760" cy="0"/>
          </a:xfrm>
          <a:prstGeom prst="straightConnector1">
            <a:avLst/>
          </a:prstGeom>
          <a:noFill/>
          <a:ln w="28575" cap="flat" cmpd="sng" algn="ctr">
            <a:solidFill>
              <a:schemeClr val="accent2"/>
            </a:solidFill>
            <a:prstDash val="solid"/>
            <a:round/>
            <a:headEnd type="none" w="med" len="med"/>
            <a:tailEnd type="triangle"/>
          </a:ln>
          <a:effectLst/>
        </p:spPr>
      </p:cxnSp>
      <p:sp>
        <p:nvSpPr>
          <p:cNvPr id="3" name="Content Placeholder 29">
            <a:extLst>
              <a:ext uri="{FF2B5EF4-FFF2-40B4-BE49-F238E27FC236}">
                <a16:creationId xmlns:a16="http://schemas.microsoft.com/office/drawing/2014/main" id="{093249D6-82A8-A4D4-1169-C187E58B3C3D}"/>
              </a:ext>
            </a:extLst>
          </p:cNvPr>
          <p:cNvSpPr txBox="1">
            <a:spLocks/>
          </p:cNvSpPr>
          <p:nvPr/>
        </p:nvSpPr>
        <p:spPr>
          <a:xfrm>
            <a:off x="231078" y="4962653"/>
            <a:ext cx="9531938" cy="520669"/>
          </a:xfrm>
          <a:prstGeom prst="rect">
            <a:avLst/>
          </a:prstGeom>
        </p:spPr>
        <p:txBody>
          <a:bodyPr vert="horz" lIns="0" tIns="0" rIns="0" bIns="0" rtlCol="0">
            <a:noAutofit/>
          </a:bodyPr>
          <a:lstStyle>
            <a:lvl1pPr marL="342900" indent="-342900" algn="l" defTabSz="914400" rtl="0" eaLnBrk="1" latinLnBrk="0" hangingPunct="1">
              <a:lnSpc>
                <a:spcPct val="90000"/>
              </a:lnSpc>
              <a:spcBef>
                <a:spcPts val="1000"/>
              </a:spcBef>
              <a:spcAft>
                <a:spcPts val="700"/>
              </a:spcAft>
              <a:buSzPct val="75000"/>
              <a:buFontTx/>
              <a:buBlip>
                <a:blip>
                  <a:extLst>
                    <a:ext uri="{96DAC541-7B7A-43D3-8B79-37D633B846F1}">
                      <asvg:svgBlip xmlns:asvg="http://schemas.microsoft.com/office/drawing/2016/SVG/main" r:embed="rId3"/>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1775" marR="0" lvl="1" indent="-231775" algn="l" defTabSz="914400" rtl="0" eaLnBrk="1" fontAlgn="auto" latinLnBrk="0" hangingPunct="1">
              <a:lnSpc>
                <a:spcPct val="110000"/>
              </a:lnSpc>
              <a:spcBef>
                <a:spcPts val="500"/>
              </a:spcBef>
              <a:spcAft>
                <a:spcPts val="0"/>
              </a:spcAft>
              <a:buClrTx/>
              <a:buSzPct val="75000"/>
              <a:buFont typeface="Poppins" panose="00000500000000000000" pitchFamily="2" charset="0"/>
              <a:buBlip>
                <a:blip>
                  <a:extLst>
                    <a:ext uri="{96DAC541-7B7A-43D3-8B79-37D633B846F1}">
                      <asvg:svgBlip xmlns:asvg="http://schemas.microsoft.com/office/drawing/2016/SVG/main" r:embed="rId3"/>
                    </a:ext>
                  </a:extLst>
                </a:blip>
              </a:buBlip>
              <a:tabLst/>
              <a:defRPr/>
            </a:pPr>
            <a:r>
              <a:rPr kumimoji="0" lang="en-US" altLang="en-US" sz="1800" b="1" i="0" u="none" strike="noStrike" kern="0" cap="none" spc="0" normalizeH="0" baseline="0" noProof="0" dirty="0">
                <a:ln>
                  <a:noFill/>
                </a:ln>
                <a:solidFill>
                  <a:srgbClr val="000000"/>
                </a:solidFill>
                <a:effectLst/>
                <a:uLnTx/>
                <a:uFillTx/>
                <a:latin typeface="Poppins"/>
                <a:ea typeface="+mn-ea"/>
                <a:cs typeface="Poppins" pitchFamily="2" charset="77"/>
              </a:rPr>
              <a:t>Primary endpoint: </a:t>
            </a:r>
            <a:r>
              <a:rPr kumimoji="0" lang="en-US" altLang="en-US" sz="1800" b="0" i="0" u="none" strike="noStrike" kern="0" cap="none" spc="0" normalizeH="0" baseline="0" noProof="0" dirty="0">
                <a:ln>
                  <a:noFill/>
                </a:ln>
                <a:solidFill>
                  <a:srgbClr val="000000"/>
                </a:solidFill>
                <a:effectLst/>
                <a:uLnTx/>
                <a:uFillTx/>
                <a:latin typeface="Poppins"/>
                <a:ea typeface="+mn-ea"/>
                <a:cs typeface="Poppins" pitchFamily="2" charset="77"/>
              </a:rPr>
              <a:t>time to progression to symptomatic myeloma</a:t>
            </a:r>
            <a:endParaRPr kumimoji="0" lang="en-US" altLang="en-US" sz="1800" b="0" i="0" u="none" strike="noStrike" kern="0" cap="none" spc="0" normalizeH="0" baseline="30000" noProof="0" dirty="0">
              <a:ln>
                <a:noFill/>
              </a:ln>
              <a:solidFill>
                <a:srgbClr val="000000"/>
              </a:solidFill>
              <a:effectLst/>
              <a:uLnTx/>
              <a:uFillTx/>
              <a:latin typeface="Poppins"/>
              <a:ea typeface="+mn-ea"/>
              <a:cs typeface="Poppins" pitchFamily="2" charset="77"/>
            </a:endParaRPr>
          </a:p>
          <a:p>
            <a:pPr marL="231775" marR="0" lvl="1" indent="-231775" algn="l" defTabSz="914400" rtl="0" eaLnBrk="1" fontAlgn="auto" latinLnBrk="0" hangingPunct="1">
              <a:lnSpc>
                <a:spcPct val="110000"/>
              </a:lnSpc>
              <a:spcBef>
                <a:spcPts val="500"/>
              </a:spcBef>
              <a:spcAft>
                <a:spcPts val="0"/>
              </a:spcAft>
              <a:buClrTx/>
              <a:buSzPct val="75000"/>
              <a:buFont typeface="Poppins" panose="00000500000000000000" pitchFamily="2" charset="0"/>
              <a:buBlip>
                <a:blip>
                  <a:extLst>
                    <a:ext uri="{96DAC541-7B7A-43D3-8B79-37D633B846F1}">
                      <asvg:svgBlip xmlns:asvg="http://schemas.microsoft.com/office/drawing/2016/SVG/main" r:embed="rId3"/>
                    </a:ext>
                  </a:extLst>
                </a:blip>
              </a:buBlip>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a:p>
            <a:pPr marL="0" marR="0" lvl="1" indent="0" algn="l" defTabSz="914400" rtl="0" eaLnBrk="1" fontAlgn="auto" latinLnBrk="0" hangingPunct="1">
              <a:lnSpc>
                <a:spcPct val="110000"/>
              </a:lnSpc>
              <a:spcBef>
                <a:spcPts val="500"/>
              </a:spcBef>
              <a:spcAft>
                <a:spcPts val="0"/>
              </a:spcAft>
              <a:buClrTx/>
              <a:buSzPct val="75000"/>
              <a:buFont typeface="Poppins" panose="00000500000000000000" pitchFamily="2" charset="0"/>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a:p>
            <a:pPr marL="231775" marR="0" lvl="1" indent="-231775" algn="l" defTabSz="914400" rtl="0" eaLnBrk="1" fontAlgn="auto" latinLnBrk="0" hangingPunct="1">
              <a:lnSpc>
                <a:spcPct val="110000"/>
              </a:lnSpc>
              <a:spcBef>
                <a:spcPts val="500"/>
              </a:spcBef>
              <a:spcAft>
                <a:spcPts val="0"/>
              </a:spcAft>
              <a:buClrTx/>
              <a:buSzPct val="75000"/>
              <a:buFont typeface="Poppins" panose="00000500000000000000" pitchFamily="2" charset="0"/>
              <a:buBlip>
                <a:blip>
                  <a:extLst>
                    <a:ext uri="{96DAC541-7B7A-43D3-8B79-37D633B846F1}">
                      <asvg:svgBlip xmlns:asvg="http://schemas.microsoft.com/office/drawing/2016/SVG/main" r:embed="rId3"/>
                    </a:ext>
                  </a:extLst>
                </a:blip>
              </a:buBlip>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Tree>
    <p:extLst>
      <p:ext uri="{BB962C8B-B14F-4D97-AF65-F5344CB8AC3E}">
        <p14:creationId xmlns:p14="http://schemas.microsoft.com/office/powerpoint/2010/main" val="18130479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1CC0A-4AA8-7F8E-01CA-5369B80763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F74499-3591-15F4-B2B1-770F9E936E46}"/>
              </a:ext>
            </a:extLst>
          </p:cNvPr>
          <p:cNvSpPr>
            <a:spLocks noGrp="1"/>
          </p:cNvSpPr>
          <p:nvPr>
            <p:ph type="title"/>
          </p:nvPr>
        </p:nvSpPr>
        <p:spPr/>
        <p:txBody>
          <a:bodyPr/>
          <a:lstStyle/>
          <a:p>
            <a:r>
              <a:rPr lang="en-US" dirty="0"/>
              <a:t>QuiRedex: Survival</a:t>
            </a:r>
          </a:p>
        </p:txBody>
      </p:sp>
      <p:sp>
        <p:nvSpPr>
          <p:cNvPr id="13" name="Content Placeholder 12">
            <a:extLst>
              <a:ext uri="{FF2B5EF4-FFF2-40B4-BE49-F238E27FC236}">
                <a16:creationId xmlns:a16="http://schemas.microsoft.com/office/drawing/2014/main" id="{FE3DFB82-C62F-EAD8-8274-94CA666AAC4D}"/>
              </a:ext>
            </a:extLst>
          </p:cNvPr>
          <p:cNvSpPr>
            <a:spLocks noGrp="1"/>
          </p:cNvSpPr>
          <p:nvPr>
            <p:ph idx="1"/>
          </p:nvPr>
        </p:nvSpPr>
        <p:spPr>
          <a:xfrm>
            <a:off x="7509230" y="1335023"/>
            <a:ext cx="4462107" cy="4754880"/>
          </a:xfrm>
        </p:spPr>
        <p:txBody>
          <a:bodyPr/>
          <a:lstStyle/>
          <a:p>
            <a:pPr marL="0" indent="0" algn="ctr">
              <a:buNone/>
            </a:pPr>
            <a:r>
              <a:rPr lang="en-US" sz="2000" u="sng" dirty="0"/>
              <a:t>Considerations:</a:t>
            </a:r>
          </a:p>
          <a:p>
            <a:pPr>
              <a:buSzPct val="100000"/>
              <a:buFont typeface="Arial" panose="020B0604020202020204" pitchFamily="34" charset="0"/>
              <a:buChar char="•"/>
            </a:pPr>
            <a:r>
              <a:rPr lang="en-US" sz="1800" dirty="0"/>
              <a:t>Conducted before widespread use of PET/CT or MRI; likely included patients with MM on observation arm</a:t>
            </a:r>
          </a:p>
          <a:p>
            <a:pPr>
              <a:buSzPct val="100000"/>
              <a:buFont typeface="Arial" panose="020B0604020202020204" pitchFamily="34" charset="0"/>
              <a:buChar char="•"/>
            </a:pPr>
            <a:r>
              <a:rPr lang="en-US" sz="1800" dirty="0"/>
              <a:t>Mandatory interval skeletal imaging not required; skeletal progression likely not caught until symptomatic</a:t>
            </a:r>
          </a:p>
          <a:p>
            <a:pPr>
              <a:buSzPct val="100000"/>
              <a:buFont typeface="Arial" panose="020B0604020202020204" pitchFamily="34" charset="0"/>
              <a:buChar char="•"/>
            </a:pPr>
            <a:r>
              <a:rPr lang="en-US" sz="1800" dirty="0"/>
              <a:t>First study to show survival benefit with novel agents</a:t>
            </a:r>
            <a:endParaRPr lang="en-US" dirty="0"/>
          </a:p>
        </p:txBody>
      </p:sp>
      <p:sp>
        <p:nvSpPr>
          <p:cNvPr id="7" name="Content Placeholder 6">
            <a:extLst>
              <a:ext uri="{FF2B5EF4-FFF2-40B4-BE49-F238E27FC236}">
                <a16:creationId xmlns:a16="http://schemas.microsoft.com/office/drawing/2014/main" id="{6DDFED2C-0312-E610-E738-3E87CD5ECE67}"/>
              </a:ext>
            </a:extLst>
          </p:cNvPr>
          <p:cNvSpPr>
            <a:spLocks noGrp="1"/>
          </p:cNvSpPr>
          <p:nvPr>
            <p:ph sz="quarter" idx="10"/>
          </p:nvPr>
        </p:nvSpPr>
        <p:spPr/>
        <p:txBody>
          <a:bodyPr/>
          <a:lstStyle/>
          <a:p>
            <a:pPr algn="ctr"/>
            <a:r>
              <a:rPr lang="en-US" dirty="0"/>
              <a:t>Mateos. Lancet Oncol. 2016;17:1127.</a:t>
            </a:r>
          </a:p>
        </p:txBody>
      </p:sp>
      <p:sp>
        <p:nvSpPr>
          <p:cNvPr id="19" name="TextBox 18">
            <a:extLst>
              <a:ext uri="{FF2B5EF4-FFF2-40B4-BE49-F238E27FC236}">
                <a16:creationId xmlns:a16="http://schemas.microsoft.com/office/drawing/2014/main" id="{85CE2CAF-3E87-A80B-002C-2026C5E921C0}"/>
              </a:ext>
            </a:extLst>
          </p:cNvPr>
          <p:cNvSpPr txBox="1"/>
          <p:nvPr/>
        </p:nvSpPr>
        <p:spPr bwMode="auto">
          <a:xfrm>
            <a:off x="2693430" y="4610300"/>
            <a:ext cx="4635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Mo</a:t>
            </a:r>
          </a:p>
        </p:txBody>
      </p:sp>
      <p:sp>
        <p:nvSpPr>
          <p:cNvPr id="24" name="TextBox 23">
            <a:extLst>
              <a:ext uri="{FF2B5EF4-FFF2-40B4-BE49-F238E27FC236}">
                <a16:creationId xmlns:a16="http://schemas.microsoft.com/office/drawing/2014/main" id="{4130CE97-6046-692A-0330-071F6DCDCC95}"/>
              </a:ext>
            </a:extLst>
          </p:cNvPr>
          <p:cNvSpPr txBox="1"/>
          <p:nvPr/>
        </p:nvSpPr>
        <p:spPr bwMode="auto">
          <a:xfrm rot="16200000">
            <a:off x="30005" y="2708559"/>
            <a:ext cx="8595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PFS (%)</a:t>
            </a:r>
          </a:p>
        </p:txBody>
      </p:sp>
      <p:sp>
        <p:nvSpPr>
          <p:cNvPr id="25" name="TextBox 24">
            <a:extLst>
              <a:ext uri="{FF2B5EF4-FFF2-40B4-BE49-F238E27FC236}">
                <a16:creationId xmlns:a16="http://schemas.microsoft.com/office/drawing/2014/main" id="{450B7681-E903-D45A-D6CE-B7A31D1FA9AA}"/>
              </a:ext>
            </a:extLst>
          </p:cNvPr>
          <p:cNvSpPr txBox="1"/>
          <p:nvPr/>
        </p:nvSpPr>
        <p:spPr bwMode="auto">
          <a:xfrm rot="16200000">
            <a:off x="3858367" y="2779916"/>
            <a:ext cx="8002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OS (%)</a:t>
            </a:r>
          </a:p>
        </p:txBody>
      </p:sp>
      <p:sp>
        <p:nvSpPr>
          <p:cNvPr id="26" name="TextBox 25">
            <a:extLst>
              <a:ext uri="{FF2B5EF4-FFF2-40B4-BE49-F238E27FC236}">
                <a16:creationId xmlns:a16="http://schemas.microsoft.com/office/drawing/2014/main" id="{1CDBBE16-0A1D-8995-59C6-3077F0A2CB96}"/>
              </a:ext>
            </a:extLst>
          </p:cNvPr>
          <p:cNvSpPr txBox="1"/>
          <p:nvPr/>
        </p:nvSpPr>
        <p:spPr bwMode="auto">
          <a:xfrm>
            <a:off x="929775" y="3932177"/>
            <a:ext cx="239520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HR: 0.24 (95% CI: 0.14-0.41; </a:t>
            </a:r>
            <a:r>
              <a:rPr kumimoji="0" lang="en-US" sz="1000" b="0" i="1"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P </a:t>
            </a: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&lt;.0001)</a:t>
            </a:r>
          </a:p>
        </p:txBody>
      </p:sp>
      <p:sp>
        <p:nvSpPr>
          <p:cNvPr id="27" name="TextBox 26">
            <a:extLst>
              <a:ext uri="{FF2B5EF4-FFF2-40B4-BE49-F238E27FC236}">
                <a16:creationId xmlns:a16="http://schemas.microsoft.com/office/drawing/2014/main" id="{19EF449C-643B-5C08-FF13-2E2859C283FF}"/>
              </a:ext>
            </a:extLst>
          </p:cNvPr>
          <p:cNvSpPr txBox="1"/>
          <p:nvPr/>
        </p:nvSpPr>
        <p:spPr bwMode="auto">
          <a:xfrm>
            <a:off x="4764965" y="3934363"/>
            <a:ext cx="236955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HR: 0.43 (95% CI: 0.21-0.92; </a:t>
            </a:r>
            <a:r>
              <a:rPr kumimoji="0" lang="en-US" sz="1000" b="0" i="1"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P</a:t>
            </a: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 &lt;.024)</a:t>
            </a:r>
          </a:p>
        </p:txBody>
      </p:sp>
      <p:grpSp>
        <p:nvGrpSpPr>
          <p:cNvPr id="9" name="Group 8">
            <a:extLst>
              <a:ext uri="{FF2B5EF4-FFF2-40B4-BE49-F238E27FC236}">
                <a16:creationId xmlns:a16="http://schemas.microsoft.com/office/drawing/2014/main" id="{CEAAD550-0C3A-F2FC-DD62-6C920A48005F}"/>
              </a:ext>
            </a:extLst>
          </p:cNvPr>
          <p:cNvGrpSpPr/>
          <p:nvPr/>
        </p:nvGrpSpPr>
        <p:grpSpPr>
          <a:xfrm>
            <a:off x="1986035" y="1412088"/>
            <a:ext cx="2100966" cy="523220"/>
            <a:chOff x="3246116" y="1680478"/>
            <a:chExt cx="2100966" cy="523220"/>
          </a:xfrm>
        </p:grpSpPr>
        <p:sp>
          <p:nvSpPr>
            <p:cNvPr id="4" name="TextBox 3">
              <a:extLst>
                <a:ext uri="{FF2B5EF4-FFF2-40B4-BE49-F238E27FC236}">
                  <a16:creationId xmlns:a16="http://schemas.microsoft.com/office/drawing/2014/main" id="{CEF5BFF4-4379-98D0-F77C-A41D9C396395}"/>
                </a:ext>
              </a:extLst>
            </p:cNvPr>
            <p:cNvSpPr txBox="1"/>
            <p:nvPr/>
          </p:nvSpPr>
          <p:spPr bwMode="auto">
            <a:xfrm>
              <a:off x="3474453" y="1680478"/>
              <a:ext cx="18726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Treatment group</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Observation group</a:t>
              </a:r>
            </a:p>
          </p:txBody>
        </p:sp>
        <p:cxnSp>
          <p:nvCxnSpPr>
            <p:cNvPr id="6" name="Straight Connector 5">
              <a:extLst>
                <a:ext uri="{FF2B5EF4-FFF2-40B4-BE49-F238E27FC236}">
                  <a16:creationId xmlns:a16="http://schemas.microsoft.com/office/drawing/2014/main" id="{BD0B728C-9EEE-2D96-FC6F-61F50C9159A9}"/>
                </a:ext>
              </a:extLst>
            </p:cNvPr>
            <p:cNvCxnSpPr>
              <a:cxnSpLocks/>
            </p:cNvCxnSpPr>
            <p:nvPr/>
          </p:nvCxnSpPr>
          <p:spPr bwMode="auto">
            <a:xfrm>
              <a:off x="3246116" y="1859280"/>
              <a:ext cx="289560" cy="0"/>
            </a:xfrm>
            <a:prstGeom prst="line">
              <a:avLst/>
            </a:prstGeom>
            <a:noFill/>
            <a:ln w="28575" cap="flat" cmpd="sng" algn="ctr">
              <a:solidFill>
                <a:schemeClr val="accent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442F2200-EB20-CD92-5D50-F13BC94EAB7E}"/>
                </a:ext>
              </a:extLst>
            </p:cNvPr>
            <p:cNvCxnSpPr>
              <a:cxnSpLocks/>
            </p:cNvCxnSpPr>
            <p:nvPr/>
          </p:nvCxnSpPr>
          <p:spPr bwMode="auto">
            <a:xfrm>
              <a:off x="3246116" y="2049780"/>
              <a:ext cx="289560" cy="0"/>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29" name="Group 28">
            <a:extLst>
              <a:ext uri="{FF2B5EF4-FFF2-40B4-BE49-F238E27FC236}">
                <a16:creationId xmlns:a16="http://schemas.microsoft.com/office/drawing/2014/main" id="{B47B4635-33F7-D1E8-F430-CE2EF02D2E7A}"/>
              </a:ext>
            </a:extLst>
          </p:cNvPr>
          <p:cNvGrpSpPr/>
          <p:nvPr/>
        </p:nvGrpSpPr>
        <p:grpSpPr>
          <a:xfrm>
            <a:off x="767048" y="4245788"/>
            <a:ext cx="2770055" cy="307777"/>
            <a:chOff x="1382714" y="4366860"/>
            <a:chExt cx="2770055" cy="307777"/>
          </a:xfrm>
        </p:grpSpPr>
        <p:sp>
          <p:nvSpPr>
            <p:cNvPr id="10" name="TextBox 9">
              <a:extLst>
                <a:ext uri="{FF2B5EF4-FFF2-40B4-BE49-F238E27FC236}">
                  <a16:creationId xmlns:a16="http://schemas.microsoft.com/office/drawing/2014/main" id="{365C6D7F-3F3D-4736-02FD-A96A394E912C}"/>
                </a:ext>
              </a:extLst>
            </p:cNvPr>
            <p:cNvSpPr txBox="1"/>
            <p:nvPr/>
          </p:nvSpPr>
          <p:spPr bwMode="auto">
            <a:xfrm>
              <a:off x="1382714" y="4366860"/>
              <a:ext cx="2968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a:t>
              </a:r>
            </a:p>
          </p:txBody>
        </p:sp>
        <p:sp>
          <p:nvSpPr>
            <p:cNvPr id="11" name="TextBox 10">
              <a:extLst>
                <a:ext uri="{FF2B5EF4-FFF2-40B4-BE49-F238E27FC236}">
                  <a16:creationId xmlns:a16="http://schemas.microsoft.com/office/drawing/2014/main" id="{92C5CEC1-DCD3-5F84-7090-2C580B9ED5E3}"/>
                </a:ext>
              </a:extLst>
            </p:cNvPr>
            <p:cNvSpPr txBox="1"/>
            <p:nvPr/>
          </p:nvSpPr>
          <p:spPr bwMode="auto">
            <a:xfrm>
              <a:off x="1589619" y="4366860"/>
              <a:ext cx="3545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10</a:t>
              </a:r>
            </a:p>
          </p:txBody>
        </p:sp>
        <p:sp>
          <p:nvSpPr>
            <p:cNvPr id="12" name="TextBox 11">
              <a:extLst>
                <a:ext uri="{FF2B5EF4-FFF2-40B4-BE49-F238E27FC236}">
                  <a16:creationId xmlns:a16="http://schemas.microsoft.com/office/drawing/2014/main" id="{C45AD5C3-7203-8670-76E3-F8F5FE78503C}"/>
                </a:ext>
              </a:extLst>
            </p:cNvPr>
            <p:cNvSpPr txBox="1"/>
            <p:nvPr/>
          </p:nvSpPr>
          <p:spPr bwMode="auto">
            <a:xfrm>
              <a:off x="1808705" y="4366860"/>
              <a:ext cx="3994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20</a:t>
              </a:r>
            </a:p>
          </p:txBody>
        </p:sp>
        <p:sp>
          <p:nvSpPr>
            <p:cNvPr id="15" name="TextBox 14">
              <a:extLst>
                <a:ext uri="{FF2B5EF4-FFF2-40B4-BE49-F238E27FC236}">
                  <a16:creationId xmlns:a16="http://schemas.microsoft.com/office/drawing/2014/main" id="{2584E36C-FFA7-C795-75F1-5CB099C2B045}"/>
                </a:ext>
              </a:extLst>
            </p:cNvPr>
            <p:cNvSpPr txBox="1"/>
            <p:nvPr/>
          </p:nvSpPr>
          <p:spPr bwMode="auto">
            <a:xfrm>
              <a:off x="2047624" y="4366860"/>
              <a:ext cx="4026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30</a:t>
              </a:r>
            </a:p>
          </p:txBody>
        </p:sp>
        <p:sp>
          <p:nvSpPr>
            <p:cNvPr id="16" name="TextBox 15">
              <a:extLst>
                <a:ext uri="{FF2B5EF4-FFF2-40B4-BE49-F238E27FC236}">
                  <a16:creationId xmlns:a16="http://schemas.microsoft.com/office/drawing/2014/main" id="{FA1632B4-8344-B09D-59A6-E584B7BEEC74}"/>
                </a:ext>
              </a:extLst>
            </p:cNvPr>
            <p:cNvSpPr txBox="1"/>
            <p:nvPr/>
          </p:nvSpPr>
          <p:spPr bwMode="auto">
            <a:xfrm>
              <a:off x="2282968" y="4366860"/>
              <a:ext cx="4090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40</a:t>
              </a:r>
            </a:p>
          </p:txBody>
        </p:sp>
        <p:sp>
          <p:nvSpPr>
            <p:cNvPr id="17" name="TextBox 16">
              <a:extLst>
                <a:ext uri="{FF2B5EF4-FFF2-40B4-BE49-F238E27FC236}">
                  <a16:creationId xmlns:a16="http://schemas.microsoft.com/office/drawing/2014/main" id="{17A74158-BD1B-7932-5795-3C0DC8B0E9F0}"/>
                </a:ext>
              </a:extLst>
            </p:cNvPr>
            <p:cNvSpPr txBox="1"/>
            <p:nvPr/>
          </p:nvSpPr>
          <p:spPr bwMode="auto">
            <a:xfrm>
              <a:off x="2518727" y="4366860"/>
              <a:ext cx="4090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50</a:t>
              </a:r>
            </a:p>
          </p:txBody>
        </p:sp>
        <p:sp>
          <p:nvSpPr>
            <p:cNvPr id="18" name="TextBox 17">
              <a:extLst>
                <a:ext uri="{FF2B5EF4-FFF2-40B4-BE49-F238E27FC236}">
                  <a16:creationId xmlns:a16="http://schemas.microsoft.com/office/drawing/2014/main" id="{461F1F64-C13A-5263-550C-6DEDB607003A}"/>
                </a:ext>
              </a:extLst>
            </p:cNvPr>
            <p:cNvSpPr txBox="1"/>
            <p:nvPr/>
          </p:nvSpPr>
          <p:spPr bwMode="auto">
            <a:xfrm>
              <a:off x="2759453" y="4366860"/>
              <a:ext cx="4106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60</a:t>
              </a:r>
            </a:p>
          </p:txBody>
        </p:sp>
        <p:sp>
          <p:nvSpPr>
            <p:cNvPr id="21" name="TextBox 20">
              <a:extLst>
                <a:ext uri="{FF2B5EF4-FFF2-40B4-BE49-F238E27FC236}">
                  <a16:creationId xmlns:a16="http://schemas.microsoft.com/office/drawing/2014/main" id="{523F28E5-0F0C-BC50-882D-0EA5290A54D9}"/>
                </a:ext>
              </a:extLst>
            </p:cNvPr>
            <p:cNvSpPr txBox="1"/>
            <p:nvPr/>
          </p:nvSpPr>
          <p:spPr bwMode="auto">
            <a:xfrm>
              <a:off x="3007990" y="4366860"/>
              <a:ext cx="3946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70</a:t>
              </a:r>
            </a:p>
          </p:txBody>
        </p:sp>
        <p:sp>
          <p:nvSpPr>
            <p:cNvPr id="22" name="TextBox 21">
              <a:extLst>
                <a:ext uri="{FF2B5EF4-FFF2-40B4-BE49-F238E27FC236}">
                  <a16:creationId xmlns:a16="http://schemas.microsoft.com/office/drawing/2014/main" id="{9FCBBD68-B093-0BD3-2835-CABB81285042}"/>
                </a:ext>
              </a:extLst>
            </p:cNvPr>
            <p:cNvSpPr txBox="1"/>
            <p:nvPr/>
          </p:nvSpPr>
          <p:spPr bwMode="auto">
            <a:xfrm>
              <a:off x="3231977" y="4366860"/>
              <a:ext cx="4106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80</a:t>
              </a:r>
            </a:p>
          </p:txBody>
        </p:sp>
        <p:sp>
          <p:nvSpPr>
            <p:cNvPr id="23" name="TextBox 22">
              <a:extLst>
                <a:ext uri="{FF2B5EF4-FFF2-40B4-BE49-F238E27FC236}">
                  <a16:creationId xmlns:a16="http://schemas.microsoft.com/office/drawing/2014/main" id="{20D1BD8C-48EB-62D1-192A-C3C69F3B9C6F}"/>
                </a:ext>
              </a:extLst>
            </p:cNvPr>
            <p:cNvSpPr txBox="1"/>
            <p:nvPr/>
          </p:nvSpPr>
          <p:spPr bwMode="auto">
            <a:xfrm>
              <a:off x="3473505" y="4366860"/>
              <a:ext cx="4106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90</a:t>
              </a:r>
            </a:p>
          </p:txBody>
        </p:sp>
        <p:sp>
          <p:nvSpPr>
            <p:cNvPr id="28" name="TextBox 27">
              <a:extLst>
                <a:ext uri="{FF2B5EF4-FFF2-40B4-BE49-F238E27FC236}">
                  <a16:creationId xmlns:a16="http://schemas.microsoft.com/office/drawing/2014/main" id="{2C196011-86F9-3A5D-1743-E65CD6374029}"/>
                </a:ext>
              </a:extLst>
            </p:cNvPr>
            <p:cNvSpPr txBox="1"/>
            <p:nvPr/>
          </p:nvSpPr>
          <p:spPr bwMode="auto">
            <a:xfrm>
              <a:off x="3685975" y="4366860"/>
              <a:ext cx="4667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100</a:t>
              </a:r>
            </a:p>
          </p:txBody>
        </p:sp>
      </p:grpSp>
      <p:grpSp>
        <p:nvGrpSpPr>
          <p:cNvPr id="30" name="Group 29">
            <a:extLst>
              <a:ext uri="{FF2B5EF4-FFF2-40B4-BE49-F238E27FC236}">
                <a16:creationId xmlns:a16="http://schemas.microsoft.com/office/drawing/2014/main" id="{F34FC73B-B80F-5E1F-A2E1-09D380EDDF91}"/>
              </a:ext>
            </a:extLst>
          </p:cNvPr>
          <p:cNvGrpSpPr/>
          <p:nvPr/>
        </p:nvGrpSpPr>
        <p:grpSpPr>
          <a:xfrm>
            <a:off x="1500773" y="4833549"/>
            <a:ext cx="2677883" cy="400110"/>
            <a:chOff x="1361073" y="4366860"/>
            <a:chExt cx="2677883" cy="400110"/>
          </a:xfrm>
        </p:grpSpPr>
        <p:sp>
          <p:nvSpPr>
            <p:cNvPr id="31" name="TextBox 30">
              <a:extLst>
                <a:ext uri="{FF2B5EF4-FFF2-40B4-BE49-F238E27FC236}">
                  <a16:creationId xmlns:a16="http://schemas.microsoft.com/office/drawing/2014/main" id="{A556AAB2-AA24-FC1A-0F6D-DB781546A639}"/>
                </a:ext>
              </a:extLst>
            </p:cNvPr>
            <p:cNvSpPr txBox="1"/>
            <p:nvPr/>
          </p:nvSpPr>
          <p:spPr bwMode="auto">
            <a:xfrm>
              <a:off x="1361073" y="4366860"/>
              <a:ext cx="34015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57</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62</a:t>
              </a:r>
            </a:p>
          </p:txBody>
        </p:sp>
        <p:sp>
          <p:nvSpPr>
            <p:cNvPr id="32" name="TextBox 31">
              <a:extLst>
                <a:ext uri="{FF2B5EF4-FFF2-40B4-BE49-F238E27FC236}">
                  <a16:creationId xmlns:a16="http://schemas.microsoft.com/office/drawing/2014/main" id="{1B2C5DC2-94E5-6457-23CF-C2613828822D}"/>
                </a:ext>
              </a:extLst>
            </p:cNvPr>
            <p:cNvSpPr txBox="1"/>
            <p:nvPr/>
          </p:nvSpPr>
          <p:spPr bwMode="auto">
            <a:xfrm>
              <a:off x="1594428" y="4366860"/>
              <a:ext cx="3449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55</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49</a:t>
              </a:r>
            </a:p>
          </p:txBody>
        </p:sp>
        <p:sp>
          <p:nvSpPr>
            <p:cNvPr id="33" name="TextBox 32">
              <a:extLst>
                <a:ext uri="{FF2B5EF4-FFF2-40B4-BE49-F238E27FC236}">
                  <a16:creationId xmlns:a16="http://schemas.microsoft.com/office/drawing/2014/main" id="{64AE7800-BB57-46E8-9459-4AAE3D62B7A4}"/>
                </a:ext>
              </a:extLst>
            </p:cNvPr>
            <p:cNvSpPr txBox="1"/>
            <p:nvPr/>
          </p:nvSpPr>
          <p:spPr bwMode="auto">
            <a:xfrm>
              <a:off x="1835956" y="4366860"/>
              <a:ext cx="3449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49</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33</a:t>
              </a:r>
            </a:p>
          </p:txBody>
        </p:sp>
        <p:sp>
          <p:nvSpPr>
            <p:cNvPr id="34" name="TextBox 33">
              <a:extLst>
                <a:ext uri="{FF2B5EF4-FFF2-40B4-BE49-F238E27FC236}">
                  <a16:creationId xmlns:a16="http://schemas.microsoft.com/office/drawing/2014/main" id="{967E4C58-99F2-1A67-28DA-B71CA94F56AC}"/>
                </a:ext>
              </a:extLst>
            </p:cNvPr>
            <p:cNvSpPr txBox="1"/>
            <p:nvPr/>
          </p:nvSpPr>
          <p:spPr bwMode="auto">
            <a:xfrm>
              <a:off x="2076478" y="4366860"/>
              <a:ext cx="3449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45</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26</a:t>
              </a:r>
            </a:p>
          </p:txBody>
        </p:sp>
        <p:sp>
          <p:nvSpPr>
            <p:cNvPr id="35" name="TextBox 34">
              <a:extLst>
                <a:ext uri="{FF2B5EF4-FFF2-40B4-BE49-F238E27FC236}">
                  <a16:creationId xmlns:a16="http://schemas.microsoft.com/office/drawing/2014/main" id="{B6D3EACB-733F-8A74-59CA-CB7CA84A5F66}"/>
                </a:ext>
              </a:extLst>
            </p:cNvPr>
            <p:cNvSpPr txBox="1"/>
            <p:nvPr/>
          </p:nvSpPr>
          <p:spPr bwMode="auto">
            <a:xfrm>
              <a:off x="2317432" y="4366860"/>
              <a:ext cx="3401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19</a:t>
              </a:r>
            </a:p>
          </p:txBody>
        </p:sp>
        <p:sp>
          <p:nvSpPr>
            <p:cNvPr id="36" name="TextBox 35">
              <a:extLst>
                <a:ext uri="{FF2B5EF4-FFF2-40B4-BE49-F238E27FC236}">
                  <a16:creationId xmlns:a16="http://schemas.microsoft.com/office/drawing/2014/main" id="{04A8657E-D8E5-4D77-97B0-0F73241DEE2B}"/>
                </a:ext>
              </a:extLst>
            </p:cNvPr>
            <p:cNvSpPr txBox="1"/>
            <p:nvPr/>
          </p:nvSpPr>
          <p:spPr bwMode="auto">
            <a:xfrm>
              <a:off x="2550787" y="4366860"/>
              <a:ext cx="3449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14</a:t>
              </a:r>
            </a:p>
          </p:txBody>
        </p:sp>
        <p:sp>
          <p:nvSpPr>
            <p:cNvPr id="37" name="TextBox 36">
              <a:extLst>
                <a:ext uri="{FF2B5EF4-FFF2-40B4-BE49-F238E27FC236}">
                  <a16:creationId xmlns:a16="http://schemas.microsoft.com/office/drawing/2014/main" id="{08CA9477-351A-E8FB-2943-4BE73C47B597}"/>
                </a:ext>
              </a:extLst>
            </p:cNvPr>
            <p:cNvSpPr txBox="1"/>
            <p:nvPr/>
          </p:nvSpPr>
          <p:spPr bwMode="auto">
            <a:xfrm>
              <a:off x="2794719" y="4366860"/>
              <a:ext cx="3401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35</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11</a:t>
              </a:r>
            </a:p>
          </p:txBody>
        </p:sp>
        <p:sp>
          <p:nvSpPr>
            <p:cNvPr id="38" name="TextBox 37">
              <a:extLst>
                <a:ext uri="{FF2B5EF4-FFF2-40B4-BE49-F238E27FC236}">
                  <a16:creationId xmlns:a16="http://schemas.microsoft.com/office/drawing/2014/main" id="{8CC261C8-BB05-5D42-6CB6-252382481521}"/>
                </a:ext>
              </a:extLst>
            </p:cNvPr>
            <p:cNvSpPr txBox="1"/>
            <p:nvPr/>
          </p:nvSpPr>
          <p:spPr bwMode="auto">
            <a:xfrm>
              <a:off x="3036043" y="4366860"/>
              <a:ext cx="33855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7</a:t>
              </a:r>
            </a:p>
          </p:txBody>
        </p:sp>
        <p:sp>
          <p:nvSpPr>
            <p:cNvPr id="39" name="TextBox 38">
              <a:extLst>
                <a:ext uri="{FF2B5EF4-FFF2-40B4-BE49-F238E27FC236}">
                  <a16:creationId xmlns:a16="http://schemas.microsoft.com/office/drawing/2014/main" id="{BF7D8D0D-1782-FA32-0615-9D39CB9DB5DB}"/>
                </a:ext>
              </a:extLst>
            </p:cNvPr>
            <p:cNvSpPr txBox="1"/>
            <p:nvPr/>
          </p:nvSpPr>
          <p:spPr bwMode="auto">
            <a:xfrm>
              <a:off x="3303311" y="4366860"/>
              <a:ext cx="2680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a:t>
              </a:r>
            </a:p>
          </p:txBody>
        </p:sp>
        <p:sp>
          <p:nvSpPr>
            <p:cNvPr id="40" name="TextBox 39">
              <a:extLst>
                <a:ext uri="{FF2B5EF4-FFF2-40B4-BE49-F238E27FC236}">
                  <a16:creationId xmlns:a16="http://schemas.microsoft.com/office/drawing/2014/main" id="{1A9033DB-A4BD-38FE-7E53-178E2F191F75}"/>
                </a:ext>
              </a:extLst>
            </p:cNvPr>
            <p:cNvSpPr txBox="1"/>
            <p:nvPr/>
          </p:nvSpPr>
          <p:spPr bwMode="auto">
            <a:xfrm>
              <a:off x="3546442" y="4366860"/>
              <a:ext cx="26481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a:t>
              </a:r>
            </a:p>
          </p:txBody>
        </p:sp>
        <p:sp>
          <p:nvSpPr>
            <p:cNvPr id="41" name="TextBox 40">
              <a:extLst>
                <a:ext uri="{FF2B5EF4-FFF2-40B4-BE49-F238E27FC236}">
                  <a16:creationId xmlns:a16="http://schemas.microsoft.com/office/drawing/2014/main" id="{E139D141-9D7E-7AE3-A167-3EE6566477B0}"/>
                </a:ext>
              </a:extLst>
            </p:cNvPr>
            <p:cNvSpPr txBox="1"/>
            <p:nvPr/>
          </p:nvSpPr>
          <p:spPr bwMode="auto">
            <a:xfrm>
              <a:off x="3799788" y="4366860"/>
              <a:ext cx="2391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a:t>
              </a:r>
            </a:p>
          </p:txBody>
        </p:sp>
      </p:grpSp>
      <p:sp>
        <p:nvSpPr>
          <p:cNvPr id="42" name="TextBox 41">
            <a:extLst>
              <a:ext uri="{FF2B5EF4-FFF2-40B4-BE49-F238E27FC236}">
                <a16:creationId xmlns:a16="http://schemas.microsoft.com/office/drawing/2014/main" id="{7C1AA6BD-BED1-235E-D128-3F6F57AE13FC}"/>
              </a:ext>
            </a:extLst>
          </p:cNvPr>
          <p:cNvSpPr txBox="1"/>
          <p:nvPr/>
        </p:nvSpPr>
        <p:spPr bwMode="auto">
          <a:xfrm>
            <a:off x="216037" y="4643733"/>
            <a:ext cx="142539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Patients at Risk, n</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Treatment group</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Observation group</a:t>
            </a:r>
          </a:p>
        </p:txBody>
      </p:sp>
      <p:grpSp>
        <p:nvGrpSpPr>
          <p:cNvPr id="49" name="Group 48">
            <a:extLst>
              <a:ext uri="{FF2B5EF4-FFF2-40B4-BE49-F238E27FC236}">
                <a16:creationId xmlns:a16="http://schemas.microsoft.com/office/drawing/2014/main" id="{46BB08DA-8AF6-7FD7-BF3E-8C5FBC6C7D59}"/>
              </a:ext>
            </a:extLst>
          </p:cNvPr>
          <p:cNvGrpSpPr/>
          <p:nvPr/>
        </p:nvGrpSpPr>
        <p:grpSpPr>
          <a:xfrm>
            <a:off x="450633" y="1510733"/>
            <a:ext cx="466794" cy="2826575"/>
            <a:chOff x="1066299" y="1697585"/>
            <a:chExt cx="466794" cy="2826575"/>
          </a:xfrm>
        </p:grpSpPr>
        <p:sp>
          <p:nvSpPr>
            <p:cNvPr id="43" name="TextBox 42">
              <a:extLst>
                <a:ext uri="{FF2B5EF4-FFF2-40B4-BE49-F238E27FC236}">
                  <a16:creationId xmlns:a16="http://schemas.microsoft.com/office/drawing/2014/main" id="{48D4BDB0-2696-C4A5-C774-35DFAB2D4128}"/>
                </a:ext>
              </a:extLst>
            </p:cNvPr>
            <p:cNvSpPr txBox="1"/>
            <p:nvPr/>
          </p:nvSpPr>
          <p:spPr bwMode="auto">
            <a:xfrm>
              <a:off x="1066299" y="1697585"/>
              <a:ext cx="4667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100</a:t>
              </a:r>
            </a:p>
          </p:txBody>
        </p:sp>
        <p:sp>
          <p:nvSpPr>
            <p:cNvPr id="44" name="TextBox 43">
              <a:extLst>
                <a:ext uri="{FF2B5EF4-FFF2-40B4-BE49-F238E27FC236}">
                  <a16:creationId xmlns:a16="http://schemas.microsoft.com/office/drawing/2014/main" id="{EAA1F82B-B928-B6AD-39F6-4A7D9CE3BB41}"/>
                </a:ext>
              </a:extLst>
            </p:cNvPr>
            <p:cNvSpPr txBox="1"/>
            <p:nvPr/>
          </p:nvSpPr>
          <p:spPr bwMode="auto">
            <a:xfrm>
              <a:off x="1122403" y="2192810"/>
              <a:ext cx="4106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80</a:t>
              </a:r>
            </a:p>
          </p:txBody>
        </p:sp>
        <p:sp>
          <p:nvSpPr>
            <p:cNvPr id="45" name="TextBox 44">
              <a:extLst>
                <a:ext uri="{FF2B5EF4-FFF2-40B4-BE49-F238E27FC236}">
                  <a16:creationId xmlns:a16="http://schemas.microsoft.com/office/drawing/2014/main" id="{D6DAE9BF-48C5-419C-5D0C-89B0EA0328EA}"/>
                </a:ext>
              </a:extLst>
            </p:cNvPr>
            <p:cNvSpPr txBox="1"/>
            <p:nvPr/>
          </p:nvSpPr>
          <p:spPr bwMode="auto">
            <a:xfrm>
              <a:off x="1122403" y="2692273"/>
              <a:ext cx="4106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60</a:t>
              </a:r>
            </a:p>
          </p:txBody>
        </p:sp>
        <p:sp>
          <p:nvSpPr>
            <p:cNvPr id="46" name="TextBox 45">
              <a:extLst>
                <a:ext uri="{FF2B5EF4-FFF2-40B4-BE49-F238E27FC236}">
                  <a16:creationId xmlns:a16="http://schemas.microsoft.com/office/drawing/2014/main" id="{02E16196-1AA4-1A8D-483E-C9F2BF33BAA8}"/>
                </a:ext>
              </a:extLst>
            </p:cNvPr>
            <p:cNvSpPr txBox="1"/>
            <p:nvPr/>
          </p:nvSpPr>
          <p:spPr bwMode="auto">
            <a:xfrm>
              <a:off x="1124007" y="3187498"/>
              <a:ext cx="4090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40</a:t>
              </a:r>
            </a:p>
          </p:txBody>
        </p:sp>
        <p:sp>
          <p:nvSpPr>
            <p:cNvPr id="47" name="TextBox 46">
              <a:extLst>
                <a:ext uri="{FF2B5EF4-FFF2-40B4-BE49-F238E27FC236}">
                  <a16:creationId xmlns:a16="http://schemas.microsoft.com/office/drawing/2014/main" id="{2F987EE6-2A9A-C1D0-4881-B22C4D64B8E1}"/>
                </a:ext>
              </a:extLst>
            </p:cNvPr>
            <p:cNvSpPr txBox="1"/>
            <p:nvPr/>
          </p:nvSpPr>
          <p:spPr bwMode="auto">
            <a:xfrm>
              <a:off x="1133625" y="3711632"/>
              <a:ext cx="3994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20</a:t>
              </a:r>
            </a:p>
          </p:txBody>
        </p:sp>
        <p:sp>
          <p:nvSpPr>
            <p:cNvPr id="48" name="TextBox 47">
              <a:extLst>
                <a:ext uri="{FF2B5EF4-FFF2-40B4-BE49-F238E27FC236}">
                  <a16:creationId xmlns:a16="http://schemas.microsoft.com/office/drawing/2014/main" id="{4309B5A8-E1D9-0A34-7299-151FEF746B86}"/>
                </a:ext>
              </a:extLst>
            </p:cNvPr>
            <p:cNvSpPr txBox="1"/>
            <p:nvPr/>
          </p:nvSpPr>
          <p:spPr bwMode="auto">
            <a:xfrm>
              <a:off x="1236217" y="4216383"/>
              <a:ext cx="2968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a:t>
              </a:r>
            </a:p>
          </p:txBody>
        </p:sp>
      </p:grpSp>
      <p:sp>
        <p:nvSpPr>
          <p:cNvPr id="50" name="Freeform: Shape 49">
            <a:extLst>
              <a:ext uri="{FF2B5EF4-FFF2-40B4-BE49-F238E27FC236}">
                <a16:creationId xmlns:a16="http://schemas.microsoft.com/office/drawing/2014/main" id="{A6FA5D30-76C0-7567-327E-E0EC2DD2757F}"/>
              </a:ext>
            </a:extLst>
          </p:cNvPr>
          <p:cNvSpPr/>
          <p:nvPr/>
        </p:nvSpPr>
        <p:spPr bwMode="auto">
          <a:xfrm>
            <a:off x="913097" y="1680048"/>
            <a:ext cx="2376487" cy="2519363"/>
          </a:xfrm>
          <a:custGeom>
            <a:avLst/>
            <a:gdLst>
              <a:gd name="connsiteX0" fmla="*/ 0 w 2376487"/>
              <a:gd name="connsiteY0" fmla="*/ 0 h 2519363"/>
              <a:gd name="connsiteX1" fmla="*/ 0 w 2376487"/>
              <a:gd name="connsiteY1" fmla="*/ 2519363 h 2519363"/>
              <a:gd name="connsiteX2" fmla="*/ 2376487 w 2376487"/>
              <a:gd name="connsiteY2" fmla="*/ 2519363 h 2519363"/>
            </a:gdLst>
            <a:ahLst/>
            <a:cxnLst>
              <a:cxn ang="0">
                <a:pos x="connsiteX0" y="connsiteY0"/>
              </a:cxn>
              <a:cxn ang="0">
                <a:pos x="connsiteX1" y="connsiteY1"/>
              </a:cxn>
              <a:cxn ang="0">
                <a:pos x="connsiteX2" y="connsiteY2"/>
              </a:cxn>
            </a:cxnLst>
            <a:rect l="l" t="t" r="r" b="b"/>
            <a:pathLst>
              <a:path w="2376487" h="2519363">
                <a:moveTo>
                  <a:pt x="0" y="0"/>
                </a:moveTo>
                <a:lnTo>
                  <a:pt x="0" y="2519363"/>
                </a:lnTo>
                <a:lnTo>
                  <a:pt x="2376487" y="2519363"/>
                </a:lnTo>
              </a:path>
            </a:pathLst>
          </a:custGeom>
          <a:noFill/>
          <a:ln w="19050">
            <a:solidFill>
              <a:schemeClr val="tx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61" name="Group 60">
            <a:extLst>
              <a:ext uri="{FF2B5EF4-FFF2-40B4-BE49-F238E27FC236}">
                <a16:creationId xmlns:a16="http://schemas.microsoft.com/office/drawing/2014/main" id="{679BCF06-B3DD-6051-9A0E-34825746959C}"/>
              </a:ext>
            </a:extLst>
          </p:cNvPr>
          <p:cNvGrpSpPr/>
          <p:nvPr/>
        </p:nvGrpSpPr>
        <p:grpSpPr>
          <a:xfrm>
            <a:off x="841658" y="1680048"/>
            <a:ext cx="80964" cy="2514600"/>
            <a:chOff x="1380963" y="1866900"/>
            <a:chExt cx="241528" cy="2514600"/>
          </a:xfrm>
        </p:grpSpPr>
        <p:cxnSp>
          <p:nvCxnSpPr>
            <p:cNvPr id="52" name="Straight Connector 51">
              <a:extLst>
                <a:ext uri="{FF2B5EF4-FFF2-40B4-BE49-F238E27FC236}">
                  <a16:creationId xmlns:a16="http://schemas.microsoft.com/office/drawing/2014/main" id="{FFD96925-8EC2-6C39-1E56-27767886717F}"/>
                </a:ext>
              </a:extLst>
            </p:cNvPr>
            <p:cNvCxnSpPr>
              <a:cxnSpLocks/>
            </p:cNvCxnSpPr>
            <p:nvPr/>
          </p:nvCxnSpPr>
          <p:spPr bwMode="auto">
            <a:xfrm>
              <a:off x="1380963" y="1866900"/>
              <a:ext cx="241528" cy="0"/>
            </a:xfrm>
            <a:prstGeom prst="line">
              <a:avLst/>
            </a:prstGeom>
            <a:noFill/>
            <a:ln w="19050" cap="flat" cmpd="sng" algn="ctr">
              <a:solidFill>
                <a:schemeClr val="tx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E74180A4-8B47-70C6-BAB8-86D08B6ED705}"/>
                </a:ext>
              </a:extLst>
            </p:cNvPr>
            <p:cNvCxnSpPr>
              <a:cxnSpLocks/>
            </p:cNvCxnSpPr>
            <p:nvPr/>
          </p:nvCxnSpPr>
          <p:spPr bwMode="auto">
            <a:xfrm>
              <a:off x="1380963" y="2369820"/>
              <a:ext cx="241528" cy="0"/>
            </a:xfrm>
            <a:prstGeom prst="line">
              <a:avLst/>
            </a:prstGeom>
            <a:noFill/>
            <a:ln w="19050" cap="flat" cmpd="sng" algn="ctr">
              <a:solidFill>
                <a:schemeClr val="tx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BA613EF3-6252-1743-D0D8-06941D04CE59}"/>
                </a:ext>
              </a:extLst>
            </p:cNvPr>
            <p:cNvCxnSpPr>
              <a:cxnSpLocks/>
            </p:cNvCxnSpPr>
            <p:nvPr/>
          </p:nvCxnSpPr>
          <p:spPr bwMode="auto">
            <a:xfrm>
              <a:off x="1380963" y="2872740"/>
              <a:ext cx="241528" cy="0"/>
            </a:xfrm>
            <a:prstGeom prst="line">
              <a:avLst/>
            </a:prstGeom>
            <a:noFill/>
            <a:ln w="19050" cap="flat" cmpd="sng" algn="ctr">
              <a:solidFill>
                <a:schemeClr val="tx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40036CCD-0A54-D7DC-E368-FD58814A7976}"/>
                </a:ext>
              </a:extLst>
            </p:cNvPr>
            <p:cNvCxnSpPr>
              <a:cxnSpLocks/>
            </p:cNvCxnSpPr>
            <p:nvPr/>
          </p:nvCxnSpPr>
          <p:spPr bwMode="auto">
            <a:xfrm>
              <a:off x="1380963" y="3375660"/>
              <a:ext cx="241528" cy="0"/>
            </a:xfrm>
            <a:prstGeom prst="line">
              <a:avLst/>
            </a:prstGeom>
            <a:noFill/>
            <a:ln w="19050" cap="flat" cmpd="sng" algn="ctr">
              <a:solidFill>
                <a:schemeClr val="tx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F669C146-3F23-D7F8-C255-6E0A05D5B325}"/>
                </a:ext>
              </a:extLst>
            </p:cNvPr>
            <p:cNvCxnSpPr>
              <a:cxnSpLocks/>
            </p:cNvCxnSpPr>
            <p:nvPr/>
          </p:nvCxnSpPr>
          <p:spPr bwMode="auto">
            <a:xfrm>
              <a:off x="1380963" y="3878580"/>
              <a:ext cx="241528" cy="0"/>
            </a:xfrm>
            <a:prstGeom prst="line">
              <a:avLst/>
            </a:prstGeom>
            <a:noFill/>
            <a:ln w="19050" cap="flat" cmpd="sng" algn="ctr">
              <a:solidFill>
                <a:schemeClr val="tx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D57BCBD2-B337-360E-B0B8-6F94FBF0CCEC}"/>
                </a:ext>
              </a:extLst>
            </p:cNvPr>
            <p:cNvCxnSpPr>
              <a:cxnSpLocks/>
            </p:cNvCxnSpPr>
            <p:nvPr/>
          </p:nvCxnSpPr>
          <p:spPr bwMode="auto">
            <a:xfrm>
              <a:off x="1380963" y="4381500"/>
              <a:ext cx="241528" cy="0"/>
            </a:xfrm>
            <a:prstGeom prst="line">
              <a:avLst/>
            </a:prstGeom>
            <a:noFill/>
            <a:ln w="19050" cap="flat" cmpd="sng" algn="ctr">
              <a:solidFill>
                <a:schemeClr val="tx1"/>
              </a:solidFill>
              <a:prstDash val="solid"/>
              <a:round/>
              <a:headEnd type="none" w="med" len="med"/>
              <a:tailEnd type="none" w="med" len="med"/>
            </a:ln>
            <a:effectLst/>
          </p:spPr>
        </p:cxnSp>
      </p:grpSp>
      <p:grpSp>
        <p:nvGrpSpPr>
          <p:cNvPr id="76" name="Group 75">
            <a:extLst>
              <a:ext uri="{FF2B5EF4-FFF2-40B4-BE49-F238E27FC236}">
                <a16:creationId xmlns:a16="http://schemas.microsoft.com/office/drawing/2014/main" id="{89BD0F83-7FA8-319A-0BB0-4099675840D5}"/>
              </a:ext>
            </a:extLst>
          </p:cNvPr>
          <p:cNvGrpSpPr/>
          <p:nvPr/>
        </p:nvGrpSpPr>
        <p:grpSpPr>
          <a:xfrm>
            <a:off x="920952" y="4204855"/>
            <a:ext cx="2373345" cy="87799"/>
            <a:chOff x="1536618" y="4200525"/>
            <a:chExt cx="2373345" cy="268774"/>
          </a:xfrm>
        </p:grpSpPr>
        <p:cxnSp>
          <p:nvCxnSpPr>
            <p:cNvPr id="63" name="Straight Connector 62">
              <a:extLst>
                <a:ext uri="{FF2B5EF4-FFF2-40B4-BE49-F238E27FC236}">
                  <a16:creationId xmlns:a16="http://schemas.microsoft.com/office/drawing/2014/main" id="{E03F9E93-CEBF-7926-BD4D-68F980E75131}"/>
                </a:ext>
              </a:extLst>
            </p:cNvPr>
            <p:cNvCxnSpPr>
              <a:cxnSpLocks/>
            </p:cNvCxnSpPr>
            <p:nvPr/>
          </p:nvCxnSpPr>
          <p:spPr bwMode="auto">
            <a:xfrm rot="5400000">
              <a:off x="2588901" y="4334912"/>
              <a:ext cx="268774" cy="0"/>
            </a:xfrm>
            <a:prstGeom prst="line">
              <a:avLst/>
            </a:prstGeom>
            <a:noFill/>
            <a:ln w="19050" cap="flat" cmpd="sng" algn="ctr">
              <a:solidFill>
                <a:schemeClr val="tx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5ACB5771-B17C-EACE-F674-9408773FD841}"/>
                </a:ext>
              </a:extLst>
            </p:cNvPr>
            <p:cNvCxnSpPr>
              <a:cxnSpLocks/>
            </p:cNvCxnSpPr>
            <p:nvPr/>
          </p:nvCxnSpPr>
          <p:spPr bwMode="auto">
            <a:xfrm rot="5400000">
              <a:off x="2351567" y="4334912"/>
              <a:ext cx="268774" cy="0"/>
            </a:xfrm>
            <a:prstGeom prst="line">
              <a:avLst/>
            </a:prstGeom>
            <a:noFill/>
            <a:ln w="19050" cap="flat" cmpd="sng" algn="ctr">
              <a:solidFill>
                <a:schemeClr val="tx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FE1FEF4F-99B3-973A-0A4B-594298E1762C}"/>
                </a:ext>
              </a:extLst>
            </p:cNvPr>
            <p:cNvCxnSpPr>
              <a:cxnSpLocks/>
            </p:cNvCxnSpPr>
            <p:nvPr/>
          </p:nvCxnSpPr>
          <p:spPr bwMode="auto">
            <a:xfrm rot="5400000">
              <a:off x="2114233" y="4334912"/>
              <a:ext cx="268774" cy="0"/>
            </a:xfrm>
            <a:prstGeom prst="line">
              <a:avLst/>
            </a:prstGeom>
            <a:noFill/>
            <a:ln w="19050" cap="flat" cmpd="sng" algn="ctr">
              <a:solidFill>
                <a:schemeClr val="tx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D833B0F7-8199-2EF7-F6CF-690E44F547CF}"/>
                </a:ext>
              </a:extLst>
            </p:cNvPr>
            <p:cNvCxnSpPr>
              <a:cxnSpLocks/>
            </p:cNvCxnSpPr>
            <p:nvPr/>
          </p:nvCxnSpPr>
          <p:spPr bwMode="auto">
            <a:xfrm rot="5400000">
              <a:off x="1876899" y="4334912"/>
              <a:ext cx="268774" cy="0"/>
            </a:xfrm>
            <a:prstGeom prst="line">
              <a:avLst/>
            </a:prstGeom>
            <a:noFill/>
            <a:ln w="19050" cap="flat" cmpd="sng" algn="ctr">
              <a:solidFill>
                <a:schemeClr val="tx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8AE8E8FC-5AF5-03FF-C9D0-0271E12B5B13}"/>
                </a:ext>
              </a:extLst>
            </p:cNvPr>
            <p:cNvCxnSpPr>
              <a:cxnSpLocks/>
            </p:cNvCxnSpPr>
            <p:nvPr/>
          </p:nvCxnSpPr>
          <p:spPr bwMode="auto">
            <a:xfrm rot="5400000">
              <a:off x="1639565" y="4334912"/>
              <a:ext cx="268774" cy="0"/>
            </a:xfrm>
            <a:prstGeom prst="line">
              <a:avLst/>
            </a:prstGeom>
            <a:noFill/>
            <a:ln w="19050" cap="flat" cmpd="sng" algn="ctr">
              <a:solidFill>
                <a:schemeClr val="tx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A68EA337-2C6C-A3FF-4F43-6BEA705CD5E0}"/>
                </a:ext>
              </a:extLst>
            </p:cNvPr>
            <p:cNvCxnSpPr>
              <a:cxnSpLocks/>
            </p:cNvCxnSpPr>
            <p:nvPr/>
          </p:nvCxnSpPr>
          <p:spPr bwMode="auto">
            <a:xfrm rot="5400000">
              <a:off x="1402231" y="4334912"/>
              <a:ext cx="268774" cy="0"/>
            </a:xfrm>
            <a:prstGeom prst="line">
              <a:avLst/>
            </a:prstGeom>
            <a:noFill/>
            <a:ln w="19050" cap="flat" cmpd="sng" algn="ctr">
              <a:solidFill>
                <a:schemeClr val="tx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6A764F03-A13C-C76F-5BD5-411F672B0114}"/>
                </a:ext>
              </a:extLst>
            </p:cNvPr>
            <p:cNvCxnSpPr>
              <a:cxnSpLocks/>
            </p:cNvCxnSpPr>
            <p:nvPr/>
          </p:nvCxnSpPr>
          <p:spPr bwMode="auto">
            <a:xfrm rot="5400000">
              <a:off x="3775576" y="4334912"/>
              <a:ext cx="268774" cy="0"/>
            </a:xfrm>
            <a:prstGeom prst="line">
              <a:avLst/>
            </a:prstGeom>
            <a:noFill/>
            <a:ln w="19050" cap="flat" cmpd="sng" algn="ctr">
              <a:solidFill>
                <a:schemeClr val="tx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D0770B18-C9EC-3C6E-184E-9F1EEFF36E28}"/>
                </a:ext>
              </a:extLst>
            </p:cNvPr>
            <p:cNvCxnSpPr>
              <a:cxnSpLocks/>
            </p:cNvCxnSpPr>
            <p:nvPr/>
          </p:nvCxnSpPr>
          <p:spPr bwMode="auto">
            <a:xfrm rot="5400000">
              <a:off x="3538241" y="4334912"/>
              <a:ext cx="268774" cy="0"/>
            </a:xfrm>
            <a:prstGeom prst="line">
              <a:avLst/>
            </a:prstGeom>
            <a:noFill/>
            <a:ln w="19050" cap="flat" cmpd="sng" algn="ctr">
              <a:solidFill>
                <a:schemeClr val="tx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F8199F01-050A-1058-02B1-E673A00D714E}"/>
                </a:ext>
              </a:extLst>
            </p:cNvPr>
            <p:cNvCxnSpPr>
              <a:cxnSpLocks/>
            </p:cNvCxnSpPr>
            <p:nvPr/>
          </p:nvCxnSpPr>
          <p:spPr bwMode="auto">
            <a:xfrm rot="5400000">
              <a:off x="3300906" y="4334912"/>
              <a:ext cx="268774" cy="0"/>
            </a:xfrm>
            <a:prstGeom prst="line">
              <a:avLst/>
            </a:prstGeom>
            <a:noFill/>
            <a:ln w="19050" cap="flat" cmpd="sng" algn="ctr">
              <a:solidFill>
                <a:schemeClr val="tx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7996866F-BEB5-F115-52DB-23692194A3D2}"/>
                </a:ext>
              </a:extLst>
            </p:cNvPr>
            <p:cNvCxnSpPr>
              <a:cxnSpLocks/>
            </p:cNvCxnSpPr>
            <p:nvPr/>
          </p:nvCxnSpPr>
          <p:spPr bwMode="auto">
            <a:xfrm rot="5400000">
              <a:off x="3063571" y="4334912"/>
              <a:ext cx="268774" cy="0"/>
            </a:xfrm>
            <a:prstGeom prst="line">
              <a:avLst/>
            </a:prstGeom>
            <a:noFill/>
            <a:ln w="19050" cap="flat" cmpd="sng" algn="ctr">
              <a:solidFill>
                <a:schemeClr val="tx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CAA29B22-AE61-D448-4B3D-041895F2DA20}"/>
                </a:ext>
              </a:extLst>
            </p:cNvPr>
            <p:cNvCxnSpPr>
              <a:cxnSpLocks/>
            </p:cNvCxnSpPr>
            <p:nvPr/>
          </p:nvCxnSpPr>
          <p:spPr bwMode="auto">
            <a:xfrm rot="5400000">
              <a:off x="2826236" y="4334912"/>
              <a:ext cx="268774" cy="0"/>
            </a:xfrm>
            <a:prstGeom prst="line">
              <a:avLst/>
            </a:prstGeom>
            <a:noFill/>
            <a:ln w="19050" cap="flat" cmpd="sng" algn="ctr">
              <a:solidFill>
                <a:schemeClr val="tx1"/>
              </a:solidFill>
              <a:prstDash val="solid"/>
              <a:round/>
              <a:headEnd type="none" w="med" len="med"/>
              <a:tailEnd type="none" w="med" len="med"/>
            </a:ln>
            <a:effectLst/>
          </p:spPr>
        </p:cxnSp>
      </p:grpSp>
      <p:grpSp>
        <p:nvGrpSpPr>
          <p:cNvPr id="77" name="Group 76">
            <a:extLst>
              <a:ext uri="{FF2B5EF4-FFF2-40B4-BE49-F238E27FC236}">
                <a16:creationId xmlns:a16="http://schemas.microsoft.com/office/drawing/2014/main" id="{35C5BB96-44C0-29CB-0D88-28BE9FB3803B}"/>
              </a:ext>
            </a:extLst>
          </p:cNvPr>
          <p:cNvGrpSpPr/>
          <p:nvPr/>
        </p:nvGrpSpPr>
        <p:grpSpPr>
          <a:xfrm>
            <a:off x="1538444" y="5407505"/>
            <a:ext cx="2640212" cy="400110"/>
            <a:chOff x="1398744" y="4366860"/>
            <a:chExt cx="2640212" cy="400110"/>
          </a:xfrm>
        </p:grpSpPr>
        <p:sp>
          <p:nvSpPr>
            <p:cNvPr id="78" name="TextBox 77">
              <a:extLst>
                <a:ext uri="{FF2B5EF4-FFF2-40B4-BE49-F238E27FC236}">
                  <a16:creationId xmlns:a16="http://schemas.microsoft.com/office/drawing/2014/main" id="{45C38E24-AE50-3B9B-C693-22F4FF7A88CF}"/>
                </a:ext>
              </a:extLst>
            </p:cNvPr>
            <p:cNvSpPr txBox="1"/>
            <p:nvPr/>
          </p:nvSpPr>
          <p:spPr bwMode="auto">
            <a:xfrm>
              <a:off x="1398744" y="4366860"/>
              <a:ext cx="26481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a:t>
              </a:r>
            </a:p>
          </p:txBody>
        </p:sp>
        <p:sp>
          <p:nvSpPr>
            <p:cNvPr id="79" name="TextBox 78">
              <a:extLst>
                <a:ext uri="{FF2B5EF4-FFF2-40B4-BE49-F238E27FC236}">
                  <a16:creationId xmlns:a16="http://schemas.microsoft.com/office/drawing/2014/main" id="{13D4261F-58C7-4594-7CC3-46EF3A639591}"/>
                </a:ext>
              </a:extLst>
            </p:cNvPr>
            <p:cNvSpPr txBox="1"/>
            <p:nvPr/>
          </p:nvSpPr>
          <p:spPr bwMode="auto">
            <a:xfrm>
              <a:off x="1616068" y="4366860"/>
              <a:ext cx="3016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13</a:t>
              </a:r>
            </a:p>
          </p:txBody>
        </p:sp>
        <p:sp>
          <p:nvSpPr>
            <p:cNvPr id="80" name="TextBox 79">
              <a:extLst>
                <a:ext uri="{FF2B5EF4-FFF2-40B4-BE49-F238E27FC236}">
                  <a16:creationId xmlns:a16="http://schemas.microsoft.com/office/drawing/2014/main" id="{3BAC9E3C-289E-A3C5-5068-0D9C3FBF764E}"/>
                </a:ext>
              </a:extLst>
            </p:cNvPr>
            <p:cNvSpPr txBox="1"/>
            <p:nvPr/>
          </p:nvSpPr>
          <p:spPr bwMode="auto">
            <a:xfrm>
              <a:off x="1839162" y="4366860"/>
              <a:ext cx="33855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28</a:t>
              </a:r>
            </a:p>
          </p:txBody>
        </p:sp>
        <p:sp>
          <p:nvSpPr>
            <p:cNvPr id="81" name="TextBox 80">
              <a:extLst>
                <a:ext uri="{FF2B5EF4-FFF2-40B4-BE49-F238E27FC236}">
                  <a16:creationId xmlns:a16="http://schemas.microsoft.com/office/drawing/2014/main" id="{17E3BE89-8B68-5D32-A889-7C8CE8188238}"/>
                </a:ext>
              </a:extLst>
            </p:cNvPr>
            <p:cNvSpPr txBox="1"/>
            <p:nvPr/>
          </p:nvSpPr>
          <p:spPr bwMode="auto">
            <a:xfrm>
              <a:off x="2078882" y="4366860"/>
              <a:ext cx="3401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35</a:t>
              </a:r>
            </a:p>
          </p:txBody>
        </p:sp>
        <p:sp>
          <p:nvSpPr>
            <p:cNvPr id="82" name="TextBox 81">
              <a:extLst>
                <a:ext uri="{FF2B5EF4-FFF2-40B4-BE49-F238E27FC236}">
                  <a16:creationId xmlns:a16="http://schemas.microsoft.com/office/drawing/2014/main" id="{796913CC-76B1-5C40-2A0C-6FE6D62A3312}"/>
                </a:ext>
              </a:extLst>
            </p:cNvPr>
            <p:cNvSpPr txBox="1"/>
            <p:nvPr/>
          </p:nvSpPr>
          <p:spPr bwMode="auto">
            <a:xfrm>
              <a:off x="2318234" y="4366860"/>
              <a:ext cx="33855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12</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42</a:t>
              </a:r>
            </a:p>
          </p:txBody>
        </p:sp>
        <p:sp>
          <p:nvSpPr>
            <p:cNvPr id="83" name="TextBox 82">
              <a:extLst>
                <a:ext uri="{FF2B5EF4-FFF2-40B4-BE49-F238E27FC236}">
                  <a16:creationId xmlns:a16="http://schemas.microsoft.com/office/drawing/2014/main" id="{510A584A-5285-3200-F1F6-0834B845161E}"/>
                </a:ext>
              </a:extLst>
            </p:cNvPr>
            <p:cNvSpPr txBox="1"/>
            <p:nvPr/>
          </p:nvSpPr>
          <p:spPr bwMode="auto">
            <a:xfrm>
              <a:off x="2550787" y="4366860"/>
              <a:ext cx="3449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15</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48</a:t>
              </a:r>
            </a:p>
          </p:txBody>
        </p:sp>
        <p:sp>
          <p:nvSpPr>
            <p:cNvPr id="84" name="TextBox 83">
              <a:extLst>
                <a:ext uri="{FF2B5EF4-FFF2-40B4-BE49-F238E27FC236}">
                  <a16:creationId xmlns:a16="http://schemas.microsoft.com/office/drawing/2014/main" id="{C321DCAD-1091-F639-D840-9AEB6F06E64F}"/>
                </a:ext>
              </a:extLst>
            </p:cNvPr>
            <p:cNvSpPr txBox="1"/>
            <p:nvPr/>
          </p:nvSpPr>
          <p:spPr bwMode="auto">
            <a:xfrm>
              <a:off x="2811551" y="4366860"/>
              <a:ext cx="30649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17</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51</a:t>
              </a:r>
            </a:p>
          </p:txBody>
        </p:sp>
        <p:sp>
          <p:nvSpPr>
            <p:cNvPr id="85" name="TextBox 84">
              <a:extLst>
                <a:ext uri="{FF2B5EF4-FFF2-40B4-BE49-F238E27FC236}">
                  <a16:creationId xmlns:a16="http://schemas.microsoft.com/office/drawing/2014/main" id="{34D92A5A-795A-CC1E-3B87-E2A209F54693}"/>
                </a:ext>
              </a:extLst>
            </p:cNvPr>
            <p:cNvSpPr txBox="1"/>
            <p:nvPr/>
          </p:nvSpPr>
          <p:spPr bwMode="auto">
            <a:xfrm>
              <a:off x="3039249" y="4366860"/>
              <a:ext cx="33214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22</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51</a:t>
              </a:r>
            </a:p>
          </p:txBody>
        </p:sp>
        <p:sp>
          <p:nvSpPr>
            <p:cNvPr id="86" name="TextBox 85">
              <a:extLst>
                <a:ext uri="{FF2B5EF4-FFF2-40B4-BE49-F238E27FC236}">
                  <a16:creationId xmlns:a16="http://schemas.microsoft.com/office/drawing/2014/main" id="{CD86440D-6C85-E851-9FD6-6D77856A84C0}"/>
                </a:ext>
              </a:extLst>
            </p:cNvPr>
            <p:cNvSpPr txBox="1"/>
            <p:nvPr/>
          </p:nvSpPr>
          <p:spPr bwMode="auto">
            <a:xfrm>
              <a:off x="3267243" y="4366860"/>
              <a:ext cx="3401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22</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53</a:t>
              </a:r>
            </a:p>
          </p:txBody>
        </p:sp>
        <p:sp>
          <p:nvSpPr>
            <p:cNvPr id="87" name="TextBox 86">
              <a:extLst>
                <a:ext uri="{FF2B5EF4-FFF2-40B4-BE49-F238E27FC236}">
                  <a16:creationId xmlns:a16="http://schemas.microsoft.com/office/drawing/2014/main" id="{8B7C367D-17A1-36F0-0AF8-07078A93E3DF}"/>
                </a:ext>
              </a:extLst>
            </p:cNvPr>
            <p:cNvSpPr txBox="1"/>
            <p:nvPr/>
          </p:nvSpPr>
          <p:spPr bwMode="auto">
            <a:xfrm>
              <a:off x="3508771" y="4366860"/>
              <a:ext cx="3401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22</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53</a:t>
              </a:r>
            </a:p>
          </p:txBody>
        </p:sp>
        <p:sp>
          <p:nvSpPr>
            <p:cNvPr id="88" name="TextBox 87">
              <a:extLst>
                <a:ext uri="{FF2B5EF4-FFF2-40B4-BE49-F238E27FC236}">
                  <a16:creationId xmlns:a16="http://schemas.microsoft.com/office/drawing/2014/main" id="{E7900810-B2C2-A493-EFAF-50BAA62C8A33}"/>
                </a:ext>
              </a:extLst>
            </p:cNvPr>
            <p:cNvSpPr txBox="1"/>
            <p:nvPr/>
          </p:nvSpPr>
          <p:spPr bwMode="auto">
            <a:xfrm>
              <a:off x="3799788" y="4366860"/>
              <a:ext cx="2391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a:t>
              </a:r>
            </a:p>
          </p:txBody>
        </p:sp>
      </p:grpSp>
      <p:sp>
        <p:nvSpPr>
          <p:cNvPr id="89" name="TextBox 88">
            <a:extLst>
              <a:ext uri="{FF2B5EF4-FFF2-40B4-BE49-F238E27FC236}">
                <a16:creationId xmlns:a16="http://schemas.microsoft.com/office/drawing/2014/main" id="{95B44924-60C1-9EFF-4677-B60E3A6D5384}"/>
              </a:ext>
            </a:extLst>
          </p:cNvPr>
          <p:cNvSpPr txBox="1"/>
          <p:nvPr/>
        </p:nvSpPr>
        <p:spPr bwMode="auto">
          <a:xfrm>
            <a:off x="97415" y="5222839"/>
            <a:ext cx="154401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Patients Censored, n</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Treatment group</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Observation group</a:t>
            </a:r>
          </a:p>
        </p:txBody>
      </p:sp>
      <p:sp>
        <p:nvSpPr>
          <p:cNvPr id="90" name="TextBox 89">
            <a:extLst>
              <a:ext uri="{FF2B5EF4-FFF2-40B4-BE49-F238E27FC236}">
                <a16:creationId xmlns:a16="http://schemas.microsoft.com/office/drawing/2014/main" id="{E18E0139-6F7B-1123-FBD6-85EA56BBD56A}"/>
              </a:ext>
            </a:extLst>
          </p:cNvPr>
          <p:cNvSpPr txBox="1"/>
          <p:nvPr/>
        </p:nvSpPr>
        <p:spPr bwMode="auto">
          <a:xfrm>
            <a:off x="5723063" y="4611166"/>
            <a:ext cx="4635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Mo</a:t>
            </a:r>
          </a:p>
        </p:txBody>
      </p:sp>
      <p:sp>
        <p:nvSpPr>
          <p:cNvPr id="92" name="TextBox 91">
            <a:extLst>
              <a:ext uri="{FF2B5EF4-FFF2-40B4-BE49-F238E27FC236}">
                <a16:creationId xmlns:a16="http://schemas.microsoft.com/office/drawing/2014/main" id="{AB9B6378-ACEA-35D2-875B-E6F0893998B3}"/>
              </a:ext>
            </a:extLst>
          </p:cNvPr>
          <p:cNvSpPr txBox="1"/>
          <p:nvPr/>
        </p:nvSpPr>
        <p:spPr bwMode="auto">
          <a:xfrm>
            <a:off x="4552047" y="4247974"/>
            <a:ext cx="2968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a:t>
            </a:r>
          </a:p>
        </p:txBody>
      </p:sp>
      <p:sp>
        <p:nvSpPr>
          <p:cNvPr id="93" name="TextBox 92">
            <a:extLst>
              <a:ext uri="{FF2B5EF4-FFF2-40B4-BE49-F238E27FC236}">
                <a16:creationId xmlns:a16="http://schemas.microsoft.com/office/drawing/2014/main" id="{406CC8C1-C782-A8E4-3AE5-9C4E78CEB46B}"/>
              </a:ext>
            </a:extLst>
          </p:cNvPr>
          <p:cNvSpPr txBox="1"/>
          <p:nvPr/>
        </p:nvSpPr>
        <p:spPr bwMode="auto">
          <a:xfrm>
            <a:off x="4752540" y="424797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10</a:t>
            </a:r>
          </a:p>
        </p:txBody>
      </p:sp>
      <p:sp>
        <p:nvSpPr>
          <p:cNvPr id="94" name="TextBox 93">
            <a:extLst>
              <a:ext uri="{FF2B5EF4-FFF2-40B4-BE49-F238E27FC236}">
                <a16:creationId xmlns:a16="http://schemas.microsoft.com/office/drawing/2014/main" id="{42612393-F43A-FD38-747F-8DB2614E94BF}"/>
              </a:ext>
            </a:extLst>
          </p:cNvPr>
          <p:cNvSpPr txBox="1"/>
          <p:nvPr/>
        </p:nvSpPr>
        <p:spPr bwMode="auto">
          <a:xfrm>
            <a:off x="4978038" y="4247974"/>
            <a:ext cx="3994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20</a:t>
            </a:r>
          </a:p>
        </p:txBody>
      </p:sp>
      <p:sp>
        <p:nvSpPr>
          <p:cNvPr id="95" name="TextBox 94">
            <a:extLst>
              <a:ext uri="{FF2B5EF4-FFF2-40B4-BE49-F238E27FC236}">
                <a16:creationId xmlns:a16="http://schemas.microsoft.com/office/drawing/2014/main" id="{D07BAE6F-AE06-0220-6726-C973DC6D698F}"/>
              </a:ext>
            </a:extLst>
          </p:cNvPr>
          <p:cNvSpPr txBox="1"/>
          <p:nvPr/>
        </p:nvSpPr>
        <p:spPr bwMode="auto">
          <a:xfrm>
            <a:off x="5216957" y="4247974"/>
            <a:ext cx="4026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30</a:t>
            </a:r>
          </a:p>
        </p:txBody>
      </p:sp>
      <p:sp>
        <p:nvSpPr>
          <p:cNvPr id="96" name="TextBox 95">
            <a:extLst>
              <a:ext uri="{FF2B5EF4-FFF2-40B4-BE49-F238E27FC236}">
                <a16:creationId xmlns:a16="http://schemas.microsoft.com/office/drawing/2014/main" id="{07F9C8A6-4CB3-72B2-936D-7C894DDDB3D6}"/>
              </a:ext>
            </a:extLst>
          </p:cNvPr>
          <p:cNvSpPr txBox="1"/>
          <p:nvPr/>
        </p:nvSpPr>
        <p:spPr bwMode="auto">
          <a:xfrm>
            <a:off x="5452301" y="4247974"/>
            <a:ext cx="4090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40</a:t>
            </a:r>
          </a:p>
        </p:txBody>
      </p:sp>
      <p:sp>
        <p:nvSpPr>
          <p:cNvPr id="97" name="TextBox 96">
            <a:extLst>
              <a:ext uri="{FF2B5EF4-FFF2-40B4-BE49-F238E27FC236}">
                <a16:creationId xmlns:a16="http://schemas.microsoft.com/office/drawing/2014/main" id="{815B7574-167B-68E9-AD2A-B9EA3D1F7F7E}"/>
              </a:ext>
            </a:extLst>
          </p:cNvPr>
          <p:cNvSpPr txBox="1"/>
          <p:nvPr/>
        </p:nvSpPr>
        <p:spPr bwMode="auto">
          <a:xfrm>
            <a:off x="5688060" y="4247974"/>
            <a:ext cx="4090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50</a:t>
            </a:r>
          </a:p>
        </p:txBody>
      </p:sp>
      <p:sp>
        <p:nvSpPr>
          <p:cNvPr id="98" name="TextBox 97">
            <a:extLst>
              <a:ext uri="{FF2B5EF4-FFF2-40B4-BE49-F238E27FC236}">
                <a16:creationId xmlns:a16="http://schemas.microsoft.com/office/drawing/2014/main" id="{41F64DD3-5081-A640-B615-6BD182F21FCC}"/>
              </a:ext>
            </a:extLst>
          </p:cNvPr>
          <p:cNvSpPr txBox="1"/>
          <p:nvPr/>
        </p:nvSpPr>
        <p:spPr bwMode="auto">
          <a:xfrm>
            <a:off x="5928786" y="4247974"/>
            <a:ext cx="4106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60</a:t>
            </a:r>
          </a:p>
        </p:txBody>
      </p:sp>
      <p:sp>
        <p:nvSpPr>
          <p:cNvPr id="99" name="TextBox 98">
            <a:extLst>
              <a:ext uri="{FF2B5EF4-FFF2-40B4-BE49-F238E27FC236}">
                <a16:creationId xmlns:a16="http://schemas.microsoft.com/office/drawing/2014/main" id="{668A8665-DB16-1801-2CCD-5E66B3A94D94}"/>
              </a:ext>
            </a:extLst>
          </p:cNvPr>
          <p:cNvSpPr txBox="1"/>
          <p:nvPr/>
        </p:nvSpPr>
        <p:spPr bwMode="auto">
          <a:xfrm>
            <a:off x="6177323" y="4247974"/>
            <a:ext cx="3946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70</a:t>
            </a:r>
          </a:p>
        </p:txBody>
      </p:sp>
      <p:sp>
        <p:nvSpPr>
          <p:cNvPr id="100" name="TextBox 99">
            <a:extLst>
              <a:ext uri="{FF2B5EF4-FFF2-40B4-BE49-F238E27FC236}">
                <a16:creationId xmlns:a16="http://schemas.microsoft.com/office/drawing/2014/main" id="{9B8C84AD-7332-C474-C1B1-6FBDB20D165B}"/>
              </a:ext>
            </a:extLst>
          </p:cNvPr>
          <p:cNvSpPr txBox="1"/>
          <p:nvPr/>
        </p:nvSpPr>
        <p:spPr bwMode="auto">
          <a:xfrm>
            <a:off x="6401310" y="4247974"/>
            <a:ext cx="4106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80</a:t>
            </a:r>
          </a:p>
        </p:txBody>
      </p:sp>
      <p:sp>
        <p:nvSpPr>
          <p:cNvPr id="101" name="TextBox 100">
            <a:extLst>
              <a:ext uri="{FF2B5EF4-FFF2-40B4-BE49-F238E27FC236}">
                <a16:creationId xmlns:a16="http://schemas.microsoft.com/office/drawing/2014/main" id="{2D2F98E3-9E5E-F13B-CD92-12DF00A2B71A}"/>
              </a:ext>
            </a:extLst>
          </p:cNvPr>
          <p:cNvSpPr txBox="1"/>
          <p:nvPr/>
        </p:nvSpPr>
        <p:spPr bwMode="auto">
          <a:xfrm>
            <a:off x="6642838" y="4247974"/>
            <a:ext cx="4106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90</a:t>
            </a:r>
          </a:p>
        </p:txBody>
      </p:sp>
      <p:sp>
        <p:nvSpPr>
          <p:cNvPr id="102" name="TextBox 101">
            <a:extLst>
              <a:ext uri="{FF2B5EF4-FFF2-40B4-BE49-F238E27FC236}">
                <a16:creationId xmlns:a16="http://schemas.microsoft.com/office/drawing/2014/main" id="{36B46EFF-D6C1-BF80-DC3E-0AD46ABC55D9}"/>
              </a:ext>
            </a:extLst>
          </p:cNvPr>
          <p:cNvSpPr txBox="1"/>
          <p:nvPr/>
        </p:nvSpPr>
        <p:spPr bwMode="auto">
          <a:xfrm>
            <a:off x="6855307" y="4247974"/>
            <a:ext cx="4667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100</a:t>
            </a:r>
          </a:p>
        </p:txBody>
      </p:sp>
      <p:sp>
        <p:nvSpPr>
          <p:cNvPr id="104" name="TextBox 103">
            <a:extLst>
              <a:ext uri="{FF2B5EF4-FFF2-40B4-BE49-F238E27FC236}">
                <a16:creationId xmlns:a16="http://schemas.microsoft.com/office/drawing/2014/main" id="{81512606-5F80-8E39-CEA3-39CEFE8B50FB}"/>
              </a:ext>
            </a:extLst>
          </p:cNvPr>
          <p:cNvSpPr txBox="1"/>
          <p:nvPr/>
        </p:nvSpPr>
        <p:spPr bwMode="auto">
          <a:xfrm>
            <a:off x="4215977" y="1510733"/>
            <a:ext cx="466794" cy="30777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100</a:t>
            </a:r>
          </a:p>
        </p:txBody>
      </p:sp>
      <p:sp>
        <p:nvSpPr>
          <p:cNvPr id="105" name="TextBox 104">
            <a:extLst>
              <a:ext uri="{FF2B5EF4-FFF2-40B4-BE49-F238E27FC236}">
                <a16:creationId xmlns:a16="http://schemas.microsoft.com/office/drawing/2014/main" id="{A2E30030-8EC6-175C-C4BA-4664B3EEDD62}"/>
              </a:ext>
            </a:extLst>
          </p:cNvPr>
          <p:cNvSpPr txBox="1"/>
          <p:nvPr/>
        </p:nvSpPr>
        <p:spPr bwMode="auto">
          <a:xfrm>
            <a:off x="4272081" y="2005958"/>
            <a:ext cx="410690" cy="30777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80</a:t>
            </a:r>
          </a:p>
        </p:txBody>
      </p:sp>
      <p:sp>
        <p:nvSpPr>
          <p:cNvPr id="106" name="TextBox 105">
            <a:extLst>
              <a:ext uri="{FF2B5EF4-FFF2-40B4-BE49-F238E27FC236}">
                <a16:creationId xmlns:a16="http://schemas.microsoft.com/office/drawing/2014/main" id="{FF9FA9E7-9CCC-9AB5-1D4A-DF3E3D74F288}"/>
              </a:ext>
            </a:extLst>
          </p:cNvPr>
          <p:cNvSpPr txBox="1"/>
          <p:nvPr/>
        </p:nvSpPr>
        <p:spPr bwMode="auto">
          <a:xfrm>
            <a:off x="4272081" y="2505421"/>
            <a:ext cx="410690" cy="30777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60</a:t>
            </a:r>
          </a:p>
        </p:txBody>
      </p:sp>
      <p:sp>
        <p:nvSpPr>
          <p:cNvPr id="107" name="TextBox 106">
            <a:extLst>
              <a:ext uri="{FF2B5EF4-FFF2-40B4-BE49-F238E27FC236}">
                <a16:creationId xmlns:a16="http://schemas.microsoft.com/office/drawing/2014/main" id="{E5B27075-90C5-2844-3CD4-6901722DFAFE}"/>
              </a:ext>
            </a:extLst>
          </p:cNvPr>
          <p:cNvSpPr txBox="1"/>
          <p:nvPr/>
        </p:nvSpPr>
        <p:spPr bwMode="auto">
          <a:xfrm>
            <a:off x="4273685" y="3000646"/>
            <a:ext cx="409086" cy="30777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40</a:t>
            </a:r>
          </a:p>
        </p:txBody>
      </p:sp>
      <p:sp>
        <p:nvSpPr>
          <p:cNvPr id="108" name="TextBox 107">
            <a:extLst>
              <a:ext uri="{FF2B5EF4-FFF2-40B4-BE49-F238E27FC236}">
                <a16:creationId xmlns:a16="http://schemas.microsoft.com/office/drawing/2014/main" id="{26F2F24E-D27D-3E83-5850-833ADF300A9C}"/>
              </a:ext>
            </a:extLst>
          </p:cNvPr>
          <p:cNvSpPr txBox="1"/>
          <p:nvPr/>
        </p:nvSpPr>
        <p:spPr bwMode="auto">
          <a:xfrm>
            <a:off x="4283303" y="3524780"/>
            <a:ext cx="399468" cy="30777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20</a:t>
            </a:r>
          </a:p>
        </p:txBody>
      </p:sp>
      <p:sp>
        <p:nvSpPr>
          <p:cNvPr id="109" name="TextBox 108">
            <a:extLst>
              <a:ext uri="{FF2B5EF4-FFF2-40B4-BE49-F238E27FC236}">
                <a16:creationId xmlns:a16="http://schemas.microsoft.com/office/drawing/2014/main" id="{6AE97448-381F-0BA7-6517-304B7056F083}"/>
              </a:ext>
            </a:extLst>
          </p:cNvPr>
          <p:cNvSpPr txBox="1"/>
          <p:nvPr/>
        </p:nvSpPr>
        <p:spPr bwMode="auto">
          <a:xfrm>
            <a:off x="4385895" y="4029531"/>
            <a:ext cx="296876" cy="30777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a:t>
            </a:r>
          </a:p>
        </p:txBody>
      </p:sp>
      <p:sp>
        <p:nvSpPr>
          <p:cNvPr id="110" name="Freeform: Shape 109">
            <a:extLst>
              <a:ext uri="{FF2B5EF4-FFF2-40B4-BE49-F238E27FC236}">
                <a16:creationId xmlns:a16="http://schemas.microsoft.com/office/drawing/2014/main" id="{1A03E62D-FCCD-F047-B92D-52A6D94F8FDF}"/>
              </a:ext>
            </a:extLst>
          </p:cNvPr>
          <p:cNvSpPr/>
          <p:nvPr/>
        </p:nvSpPr>
        <p:spPr bwMode="auto">
          <a:xfrm>
            <a:off x="4698096" y="1682234"/>
            <a:ext cx="2376487" cy="2519363"/>
          </a:xfrm>
          <a:custGeom>
            <a:avLst/>
            <a:gdLst>
              <a:gd name="connsiteX0" fmla="*/ 0 w 2376487"/>
              <a:gd name="connsiteY0" fmla="*/ 0 h 2519363"/>
              <a:gd name="connsiteX1" fmla="*/ 0 w 2376487"/>
              <a:gd name="connsiteY1" fmla="*/ 2519363 h 2519363"/>
              <a:gd name="connsiteX2" fmla="*/ 2376487 w 2376487"/>
              <a:gd name="connsiteY2" fmla="*/ 2519363 h 2519363"/>
            </a:gdLst>
            <a:ahLst/>
            <a:cxnLst>
              <a:cxn ang="0">
                <a:pos x="connsiteX0" y="connsiteY0"/>
              </a:cxn>
              <a:cxn ang="0">
                <a:pos x="connsiteX1" y="connsiteY1"/>
              </a:cxn>
              <a:cxn ang="0">
                <a:pos x="connsiteX2" y="connsiteY2"/>
              </a:cxn>
            </a:cxnLst>
            <a:rect l="l" t="t" r="r" b="b"/>
            <a:pathLst>
              <a:path w="2376487" h="2519363">
                <a:moveTo>
                  <a:pt x="0" y="0"/>
                </a:moveTo>
                <a:lnTo>
                  <a:pt x="0" y="2519363"/>
                </a:lnTo>
                <a:lnTo>
                  <a:pt x="2376487" y="2519363"/>
                </a:lnTo>
              </a:path>
            </a:pathLst>
          </a:custGeom>
          <a:noFill/>
          <a:ln w="19050">
            <a:solidFill>
              <a:schemeClr val="tx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11" name="Group 110">
            <a:extLst>
              <a:ext uri="{FF2B5EF4-FFF2-40B4-BE49-F238E27FC236}">
                <a16:creationId xmlns:a16="http://schemas.microsoft.com/office/drawing/2014/main" id="{E23229DA-8962-1A96-5F15-44FB08927FBA}"/>
              </a:ext>
            </a:extLst>
          </p:cNvPr>
          <p:cNvGrpSpPr/>
          <p:nvPr/>
        </p:nvGrpSpPr>
        <p:grpSpPr>
          <a:xfrm>
            <a:off x="4607002" y="1680048"/>
            <a:ext cx="80964" cy="2514600"/>
            <a:chOff x="1380963" y="1866900"/>
            <a:chExt cx="241528" cy="2514600"/>
          </a:xfrm>
        </p:grpSpPr>
        <p:cxnSp>
          <p:nvCxnSpPr>
            <p:cNvPr id="112" name="Straight Connector 111">
              <a:extLst>
                <a:ext uri="{FF2B5EF4-FFF2-40B4-BE49-F238E27FC236}">
                  <a16:creationId xmlns:a16="http://schemas.microsoft.com/office/drawing/2014/main" id="{09F333AA-5B4D-813C-E8D5-37BCE2F8181E}"/>
                </a:ext>
              </a:extLst>
            </p:cNvPr>
            <p:cNvCxnSpPr>
              <a:cxnSpLocks/>
            </p:cNvCxnSpPr>
            <p:nvPr/>
          </p:nvCxnSpPr>
          <p:spPr bwMode="auto">
            <a:xfrm>
              <a:off x="1380963" y="1866900"/>
              <a:ext cx="241528" cy="0"/>
            </a:xfrm>
            <a:prstGeom prst="line">
              <a:avLst/>
            </a:prstGeom>
            <a:noFill/>
            <a:ln w="19050" cap="flat" cmpd="sng" algn="ctr">
              <a:solidFill>
                <a:schemeClr val="tx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84DB3D75-DB12-5EC4-8EA6-9D275B0A84B5}"/>
                </a:ext>
              </a:extLst>
            </p:cNvPr>
            <p:cNvCxnSpPr>
              <a:cxnSpLocks/>
            </p:cNvCxnSpPr>
            <p:nvPr/>
          </p:nvCxnSpPr>
          <p:spPr bwMode="auto">
            <a:xfrm>
              <a:off x="1380963" y="2369820"/>
              <a:ext cx="241528" cy="0"/>
            </a:xfrm>
            <a:prstGeom prst="line">
              <a:avLst/>
            </a:prstGeom>
            <a:noFill/>
            <a:ln w="19050" cap="flat" cmpd="sng" algn="ctr">
              <a:solidFill>
                <a:schemeClr val="tx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8B0F3313-7838-484F-5029-D11AE0FFCB14}"/>
                </a:ext>
              </a:extLst>
            </p:cNvPr>
            <p:cNvCxnSpPr>
              <a:cxnSpLocks/>
            </p:cNvCxnSpPr>
            <p:nvPr/>
          </p:nvCxnSpPr>
          <p:spPr bwMode="auto">
            <a:xfrm>
              <a:off x="1380963" y="2872740"/>
              <a:ext cx="241528" cy="0"/>
            </a:xfrm>
            <a:prstGeom prst="line">
              <a:avLst/>
            </a:prstGeom>
            <a:noFill/>
            <a:ln w="19050" cap="flat" cmpd="sng" algn="ctr">
              <a:solidFill>
                <a:schemeClr val="tx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079C5552-8918-EF86-5823-E023FBEFC0FB}"/>
                </a:ext>
              </a:extLst>
            </p:cNvPr>
            <p:cNvCxnSpPr>
              <a:cxnSpLocks/>
            </p:cNvCxnSpPr>
            <p:nvPr/>
          </p:nvCxnSpPr>
          <p:spPr bwMode="auto">
            <a:xfrm>
              <a:off x="1380963" y="3375660"/>
              <a:ext cx="241528" cy="0"/>
            </a:xfrm>
            <a:prstGeom prst="line">
              <a:avLst/>
            </a:prstGeom>
            <a:noFill/>
            <a:ln w="19050" cap="flat" cmpd="sng" algn="ctr">
              <a:solidFill>
                <a:schemeClr val="tx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3BBB5A09-4433-0C21-E89F-C8CE6CC470DB}"/>
                </a:ext>
              </a:extLst>
            </p:cNvPr>
            <p:cNvCxnSpPr>
              <a:cxnSpLocks/>
            </p:cNvCxnSpPr>
            <p:nvPr/>
          </p:nvCxnSpPr>
          <p:spPr bwMode="auto">
            <a:xfrm>
              <a:off x="1380963" y="3878580"/>
              <a:ext cx="241528" cy="0"/>
            </a:xfrm>
            <a:prstGeom prst="line">
              <a:avLst/>
            </a:prstGeom>
            <a:noFill/>
            <a:ln w="19050" cap="flat" cmpd="sng" algn="ctr">
              <a:solidFill>
                <a:schemeClr val="tx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AB389217-BB43-854E-C878-28C0FBB7ACB8}"/>
                </a:ext>
              </a:extLst>
            </p:cNvPr>
            <p:cNvCxnSpPr>
              <a:cxnSpLocks/>
            </p:cNvCxnSpPr>
            <p:nvPr/>
          </p:nvCxnSpPr>
          <p:spPr bwMode="auto">
            <a:xfrm>
              <a:off x="1380963" y="4381500"/>
              <a:ext cx="241528" cy="0"/>
            </a:xfrm>
            <a:prstGeom prst="line">
              <a:avLst/>
            </a:prstGeom>
            <a:noFill/>
            <a:ln w="19050" cap="flat" cmpd="sng" algn="ctr">
              <a:solidFill>
                <a:schemeClr val="tx1"/>
              </a:solidFill>
              <a:prstDash val="solid"/>
              <a:round/>
              <a:headEnd type="none" w="med" len="med"/>
              <a:tailEnd type="none" w="med" len="med"/>
            </a:ln>
            <a:effectLst/>
          </p:spPr>
        </p:cxnSp>
      </p:grpSp>
      <p:grpSp>
        <p:nvGrpSpPr>
          <p:cNvPr id="118" name="Group 117">
            <a:extLst>
              <a:ext uri="{FF2B5EF4-FFF2-40B4-BE49-F238E27FC236}">
                <a16:creationId xmlns:a16="http://schemas.microsoft.com/office/drawing/2014/main" id="{CE431CCB-AD29-CB9D-983D-BC524B298461}"/>
              </a:ext>
            </a:extLst>
          </p:cNvPr>
          <p:cNvGrpSpPr/>
          <p:nvPr/>
        </p:nvGrpSpPr>
        <p:grpSpPr>
          <a:xfrm>
            <a:off x="4705951" y="4200463"/>
            <a:ext cx="2373345" cy="87799"/>
            <a:chOff x="1536618" y="4200525"/>
            <a:chExt cx="2373345" cy="268774"/>
          </a:xfrm>
        </p:grpSpPr>
        <p:cxnSp>
          <p:nvCxnSpPr>
            <p:cNvPr id="119" name="Straight Connector 118">
              <a:extLst>
                <a:ext uri="{FF2B5EF4-FFF2-40B4-BE49-F238E27FC236}">
                  <a16:creationId xmlns:a16="http://schemas.microsoft.com/office/drawing/2014/main" id="{8934932B-728A-EC65-94A8-058EEE777C72}"/>
                </a:ext>
              </a:extLst>
            </p:cNvPr>
            <p:cNvCxnSpPr>
              <a:cxnSpLocks/>
            </p:cNvCxnSpPr>
            <p:nvPr/>
          </p:nvCxnSpPr>
          <p:spPr bwMode="auto">
            <a:xfrm rot="5400000">
              <a:off x="2588901" y="4334912"/>
              <a:ext cx="268774" cy="0"/>
            </a:xfrm>
            <a:prstGeom prst="line">
              <a:avLst/>
            </a:prstGeom>
            <a:noFill/>
            <a:ln w="19050" cap="flat" cmpd="sng" algn="ctr">
              <a:solidFill>
                <a:schemeClr val="tx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D4B53707-EEFF-8CE6-720A-505DAB19FADE}"/>
                </a:ext>
              </a:extLst>
            </p:cNvPr>
            <p:cNvCxnSpPr>
              <a:cxnSpLocks/>
            </p:cNvCxnSpPr>
            <p:nvPr/>
          </p:nvCxnSpPr>
          <p:spPr bwMode="auto">
            <a:xfrm rot="5400000">
              <a:off x="2351567" y="4334912"/>
              <a:ext cx="268774" cy="0"/>
            </a:xfrm>
            <a:prstGeom prst="line">
              <a:avLst/>
            </a:prstGeom>
            <a:noFill/>
            <a:ln w="19050" cap="flat" cmpd="sng" algn="ctr">
              <a:solidFill>
                <a:schemeClr val="tx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B4B53ECB-0AF0-863E-6461-67C09A03F2BB}"/>
                </a:ext>
              </a:extLst>
            </p:cNvPr>
            <p:cNvCxnSpPr>
              <a:cxnSpLocks/>
            </p:cNvCxnSpPr>
            <p:nvPr/>
          </p:nvCxnSpPr>
          <p:spPr bwMode="auto">
            <a:xfrm rot="5400000">
              <a:off x="2114233" y="4334912"/>
              <a:ext cx="268774" cy="0"/>
            </a:xfrm>
            <a:prstGeom prst="line">
              <a:avLst/>
            </a:prstGeom>
            <a:noFill/>
            <a:ln w="19050" cap="flat" cmpd="sng" algn="ctr">
              <a:solidFill>
                <a:schemeClr val="tx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B2EE5790-C783-7766-F5D5-D58CCA93437D}"/>
                </a:ext>
              </a:extLst>
            </p:cNvPr>
            <p:cNvCxnSpPr>
              <a:cxnSpLocks/>
            </p:cNvCxnSpPr>
            <p:nvPr/>
          </p:nvCxnSpPr>
          <p:spPr bwMode="auto">
            <a:xfrm rot="5400000">
              <a:off x="1876899" y="4334912"/>
              <a:ext cx="268774" cy="0"/>
            </a:xfrm>
            <a:prstGeom prst="line">
              <a:avLst/>
            </a:prstGeom>
            <a:noFill/>
            <a:ln w="19050" cap="flat" cmpd="sng" algn="ctr">
              <a:solidFill>
                <a:schemeClr val="tx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A7404BA3-BC12-7E36-3134-2CAAFDA65218}"/>
                </a:ext>
              </a:extLst>
            </p:cNvPr>
            <p:cNvCxnSpPr>
              <a:cxnSpLocks/>
            </p:cNvCxnSpPr>
            <p:nvPr/>
          </p:nvCxnSpPr>
          <p:spPr bwMode="auto">
            <a:xfrm rot="5400000">
              <a:off x="1639565" y="4334912"/>
              <a:ext cx="268774" cy="0"/>
            </a:xfrm>
            <a:prstGeom prst="line">
              <a:avLst/>
            </a:prstGeom>
            <a:noFill/>
            <a:ln w="19050" cap="flat" cmpd="sng" algn="ctr">
              <a:solidFill>
                <a:schemeClr val="tx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444290EF-63C2-E535-1CC5-557D9E0CB774}"/>
                </a:ext>
              </a:extLst>
            </p:cNvPr>
            <p:cNvCxnSpPr>
              <a:cxnSpLocks/>
            </p:cNvCxnSpPr>
            <p:nvPr/>
          </p:nvCxnSpPr>
          <p:spPr bwMode="auto">
            <a:xfrm rot="5400000">
              <a:off x="1402231" y="4334912"/>
              <a:ext cx="268774" cy="0"/>
            </a:xfrm>
            <a:prstGeom prst="line">
              <a:avLst/>
            </a:prstGeom>
            <a:noFill/>
            <a:ln w="19050" cap="flat" cmpd="sng" algn="ctr">
              <a:solidFill>
                <a:schemeClr val="tx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C4F12B0B-2CF0-DD00-937B-6176D04A8FC0}"/>
                </a:ext>
              </a:extLst>
            </p:cNvPr>
            <p:cNvCxnSpPr>
              <a:cxnSpLocks/>
            </p:cNvCxnSpPr>
            <p:nvPr/>
          </p:nvCxnSpPr>
          <p:spPr bwMode="auto">
            <a:xfrm rot="5400000">
              <a:off x="3775576" y="4334912"/>
              <a:ext cx="268774" cy="0"/>
            </a:xfrm>
            <a:prstGeom prst="line">
              <a:avLst/>
            </a:prstGeom>
            <a:noFill/>
            <a:ln w="19050" cap="flat" cmpd="sng" algn="ctr">
              <a:solidFill>
                <a:schemeClr val="tx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9E3C56DB-7356-0D5E-2A72-DE42BE12381D}"/>
                </a:ext>
              </a:extLst>
            </p:cNvPr>
            <p:cNvCxnSpPr>
              <a:cxnSpLocks/>
            </p:cNvCxnSpPr>
            <p:nvPr/>
          </p:nvCxnSpPr>
          <p:spPr bwMode="auto">
            <a:xfrm rot="5400000">
              <a:off x="3538241" y="4334912"/>
              <a:ext cx="268774" cy="0"/>
            </a:xfrm>
            <a:prstGeom prst="line">
              <a:avLst/>
            </a:prstGeom>
            <a:noFill/>
            <a:ln w="19050" cap="flat" cmpd="sng" algn="ctr">
              <a:solidFill>
                <a:schemeClr val="tx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263A5B78-6B29-52E6-DB28-E90601A279A0}"/>
                </a:ext>
              </a:extLst>
            </p:cNvPr>
            <p:cNvCxnSpPr>
              <a:cxnSpLocks/>
            </p:cNvCxnSpPr>
            <p:nvPr/>
          </p:nvCxnSpPr>
          <p:spPr bwMode="auto">
            <a:xfrm rot="5400000">
              <a:off x="3300906" y="4334912"/>
              <a:ext cx="268774" cy="0"/>
            </a:xfrm>
            <a:prstGeom prst="line">
              <a:avLst/>
            </a:prstGeom>
            <a:noFill/>
            <a:ln w="19050" cap="flat" cmpd="sng" algn="ctr">
              <a:solidFill>
                <a:schemeClr val="tx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6549E26B-9EAF-374F-4B9A-577130D6E1D6}"/>
                </a:ext>
              </a:extLst>
            </p:cNvPr>
            <p:cNvCxnSpPr>
              <a:cxnSpLocks/>
            </p:cNvCxnSpPr>
            <p:nvPr/>
          </p:nvCxnSpPr>
          <p:spPr bwMode="auto">
            <a:xfrm rot="5400000">
              <a:off x="3063571" y="4334912"/>
              <a:ext cx="268774" cy="0"/>
            </a:xfrm>
            <a:prstGeom prst="line">
              <a:avLst/>
            </a:prstGeom>
            <a:noFill/>
            <a:ln w="19050" cap="flat" cmpd="sng" algn="ctr">
              <a:solidFill>
                <a:schemeClr val="tx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79BE2A7D-809F-031A-A29E-2E1685F6F1AC}"/>
                </a:ext>
              </a:extLst>
            </p:cNvPr>
            <p:cNvCxnSpPr>
              <a:cxnSpLocks/>
            </p:cNvCxnSpPr>
            <p:nvPr/>
          </p:nvCxnSpPr>
          <p:spPr bwMode="auto">
            <a:xfrm rot="5400000">
              <a:off x="2826236" y="4334912"/>
              <a:ext cx="268774" cy="0"/>
            </a:xfrm>
            <a:prstGeom prst="line">
              <a:avLst/>
            </a:prstGeom>
            <a:noFill/>
            <a:ln w="19050" cap="flat" cmpd="sng" algn="ctr">
              <a:solidFill>
                <a:schemeClr val="tx1"/>
              </a:solidFill>
              <a:prstDash val="solid"/>
              <a:round/>
              <a:headEnd type="none" w="med" len="med"/>
              <a:tailEnd type="none" w="med" len="med"/>
            </a:ln>
            <a:effectLst/>
          </p:spPr>
        </p:cxnSp>
      </p:grpSp>
      <p:grpSp>
        <p:nvGrpSpPr>
          <p:cNvPr id="130" name="Group 129">
            <a:extLst>
              <a:ext uri="{FF2B5EF4-FFF2-40B4-BE49-F238E27FC236}">
                <a16:creationId xmlns:a16="http://schemas.microsoft.com/office/drawing/2014/main" id="{1C853AE8-901C-58F7-0DF8-38822ACC74D6}"/>
              </a:ext>
            </a:extLst>
          </p:cNvPr>
          <p:cNvGrpSpPr/>
          <p:nvPr/>
        </p:nvGrpSpPr>
        <p:grpSpPr>
          <a:xfrm>
            <a:off x="4542187" y="4847663"/>
            <a:ext cx="2690707" cy="400110"/>
            <a:chOff x="1361073" y="4366860"/>
            <a:chExt cx="2690707" cy="400110"/>
          </a:xfrm>
        </p:grpSpPr>
        <p:sp>
          <p:nvSpPr>
            <p:cNvPr id="131" name="TextBox 130">
              <a:extLst>
                <a:ext uri="{FF2B5EF4-FFF2-40B4-BE49-F238E27FC236}">
                  <a16:creationId xmlns:a16="http://schemas.microsoft.com/office/drawing/2014/main" id="{C4EB9FC7-954E-EC3E-350F-05F90A0DF2B0}"/>
                </a:ext>
              </a:extLst>
            </p:cNvPr>
            <p:cNvSpPr txBox="1"/>
            <p:nvPr/>
          </p:nvSpPr>
          <p:spPr bwMode="auto">
            <a:xfrm>
              <a:off x="1361073" y="4366860"/>
              <a:ext cx="34015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57</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62</a:t>
              </a:r>
            </a:p>
          </p:txBody>
        </p:sp>
        <p:sp>
          <p:nvSpPr>
            <p:cNvPr id="132" name="TextBox 131">
              <a:extLst>
                <a:ext uri="{FF2B5EF4-FFF2-40B4-BE49-F238E27FC236}">
                  <a16:creationId xmlns:a16="http://schemas.microsoft.com/office/drawing/2014/main" id="{EF8BCCA5-6860-10EA-8E8E-B0D28EF79F22}"/>
                </a:ext>
              </a:extLst>
            </p:cNvPr>
            <p:cNvSpPr txBox="1"/>
            <p:nvPr/>
          </p:nvSpPr>
          <p:spPr bwMode="auto">
            <a:xfrm>
              <a:off x="1594428" y="4366860"/>
              <a:ext cx="3449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55</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49</a:t>
              </a:r>
            </a:p>
          </p:txBody>
        </p:sp>
        <p:sp>
          <p:nvSpPr>
            <p:cNvPr id="133" name="TextBox 132">
              <a:extLst>
                <a:ext uri="{FF2B5EF4-FFF2-40B4-BE49-F238E27FC236}">
                  <a16:creationId xmlns:a16="http://schemas.microsoft.com/office/drawing/2014/main" id="{B4884A7E-A94E-558A-7365-4857BCF4C9AE}"/>
                </a:ext>
              </a:extLst>
            </p:cNvPr>
            <p:cNvSpPr txBox="1"/>
            <p:nvPr/>
          </p:nvSpPr>
          <p:spPr bwMode="auto">
            <a:xfrm>
              <a:off x="1835956" y="4366860"/>
              <a:ext cx="3449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55</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57</a:t>
              </a:r>
            </a:p>
          </p:txBody>
        </p:sp>
        <p:sp>
          <p:nvSpPr>
            <p:cNvPr id="134" name="TextBox 133">
              <a:extLst>
                <a:ext uri="{FF2B5EF4-FFF2-40B4-BE49-F238E27FC236}">
                  <a16:creationId xmlns:a16="http://schemas.microsoft.com/office/drawing/2014/main" id="{1E4B1101-40C3-0FA5-8D22-0CC87F476311}"/>
                </a:ext>
              </a:extLst>
            </p:cNvPr>
            <p:cNvSpPr txBox="1"/>
            <p:nvPr/>
          </p:nvSpPr>
          <p:spPr bwMode="auto">
            <a:xfrm>
              <a:off x="2076478" y="4366860"/>
              <a:ext cx="3449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54</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54</a:t>
              </a:r>
            </a:p>
          </p:txBody>
        </p:sp>
        <p:sp>
          <p:nvSpPr>
            <p:cNvPr id="135" name="TextBox 134">
              <a:extLst>
                <a:ext uri="{FF2B5EF4-FFF2-40B4-BE49-F238E27FC236}">
                  <a16:creationId xmlns:a16="http://schemas.microsoft.com/office/drawing/2014/main" id="{EA557A78-81F6-B6A7-CCA6-E5C9FCDC22EE}"/>
                </a:ext>
              </a:extLst>
            </p:cNvPr>
            <p:cNvSpPr txBox="1"/>
            <p:nvPr/>
          </p:nvSpPr>
          <p:spPr bwMode="auto">
            <a:xfrm>
              <a:off x="2315028" y="4366860"/>
              <a:ext cx="3449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54</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50</a:t>
              </a:r>
            </a:p>
          </p:txBody>
        </p:sp>
        <p:sp>
          <p:nvSpPr>
            <p:cNvPr id="136" name="TextBox 135">
              <a:extLst>
                <a:ext uri="{FF2B5EF4-FFF2-40B4-BE49-F238E27FC236}">
                  <a16:creationId xmlns:a16="http://schemas.microsoft.com/office/drawing/2014/main" id="{F122D7C3-85FA-964A-BD47-6AADB0E389D6}"/>
                </a:ext>
              </a:extLst>
            </p:cNvPr>
            <p:cNvSpPr txBox="1"/>
            <p:nvPr/>
          </p:nvSpPr>
          <p:spPr bwMode="auto">
            <a:xfrm>
              <a:off x="2553191" y="4366860"/>
              <a:ext cx="3401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47</a:t>
              </a:r>
            </a:p>
          </p:txBody>
        </p:sp>
        <p:sp>
          <p:nvSpPr>
            <p:cNvPr id="137" name="TextBox 136">
              <a:extLst>
                <a:ext uri="{FF2B5EF4-FFF2-40B4-BE49-F238E27FC236}">
                  <a16:creationId xmlns:a16="http://schemas.microsoft.com/office/drawing/2014/main" id="{44C4E79B-9996-2152-2A20-6619FCCFCEA1}"/>
                </a:ext>
              </a:extLst>
            </p:cNvPr>
            <p:cNvSpPr txBox="1"/>
            <p:nvPr/>
          </p:nvSpPr>
          <p:spPr bwMode="auto">
            <a:xfrm>
              <a:off x="2792315" y="4366860"/>
              <a:ext cx="3449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44</a:t>
              </a:r>
            </a:p>
          </p:txBody>
        </p:sp>
        <p:sp>
          <p:nvSpPr>
            <p:cNvPr id="138" name="TextBox 137">
              <a:extLst>
                <a:ext uri="{FF2B5EF4-FFF2-40B4-BE49-F238E27FC236}">
                  <a16:creationId xmlns:a16="http://schemas.microsoft.com/office/drawing/2014/main" id="{3984AAA4-14CD-1C80-328E-716C268E7A2A}"/>
                </a:ext>
              </a:extLst>
            </p:cNvPr>
            <p:cNvSpPr txBox="1"/>
            <p:nvPr/>
          </p:nvSpPr>
          <p:spPr bwMode="auto">
            <a:xfrm>
              <a:off x="3036043" y="4366860"/>
              <a:ext cx="33855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31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25</a:t>
              </a:r>
            </a:p>
          </p:txBody>
        </p:sp>
        <p:sp>
          <p:nvSpPr>
            <p:cNvPr id="139" name="TextBox 138">
              <a:extLst>
                <a:ext uri="{FF2B5EF4-FFF2-40B4-BE49-F238E27FC236}">
                  <a16:creationId xmlns:a16="http://schemas.microsoft.com/office/drawing/2014/main" id="{BBACCBEE-A673-9477-B31A-B05D2506BF5A}"/>
                </a:ext>
              </a:extLst>
            </p:cNvPr>
            <p:cNvSpPr txBox="1"/>
            <p:nvPr/>
          </p:nvSpPr>
          <p:spPr bwMode="auto">
            <a:xfrm>
              <a:off x="3284075" y="4366860"/>
              <a:ext cx="30649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15</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15</a:t>
              </a:r>
            </a:p>
          </p:txBody>
        </p:sp>
        <p:sp>
          <p:nvSpPr>
            <p:cNvPr id="140" name="TextBox 139">
              <a:extLst>
                <a:ext uri="{FF2B5EF4-FFF2-40B4-BE49-F238E27FC236}">
                  <a16:creationId xmlns:a16="http://schemas.microsoft.com/office/drawing/2014/main" id="{AFD32546-88A1-9ABA-F535-4FB39A3CC4C1}"/>
                </a:ext>
              </a:extLst>
            </p:cNvPr>
            <p:cNvSpPr txBox="1"/>
            <p:nvPr/>
          </p:nvSpPr>
          <p:spPr bwMode="auto">
            <a:xfrm>
              <a:off x="3546442" y="4366860"/>
              <a:ext cx="26481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a:t>
              </a:r>
            </a:p>
          </p:txBody>
        </p:sp>
        <p:sp>
          <p:nvSpPr>
            <p:cNvPr id="141" name="TextBox 140">
              <a:extLst>
                <a:ext uri="{FF2B5EF4-FFF2-40B4-BE49-F238E27FC236}">
                  <a16:creationId xmlns:a16="http://schemas.microsoft.com/office/drawing/2014/main" id="{17B3A204-D0FD-D409-D837-982108F96441}"/>
                </a:ext>
              </a:extLst>
            </p:cNvPr>
            <p:cNvSpPr txBox="1"/>
            <p:nvPr/>
          </p:nvSpPr>
          <p:spPr bwMode="auto">
            <a:xfrm>
              <a:off x="3786964" y="4366860"/>
              <a:ext cx="26481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a:t>
              </a:r>
            </a:p>
          </p:txBody>
        </p:sp>
      </p:grpSp>
      <p:grpSp>
        <p:nvGrpSpPr>
          <p:cNvPr id="142" name="Group 141">
            <a:extLst>
              <a:ext uri="{FF2B5EF4-FFF2-40B4-BE49-F238E27FC236}">
                <a16:creationId xmlns:a16="http://schemas.microsoft.com/office/drawing/2014/main" id="{24C0B73F-B709-7D8E-549A-299AFD5DD430}"/>
              </a:ext>
            </a:extLst>
          </p:cNvPr>
          <p:cNvGrpSpPr/>
          <p:nvPr/>
        </p:nvGrpSpPr>
        <p:grpSpPr>
          <a:xfrm>
            <a:off x="4566606" y="5368611"/>
            <a:ext cx="2686699" cy="400110"/>
            <a:chOff x="1398744" y="4366860"/>
            <a:chExt cx="2686699" cy="400110"/>
          </a:xfrm>
        </p:grpSpPr>
        <p:sp>
          <p:nvSpPr>
            <p:cNvPr id="143" name="TextBox 142">
              <a:extLst>
                <a:ext uri="{FF2B5EF4-FFF2-40B4-BE49-F238E27FC236}">
                  <a16:creationId xmlns:a16="http://schemas.microsoft.com/office/drawing/2014/main" id="{AC302996-A979-7B83-BB3D-C9C6421AA328}"/>
                </a:ext>
              </a:extLst>
            </p:cNvPr>
            <p:cNvSpPr txBox="1"/>
            <p:nvPr/>
          </p:nvSpPr>
          <p:spPr bwMode="auto">
            <a:xfrm>
              <a:off x="1398744" y="4366860"/>
              <a:ext cx="26481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a:t>
              </a:r>
            </a:p>
          </p:txBody>
        </p:sp>
        <p:sp>
          <p:nvSpPr>
            <p:cNvPr id="144" name="TextBox 143">
              <a:extLst>
                <a:ext uri="{FF2B5EF4-FFF2-40B4-BE49-F238E27FC236}">
                  <a16:creationId xmlns:a16="http://schemas.microsoft.com/office/drawing/2014/main" id="{F7E6D2A5-847D-DEDD-89FF-8251A9EB7FF1}"/>
                </a:ext>
              </a:extLst>
            </p:cNvPr>
            <p:cNvSpPr txBox="1"/>
            <p:nvPr/>
          </p:nvSpPr>
          <p:spPr bwMode="auto">
            <a:xfrm>
              <a:off x="1637709" y="4366860"/>
              <a:ext cx="2584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a:t>
              </a:r>
            </a:p>
          </p:txBody>
        </p:sp>
        <p:sp>
          <p:nvSpPr>
            <p:cNvPr id="145" name="TextBox 144">
              <a:extLst>
                <a:ext uri="{FF2B5EF4-FFF2-40B4-BE49-F238E27FC236}">
                  <a16:creationId xmlns:a16="http://schemas.microsoft.com/office/drawing/2014/main" id="{7D30DA7C-1096-CC83-73BD-7498A9E55B45}"/>
                </a:ext>
              </a:extLst>
            </p:cNvPr>
            <p:cNvSpPr txBox="1"/>
            <p:nvPr/>
          </p:nvSpPr>
          <p:spPr bwMode="auto">
            <a:xfrm>
              <a:off x="1876031" y="4366860"/>
              <a:ext cx="26481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a:t>
              </a:r>
            </a:p>
          </p:txBody>
        </p:sp>
        <p:sp>
          <p:nvSpPr>
            <p:cNvPr id="146" name="TextBox 145">
              <a:extLst>
                <a:ext uri="{FF2B5EF4-FFF2-40B4-BE49-F238E27FC236}">
                  <a16:creationId xmlns:a16="http://schemas.microsoft.com/office/drawing/2014/main" id="{67A8F866-94B2-AE11-C37A-26CD962B79FB}"/>
                </a:ext>
              </a:extLst>
            </p:cNvPr>
            <p:cNvSpPr txBox="1"/>
            <p:nvPr/>
          </p:nvSpPr>
          <p:spPr bwMode="auto">
            <a:xfrm>
              <a:off x="2119759" y="4366860"/>
              <a:ext cx="2584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7</a:t>
              </a:r>
            </a:p>
          </p:txBody>
        </p:sp>
        <p:sp>
          <p:nvSpPr>
            <p:cNvPr id="147" name="TextBox 146">
              <a:extLst>
                <a:ext uri="{FF2B5EF4-FFF2-40B4-BE49-F238E27FC236}">
                  <a16:creationId xmlns:a16="http://schemas.microsoft.com/office/drawing/2014/main" id="{2716B7CD-994C-7EB7-42FE-AD5D3B20DE4A}"/>
                </a:ext>
              </a:extLst>
            </p:cNvPr>
            <p:cNvSpPr txBox="1"/>
            <p:nvPr/>
          </p:nvSpPr>
          <p:spPr bwMode="auto">
            <a:xfrm>
              <a:off x="2353500" y="4366860"/>
              <a:ext cx="2680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11</a:t>
              </a:r>
            </a:p>
          </p:txBody>
        </p:sp>
        <p:sp>
          <p:nvSpPr>
            <p:cNvPr id="148" name="TextBox 147">
              <a:extLst>
                <a:ext uri="{FF2B5EF4-FFF2-40B4-BE49-F238E27FC236}">
                  <a16:creationId xmlns:a16="http://schemas.microsoft.com/office/drawing/2014/main" id="{A3EA9E8A-3D19-8288-AA22-FFFB0F1FF3C0}"/>
                </a:ext>
              </a:extLst>
            </p:cNvPr>
            <p:cNvSpPr txBox="1"/>
            <p:nvPr/>
          </p:nvSpPr>
          <p:spPr bwMode="auto">
            <a:xfrm>
              <a:off x="2570023" y="4366860"/>
              <a:ext cx="30649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15</a:t>
              </a:r>
            </a:p>
          </p:txBody>
        </p:sp>
        <p:sp>
          <p:nvSpPr>
            <p:cNvPr id="149" name="TextBox 148">
              <a:extLst>
                <a:ext uri="{FF2B5EF4-FFF2-40B4-BE49-F238E27FC236}">
                  <a16:creationId xmlns:a16="http://schemas.microsoft.com/office/drawing/2014/main" id="{A0BEF139-D588-10C4-1604-788B5EADC8CD}"/>
                </a:ext>
              </a:extLst>
            </p:cNvPr>
            <p:cNvSpPr txBox="1"/>
            <p:nvPr/>
          </p:nvSpPr>
          <p:spPr bwMode="auto">
            <a:xfrm>
              <a:off x="2810749" y="4366860"/>
              <a:ext cx="3080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16</a:t>
              </a:r>
            </a:p>
          </p:txBody>
        </p:sp>
        <p:sp>
          <p:nvSpPr>
            <p:cNvPr id="150" name="TextBox 149">
              <a:extLst>
                <a:ext uri="{FF2B5EF4-FFF2-40B4-BE49-F238E27FC236}">
                  <a16:creationId xmlns:a16="http://schemas.microsoft.com/office/drawing/2014/main" id="{0BE03150-D01F-76F4-35D8-825401F61F17}"/>
                </a:ext>
              </a:extLst>
            </p:cNvPr>
            <p:cNvSpPr txBox="1"/>
            <p:nvPr/>
          </p:nvSpPr>
          <p:spPr bwMode="auto">
            <a:xfrm>
              <a:off x="3055279" y="4366860"/>
              <a:ext cx="3000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21</a:t>
              </a:r>
            </a:p>
          </p:txBody>
        </p:sp>
        <p:sp>
          <p:nvSpPr>
            <p:cNvPr id="151" name="TextBox 150">
              <a:extLst>
                <a:ext uri="{FF2B5EF4-FFF2-40B4-BE49-F238E27FC236}">
                  <a16:creationId xmlns:a16="http://schemas.microsoft.com/office/drawing/2014/main" id="{03A4F91B-C733-8F31-32B3-B08FABABD62A}"/>
                </a:ext>
              </a:extLst>
            </p:cNvPr>
            <p:cNvSpPr txBox="1"/>
            <p:nvPr/>
          </p:nvSpPr>
          <p:spPr bwMode="auto">
            <a:xfrm>
              <a:off x="3271251" y="4366860"/>
              <a:ext cx="33214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9</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22</a:t>
              </a:r>
            </a:p>
          </p:txBody>
        </p:sp>
        <p:sp>
          <p:nvSpPr>
            <p:cNvPr id="152" name="TextBox 151">
              <a:extLst>
                <a:ext uri="{FF2B5EF4-FFF2-40B4-BE49-F238E27FC236}">
                  <a16:creationId xmlns:a16="http://schemas.microsoft.com/office/drawing/2014/main" id="{BBB08D8B-D9A5-44ED-A86E-C10D56A6BF6D}"/>
                </a:ext>
              </a:extLst>
            </p:cNvPr>
            <p:cNvSpPr txBox="1"/>
            <p:nvPr/>
          </p:nvSpPr>
          <p:spPr bwMode="auto">
            <a:xfrm>
              <a:off x="3512779" y="4366860"/>
              <a:ext cx="33214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9</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22</a:t>
              </a:r>
            </a:p>
          </p:txBody>
        </p:sp>
        <p:sp>
          <p:nvSpPr>
            <p:cNvPr id="153" name="TextBox 152">
              <a:extLst>
                <a:ext uri="{FF2B5EF4-FFF2-40B4-BE49-F238E27FC236}">
                  <a16:creationId xmlns:a16="http://schemas.microsoft.com/office/drawing/2014/main" id="{634F8962-8713-594A-7AA9-664A6AFA03EC}"/>
                </a:ext>
              </a:extLst>
            </p:cNvPr>
            <p:cNvSpPr txBox="1"/>
            <p:nvPr/>
          </p:nvSpPr>
          <p:spPr bwMode="auto">
            <a:xfrm>
              <a:off x="3753301" y="4366860"/>
              <a:ext cx="33214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22</a:t>
              </a:r>
            </a:p>
          </p:txBody>
        </p:sp>
      </p:grpSp>
      <p:sp>
        <p:nvSpPr>
          <p:cNvPr id="154" name="Freeform: Shape 153">
            <a:extLst>
              <a:ext uri="{FF2B5EF4-FFF2-40B4-BE49-F238E27FC236}">
                <a16:creationId xmlns:a16="http://schemas.microsoft.com/office/drawing/2014/main" id="{43F536A9-B30B-6537-91C3-F4CC6CB8F5FF}"/>
              </a:ext>
            </a:extLst>
          </p:cNvPr>
          <p:cNvSpPr/>
          <p:nvPr/>
        </p:nvSpPr>
        <p:spPr bwMode="auto">
          <a:xfrm>
            <a:off x="946434" y="1667348"/>
            <a:ext cx="2105025" cy="2212975"/>
          </a:xfrm>
          <a:custGeom>
            <a:avLst/>
            <a:gdLst>
              <a:gd name="connsiteX0" fmla="*/ 2105025 w 2105025"/>
              <a:gd name="connsiteY0" fmla="*/ 2212975 h 2212975"/>
              <a:gd name="connsiteX1" fmla="*/ 1708150 w 2105025"/>
              <a:gd name="connsiteY1" fmla="*/ 2212975 h 2212975"/>
              <a:gd name="connsiteX2" fmla="*/ 1708150 w 2105025"/>
              <a:gd name="connsiteY2" fmla="*/ 2143125 h 2212975"/>
              <a:gd name="connsiteX3" fmla="*/ 1685925 w 2105025"/>
              <a:gd name="connsiteY3" fmla="*/ 2143125 h 2212975"/>
              <a:gd name="connsiteX4" fmla="*/ 1685925 w 2105025"/>
              <a:gd name="connsiteY4" fmla="*/ 2089150 h 2212975"/>
              <a:gd name="connsiteX5" fmla="*/ 1346200 w 2105025"/>
              <a:gd name="connsiteY5" fmla="*/ 2089150 h 2212975"/>
              <a:gd name="connsiteX6" fmla="*/ 1346200 w 2105025"/>
              <a:gd name="connsiteY6" fmla="*/ 2044700 h 2212975"/>
              <a:gd name="connsiteX7" fmla="*/ 1323975 w 2105025"/>
              <a:gd name="connsiteY7" fmla="*/ 2044700 h 2212975"/>
              <a:gd name="connsiteX8" fmla="*/ 1323975 w 2105025"/>
              <a:gd name="connsiteY8" fmla="*/ 2009775 h 2212975"/>
              <a:gd name="connsiteX9" fmla="*/ 1304925 w 2105025"/>
              <a:gd name="connsiteY9" fmla="*/ 2009775 h 2212975"/>
              <a:gd name="connsiteX10" fmla="*/ 1304925 w 2105025"/>
              <a:gd name="connsiteY10" fmla="*/ 1968500 h 2212975"/>
              <a:gd name="connsiteX11" fmla="*/ 1114425 w 2105025"/>
              <a:gd name="connsiteY11" fmla="*/ 1968500 h 2212975"/>
              <a:gd name="connsiteX12" fmla="*/ 1114425 w 2105025"/>
              <a:gd name="connsiteY12" fmla="*/ 1924050 h 2212975"/>
              <a:gd name="connsiteX13" fmla="*/ 1108075 w 2105025"/>
              <a:gd name="connsiteY13" fmla="*/ 1924050 h 2212975"/>
              <a:gd name="connsiteX14" fmla="*/ 1108075 w 2105025"/>
              <a:gd name="connsiteY14" fmla="*/ 1885950 h 2212975"/>
              <a:gd name="connsiteX15" fmla="*/ 1069975 w 2105025"/>
              <a:gd name="connsiteY15" fmla="*/ 1885950 h 2212975"/>
              <a:gd name="connsiteX16" fmla="*/ 1069975 w 2105025"/>
              <a:gd name="connsiteY16" fmla="*/ 1844675 h 2212975"/>
              <a:gd name="connsiteX17" fmla="*/ 968375 w 2105025"/>
              <a:gd name="connsiteY17" fmla="*/ 1844675 h 2212975"/>
              <a:gd name="connsiteX18" fmla="*/ 968375 w 2105025"/>
              <a:gd name="connsiteY18" fmla="*/ 1800225 h 2212975"/>
              <a:gd name="connsiteX19" fmla="*/ 955675 w 2105025"/>
              <a:gd name="connsiteY19" fmla="*/ 1800225 h 2212975"/>
              <a:gd name="connsiteX20" fmla="*/ 955675 w 2105025"/>
              <a:gd name="connsiteY20" fmla="*/ 1762125 h 2212975"/>
              <a:gd name="connsiteX21" fmla="*/ 939800 w 2105025"/>
              <a:gd name="connsiteY21" fmla="*/ 1762125 h 2212975"/>
              <a:gd name="connsiteX22" fmla="*/ 939800 w 2105025"/>
              <a:gd name="connsiteY22" fmla="*/ 1717675 h 2212975"/>
              <a:gd name="connsiteX23" fmla="*/ 828675 w 2105025"/>
              <a:gd name="connsiteY23" fmla="*/ 1717675 h 2212975"/>
              <a:gd name="connsiteX24" fmla="*/ 828675 w 2105025"/>
              <a:gd name="connsiteY24" fmla="*/ 1682750 h 2212975"/>
              <a:gd name="connsiteX25" fmla="*/ 806450 w 2105025"/>
              <a:gd name="connsiteY25" fmla="*/ 1682750 h 2212975"/>
              <a:gd name="connsiteX26" fmla="*/ 806450 w 2105025"/>
              <a:gd name="connsiteY26" fmla="*/ 1635125 h 2212975"/>
              <a:gd name="connsiteX27" fmla="*/ 765175 w 2105025"/>
              <a:gd name="connsiteY27" fmla="*/ 1635125 h 2212975"/>
              <a:gd name="connsiteX28" fmla="*/ 765175 w 2105025"/>
              <a:gd name="connsiteY28" fmla="*/ 1600200 h 2212975"/>
              <a:gd name="connsiteX29" fmla="*/ 742950 w 2105025"/>
              <a:gd name="connsiteY29" fmla="*/ 1600200 h 2212975"/>
              <a:gd name="connsiteX30" fmla="*/ 742950 w 2105025"/>
              <a:gd name="connsiteY30" fmla="*/ 1558925 h 2212975"/>
              <a:gd name="connsiteX31" fmla="*/ 730250 w 2105025"/>
              <a:gd name="connsiteY31" fmla="*/ 1558925 h 2212975"/>
              <a:gd name="connsiteX32" fmla="*/ 730250 w 2105025"/>
              <a:gd name="connsiteY32" fmla="*/ 1511300 h 2212975"/>
              <a:gd name="connsiteX33" fmla="*/ 714375 w 2105025"/>
              <a:gd name="connsiteY33" fmla="*/ 1511300 h 2212975"/>
              <a:gd name="connsiteX34" fmla="*/ 714375 w 2105025"/>
              <a:gd name="connsiteY34" fmla="*/ 1479550 h 2212975"/>
              <a:gd name="connsiteX35" fmla="*/ 685800 w 2105025"/>
              <a:gd name="connsiteY35" fmla="*/ 1479550 h 2212975"/>
              <a:gd name="connsiteX36" fmla="*/ 685800 w 2105025"/>
              <a:gd name="connsiteY36" fmla="*/ 1435100 h 2212975"/>
              <a:gd name="connsiteX37" fmla="*/ 596900 w 2105025"/>
              <a:gd name="connsiteY37" fmla="*/ 1435100 h 2212975"/>
              <a:gd name="connsiteX38" fmla="*/ 596900 w 2105025"/>
              <a:gd name="connsiteY38" fmla="*/ 1400175 h 2212975"/>
              <a:gd name="connsiteX39" fmla="*/ 587375 w 2105025"/>
              <a:gd name="connsiteY39" fmla="*/ 1400175 h 2212975"/>
              <a:gd name="connsiteX40" fmla="*/ 587375 w 2105025"/>
              <a:gd name="connsiteY40" fmla="*/ 1346200 h 2212975"/>
              <a:gd name="connsiteX41" fmla="*/ 581025 w 2105025"/>
              <a:gd name="connsiteY41" fmla="*/ 1346200 h 2212975"/>
              <a:gd name="connsiteX42" fmla="*/ 581025 w 2105025"/>
              <a:gd name="connsiteY42" fmla="*/ 1304925 h 2212975"/>
              <a:gd name="connsiteX43" fmla="*/ 574675 w 2105025"/>
              <a:gd name="connsiteY43" fmla="*/ 1304925 h 2212975"/>
              <a:gd name="connsiteX44" fmla="*/ 574675 w 2105025"/>
              <a:gd name="connsiteY44" fmla="*/ 1273175 h 2212975"/>
              <a:gd name="connsiteX45" fmla="*/ 517525 w 2105025"/>
              <a:gd name="connsiteY45" fmla="*/ 1273175 h 2212975"/>
              <a:gd name="connsiteX46" fmla="*/ 517525 w 2105025"/>
              <a:gd name="connsiteY46" fmla="*/ 1228725 h 2212975"/>
              <a:gd name="connsiteX47" fmla="*/ 473075 w 2105025"/>
              <a:gd name="connsiteY47" fmla="*/ 1228725 h 2212975"/>
              <a:gd name="connsiteX48" fmla="*/ 473075 w 2105025"/>
              <a:gd name="connsiteY48" fmla="*/ 1190625 h 2212975"/>
              <a:gd name="connsiteX49" fmla="*/ 460375 w 2105025"/>
              <a:gd name="connsiteY49" fmla="*/ 1190625 h 2212975"/>
              <a:gd name="connsiteX50" fmla="*/ 460375 w 2105025"/>
              <a:gd name="connsiteY50" fmla="*/ 1149350 h 2212975"/>
              <a:gd name="connsiteX51" fmla="*/ 441325 w 2105025"/>
              <a:gd name="connsiteY51" fmla="*/ 1149350 h 2212975"/>
              <a:gd name="connsiteX52" fmla="*/ 441325 w 2105025"/>
              <a:gd name="connsiteY52" fmla="*/ 1104900 h 2212975"/>
              <a:gd name="connsiteX53" fmla="*/ 415925 w 2105025"/>
              <a:gd name="connsiteY53" fmla="*/ 1104900 h 2212975"/>
              <a:gd name="connsiteX54" fmla="*/ 415925 w 2105025"/>
              <a:gd name="connsiteY54" fmla="*/ 1069975 h 2212975"/>
              <a:gd name="connsiteX55" fmla="*/ 393700 w 2105025"/>
              <a:gd name="connsiteY55" fmla="*/ 1069975 h 2212975"/>
              <a:gd name="connsiteX56" fmla="*/ 393700 w 2105025"/>
              <a:gd name="connsiteY56" fmla="*/ 1025525 h 2212975"/>
              <a:gd name="connsiteX57" fmla="*/ 374650 w 2105025"/>
              <a:gd name="connsiteY57" fmla="*/ 1025525 h 2212975"/>
              <a:gd name="connsiteX58" fmla="*/ 374650 w 2105025"/>
              <a:gd name="connsiteY58" fmla="*/ 987425 h 2212975"/>
              <a:gd name="connsiteX59" fmla="*/ 368300 w 2105025"/>
              <a:gd name="connsiteY59" fmla="*/ 987425 h 2212975"/>
              <a:gd name="connsiteX60" fmla="*/ 368300 w 2105025"/>
              <a:gd name="connsiteY60" fmla="*/ 863600 h 2212975"/>
              <a:gd name="connsiteX61" fmla="*/ 352425 w 2105025"/>
              <a:gd name="connsiteY61" fmla="*/ 863600 h 2212975"/>
              <a:gd name="connsiteX62" fmla="*/ 352425 w 2105025"/>
              <a:gd name="connsiteY62" fmla="*/ 822325 h 2212975"/>
              <a:gd name="connsiteX63" fmla="*/ 346075 w 2105025"/>
              <a:gd name="connsiteY63" fmla="*/ 822325 h 2212975"/>
              <a:gd name="connsiteX64" fmla="*/ 346075 w 2105025"/>
              <a:gd name="connsiteY64" fmla="*/ 784225 h 2212975"/>
              <a:gd name="connsiteX65" fmla="*/ 336550 w 2105025"/>
              <a:gd name="connsiteY65" fmla="*/ 784225 h 2212975"/>
              <a:gd name="connsiteX66" fmla="*/ 336550 w 2105025"/>
              <a:gd name="connsiteY66" fmla="*/ 746125 h 2212975"/>
              <a:gd name="connsiteX67" fmla="*/ 327025 w 2105025"/>
              <a:gd name="connsiteY67" fmla="*/ 746125 h 2212975"/>
              <a:gd name="connsiteX68" fmla="*/ 327025 w 2105025"/>
              <a:gd name="connsiteY68" fmla="*/ 704850 h 2212975"/>
              <a:gd name="connsiteX69" fmla="*/ 314325 w 2105025"/>
              <a:gd name="connsiteY69" fmla="*/ 704850 h 2212975"/>
              <a:gd name="connsiteX70" fmla="*/ 314325 w 2105025"/>
              <a:gd name="connsiteY70" fmla="*/ 615950 h 2212975"/>
              <a:gd name="connsiteX71" fmla="*/ 279400 w 2105025"/>
              <a:gd name="connsiteY71" fmla="*/ 615950 h 2212975"/>
              <a:gd name="connsiteX72" fmla="*/ 279400 w 2105025"/>
              <a:gd name="connsiteY72" fmla="*/ 577850 h 2212975"/>
              <a:gd name="connsiteX73" fmla="*/ 257175 w 2105025"/>
              <a:gd name="connsiteY73" fmla="*/ 577850 h 2212975"/>
              <a:gd name="connsiteX74" fmla="*/ 257175 w 2105025"/>
              <a:gd name="connsiteY74" fmla="*/ 536575 h 2212975"/>
              <a:gd name="connsiteX75" fmla="*/ 212725 w 2105025"/>
              <a:gd name="connsiteY75" fmla="*/ 536575 h 2212975"/>
              <a:gd name="connsiteX76" fmla="*/ 212725 w 2105025"/>
              <a:gd name="connsiteY76" fmla="*/ 501650 h 2212975"/>
              <a:gd name="connsiteX77" fmla="*/ 193675 w 2105025"/>
              <a:gd name="connsiteY77" fmla="*/ 501650 h 2212975"/>
              <a:gd name="connsiteX78" fmla="*/ 193675 w 2105025"/>
              <a:gd name="connsiteY78" fmla="*/ 450850 h 2212975"/>
              <a:gd name="connsiteX79" fmla="*/ 177800 w 2105025"/>
              <a:gd name="connsiteY79" fmla="*/ 450850 h 2212975"/>
              <a:gd name="connsiteX80" fmla="*/ 177800 w 2105025"/>
              <a:gd name="connsiteY80" fmla="*/ 412750 h 2212975"/>
              <a:gd name="connsiteX81" fmla="*/ 123825 w 2105025"/>
              <a:gd name="connsiteY81" fmla="*/ 412750 h 2212975"/>
              <a:gd name="connsiteX82" fmla="*/ 123825 w 2105025"/>
              <a:gd name="connsiteY82" fmla="*/ 333375 h 2212975"/>
              <a:gd name="connsiteX83" fmla="*/ 107950 w 2105025"/>
              <a:gd name="connsiteY83" fmla="*/ 333375 h 2212975"/>
              <a:gd name="connsiteX84" fmla="*/ 107950 w 2105025"/>
              <a:gd name="connsiteY84" fmla="*/ 298450 h 2212975"/>
              <a:gd name="connsiteX85" fmla="*/ 101600 w 2105025"/>
              <a:gd name="connsiteY85" fmla="*/ 298450 h 2212975"/>
              <a:gd name="connsiteX86" fmla="*/ 101600 w 2105025"/>
              <a:gd name="connsiteY86" fmla="*/ 250825 h 2212975"/>
              <a:gd name="connsiteX87" fmla="*/ 60325 w 2105025"/>
              <a:gd name="connsiteY87" fmla="*/ 250825 h 2212975"/>
              <a:gd name="connsiteX88" fmla="*/ 60325 w 2105025"/>
              <a:gd name="connsiteY88" fmla="*/ 174625 h 2212975"/>
              <a:gd name="connsiteX89" fmla="*/ 41275 w 2105025"/>
              <a:gd name="connsiteY89" fmla="*/ 174625 h 2212975"/>
              <a:gd name="connsiteX90" fmla="*/ 41275 w 2105025"/>
              <a:gd name="connsiteY90" fmla="*/ 130175 h 2212975"/>
              <a:gd name="connsiteX91" fmla="*/ 31750 w 2105025"/>
              <a:gd name="connsiteY91" fmla="*/ 130175 h 2212975"/>
              <a:gd name="connsiteX92" fmla="*/ 31750 w 2105025"/>
              <a:gd name="connsiteY92" fmla="*/ 98425 h 2212975"/>
              <a:gd name="connsiteX93" fmla="*/ 0 w 2105025"/>
              <a:gd name="connsiteY93" fmla="*/ 98425 h 2212975"/>
              <a:gd name="connsiteX94" fmla="*/ 0 w 2105025"/>
              <a:gd name="connsiteY94" fmla="*/ 0 h 221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2105025" h="2212975">
                <a:moveTo>
                  <a:pt x="2105025" y="2212975"/>
                </a:moveTo>
                <a:lnTo>
                  <a:pt x="1708150" y="2212975"/>
                </a:lnTo>
                <a:lnTo>
                  <a:pt x="1708150" y="2143125"/>
                </a:lnTo>
                <a:lnTo>
                  <a:pt x="1685925" y="2143125"/>
                </a:lnTo>
                <a:lnTo>
                  <a:pt x="1685925" y="2089150"/>
                </a:lnTo>
                <a:lnTo>
                  <a:pt x="1346200" y="2089150"/>
                </a:lnTo>
                <a:lnTo>
                  <a:pt x="1346200" y="2044700"/>
                </a:lnTo>
                <a:lnTo>
                  <a:pt x="1323975" y="2044700"/>
                </a:lnTo>
                <a:lnTo>
                  <a:pt x="1323975" y="2009775"/>
                </a:lnTo>
                <a:lnTo>
                  <a:pt x="1304925" y="2009775"/>
                </a:lnTo>
                <a:lnTo>
                  <a:pt x="1304925" y="1968500"/>
                </a:lnTo>
                <a:lnTo>
                  <a:pt x="1114425" y="1968500"/>
                </a:lnTo>
                <a:lnTo>
                  <a:pt x="1114425" y="1924050"/>
                </a:lnTo>
                <a:lnTo>
                  <a:pt x="1108075" y="1924050"/>
                </a:lnTo>
                <a:lnTo>
                  <a:pt x="1108075" y="1885950"/>
                </a:lnTo>
                <a:lnTo>
                  <a:pt x="1069975" y="1885950"/>
                </a:lnTo>
                <a:lnTo>
                  <a:pt x="1069975" y="1844675"/>
                </a:lnTo>
                <a:lnTo>
                  <a:pt x="968375" y="1844675"/>
                </a:lnTo>
                <a:lnTo>
                  <a:pt x="968375" y="1800225"/>
                </a:lnTo>
                <a:lnTo>
                  <a:pt x="955675" y="1800225"/>
                </a:lnTo>
                <a:lnTo>
                  <a:pt x="955675" y="1762125"/>
                </a:lnTo>
                <a:lnTo>
                  <a:pt x="939800" y="1762125"/>
                </a:lnTo>
                <a:lnTo>
                  <a:pt x="939800" y="1717675"/>
                </a:lnTo>
                <a:lnTo>
                  <a:pt x="828675" y="1717675"/>
                </a:lnTo>
                <a:lnTo>
                  <a:pt x="828675" y="1682750"/>
                </a:lnTo>
                <a:lnTo>
                  <a:pt x="806450" y="1682750"/>
                </a:lnTo>
                <a:lnTo>
                  <a:pt x="806450" y="1635125"/>
                </a:lnTo>
                <a:lnTo>
                  <a:pt x="765175" y="1635125"/>
                </a:lnTo>
                <a:lnTo>
                  <a:pt x="765175" y="1600200"/>
                </a:lnTo>
                <a:lnTo>
                  <a:pt x="742950" y="1600200"/>
                </a:lnTo>
                <a:lnTo>
                  <a:pt x="742950" y="1558925"/>
                </a:lnTo>
                <a:lnTo>
                  <a:pt x="730250" y="1558925"/>
                </a:lnTo>
                <a:lnTo>
                  <a:pt x="730250" y="1511300"/>
                </a:lnTo>
                <a:lnTo>
                  <a:pt x="714375" y="1511300"/>
                </a:lnTo>
                <a:lnTo>
                  <a:pt x="714375" y="1479550"/>
                </a:lnTo>
                <a:lnTo>
                  <a:pt x="685800" y="1479550"/>
                </a:lnTo>
                <a:lnTo>
                  <a:pt x="685800" y="1435100"/>
                </a:lnTo>
                <a:lnTo>
                  <a:pt x="596900" y="1435100"/>
                </a:lnTo>
                <a:lnTo>
                  <a:pt x="596900" y="1400175"/>
                </a:lnTo>
                <a:lnTo>
                  <a:pt x="587375" y="1400175"/>
                </a:lnTo>
                <a:lnTo>
                  <a:pt x="587375" y="1346200"/>
                </a:lnTo>
                <a:lnTo>
                  <a:pt x="581025" y="1346200"/>
                </a:lnTo>
                <a:lnTo>
                  <a:pt x="581025" y="1304925"/>
                </a:lnTo>
                <a:lnTo>
                  <a:pt x="574675" y="1304925"/>
                </a:lnTo>
                <a:lnTo>
                  <a:pt x="574675" y="1273175"/>
                </a:lnTo>
                <a:lnTo>
                  <a:pt x="517525" y="1273175"/>
                </a:lnTo>
                <a:lnTo>
                  <a:pt x="517525" y="1228725"/>
                </a:lnTo>
                <a:lnTo>
                  <a:pt x="473075" y="1228725"/>
                </a:lnTo>
                <a:lnTo>
                  <a:pt x="473075" y="1190625"/>
                </a:lnTo>
                <a:lnTo>
                  <a:pt x="460375" y="1190625"/>
                </a:lnTo>
                <a:lnTo>
                  <a:pt x="460375" y="1149350"/>
                </a:lnTo>
                <a:lnTo>
                  <a:pt x="441325" y="1149350"/>
                </a:lnTo>
                <a:lnTo>
                  <a:pt x="441325" y="1104900"/>
                </a:lnTo>
                <a:lnTo>
                  <a:pt x="415925" y="1104900"/>
                </a:lnTo>
                <a:lnTo>
                  <a:pt x="415925" y="1069975"/>
                </a:lnTo>
                <a:lnTo>
                  <a:pt x="393700" y="1069975"/>
                </a:lnTo>
                <a:lnTo>
                  <a:pt x="393700" y="1025525"/>
                </a:lnTo>
                <a:lnTo>
                  <a:pt x="374650" y="1025525"/>
                </a:lnTo>
                <a:lnTo>
                  <a:pt x="374650" y="987425"/>
                </a:lnTo>
                <a:lnTo>
                  <a:pt x="368300" y="987425"/>
                </a:lnTo>
                <a:lnTo>
                  <a:pt x="368300" y="863600"/>
                </a:lnTo>
                <a:lnTo>
                  <a:pt x="352425" y="863600"/>
                </a:lnTo>
                <a:lnTo>
                  <a:pt x="352425" y="822325"/>
                </a:lnTo>
                <a:lnTo>
                  <a:pt x="346075" y="822325"/>
                </a:lnTo>
                <a:lnTo>
                  <a:pt x="346075" y="784225"/>
                </a:lnTo>
                <a:lnTo>
                  <a:pt x="336550" y="784225"/>
                </a:lnTo>
                <a:lnTo>
                  <a:pt x="336550" y="746125"/>
                </a:lnTo>
                <a:lnTo>
                  <a:pt x="327025" y="746125"/>
                </a:lnTo>
                <a:lnTo>
                  <a:pt x="327025" y="704850"/>
                </a:lnTo>
                <a:lnTo>
                  <a:pt x="314325" y="704850"/>
                </a:lnTo>
                <a:lnTo>
                  <a:pt x="314325" y="615950"/>
                </a:lnTo>
                <a:lnTo>
                  <a:pt x="279400" y="615950"/>
                </a:lnTo>
                <a:lnTo>
                  <a:pt x="279400" y="577850"/>
                </a:lnTo>
                <a:lnTo>
                  <a:pt x="257175" y="577850"/>
                </a:lnTo>
                <a:lnTo>
                  <a:pt x="257175" y="536575"/>
                </a:lnTo>
                <a:lnTo>
                  <a:pt x="212725" y="536575"/>
                </a:lnTo>
                <a:lnTo>
                  <a:pt x="212725" y="501650"/>
                </a:lnTo>
                <a:lnTo>
                  <a:pt x="193675" y="501650"/>
                </a:lnTo>
                <a:lnTo>
                  <a:pt x="193675" y="450850"/>
                </a:lnTo>
                <a:lnTo>
                  <a:pt x="177800" y="450850"/>
                </a:lnTo>
                <a:lnTo>
                  <a:pt x="177800" y="412750"/>
                </a:lnTo>
                <a:lnTo>
                  <a:pt x="123825" y="412750"/>
                </a:lnTo>
                <a:lnTo>
                  <a:pt x="123825" y="333375"/>
                </a:lnTo>
                <a:lnTo>
                  <a:pt x="107950" y="333375"/>
                </a:lnTo>
                <a:lnTo>
                  <a:pt x="107950" y="298450"/>
                </a:lnTo>
                <a:lnTo>
                  <a:pt x="101600" y="298450"/>
                </a:lnTo>
                <a:lnTo>
                  <a:pt x="101600" y="250825"/>
                </a:lnTo>
                <a:lnTo>
                  <a:pt x="60325" y="250825"/>
                </a:lnTo>
                <a:lnTo>
                  <a:pt x="60325" y="174625"/>
                </a:lnTo>
                <a:lnTo>
                  <a:pt x="41275" y="174625"/>
                </a:lnTo>
                <a:lnTo>
                  <a:pt x="41275" y="130175"/>
                </a:lnTo>
                <a:lnTo>
                  <a:pt x="31750" y="130175"/>
                </a:lnTo>
                <a:lnTo>
                  <a:pt x="31750" y="98425"/>
                </a:lnTo>
                <a:lnTo>
                  <a:pt x="0" y="98425"/>
                </a:lnTo>
                <a:lnTo>
                  <a:pt x="0" y="0"/>
                </a:lnTo>
              </a:path>
            </a:pathLst>
          </a:custGeom>
          <a:noFill/>
          <a:ln w="28575">
            <a:solidFill>
              <a:schemeClr val="bg1">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89" name="Group 188">
            <a:extLst>
              <a:ext uri="{FF2B5EF4-FFF2-40B4-BE49-F238E27FC236}">
                <a16:creationId xmlns:a16="http://schemas.microsoft.com/office/drawing/2014/main" id="{EB4BEC6E-9C6B-8DDC-480E-D87FED961351}"/>
              </a:ext>
            </a:extLst>
          </p:cNvPr>
          <p:cNvGrpSpPr/>
          <p:nvPr/>
        </p:nvGrpSpPr>
        <p:grpSpPr>
          <a:xfrm>
            <a:off x="2361410" y="3699322"/>
            <a:ext cx="723386" cy="242894"/>
            <a:chOff x="2977076" y="3886174"/>
            <a:chExt cx="723386" cy="242894"/>
          </a:xfrm>
        </p:grpSpPr>
        <p:grpSp>
          <p:nvGrpSpPr>
            <p:cNvPr id="158" name="Group 157">
              <a:extLst>
                <a:ext uri="{FF2B5EF4-FFF2-40B4-BE49-F238E27FC236}">
                  <a16:creationId xmlns:a16="http://schemas.microsoft.com/office/drawing/2014/main" id="{9F6B6585-D770-3AB8-9219-D7DB9406120C}"/>
                </a:ext>
              </a:extLst>
            </p:cNvPr>
            <p:cNvGrpSpPr/>
            <p:nvPr/>
          </p:nvGrpSpPr>
          <p:grpSpPr>
            <a:xfrm>
              <a:off x="3577006" y="4005612"/>
              <a:ext cx="123456" cy="123456"/>
              <a:chOff x="4049011" y="2915536"/>
              <a:chExt cx="123456" cy="123456"/>
            </a:xfrm>
          </p:grpSpPr>
          <p:cxnSp>
            <p:nvCxnSpPr>
              <p:cNvPr id="156" name="Straight Connector 155">
                <a:extLst>
                  <a:ext uri="{FF2B5EF4-FFF2-40B4-BE49-F238E27FC236}">
                    <a16:creationId xmlns:a16="http://schemas.microsoft.com/office/drawing/2014/main" id="{1418EDA4-97DD-D5CB-CEDC-F6174C34C762}"/>
                  </a:ext>
                </a:extLst>
              </p:cNvPr>
              <p:cNvCxnSpPr>
                <a:cxnSpLocks/>
              </p:cNvCxnSpPr>
              <p:nvPr/>
            </p:nvCxnSpPr>
            <p:spPr bwMode="auto">
              <a:xfrm>
                <a:off x="4110739" y="2915536"/>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366656CF-91A6-D487-1167-DEF108365483}"/>
                  </a:ext>
                </a:extLst>
              </p:cNvPr>
              <p:cNvCxnSpPr>
                <a:cxnSpLocks/>
              </p:cNvCxnSpPr>
              <p:nvPr/>
            </p:nvCxnSpPr>
            <p:spPr bwMode="auto">
              <a:xfrm rot="16200000">
                <a:off x="4110739" y="2915537"/>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159" name="Group 158">
              <a:extLst>
                <a:ext uri="{FF2B5EF4-FFF2-40B4-BE49-F238E27FC236}">
                  <a16:creationId xmlns:a16="http://schemas.microsoft.com/office/drawing/2014/main" id="{1FAD1137-48CB-3B6B-9B51-90CB675C78A7}"/>
                </a:ext>
              </a:extLst>
            </p:cNvPr>
            <p:cNvGrpSpPr/>
            <p:nvPr/>
          </p:nvGrpSpPr>
          <p:grpSpPr>
            <a:xfrm>
              <a:off x="3516681" y="4005612"/>
              <a:ext cx="123456" cy="123456"/>
              <a:chOff x="4049011" y="2915536"/>
              <a:chExt cx="123456" cy="123456"/>
            </a:xfrm>
          </p:grpSpPr>
          <p:cxnSp>
            <p:nvCxnSpPr>
              <p:cNvPr id="160" name="Straight Connector 159">
                <a:extLst>
                  <a:ext uri="{FF2B5EF4-FFF2-40B4-BE49-F238E27FC236}">
                    <a16:creationId xmlns:a16="http://schemas.microsoft.com/office/drawing/2014/main" id="{CE08DD22-3E7F-BC4C-0598-5608C9EEEA38}"/>
                  </a:ext>
                </a:extLst>
              </p:cNvPr>
              <p:cNvCxnSpPr>
                <a:cxnSpLocks/>
              </p:cNvCxnSpPr>
              <p:nvPr/>
            </p:nvCxnSpPr>
            <p:spPr bwMode="auto">
              <a:xfrm>
                <a:off x="4110739" y="2915536"/>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36BF6350-664E-51BA-E41D-5BB246345023}"/>
                  </a:ext>
                </a:extLst>
              </p:cNvPr>
              <p:cNvCxnSpPr>
                <a:cxnSpLocks/>
              </p:cNvCxnSpPr>
              <p:nvPr/>
            </p:nvCxnSpPr>
            <p:spPr bwMode="auto">
              <a:xfrm rot="16200000">
                <a:off x="4110739" y="2915537"/>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168" name="Group 167">
              <a:extLst>
                <a:ext uri="{FF2B5EF4-FFF2-40B4-BE49-F238E27FC236}">
                  <a16:creationId xmlns:a16="http://schemas.microsoft.com/office/drawing/2014/main" id="{18BDB419-966B-0C96-2EE1-BA344BAF8A25}"/>
                </a:ext>
              </a:extLst>
            </p:cNvPr>
            <p:cNvGrpSpPr/>
            <p:nvPr/>
          </p:nvGrpSpPr>
          <p:grpSpPr>
            <a:xfrm>
              <a:off x="3370631" y="4005612"/>
              <a:ext cx="123456" cy="123456"/>
              <a:chOff x="4049011" y="2915536"/>
              <a:chExt cx="123456" cy="123456"/>
            </a:xfrm>
          </p:grpSpPr>
          <p:cxnSp>
            <p:nvCxnSpPr>
              <p:cNvPr id="169" name="Straight Connector 168">
                <a:extLst>
                  <a:ext uri="{FF2B5EF4-FFF2-40B4-BE49-F238E27FC236}">
                    <a16:creationId xmlns:a16="http://schemas.microsoft.com/office/drawing/2014/main" id="{B37C6E5E-5503-2D7B-15E5-FFB62D18762A}"/>
                  </a:ext>
                </a:extLst>
              </p:cNvPr>
              <p:cNvCxnSpPr>
                <a:cxnSpLocks/>
              </p:cNvCxnSpPr>
              <p:nvPr/>
            </p:nvCxnSpPr>
            <p:spPr bwMode="auto">
              <a:xfrm>
                <a:off x="4110739" y="2915536"/>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C873FEFD-5164-3311-1D2E-7E7C5A524E9C}"/>
                  </a:ext>
                </a:extLst>
              </p:cNvPr>
              <p:cNvCxnSpPr>
                <a:cxnSpLocks/>
              </p:cNvCxnSpPr>
              <p:nvPr/>
            </p:nvCxnSpPr>
            <p:spPr bwMode="auto">
              <a:xfrm rot="16200000">
                <a:off x="4110739" y="2915537"/>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171" name="Group 170">
              <a:extLst>
                <a:ext uri="{FF2B5EF4-FFF2-40B4-BE49-F238E27FC236}">
                  <a16:creationId xmlns:a16="http://schemas.microsoft.com/office/drawing/2014/main" id="{CF732691-51A1-F6CE-8683-9C81975ABCC4}"/>
                </a:ext>
              </a:extLst>
            </p:cNvPr>
            <p:cNvGrpSpPr/>
            <p:nvPr/>
          </p:nvGrpSpPr>
          <p:grpSpPr>
            <a:xfrm>
              <a:off x="3234106" y="4005612"/>
              <a:ext cx="123456" cy="123456"/>
              <a:chOff x="4049011" y="2915536"/>
              <a:chExt cx="123456" cy="123456"/>
            </a:xfrm>
          </p:grpSpPr>
          <p:cxnSp>
            <p:nvCxnSpPr>
              <p:cNvPr id="172" name="Straight Connector 171">
                <a:extLst>
                  <a:ext uri="{FF2B5EF4-FFF2-40B4-BE49-F238E27FC236}">
                    <a16:creationId xmlns:a16="http://schemas.microsoft.com/office/drawing/2014/main" id="{9C7AF37E-B61D-ADC9-B149-C68310E6EE39}"/>
                  </a:ext>
                </a:extLst>
              </p:cNvPr>
              <p:cNvCxnSpPr>
                <a:cxnSpLocks/>
              </p:cNvCxnSpPr>
              <p:nvPr/>
            </p:nvCxnSpPr>
            <p:spPr bwMode="auto">
              <a:xfrm>
                <a:off x="4110739" y="2915536"/>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AA548F9D-5D46-EB8F-FFB7-28769F489B7E}"/>
                  </a:ext>
                </a:extLst>
              </p:cNvPr>
              <p:cNvCxnSpPr>
                <a:cxnSpLocks/>
              </p:cNvCxnSpPr>
              <p:nvPr/>
            </p:nvCxnSpPr>
            <p:spPr bwMode="auto">
              <a:xfrm rot="16200000">
                <a:off x="4110739" y="2915537"/>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174" name="Group 173">
              <a:extLst>
                <a:ext uri="{FF2B5EF4-FFF2-40B4-BE49-F238E27FC236}">
                  <a16:creationId xmlns:a16="http://schemas.microsoft.com/office/drawing/2014/main" id="{55AA74EC-CC3D-6EC5-7690-2A2E68803967}"/>
                </a:ext>
              </a:extLst>
            </p:cNvPr>
            <p:cNvGrpSpPr/>
            <p:nvPr/>
          </p:nvGrpSpPr>
          <p:grpSpPr>
            <a:xfrm>
              <a:off x="3199181" y="4005612"/>
              <a:ext cx="123456" cy="123456"/>
              <a:chOff x="4049011" y="2915536"/>
              <a:chExt cx="123456" cy="123456"/>
            </a:xfrm>
          </p:grpSpPr>
          <p:cxnSp>
            <p:nvCxnSpPr>
              <p:cNvPr id="175" name="Straight Connector 174">
                <a:extLst>
                  <a:ext uri="{FF2B5EF4-FFF2-40B4-BE49-F238E27FC236}">
                    <a16:creationId xmlns:a16="http://schemas.microsoft.com/office/drawing/2014/main" id="{4658B6FE-981A-F334-34F1-06835C444BB0}"/>
                  </a:ext>
                </a:extLst>
              </p:cNvPr>
              <p:cNvCxnSpPr>
                <a:cxnSpLocks/>
              </p:cNvCxnSpPr>
              <p:nvPr/>
            </p:nvCxnSpPr>
            <p:spPr bwMode="auto">
              <a:xfrm>
                <a:off x="4110739" y="2915536"/>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01913E61-A7B7-D04E-2305-8CF5B1AD8EBC}"/>
                  </a:ext>
                </a:extLst>
              </p:cNvPr>
              <p:cNvCxnSpPr>
                <a:cxnSpLocks/>
              </p:cNvCxnSpPr>
              <p:nvPr/>
            </p:nvCxnSpPr>
            <p:spPr bwMode="auto">
              <a:xfrm rot="16200000">
                <a:off x="4110739" y="2915537"/>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177" name="Group 176">
              <a:extLst>
                <a:ext uri="{FF2B5EF4-FFF2-40B4-BE49-F238E27FC236}">
                  <a16:creationId xmlns:a16="http://schemas.microsoft.com/office/drawing/2014/main" id="{76E0EB88-A6A0-17C8-9C3E-C72E8DF1D450}"/>
                </a:ext>
              </a:extLst>
            </p:cNvPr>
            <p:cNvGrpSpPr/>
            <p:nvPr/>
          </p:nvGrpSpPr>
          <p:grpSpPr>
            <a:xfrm>
              <a:off x="3157906" y="3886174"/>
              <a:ext cx="123456" cy="123456"/>
              <a:chOff x="4049011" y="2915536"/>
              <a:chExt cx="123456" cy="123456"/>
            </a:xfrm>
          </p:grpSpPr>
          <p:cxnSp>
            <p:nvCxnSpPr>
              <p:cNvPr id="178" name="Straight Connector 177">
                <a:extLst>
                  <a:ext uri="{FF2B5EF4-FFF2-40B4-BE49-F238E27FC236}">
                    <a16:creationId xmlns:a16="http://schemas.microsoft.com/office/drawing/2014/main" id="{E7ECE542-7322-FA8D-A5DD-9A744E32C320}"/>
                  </a:ext>
                </a:extLst>
              </p:cNvPr>
              <p:cNvCxnSpPr>
                <a:cxnSpLocks/>
              </p:cNvCxnSpPr>
              <p:nvPr/>
            </p:nvCxnSpPr>
            <p:spPr bwMode="auto">
              <a:xfrm>
                <a:off x="4110739" y="2915536"/>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7D706733-7863-8FC0-178B-9DE75123F05E}"/>
                  </a:ext>
                </a:extLst>
              </p:cNvPr>
              <p:cNvCxnSpPr>
                <a:cxnSpLocks/>
              </p:cNvCxnSpPr>
              <p:nvPr/>
            </p:nvCxnSpPr>
            <p:spPr bwMode="auto">
              <a:xfrm rot="16200000">
                <a:off x="4110739" y="2915537"/>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180" name="Group 179">
              <a:extLst>
                <a:ext uri="{FF2B5EF4-FFF2-40B4-BE49-F238E27FC236}">
                  <a16:creationId xmlns:a16="http://schemas.microsoft.com/office/drawing/2014/main" id="{9B126F19-B230-19C0-0534-EDB3658370C9}"/>
                </a:ext>
              </a:extLst>
            </p:cNvPr>
            <p:cNvGrpSpPr/>
            <p:nvPr/>
          </p:nvGrpSpPr>
          <p:grpSpPr>
            <a:xfrm>
              <a:off x="3072181" y="3886174"/>
              <a:ext cx="123456" cy="123456"/>
              <a:chOff x="4049011" y="2915536"/>
              <a:chExt cx="123456" cy="123456"/>
            </a:xfrm>
          </p:grpSpPr>
          <p:cxnSp>
            <p:nvCxnSpPr>
              <p:cNvPr id="181" name="Straight Connector 180">
                <a:extLst>
                  <a:ext uri="{FF2B5EF4-FFF2-40B4-BE49-F238E27FC236}">
                    <a16:creationId xmlns:a16="http://schemas.microsoft.com/office/drawing/2014/main" id="{9DA7C00D-AEDC-E2D3-6790-F5BF5CAA4418}"/>
                  </a:ext>
                </a:extLst>
              </p:cNvPr>
              <p:cNvCxnSpPr>
                <a:cxnSpLocks/>
              </p:cNvCxnSpPr>
              <p:nvPr/>
            </p:nvCxnSpPr>
            <p:spPr bwMode="auto">
              <a:xfrm>
                <a:off x="4110739" y="2915536"/>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8DD978CE-7DD3-2D11-274D-730386FB8312}"/>
                  </a:ext>
                </a:extLst>
              </p:cNvPr>
              <p:cNvCxnSpPr>
                <a:cxnSpLocks/>
              </p:cNvCxnSpPr>
              <p:nvPr/>
            </p:nvCxnSpPr>
            <p:spPr bwMode="auto">
              <a:xfrm rot="16200000">
                <a:off x="4110739" y="2915537"/>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183" name="Group 182">
              <a:extLst>
                <a:ext uri="{FF2B5EF4-FFF2-40B4-BE49-F238E27FC236}">
                  <a16:creationId xmlns:a16="http://schemas.microsoft.com/office/drawing/2014/main" id="{D2E7D0F9-6D85-D869-7E2C-1987160B728D}"/>
                </a:ext>
              </a:extLst>
            </p:cNvPr>
            <p:cNvGrpSpPr/>
            <p:nvPr/>
          </p:nvGrpSpPr>
          <p:grpSpPr>
            <a:xfrm>
              <a:off x="3022929" y="3886174"/>
              <a:ext cx="123456" cy="123456"/>
              <a:chOff x="4049011" y="2915536"/>
              <a:chExt cx="123456" cy="123456"/>
            </a:xfrm>
          </p:grpSpPr>
          <p:cxnSp>
            <p:nvCxnSpPr>
              <p:cNvPr id="184" name="Straight Connector 183">
                <a:extLst>
                  <a:ext uri="{FF2B5EF4-FFF2-40B4-BE49-F238E27FC236}">
                    <a16:creationId xmlns:a16="http://schemas.microsoft.com/office/drawing/2014/main" id="{5F7A1AFA-8CAE-2EE4-FF9F-7CACD5274C53}"/>
                  </a:ext>
                </a:extLst>
              </p:cNvPr>
              <p:cNvCxnSpPr>
                <a:cxnSpLocks/>
              </p:cNvCxnSpPr>
              <p:nvPr/>
            </p:nvCxnSpPr>
            <p:spPr bwMode="auto">
              <a:xfrm>
                <a:off x="4110739" y="2915536"/>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FE43822C-8107-1664-C63B-DE5E228931BC}"/>
                  </a:ext>
                </a:extLst>
              </p:cNvPr>
              <p:cNvCxnSpPr>
                <a:cxnSpLocks/>
              </p:cNvCxnSpPr>
              <p:nvPr/>
            </p:nvCxnSpPr>
            <p:spPr bwMode="auto">
              <a:xfrm rot="16200000">
                <a:off x="4110739" y="2915537"/>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186" name="Group 185">
              <a:extLst>
                <a:ext uri="{FF2B5EF4-FFF2-40B4-BE49-F238E27FC236}">
                  <a16:creationId xmlns:a16="http://schemas.microsoft.com/office/drawing/2014/main" id="{F1B70B4E-AF10-E0D8-070B-4EFAE87FF8C6}"/>
                </a:ext>
              </a:extLst>
            </p:cNvPr>
            <p:cNvGrpSpPr/>
            <p:nvPr/>
          </p:nvGrpSpPr>
          <p:grpSpPr>
            <a:xfrm>
              <a:off x="2977076" y="3886174"/>
              <a:ext cx="123456" cy="123456"/>
              <a:chOff x="4049011" y="2915536"/>
              <a:chExt cx="123456" cy="123456"/>
            </a:xfrm>
          </p:grpSpPr>
          <p:cxnSp>
            <p:nvCxnSpPr>
              <p:cNvPr id="187" name="Straight Connector 186">
                <a:extLst>
                  <a:ext uri="{FF2B5EF4-FFF2-40B4-BE49-F238E27FC236}">
                    <a16:creationId xmlns:a16="http://schemas.microsoft.com/office/drawing/2014/main" id="{0C3D0F6C-4722-37F0-9CC8-402D0848C635}"/>
                  </a:ext>
                </a:extLst>
              </p:cNvPr>
              <p:cNvCxnSpPr>
                <a:cxnSpLocks/>
              </p:cNvCxnSpPr>
              <p:nvPr/>
            </p:nvCxnSpPr>
            <p:spPr bwMode="auto">
              <a:xfrm>
                <a:off x="4110739" y="2915536"/>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7E7F6BE0-3186-9522-05F2-60BDCF3D24FD}"/>
                  </a:ext>
                </a:extLst>
              </p:cNvPr>
              <p:cNvCxnSpPr>
                <a:cxnSpLocks/>
              </p:cNvCxnSpPr>
              <p:nvPr/>
            </p:nvCxnSpPr>
            <p:spPr bwMode="auto">
              <a:xfrm rot="16200000">
                <a:off x="4110739" y="2915537"/>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grpSp>
        <p:nvGrpSpPr>
          <p:cNvPr id="263" name="Group 262">
            <a:extLst>
              <a:ext uri="{FF2B5EF4-FFF2-40B4-BE49-F238E27FC236}">
                <a16:creationId xmlns:a16="http://schemas.microsoft.com/office/drawing/2014/main" id="{A02485D6-6DC3-3C87-B986-67C538FF5EAE}"/>
              </a:ext>
            </a:extLst>
          </p:cNvPr>
          <p:cNvGrpSpPr/>
          <p:nvPr/>
        </p:nvGrpSpPr>
        <p:grpSpPr>
          <a:xfrm>
            <a:off x="890823" y="1611572"/>
            <a:ext cx="2296969" cy="1176633"/>
            <a:chOff x="1506489" y="1798424"/>
            <a:chExt cx="2296969" cy="1176633"/>
          </a:xfrm>
        </p:grpSpPr>
        <p:sp>
          <p:nvSpPr>
            <p:cNvPr id="190" name="Freeform: Shape 189">
              <a:extLst>
                <a:ext uri="{FF2B5EF4-FFF2-40B4-BE49-F238E27FC236}">
                  <a16:creationId xmlns:a16="http://schemas.microsoft.com/office/drawing/2014/main" id="{39D8E510-5D80-BDF4-FE9A-A63913510375}"/>
                </a:ext>
              </a:extLst>
            </p:cNvPr>
            <p:cNvSpPr/>
            <p:nvPr/>
          </p:nvSpPr>
          <p:spPr bwMode="auto">
            <a:xfrm>
              <a:off x="1543050" y="1859756"/>
              <a:ext cx="2243138" cy="1052513"/>
            </a:xfrm>
            <a:custGeom>
              <a:avLst/>
              <a:gdLst>
                <a:gd name="connsiteX0" fmla="*/ 2243138 w 2243138"/>
                <a:gd name="connsiteY0" fmla="*/ 1052513 h 1052513"/>
                <a:gd name="connsiteX1" fmla="*/ 1543050 w 2243138"/>
                <a:gd name="connsiteY1" fmla="*/ 1052513 h 1052513"/>
                <a:gd name="connsiteX2" fmla="*/ 1543050 w 2243138"/>
                <a:gd name="connsiteY2" fmla="*/ 940594 h 1052513"/>
                <a:gd name="connsiteX3" fmla="*/ 1524000 w 2243138"/>
                <a:gd name="connsiteY3" fmla="*/ 940594 h 1052513"/>
                <a:gd name="connsiteX4" fmla="*/ 1524000 w 2243138"/>
                <a:gd name="connsiteY4" fmla="*/ 885825 h 1052513"/>
                <a:gd name="connsiteX5" fmla="*/ 1504950 w 2243138"/>
                <a:gd name="connsiteY5" fmla="*/ 885825 h 1052513"/>
                <a:gd name="connsiteX6" fmla="*/ 1504950 w 2243138"/>
                <a:gd name="connsiteY6" fmla="*/ 842963 h 1052513"/>
                <a:gd name="connsiteX7" fmla="*/ 1419225 w 2243138"/>
                <a:gd name="connsiteY7" fmla="*/ 842963 h 1052513"/>
                <a:gd name="connsiteX8" fmla="*/ 1419225 w 2243138"/>
                <a:gd name="connsiteY8" fmla="*/ 781050 h 1052513"/>
                <a:gd name="connsiteX9" fmla="*/ 1364456 w 2243138"/>
                <a:gd name="connsiteY9" fmla="*/ 781050 h 1052513"/>
                <a:gd name="connsiteX10" fmla="*/ 1364456 w 2243138"/>
                <a:gd name="connsiteY10" fmla="*/ 733425 h 1052513"/>
                <a:gd name="connsiteX11" fmla="*/ 1300163 w 2243138"/>
                <a:gd name="connsiteY11" fmla="*/ 733425 h 1052513"/>
                <a:gd name="connsiteX12" fmla="*/ 1300163 w 2243138"/>
                <a:gd name="connsiteY12" fmla="*/ 690563 h 1052513"/>
                <a:gd name="connsiteX13" fmla="*/ 1145381 w 2243138"/>
                <a:gd name="connsiteY13" fmla="*/ 690563 h 1052513"/>
                <a:gd name="connsiteX14" fmla="*/ 1145381 w 2243138"/>
                <a:gd name="connsiteY14" fmla="*/ 647700 h 1052513"/>
                <a:gd name="connsiteX15" fmla="*/ 1116806 w 2243138"/>
                <a:gd name="connsiteY15" fmla="*/ 647700 h 1052513"/>
                <a:gd name="connsiteX16" fmla="*/ 1116806 w 2243138"/>
                <a:gd name="connsiteY16" fmla="*/ 600075 h 1052513"/>
                <a:gd name="connsiteX17" fmla="*/ 981075 w 2243138"/>
                <a:gd name="connsiteY17" fmla="*/ 600075 h 1052513"/>
                <a:gd name="connsiteX18" fmla="*/ 981075 w 2243138"/>
                <a:gd name="connsiteY18" fmla="*/ 552450 h 1052513"/>
                <a:gd name="connsiteX19" fmla="*/ 816769 w 2243138"/>
                <a:gd name="connsiteY19" fmla="*/ 552450 h 1052513"/>
                <a:gd name="connsiteX20" fmla="*/ 816769 w 2243138"/>
                <a:gd name="connsiteY20" fmla="*/ 507207 h 1052513"/>
                <a:gd name="connsiteX21" fmla="*/ 800100 w 2243138"/>
                <a:gd name="connsiteY21" fmla="*/ 507207 h 1052513"/>
                <a:gd name="connsiteX22" fmla="*/ 800100 w 2243138"/>
                <a:gd name="connsiteY22" fmla="*/ 461963 h 1052513"/>
                <a:gd name="connsiteX23" fmla="*/ 664369 w 2243138"/>
                <a:gd name="connsiteY23" fmla="*/ 461963 h 1052513"/>
                <a:gd name="connsiteX24" fmla="*/ 664369 w 2243138"/>
                <a:gd name="connsiteY24" fmla="*/ 371475 h 1052513"/>
                <a:gd name="connsiteX25" fmla="*/ 554831 w 2243138"/>
                <a:gd name="connsiteY25" fmla="*/ 371475 h 1052513"/>
                <a:gd name="connsiteX26" fmla="*/ 554831 w 2243138"/>
                <a:gd name="connsiteY26" fmla="*/ 328613 h 1052513"/>
                <a:gd name="connsiteX27" fmla="*/ 526256 w 2243138"/>
                <a:gd name="connsiteY27" fmla="*/ 328613 h 1052513"/>
                <a:gd name="connsiteX28" fmla="*/ 526256 w 2243138"/>
                <a:gd name="connsiteY28" fmla="*/ 278607 h 1052513"/>
                <a:gd name="connsiteX29" fmla="*/ 395288 w 2243138"/>
                <a:gd name="connsiteY29" fmla="*/ 278607 h 1052513"/>
                <a:gd name="connsiteX30" fmla="*/ 395288 w 2243138"/>
                <a:gd name="connsiteY30" fmla="*/ 235744 h 1052513"/>
                <a:gd name="connsiteX31" fmla="*/ 361950 w 2243138"/>
                <a:gd name="connsiteY31" fmla="*/ 235744 h 1052513"/>
                <a:gd name="connsiteX32" fmla="*/ 361950 w 2243138"/>
                <a:gd name="connsiteY32" fmla="*/ 142875 h 1052513"/>
                <a:gd name="connsiteX33" fmla="*/ 335756 w 2243138"/>
                <a:gd name="connsiteY33" fmla="*/ 142875 h 1052513"/>
                <a:gd name="connsiteX34" fmla="*/ 335756 w 2243138"/>
                <a:gd name="connsiteY34" fmla="*/ 83344 h 1052513"/>
                <a:gd name="connsiteX35" fmla="*/ 307181 w 2243138"/>
                <a:gd name="connsiteY35" fmla="*/ 83344 h 1052513"/>
                <a:gd name="connsiteX36" fmla="*/ 307181 w 2243138"/>
                <a:gd name="connsiteY36" fmla="*/ 40482 h 1052513"/>
                <a:gd name="connsiteX37" fmla="*/ 207169 w 2243138"/>
                <a:gd name="connsiteY37" fmla="*/ 40482 h 1052513"/>
                <a:gd name="connsiteX38" fmla="*/ 207169 w 2243138"/>
                <a:gd name="connsiteY38" fmla="*/ 0 h 1052513"/>
                <a:gd name="connsiteX39" fmla="*/ 0 w 2243138"/>
                <a:gd name="connsiteY39" fmla="*/ 0 h 105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243138" h="1052513">
                  <a:moveTo>
                    <a:pt x="2243138" y="1052513"/>
                  </a:moveTo>
                  <a:lnTo>
                    <a:pt x="1543050" y="1052513"/>
                  </a:lnTo>
                  <a:lnTo>
                    <a:pt x="1543050" y="940594"/>
                  </a:lnTo>
                  <a:lnTo>
                    <a:pt x="1524000" y="940594"/>
                  </a:lnTo>
                  <a:lnTo>
                    <a:pt x="1524000" y="885825"/>
                  </a:lnTo>
                  <a:lnTo>
                    <a:pt x="1504950" y="885825"/>
                  </a:lnTo>
                  <a:lnTo>
                    <a:pt x="1504950" y="842963"/>
                  </a:lnTo>
                  <a:lnTo>
                    <a:pt x="1419225" y="842963"/>
                  </a:lnTo>
                  <a:lnTo>
                    <a:pt x="1419225" y="781050"/>
                  </a:lnTo>
                  <a:lnTo>
                    <a:pt x="1364456" y="781050"/>
                  </a:lnTo>
                  <a:lnTo>
                    <a:pt x="1364456" y="733425"/>
                  </a:lnTo>
                  <a:lnTo>
                    <a:pt x="1300163" y="733425"/>
                  </a:lnTo>
                  <a:lnTo>
                    <a:pt x="1300163" y="690563"/>
                  </a:lnTo>
                  <a:lnTo>
                    <a:pt x="1145381" y="690563"/>
                  </a:lnTo>
                  <a:lnTo>
                    <a:pt x="1145381" y="647700"/>
                  </a:lnTo>
                  <a:lnTo>
                    <a:pt x="1116806" y="647700"/>
                  </a:lnTo>
                  <a:lnTo>
                    <a:pt x="1116806" y="600075"/>
                  </a:lnTo>
                  <a:lnTo>
                    <a:pt x="981075" y="600075"/>
                  </a:lnTo>
                  <a:lnTo>
                    <a:pt x="981075" y="552450"/>
                  </a:lnTo>
                  <a:lnTo>
                    <a:pt x="816769" y="552450"/>
                  </a:lnTo>
                  <a:lnTo>
                    <a:pt x="816769" y="507207"/>
                  </a:lnTo>
                  <a:lnTo>
                    <a:pt x="800100" y="507207"/>
                  </a:lnTo>
                  <a:lnTo>
                    <a:pt x="800100" y="461963"/>
                  </a:lnTo>
                  <a:lnTo>
                    <a:pt x="664369" y="461963"/>
                  </a:lnTo>
                  <a:lnTo>
                    <a:pt x="664369" y="371475"/>
                  </a:lnTo>
                  <a:lnTo>
                    <a:pt x="554831" y="371475"/>
                  </a:lnTo>
                  <a:lnTo>
                    <a:pt x="554831" y="328613"/>
                  </a:lnTo>
                  <a:lnTo>
                    <a:pt x="526256" y="328613"/>
                  </a:lnTo>
                  <a:lnTo>
                    <a:pt x="526256" y="278607"/>
                  </a:lnTo>
                  <a:lnTo>
                    <a:pt x="395288" y="278607"/>
                  </a:lnTo>
                  <a:lnTo>
                    <a:pt x="395288" y="235744"/>
                  </a:lnTo>
                  <a:lnTo>
                    <a:pt x="361950" y="235744"/>
                  </a:lnTo>
                  <a:lnTo>
                    <a:pt x="361950" y="142875"/>
                  </a:lnTo>
                  <a:lnTo>
                    <a:pt x="335756" y="142875"/>
                  </a:lnTo>
                  <a:lnTo>
                    <a:pt x="335756" y="83344"/>
                  </a:lnTo>
                  <a:lnTo>
                    <a:pt x="307181" y="83344"/>
                  </a:lnTo>
                  <a:lnTo>
                    <a:pt x="307181" y="40482"/>
                  </a:lnTo>
                  <a:lnTo>
                    <a:pt x="207169" y="40482"/>
                  </a:lnTo>
                  <a:lnTo>
                    <a:pt x="207169"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91" name="Group 190">
              <a:extLst>
                <a:ext uri="{FF2B5EF4-FFF2-40B4-BE49-F238E27FC236}">
                  <a16:creationId xmlns:a16="http://schemas.microsoft.com/office/drawing/2014/main" id="{59F1ED20-694C-5506-FD34-259C4F009FEF}"/>
                </a:ext>
              </a:extLst>
            </p:cNvPr>
            <p:cNvGrpSpPr/>
            <p:nvPr/>
          </p:nvGrpSpPr>
          <p:grpSpPr>
            <a:xfrm>
              <a:off x="1506489" y="1798424"/>
              <a:ext cx="123456" cy="123456"/>
              <a:chOff x="4049011" y="2915536"/>
              <a:chExt cx="123456" cy="123456"/>
            </a:xfrm>
          </p:grpSpPr>
          <p:cxnSp>
            <p:nvCxnSpPr>
              <p:cNvPr id="192" name="Straight Connector 191">
                <a:extLst>
                  <a:ext uri="{FF2B5EF4-FFF2-40B4-BE49-F238E27FC236}">
                    <a16:creationId xmlns:a16="http://schemas.microsoft.com/office/drawing/2014/main" id="{2BF8D910-FCC6-ABD5-508C-A06B9C82D17E}"/>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08960139-489A-3935-45B0-66242B32887F}"/>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4" name="Group 193">
              <a:extLst>
                <a:ext uri="{FF2B5EF4-FFF2-40B4-BE49-F238E27FC236}">
                  <a16:creationId xmlns:a16="http://schemas.microsoft.com/office/drawing/2014/main" id="{AB192643-77C0-389A-64F7-CD0050FB6473}"/>
                </a:ext>
              </a:extLst>
            </p:cNvPr>
            <p:cNvGrpSpPr/>
            <p:nvPr/>
          </p:nvGrpSpPr>
          <p:grpSpPr>
            <a:xfrm>
              <a:off x="1780333" y="1844817"/>
              <a:ext cx="123456" cy="123456"/>
              <a:chOff x="4049011" y="2915536"/>
              <a:chExt cx="123456" cy="123456"/>
            </a:xfrm>
          </p:grpSpPr>
          <p:cxnSp>
            <p:nvCxnSpPr>
              <p:cNvPr id="195" name="Straight Connector 194">
                <a:extLst>
                  <a:ext uri="{FF2B5EF4-FFF2-40B4-BE49-F238E27FC236}">
                    <a16:creationId xmlns:a16="http://schemas.microsoft.com/office/drawing/2014/main" id="{A0FA5905-C606-1DB4-3A9A-6C52D53948D1}"/>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CC840794-EA7F-67CB-D897-7A451C0FCC0C}"/>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7" name="Group 196">
              <a:extLst>
                <a:ext uri="{FF2B5EF4-FFF2-40B4-BE49-F238E27FC236}">
                  <a16:creationId xmlns:a16="http://schemas.microsoft.com/office/drawing/2014/main" id="{6654751D-9684-D0C5-F736-6C1688E67E4E}"/>
                </a:ext>
              </a:extLst>
            </p:cNvPr>
            <p:cNvGrpSpPr/>
            <p:nvPr/>
          </p:nvGrpSpPr>
          <p:grpSpPr>
            <a:xfrm>
              <a:off x="2839989" y="2529523"/>
              <a:ext cx="123456" cy="123456"/>
              <a:chOff x="4049011" y="2915536"/>
              <a:chExt cx="123456" cy="123456"/>
            </a:xfrm>
          </p:grpSpPr>
          <p:cxnSp>
            <p:nvCxnSpPr>
              <p:cNvPr id="198" name="Straight Connector 197">
                <a:extLst>
                  <a:ext uri="{FF2B5EF4-FFF2-40B4-BE49-F238E27FC236}">
                    <a16:creationId xmlns:a16="http://schemas.microsoft.com/office/drawing/2014/main" id="{F36F6613-1125-935F-9F02-AC20A89B2618}"/>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334ED525-C0CF-8B6D-A75C-45B2D1462B21}"/>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0" name="Group 199">
              <a:extLst>
                <a:ext uri="{FF2B5EF4-FFF2-40B4-BE49-F238E27FC236}">
                  <a16:creationId xmlns:a16="http://schemas.microsoft.com/office/drawing/2014/main" id="{DA198E2D-0EAF-B81D-470A-3B0710BDEB95}"/>
                </a:ext>
              </a:extLst>
            </p:cNvPr>
            <p:cNvGrpSpPr/>
            <p:nvPr/>
          </p:nvGrpSpPr>
          <p:grpSpPr>
            <a:xfrm>
              <a:off x="2878089" y="2579346"/>
              <a:ext cx="123456" cy="123456"/>
              <a:chOff x="4049011" y="2915536"/>
              <a:chExt cx="123456" cy="123456"/>
            </a:xfrm>
          </p:grpSpPr>
          <p:cxnSp>
            <p:nvCxnSpPr>
              <p:cNvPr id="201" name="Straight Connector 200">
                <a:extLst>
                  <a:ext uri="{FF2B5EF4-FFF2-40B4-BE49-F238E27FC236}">
                    <a16:creationId xmlns:a16="http://schemas.microsoft.com/office/drawing/2014/main" id="{9E0DB052-AC0F-78C6-70D6-15787913FA37}"/>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C5B7E868-D6A0-9A23-8070-B9DC85C177F6}"/>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3" name="Group 202">
              <a:extLst>
                <a:ext uri="{FF2B5EF4-FFF2-40B4-BE49-F238E27FC236}">
                  <a16:creationId xmlns:a16="http://schemas.microsoft.com/office/drawing/2014/main" id="{65B587BD-6DD8-5665-D18F-0FA50A600B5D}"/>
                </a:ext>
              </a:extLst>
            </p:cNvPr>
            <p:cNvGrpSpPr/>
            <p:nvPr/>
          </p:nvGrpSpPr>
          <p:grpSpPr>
            <a:xfrm>
              <a:off x="2899473" y="2641277"/>
              <a:ext cx="123456" cy="123456"/>
              <a:chOff x="4049011" y="2915536"/>
              <a:chExt cx="123456" cy="123456"/>
            </a:xfrm>
          </p:grpSpPr>
          <p:cxnSp>
            <p:nvCxnSpPr>
              <p:cNvPr id="204" name="Straight Connector 203">
                <a:extLst>
                  <a:ext uri="{FF2B5EF4-FFF2-40B4-BE49-F238E27FC236}">
                    <a16:creationId xmlns:a16="http://schemas.microsoft.com/office/drawing/2014/main" id="{4F9CF601-104B-DC95-1AFB-BEA53E004B4B}"/>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AFFFCCAA-0A8B-0924-6E96-5760CAFEB000}"/>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6" name="Group 205">
              <a:extLst>
                <a:ext uri="{FF2B5EF4-FFF2-40B4-BE49-F238E27FC236}">
                  <a16:creationId xmlns:a16="http://schemas.microsoft.com/office/drawing/2014/main" id="{1A7D95EC-1BDD-BE25-F143-3D9415B3482F}"/>
                </a:ext>
              </a:extLst>
            </p:cNvPr>
            <p:cNvGrpSpPr/>
            <p:nvPr/>
          </p:nvGrpSpPr>
          <p:grpSpPr>
            <a:xfrm>
              <a:off x="2965963" y="2641277"/>
              <a:ext cx="123456" cy="123456"/>
              <a:chOff x="4049011" y="2915536"/>
              <a:chExt cx="123456" cy="123456"/>
            </a:xfrm>
          </p:grpSpPr>
          <p:cxnSp>
            <p:nvCxnSpPr>
              <p:cNvPr id="207" name="Straight Connector 206">
                <a:extLst>
                  <a:ext uri="{FF2B5EF4-FFF2-40B4-BE49-F238E27FC236}">
                    <a16:creationId xmlns:a16="http://schemas.microsoft.com/office/drawing/2014/main" id="{878D2C95-2F03-E0E3-3B6C-FC04965613C1}"/>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40EBAF4D-1D97-482E-D703-5EB1E6B94E40}"/>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9" name="Group 208">
              <a:extLst>
                <a:ext uri="{FF2B5EF4-FFF2-40B4-BE49-F238E27FC236}">
                  <a16:creationId xmlns:a16="http://schemas.microsoft.com/office/drawing/2014/main" id="{2083377B-D7E1-EA21-5A0C-809B7342E8D5}"/>
                </a:ext>
              </a:extLst>
            </p:cNvPr>
            <p:cNvGrpSpPr/>
            <p:nvPr/>
          </p:nvGrpSpPr>
          <p:grpSpPr>
            <a:xfrm>
              <a:off x="3022929" y="2738293"/>
              <a:ext cx="123456" cy="123456"/>
              <a:chOff x="4049011" y="2915536"/>
              <a:chExt cx="123456" cy="123456"/>
            </a:xfrm>
          </p:grpSpPr>
          <p:cxnSp>
            <p:nvCxnSpPr>
              <p:cNvPr id="210" name="Straight Connector 209">
                <a:extLst>
                  <a:ext uri="{FF2B5EF4-FFF2-40B4-BE49-F238E27FC236}">
                    <a16:creationId xmlns:a16="http://schemas.microsoft.com/office/drawing/2014/main" id="{53039B89-AE9F-7254-71D6-5CBCFC3A18E0}"/>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F3E73435-61E7-695E-43B0-4D960B5C74CD}"/>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2" name="Group 211">
              <a:extLst>
                <a:ext uri="{FF2B5EF4-FFF2-40B4-BE49-F238E27FC236}">
                  <a16:creationId xmlns:a16="http://schemas.microsoft.com/office/drawing/2014/main" id="{D017CEF0-4673-344E-00D5-05532B402EFC}"/>
                </a:ext>
              </a:extLst>
            </p:cNvPr>
            <p:cNvGrpSpPr/>
            <p:nvPr/>
          </p:nvGrpSpPr>
          <p:grpSpPr>
            <a:xfrm>
              <a:off x="3022929" y="2795957"/>
              <a:ext cx="123456" cy="123456"/>
              <a:chOff x="4049011" y="2915536"/>
              <a:chExt cx="123456" cy="123456"/>
            </a:xfrm>
          </p:grpSpPr>
          <p:cxnSp>
            <p:nvCxnSpPr>
              <p:cNvPr id="213" name="Straight Connector 212">
                <a:extLst>
                  <a:ext uri="{FF2B5EF4-FFF2-40B4-BE49-F238E27FC236}">
                    <a16:creationId xmlns:a16="http://schemas.microsoft.com/office/drawing/2014/main" id="{D6F8605D-5943-6E6C-09E2-A047E9BC1568}"/>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D4651A0B-8F7B-C7E3-850D-33F3A5C3309D}"/>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5" name="Group 214">
              <a:extLst>
                <a:ext uri="{FF2B5EF4-FFF2-40B4-BE49-F238E27FC236}">
                  <a16:creationId xmlns:a16="http://schemas.microsoft.com/office/drawing/2014/main" id="{F90DCFB6-C696-A6D7-C420-BC0A68CB964E}"/>
                </a:ext>
              </a:extLst>
            </p:cNvPr>
            <p:cNvGrpSpPr/>
            <p:nvPr/>
          </p:nvGrpSpPr>
          <p:grpSpPr>
            <a:xfrm>
              <a:off x="3062161" y="2851601"/>
              <a:ext cx="123456" cy="123456"/>
              <a:chOff x="4049011" y="2915536"/>
              <a:chExt cx="123456" cy="123456"/>
            </a:xfrm>
          </p:grpSpPr>
          <p:cxnSp>
            <p:nvCxnSpPr>
              <p:cNvPr id="216" name="Straight Connector 215">
                <a:extLst>
                  <a:ext uri="{FF2B5EF4-FFF2-40B4-BE49-F238E27FC236}">
                    <a16:creationId xmlns:a16="http://schemas.microsoft.com/office/drawing/2014/main" id="{67374160-0A08-7EB2-D61B-ACB80A8D1712}"/>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4BD839E0-DFE0-3869-8453-6FC1A904C822}"/>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8" name="Group 217">
              <a:extLst>
                <a:ext uri="{FF2B5EF4-FFF2-40B4-BE49-F238E27FC236}">
                  <a16:creationId xmlns:a16="http://schemas.microsoft.com/office/drawing/2014/main" id="{43D659BC-5A2B-7D00-384A-600E0939E485}"/>
                </a:ext>
              </a:extLst>
            </p:cNvPr>
            <p:cNvGrpSpPr/>
            <p:nvPr/>
          </p:nvGrpSpPr>
          <p:grpSpPr>
            <a:xfrm>
              <a:off x="3083592" y="2851601"/>
              <a:ext cx="123456" cy="123456"/>
              <a:chOff x="4049011" y="2915536"/>
              <a:chExt cx="123456" cy="123456"/>
            </a:xfrm>
          </p:grpSpPr>
          <p:cxnSp>
            <p:nvCxnSpPr>
              <p:cNvPr id="219" name="Straight Connector 218">
                <a:extLst>
                  <a:ext uri="{FF2B5EF4-FFF2-40B4-BE49-F238E27FC236}">
                    <a16:creationId xmlns:a16="http://schemas.microsoft.com/office/drawing/2014/main" id="{0EEF0F6E-9E8B-260B-1693-473BBA2196B4}"/>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CE81C3CB-34C2-B5EF-E8EA-6DD27092F194}"/>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1" name="Group 220">
              <a:extLst>
                <a:ext uri="{FF2B5EF4-FFF2-40B4-BE49-F238E27FC236}">
                  <a16:creationId xmlns:a16="http://schemas.microsoft.com/office/drawing/2014/main" id="{8B0A78E8-D47C-2E2D-2305-F0031BBF2C6B}"/>
                </a:ext>
              </a:extLst>
            </p:cNvPr>
            <p:cNvGrpSpPr/>
            <p:nvPr/>
          </p:nvGrpSpPr>
          <p:grpSpPr>
            <a:xfrm>
              <a:off x="3121692" y="2851601"/>
              <a:ext cx="123456" cy="123456"/>
              <a:chOff x="4049011" y="2915536"/>
              <a:chExt cx="123456" cy="123456"/>
            </a:xfrm>
          </p:grpSpPr>
          <p:cxnSp>
            <p:nvCxnSpPr>
              <p:cNvPr id="222" name="Straight Connector 221">
                <a:extLst>
                  <a:ext uri="{FF2B5EF4-FFF2-40B4-BE49-F238E27FC236}">
                    <a16:creationId xmlns:a16="http://schemas.microsoft.com/office/drawing/2014/main" id="{198176BD-620C-FFC2-2898-59EF6DF28A43}"/>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F503A5AD-5831-0FF9-E95C-96DCAC67B136}"/>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4" name="Group 223">
              <a:extLst>
                <a:ext uri="{FF2B5EF4-FFF2-40B4-BE49-F238E27FC236}">
                  <a16:creationId xmlns:a16="http://schemas.microsoft.com/office/drawing/2014/main" id="{78FDCECA-CF21-B5FE-FEAA-1D934A5CD0D2}"/>
                </a:ext>
              </a:extLst>
            </p:cNvPr>
            <p:cNvGrpSpPr/>
            <p:nvPr/>
          </p:nvGrpSpPr>
          <p:grpSpPr>
            <a:xfrm>
              <a:off x="3226467" y="2851601"/>
              <a:ext cx="123456" cy="123456"/>
              <a:chOff x="4049011" y="2915536"/>
              <a:chExt cx="123456" cy="123456"/>
            </a:xfrm>
          </p:grpSpPr>
          <p:cxnSp>
            <p:nvCxnSpPr>
              <p:cNvPr id="225" name="Straight Connector 224">
                <a:extLst>
                  <a:ext uri="{FF2B5EF4-FFF2-40B4-BE49-F238E27FC236}">
                    <a16:creationId xmlns:a16="http://schemas.microsoft.com/office/drawing/2014/main" id="{93206462-0576-A858-DBBF-A02C5FE06E88}"/>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1864FA99-FFFA-2B24-6F7E-8D6748014D06}"/>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7" name="Group 226">
              <a:extLst>
                <a:ext uri="{FF2B5EF4-FFF2-40B4-BE49-F238E27FC236}">
                  <a16:creationId xmlns:a16="http://schemas.microsoft.com/office/drawing/2014/main" id="{707D5349-8D1B-24A7-0A50-6AAD4AA16B38}"/>
                </a:ext>
              </a:extLst>
            </p:cNvPr>
            <p:cNvGrpSpPr/>
            <p:nvPr/>
          </p:nvGrpSpPr>
          <p:grpSpPr>
            <a:xfrm>
              <a:off x="3271711" y="2851601"/>
              <a:ext cx="123456" cy="123456"/>
              <a:chOff x="4049011" y="2915536"/>
              <a:chExt cx="123456" cy="123456"/>
            </a:xfrm>
          </p:grpSpPr>
          <p:cxnSp>
            <p:nvCxnSpPr>
              <p:cNvPr id="228" name="Straight Connector 227">
                <a:extLst>
                  <a:ext uri="{FF2B5EF4-FFF2-40B4-BE49-F238E27FC236}">
                    <a16:creationId xmlns:a16="http://schemas.microsoft.com/office/drawing/2014/main" id="{2B6ADCA9-33A7-E733-6B45-78BD78AF3FAB}"/>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C3515E14-E696-7BE3-8F47-05E162DD930A}"/>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0" name="Group 229">
              <a:extLst>
                <a:ext uri="{FF2B5EF4-FFF2-40B4-BE49-F238E27FC236}">
                  <a16:creationId xmlns:a16="http://schemas.microsoft.com/office/drawing/2014/main" id="{3CFE904B-6012-D40C-900B-AED07F6839EE}"/>
                </a:ext>
              </a:extLst>
            </p:cNvPr>
            <p:cNvGrpSpPr/>
            <p:nvPr/>
          </p:nvGrpSpPr>
          <p:grpSpPr>
            <a:xfrm>
              <a:off x="3324098" y="2851601"/>
              <a:ext cx="123456" cy="123456"/>
              <a:chOff x="4049011" y="2915536"/>
              <a:chExt cx="123456" cy="123456"/>
            </a:xfrm>
          </p:grpSpPr>
          <p:cxnSp>
            <p:nvCxnSpPr>
              <p:cNvPr id="231" name="Straight Connector 230">
                <a:extLst>
                  <a:ext uri="{FF2B5EF4-FFF2-40B4-BE49-F238E27FC236}">
                    <a16:creationId xmlns:a16="http://schemas.microsoft.com/office/drawing/2014/main" id="{FC780474-4857-274E-928E-1AC0B833A5D6}"/>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463701F8-7F53-FDE6-49A0-BDEEFEF4B365}"/>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3" name="Group 232">
              <a:extLst>
                <a:ext uri="{FF2B5EF4-FFF2-40B4-BE49-F238E27FC236}">
                  <a16:creationId xmlns:a16="http://schemas.microsoft.com/office/drawing/2014/main" id="{1983CE10-6F00-60B2-E20A-B74D3D8C4AFE}"/>
                </a:ext>
              </a:extLst>
            </p:cNvPr>
            <p:cNvGrpSpPr/>
            <p:nvPr/>
          </p:nvGrpSpPr>
          <p:grpSpPr>
            <a:xfrm>
              <a:off x="3343148" y="2851601"/>
              <a:ext cx="123456" cy="123456"/>
              <a:chOff x="4049011" y="2915536"/>
              <a:chExt cx="123456" cy="123456"/>
            </a:xfrm>
          </p:grpSpPr>
          <p:cxnSp>
            <p:nvCxnSpPr>
              <p:cNvPr id="234" name="Straight Connector 233">
                <a:extLst>
                  <a:ext uri="{FF2B5EF4-FFF2-40B4-BE49-F238E27FC236}">
                    <a16:creationId xmlns:a16="http://schemas.microsoft.com/office/drawing/2014/main" id="{32148932-7D4F-3B77-ED53-5F8BF570053B}"/>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97819927-0AB8-4EEB-C315-058030F9C45E}"/>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6" name="Group 235">
              <a:extLst>
                <a:ext uri="{FF2B5EF4-FFF2-40B4-BE49-F238E27FC236}">
                  <a16:creationId xmlns:a16="http://schemas.microsoft.com/office/drawing/2014/main" id="{55A578CE-923D-95C2-24F4-7558CF379333}"/>
                </a:ext>
              </a:extLst>
            </p:cNvPr>
            <p:cNvGrpSpPr/>
            <p:nvPr/>
          </p:nvGrpSpPr>
          <p:grpSpPr>
            <a:xfrm>
              <a:off x="3366961" y="2851601"/>
              <a:ext cx="123456" cy="123456"/>
              <a:chOff x="4049011" y="2915536"/>
              <a:chExt cx="123456" cy="123456"/>
            </a:xfrm>
          </p:grpSpPr>
          <p:cxnSp>
            <p:nvCxnSpPr>
              <p:cNvPr id="237" name="Straight Connector 236">
                <a:extLst>
                  <a:ext uri="{FF2B5EF4-FFF2-40B4-BE49-F238E27FC236}">
                    <a16:creationId xmlns:a16="http://schemas.microsoft.com/office/drawing/2014/main" id="{6F5AD5A6-B7AF-B720-19CA-19A2EC590DCF}"/>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BA7690AA-B6A2-44E3-8162-8195263C5A2C}"/>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9" name="Group 238">
              <a:extLst>
                <a:ext uri="{FF2B5EF4-FFF2-40B4-BE49-F238E27FC236}">
                  <a16:creationId xmlns:a16="http://schemas.microsoft.com/office/drawing/2014/main" id="{7E479E5B-28B0-5807-8A85-FB89F23F737C}"/>
                </a:ext>
              </a:extLst>
            </p:cNvPr>
            <p:cNvGrpSpPr/>
            <p:nvPr/>
          </p:nvGrpSpPr>
          <p:grpSpPr>
            <a:xfrm>
              <a:off x="3445542" y="2851601"/>
              <a:ext cx="123456" cy="123456"/>
              <a:chOff x="4049011" y="2915536"/>
              <a:chExt cx="123456" cy="123456"/>
            </a:xfrm>
          </p:grpSpPr>
          <p:cxnSp>
            <p:nvCxnSpPr>
              <p:cNvPr id="240" name="Straight Connector 239">
                <a:extLst>
                  <a:ext uri="{FF2B5EF4-FFF2-40B4-BE49-F238E27FC236}">
                    <a16:creationId xmlns:a16="http://schemas.microsoft.com/office/drawing/2014/main" id="{FB840CC8-96F5-D7C3-C567-8AD4D3F926F6}"/>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4D451768-4946-D883-34F3-83DC62A4BED4}"/>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2" name="Group 241">
              <a:extLst>
                <a:ext uri="{FF2B5EF4-FFF2-40B4-BE49-F238E27FC236}">
                  <a16:creationId xmlns:a16="http://schemas.microsoft.com/office/drawing/2014/main" id="{F96AD6FA-FDB2-1231-5396-E76FA6B8822A}"/>
                </a:ext>
              </a:extLst>
            </p:cNvPr>
            <p:cNvGrpSpPr/>
            <p:nvPr/>
          </p:nvGrpSpPr>
          <p:grpSpPr>
            <a:xfrm>
              <a:off x="3478878" y="2851601"/>
              <a:ext cx="123456" cy="123456"/>
              <a:chOff x="4049011" y="2915536"/>
              <a:chExt cx="123456" cy="123456"/>
            </a:xfrm>
          </p:grpSpPr>
          <p:cxnSp>
            <p:nvCxnSpPr>
              <p:cNvPr id="243" name="Straight Connector 242">
                <a:extLst>
                  <a:ext uri="{FF2B5EF4-FFF2-40B4-BE49-F238E27FC236}">
                    <a16:creationId xmlns:a16="http://schemas.microsoft.com/office/drawing/2014/main" id="{155CDCC4-95D7-8F65-1B95-FB1F797C3799}"/>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A2FFCA77-AE2D-DC70-5DC1-28AA832001CF}"/>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5" name="Group 244">
              <a:extLst>
                <a:ext uri="{FF2B5EF4-FFF2-40B4-BE49-F238E27FC236}">
                  <a16:creationId xmlns:a16="http://schemas.microsoft.com/office/drawing/2014/main" id="{5B2EC6E1-B995-E57E-4E4A-065935C5F50E}"/>
                </a:ext>
              </a:extLst>
            </p:cNvPr>
            <p:cNvGrpSpPr/>
            <p:nvPr/>
          </p:nvGrpSpPr>
          <p:grpSpPr>
            <a:xfrm>
              <a:off x="3502690" y="2851601"/>
              <a:ext cx="123456" cy="123456"/>
              <a:chOff x="4049011" y="2915536"/>
              <a:chExt cx="123456" cy="123456"/>
            </a:xfrm>
          </p:grpSpPr>
          <p:cxnSp>
            <p:nvCxnSpPr>
              <p:cNvPr id="246" name="Straight Connector 245">
                <a:extLst>
                  <a:ext uri="{FF2B5EF4-FFF2-40B4-BE49-F238E27FC236}">
                    <a16:creationId xmlns:a16="http://schemas.microsoft.com/office/drawing/2014/main" id="{EA99D301-CB1A-DA1A-F80E-36EF8B9C7C51}"/>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789D8322-26CA-425C-1D95-FEF06AF521DF}"/>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8" name="Group 247">
              <a:extLst>
                <a:ext uri="{FF2B5EF4-FFF2-40B4-BE49-F238E27FC236}">
                  <a16:creationId xmlns:a16="http://schemas.microsoft.com/office/drawing/2014/main" id="{77300B6A-F00C-1005-67D7-2388700D6819}"/>
                </a:ext>
              </a:extLst>
            </p:cNvPr>
            <p:cNvGrpSpPr/>
            <p:nvPr/>
          </p:nvGrpSpPr>
          <p:grpSpPr>
            <a:xfrm>
              <a:off x="3519359" y="2851601"/>
              <a:ext cx="123456" cy="123456"/>
              <a:chOff x="4049011" y="2915536"/>
              <a:chExt cx="123456" cy="123456"/>
            </a:xfrm>
          </p:grpSpPr>
          <p:cxnSp>
            <p:nvCxnSpPr>
              <p:cNvPr id="249" name="Straight Connector 248">
                <a:extLst>
                  <a:ext uri="{FF2B5EF4-FFF2-40B4-BE49-F238E27FC236}">
                    <a16:creationId xmlns:a16="http://schemas.microsoft.com/office/drawing/2014/main" id="{2E75F88E-5789-6335-1219-99B01B55E41E}"/>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4EF0BD86-922E-5BB9-8ED2-1936EBE38310}"/>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1" name="Group 250">
              <a:extLst>
                <a:ext uri="{FF2B5EF4-FFF2-40B4-BE49-F238E27FC236}">
                  <a16:creationId xmlns:a16="http://schemas.microsoft.com/office/drawing/2014/main" id="{59A5764E-7A76-EB91-DE86-F3684FC6401C}"/>
                </a:ext>
              </a:extLst>
            </p:cNvPr>
            <p:cNvGrpSpPr/>
            <p:nvPr/>
          </p:nvGrpSpPr>
          <p:grpSpPr>
            <a:xfrm>
              <a:off x="3548616" y="2851601"/>
              <a:ext cx="123456" cy="123456"/>
              <a:chOff x="4049011" y="2915536"/>
              <a:chExt cx="123456" cy="123456"/>
            </a:xfrm>
          </p:grpSpPr>
          <p:cxnSp>
            <p:nvCxnSpPr>
              <p:cNvPr id="252" name="Straight Connector 251">
                <a:extLst>
                  <a:ext uri="{FF2B5EF4-FFF2-40B4-BE49-F238E27FC236}">
                    <a16:creationId xmlns:a16="http://schemas.microsoft.com/office/drawing/2014/main" id="{12F33515-8499-5385-E099-3C1F4EFDB3F5}"/>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807EF819-F2F7-82AA-593E-1FE7BD57FDD0}"/>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4" name="Group 253">
              <a:extLst>
                <a:ext uri="{FF2B5EF4-FFF2-40B4-BE49-F238E27FC236}">
                  <a16:creationId xmlns:a16="http://schemas.microsoft.com/office/drawing/2014/main" id="{48FC654D-2144-E3C7-3407-68BA0A7CDFEC}"/>
                </a:ext>
              </a:extLst>
            </p:cNvPr>
            <p:cNvGrpSpPr/>
            <p:nvPr/>
          </p:nvGrpSpPr>
          <p:grpSpPr>
            <a:xfrm>
              <a:off x="3601003" y="2851601"/>
              <a:ext cx="123456" cy="123456"/>
              <a:chOff x="4049011" y="2915536"/>
              <a:chExt cx="123456" cy="123456"/>
            </a:xfrm>
          </p:grpSpPr>
          <p:cxnSp>
            <p:nvCxnSpPr>
              <p:cNvPr id="255" name="Straight Connector 254">
                <a:extLst>
                  <a:ext uri="{FF2B5EF4-FFF2-40B4-BE49-F238E27FC236}">
                    <a16:creationId xmlns:a16="http://schemas.microsoft.com/office/drawing/2014/main" id="{CC9E8CC6-7D77-4616-10BB-9B40068E504B}"/>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AA09A4A8-28B8-8A70-E839-F27EA5E45409}"/>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7" name="Group 256">
              <a:extLst>
                <a:ext uri="{FF2B5EF4-FFF2-40B4-BE49-F238E27FC236}">
                  <a16:creationId xmlns:a16="http://schemas.microsoft.com/office/drawing/2014/main" id="{E56E3768-18A5-4210-0375-47B7F98B4631}"/>
                </a:ext>
              </a:extLst>
            </p:cNvPr>
            <p:cNvGrpSpPr/>
            <p:nvPr/>
          </p:nvGrpSpPr>
          <p:grpSpPr>
            <a:xfrm>
              <a:off x="3645877" y="2851601"/>
              <a:ext cx="123456" cy="123456"/>
              <a:chOff x="4049011" y="2915536"/>
              <a:chExt cx="123456" cy="123456"/>
            </a:xfrm>
          </p:grpSpPr>
          <p:cxnSp>
            <p:nvCxnSpPr>
              <p:cNvPr id="258" name="Straight Connector 257">
                <a:extLst>
                  <a:ext uri="{FF2B5EF4-FFF2-40B4-BE49-F238E27FC236}">
                    <a16:creationId xmlns:a16="http://schemas.microsoft.com/office/drawing/2014/main" id="{8AB0D68F-DE34-9DA4-B84F-179293B0C2F2}"/>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05A0AF13-23DD-0630-6EEE-7188BE97DB00}"/>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0" name="Group 259">
              <a:extLst>
                <a:ext uri="{FF2B5EF4-FFF2-40B4-BE49-F238E27FC236}">
                  <a16:creationId xmlns:a16="http://schemas.microsoft.com/office/drawing/2014/main" id="{DBC67B75-F010-33FA-3BD4-21CE5C7E14E5}"/>
                </a:ext>
              </a:extLst>
            </p:cNvPr>
            <p:cNvGrpSpPr/>
            <p:nvPr/>
          </p:nvGrpSpPr>
          <p:grpSpPr>
            <a:xfrm>
              <a:off x="3680002" y="2851601"/>
              <a:ext cx="123456" cy="123456"/>
              <a:chOff x="4049011" y="2915536"/>
              <a:chExt cx="123456" cy="123456"/>
            </a:xfrm>
          </p:grpSpPr>
          <p:cxnSp>
            <p:nvCxnSpPr>
              <p:cNvPr id="261" name="Straight Connector 260">
                <a:extLst>
                  <a:ext uri="{FF2B5EF4-FFF2-40B4-BE49-F238E27FC236}">
                    <a16:creationId xmlns:a16="http://schemas.microsoft.com/office/drawing/2014/main" id="{30F2CD4C-93E5-55C8-33BA-FCDF98A2D705}"/>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CADD498D-53CC-CF09-C509-8F7DD8043625}"/>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grpSp>
        <p:nvGrpSpPr>
          <p:cNvPr id="347" name="Group 346">
            <a:extLst>
              <a:ext uri="{FF2B5EF4-FFF2-40B4-BE49-F238E27FC236}">
                <a16:creationId xmlns:a16="http://schemas.microsoft.com/office/drawing/2014/main" id="{6B0FDEF4-26AA-CBB8-9142-E7F3F9C2C9B1}"/>
              </a:ext>
            </a:extLst>
          </p:cNvPr>
          <p:cNvGrpSpPr/>
          <p:nvPr/>
        </p:nvGrpSpPr>
        <p:grpSpPr>
          <a:xfrm>
            <a:off x="4716558" y="1684615"/>
            <a:ext cx="2438215" cy="1266641"/>
            <a:chOff x="5312569" y="1869281"/>
            <a:chExt cx="2438215" cy="1266641"/>
          </a:xfrm>
        </p:grpSpPr>
        <p:sp>
          <p:nvSpPr>
            <p:cNvPr id="265" name="Freeform: Shape 264">
              <a:extLst>
                <a:ext uri="{FF2B5EF4-FFF2-40B4-BE49-F238E27FC236}">
                  <a16:creationId xmlns:a16="http://schemas.microsoft.com/office/drawing/2014/main" id="{83F1EEA9-CFEC-2B41-8BA1-5154F3383847}"/>
                </a:ext>
              </a:extLst>
            </p:cNvPr>
            <p:cNvSpPr/>
            <p:nvPr/>
          </p:nvSpPr>
          <p:spPr bwMode="auto">
            <a:xfrm>
              <a:off x="5312569" y="1869281"/>
              <a:ext cx="2419350" cy="1204913"/>
            </a:xfrm>
            <a:custGeom>
              <a:avLst/>
              <a:gdLst>
                <a:gd name="connsiteX0" fmla="*/ 2419350 w 2419350"/>
                <a:gd name="connsiteY0" fmla="*/ 1204913 h 1204913"/>
                <a:gd name="connsiteX1" fmla="*/ 2145506 w 2419350"/>
                <a:gd name="connsiteY1" fmla="*/ 1204913 h 1204913"/>
                <a:gd name="connsiteX2" fmla="*/ 2145506 w 2419350"/>
                <a:gd name="connsiteY2" fmla="*/ 545307 h 1204913"/>
                <a:gd name="connsiteX3" fmla="*/ 1857375 w 2419350"/>
                <a:gd name="connsiteY3" fmla="*/ 545307 h 1204913"/>
                <a:gd name="connsiteX4" fmla="*/ 1857375 w 2419350"/>
                <a:gd name="connsiteY4" fmla="*/ 490538 h 1204913"/>
                <a:gd name="connsiteX5" fmla="*/ 1835944 w 2419350"/>
                <a:gd name="connsiteY5" fmla="*/ 490538 h 1204913"/>
                <a:gd name="connsiteX6" fmla="*/ 1835944 w 2419350"/>
                <a:gd name="connsiteY6" fmla="*/ 440532 h 1204913"/>
                <a:gd name="connsiteX7" fmla="*/ 1807369 w 2419350"/>
                <a:gd name="connsiteY7" fmla="*/ 440532 h 1204913"/>
                <a:gd name="connsiteX8" fmla="*/ 1807369 w 2419350"/>
                <a:gd name="connsiteY8" fmla="*/ 340519 h 1204913"/>
                <a:gd name="connsiteX9" fmla="*/ 1652587 w 2419350"/>
                <a:gd name="connsiteY9" fmla="*/ 340519 h 1204913"/>
                <a:gd name="connsiteX10" fmla="*/ 1652587 w 2419350"/>
                <a:gd name="connsiteY10" fmla="*/ 276225 h 1204913"/>
                <a:gd name="connsiteX11" fmla="*/ 1535906 w 2419350"/>
                <a:gd name="connsiteY11" fmla="*/ 276225 h 1204913"/>
                <a:gd name="connsiteX12" fmla="*/ 1535906 w 2419350"/>
                <a:gd name="connsiteY12" fmla="*/ 173832 h 1204913"/>
                <a:gd name="connsiteX13" fmla="*/ 1092994 w 2419350"/>
                <a:gd name="connsiteY13" fmla="*/ 173832 h 1204913"/>
                <a:gd name="connsiteX14" fmla="*/ 1092994 w 2419350"/>
                <a:gd name="connsiteY14" fmla="*/ 123825 h 1204913"/>
                <a:gd name="connsiteX15" fmla="*/ 723900 w 2419350"/>
                <a:gd name="connsiteY15" fmla="*/ 123825 h 1204913"/>
                <a:gd name="connsiteX16" fmla="*/ 723900 w 2419350"/>
                <a:gd name="connsiteY16" fmla="*/ 80963 h 1204913"/>
                <a:gd name="connsiteX17" fmla="*/ 297656 w 2419350"/>
                <a:gd name="connsiteY17" fmla="*/ 80963 h 1204913"/>
                <a:gd name="connsiteX18" fmla="*/ 297656 w 2419350"/>
                <a:gd name="connsiteY18" fmla="*/ 30957 h 1204913"/>
                <a:gd name="connsiteX19" fmla="*/ 21431 w 2419350"/>
                <a:gd name="connsiteY19" fmla="*/ 30957 h 1204913"/>
                <a:gd name="connsiteX20" fmla="*/ 21431 w 2419350"/>
                <a:gd name="connsiteY20" fmla="*/ 0 h 1204913"/>
                <a:gd name="connsiteX21" fmla="*/ 0 w 2419350"/>
                <a:gd name="connsiteY21" fmla="*/ 0 h 1204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419350" h="1204913">
                  <a:moveTo>
                    <a:pt x="2419350" y="1204913"/>
                  </a:moveTo>
                  <a:lnTo>
                    <a:pt x="2145506" y="1204913"/>
                  </a:lnTo>
                  <a:lnTo>
                    <a:pt x="2145506" y="545307"/>
                  </a:lnTo>
                  <a:lnTo>
                    <a:pt x="1857375" y="545307"/>
                  </a:lnTo>
                  <a:lnTo>
                    <a:pt x="1857375" y="490538"/>
                  </a:lnTo>
                  <a:lnTo>
                    <a:pt x="1835944" y="490538"/>
                  </a:lnTo>
                  <a:lnTo>
                    <a:pt x="1835944" y="440532"/>
                  </a:lnTo>
                  <a:lnTo>
                    <a:pt x="1807369" y="440532"/>
                  </a:lnTo>
                  <a:lnTo>
                    <a:pt x="1807369" y="340519"/>
                  </a:lnTo>
                  <a:lnTo>
                    <a:pt x="1652587" y="340519"/>
                  </a:lnTo>
                  <a:lnTo>
                    <a:pt x="1652587" y="276225"/>
                  </a:lnTo>
                  <a:lnTo>
                    <a:pt x="1535906" y="276225"/>
                  </a:lnTo>
                  <a:lnTo>
                    <a:pt x="1535906" y="173832"/>
                  </a:lnTo>
                  <a:lnTo>
                    <a:pt x="1092994" y="173832"/>
                  </a:lnTo>
                  <a:lnTo>
                    <a:pt x="1092994" y="123825"/>
                  </a:lnTo>
                  <a:lnTo>
                    <a:pt x="723900" y="123825"/>
                  </a:lnTo>
                  <a:lnTo>
                    <a:pt x="723900" y="80963"/>
                  </a:lnTo>
                  <a:lnTo>
                    <a:pt x="297656" y="80963"/>
                  </a:lnTo>
                  <a:lnTo>
                    <a:pt x="297656" y="30957"/>
                  </a:lnTo>
                  <a:lnTo>
                    <a:pt x="21431" y="30957"/>
                  </a:lnTo>
                  <a:lnTo>
                    <a:pt x="21431"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66" name="Group 265">
              <a:extLst>
                <a:ext uri="{FF2B5EF4-FFF2-40B4-BE49-F238E27FC236}">
                  <a16:creationId xmlns:a16="http://schemas.microsoft.com/office/drawing/2014/main" id="{21436E4D-E9F3-AE17-E7A6-31B0A3A78E10}"/>
                </a:ext>
              </a:extLst>
            </p:cNvPr>
            <p:cNvGrpSpPr/>
            <p:nvPr/>
          </p:nvGrpSpPr>
          <p:grpSpPr>
            <a:xfrm>
              <a:off x="7414727" y="3012466"/>
              <a:ext cx="123456" cy="123456"/>
              <a:chOff x="4049011" y="2915536"/>
              <a:chExt cx="123456" cy="123456"/>
            </a:xfrm>
          </p:grpSpPr>
          <p:cxnSp>
            <p:nvCxnSpPr>
              <p:cNvPr id="267" name="Straight Connector 266">
                <a:extLst>
                  <a:ext uri="{FF2B5EF4-FFF2-40B4-BE49-F238E27FC236}">
                    <a16:creationId xmlns:a16="http://schemas.microsoft.com/office/drawing/2014/main" id="{EF418D50-9623-8AAF-9429-8C04A8F1C31F}"/>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A3A41BC7-9DE9-48C9-9DC3-15AC2A351D68}"/>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9" name="Group 268">
              <a:extLst>
                <a:ext uri="{FF2B5EF4-FFF2-40B4-BE49-F238E27FC236}">
                  <a16:creationId xmlns:a16="http://schemas.microsoft.com/office/drawing/2014/main" id="{78000516-3D25-4AF4-BB42-5C66426815EE}"/>
                </a:ext>
              </a:extLst>
            </p:cNvPr>
            <p:cNvGrpSpPr/>
            <p:nvPr/>
          </p:nvGrpSpPr>
          <p:grpSpPr>
            <a:xfrm>
              <a:off x="7627328" y="3012466"/>
              <a:ext cx="123456" cy="123456"/>
              <a:chOff x="4049011" y="2915536"/>
              <a:chExt cx="123456" cy="123456"/>
            </a:xfrm>
          </p:grpSpPr>
          <p:cxnSp>
            <p:nvCxnSpPr>
              <p:cNvPr id="270" name="Straight Connector 269">
                <a:extLst>
                  <a:ext uri="{FF2B5EF4-FFF2-40B4-BE49-F238E27FC236}">
                    <a16:creationId xmlns:a16="http://schemas.microsoft.com/office/drawing/2014/main" id="{2AAB8810-F420-DDD1-4B6F-A66F52DF751F}"/>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497CDD61-9040-98B4-E86A-135679B7EA23}"/>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2" name="Group 271">
              <a:extLst>
                <a:ext uri="{FF2B5EF4-FFF2-40B4-BE49-F238E27FC236}">
                  <a16:creationId xmlns:a16="http://schemas.microsoft.com/office/drawing/2014/main" id="{A4E338CC-1584-104B-4DEA-E396E54A0CEB}"/>
                </a:ext>
              </a:extLst>
            </p:cNvPr>
            <p:cNvGrpSpPr/>
            <p:nvPr/>
          </p:nvGrpSpPr>
          <p:grpSpPr>
            <a:xfrm>
              <a:off x="7377297" y="2353043"/>
              <a:ext cx="123456" cy="123456"/>
              <a:chOff x="4049011" y="2915536"/>
              <a:chExt cx="123456" cy="123456"/>
            </a:xfrm>
          </p:grpSpPr>
          <p:cxnSp>
            <p:nvCxnSpPr>
              <p:cNvPr id="273" name="Straight Connector 272">
                <a:extLst>
                  <a:ext uri="{FF2B5EF4-FFF2-40B4-BE49-F238E27FC236}">
                    <a16:creationId xmlns:a16="http://schemas.microsoft.com/office/drawing/2014/main" id="{9A08C734-54CB-D04A-1C37-AF42687D5C47}"/>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40EA1EB6-6EC3-AB13-27D5-DC5D74268CFB}"/>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5" name="Group 274">
              <a:extLst>
                <a:ext uri="{FF2B5EF4-FFF2-40B4-BE49-F238E27FC236}">
                  <a16:creationId xmlns:a16="http://schemas.microsoft.com/office/drawing/2014/main" id="{15890D4B-E698-D748-7402-F6EFB98A0C1C}"/>
                </a:ext>
              </a:extLst>
            </p:cNvPr>
            <p:cNvGrpSpPr/>
            <p:nvPr/>
          </p:nvGrpSpPr>
          <p:grpSpPr>
            <a:xfrm>
              <a:off x="7363009" y="2353043"/>
              <a:ext cx="123456" cy="123456"/>
              <a:chOff x="4049011" y="2915536"/>
              <a:chExt cx="123456" cy="123456"/>
            </a:xfrm>
          </p:grpSpPr>
          <p:cxnSp>
            <p:nvCxnSpPr>
              <p:cNvPr id="276" name="Straight Connector 275">
                <a:extLst>
                  <a:ext uri="{FF2B5EF4-FFF2-40B4-BE49-F238E27FC236}">
                    <a16:creationId xmlns:a16="http://schemas.microsoft.com/office/drawing/2014/main" id="{58397292-7BCB-2EE4-C5E0-C76B1BDAEE6E}"/>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B62C7E2D-5A3B-43AC-2489-84C51C382631}"/>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8" name="Group 277">
              <a:extLst>
                <a:ext uri="{FF2B5EF4-FFF2-40B4-BE49-F238E27FC236}">
                  <a16:creationId xmlns:a16="http://schemas.microsoft.com/office/drawing/2014/main" id="{5151ADB9-F216-599E-936F-22A3782E1472}"/>
                </a:ext>
              </a:extLst>
            </p:cNvPr>
            <p:cNvGrpSpPr/>
            <p:nvPr/>
          </p:nvGrpSpPr>
          <p:grpSpPr>
            <a:xfrm>
              <a:off x="7317765" y="2353043"/>
              <a:ext cx="123456" cy="123456"/>
              <a:chOff x="4049011" y="2915536"/>
              <a:chExt cx="123456" cy="123456"/>
            </a:xfrm>
          </p:grpSpPr>
          <p:cxnSp>
            <p:nvCxnSpPr>
              <p:cNvPr id="279" name="Straight Connector 278">
                <a:extLst>
                  <a:ext uri="{FF2B5EF4-FFF2-40B4-BE49-F238E27FC236}">
                    <a16:creationId xmlns:a16="http://schemas.microsoft.com/office/drawing/2014/main" id="{F0EA55C6-9DE0-EAE4-7870-1CEB0CCBD7A2}"/>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A9DC2FD6-DDC4-CDF8-8820-F7E031A69C15}"/>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1" name="Group 280">
              <a:extLst>
                <a:ext uri="{FF2B5EF4-FFF2-40B4-BE49-F238E27FC236}">
                  <a16:creationId xmlns:a16="http://schemas.microsoft.com/office/drawing/2014/main" id="{680BDF9D-E675-5CA5-A06E-3F495950BC16}"/>
                </a:ext>
              </a:extLst>
            </p:cNvPr>
            <p:cNvGrpSpPr/>
            <p:nvPr/>
          </p:nvGrpSpPr>
          <p:grpSpPr>
            <a:xfrm>
              <a:off x="7289190" y="2353043"/>
              <a:ext cx="123456" cy="123456"/>
              <a:chOff x="4049011" y="2915536"/>
              <a:chExt cx="123456" cy="123456"/>
            </a:xfrm>
          </p:grpSpPr>
          <p:cxnSp>
            <p:nvCxnSpPr>
              <p:cNvPr id="282" name="Straight Connector 281">
                <a:extLst>
                  <a:ext uri="{FF2B5EF4-FFF2-40B4-BE49-F238E27FC236}">
                    <a16:creationId xmlns:a16="http://schemas.microsoft.com/office/drawing/2014/main" id="{B4F59C24-BC96-7C0D-F26A-149FCDC4703D}"/>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FE1FA141-8E9B-953F-D130-F28B4420885B}"/>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4" name="Group 283">
              <a:extLst>
                <a:ext uri="{FF2B5EF4-FFF2-40B4-BE49-F238E27FC236}">
                  <a16:creationId xmlns:a16="http://schemas.microsoft.com/office/drawing/2014/main" id="{0335AB05-5CCB-E479-E9C7-6461F63BC9AE}"/>
                </a:ext>
              </a:extLst>
            </p:cNvPr>
            <p:cNvGrpSpPr/>
            <p:nvPr/>
          </p:nvGrpSpPr>
          <p:grpSpPr>
            <a:xfrm>
              <a:off x="7277284" y="2353043"/>
              <a:ext cx="123456" cy="123456"/>
              <a:chOff x="4049011" y="2915536"/>
              <a:chExt cx="123456" cy="123456"/>
            </a:xfrm>
          </p:grpSpPr>
          <p:cxnSp>
            <p:nvCxnSpPr>
              <p:cNvPr id="285" name="Straight Connector 284">
                <a:extLst>
                  <a:ext uri="{FF2B5EF4-FFF2-40B4-BE49-F238E27FC236}">
                    <a16:creationId xmlns:a16="http://schemas.microsoft.com/office/drawing/2014/main" id="{B4EC5A5C-538D-4279-DD2F-B49A2881B43F}"/>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92FABB6F-94FA-6D5F-9142-73A1898A088A}"/>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7" name="Group 286">
              <a:extLst>
                <a:ext uri="{FF2B5EF4-FFF2-40B4-BE49-F238E27FC236}">
                  <a16:creationId xmlns:a16="http://schemas.microsoft.com/office/drawing/2014/main" id="{201A94FA-5D0D-B431-5CC2-131BC8068D85}"/>
                </a:ext>
              </a:extLst>
            </p:cNvPr>
            <p:cNvGrpSpPr/>
            <p:nvPr/>
          </p:nvGrpSpPr>
          <p:grpSpPr>
            <a:xfrm>
              <a:off x="7243946" y="2353043"/>
              <a:ext cx="123456" cy="123456"/>
              <a:chOff x="4049011" y="2915536"/>
              <a:chExt cx="123456" cy="123456"/>
            </a:xfrm>
          </p:grpSpPr>
          <p:cxnSp>
            <p:nvCxnSpPr>
              <p:cNvPr id="288" name="Straight Connector 287">
                <a:extLst>
                  <a:ext uri="{FF2B5EF4-FFF2-40B4-BE49-F238E27FC236}">
                    <a16:creationId xmlns:a16="http://schemas.microsoft.com/office/drawing/2014/main" id="{4026E738-BECB-0977-657A-9E1881E78125}"/>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B02A1272-3850-0DA2-211E-8BE21FFDDFAA}"/>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0" name="Group 289">
              <a:extLst>
                <a:ext uri="{FF2B5EF4-FFF2-40B4-BE49-F238E27FC236}">
                  <a16:creationId xmlns:a16="http://schemas.microsoft.com/office/drawing/2014/main" id="{678D1105-E285-E244-45F7-EAAF41299645}"/>
                </a:ext>
              </a:extLst>
            </p:cNvPr>
            <p:cNvGrpSpPr/>
            <p:nvPr/>
          </p:nvGrpSpPr>
          <p:grpSpPr>
            <a:xfrm>
              <a:off x="7198702" y="2353043"/>
              <a:ext cx="123456" cy="123456"/>
              <a:chOff x="4049011" y="2915536"/>
              <a:chExt cx="123456" cy="123456"/>
            </a:xfrm>
          </p:grpSpPr>
          <p:cxnSp>
            <p:nvCxnSpPr>
              <p:cNvPr id="291" name="Straight Connector 290">
                <a:extLst>
                  <a:ext uri="{FF2B5EF4-FFF2-40B4-BE49-F238E27FC236}">
                    <a16:creationId xmlns:a16="http://schemas.microsoft.com/office/drawing/2014/main" id="{BC653039-EBEA-44EE-8DA0-F335BFE1F1C0}"/>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35895BF6-8E72-0E65-2F71-00E1AD3B1D9C}"/>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3" name="Group 292">
              <a:extLst>
                <a:ext uri="{FF2B5EF4-FFF2-40B4-BE49-F238E27FC236}">
                  <a16:creationId xmlns:a16="http://schemas.microsoft.com/office/drawing/2014/main" id="{1841E7C5-8878-81AE-2EF3-77F99E2F3AD0}"/>
                </a:ext>
              </a:extLst>
            </p:cNvPr>
            <p:cNvGrpSpPr/>
            <p:nvPr/>
          </p:nvGrpSpPr>
          <p:grpSpPr>
            <a:xfrm>
              <a:off x="7143933" y="2353043"/>
              <a:ext cx="123456" cy="123456"/>
              <a:chOff x="4049011" y="2915536"/>
              <a:chExt cx="123456" cy="123456"/>
            </a:xfrm>
          </p:grpSpPr>
          <p:cxnSp>
            <p:nvCxnSpPr>
              <p:cNvPr id="294" name="Straight Connector 293">
                <a:extLst>
                  <a:ext uri="{FF2B5EF4-FFF2-40B4-BE49-F238E27FC236}">
                    <a16:creationId xmlns:a16="http://schemas.microsoft.com/office/drawing/2014/main" id="{A0423960-040B-9C88-89A7-617C90827E89}"/>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1DF87CBA-62FA-FD22-0BEC-972D548B6511}"/>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6" name="Group 295">
              <a:extLst>
                <a:ext uri="{FF2B5EF4-FFF2-40B4-BE49-F238E27FC236}">
                  <a16:creationId xmlns:a16="http://schemas.microsoft.com/office/drawing/2014/main" id="{F0122508-07D4-642C-18A7-5BCE32D36D08}"/>
                </a:ext>
              </a:extLst>
            </p:cNvPr>
            <p:cNvGrpSpPr/>
            <p:nvPr/>
          </p:nvGrpSpPr>
          <p:grpSpPr>
            <a:xfrm>
              <a:off x="7112977" y="2353043"/>
              <a:ext cx="123456" cy="123456"/>
              <a:chOff x="4049011" y="2915536"/>
              <a:chExt cx="123456" cy="123456"/>
            </a:xfrm>
          </p:grpSpPr>
          <p:cxnSp>
            <p:nvCxnSpPr>
              <p:cNvPr id="297" name="Straight Connector 296">
                <a:extLst>
                  <a:ext uri="{FF2B5EF4-FFF2-40B4-BE49-F238E27FC236}">
                    <a16:creationId xmlns:a16="http://schemas.microsoft.com/office/drawing/2014/main" id="{85DF16A6-3D6E-5A70-7C5E-B1828981F695}"/>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781D5D07-CE1B-0BBE-C6A6-3EBD76BFD189}"/>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9" name="Group 298">
              <a:extLst>
                <a:ext uri="{FF2B5EF4-FFF2-40B4-BE49-F238E27FC236}">
                  <a16:creationId xmlns:a16="http://schemas.microsoft.com/office/drawing/2014/main" id="{52B2B03C-3795-308A-614D-758DB74BCCC1}"/>
                </a:ext>
              </a:extLst>
            </p:cNvPr>
            <p:cNvGrpSpPr/>
            <p:nvPr/>
          </p:nvGrpSpPr>
          <p:grpSpPr>
            <a:xfrm>
              <a:off x="7089164" y="2250635"/>
              <a:ext cx="123456" cy="123456"/>
              <a:chOff x="4049011" y="2915536"/>
              <a:chExt cx="123456" cy="123456"/>
            </a:xfrm>
          </p:grpSpPr>
          <p:cxnSp>
            <p:nvCxnSpPr>
              <p:cNvPr id="300" name="Straight Connector 299">
                <a:extLst>
                  <a:ext uri="{FF2B5EF4-FFF2-40B4-BE49-F238E27FC236}">
                    <a16:creationId xmlns:a16="http://schemas.microsoft.com/office/drawing/2014/main" id="{D5FE8A2A-6E77-C4FB-6809-F61F61DAFA2B}"/>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7C54D622-C1D4-CD4B-E82F-58FE57E682CC}"/>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2" name="Group 301">
              <a:extLst>
                <a:ext uri="{FF2B5EF4-FFF2-40B4-BE49-F238E27FC236}">
                  <a16:creationId xmlns:a16="http://schemas.microsoft.com/office/drawing/2014/main" id="{77B1EAE2-2840-A18F-5BDE-39C252BE56EB}"/>
                </a:ext>
              </a:extLst>
            </p:cNvPr>
            <p:cNvGrpSpPr/>
            <p:nvPr/>
          </p:nvGrpSpPr>
          <p:grpSpPr>
            <a:xfrm>
              <a:off x="7041539" y="2145734"/>
              <a:ext cx="123456" cy="123456"/>
              <a:chOff x="4049011" y="2915536"/>
              <a:chExt cx="123456" cy="123456"/>
            </a:xfrm>
          </p:grpSpPr>
          <p:cxnSp>
            <p:nvCxnSpPr>
              <p:cNvPr id="303" name="Straight Connector 302">
                <a:extLst>
                  <a:ext uri="{FF2B5EF4-FFF2-40B4-BE49-F238E27FC236}">
                    <a16:creationId xmlns:a16="http://schemas.microsoft.com/office/drawing/2014/main" id="{D81CB791-3507-A9E1-BFF8-6CE962284846}"/>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3D449DAE-9034-563B-0C7D-8D6C4126FC34}"/>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5" name="Group 304">
              <a:extLst>
                <a:ext uri="{FF2B5EF4-FFF2-40B4-BE49-F238E27FC236}">
                  <a16:creationId xmlns:a16="http://schemas.microsoft.com/office/drawing/2014/main" id="{34AC65C5-F9E6-0EB9-29C2-38C750DCB29A}"/>
                </a:ext>
              </a:extLst>
            </p:cNvPr>
            <p:cNvGrpSpPr/>
            <p:nvPr/>
          </p:nvGrpSpPr>
          <p:grpSpPr>
            <a:xfrm>
              <a:off x="6991533" y="2145734"/>
              <a:ext cx="123456" cy="123456"/>
              <a:chOff x="4049011" y="2915536"/>
              <a:chExt cx="123456" cy="123456"/>
            </a:xfrm>
          </p:grpSpPr>
          <p:cxnSp>
            <p:nvCxnSpPr>
              <p:cNvPr id="306" name="Straight Connector 305">
                <a:extLst>
                  <a:ext uri="{FF2B5EF4-FFF2-40B4-BE49-F238E27FC236}">
                    <a16:creationId xmlns:a16="http://schemas.microsoft.com/office/drawing/2014/main" id="{50691539-BD8B-DB13-FB2F-F9C8D40E1EA9}"/>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F480E647-1CB9-BA0E-45C2-46B18CEE2F8E}"/>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8" name="Group 307">
              <a:extLst>
                <a:ext uri="{FF2B5EF4-FFF2-40B4-BE49-F238E27FC236}">
                  <a16:creationId xmlns:a16="http://schemas.microsoft.com/office/drawing/2014/main" id="{CA2A494A-694D-5013-AB07-CE165726D90A}"/>
                </a:ext>
              </a:extLst>
            </p:cNvPr>
            <p:cNvGrpSpPr/>
            <p:nvPr/>
          </p:nvGrpSpPr>
          <p:grpSpPr>
            <a:xfrm>
              <a:off x="6955814" y="2145734"/>
              <a:ext cx="123456" cy="123456"/>
              <a:chOff x="4049011" y="2915536"/>
              <a:chExt cx="123456" cy="123456"/>
            </a:xfrm>
          </p:grpSpPr>
          <p:cxnSp>
            <p:nvCxnSpPr>
              <p:cNvPr id="309" name="Straight Connector 308">
                <a:extLst>
                  <a:ext uri="{FF2B5EF4-FFF2-40B4-BE49-F238E27FC236}">
                    <a16:creationId xmlns:a16="http://schemas.microsoft.com/office/drawing/2014/main" id="{FC17EC3A-BC56-A9C8-1D5F-062D1C5E9215}"/>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E54FA3A9-38BB-85A5-0678-6E3C3BE3622C}"/>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1" name="Group 310">
              <a:extLst>
                <a:ext uri="{FF2B5EF4-FFF2-40B4-BE49-F238E27FC236}">
                  <a16:creationId xmlns:a16="http://schemas.microsoft.com/office/drawing/2014/main" id="{1E0B8845-ADD8-2130-F10F-BC13B450FD56}"/>
                </a:ext>
              </a:extLst>
            </p:cNvPr>
            <p:cNvGrpSpPr/>
            <p:nvPr/>
          </p:nvGrpSpPr>
          <p:grpSpPr>
            <a:xfrm>
              <a:off x="6941526" y="2145734"/>
              <a:ext cx="123456" cy="123456"/>
              <a:chOff x="4049011" y="2915536"/>
              <a:chExt cx="123456" cy="123456"/>
            </a:xfrm>
          </p:grpSpPr>
          <p:cxnSp>
            <p:nvCxnSpPr>
              <p:cNvPr id="312" name="Straight Connector 311">
                <a:extLst>
                  <a:ext uri="{FF2B5EF4-FFF2-40B4-BE49-F238E27FC236}">
                    <a16:creationId xmlns:a16="http://schemas.microsoft.com/office/drawing/2014/main" id="{6F048B07-DD5F-79E2-FB34-907967D0962F}"/>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274A2F4D-25FA-479B-0F57-3E5CE81E5C62}"/>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4" name="Group 313">
              <a:extLst>
                <a:ext uri="{FF2B5EF4-FFF2-40B4-BE49-F238E27FC236}">
                  <a16:creationId xmlns:a16="http://schemas.microsoft.com/office/drawing/2014/main" id="{60D70685-5F8C-0558-E8B4-EE7682E0B855}"/>
                </a:ext>
              </a:extLst>
            </p:cNvPr>
            <p:cNvGrpSpPr/>
            <p:nvPr/>
          </p:nvGrpSpPr>
          <p:grpSpPr>
            <a:xfrm>
              <a:off x="6893901" y="2076293"/>
              <a:ext cx="123456" cy="123456"/>
              <a:chOff x="4049011" y="2915536"/>
              <a:chExt cx="123456" cy="123456"/>
            </a:xfrm>
          </p:grpSpPr>
          <p:cxnSp>
            <p:nvCxnSpPr>
              <p:cNvPr id="315" name="Straight Connector 314">
                <a:extLst>
                  <a:ext uri="{FF2B5EF4-FFF2-40B4-BE49-F238E27FC236}">
                    <a16:creationId xmlns:a16="http://schemas.microsoft.com/office/drawing/2014/main" id="{A5583E37-D4E3-CCA8-2A06-A4DFDEA50E3D}"/>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5208A824-D094-7A44-E876-EBB054C79793}"/>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7" name="Group 316">
              <a:extLst>
                <a:ext uri="{FF2B5EF4-FFF2-40B4-BE49-F238E27FC236}">
                  <a16:creationId xmlns:a16="http://schemas.microsoft.com/office/drawing/2014/main" id="{E682BC09-6FC0-CC55-7C5D-1E22D9D988C3}"/>
                </a:ext>
              </a:extLst>
            </p:cNvPr>
            <p:cNvGrpSpPr/>
            <p:nvPr/>
          </p:nvGrpSpPr>
          <p:grpSpPr>
            <a:xfrm>
              <a:off x="6872470" y="2076293"/>
              <a:ext cx="123456" cy="123456"/>
              <a:chOff x="4049011" y="2915536"/>
              <a:chExt cx="123456" cy="123456"/>
            </a:xfrm>
          </p:grpSpPr>
          <p:cxnSp>
            <p:nvCxnSpPr>
              <p:cNvPr id="318" name="Straight Connector 317">
                <a:extLst>
                  <a:ext uri="{FF2B5EF4-FFF2-40B4-BE49-F238E27FC236}">
                    <a16:creationId xmlns:a16="http://schemas.microsoft.com/office/drawing/2014/main" id="{2FD3C199-B71B-2187-9685-3654A3820B3D}"/>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B1FBC3E7-F67C-A9E2-6D9F-87AC6C1CB968}"/>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0" name="Group 319">
              <a:extLst>
                <a:ext uri="{FF2B5EF4-FFF2-40B4-BE49-F238E27FC236}">
                  <a16:creationId xmlns:a16="http://schemas.microsoft.com/office/drawing/2014/main" id="{A96A069C-3C5C-4642-3AE9-CB809C27284D}"/>
                </a:ext>
              </a:extLst>
            </p:cNvPr>
            <p:cNvGrpSpPr/>
            <p:nvPr/>
          </p:nvGrpSpPr>
          <p:grpSpPr>
            <a:xfrm>
              <a:off x="6853420" y="2076293"/>
              <a:ext cx="123456" cy="123456"/>
              <a:chOff x="4049011" y="2915536"/>
              <a:chExt cx="123456" cy="123456"/>
            </a:xfrm>
          </p:grpSpPr>
          <p:cxnSp>
            <p:nvCxnSpPr>
              <p:cNvPr id="321" name="Straight Connector 320">
                <a:extLst>
                  <a:ext uri="{FF2B5EF4-FFF2-40B4-BE49-F238E27FC236}">
                    <a16:creationId xmlns:a16="http://schemas.microsoft.com/office/drawing/2014/main" id="{E9188D28-7363-BBE2-7973-53F2C7DB0468}"/>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64DC1778-4B9C-F667-AE8C-9EEE3A67319C}"/>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3" name="Group 322">
              <a:extLst>
                <a:ext uri="{FF2B5EF4-FFF2-40B4-BE49-F238E27FC236}">
                  <a16:creationId xmlns:a16="http://schemas.microsoft.com/office/drawing/2014/main" id="{A376091B-2E1A-382E-0986-058BBDB1D66E}"/>
                </a:ext>
              </a:extLst>
            </p:cNvPr>
            <p:cNvGrpSpPr/>
            <p:nvPr/>
          </p:nvGrpSpPr>
          <p:grpSpPr>
            <a:xfrm>
              <a:off x="6822464" y="2076293"/>
              <a:ext cx="123456" cy="123456"/>
              <a:chOff x="4049011" y="2915536"/>
              <a:chExt cx="123456" cy="123456"/>
            </a:xfrm>
          </p:grpSpPr>
          <p:cxnSp>
            <p:nvCxnSpPr>
              <p:cNvPr id="324" name="Straight Connector 323">
                <a:extLst>
                  <a:ext uri="{FF2B5EF4-FFF2-40B4-BE49-F238E27FC236}">
                    <a16:creationId xmlns:a16="http://schemas.microsoft.com/office/drawing/2014/main" id="{1FF73BC0-4E80-7EFD-F682-A3910F49ECE4}"/>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3EE7B1C7-8FB9-5CD9-0151-66CCB16CE6E1}"/>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6" name="Group 325">
              <a:extLst>
                <a:ext uri="{FF2B5EF4-FFF2-40B4-BE49-F238E27FC236}">
                  <a16:creationId xmlns:a16="http://schemas.microsoft.com/office/drawing/2014/main" id="{7A5312A2-BECB-632E-9DE9-DD3B194A13AE}"/>
                </a:ext>
              </a:extLst>
            </p:cNvPr>
            <p:cNvGrpSpPr/>
            <p:nvPr/>
          </p:nvGrpSpPr>
          <p:grpSpPr>
            <a:xfrm>
              <a:off x="6788273" y="2076293"/>
              <a:ext cx="123456" cy="123456"/>
              <a:chOff x="4049011" y="2915536"/>
              <a:chExt cx="123456" cy="123456"/>
            </a:xfrm>
          </p:grpSpPr>
          <p:cxnSp>
            <p:nvCxnSpPr>
              <p:cNvPr id="327" name="Straight Connector 326">
                <a:extLst>
                  <a:ext uri="{FF2B5EF4-FFF2-40B4-BE49-F238E27FC236}">
                    <a16:creationId xmlns:a16="http://schemas.microsoft.com/office/drawing/2014/main" id="{4CFB240B-E0B0-F846-F7D4-5777E9996CE8}"/>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B31E90B9-3EDD-E682-C221-AAF6831CF5E8}"/>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9" name="Group 328">
              <a:extLst>
                <a:ext uri="{FF2B5EF4-FFF2-40B4-BE49-F238E27FC236}">
                  <a16:creationId xmlns:a16="http://schemas.microsoft.com/office/drawing/2014/main" id="{87CA936E-0244-40CD-F576-CFE1AB4CF7B4}"/>
                </a:ext>
              </a:extLst>
            </p:cNvPr>
            <p:cNvGrpSpPr/>
            <p:nvPr/>
          </p:nvGrpSpPr>
          <p:grpSpPr>
            <a:xfrm>
              <a:off x="6770076" y="2028669"/>
              <a:ext cx="123456" cy="123456"/>
              <a:chOff x="4049011" y="2915536"/>
              <a:chExt cx="123456" cy="123456"/>
            </a:xfrm>
          </p:grpSpPr>
          <p:cxnSp>
            <p:nvCxnSpPr>
              <p:cNvPr id="330" name="Straight Connector 329">
                <a:extLst>
                  <a:ext uri="{FF2B5EF4-FFF2-40B4-BE49-F238E27FC236}">
                    <a16:creationId xmlns:a16="http://schemas.microsoft.com/office/drawing/2014/main" id="{5E5B33FD-233B-4637-11F4-804E31AA1444}"/>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D543ACE0-C477-DF05-64EB-CE9A968CE0CF}"/>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2" name="Group 331">
              <a:extLst>
                <a:ext uri="{FF2B5EF4-FFF2-40B4-BE49-F238E27FC236}">
                  <a16:creationId xmlns:a16="http://schemas.microsoft.com/office/drawing/2014/main" id="{3D1710AE-9735-BCA8-9D1E-F1CC8F6BCC6F}"/>
                </a:ext>
              </a:extLst>
            </p:cNvPr>
            <p:cNvGrpSpPr/>
            <p:nvPr/>
          </p:nvGrpSpPr>
          <p:grpSpPr>
            <a:xfrm>
              <a:off x="6726545" y="1966756"/>
              <a:ext cx="123456" cy="123456"/>
              <a:chOff x="4049011" y="2915536"/>
              <a:chExt cx="123456" cy="123456"/>
            </a:xfrm>
          </p:grpSpPr>
          <p:cxnSp>
            <p:nvCxnSpPr>
              <p:cNvPr id="333" name="Straight Connector 332">
                <a:extLst>
                  <a:ext uri="{FF2B5EF4-FFF2-40B4-BE49-F238E27FC236}">
                    <a16:creationId xmlns:a16="http://schemas.microsoft.com/office/drawing/2014/main" id="{1ABCF304-F708-B41B-9334-431C68F11917}"/>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A44AD003-50F8-7AFA-C5BE-6C9104B8E5FE}"/>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5" name="Group 334">
              <a:extLst>
                <a:ext uri="{FF2B5EF4-FFF2-40B4-BE49-F238E27FC236}">
                  <a16:creationId xmlns:a16="http://schemas.microsoft.com/office/drawing/2014/main" id="{526B6CA8-F064-47F0-4203-55309F9DD3DC}"/>
                </a:ext>
              </a:extLst>
            </p:cNvPr>
            <p:cNvGrpSpPr/>
            <p:nvPr/>
          </p:nvGrpSpPr>
          <p:grpSpPr>
            <a:xfrm>
              <a:off x="6709876" y="1966756"/>
              <a:ext cx="123456" cy="123456"/>
              <a:chOff x="4049011" y="2915536"/>
              <a:chExt cx="123456" cy="123456"/>
            </a:xfrm>
          </p:grpSpPr>
          <p:cxnSp>
            <p:nvCxnSpPr>
              <p:cNvPr id="336" name="Straight Connector 335">
                <a:extLst>
                  <a:ext uri="{FF2B5EF4-FFF2-40B4-BE49-F238E27FC236}">
                    <a16:creationId xmlns:a16="http://schemas.microsoft.com/office/drawing/2014/main" id="{874FDB4C-A91A-4146-97AD-0C7AEC34BCF0}"/>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8A1D67A3-A3AA-C171-DBF8-1370C19CD719}"/>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8" name="Group 337">
              <a:extLst>
                <a:ext uri="{FF2B5EF4-FFF2-40B4-BE49-F238E27FC236}">
                  <a16:creationId xmlns:a16="http://schemas.microsoft.com/office/drawing/2014/main" id="{A4B02A64-F0D3-C871-DCDB-3D2D79550B57}"/>
                </a:ext>
              </a:extLst>
            </p:cNvPr>
            <p:cNvGrpSpPr/>
            <p:nvPr/>
          </p:nvGrpSpPr>
          <p:grpSpPr>
            <a:xfrm>
              <a:off x="6664817" y="1966756"/>
              <a:ext cx="123456" cy="123456"/>
              <a:chOff x="4049011" y="2915536"/>
              <a:chExt cx="123456" cy="123456"/>
            </a:xfrm>
          </p:grpSpPr>
          <p:cxnSp>
            <p:nvCxnSpPr>
              <p:cNvPr id="339" name="Straight Connector 338">
                <a:extLst>
                  <a:ext uri="{FF2B5EF4-FFF2-40B4-BE49-F238E27FC236}">
                    <a16:creationId xmlns:a16="http://schemas.microsoft.com/office/drawing/2014/main" id="{42D4A9E1-FE04-D88A-FECE-81B3225F4D8E}"/>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87D4BC58-5CFD-2991-DAE7-5386456E2F93}"/>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41" name="Group 340">
              <a:extLst>
                <a:ext uri="{FF2B5EF4-FFF2-40B4-BE49-F238E27FC236}">
                  <a16:creationId xmlns:a16="http://schemas.microsoft.com/office/drawing/2014/main" id="{97EAD50F-B718-E27B-8BA4-662F6C8741F5}"/>
                </a:ext>
              </a:extLst>
            </p:cNvPr>
            <p:cNvGrpSpPr/>
            <p:nvPr/>
          </p:nvGrpSpPr>
          <p:grpSpPr>
            <a:xfrm>
              <a:off x="6645767" y="1966756"/>
              <a:ext cx="123456" cy="123456"/>
              <a:chOff x="4049011" y="2915536"/>
              <a:chExt cx="123456" cy="123456"/>
            </a:xfrm>
          </p:grpSpPr>
          <p:cxnSp>
            <p:nvCxnSpPr>
              <p:cNvPr id="342" name="Straight Connector 341">
                <a:extLst>
                  <a:ext uri="{FF2B5EF4-FFF2-40B4-BE49-F238E27FC236}">
                    <a16:creationId xmlns:a16="http://schemas.microsoft.com/office/drawing/2014/main" id="{B163E9BD-A0BC-E56D-6827-23FD43903F0F}"/>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AAF8F6F7-90D5-1DA8-6503-B587D31034EA}"/>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44" name="Group 343">
              <a:extLst>
                <a:ext uri="{FF2B5EF4-FFF2-40B4-BE49-F238E27FC236}">
                  <a16:creationId xmlns:a16="http://schemas.microsoft.com/office/drawing/2014/main" id="{BFF69C70-BD66-B043-0DD3-6D2C56370212}"/>
                </a:ext>
              </a:extLst>
            </p:cNvPr>
            <p:cNvGrpSpPr/>
            <p:nvPr/>
          </p:nvGrpSpPr>
          <p:grpSpPr>
            <a:xfrm>
              <a:off x="6602904" y="1964374"/>
              <a:ext cx="123456" cy="123456"/>
              <a:chOff x="4049011" y="2915536"/>
              <a:chExt cx="123456" cy="123456"/>
            </a:xfrm>
          </p:grpSpPr>
          <p:cxnSp>
            <p:nvCxnSpPr>
              <p:cNvPr id="345" name="Straight Connector 344">
                <a:extLst>
                  <a:ext uri="{FF2B5EF4-FFF2-40B4-BE49-F238E27FC236}">
                    <a16:creationId xmlns:a16="http://schemas.microsoft.com/office/drawing/2014/main" id="{6ACAD136-853E-6C19-D7DD-1CD3C48D1966}"/>
                  </a:ext>
                </a:extLst>
              </p:cNvPr>
              <p:cNvCxnSpPr>
                <a:cxnSpLocks/>
              </p:cNvCxnSpPr>
              <p:nvPr/>
            </p:nvCxnSpPr>
            <p:spPr bwMode="auto">
              <a:xfrm>
                <a:off x="4110739" y="2915536"/>
                <a:ext cx="0" cy="123456"/>
              </a:xfrm>
              <a:prstGeom prst="line">
                <a:avLst/>
              </a:prstGeom>
              <a:noFill/>
              <a:ln w="28575" cap="flat" cmpd="sng" algn="ctr">
                <a:solidFill>
                  <a:schemeClr val="accent1"/>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6216F451-9AD3-8F5C-251C-1B5431B92564}"/>
                  </a:ext>
                </a:extLst>
              </p:cNvPr>
              <p:cNvCxnSpPr>
                <a:cxnSpLocks/>
              </p:cNvCxnSpPr>
              <p:nvPr/>
            </p:nvCxnSpPr>
            <p:spPr bwMode="auto">
              <a:xfrm rot="16200000">
                <a:off x="4110739" y="2915537"/>
                <a:ext cx="0" cy="123456"/>
              </a:xfrm>
              <a:prstGeom prst="line">
                <a:avLst/>
              </a:prstGeom>
              <a:noFill/>
              <a:ln w="28575" cap="flat" cmpd="sng" algn="ctr">
                <a:solidFill>
                  <a:schemeClr val="accent1"/>
                </a:solidFill>
                <a:prstDash val="solid"/>
                <a:round/>
                <a:headEnd type="none" w="med" len="med"/>
                <a:tailEnd type="none" w="med" len="med"/>
              </a:ln>
              <a:effectLst/>
            </p:spPr>
          </p:cxnSp>
        </p:grpSp>
      </p:grpSp>
      <p:grpSp>
        <p:nvGrpSpPr>
          <p:cNvPr id="418" name="Group 417">
            <a:extLst>
              <a:ext uri="{FF2B5EF4-FFF2-40B4-BE49-F238E27FC236}">
                <a16:creationId xmlns:a16="http://schemas.microsoft.com/office/drawing/2014/main" id="{F02434C0-0640-ADAC-7377-673C0BFD5C91}"/>
              </a:ext>
            </a:extLst>
          </p:cNvPr>
          <p:cNvGrpSpPr/>
          <p:nvPr/>
        </p:nvGrpSpPr>
        <p:grpSpPr>
          <a:xfrm>
            <a:off x="4709414" y="1682234"/>
            <a:ext cx="2449225" cy="1007878"/>
            <a:chOff x="5305425" y="1866900"/>
            <a:chExt cx="2449225" cy="1007878"/>
          </a:xfrm>
        </p:grpSpPr>
        <p:grpSp>
          <p:nvGrpSpPr>
            <p:cNvPr id="162" name="Group 161">
              <a:extLst>
                <a:ext uri="{FF2B5EF4-FFF2-40B4-BE49-F238E27FC236}">
                  <a16:creationId xmlns:a16="http://schemas.microsoft.com/office/drawing/2014/main" id="{2D758DCC-6FB4-A6E3-241A-0D731A0EB61A}"/>
                </a:ext>
              </a:extLst>
            </p:cNvPr>
            <p:cNvGrpSpPr/>
            <p:nvPr/>
          </p:nvGrpSpPr>
          <p:grpSpPr>
            <a:xfrm>
              <a:off x="7631194" y="2751322"/>
              <a:ext cx="123456" cy="123456"/>
              <a:chOff x="4049011" y="2915536"/>
              <a:chExt cx="123456" cy="123456"/>
            </a:xfrm>
          </p:grpSpPr>
          <p:cxnSp>
            <p:nvCxnSpPr>
              <p:cNvPr id="163" name="Straight Connector 162">
                <a:extLst>
                  <a:ext uri="{FF2B5EF4-FFF2-40B4-BE49-F238E27FC236}">
                    <a16:creationId xmlns:a16="http://schemas.microsoft.com/office/drawing/2014/main" id="{BE045754-7D59-7273-04AA-1B7C2B88B7B1}"/>
                  </a:ext>
                </a:extLst>
              </p:cNvPr>
              <p:cNvCxnSpPr>
                <a:cxnSpLocks/>
              </p:cNvCxnSpPr>
              <p:nvPr/>
            </p:nvCxnSpPr>
            <p:spPr bwMode="auto">
              <a:xfrm>
                <a:off x="4110739" y="2915536"/>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56AC25F1-1CFE-8E27-7F82-D52CD47CE459}"/>
                  </a:ext>
                </a:extLst>
              </p:cNvPr>
              <p:cNvCxnSpPr>
                <a:cxnSpLocks/>
              </p:cNvCxnSpPr>
              <p:nvPr/>
            </p:nvCxnSpPr>
            <p:spPr bwMode="auto">
              <a:xfrm rot="16200000">
                <a:off x="4110739" y="2915537"/>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grpSp>
        <p:sp>
          <p:nvSpPr>
            <p:cNvPr id="348" name="Freeform: Shape 347">
              <a:extLst>
                <a:ext uri="{FF2B5EF4-FFF2-40B4-BE49-F238E27FC236}">
                  <a16:creationId xmlns:a16="http://schemas.microsoft.com/office/drawing/2014/main" id="{5A023E6E-3391-0B6E-E14B-28AD6D247D2D}"/>
                </a:ext>
              </a:extLst>
            </p:cNvPr>
            <p:cNvSpPr/>
            <p:nvPr/>
          </p:nvSpPr>
          <p:spPr bwMode="auto">
            <a:xfrm>
              <a:off x="5305425" y="1866900"/>
              <a:ext cx="2409825" cy="946150"/>
            </a:xfrm>
            <a:custGeom>
              <a:avLst/>
              <a:gdLst>
                <a:gd name="connsiteX0" fmla="*/ 2409825 w 2409825"/>
                <a:gd name="connsiteY0" fmla="*/ 946150 h 946150"/>
                <a:gd name="connsiteX1" fmla="*/ 1736725 w 2409825"/>
                <a:gd name="connsiteY1" fmla="*/ 946150 h 946150"/>
                <a:gd name="connsiteX2" fmla="*/ 1736725 w 2409825"/>
                <a:gd name="connsiteY2" fmla="*/ 876300 h 946150"/>
                <a:gd name="connsiteX3" fmla="*/ 1587500 w 2409825"/>
                <a:gd name="connsiteY3" fmla="*/ 876300 h 946150"/>
                <a:gd name="connsiteX4" fmla="*/ 1587500 w 2409825"/>
                <a:gd name="connsiteY4" fmla="*/ 822325 h 946150"/>
                <a:gd name="connsiteX5" fmla="*/ 1574800 w 2409825"/>
                <a:gd name="connsiteY5" fmla="*/ 822325 h 946150"/>
                <a:gd name="connsiteX6" fmla="*/ 1574800 w 2409825"/>
                <a:gd name="connsiteY6" fmla="*/ 774700 h 946150"/>
                <a:gd name="connsiteX7" fmla="*/ 1533525 w 2409825"/>
                <a:gd name="connsiteY7" fmla="*/ 774700 h 946150"/>
                <a:gd name="connsiteX8" fmla="*/ 1533525 w 2409825"/>
                <a:gd name="connsiteY8" fmla="*/ 727075 h 946150"/>
                <a:gd name="connsiteX9" fmla="*/ 1454150 w 2409825"/>
                <a:gd name="connsiteY9" fmla="*/ 727075 h 946150"/>
                <a:gd name="connsiteX10" fmla="*/ 1454150 w 2409825"/>
                <a:gd name="connsiteY10" fmla="*/ 692150 h 946150"/>
                <a:gd name="connsiteX11" fmla="*/ 1428750 w 2409825"/>
                <a:gd name="connsiteY11" fmla="*/ 692150 h 946150"/>
                <a:gd name="connsiteX12" fmla="*/ 1428750 w 2409825"/>
                <a:gd name="connsiteY12" fmla="*/ 644525 h 946150"/>
                <a:gd name="connsiteX13" fmla="*/ 1311275 w 2409825"/>
                <a:gd name="connsiteY13" fmla="*/ 644525 h 946150"/>
                <a:gd name="connsiteX14" fmla="*/ 1311275 w 2409825"/>
                <a:gd name="connsiteY14" fmla="*/ 612775 h 946150"/>
                <a:gd name="connsiteX15" fmla="*/ 1114425 w 2409825"/>
                <a:gd name="connsiteY15" fmla="*/ 612775 h 946150"/>
                <a:gd name="connsiteX16" fmla="*/ 1114425 w 2409825"/>
                <a:gd name="connsiteY16" fmla="*/ 568325 h 946150"/>
                <a:gd name="connsiteX17" fmla="*/ 1060450 w 2409825"/>
                <a:gd name="connsiteY17" fmla="*/ 568325 h 946150"/>
                <a:gd name="connsiteX18" fmla="*/ 1060450 w 2409825"/>
                <a:gd name="connsiteY18" fmla="*/ 523875 h 946150"/>
                <a:gd name="connsiteX19" fmla="*/ 1035050 w 2409825"/>
                <a:gd name="connsiteY19" fmla="*/ 523875 h 946150"/>
                <a:gd name="connsiteX20" fmla="*/ 1035050 w 2409825"/>
                <a:gd name="connsiteY20" fmla="*/ 488950 h 946150"/>
                <a:gd name="connsiteX21" fmla="*/ 1022350 w 2409825"/>
                <a:gd name="connsiteY21" fmla="*/ 488950 h 946150"/>
                <a:gd name="connsiteX22" fmla="*/ 1022350 w 2409825"/>
                <a:gd name="connsiteY22" fmla="*/ 441325 h 946150"/>
                <a:gd name="connsiteX23" fmla="*/ 889000 w 2409825"/>
                <a:gd name="connsiteY23" fmla="*/ 441325 h 946150"/>
                <a:gd name="connsiteX24" fmla="*/ 889000 w 2409825"/>
                <a:gd name="connsiteY24" fmla="*/ 406400 h 946150"/>
                <a:gd name="connsiteX25" fmla="*/ 876300 w 2409825"/>
                <a:gd name="connsiteY25" fmla="*/ 406400 h 946150"/>
                <a:gd name="connsiteX26" fmla="*/ 876300 w 2409825"/>
                <a:gd name="connsiteY26" fmla="*/ 368300 h 946150"/>
                <a:gd name="connsiteX27" fmla="*/ 755650 w 2409825"/>
                <a:gd name="connsiteY27" fmla="*/ 368300 h 946150"/>
                <a:gd name="connsiteX28" fmla="*/ 755650 w 2409825"/>
                <a:gd name="connsiteY28" fmla="*/ 320675 h 946150"/>
                <a:gd name="connsiteX29" fmla="*/ 704850 w 2409825"/>
                <a:gd name="connsiteY29" fmla="*/ 320675 h 946150"/>
                <a:gd name="connsiteX30" fmla="*/ 704850 w 2409825"/>
                <a:gd name="connsiteY30" fmla="*/ 285750 h 946150"/>
                <a:gd name="connsiteX31" fmla="*/ 669925 w 2409825"/>
                <a:gd name="connsiteY31" fmla="*/ 285750 h 946150"/>
                <a:gd name="connsiteX32" fmla="*/ 669925 w 2409825"/>
                <a:gd name="connsiteY32" fmla="*/ 238125 h 946150"/>
                <a:gd name="connsiteX33" fmla="*/ 660400 w 2409825"/>
                <a:gd name="connsiteY33" fmla="*/ 238125 h 946150"/>
                <a:gd name="connsiteX34" fmla="*/ 660400 w 2409825"/>
                <a:gd name="connsiteY34" fmla="*/ 206375 h 946150"/>
                <a:gd name="connsiteX35" fmla="*/ 406400 w 2409825"/>
                <a:gd name="connsiteY35" fmla="*/ 206375 h 946150"/>
                <a:gd name="connsiteX36" fmla="*/ 406400 w 2409825"/>
                <a:gd name="connsiteY36" fmla="*/ 161925 h 946150"/>
                <a:gd name="connsiteX37" fmla="*/ 355600 w 2409825"/>
                <a:gd name="connsiteY37" fmla="*/ 161925 h 946150"/>
                <a:gd name="connsiteX38" fmla="*/ 355600 w 2409825"/>
                <a:gd name="connsiteY38" fmla="*/ 123825 h 946150"/>
                <a:gd name="connsiteX39" fmla="*/ 250825 w 2409825"/>
                <a:gd name="connsiteY39" fmla="*/ 123825 h 946150"/>
                <a:gd name="connsiteX40" fmla="*/ 250825 w 2409825"/>
                <a:gd name="connsiteY40" fmla="*/ 82550 h 946150"/>
                <a:gd name="connsiteX41" fmla="*/ 171450 w 2409825"/>
                <a:gd name="connsiteY41" fmla="*/ 82550 h 946150"/>
                <a:gd name="connsiteX42" fmla="*/ 171450 w 2409825"/>
                <a:gd name="connsiteY42" fmla="*/ 28575 h 946150"/>
                <a:gd name="connsiteX43" fmla="*/ 158750 w 2409825"/>
                <a:gd name="connsiteY43" fmla="*/ 28575 h 946150"/>
                <a:gd name="connsiteX44" fmla="*/ 158750 w 2409825"/>
                <a:gd name="connsiteY44" fmla="*/ 0 h 946150"/>
                <a:gd name="connsiteX45" fmla="*/ 0 w 2409825"/>
                <a:gd name="connsiteY45" fmla="*/ 0 h 94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409825" h="946150">
                  <a:moveTo>
                    <a:pt x="2409825" y="946150"/>
                  </a:moveTo>
                  <a:lnTo>
                    <a:pt x="1736725" y="946150"/>
                  </a:lnTo>
                  <a:lnTo>
                    <a:pt x="1736725" y="876300"/>
                  </a:lnTo>
                  <a:lnTo>
                    <a:pt x="1587500" y="876300"/>
                  </a:lnTo>
                  <a:lnTo>
                    <a:pt x="1587500" y="822325"/>
                  </a:lnTo>
                  <a:lnTo>
                    <a:pt x="1574800" y="822325"/>
                  </a:lnTo>
                  <a:lnTo>
                    <a:pt x="1574800" y="774700"/>
                  </a:lnTo>
                  <a:lnTo>
                    <a:pt x="1533525" y="774700"/>
                  </a:lnTo>
                  <a:lnTo>
                    <a:pt x="1533525" y="727075"/>
                  </a:lnTo>
                  <a:lnTo>
                    <a:pt x="1454150" y="727075"/>
                  </a:lnTo>
                  <a:lnTo>
                    <a:pt x="1454150" y="692150"/>
                  </a:lnTo>
                  <a:lnTo>
                    <a:pt x="1428750" y="692150"/>
                  </a:lnTo>
                  <a:lnTo>
                    <a:pt x="1428750" y="644525"/>
                  </a:lnTo>
                  <a:lnTo>
                    <a:pt x="1311275" y="644525"/>
                  </a:lnTo>
                  <a:lnTo>
                    <a:pt x="1311275" y="612775"/>
                  </a:lnTo>
                  <a:lnTo>
                    <a:pt x="1114425" y="612775"/>
                  </a:lnTo>
                  <a:lnTo>
                    <a:pt x="1114425" y="568325"/>
                  </a:lnTo>
                  <a:lnTo>
                    <a:pt x="1060450" y="568325"/>
                  </a:lnTo>
                  <a:lnTo>
                    <a:pt x="1060450" y="523875"/>
                  </a:lnTo>
                  <a:lnTo>
                    <a:pt x="1035050" y="523875"/>
                  </a:lnTo>
                  <a:lnTo>
                    <a:pt x="1035050" y="488950"/>
                  </a:lnTo>
                  <a:lnTo>
                    <a:pt x="1022350" y="488950"/>
                  </a:lnTo>
                  <a:lnTo>
                    <a:pt x="1022350" y="441325"/>
                  </a:lnTo>
                  <a:lnTo>
                    <a:pt x="889000" y="441325"/>
                  </a:lnTo>
                  <a:lnTo>
                    <a:pt x="889000" y="406400"/>
                  </a:lnTo>
                  <a:lnTo>
                    <a:pt x="876300" y="406400"/>
                  </a:lnTo>
                  <a:lnTo>
                    <a:pt x="876300" y="368300"/>
                  </a:lnTo>
                  <a:lnTo>
                    <a:pt x="755650" y="368300"/>
                  </a:lnTo>
                  <a:lnTo>
                    <a:pt x="755650" y="320675"/>
                  </a:lnTo>
                  <a:lnTo>
                    <a:pt x="704850" y="320675"/>
                  </a:lnTo>
                  <a:lnTo>
                    <a:pt x="704850" y="285750"/>
                  </a:lnTo>
                  <a:lnTo>
                    <a:pt x="669925" y="285750"/>
                  </a:lnTo>
                  <a:lnTo>
                    <a:pt x="669925" y="238125"/>
                  </a:lnTo>
                  <a:lnTo>
                    <a:pt x="660400" y="238125"/>
                  </a:lnTo>
                  <a:lnTo>
                    <a:pt x="660400" y="206375"/>
                  </a:lnTo>
                  <a:lnTo>
                    <a:pt x="406400" y="206375"/>
                  </a:lnTo>
                  <a:lnTo>
                    <a:pt x="406400" y="161925"/>
                  </a:lnTo>
                  <a:lnTo>
                    <a:pt x="355600" y="161925"/>
                  </a:lnTo>
                  <a:lnTo>
                    <a:pt x="355600" y="123825"/>
                  </a:lnTo>
                  <a:lnTo>
                    <a:pt x="250825" y="123825"/>
                  </a:lnTo>
                  <a:lnTo>
                    <a:pt x="250825" y="82550"/>
                  </a:lnTo>
                  <a:lnTo>
                    <a:pt x="171450" y="82550"/>
                  </a:lnTo>
                  <a:lnTo>
                    <a:pt x="171450" y="28575"/>
                  </a:lnTo>
                  <a:lnTo>
                    <a:pt x="158750" y="28575"/>
                  </a:lnTo>
                  <a:lnTo>
                    <a:pt x="158750" y="0"/>
                  </a:lnTo>
                  <a:lnTo>
                    <a:pt x="0" y="0"/>
                  </a:lnTo>
                </a:path>
              </a:pathLst>
            </a:custGeom>
            <a:noFill/>
            <a:ln w="28575">
              <a:solidFill>
                <a:schemeClr val="bg1">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49" name="Group 348">
              <a:extLst>
                <a:ext uri="{FF2B5EF4-FFF2-40B4-BE49-F238E27FC236}">
                  <a16:creationId xmlns:a16="http://schemas.microsoft.com/office/drawing/2014/main" id="{7F5A4EFA-37FC-3172-58D8-E986FE05A7DE}"/>
                </a:ext>
              </a:extLst>
            </p:cNvPr>
            <p:cNvGrpSpPr/>
            <p:nvPr/>
          </p:nvGrpSpPr>
          <p:grpSpPr>
            <a:xfrm>
              <a:off x="7603112" y="2751322"/>
              <a:ext cx="123456" cy="123456"/>
              <a:chOff x="4049011" y="2915536"/>
              <a:chExt cx="123456" cy="123456"/>
            </a:xfrm>
          </p:grpSpPr>
          <p:cxnSp>
            <p:nvCxnSpPr>
              <p:cNvPr id="350" name="Straight Connector 349">
                <a:extLst>
                  <a:ext uri="{FF2B5EF4-FFF2-40B4-BE49-F238E27FC236}">
                    <a16:creationId xmlns:a16="http://schemas.microsoft.com/office/drawing/2014/main" id="{47984F71-08E6-1987-FC15-7DD963BD79DA}"/>
                  </a:ext>
                </a:extLst>
              </p:cNvPr>
              <p:cNvCxnSpPr>
                <a:cxnSpLocks/>
              </p:cNvCxnSpPr>
              <p:nvPr/>
            </p:nvCxnSpPr>
            <p:spPr bwMode="auto">
              <a:xfrm>
                <a:off x="4110739" y="2915536"/>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4A19304E-17AF-F175-E6AF-762CBC4C98EA}"/>
                  </a:ext>
                </a:extLst>
              </p:cNvPr>
              <p:cNvCxnSpPr>
                <a:cxnSpLocks/>
              </p:cNvCxnSpPr>
              <p:nvPr/>
            </p:nvCxnSpPr>
            <p:spPr bwMode="auto">
              <a:xfrm rot="16200000">
                <a:off x="4110739" y="2915537"/>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352" name="Group 351">
              <a:extLst>
                <a:ext uri="{FF2B5EF4-FFF2-40B4-BE49-F238E27FC236}">
                  <a16:creationId xmlns:a16="http://schemas.microsoft.com/office/drawing/2014/main" id="{148E89B4-A962-2523-5B90-D42D6B160C0F}"/>
                </a:ext>
              </a:extLst>
            </p:cNvPr>
            <p:cNvGrpSpPr/>
            <p:nvPr/>
          </p:nvGrpSpPr>
          <p:grpSpPr>
            <a:xfrm>
              <a:off x="7488482" y="2751322"/>
              <a:ext cx="123456" cy="123456"/>
              <a:chOff x="4049011" y="2915536"/>
              <a:chExt cx="123456" cy="123456"/>
            </a:xfrm>
          </p:grpSpPr>
          <p:cxnSp>
            <p:nvCxnSpPr>
              <p:cNvPr id="353" name="Straight Connector 352">
                <a:extLst>
                  <a:ext uri="{FF2B5EF4-FFF2-40B4-BE49-F238E27FC236}">
                    <a16:creationId xmlns:a16="http://schemas.microsoft.com/office/drawing/2014/main" id="{A2584D2B-AF35-A838-1156-4E8BD4F5712B}"/>
                  </a:ext>
                </a:extLst>
              </p:cNvPr>
              <p:cNvCxnSpPr>
                <a:cxnSpLocks/>
              </p:cNvCxnSpPr>
              <p:nvPr/>
            </p:nvCxnSpPr>
            <p:spPr bwMode="auto">
              <a:xfrm>
                <a:off x="4110739" y="2915536"/>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34B15930-307B-8925-968F-7A08919BA6EC}"/>
                  </a:ext>
                </a:extLst>
              </p:cNvPr>
              <p:cNvCxnSpPr>
                <a:cxnSpLocks/>
              </p:cNvCxnSpPr>
              <p:nvPr/>
            </p:nvCxnSpPr>
            <p:spPr bwMode="auto">
              <a:xfrm rot="16200000">
                <a:off x="4110739" y="2915537"/>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355" name="Group 354">
              <a:extLst>
                <a:ext uri="{FF2B5EF4-FFF2-40B4-BE49-F238E27FC236}">
                  <a16:creationId xmlns:a16="http://schemas.microsoft.com/office/drawing/2014/main" id="{3F43B55F-F675-9987-2E7D-179AFCD3FD5B}"/>
                </a:ext>
              </a:extLst>
            </p:cNvPr>
            <p:cNvGrpSpPr/>
            <p:nvPr/>
          </p:nvGrpSpPr>
          <p:grpSpPr>
            <a:xfrm>
              <a:off x="7434507" y="2751322"/>
              <a:ext cx="123456" cy="123456"/>
              <a:chOff x="4049011" y="2915536"/>
              <a:chExt cx="123456" cy="123456"/>
            </a:xfrm>
          </p:grpSpPr>
          <p:cxnSp>
            <p:nvCxnSpPr>
              <p:cNvPr id="356" name="Straight Connector 355">
                <a:extLst>
                  <a:ext uri="{FF2B5EF4-FFF2-40B4-BE49-F238E27FC236}">
                    <a16:creationId xmlns:a16="http://schemas.microsoft.com/office/drawing/2014/main" id="{3FADCBF7-80F5-E9B4-76CF-44B548BA12EC}"/>
                  </a:ext>
                </a:extLst>
              </p:cNvPr>
              <p:cNvCxnSpPr>
                <a:cxnSpLocks/>
              </p:cNvCxnSpPr>
              <p:nvPr/>
            </p:nvCxnSpPr>
            <p:spPr bwMode="auto">
              <a:xfrm>
                <a:off x="4110739" y="2915536"/>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B44E15DF-9D97-05CE-9148-C5EE4FB8FD36}"/>
                  </a:ext>
                </a:extLst>
              </p:cNvPr>
              <p:cNvCxnSpPr>
                <a:cxnSpLocks/>
              </p:cNvCxnSpPr>
              <p:nvPr/>
            </p:nvCxnSpPr>
            <p:spPr bwMode="auto">
              <a:xfrm rot="16200000">
                <a:off x="4110739" y="2915537"/>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358" name="Group 357">
              <a:extLst>
                <a:ext uri="{FF2B5EF4-FFF2-40B4-BE49-F238E27FC236}">
                  <a16:creationId xmlns:a16="http://schemas.microsoft.com/office/drawing/2014/main" id="{CB3921EA-7D3F-6752-44F5-1D5CDFEDC556}"/>
                </a:ext>
              </a:extLst>
            </p:cNvPr>
            <p:cNvGrpSpPr/>
            <p:nvPr/>
          </p:nvGrpSpPr>
          <p:grpSpPr>
            <a:xfrm>
              <a:off x="7367832" y="2751322"/>
              <a:ext cx="123456" cy="123456"/>
              <a:chOff x="4049011" y="2915536"/>
              <a:chExt cx="123456" cy="123456"/>
            </a:xfrm>
          </p:grpSpPr>
          <p:cxnSp>
            <p:nvCxnSpPr>
              <p:cNvPr id="359" name="Straight Connector 358">
                <a:extLst>
                  <a:ext uri="{FF2B5EF4-FFF2-40B4-BE49-F238E27FC236}">
                    <a16:creationId xmlns:a16="http://schemas.microsoft.com/office/drawing/2014/main" id="{C5A3A6D0-E7DA-68C4-3962-087E5A803F88}"/>
                  </a:ext>
                </a:extLst>
              </p:cNvPr>
              <p:cNvCxnSpPr>
                <a:cxnSpLocks/>
              </p:cNvCxnSpPr>
              <p:nvPr/>
            </p:nvCxnSpPr>
            <p:spPr bwMode="auto">
              <a:xfrm>
                <a:off x="4110739" y="2915536"/>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10639D8A-70C5-BAB3-67E2-FDB3A293C7EA}"/>
                  </a:ext>
                </a:extLst>
              </p:cNvPr>
              <p:cNvCxnSpPr>
                <a:cxnSpLocks/>
              </p:cNvCxnSpPr>
              <p:nvPr/>
            </p:nvCxnSpPr>
            <p:spPr bwMode="auto">
              <a:xfrm rot="16200000">
                <a:off x="4110739" y="2915537"/>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361" name="Group 360">
              <a:extLst>
                <a:ext uri="{FF2B5EF4-FFF2-40B4-BE49-F238E27FC236}">
                  <a16:creationId xmlns:a16="http://schemas.microsoft.com/office/drawing/2014/main" id="{C629826A-0952-EA9D-E8FC-F164A51EABA2}"/>
                </a:ext>
              </a:extLst>
            </p:cNvPr>
            <p:cNvGrpSpPr/>
            <p:nvPr/>
          </p:nvGrpSpPr>
          <p:grpSpPr>
            <a:xfrm>
              <a:off x="7339257" y="2751322"/>
              <a:ext cx="123456" cy="123456"/>
              <a:chOff x="4049011" y="2915536"/>
              <a:chExt cx="123456" cy="123456"/>
            </a:xfrm>
          </p:grpSpPr>
          <p:cxnSp>
            <p:nvCxnSpPr>
              <p:cNvPr id="362" name="Straight Connector 361">
                <a:extLst>
                  <a:ext uri="{FF2B5EF4-FFF2-40B4-BE49-F238E27FC236}">
                    <a16:creationId xmlns:a16="http://schemas.microsoft.com/office/drawing/2014/main" id="{B75CB33F-9699-B942-4061-8BC12B5D029E}"/>
                  </a:ext>
                </a:extLst>
              </p:cNvPr>
              <p:cNvCxnSpPr>
                <a:cxnSpLocks/>
              </p:cNvCxnSpPr>
              <p:nvPr/>
            </p:nvCxnSpPr>
            <p:spPr bwMode="auto">
              <a:xfrm>
                <a:off x="4110739" y="2915536"/>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28776728-6BCD-83DC-DD2B-9004110CFE5E}"/>
                  </a:ext>
                </a:extLst>
              </p:cNvPr>
              <p:cNvCxnSpPr>
                <a:cxnSpLocks/>
              </p:cNvCxnSpPr>
              <p:nvPr/>
            </p:nvCxnSpPr>
            <p:spPr bwMode="auto">
              <a:xfrm rot="16200000">
                <a:off x="4110739" y="2915537"/>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364" name="Group 363">
              <a:extLst>
                <a:ext uri="{FF2B5EF4-FFF2-40B4-BE49-F238E27FC236}">
                  <a16:creationId xmlns:a16="http://schemas.microsoft.com/office/drawing/2014/main" id="{09B07F91-6C24-4669-60B4-BA404D0FE935}"/>
                </a:ext>
              </a:extLst>
            </p:cNvPr>
            <p:cNvGrpSpPr/>
            <p:nvPr/>
          </p:nvGrpSpPr>
          <p:grpSpPr>
            <a:xfrm>
              <a:off x="7310682" y="2751322"/>
              <a:ext cx="123456" cy="123456"/>
              <a:chOff x="4049011" y="2915536"/>
              <a:chExt cx="123456" cy="123456"/>
            </a:xfrm>
          </p:grpSpPr>
          <p:cxnSp>
            <p:nvCxnSpPr>
              <p:cNvPr id="365" name="Straight Connector 364">
                <a:extLst>
                  <a:ext uri="{FF2B5EF4-FFF2-40B4-BE49-F238E27FC236}">
                    <a16:creationId xmlns:a16="http://schemas.microsoft.com/office/drawing/2014/main" id="{A526B18F-CB09-17DD-9D68-4CBEC9F9549D}"/>
                  </a:ext>
                </a:extLst>
              </p:cNvPr>
              <p:cNvCxnSpPr>
                <a:cxnSpLocks/>
              </p:cNvCxnSpPr>
              <p:nvPr/>
            </p:nvCxnSpPr>
            <p:spPr bwMode="auto">
              <a:xfrm>
                <a:off x="4110739" y="2915536"/>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FF63E13C-985D-8145-C4F2-CCD7788AC79B}"/>
                  </a:ext>
                </a:extLst>
              </p:cNvPr>
              <p:cNvCxnSpPr>
                <a:cxnSpLocks/>
              </p:cNvCxnSpPr>
              <p:nvPr/>
            </p:nvCxnSpPr>
            <p:spPr bwMode="auto">
              <a:xfrm rot="16200000">
                <a:off x="4110739" y="2915537"/>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367" name="Group 366">
              <a:extLst>
                <a:ext uri="{FF2B5EF4-FFF2-40B4-BE49-F238E27FC236}">
                  <a16:creationId xmlns:a16="http://schemas.microsoft.com/office/drawing/2014/main" id="{E8191A67-1117-A55B-37C9-8766AB3A601A}"/>
                </a:ext>
              </a:extLst>
            </p:cNvPr>
            <p:cNvGrpSpPr/>
            <p:nvPr/>
          </p:nvGrpSpPr>
          <p:grpSpPr>
            <a:xfrm>
              <a:off x="7291632" y="2751322"/>
              <a:ext cx="123456" cy="123456"/>
              <a:chOff x="4049011" y="2915536"/>
              <a:chExt cx="123456" cy="123456"/>
            </a:xfrm>
          </p:grpSpPr>
          <p:cxnSp>
            <p:nvCxnSpPr>
              <p:cNvPr id="368" name="Straight Connector 367">
                <a:extLst>
                  <a:ext uri="{FF2B5EF4-FFF2-40B4-BE49-F238E27FC236}">
                    <a16:creationId xmlns:a16="http://schemas.microsoft.com/office/drawing/2014/main" id="{5EEB8124-203D-B223-2F52-83ECC137D687}"/>
                  </a:ext>
                </a:extLst>
              </p:cNvPr>
              <p:cNvCxnSpPr>
                <a:cxnSpLocks/>
              </p:cNvCxnSpPr>
              <p:nvPr/>
            </p:nvCxnSpPr>
            <p:spPr bwMode="auto">
              <a:xfrm>
                <a:off x="4110739" y="2915536"/>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CA8C24C2-ACE0-C1E3-CECB-C5519141628D}"/>
                  </a:ext>
                </a:extLst>
              </p:cNvPr>
              <p:cNvCxnSpPr>
                <a:cxnSpLocks/>
              </p:cNvCxnSpPr>
              <p:nvPr/>
            </p:nvCxnSpPr>
            <p:spPr bwMode="auto">
              <a:xfrm rot="16200000">
                <a:off x="4110739" y="2915537"/>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370" name="Group 369">
              <a:extLst>
                <a:ext uri="{FF2B5EF4-FFF2-40B4-BE49-F238E27FC236}">
                  <a16:creationId xmlns:a16="http://schemas.microsoft.com/office/drawing/2014/main" id="{ACFCBDA8-CA01-0A36-FF26-35B4832C00CD}"/>
                </a:ext>
              </a:extLst>
            </p:cNvPr>
            <p:cNvGrpSpPr/>
            <p:nvPr/>
          </p:nvGrpSpPr>
          <p:grpSpPr>
            <a:xfrm>
              <a:off x="7237657" y="2751322"/>
              <a:ext cx="123456" cy="123456"/>
              <a:chOff x="4049011" y="2915536"/>
              <a:chExt cx="123456" cy="123456"/>
            </a:xfrm>
          </p:grpSpPr>
          <p:cxnSp>
            <p:nvCxnSpPr>
              <p:cNvPr id="371" name="Straight Connector 370">
                <a:extLst>
                  <a:ext uri="{FF2B5EF4-FFF2-40B4-BE49-F238E27FC236}">
                    <a16:creationId xmlns:a16="http://schemas.microsoft.com/office/drawing/2014/main" id="{FE5AF7A8-AADD-CBF5-6872-D5AD622F3DA6}"/>
                  </a:ext>
                </a:extLst>
              </p:cNvPr>
              <p:cNvCxnSpPr>
                <a:cxnSpLocks/>
              </p:cNvCxnSpPr>
              <p:nvPr/>
            </p:nvCxnSpPr>
            <p:spPr bwMode="auto">
              <a:xfrm>
                <a:off x="4110739" y="2915536"/>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E6553EE0-5E57-C8BF-9349-C441D467CDB2}"/>
                  </a:ext>
                </a:extLst>
              </p:cNvPr>
              <p:cNvCxnSpPr>
                <a:cxnSpLocks/>
              </p:cNvCxnSpPr>
              <p:nvPr/>
            </p:nvCxnSpPr>
            <p:spPr bwMode="auto">
              <a:xfrm rot="16200000">
                <a:off x="4110739" y="2915537"/>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373" name="Group 372">
              <a:extLst>
                <a:ext uri="{FF2B5EF4-FFF2-40B4-BE49-F238E27FC236}">
                  <a16:creationId xmlns:a16="http://schemas.microsoft.com/office/drawing/2014/main" id="{27CFA803-DB32-ECD6-BFEB-7A41E4D5A57A}"/>
                </a:ext>
              </a:extLst>
            </p:cNvPr>
            <p:cNvGrpSpPr/>
            <p:nvPr/>
          </p:nvGrpSpPr>
          <p:grpSpPr>
            <a:xfrm>
              <a:off x="7215432" y="2751322"/>
              <a:ext cx="123456" cy="123456"/>
              <a:chOff x="4049011" y="2915536"/>
              <a:chExt cx="123456" cy="123456"/>
            </a:xfrm>
          </p:grpSpPr>
          <p:cxnSp>
            <p:nvCxnSpPr>
              <p:cNvPr id="374" name="Straight Connector 373">
                <a:extLst>
                  <a:ext uri="{FF2B5EF4-FFF2-40B4-BE49-F238E27FC236}">
                    <a16:creationId xmlns:a16="http://schemas.microsoft.com/office/drawing/2014/main" id="{47A53EA1-7A3F-CF67-162C-8E903B07A976}"/>
                  </a:ext>
                </a:extLst>
              </p:cNvPr>
              <p:cNvCxnSpPr>
                <a:cxnSpLocks/>
              </p:cNvCxnSpPr>
              <p:nvPr/>
            </p:nvCxnSpPr>
            <p:spPr bwMode="auto">
              <a:xfrm>
                <a:off x="4110739" y="2915536"/>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0640B080-E206-DCE9-4ED4-CB126BAC0D03}"/>
                  </a:ext>
                </a:extLst>
              </p:cNvPr>
              <p:cNvCxnSpPr>
                <a:cxnSpLocks/>
              </p:cNvCxnSpPr>
              <p:nvPr/>
            </p:nvCxnSpPr>
            <p:spPr bwMode="auto">
              <a:xfrm rot="16200000">
                <a:off x="4110739" y="2915537"/>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376" name="Group 375">
              <a:extLst>
                <a:ext uri="{FF2B5EF4-FFF2-40B4-BE49-F238E27FC236}">
                  <a16:creationId xmlns:a16="http://schemas.microsoft.com/office/drawing/2014/main" id="{146246FC-8F69-0DC9-62B1-82818572BE53}"/>
                </a:ext>
              </a:extLst>
            </p:cNvPr>
            <p:cNvGrpSpPr/>
            <p:nvPr/>
          </p:nvGrpSpPr>
          <p:grpSpPr>
            <a:xfrm>
              <a:off x="7136057" y="2751322"/>
              <a:ext cx="123456" cy="123456"/>
              <a:chOff x="4049011" y="2915536"/>
              <a:chExt cx="123456" cy="123456"/>
            </a:xfrm>
          </p:grpSpPr>
          <p:cxnSp>
            <p:nvCxnSpPr>
              <p:cNvPr id="377" name="Straight Connector 376">
                <a:extLst>
                  <a:ext uri="{FF2B5EF4-FFF2-40B4-BE49-F238E27FC236}">
                    <a16:creationId xmlns:a16="http://schemas.microsoft.com/office/drawing/2014/main" id="{E2283598-5407-F146-1E06-E98B2C8AF468}"/>
                  </a:ext>
                </a:extLst>
              </p:cNvPr>
              <p:cNvCxnSpPr>
                <a:cxnSpLocks/>
              </p:cNvCxnSpPr>
              <p:nvPr/>
            </p:nvCxnSpPr>
            <p:spPr bwMode="auto">
              <a:xfrm>
                <a:off x="4110739" y="2915536"/>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23D7689B-31AF-9D45-8930-5AB04CFC919A}"/>
                  </a:ext>
                </a:extLst>
              </p:cNvPr>
              <p:cNvCxnSpPr>
                <a:cxnSpLocks/>
              </p:cNvCxnSpPr>
              <p:nvPr/>
            </p:nvCxnSpPr>
            <p:spPr bwMode="auto">
              <a:xfrm rot="16200000">
                <a:off x="4110739" y="2915537"/>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379" name="Group 378">
              <a:extLst>
                <a:ext uri="{FF2B5EF4-FFF2-40B4-BE49-F238E27FC236}">
                  <a16:creationId xmlns:a16="http://schemas.microsoft.com/office/drawing/2014/main" id="{8CF07181-CF5F-34D1-91BC-CF2741C63989}"/>
                </a:ext>
              </a:extLst>
            </p:cNvPr>
            <p:cNvGrpSpPr/>
            <p:nvPr/>
          </p:nvGrpSpPr>
          <p:grpSpPr>
            <a:xfrm>
              <a:off x="7110657" y="2751322"/>
              <a:ext cx="123456" cy="123456"/>
              <a:chOff x="4049011" y="2915536"/>
              <a:chExt cx="123456" cy="123456"/>
            </a:xfrm>
          </p:grpSpPr>
          <p:cxnSp>
            <p:nvCxnSpPr>
              <p:cNvPr id="380" name="Straight Connector 379">
                <a:extLst>
                  <a:ext uri="{FF2B5EF4-FFF2-40B4-BE49-F238E27FC236}">
                    <a16:creationId xmlns:a16="http://schemas.microsoft.com/office/drawing/2014/main" id="{518D255E-AE5E-2D6A-1285-044DB4287733}"/>
                  </a:ext>
                </a:extLst>
              </p:cNvPr>
              <p:cNvCxnSpPr>
                <a:cxnSpLocks/>
              </p:cNvCxnSpPr>
              <p:nvPr/>
            </p:nvCxnSpPr>
            <p:spPr bwMode="auto">
              <a:xfrm>
                <a:off x="4110739" y="2915536"/>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87BE53D5-23A0-306D-82FF-E523F54477AC}"/>
                  </a:ext>
                </a:extLst>
              </p:cNvPr>
              <p:cNvCxnSpPr>
                <a:cxnSpLocks/>
              </p:cNvCxnSpPr>
              <p:nvPr/>
            </p:nvCxnSpPr>
            <p:spPr bwMode="auto">
              <a:xfrm rot="16200000">
                <a:off x="4110739" y="2915537"/>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382" name="Group 381">
              <a:extLst>
                <a:ext uri="{FF2B5EF4-FFF2-40B4-BE49-F238E27FC236}">
                  <a16:creationId xmlns:a16="http://schemas.microsoft.com/office/drawing/2014/main" id="{07AF488B-8BBB-F374-06AD-8132F4F269EC}"/>
                </a:ext>
              </a:extLst>
            </p:cNvPr>
            <p:cNvGrpSpPr/>
            <p:nvPr/>
          </p:nvGrpSpPr>
          <p:grpSpPr>
            <a:xfrm>
              <a:off x="7056682" y="2751322"/>
              <a:ext cx="123456" cy="123456"/>
              <a:chOff x="4049011" y="2915536"/>
              <a:chExt cx="123456" cy="123456"/>
            </a:xfrm>
          </p:grpSpPr>
          <p:cxnSp>
            <p:nvCxnSpPr>
              <p:cNvPr id="383" name="Straight Connector 382">
                <a:extLst>
                  <a:ext uri="{FF2B5EF4-FFF2-40B4-BE49-F238E27FC236}">
                    <a16:creationId xmlns:a16="http://schemas.microsoft.com/office/drawing/2014/main" id="{F59AF86D-F3CA-1085-FA18-41424AAC7DF3}"/>
                  </a:ext>
                </a:extLst>
              </p:cNvPr>
              <p:cNvCxnSpPr>
                <a:cxnSpLocks/>
              </p:cNvCxnSpPr>
              <p:nvPr/>
            </p:nvCxnSpPr>
            <p:spPr bwMode="auto">
              <a:xfrm>
                <a:off x="4110739" y="2915536"/>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9880C53E-4062-B8E1-CCAA-AF05ADA1C6A9}"/>
                  </a:ext>
                </a:extLst>
              </p:cNvPr>
              <p:cNvCxnSpPr>
                <a:cxnSpLocks/>
              </p:cNvCxnSpPr>
              <p:nvPr/>
            </p:nvCxnSpPr>
            <p:spPr bwMode="auto">
              <a:xfrm rot="16200000">
                <a:off x="4110739" y="2915537"/>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385" name="Group 384">
              <a:extLst>
                <a:ext uri="{FF2B5EF4-FFF2-40B4-BE49-F238E27FC236}">
                  <a16:creationId xmlns:a16="http://schemas.microsoft.com/office/drawing/2014/main" id="{7B8CA0C2-FD58-E849-4540-E1372F8DA3C1}"/>
                </a:ext>
              </a:extLst>
            </p:cNvPr>
            <p:cNvGrpSpPr/>
            <p:nvPr/>
          </p:nvGrpSpPr>
          <p:grpSpPr>
            <a:xfrm>
              <a:off x="6990007" y="2751322"/>
              <a:ext cx="123456" cy="123456"/>
              <a:chOff x="4049011" y="2915536"/>
              <a:chExt cx="123456" cy="123456"/>
            </a:xfrm>
          </p:grpSpPr>
          <p:cxnSp>
            <p:nvCxnSpPr>
              <p:cNvPr id="386" name="Straight Connector 385">
                <a:extLst>
                  <a:ext uri="{FF2B5EF4-FFF2-40B4-BE49-F238E27FC236}">
                    <a16:creationId xmlns:a16="http://schemas.microsoft.com/office/drawing/2014/main" id="{A6B1D1C4-5CAF-A44D-4E84-70CCD354D55A}"/>
                  </a:ext>
                </a:extLst>
              </p:cNvPr>
              <p:cNvCxnSpPr>
                <a:cxnSpLocks/>
              </p:cNvCxnSpPr>
              <p:nvPr/>
            </p:nvCxnSpPr>
            <p:spPr bwMode="auto">
              <a:xfrm>
                <a:off x="4110739" y="2915536"/>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B7A06FBB-606E-0C2F-1AC3-405F0B6BB76C}"/>
                  </a:ext>
                </a:extLst>
              </p:cNvPr>
              <p:cNvCxnSpPr>
                <a:cxnSpLocks/>
              </p:cNvCxnSpPr>
              <p:nvPr/>
            </p:nvCxnSpPr>
            <p:spPr bwMode="auto">
              <a:xfrm rot="16200000">
                <a:off x="4110739" y="2915537"/>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388" name="Group 387">
              <a:extLst>
                <a:ext uri="{FF2B5EF4-FFF2-40B4-BE49-F238E27FC236}">
                  <a16:creationId xmlns:a16="http://schemas.microsoft.com/office/drawing/2014/main" id="{6E2B20A6-54CF-AC2B-98B7-BFF8D5EC72CF}"/>
                </a:ext>
              </a:extLst>
            </p:cNvPr>
            <p:cNvGrpSpPr/>
            <p:nvPr/>
          </p:nvGrpSpPr>
          <p:grpSpPr>
            <a:xfrm>
              <a:off x="6974132" y="2679904"/>
              <a:ext cx="123456" cy="123456"/>
              <a:chOff x="4049011" y="2915536"/>
              <a:chExt cx="123456" cy="123456"/>
            </a:xfrm>
          </p:grpSpPr>
          <p:cxnSp>
            <p:nvCxnSpPr>
              <p:cNvPr id="389" name="Straight Connector 388">
                <a:extLst>
                  <a:ext uri="{FF2B5EF4-FFF2-40B4-BE49-F238E27FC236}">
                    <a16:creationId xmlns:a16="http://schemas.microsoft.com/office/drawing/2014/main" id="{9AEC0D40-E593-E212-80FA-39894E7E9CB4}"/>
                  </a:ext>
                </a:extLst>
              </p:cNvPr>
              <p:cNvCxnSpPr>
                <a:cxnSpLocks/>
              </p:cNvCxnSpPr>
              <p:nvPr/>
            </p:nvCxnSpPr>
            <p:spPr bwMode="auto">
              <a:xfrm>
                <a:off x="4110739" y="2915536"/>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6EC065AD-AF26-8461-12B1-CA58C7AD9378}"/>
                  </a:ext>
                </a:extLst>
              </p:cNvPr>
              <p:cNvCxnSpPr>
                <a:cxnSpLocks/>
              </p:cNvCxnSpPr>
              <p:nvPr/>
            </p:nvCxnSpPr>
            <p:spPr bwMode="auto">
              <a:xfrm rot="16200000">
                <a:off x="4110739" y="2915537"/>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391" name="Group 390">
              <a:extLst>
                <a:ext uri="{FF2B5EF4-FFF2-40B4-BE49-F238E27FC236}">
                  <a16:creationId xmlns:a16="http://schemas.microsoft.com/office/drawing/2014/main" id="{AB8CE49F-5A44-AD47-DBF4-50115B4CA0C3}"/>
                </a:ext>
              </a:extLst>
            </p:cNvPr>
            <p:cNvGrpSpPr/>
            <p:nvPr/>
          </p:nvGrpSpPr>
          <p:grpSpPr>
            <a:xfrm>
              <a:off x="6926507" y="2679904"/>
              <a:ext cx="123456" cy="123456"/>
              <a:chOff x="4049011" y="2915536"/>
              <a:chExt cx="123456" cy="123456"/>
            </a:xfrm>
          </p:grpSpPr>
          <p:cxnSp>
            <p:nvCxnSpPr>
              <p:cNvPr id="392" name="Straight Connector 391">
                <a:extLst>
                  <a:ext uri="{FF2B5EF4-FFF2-40B4-BE49-F238E27FC236}">
                    <a16:creationId xmlns:a16="http://schemas.microsoft.com/office/drawing/2014/main" id="{ACABD14B-F602-A0DF-4DF5-66ED1069DCD0}"/>
                  </a:ext>
                </a:extLst>
              </p:cNvPr>
              <p:cNvCxnSpPr>
                <a:cxnSpLocks/>
              </p:cNvCxnSpPr>
              <p:nvPr/>
            </p:nvCxnSpPr>
            <p:spPr bwMode="auto">
              <a:xfrm>
                <a:off x="4110739" y="2915536"/>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E73E8D69-9970-8C31-8DD6-AB4BE0C7F40E}"/>
                  </a:ext>
                </a:extLst>
              </p:cNvPr>
              <p:cNvCxnSpPr>
                <a:cxnSpLocks/>
              </p:cNvCxnSpPr>
              <p:nvPr/>
            </p:nvCxnSpPr>
            <p:spPr bwMode="auto">
              <a:xfrm rot="16200000">
                <a:off x="4110739" y="2915537"/>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394" name="Group 393">
              <a:extLst>
                <a:ext uri="{FF2B5EF4-FFF2-40B4-BE49-F238E27FC236}">
                  <a16:creationId xmlns:a16="http://schemas.microsoft.com/office/drawing/2014/main" id="{B9EB156A-EFD7-0719-FCB7-821945F469AC}"/>
                </a:ext>
              </a:extLst>
            </p:cNvPr>
            <p:cNvGrpSpPr/>
            <p:nvPr/>
          </p:nvGrpSpPr>
          <p:grpSpPr>
            <a:xfrm>
              <a:off x="6891582" y="2679904"/>
              <a:ext cx="123456" cy="123456"/>
              <a:chOff x="4049011" y="2915536"/>
              <a:chExt cx="123456" cy="123456"/>
            </a:xfrm>
          </p:grpSpPr>
          <p:cxnSp>
            <p:nvCxnSpPr>
              <p:cNvPr id="395" name="Straight Connector 394">
                <a:extLst>
                  <a:ext uri="{FF2B5EF4-FFF2-40B4-BE49-F238E27FC236}">
                    <a16:creationId xmlns:a16="http://schemas.microsoft.com/office/drawing/2014/main" id="{39F27F04-134D-359D-3772-E756232E5E6B}"/>
                  </a:ext>
                </a:extLst>
              </p:cNvPr>
              <p:cNvCxnSpPr>
                <a:cxnSpLocks/>
              </p:cNvCxnSpPr>
              <p:nvPr/>
            </p:nvCxnSpPr>
            <p:spPr bwMode="auto">
              <a:xfrm>
                <a:off x="4110739" y="2915536"/>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158B44A5-71EB-B2A9-4307-E2540A098664}"/>
                  </a:ext>
                </a:extLst>
              </p:cNvPr>
              <p:cNvCxnSpPr>
                <a:cxnSpLocks/>
              </p:cNvCxnSpPr>
              <p:nvPr/>
            </p:nvCxnSpPr>
            <p:spPr bwMode="auto">
              <a:xfrm rot="16200000">
                <a:off x="4110739" y="2915537"/>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397" name="Group 396">
              <a:extLst>
                <a:ext uri="{FF2B5EF4-FFF2-40B4-BE49-F238E27FC236}">
                  <a16:creationId xmlns:a16="http://schemas.microsoft.com/office/drawing/2014/main" id="{A445CBAD-704B-1BA2-5A5B-00AE47A30FEC}"/>
                </a:ext>
              </a:extLst>
            </p:cNvPr>
            <p:cNvGrpSpPr/>
            <p:nvPr/>
          </p:nvGrpSpPr>
          <p:grpSpPr>
            <a:xfrm>
              <a:off x="6869357" y="2679904"/>
              <a:ext cx="123456" cy="123456"/>
              <a:chOff x="4049011" y="2915536"/>
              <a:chExt cx="123456" cy="123456"/>
            </a:xfrm>
          </p:grpSpPr>
          <p:cxnSp>
            <p:nvCxnSpPr>
              <p:cNvPr id="398" name="Straight Connector 397">
                <a:extLst>
                  <a:ext uri="{FF2B5EF4-FFF2-40B4-BE49-F238E27FC236}">
                    <a16:creationId xmlns:a16="http://schemas.microsoft.com/office/drawing/2014/main" id="{64F1440A-9E44-490D-8993-4E29E2720580}"/>
                  </a:ext>
                </a:extLst>
              </p:cNvPr>
              <p:cNvCxnSpPr>
                <a:cxnSpLocks/>
              </p:cNvCxnSpPr>
              <p:nvPr/>
            </p:nvCxnSpPr>
            <p:spPr bwMode="auto">
              <a:xfrm>
                <a:off x="4110739" y="2915536"/>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E409D06E-4C57-0506-AE69-A842453B05C0}"/>
                  </a:ext>
                </a:extLst>
              </p:cNvPr>
              <p:cNvCxnSpPr>
                <a:cxnSpLocks/>
              </p:cNvCxnSpPr>
              <p:nvPr/>
            </p:nvCxnSpPr>
            <p:spPr bwMode="auto">
              <a:xfrm rot="16200000">
                <a:off x="4110739" y="2915537"/>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400" name="Group 399">
              <a:extLst>
                <a:ext uri="{FF2B5EF4-FFF2-40B4-BE49-F238E27FC236}">
                  <a16:creationId xmlns:a16="http://schemas.microsoft.com/office/drawing/2014/main" id="{A400BA62-5581-F48D-654B-2E7FDC085F3B}"/>
                </a:ext>
              </a:extLst>
            </p:cNvPr>
            <p:cNvGrpSpPr/>
            <p:nvPr/>
          </p:nvGrpSpPr>
          <p:grpSpPr>
            <a:xfrm>
              <a:off x="6837607" y="2679904"/>
              <a:ext cx="123456" cy="123456"/>
              <a:chOff x="4049011" y="2915536"/>
              <a:chExt cx="123456" cy="123456"/>
            </a:xfrm>
          </p:grpSpPr>
          <p:cxnSp>
            <p:nvCxnSpPr>
              <p:cNvPr id="401" name="Straight Connector 400">
                <a:extLst>
                  <a:ext uri="{FF2B5EF4-FFF2-40B4-BE49-F238E27FC236}">
                    <a16:creationId xmlns:a16="http://schemas.microsoft.com/office/drawing/2014/main" id="{05699521-2677-CE0B-2807-BB14EB6CC892}"/>
                  </a:ext>
                </a:extLst>
              </p:cNvPr>
              <p:cNvCxnSpPr>
                <a:cxnSpLocks/>
              </p:cNvCxnSpPr>
              <p:nvPr/>
            </p:nvCxnSpPr>
            <p:spPr bwMode="auto">
              <a:xfrm>
                <a:off x="4110739" y="2915536"/>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52A7B23C-133C-A778-47C2-CBB7EDDC64E1}"/>
                  </a:ext>
                </a:extLst>
              </p:cNvPr>
              <p:cNvCxnSpPr>
                <a:cxnSpLocks/>
              </p:cNvCxnSpPr>
              <p:nvPr/>
            </p:nvCxnSpPr>
            <p:spPr bwMode="auto">
              <a:xfrm rot="16200000">
                <a:off x="4110739" y="2915537"/>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403" name="Group 402">
              <a:extLst>
                <a:ext uri="{FF2B5EF4-FFF2-40B4-BE49-F238E27FC236}">
                  <a16:creationId xmlns:a16="http://schemas.microsoft.com/office/drawing/2014/main" id="{27559522-062C-A30E-920F-B2752C4E0067}"/>
                </a:ext>
              </a:extLst>
            </p:cNvPr>
            <p:cNvGrpSpPr/>
            <p:nvPr/>
          </p:nvGrpSpPr>
          <p:grpSpPr>
            <a:xfrm>
              <a:off x="6797798" y="2579346"/>
              <a:ext cx="123456" cy="123456"/>
              <a:chOff x="4049011" y="2915536"/>
              <a:chExt cx="123456" cy="123456"/>
            </a:xfrm>
          </p:grpSpPr>
          <p:cxnSp>
            <p:nvCxnSpPr>
              <p:cNvPr id="404" name="Straight Connector 403">
                <a:extLst>
                  <a:ext uri="{FF2B5EF4-FFF2-40B4-BE49-F238E27FC236}">
                    <a16:creationId xmlns:a16="http://schemas.microsoft.com/office/drawing/2014/main" id="{DA4E1690-5392-E6CD-3191-D3209CF4D119}"/>
                  </a:ext>
                </a:extLst>
              </p:cNvPr>
              <p:cNvCxnSpPr>
                <a:cxnSpLocks/>
              </p:cNvCxnSpPr>
              <p:nvPr/>
            </p:nvCxnSpPr>
            <p:spPr bwMode="auto">
              <a:xfrm>
                <a:off x="4110739" y="2915536"/>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998497E6-F7B9-BD9B-0916-0156E4F1C9F2}"/>
                  </a:ext>
                </a:extLst>
              </p:cNvPr>
              <p:cNvCxnSpPr>
                <a:cxnSpLocks/>
              </p:cNvCxnSpPr>
              <p:nvPr/>
            </p:nvCxnSpPr>
            <p:spPr bwMode="auto">
              <a:xfrm rot="16200000">
                <a:off x="4110739" y="2915537"/>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406" name="Group 405">
              <a:extLst>
                <a:ext uri="{FF2B5EF4-FFF2-40B4-BE49-F238E27FC236}">
                  <a16:creationId xmlns:a16="http://schemas.microsoft.com/office/drawing/2014/main" id="{A06D937B-C98D-B4D3-3C5E-B9C41A56454A}"/>
                </a:ext>
              </a:extLst>
            </p:cNvPr>
            <p:cNvGrpSpPr/>
            <p:nvPr/>
          </p:nvGrpSpPr>
          <p:grpSpPr>
            <a:xfrm>
              <a:off x="6788273" y="2579346"/>
              <a:ext cx="123456" cy="123456"/>
              <a:chOff x="4049011" y="2915536"/>
              <a:chExt cx="123456" cy="123456"/>
            </a:xfrm>
          </p:grpSpPr>
          <p:cxnSp>
            <p:nvCxnSpPr>
              <p:cNvPr id="407" name="Straight Connector 406">
                <a:extLst>
                  <a:ext uri="{FF2B5EF4-FFF2-40B4-BE49-F238E27FC236}">
                    <a16:creationId xmlns:a16="http://schemas.microsoft.com/office/drawing/2014/main" id="{CD61041C-06BB-369A-AA3A-55B07DB89F11}"/>
                  </a:ext>
                </a:extLst>
              </p:cNvPr>
              <p:cNvCxnSpPr>
                <a:cxnSpLocks/>
              </p:cNvCxnSpPr>
              <p:nvPr/>
            </p:nvCxnSpPr>
            <p:spPr bwMode="auto">
              <a:xfrm>
                <a:off x="4110739" y="2915536"/>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46DAF812-FE66-98F0-E4FE-F52600361858}"/>
                  </a:ext>
                </a:extLst>
              </p:cNvPr>
              <p:cNvCxnSpPr>
                <a:cxnSpLocks/>
              </p:cNvCxnSpPr>
              <p:nvPr/>
            </p:nvCxnSpPr>
            <p:spPr bwMode="auto">
              <a:xfrm rot="16200000">
                <a:off x="4110739" y="2915537"/>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409" name="Group 408">
              <a:extLst>
                <a:ext uri="{FF2B5EF4-FFF2-40B4-BE49-F238E27FC236}">
                  <a16:creationId xmlns:a16="http://schemas.microsoft.com/office/drawing/2014/main" id="{B50F0D20-3D19-8C00-E8DF-B0B12FEC257A}"/>
                </a:ext>
              </a:extLst>
            </p:cNvPr>
            <p:cNvGrpSpPr/>
            <p:nvPr/>
          </p:nvGrpSpPr>
          <p:grpSpPr>
            <a:xfrm>
              <a:off x="6750173" y="2530827"/>
              <a:ext cx="123456" cy="123456"/>
              <a:chOff x="4049011" y="2915536"/>
              <a:chExt cx="123456" cy="123456"/>
            </a:xfrm>
          </p:grpSpPr>
          <p:cxnSp>
            <p:nvCxnSpPr>
              <p:cNvPr id="410" name="Straight Connector 409">
                <a:extLst>
                  <a:ext uri="{FF2B5EF4-FFF2-40B4-BE49-F238E27FC236}">
                    <a16:creationId xmlns:a16="http://schemas.microsoft.com/office/drawing/2014/main" id="{D35DB6B7-9433-CD49-4702-B7043358270A}"/>
                  </a:ext>
                </a:extLst>
              </p:cNvPr>
              <p:cNvCxnSpPr>
                <a:cxnSpLocks/>
              </p:cNvCxnSpPr>
              <p:nvPr/>
            </p:nvCxnSpPr>
            <p:spPr bwMode="auto">
              <a:xfrm>
                <a:off x="4110739" y="2915536"/>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97D55A92-8D2D-8EF9-3CF6-5FCFE2476F31}"/>
                  </a:ext>
                </a:extLst>
              </p:cNvPr>
              <p:cNvCxnSpPr>
                <a:cxnSpLocks/>
              </p:cNvCxnSpPr>
              <p:nvPr/>
            </p:nvCxnSpPr>
            <p:spPr bwMode="auto">
              <a:xfrm rot="16200000">
                <a:off x="4110739" y="2915537"/>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412" name="Group 411">
              <a:extLst>
                <a:ext uri="{FF2B5EF4-FFF2-40B4-BE49-F238E27FC236}">
                  <a16:creationId xmlns:a16="http://schemas.microsoft.com/office/drawing/2014/main" id="{4411E753-68AB-B8DB-6DAA-1E115E4BE496}"/>
                </a:ext>
              </a:extLst>
            </p:cNvPr>
            <p:cNvGrpSpPr/>
            <p:nvPr/>
          </p:nvGrpSpPr>
          <p:grpSpPr>
            <a:xfrm>
              <a:off x="6726545" y="2530827"/>
              <a:ext cx="123456" cy="123456"/>
              <a:chOff x="4049011" y="2915536"/>
              <a:chExt cx="123456" cy="123456"/>
            </a:xfrm>
          </p:grpSpPr>
          <p:cxnSp>
            <p:nvCxnSpPr>
              <p:cNvPr id="413" name="Straight Connector 412">
                <a:extLst>
                  <a:ext uri="{FF2B5EF4-FFF2-40B4-BE49-F238E27FC236}">
                    <a16:creationId xmlns:a16="http://schemas.microsoft.com/office/drawing/2014/main" id="{E74C6919-82BF-7FCD-5CEE-92539BE7AAFB}"/>
                  </a:ext>
                </a:extLst>
              </p:cNvPr>
              <p:cNvCxnSpPr>
                <a:cxnSpLocks/>
              </p:cNvCxnSpPr>
              <p:nvPr/>
            </p:nvCxnSpPr>
            <p:spPr bwMode="auto">
              <a:xfrm>
                <a:off x="4110739" y="2915536"/>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2E688A91-83DE-03E1-CC9A-46F3DE54014B}"/>
                  </a:ext>
                </a:extLst>
              </p:cNvPr>
              <p:cNvCxnSpPr>
                <a:cxnSpLocks/>
              </p:cNvCxnSpPr>
              <p:nvPr/>
            </p:nvCxnSpPr>
            <p:spPr bwMode="auto">
              <a:xfrm rot="16200000">
                <a:off x="4110739" y="2915537"/>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415" name="Group 414">
              <a:extLst>
                <a:ext uri="{FF2B5EF4-FFF2-40B4-BE49-F238E27FC236}">
                  <a16:creationId xmlns:a16="http://schemas.microsoft.com/office/drawing/2014/main" id="{1503E09C-3662-41AD-2403-220B9F4569D0}"/>
                </a:ext>
              </a:extLst>
            </p:cNvPr>
            <p:cNvGrpSpPr/>
            <p:nvPr/>
          </p:nvGrpSpPr>
          <p:grpSpPr>
            <a:xfrm>
              <a:off x="6678920" y="2497341"/>
              <a:ext cx="123456" cy="123456"/>
              <a:chOff x="4049011" y="2915536"/>
              <a:chExt cx="123456" cy="123456"/>
            </a:xfrm>
          </p:grpSpPr>
          <p:cxnSp>
            <p:nvCxnSpPr>
              <p:cNvPr id="416" name="Straight Connector 415">
                <a:extLst>
                  <a:ext uri="{FF2B5EF4-FFF2-40B4-BE49-F238E27FC236}">
                    <a16:creationId xmlns:a16="http://schemas.microsoft.com/office/drawing/2014/main" id="{C94C77DB-DAA9-61E1-00C1-0EE6083E7747}"/>
                  </a:ext>
                </a:extLst>
              </p:cNvPr>
              <p:cNvCxnSpPr>
                <a:cxnSpLocks/>
              </p:cNvCxnSpPr>
              <p:nvPr/>
            </p:nvCxnSpPr>
            <p:spPr bwMode="auto">
              <a:xfrm>
                <a:off x="4110739" y="2915536"/>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801ACF13-0473-CC8F-D73A-0735D4324D09}"/>
                  </a:ext>
                </a:extLst>
              </p:cNvPr>
              <p:cNvCxnSpPr>
                <a:cxnSpLocks/>
              </p:cNvCxnSpPr>
              <p:nvPr/>
            </p:nvCxnSpPr>
            <p:spPr bwMode="auto">
              <a:xfrm rot="16200000">
                <a:off x="4110739" y="2915537"/>
                <a:ext cx="0" cy="123456"/>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spTree>
    <p:extLst>
      <p:ext uri="{BB962C8B-B14F-4D97-AF65-F5344CB8AC3E}">
        <p14:creationId xmlns:p14="http://schemas.microsoft.com/office/powerpoint/2010/main" val="26792481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544BD-29B3-CA3B-08C1-25C6C2827F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0C2228-970D-6F2A-A0F9-56C04D3602AE}"/>
              </a:ext>
            </a:extLst>
          </p:cNvPr>
          <p:cNvSpPr>
            <a:spLocks noGrp="1"/>
          </p:cNvSpPr>
          <p:nvPr>
            <p:ph type="title"/>
          </p:nvPr>
        </p:nvSpPr>
        <p:spPr/>
        <p:txBody>
          <a:bodyPr/>
          <a:lstStyle/>
          <a:p>
            <a:r>
              <a:rPr lang="en-US" dirty="0"/>
              <a:t>ECOG-ACRIN-E3A06: Lenalidomide vs Observation in SMM</a:t>
            </a:r>
          </a:p>
        </p:txBody>
      </p:sp>
      <p:sp>
        <p:nvSpPr>
          <p:cNvPr id="7" name="Content Placeholder 6">
            <a:extLst>
              <a:ext uri="{FF2B5EF4-FFF2-40B4-BE49-F238E27FC236}">
                <a16:creationId xmlns:a16="http://schemas.microsoft.com/office/drawing/2014/main" id="{9055E3D2-577B-4EF4-5690-2A492FE7E282}"/>
              </a:ext>
            </a:extLst>
          </p:cNvPr>
          <p:cNvSpPr>
            <a:spLocks noGrp="1"/>
          </p:cNvSpPr>
          <p:nvPr>
            <p:ph idx="1"/>
          </p:nvPr>
        </p:nvSpPr>
        <p:spPr/>
        <p:txBody>
          <a:bodyPr/>
          <a:lstStyle/>
          <a:p>
            <a:r>
              <a:rPr lang="en-US" altLang="en-US" sz="2000" kern="0" dirty="0">
                <a:solidFill>
                  <a:srgbClr val="000000"/>
                </a:solidFill>
                <a:latin typeface="+mn-lt"/>
              </a:rPr>
              <a:t>Randomized phase II/III trial</a:t>
            </a:r>
          </a:p>
          <a:p>
            <a:endParaRPr lang="en-US" altLang="en-US" sz="2000" kern="0" dirty="0">
              <a:solidFill>
                <a:srgbClr val="000000"/>
              </a:solidFill>
              <a:latin typeface="+mn-lt"/>
            </a:endParaRPr>
          </a:p>
          <a:p>
            <a:endParaRPr lang="en-US" altLang="en-US" sz="2000" kern="0" dirty="0">
              <a:solidFill>
                <a:srgbClr val="000000"/>
              </a:solidFill>
              <a:latin typeface="+mn-lt"/>
            </a:endParaRPr>
          </a:p>
          <a:p>
            <a:endParaRPr lang="en-US" altLang="en-US" sz="2000" kern="0" dirty="0">
              <a:solidFill>
                <a:srgbClr val="000000"/>
              </a:solidFill>
              <a:latin typeface="+mn-lt"/>
            </a:endParaRPr>
          </a:p>
          <a:p>
            <a:endParaRPr lang="en-US" altLang="en-US" sz="2000" kern="0" dirty="0">
              <a:solidFill>
                <a:srgbClr val="000000"/>
              </a:solidFill>
              <a:latin typeface="+mn-lt"/>
            </a:endParaRPr>
          </a:p>
          <a:p>
            <a:endParaRPr lang="en-US" altLang="en-US" sz="2000" kern="0" dirty="0">
              <a:solidFill>
                <a:srgbClr val="000000"/>
              </a:solidFill>
              <a:latin typeface="+mn-lt"/>
            </a:endParaRPr>
          </a:p>
          <a:p>
            <a:endParaRPr lang="en-US" altLang="en-US" sz="900" kern="0" dirty="0">
              <a:solidFill>
                <a:srgbClr val="000000"/>
              </a:solidFill>
              <a:latin typeface="+mn-lt"/>
            </a:endParaRPr>
          </a:p>
          <a:p>
            <a:pPr lvl="0" fontAlgn="base">
              <a:spcBef>
                <a:spcPts val="600"/>
              </a:spcBef>
              <a:buClr>
                <a:srgbClr val="000000"/>
              </a:buClr>
              <a:defRPr/>
            </a:pPr>
            <a:endParaRPr lang="en-US" sz="2000" b="1" dirty="0">
              <a:solidFill>
                <a:srgbClr val="000000"/>
              </a:solidFill>
              <a:latin typeface="+mn-lt"/>
            </a:endParaRPr>
          </a:p>
          <a:p>
            <a:pPr lvl="0" fontAlgn="base">
              <a:spcBef>
                <a:spcPts val="600"/>
              </a:spcBef>
              <a:buClr>
                <a:srgbClr val="000000"/>
              </a:buClr>
              <a:defRPr/>
            </a:pPr>
            <a:r>
              <a:rPr lang="en-US" sz="2000" b="1" dirty="0">
                <a:solidFill>
                  <a:srgbClr val="000000"/>
                </a:solidFill>
                <a:latin typeface="+mn-lt"/>
              </a:rPr>
              <a:t>Primary endpoint: </a:t>
            </a:r>
            <a:r>
              <a:rPr lang="en-US" sz="2000" dirty="0">
                <a:solidFill>
                  <a:srgbClr val="000000"/>
                </a:solidFill>
                <a:latin typeface="+mn-lt"/>
              </a:rPr>
              <a:t>PFS</a:t>
            </a:r>
            <a:endParaRPr lang="en-US" sz="2000" baseline="30000" dirty="0">
              <a:solidFill>
                <a:srgbClr val="000000"/>
              </a:solidFill>
              <a:latin typeface="+mn-lt"/>
            </a:endParaRPr>
          </a:p>
          <a:p>
            <a:pPr lvl="0" fontAlgn="base">
              <a:spcBef>
                <a:spcPts val="600"/>
              </a:spcBef>
              <a:buClr>
                <a:srgbClr val="000000"/>
              </a:buClr>
              <a:defRPr/>
            </a:pPr>
            <a:r>
              <a:rPr lang="en-US" sz="2000" b="1" dirty="0">
                <a:solidFill>
                  <a:srgbClr val="000000"/>
                </a:solidFill>
                <a:latin typeface="+mn-lt"/>
              </a:rPr>
              <a:t>Secondary endpoints: </a:t>
            </a:r>
            <a:r>
              <a:rPr lang="en-US" sz="2000" dirty="0">
                <a:solidFill>
                  <a:srgbClr val="000000"/>
                </a:solidFill>
                <a:latin typeface="+mn-lt"/>
              </a:rPr>
              <a:t>OS, ORR, QoL, safety</a:t>
            </a:r>
            <a:endParaRPr lang="en-US" altLang="en-US" sz="2000" kern="0" dirty="0">
              <a:solidFill>
                <a:srgbClr val="000000"/>
              </a:solidFill>
              <a:latin typeface="+mn-lt"/>
            </a:endParaRPr>
          </a:p>
          <a:p>
            <a:endParaRPr lang="en-US" sz="2000" dirty="0">
              <a:latin typeface="+mn-lt"/>
            </a:endParaRPr>
          </a:p>
        </p:txBody>
      </p:sp>
      <p:sp>
        <p:nvSpPr>
          <p:cNvPr id="4" name="Content Placeholder 3">
            <a:extLst>
              <a:ext uri="{FF2B5EF4-FFF2-40B4-BE49-F238E27FC236}">
                <a16:creationId xmlns:a16="http://schemas.microsoft.com/office/drawing/2014/main" id="{F6A66C86-450E-6AB1-2E4A-8E9F3C82A01A}"/>
              </a:ext>
            </a:extLst>
          </p:cNvPr>
          <p:cNvSpPr>
            <a:spLocks noGrp="1"/>
          </p:cNvSpPr>
          <p:nvPr>
            <p:ph sz="quarter" idx="10"/>
          </p:nvPr>
        </p:nvSpPr>
        <p:spPr/>
        <p:txBody>
          <a:bodyPr/>
          <a:lstStyle/>
          <a:p>
            <a:pPr algn="ctr"/>
            <a:r>
              <a:rPr lang="pt-BR" dirty="0"/>
              <a:t>Lonial. ASCO 2019. Abstr 8001. Lonial. JCO. 2020;38:1126.</a:t>
            </a:r>
          </a:p>
        </p:txBody>
      </p:sp>
      <p:sp>
        <p:nvSpPr>
          <p:cNvPr id="5" name="Text Box 45">
            <a:extLst>
              <a:ext uri="{FF2B5EF4-FFF2-40B4-BE49-F238E27FC236}">
                <a16:creationId xmlns:a16="http://schemas.microsoft.com/office/drawing/2014/main" id="{EFE46A76-0608-E278-9FFB-54639B9DD62B}"/>
              </a:ext>
            </a:extLst>
          </p:cNvPr>
          <p:cNvSpPr txBox="1">
            <a:spLocks noChangeArrowheads="1"/>
          </p:cNvSpPr>
          <p:nvPr/>
        </p:nvSpPr>
        <p:spPr bwMode="auto">
          <a:xfrm>
            <a:off x="109252" y="2339202"/>
            <a:ext cx="2262887"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Patients with intermediate- or high-risk smoldering myeloma within 5 yr;</a:t>
            </a:r>
            <a:br>
              <a:rPr kumimoji="0" lang="en-US" alt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alt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(N = 182)</a:t>
            </a:r>
          </a:p>
        </p:txBody>
      </p:sp>
      <p:sp>
        <p:nvSpPr>
          <p:cNvPr id="14" name="Line 54">
            <a:extLst>
              <a:ext uri="{FF2B5EF4-FFF2-40B4-BE49-F238E27FC236}">
                <a16:creationId xmlns:a16="http://schemas.microsoft.com/office/drawing/2014/main" id="{2D57722F-DB27-F346-341D-9E45C876D84A}"/>
              </a:ext>
            </a:extLst>
          </p:cNvPr>
          <p:cNvSpPr>
            <a:spLocks noChangeShapeType="1"/>
          </p:cNvSpPr>
          <p:nvPr/>
        </p:nvSpPr>
        <p:spPr bwMode="auto">
          <a:xfrm flipV="1">
            <a:off x="2245534" y="2808139"/>
            <a:ext cx="622300" cy="34766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Line 54">
            <a:extLst>
              <a:ext uri="{FF2B5EF4-FFF2-40B4-BE49-F238E27FC236}">
                <a16:creationId xmlns:a16="http://schemas.microsoft.com/office/drawing/2014/main" id="{E1303B7E-3A0F-D850-761E-0DCA0A44C7B7}"/>
              </a:ext>
            </a:extLst>
          </p:cNvPr>
          <p:cNvSpPr>
            <a:spLocks noChangeShapeType="1"/>
          </p:cNvSpPr>
          <p:nvPr/>
        </p:nvSpPr>
        <p:spPr bwMode="auto">
          <a:xfrm>
            <a:off x="2229646" y="3156899"/>
            <a:ext cx="622300" cy="545301"/>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 name="Rectangle 49">
            <a:extLst>
              <a:ext uri="{FF2B5EF4-FFF2-40B4-BE49-F238E27FC236}">
                <a16:creationId xmlns:a16="http://schemas.microsoft.com/office/drawing/2014/main" id="{8F65795D-0221-AAE9-EB7A-FABDC819DE94}"/>
              </a:ext>
            </a:extLst>
          </p:cNvPr>
          <p:cNvSpPr>
            <a:spLocks noChangeArrowheads="1"/>
          </p:cNvSpPr>
          <p:nvPr/>
        </p:nvSpPr>
        <p:spPr bwMode="auto">
          <a:xfrm>
            <a:off x="2963128" y="2374778"/>
            <a:ext cx="1571648" cy="937539"/>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Lenalidomide</a:t>
            </a:r>
            <a:r>
              <a:rPr kumimoji="0" lang="en-US" altLang="en-US" sz="1400" b="0"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 until PD or toxicity</a:t>
            </a:r>
          </a:p>
        </p:txBody>
      </p:sp>
      <p:sp>
        <p:nvSpPr>
          <p:cNvPr id="8" name="Rectangle 50">
            <a:extLst>
              <a:ext uri="{FF2B5EF4-FFF2-40B4-BE49-F238E27FC236}">
                <a16:creationId xmlns:a16="http://schemas.microsoft.com/office/drawing/2014/main" id="{4A004CB2-3D89-DC9D-7242-6098DF59FFF6}"/>
              </a:ext>
            </a:extLst>
          </p:cNvPr>
          <p:cNvSpPr>
            <a:spLocks noChangeArrowheads="1"/>
          </p:cNvSpPr>
          <p:nvPr/>
        </p:nvSpPr>
        <p:spPr bwMode="auto">
          <a:xfrm>
            <a:off x="2963127" y="3429000"/>
            <a:ext cx="1571647" cy="937538"/>
          </a:xfrm>
          <a:prstGeom prst="rect">
            <a:avLst/>
          </a:prstGeom>
          <a:solidFill>
            <a:schemeClr val="bg1">
              <a:lumMod val="50000"/>
            </a:schemeClr>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Observation</a:t>
            </a:r>
          </a:p>
        </p:txBody>
      </p:sp>
      <p:sp>
        <p:nvSpPr>
          <p:cNvPr id="9" name="TextBox 8">
            <a:extLst>
              <a:ext uri="{FF2B5EF4-FFF2-40B4-BE49-F238E27FC236}">
                <a16:creationId xmlns:a16="http://schemas.microsoft.com/office/drawing/2014/main" id="{B72EB740-9228-0431-DB2A-B83AA4D63CA7}"/>
              </a:ext>
            </a:extLst>
          </p:cNvPr>
          <p:cNvSpPr txBox="1"/>
          <p:nvPr/>
        </p:nvSpPr>
        <p:spPr>
          <a:xfrm rot="16200000">
            <a:off x="5385927" y="2112131"/>
            <a:ext cx="2028536" cy="240146"/>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PFS (%)</a:t>
            </a:r>
          </a:p>
        </p:txBody>
      </p:sp>
      <p:grpSp>
        <p:nvGrpSpPr>
          <p:cNvPr id="10" name="Group 9">
            <a:extLst>
              <a:ext uri="{FF2B5EF4-FFF2-40B4-BE49-F238E27FC236}">
                <a16:creationId xmlns:a16="http://schemas.microsoft.com/office/drawing/2014/main" id="{65F98C81-EACF-C902-6C4B-9C59A1D48CE9}"/>
              </a:ext>
            </a:extLst>
          </p:cNvPr>
          <p:cNvGrpSpPr/>
          <p:nvPr/>
        </p:nvGrpSpPr>
        <p:grpSpPr>
          <a:xfrm>
            <a:off x="6449129" y="1282344"/>
            <a:ext cx="420219" cy="1821542"/>
            <a:chOff x="5759597" y="1782329"/>
            <a:chExt cx="420219" cy="3356525"/>
          </a:xfrm>
        </p:grpSpPr>
        <p:sp>
          <p:nvSpPr>
            <p:cNvPr id="11" name="TextBox 10">
              <a:extLst>
                <a:ext uri="{FF2B5EF4-FFF2-40B4-BE49-F238E27FC236}">
                  <a16:creationId xmlns:a16="http://schemas.microsoft.com/office/drawing/2014/main" id="{7203A2FA-62E8-AC59-0D8D-2C10D4ACD5E9}"/>
                </a:ext>
              </a:extLst>
            </p:cNvPr>
            <p:cNvSpPr txBox="1"/>
            <p:nvPr/>
          </p:nvSpPr>
          <p:spPr>
            <a:xfrm>
              <a:off x="5759597" y="1782329"/>
              <a:ext cx="420219" cy="240146"/>
            </a:xfrm>
            <a:prstGeom prst="rect">
              <a:avLst/>
            </a:prstGeom>
          </p:spPr>
          <p:txBody>
            <a:bodyPr vert="horz" wrap="none" lIns="0" tIns="0" rIns="0" bIns="0"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mn-cs"/>
                </a:rPr>
                <a:t>100</a:t>
              </a:r>
            </a:p>
          </p:txBody>
        </p:sp>
        <p:sp>
          <p:nvSpPr>
            <p:cNvPr id="12" name="TextBox 11">
              <a:extLst>
                <a:ext uri="{FF2B5EF4-FFF2-40B4-BE49-F238E27FC236}">
                  <a16:creationId xmlns:a16="http://schemas.microsoft.com/office/drawing/2014/main" id="{342BC839-5FD3-121C-A000-C1F25E090133}"/>
                </a:ext>
              </a:extLst>
            </p:cNvPr>
            <p:cNvSpPr txBox="1"/>
            <p:nvPr/>
          </p:nvSpPr>
          <p:spPr>
            <a:xfrm>
              <a:off x="5759597" y="2401667"/>
              <a:ext cx="420219" cy="240146"/>
            </a:xfrm>
            <a:prstGeom prst="rect">
              <a:avLst/>
            </a:prstGeom>
          </p:spPr>
          <p:txBody>
            <a:bodyPr vert="horz" wrap="none" lIns="0" tIns="0" rIns="0" bIns="0"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mn-cs"/>
                </a:rPr>
                <a:t>80</a:t>
              </a:r>
            </a:p>
          </p:txBody>
        </p:sp>
        <p:sp>
          <p:nvSpPr>
            <p:cNvPr id="15" name="TextBox 14">
              <a:extLst>
                <a:ext uri="{FF2B5EF4-FFF2-40B4-BE49-F238E27FC236}">
                  <a16:creationId xmlns:a16="http://schemas.microsoft.com/office/drawing/2014/main" id="{7073E855-EC03-BCB7-7FF1-8D67B3CEA655}"/>
                </a:ext>
              </a:extLst>
            </p:cNvPr>
            <p:cNvSpPr txBox="1"/>
            <p:nvPr/>
          </p:nvSpPr>
          <p:spPr>
            <a:xfrm>
              <a:off x="5759597" y="3024180"/>
              <a:ext cx="420219" cy="240146"/>
            </a:xfrm>
            <a:prstGeom prst="rect">
              <a:avLst/>
            </a:prstGeom>
          </p:spPr>
          <p:txBody>
            <a:bodyPr vert="horz" wrap="none" lIns="0" tIns="0" rIns="0" bIns="0"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mn-cs"/>
                </a:rPr>
                <a:t>60</a:t>
              </a:r>
            </a:p>
          </p:txBody>
        </p:sp>
        <p:sp>
          <p:nvSpPr>
            <p:cNvPr id="16" name="TextBox 15">
              <a:extLst>
                <a:ext uri="{FF2B5EF4-FFF2-40B4-BE49-F238E27FC236}">
                  <a16:creationId xmlns:a16="http://schemas.microsoft.com/office/drawing/2014/main" id="{7FB7BB35-5B18-D043-DD7D-CBAA50DB31CF}"/>
                </a:ext>
              </a:extLst>
            </p:cNvPr>
            <p:cNvSpPr txBox="1"/>
            <p:nvPr/>
          </p:nvSpPr>
          <p:spPr>
            <a:xfrm>
              <a:off x="5759597" y="3643518"/>
              <a:ext cx="420219" cy="240146"/>
            </a:xfrm>
            <a:prstGeom prst="rect">
              <a:avLst/>
            </a:prstGeom>
          </p:spPr>
          <p:txBody>
            <a:bodyPr vert="horz" wrap="none" lIns="0" tIns="0" rIns="0" bIns="0"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mn-cs"/>
                </a:rPr>
                <a:t>40</a:t>
              </a:r>
            </a:p>
          </p:txBody>
        </p:sp>
        <p:sp>
          <p:nvSpPr>
            <p:cNvPr id="17" name="TextBox 16">
              <a:extLst>
                <a:ext uri="{FF2B5EF4-FFF2-40B4-BE49-F238E27FC236}">
                  <a16:creationId xmlns:a16="http://schemas.microsoft.com/office/drawing/2014/main" id="{26900339-3664-9995-B19E-5B2835B6CAF9}"/>
                </a:ext>
              </a:extLst>
            </p:cNvPr>
            <p:cNvSpPr txBox="1"/>
            <p:nvPr/>
          </p:nvSpPr>
          <p:spPr>
            <a:xfrm>
              <a:off x="5759597" y="4279370"/>
              <a:ext cx="420219" cy="240146"/>
            </a:xfrm>
            <a:prstGeom prst="rect">
              <a:avLst/>
            </a:prstGeom>
          </p:spPr>
          <p:txBody>
            <a:bodyPr vert="horz" wrap="none" lIns="0" tIns="0" rIns="0" bIns="0"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mn-cs"/>
                </a:rPr>
                <a:t>20</a:t>
              </a:r>
            </a:p>
          </p:txBody>
        </p:sp>
        <p:sp>
          <p:nvSpPr>
            <p:cNvPr id="18" name="TextBox 17">
              <a:extLst>
                <a:ext uri="{FF2B5EF4-FFF2-40B4-BE49-F238E27FC236}">
                  <a16:creationId xmlns:a16="http://schemas.microsoft.com/office/drawing/2014/main" id="{532B420E-D329-EDCE-01B5-7AA77ADB184D}"/>
                </a:ext>
              </a:extLst>
            </p:cNvPr>
            <p:cNvSpPr txBox="1"/>
            <p:nvPr/>
          </p:nvSpPr>
          <p:spPr>
            <a:xfrm>
              <a:off x="5759597" y="4898708"/>
              <a:ext cx="420219" cy="240146"/>
            </a:xfrm>
            <a:prstGeom prst="rect">
              <a:avLst/>
            </a:prstGeom>
          </p:spPr>
          <p:txBody>
            <a:bodyPr vert="horz" wrap="none" lIns="0" tIns="0" rIns="0" bIns="0"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mn-cs"/>
                </a:rPr>
                <a:t>0</a:t>
              </a:r>
            </a:p>
          </p:txBody>
        </p:sp>
      </p:grpSp>
      <p:sp>
        <p:nvSpPr>
          <p:cNvPr id="21" name="Freeform: Shape 20">
            <a:extLst>
              <a:ext uri="{FF2B5EF4-FFF2-40B4-BE49-F238E27FC236}">
                <a16:creationId xmlns:a16="http://schemas.microsoft.com/office/drawing/2014/main" id="{ADA0D34D-067A-B5D6-0112-7C0AF7B4E4B8}"/>
              </a:ext>
            </a:extLst>
          </p:cNvPr>
          <p:cNvSpPr/>
          <p:nvPr/>
        </p:nvSpPr>
        <p:spPr>
          <a:xfrm>
            <a:off x="6977661" y="1376972"/>
            <a:ext cx="4248150" cy="1716268"/>
          </a:xfrm>
          <a:custGeom>
            <a:avLst/>
            <a:gdLst>
              <a:gd name="connsiteX0" fmla="*/ 0 w 4781550"/>
              <a:gd name="connsiteY0" fmla="*/ 0 h 3105150"/>
              <a:gd name="connsiteX1" fmla="*/ 0 w 4781550"/>
              <a:gd name="connsiteY1" fmla="*/ 3105150 h 3105150"/>
              <a:gd name="connsiteX2" fmla="*/ 4781550 w 4781550"/>
              <a:gd name="connsiteY2" fmla="*/ 3105150 h 3105150"/>
            </a:gdLst>
            <a:ahLst/>
            <a:cxnLst>
              <a:cxn ang="0">
                <a:pos x="connsiteX0" y="connsiteY0"/>
              </a:cxn>
              <a:cxn ang="0">
                <a:pos x="connsiteX1" y="connsiteY1"/>
              </a:cxn>
              <a:cxn ang="0">
                <a:pos x="connsiteX2" y="connsiteY2"/>
              </a:cxn>
            </a:cxnLst>
            <a:rect l="l" t="t" r="r" b="b"/>
            <a:pathLst>
              <a:path w="4781550" h="3105150">
                <a:moveTo>
                  <a:pt x="0" y="0"/>
                </a:moveTo>
                <a:lnTo>
                  <a:pt x="0" y="3105150"/>
                </a:lnTo>
                <a:lnTo>
                  <a:pt x="4781550" y="3105150"/>
                </a:lnTo>
              </a:path>
            </a:pathLst>
          </a:cu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grpSp>
        <p:nvGrpSpPr>
          <p:cNvPr id="22" name="Group 21">
            <a:extLst>
              <a:ext uri="{FF2B5EF4-FFF2-40B4-BE49-F238E27FC236}">
                <a16:creationId xmlns:a16="http://schemas.microsoft.com/office/drawing/2014/main" id="{A1D92412-496F-78B9-9953-DC7E4A931582}"/>
              </a:ext>
            </a:extLst>
          </p:cNvPr>
          <p:cNvGrpSpPr/>
          <p:nvPr/>
        </p:nvGrpSpPr>
        <p:grpSpPr>
          <a:xfrm>
            <a:off x="6901654" y="1376972"/>
            <a:ext cx="88708" cy="1682464"/>
            <a:chOff x="6096000" y="1898650"/>
            <a:chExt cx="819150" cy="3098800"/>
          </a:xfrm>
        </p:grpSpPr>
        <p:cxnSp>
          <p:nvCxnSpPr>
            <p:cNvPr id="23" name="Straight Connector 22">
              <a:extLst>
                <a:ext uri="{FF2B5EF4-FFF2-40B4-BE49-F238E27FC236}">
                  <a16:creationId xmlns:a16="http://schemas.microsoft.com/office/drawing/2014/main" id="{295025BD-52D9-C7FF-C9B4-894DFE04019F}"/>
                </a:ext>
              </a:extLst>
            </p:cNvPr>
            <p:cNvCxnSpPr>
              <a:cxnSpLocks/>
            </p:cNvCxnSpPr>
            <p:nvPr/>
          </p:nvCxnSpPr>
          <p:spPr>
            <a:xfrm>
              <a:off x="6096000" y="1898650"/>
              <a:ext cx="8191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9781FF7-084B-3711-71CA-C7928BF10B4A}"/>
                </a:ext>
              </a:extLst>
            </p:cNvPr>
            <p:cNvCxnSpPr>
              <a:cxnSpLocks/>
            </p:cNvCxnSpPr>
            <p:nvPr/>
          </p:nvCxnSpPr>
          <p:spPr>
            <a:xfrm>
              <a:off x="6096000" y="2518410"/>
              <a:ext cx="8191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27655BE-69FA-7228-2247-3FBEB6A9A4B6}"/>
                </a:ext>
              </a:extLst>
            </p:cNvPr>
            <p:cNvCxnSpPr>
              <a:cxnSpLocks/>
            </p:cNvCxnSpPr>
            <p:nvPr/>
          </p:nvCxnSpPr>
          <p:spPr>
            <a:xfrm>
              <a:off x="6096000" y="3138170"/>
              <a:ext cx="8191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2B97293-0B6A-9C02-EF7C-89AB20BE012B}"/>
                </a:ext>
              </a:extLst>
            </p:cNvPr>
            <p:cNvCxnSpPr>
              <a:cxnSpLocks/>
            </p:cNvCxnSpPr>
            <p:nvPr/>
          </p:nvCxnSpPr>
          <p:spPr>
            <a:xfrm>
              <a:off x="6096000" y="3757930"/>
              <a:ext cx="8191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50082EE-F660-F7C5-E603-4038C34FF50B}"/>
                </a:ext>
              </a:extLst>
            </p:cNvPr>
            <p:cNvCxnSpPr>
              <a:cxnSpLocks/>
            </p:cNvCxnSpPr>
            <p:nvPr/>
          </p:nvCxnSpPr>
          <p:spPr>
            <a:xfrm>
              <a:off x="6096000" y="4377690"/>
              <a:ext cx="8191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48B2C3E-A3E6-62EB-AA59-97983FE4BF8F}"/>
                </a:ext>
              </a:extLst>
            </p:cNvPr>
            <p:cNvCxnSpPr>
              <a:cxnSpLocks/>
            </p:cNvCxnSpPr>
            <p:nvPr/>
          </p:nvCxnSpPr>
          <p:spPr>
            <a:xfrm>
              <a:off x="6096000" y="4997450"/>
              <a:ext cx="8191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1" name="Group 30">
            <a:extLst>
              <a:ext uri="{FF2B5EF4-FFF2-40B4-BE49-F238E27FC236}">
                <a16:creationId xmlns:a16="http://schemas.microsoft.com/office/drawing/2014/main" id="{DC28D703-6041-2A71-336C-53FAE1858614}"/>
              </a:ext>
            </a:extLst>
          </p:cNvPr>
          <p:cNvGrpSpPr/>
          <p:nvPr/>
        </p:nvGrpSpPr>
        <p:grpSpPr>
          <a:xfrm rot="5400000">
            <a:off x="9057286" y="1030611"/>
            <a:ext cx="95250" cy="4203700"/>
            <a:chOff x="6096000" y="1281134"/>
            <a:chExt cx="819150" cy="3716316"/>
          </a:xfrm>
        </p:grpSpPr>
        <p:cxnSp>
          <p:nvCxnSpPr>
            <p:cNvPr id="32" name="Straight Connector 31">
              <a:extLst>
                <a:ext uri="{FF2B5EF4-FFF2-40B4-BE49-F238E27FC236}">
                  <a16:creationId xmlns:a16="http://schemas.microsoft.com/office/drawing/2014/main" id="{E312DFD8-56C3-F34C-7787-F37380A24749}"/>
                </a:ext>
              </a:extLst>
            </p:cNvPr>
            <p:cNvCxnSpPr>
              <a:cxnSpLocks/>
            </p:cNvCxnSpPr>
            <p:nvPr/>
          </p:nvCxnSpPr>
          <p:spPr>
            <a:xfrm>
              <a:off x="6096000" y="1898650"/>
              <a:ext cx="8191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91892AB-D752-CB60-5F46-3CFDE4EB9B2E}"/>
                </a:ext>
              </a:extLst>
            </p:cNvPr>
            <p:cNvCxnSpPr>
              <a:cxnSpLocks/>
            </p:cNvCxnSpPr>
            <p:nvPr/>
          </p:nvCxnSpPr>
          <p:spPr>
            <a:xfrm>
              <a:off x="6096000" y="2518410"/>
              <a:ext cx="8191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3803D52-3C81-7CC2-023F-2EC1228C37D4}"/>
                </a:ext>
              </a:extLst>
            </p:cNvPr>
            <p:cNvCxnSpPr>
              <a:cxnSpLocks/>
            </p:cNvCxnSpPr>
            <p:nvPr/>
          </p:nvCxnSpPr>
          <p:spPr>
            <a:xfrm>
              <a:off x="6096000" y="3138170"/>
              <a:ext cx="8191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E29C915-3041-53E2-F73E-F9151FAB7B21}"/>
                </a:ext>
              </a:extLst>
            </p:cNvPr>
            <p:cNvCxnSpPr>
              <a:cxnSpLocks/>
            </p:cNvCxnSpPr>
            <p:nvPr/>
          </p:nvCxnSpPr>
          <p:spPr>
            <a:xfrm>
              <a:off x="6096000" y="3757930"/>
              <a:ext cx="8191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4E2FC28-B8D1-553B-E7B0-34C949B19180}"/>
                </a:ext>
              </a:extLst>
            </p:cNvPr>
            <p:cNvCxnSpPr>
              <a:cxnSpLocks/>
            </p:cNvCxnSpPr>
            <p:nvPr/>
          </p:nvCxnSpPr>
          <p:spPr>
            <a:xfrm>
              <a:off x="6096000" y="4377690"/>
              <a:ext cx="8191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4846C3B-BFF9-D72A-5A58-9D93C3BB0E7D}"/>
                </a:ext>
              </a:extLst>
            </p:cNvPr>
            <p:cNvCxnSpPr>
              <a:cxnSpLocks/>
            </p:cNvCxnSpPr>
            <p:nvPr/>
          </p:nvCxnSpPr>
          <p:spPr>
            <a:xfrm>
              <a:off x="6096000" y="4997450"/>
              <a:ext cx="8191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EF93D4D-42DA-AF2C-D7E4-329EC651205C}"/>
                </a:ext>
              </a:extLst>
            </p:cNvPr>
            <p:cNvCxnSpPr>
              <a:cxnSpLocks/>
            </p:cNvCxnSpPr>
            <p:nvPr/>
          </p:nvCxnSpPr>
          <p:spPr>
            <a:xfrm>
              <a:off x="6096002" y="1281134"/>
              <a:ext cx="81914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9" name="TextBox 38">
            <a:extLst>
              <a:ext uri="{FF2B5EF4-FFF2-40B4-BE49-F238E27FC236}">
                <a16:creationId xmlns:a16="http://schemas.microsoft.com/office/drawing/2014/main" id="{219B6363-109E-2C05-B442-8623A1D662AF}"/>
              </a:ext>
            </a:extLst>
          </p:cNvPr>
          <p:cNvSpPr txBox="1"/>
          <p:nvPr/>
        </p:nvSpPr>
        <p:spPr>
          <a:xfrm>
            <a:off x="8137680" y="1884686"/>
            <a:ext cx="914400" cy="914400"/>
          </a:xfrm>
          <a:prstGeom prst="rect">
            <a:avLst/>
          </a:prstGeom>
        </p:spPr>
        <p:txBody>
          <a:bodyPr vert="horz" wrap="non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161616"/>
              </a:solidFill>
              <a:effectLst/>
              <a:uLnTx/>
              <a:uFillTx/>
              <a:latin typeface="Poppins"/>
              <a:ea typeface="+mn-ea"/>
              <a:cs typeface="+mn-cs"/>
            </a:endParaRPr>
          </a:p>
        </p:txBody>
      </p:sp>
      <p:sp>
        <p:nvSpPr>
          <p:cNvPr id="40" name="TextBox 39">
            <a:extLst>
              <a:ext uri="{FF2B5EF4-FFF2-40B4-BE49-F238E27FC236}">
                <a16:creationId xmlns:a16="http://schemas.microsoft.com/office/drawing/2014/main" id="{C3FB1D75-68F4-391F-5D5D-BE5603EB067F}"/>
              </a:ext>
            </a:extLst>
          </p:cNvPr>
          <p:cNvSpPr txBox="1"/>
          <p:nvPr/>
        </p:nvSpPr>
        <p:spPr>
          <a:xfrm>
            <a:off x="7153792" y="2542825"/>
            <a:ext cx="2801621" cy="413964"/>
          </a:xfrm>
          <a:prstGeom prst="rect">
            <a:avLst/>
          </a:prstGeom>
        </p:spPr>
        <p:txBody>
          <a:bodyPr vert="horz" wrap="non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mn-cs"/>
              </a:rPr>
              <a:t>HR: 0.28 (95% CI: 0.12-0.62; </a:t>
            </a:r>
            <a:r>
              <a:rPr kumimoji="0" lang="en-US" sz="1200" b="0" i="1" u="none" strike="noStrike" kern="1200" cap="none" spc="0" normalizeH="0" baseline="0" noProof="0" dirty="0">
                <a:ln>
                  <a:noFill/>
                </a:ln>
                <a:solidFill>
                  <a:srgbClr val="161616"/>
                </a:solidFill>
                <a:effectLst/>
                <a:uLnTx/>
                <a:uFillTx/>
                <a:latin typeface="Poppins"/>
                <a:ea typeface="+mn-ea"/>
                <a:cs typeface="+mn-cs"/>
              </a:rPr>
              <a:t>P</a:t>
            </a:r>
            <a:r>
              <a:rPr kumimoji="0" lang="en-US" sz="1200" b="0" i="0" u="none" strike="noStrike" kern="1200" cap="none" spc="0" normalizeH="0" baseline="0" noProof="0" dirty="0">
                <a:ln>
                  <a:noFill/>
                </a:ln>
                <a:solidFill>
                  <a:srgbClr val="161616"/>
                </a:solidFill>
                <a:effectLst/>
                <a:uLnTx/>
                <a:uFillTx/>
                <a:latin typeface="Poppins"/>
                <a:ea typeface="+mn-ea"/>
                <a:cs typeface="+mn-cs"/>
              </a:rPr>
              <a:t> = .002)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mn-cs"/>
              </a:rPr>
              <a:t>Median follow-up: 35 mo</a:t>
            </a:r>
          </a:p>
        </p:txBody>
      </p:sp>
      <p:sp>
        <p:nvSpPr>
          <p:cNvPr id="41" name="TextBox 40">
            <a:extLst>
              <a:ext uri="{FF2B5EF4-FFF2-40B4-BE49-F238E27FC236}">
                <a16:creationId xmlns:a16="http://schemas.microsoft.com/office/drawing/2014/main" id="{5999C96D-F67E-D9EA-D2F3-40546B30F099}"/>
              </a:ext>
            </a:extLst>
          </p:cNvPr>
          <p:cNvSpPr txBox="1"/>
          <p:nvPr/>
        </p:nvSpPr>
        <p:spPr>
          <a:xfrm>
            <a:off x="8137680" y="1109097"/>
            <a:ext cx="1961761" cy="267875"/>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61616"/>
                </a:solidFill>
                <a:effectLst/>
                <a:uLnTx/>
                <a:uFillTx/>
                <a:latin typeface="Poppins"/>
                <a:ea typeface="+mn-ea"/>
                <a:cs typeface="+mn-cs"/>
              </a:rPr>
              <a:t>PFS</a:t>
            </a:r>
          </a:p>
        </p:txBody>
      </p:sp>
      <p:sp>
        <p:nvSpPr>
          <p:cNvPr id="42" name="Freeform: Shape 41">
            <a:extLst>
              <a:ext uri="{FF2B5EF4-FFF2-40B4-BE49-F238E27FC236}">
                <a16:creationId xmlns:a16="http://schemas.microsoft.com/office/drawing/2014/main" id="{3E04C7CC-CCF8-0174-04E7-9C6623A8A537}"/>
              </a:ext>
            </a:extLst>
          </p:cNvPr>
          <p:cNvSpPr/>
          <p:nvPr/>
        </p:nvSpPr>
        <p:spPr>
          <a:xfrm>
            <a:off x="6990361" y="1376686"/>
            <a:ext cx="4143375" cy="158750"/>
          </a:xfrm>
          <a:custGeom>
            <a:avLst/>
            <a:gdLst>
              <a:gd name="connsiteX0" fmla="*/ 4143375 w 4143375"/>
              <a:gd name="connsiteY0" fmla="*/ 155575 h 158750"/>
              <a:gd name="connsiteX1" fmla="*/ 3019425 w 4143375"/>
              <a:gd name="connsiteY1" fmla="*/ 158750 h 158750"/>
              <a:gd name="connsiteX2" fmla="*/ 3019425 w 4143375"/>
              <a:gd name="connsiteY2" fmla="*/ 123825 h 158750"/>
              <a:gd name="connsiteX3" fmla="*/ 2806700 w 4143375"/>
              <a:gd name="connsiteY3" fmla="*/ 123825 h 158750"/>
              <a:gd name="connsiteX4" fmla="*/ 2806700 w 4143375"/>
              <a:gd name="connsiteY4" fmla="*/ 98425 h 158750"/>
              <a:gd name="connsiteX5" fmla="*/ 2606675 w 4143375"/>
              <a:gd name="connsiteY5" fmla="*/ 95250 h 158750"/>
              <a:gd name="connsiteX6" fmla="*/ 2606675 w 4143375"/>
              <a:gd name="connsiteY6" fmla="*/ 66675 h 158750"/>
              <a:gd name="connsiteX7" fmla="*/ 1758950 w 4143375"/>
              <a:gd name="connsiteY7" fmla="*/ 69850 h 158750"/>
              <a:gd name="connsiteX8" fmla="*/ 1758950 w 4143375"/>
              <a:gd name="connsiteY8" fmla="*/ 44450 h 158750"/>
              <a:gd name="connsiteX9" fmla="*/ 660400 w 4143375"/>
              <a:gd name="connsiteY9" fmla="*/ 50800 h 158750"/>
              <a:gd name="connsiteX10" fmla="*/ 660400 w 4143375"/>
              <a:gd name="connsiteY10" fmla="*/ 28575 h 158750"/>
              <a:gd name="connsiteX11" fmla="*/ 384175 w 4143375"/>
              <a:gd name="connsiteY11" fmla="*/ 31750 h 158750"/>
              <a:gd name="connsiteX12" fmla="*/ 384175 w 4143375"/>
              <a:gd name="connsiteY12" fmla="*/ 0 h 158750"/>
              <a:gd name="connsiteX13" fmla="*/ 0 w 4143375"/>
              <a:gd name="connsiteY13" fmla="*/ 6350 h 158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143375" h="158750">
                <a:moveTo>
                  <a:pt x="4143375" y="155575"/>
                </a:moveTo>
                <a:lnTo>
                  <a:pt x="3019425" y="158750"/>
                </a:lnTo>
                <a:lnTo>
                  <a:pt x="3019425" y="123825"/>
                </a:lnTo>
                <a:lnTo>
                  <a:pt x="2806700" y="123825"/>
                </a:lnTo>
                <a:lnTo>
                  <a:pt x="2806700" y="98425"/>
                </a:lnTo>
                <a:lnTo>
                  <a:pt x="2606675" y="95250"/>
                </a:lnTo>
                <a:lnTo>
                  <a:pt x="2606675" y="66675"/>
                </a:lnTo>
                <a:lnTo>
                  <a:pt x="1758950" y="69850"/>
                </a:lnTo>
                <a:lnTo>
                  <a:pt x="1758950" y="44450"/>
                </a:lnTo>
                <a:lnTo>
                  <a:pt x="660400" y="50800"/>
                </a:lnTo>
                <a:lnTo>
                  <a:pt x="660400" y="28575"/>
                </a:lnTo>
                <a:lnTo>
                  <a:pt x="384175" y="31750"/>
                </a:lnTo>
                <a:lnTo>
                  <a:pt x="384175" y="0"/>
                </a:lnTo>
                <a:lnTo>
                  <a:pt x="0" y="6350"/>
                </a:lnTo>
              </a:path>
            </a:pathLst>
          </a:custGeom>
          <a:noFill/>
          <a:ln w="28575">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43" name="Freeform: Shape 42">
            <a:extLst>
              <a:ext uri="{FF2B5EF4-FFF2-40B4-BE49-F238E27FC236}">
                <a16:creationId xmlns:a16="http://schemas.microsoft.com/office/drawing/2014/main" id="{6E379701-CB00-5510-2789-312BCCE84A91}"/>
              </a:ext>
            </a:extLst>
          </p:cNvPr>
          <p:cNvSpPr/>
          <p:nvPr/>
        </p:nvSpPr>
        <p:spPr>
          <a:xfrm>
            <a:off x="6993536" y="1386211"/>
            <a:ext cx="4114800" cy="571500"/>
          </a:xfrm>
          <a:custGeom>
            <a:avLst/>
            <a:gdLst>
              <a:gd name="connsiteX0" fmla="*/ 4114800 w 4114800"/>
              <a:gd name="connsiteY0" fmla="*/ 568325 h 571500"/>
              <a:gd name="connsiteX1" fmla="*/ 3486150 w 4114800"/>
              <a:gd name="connsiteY1" fmla="*/ 571500 h 571500"/>
              <a:gd name="connsiteX2" fmla="*/ 3486150 w 4114800"/>
              <a:gd name="connsiteY2" fmla="*/ 530225 h 571500"/>
              <a:gd name="connsiteX3" fmla="*/ 3451225 w 4114800"/>
              <a:gd name="connsiteY3" fmla="*/ 530225 h 571500"/>
              <a:gd name="connsiteX4" fmla="*/ 3448050 w 4114800"/>
              <a:gd name="connsiteY4" fmla="*/ 485775 h 571500"/>
              <a:gd name="connsiteX5" fmla="*/ 3181350 w 4114800"/>
              <a:gd name="connsiteY5" fmla="*/ 488950 h 571500"/>
              <a:gd name="connsiteX6" fmla="*/ 3184525 w 4114800"/>
              <a:gd name="connsiteY6" fmla="*/ 447675 h 571500"/>
              <a:gd name="connsiteX7" fmla="*/ 3076575 w 4114800"/>
              <a:gd name="connsiteY7" fmla="*/ 447675 h 571500"/>
              <a:gd name="connsiteX8" fmla="*/ 3076575 w 4114800"/>
              <a:gd name="connsiteY8" fmla="*/ 409575 h 571500"/>
              <a:gd name="connsiteX9" fmla="*/ 2816225 w 4114800"/>
              <a:gd name="connsiteY9" fmla="*/ 409575 h 571500"/>
              <a:gd name="connsiteX10" fmla="*/ 2816225 w 4114800"/>
              <a:gd name="connsiteY10" fmla="*/ 368300 h 571500"/>
              <a:gd name="connsiteX11" fmla="*/ 2508250 w 4114800"/>
              <a:gd name="connsiteY11" fmla="*/ 371475 h 571500"/>
              <a:gd name="connsiteX12" fmla="*/ 2508250 w 4114800"/>
              <a:gd name="connsiteY12" fmla="*/ 342900 h 571500"/>
              <a:gd name="connsiteX13" fmla="*/ 2339975 w 4114800"/>
              <a:gd name="connsiteY13" fmla="*/ 342900 h 571500"/>
              <a:gd name="connsiteX14" fmla="*/ 2339975 w 4114800"/>
              <a:gd name="connsiteY14" fmla="*/ 311150 h 571500"/>
              <a:gd name="connsiteX15" fmla="*/ 2327275 w 4114800"/>
              <a:gd name="connsiteY15" fmla="*/ 311150 h 571500"/>
              <a:gd name="connsiteX16" fmla="*/ 2327275 w 4114800"/>
              <a:gd name="connsiteY16" fmla="*/ 288925 h 571500"/>
              <a:gd name="connsiteX17" fmla="*/ 2289175 w 4114800"/>
              <a:gd name="connsiteY17" fmla="*/ 288925 h 571500"/>
              <a:gd name="connsiteX18" fmla="*/ 2289175 w 4114800"/>
              <a:gd name="connsiteY18" fmla="*/ 263525 h 571500"/>
              <a:gd name="connsiteX19" fmla="*/ 1774825 w 4114800"/>
              <a:gd name="connsiteY19" fmla="*/ 263525 h 571500"/>
              <a:gd name="connsiteX20" fmla="*/ 1774825 w 4114800"/>
              <a:gd name="connsiteY20" fmla="*/ 238125 h 571500"/>
              <a:gd name="connsiteX21" fmla="*/ 1628775 w 4114800"/>
              <a:gd name="connsiteY21" fmla="*/ 241300 h 571500"/>
              <a:gd name="connsiteX22" fmla="*/ 1628775 w 4114800"/>
              <a:gd name="connsiteY22" fmla="*/ 212725 h 571500"/>
              <a:gd name="connsiteX23" fmla="*/ 1565275 w 4114800"/>
              <a:gd name="connsiteY23" fmla="*/ 212725 h 571500"/>
              <a:gd name="connsiteX24" fmla="*/ 1565275 w 4114800"/>
              <a:gd name="connsiteY24" fmla="*/ 190500 h 571500"/>
              <a:gd name="connsiteX25" fmla="*/ 1225550 w 4114800"/>
              <a:gd name="connsiteY25" fmla="*/ 187325 h 571500"/>
              <a:gd name="connsiteX26" fmla="*/ 1225550 w 4114800"/>
              <a:gd name="connsiteY26" fmla="*/ 165100 h 571500"/>
              <a:gd name="connsiteX27" fmla="*/ 1044575 w 4114800"/>
              <a:gd name="connsiteY27" fmla="*/ 168275 h 571500"/>
              <a:gd name="connsiteX28" fmla="*/ 1044575 w 4114800"/>
              <a:gd name="connsiteY28" fmla="*/ 142875 h 571500"/>
              <a:gd name="connsiteX29" fmla="*/ 854075 w 4114800"/>
              <a:gd name="connsiteY29" fmla="*/ 146050 h 571500"/>
              <a:gd name="connsiteX30" fmla="*/ 854075 w 4114800"/>
              <a:gd name="connsiteY30" fmla="*/ 101600 h 571500"/>
              <a:gd name="connsiteX31" fmla="*/ 746125 w 4114800"/>
              <a:gd name="connsiteY31" fmla="*/ 101600 h 571500"/>
              <a:gd name="connsiteX32" fmla="*/ 746125 w 4114800"/>
              <a:gd name="connsiteY32" fmla="*/ 79375 h 571500"/>
              <a:gd name="connsiteX33" fmla="*/ 730250 w 4114800"/>
              <a:gd name="connsiteY33" fmla="*/ 79375 h 571500"/>
              <a:gd name="connsiteX34" fmla="*/ 730250 w 4114800"/>
              <a:gd name="connsiteY34" fmla="*/ 63500 h 571500"/>
              <a:gd name="connsiteX35" fmla="*/ 679450 w 4114800"/>
              <a:gd name="connsiteY35" fmla="*/ 63500 h 571500"/>
              <a:gd name="connsiteX36" fmla="*/ 679450 w 4114800"/>
              <a:gd name="connsiteY36" fmla="*/ 41275 h 571500"/>
              <a:gd name="connsiteX37" fmla="*/ 549275 w 4114800"/>
              <a:gd name="connsiteY37" fmla="*/ 44450 h 571500"/>
              <a:gd name="connsiteX38" fmla="*/ 552450 w 4114800"/>
              <a:gd name="connsiteY38" fmla="*/ 22225 h 571500"/>
              <a:gd name="connsiteX39" fmla="*/ 431800 w 4114800"/>
              <a:gd name="connsiteY39" fmla="*/ 25400 h 571500"/>
              <a:gd name="connsiteX40" fmla="*/ 428625 w 4114800"/>
              <a:gd name="connsiteY40" fmla="*/ 0 h 571500"/>
              <a:gd name="connsiteX41" fmla="*/ 0 w 4114800"/>
              <a:gd name="connsiteY41" fmla="*/ 0 h 571500"/>
              <a:gd name="connsiteX0" fmla="*/ 4114800 w 4114800"/>
              <a:gd name="connsiteY0" fmla="*/ 568325 h 571500"/>
              <a:gd name="connsiteX1" fmla="*/ 3486150 w 4114800"/>
              <a:gd name="connsiteY1" fmla="*/ 571500 h 571500"/>
              <a:gd name="connsiteX2" fmla="*/ 3486150 w 4114800"/>
              <a:gd name="connsiteY2" fmla="*/ 530225 h 571500"/>
              <a:gd name="connsiteX3" fmla="*/ 3451225 w 4114800"/>
              <a:gd name="connsiteY3" fmla="*/ 530225 h 571500"/>
              <a:gd name="connsiteX4" fmla="*/ 3448050 w 4114800"/>
              <a:gd name="connsiteY4" fmla="*/ 485775 h 571500"/>
              <a:gd name="connsiteX5" fmla="*/ 3181350 w 4114800"/>
              <a:gd name="connsiteY5" fmla="*/ 488950 h 571500"/>
              <a:gd name="connsiteX6" fmla="*/ 3184525 w 4114800"/>
              <a:gd name="connsiteY6" fmla="*/ 447675 h 571500"/>
              <a:gd name="connsiteX7" fmla="*/ 3076575 w 4114800"/>
              <a:gd name="connsiteY7" fmla="*/ 447675 h 571500"/>
              <a:gd name="connsiteX8" fmla="*/ 3076575 w 4114800"/>
              <a:gd name="connsiteY8" fmla="*/ 409575 h 571500"/>
              <a:gd name="connsiteX9" fmla="*/ 2816225 w 4114800"/>
              <a:gd name="connsiteY9" fmla="*/ 409575 h 571500"/>
              <a:gd name="connsiteX10" fmla="*/ 2816225 w 4114800"/>
              <a:gd name="connsiteY10" fmla="*/ 368300 h 571500"/>
              <a:gd name="connsiteX11" fmla="*/ 2508250 w 4114800"/>
              <a:gd name="connsiteY11" fmla="*/ 371475 h 571500"/>
              <a:gd name="connsiteX12" fmla="*/ 2508250 w 4114800"/>
              <a:gd name="connsiteY12" fmla="*/ 342900 h 571500"/>
              <a:gd name="connsiteX13" fmla="*/ 2339975 w 4114800"/>
              <a:gd name="connsiteY13" fmla="*/ 342900 h 571500"/>
              <a:gd name="connsiteX14" fmla="*/ 2339975 w 4114800"/>
              <a:gd name="connsiteY14" fmla="*/ 311150 h 571500"/>
              <a:gd name="connsiteX15" fmla="*/ 2327275 w 4114800"/>
              <a:gd name="connsiteY15" fmla="*/ 311150 h 571500"/>
              <a:gd name="connsiteX16" fmla="*/ 2327275 w 4114800"/>
              <a:gd name="connsiteY16" fmla="*/ 288925 h 571500"/>
              <a:gd name="connsiteX17" fmla="*/ 2289175 w 4114800"/>
              <a:gd name="connsiteY17" fmla="*/ 288925 h 571500"/>
              <a:gd name="connsiteX18" fmla="*/ 2289175 w 4114800"/>
              <a:gd name="connsiteY18" fmla="*/ 263525 h 571500"/>
              <a:gd name="connsiteX19" fmla="*/ 1774825 w 4114800"/>
              <a:gd name="connsiteY19" fmla="*/ 263525 h 571500"/>
              <a:gd name="connsiteX20" fmla="*/ 1774825 w 4114800"/>
              <a:gd name="connsiteY20" fmla="*/ 238125 h 571500"/>
              <a:gd name="connsiteX21" fmla="*/ 1628775 w 4114800"/>
              <a:gd name="connsiteY21" fmla="*/ 241300 h 571500"/>
              <a:gd name="connsiteX22" fmla="*/ 1628775 w 4114800"/>
              <a:gd name="connsiteY22" fmla="*/ 212725 h 571500"/>
              <a:gd name="connsiteX23" fmla="*/ 1565275 w 4114800"/>
              <a:gd name="connsiteY23" fmla="*/ 212725 h 571500"/>
              <a:gd name="connsiteX24" fmla="*/ 1565275 w 4114800"/>
              <a:gd name="connsiteY24" fmla="*/ 190500 h 571500"/>
              <a:gd name="connsiteX25" fmla="*/ 1225550 w 4114800"/>
              <a:gd name="connsiteY25" fmla="*/ 187325 h 571500"/>
              <a:gd name="connsiteX26" fmla="*/ 1225550 w 4114800"/>
              <a:gd name="connsiteY26" fmla="*/ 165100 h 571500"/>
              <a:gd name="connsiteX27" fmla="*/ 1044575 w 4114800"/>
              <a:gd name="connsiteY27" fmla="*/ 168275 h 571500"/>
              <a:gd name="connsiteX28" fmla="*/ 1044575 w 4114800"/>
              <a:gd name="connsiteY28" fmla="*/ 142875 h 571500"/>
              <a:gd name="connsiteX29" fmla="*/ 854075 w 4114800"/>
              <a:gd name="connsiteY29" fmla="*/ 146050 h 571500"/>
              <a:gd name="connsiteX30" fmla="*/ 854075 w 4114800"/>
              <a:gd name="connsiteY30" fmla="*/ 101600 h 571500"/>
              <a:gd name="connsiteX31" fmla="*/ 746125 w 4114800"/>
              <a:gd name="connsiteY31" fmla="*/ 101600 h 571500"/>
              <a:gd name="connsiteX32" fmla="*/ 746125 w 4114800"/>
              <a:gd name="connsiteY32" fmla="*/ 79375 h 571500"/>
              <a:gd name="connsiteX33" fmla="*/ 730250 w 4114800"/>
              <a:gd name="connsiteY33" fmla="*/ 79375 h 571500"/>
              <a:gd name="connsiteX34" fmla="*/ 730250 w 4114800"/>
              <a:gd name="connsiteY34" fmla="*/ 63500 h 571500"/>
              <a:gd name="connsiteX35" fmla="*/ 679450 w 4114800"/>
              <a:gd name="connsiteY35" fmla="*/ 63500 h 571500"/>
              <a:gd name="connsiteX36" fmla="*/ 679450 w 4114800"/>
              <a:gd name="connsiteY36" fmla="*/ 41275 h 571500"/>
              <a:gd name="connsiteX37" fmla="*/ 549275 w 4114800"/>
              <a:gd name="connsiteY37" fmla="*/ 44450 h 571500"/>
              <a:gd name="connsiteX38" fmla="*/ 549275 w 4114800"/>
              <a:gd name="connsiteY38" fmla="*/ 19050 h 571500"/>
              <a:gd name="connsiteX39" fmla="*/ 431800 w 4114800"/>
              <a:gd name="connsiteY39" fmla="*/ 25400 h 571500"/>
              <a:gd name="connsiteX40" fmla="*/ 428625 w 4114800"/>
              <a:gd name="connsiteY40" fmla="*/ 0 h 571500"/>
              <a:gd name="connsiteX41" fmla="*/ 0 w 4114800"/>
              <a:gd name="connsiteY41" fmla="*/ 0 h 571500"/>
              <a:gd name="connsiteX0" fmla="*/ 4114800 w 4114800"/>
              <a:gd name="connsiteY0" fmla="*/ 568325 h 571500"/>
              <a:gd name="connsiteX1" fmla="*/ 3486150 w 4114800"/>
              <a:gd name="connsiteY1" fmla="*/ 571500 h 571500"/>
              <a:gd name="connsiteX2" fmla="*/ 3486150 w 4114800"/>
              <a:gd name="connsiteY2" fmla="*/ 530225 h 571500"/>
              <a:gd name="connsiteX3" fmla="*/ 3451225 w 4114800"/>
              <a:gd name="connsiteY3" fmla="*/ 530225 h 571500"/>
              <a:gd name="connsiteX4" fmla="*/ 3448050 w 4114800"/>
              <a:gd name="connsiteY4" fmla="*/ 485775 h 571500"/>
              <a:gd name="connsiteX5" fmla="*/ 3181350 w 4114800"/>
              <a:gd name="connsiteY5" fmla="*/ 488950 h 571500"/>
              <a:gd name="connsiteX6" fmla="*/ 3184525 w 4114800"/>
              <a:gd name="connsiteY6" fmla="*/ 447675 h 571500"/>
              <a:gd name="connsiteX7" fmla="*/ 3076575 w 4114800"/>
              <a:gd name="connsiteY7" fmla="*/ 447675 h 571500"/>
              <a:gd name="connsiteX8" fmla="*/ 3076575 w 4114800"/>
              <a:gd name="connsiteY8" fmla="*/ 409575 h 571500"/>
              <a:gd name="connsiteX9" fmla="*/ 2816225 w 4114800"/>
              <a:gd name="connsiteY9" fmla="*/ 409575 h 571500"/>
              <a:gd name="connsiteX10" fmla="*/ 2816225 w 4114800"/>
              <a:gd name="connsiteY10" fmla="*/ 368300 h 571500"/>
              <a:gd name="connsiteX11" fmla="*/ 2508250 w 4114800"/>
              <a:gd name="connsiteY11" fmla="*/ 371475 h 571500"/>
              <a:gd name="connsiteX12" fmla="*/ 2508250 w 4114800"/>
              <a:gd name="connsiteY12" fmla="*/ 342900 h 571500"/>
              <a:gd name="connsiteX13" fmla="*/ 2339975 w 4114800"/>
              <a:gd name="connsiteY13" fmla="*/ 342900 h 571500"/>
              <a:gd name="connsiteX14" fmla="*/ 2339975 w 4114800"/>
              <a:gd name="connsiteY14" fmla="*/ 311150 h 571500"/>
              <a:gd name="connsiteX15" fmla="*/ 2327275 w 4114800"/>
              <a:gd name="connsiteY15" fmla="*/ 311150 h 571500"/>
              <a:gd name="connsiteX16" fmla="*/ 2327275 w 4114800"/>
              <a:gd name="connsiteY16" fmla="*/ 288925 h 571500"/>
              <a:gd name="connsiteX17" fmla="*/ 2289175 w 4114800"/>
              <a:gd name="connsiteY17" fmla="*/ 288925 h 571500"/>
              <a:gd name="connsiteX18" fmla="*/ 2289175 w 4114800"/>
              <a:gd name="connsiteY18" fmla="*/ 263525 h 571500"/>
              <a:gd name="connsiteX19" fmla="*/ 1774825 w 4114800"/>
              <a:gd name="connsiteY19" fmla="*/ 263525 h 571500"/>
              <a:gd name="connsiteX20" fmla="*/ 1774825 w 4114800"/>
              <a:gd name="connsiteY20" fmla="*/ 238125 h 571500"/>
              <a:gd name="connsiteX21" fmla="*/ 1628775 w 4114800"/>
              <a:gd name="connsiteY21" fmla="*/ 241300 h 571500"/>
              <a:gd name="connsiteX22" fmla="*/ 1628775 w 4114800"/>
              <a:gd name="connsiteY22" fmla="*/ 212725 h 571500"/>
              <a:gd name="connsiteX23" fmla="*/ 1565275 w 4114800"/>
              <a:gd name="connsiteY23" fmla="*/ 212725 h 571500"/>
              <a:gd name="connsiteX24" fmla="*/ 1565275 w 4114800"/>
              <a:gd name="connsiteY24" fmla="*/ 190500 h 571500"/>
              <a:gd name="connsiteX25" fmla="*/ 1225550 w 4114800"/>
              <a:gd name="connsiteY25" fmla="*/ 187325 h 571500"/>
              <a:gd name="connsiteX26" fmla="*/ 1225550 w 4114800"/>
              <a:gd name="connsiteY26" fmla="*/ 165100 h 571500"/>
              <a:gd name="connsiteX27" fmla="*/ 1044575 w 4114800"/>
              <a:gd name="connsiteY27" fmla="*/ 168275 h 571500"/>
              <a:gd name="connsiteX28" fmla="*/ 1050925 w 4114800"/>
              <a:gd name="connsiteY28" fmla="*/ 142875 h 571500"/>
              <a:gd name="connsiteX29" fmla="*/ 854075 w 4114800"/>
              <a:gd name="connsiteY29" fmla="*/ 146050 h 571500"/>
              <a:gd name="connsiteX30" fmla="*/ 854075 w 4114800"/>
              <a:gd name="connsiteY30" fmla="*/ 101600 h 571500"/>
              <a:gd name="connsiteX31" fmla="*/ 746125 w 4114800"/>
              <a:gd name="connsiteY31" fmla="*/ 101600 h 571500"/>
              <a:gd name="connsiteX32" fmla="*/ 746125 w 4114800"/>
              <a:gd name="connsiteY32" fmla="*/ 79375 h 571500"/>
              <a:gd name="connsiteX33" fmla="*/ 730250 w 4114800"/>
              <a:gd name="connsiteY33" fmla="*/ 79375 h 571500"/>
              <a:gd name="connsiteX34" fmla="*/ 730250 w 4114800"/>
              <a:gd name="connsiteY34" fmla="*/ 63500 h 571500"/>
              <a:gd name="connsiteX35" fmla="*/ 679450 w 4114800"/>
              <a:gd name="connsiteY35" fmla="*/ 63500 h 571500"/>
              <a:gd name="connsiteX36" fmla="*/ 679450 w 4114800"/>
              <a:gd name="connsiteY36" fmla="*/ 41275 h 571500"/>
              <a:gd name="connsiteX37" fmla="*/ 549275 w 4114800"/>
              <a:gd name="connsiteY37" fmla="*/ 44450 h 571500"/>
              <a:gd name="connsiteX38" fmla="*/ 549275 w 4114800"/>
              <a:gd name="connsiteY38" fmla="*/ 19050 h 571500"/>
              <a:gd name="connsiteX39" fmla="*/ 431800 w 4114800"/>
              <a:gd name="connsiteY39" fmla="*/ 25400 h 571500"/>
              <a:gd name="connsiteX40" fmla="*/ 428625 w 4114800"/>
              <a:gd name="connsiteY40" fmla="*/ 0 h 571500"/>
              <a:gd name="connsiteX41" fmla="*/ 0 w 4114800"/>
              <a:gd name="connsiteY41" fmla="*/ 0 h 571500"/>
              <a:gd name="connsiteX0" fmla="*/ 4114800 w 4114800"/>
              <a:gd name="connsiteY0" fmla="*/ 568325 h 571500"/>
              <a:gd name="connsiteX1" fmla="*/ 3486150 w 4114800"/>
              <a:gd name="connsiteY1" fmla="*/ 571500 h 571500"/>
              <a:gd name="connsiteX2" fmla="*/ 3486150 w 4114800"/>
              <a:gd name="connsiteY2" fmla="*/ 530225 h 571500"/>
              <a:gd name="connsiteX3" fmla="*/ 3451225 w 4114800"/>
              <a:gd name="connsiteY3" fmla="*/ 530225 h 571500"/>
              <a:gd name="connsiteX4" fmla="*/ 3448050 w 4114800"/>
              <a:gd name="connsiteY4" fmla="*/ 485775 h 571500"/>
              <a:gd name="connsiteX5" fmla="*/ 3181350 w 4114800"/>
              <a:gd name="connsiteY5" fmla="*/ 488950 h 571500"/>
              <a:gd name="connsiteX6" fmla="*/ 3184525 w 4114800"/>
              <a:gd name="connsiteY6" fmla="*/ 447675 h 571500"/>
              <a:gd name="connsiteX7" fmla="*/ 3076575 w 4114800"/>
              <a:gd name="connsiteY7" fmla="*/ 447675 h 571500"/>
              <a:gd name="connsiteX8" fmla="*/ 3076575 w 4114800"/>
              <a:gd name="connsiteY8" fmla="*/ 409575 h 571500"/>
              <a:gd name="connsiteX9" fmla="*/ 2816225 w 4114800"/>
              <a:gd name="connsiteY9" fmla="*/ 409575 h 571500"/>
              <a:gd name="connsiteX10" fmla="*/ 2816225 w 4114800"/>
              <a:gd name="connsiteY10" fmla="*/ 368300 h 571500"/>
              <a:gd name="connsiteX11" fmla="*/ 2508250 w 4114800"/>
              <a:gd name="connsiteY11" fmla="*/ 371475 h 571500"/>
              <a:gd name="connsiteX12" fmla="*/ 2508250 w 4114800"/>
              <a:gd name="connsiteY12" fmla="*/ 342900 h 571500"/>
              <a:gd name="connsiteX13" fmla="*/ 2339975 w 4114800"/>
              <a:gd name="connsiteY13" fmla="*/ 342900 h 571500"/>
              <a:gd name="connsiteX14" fmla="*/ 2339975 w 4114800"/>
              <a:gd name="connsiteY14" fmla="*/ 311150 h 571500"/>
              <a:gd name="connsiteX15" fmla="*/ 2327275 w 4114800"/>
              <a:gd name="connsiteY15" fmla="*/ 311150 h 571500"/>
              <a:gd name="connsiteX16" fmla="*/ 2327275 w 4114800"/>
              <a:gd name="connsiteY16" fmla="*/ 288925 h 571500"/>
              <a:gd name="connsiteX17" fmla="*/ 2289175 w 4114800"/>
              <a:gd name="connsiteY17" fmla="*/ 288925 h 571500"/>
              <a:gd name="connsiteX18" fmla="*/ 2289175 w 4114800"/>
              <a:gd name="connsiteY18" fmla="*/ 263525 h 571500"/>
              <a:gd name="connsiteX19" fmla="*/ 1774825 w 4114800"/>
              <a:gd name="connsiteY19" fmla="*/ 263525 h 571500"/>
              <a:gd name="connsiteX20" fmla="*/ 1774825 w 4114800"/>
              <a:gd name="connsiteY20" fmla="*/ 238125 h 571500"/>
              <a:gd name="connsiteX21" fmla="*/ 1628775 w 4114800"/>
              <a:gd name="connsiteY21" fmla="*/ 241300 h 571500"/>
              <a:gd name="connsiteX22" fmla="*/ 1628775 w 4114800"/>
              <a:gd name="connsiteY22" fmla="*/ 212725 h 571500"/>
              <a:gd name="connsiteX23" fmla="*/ 1565275 w 4114800"/>
              <a:gd name="connsiteY23" fmla="*/ 212725 h 571500"/>
              <a:gd name="connsiteX24" fmla="*/ 1565275 w 4114800"/>
              <a:gd name="connsiteY24" fmla="*/ 190500 h 571500"/>
              <a:gd name="connsiteX25" fmla="*/ 1225550 w 4114800"/>
              <a:gd name="connsiteY25" fmla="*/ 187325 h 571500"/>
              <a:gd name="connsiteX26" fmla="*/ 1225550 w 4114800"/>
              <a:gd name="connsiteY26" fmla="*/ 165100 h 571500"/>
              <a:gd name="connsiteX27" fmla="*/ 1054100 w 4114800"/>
              <a:gd name="connsiteY27" fmla="*/ 168275 h 571500"/>
              <a:gd name="connsiteX28" fmla="*/ 1050925 w 4114800"/>
              <a:gd name="connsiteY28" fmla="*/ 142875 h 571500"/>
              <a:gd name="connsiteX29" fmla="*/ 854075 w 4114800"/>
              <a:gd name="connsiteY29" fmla="*/ 146050 h 571500"/>
              <a:gd name="connsiteX30" fmla="*/ 854075 w 4114800"/>
              <a:gd name="connsiteY30" fmla="*/ 101600 h 571500"/>
              <a:gd name="connsiteX31" fmla="*/ 746125 w 4114800"/>
              <a:gd name="connsiteY31" fmla="*/ 101600 h 571500"/>
              <a:gd name="connsiteX32" fmla="*/ 746125 w 4114800"/>
              <a:gd name="connsiteY32" fmla="*/ 79375 h 571500"/>
              <a:gd name="connsiteX33" fmla="*/ 730250 w 4114800"/>
              <a:gd name="connsiteY33" fmla="*/ 79375 h 571500"/>
              <a:gd name="connsiteX34" fmla="*/ 730250 w 4114800"/>
              <a:gd name="connsiteY34" fmla="*/ 63500 h 571500"/>
              <a:gd name="connsiteX35" fmla="*/ 679450 w 4114800"/>
              <a:gd name="connsiteY35" fmla="*/ 63500 h 571500"/>
              <a:gd name="connsiteX36" fmla="*/ 679450 w 4114800"/>
              <a:gd name="connsiteY36" fmla="*/ 41275 h 571500"/>
              <a:gd name="connsiteX37" fmla="*/ 549275 w 4114800"/>
              <a:gd name="connsiteY37" fmla="*/ 44450 h 571500"/>
              <a:gd name="connsiteX38" fmla="*/ 549275 w 4114800"/>
              <a:gd name="connsiteY38" fmla="*/ 19050 h 571500"/>
              <a:gd name="connsiteX39" fmla="*/ 431800 w 4114800"/>
              <a:gd name="connsiteY39" fmla="*/ 25400 h 571500"/>
              <a:gd name="connsiteX40" fmla="*/ 428625 w 4114800"/>
              <a:gd name="connsiteY40" fmla="*/ 0 h 571500"/>
              <a:gd name="connsiteX41" fmla="*/ 0 w 4114800"/>
              <a:gd name="connsiteY41" fmla="*/ 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114800" h="571500">
                <a:moveTo>
                  <a:pt x="4114800" y="568325"/>
                </a:moveTo>
                <a:lnTo>
                  <a:pt x="3486150" y="571500"/>
                </a:lnTo>
                <a:lnTo>
                  <a:pt x="3486150" y="530225"/>
                </a:lnTo>
                <a:lnTo>
                  <a:pt x="3451225" y="530225"/>
                </a:lnTo>
                <a:lnTo>
                  <a:pt x="3448050" y="485775"/>
                </a:lnTo>
                <a:lnTo>
                  <a:pt x="3181350" y="488950"/>
                </a:lnTo>
                <a:lnTo>
                  <a:pt x="3184525" y="447675"/>
                </a:lnTo>
                <a:lnTo>
                  <a:pt x="3076575" y="447675"/>
                </a:lnTo>
                <a:lnTo>
                  <a:pt x="3076575" y="409575"/>
                </a:lnTo>
                <a:lnTo>
                  <a:pt x="2816225" y="409575"/>
                </a:lnTo>
                <a:lnTo>
                  <a:pt x="2816225" y="368300"/>
                </a:lnTo>
                <a:lnTo>
                  <a:pt x="2508250" y="371475"/>
                </a:lnTo>
                <a:lnTo>
                  <a:pt x="2508250" y="342900"/>
                </a:lnTo>
                <a:lnTo>
                  <a:pt x="2339975" y="342900"/>
                </a:lnTo>
                <a:lnTo>
                  <a:pt x="2339975" y="311150"/>
                </a:lnTo>
                <a:lnTo>
                  <a:pt x="2327275" y="311150"/>
                </a:lnTo>
                <a:lnTo>
                  <a:pt x="2327275" y="288925"/>
                </a:lnTo>
                <a:lnTo>
                  <a:pt x="2289175" y="288925"/>
                </a:lnTo>
                <a:lnTo>
                  <a:pt x="2289175" y="263525"/>
                </a:lnTo>
                <a:lnTo>
                  <a:pt x="1774825" y="263525"/>
                </a:lnTo>
                <a:lnTo>
                  <a:pt x="1774825" y="238125"/>
                </a:lnTo>
                <a:lnTo>
                  <a:pt x="1628775" y="241300"/>
                </a:lnTo>
                <a:lnTo>
                  <a:pt x="1628775" y="212725"/>
                </a:lnTo>
                <a:lnTo>
                  <a:pt x="1565275" y="212725"/>
                </a:lnTo>
                <a:lnTo>
                  <a:pt x="1565275" y="190500"/>
                </a:lnTo>
                <a:lnTo>
                  <a:pt x="1225550" y="187325"/>
                </a:lnTo>
                <a:lnTo>
                  <a:pt x="1225550" y="165100"/>
                </a:lnTo>
                <a:lnTo>
                  <a:pt x="1054100" y="168275"/>
                </a:lnTo>
                <a:lnTo>
                  <a:pt x="1050925" y="142875"/>
                </a:lnTo>
                <a:lnTo>
                  <a:pt x="854075" y="146050"/>
                </a:lnTo>
                <a:lnTo>
                  <a:pt x="854075" y="101600"/>
                </a:lnTo>
                <a:lnTo>
                  <a:pt x="746125" y="101600"/>
                </a:lnTo>
                <a:lnTo>
                  <a:pt x="746125" y="79375"/>
                </a:lnTo>
                <a:lnTo>
                  <a:pt x="730250" y="79375"/>
                </a:lnTo>
                <a:lnTo>
                  <a:pt x="730250" y="63500"/>
                </a:lnTo>
                <a:lnTo>
                  <a:pt x="679450" y="63500"/>
                </a:lnTo>
                <a:lnTo>
                  <a:pt x="679450" y="41275"/>
                </a:lnTo>
                <a:lnTo>
                  <a:pt x="549275" y="44450"/>
                </a:lnTo>
                <a:lnTo>
                  <a:pt x="549275" y="19050"/>
                </a:lnTo>
                <a:lnTo>
                  <a:pt x="431800" y="25400"/>
                </a:lnTo>
                <a:lnTo>
                  <a:pt x="428625" y="0"/>
                </a:lnTo>
                <a:lnTo>
                  <a:pt x="0" y="0"/>
                </a:lnTo>
              </a:path>
            </a:pathLst>
          </a:custGeom>
          <a:noFill/>
          <a:ln w="28575">
            <a:solidFill>
              <a:schemeClr val="bg1">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44" name="TextBox 43">
            <a:extLst>
              <a:ext uri="{FF2B5EF4-FFF2-40B4-BE49-F238E27FC236}">
                <a16:creationId xmlns:a16="http://schemas.microsoft.com/office/drawing/2014/main" id="{C25E05D1-1689-F328-E8FF-4533C5F4BC2E}"/>
              </a:ext>
            </a:extLst>
          </p:cNvPr>
          <p:cNvSpPr txBox="1"/>
          <p:nvPr/>
        </p:nvSpPr>
        <p:spPr>
          <a:xfrm>
            <a:off x="8043423" y="3446658"/>
            <a:ext cx="2050472" cy="240146"/>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Mo From Randomization</a:t>
            </a:r>
          </a:p>
        </p:txBody>
      </p:sp>
      <p:grpSp>
        <p:nvGrpSpPr>
          <p:cNvPr id="45" name="Group 44">
            <a:extLst>
              <a:ext uri="{FF2B5EF4-FFF2-40B4-BE49-F238E27FC236}">
                <a16:creationId xmlns:a16="http://schemas.microsoft.com/office/drawing/2014/main" id="{CF92F383-BCD8-D2A8-00CB-B5FF278ADC7F}"/>
              </a:ext>
            </a:extLst>
          </p:cNvPr>
          <p:cNvGrpSpPr/>
          <p:nvPr/>
        </p:nvGrpSpPr>
        <p:grpSpPr>
          <a:xfrm>
            <a:off x="6858717" y="3226487"/>
            <a:ext cx="4494926" cy="240146"/>
            <a:chOff x="6096879" y="5084241"/>
            <a:chExt cx="6195879" cy="240146"/>
          </a:xfrm>
        </p:grpSpPr>
        <p:sp>
          <p:nvSpPr>
            <p:cNvPr id="46" name="TextBox 45">
              <a:extLst>
                <a:ext uri="{FF2B5EF4-FFF2-40B4-BE49-F238E27FC236}">
                  <a16:creationId xmlns:a16="http://schemas.microsoft.com/office/drawing/2014/main" id="{7637A541-384B-FF48-9048-EB58EC6E05F1}"/>
                </a:ext>
              </a:extLst>
            </p:cNvPr>
            <p:cNvSpPr txBox="1"/>
            <p:nvPr/>
          </p:nvSpPr>
          <p:spPr>
            <a:xfrm>
              <a:off x="6096879" y="5084241"/>
              <a:ext cx="420219" cy="240146"/>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mn-cs"/>
                </a:rPr>
                <a:t>0</a:t>
              </a:r>
            </a:p>
          </p:txBody>
        </p:sp>
        <p:sp>
          <p:nvSpPr>
            <p:cNvPr id="47" name="TextBox 46">
              <a:extLst>
                <a:ext uri="{FF2B5EF4-FFF2-40B4-BE49-F238E27FC236}">
                  <a16:creationId xmlns:a16="http://schemas.microsoft.com/office/drawing/2014/main" id="{928FF6D0-4E7A-A689-6229-72090F7AFCAE}"/>
                </a:ext>
              </a:extLst>
            </p:cNvPr>
            <p:cNvSpPr txBox="1"/>
            <p:nvPr/>
          </p:nvSpPr>
          <p:spPr>
            <a:xfrm>
              <a:off x="7063345" y="5084241"/>
              <a:ext cx="420219" cy="240146"/>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mn-cs"/>
                </a:rPr>
                <a:t>6</a:t>
              </a:r>
            </a:p>
          </p:txBody>
        </p:sp>
        <p:sp>
          <p:nvSpPr>
            <p:cNvPr id="48" name="TextBox 47">
              <a:extLst>
                <a:ext uri="{FF2B5EF4-FFF2-40B4-BE49-F238E27FC236}">
                  <a16:creationId xmlns:a16="http://schemas.microsoft.com/office/drawing/2014/main" id="{A9385C60-0F2A-5EAE-BD48-F352077533AD}"/>
                </a:ext>
              </a:extLst>
            </p:cNvPr>
            <p:cNvSpPr txBox="1"/>
            <p:nvPr/>
          </p:nvSpPr>
          <p:spPr>
            <a:xfrm>
              <a:off x="8023461" y="5084241"/>
              <a:ext cx="420219" cy="240146"/>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mn-cs"/>
                </a:rPr>
                <a:t>12</a:t>
              </a:r>
            </a:p>
          </p:txBody>
        </p:sp>
        <p:sp>
          <p:nvSpPr>
            <p:cNvPr id="49" name="TextBox 48">
              <a:extLst>
                <a:ext uri="{FF2B5EF4-FFF2-40B4-BE49-F238E27FC236}">
                  <a16:creationId xmlns:a16="http://schemas.microsoft.com/office/drawing/2014/main" id="{2F7ACFEB-B636-025D-1908-98AF42921733}"/>
                </a:ext>
              </a:extLst>
            </p:cNvPr>
            <p:cNvSpPr txBox="1"/>
            <p:nvPr/>
          </p:nvSpPr>
          <p:spPr>
            <a:xfrm>
              <a:off x="8989927" y="5084241"/>
              <a:ext cx="420219" cy="240146"/>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mn-cs"/>
                </a:rPr>
                <a:t>18</a:t>
              </a:r>
            </a:p>
          </p:txBody>
        </p:sp>
        <p:sp>
          <p:nvSpPr>
            <p:cNvPr id="50" name="TextBox 49">
              <a:extLst>
                <a:ext uri="{FF2B5EF4-FFF2-40B4-BE49-F238E27FC236}">
                  <a16:creationId xmlns:a16="http://schemas.microsoft.com/office/drawing/2014/main" id="{085E67A5-3F5F-FCBB-6D6D-743208163D86}"/>
                </a:ext>
              </a:extLst>
            </p:cNvPr>
            <p:cNvSpPr txBox="1"/>
            <p:nvPr/>
          </p:nvSpPr>
          <p:spPr>
            <a:xfrm>
              <a:off x="9943211" y="5084241"/>
              <a:ext cx="420219" cy="240146"/>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mn-cs"/>
                </a:rPr>
                <a:t>24</a:t>
              </a:r>
            </a:p>
          </p:txBody>
        </p:sp>
        <p:sp>
          <p:nvSpPr>
            <p:cNvPr id="51" name="TextBox 50">
              <a:extLst>
                <a:ext uri="{FF2B5EF4-FFF2-40B4-BE49-F238E27FC236}">
                  <a16:creationId xmlns:a16="http://schemas.microsoft.com/office/drawing/2014/main" id="{3FDE8C2E-E589-C132-B42F-21707E751242}"/>
                </a:ext>
              </a:extLst>
            </p:cNvPr>
            <p:cNvSpPr txBox="1"/>
            <p:nvPr/>
          </p:nvSpPr>
          <p:spPr>
            <a:xfrm>
              <a:off x="10909677" y="5084241"/>
              <a:ext cx="420219" cy="240146"/>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mn-cs"/>
                </a:rPr>
                <a:t>30</a:t>
              </a:r>
            </a:p>
          </p:txBody>
        </p:sp>
        <p:sp>
          <p:nvSpPr>
            <p:cNvPr id="52" name="TextBox 51">
              <a:extLst>
                <a:ext uri="{FF2B5EF4-FFF2-40B4-BE49-F238E27FC236}">
                  <a16:creationId xmlns:a16="http://schemas.microsoft.com/office/drawing/2014/main" id="{6C5E7E6E-B147-EC67-4E13-C516007E7AF8}"/>
                </a:ext>
              </a:extLst>
            </p:cNvPr>
            <p:cNvSpPr txBox="1"/>
            <p:nvPr/>
          </p:nvSpPr>
          <p:spPr>
            <a:xfrm>
              <a:off x="11872540" y="5084241"/>
              <a:ext cx="420218" cy="240146"/>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mn-cs"/>
                </a:rPr>
                <a:t>36</a:t>
              </a:r>
            </a:p>
          </p:txBody>
        </p:sp>
      </p:grpSp>
      <p:grpSp>
        <p:nvGrpSpPr>
          <p:cNvPr id="53" name="Group 52">
            <a:extLst>
              <a:ext uri="{FF2B5EF4-FFF2-40B4-BE49-F238E27FC236}">
                <a16:creationId xmlns:a16="http://schemas.microsoft.com/office/drawing/2014/main" id="{49B77D7C-F82A-40A6-2E3A-67191738A85C}"/>
              </a:ext>
            </a:extLst>
          </p:cNvPr>
          <p:cNvGrpSpPr/>
          <p:nvPr/>
        </p:nvGrpSpPr>
        <p:grpSpPr>
          <a:xfrm rot="5400000">
            <a:off x="9051740" y="1093390"/>
            <a:ext cx="95250" cy="4203700"/>
            <a:chOff x="6096000" y="1281134"/>
            <a:chExt cx="819150" cy="3716316"/>
          </a:xfrm>
        </p:grpSpPr>
        <p:cxnSp>
          <p:nvCxnSpPr>
            <p:cNvPr id="54" name="Straight Connector 53">
              <a:extLst>
                <a:ext uri="{FF2B5EF4-FFF2-40B4-BE49-F238E27FC236}">
                  <a16:creationId xmlns:a16="http://schemas.microsoft.com/office/drawing/2014/main" id="{6692700D-4268-5DC0-371A-BF0D8C51344D}"/>
                </a:ext>
              </a:extLst>
            </p:cNvPr>
            <p:cNvCxnSpPr>
              <a:cxnSpLocks/>
            </p:cNvCxnSpPr>
            <p:nvPr/>
          </p:nvCxnSpPr>
          <p:spPr>
            <a:xfrm>
              <a:off x="6096000" y="1886934"/>
              <a:ext cx="8191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2CBEF131-7492-C0D2-0023-812EAB1958C8}"/>
                </a:ext>
              </a:extLst>
            </p:cNvPr>
            <p:cNvCxnSpPr>
              <a:cxnSpLocks/>
            </p:cNvCxnSpPr>
            <p:nvPr/>
          </p:nvCxnSpPr>
          <p:spPr>
            <a:xfrm>
              <a:off x="6096000" y="2506694"/>
              <a:ext cx="8191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302D6814-6CDA-CC20-E398-10A9B48B3EE4}"/>
                </a:ext>
              </a:extLst>
            </p:cNvPr>
            <p:cNvCxnSpPr>
              <a:cxnSpLocks/>
            </p:cNvCxnSpPr>
            <p:nvPr/>
          </p:nvCxnSpPr>
          <p:spPr>
            <a:xfrm>
              <a:off x="6096000" y="3126455"/>
              <a:ext cx="8191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2ED46C2A-4A56-8D46-7668-37642F1668BB}"/>
                </a:ext>
              </a:extLst>
            </p:cNvPr>
            <p:cNvCxnSpPr>
              <a:cxnSpLocks/>
            </p:cNvCxnSpPr>
            <p:nvPr/>
          </p:nvCxnSpPr>
          <p:spPr>
            <a:xfrm>
              <a:off x="6096000" y="3746215"/>
              <a:ext cx="8191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B6767DB0-79E5-BDF6-11E8-2ED6257BC852}"/>
                </a:ext>
              </a:extLst>
            </p:cNvPr>
            <p:cNvCxnSpPr>
              <a:cxnSpLocks/>
            </p:cNvCxnSpPr>
            <p:nvPr/>
          </p:nvCxnSpPr>
          <p:spPr>
            <a:xfrm>
              <a:off x="6096000" y="4377690"/>
              <a:ext cx="8191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C47783CA-E3A8-69CD-A589-2324818EA180}"/>
                </a:ext>
              </a:extLst>
            </p:cNvPr>
            <p:cNvCxnSpPr>
              <a:cxnSpLocks/>
            </p:cNvCxnSpPr>
            <p:nvPr/>
          </p:nvCxnSpPr>
          <p:spPr>
            <a:xfrm>
              <a:off x="6096000" y="4997450"/>
              <a:ext cx="8191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3AF849FB-B668-1C75-8633-EA52E186B230}"/>
                </a:ext>
              </a:extLst>
            </p:cNvPr>
            <p:cNvCxnSpPr>
              <a:cxnSpLocks/>
            </p:cNvCxnSpPr>
            <p:nvPr/>
          </p:nvCxnSpPr>
          <p:spPr>
            <a:xfrm>
              <a:off x="6096002" y="1281134"/>
              <a:ext cx="81914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2" name="Content Placeholder 16">
            <a:extLst>
              <a:ext uri="{FF2B5EF4-FFF2-40B4-BE49-F238E27FC236}">
                <a16:creationId xmlns:a16="http://schemas.microsoft.com/office/drawing/2014/main" id="{D7E873D0-4906-B8C5-0B78-4D7C703C4247}"/>
              </a:ext>
            </a:extLst>
          </p:cNvPr>
          <p:cNvSpPr txBox="1">
            <a:spLocks/>
          </p:cNvSpPr>
          <p:nvPr/>
        </p:nvSpPr>
        <p:spPr>
          <a:xfrm>
            <a:off x="6280122" y="3952604"/>
            <a:ext cx="5732463" cy="1902385"/>
          </a:xfrm>
          <a:prstGeom prst="rect">
            <a:avLst/>
          </a:prstGeom>
        </p:spPr>
        <p:txBody>
          <a:bodyPr vert="horz" lIns="0" tIns="0" rIns="0" bIns="0" rtlCol="0">
            <a:noAutofit/>
          </a:bodyPr>
          <a:lstStyle>
            <a:lvl1pPr marL="0" indent="0" algn="l"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600" b="0" i="0" u="sng" strike="noStrike" kern="0" cap="none" spc="0" normalizeH="0" baseline="0" noProof="0" dirty="0">
                <a:ln>
                  <a:noFill/>
                </a:ln>
                <a:solidFill>
                  <a:srgbClr val="000000"/>
                </a:solidFill>
                <a:effectLst/>
                <a:uLnTx/>
                <a:uFillTx/>
                <a:latin typeface="Poppins"/>
                <a:ea typeface="+mn-ea"/>
                <a:cs typeface="Arial"/>
              </a:rPr>
              <a:t>Considerations</a:t>
            </a:r>
            <a:r>
              <a:rPr kumimoji="0" lang="en-US" sz="1600" b="0" i="0" u="none" strike="noStrike" kern="0" cap="none" spc="0" normalizeH="0" baseline="0" noProof="0" dirty="0">
                <a:ln>
                  <a:noFill/>
                </a:ln>
                <a:solidFill>
                  <a:srgbClr val="000000"/>
                </a:solidFill>
                <a:effectLst/>
                <a:uLnTx/>
                <a:uFillTx/>
                <a:latin typeface="Poppins"/>
                <a:ea typeface="+mn-ea"/>
                <a:cs typeface="Arial"/>
              </a:rPr>
              <a:t>:</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Poppins"/>
                <a:ea typeface="+mn-ea"/>
                <a:cs typeface="Arial"/>
              </a:rPr>
              <a:t>Allowed enrollment up to 5 yr from diagnosis</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Poppins"/>
                <a:ea typeface="+mn-ea"/>
                <a:cs typeface="Arial"/>
              </a:rPr>
              <a:t>PET/CT not mandatory</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Poppins"/>
                <a:ea typeface="+mn-ea"/>
                <a:cs typeface="Arial"/>
              </a:rPr>
              <a:t>102 of 182 patients were missing FISH data</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Poppins"/>
                <a:ea typeface="+mn-ea"/>
                <a:cs typeface="Arial"/>
              </a:rPr>
              <a:t>Older criteria used to stratify high-risk</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Poppins"/>
                <a:ea typeface="+mn-ea"/>
                <a:cs typeface="Arial"/>
              </a:rPr>
              <a:t>3-yr PFS favoring len: 7.3% vs 31.6% (HR: 0.24)</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No difference in OS</a:t>
            </a:r>
          </a:p>
        </p:txBody>
      </p:sp>
    </p:spTree>
    <p:extLst>
      <p:ext uri="{BB962C8B-B14F-4D97-AF65-F5344CB8AC3E}">
        <p14:creationId xmlns:p14="http://schemas.microsoft.com/office/powerpoint/2010/main" val="18657034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AQUILA: </a:t>
            </a:r>
            <a:r>
              <a:rPr lang="en-US" altLang="en-US" dirty="0"/>
              <a:t>Daratumumab vs Active Monitoring for High-Risk SMM</a:t>
            </a:r>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000" dirty="0">
                <a:latin typeface="+mn-lt"/>
              </a:rPr>
              <a:t>International, open-label, randomized phase III</a:t>
            </a:r>
          </a:p>
          <a:p>
            <a:endParaRPr lang="en-US" altLang="en-US" sz="2000" dirty="0">
              <a:latin typeface="+mn-lt"/>
            </a:endParaRPr>
          </a:p>
          <a:p>
            <a:endParaRPr lang="en-US" altLang="en-US" sz="2000" dirty="0">
              <a:latin typeface="+mn-lt"/>
            </a:endParaRPr>
          </a:p>
          <a:p>
            <a:endParaRPr lang="en-US" altLang="en-US" sz="2000" dirty="0">
              <a:latin typeface="+mn-lt"/>
            </a:endParaRPr>
          </a:p>
          <a:p>
            <a:endParaRPr lang="en-US" altLang="en-US" sz="2000" dirty="0">
              <a:latin typeface="+mn-lt"/>
            </a:endParaRPr>
          </a:p>
          <a:p>
            <a:endParaRPr lang="en-US" altLang="en-US" sz="2000" dirty="0">
              <a:latin typeface="+mn-lt"/>
            </a:endParaRPr>
          </a:p>
          <a:p>
            <a:pPr lvl="0" fontAlgn="base">
              <a:lnSpc>
                <a:spcPct val="90000"/>
              </a:lnSpc>
              <a:spcBef>
                <a:spcPts val="600"/>
              </a:spcBef>
              <a:buClr>
                <a:srgbClr val="000000"/>
              </a:buClr>
              <a:defRPr/>
            </a:pPr>
            <a:endParaRPr lang="en-US" altLang="en-US" sz="2000" b="1" kern="0" dirty="0">
              <a:solidFill>
                <a:srgbClr val="000000"/>
              </a:solidFill>
              <a:latin typeface="+mn-lt"/>
            </a:endParaRPr>
          </a:p>
          <a:p>
            <a:pPr marL="0" lvl="0" indent="0" fontAlgn="base">
              <a:lnSpc>
                <a:spcPct val="90000"/>
              </a:lnSpc>
              <a:spcBef>
                <a:spcPts val="600"/>
              </a:spcBef>
              <a:buClr>
                <a:srgbClr val="000000"/>
              </a:buClr>
              <a:buNone/>
              <a:defRPr/>
            </a:pPr>
            <a:endParaRPr lang="en-US" altLang="en-US" sz="3600" b="1" kern="0" dirty="0">
              <a:solidFill>
                <a:srgbClr val="000000"/>
              </a:solidFill>
              <a:latin typeface="+mn-lt"/>
            </a:endParaRPr>
          </a:p>
          <a:p>
            <a:pPr lvl="0" fontAlgn="base">
              <a:lnSpc>
                <a:spcPct val="90000"/>
              </a:lnSpc>
              <a:spcBef>
                <a:spcPts val="600"/>
              </a:spcBef>
              <a:buClr>
                <a:srgbClr val="000000"/>
              </a:buClr>
              <a:defRPr/>
            </a:pPr>
            <a:r>
              <a:rPr lang="en-US" altLang="en-US" sz="2000" b="1" kern="0" dirty="0">
                <a:solidFill>
                  <a:srgbClr val="000000"/>
                </a:solidFill>
                <a:latin typeface="+mn-lt"/>
              </a:rPr>
              <a:t>Primary endpoint: </a:t>
            </a:r>
            <a:r>
              <a:rPr lang="en-US" altLang="en-US" sz="2000" kern="0" dirty="0">
                <a:solidFill>
                  <a:srgbClr val="000000"/>
                </a:solidFill>
                <a:latin typeface="+mn-lt"/>
              </a:rPr>
              <a:t>PFS by IRC using IMWG SLiM-CRAB criteria</a:t>
            </a:r>
            <a:endParaRPr lang="en-US" altLang="en-US" sz="2000" kern="0" baseline="30000" dirty="0">
              <a:solidFill>
                <a:srgbClr val="000000"/>
              </a:solidFill>
              <a:latin typeface="+mn-lt"/>
            </a:endParaRPr>
          </a:p>
          <a:p>
            <a:pPr lvl="0" fontAlgn="base">
              <a:lnSpc>
                <a:spcPct val="90000"/>
              </a:lnSpc>
              <a:spcBef>
                <a:spcPts val="600"/>
              </a:spcBef>
              <a:buClr>
                <a:srgbClr val="000000"/>
              </a:buClr>
              <a:defRPr/>
            </a:pPr>
            <a:r>
              <a:rPr lang="en-US" altLang="en-US" sz="2000" b="1" kern="0" dirty="0">
                <a:solidFill>
                  <a:srgbClr val="000000"/>
                </a:solidFill>
                <a:latin typeface="+mn-lt"/>
              </a:rPr>
              <a:t>Key secondary endpoints: </a:t>
            </a:r>
            <a:r>
              <a:rPr lang="en-US" altLang="en-US" sz="2000" kern="0" dirty="0">
                <a:solidFill>
                  <a:srgbClr val="000000"/>
                </a:solidFill>
                <a:latin typeface="+mn-lt"/>
              </a:rPr>
              <a:t>ORR, time to first-line MM tx, PFS on first-line MM tx, OS</a:t>
            </a:r>
          </a:p>
          <a:p>
            <a:endParaRPr lang="en-US" altLang="en-US" sz="2000" dirty="0">
              <a:latin typeface="+mn-lt"/>
            </a:endParaRPr>
          </a:p>
        </p:txBody>
      </p:sp>
      <p:sp>
        <p:nvSpPr>
          <p:cNvPr id="5" name="Content Placeholder 4">
            <a:extLst>
              <a:ext uri="{FF2B5EF4-FFF2-40B4-BE49-F238E27FC236}">
                <a16:creationId xmlns:a16="http://schemas.microsoft.com/office/drawing/2014/main" id="{657467CA-F729-2563-F7AF-28BE35D7BE39}"/>
              </a:ext>
            </a:extLst>
          </p:cNvPr>
          <p:cNvSpPr>
            <a:spLocks noGrp="1"/>
          </p:cNvSpPr>
          <p:nvPr>
            <p:ph sz="quarter" idx="10"/>
          </p:nvPr>
        </p:nvSpPr>
        <p:spPr/>
        <p:txBody>
          <a:bodyPr/>
          <a:lstStyle/>
          <a:p>
            <a:pPr algn="ctr"/>
            <a:r>
              <a:rPr lang="en-US" dirty="0">
                <a:latin typeface="Poppins"/>
                <a:cs typeface="Poppins"/>
              </a:rPr>
              <a:t>Dimopoulos. ASH 2024. Abstr 773. Dimopoulos. NEJM. 2025;392:1777.</a:t>
            </a:r>
          </a:p>
        </p:txBody>
      </p:sp>
      <p:sp>
        <p:nvSpPr>
          <p:cNvPr id="2" name="Text Box 45">
            <a:extLst>
              <a:ext uri="{FF2B5EF4-FFF2-40B4-BE49-F238E27FC236}">
                <a16:creationId xmlns:a16="http://schemas.microsoft.com/office/drawing/2014/main" id="{A036755C-55A4-64B1-B9A8-F67DDDDEB4CD}"/>
              </a:ext>
            </a:extLst>
          </p:cNvPr>
          <p:cNvSpPr txBox="1">
            <a:spLocks noChangeArrowheads="1"/>
          </p:cNvSpPr>
          <p:nvPr/>
        </p:nvSpPr>
        <p:spPr bwMode="auto">
          <a:xfrm>
            <a:off x="247129" y="2475978"/>
            <a:ext cx="3464999"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GB" alt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Adults with SMM for ≤5 yr; clonal BMPCs ≥10% and ≥1 other risk factor for progression to MM </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GB" alt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(serum M-protein ≥30 g/L, IgA SMM, immunoparesis with reduction of </a:t>
            </a:r>
            <a:br>
              <a:rPr kumimoji="0" lang="en-GB" alt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GB" alt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 uninvolved Ig isotypes, serum involved:uninvolved FLC ratio ≥8 and &lt;100, and clonal BMPCs &gt;50% to &lt;60%); ECOG PS 0/1</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(N = 390)</a:t>
            </a:r>
            <a:endParaRPr kumimoji="0" lang="en-US" alt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endParaRPr>
          </a:p>
        </p:txBody>
      </p:sp>
      <p:sp>
        <p:nvSpPr>
          <p:cNvPr id="3" name="Rectangle 46">
            <a:extLst>
              <a:ext uri="{FF2B5EF4-FFF2-40B4-BE49-F238E27FC236}">
                <a16:creationId xmlns:a16="http://schemas.microsoft.com/office/drawing/2014/main" id="{F72C0CB9-CBA5-56C1-3C41-09A0F88CE586}"/>
              </a:ext>
            </a:extLst>
          </p:cNvPr>
          <p:cNvSpPr>
            <a:spLocks noChangeArrowheads="1"/>
          </p:cNvSpPr>
          <p:nvPr/>
        </p:nvSpPr>
        <p:spPr bwMode="auto">
          <a:xfrm>
            <a:off x="9804302" y="2192686"/>
            <a:ext cx="2011051"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1"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Efficacy follow-up until PD by IMWG SLiM-CRAB criteria</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1"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(efficacy tests Q12W by central lab, imaging Q1Y by central review, BM eval at least Q2Y);</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1"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survival follow-up Q6M</a:t>
            </a:r>
          </a:p>
        </p:txBody>
      </p:sp>
      <p:grpSp>
        <p:nvGrpSpPr>
          <p:cNvPr id="27" name="Group 26">
            <a:extLst>
              <a:ext uri="{FF2B5EF4-FFF2-40B4-BE49-F238E27FC236}">
                <a16:creationId xmlns:a16="http://schemas.microsoft.com/office/drawing/2014/main" id="{5BD0F095-26BC-C78A-7ADC-425B7C7BDA6F}"/>
              </a:ext>
            </a:extLst>
          </p:cNvPr>
          <p:cNvGrpSpPr/>
          <p:nvPr/>
        </p:nvGrpSpPr>
        <p:grpSpPr>
          <a:xfrm>
            <a:off x="4421370" y="2064299"/>
            <a:ext cx="5115755" cy="2439609"/>
            <a:chOff x="4005458" y="2314804"/>
            <a:chExt cx="5115755" cy="2439609"/>
          </a:xfrm>
          <a:solidFill>
            <a:schemeClr val="accent1"/>
          </a:solidFill>
        </p:grpSpPr>
        <p:sp>
          <p:nvSpPr>
            <p:cNvPr id="6" name="Rectangle 49">
              <a:extLst>
                <a:ext uri="{FF2B5EF4-FFF2-40B4-BE49-F238E27FC236}">
                  <a16:creationId xmlns:a16="http://schemas.microsoft.com/office/drawing/2014/main" id="{57698C71-4F19-5FDE-24D3-9045A12860F8}"/>
                </a:ext>
              </a:extLst>
            </p:cNvPr>
            <p:cNvSpPr>
              <a:spLocks noChangeArrowheads="1"/>
            </p:cNvSpPr>
            <p:nvPr/>
          </p:nvSpPr>
          <p:spPr bwMode="auto">
            <a:xfrm>
              <a:off x="4005458" y="2314804"/>
              <a:ext cx="5115755" cy="118783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Daratumumab (DARA)</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1800 mg SC QW C1-2 </a:t>
              </a:r>
              <a:r>
                <a:rPr kumimoji="0" lang="en-US" altLang="en-US" sz="1600" b="0" i="0" u="none" strike="noStrike" kern="1200" cap="none" spc="0" normalizeH="0" baseline="0" noProof="0" dirty="0">
                  <a:ln>
                    <a:noFill/>
                  </a:ln>
                  <a:solidFill>
                    <a:srgbClr val="F9F3D9"/>
                  </a:solidFill>
                  <a:effectLst/>
                  <a:uLnTx/>
                  <a:uFillTx/>
                  <a:latin typeface="Poppins"/>
                  <a:ea typeface="+mn-ea"/>
                  <a:cs typeface="Arial" panose="020B0604020202020204" pitchFamily="34" charset="0"/>
                  <a:sym typeface="Wingdings" panose="05000000000000000000" pitchFamily="2" charset="2"/>
                </a:rPr>
                <a:t></a:t>
              </a:r>
              <a:r>
                <a:rPr kumimoji="0" lang="en-US" altLang="en-US" sz="1600" b="0"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 Q2W C3-6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 Q4W for up to 39 cycles or 36 mo* in </a:t>
              </a:r>
              <a:br>
                <a:rPr kumimoji="0" lang="en-US" altLang="en-US" sz="1600" b="0"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br>
              <a:r>
                <a:rPr kumimoji="0" lang="en-US" altLang="en-US" sz="1600" b="0"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28-day cycles (n = 194)</a:t>
              </a:r>
            </a:p>
          </p:txBody>
        </p:sp>
        <p:sp>
          <p:nvSpPr>
            <p:cNvPr id="7" name="Rectangle 50">
              <a:extLst>
                <a:ext uri="{FF2B5EF4-FFF2-40B4-BE49-F238E27FC236}">
                  <a16:creationId xmlns:a16="http://schemas.microsoft.com/office/drawing/2014/main" id="{9EE91C62-9516-8A64-E836-18A663925845}"/>
                </a:ext>
              </a:extLst>
            </p:cNvPr>
            <p:cNvSpPr>
              <a:spLocks noChangeArrowheads="1"/>
            </p:cNvSpPr>
            <p:nvPr/>
          </p:nvSpPr>
          <p:spPr bwMode="auto">
            <a:xfrm>
              <a:off x="4005459" y="3566576"/>
              <a:ext cx="5115754" cy="1187837"/>
            </a:xfrm>
            <a:prstGeom prst="rect">
              <a:avLst/>
            </a:prstGeom>
            <a:solidFill>
              <a:schemeClr val="bg1">
                <a:lumMod val="5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Active Monitoring</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No disease-specific tx +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AE monitoring for up to 36 mo*</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(n = 196)</a:t>
              </a:r>
            </a:p>
          </p:txBody>
        </p:sp>
      </p:grpSp>
      <p:grpSp>
        <p:nvGrpSpPr>
          <p:cNvPr id="22" name="Group 21">
            <a:extLst>
              <a:ext uri="{FF2B5EF4-FFF2-40B4-BE49-F238E27FC236}">
                <a16:creationId xmlns:a16="http://schemas.microsoft.com/office/drawing/2014/main" id="{3C5B84DD-4F54-372E-C2E6-6624D5CF15BD}"/>
              </a:ext>
            </a:extLst>
          </p:cNvPr>
          <p:cNvGrpSpPr/>
          <p:nvPr/>
        </p:nvGrpSpPr>
        <p:grpSpPr>
          <a:xfrm>
            <a:off x="3678174" y="2823869"/>
            <a:ext cx="575803" cy="950913"/>
            <a:chOff x="3159203" y="3532168"/>
            <a:chExt cx="622300" cy="950913"/>
          </a:xfrm>
        </p:grpSpPr>
        <p:sp>
          <p:nvSpPr>
            <p:cNvPr id="10" name="Line 53">
              <a:extLst>
                <a:ext uri="{FF2B5EF4-FFF2-40B4-BE49-F238E27FC236}">
                  <a16:creationId xmlns:a16="http://schemas.microsoft.com/office/drawing/2014/main" id="{35332F3E-AA8E-86DB-437C-4C92FB93FC50}"/>
                </a:ext>
              </a:extLst>
            </p:cNvPr>
            <p:cNvSpPr>
              <a:spLocks noChangeShapeType="1"/>
            </p:cNvSpPr>
            <p:nvPr/>
          </p:nvSpPr>
          <p:spPr bwMode="auto">
            <a:xfrm>
              <a:off x="3159203" y="4132244"/>
              <a:ext cx="622300" cy="350837"/>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 name="Line 54">
              <a:extLst>
                <a:ext uri="{FF2B5EF4-FFF2-40B4-BE49-F238E27FC236}">
                  <a16:creationId xmlns:a16="http://schemas.microsoft.com/office/drawing/2014/main" id="{E8EA974C-B2FE-F125-B1F2-742CD11FE507}"/>
                </a:ext>
              </a:extLst>
            </p:cNvPr>
            <p:cNvSpPr>
              <a:spLocks noChangeShapeType="1"/>
            </p:cNvSpPr>
            <p:nvPr/>
          </p:nvSpPr>
          <p:spPr bwMode="auto">
            <a:xfrm flipV="1">
              <a:off x="3159203" y="3532168"/>
              <a:ext cx="622300" cy="34766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cxnSp>
        <p:nvCxnSpPr>
          <p:cNvPr id="25" name="Straight Arrow Connector 24">
            <a:extLst>
              <a:ext uri="{FF2B5EF4-FFF2-40B4-BE49-F238E27FC236}">
                <a16:creationId xmlns:a16="http://schemas.microsoft.com/office/drawing/2014/main" id="{3EB3BFC5-97C3-9AD8-861F-3C05B50AF776}"/>
              </a:ext>
            </a:extLst>
          </p:cNvPr>
          <p:cNvCxnSpPr>
            <a:cxnSpLocks/>
          </p:cNvCxnSpPr>
          <p:nvPr/>
        </p:nvCxnSpPr>
        <p:spPr bwMode="auto">
          <a:xfrm>
            <a:off x="9577637" y="3277768"/>
            <a:ext cx="453331" cy="0"/>
          </a:xfrm>
          <a:prstGeom prst="straightConnector1">
            <a:avLst/>
          </a:prstGeom>
          <a:noFill/>
          <a:ln w="28575" cap="flat" cmpd="sng" algn="ctr">
            <a:solidFill>
              <a:schemeClr val="tx1"/>
            </a:solidFill>
            <a:prstDash val="solid"/>
            <a:round/>
            <a:headEnd type="none" w="med" len="med"/>
            <a:tailEnd type="triangle"/>
          </a:ln>
          <a:effectLst/>
        </p:spPr>
      </p:cxnSp>
    </p:spTree>
    <p:extLst>
      <p:ext uri="{BB962C8B-B14F-4D97-AF65-F5344CB8AC3E}">
        <p14:creationId xmlns:p14="http://schemas.microsoft.com/office/powerpoint/2010/main" val="7121260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6BCD3-4CE0-6521-744D-687EB15F8C20}"/>
            </a:ext>
          </a:extLst>
        </p:cNvPr>
        <p:cNvGrpSpPr/>
        <p:nvPr/>
      </p:nvGrpSpPr>
      <p:grpSpPr>
        <a:xfrm>
          <a:off x="0" y="0"/>
          <a:ext cx="0" cy="0"/>
          <a:chOff x="0" y="0"/>
          <a:chExt cx="0" cy="0"/>
        </a:xfrm>
      </p:grpSpPr>
      <p:sp>
        <p:nvSpPr>
          <p:cNvPr id="31746" name="Rectangle 2">
            <a:extLst>
              <a:ext uri="{FF2B5EF4-FFF2-40B4-BE49-F238E27FC236}">
                <a16:creationId xmlns:a16="http://schemas.microsoft.com/office/drawing/2014/main" id="{F09D5D23-6535-C2E3-8FC9-31FF93E152ED}"/>
              </a:ext>
            </a:extLst>
          </p:cNvPr>
          <p:cNvSpPr>
            <a:spLocks noGrp="1" noChangeArrowheads="1"/>
          </p:cNvSpPr>
          <p:nvPr>
            <p:ph type="title"/>
          </p:nvPr>
        </p:nvSpPr>
        <p:spPr>
          <a:xfrm>
            <a:off x="231078" y="531006"/>
            <a:ext cx="11740260" cy="502445"/>
          </a:xfrm>
        </p:spPr>
        <p:txBody>
          <a:bodyPr/>
          <a:lstStyle/>
          <a:p>
            <a:r>
              <a:rPr lang="en-US" dirty="0"/>
              <a:t>AQUILA: Baseline Disease Characteristics and </a:t>
            </a:r>
            <a:br>
              <a:rPr lang="en-US" dirty="0"/>
            </a:br>
            <a:r>
              <a:rPr lang="en-US" dirty="0"/>
              <a:t>Disease Progression </a:t>
            </a:r>
            <a:endParaRPr lang="en-US" altLang="en-US" dirty="0"/>
          </a:p>
        </p:txBody>
      </p:sp>
      <p:sp>
        <p:nvSpPr>
          <p:cNvPr id="11" name="Content Placeholder 10">
            <a:extLst>
              <a:ext uri="{FF2B5EF4-FFF2-40B4-BE49-F238E27FC236}">
                <a16:creationId xmlns:a16="http://schemas.microsoft.com/office/drawing/2014/main" id="{3A4863C6-A667-3C7A-6D71-2ACD86C441A9}"/>
              </a:ext>
            </a:extLst>
          </p:cNvPr>
          <p:cNvSpPr>
            <a:spLocks noGrp="1"/>
          </p:cNvSpPr>
          <p:nvPr>
            <p:ph sz="quarter" idx="10"/>
          </p:nvPr>
        </p:nvSpPr>
        <p:spPr>
          <a:xfrm>
            <a:off x="4160170" y="6302375"/>
            <a:ext cx="5364829" cy="327025"/>
          </a:xfrm>
        </p:spPr>
        <p:txBody>
          <a:bodyPr/>
          <a:lstStyle/>
          <a:p>
            <a:r>
              <a:rPr lang="en-US" dirty="0">
                <a:latin typeface="Poppins"/>
                <a:cs typeface="Poppins"/>
              </a:rPr>
              <a:t>Dimopoulos. ASH 2024. Abstr 773. Dimopoulos. NEJM. 2025;392:1777. </a:t>
            </a:r>
            <a:br>
              <a:rPr lang="en-US" dirty="0"/>
            </a:br>
            <a:r>
              <a:rPr lang="en-US" dirty="0">
                <a:latin typeface="Poppins"/>
                <a:cs typeface="Poppins"/>
              </a:rPr>
              <a:t>Dimopoulos. SOHO 2025. Abstr MM-691. </a:t>
            </a:r>
          </a:p>
        </p:txBody>
      </p:sp>
      <p:graphicFrame>
        <p:nvGraphicFramePr>
          <p:cNvPr id="2" name="Group 3">
            <a:extLst>
              <a:ext uri="{FF2B5EF4-FFF2-40B4-BE49-F238E27FC236}">
                <a16:creationId xmlns:a16="http://schemas.microsoft.com/office/drawing/2014/main" id="{F691CFC9-EFB3-23E9-B002-6BF6021FC05A}"/>
              </a:ext>
            </a:extLst>
          </p:cNvPr>
          <p:cNvGraphicFramePr>
            <a:graphicFrameLocks/>
          </p:cNvGraphicFramePr>
          <p:nvPr/>
        </p:nvGraphicFramePr>
        <p:xfrm>
          <a:off x="231776" y="1617448"/>
          <a:ext cx="5336203" cy="3093800"/>
        </p:xfrm>
        <a:graphic>
          <a:graphicData uri="http://schemas.openxmlformats.org/drawingml/2006/table">
            <a:tbl>
              <a:tblPr/>
              <a:tblGrid>
                <a:gridCol w="2587132">
                  <a:extLst>
                    <a:ext uri="{9D8B030D-6E8A-4147-A177-3AD203B41FA5}">
                      <a16:colId xmlns:a16="http://schemas.microsoft.com/office/drawing/2014/main" val="20000"/>
                    </a:ext>
                  </a:extLst>
                </a:gridCol>
                <a:gridCol w="1333500">
                  <a:extLst>
                    <a:ext uri="{9D8B030D-6E8A-4147-A177-3AD203B41FA5}">
                      <a16:colId xmlns:a16="http://schemas.microsoft.com/office/drawing/2014/main" val="20001"/>
                    </a:ext>
                  </a:extLst>
                </a:gridCol>
                <a:gridCol w="1415571">
                  <a:extLst>
                    <a:ext uri="{9D8B030D-6E8A-4147-A177-3AD203B41FA5}">
                      <a16:colId xmlns:a16="http://schemas.microsoft.com/office/drawing/2014/main" val="20002"/>
                    </a:ext>
                  </a:extLst>
                </a:gridCol>
              </a:tblGrid>
              <a:tr h="387805">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bg2"/>
                          </a:solidFill>
                          <a:effectLst/>
                          <a:latin typeface="+mn-lt"/>
                        </a:rPr>
                        <a:t>PD Risk at Baseline, n (%)</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2"/>
                          </a:solidFill>
                          <a:effectLst/>
                          <a:latin typeface="+mn-lt"/>
                        </a:rPr>
                        <a:t>DARA</a:t>
                      </a:r>
                      <a:br>
                        <a:rPr kumimoji="0" lang="en-US" sz="1200" b="1" i="0" u="none" strike="noStrike" cap="none" normalizeH="0" baseline="0" dirty="0">
                          <a:ln>
                            <a:noFill/>
                          </a:ln>
                          <a:solidFill>
                            <a:schemeClr val="bg2"/>
                          </a:solidFill>
                          <a:effectLst/>
                          <a:latin typeface="+mn-lt"/>
                        </a:rPr>
                      </a:br>
                      <a:r>
                        <a:rPr kumimoji="0" lang="en-US" sz="1200" b="1" i="0" u="none" strike="noStrike" cap="none" normalizeH="0" baseline="0" dirty="0">
                          <a:ln>
                            <a:noFill/>
                          </a:ln>
                          <a:solidFill>
                            <a:schemeClr val="bg2"/>
                          </a:solidFill>
                          <a:effectLst/>
                          <a:latin typeface="+mn-lt"/>
                        </a:rPr>
                        <a:t>(n = 194)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2"/>
                          </a:solidFill>
                          <a:effectLst/>
                          <a:latin typeface="+mn-lt"/>
                        </a:rPr>
                        <a:t>Active Monitoring</a:t>
                      </a:r>
                      <a:br>
                        <a:rPr kumimoji="0" lang="en-US" sz="1200" b="1" i="0" u="none" strike="noStrike" cap="none" normalizeH="0" baseline="0" dirty="0">
                          <a:ln>
                            <a:noFill/>
                          </a:ln>
                          <a:solidFill>
                            <a:schemeClr val="bg2"/>
                          </a:solidFill>
                          <a:effectLst/>
                          <a:latin typeface="+mn-lt"/>
                        </a:rPr>
                      </a:br>
                      <a:r>
                        <a:rPr kumimoji="0" lang="en-US" sz="1200" b="1" i="0" u="none" strike="noStrike" cap="none" normalizeH="0" baseline="0" dirty="0">
                          <a:ln>
                            <a:noFill/>
                          </a:ln>
                          <a:solidFill>
                            <a:schemeClr val="bg2"/>
                          </a:solidFill>
                          <a:effectLst/>
                          <a:latin typeface="+mn-lt"/>
                        </a:rPr>
                        <a:t>(n = 196)</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3878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mn-lt"/>
                        </a:rPr>
                        <a:t>Risk factors for PD to MM</a:t>
                      </a:r>
                      <a:r>
                        <a:rPr kumimoji="0" lang="en-GB" sz="1200" b="0" i="0" u="none" strike="noStrike" cap="none" normalizeH="0" baseline="0" dirty="0">
                          <a:ln>
                            <a:noFill/>
                          </a:ln>
                          <a:solidFill>
                            <a:schemeClr val="tx1"/>
                          </a:solidFill>
                          <a:effectLst/>
                          <a:latin typeface="+mn-lt"/>
                        </a:rPr>
                        <a:t>*</a:t>
                      </a:r>
                      <a:endParaRPr kumimoji="0" lang="en-US" sz="1200" b="0" i="0" u="none" strike="noStrike" cap="none" normalizeH="0" baseline="0" dirty="0">
                        <a:ln>
                          <a:noFill/>
                        </a:ln>
                        <a:solidFill>
                          <a:schemeClr val="tx1"/>
                        </a:solidFill>
                        <a:effectLst/>
                        <a:latin typeface="+mn-lt"/>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mn-lt"/>
                        </a:rPr>
                        <a:t>&lt;3</a:t>
                      </a:r>
                    </a:p>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mn-lt"/>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mn-lt"/>
                        </a:rPr>
                        <a:t>154 (79.4)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mn-lt"/>
                        </a:rPr>
                        <a:t>40 (20.6)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mn-lt"/>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mn-lt"/>
                        </a:rPr>
                        <a:t>156 (79.6)</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mn-lt"/>
                        </a:rPr>
                        <a:t>40 (20.4)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5810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mn-lt"/>
                        </a:rPr>
                        <a:t>Risk of PD by Mayo 2018 risk criteria</a:t>
                      </a:r>
                      <a:r>
                        <a:rPr kumimoji="0" lang="en-US" sz="1200" b="0" i="0" u="none" strike="noStrike" cap="none" normalizeH="0" baseline="30000" dirty="0">
                          <a:ln>
                            <a:noFill/>
                          </a:ln>
                          <a:solidFill>
                            <a:schemeClr val="tx1"/>
                          </a:solidFill>
                          <a:effectLst/>
                          <a:latin typeface="+mn-lt"/>
                        </a:rPr>
                        <a:t>†</a:t>
                      </a:r>
                      <a:endParaRPr kumimoji="0" lang="en-US" sz="1200" b="0" i="0" u="none" strike="noStrike" cap="none" normalizeH="0" baseline="0" dirty="0">
                        <a:ln>
                          <a:noFill/>
                        </a:ln>
                        <a:solidFill>
                          <a:schemeClr val="tx1"/>
                        </a:solidFill>
                        <a:effectLst/>
                        <a:latin typeface="+mn-lt"/>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mn-lt"/>
                        </a:rPr>
                        <a:t>Low</a:t>
                      </a:r>
                    </a:p>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mn-lt"/>
                        </a:rPr>
                        <a:t>Intermediate</a:t>
                      </a:r>
                    </a:p>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mn-lt"/>
                        </a:rPr>
                        <a:t>High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mn-lt"/>
                        </a:rPr>
                        <a:t>45 (23.2)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mn-lt"/>
                        </a:rPr>
                        <a:t>77 (39.7)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mn-lt"/>
                        </a:rPr>
                        <a:t>72 (37.1)</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mn-lt"/>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mn-lt"/>
                        </a:rPr>
                        <a:t>34 (17.3)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mn-lt"/>
                        </a:rPr>
                        <a:t>76 (38.8)</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mn-lt"/>
                        </a:rPr>
                        <a:t>86 (43.9)</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3878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200" b="1" i="0" u="none" strike="noStrike" cap="none" normalizeH="0" baseline="0" dirty="0">
                          <a:ln>
                            <a:noFill/>
                          </a:ln>
                          <a:solidFill>
                            <a:schemeClr val="tx1"/>
                          </a:solidFill>
                          <a:effectLst/>
                          <a:latin typeface="+mn-lt"/>
                        </a:rPr>
                        <a:t>Cytogenetic Risk at Baseline, n (%)</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mn-lt"/>
                        </a:rPr>
                        <a:t>DARA</a:t>
                      </a:r>
                      <a:br>
                        <a:rPr kumimoji="0" lang="en-US" sz="1200" b="1" i="0" u="none" strike="noStrike" cap="none" normalizeH="0" baseline="0" dirty="0">
                          <a:ln>
                            <a:noFill/>
                          </a:ln>
                          <a:solidFill>
                            <a:schemeClr val="tx1"/>
                          </a:solidFill>
                          <a:effectLst/>
                          <a:latin typeface="+mn-lt"/>
                        </a:rPr>
                      </a:br>
                      <a:r>
                        <a:rPr kumimoji="0" lang="en-US" sz="1200" b="1" i="0" u="none" strike="noStrike" cap="none" normalizeH="0" baseline="0" dirty="0">
                          <a:ln>
                            <a:noFill/>
                          </a:ln>
                          <a:solidFill>
                            <a:schemeClr val="tx1"/>
                          </a:solidFill>
                          <a:effectLst/>
                          <a:latin typeface="+mn-lt"/>
                        </a:rPr>
                        <a:t>(n = 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mn-lt"/>
                        </a:rPr>
                        <a:t>Active Monitoring</a:t>
                      </a:r>
                      <a:br>
                        <a:rPr kumimoji="0" lang="en-US" sz="1200" b="1" i="0" u="none" strike="noStrike" cap="none" normalizeH="0" baseline="0" dirty="0">
                          <a:ln>
                            <a:noFill/>
                          </a:ln>
                          <a:solidFill>
                            <a:schemeClr val="tx1"/>
                          </a:solidFill>
                          <a:effectLst/>
                          <a:latin typeface="+mn-lt"/>
                        </a:rPr>
                      </a:br>
                      <a:r>
                        <a:rPr kumimoji="0" lang="en-US" sz="1200" b="1" i="0" u="none" strike="noStrike" cap="none" normalizeH="0" baseline="0" dirty="0">
                          <a:ln>
                            <a:noFill/>
                          </a:ln>
                          <a:solidFill>
                            <a:schemeClr val="tx1"/>
                          </a:solidFill>
                          <a:effectLst/>
                          <a:latin typeface="+mn-lt"/>
                        </a:rPr>
                        <a:t>(n = 170)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600529047"/>
                  </a:ext>
                </a:extLst>
              </a:tr>
              <a:tr h="1579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mn-lt"/>
                        </a:rPr>
                        <a:t>≥1 high-risk abnormality</a:t>
                      </a:r>
                      <a:r>
                        <a:rPr kumimoji="0" lang="en-US" sz="1200" b="0" i="0" u="none" strike="noStrike" cap="none" normalizeH="0" baseline="30000" dirty="0">
                          <a:ln>
                            <a:noFill/>
                          </a:ln>
                          <a:solidFill>
                            <a:schemeClr val="tx1"/>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mn-lt"/>
                        </a:rPr>
                        <a:t>29 (17.4)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mn-lt"/>
                        </a:rPr>
                        <a:t>22 (12.9)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156195196"/>
                  </a:ext>
                </a:extLst>
              </a:tr>
            </a:tbl>
          </a:graphicData>
        </a:graphic>
      </p:graphicFrame>
      <p:sp>
        <p:nvSpPr>
          <p:cNvPr id="7" name="TextBox 6">
            <a:extLst>
              <a:ext uri="{FF2B5EF4-FFF2-40B4-BE49-F238E27FC236}">
                <a16:creationId xmlns:a16="http://schemas.microsoft.com/office/drawing/2014/main" id="{40C15585-DA40-F558-8B35-0A3B95AA603F}"/>
              </a:ext>
            </a:extLst>
          </p:cNvPr>
          <p:cNvSpPr txBox="1"/>
          <p:nvPr/>
        </p:nvSpPr>
        <p:spPr bwMode="auto">
          <a:xfrm>
            <a:off x="136339" y="5297616"/>
            <a:ext cx="1138256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*Serum M-protein level ≥30 g/L, IgA SMM, serum involved:uninvolved FLC ratio ≥8 and &lt;100 or clonal BMPCs &gt;50% to &lt;60% with measurable disease, immunoparesis with reduction of 2 uninvolved Ig isotypes.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100" b="0" i="0" u="none" strike="noStrike" kern="1200" cap="none" spc="0" normalizeH="0" baseline="30000" noProof="0" dirty="0">
                <a:ln>
                  <a:noFill/>
                </a:ln>
                <a:solidFill>
                  <a:srgbClr val="000000"/>
                </a:solidFill>
                <a:effectLst/>
                <a:uLnTx/>
                <a:uFillTx/>
                <a:latin typeface="Poppins"/>
                <a:ea typeface="+mn-ea"/>
                <a:cs typeface="Arial" panose="020B0604020202020204" pitchFamily="34" charset="0"/>
              </a:rPr>
              <a:t>†</a:t>
            </a:r>
            <a:r>
              <a:rPr kumimoji="0" lang="en-GB" alt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Serum M-protein &gt;2 g/L, serum involved:uninvolved FLC ratio &gt;20, and clonal BMPCs &gt;20%. Low risk = 0 factors, intermediate risk = 1 factor, high risk = ≥2 factors.</a:t>
            </a:r>
            <a:endParaRPr kumimoji="0" lang="en-US" sz="1100" b="0" i="0" u="none" strike="noStrike" kern="1200" cap="none" spc="0" normalizeH="0" baseline="0" noProof="0" dirty="0">
              <a:ln>
                <a:noFill/>
              </a:ln>
              <a:solidFill>
                <a:srgbClr val="455560">
                  <a:lumMod val="10000"/>
                </a:srgbClr>
              </a:solidFill>
              <a:effectLst/>
              <a:uLnTx/>
              <a:uFillTx/>
              <a:latin typeface="Poppins"/>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30000" noProof="0" dirty="0">
                <a:ln>
                  <a:noFill/>
                </a:ln>
                <a:solidFill>
                  <a:srgbClr val="455560">
                    <a:lumMod val="10000"/>
                  </a:srgbClr>
                </a:solidFill>
                <a:effectLst/>
                <a:uLnTx/>
                <a:uFillTx/>
                <a:latin typeface="Poppins"/>
                <a:ea typeface="+mn-ea"/>
                <a:cs typeface="Arial" panose="020B0604020202020204" pitchFamily="34" charset="0"/>
              </a:rPr>
              <a:t>‡</a:t>
            </a:r>
            <a:r>
              <a:rPr kumimoji="0" lang="en-US" sz="1100" b="0" i="0" u="none" strike="noStrike" kern="1200" cap="none" spc="0" normalizeH="0" baseline="0" noProof="0" dirty="0">
                <a:ln>
                  <a:noFill/>
                </a:ln>
                <a:solidFill>
                  <a:srgbClr val="455560">
                    <a:lumMod val="10000"/>
                  </a:srgbClr>
                </a:solidFill>
                <a:effectLst/>
                <a:uLnTx/>
                <a:uFillTx/>
                <a:latin typeface="Poppins"/>
                <a:ea typeface="+mn-ea"/>
                <a:cs typeface="Arial" panose="020B0604020202020204" pitchFamily="34" charset="0"/>
              </a:rPr>
              <a:t>del(17p), t(4;14), and/or t(14;16).</a:t>
            </a:r>
          </a:p>
        </p:txBody>
      </p:sp>
      <p:sp>
        <p:nvSpPr>
          <p:cNvPr id="3" name="Rectangle 2">
            <a:extLst>
              <a:ext uri="{FF2B5EF4-FFF2-40B4-BE49-F238E27FC236}">
                <a16:creationId xmlns:a16="http://schemas.microsoft.com/office/drawing/2014/main" id="{F1E6FF8A-ED38-99FB-DBCB-0931595B836A}"/>
              </a:ext>
            </a:extLst>
          </p:cNvPr>
          <p:cNvSpPr/>
          <p:nvPr/>
        </p:nvSpPr>
        <p:spPr bwMode="auto">
          <a:xfrm>
            <a:off x="231775" y="3612520"/>
            <a:ext cx="5336203" cy="205624"/>
          </a:xfrm>
          <a:prstGeom prst="rect">
            <a:avLst/>
          </a:prstGeom>
          <a:noFill/>
          <a:ln w="3810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aphicFrame>
        <p:nvGraphicFramePr>
          <p:cNvPr id="6" name="Content Placeholder 4">
            <a:extLst>
              <a:ext uri="{FF2B5EF4-FFF2-40B4-BE49-F238E27FC236}">
                <a16:creationId xmlns:a16="http://schemas.microsoft.com/office/drawing/2014/main" id="{18FBC5B9-7A32-B906-4375-773FE03F97B7}"/>
              </a:ext>
            </a:extLst>
          </p:cNvPr>
          <p:cNvGraphicFramePr>
            <a:graphicFrameLocks/>
          </p:cNvGraphicFramePr>
          <p:nvPr/>
        </p:nvGraphicFramePr>
        <p:xfrm>
          <a:off x="5921843" y="1617448"/>
          <a:ext cx="5949561" cy="3383296"/>
        </p:xfrm>
        <a:graphic>
          <a:graphicData uri="http://schemas.openxmlformats.org/drawingml/2006/table">
            <a:tbl>
              <a:tblPr/>
              <a:tblGrid>
                <a:gridCol w="2455473">
                  <a:extLst>
                    <a:ext uri="{9D8B030D-6E8A-4147-A177-3AD203B41FA5}">
                      <a16:colId xmlns:a16="http://schemas.microsoft.com/office/drawing/2014/main" val="1110701383"/>
                    </a:ext>
                  </a:extLst>
                </a:gridCol>
                <a:gridCol w="809625">
                  <a:extLst>
                    <a:ext uri="{9D8B030D-6E8A-4147-A177-3AD203B41FA5}">
                      <a16:colId xmlns:a16="http://schemas.microsoft.com/office/drawing/2014/main" val="3299675429"/>
                    </a:ext>
                  </a:extLst>
                </a:gridCol>
                <a:gridCol w="1190625">
                  <a:extLst>
                    <a:ext uri="{9D8B030D-6E8A-4147-A177-3AD203B41FA5}">
                      <a16:colId xmlns:a16="http://schemas.microsoft.com/office/drawing/2014/main" val="3591998825"/>
                    </a:ext>
                  </a:extLst>
                </a:gridCol>
                <a:gridCol w="1493838">
                  <a:extLst>
                    <a:ext uri="{9D8B030D-6E8A-4147-A177-3AD203B41FA5}">
                      <a16:colId xmlns:a16="http://schemas.microsoft.com/office/drawing/2014/main" val="162741326"/>
                    </a:ext>
                  </a:extLst>
                </a:gridCol>
              </a:tblGrid>
              <a:tr h="2943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2"/>
                          </a:solidFill>
                          <a:effectLst/>
                          <a:latin typeface="+mn-lt"/>
                        </a:rPr>
                        <a:t>No. of Events/No. of Patients</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2"/>
                          </a:solidFill>
                          <a:effectLst/>
                          <a:latin typeface="+mn-lt"/>
                        </a:rPr>
                        <a:t>DARA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2"/>
                          </a:solidFill>
                          <a:effectLst/>
                          <a:latin typeface="+mn-lt"/>
                        </a:rPr>
                        <a:t>Active Monitoring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2"/>
                          </a:solidFill>
                          <a:effectLst/>
                          <a:latin typeface="+mn-lt"/>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888060572"/>
                  </a:ext>
                </a:extLst>
              </a:tr>
              <a:tr h="12121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cap="none" normalizeH="0" baseline="0" dirty="0">
                          <a:ln>
                            <a:noFill/>
                          </a:ln>
                          <a:solidFill>
                            <a:schemeClr val="tx1"/>
                          </a:solidFill>
                          <a:effectLst/>
                          <a:latin typeface="+mn-lt"/>
                        </a:rPr>
                        <a:t>Baseline renal function</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a:lnSpc>
                          <a:spcPct val="100000"/>
                        </a:lnSpc>
                      </a:pPr>
                      <a:endParaRPr lang="en-US" sz="1200" kern="100" dirty="0">
                        <a:solidFill>
                          <a:schemeClr val="tx1"/>
                        </a:solidFill>
                        <a:effectLst/>
                        <a:latin typeface="+mn-lt"/>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a:lnSpc>
                          <a:spcPct val="100000"/>
                        </a:lnSpc>
                      </a:pPr>
                      <a:endParaRPr lang="en-US" sz="1200" kern="100" dirty="0">
                        <a:solidFill>
                          <a:schemeClr val="tx1"/>
                        </a:solidFill>
                        <a:effectLst/>
                        <a:latin typeface="+mn-lt"/>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a:lnSpc>
                          <a:spcPct val="100000"/>
                        </a:lnSpc>
                      </a:pPr>
                      <a:endParaRPr lang="en-US" sz="1200" kern="100" dirty="0">
                        <a:solidFill>
                          <a:schemeClr val="tx1"/>
                        </a:solidFill>
                        <a:effectLst/>
                        <a:latin typeface="+mn-lt"/>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721555411"/>
                  </a:ext>
                </a:extLst>
              </a:tr>
              <a:tr h="121216">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cap="none" normalizeH="0" baseline="0" dirty="0">
                          <a:ln>
                            <a:noFill/>
                          </a:ln>
                          <a:solidFill>
                            <a:schemeClr val="tx1"/>
                          </a:solidFill>
                          <a:effectLst/>
                          <a:latin typeface="+mn-lt"/>
                        </a:rPr>
                        <a:t>Normal</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algn="ctr">
                        <a:lnSpc>
                          <a:spcPct val="100000"/>
                        </a:lnSpc>
                        <a:spcAft>
                          <a:spcPts val="800"/>
                        </a:spcAft>
                      </a:pPr>
                      <a:r>
                        <a:rPr lang="en-US" sz="1200" kern="0" dirty="0">
                          <a:solidFill>
                            <a:schemeClr val="tx1"/>
                          </a:solidFill>
                          <a:effectLst/>
                          <a:latin typeface="+mn-lt"/>
                          <a:ea typeface="Times New Roman" panose="02020603050405020304" pitchFamily="18" charset="0"/>
                          <a:cs typeface="Times New Roman" panose="02020603050405020304" pitchFamily="18" charset="0"/>
                        </a:rPr>
                        <a:t>17/54</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algn="ctr">
                        <a:lnSpc>
                          <a:spcPct val="100000"/>
                        </a:lnSpc>
                        <a:spcAft>
                          <a:spcPts val="800"/>
                        </a:spcAft>
                      </a:pPr>
                      <a:r>
                        <a:rPr lang="en-US" sz="1200" kern="0" dirty="0">
                          <a:solidFill>
                            <a:schemeClr val="tx1"/>
                          </a:solidFill>
                          <a:effectLst/>
                          <a:latin typeface="+mn-lt"/>
                          <a:ea typeface="Times New Roman" panose="02020603050405020304" pitchFamily="18" charset="0"/>
                          <a:cs typeface="Times New Roman" panose="02020603050405020304" pitchFamily="18" charset="0"/>
                        </a:rPr>
                        <a:t>27/58</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algn="ctr">
                        <a:lnSpc>
                          <a:spcPct val="100000"/>
                        </a:lnSpc>
                        <a:spcAft>
                          <a:spcPts val="800"/>
                        </a:spcAft>
                      </a:pPr>
                      <a:r>
                        <a:rPr lang="en-US" sz="1200" dirty="0">
                          <a:solidFill>
                            <a:schemeClr val="tx1"/>
                          </a:solidFill>
                          <a:latin typeface="+mn-lt"/>
                        </a:rPr>
                        <a:t>0.52 (0.28-0.96)</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357019700"/>
                  </a:ext>
                </a:extLst>
              </a:tr>
              <a:tr h="121216">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cap="none" normalizeH="0" baseline="0" dirty="0">
                          <a:ln>
                            <a:noFill/>
                          </a:ln>
                          <a:solidFill>
                            <a:schemeClr val="tx1"/>
                          </a:solidFill>
                          <a:effectLst/>
                          <a:latin typeface="+mn-lt"/>
                        </a:rPr>
                        <a:t>Abnormal</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algn="ctr">
                        <a:lnSpc>
                          <a:spcPct val="100000"/>
                        </a:lnSpc>
                        <a:spcAft>
                          <a:spcPts val="800"/>
                        </a:spcAft>
                      </a:pPr>
                      <a:r>
                        <a:rPr lang="en-US" sz="1200" kern="0" dirty="0">
                          <a:solidFill>
                            <a:schemeClr val="tx1"/>
                          </a:solidFill>
                          <a:effectLst/>
                          <a:latin typeface="+mn-lt"/>
                          <a:ea typeface="Times New Roman" panose="02020603050405020304" pitchFamily="18" charset="0"/>
                          <a:cs typeface="Times New Roman" panose="02020603050405020304" pitchFamily="18" charset="0"/>
                        </a:rPr>
                        <a:t>50/140</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algn="ctr">
                        <a:lnSpc>
                          <a:spcPct val="100000"/>
                        </a:lnSpc>
                        <a:spcAft>
                          <a:spcPts val="800"/>
                        </a:spcAft>
                      </a:pPr>
                      <a:r>
                        <a:rPr lang="en-US" sz="1200" kern="0" dirty="0">
                          <a:solidFill>
                            <a:schemeClr val="tx1"/>
                          </a:solidFill>
                          <a:effectLst/>
                          <a:latin typeface="+mn-lt"/>
                          <a:ea typeface="Times New Roman" panose="02020603050405020304" pitchFamily="18" charset="0"/>
                          <a:cs typeface="Times New Roman" panose="02020603050405020304" pitchFamily="18" charset="0"/>
                        </a:rPr>
                        <a:t>72/138</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algn="ctr">
                        <a:lnSpc>
                          <a:spcPct val="100000"/>
                        </a:lnSpc>
                        <a:spcAft>
                          <a:spcPts val="800"/>
                        </a:spcAft>
                      </a:pPr>
                      <a:r>
                        <a:rPr lang="en-US" sz="1200" dirty="0">
                          <a:solidFill>
                            <a:schemeClr val="tx1"/>
                          </a:solidFill>
                          <a:latin typeface="+mn-lt"/>
                        </a:rPr>
                        <a:t>0.49 (0.34-0.70)</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888896822"/>
                  </a:ext>
                </a:extLst>
              </a:tr>
              <a:tr h="121216">
                <a:tc>
                  <a: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200" b="0" i="0" u="none" strike="noStrike" cap="none" normalizeH="0" baseline="0" dirty="0">
                          <a:ln>
                            <a:noFill/>
                          </a:ln>
                          <a:solidFill>
                            <a:schemeClr val="tx1"/>
                          </a:solidFill>
                          <a:effectLst/>
                          <a:latin typeface="+mn-lt"/>
                        </a:rPr>
                        <a:t>Risk factors</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a:lnSpc>
                          <a:spcPct val="100000"/>
                        </a:lnSpc>
                      </a:pPr>
                      <a:endParaRPr lang="en-US" sz="1200" kern="100" dirty="0">
                        <a:solidFill>
                          <a:schemeClr val="tx1"/>
                        </a:solidFill>
                        <a:effectLst/>
                        <a:latin typeface="+mn-lt"/>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a:lnSpc>
                          <a:spcPct val="100000"/>
                        </a:lnSpc>
                      </a:pPr>
                      <a:endParaRPr lang="en-US" sz="1200" kern="100" dirty="0">
                        <a:solidFill>
                          <a:schemeClr val="tx1"/>
                        </a:solidFill>
                        <a:effectLst/>
                        <a:latin typeface="+mn-lt"/>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a:lnSpc>
                          <a:spcPct val="100000"/>
                        </a:lnSpc>
                      </a:pPr>
                      <a:endParaRPr lang="en-US" sz="1200" kern="100" dirty="0">
                        <a:solidFill>
                          <a:schemeClr val="tx1"/>
                        </a:solidFill>
                        <a:effectLst/>
                        <a:latin typeface="+mn-lt"/>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999074280"/>
                  </a:ext>
                </a:extLst>
              </a:tr>
              <a:tr h="121216">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cap="none" normalizeH="0" baseline="0" dirty="0">
                          <a:ln>
                            <a:noFill/>
                          </a:ln>
                          <a:solidFill>
                            <a:schemeClr val="tx1"/>
                          </a:solidFill>
                          <a:effectLst/>
                          <a:latin typeface="+mn-lt"/>
                        </a:rPr>
                        <a:t>&lt;3</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algn="ctr">
                        <a:lnSpc>
                          <a:spcPct val="100000"/>
                        </a:lnSpc>
                        <a:spcAft>
                          <a:spcPts val="800"/>
                        </a:spcAft>
                      </a:pPr>
                      <a:r>
                        <a:rPr lang="en-US" sz="1200" kern="0" dirty="0">
                          <a:solidFill>
                            <a:schemeClr val="tx1"/>
                          </a:solidFill>
                          <a:effectLst/>
                          <a:latin typeface="+mn-lt"/>
                          <a:ea typeface="Times New Roman" panose="02020603050405020304" pitchFamily="18" charset="0"/>
                          <a:cs typeface="Times New Roman" panose="02020603050405020304" pitchFamily="18" charset="0"/>
                        </a:rPr>
                        <a:t>49/154</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algn="ctr">
                        <a:lnSpc>
                          <a:spcPct val="100000"/>
                        </a:lnSpc>
                        <a:spcAft>
                          <a:spcPts val="800"/>
                        </a:spcAft>
                      </a:pPr>
                      <a:r>
                        <a:rPr lang="en-US" sz="1200" kern="0" dirty="0">
                          <a:solidFill>
                            <a:schemeClr val="tx1"/>
                          </a:solidFill>
                          <a:effectLst/>
                          <a:latin typeface="+mn-lt"/>
                          <a:ea typeface="Times New Roman" panose="02020603050405020304" pitchFamily="18" charset="0"/>
                          <a:cs typeface="Times New Roman" panose="02020603050405020304" pitchFamily="18" charset="0"/>
                        </a:rPr>
                        <a:t>77/156</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algn="ctr">
                        <a:lnSpc>
                          <a:spcPct val="100000"/>
                        </a:lnSpc>
                        <a:spcAft>
                          <a:spcPts val="800"/>
                        </a:spcAft>
                      </a:pPr>
                      <a:r>
                        <a:rPr lang="en-US" sz="1200" dirty="0">
                          <a:solidFill>
                            <a:schemeClr val="tx1"/>
                          </a:solidFill>
                          <a:latin typeface="+mn-lt"/>
                        </a:rPr>
                        <a:t>0.49 (0.34-0.70)</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84435988"/>
                  </a:ext>
                </a:extLst>
              </a:tr>
              <a:tr h="121216">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cap="none" normalizeH="0" baseline="0" dirty="0">
                          <a:ln>
                            <a:noFill/>
                          </a:ln>
                          <a:solidFill>
                            <a:schemeClr val="tx1"/>
                          </a:solidFill>
                          <a:effectLst/>
                          <a:latin typeface="+mn-lt"/>
                        </a:rPr>
                        <a:t>≥3</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algn="ctr">
                        <a:lnSpc>
                          <a:spcPct val="100000"/>
                        </a:lnSpc>
                        <a:spcAft>
                          <a:spcPts val="800"/>
                        </a:spcAft>
                      </a:pPr>
                      <a:r>
                        <a:rPr lang="en-US" sz="1200" kern="0" dirty="0">
                          <a:solidFill>
                            <a:schemeClr val="tx1"/>
                          </a:solidFill>
                          <a:effectLst/>
                          <a:latin typeface="+mn-lt"/>
                          <a:ea typeface="Times New Roman" panose="02020603050405020304" pitchFamily="18" charset="0"/>
                          <a:cs typeface="Times New Roman" panose="02020603050405020304" pitchFamily="18" charset="0"/>
                        </a:rPr>
                        <a:t>18/40</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algn="ctr">
                        <a:lnSpc>
                          <a:spcPct val="100000"/>
                        </a:lnSpc>
                        <a:spcAft>
                          <a:spcPts val="800"/>
                        </a:spcAft>
                      </a:pPr>
                      <a:r>
                        <a:rPr lang="en-US" sz="1200" kern="0" dirty="0">
                          <a:solidFill>
                            <a:schemeClr val="tx1"/>
                          </a:solidFill>
                          <a:effectLst/>
                          <a:latin typeface="+mn-lt"/>
                          <a:ea typeface="Times New Roman" panose="02020603050405020304" pitchFamily="18" charset="0"/>
                          <a:cs typeface="Times New Roman" panose="02020603050405020304" pitchFamily="18" charset="0"/>
                        </a:rPr>
                        <a:t>22/40</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algn="ctr">
                        <a:lnSpc>
                          <a:spcPct val="100000"/>
                        </a:lnSpc>
                        <a:spcAft>
                          <a:spcPts val="800"/>
                        </a:spcAft>
                      </a:pPr>
                      <a:r>
                        <a:rPr lang="en-US" sz="1200" dirty="0">
                          <a:solidFill>
                            <a:schemeClr val="tx1"/>
                          </a:solidFill>
                          <a:latin typeface="+mn-lt"/>
                        </a:rPr>
                        <a:t>0.50 (0.27-0.94)</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750214060"/>
                  </a:ext>
                </a:extLst>
              </a:tr>
              <a:tr h="121216">
                <a:tc>
                  <a: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200" b="0" i="0" u="none" strike="noStrike" cap="none" normalizeH="0" baseline="0" dirty="0">
                          <a:ln>
                            <a:noFill/>
                          </a:ln>
                          <a:solidFill>
                            <a:schemeClr val="tx1"/>
                          </a:solidFill>
                          <a:effectLst/>
                          <a:latin typeface="+mn-lt"/>
                        </a:rPr>
                        <a:t>Mayo 2018 risk criteria*</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a:lnSpc>
                          <a:spcPct val="100000"/>
                        </a:lnSpc>
                      </a:pPr>
                      <a:endParaRPr lang="en-US" sz="1200" kern="100" dirty="0">
                        <a:solidFill>
                          <a:schemeClr val="tx1"/>
                        </a:solidFill>
                        <a:effectLst/>
                        <a:latin typeface="+mn-lt"/>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a:lnSpc>
                          <a:spcPct val="100000"/>
                        </a:lnSpc>
                      </a:pPr>
                      <a:endParaRPr lang="en-US" sz="1200" kern="100" dirty="0">
                        <a:solidFill>
                          <a:schemeClr val="tx1"/>
                        </a:solidFill>
                        <a:effectLst/>
                        <a:latin typeface="+mn-lt"/>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a:lnSpc>
                          <a:spcPct val="100000"/>
                        </a:lnSpc>
                      </a:pPr>
                      <a:endParaRPr lang="en-US" sz="1200" kern="100" dirty="0">
                        <a:solidFill>
                          <a:schemeClr val="tx1"/>
                        </a:solidFill>
                        <a:effectLst/>
                        <a:latin typeface="+mn-lt"/>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589933606"/>
                  </a:ext>
                </a:extLst>
              </a:tr>
              <a:tr h="121216">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cap="none" normalizeH="0" baseline="0" dirty="0">
                          <a:ln>
                            <a:noFill/>
                          </a:ln>
                          <a:solidFill>
                            <a:schemeClr val="tx1"/>
                          </a:solidFill>
                          <a:effectLst/>
                          <a:latin typeface="+mn-lt"/>
                        </a:rPr>
                        <a:t>Low</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algn="ctr">
                        <a:lnSpc>
                          <a:spcPct val="100000"/>
                        </a:lnSpc>
                        <a:spcAft>
                          <a:spcPts val="800"/>
                        </a:spcAft>
                      </a:pPr>
                      <a:r>
                        <a:rPr lang="en-US" sz="1200" kern="0" dirty="0">
                          <a:solidFill>
                            <a:schemeClr val="tx1"/>
                          </a:solidFill>
                          <a:effectLst/>
                          <a:latin typeface="+mn-lt"/>
                          <a:ea typeface="Times New Roman" panose="02020603050405020304" pitchFamily="18" charset="0"/>
                          <a:cs typeface="Times New Roman" panose="02020603050405020304" pitchFamily="18" charset="0"/>
                        </a:rPr>
                        <a:t>9/45</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algn="ctr">
                        <a:lnSpc>
                          <a:spcPct val="100000"/>
                        </a:lnSpc>
                        <a:spcAft>
                          <a:spcPts val="800"/>
                        </a:spcAft>
                      </a:pPr>
                      <a:r>
                        <a:rPr lang="en-US" sz="1200" kern="0" dirty="0">
                          <a:solidFill>
                            <a:schemeClr val="tx1"/>
                          </a:solidFill>
                          <a:effectLst/>
                          <a:latin typeface="+mn-lt"/>
                          <a:ea typeface="Times New Roman" panose="02020603050405020304" pitchFamily="18" charset="0"/>
                          <a:cs typeface="Times New Roman" panose="02020603050405020304" pitchFamily="18" charset="0"/>
                        </a:rPr>
                        <a:t>10/34</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algn="ctr">
                        <a:lnSpc>
                          <a:spcPct val="100000"/>
                        </a:lnSpc>
                        <a:spcAft>
                          <a:spcPts val="800"/>
                        </a:spcAft>
                      </a:pPr>
                      <a:r>
                        <a:rPr lang="en-US" sz="1200" dirty="0">
                          <a:solidFill>
                            <a:schemeClr val="tx1"/>
                          </a:solidFill>
                          <a:latin typeface="+mn-lt"/>
                        </a:rPr>
                        <a:t>0.59 (0.24-1.45)</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4164660636"/>
                  </a:ext>
                </a:extLst>
              </a:tr>
              <a:tr h="121216">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cap="none" normalizeH="0" baseline="0" dirty="0">
                          <a:ln>
                            <a:noFill/>
                          </a:ln>
                          <a:solidFill>
                            <a:schemeClr val="tx1"/>
                          </a:solidFill>
                          <a:effectLst/>
                          <a:latin typeface="+mn-lt"/>
                        </a:rPr>
                        <a:t>Intermediate</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algn="ctr">
                        <a:lnSpc>
                          <a:spcPct val="100000"/>
                        </a:lnSpc>
                        <a:spcAft>
                          <a:spcPts val="800"/>
                        </a:spcAft>
                      </a:pPr>
                      <a:r>
                        <a:rPr lang="en-US" sz="1200" kern="0" dirty="0">
                          <a:solidFill>
                            <a:schemeClr val="tx1"/>
                          </a:solidFill>
                          <a:effectLst/>
                          <a:latin typeface="+mn-lt"/>
                          <a:ea typeface="Times New Roman" panose="02020603050405020304" pitchFamily="18" charset="0"/>
                          <a:cs typeface="Times New Roman" panose="02020603050405020304" pitchFamily="18" charset="0"/>
                        </a:rPr>
                        <a:t>31/77</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algn="ctr">
                        <a:lnSpc>
                          <a:spcPct val="100000"/>
                        </a:lnSpc>
                        <a:spcAft>
                          <a:spcPts val="800"/>
                        </a:spcAft>
                      </a:pPr>
                      <a:r>
                        <a:rPr lang="en-US" sz="1200" kern="0" dirty="0">
                          <a:solidFill>
                            <a:schemeClr val="tx1"/>
                          </a:solidFill>
                          <a:effectLst/>
                          <a:latin typeface="+mn-lt"/>
                          <a:ea typeface="Times New Roman" panose="02020603050405020304" pitchFamily="18" charset="0"/>
                          <a:cs typeface="Times New Roman" panose="02020603050405020304" pitchFamily="18" charset="0"/>
                        </a:rPr>
                        <a:t>35/76</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algn="ctr">
                        <a:lnSpc>
                          <a:spcPct val="100000"/>
                        </a:lnSpc>
                        <a:spcAft>
                          <a:spcPts val="800"/>
                        </a:spcAft>
                      </a:pPr>
                      <a:r>
                        <a:rPr lang="en-US" sz="1200" dirty="0">
                          <a:solidFill>
                            <a:schemeClr val="tx1"/>
                          </a:solidFill>
                          <a:latin typeface="+mn-lt"/>
                        </a:rPr>
                        <a:t>0.70 (0.43-1.14)</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53964915"/>
                  </a:ext>
                </a:extLst>
              </a:tr>
              <a:tr h="121216">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mn-lt"/>
                        </a:rPr>
                        <a:t>High</a:t>
                      </a:r>
                    </a:p>
                  </a:txBody>
                  <a:tcPr marL="118872" marR="118872" marT="0" marB="0"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algn="ctr">
                        <a:lnSpc>
                          <a:spcPct val="100000"/>
                        </a:lnSpc>
                        <a:spcAft>
                          <a:spcPts val="800"/>
                        </a:spcAft>
                      </a:pPr>
                      <a:r>
                        <a:rPr lang="en-US" sz="1200" kern="0" dirty="0">
                          <a:solidFill>
                            <a:schemeClr val="tx1"/>
                          </a:solidFill>
                          <a:effectLst/>
                          <a:latin typeface="+mn-lt"/>
                          <a:ea typeface="Times New Roman" panose="02020603050405020304" pitchFamily="18" charset="0"/>
                          <a:cs typeface="Times New Roman" panose="02020603050405020304" pitchFamily="18" charset="0"/>
                        </a:rPr>
                        <a:t>27/72</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algn="ctr">
                        <a:lnSpc>
                          <a:spcPct val="100000"/>
                        </a:lnSpc>
                        <a:spcAft>
                          <a:spcPts val="800"/>
                        </a:spcAft>
                      </a:pPr>
                      <a:r>
                        <a:rPr lang="en-US" sz="1200" kern="0" dirty="0">
                          <a:solidFill>
                            <a:schemeClr val="tx1"/>
                          </a:solidFill>
                          <a:effectLst/>
                          <a:latin typeface="+mn-lt"/>
                          <a:ea typeface="Times New Roman" panose="02020603050405020304" pitchFamily="18" charset="0"/>
                          <a:cs typeface="Times New Roman" panose="02020603050405020304" pitchFamily="18" charset="0"/>
                        </a:rPr>
                        <a:t>54/86</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algn="ctr">
                        <a:lnSpc>
                          <a:spcPct val="100000"/>
                        </a:lnSpc>
                        <a:spcAft>
                          <a:spcPts val="800"/>
                        </a:spcAft>
                      </a:pPr>
                      <a:r>
                        <a:rPr lang="en-US" sz="1200" dirty="0">
                          <a:solidFill>
                            <a:schemeClr val="tx1"/>
                          </a:solidFill>
                          <a:latin typeface="+mn-lt"/>
                        </a:rPr>
                        <a:t>0.36 (0.23-0.58)</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691681270"/>
                  </a:ext>
                </a:extLst>
              </a:tr>
              <a:tr h="121216">
                <a:tc>
                  <a: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200" b="0" i="0" u="none" strike="noStrike" cap="none" normalizeH="0" baseline="0" dirty="0">
                          <a:ln>
                            <a:noFill/>
                          </a:ln>
                          <a:solidFill>
                            <a:schemeClr val="tx1"/>
                          </a:solidFill>
                          <a:effectLst/>
                          <a:latin typeface="+mn-lt"/>
                        </a:rPr>
                        <a:t>Cytogenic risk at study entry</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a:lnSpc>
                          <a:spcPct val="100000"/>
                        </a:lnSpc>
                      </a:pPr>
                      <a:endParaRPr lang="en-US" sz="1200" kern="100" dirty="0">
                        <a:solidFill>
                          <a:schemeClr val="tx1"/>
                        </a:solidFill>
                        <a:effectLst/>
                        <a:latin typeface="+mn-lt"/>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a:lnSpc>
                          <a:spcPct val="100000"/>
                        </a:lnSpc>
                      </a:pPr>
                      <a:endParaRPr lang="en-US" sz="1200" kern="100" dirty="0">
                        <a:solidFill>
                          <a:schemeClr val="tx1"/>
                        </a:solidFill>
                        <a:effectLst/>
                        <a:latin typeface="+mn-lt"/>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a:lnSpc>
                          <a:spcPct val="100000"/>
                        </a:lnSpc>
                      </a:pPr>
                      <a:endParaRPr lang="en-US" sz="1200" kern="100" dirty="0">
                        <a:solidFill>
                          <a:schemeClr val="tx1"/>
                        </a:solidFill>
                        <a:effectLst/>
                        <a:latin typeface="+mn-lt"/>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064301176"/>
                  </a:ext>
                </a:extLst>
              </a:tr>
              <a:tr h="121216">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mn-lt"/>
                        </a:rPr>
                        <a:t>Yes</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algn="ctr">
                        <a:lnSpc>
                          <a:spcPct val="100000"/>
                        </a:lnSpc>
                        <a:spcAft>
                          <a:spcPts val="800"/>
                        </a:spcAft>
                      </a:pPr>
                      <a:r>
                        <a:rPr lang="en-US" sz="1200" kern="0" dirty="0">
                          <a:solidFill>
                            <a:schemeClr val="tx1"/>
                          </a:solidFill>
                          <a:effectLst/>
                          <a:latin typeface="+mn-lt"/>
                          <a:ea typeface="Times New Roman" panose="02020603050405020304" pitchFamily="18" charset="0"/>
                          <a:cs typeface="Times New Roman" panose="02020603050405020304" pitchFamily="18" charset="0"/>
                        </a:rPr>
                        <a:t>13/29</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algn="ctr">
                        <a:lnSpc>
                          <a:spcPct val="100000"/>
                        </a:lnSpc>
                        <a:spcAft>
                          <a:spcPts val="800"/>
                        </a:spcAft>
                      </a:pPr>
                      <a:r>
                        <a:rPr lang="en-US" sz="1200" kern="0" dirty="0">
                          <a:solidFill>
                            <a:schemeClr val="tx1"/>
                          </a:solidFill>
                          <a:effectLst/>
                          <a:latin typeface="+mn-lt"/>
                          <a:ea typeface="Times New Roman" panose="02020603050405020304" pitchFamily="18" charset="0"/>
                          <a:cs typeface="Times New Roman" panose="02020603050405020304" pitchFamily="18" charset="0"/>
                        </a:rPr>
                        <a:t>14/22</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algn="ctr">
                        <a:lnSpc>
                          <a:spcPct val="100000"/>
                        </a:lnSpc>
                        <a:spcAft>
                          <a:spcPts val="800"/>
                        </a:spcAft>
                      </a:pPr>
                      <a:r>
                        <a:rPr lang="en-US" sz="1200" dirty="0">
                          <a:solidFill>
                            <a:schemeClr val="tx1"/>
                          </a:solidFill>
                          <a:latin typeface="+mn-lt"/>
                        </a:rPr>
                        <a:t>0.37 (0.17-0.82)</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314198513"/>
                  </a:ext>
                </a:extLst>
              </a:tr>
              <a:tr h="121216">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mn-lt"/>
                        </a:rPr>
                        <a:t>No</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algn="ctr">
                        <a:lnSpc>
                          <a:spcPct val="100000"/>
                        </a:lnSpc>
                        <a:spcAft>
                          <a:spcPts val="800"/>
                        </a:spcAft>
                      </a:pPr>
                      <a:r>
                        <a:rPr lang="en-US" sz="1200" kern="0" dirty="0">
                          <a:solidFill>
                            <a:schemeClr val="tx1"/>
                          </a:solidFill>
                          <a:effectLst/>
                          <a:latin typeface="+mn-lt"/>
                          <a:ea typeface="Times New Roman" panose="02020603050405020304" pitchFamily="18" charset="0"/>
                          <a:cs typeface="Times New Roman" panose="02020603050405020304" pitchFamily="18" charset="0"/>
                        </a:rPr>
                        <a:t>39/116</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algn="ctr">
                        <a:lnSpc>
                          <a:spcPct val="100000"/>
                        </a:lnSpc>
                        <a:spcAft>
                          <a:spcPts val="800"/>
                        </a:spcAft>
                      </a:pPr>
                      <a:r>
                        <a:rPr lang="en-US" sz="1200" kern="0" dirty="0">
                          <a:solidFill>
                            <a:schemeClr val="tx1"/>
                          </a:solidFill>
                          <a:effectLst/>
                          <a:latin typeface="+mn-lt"/>
                          <a:ea typeface="Times New Roman" panose="02020603050405020304" pitchFamily="18" charset="0"/>
                          <a:cs typeface="Times New Roman" panose="02020603050405020304" pitchFamily="18" charset="0"/>
                        </a:rPr>
                        <a:t>59/118</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algn="ctr">
                        <a:lnSpc>
                          <a:spcPct val="100000"/>
                        </a:lnSpc>
                        <a:spcAft>
                          <a:spcPts val="800"/>
                        </a:spcAft>
                      </a:pPr>
                      <a:r>
                        <a:rPr lang="en-US" sz="1200" dirty="0">
                          <a:solidFill>
                            <a:schemeClr val="tx1"/>
                          </a:solidFill>
                          <a:latin typeface="+mn-lt"/>
                        </a:rPr>
                        <a:t>0.52 (0.35-0.78)</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07290608"/>
                  </a:ext>
                </a:extLst>
              </a:tr>
              <a:tr h="121216">
                <a:tc>
                  <a: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200" b="0" i="0" u="none" strike="noStrike" cap="none" normalizeH="0" baseline="0" dirty="0">
                          <a:ln>
                            <a:noFill/>
                          </a:ln>
                          <a:solidFill>
                            <a:schemeClr val="tx1"/>
                          </a:solidFill>
                          <a:effectLst/>
                          <a:latin typeface="+mn-lt"/>
                        </a:rPr>
                        <a:t>ECOG PS</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a:lnSpc>
                          <a:spcPct val="100000"/>
                        </a:lnSpc>
                      </a:pPr>
                      <a:endParaRPr lang="en-US" sz="1200" kern="100" dirty="0">
                        <a:solidFill>
                          <a:schemeClr val="tx1"/>
                        </a:solidFill>
                        <a:effectLst/>
                        <a:latin typeface="+mn-lt"/>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a:lnSpc>
                          <a:spcPct val="100000"/>
                        </a:lnSpc>
                      </a:pPr>
                      <a:endParaRPr lang="en-US" sz="1200" kern="100" dirty="0">
                        <a:solidFill>
                          <a:schemeClr val="tx1"/>
                        </a:solidFill>
                        <a:effectLst/>
                        <a:latin typeface="+mn-lt"/>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a:lnSpc>
                          <a:spcPct val="100000"/>
                        </a:lnSpc>
                      </a:pPr>
                      <a:endParaRPr lang="en-US" sz="1200" kern="100" dirty="0">
                        <a:solidFill>
                          <a:schemeClr val="tx1"/>
                        </a:solidFill>
                        <a:effectLst/>
                        <a:latin typeface="+mn-lt"/>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945266203"/>
                  </a:ext>
                </a:extLst>
              </a:tr>
              <a:tr h="121216">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mn-lt"/>
                        </a:rPr>
                        <a:t>0</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algn="ctr">
                        <a:lnSpc>
                          <a:spcPct val="100000"/>
                        </a:lnSpc>
                        <a:spcAft>
                          <a:spcPts val="800"/>
                        </a:spcAft>
                      </a:pPr>
                      <a:r>
                        <a:rPr lang="en-US" sz="1200" kern="0" dirty="0">
                          <a:solidFill>
                            <a:schemeClr val="tx1"/>
                          </a:solidFill>
                          <a:effectLst/>
                          <a:latin typeface="+mn-lt"/>
                          <a:ea typeface="Times New Roman" panose="02020603050405020304" pitchFamily="18" charset="0"/>
                          <a:cs typeface="Times New Roman" panose="02020603050405020304" pitchFamily="18" charset="0"/>
                        </a:rPr>
                        <a:t>53/165</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algn="ctr">
                        <a:lnSpc>
                          <a:spcPct val="100000"/>
                        </a:lnSpc>
                        <a:spcAft>
                          <a:spcPts val="800"/>
                        </a:spcAft>
                      </a:pPr>
                      <a:r>
                        <a:rPr lang="en-US" sz="1200" kern="0" dirty="0">
                          <a:solidFill>
                            <a:schemeClr val="tx1"/>
                          </a:solidFill>
                          <a:effectLst/>
                          <a:latin typeface="+mn-lt"/>
                          <a:ea typeface="Times New Roman" panose="02020603050405020304" pitchFamily="18" charset="0"/>
                          <a:cs typeface="Times New Roman" panose="02020603050405020304" pitchFamily="18" charset="0"/>
                        </a:rPr>
                        <a:t>80/160</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algn="ctr">
                        <a:lnSpc>
                          <a:spcPct val="100000"/>
                        </a:lnSpc>
                        <a:spcAft>
                          <a:spcPts val="800"/>
                        </a:spcAft>
                      </a:pPr>
                      <a:r>
                        <a:rPr lang="en-US" sz="1200" dirty="0">
                          <a:solidFill>
                            <a:schemeClr val="tx1"/>
                          </a:solidFill>
                          <a:latin typeface="+mn-lt"/>
                        </a:rPr>
                        <a:t>0.44 (0.31-0.63)</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656079775"/>
                  </a:ext>
                </a:extLst>
              </a:tr>
              <a:tr h="121216">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mn-lt"/>
                        </a:rPr>
                        <a:t>1</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algn="ctr">
                        <a:lnSpc>
                          <a:spcPct val="100000"/>
                        </a:lnSpc>
                        <a:spcAft>
                          <a:spcPts val="800"/>
                        </a:spcAft>
                      </a:pPr>
                      <a:r>
                        <a:rPr lang="en-US" sz="1200" kern="0" dirty="0">
                          <a:solidFill>
                            <a:schemeClr val="tx1"/>
                          </a:solidFill>
                          <a:effectLst/>
                          <a:latin typeface="+mn-lt"/>
                          <a:ea typeface="Times New Roman" panose="02020603050405020304" pitchFamily="18" charset="0"/>
                          <a:cs typeface="Times New Roman" panose="02020603050405020304" pitchFamily="18" charset="0"/>
                        </a:rPr>
                        <a:t>14/29</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algn="ctr">
                        <a:lnSpc>
                          <a:spcPct val="100000"/>
                        </a:lnSpc>
                        <a:spcAft>
                          <a:spcPts val="800"/>
                        </a:spcAft>
                      </a:pPr>
                      <a:r>
                        <a:rPr lang="en-US" sz="1200" kern="0" dirty="0">
                          <a:solidFill>
                            <a:schemeClr val="tx1"/>
                          </a:solidFill>
                          <a:effectLst/>
                          <a:latin typeface="+mn-lt"/>
                          <a:ea typeface="Times New Roman" panose="02020603050405020304" pitchFamily="18" charset="0"/>
                          <a:cs typeface="Times New Roman" panose="02020603050405020304" pitchFamily="18" charset="0"/>
                        </a:rPr>
                        <a:t>19/36</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algn="ctr">
                        <a:lnSpc>
                          <a:spcPct val="100000"/>
                        </a:lnSpc>
                        <a:spcAft>
                          <a:spcPts val="800"/>
                        </a:spcAft>
                      </a:pPr>
                      <a:r>
                        <a:rPr lang="en-US" sz="1200" dirty="0">
                          <a:solidFill>
                            <a:schemeClr val="tx1"/>
                          </a:solidFill>
                          <a:latin typeface="+mn-lt"/>
                        </a:rPr>
                        <a:t>0.95 (0.48-1.91)</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673041400"/>
                  </a:ext>
                </a:extLst>
              </a:tr>
            </a:tbl>
          </a:graphicData>
        </a:graphic>
      </p:graphicFrame>
      <p:sp>
        <p:nvSpPr>
          <p:cNvPr id="5" name="Rectangle 4">
            <a:extLst>
              <a:ext uri="{FF2B5EF4-FFF2-40B4-BE49-F238E27FC236}">
                <a16:creationId xmlns:a16="http://schemas.microsoft.com/office/drawing/2014/main" id="{C9A6C936-93BC-1021-FF1B-EFCE7DBDB9B4}"/>
              </a:ext>
            </a:extLst>
          </p:cNvPr>
          <p:cNvSpPr/>
          <p:nvPr/>
        </p:nvSpPr>
        <p:spPr bwMode="auto">
          <a:xfrm>
            <a:off x="10414388" y="3699802"/>
            <a:ext cx="1436077" cy="201679"/>
          </a:xfrm>
          <a:prstGeom prst="rect">
            <a:avLst/>
          </a:prstGeom>
          <a:noFill/>
          <a:ln w="3810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7970858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961A4-FC6C-0C6C-D934-10D3A8F75D12}"/>
            </a:ext>
          </a:extLst>
        </p:cNvPr>
        <p:cNvGrpSpPr/>
        <p:nvPr/>
      </p:nvGrpSpPr>
      <p:grpSpPr>
        <a:xfrm>
          <a:off x="0" y="0"/>
          <a:ext cx="0" cy="0"/>
          <a:chOff x="0" y="0"/>
          <a:chExt cx="0" cy="0"/>
        </a:xfrm>
      </p:grpSpPr>
      <p:grpSp>
        <p:nvGrpSpPr>
          <p:cNvPr id="11" name="Group 10">
            <a:extLst>
              <a:ext uri="{FF2B5EF4-FFF2-40B4-BE49-F238E27FC236}">
                <a16:creationId xmlns:a16="http://schemas.microsoft.com/office/drawing/2014/main" id="{815D9E38-5FE2-7C8F-6E54-FE6471A90C6D}"/>
              </a:ext>
            </a:extLst>
          </p:cNvPr>
          <p:cNvGrpSpPr/>
          <p:nvPr/>
        </p:nvGrpSpPr>
        <p:grpSpPr>
          <a:xfrm>
            <a:off x="982910" y="1705816"/>
            <a:ext cx="503465" cy="3123614"/>
            <a:chOff x="909189" y="1851478"/>
            <a:chExt cx="503465" cy="3123614"/>
          </a:xfrm>
        </p:grpSpPr>
        <p:sp>
          <p:nvSpPr>
            <p:cNvPr id="59" name="TextBox 58">
              <a:extLst>
                <a:ext uri="{FF2B5EF4-FFF2-40B4-BE49-F238E27FC236}">
                  <a16:creationId xmlns:a16="http://schemas.microsoft.com/office/drawing/2014/main" id="{E8D32C0C-CF46-8FE3-C116-A641B910C172}"/>
                </a:ext>
              </a:extLst>
            </p:cNvPr>
            <p:cNvSpPr txBox="1"/>
            <p:nvPr/>
          </p:nvSpPr>
          <p:spPr bwMode="auto">
            <a:xfrm>
              <a:off x="909189" y="4698093"/>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a:t>
              </a:r>
            </a:p>
          </p:txBody>
        </p:sp>
        <p:sp>
          <p:nvSpPr>
            <p:cNvPr id="54" name="TextBox 53">
              <a:extLst>
                <a:ext uri="{FF2B5EF4-FFF2-40B4-BE49-F238E27FC236}">
                  <a16:creationId xmlns:a16="http://schemas.microsoft.com/office/drawing/2014/main" id="{07A3460A-00D6-EED3-A993-9C4E5834351C}"/>
                </a:ext>
              </a:extLst>
            </p:cNvPr>
            <p:cNvSpPr txBox="1"/>
            <p:nvPr/>
          </p:nvSpPr>
          <p:spPr bwMode="auto">
            <a:xfrm>
              <a:off x="909189" y="1851478"/>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100</a:t>
              </a:r>
            </a:p>
          </p:txBody>
        </p:sp>
        <p:sp>
          <p:nvSpPr>
            <p:cNvPr id="55" name="TextBox 54">
              <a:extLst>
                <a:ext uri="{FF2B5EF4-FFF2-40B4-BE49-F238E27FC236}">
                  <a16:creationId xmlns:a16="http://schemas.microsoft.com/office/drawing/2014/main" id="{DCF32682-5894-A377-DFE4-156D34788DC6}"/>
                </a:ext>
              </a:extLst>
            </p:cNvPr>
            <p:cNvSpPr txBox="1"/>
            <p:nvPr/>
          </p:nvSpPr>
          <p:spPr bwMode="auto">
            <a:xfrm>
              <a:off x="909189" y="241699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80</a:t>
              </a:r>
            </a:p>
          </p:txBody>
        </p:sp>
        <p:sp>
          <p:nvSpPr>
            <p:cNvPr id="56" name="TextBox 55">
              <a:extLst>
                <a:ext uri="{FF2B5EF4-FFF2-40B4-BE49-F238E27FC236}">
                  <a16:creationId xmlns:a16="http://schemas.microsoft.com/office/drawing/2014/main" id="{854599E6-865B-2432-615D-07AF8A489374}"/>
                </a:ext>
              </a:extLst>
            </p:cNvPr>
            <p:cNvSpPr txBox="1"/>
            <p:nvPr/>
          </p:nvSpPr>
          <p:spPr bwMode="auto">
            <a:xfrm>
              <a:off x="909189" y="2988854"/>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60</a:t>
              </a:r>
            </a:p>
          </p:txBody>
        </p:sp>
        <p:sp>
          <p:nvSpPr>
            <p:cNvPr id="57" name="TextBox 56">
              <a:extLst>
                <a:ext uri="{FF2B5EF4-FFF2-40B4-BE49-F238E27FC236}">
                  <a16:creationId xmlns:a16="http://schemas.microsoft.com/office/drawing/2014/main" id="{C66F5E28-3FDD-8B11-CE8E-BDDFC73408FB}"/>
                </a:ext>
              </a:extLst>
            </p:cNvPr>
            <p:cNvSpPr txBox="1"/>
            <p:nvPr/>
          </p:nvSpPr>
          <p:spPr bwMode="auto">
            <a:xfrm>
              <a:off x="909189" y="3567067"/>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40</a:t>
              </a:r>
            </a:p>
          </p:txBody>
        </p:sp>
        <p:sp>
          <p:nvSpPr>
            <p:cNvPr id="58" name="TextBox 57">
              <a:extLst>
                <a:ext uri="{FF2B5EF4-FFF2-40B4-BE49-F238E27FC236}">
                  <a16:creationId xmlns:a16="http://schemas.microsoft.com/office/drawing/2014/main" id="{D279DEED-64AC-27B4-8904-24E11EA7236B}"/>
                </a:ext>
              </a:extLst>
            </p:cNvPr>
            <p:cNvSpPr txBox="1"/>
            <p:nvPr/>
          </p:nvSpPr>
          <p:spPr bwMode="auto">
            <a:xfrm>
              <a:off x="909189" y="4146779"/>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20</a:t>
              </a:r>
            </a:p>
          </p:txBody>
        </p:sp>
      </p:grpSp>
      <p:sp>
        <p:nvSpPr>
          <p:cNvPr id="31746" name="Rectangle 2">
            <a:extLst>
              <a:ext uri="{FF2B5EF4-FFF2-40B4-BE49-F238E27FC236}">
                <a16:creationId xmlns:a16="http://schemas.microsoft.com/office/drawing/2014/main" id="{44974857-AF1F-0F77-48F4-9A02ADA930E2}"/>
              </a:ext>
            </a:extLst>
          </p:cNvPr>
          <p:cNvSpPr>
            <a:spLocks noGrp="1" noChangeArrowheads="1"/>
          </p:cNvSpPr>
          <p:nvPr>
            <p:ph type="title"/>
          </p:nvPr>
        </p:nvSpPr>
        <p:spPr>
          <a:xfrm>
            <a:off x="231078" y="531006"/>
            <a:ext cx="11740260" cy="502445"/>
          </a:xfrm>
        </p:spPr>
        <p:txBody>
          <a:bodyPr/>
          <a:lstStyle/>
          <a:p>
            <a:r>
              <a:rPr lang="en-US" dirty="0"/>
              <a:t>AQUILA: PFS and PD or Deaths by IRC</a:t>
            </a:r>
            <a:endParaRPr lang="en-US" altLang="en-US" dirty="0"/>
          </a:p>
        </p:txBody>
      </p:sp>
      <p:sp>
        <p:nvSpPr>
          <p:cNvPr id="62" name="Content Placeholder 61">
            <a:extLst>
              <a:ext uri="{FF2B5EF4-FFF2-40B4-BE49-F238E27FC236}">
                <a16:creationId xmlns:a16="http://schemas.microsoft.com/office/drawing/2014/main" id="{4CEC3DDB-FA34-52E8-777C-90EA3F2790B5}"/>
              </a:ext>
            </a:extLst>
          </p:cNvPr>
          <p:cNvSpPr>
            <a:spLocks noGrp="1"/>
          </p:cNvSpPr>
          <p:nvPr>
            <p:ph sz="quarter" idx="10"/>
          </p:nvPr>
        </p:nvSpPr>
        <p:spPr>
          <a:xfrm>
            <a:off x="3009899" y="6302375"/>
            <a:ext cx="6810375" cy="327025"/>
          </a:xfrm>
        </p:spPr>
        <p:txBody>
          <a:bodyPr/>
          <a:lstStyle/>
          <a:p>
            <a:r>
              <a:rPr lang="en-US" dirty="0">
                <a:latin typeface="Poppins"/>
                <a:cs typeface="Poppins"/>
              </a:rPr>
              <a:t>Dimopoulos. ASH 2024. Abstr 773. Dimopoulos. NEJM. 2025;392:1777. Dimopoulos. SOHO 2025. Abstr MM-691.</a:t>
            </a:r>
          </a:p>
        </p:txBody>
      </p:sp>
      <p:graphicFrame>
        <p:nvGraphicFramePr>
          <p:cNvPr id="2" name="Group 3">
            <a:extLst>
              <a:ext uri="{FF2B5EF4-FFF2-40B4-BE49-F238E27FC236}">
                <a16:creationId xmlns:a16="http://schemas.microsoft.com/office/drawing/2014/main" id="{98490FA6-3E52-9573-C015-F3A89CF240DC}"/>
              </a:ext>
            </a:extLst>
          </p:cNvPr>
          <p:cNvGraphicFramePr>
            <a:graphicFrameLocks/>
          </p:cNvGraphicFramePr>
          <p:nvPr>
            <p:extLst>
              <p:ext uri="{D42A27DB-BD31-4B8C-83A1-F6EECF244321}">
                <p14:modId xmlns:p14="http://schemas.microsoft.com/office/powerpoint/2010/main" val="1971789333"/>
              </p:ext>
            </p:extLst>
          </p:nvPr>
        </p:nvGraphicFramePr>
        <p:xfrm>
          <a:off x="7048189" y="1333500"/>
          <a:ext cx="4949145" cy="3842212"/>
        </p:xfrm>
        <a:graphic>
          <a:graphicData uri="http://schemas.openxmlformats.org/drawingml/2006/table">
            <a:tbl>
              <a:tblPr/>
              <a:tblGrid>
                <a:gridCol w="2303358">
                  <a:extLst>
                    <a:ext uri="{9D8B030D-6E8A-4147-A177-3AD203B41FA5}">
                      <a16:colId xmlns:a16="http://schemas.microsoft.com/office/drawing/2014/main" val="20000"/>
                    </a:ext>
                  </a:extLst>
                </a:gridCol>
                <a:gridCol w="1439440">
                  <a:extLst>
                    <a:ext uri="{9D8B030D-6E8A-4147-A177-3AD203B41FA5}">
                      <a16:colId xmlns:a16="http://schemas.microsoft.com/office/drawing/2014/main" val="20001"/>
                    </a:ext>
                  </a:extLst>
                </a:gridCol>
                <a:gridCol w="1206347">
                  <a:extLst>
                    <a:ext uri="{9D8B030D-6E8A-4147-A177-3AD203B41FA5}">
                      <a16:colId xmlns:a16="http://schemas.microsoft.com/office/drawing/2014/main" val="20002"/>
                    </a:ext>
                  </a:extLst>
                </a:gridCol>
              </a:tblGrid>
              <a:tr h="402175">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tx1"/>
                          </a:solidFill>
                          <a:effectLst/>
                          <a:latin typeface="+mn-lt"/>
                        </a:rPr>
                        <a:t>Survival Outcome</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mn-lt"/>
                        </a:rPr>
                        <a:t>DARA (n = 194)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mn-lt"/>
                        </a:rPr>
                        <a:t>Active Monitoring (n = 196)</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50000"/>
                      </a:schemeClr>
                    </a:solidFill>
                  </a:tcPr>
                </a:tc>
                <a:extLst>
                  <a:ext uri="{0D108BD9-81ED-4DB2-BD59-A6C34878D82A}">
                    <a16:rowId xmlns:a16="http://schemas.microsoft.com/office/drawing/2014/main" val="10001"/>
                  </a:ext>
                </a:extLst>
              </a:tr>
              <a:tr h="283890">
                <a:tc>
                  <a:txBody>
                    <a:bodyPr/>
                    <a:lstStyle/>
                    <a:p>
                      <a:pPr marL="0" marR="0" lvl="0" indent="0" algn="l"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tx1"/>
                          </a:solidFill>
                          <a:effectLst/>
                          <a:latin typeface="+mn-lt"/>
                        </a:rPr>
                        <a:t>PD or death, n (%)</a:t>
                      </a:r>
                    </a:p>
                    <a:p>
                      <a:pPr marL="349250" marR="0" lvl="0" indent="-228600" algn="l" defTabSz="914400" rtl="0" eaLnBrk="1" fontAlgn="base" latinLnBrk="0" hangingPunct="1">
                        <a:lnSpc>
                          <a:spcPct val="9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mn-lt"/>
                        </a:rPr>
                        <a:t>PD,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mn-lt"/>
                        </a:rPr>
                        <a:t>67 (34.5)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mn-lt"/>
                        </a:rPr>
                        <a:t>62/67 (92.5)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mn-lt"/>
                        </a:rPr>
                        <a:t>99 (50.5)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mn-lt"/>
                        </a:rPr>
                        <a:t>94/99 (94.9)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165606">
                <a:tc>
                  <a:txBody>
                    <a:bodyPr/>
                    <a:lstStyle/>
                    <a:p>
                      <a:pPr marL="0" marR="0" lvl="2" indent="0" algn="l" defTabSz="914400" rtl="0" eaLnBrk="1" fontAlgn="base" latinLnBrk="0" hangingPunct="1">
                        <a:lnSpc>
                          <a:spcPct val="90000"/>
                        </a:lnSpc>
                        <a:spcBef>
                          <a:spcPct val="0"/>
                        </a:spcBef>
                        <a:spcAft>
                          <a:spcPct val="0"/>
                        </a:spcAft>
                        <a:buClr>
                          <a:srgbClr val="000000"/>
                        </a:buClr>
                        <a:buSzTx/>
                        <a:buFontTx/>
                        <a:buNone/>
                        <a:tabLst/>
                      </a:pPr>
                      <a:r>
                        <a:rPr kumimoji="0" lang="en-US" sz="1200" b="1" i="0" u="none" strike="noStrike" cap="none" normalizeH="0" baseline="0" dirty="0">
                          <a:ln>
                            <a:noFill/>
                          </a:ln>
                          <a:solidFill>
                            <a:schemeClr val="tx1"/>
                          </a:solidFill>
                          <a:effectLst/>
                          <a:latin typeface="+mn-lt"/>
                        </a:rPr>
                        <a:t>PD by CRAB Criteria,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mn-lt"/>
                        </a:rPr>
                        <a:t>n =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mn-lt"/>
                        </a:rPr>
                        <a:t>n = 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50000"/>
                      </a:schemeClr>
                    </a:solidFill>
                  </a:tcPr>
                </a:tc>
                <a:extLst>
                  <a:ext uri="{0D108BD9-81ED-4DB2-BD59-A6C34878D82A}">
                    <a16:rowId xmlns:a16="http://schemas.microsoft.com/office/drawing/2014/main" val="222589714"/>
                  </a:ext>
                </a:extLst>
              </a:tr>
              <a:tr h="165606">
                <a:tc>
                  <a:txBody>
                    <a:bodyPr/>
                    <a:lstStyle/>
                    <a:p>
                      <a:pPr marL="0" marR="0" lvl="2" indent="0" algn="l" defTabSz="914400" rtl="0" eaLnBrk="1" fontAlgn="base" latinLnBrk="0" hangingPunct="1">
                        <a:lnSpc>
                          <a:spcPct val="90000"/>
                        </a:lnSpc>
                        <a:spcBef>
                          <a:spcPct val="0"/>
                        </a:spcBef>
                        <a:spcAft>
                          <a:spcPct val="0"/>
                        </a:spcAft>
                        <a:buClr>
                          <a:srgbClr val="000000"/>
                        </a:buClr>
                        <a:buSzTx/>
                        <a:buFontTx/>
                        <a:buNone/>
                        <a:tabLst/>
                      </a:pPr>
                      <a:r>
                        <a:rPr kumimoji="0" lang="en-US" sz="1200" b="0" i="0" u="none" strike="noStrike" cap="none" normalizeH="0" baseline="0" dirty="0">
                          <a:ln>
                            <a:noFill/>
                          </a:ln>
                          <a:solidFill>
                            <a:schemeClr val="tx1"/>
                          </a:solidFill>
                          <a:effectLst/>
                          <a:latin typeface="+mn-lt"/>
                        </a:rPr>
                        <a:t>Calcium level elevation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mn-lt"/>
                        </a:rPr>
                        <a:t>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mn-lt"/>
                        </a:rPr>
                        <a:t> 2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165606">
                <a:tc>
                  <a:txBody>
                    <a:bodyPr/>
                    <a:lstStyle/>
                    <a:p>
                      <a:pPr marL="0" marR="0" lvl="2" indent="0" algn="l" defTabSz="914400" rtl="0" eaLnBrk="1" fontAlgn="base" latinLnBrk="0" hangingPunct="1">
                        <a:lnSpc>
                          <a:spcPct val="90000"/>
                        </a:lnSpc>
                        <a:spcBef>
                          <a:spcPct val="0"/>
                        </a:spcBef>
                        <a:spcAft>
                          <a:spcPct val="0"/>
                        </a:spcAft>
                        <a:buClr>
                          <a:srgbClr val="000000"/>
                        </a:buClr>
                        <a:buSzTx/>
                        <a:buFontTx/>
                        <a:buNone/>
                        <a:tabLst/>
                        <a:defRPr/>
                      </a:pPr>
                      <a:r>
                        <a:rPr kumimoji="0" lang="en-US" sz="1200" b="0" i="0" u="none" strike="noStrike" cap="none" normalizeH="0" baseline="0" dirty="0">
                          <a:ln>
                            <a:noFill/>
                          </a:ln>
                          <a:solidFill>
                            <a:schemeClr val="tx1"/>
                          </a:solidFill>
                          <a:effectLst/>
                          <a:latin typeface="+mn-lt"/>
                        </a:rPr>
                        <a:t>Renal insufficiency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62686035"/>
                  </a:ext>
                </a:extLst>
              </a:tr>
              <a:tr h="165606">
                <a:tc>
                  <a:txBody>
                    <a:bodyPr/>
                    <a:lstStyle/>
                    <a:p>
                      <a:pPr marL="0" marR="0" lvl="2" indent="0" algn="l" defTabSz="914400" rtl="0" eaLnBrk="1" fontAlgn="base" latinLnBrk="0" hangingPunct="1">
                        <a:lnSpc>
                          <a:spcPct val="90000"/>
                        </a:lnSpc>
                        <a:spcBef>
                          <a:spcPct val="0"/>
                        </a:spcBef>
                        <a:spcAft>
                          <a:spcPct val="0"/>
                        </a:spcAft>
                        <a:buClr>
                          <a:srgbClr val="000000"/>
                        </a:buClr>
                        <a:buSzTx/>
                        <a:buFontTx/>
                        <a:buNone/>
                        <a:tabLst/>
                        <a:defRPr/>
                      </a:pPr>
                      <a:r>
                        <a:rPr kumimoji="0" lang="en-US" sz="1200" b="0" i="0" u="none" strike="noStrike" cap="none" normalizeH="0" baseline="0" dirty="0">
                          <a:ln>
                            <a:noFill/>
                          </a:ln>
                          <a:solidFill>
                            <a:schemeClr val="tx1"/>
                          </a:solidFill>
                          <a:effectLst/>
                          <a:latin typeface="+mn-lt"/>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 2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mn-lt"/>
                        </a:rPr>
                        <a:t>14 (14.9)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425150584"/>
                  </a:ext>
                </a:extLst>
              </a:tr>
              <a:tr h="165606">
                <a:tc>
                  <a:txBody>
                    <a:bodyPr/>
                    <a:lstStyle/>
                    <a:p>
                      <a:pPr marL="0" marR="0" lvl="2" indent="0" algn="l" defTabSz="914400" rtl="0" eaLnBrk="1" fontAlgn="base" latinLnBrk="0" hangingPunct="1">
                        <a:lnSpc>
                          <a:spcPct val="90000"/>
                        </a:lnSpc>
                        <a:spcBef>
                          <a:spcPct val="0"/>
                        </a:spcBef>
                        <a:spcAft>
                          <a:spcPct val="0"/>
                        </a:spcAft>
                        <a:buClr>
                          <a:srgbClr val="000000"/>
                        </a:buClr>
                        <a:buSzTx/>
                        <a:buFontTx/>
                        <a:buNone/>
                        <a:tabLst/>
                        <a:defRPr/>
                      </a:pPr>
                      <a:r>
                        <a:rPr kumimoji="0" lang="en-US" sz="1200" b="0" i="0" u="none" strike="noStrike" cap="none" normalizeH="0" baseline="0" dirty="0">
                          <a:ln>
                            <a:noFill/>
                          </a:ln>
                          <a:solidFill>
                            <a:schemeClr val="tx1"/>
                          </a:solidFill>
                          <a:effectLst/>
                          <a:latin typeface="+mn-lt"/>
                        </a:rPr>
                        <a:t>Bone disease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10 (16.1)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mn-lt"/>
                        </a:rPr>
                        <a:t>18 (19.1)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058180790"/>
                  </a:ext>
                </a:extLst>
              </a:tr>
              <a:tr h="165606">
                <a:tc>
                  <a:txBody>
                    <a:bodyPr/>
                    <a:lstStyle/>
                    <a:p>
                      <a:pPr marL="0" marR="0" lvl="2" indent="0" algn="l"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200" b="1" i="0" u="none" strike="noStrike" cap="none" normalizeH="0" baseline="0" dirty="0">
                          <a:ln>
                            <a:noFill/>
                          </a:ln>
                          <a:solidFill>
                            <a:schemeClr val="tx1"/>
                          </a:solidFill>
                          <a:effectLst/>
                          <a:latin typeface="+mn-lt"/>
                        </a:rPr>
                        <a:t>PD by SLiM Criteria,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mn-lt"/>
                        </a:rPr>
                        <a:t>n =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mn-lt"/>
                        </a:rPr>
                        <a:t>n = 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bg1">
                        <a:lumMod val="50000"/>
                      </a:schemeClr>
                    </a:solidFill>
                  </a:tcPr>
                </a:tc>
                <a:extLst>
                  <a:ext uri="{0D108BD9-81ED-4DB2-BD59-A6C34878D82A}">
                    <a16:rowId xmlns:a16="http://schemas.microsoft.com/office/drawing/2014/main" val="3978857938"/>
                  </a:ext>
                </a:extLst>
              </a:tr>
              <a:tr h="165606">
                <a:tc>
                  <a:txBody>
                    <a:bodyPr/>
                    <a:lstStyle/>
                    <a:p>
                      <a:pPr marL="0" marR="0" lvl="2" indent="0" algn="l" defTabSz="914400" rtl="0" eaLnBrk="1" fontAlgn="base" latinLnBrk="0" hangingPunct="1">
                        <a:lnSpc>
                          <a:spcPct val="90000"/>
                        </a:lnSpc>
                        <a:spcBef>
                          <a:spcPct val="0"/>
                        </a:spcBef>
                        <a:spcAft>
                          <a:spcPct val="0"/>
                        </a:spcAft>
                        <a:buClr>
                          <a:srgbClr val="000000"/>
                        </a:buClr>
                        <a:buSzTx/>
                        <a:buFontTx/>
                        <a:buNone/>
                        <a:tabLst/>
                      </a:pPr>
                      <a:r>
                        <a:rPr kumimoji="0" lang="en-US" sz="1200" b="0" i="0" u="none" strike="noStrike" cap="none" normalizeH="0" baseline="0" dirty="0">
                          <a:ln>
                            <a:noFill/>
                          </a:ln>
                          <a:solidFill>
                            <a:schemeClr val="tx1"/>
                          </a:solidFill>
                          <a:effectLst/>
                          <a:latin typeface="+mn-lt"/>
                        </a:rPr>
                        <a:t>≥60% clonal BMPCs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mn-lt"/>
                        </a:rPr>
                        <a:t> 5 (8.1)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mn-lt"/>
                        </a:rPr>
                        <a:t>16 (17.0)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165606">
                <a:tc>
                  <a:txBody>
                    <a:bodyPr/>
                    <a:lstStyle/>
                    <a:p>
                      <a:pPr marL="0" marR="0" lvl="2" indent="0" algn="l" defTabSz="914400" rtl="0" eaLnBrk="1" fontAlgn="base" latinLnBrk="0" hangingPunct="1">
                        <a:lnSpc>
                          <a:spcPct val="90000"/>
                        </a:lnSpc>
                        <a:spcBef>
                          <a:spcPct val="0"/>
                        </a:spcBef>
                        <a:spcAft>
                          <a:spcPct val="0"/>
                        </a:spcAft>
                        <a:buClr>
                          <a:srgbClr val="000000"/>
                        </a:buClr>
                        <a:buSzTx/>
                        <a:buFontTx/>
                        <a:buNone/>
                        <a:tabLst/>
                        <a:defRPr/>
                      </a:pPr>
                      <a:r>
                        <a:rPr kumimoji="0" lang="en-US" sz="1200" b="0" i="0" u="none" strike="noStrike" cap="none" normalizeH="0" baseline="0" dirty="0">
                          <a:ln>
                            <a:noFill/>
                          </a:ln>
                          <a:solidFill>
                            <a:schemeClr val="tx1"/>
                          </a:solidFill>
                          <a:effectLst/>
                          <a:latin typeface="+mn-lt"/>
                        </a:rPr>
                        <a:t>Serum FLC ratio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33 (53.2)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mn-lt"/>
                        </a:rPr>
                        <a:t>33 (35.1)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708421875"/>
                  </a:ext>
                </a:extLst>
              </a:tr>
              <a:tr h="165606">
                <a:tc>
                  <a:txBody>
                    <a:bodyPr/>
                    <a:lstStyle/>
                    <a:p>
                      <a:pPr marL="0" marR="0" lvl="2" indent="0" algn="l" defTabSz="914400" rtl="0" eaLnBrk="1" fontAlgn="base" latinLnBrk="0" hangingPunct="1">
                        <a:lnSpc>
                          <a:spcPct val="90000"/>
                        </a:lnSpc>
                        <a:spcBef>
                          <a:spcPct val="0"/>
                        </a:spcBef>
                        <a:spcAft>
                          <a:spcPct val="0"/>
                        </a:spcAft>
                        <a:buClr>
                          <a:srgbClr val="000000"/>
                        </a:buClr>
                        <a:buSzTx/>
                        <a:buFontTx/>
                        <a:buNone/>
                        <a:tabLst/>
                        <a:defRPr/>
                      </a:pPr>
                      <a:r>
                        <a:rPr kumimoji="0" lang="en-US" sz="1200" b="0" i="0" u="none" strike="noStrike" cap="none" normalizeH="0" baseline="0" dirty="0">
                          <a:ln>
                            <a:noFill/>
                          </a:ln>
                          <a:solidFill>
                            <a:schemeClr val="tx1"/>
                          </a:solidFill>
                          <a:effectLst/>
                          <a:latin typeface="+mn-lt"/>
                        </a:rPr>
                        <a:t>≥1 Focal lesion on MRI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 12 (19.4)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mn-lt"/>
                        </a:rPr>
                        <a:t>16 (17.0)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803630365"/>
                  </a:ext>
                </a:extLst>
              </a:tr>
              <a:tr h="165606">
                <a:tc>
                  <a:txBody>
                    <a:bodyPr/>
                    <a:lstStyle/>
                    <a:p>
                      <a:pPr marL="0" marR="0" lvl="1" indent="-57150" algn="l"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1" i="0" u="none" strike="noStrike" cap="none" normalizeH="0" baseline="0" dirty="0">
                          <a:ln>
                            <a:noFill/>
                          </a:ln>
                          <a:solidFill>
                            <a:schemeClr val="tx1"/>
                          </a:solidFill>
                          <a:effectLst/>
                          <a:latin typeface="+mn-lt"/>
                        </a:rPr>
                        <a:t>Death,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mn-lt"/>
                        </a:rPr>
                        <a:t>n =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mn-lt"/>
                        </a:rPr>
                        <a:t>n =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bg1">
                        <a:lumMod val="50000"/>
                      </a:schemeClr>
                    </a:solidFill>
                  </a:tcPr>
                </a:tc>
                <a:extLst>
                  <a:ext uri="{0D108BD9-81ED-4DB2-BD59-A6C34878D82A}">
                    <a16:rowId xmlns:a16="http://schemas.microsoft.com/office/drawing/2014/main" val="2357482735"/>
                  </a:ext>
                </a:extLst>
              </a:tr>
              <a:tr h="165606">
                <a:tc>
                  <a:txBody>
                    <a:bodyPr/>
                    <a:lstStyle/>
                    <a:p>
                      <a:pPr marL="0" marR="0" lvl="1" indent="-57150" algn="l"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200" b="0" i="0" u="none" strike="noStrike" cap="none" normalizeH="0" baseline="0" dirty="0">
                          <a:ln>
                            <a:noFill/>
                          </a:ln>
                          <a:solidFill>
                            <a:schemeClr val="tx1"/>
                          </a:solidFill>
                          <a:effectLst/>
                          <a:latin typeface="+mn-lt"/>
                        </a:rPr>
                        <a:t>Without PD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mn-lt"/>
                        </a:rPr>
                        <a:t>5 (7.5)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mn-lt"/>
                        </a:rPr>
                        <a:t>5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905005204"/>
                  </a:ext>
                </a:extLst>
              </a:tr>
            </a:tbl>
          </a:graphicData>
        </a:graphic>
      </p:graphicFrame>
      <p:sp>
        <p:nvSpPr>
          <p:cNvPr id="23" name="TextBox 22">
            <a:extLst>
              <a:ext uri="{FF2B5EF4-FFF2-40B4-BE49-F238E27FC236}">
                <a16:creationId xmlns:a16="http://schemas.microsoft.com/office/drawing/2014/main" id="{60A5355E-602C-C456-638A-C66631E91B90}"/>
              </a:ext>
            </a:extLst>
          </p:cNvPr>
          <p:cNvSpPr txBox="1"/>
          <p:nvPr/>
        </p:nvSpPr>
        <p:spPr bwMode="auto">
          <a:xfrm>
            <a:off x="1588882" y="1351135"/>
            <a:ext cx="48659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PFS by IRC (Primary Endpoint)</a:t>
            </a:r>
          </a:p>
        </p:txBody>
      </p:sp>
      <p:sp>
        <p:nvSpPr>
          <p:cNvPr id="31" name="TextBox 30">
            <a:extLst>
              <a:ext uri="{FF2B5EF4-FFF2-40B4-BE49-F238E27FC236}">
                <a16:creationId xmlns:a16="http://schemas.microsoft.com/office/drawing/2014/main" id="{50FEBBFD-295B-8EDB-7325-3E95DF249BF1}"/>
              </a:ext>
            </a:extLst>
          </p:cNvPr>
          <p:cNvSpPr txBox="1"/>
          <p:nvPr/>
        </p:nvSpPr>
        <p:spPr bwMode="auto">
          <a:xfrm>
            <a:off x="3151007" y="2119492"/>
            <a:ext cx="10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79.9%</a:t>
            </a:r>
          </a:p>
        </p:txBody>
      </p:sp>
      <p:sp>
        <p:nvSpPr>
          <p:cNvPr id="32" name="TextBox 31">
            <a:extLst>
              <a:ext uri="{FF2B5EF4-FFF2-40B4-BE49-F238E27FC236}">
                <a16:creationId xmlns:a16="http://schemas.microsoft.com/office/drawing/2014/main" id="{37304BF0-236F-0B1A-92C8-1ED2299851C3}"/>
              </a:ext>
            </a:extLst>
          </p:cNvPr>
          <p:cNvSpPr txBox="1"/>
          <p:nvPr/>
        </p:nvSpPr>
        <p:spPr bwMode="auto">
          <a:xfrm>
            <a:off x="3181996" y="3151652"/>
            <a:ext cx="9504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63.3%</a:t>
            </a:r>
          </a:p>
        </p:txBody>
      </p:sp>
      <p:sp>
        <p:nvSpPr>
          <p:cNvPr id="33" name="TextBox 32">
            <a:extLst>
              <a:ext uri="{FF2B5EF4-FFF2-40B4-BE49-F238E27FC236}">
                <a16:creationId xmlns:a16="http://schemas.microsoft.com/office/drawing/2014/main" id="{38F7A846-D829-7AB0-1FC9-9DE997F095A9}"/>
              </a:ext>
            </a:extLst>
          </p:cNvPr>
          <p:cNvSpPr txBox="1"/>
          <p:nvPr/>
        </p:nvSpPr>
        <p:spPr bwMode="auto">
          <a:xfrm>
            <a:off x="5842482" y="3720852"/>
            <a:ext cx="839568" cy="288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9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40.8%</a:t>
            </a:r>
          </a:p>
        </p:txBody>
      </p:sp>
      <p:sp>
        <p:nvSpPr>
          <p:cNvPr id="34" name="TextBox 33">
            <a:extLst>
              <a:ext uri="{FF2B5EF4-FFF2-40B4-BE49-F238E27FC236}">
                <a16:creationId xmlns:a16="http://schemas.microsoft.com/office/drawing/2014/main" id="{9706E90E-F92A-89AB-99CB-4166694DD797}"/>
              </a:ext>
            </a:extLst>
          </p:cNvPr>
          <p:cNvSpPr txBox="1"/>
          <p:nvPr/>
        </p:nvSpPr>
        <p:spPr bwMode="auto">
          <a:xfrm>
            <a:off x="5069975" y="2270374"/>
            <a:ext cx="1636294" cy="481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mPFS: NR</a:t>
            </a:r>
            <a:br>
              <a:rPr kumimoji="0" lang="en-US" sz="1400" b="1"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br>
            <a:r>
              <a:rPr kumimoji="0" lang="en-US" sz="1400" b="1"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63.1%</a:t>
            </a:r>
          </a:p>
        </p:txBody>
      </p:sp>
      <p:sp>
        <p:nvSpPr>
          <p:cNvPr id="37" name="TextBox 36">
            <a:extLst>
              <a:ext uri="{FF2B5EF4-FFF2-40B4-BE49-F238E27FC236}">
                <a16:creationId xmlns:a16="http://schemas.microsoft.com/office/drawing/2014/main" id="{8DEB441A-3A48-12CF-83CC-83913E8422A5}"/>
              </a:ext>
            </a:extLst>
          </p:cNvPr>
          <p:cNvSpPr txBox="1"/>
          <p:nvPr/>
        </p:nvSpPr>
        <p:spPr bwMode="auto">
          <a:xfrm>
            <a:off x="1571161" y="5745947"/>
            <a:ext cx="52603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 Median follow-up: 65.2 mo</a:t>
            </a:r>
          </a:p>
        </p:txBody>
      </p:sp>
      <p:cxnSp>
        <p:nvCxnSpPr>
          <p:cNvPr id="6" name="Straight Connector 5">
            <a:extLst>
              <a:ext uri="{FF2B5EF4-FFF2-40B4-BE49-F238E27FC236}">
                <a16:creationId xmlns:a16="http://schemas.microsoft.com/office/drawing/2014/main" id="{CFC2B409-25EC-4C6D-F70B-4F0EA2E2D084}"/>
              </a:ext>
            </a:extLst>
          </p:cNvPr>
          <p:cNvCxnSpPr>
            <a:cxnSpLocks/>
          </p:cNvCxnSpPr>
          <p:nvPr/>
        </p:nvCxnSpPr>
        <p:spPr bwMode="auto">
          <a:xfrm flipV="1">
            <a:off x="3215001" y="2413093"/>
            <a:ext cx="0" cy="2293096"/>
          </a:xfrm>
          <a:prstGeom prst="line">
            <a:avLst/>
          </a:prstGeom>
          <a:noFill/>
          <a:ln w="28575" cap="flat" cmpd="sng" algn="ctr">
            <a:solidFill>
              <a:schemeClr val="tx2"/>
            </a:solidFill>
            <a:prstDash val="sysDot"/>
            <a:round/>
            <a:headEnd type="none" w="med" len="med"/>
            <a:tailEnd type="none" w="med" len="med"/>
          </a:ln>
          <a:effectLst/>
        </p:spPr>
      </p:cxnSp>
      <p:cxnSp>
        <p:nvCxnSpPr>
          <p:cNvPr id="10" name="Straight Connector 9">
            <a:extLst>
              <a:ext uri="{FF2B5EF4-FFF2-40B4-BE49-F238E27FC236}">
                <a16:creationId xmlns:a16="http://schemas.microsoft.com/office/drawing/2014/main" id="{4CB56BE8-A54F-D4A8-E329-086CBE19670C}"/>
              </a:ext>
            </a:extLst>
          </p:cNvPr>
          <p:cNvCxnSpPr>
            <a:cxnSpLocks/>
          </p:cNvCxnSpPr>
          <p:nvPr/>
        </p:nvCxnSpPr>
        <p:spPr bwMode="auto">
          <a:xfrm flipV="1">
            <a:off x="1474582" y="1846424"/>
            <a:ext cx="0" cy="2833007"/>
          </a:xfrm>
          <a:prstGeom prst="line">
            <a:avLst/>
          </a:prstGeom>
          <a:noFill/>
          <a:ln w="19050" cap="flat" cmpd="sng" algn="ctr">
            <a:solidFill>
              <a:schemeClr val="tx1"/>
            </a:solidFill>
            <a:prstDash val="solid"/>
            <a:round/>
            <a:headEnd type="none" w="med" len="med"/>
            <a:tailEnd type="none" w="med" len="med"/>
          </a:ln>
          <a:effectLst/>
        </p:spPr>
      </p:cxnSp>
      <p:grpSp>
        <p:nvGrpSpPr>
          <p:cNvPr id="20" name="Group 19">
            <a:extLst>
              <a:ext uri="{FF2B5EF4-FFF2-40B4-BE49-F238E27FC236}">
                <a16:creationId xmlns:a16="http://schemas.microsoft.com/office/drawing/2014/main" id="{0F34382B-A68D-0032-38B6-B1DD709A6AA4}"/>
              </a:ext>
            </a:extLst>
          </p:cNvPr>
          <p:cNvGrpSpPr/>
          <p:nvPr/>
        </p:nvGrpSpPr>
        <p:grpSpPr>
          <a:xfrm>
            <a:off x="1409268" y="1854588"/>
            <a:ext cx="65314" cy="2841171"/>
            <a:chOff x="1335547" y="2000250"/>
            <a:chExt cx="65314" cy="2841171"/>
          </a:xfrm>
        </p:grpSpPr>
        <p:cxnSp>
          <p:nvCxnSpPr>
            <p:cNvPr id="12" name="Straight Connector 11">
              <a:extLst>
                <a:ext uri="{FF2B5EF4-FFF2-40B4-BE49-F238E27FC236}">
                  <a16:creationId xmlns:a16="http://schemas.microsoft.com/office/drawing/2014/main" id="{3851C356-5DD5-9437-B189-140AF5E5B0BE}"/>
                </a:ext>
              </a:extLst>
            </p:cNvPr>
            <p:cNvCxnSpPr>
              <a:cxnSpLocks/>
            </p:cNvCxnSpPr>
            <p:nvPr/>
          </p:nvCxnSpPr>
          <p:spPr bwMode="auto">
            <a:xfrm flipH="1">
              <a:off x="1335547" y="2000250"/>
              <a:ext cx="65314" cy="0"/>
            </a:xfrm>
            <a:prstGeom prst="line">
              <a:avLst/>
            </a:prstGeom>
            <a:noFill/>
            <a:ln w="19050"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88D4073D-6A93-351B-6B74-F531AEB48858}"/>
                </a:ext>
              </a:extLst>
            </p:cNvPr>
            <p:cNvCxnSpPr>
              <a:cxnSpLocks/>
            </p:cNvCxnSpPr>
            <p:nvPr/>
          </p:nvCxnSpPr>
          <p:spPr bwMode="auto">
            <a:xfrm flipH="1">
              <a:off x="1335547" y="2561953"/>
              <a:ext cx="65314" cy="0"/>
            </a:xfrm>
            <a:prstGeom prst="line">
              <a:avLst/>
            </a:prstGeom>
            <a:noFill/>
            <a:ln w="19050" cap="flat" cmpd="sng" algn="ctr">
              <a:solidFill>
                <a:schemeClr val="tx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69A2DE82-8139-A167-AE8D-2CBA61CBE828}"/>
                </a:ext>
              </a:extLst>
            </p:cNvPr>
            <p:cNvCxnSpPr>
              <a:cxnSpLocks/>
            </p:cNvCxnSpPr>
            <p:nvPr/>
          </p:nvCxnSpPr>
          <p:spPr bwMode="auto">
            <a:xfrm flipH="1">
              <a:off x="1335547" y="3131820"/>
              <a:ext cx="65314" cy="0"/>
            </a:xfrm>
            <a:prstGeom prst="line">
              <a:avLst/>
            </a:prstGeom>
            <a:noFill/>
            <a:ln w="19050" cap="flat" cmpd="sng" algn="ctr">
              <a:solidFill>
                <a:schemeClr val="tx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5675C1FC-1DC3-AA94-FF9F-EAC5FAAF2E7F}"/>
                </a:ext>
              </a:extLst>
            </p:cNvPr>
            <p:cNvCxnSpPr>
              <a:cxnSpLocks/>
            </p:cNvCxnSpPr>
            <p:nvPr/>
          </p:nvCxnSpPr>
          <p:spPr bwMode="auto">
            <a:xfrm flipH="1">
              <a:off x="1335547" y="3701687"/>
              <a:ext cx="65314" cy="0"/>
            </a:xfrm>
            <a:prstGeom prst="line">
              <a:avLst/>
            </a:prstGeom>
            <a:noFill/>
            <a:ln w="19050" cap="flat" cmpd="sng" algn="ctr">
              <a:solidFill>
                <a:schemeClr val="tx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B365361C-1EEB-3E04-1383-14C5E69F5768}"/>
                </a:ext>
              </a:extLst>
            </p:cNvPr>
            <p:cNvCxnSpPr>
              <a:cxnSpLocks/>
            </p:cNvCxnSpPr>
            <p:nvPr/>
          </p:nvCxnSpPr>
          <p:spPr bwMode="auto">
            <a:xfrm flipH="1">
              <a:off x="1335547" y="4271554"/>
              <a:ext cx="65314" cy="0"/>
            </a:xfrm>
            <a:prstGeom prst="line">
              <a:avLst/>
            </a:prstGeom>
            <a:noFill/>
            <a:ln w="19050" cap="flat" cmpd="sng" algn="ctr">
              <a:solidFill>
                <a:schemeClr val="tx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69B3C90D-8ACB-5F46-6825-8C9DBAE488D9}"/>
                </a:ext>
              </a:extLst>
            </p:cNvPr>
            <p:cNvCxnSpPr>
              <a:cxnSpLocks/>
            </p:cNvCxnSpPr>
            <p:nvPr/>
          </p:nvCxnSpPr>
          <p:spPr bwMode="auto">
            <a:xfrm flipH="1">
              <a:off x="1335547" y="4841421"/>
              <a:ext cx="65314" cy="0"/>
            </a:xfrm>
            <a:prstGeom prst="line">
              <a:avLst/>
            </a:prstGeom>
            <a:noFill/>
            <a:ln w="19050" cap="flat" cmpd="sng" algn="ctr">
              <a:solidFill>
                <a:schemeClr val="tx1"/>
              </a:solidFill>
              <a:prstDash val="solid"/>
              <a:round/>
              <a:headEnd type="none" w="med" len="med"/>
              <a:tailEnd type="none" w="med" len="med"/>
            </a:ln>
            <a:effectLst/>
          </p:spPr>
        </p:cxnSp>
      </p:grpSp>
      <p:sp>
        <p:nvSpPr>
          <p:cNvPr id="52" name="TextBox 51">
            <a:extLst>
              <a:ext uri="{FF2B5EF4-FFF2-40B4-BE49-F238E27FC236}">
                <a16:creationId xmlns:a16="http://schemas.microsoft.com/office/drawing/2014/main" id="{A99D904F-37C5-FE4A-D4B5-A8B2CAA6D7A5}"/>
              </a:ext>
            </a:extLst>
          </p:cNvPr>
          <p:cNvSpPr txBox="1"/>
          <p:nvPr/>
        </p:nvSpPr>
        <p:spPr bwMode="auto">
          <a:xfrm>
            <a:off x="1474582" y="4883654"/>
            <a:ext cx="52659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Mo From Randomization</a:t>
            </a:r>
          </a:p>
        </p:txBody>
      </p:sp>
      <p:sp>
        <p:nvSpPr>
          <p:cNvPr id="53" name="TextBox 52">
            <a:extLst>
              <a:ext uri="{FF2B5EF4-FFF2-40B4-BE49-F238E27FC236}">
                <a16:creationId xmlns:a16="http://schemas.microsoft.com/office/drawing/2014/main" id="{49995C9A-DB45-7D4E-A55F-E8DDFFA3C127}"/>
              </a:ext>
            </a:extLst>
          </p:cNvPr>
          <p:cNvSpPr txBox="1"/>
          <p:nvPr/>
        </p:nvSpPr>
        <p:spPr bwMode="auto">
          <a:xfrm rot="16200000">
            <a:off x="-392102" y="3140757"/>
            <a:ext cx="2865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Patients (%)</a:t>
            </a:r>
          </a:p>
        </p:txBody>
      </p:sp>
      <p:sp>
        <p:nvSpPr>
          <p:cNvPr id="60" name="TextBox 59">
            <a:extLst>
              <a:ext uri="{FF2B5EF4-FFF2-40B4-BE49-F238E27FC236}">
                <a16:creationId xmlns:a16="http://schemas.microsoft.com/office/drawing/2014/main" id="{6763C026-99F2-F05E-7234-A38CB33F4D79}"/>
              </a:ext>
            </a:extLst>
          </p:cNvPr>
          <p:cNvSpPr txBox="1"/>
          <p:nvPr/>
        </p:nvSpPr>
        <p:spPr bwMode="auto">
          <a:xfrm>
            <a:off x="3259616" y="3910796"/>
            <a:ext cx="227871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HR for PD or death: 0.49 (95% CI: 0.36-0.67)</a:t>
            </a:r>
            <a:b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400" b="0" i="1"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P</a:t>
            </a: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 &lt;.001</a:t>
            </a:r>
          </a:p>
        </p:txBody>
      </p:sp>
      <p:sp>
        <p:nvSpPr>
          <p:cNvPr id="61" name="TextBox 60">
            <a:extLst>
              <a:ext uri="{FF2B5EF4-FFF2-40B4-BE49-F238E27FC236}">
                <a16:creationId xmlns:a16="http://schemas.microsoft.com/office/drawing/2014/main" id="{674ECE5B-AD8D-63A7-2B3A-9290A16639F7}"/>
              </a:ext>
            </a:extLst>
          </p:cNvPr>
          <p:cNvSpPr txBox="1"/>
          <p:nvPr/>
        </p:nvSpPr>
        <p:spPr bwMode="auto">
          <a:xfrm>
            <a:off x="1746725" y="3492344"/>
            <a:ext cx="148318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DARA</a:t>
            </a:r>
            <a:b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Active monitoring</a:t>
            </a:r>
          </a:p>
        </p:txBody>
      </p:sp>
      <p:cxnSp>
        <p:nvCxnSpPr>
          <p:cNvPr id="63" name="Straight Connector 62">
            <a:extLst>
              <a:ext uri="{FF2B5EF4-FFF2-40B4-BE49-F238E27FC236}">
                <a16:creationId xmlns:a16="http://schemas.microsoft.com/office/drawing/2014/main" id="{C5E5A0D9-0B7D-5DB0-E8E1-4095F7056A1C}"/>
              </a:ext>
            </a:extLst>
          </p:cNvPr>
          <p:cNvCxnSpPr>
            <a:cxnSpLocks/>
          </p:cNvCxnSpPr>
          <p:nvPr/>
        </p:nvCxnSpPr>
        <p:spPr bwMode="auto">
          <a:xfrm>
            <a:off x="1597047" y="3631680"/>
            <a:ext cx="195943" cy="0"/>
          </a:xfrm>
          <a:prstGeom prst="line">
            <a:avLst/>
          </a:prstGeom>
          <a:noFill/>
          <a:ln w="28575" cap="flat" cmpd="sng" algn="ctr">
            <a:solidFill>
              <a:schemeClr val="accent1"/>
            </a:solidFill>
            <a:prstDash val="solid"/>
            <a:round/>
            <a:headEnd type="none" w="med" len="med"/>
            <a:tailEnd type="none" w="med" len="med"/>
          </a:ln>
          <a:effectLst/>
        </p:spPr>
      </p:cxnSp>
      <p:cxnSp>
        <p:nvCxnSpPr>
          <p:cNvPr id="31744" name="Straight Connector 31743">
            <a:extLst>
              <a:ext uri="{FF2B5EF4-FFF2-40B4-BE49-F238E27FC236}">
                <a16:creationId xmlns:a16="http://schemas.microsoft.com/office/drawing/2014/main" id="{FFBA4720-D2F9-D6FD-F062-651876C2C421}"/>
              </a:ext>
            </a:extLst>
          </p:cNvPr>
          <p:cNvCxnSpPr>
            <a:cxnSpLocks/>
          </p:cNvCxnSpPr>
          <p:nvPr/>
        </p:nvCxnSpPr>
        <p:spPr bwMode="auto">
          <a:xfrm>
            <a:off x="1597047" y="3860280"/>
            <a:ext cx="195943" cy="0"/>
          </a:xfrm>
          <a:prstGeom prst="line">
            <a:avLst/>
          </a:prstGeom>
          <a:noFill/>
          <a:ln w="28575" cap="flat" cmpd="sng" algn="ctr">
            <a:solidFill>
              <a:schemeClr val="bg1">
                <a:lumMod val="50000"/>
              </a:schemeClr>
            </a:solidFill>
            <a:prstDash val="solid"/>
            <a:round/>
            <a:headEnd type="none" w="med" len="med"/>
            <a:tailEnd type="none" w="med" len="med"/>
          </a:ln>
          <a:effectLst/>
        </p:spPr>
      </p:cxnSp>
      <p:sp>
        <p:nvSpPr>
          <p:cNvPr id="31745" name="TextBox 31744">
            <a:extLst>
              <a:ext uri="{FF2B5EF4-FFF2-40B4-BE49-F238E27FC236}">
                <a16:creationId xmlns:a16="http://schemas.microsoft.com/office/drawing/2014/main" id="{D6D8FBAC-C4B1-C6F6-2F49-2236FA36AAA3}"/>
              </a:ext>
            </a:extLst>
          </p:cNvPr>
          <p:cNvSpPr txBox="1"/>
          <p:nvPr/>
        </p:nvSpPr>
        <p:spPr bwMode="auto">
          <a:xfrm>
            <a:off x="-110429" y="5097278"/>
            <a:ext cx="1546511"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Patients at Risk, n</a:t>
            </a:r>
            <a:b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050" b="1"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DARA</a:t>
            </a:r>
            <a:br>
              <a:rPr kumimoji="0" lang="en-US" sz="1050" b="0" i="0" u="none" strike="noStrike" kern="1200" cap="none" spc="0" normalizeH="0" baseline="0" noProof="0" dirty="0">
                <a:ln>
                  <a:noFill/>
                </a:ln>
                <a:solidFill>
                  <a:srgbClr val="015873"/>
                </a:solidFill>
                <a:effectLst/>
                <a:uLnTx/>
                <a:uFillTx/>
                <a:latin typeface="Poppins"/>
                <a:ea typeface="+mn-ea"/>
                <a:cs typeface="Arial" panose="020B0604020202020204" pitchFamily="34" charset="0"/>
              </a:rPr>
            </a:br>
            <a:r>
              <a:rPr kumimoji="0" lang="en-US" sz="1050" b="1" i="0" u="none" strike="noStrike" kern="1200" cap="none" spc="0" normalizeH="0" baseline="0" noProof="0" dirty="0">
                <a:ln>
                  <a:noFill/>
                </a:ln>
                <a:solidFill>
                  <a:prstClr val="white">
                    <a:lumMod val="50000"/>
                  </a:prstClr>
                </a:solidFill>
                <a:effectLst/>
                <a:uLnTx/>
                <a:uFillTx/>
                <a:latin typeface="Poppins"/>
                <a:ea typeface="+mn-ea"/>
                <a:cs typeface="Arial" panose="020B0604020202020204" pitchFamily="34" charset="0"/>
              </a:rPr>
              <a:t>Active monitoring</a:t>
            </a:r>
          </a:p>
        </p:txBody>
      </p:sp>
      <p:sp>
        <p:nvSpPr>
          <p:cNvPr id="31747" name="TextBox 31746">
            <a:extLst>
              <a:ext uri="{FF2B5EF4-FFF2-40B4-BE49-F238E27FC236}">
                <a16:creationId xmlns:a16="http://schemas.microsoft.com/office/drawing/2014/main" id="{3C666E88-C51B-8F56-EBCE-8DD3900DB9A8}"/>
              </a:ext>
            </a:extLst>
          </p:cNvPr>
          <p:cNvSpPr txBox="1"/>
          <p:nvPr/>
        </p:nvSpPr>
        <p:spPr bwMode="auto">
          <a:xfrm>
            <a:off x="1243264" y="5257517"/>
            <a:ext cx="4537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194</a:t>
            </a:r>
            <a:b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196</a:t>
            </a:r>
          </a:p>
        </p:txBody>
      </p:sp>
      <p:grpSp>
        <p:nvGrpSpPr>
          <p:cNvPr id="30" name="Group 29">
            <a:extLst>
              <a:ext uri="{FF2B5EF4-FFF2-40B4-BE49-F238E27FC236}">
                <a16:creationId xmlns:a16="http://schemas.microsoft.com/office/drawing/2014/main" id="{F6873D0B-6AD7-424B-5A99-31F6811D2C92}"/>
              </a:ext>
            </a:extLst>
          </p:cNvPr>
          <p:cNvGrpSpPr/>
          <p:nvPr/>
        </p:nvGrpSpPr>
        <p:grpSpPr>
          <a:xfrm>
            <a:off x="1219717" y="4733320"/>
            <a:ext cx="5744997" cy="276999"/>
            <a:chOff x="1145996" y="4845641"/>
            <a:chExt cx="5744997" cy="276999"/>
          </a:xfrm>
        </p:grpSpPr>
        <p:sp>
          <p:nvSpPr>
            <p:cNvPr id="31748" name="TextBox 31747">
              <a:extLst>
                <a:ext uri="{FF2B5EF4-FFF2-40B4-BE49-F238E27FC236}">
                  <a16:creationId xmlns:a16="http://schemas.microsoft.com/office/drawing/2014/main" id="{C1E0B497-7336-38B2-16BB-39D333938200}"/>
                </a:ext>
              </a:extLst>
            </p:cNvPr>
            <p:cNvSpPr txBox="1"/>
            <p:nvPr/>
          </p:nvSpPr>
          <p:spPr bwMode="auto">
            <a:xfrm>
              <a:off x="6387528"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72</a:t>
              </a:r>
            </a:p>
          </p:txBody>
        </p:sp>
        <p:sp>
          <p:nvSpPr>
            <p:cNvPr id="31749" name="TextBox 31748">
              <a:extLst>
                <a:ext uri="{FF2B5EF4-FFF2-40B4-BE49-F238E27FC236}">
                  <a16:creationId xmlns:a16="http://schemas.microsoft.com/office/drawing/2014/main" id="{82019EBE-054C-07F6-263D-BA66E83AB92D}"/>
                </a:ext>
              </a:extLst>
            </p:cNvPr>
            <p:cNvSpPr txBox="1"/>
            <p:nvPr/>
          </p:nvSpPr>
          <p:spPr bwMode="auto">
            <a:xfrm>
              <a:off x="1145996"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a:t>
              </a:r>
            </a:p>
          </p:txBody>
        </p:sp>
        <p:sp>
          <p:nvSpPr>
            <p:cNvPr id="31750" name="TextBox 31749">
              <a:extLst>
                <a:ext uri="{FF2B5EF4-FFF2-40B4-BE49-F238E27FC236}">
                  <a16:creationId xmlns:a16="http://schemas.microsoft.com/office/drawing/2014/main" id="{95C9673F-8603-B037-0987-1E2C2E576EA0}"/>
                </a:ext>
              </a:extLst>
            </p:cNvPr>
            <p:cNvSpPr txBox="1"/>
            <p:nvPr/>
          </p:nvSpPr>
          <p:spPr bwMode="auto">
            <a:xfrm>
              <a:off x="1364393"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3</a:t>
              </a:r>
            </a:p>
          </p:txBody>
        </p:sp>
        <p:sp>
          <p:nvSpPr>
            <p:cNvPr id="31751" name="TextBox 31750">
              <a:extLst>
                <a:ext uri="{FF2B5EF4-FFF2-40B4-BE49-F238E27FC236}">
                  <a16:creationId xmlns:a16="http://schemas.microsoft.com/office/drawing/2014/main" id="{ED1637D6-5332-836B-B4F8-0BB2FC287700}"/>
                </a:ext>
              </a:extLst>
            </p:cNvPr>
            <p:cNvSpPr txBox="1"/>
            <p:nvPr/>
          </p:nvSpPr>
          <p:spPr bwMode="auto">
            <a:xfrm>
              <a:off x="1582790"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a:t>
              </a:r>
            </a:p>
          </p:txBody>
        </p:sp>
        <p:sp>
          <p:nvSpPr>
            <p:cNvPr id="31752" name="TextBox 31751">
              <a:extLst>
                <a:ext uri="{FF2B5EF4-FFF2-40B4-BE49-F238E27FC236}">
                  <a16:creationId xmlns:a16="http://schemas.microsoft.com/office/drawing/2014/main" id="{1A165EAA-9076-D82E-2DC9-8BCFEA0EA273}"/>
                </a:ext>
              </a:extLst>
            </p:cNvPr>
            <p:cNvSpPr txBox="1"/>
            <p:nvPr/>
          </p:nvSpPr>
          <p:spPr bwMode="auto">
            <a:xfrm>
              <a:off x="1801187"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9</a:t>
              </a:r>
            </a:p>
          </p:txBody>
        </p:sp>
        <p:sp>
          <p:nvSpPr>
            <p:cNvPr id="31753" name="TextBox 31752">
              <a:extLst>
                <a:ext uri="{FF2B5EF4-FFF2-40B4-BE49-F238E27FC236}">
                  <a16:creationId xmlns:a16="http://schemas.microsoft.com/office/drawing/2014/main" id="{0CBD4C00-2F0B-D0A4-C94C-DBEF9336290E}"/>
                </a:ext>
              </a:extLst>
            </p:cNvPr>
            <p:cNvSpPr txBox="1"/>
            <p:nvPr/>
          </p:nvSpPr>
          <p:spPr bwMode="auto">
            <a:xfrm>
              <a:off x="2019584"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12</a:t>
              </a:r>
            </a:p>
          </p:txBody>
        </p:sp>
        <p:sp>
          <p:nvSpPr>
            <p:cNvPr id="31754" name="TextBox 31753">
              <a:extLst>
                <a:ext uri="{FF2B5EF4-FFF2-40B4-BE49-F238E27FC236}">
                  <a16:creationId xmlns:a16="http://schemas.microsoft.com/office/drawing/2014/main" id="{59AC356B-7618-87F3-5FF5-40B4A1FA438F}"/>
                </a:ext>
              </a:extLst>
            </p:cNvPr>
            <p:cNvSpPr txBox="1"/>
            <p:nvPr/>
          </p:nvSpPr>
          <p:spPr bwMode="auto">
            <a:xfrm>
              <a:off x="2237981"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15</a:t>
              </a:r>
            </a:p>
          </p:txBody>
        </p:sp>
        <p:sp>
          <p:nvSpPr>
            <p:cNvPr id="31755" name="TextBox 31754">
              <a:extLst>
                <a:ext uri="{FF2B5EF4-FFF2-40B4-BE49-F238E27FC236}">
                  <a16:creationId xmlns:a16="http://schemas.microsoft.com/office/drawing/2014/main" id="{717EBFB8-9F72-BC38-3C2B-5A3C80053D1F}"/>
                </a:ext>
              </a:extLst>
            </p:cNvPr>
            <p:cNvSpPr txBox="1"/>
            <p:nvPr/>
          </p:nvSpPr>
          <p:spPr bwMode="auto">
            <a:xfrm>
              <a:off x="2456378"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18</a:t>
              </a:r>
            </a:p>
          </p:txBody>
        </p:sp>
        <p:sp>
          <p:nvSpPr>
            <p:cNvPr id="31756" name="TextBox 31755">
              <a:extLst>
                <a:ext uri="{FF2B5EF4-FFF2-40B4-BE49-F238E27FC236}">
                  <a16:creationId xmlns:a16="http://schemas.microsoft.com/office/drawing/2014/main" id="{45F72BF6-9374-E8CA-39EC-38D46EA0F606}"/>
                </a:ext>
              </a:extLst>
            </p:cNvPr>
            <p:cNvSpPr txBox="1"/>
            <p:nvPr/>
          </p:nvSpPr>
          <p:spPr bwMode="auto">
            <a:xfrm>
              <a:off x="2674775"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21</a:t>
              </a:r>
            </a:p>
          </p:txBody>
        </p:sp>
        <p:sp>
          <p:nvSpPr>
            <p:cNvPr id="31757" name="TextBox 31756">
              <a:extLst>
                <a:ext uri="{FF2B5EF4-FFF2-40B4-BE49-F238E27FC236}">
                  <a16:creationId xmlns:a16="http://schemas.microsoft.com/office/drawing/2014/main" id="{4C1E19D7-B873-88F2-5120-CBAF2108DB29}"/>
                </a:ext>
              </a:extLst>
            </p:cNvPr>
            <p:cNvSpPr txBox="1"/>
            <p:nvPr/>
          </p:nvSpPr>
          <p:spPr bwMode="auto">
            <a:xfrm>
              <a:off x="2893172"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24</a:t>
              </a:r>
            </a:p>
          </p:txBody>
        </p:sp>
        <p:sp>
          <p:nvSpPr>
            <p:cNvPr id="31758" name="TextBox 31757">
              <a:extLst>
                <a:ext uri="{FF2B5EF4-FFF2-40B4-BE49-F238E27FC236}">
                  <a16:creationId xmlns:a16="http://schemas.microsoft.com/office/drawing/2014/main" id="{9AB39958-AE95-585B-1C65-1BCF9065EE03}"/>
                </a:ext>
              </a:extLst>
            </p:cNvPr>
            <p:cNvSpPr txBox="1"/>
            <p:nvPr/>
          </p:nvSpPr>
          <p:spPr bwMode="auto">
            <a:xfrm>
              <a:off x="3111569"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27</a:t>
              </a:r>
            </a:p>
          </p:txBody>
        </p:sp>
        <p:sp>
          <p:nvSpPr>
            <p:cNvPr id="31759" name="TextBox 31758">
              <a:extLst>
                <a:ext uri="{FF2B5EF4-FFF2-40B4-BE49-F238E27FC236}">
                  <a16:creationId xmlns:a16="http://schemas.microsoft.com/office/drawing/2014/main" id="{B1F719CB-FA4D-48F2-C688-51BA4CC7557B}"/>
                </a:ext>
              </a:extLst>
            </p:cNvPr>
            <p:cNvSpPr txBox="1"/>
            <p:nvPr/>
          </p:nvSpPr>
          <p:spPr bwMode="auto">
            <a:xfrm>
              <a:off x="3329966"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30</a:t>
              </a:r>
            </a:p>
          </p:txBody>
        </p:sp>
        <p:sp>
          <p:nvSpPr>
            <p:cNvPr id="31760" name="TextBox 31759">
              <a:extLst>
                <a:ext uri="{FF2B5EF4-FFF2-40B4-BE49-F238E27FC236}">
                  <a16:creationId xmlns:a16="http://schemas.microsoft.com/office/drawing/2014/main" id="{A8FA82EC-6169-022C-07FF-8628E612C1EF}"/>
                </a:ext>
              </a:extLst>
            </p:cNvPr>
            <p:cNvSpPr txBox="1"/>
            <p:nvPr/>
          </p:nvSpPr>
          <p:spPr bwMode="auto">
            <a:xfrm>
              <a:off x="3548363"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33</a:t>
              </a:r>
            </a:p>
          </p:txBody>
        </p:sp>
        <p:sp>
          <p:nvSpPr>
            <p:cNvPr id="31761" name="TextBox 31760">
              <a:extLst>
                <a:ext uri="{FF2B5EF4-FFF2-40B4-BE49-F238E27FC236}">
                  <a16:creationId xmlns:a16="http://schemas.microsoft.com/office/drawing/2014/main" id="{D34D0E96-B2B9-A61E-F431-0D39CAFBBC6C}"/>
                </a:ext>
              </a:extLst>
            </p:cNvPr>
            <p:cNvSpPr txBox="1"/>
            <p:nvPr/>
          </p:nvSpPr>
          <p:spPr bwMode="auto">
            <a:xfrm>
              <a:off x="3766760"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36</a:t>
              </a:r>
            </a:p>
          </p:txBody>
        </p:sp>
        <p:sp>
          <p:nvSpPr>
            <p:cNvPr id="31762" name="TextBox 31761">
              <a:extLst>
                <a:ext uri="{FF2B5EF4-FFF2-40B4-BE49-F238E27FC236}">
                  <a16:creationId xmlns:a16="http://schemas.microsoft.com/office/drawing/2014/main" id="{8615536E-476D-32A3-F810-3C71091A4030}"/>
                </a:ext>
              </a:extLst>
            </p:cNvPr>
            <p:cNvSpPr txBox="1"/>
            <p:nvPr/>
          </p:nvSpPr>
          <p:spPr bwMode="auto">
            <a:xfrm>
              <a:off x="3985157"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39</a:t>
              </a:r>
            </a:p>
          </p:txBody>
        </p:sp>
        <p:sp>
          <p:nvSpPr>
            <p:cNvPr id="31763" name="TextBox 31762">
              <a:extLst>
                <a:ext uri="{FF2B5EF4-FFF2-40B4-BE49-F238E27FC236}">
                  <a16:creationId xmlns:a16="http://schemas.microsoft.com/office/drawing/2014/main" id="{05A1D8C4-C070-48EB-D583-65F5998F337A}"/>
                </a:ext>
              </a:extLst>
            </p:cNvPr>
            <p:cNvSpPr txBox="1"/>
            <p:nvPr/>
          </p:nvSpPr>
          <p:spPr bwMode="auto">
            <a:xfrm>
              <a:off x="4203554"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42</a:t>
              </a:r>
            </a:p>
          </p:txBody>
        </p:sp>
        <p:sp>
          <p:nvSpPr>
            <p:cNvPr id="31764" name="TextBox 31763">
              <a:extLst>
                <a:ext uri="{FF2B5EF4-FFF2-40B4-BE49-F238E27FC236}">
                  <a16:creationId xmlns:a16="http://schemas.microsoft.com/office/drawing/2014/main" id="{307CECDF-1301-4734-13E1-DF4E857F7E09}"/>
                </a:ext>
              </a:extLst>
            </p:cNvPr>
            <p:cNvSpPr txBox="1"/>
            <p:nvPr/>
          </p:nvSpPr>
          <p:spPr bwMode="auto">
            <a:xfrm>
              <a:off x="4421951"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45</a:t>
              </a:r>
            </a:p>
          </p:txBody>
        </p:sp>
        <p:sp>
          <p:nvSpPr>
            <p:cNvPr id="31765" name="TextBox 31764">
              <a:extLst>
                <a:ext uri="{FF2B5EF4-FFF2-40B4-BE49-F238E27FC236}">
                  <a16:creationId xmlns:a16="http://schemas.microsoft.com/office/drawing/2014/main" id="{7BE484B8-766A-1EAC-2A95-B388A76D1AD4}"/>
                </a:ext>
              </a:extLst>
            </p:cNvPr>
            <p:cNvSpPr txBox="1"/>
            <p:nvPr/>
          </p:nvSpPr>
          <p:spPr bwMode="auto">
            <a:xfrm>
              <a:off x="4640348"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48</a:t>
              </a:r>
            </a:p>
          </p:txBody>
        </p:sp>
        <p:sp>
          <p:nvSpPr>
            <p:cNvPr id="31766" name="TextBox 31765">
              <a:extLst>
                <a:ext uri="{FF2B5EF4-FFF2-40B4-BE49-F238E27FC236}">
                  <a16:creationId xmlns:a16="http://schemas.microsoft.com/office/drawing/2014/main" id="{97BA41EE-A4EF-3EB0-8F81-5A204E2F6617}"/>
                </a:ext>
              </a:extLst>
            </p:cNvPr>
            <p:cNvSpPr txBox="1"/>
            <p:nvPr/>
          </p:nvSpPr>
          <p:spPr bwMode="auto">
            <a:xfrm>
              <a:off x="4858745"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51</a:t>
              </a:r>
            </a:p>
          </p:txBody>
        </p:sp>
        <p:sp>
          <p:nvSpPr>
            <p:cNvPr id="31767" name="TextBox 31766">
              <a:extLst>
                <a:ext uri="{FF2B5EF4-FFF2-40B4-BE49-F238E27FC236}">
                  <a16:creationId xmlns:a16="http://schemas.microsoft.com/office/drawing/2014/main" id="{C47114D6-2073-6A2A-C9BB-28BC4DDC245B}"/>
                </a:ext>
              </a:extLst>
            </p:cNvPr>
            <p:cNvSpPr txBox="1"/>
            <p:nvPr/>
          </p:nvSpPr>
          <p:spPr bwMode="auto">
            <a:xfrm>
              <a:off x="5077142"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54</a:t>
              </a:r>
            </a:p>
          </p:txBody>
        </p:sp>
        <p:sp>
          <p:nvSpPr>
            <p:cNvPr id="31768" name="TextBox 31767">
              <a:extLst>
                <a:ext uri="{FF2B5EF4-FFF2-40B4-BE49-F238E27FC236}">
                  <a16:creationId xmlns:a16="http://schemas.microsoft.com/office/drawing/2014/main" id="{7D798A64-789E-20DF-802B-88B0A221357F}"/>
                </a:ext>
              </a:extLst>
            </p:cNvPr>
            <p:cNvSpPr txBox="1"/>
            <p:nvPr/>
          </p:nvSpPr>
          <p:spPr bwMode="auto">
            <a:xfrm>
              <a:off x="5295539"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57</a:t>
              </a:r>
            </a:p>
          </p:txBody>
        </p:sp>
        <p:sp>
          <p:nvSpPr>
            <p:cNvPr id="31769" name="TextBox 31768">
              <a:extLst>
                <a:ext uri="{FF2B5EF4-FFF2-40B4-BE49-F238E27FC236}">
                  <a16:creationId xmlns:a16="http://schemas.microsoft.com/office/drawing/2014/main" id="{12C2D2BA-E4ED-9DEF-EA5F-9620A31EB3C3}"/>
                </a:ext>
              </a:extLst>
            </p:cNvPr>
            <p:cNvSpPr txBox="1"/>
            <p:nvPr/>
          </p:nvSpPr>
          <p:spPr bwMode="auto">
            <a:xfrm>
              <a:off x="5513936"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60</a:t>
              </a:r>
            </a:p>
          </p:txBody>
        </p:sp>
        <p:sp>
          <p:nvSpPr>
            <p:cNvPr id="31770" name="TextBox 31769">
              <a:extLst>
                <a:ext uri="{FF2B5EF4-FFF2-40B4-BE49-F238E27FC236}">
                  <a16:creationId xmlns:a16="http://schemas.microsoft.com/office/drawing/2014/main" id="{3163B20A-1683-FD05-2925-A70111C39B38}"/>
                </a:ext>
              </a:extLst>
            </p:cNvPr>
            <p:cNvSpPr txBox="1"/>
            <p:nvPr/>
          </p:nvSpPr>
          <p:spPr bwMode="auto">
            <a:xfrm>
              <a:off x="5732333"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63</a:t>
              </a:r>
            </a:p>
          </p:txBody>
        </p:sp>
        <p:sp>
          <p:nvSpPr>
            <p:cNvPr id="31771" name="TextBox 31770">
              <a:extLst>
                <a:ext uri="{FF2B5EF4-FFF2-40B4-BE49-F238E27FC236}">
                  <a16:creationId xmlns:a16="http://schemas.microsoft.com/office/drawing/2014/main" id="{280E41A1-D289-8EBE-AEF1-8971DC751FED}"/>
                </a:ext>
              </a:extLst>
            </p:cNvPr>
            <p:cNvSpPr txBox="1"/>
            <p:nvPr/>
          </p:nvSpPr>
          <p:spPr bwMode="auto">
            <a:xfrm>
              <a:off x="5950730"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66</a:t>
              </a:r>
            </a:p>
          </p:txBody>
        </p:sp>
        <p:sp>
          <p:nvSpPr>
            <p:cNvPr id="31772" name="TextBox 31771">
              <a:extLst>
                <a:ext uri="{FF2B5EF4-FFF2-40B4-BE49-F238E27FC236}">
                  <a16:creationId xmlns:a16="http://schemas.microsoft.com/office/drawing/2014/main" id="{0C734A5F-750B-D60C-00FB-372930FA5A1B}"/>
                </a:ext>
              </a:extLst>
            </p:cNvPr>
            <p:cNvSpPr txBox="1"/>
            <p:nvPr/>
          </p:nvSpPr>
          <p:spPr bwMode="auto">
            <a:xfrm>
              <a:off x="6169127"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69</a:t>
              </a:r>
            </a:p>
          </p:txBody>
        </p:sp>
      </p:grpSp>
      <p:sp>
        <p:nvSpPr>
          <p:cNvPr id="31774" name="TextBox 31773">
            <a:extLst>
              <a:ext uri="{FF2B5EF4-FFF2-40B4-BE49-F238E27FC236}">
                <a16:creationId xmlns:a16="http://schemas.microsoft.com/office/drawing/2014/main" id="{B3F36E97-D675-2BCB-0936-B21EF512B423}"/>
              </a:ext>
            </a:extLst>
          </p:cNvPr>
          <p:cNvSpPr txBox="1"/>
          <p:nvPr/>
        </p:nvSpPr>
        <p:spPr bwMode="auto">
          <a:xfrm>
            <a:off x="1679916" y="5257517"/>
            <a:ext cx="4537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181</a:t>
            </a:r>
            <a:b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175</a:t>
            </a:r>
          </a:p>
        </p:txBody>
      </p:sp>
      <p:sp>
        <p:nvSpPr>
          <p:cNvPr id="31776" name="TextBox 31775">
            <a:extLst>
              <a:ext uri="{FF2B5EF4-FFF2-40B4-BE49-F238E27FC236}">
                <a16:creationId xmlns:a16="http://schemas.microsoft.com/office/drawing/2014/main" id="{69CF2F6B-6060-1CD3-C01E-8044CDD6B172}"/>
              </a:ext>
            </a:extLst>
          </p:cNvPr>
          <p:cNvSpPr txBox="1"/>
          <p:nvPr/>
        </p:nvSpPr>
        <p:spPr bwMode="auto">
          <a:xfrm>
            <a:off x="2116568" y="5257517"/>
            <a:ext cx="4537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166</a:t>
            </a:r>
            <a:b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142</a:t>
            </a:r>
          </a:p>
        </p:txBody>
      </p:sp>
      <p:sp>
        <p:nvSpPr>
          <p:cNvPr id="31778" name="TextBox 31777">
            <a:extLst>
              <a:ext uri="{FF2B5EF4-FFF2-40B4-BE49-F238E27FC236}">
                <a16:creationId xmlns:a16="http://schemas.microsoft.com/office/drawing/2014/main" id="{EA1C3CE9-FF9D-119F-4C5A-EB03D43B43C6}"/>
              </a:ext>
            </a:extLst>
          </p:cNvPr>
          <p:cNvSpPr txBox="1"/>
          <p:nvPr/>
        </p:nvSpPr>
        <p:spPr bwMode="auto">
          <a:xfrm>
            <a:off x="2553220" y="5257517"/>
            <a:ext cx="4537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149</a:t>
            </a:r>
            <a:b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120</a:t>
            </a:r>
          </a:p>
        </p:txBody>
      </p:sp>
      <p:sp>
        <p:nvSpPr>
          <p:cNvPr id="31780" name="TextBox 31779">
            <a:extLst>
              <a:ext uri="{FF2B5EF4-FFF2-40B4-BE49-F238E27FC236}">
                <a16:creationId xmlns:a16="http://schemas.microsoft.com/office/drawing/2014/main" id="{51479B10-CD31-8B6B-41CD-2C649EF607AF}"/>
              </a:ext>
            </a:extLst>
          </p:cNvPr>
          <p:cNvSpPr txBox="1"/>
          <p:nvPr/>
        </p:nvSpPr>
        <p:spPr bwMode="auto">
          <a:xfrm>
            <a:off x="2989872" y="5257517"/>
            <a:ext cx="4537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142</a:t>
            </a:r>
            <a:b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100</a:t>
            </a:r>
          </a:p>
        </p:txBody>
      </p:sp>
      <p:sp>
        <p:nvSpPr>
          <p:cNvPr id="31782" name="TextBox 31781">
            <a:extLst>
              <a:ext uri="{FF2B5EF4-FFF2-40B4-BE49-F238E27FC236}">
                <a16:creationId xmlns:a16="http://schemas.microsoft.com/office/drawing/2014/main" id="{58D2DF7B-AB96-B5ED-BC74-48C250E2FD5D}"/>
              </a:ext>
            </a:extLst>
          </p:cNvPr>
          <p:cNvSpPr txBox="1"/>
          <p:nvPr/>
        </p:nvSpPr>
        <p:spPr bwMode="auto">
          <a:xfrm>
            <a:off x="3426524" y="5257517"/>
            <a:ext cx="4537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138</a:t>
            </a:r>
            <a:b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87</a:t>
            </a:r>
          </a:p>
        </p:txBody>
      </p:sp>
      <p:sp>
        <p:nvSpPr>
          <p:cNvPr id="31784" name="TextBox 31783">
            <a:extLst>
              <a:ext uri="{FF2B5EF4-FFF2-40B4-BE49-F238E27FC236}">
                <a16:creationId xmlns:a16="http://schemas.microsoft.com/office/drawing/2014/main" id="{411FD269-E681-374E-6ADF-FFF245136B97}"/>
              </a:ext>
            </a:extLst>
          </p:cNvPr>
          <p:cNvSpPr txBox="1"/>
          <p:nvPr/>
        </p:nvSpPr>
        <p:spPr bwMode="auto">
          <a:xfrm>
            <a:off x="3863176" y="5257517"/>
            <a:ext cx="4537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129</a:t>
            </a:r>
            <a:b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78</a:t>
            </a:r>
          </a:p>
        </p:txBody>
      </p:sp>
      <p:sp>
        <p:nvSpPr>
          <p:cNvPr id="31786" name="TextBox 31785">
            <a:extLst>
              <a:ext uri="{FF2B5EF4-FFF2-40B4-BE49-F238E27FC236}">
                <a16:creationId xmlns:a16="http://schemas.microsoft.com/office/drawing/2014/main" id="{B6C4159E-9F63-24EA-8598-56F9A7F2305B}"/>
              </a:ext>
            </a:extLst>
          </p:cNvPr>
          <p:cNvSpPr txBox="1"/>
          <p:nvPr/>
        </p:nvSpPr>
        <p:spPr bwMode="auto">
          <a:xfrm>
            <a:off x="4299828" y="5257517"/>
            <a:ext cx="4537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118</a:t>
            </a:r>
            <a:b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67</a:t>
            </a:r>
          </a:p>
        </p:txBody>
      </p:sp>
      <p:sp>
        <p:nvSpPr>
          <p:cNvPr id="31788" name="TextBox 31787">
            <a:extLst>
              <a:ext uri="{FF2B5EF4-FFF2-40B4-BE49-F238E27FC236}">
                <a16:creationId xmlns:a16="http://schemas.microsoft.com/office/drawing/2014/main" id="{BE877572-C0FD-77E7-4702-3C5755528900}"/>
              </a:ext>
            </a:extLst>
          </p:cNvPr>
          <p:cNvSpPr txBox="1"/>
          <p:nvPr/>
        </p:nvSpPr>
        <p:spPr bwMode="auto">
          <a:xfrm>
            <a:off x="4736480" y="5257517"/>
            <a:ext cx="4537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106</a:t>
            </a:r>
            <a:b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60</a:t>
            </a:r>
          </a:p>
        </p:txBody>
      </p:sp>
      <p:sp>
        <p:nvSpPr>
          <p:cNvPr id="31790" name="TextBox 31789">
            <a:extLst>
              <a:ext uri="{FF2B5EF4-FFF2-40B4-BE49-F238E27FC236}">
                <a16:creationId xmlns:a16="http://schemas.microsoft.com/office/drawing/2014/main" id="{60C52A63-1BC9-14A9-7151-CF6BAE6006B3}"/>
              </a:ext>
            </a:extLst>
          </p:cNvPr>
          <p:cNvSpPr txBox="1"/>
          <p:nvPr/>
        </p:nvSpPr>
        <p:spPr bwMode="auto">
          <a:xfrm>
            <a:off x="5173132" y="5257517"/>
            <a:ext cx="4537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99</a:t>
            </a:r>
            <a:b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51</a:t>
            </a:r>
          </a:p>
        </p:txBody>
      </p:sp>
      <p:sp>
        <p:nvSpPr>
          <p:cNvPr id="31791" name="TextBox 31790">
            <a:extLst>
              <a:ext uri="{FF2B5EF4-FFF2-40B4-BE49-F238E27FC236}">
                <a16:creationId xmlns:a16="http://schemas.microsoft.com/office/drawing/2014/main" id="{9D8DE382-46D8-7A00-903C-DC63F9C15BB0}"/>
              </a:ext>
            </a:extLst>
          </p:cNvPr>
          <p:cNvSpPr txBox="1"/>
          <p:nvPr/>
        </p:nvSpPr>
        <p:spPr bwMode="auto">
          <a:xfrm>
            <a:off x="5391458" y="5257517"/>
            <a:ext cx="4537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96</a:t>
            </a:r>
            <a:b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50</a:t>
            </a:r>
          </a:p>
        </p:txBody>
      </p:sp>
      <p:sp>
        <p:nvSpPr>
          <p:cNvPr id="31792" name="TextBox 31791">
            <a:extLst>
              <a:ext uri="{FF2B5EF4-FFF2-40B4-BE49-F238E27FC236}">
                <a16:creationId xmlns:a16="http://schemas.microsoft.com/office/drawing/2014/main" id="{2F640758-04D1-16FE-B8B6-4050D5D17C83}"/>
              </a:ext>
            </a:extLst>
          </p:cNvPr>
          <p:cNvSpPr txBox="1"/>
          <p:nvPr/>
        </p:nvSpPr>
        <p:spPr bwMode="auto">
          <a:xfrm>
            <a:off x="5609784" y="5257517"/>
            <a:ext cx="4537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90</a:t>
            </a:r>
            <a:b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49</a:t>
            </a:r>
          </a:p>
        </p:txBody>
      </p:sp>
      <p:sp>
        <p:nvSpPr>
          <p:cNvPr id="31793" name="TextBox 31792">
            <a:extLst>
              <a:ext uri="{FF2B5EF4-FFF2-40B4-BE49-F238E27FC236}">
                <a16:creationId xmlns:a16="http://schemas.microsoft.com/office/drawing/2014/main" id="{6893B521-1D28-CEC3-3ABE-429B951EDDBF}"/>
              </a:ext>
            </a:extLst>
          </p:cNvPr>
          <p:cNvSpPr txBox="1"/>
          <p:nvPr/>
        </p:nvSpPr>
        <p:spPr bwMode="auto">
          <a:xfrm>
            <a:off x="5828110" y="5257517"/>
            <a:ext cx="4537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67</a:t>
            </a:r>
            <a:b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33</a:t>
            </a:r>
          </a:p>
        </p:txBody>
      </p:sp>
      <p:sp>
        <p:nvSpPr>
          <p:cNvPr id="31794" name="TextBox 31793">
            <a:extLst>
              <a:ext uri="{FF2B5EF4-FFF2-40B4-BE49-F238E27FC236}">
                <a16:creationId xmlns:a16="http://schemas.microsoft.com/office/drawing/2014/main" id="{E249BB99-43D0-0DDF-716A-7594BE512A99}"/>
              </a:ext>
            </a:extLst>
          </p:cNvPr>
          <p:cNvSpPr txBox="1"/>
          <p:nvPr/>
        </p:nvSpPr>
        <p:spPr bwMode="auto">
          <a:xfrm>
            <a:off x="6046436" y="5257517"/>
            <a:ext cx="4537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41</a:t>
            </a:r>
            <a:b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19</a:t>
            </a:r>
          </a:p>
        </p:txBody>
      </p:sp>
      <p:sp>
        <p:nvSpPr>
          <p:cNvPr id="31795" name="TextBox 31794">
            <a:extLst>
              <a:ext uri="{FF2B5EF4-FFF2-40B4-BE49-F238E27FC236}">
                <a16:creationId xmlns:a16="http://schemas.microsoft.com/office/drawing/2014/main" id="{E4A87FF4-286D-9912-F434-DE54A2C6D76C}"/>
              </a:ext>
            </a:extLst>
          </p:cNvPr>
          <p:cNvSpPr txBox="1"/>
          <p:nvPr/>
        </p:nvSpPr>
        <p:spPr bwMode="auto">
          <a:xfrm>
            <a:off x="6264762" y="5257517"/>
            <a:ext cx="4537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17</a:t>
            </a:r>
            <a:b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8</a:t>
            </a:r>
          </a:p>
        </p:txBody>
      </p:sp>
      <p:sp>
        <p:nvSpPr>
          <p:cNvPr id="31796" name="TextBox 31795">
            <a:extLst>
              <a:ext uri="{FF2B5EF4-FFF2-40B4-BE49-F238E27FC236}">
                <a16:creationId xmlns:a16="http://schemas.microsoft.com/office/drawing/2014/main" id="{29095688-75EF-3F24-BD2D-B35F4739F707}"/>
              </a:ext>
            </a:extLst>
          </p:cNvPr>
          <p:cNvSpPr txBox="1"/>
          <p:nvPr/>
        </p:nvSpPr>
        <p:spPr bwMode="auto">
          <a:xfrm>
            <a:off x="6483084" y="5257517"/>
            <a:ext cx="4537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a:t>
            </a:r>
            <a:b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a:t>
            </a:r>
          </a:p>
        </p:txBody>
      </p:sp>
      <p:cxnSp>
        <p:nvCxnSpPr>
          <p:cNvPr id="31798" name="Straight Connector 31797">
            <a:extLst>
              <a:ext uri="{FF2B5EF4-FFF2-40B4-BE49-F238E27FC236}">
                <a16:creationId xmlns:a16="http://schemas.microsoft.com/office/drawing/2014/main" id="{685F71A9-0970-9E61-37A6-5663C0172881}"/>
              </a:ext>
            </a:extLst>
          </p:cNvPr>
          <p:cNvCxnSpPr>
            <a:cxnSpLocks/>
          </p:cNvCxnSpPr>
          <p:nvPr/>
        </p:nvCxnSpPr>
        <p:spPr bwMode="auto">
          <a:xfrm flipV="1">
            <a:off x="5842304" y="2898688"/>
            <a:ext cx="0" cy="1795637"/>
          </a:xfrm>
          <a:prstGeom prst="line">
            <a:avLst/>
          </a:prstGeom>
          <a:noFill/>
          <a:ln w="28575" cap="flat" cmpd="sng" algn="ctr">
            <a:solidFill>
              <a:schemeClr val="tx2"/>
            </a:solidFill>
            <a:prstDash val="sysDot"/>
            <a:round/>
            <a:headEnd type="none" w="med" len="med"/>
            <a:tailEnd type="none" w="med" len="med"/>
          </a:ln>
          <a:effectLst/>
        </p:spPr>
      </p:cxnSp>
      <p:sp>
        <p:nvSpPr>
          <p:cNvPr id="31810" name="TextBox 31809">
            <a:extLst>
              <a:ext uri="{FF2B5EF4-FFF2-40B4-BE49-F238E27FC236}">
                <a16:creationId xmlns:a16="http://schemas.microsoft.com/office/drawing/2014/main" id="{09EE0517-CEED-5591-B49B-2B22DBE2C85D}"/>
              </a:ext>
            </a:extLst>
          </p:cNvPr>
          <p:cNvSpPr txBox="1"/>
          <p:nvPr/>
        </p:nvSpPr>
        <p:spPr bwMode="auto">
          <a:xfrm>
            <a:off x="1422461" y="1678566"/>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015873"/>
                </a:solidFill>
                <a:effectLst/>
                <a:uLnTx/>
                <a:uFillTx/>
                <a:latin typeface="Poppins"/>
                <a:ea typeface="+mn-ea"/>
                <a:cs typeface="Arial" panose="020B0604020202020204" pitchFamily="34" charset="0"/>
              </a:rPr>
              <a:t>+</a:t>
            </a:r>
          </a:p>
        </p:txBody>
      </p:sp>
      <p:grpSp>
        <p:nvGrpSpPr>
          <p:cNvPr id="31874" name="Group 31873">
            <a:extLst>
              <a:ext uri="{FF2B5EF4-FFF2-40B4-BE49-F238E27FC236}">
                <a16:creationId xmlns:a16="http://schemas.microsoft.com/office/drawing/2014/main" id="{81963B1A-B24B-9EE6-5E86-5F0006CC5E89}"/>
              </a:ext>
            </a:extLst>
          </p:cNvPr>
          <p:cNvGrpSpPr/>
          <p:nvPr/>
        </p:nvGrpSpPr>
        <p:grpSpPr>
          <a:xfrm>
            <a:off x="1464485" y="1680090"/>
            <a:ext cx="5347856" cy="1508710"/>
            <a:chOff x="1390764" y="1825752"/>
            <a:chExt cx="5347856" cy="1508710"/>
          </a:xfrm>
        </p:grpSpPr>
        <p:grpSp>
          <p:nvGrpSpPr>
            <p:cNvPr id="31805" name="Group 31804">
              <a:extLst>
                <a:ext uri="{FF2B5EF4-FFF2-40B4-BE49-F238E27FC236}">
                  <a16:creationId xmlns:a16="http://schemas.microsoft.com/office/drawing/2014/main" id="{AF3C61D6-E2C9-D8B3-29F2-CDEF97417BD5}"/>
                </a:ext>
              </a:extLst>
            </p:cNvPr>
            <p:cNvGrpSpPr/>
            <p:nvPr/>
          </p:nvGrpSpPr>
          <p:grpSpPr>
            <a:xfrm>
              <a:off x="1390764" y="1998539"/>
              <a:ext cx="5248161" cy="1179636"/>
              <a:chOff x="1390764" y="1998539"/>
              <a:chExt cx="5248161" cy="1179636"/>
            </a:xfrm>
          </p:grpSpPr>
          <p:grpSp>
            <p:nvGrpSpPr>
              <p:cNvPr id="31802" name="Group 31801">
                <a:extLst>
                  <a:ext uri="{FF2B5EF4-FFF2-40B4-BE49-F238E27FC236}">
                    <a16:creationId xmlns:a16="http://schemas.microsoft.com/office/drawing/2014/main" id="{B2F5DF2D-9F2C-C234-9BDF-E381C32CE078}"/>
                  </a:ext>
                </a:extLst>
              </p:cNvPr>
              <p:cNvGrpSpPr/>
              <p:nvPr/>
            </p:nvGrpSpPr>
            <p:grpSpPr>
              <a:xfrm>
                <a:off x="1390764" y="1998539"/>
                <a:ext cx="3624747" cy="914400"/>
                <a:chOff x="1390764" y="1998539"/>
                <a:chExt cx="3624747" cy="914400"/>
              </a:xfrm>
            </p:grpSpPr>
            <p:sp>
              <p:nvSpPr>
                <p:cNvPr id="31800" name="Freeform 31799">
                  <a:extLst>
                    <a:ext uri="{FF2B5EF4-FFF2-40B4-BE49-F238E27FC236}">
                      <a16:creationId xmlns:a16="http://schemas.microsoft.com/office/drawing/2014/main" id="{13BDF9E6-DFFE-669D-5FF7-CB3CF771A2F4}"/>
                    </a:ext>
                  </a:extLst>
                </p:cNvPr>
                <p:cNvSpPr/>
                <p:nvPr/>
              </p:nvSpPr>
              <p:spPr bwMode="auto">
                <a:xfrm>
                  <a:off x="1390764" y="1998539"/>
                  <a:ext cx="3066252" cy="761087"/>
                </a:xfrm>
                <a:custGeom>
                  <a:avLst/>
                  <a:gdLst>
                    <a:gd name="connsiteX0" fmla="*/ 0 w 3066252"/>
                    <a:gd name="connsiteY0" fmla="*/ 0 h 761087"/>
                    <a:gd name="connsiteX1" fmla="*/ 251871 w 3066252"/>
                    <a:gd name="connsiteY1" fmla="*/ 0 h 761087"/>
                    <a:gd name="connsiteX2" fmla="*/ 251871 w 3066252"/>
                    <a:gd name="connsiteY2" fmla="*/ 21902 h 761087"/>
                    <a:gd name="connsiteX3" fmla="*/ 405183 w 3066252"/>
                    <a:gd name="connsiteY3" fmla="*/ 21902 h 761087"/>
                    <a:gd name="connsiteX4" fmla="*/ 405183 w 3066252"/>
                    <a:gd name="connsiteY4" fmla="*/ 49279 h 761087"/>
                    <a:gd name="connsiteX5" fmla="*/ 427085 w 3066252"/>
                    <a:gd name="connsiteY5" fmla="*/ 49279 h 761087"/>
                    <a:gd name="connsiteX6" fmla="*/ 427085 w 3066252"/>
                    <a:gd name="connsiteY6" fmla="*/ 49279 h 761087"/>
                    <a:gd name="connsiteX7" fmla="*/ 427085 w 3066252"/>
                    <a:gd name="connsiteY7" fmla="*/ 87607 h 761087"/>
                    <a:gd name="connsiteX8" fmla="*/ 618726 w 3066252"/>
                    <a:gd name="connsiteY8" fmla="*/ 87607 h 761087"/>
                    <a:gd name="connsiteX9" fmla="*/ 618726 w 3066252"/>
                    <a:gd name="connsiteY9" fmla="*/ 120460 h 761087"/>
                    <a:gd name="connsiteX10" fmla="*/ 777514 w 3066252"/>
                    <a:gd name="connsiteY10" fmla="*/ 120460 h 761087"/>
                    <a:gd name="connsiteX11" fmla="*/ 777514 w 3066252"/>
                    <a:gd name="connsiteY11" fmla="*/ 120460 h 761087"/>
                    <a:gd name="connsiteX12" fmla="*/ 777514 w 3066252"/>
                    <a:gd name="connsiteY12" fmla="*/ 164263 h 761087"/>
                    <a:gd name="connsiteX13" fmla="*/ 821317 w 3066252"/>
                    <a:gd name="connsiteY13" fmla="*/ 164263 h 761087"/>
                    <a:gd name="connsiteX14" fmla="*/ 821317 w 3066252"/>
                    <a:gd name="connsiteY14" fmla="*/ 219018 h 761087"/>
                    <a:gd name="connsiteX15" fmla="*/ 821317 w 3066252"/>
                    <a:gd name="connsiteY15" fmla="*/ 219018 h 761087"/>
                    <a:gd name="connsiteX16" fmla="*/ 859646 w 3066252"/>
                    <a:gd name="connsiteY16" fmla="*/ 219018 h 761087"/>
                    <a:gd name="connsiteX17" fmla="*/ 859646 w 3066252"/>
                    <a:gd name="connsiteY17" fmla="*/ 279248 h 761087"/>
                    <a:gd name="connsiteX18" fmla="*/ 892498 w 3066252"/>
                    <a:gd name="connsiteY18" fmla="*/ 279248 h 761087"/>
                    <a:gd name="connsiteX19" fmla="*/ 892498 w 3066252"/>
                    <a:gd name="connsiteY19" fmla="*/ 301150 h 761087"/>
                    <a:gd name="connsiteX20" fmla="*/ 941777 w 3066252"/>
                    <a:gd name="connsiteY20" fmla="*/ 301150 h 761087"/>
                    <a:gd name="connsiteX21" fmla="*/ 941777 w 3066252"/>
                    <a:gd name="connsiteY21" fmla="*/ 301150 h 761087"/>
                    <a:gd name="connsiteX22" fmla="*/ 963679 w 3066252"/>
                    <a:gd name="connsiteY22" fmla="*/ 323052 h 761087"/>
                    <a:gd name="connsiteX23" fmla="*/ 963679 w 3066252"/>
                    <a:gd name="connsiteY23" fmla="*/ 366855 h 761087"/>
                    <a:gd name="connsiteX24" fmla="*/ 1018434 w 3066252"/>
                    <a:gd name="connsiteY24" fmla="*/ 366855 h 761087"/>
                    <a:gd name="connsiteX25" fmla="*/ 1018434 w 3066252"/>
                    <a:gd name="connsiteY25" fmla="*/ 410659 h 761087"/>
                    <a:gd name="connsiteX26" fmla="*/ 1040335 w 3066252"/>
                    <a:gd name="connsiteY26" fmla="*/ 410659 h 761087"/>
                    <a:gd name="connsiteX27" fmla="*/ 1040335 w 3066252"/>
                    <a:gd name="connsiteY27" fmla="*/ 410659 h 761087"/>
                    <a:gd name="connsiteX28" fmla="*/ 1040335 w 3066252"/>
                    <a:gd name="connsiteY28" fmla="*/ 410659 h 761087"/>
                    <a:gd name="connsiteX29" fmla="*/ 1040335 w 3066252"/>
                    <a:gd name="connsiteY29" fmla="*/ 443511 h 761087"/>
                    <a:gd name="connsiteX30" fmla="*/ 1221025 w 3066252"/>
                    <a:gd name="connsiteY30" fmla="*/ 443511 h 761087"/>
                    <a:gd name="connsiteX31" fmla="*/ 1221025 w 3066252"/>
                    <a:gd name="connsiteY31" fmla="*/ 492790 h 761087"/>
                    <a:gd name="connsiteX32" fmla="*/ 1423617 w 3066252"/>
                    <a:gd name="connsiteY32" fmla="*/ 492790 h 761087"/>
                    <a:gd name="connsiteX33" fmla="*/ 1423617 w 3066252"/>
                    <a:gd name="connsiteY33" fmla="*/ 520168 h 761087"/>
                    <a:gd name="connsiteX34" fmla="*/ 1576929 w 3066252"/>
                    <a:gd name="connsiteY34" fmla="*/ 520168 h 761087"/>
                    <a:gd name="connsiteX35" fmla="*/ 1576929 w 3066252"/>
                    <a:gd name="connsiteY35" fmla="*/ 542069 h 761087"/>
                    <a:gd name="connsiteX36" fmla="*/ 1735717 w 3066252"/>
                    <a:gd name="connsiteY36" fmla="*/ 542069 h 761087"/>
                    <a:gd name="connsiteX37" fmla="*/ 1735717 w 3066252"/>
                    <a:gd name="connsiteY37" fmla="*/ 574922 h 761087"/>
                    <a:gd name="connsiteX38" fmla="*/ 1823325 w 3066252"/>
                    <a:gd name="connsiteY38" fmla="*/ 574922 h 761087"/>
                    <a:gd name="connsiteX39" fmla="*/ 1823325 w 3066252"/>
                    <a:gd name="connsiteY39" fmla="*/ 574922 h 761087"/>
                    <a:gd name="connsiteX40" fmla="*/ 1823325 w 3066252"/>
                    <a:gd name="connsiteY40" fmla="*/ 618726 h 761087"/>
                    <a:gd name="connsiteX41" fmla="*/ 2206606 w 3066252"/>
                    <a:gd name="connsiteY41" fmla="*/ 618726 h 761087"/>
                    <a:gd name="connsiteX42" fmla="*/ 2217557 w 3066252"/>
                    <a:gd name="connsiteY42" fmla="*/ 629677 h 761087"/>
                    <a:gd name="connsiteX43" fmla="*/ 2277787 w 3066252"/>
                    <a:gd name="connsiteY43" fmla="*/ 629677 h 761087"/>
                    <a:gd name="connsiteX44" fmla="*/ 2277787 w 3066252"/>
                    <a:gd name="connsiteY44" fmla="*/ 646103 h 761087"/>
                    <a:gd name="connsiteX45" fmla="*/ 2485854 w 3066252"/>
                    <a:gd name="connsiteY45" fmla="*/ 646103 h 761087"/>
                    <a:gd name="connsiteX46" fmla="*/ 2485854 w 3066252"/>
                    <a:gd name="connsiteY46" fmla="*/ 668005 h 761087"/>
                    <a:gd name="connsiteX47" fmla="*/ 2546084 w 3066252"/>
                    <a:gd name="connsiteY47" fmla="*/ 668005 h 761087"/>
                    <a:gd name="connsiteX48" fmla="*/ 2546084 w 3066252"/>
                    <a:gd name="connsiteY48" fmla="*/ 684431 h 761087"/>
                    <a:gd name="connsiteX49" fmla="*/ 2617265 w 3066252"/>
                    <a:gd name="connsiteY49" fmla="*/ 684431 h 761087"/>
                    <a:gd name="connsiteX50" fmla="*/ 2617265 w 3066252"/>
                    <a:gd name="connsiteY50" fmla="*/ 700857 h 761087"/>
                    <a:gd name="connsiteX51" fmla="*/ 2617265 w 3066252"/>
                    <a:gd name="connsiteY51" fmla="*/ 700857 h 761087"/>
                    <a:gd name="connsiteX52" fmla="*/ 2650118 w 3066252"/>
                    <a:gd name="connsiteY52" fmla="*/ 733710 h 761087"/>
                    <a:gd name="connsiteX53" fmla="*/ 2743200 w 3066252"/>
                    <a:gd name="connsiteY53" fmla="*/ 733710 h 761087"/>
                    <a:gd name="connsiteX54" fmla="*/ 2743200 w 3066252"/>
                    <a:gd name="connsiteY54" fmla="*/ 750136 h 761087"/>
                    <a:gd name="connsiteX55" fmla="*/ 2962218 w 3066252"/>
                    <a:gd name="connsiteY55" fmla="*/ 750136 h 761087"/>
                    <a:gd name="connsiteX56" fmla="*/ 2962218 w 3066252"/>
                    <a:gd name="connsiteY56" fmla="*/ 761087 h 761087"/>
                    <a:gd name="connsiteX57" fmla="*/ 3066252 w 3066252"/>
                    <a:gd name="connsiteY57" fmla="*/ 761087 h 761087"/>
                    <a:gd name="connsiteX0" fmla="*/ 0 w 3066252"/>
                    <a:gd name="connsiteY0" fmla="*/ 0 h 761087"/>
                    <a:gd name="connsiteX1" fmla="*/ 251871 w 3066252"/>
                    <a:gd name="connsiteY1" fmla="*/ 0 h 761087"/>
                    <a:gd name="connsiteX2" fmla="*/ 251871 w 3066252"/>
                    <a:gd name="connsiteY2" fmla="*/ 21902 h 761087"/>
                    <a:gd name="connsiteX3" fmla="*/ 405183 w 3066252"/>
                    <a:gd name="connsiteY3" fmla="*/ 21902 h 761087"/>
                    <a:gd name="connsiteX4" fmla="*/ 405183 w 3066252"/>
                    <a:gd name="connsiteY4" fmla="*/ 49279 h 761087"/>
                    <a:gd name="connsiteX5" fmla="*/ 427085 w 3066252"/>
                    <a:gd name="connsiteY5" fmla="*/ 49279 h 761087"/>
                    <a:gd name="connsiteX6" fmla="*/ 427085 w 3066252"/>
                    <a:gd name="connsiteY6" fmla="*/ 49279 h 761087"/>
                    <a:gd name="connsiteX7" fmla="*/ 427085 w 3066252"/>
                    <a:gd name="connsiteY7" fmla="*/ 87607 h 761087"/>
                    <a:gd name="connsiteX8" fmla="*/ 618726 w 3066252"/>
                    <a:gd name="connsiteY8" fmla="*/ 87607 h 761087"/>
                    <a:gd name="connsiteX9" fmla="*/ 618726 w 3066252"/>
                    <a:gd name="connsiteY9" fmla="*/ 120460 h 761087"/>
                    <a:gd name="connsiteX10" fmla="*/ 777514 w 3066252"/>
                    <a:gd name="connsiteY10" fmla="*/ 120460 h 761087"/>
                    <a:gd name="connsiteX11" fmla="*/ 777514 w 3066252"/>
                    <a:gd name="connsiteY11" fmla="*/ 120460 h 761087"/>
                    <a:gd name="connsiteX12" fmla="*/ 777514 w 3066252"/>
                    <a:gd name="connsiteY12" fmla="*/ 164263 h 761087"/>
                    <a:gd name="connsiteX13" fmla="*/ 821317 w 3066252"/>
                    <a:gd name="connsiteY13" fmla="*/ 164263 h 761087"/>
                    <a:gd name="connsiteX14" fmla="*/ 821317 w 3066252"/>
                    <a:gd name="connsiteY14" fmla="*/ 219018 h 761087"/>
                    <a:gd name="connsiteX15" fmla="*/ 821317 w 3066252"/>
                    <a:gd name="connsiteY15" fmla="*/ 219018 h 761087"/>
                    <a:gd name="connsiteX16" fmla="*/ 859646 w 3066252"/>
                    <a:gd name="connsiteY16" fmla="*/ 219018 h 761087"/>
                    <a:gd name="connsiteX17" fmla="*/ 859646 w 3066252"/>
                    <a:gd name="connsiteY17" fmla="*/ 279248 h 761087"/>
                    <a:gd name="connsiteX18" fmla="*/ 892498 w 3066252"/>
                    <a:gd name="connsiteY18" fmla="*/ 279248 h 761087"/>
                    <a:gd name="connsiteX19" fmla="*/ 892498 w 3066252"/>
                    <a:gd name="connsiteY19" fmla="*/ 301150 h 761087"/>
                    <a:gd name="connsiteX20" fmla="*/ 941777 w 3066252"/>
                    <a:gd name="connsiteY20" fmla="*/ 301150 h 761087"/>
                    <a:gd name="connsiteX21" fmla="*/ 941777 w 3066252"/>
                    <a:gd name="connsiteY21" fmla="*/ 301150 h 761087"/>
                    <a:gd name="connsiteX22" fmla="*/ 963679 w 3066252"/>
                    <a:gd name="connsiteY22" fmla="*/ 323052 h 761087"/>
                    <a:gd name="connsiteX23" fmla="*/ 963679 w 3066252"/>
                    <a:gd name="connsiteY23" fmla="*/ 366855 h 761087"/>
                    <a:gd name="connsiteX24" fmla="*/ 1018434 w 3066252"/>
                    <a:gd name="connsiteY24" fmla="*/ 366855 h 761087"/>
                    <a:gd name="connsiteX25" fmla="*/ 1018434 w 3066252"/>
                    <a:gd name="connsiteY25" fmla="*/ 410659 h 761087"/>
                    <a:gd name="connsiteX26" fmla="*/ 1040335 w 3066252"/>
                    <a:gd name="connsiteY26" fmla="*/ 410659 h 761087"/>
                    <a:gd name="connsiteX27" fmla="*/ 1040335 w 3066252"/>
                    <a:gd name="connsiteY27" fmla="*/ 410659 h 761087"/>
                    <a:gd name="connsiteX28" fmla="*/ 1040335 w 3066252"/>
                    <a:gd name="connsiteY28" fmla="*/ 410659 h 761087"/>
                    <a:gd name="connsiteX29" fmla="*/ 1040335 w 3066252"/>
                    <a:gd name="connsiteY29" fmla="*/ 443511 h 761087"/>
                    <a:gd name="connsiteX30" fmla="*/ 1221025 w 3066252"/>
                    <a:gd name="connsiteY30" fmla="*/ 443511 h 761087"/>
                    <a:gd name="connsiteX31" fmla="*/ 1221025 w 3066252"/>
                    <a:gd name="connsiteY31" fmla="*/ 492790 h 761087"/>
                    <a:gd name="connsiteX32" fmla="*/ 1423617 w 3066252"/>
                    <a:gd name="connsiteY32" fmla="*/ 492790 h 761087"/>
                    <a:gd name="connsiteX33" fmla="*/ 1423617 w 3066252"/>
                    <a:gd name="connsiteY33" fmla="*/ 520168 h 761087"/>
                    <a:gd name="connsiteX34" fmla="*/ 1576929 w 3066252"/>
                    <a:gd name="connsiteY34" fmla="*/ 520168 h 761087"/>
                    <a:gd name="connsiteX35" fmla="*/ 1576929 w 3066252"/>
                    <a:gd name="connsiteY35" fmla="*/ 542069 h 761087"/>
                    <a:gd name="connsiteX36" fmla="*/ 1735717 w 3066252"/>
                    <a:gd name="connsiteY36" fmla="*/ 542069 h 761087"/>
                    <a:gd name="connsiteX37" fmla="*/ 1735717 w 3066252"/>
                    <a:gd name="connsiteY37" fmla="*/ 574922 h 761087"/>
                    <a:gd name="connsiteX38" fmla="*/ 1823325 w 3066252"/>
                    <a:gd name="connsiteY38" fmla="*/ 574922 h 761087"/>
                    <a:gd name="connsiteX39" fmla="*/ 1823325 w 3066252"/>
                    <a:gd name="connsiteY39" fmla="*/ 574922 h 761087"/>
                    <a:gd name="connsiteX40" fmla="*/ 1823325 w 3066252"/>
                    <a:gd name="connsiteY40" fmla="*/ 618726 h 761087"/>
                    <a:gd name="connsiteX41" fmla="*/ 2206606 w 3066252"/>
                    <a:gd name="connsiteY41" fmla="*/ 618726 h 761087"/>
                    <a:gd name="connsiteX42" fmla="*/ 2217557 w 3066252"/>
                    <a:gd name="connsiteY42" fmla="*/ 629677 h 761087"/>
                    <a:gd name="connsiteX43" fmla="*/ 2277787 w 3066252"/>
                    <a:gd name="connsiteY43" fmla="*/ 629677 h 761087"/>
                    <a:gd name="connsiteX44" fmla="*/ 2277787 w 3066252"/>
                    <a:gd name="connsiteY44" fmla="*/ 646103 h 761087"/>
                    <a:gd name="connsiteX45" fmla="*/ 2485854 w 3066252"/>
                    <a:gd name="connsiteY45" fmla="*/ 646103 h 761087"/>
                    <a:gd name="connsiteX46" fmla="*/ 2485854 w 3066252"/>
                    <a:gd name="connsiteY46" fmla="*/ 668005 h 761087"/>
                    <a:gd name="connsiteX47" fmla="*/ 2546084 w 3066252"/>
                    <a:gd name="connsiteY47" fmla="*/ 668005 h 761087"/>
                    <a:gd name="connsiteX48" fmla="*/ 2546084 w 3066252"/>
                    <a:gd name="connsiteY48" fmla="*/ 684431 h 761087"/>
                    <a:gd name="connsiteX49" fmla="*/ 2617265 w 3066252"/>
                    <a:gd name="connsiteY49" fmla="*/ 684431 h 761087"/>
                    <a:gd name="connsiteX50" fmla="*/ 2617265 w 3066252"/>
                    <a:gd name="connsiteY50" fmla="*/ 700857 h 761087"/>
                    <a:gd name="connsiteX51" fmla="*/ 2655365 w 3066252"/>
                    <a:gd name="connsiteY51" fmla="*/ 697682 h 761087"/>
                    <a:gd name="connsiteX52" fmla="*/ 2650118 w 3066252"/>
                    <a:gd name="connsiteY52" fmla="*/ 733710 h 761087"/>
                    <a:gd name="connsiteX53" fmla="*/ 2743200 w 3066252"/>
                    <a:gd name="connsiteY53" fmla="*/ 733710 h 761087"/>
                    <a:gd name="connsiteX54" fmla="*/ 2743200 w 3066252"/>
                    <a:gd name="connsiteY54" fmla="*/ 750136 h 761087"/>
                    <a:gd name="connsiteX55" fmla="*/ 2962218 w 3066252"/>
                    <a:gd name="connsiteY55" fmla="*/ 750136 h 761087"/>
                    <a:gd name="connsiteX56" fmla="*/ 2962218 w 3066252"/>
                    <a:gd name="connsiteY56" fmla="*/ 761087 h 761087"/>
                    <a:gd name="connsiteX57" fmla="*/ 3066252 w 3066252"/>
                    <a:gd name="connsiteY57" fmla="*/ 761087 h 761087"/>
                    <a:gd name="connsiteX0" fmla="*/ 0 w 3066252"/>
                    <a:gd name="connsiteY0" fmla="*/ 0 h 761087"/>
                    <a:gd name="connsiteX1" fmla="*/ 251871 w 3066252"/>
                    <a:gd name="connsiteY1" fmla="*/ 0 h 761087"/>
                    <a:gd name="connsiteX2" fmla="*/ 251871 w 3066252"/>
                    <a:gd name="connsiteY2" fmla="*/ 21902 h 761087"/>
                    <a:gd name="connsiteX3" fmla="*/ 405183 w 3066252"/>
                    <a:gd name="connsiteY3" fmla="*/ 21902 h 761087"/>
                    <a:gd name="connsiteX4" fmla="*/ 405183 w 3066252"/>
                    <a:gd name="connsiteY4" fmla="*/ 49279 h 761087"/>
                    <a:gd name="connsiteX5" fmla="*/ 427085 w 3066252"/>
                    <a:gd name="connsiteY5" fmla="*/ 49279 h 761087"/>
                    <a:gd name="connsiteX6" fmla="*/ 427085 w 3066252"/>
                    <a:gd name="connsiteY6" fmla="*/ 49279 h 761087"/>
                    <a:gd name="connsiteX7" fmla="*/ 427085 w 3066252"/>
                    <a:gd name="connsiteY7" fmla="*/ 87607 h 761087"/>
                    <a:gd name="connsiteX8" fmla="*/ 618726 w 3066252"/>
                    <a:gd name="connsiteY8" fmla="*/ 87607 h 761087"/>
                    <a:gd name="connsiteX9" fmla="*/ 618726 w 3066252"/>
                    <a:gd name="connsiteY9" fmla="*/ 120460 h 761087"/>
                    <a:gd name="connsiteX10" fmla="*/ 777514 w 3066252"/>
                    <a:gd name="connsiteY10" fmla="*/ 120460 h 761087"/>
                    <a:gd name="connsiteX11" fmla="*/ 777514 w 3066252"/>
                    <a:gd name="connsiteY11" fmla="*/ 120460 h 761087"/>
                    <a:gd name="connsiteX12" fmla="*/ 777514 w 3066252"/>
                    <a:gd name="connsiteY12" fmla="*/ 164263 h 761087"/>
                    <a:gd name="connsiteX13" fmla="*/ 821317 w 3066252"/>
                    <a:gd name="connsiteY13" fmla="*/ 164263 h 761087"/>
                    <a:gd name="connsiteX14" fmla="*/ 821317 w 3066252"/>
                    <a:gd name="connsiteY14" fmla="*/ 219018 h 761087"/>
                    <a:gd name="connsiteX15" fmla="*/ 821317 w 3066252"/>
                    <a:gd name="connsiteY15" fmla="*/ 219018 h 761087"/>
                    <a:gd name="connsiteX16" fmla="*/ 859646 w 3066252"/>
                    <a:gd name="connsiteY16" fmla="*/ 219018 h 761087"/>
                    <a:gd name="connsiteX17" fmla="*/ 859646 w 3066252"/>
                    <a:gd name="connsiteY17" fmla="*/ 279248 h 761087"/>
                    <a:gd name="connsiteX18" fmla="*/ 892498 w 3066252"/>
                    <a:gd name="connsiteY18" fmla="*/ 279248 h 761087"/>
                    <a:gd name="connsiteX19" fmla="*/ 892498 w 3066252"/>
                    <a:gd name="connsiteY19" fmla="*/ 301150 h 761087"/>
                    <a:gd name="connsiteX20" fmla="*/ 941777 w 3066252"/>
                    <a:gd name="connsiteY20" fmla="*/ 301150 h 761087"/>
                    <a:gd name="connsiteX21" fmla="*/ 941777 w 3066252"/>
                    <a:gd name="connsiteY21" fmla="*/ 301150 h 761087"/>
                    <a:gd name="connsiteX22" fmla="*/ 963679 w 3066252"/>
                    <a:gd name="connsiteY22" fmla="*/ 323052 h 761087"/>
                    <a:gd name="connsiteX23" fmla="*/ 963679 w 3066252"/>
                    <a:gd name="connsiteY23" fmla="*/ 366855 h 761087"/>
                    <a:gd name="connsiteX24" fmla="*/ 1018434 w 3066252"/>
                    <a:gd name="connsiteY24" fmla="*/ 366855 h 761087"/>
                    <a:gd name="connsiteX25" fmla="*/ 1018434 w 3066252"/>
                    <a:gd name="connsiteY25" fmla="*/ 410659 h 761087"/>
                    <a:gd name="connsiteX26" fmla="*/ 1040335 w 3066252"/>
                    <a:gd name="connsiteY26" fmla="*/ 410659 h 761087"/>
                    <a:gd name="connsiteX27" fmla="*/ 1040335 w 3066252"/>
                    <a:gd name="connsiteY27" fmla="*/ 410659 h 761087"/>
                    <a:gd name="connsiteX28" fmla="*/ 1040335 w 3066252"/>
                    <a:gd name="connsiteY28" fmla="*/ 410659 h 761087"/>
                    <a:gd name="connsiteX29" fmla="*/ 1040335 w 3066252"/>
                    <a:gd name="connsiteY29" fmla="*/ 443511 h 761087"/>
                    <a:gd name="connsiteX30" fmla="*/ 1221025 w 3066252"/>
                    <a:gd name="connsiteY30" fmla="*/ 443511 h 761087"/>
                    <a:gd name="connsiteX31" fmla="*/ 1221025 w 3066252"/>
                    <a:gd name="connsiteY31" fmla="*/ 492790 h 761087"/>
                    <a:gd name="connsiteX32" fmla="*/ 1423617 w 3066252"/>
                    <a:gd name="connsiteY32" fmla="*/ 492790 h 761087"/>
                    <a:gd name="connsiteX33" fmla="*/ 1423617 w 3066252"/>
                    <a:gd name="connsiteY33" fmla="*/ 520168 h 761087"/>
                    <a:gd name="connsiteX34" fmla="*/ 1576929 w 3066252"/>
                    <a:gd name="connsiteY34" fmla="*/ 520168 h 761087"/>
                    <a:gd name="connsiteX35" fmla="*/ 1576929 w 3066252"/>
                    <a:gd name="connsiteY35" fmla="*/ 542069 h 761087"/>
                    <a:gd name="connsiteX36" fmla="*/ 1735717 w 3066252"/>
                    <a:gd name="connsiteY36" fmla="*/ 542069 h 761087"/>
                    <a:gd name="connsiteX37" fmla="*/ 1735717 w 3066252"/>
                    <a:gd name="connsiteY37" fmla="*/ 574922 h 761087"/>
                    <a:gd name="connsiteX38" fmla="*/ 1823325 w 3066252"/>
                    <a:gd name="connsiteY38" fmla="*/ 574922 h 761087"/>
                    <a:gd name="connsiteX39" fmla="*/ 1823325 w 3066252"/>
                    <a:gd name="connsiteY39" fmla="*/ 574922 h 761087"/>
                    <a:gd name="connsiteX40" fmla="*/ 1823325 w 3066252"/>
                    <a:gd name="connsiteY40" fmla="*/ 618726 h 761087"/>
                    <a:gd name="connsiteX41" fmla="*/ 2206606 w 3066252"/>
                    <a:gd name="connsiteY41" fmla="*/ 618726 h 761087"/>
                    <a:gd name="connsiteX42" fmla="*/ 2217557 w 3066252"/>
                    <a:gd name="connsiteY42" fmla="*/ 629677 h 761087"/>
                    <a:gd name="connsiteX43" fmla="*/ 2277787 w 3066252"/>
                    <a:gd name="connsiteY43" fmla="*/ 629677 h 761087"/>
                    <a:gd name="connsiteX44" fmla="*/ 2277787 w 3066252"/>
                    <a:gd name="connsiteY44" fmla="*/ 646103 h 761087"/>
                    <a:gd name="connsiteX45" fmla="*/ 2485854 w 3066252"/>
                    <a:gd name="connsiteY45" fmla="*/ 646103 h 761087"/>
                    <a:gd name="connsiteX46" fmla="*/ 2485854 w 3066252"/>
                    <a:gd name="connsiteY46" fmla="*/ 668005 h 761087"/>
                    <a:gd name="connsiteX47" fmla="*/ 2546084 w 3066252"/>
                    <a:gd name="connsiteY47" fmla="*/ 668005 h 761087"/>
                    <a:gd name="connsiteX48" fmla="*/ 2546084 w 3066252"/>
                    <a:gd name="connsiteY48" fmla="*/ 684431 h 761087"/>
                    <a:gd name="connsiteX49" fmla="*/ 2617265 w 3066252"/>
                    <a:gd name="connsiteY49" fmla="*/ 684431 h 761087"/>
                    <a:gd name="connsiteX50" fmla="*/ 2617265 w 3066252"/>
                    <a:gd name="connsiteY50" fmla="*/ 700857 h 761087"/>
                    <a:gd name="connsiteX51" fmla="*/ 2649015 w 3066252"/>
                    <a:gd name="connsiteY51" fmla="*/ 700857 h 761087"/>
                    <a:gd name="connsiteX52" fmla="*/ 2650118 w 3066252"/>
                    <a:gd name="connsiteY52" fmla="*/ 733710 h 761087"/>
                    <a:gd name="connsiteX53" fmla="*/ 2743200 w 3066252"/>
                    <a:gd name="connsiteY53" fmla="*/ 733710 h 761087"/>
                    <a:gd name="connsiteX54" fmla="*/ 2743200 w 3066252"/>
                    <a:gd name="connsiteY54" fmla="*/ 750136 h 761087"/>
                    <a:gd name="connsiteX55" fmla="*/ 2962218 w 3066252"/>
                    <a:gd name="connsiteY55" fmla="*/ 750136 h 761087"/>
                    <a:gd name="connsiteX56" fmla="*/ 2962218 w 3066252"/>
                    <a:gd name="connsiteY56" fmla="*/ 761087 h 761087"/>
                    <a:gd name="connsiteX57" fmla="*/ 3066252 w 3066252"/>
                    <a:gd name="connsiteY57" fmla="*/ 761087 h 761087"/>
                    <a:gd name="connsiteX0" fmla="*/ 0 w 3066252"/>
                    <a:gd name="connsiteY0" fmla="*/ 0 h 761087"/>
                    <a:gd name="connsiteX1" fmla="*/ 251871 w 3066252"/>
                    <a:gd name="connsiteY1" fmla="*/ 0 h 761087"/>
                    <a:gd name="connsiteX2" fmla="*/ 251871 w 3066252"/>
                    <a:gd name="connsiteY2" fmla="*/ 21902 h 761087"/>
                    <a:gd name="connsiteX3" fmla="*/ 405183 w 3066252"/>
                    <a:gd name="connsiteY3" fmla="*/ 21902 h 761087"/>
                    <a:gd name="connsiteX4" fmla="*/ 405183 w 3066252"/>
                    <a:gd name="connsiteY4" fmla="*/ 49279 h 761087"/>
                    <a:gd name="connsiteX5" fmla="*/ 427085 w 3066252"/>
                    <a:gd name="connsiteY5" fmla="*/ 49279 h 761087"/>
                    <a:gd name="connsiteX6" fmla="*/ 427085 w 3066252"/>
                    <a:gd name="connsiteY6" fmla="*/ 49279 h 761087"/>
                    <a:gd name="connsiteX7" fmla="*/ 427085 w 3066252"/>
                    <a:gd name="connsiteY7" fmla="*/ 87607 h 761087"/>
                    <a:gd name="connsiteX8" fmla="*/ 618726 w 3066252"/>
                    <a:gd name="connsiteY8" fmla="*/ 87607 h 761087"/>
                    <a:gd name="connsiteX9" fmla="*/ 618726 w 3066252"/>
                    <a:gd name="connsiteY9" fmla="*/ 120460 h 761087"/>
                    <a:gd name="connsiteX10" fmla="*/ 777514 w 3066252"/>
                    <a:gd name="connsiteY10" fmla="*/ 120460 h 761087"/>
                    <a:gd name="connsiteX11" fmla="*/ 777514 w 3066252"/>
                    <a:gd name="connsiteY11" fmla="*/ 120460 h 761087"/>
                    <a:gd name="connsiteX12" fmla="*/ 777514 w 3066252"/>
                    <a:gd name="connsiteY12" fmla="*/ 164263 h 761087"/>
                    <a:gd name="connsiteX13" fmla="*/ 821317 w 3066252"/>
                    <a:gd name="connsiteY13" fmla="*/ 164263 h 761087"/>
                    <a:gd name="connsiteX14" fmla="*/ 821317 w 3066252"/>
                    <a:gd name="connsiteY14" fmla="*/ 219018 h 761087"/>
                    <a:gd name="connsiteX15" fmla="*/ 821317 w 3066252"/>
                    <a:gd name="connsiteY15" fmla="*/ 219018 h 761087"/>
                    <a:gd name="connsiteX16" fmla="*/ 859646 w 3066252"/>
                    <a:gd name="connsiteY16" fmla="*/ 219018 h 761087"/>
                    <a:gd name="connsiteX17" fmla="*/ 859646 w 3066252"/>
                    <a:gd name="connsiteY17" fmla="*/ 279248 h 761087"/>
                    <a:gd name="connsiteX18" fmla="*/ 892498 w 3066252"/>
                    <a:gd name="connsiteY18" fmla="*/ 279248 h 761087"/>
                    <a:gd name="connsiteX19" fmla="*/ 892498 w 3066252"/>
                    <a:gd name="connsiteY19" fmla="*/ 301150 h 761087"/>
                    <a:gd name="connsiteX20" fmla="*/ 941777 w 3066252"/>
                    <a:gd name="connsiteY20" fmla="*/ 301150 h 761087"/>
                    <a:gd name="connsiteX21" fmla="*/ 944952 w 3066252"/>
                    <a:gd name="connsiteY21" fmla="*/ 332900 h 761087"/>
                    <a:gd name="connsiteX22" fmla="*/ 963679 w 3066252"/>
                    <a:gd name="connsiteY22" fmla="*/ 323052 h 761087"/>
                    <a:gd name="connsiteX23" fmla="*/ 963679 w 3066252"/>
                    <a:gd name="connsiteY23" fmla="*/ 366855 h 761087"/>
                    <a:gd name="connsiteX24" fmla="*/ 1018434 w 3066252"/>
                    <a:gd name="connsiteY24" fmla="*/ 366855 h 761087"/>
                    <a:gd name="connsiteX25" fmla="*/ 1018434 w 3066252"/>
                    <a:gd name="connsiteY25" fmla="*/ 410659 h 761087"/>
                    <a:gd name="connsiteX26" fmla="*/ 1040335 w 3066252"/>
                    <a:gd name="connsiteY26" fmla="*/ 410659 h 761087"/>
                    <a:gd name="connsiteX27" fmla="*/ 1040335 w 3066252"/>
                    <a:gd name="connsiteY27" fmla="*/ 410659 h 761087"/>
                    <a:gd name="connsiteX28" fmla="*/ 1040335 w 3066252"/>
                    <a:gd name="connsiteY28" fmla="*/ 410659 h 761087"/>
                    <a:gd name="connsiteX29" fmla="*/ 1040335 w 3066252"/>
                    <a:gd name="connsiteY29" fmla="*/ 443511 h 761087"/>
                    <a:gd name="connsiteX30" fmla="*/ 1221025 w 3066252"/>
                    <a:gd name="connsiteY30" fmla="*/ 443511 h 761087"/>
                    <a:gd name="connsiteX31" fmla="*/ 1221025 w 3066252"/>
                    <a:gd name="connsiteY31" fmla="*/ 492790 h 761087"/>
                    <a:gd name="connsiteX32" fmla="*/ 1423617 w 3066252"/>
                    <a:gd name="connsiteY32" fmla="*/ 492790 h 761087"/>
                    <a:gd name="connsiteX33" fmla="*/ 1423617 w 3066252"/>
                    <a:gd name="connsiteY33" fmla="*/ 520168 h 761087"/>
                    <a:gd name="connsiteX34" fmla="*/ 1576929 w 3066252"/>
                    <a:gd name="connsiteY34" fmla="*/ 520168 h 761087"/>
                    <a:gd name="connsiteX35" fmla="*/ 1576929 w 3066252"/>
                    <a:gd name="connsiteY35" fmla="*/ 542069 h 761087"/>
                    <a:gd name="connsiteX36" fmla="*/ 1735717 w 3066252"/>
                    <a:gd name="connsiteY36" fmla="*/ 542069 h 761087"/>
                    <a:gd name="connsiteX37" fmla="*/ 1735717 w 3066252"/>
                    <a:gd name="connsiteY37" fmla="*/ 574922 h 761087"/>
                    <a:gd name="connsiteX38" fmla="*/ 1823325 w 3066252"/>
                    <a:gd name="connsiteY38" fmla="*/ 574922 h 761087"/>
                    <a:gd name="connsiteX39" fmla="*/ 1823325 w 3066252"/>
                    <a:gd name="connsiteY39" fmla="*/ 574922 h 761087"/>
                    <a:gd name="connsiteX40" fmla="*/ 1823325 w 3066252"/>
                    <a:gd name="connsiteY40" fmla="*/ 618726 h 761087"/>
                    <a:gd name="connsiteX41" fmla="*/ 2206606 w 3066252"/>
                    <a:gd name="connsiteY41" fmla="*/ 618726 h 761087"/>
                    <a:gd name="connsiteX42" fmla="*/ 2217557 w 3066252"/>
                    <a:gd name="connsiteY42" fmla="*/ 629677 h 761087"/>
                    <a:gd name="connsiteX43" fmla="*/ 2277787 w 3066252"/>
                    <a:gd name="connsiteY43" fmla="*/ 629677 h 761087"/>
                    <a:gd name="connsiteX44" fmla="*/ 2277787 w 3066252"/>
                    <a:gd name="connsiteY44" fmla="*/ 646103 h 761087"/>
                    <a:gd name="connsiteX45" fmla="*/ 2485854 w 3066252"/>
                    <a:gd name="connsiteY45" fmla="*/ 646103 h 761087"/>
                    <a:gd name="connsiteX46" fmla="*/ 2485854 w 3066252"/>
                    <a:gd name="connsiteY46" fmla="*/ 668005 h 761087"/>
                    <a:gd name="connsiteX47" fmla="*/ 2546084 w 3066252"/>
                    <a:gd name="connsiteY47" fmla="*/ 668005 h 761087"/>
                    <a:gd name="connsiteX48" fmla="*/ 2546084 w 3066252"/>
                    <a:gd name="connsiteY48" fmla="*/ 684431 h 761087"/>
                    <a:gd name="connsiteX49" fmla="*/ 2617265 w 3066252"/>
                    <a:gd name="connsiteY49" fmla="*/ 684431 h 761087"/>
                    <a:gd name="connsiteX50" fmla="*/ 2617265 w 3066252"/>
                    <a:gd name="connsiteY50" fmla="*/ 700857 h 761087"/>
                    <a:gd name="connsiteX51" fmla="*/ 2649015 w 3066252"/>
                    <a:gd name="connsiteY51" fmla="*/ 700857 h 761087"/>
                    <a:gd name="connsiteX52" fmla="*/ 2650118 w 3066252"/>
                    <a:gd name="connsiteY52" fmla="*/ 733710 h 761087"/>
                    <a:gd name="connsiteX53" fmla="*/ 2743200 w 3066252"/>
                    <a:gd name="connsiteY53" fmla="*/ 733710 h 761087"/>
                    <a:gd name="connsiteX54" fmla="*/ 2743200 w 3066252"/>
                    <a:gd name="connsiteY54" fmla="*/ 750136 h 761087"/>
                    <a:gd name="connsiteX55" fmla="*/ 2962218 w 3066252"/>
                    <a:gd name="connsiteY55" fmla="*/ 750136 h 761087"/>
                    <a:gd name="connsiteX56" fmla="*/ 2962218 w 3066252"/>
                    <a:gd name="connsiteY56" fmla="*/ 761087 h 761087"/>
                    <a:gd name="connsiteX57" fmla="*/ 3066252 w 3066252"/>
                    <a:gd name="connsiteY57" fmla="*/ 761087 h 761087"/>
                    <a:gd name="connsiteX0" fmla="*/ 0 w 3066252"/>
                    <a:gd name="connsiteY0" fmla="*/ 0 h 761087"/>
                    <a:gd name="connsiteX1" fmla="*/ 251871 w 3066252"/>
                    <a:gd name="connsiteY1" fmla="*/ 0 h 761087"/>
                    <a:gd name="connsiteX2" fmla="*/ 251871 w 3066252"/>
                    <a:gd name="connsiteY2" fmla="*/ 21902 h 761087"/>
                    <a:gd name="connsiteX3" fmla="*/ 405183 w 3066252"/>
                    <a:gd name="connsiteY3" fmla="*/ 21902 h 761087"/>
                    <a:gd name="connsiteX4" fmla="*/ 405183 w 3066252"/>
                    <a:gd name="connsiteY4" fmla="*/ 49279 h 761087"/>
                    <a:gd name="connsiteX5" fmla="*/ 427085 w 3066252"/>
                    <a:gd name="connsiteY5" fmla="*/ 49279 h 761087"/>
                    <a:gd name="connsiteX6" fmla="*/ 427085 w 3066252"/>
                    <a:gd name="connsiteY6" fmla="*/ 49279 h 761087"/>
                    <a:gd name="connsiteX7" fmla="*/ 427085 w 3066252"/>
                    <a:gd name="connsiteY7" fmla="*/ 87607 h 761087"/>
                    <a:gd name="connsiteX8" fmla="*/ 618726 w 3066252"/>
                    <a:gd name="connsiteY8" fmla="*/ 87607 h 761087"/>
                    <a:gd name="connsiteX9" fmla="*/ 618726 w 3066252"/>
                    <a:gd name="connsiteY9" fmla="*/ 120460 h 761087"/>
                    <a:gd name="connsiteX10" fmla="*/ 777514 w 3066252"/>
                    <a:gd name="connsiteY10" fmla="*/ 120460 h 761087"/>
                    <a:gd name="connsiteX11" fmla="*/ 777514 w 3066252"/>
                    <a:gd name="connsiteY11" fmla="*/ 120460 h 761087"/>
                    <a:gd name="connsiteX12" fmla="*/ 777514 w 3066252"/>
                    <a:gd name="connsiteY12" fmla="*/ 164263 h 761087"/>
                    <a:gd name="connsiteX13" fmla="*/ 821317 w 3066252"/>
                    <a:gd name="connsiteY13" fmla="*/ 164263 h 761087"/>
                    <a:gd name="connsiteX14" fmla="*/ 821317 w 3066252"/>
                    <a:gd name="connsiteY14" fmla="*/ 219018 h 761087"/>
                    <a:gd name="connsiteX15" fmla="*/ 821317 w 3066252"/>
                    <a:gd name="connsiteY15" fmla="*/ 219018 h 761087"/>
                    <a:gd name="connsiteX16" fmla="*/ 859646 w 3066252"/>
                    <a:gd name="connsiteY16" fmla="*/ 219018 h 761087"/>
                    <a:gd name="connsiteX17" fmla="*/ 859646 w 3066252"/>
                    <a:gd name="connsiteY17" fmla="*/ 279248 h 761087"/>
                    <a:gd name="connsiteX18" fmla="*/ 892498 w 3066252"/>
                    <a:gd name="connsiteY18" fmla="*/ 279248 h 761087"/>
                    <a:gd name="connsiteX19" fmla="*/ 892498 w 3066252"/>
                    <a:gd name="connsiteY19" fmla="*/ 301150 h 761087"/>
                    <a:gd name="connsiteX20" fmla="*/ 941777 w 3066252"/>
                    <a:gd name="connsiteY20" fmla="*/ 301150 h 761087"/>
                    <a:gd name="connsiteX21" fmla="*/ 944952 w 3066252"/>
                    <a:gd name="connsiteY21" fmla="*/ 332900 h 761087"/>
                    <a:gd name="connsiteX22" fmla="*/ 963679 w 3066252"/>
                    <a:gd name="connsiteY22" fmla="*/ 338927 h 761087"/>
                    <a:gd name="connsiteX23" fmla="*/ 963679 w 3066252"/>
                    <a:gd name="connsiteY23" fmla="*/ 366855 h 761087"/>
                    <a:gd name="connsiteX24" fmla="*/ 1018434 w 3066252"/>
                    <a:gd name="connsiteY24" fmla="*/ 366855 h 761087"/>
                    <a:gd name="connsiteX25" fmla="*/ 1018434 w 3066252"/>
                    <a:gd name="connsiteY25" fmla="*/ 410659 h 761087"/>
                    <a:gd name="connsiteX26" fmla="*/ 1040335 w 3066252"/>
                    <a:gd name="connsiteY26" fmla="*/ 410659 h 761087"/>
                    <a:gd name="connsiteX27" fmla="*/ 1040335 w 3066252"/>
                    <a:gd name="connsiteY27" fmla="*/ 410659 h 761087"/>
                    <a:gd name="connsiteX28" fmla="*/ 1040335 w 3066252"/>
                    <a:gd name="connsiteY28" fmla="*/ 410659 h 761087"/>
                    <a:gd name="connsiteX29" fmla="*/ 1040335 w 3066252"/>
                    <a:gd name="connsiteY29" fmla="*/ 443511 h 761087"/>
                    <a:gd name="connsiteX30" fmla="*/ 1221025 w 3066252"/>
                    <a:gd name="connsiteY30" fmla="*/ 443511 h 761087"/>
                    <a:gd name="connsiteX31" fmla="*/ 1221025 w 3066252"/>
                    <a:gd name="connsiteY31" fmla="*/ 492790 h 761087"/>
                    <a:gd name="connsiteX32" fmla="*/ 1423617 w 3066252"/>
                    <a:gd name="connsiteY32" fmla="*/ 492790 h 761087"/>
                    <a:gd name="connsiteX33" fmla="*/ 1423617 w 3066252"/>
                    <a:gd name="connsiteY33" fmla="*/ 520168 h 761087"/>
                    <a:gd name="connsiteX34" fmla="*/ 1576929 w 3066252"/>
                    <a:gd name="connsiteY34" fmla="*/ 520168 h 761087"/>
                    <a:gd name="connsiteX35" fmla="*/ 1576929 w 3066252"/>
                    <a:gd name="connsiteY35" fmla="*/ 542069 h 761087"/>
                    <a:gd name="connsiteX36" fmla="*/ 1735717 w 3066252"/>
                    <a:gd name="connsiteY36" fmla="*/ 542069 h 761087"/>
                    <a:gd name="connsiteX37" fmla="*/ 1735717 w 3066252"/>
                    <a:gd name="connsiteY37" fmla="*/ 574922 h 761087"/>
                    <a:gd name="connsiteX38" fmla="*/ 1823325 w 3066252"/>
                    <a:gd name="connsiteY38" fmla="*/ 574922 h 761087"/>
                    <a:gd name="connsiteX39" fmla="*/ 1823325 w 3066252"/>
                    <a:gd name="connsiteY39" fmla="*/ 574922 h 761087"/>
                    <a:gd name="connsiteX40" fmla="*/ 1823325 w 3066252"/>
                    <a:gd name="connsiteY40" fmla="*/ 618726 h 761087"/>
                    <a:gd name="connsiteX41" fmla="*/ 2206606 w 3066252"/>
                    <a:gd name="connsiteY41" fmla="*/ 618726 h 761087"/>
                    <a:gd name="connsiteX42" fmla="*/ 2217557 w 3066252"/>
                    <a:gd name="connsiteY42" fmla="*/ 629677 h 761087"/>
                    <a:gd name="connsiteX43" fmla="*/ 2277787 w 3066252"/>
                    <a:gd name="connsiteY43" fmla="*/ 629677 h 761087"/>
                    <a:gd name="connsiteX44" fmla="*/ 2277787 w 3066252"/>
                    <a:gd name="connsiteY44" fmla="*/ 646103 h 761087"/>
                    <a:gd name="connsiteX45" fmla="*/ 2485854 w 3066252"/>
                    <a:gd name="connsiteY45" fmla="*/ 646103 h 761087"/>
                    <a:gd name="connsiteX46" fmla="*/ 2485854 w 3066252"/>
                    <a:gd name="connsiteY46" fmla="*/ 668005 h 761087"/>
                    <a:gd name="connsiteX47" fmla="*/ 2546084 w 3066252"/>
                    <a:gd name="connsiteY47" fmla="*/ 668005 h 761087"/>
                    <a:gd name="connsiteX48" fmla="*/ 2546084 w 3066252"/>
                    <a:gd name="connsiteY48" fmla="*/ 684431 h 761087"/>
                    <a:gd name="connsiteX49" fmla="*/ 2617265 w 3066252"/>
                    <a:gd name="connsiteY49" fmla="*/ 684431 h 761087"/>
                    <a:gd name="connsiteX50" fmla="*/ 2617265 w 3066252"/>
                    <a:gd name="connsiteY50" fmla="*/ 700857 h 761087"/>
                    <a:gd name="connsiteX51" fmla="*/ 2649015 w 3066252"/>
                    <a:gd name="connsiteY51" fmla="*/ 700857 h 761087"/>
                    <a:gd name="connsiteX52" fmla="*/ 2650118 w 3066252"/>
                    <a:gd name="connsiteY52" fmla="*/ 733710 h 761087"/>
                    <a:gd name="connsiteX53" fmla="*/ 2743200 w 3066252"/>
                    <a:gd name="connsiteY53" fmla="*/ 733710 h 761087"/>
                    <a:gd name="connsiteX54" fmla="*/ 2743200 w 3066252"/>
                    <a:gd name="connsiteY54" fmla="*/ 750136 h 761087"/>
                    <a:gd name="connsiteX55" fmla="*/ 2962218 w 3066252"/>
                    <a:gd name="connsiteY55" fmla="*/ 750136 h 761087"/>
                    <a:gd name="connsiteX56" fmla="*/ 2962218 w 3066252"/>
                    <a:gd name="connsiteY56" fmla="*/ 761087 h 761087"/>
                    <a:gd name="connsiteX57" fmla="*/ 3066252 w 3066252"/>
                    <a:gd name="connsiteY57" fmla="*/ 761087 h 761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3066252" h="761087">
                      <a:moveTo>
                        <a:pt x="0" y="0"/>
                      </a:moveTo>
                      <a:lnTo>
                        <a:pt x="251871" y="0"/>
                      </a:lnTo>
                      <a:lnTo>
                        <a:pt x="251871" y="21902"/>
                      </a:lnTo>
                      <a:lnTo>
                        <a:pt x="405183" y="21902"/>
                      </a:lnTo>
                      <a:lnTo>
                        <a:pt x="405183" y="49279"/>
                      </a:lnTo>
                      <a:lnTo>
                        <a:pt x="427085" y="49279"/>
                      </a:lnTo>
                      <a:lnTo>
                        <a:pt x="427085" y="49279"/>
                      </a:lnTo>
                      <a:lnTo>
                        <a:pt x="427085" y="87607"/>
                      </a:lnTo>
                      <a:lnTo>
                        <a:pt x="618726" y="87607"/>
                      </a:lnTo>
                      <a:lnTo>
                        <a:pt x="618726" y="120460"/>
                      </a:lnTo>
                      <a:lnTo>
                        <a:pt x="777514" y="120460"/>
                      </a:lnTo>
                      <a:lnTo>
                        <a:pt x="777514" y="120460"/>
                      </a:lnTo>
                      <a:lnTo>
                        <a:pt x="777514" y="164263"/>
                      </a:lnTo>
                      <a:lnTo>
                        <a:pt x="821317" y="164263"/>
                      </a:lnTo>
                      <a:lnTo>
                        <a:pt x="821317" y="219018"/>
                      </a:lnTo>
                      <a:lnTo>
                        <a:pt x="821317" y="219018"/>
                      </a:lnTo>
                      <a:lnTo>
                        <a:pt x="859646" y="219018"/>
                      </a:lnTo>
                      <a:lnTo>
                        <a:pt x="859646" y="279248"/>
                      </a:lnTo>
                      <a:lnTo>
                        <a:pt x="892498" y="279248"/>
                      </a:lnTo>
                      <a:lnTo>
                        <a:pt x="892498" y="301150"/>
                      </a:lnTo>
                      <a:lnTo>
                        <a:pt x="941777" y="301150"/>
                      </a:lnTo>
                      <a:lnTo>
                        <a:pt x="944952" y="332900"/>
                      </a:lnTo>
                      <a:lnTo>
                        <a:pt x="963679" y="338927"/>
                      </a:lnTo>
                      <a:lnTo>
                        <a:pt x="963679" y="366855"/>
                      </a:lnTo>
                      <a:lnTo>
                        <a:pt x="1018434" y="366855"/>
                      </a:lnTo>
                      <a:lnTo>
                        <a:pt x="1018434" y="410659"/>
                      </a:lnTo>
                      <a:lnTo>
                        <a:pt x="1040335" y="410659"/>
                      </a:lnTo>
                      <a:lnTo>
                        <a:pt x="1040335" y="410659"/>
                      </a:lnTo>
                      <a:lnTo>
                        <a:pt x="1040335" y="410659"/>
                      </a:lnTo>
                      <a:lnTo>
                        <a:pt x="1040335" y="443511"/>
                      </a:lnTo>
                      <a:lnTo>
                        <a:pt x="1221025" y="443511"/>
                      </a:lnTo>
                      <a:lnTo>
                        <a:pt x="1221025" y="492790"/>
                      </a:lnTo>
                      <a:lnTo>
                        <a:pt x="1423617" y="492790"/>
                      </a:lnTo>
                      <a:lnTo>
                        <a:pt x="1423617" y="520168"/>
                      </a:lnTo>
                      <a:lnTo>
                        <a:pt x="1576929" y="520168"/>
                      </a:lnTo>
                      <a:lnTo>
                        <a:pt x="1576929" y="542069"/>
                      </a:lnTo>
                      <a:lnTo>
                        <a:pt x="1735717" y="542069"/>
                      </a:lnTo>
                      <a:lnTo>
                        <a:pt x="1735717" y="574922"/>
                      </a:lnTo>
                      <a:lnTo>
                        <a:pt x="1823325" y="574922"/>
                      </a:lnTo>
                      <a:lnTo>
                        <a:pt x="1823325" y="574922"/>
                      </a:lnTo>
                      <a:lnTo>
                        <a:pt x="1823325" y="618726"/>
                      </a:lnTo>
                      <a:lnTo>
                        <a:pt x="2206606" y="618726"/>
                      </a:lnTo>
                      <a:lnTo>
                        <a:pt x="2217557" y="629677"/>
                      </a:lnTo>
                      <a:lnTo>
                        <a:pt x="2277787" y="629677"/>
                      </a:lnTo>
                      <a:lnTo>
                        <a:pt x="2277787" y="646103"/>
                      </a:lnTo>
                      <a:lnTo>
                        <a:pt x="2485854" y="646103"/>
                      </a:lnTo>
                      <a:lnTo>
                        <a:pt x="2485854" y="668005"/>
                      </a:lnTo>
                      <a:lnTo>
                        <a:pt x="2546084" y="668005"/>
                      </a:lnTo>
                      <a:lnTo>
                        <a:pt x="2546084" y="684431"/>
                      </a:lnTo>
                      <a:lnTo>
                        <a:pt x="2617265" y="684431"/>
                      </a:lnTo>
                      <a:lnTo>
                        <a:pt x="2617265" y="700857"/>
                      </a:lnTo>
                      <a:lnTo>
                        <a:pt x="2649015" y="700857"/>
                      </a:lnTo>
                      <a:cubicBezTo>
                        <a:pt x="2649383" y="711808"/>
                        <a:pt x="2649750" y="722759"/>
                        <a:pt x="2650118" y="733710"/>
                      </a:cubicBezTo>
                      <a:lnTo>
                        <a:pt x="2743200" y="733710"/>
                      </a:lnTo>
                      <a:lnTo>
                        <a:pt x="2743200" y="750136"/>
                      </a:lnTo>
                      <a:lnTo>
                        <a:pt x="2962218" y="750136"/>
                      </a:lnTo>
                      <a:lnTo>
                        <a:pt x="2962218" y="761087"/>
                      </a:lnTo>
                      <a:lnTo>
                        <a:pt x="3066252" y="761087"/>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endParaRPr>
                </a:p>
              </p:txBody>
            </p:sp>
            <p:sp>
              <p:nvSpPr>
                <p:cNvPr id="31801" name="Freeform 31800">
                  <a:extLst>
                    <a:ext uri="{FF2B5EF4-FFF2-40B4-BE49-F238E27FC236}">
                      <a16:creationId xmlns:a16="http://schemas.microsoft.com/office/drawing/2014/main" id="{DA66430F-89E2-60F6-8901-9CA89AD514B8}"/>
                    </a:ext>
                  </a:extLst>
                </p:cNvPr>
                <p:cNvSpPr/>
                <p:nvPr/>
              </p:nvSpPr>
              <p:spPr bwMode="auto">
                <a:xfrm>
                  <a:off x="4446065" y="2770577"/>
                  <a:ext cx="569446" cy="142362"/>
                </a:xfrm>
                <a:custGeom>
                  <a:avLst/>
                  <a:gdLst>
                    <a:gd name="connsiteX0" fmla="*/ 0 w 569446"/>
                    <a:gd name="connsiteY0" fmla="*/ 0 h 142362"/>
                    <a:gd name="connsiteX1" fmla="*/ 383281 w 569446"/>
                    <a:gd name="connsiteY1" fmla="*/ 0 h 142362"/>
                    <a:gd name="connsiteX2" fmla="*/ 383281 w 569446"/>
                    <a:gd name="connsiteY2" fmla="*/ 49279 h 142362"/>
                    <a:gd name="connsiteX3" fmla="*/ 443511 w 569446"/>
                    <a:gd name="connsiteY3" fmla="*/ 49279 h 142362"/>
                    <a:gd name="connsiteX4" fmla="*/ 443511 w 569446"/>
                    <a:gd name="connsiteY4" fmla="*/ 49279 h 142362"/>
                    <a:gd name="connsiteX5" fmla="*/ 481839 w 569446"/>
                    <a:gd name="connsiteY5" fmla="*/ 87607 h 142362"/>
                    <a:gd name="connsiteX6" fmla="*/ 481839 w 569446"/>
                    <a:gd name="connsiteY6" fmla="*/ 142362 h 142362"/>
                    <a:gd name="connsiteX7" fmla="*/ 569446 w 569446"/>
                    <a:gd name="connsiteY7" fmla="*/ 142362 h 142362"/>
                    <a:gd name="connsiteX0" fmla="*/ 0 w 569446"/>
                    <a:gd name="connsiteY0" fmla="*/ 0 h 142362"/>
                    <a:gd name="connsiteX1" fmla="*/ 383281 w 569446"/>
                    <a:gd name="connsiteY1" fmla="*/ 0 h 142362"/>
                    <a:gd name="connsiteX2" fmla="*/ 383281 w 569446"/>
                    <a:gd name="connsiteY2" fmla="*/ 49279 h 142362"/>
                    <a:gd name="connsiteX3" fmla="*/ 443511 w 569446"/>
                    <a:gd name="connsiteY3" fmla="*/ 49279 h 142362"/>
                    <a:gd name="connsiteX4" fmla="*/ 446686 w 569446"/>
                    <a:gd name="connsiteY4" fmla="*/ 90554 h 142362"/>
                    <a:gd name="connsiteX5" fmla="*/ 481839 w 569446"/>
                    <a:gd name="connsiteY5" fmla="*/ 87607 h 142362"/>
                    <a:gd name="connsiteX6" fmla="*/ 481839 w 569446"/>
                    <a:gd name="connsiteY6" fmla="*/ 142362 h 142362"/>
                    <a:gd name="connsiteX7" fmla="*/ 569446 w 569446"/>
                    <a:gd name="connsiteY7" fmla="*/ 142362 h 142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9446" h="142362">
                      <a:moveTo>
                        <a:pt x="0" y="0"/>
                      </a:moveTo>
                      <a:lnTo>
                        <a:pt x="383281" y="0"/>
                      </a:lnTo>
                      <a:lnTo>
                        <a:pt x="383281" y="49279"/>
                      </a:lnTo>
                      <a:lnTo>
                        <a:pt x="443511" y="49279"/>
                      </a:lnTo>
                      <a:lnTo>
                        <a:pt x="446686" y="90554"/>
                      </a:lnTo>
                      <a:lnTo>
                        <a:pt x="481839" y="87607"/>
                      </a:lnTo>
                      <a:lnTo>
                        <a:pt x="481839" y="142362"/>
                      </a:lnTo>
                      <a:lnTo>
                        <a:pt x="569446" y="142362"/>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endParaRPr>
                </a:p>
              </p:txBody>
            </p:sp>
          </p:grpSp>
          <p:sp>
            <p:nvSpPr>
              <p:cNvPr id="31804" name="Freeform 31803">
                <a:extLst>
                  <a:ext uri="{FF2B5EF4-FFF2-40B4-BE49-F238E27FC236}">
                    <a16:creationId xmlns:a16="http://schemas.microsoft.com/office/drawing/2014/main" id="{7176FE25-E51F-05C2-03E8-CEDAA7B46814}"/>
                  </a:ext>
                </a:extLst>
              </p:cNvPr>
              <p:cNvSpPr/>
              <p:nvPr/>
            </p:nvSpPr>
            <p:spPr bwMode="auto">
              <a:xfrm>
                <a:off x="5013325" y="2917825"/>
                <a:ext cx="1625600" cy="260350"/>
              </a:xfrm>
              <a:custGeom>
                <a:avLst/>
                <a:gdLst>
                  <a:gd name="connsiteX0" fmla="*/ 1625600 w 1625600"/>
                  <a:gd name="connsiteY0" fmla="*/ 241300 h 241300"/>
                  <a:gd name="connsiteX1" fmla="*/ 1250950 w 1625600"/>
                  <a:gd name="connsiteY1" fmla="*/ 241300 h 241300"/>
                  <a:gd name="connsiteX2" fmla="*/ 1250950 w 1625600"/>
                  <a:gd name="connsiteY2" fmla="*/ 171450 h 241300"/>
                  <a:gd name="connsiteX3" fmla="*/ 1066800 w 1625600"/>
                  <a:gd name="connsiteY3" fmla="*/ 171450 h 241300"/>
                  <a:gd name="connsiteX4" fmla="*/ 1066800 w 1625600"/>
                  <a:gd name="connsiteY4" fmla="*/ 130175 h 241300"/>
                  <a:gd name="connsiteX5" fmla="*/ 914400 w 1625600"/>
                  <a:gd name="connsiteY5" fmla="*/ 130175 h 241300"/>
                  <a:gd name="connsiteX6" fmla="*/ 914400 w 1625600"/>
                  <a:gd name="connsiteY6" fmla="*/ 130175 h 241300"/>
                  <a:gd name="connsiteX7" fmla="*/ 914400 w 1625600"/>
                  <a:gd name="connsiteY7" fmla="*/ 107950 h 241300"/>
                  <a:gd name="connsiteX8" fmla="*/ 714375 w 1625600"/>
                  <a:gd name="connsiteY8" fmla="*/ 107950 h 241300"/>
                  <a:gd name="connsiteX9" fmla="*/ 714375 w 1625600"/>
                  <a:gd name="connsiteY9" fmla="*/ 107950 h 241300"/>
                  <a:gd name="connsiteX10" fmla="*/ 714375 w 1625600"/>
                  <a:gd name="connsiteY10" fmla="*/ 95250 h 241300"/>
                  <a:gd name="connsiteX11" fmla="*/ 669925 w 1625600"/>
                  <a:gd name="connsiteY11" fmla="*/ 95250 h 241300"/>
                  <a:gd name="connsiteX12" fmla="*/ 669925 w 1625600"/>
                  <a:gd name="connsiteY12" fmla="*/ 79375 h 241300"/>
                  <a:gd name="connsiteX13" fmla="*/ 549275 w 1625600"/>
                  <a:gd name="connsiteY13" fmla="*/ 79375 h 241300"/>
                  <a:gd name="connsiteX14" fmla="*/ 549275 w 1625600"/>
                  <a:gd name="connsiteY14" fmla="*/ 79375 h 241300"/>
                  <a:gd name="connsiteX15" fmla="*/ 549275 w 1625600"/>
                  <a:gd name="connsiteY15" fmla="*/ 53975 h 241300"/>
                  <a:gd name="connsiteX16" fmla="*/ 495300 w 1625600"/>
                  <a:gd name="connsiteY16" fmla="*/ 53975 h 241300"/>
                  <a:gd name="connsiteX17" fmla="*/ 495300 w 1625600"/>
                  <a:gd name="connsiteY17" fmla="*/ 53975 h 241300"/>
                  <a:gd name="connsiteX18" fmla="*/ 495300 w 1625600"/>
                  <a:gd name="connsiteY18" fmla="*/ 34925 h 241300"/>
                  <a:gd name="connsiteX19" fmla="*/ 415925 w 1625600"/>
                  <a:gd name="connsiteY19" fmla="*/ 34925 h 241300"/>
                  <a:gd name="connsiteX20" fmla="*/ 415925 w 1625600"/>
                  <a:gd name="connsiteY20" fmla="*/ 22225 h 241300"/>
                  <a:gd name="connsiteX21" fmla="*/ 263525 w 1625600"/>
                  <a:gd name="connsiteY21" fmla="*/ 22225 h 241300"/>
                  <a:gd name="connsiteX22" fmla="*/ 263525 w 1625600"/>
                  <a:gd name="connsiteY22" fmla="*/ 9525 h 241300"/>
                  <a:gd name="connsiteX23" fmla="*/ 184150 w 1625600"/>
                  <a:gd name="connsiteY23" fmla="*/ 9525 h 241300"/>
                  <a:gd name="connsiteX24" fmla="*/ 193675 w 1625600"/>
                  <a:gd name="connsiteY24" fmla="*/ 0 h 241300"/>
                  <a:gd name="connsiteX25" fmla="*/ 0 w 1625600"/>
                  <a:gd name="connsiteY25" fmla="*/ 0 h 241300"/>
                  <a:gd name="connsiteX26" fmla="*/ 0 w 1625600"/>
                  <a:gd name="connsiteY26" fmla="*/ 0 h 241300"/>
                  <a:gd name="connsiteX0" fmla="*/ 1625600 w 1625600"/>
                  <a:gd name="connsiteY0" fmla="*/ 260350 h 260350"/>
                  <a:gd name="connsiteX1" fmla="*/ 1250950 w 1625600"/>
                  <a:gd name="connsiteY1" fmla="*/ 260350 h 260350"/>
                  <a:gd name="connsiteX2" fmla="*/ 1250950 w 1625600"/>
                  <a:gd name="connsiteY2" fmla="*/ 190500 h 260350"/>
                  <a:gd name="connsiteX3" fmla="*/ 1066800 w 1625600"/>
                  <a:gd name="connsiteY3" fmla="*/ 190500 h 260350"/>
                  <a:gd name="connsiteX4" fmla="*/ 1066800 w 1625600"/>
                  <a:gd name="connsiteY4" fmla="*/ 149225 h 260350"/>
                  <a:gd name="connsiteX5" fmla="*/ 914400 w 1625600"/>
                  <a:gd name="connsiteY5" fmla="*/ 149225 h 260350"/>
                  <a:gd name="connsiteX6" fmla="*/ 914400 w 1625600"/>
                  <a:gd name="connsiteY6" fmla="*/ 149225 h 260350"/>
                  <a:gd name="connsiteX7" fmla="*/ 914400 w 1625600"/>
                  <a:gd name="connsiteY7" fmla="*/ 127000 h 260350"/>
                  <a:gd name="connsiteX8" fmla="*/ 714375 w 1625600"/>
                  <a:gd name="connsiteY8" fmla="*/ 127000 h 260350"/>
                  <a:gd name="connsiteX9" fmla="*/ 714375 w 1625600"/>
                  <a:gd name="connsiteY9" fmla="*/ 127000 h 260350"/>
                  <a:gd name="connsiteX10" fmla="*/ 714375 w 1625600"/>
                  <a:gd name="connsiteY10" fmla="*/ 114300 h 260350"/>
                  <a:gd name="connsiteX11" fmla="*/ 669925 w 1625600"/>
                  <a:gd name="connsiteY11" fmla="*/ 114300 h 260350"/>
                  <a:gd name="connsiteX12" fmla="*/ 669925 w 1625600"/>
                  <a:gd name="connsiteY12" fmla="*/ 98425 h 260350"/>
                  <a:gd name="connsiteX13" fmla="*/ 549275 w 1625600"/>
                  <a:gd name="connsiteY13" fmla="*/ 98425 h 260350"/>
                  <a:gd name="connsiteX14" fmla="*/ 549275 w 1625600"/>
                  <a:gd name="connsiteY14" fmla="*/ 98425 h 260350"/>
                  <a:gd name="connsiteX15" fmla="*/ 549275 w 1625600"/>
                  <a:gd name="connsiteY15" fmla="*/ 73025 h 260350"/>
                  <a:gd name="connsiteX16" fmla="*/ 495300 w 1625600"/>
                  <a:gd name="connsiteY16" fmla="*/ 73025 h 260350"/>
                  <a:gd name="connsiteX17" fmla="*/ 495300 w 1625600"/>
                  <a:gd name="connsiteY17" fmla="*/ 73025 h 260350"/>
                  <a:gd name="connsiteX18" fmla="*/ 495300 w 1625600"/>
                  <a:gd name="connsiteY18" fmla="*/ 53975 h 260350"/>
                  <a:gd name="connsiteX19" fmla="*/ 415925 w 1625600"/>
                  <a:gd name="connsiteY19" fmla="*/ 53975 h 260350"/>
                  <a:gd name="connsiteX20" fmla="*/ 415925 w 1625600"/>
                  <a:gd name="connsiteY20" fmla="*/ 41275 h 260350"/>
                  <a:gd name="connsiteX21" fmla="*/ 263525 w 1625600"/>
                  <a:gd name="connsiteY21" fmla="*/ 41275 h 260350"/>
                  <a:gd name="connsiteX22" fmla="*/ 263525 w 1625600"/>
                  <a:gd name="connsiteY22" fmla="*/ 28575 h 260350"/>
                  <a:gd name="connsiteX23" fmla="*/ 184150 w 1625600"/>
                  <a:gd name="connsiteY23" fmla="*/ 28575 h 260350"/>
                  <a:gd name="connsiteX24" fmla="*/ 193675 w 1625600"/>
                  <a:gd name="connsiteY24" fmla="*/ 19050 h 260350"/>
                  <a:gd name="connsiteX25" fmla="*/ 0 w 1625600"/>
                  <a:gd name="connsiteY25" fmla="*/ 19050 h 260350"/>
                  <a:gd name="connsiteX26" fmla="*/ 0 w 1625600"/>
                  <a:gd name="connsiteY26" fmla="*/ 0 h 260350"/>
                  <a:gd name="connsiteX0" fmla="*/ 1625600 w 1625600"/>
                  <a:gd name="connsiteY0" fmla="*/ 260350 h 260350"/>
                  <a:gd name="connsiteX1" fmla="*/ 1250950 w 1625600"/>
                  <a:gd name="connsiteY1" fmla="*/ 260350 h 260350"/>
                  <a:gd name="connsiteX2" fmla="*/ 1250950 w 1625600"/>
                  <a:gd name="connsiteY2" fmla="*/ 190500 h 260350"/>
                  <a:gd name="connsiteX3" fmla="*/ 1066800 w 1625600"/>
                  <a:gd name="connsiteY3" fmla="*/ 190500 h 260350"/>
                  <a:gd name="connsiteX4" fmla="*/ 1066800 w 1625600"/>
                  <a:gd name="connsiteY4" fmla="*/ 149225 h 260350"/>
                  <a:gd name="connsiteX5" fmla="*/ 914400 w 1625600"/>
                  <a:gd name="connsiteY5" fmla="*/ 149225 h 260350"/>
                  <a:gd name="connsiteX6" fmla="*/ 914400 w 1625600"/>
                  <a:gd name="connsiteY6" fmla="*/ 149225 h 260350"/>
                  <a:gd name="connsiteX7" fmla="*/ 914400 w 1625600"/>
                  <a:gd name="connsiteY7" fmla="*/ 127000 h 260350"/>
                  <a:gd name="connsiteX8" fmla="*/ 714375 w 1625600"/>
                  <a:gd name="connsiteY8" fmla="*/ 127000 h 260350"/>
                  <a:gd name="connsiteX9" fmla="*/ 714375 w 1625600"/>
                  <a:gd name="connsiteY9" fmla="*/ 127000 h 260350"/>
                  <a:gd name="connsiteX10" fmla="*/ 714375 w 1625600"/>
                  <a:gd name="connsiteY10" fmla="*/ 114300 h 260350"/>
                  <a:gd name="connsiteX11" fmla="*/ 669925 w 1625600"/>
                  <a:gd name="connsiteY11" fmla="*/ 114300 h 260350"/>
                  <a:gd name="connsiteX12" fmla="*/ 669925 w 1625600"/>
                  <a:gd name="connsiteY12" fmla="*/ 98425 h 260350"/>
                  <a:gd name="connsiteX13" fmla="*/ 549275 w 1625600"/>
                  <a:gd name="connsiteY13" fmla="*/ 98425 h 260350"/>
                  <a:gd name="connsiteX14" fmla="*/ 549275 w 1625600"/>
                  <a:gd name="connsiteY14" fmla="*/ 98425 h 260350"/>
                  <a:gd name="connsiteX15" fmla="*/ 549275 w 1625600"/>
                  <a:gd name="connsiteY15" fmla="*/ 73025 h 260350"/>
                  <a:gd name="connsiteX16" fmla="*/ 495300 w 1625600"/>
                  <a:gd name="connsiteY16" fmla="*/ 73025 h 260350"/>
                  <a:gd name="connsiteX17" fmla="*/ 495300 w 1625600"/>
                  <a:gd name="connsiteY17" fmla="*/ 73025 h 260350"/>
                  <a:gd name="connsiteX18" fmla="*/ 495300 w 1625600"/>
                  <a:gd name="connsiteY18" fmla="*/ 53975 h 260350"/>
                  <a:gd name="connsiteX19" fmla="*/ 415925 w 1625600"/>
                  <a:gd name="connsiteY19" fmla="*/ 53975 h 260350"/>
                  <a:gd name="connsiteX20" fmla="*/ 415925 w 1625600"/>
                  <a:gd name="connsiteY20" fmla="*/ 41275 h 260350"/>
                  <a:gd name="connsiteX21" fmla="*/ 263525 w 1625600"/>
                  <a:gd name="connsiteY21" fmla="*/ 41275 h 260350"/>
                  <a:gd name="connsiteX22" fmla="*/ 263525 w 1625600"/>
                  <a:gd name="connsiteY22" fmla="*/ 28575 h 260350"/>
                  <a:gd name="connsiteX23" fmla="*/ 196850 w 1625600"/>
                  <a:gd name="connsiteY23" fmla="*/ 31750 h 260350"/>
                  <a:gd name="connsiteX24" fmla="*/ 193675 w 1625600"/>
                  <a:gd name="connsiteY24" fmla="*/ 19050 h 260350"/>
                  <a:gd name="connsiteX25" fmla="*/ 0 w 1625600"/>
                  <a:gd name="connsiteY25" fmla="*/ 19050 h 260350"/>
                  <a:gd name="connsiteX26" fmla="*/ 0 w 1625600"/>
                  <a:gd name="connsiteY26" fmla="*/ 0 h 260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625600" h="260350">
                    <a:moveTo>
                      <a:pt x="1625600" y="260350"/>
                    </a:moveTo>
                    <a:lnTo>
                      <a:pt x="1250950" y="260350"/>
                    </a:lnTo>
                    <a:lnTo>
                      <a:pt x="1250950" y="190500"/>
                    </a:lnTo>
                    <a:lnTo>
                      <a:pt x="1066800" y="190500"/>
                    </a:lnTo>
                    <a:lnTo>
                      <a:pt x="1066800" y="149225"/>
                    </a:lnTo>
                    <a:lnTo>
                      <a:pt x="914400" y="149225"/>
                    </a:lnTo>
                    <a:lnTo>
                      <a:pt x="914400" y="149225"/>
                    </a:lnTo>
                    <a:lnTo>
                      <a:pt x="914400" y="127000"/>
                    </a:lnTo>
                    <a:lnTo>
                      <a:pt x="714375" y="127000"/>
                    </a:lnTo>
                    <a:lnTo>
                      <a:pt x="714375" y="127000"/>
                    </a:lnTo>
                    <a:lnTo>
                      <a:pt x="714375" y="114300"/>
                    </a:lnTo>
                    <a:lnTo>
                      <a:pt x="669925" y="114300"/>
                    </a:lnTo>
                    <a:lnTo>
                      <a:pt x="669925" y="98425"/>
                    </a:lnTo>
                    <a:lnTo>
                      <a:pt x="549275" y="98425"/>
                    </a:lnTo>
                    <a:lnTo>
                      <a:pt x="549275" y="98425"/>
                    </a:lnTo>
                    <a:lnTo>
                      <a:pt x="549275" y="73025"/>
                    </a:lnTo>
                    <a:lnTo>
                      <a:pt x="495300" y="73025"/>
                    </a:lnTo>
                    <a:lnTo>
                      <a:pt x="495300" y="73025"/>
                    </a:lnTo>
                    <a:lnTo>
                      <a:pt x="495300" y="53975"/>
                    </a:lnTo>
                    <a:lnTo>
                      <a:pt x="415925" y="53975"/>
                    </a:lnTo>
                    <a:lnTo>
                      <a:pt x="415925" y="41275"/>
                    </a:lnTo>
                    <a:lnTo>
                      <a:pt x="263525" y="41275"/>
                    </a:lnTo>
                    <a:lnTo>
                      <a:pt x="263525" y="28575"/>
                    </a:lnTo>
                    <a:lnTo>
                      <a:pt x="196850" y="31750"/>
                    </a:lnTo>
                    <a:lnTo>
                      <a:pt x="193675" y="19050"/>
                    </a:lnTo>
                    <a:lnTo>
                      <a:pt x="0" y="1905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endParaRPr>
              </a:p>
            </p:txBody>
          </p:sp>
        </p:grpSp>
        <p:grpSp>
          <p:nvGrpSpPr>
            <p:cNvPr id="31873" name="Group 31872">
              <a:extLst>
                <a:ext uri="{FF2B5EF4-FFF2-40B4-BE49-F238E27FC236}">
                  <a16:creationId xmlns:a16="http://schemas.microsoft.com/office/drawing/2014/main" id="{9E6E1AC8-B654-038B-A876-DF030C1349DD}"/>
                </a:ext>
              </a:extLst>
            </p:cNvPr>
            <p:cNvGrpSpPr/>
            <p:nvPr/>
          </p:nvGrpSpPr>
          <p:grpSpPr>
            <a:xfrm>
              <a:off x="1510284" y="1825752"/>
              <a:ext cx="5228336" cy="1508710"/>
              <a:chOff x="1510284" y="1825752"/>
              <a:chExt cx="5228336" cy="1508710"/>
            </a:xfrm>
          </p:grpSpPr>
          <p:sp>
            <p:nvSpPr>
              <p:cNvPr id="31811" name="TextBox 31810">
                <a:extLst>
                  <a:ext uri="{FF2B5EF4-FFF2-40B4-BE49-F238E27FC236}">
                    <a16:creationId xmlns:a16="http://schemas.microsoft.com/office/drawing/2014/main" id="{A29D78A9-EC09-C14D-05BF-95891F9FE577}"/>
                  </a:ext>
                </a:extLst>
              </p:cNvPr>
              <p:cNvSpPr txBox="1"/>
              <p:nvPr/>
            </p:nvSpPr>
            <p:spPr bwMode="auto">
              <a:xfrm>
                <a:off x="1510284" y="1825752"/>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12" name="TextBox 31811">
                <a:extLst>
                  <a:ext uri="{FF2B5EF4-FFF2-40B4-BE49-F238E27FC236}">
                    <a16:creationId xmlns:a16="http://schemas.microsoft.com/office/drawing/2014/main" id="{925EF4C4-2862-31DA-EE5B-4B52FC6C77E9}"/>
                  </a:ext>
                </a:extLst>
              </p:cNvPr>
              <p:cNvSpPr txBox="1"/>
              <p:nvPr/>
            </p:nvSpPr>
            <p:spPr bwMode="auto">
              <a:xfrm>
                <a:off x="1566672" y="1854708"/>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13" name="TextBox 31812">
                <a:extLst>
                  <a:ext uri="{FF2B5EF4-FFF2-40B4-BE49-F238E27FC236}">
                    <a16:creationId xmlns:a16="http://schemas.microsoft.com/office/drawing/2014/main" id="{E6CE09F3-BDB7-B97F-C520-7D20EDEB8754}"/>
                  </a:ext>
                </a:extLst>
              </p:cNvPr>
              <p:cNvSpPr txBox="1"/>
              <p:nvPr/>
            </p:nvSpPr>
            <p:spPr bwMode="auto">
              <a:xfrm>
                <a:off x="2093976" y="198882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14" name="TextBox 31813">
                <a:extLst>
                  <a:ext uri="{FF2B5EF4-FFF2-40B4-BE49-F238E27FC236}">
                    <a16:creationId xmlns:a16="http://schemas.microsoft.com/office/drawing/2014/main" id="{9378BE37-1A15-4888-E8A9-CEB826AAC5A3}"/>
                  </a:ext>
                </a:extLst>
              </p:cNvPr>
              <p:cNvSpPr txBox="1"/>
              <p:nvPr/>
            </p:nvSpPr>
            <p:spPr bwMode="auto">
              <a:xfrm>
                <a:off x="2173224" y="2100072"/>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15" name="TextBox 31814">
                <a:extLst>
                  <a:ext uri="{FF2B5EF4-FFF2-40B4-BE49-F238E27FC236}">
                    <a16:creationId xmlns:a16="http://schemas.microsoft.com/office/drawing/2014/main" id="{ABE5B364-8F8B-9752-BDFC-9CE1B39FEDAE}"/>
                  </a:ext>
                </a:extLst>
              </p:cNvPr>
              <p:cNvSpPr txBox="1"/>
              <p:nvPr/>
            </p:nvSpPr>
            <p:spPr bwMode="auto">
              <a:xfrm>
                <a:off x="2453640" y="2266188"/>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16" name="TextBox 31815">
                <a:extLst>
                  <a:ext uri="{FF2B5EF4-FFF2-40B4-BE49-F238E27FC236}">
                    <a16:creationId xmlns:a16="http://schemas.microsoft.com/office/drawing/2014/main" id="{C4753EE4-C696-BF08-E9C7-DF92DD5DB583}"/>
                  </a:ext>
                </a:extLst>
              </p:cNvPr>
              <p:cNvSpPr txBox="1"/>
              <p:nvPr/>
            </p:nvSpPr>
            <p:spPr bwMode="auto">
              <a:xfrm>
                <a:off x="2427224" y="226834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17" name="TextBox 31816">
                <a:extLst>
                  <a:ext uri="{FF2B5EF4-FFF2-40B4-BE49-F238E27FC236}">
                    <a16:creationId xmlns:a16="http://schemas.microsoft.com/office/drawing/2014/main" id="{90CF2B24-52CD-4467-ED99-9AD46AF6D210}"/>
                  </a:ext>
                </a:extLst>
              </p:cNvPr>
              <p:cNvSpPr txBox="1"/>
              <p:nvPr/>
            </p:nvSpPr>
            <p:spPr bwMode="auto">
              <a:xfrm>
                <a:off x="2519299" y="230644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18" name="TextBox 31817">
                <a:extLst>
                  <a:ext uri="{FF2B5EF4-FFF2-40B4-BE49-F238E27FC236}">
                    <a16:creationId xmlns:a16="http://schemas.microsoft.com/office/drawing/2014/main" id="{B0E77F92-ED07-888D-6D2E-A01A9835C4E2}"/>
                  </a:ext>
                </a:extLst>
              </p:cNvPr>
              <p:cNvSpPr txBox="1"/>
              <p:nvPr/>
            </p:nvSpPr>
            <p:spPr bwMode="auto">
              <a:xfrm>
                <a:off x="2671699" y="232549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19" name="TextBox 31818">
                <a:extLst>
                  <a:ext uri="{FF2B5EF4-FFF2-40B4-BE49-F238E27FC236}">
                    <a16:creationId xmlns:a16="http://schemas.microsoft.com/office/drawing/2014/main" id="{9709AD85-5CE7-D139-4BDD-2FE1C2E4F02A}"/>
                  </a:ext>
                </a:extLst>
              </p:cNvPr>
              <p:cNvSpPr txBox="1"/>
              <p:nvPr/>
            </p:nvSpPr>
            <p:spPr bwMode="auto">
              <a:xfrm>
                <a:off x="2690749" y="232549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20" name="TextBox 31819">
                <a:extLst>
                  <a:ext uri="{FF2B5EF4-FFF2-40B4-BE49-F238E27FC236}">
                    <a16:creationId xmlns:a16="http://schemas.microsoft.com/office/drawing/2014/main" id="{85544337-CD1D-BBDF-B056-9C96377DC2B1}"/>
                  </a:ext>
                </a:extLst>
              </p:cNvPr>
              <p:cNvSpPr txBox="1"/>
              <p:nvPr/>
            </p:nvSpPr>
            <p:spPr bwMode="auto">
              <a:xfrm>
                <a:off x="3278124" y="244614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21" name="TextBox 31820">
                <a:extLst>
                  <a:ext uri="{FF2B5EF4-FFF2-40B4-BE49-F238E27FC236}">
                    <a16:creationId xmlns:a16="http://schemas.microsoft.com/office/drawing/2014/main" id="{F8E12509-52A8-9D1C-0486-B5EDCAA47840}"/>
                  </a:ext>
                </a:extLst>
              </p:cNvPr>
              <p:cNvSpPr txBox="1"/>
              <p:nvPr/>
            </p:nvSpPr>
            <p:spPr bwMode="auto">
              <a:xfrm>
                <a:off x="3722624" y="2481072"/>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22" name="TextBox 31821">
                <a:extLst>
                  <a:ext uri="{FF2B5EF4-FFF2-40B4-BE49-F238E27FC236}">
                    <a16:creationId xmlns:a16="http://schemas.microsoft.com/office/drawing/2014/main" id="{1015094A-BB48-AA4D-6B0F-F64E5EB99170}"/>
                  </a:ext>
                </a:extLst>
              </p:cNvPr>
              <p:cNvSpPr txBox="1"/>
              <p:nvPr/>
            </p:nvSpPr>
            <p:spPr bwMode="auto">
              <a:xfrm>
                <a:off x="3700399" y="2481072"/>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23" name="TextBox 31822">
                <a:extLst>
                  <a:ext uri="{FF2B5EF4-FFF2-40B4-BE49-F238E27FC236}">
                    <a16:creationId xmlns:a16="http://schemas.microsoft.com/office/drawing/2014/main" id="{81F7BF48-056B-A830-3C5E-588E8A3B37C4}"/>
                  </a:ext>
                </a:extLst>
              </p:cNvPr>
              <p:cNvSpPr txBox="1"/>
              <p:nvPr/>
            </p:nvSpPr>
            <p:spPr bwMode="auto">
              <a:xfrm>
                <a:off x="3751199" y="2481072"/>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24" name="TextBox 31823">
                <a:extLst>
                  <a:ext uri="{FF2B5EF4-FFF2-40B4-BE49-F238E27FC236}">
                    <a16:creationId xmlns:a16="http://schemas.microsoft.com/office/drawing/2014/main" id="{6FA771BD-B3A0-C7D2-6AD3-3E6938EB666C}"/>
                  </a:ext>
                </a:extLst>
              </p:cNvPr>
              <p:cNvSpPr txBox="1"/>
              <p:nvPr/>
            </p:nvSpPr>
            <p:spPr bwMode="auto">
              <a:xfrm>
                <a:off x="3916299" y="2531872"/>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25" name="TextBox 31824">
                <a:extLst>
                  <a:ext uri="{FF2B5EF4-FFF2-40B4-BE49-F238E27FC236}">
                    <a16:creationId xmlns:a16="http://schemas.microsoft.com/office/drawing/2014/main" id="{314B286F-F658-D518-01EA-7BE0BD525B1C}"/>
                  </a:ext>
                </a:extLst>
              </p:cNvPr>
              <p:cNvSpPr txBox="1"/>
              <p:nvPr/>
            </p:nvSpPr>
            <p:spPr bwMode="auto">
              <a:xfrm>
                <a:off x="3954399" y="2563622"/>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26" name="TextBox 31825">
                <a:extLst>
                  <a:ext uri="{FF2B5EF4-FFF2-40B4-BE49-F238E27FC236}">
                    <a16:creationId xmlns:a16="http://schemas.microsoft.com/office/drawing/2014/main" id="{7135CB31-67AD-3AB9-F59C-9F4BCCC684C3}"/>
                  </a:ext>
                </a:extLst>
              </p:cNvPr>
              <p:cNvSpPr txBox="1"/>
              <p:nvPr/>
            </p:nvSpPr>
            <p:spPr bwMode="auto">
              <a:xfrm>
                <a:off x="3989324" y="256044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27" name="TextBox 31826">
                <a:extLst>
                  <a:ext uri="{FF2B5EF4-FFF2-40B4-BE49-F238E27FC236}">
                    <a16:creationId xmlns:a16="http://schemas.microsoft.com/office/drawing/2014/main" id="{4FF452E6-94DE-4F8A-07DC-F94080F894D2}"/>
                  </a:ext>
                </a:extLst>
              </p:cNvPr>
              <p:cNvSpPr txBox="1"/>
              <p:nvPr/>
            </p:nvSpPr>
            <p:spPr bwMode="auto">
              <a:xfrm>
                <a:off x="4135374" y="257949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28" name="TextBox 31827">
                <a:extLst>
                  <a:ext uri="{FF2B5EF4-FFF2-40B4-BE49-F238E27FC236}">
                    <a16:creationId xmlns:a16="http://schemas.microsoft.com/office/drawing/2014/main" id="{912CC47B-36A6-6292-29B6-5F3A1817A196}"/>
                  </a:ext>
                </a:extLst>
              </p:cNvPr>
              <p:cNvSpPr txBox="1"/>
              <p:nvPr/>
            </p:nvSpPr>
            <p:spPr bwMode="auto">
              <a:xfrm>
                <a:off x="4119499" y="257949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29" name="TextBox 31828">
                <a:extLst>
                  <a:ext uri="{FF2B5EF4-FFF2-40B4-BE49-F238E27FC236}">
                    <a16:creationId xmlns:a16="http://schemas.microsoft.com/office/drawing/2014/main" id="{89796919-2C83-C34E-9A52-7AC4605DB5F4}"/>
                  </a:ext>
                </a:extLst>
              </p:cNvPr>
              <p:cNvSpPr txBox="1"/>
              <p:nvPr/>
            </p:nvSpPr>
            <p:spPr bwMode="auto">
              <a:xfrm>
                <a:off x="4325874" y="259219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30" name="TextBox 31829">
                <a:extLst>
                  <a:ext uri="{FF2B5EF4-FFF2-40B4-BE49-F238E27FC236}">
                    <a16:creationId xmlns:a16="http://schemas.microsoft.com/office/drawing/2014/main" id="{30F5A401-EC40-0A9C-2649-942A08B226D5}"/>
                  </a:ext>
                </a:extLst>
              </p:cNvPr>
              <p:cNvSpPr txBox="1"/>
              <p:nvPr/>
            </p:nvSpPr>
            <p:spPr bwMode="auto">
              <a:xfrm>
                <a:off x="4379849" y="2608072"/>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31" name="TextBox 31830">
                <a:extLst>
                  <a:ext uri="{FF2B5EF4-FFF2-40B4-BE49-F238E27FC236}">
                    <a16:creationId xmlns:a16="http://schemas.microsoft.com/office/drawing/2014/main" id="{310912A4-D121-F503-A5C7-5183313141F4}"/>
                  </a:ext>
                </a:extLst>
              </p:cNvPr>
              <p:cNvSpPr txBox="1"/>
              <p:nvPr/>
            </p:nvSpPr>
            <p:spPr bwMode="auto">
              <a:xfrm>
                <a:off x="4465574" y="2608072"/>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32" name="TextBox 31831">
                <a:extLst>
                  <a:ext uri="{FF2B5EF4-FFF2-40B4-BE49-F238E27FC236}">
                    <a16:creationId xmlns:a16="http://schemas.microsoft.com/office/drawing/2014/main" id="{4D5E417D-8E19-164B-D449-A13805E8A7F7}"/>
                  </a:ext>
                </a:extLst>
              </p:cNvPr>
              <p:cNvSpPr txBox="1"/>
              <p:nvPr/>
            </p:nvSpPr>
            <p:spPr bwMode="auto">
              <a:xfrm>
                <a:off x="4595749" y="261124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33" name="TextBox 31832">
                <a:extLst>
                  <a:ext uri="{FF2B5EF4-FFF2-40B4-BE49-F238E27FC236}">
                    <a16:creationId xmlns:a16="http://schemas.microsoft.com/office/drawing/2014/main" id="{9225B8B9-C1E4-1657-8818-86ED36ACED59}"/>
                  </a:ext>
                </a:extLst>
              </p:cNvPr>
              <p:cNvSpPr txBox="1"/>
              <p:nvPr/>
            </p:nvSpPr>
            <p:spPr bwMode="auto">
              <a:xfrm>
                <a:off x="4557649" y="2608072"/>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34" name="TextBox 31833">
                <a:extLst>
                  <a:ext uri="{FF2B5EF4-FFF2-40B4-BE49-F238E27FC236}">
                    <a16:creationId xmlns:a16="http://schemas.microsoft.com/office/drawing/2014/main" id="{8F72F482-466A-8026-FE46-D931DB00569B}"/>
                  </a:ext>
                </a:extLst>
              </p:cNvPr>
              <p:cNvSpPr txBox="1"/>
              <p:nvPr/>
            </p:nvSpPr>
            <p:spPr bwMode="auto">
              <a:xfrm>
                <a:off x="4735449" y="263029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35" name="TextBox 31834">
                <a:extLst>
                  <a:ext uri="{FF2B5EF4-FFF2-40B4-BE49-F238E27FC236}">
                    <a16:creationId xmlns:a16="http://schemas.microsoft.com/office/drawing/2014/main" id="{854EE4BB-C90A-F778-A0B6-1219E1B5E972}"/>
                  </a:ext>
                </a:extLst>
              </p:cNvPr>
              <p:cNvSpPr txBox="1"/>
              <p:nvPr/>
            </p:nvSpPr>
            <p:spPr bwMode="auto">
              <a:xfrm>
                <a:off x="4570349" y="2608072"/>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36" name="TextBox 31835">
                <a:extLst>
                  <a:ext uri="{FF2B5EF4-FFF2-40B4-BE49-F238E27FC236}">
                    <a16:creationId xmlns:a16="http://schemas.microsoft.com/office/drawing/2014/main" id="{1754A8F2-7501-9999-9A5D-9FF7CB03E9FB}"/>
                  </a:ext>
                </a:extLst>
              </p:cNvPr>
              <p:cNvSpPr txBox="1"/>
              <p:nvPr/>
            </p:nvSpPr>
            <p:spPr bwMode="auto">
              <a:xfrm>
                <a:off x="4741799" y="2652522"/>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37" name="TextBox 31836">
                <a:extLst>
                  <a:ext uri="{FF2B5EF4-FFF2-40B4-BE49-F238E27FC236}">
                    <a16:creationId xmlns:a16="http://schemas.microsoft.com/office/drawing/2014/main" id="{CC327BD8-6AE7-D833-6FE5-C422D08FE264}"/>
                  </a:ext>
                </a:extLst>
              </p:cNvPr>
              <p:cNvSpPr txBox="1"/>
              <p:nvPr/>
            </p:nvSpPr>
            <p:spPr bwMode="auto">
              <a:xfrm>
                <a:off x="5138674" y="2773172"/>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38" name="TextBox 31837">
                <a:extLst>
                  <a:ext uri="{FF2B5EF4-FFF2-40B4-BE49-F238E27FC236}">
                    <a16:creationId xmlns:a16="http://schemas.microsoft.com/office/drawing/2014/main" id="{8661EE03-D39D-1DCC-0708-C573CDD013A8}"/>
                  </a:ext>
                </a:extLst>
              </p:cNvPr>
              <p:cNvSpPr txBox="1"/>
              <p:nvPr/>
            </p:nvSpPr>
            <p:spPr bwMode="auto">
              <a:xfrm>
                <a:off x="5164074" y="2773172"/>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39" name="TextBox 31838">
                <a:extLst>
                  <a:ext uri="{FF2B5EF4-FFF2-40B4-BE49-F238E27FC236}">
                    <a16:creationId xmlns:a16="http://schemas.microsoft.com/office/drawing/2014/main" id="{B712F98B-CFE0-737E-9194-806DAD79ADBC}"/>
                  </a:ext>
                </a:extLst>
              </p:cNvPr>
              <p:cNvSpPr txBox="1"/>
              <p:nvPr/>
            </p:nvSpPr>
            <p:spPr bwMode="auto">
              <a:xfrm>
                <a:off x="5433949" y="282079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40" name="TextBox 31839">
                <a:extLst>
                  <a:ext uri="{FF2B5EF4-FFF2-40B4-BE49-F238E27FC236}">
                    <a16:creationId xmlns:a16="http://schemas.microsoft.com/office/drawing/2014/main" id="{18917820-CF92-84BC-2C30-B72DB43C3A36}"/>
                  </a:ext>
                </a:extLst>
              </p:cNvPr>
              <p:cNvSpPr txBox="1"/>
              <p:nvPr/>
            </p:nvSpPr>
            <p:spPr bwMode="auto">
              <a:xfrm>
                <a:off x="5513324" y="2843022"/>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41" name="TextBox 31840">
                <a:extLst>
                  <a:ext uri="{FF2B5EF4-FFF2-40B4-BE49-F238E27FC236}">
                    <a16:creationId xmlns:a16="http://schemas.microsoft.com/office/drawing/2014/main" id="{55FED231-B5B2-B401-3B24-5B048605D5CF}"/>
                  </a:ext>
                </a:extLst>
              </p:cNvPr>
              <p:cNvSpPr txBox="1"/>
              <p:nvPr/>
            </p:nvSpPr>
            <p:spPr bwMode="auto">
              <a:xfrm>
                <a:off x="5545074" y="284619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42" name="TextBox 31841">
                <a:extLst>
                  <a:ext uri="{FF2B5EF4-FFF2-40B4-BE49-F238E27FC236}">
                    <a16:creationId xmlns:a16="http://schemas.microsoft.com/office/drawing/2014/main" id="{CD02B982-FACA-A0B6-D40C-F96EBD7F7D95}"/>
                  </a:ext>
                </a:extLst>
              </p:cNvPr>
              <p:cNvSpPr txBox="1"/>
              <p:nvPr/>
            </p:nvSpPr>
            <p:spPr bwMode="auto">
              <a:xfrm>
                <a:off x="5662549" y="287794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43" name="TextBox 31842">
                <a:extLst>
                  <a:ext uri="{FF2B5EF4-FFF2-40B4-BE49-F238E27FC236}">
                    <a16:creationId xmlns:a16="http://schemas.microsoft.com/office/drawing/2014/main" id="{AA53BF95-4B65-A1DA-1726-D35F87231E64}"/>
                  </a:ext>
                </a:extLst>
              </p:cNvPr>
              <p:cNvSpPr txBox="1"/>
              <p:nvPr/>
            </p:nvSpPr>
            <p:spPr bwMode="auto">
              <a:xfrm>
                <a:off x="5713349" y="2874772"/>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44" name="TextBox 31843">
                <a:extLst>
                  <a:ext uri="{FF2B5EF4-FFF2-40B4-BE49-F238E27FC236}">
                    <a16:creationId xmlns:a16="http://schemas.microsoft.com/office/drawing/2014/main" id="{EDE86016-F3F2-8B09-00BA-F4FECB70E8E9}"/>
                  </a:ext>
                </a:extLst>
              </p:cNvPr>
              <p:cNvSpPr txBox="1"/>
              <p:nvPr/>
            </p:nvSpPr>
            <p:spPr bwMode="auto">
              <a:xfrm>
                <a:off x="5732399" y="2874772"/>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45" name="TextBox 31844">
                <a:extLst>
                  <a:ext uri="{FF2B5EF4-FFF2-40B4-BE49-F238E27FC236}">
                    <a16:creationId xmlns:a16="http://schemas.microsoft.com/office/drawing/2014/main" id="{1345C7C0-2A68-440F-6714-A3A61458C64D}"/>
                  </a:ext>
                </a:extLst>
              </p:cNvPr>
              <p:cNvSpPr txBox="1"/>
              <p:nvPr/>
            </p:nvSpPr>
            <p:spPr bwMode="auto">
              <a:xfrm>
                <a:off x="5751449" y="2874772"/>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46" name="TextBox 31845">
                <a:extLst>
                  <a:ext uri="{FF2B5EF4-FFF2-40B4-BE49-F238E27FC236}">
                    <a16:creationId xmlns:a16="http://schemas.microsoft.com/office/drawing/2014/main" id="{2851A64C-00BB-172C-26B3-3F0D68A79C59}"/>
                  </a:ext>
                </a:extLst>
              </p:cNvPr>
              <p:cNvSpPr txBox="1"/>
              <p:nvPr/>
            </p:nvSpPr>
            <p:spPr bwMode="auto">
              <a:xfrm>
                <a:off x="6542024" y="300494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47" name="TextBox 31846">
                <a:extLst>
                  <a:ext uri="{FF2B5EF4-FFF2-40B4-BE49-F238E27FC236}">
                    <a16:creationId xmlns:a16="http://schemas.microsoft.com/office/drawing/2014/main" id="{8A6BFBB2-4D26-746E-8AA0-DDCA8FAE7DFD}"/>
                  </a:ext>
                </a:extLst>
              </p:cNvPr>
              <p:cNvSpPr txBox="1"/>
              <p:nvPr/>
            </p:nvSpPr>
            <p:spPr bwMode="auto">
              <a:xfrm>
                <a:off x="5783199" y="2874772"/>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48" name="TextBox 31847">
                <a:extLst>
                  <a:ext uri="{FF2B5EF4-FFF2-40B4-BE49-F238E27FC236}">
                    <a16:creationId xmlns:a16="http://schemas.microsoft.com/office/drawing/2014/main" id="{1EC5EAF5-EDF6-7152-1B10-44BBDED7BBD6}"/>
                  </a:ext>
                </a:extLst>
              </p:cNvPr>
              <p:cNvSpPr txBox="1"/>
              <p:nvPr/>
            </p:nvSpPr>
            <p:spPr bwMode="auto">
              <a:xfrm>
                <a:off x="5808599" y="2874772"/>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49" name="TextBox 31848">
                <a:extLst>
                  <a:ext uri="{FF2B5EF4-FFF2-40B4-BE49-F238E27FC236}">
                    <a16:creationId xmlns:a16="http://schemas.microsoft.com/office/drawing/2014/main" id="{34DCD31F-3C73-AF35-B535-CA7D99AB147E}"/>
                  </a:ext>
                </a:extLst>
              </p:cNvPr>
              <p:cNvSpPr txBox="1"/>
              <p:nvPr/>
            </p:nvSpPr>
            <p:spPr bwMode="auto">
              <a:xfrm>
                <a:off x="5818124" y="2874772"/>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50" name="TextBox 31849">
                <a:extLst>
                  <a:ext uri="{FF2B5EF4-FFF2-40B4-BE49-F238E27FC236}">
                    <a16:creationId xmlns:a16="http://schemas.microsoft.com/office/drawing/2014/main" id="{E5570F2A-8F2E-BDCC-1E50-49F1AF2C44F5}"/>
                  </a:ext>
                </a:extLst>
              </p:cNvPr>
              <p:cNvSpPr txBox="1"/>
              <p:nvPr/>
            </p:nvSpPr>
            <p:spPr bwMode="auto">
              <a:xfrm>
                <a:off x="5849874" y="290334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51" name="TextBox 31850">
                <a:extLst>
                  <a:ext uri="{FF2B5EF4-FFF2-40B4-BE49-F238E27FC236}">
                    <a16:creationId xmlns:a16="http://schemas.microsoft.com/office/drawing/2014/main" id="{0A98AEB1-E79F-408A-5D3F-10DDDE4FB540}"/>
                  </a:ext>
                </a:extLst>
              </p:cNvPr>
              <p:cNvSpPr txBox="1"/>
              <p:nvPr/>
            </p:nvSpPr>
            <p:spPr bwMode="auto">
              <a:xfrm>
                <a:off x="6421374" y="300494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52" name="TextBox 31851">
                <a:extLst>
                  <a:ext uri="{FF2B5EF4-FFF2-40B4-BE49-F238E27FC236}">
                    <a16:creationId xmlns:a16="http://schemas.microsoft.com/office/drawing/2014/main" id="{DD204591-EB82-3FC2-A94E-931A44D2936B}"/>
                  </a:ext>
                </a:extLst>
              </p:cNvPr>
              <p:cNvSpPr txBox="1"/>
              <p:nvPr/>
            </p:nvSpPr>
            <p:spPr bwMode="auto">
              <a:xfrm>
                <a:off x="5887974" y="2900172"/>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53" name="TextBox 31852">
                <a:extLst>
                  <a:ext uri="{FF2B5EF4-FFF2-40B4-BE49-F238E27FC236}">
                    <a16:creationId xmlns:a16="http://schemas.microsoft.com/office/drawing/2014/main" id="{7D65DEDD-181B-FB08-503E-34AEF87701A0}"/>
                  </a:ext>
                </a:extLst>
              </p:cNvPr>
              <p:cNvSpPr txBox="1"/>
              <p:nvPr/>
            </p:nvSpPr>
            <p:spPr bwMode="auto">
              <a:xfrm>
                <a:off x="5919724" y="2900172"/>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54" name="TextBox 31853">
                <a:extLst>
                  <a:ext uri="{FF2B5EF4-FFF2-40B4-BE49-F238E27FC236}">
                    <a16:creationId xmlns:a16="http://schemas.microsoft.com/office/drawing/2014/main" id="{560037C0-CC05-EE47-1C0F-8E57DC81127B}"/>
                  </a:ext>
                </a:extLst>
              </p:cNvPr>
              <p:cNvSpPr txBox="1"/>
              <p:nvPr/>
            </p:nvSpPr>
            <p:spPr bwMode="auto">
              <a:xfrm>
                <a:off x="5980049" y="2893822"/>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55" name="TextBox 31854">
                <a:extLst>
                  <a:ext uri="{FF2B5EF4-FFF2-40B4-BE49-F238E27FC236}">
                    <a16:creationId xmlns:a16="http://schemas.microsoft.com/office/drawing/2014/main" id="{0D359AFB-5A66-7DB9-28FF-9FB8E488827A}"/>
                  </a:ext>
                </a:extLst>
              </p:cNvPr>
              <p:cNvSpPr txBox="1"/>
              <p:nvPr/>
            </p:nvSpPr>
            <p:spPr bwMode="auto">
              <a:xfrm>
                <a:off x="5957824" y="289699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56" name="TextBox 31855">
                <a:extLst>
                  <a:ext uri="{FF2B5EF4-FFF2-40B4-BE49-F238E27FC236}">
                    <a16:creationId xmlns:a16="http://schemas.microsoft.com/office/drawing/2014/main" id="{EE724CE2-AEDA-2A6A-6AE7-4FCC61EA08F0}"/>
                  </a:ext>
                </a:extLst>
              </p:cNvPr>
              <p:cNvSpPr txBox="1"/>
              <p:nvPr/>
            </p:nvSpPr>
            <p:spPr bwMode="auto">
              <a:xfrm>
                <a:off x="5932424" y="289699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57" name="TextBox 31856">
                <a:extLst>
                  <a:ext uri="{FF2B5EF4-FFF2-40B4-BE49-F238E27FC236}">
                    <a16:creationId xmlns:a16="http://schemas.microsoft.com/office/drawing/2014/main" id="{B82D7B2F-8102-BC17-2C96-675F14849BB3}"/>
                  </a:ext>
                </a:extLst>
              </p:cNvPr>
              <p:cNvSpPr txBox="1"/>
              <p:nvPr/>
            </p:nvSpPr>
            <p:spPr bwMode="auto">
              <a:xfrm>
                <a:off x="5945124" y="289699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58" name="TextBox 31857">
                <a:extLst>
                  <a:ext uri="{FF2B5EF4-FFF2-40B4-BE49-F238E27FC236}">
                    <a16:creationId xmlns:a16="http://schemas.microsoft.com/office/drawing/2014/main" id="{266DD8F1-FFAF-3B1E-10DE-779079A408C6}"/>
                  </a:ext>
                </a:extLst>
              </p:cNvPr>
              <p:cNvSpPr txBox="1"/>
              <p:nvPr/>
            </p:nvSpPr>
            <p:spPr bwMode="auto">
              <a:xfrm>
                <a:off x="6018149" y="2938272"/>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59" name="TextBox 31858">
                <a:extLst>
                  <a:ext uri="{FF2B5EF4-FFF2-40B4-BE49-F238E27FC236}">
                    <a16:creationId xmlns:a16="http://schemas.microsoft.com/office/drawing/2014/main" id="{4AE26D83-6024-B773-0DB5-279175F3AE74}"/>
                  </a:ext>
                </a:extLst>
              </p:cNvPr>
              <p:cNvSpPr txBox="1"/>
              <p:nvPr/>
            </p:nvSpPr>
            <p:spPr bwMode="auto">
              <a:xfrm>
                <a:off x="5995924" y="2938272"/>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60" name="TextBox 31859">
                <a:extLst>
                  <a:ext uri="{FF2B5EF4-FFF2-40B4-BE49-F238E27FC236}">
                    <a16:creationId xmlns:a16="http://schemas.microsoft.com/office/drawing/2014/main" id="{187B7DB0-B1F4-776A-4F00-64A6135081B4}"/>
                  </a:ext>
                </a:extLst>
              </p:cNvPr>
              <p:cNvSpPr txBox="1"/>
              <p:nvPr/>
            </p:nvSpPr>
            <p:spPr bwMode="auto">
              <a:xfrm>
                <a:off x="6116574" y="293509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61" name="TextBox 31860">
                <a:extLst>
                  <a:ext uri="{FF2B5EF4-FFF2-40B4-BE49-F238E27FC236}">
                    <a16:creationId xmlns:a16="http://schemas.microsoft.com/office/drawing/2014/main" id="{40C2E86E-B2B2-300A-49D9-236FC087EAAE}"/>
                  </a:ext>
                </a:extLst>
              </p:cNvPr>
              <p:cNvSpPr txBox="1"/>
              <p:nvPr/>
            </p:nvSpPr>
            <p:spPr bwMode="auto">
              <a:xfrm>
                <a:off x="6040374" y="2938272"/>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62" name="TextBox 31861">
                <a:extLst>
                  <a:ext uri="{FF2B5EF4-FFF2-40B4-BE49-F238E27FC236}">
                    <a16:creationId xmlns:a16="http://schemas.microsoft.com/office/drawing/2014/main" id="{235D47E1-B6CB-CFF6-F6ED-E70625991DBA}"/>
                  </a:ext>
                </a:extLst>
              </p:cNvPr>
              <p:cNvSpPr txBox="1"/>
              <p:nvPr/>
            </p:nvSpPr>
            <p:spPr bwMode="auto">
              <a:xfrm>
                <a:off x="6078474" y="293509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63" name="TextBox 31862">
                <a:extLst>
                  <a:ext uri="{FF2B5EF4-FFF2-40B4-BE49-F238E27FC236}">
                    <a16:creationId xmlns:a16="http://schemas.microsoft.com/office/drawing/2014/main" id="{5E9603ED-39DE-9D2D-ED66-05D68E043E8C}"/>
                  </a:ext>
                </a:extLst>
              </p:cNvPr>
              <p:cNvSpPr txBox="1"/>
              <p:nvPr/>
            </p:nvSpPr>
            <p:spPr bwMode="auto">
              <a:xfrm>
                <a:off x="6129274" y="2931922"/>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64" name="TextBox 31863">
                <a:extLst>
                  <a:ext uri="{FF2B5EF4-FFF2-40B4-BE49-F238E27FC236}">
                    <a16:creationId xmlns:a16="http://schemas.microsoft.com/office/drawing/2014/main" id="{53CCB937-AA02-AC20-708C-60C7173AF468}"/>
                  </a:ext>
                </a:extLst>
              </p:cNvPr>
              <p:cNvSpPr txBox="1"/>
              <p:nvPr/>
            </p:nvSpPr>
            <p:spPr bwMode="auto">
              <a:xfrm>
                <a:off x="6164199" y="3001772"/>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65" name="TextBox 31864">
                <a:extLst>
                  <a:ext uri="{FF2B5EF4-FFF2-40B4-BE49-F238E27FC236}">
                    <a16:creationId xmlns:a16="http://schemas.microsoft.com/office/drawing/2014/main" id="{FCE59BA1-A394-3C05-A86F-C13ADE266997}"/>
                  </a:ext>
                </a:extLst>
              </p:cNvPr>
              <p:cNvSpPr txBox="1"/>
              <p:nvPr/>
            </p:nvSpPr>
            <p:spPr bwMode="auto">
              <a:xfrm>
                <a:off x="6141974" y="293509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66" name="TextBox 31865">
                <a:extLst>
                  <a:ext uri="{FF2B5EF4-FFF2-40B4-BE49-F238E27FC236}">
                    <a16:creationId xmlns:a16="http://schemas.microsoft.com/office/drawing/2014/main" id="{06D380F7-710B-1637-5626-76B6E5CB1806}"/>
                  </a:ext>
                </a:extLst>
              </p:cNvPr>
              <p:cNvSpPr txBox="1"/>
              <p:nvPr/>
            </p:nvSpPr>
            <p:spPr bwMode="auto">
              <a:xfrm>
                <a:off x="6240399" y="300494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67" name="TextBox 31866">
                <a:extLst>
                  <a:ext uri="{FF2B5EF4-FFF2-40B4-BE49-F238E27FC236}">
                    <a16:creationId xmlns:a16="http://schemas.microsoft.com/office/drawing/2014/main" id="{A5F7D819-F88C-0F38-5001-2B098E78CA9C}"/>
                  </a:ext>
                </a:extLst>
              </p:cNvPr>
              <p:cNvSpPr txBox="1"/>
              <p:nvPr/>
            </p:nvSpPr>
            <p:spPr bwMode="auto">
              <a:xfrm>
                <a:off x="6291199" y="3008122"/>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68" name="TextBox 31867">
                <a:extLst>
                  <a:ext uri="{FF2B5EF4-FFF2-40B4-BE49-F238E27FC236}">
                    <a16:creationId xmlns:a16="http://schemas.microsoft.com/office/drawing/2014/main" id="{8736097C-A782-66EB-CBDD-1BF6E613E584}"/>
                  </a:ext>
                </a:extLst>
              </p:cNvPr>
              <p:cNvSpPr txBox="1"/>
              <p:nvPr/>
            </p:nvSpPr>
            <p:spPr bwMode="auto">
              <a:xfrm>
                <a:off x="6322949" y="301129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69" name="TextBox 31868">
                <a:extLst>
                  <a:ext uri="{FF2B5EF4-FFF2-40B4-BE49-F238E27FC236}">
                    <a16:creationId xmlns:a16="http://schemas.microsoft.com/office/drawing/2014/main" id="{F3EBEA4A-51FC-06A0-AD58-F2EEB3B66860}"/>
                  </a:ext>
                </a:extLst>
              </p:cNvPr>
              <p:cNvSpPr txBox="1"/>
              <p:nvPr/>
            </p:nvSpPr>
            <p:spPr bwMode="auto">
              <a:xfrm>
                <a:off x="6211824" y="300494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70" name="TextBox 31869">
                <a:extLst>
                  <a:ext uri="{FF2B5EF4-FFF2-40B4-BE49-F238E27FC236}">
                    <a16:creationId xmlns:a16="http://schemas.microsoft.com/office/drawing/2014/main" id="{0D93DB65-8142-9C8D-CE2D-3B6B67BEA6BB}"/>
                  </a:ext>
                </a:extLst>
              </p:cNvPr>
              <p:cNvSpPr txBox="1"/>
              <p:nvPr/>
            </p:nvSpPr>
            <p:spPr bwMode="auto">
              <a:xfrm>
                <a:off x="6338824" y="301129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71" name="TextBox 31870">
                <a:extLst>
                  <a:ext uri="{FF2B5EF4-FFF2-40B4-BE49-F238E27FC236}">
                    <a16:creationId xmlns:a16="http://schemas.microsoft.com/office/drawing/2014/main" id="{BFBF4BB3-AD44-8663-C7A7-C4CE172FEA78}"/>
                  </a:ext>
                </a:extLst>
              </p:cNvPr>
              <p:cNvSpPr txBox="1"/>
              <p:nvPr/>
            </p:nvSpPr>
            <p:spPr bwMode="auto">
              <a:xfrm>
                <a:off x="6357874" y="3008122"/>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grpSp>
      </p:grpSp>
      <p:grpSp>
        <p:nvGrpSpPr>
          <p:cNvPr id="31949" name="Group 31948">
            <a:extLst>
              <a:ext uri="{FF2B5EF4-FFF2-40B4-BE49-F238E27FC236}">
                <a16:creationId xmlns:a16="http://schemas.microsoft.com/office/drawing/2014/main" id="{68B0DF1F-EEAC-886D-E51F-CAEADCF97230}"/>
              </a:ext>
            </a:extLst>
          </p:cNvPr>
          <p:cNvGrpSpPr/>
          <p:nvPr/>
        </p:nvGrpSpPr>
        <p:grpSpPr>
          <a:xfrm>
            <a:off x="1374390" y="1682288"/>
            <a:ext cx="5449620" cy="2152156"/>
            <a:chOff x="1300669" y="1827950"/>
            <a:chExt cx="5449620" cy="2152156"/>
          </a:xfrm>
        </p:grpSpPr>
        <p:grpSp>
          <p:nvGrpSpPr>
            <p:cNvPr id="31948" name="Group 31947">
              <a:extLst>
                <a:ext uri="{FF2B5EF4-FFF2-40B4-BE49-F238E27FC236}">
                  <a16:creationId xmlns:a16="http://schemas.microsoft.com/office/drawing/2014/main" id="{6B89CBBA-882A-1A2B-CA36-51CAC656C994}"/>
                </a:ext>
              </a:extLst>
            </p:cNvPr>
            <p:cNvGrpSpPr/>
            <p:nvPr/>
          </p:nvGrpSpPr>
          <p:grpSpPr>
            <a:xfrm>
              <a:off x="1300669" y="1827950"/>
              <a:ext cx="5449620" cy="2152156"/>
              <a:chOff x="1300669" y="1827950"/>
              <a:chExt cx="5449620" cy="2152156"/>
            </a:xfrm>
          </p:grpSpPr>
          <p:sp>
            <p:nvSpPr>
              <p:cNvPr id="31872" name="TextBox 31871">
                <a:extLst>
                  <a:ext uri="{FF2B5EF4-FFF2-40B4-BE49-F238E27FC236}">
                    <a16:creationId xmlns:a16="http://schemas.microsoft.com/office/drawing/2014/main" id="{2540F1F4-4467-047D-DC56-94D37715BA3C}"/>
                  </a:ext>
                </a:extLst>
              </p:cNvPr>
              <p:cNvSpPr txBox="1"/>
              <p:nvPr/>
            </p:nvSpPr>
            <p:spPr bwMode="auto">
              <a:xfrm>
                <a:off x="1300669" y="182795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75" name="TextBox 31874">
                <a:extLst>
                  <a:ext uri="{FF2B5EF4-FFF2-40B4-BE49-F238E27FC236}">
                    <a16:creationId xmlns:a16="http://schemas.microsoft.com/office/drawing/2014/main" id="{15F9688D-C700-5E7E-5BFA-17E3D0F8DCA1}"/>
                  </a:ext>
                </a:extLst>
              </p:cNvPr>
              <p:cNvSpPr txBox="1"/>
              <p:nvPr/>
            </p:nvSpPr>
            <p:spPr bwMode="auto">
              <a:xfrm>
                <a:off x="1500694" y="188827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76" name="TextBox 31875">
                <a:extLst>
                  <a:ext uri="{FF2B5EF4-FFF2-40B4-BE49-F238E27FC236}">
                    <a16:creationId xmlns:a16="http://schemas.microsoft.com/office/drawing/2014/main" id="{83DC31EC-3BDF-4181-6D03-098AB1989A64}"/>
                  </a:ext>
                </a:extLst>
              </p:cNvPr>
              <p:cNvSpPr txBox="1"/>
              <p:nvPr/>
            </p:nvSpPr>
            <p:spPr bwMode="auto">
              <a:xfrm>
                <a:off x="1707069" y="193590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77" name="TextBox 31876">
                <a:extLst>
                  <a:ext uri="{FF2B5EF4-FFF2-40B4-BE49-F238E27FC236}">
                    <a16:creationId xmlns:a16="http://schemas.microsoft.com/office/drawing/2014/main" id="{E93321E7-E759-F51D-9AEE-73D2372DD64D}"/>
                  </a:ext>
                </a:extLst>
              </p:cNvPr>
              <p:cNvSpPr txBox="1"/>
              <p:nvPr/>
            </p:nvSpPr>
            <p:spPr bwMode="auto">
              <a:xfrm>
                <a:off x="1434019" y="184700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78" name="TextBox 31877">
                <a:extLst>
                  <a:ext uri="{FF2B5EF4-FFF2-40B4-BE49-F238E27FC236}">
                    <a16:creationId xmlns:a16="http://schemas.microsoft.com/office/drawing/2014/main" id="{B4579DFC-3F62-04B5-B3C9-A91C73A0BA5B}"/>
                  </a:ext>
                </a:extLst>
              </p:cNvPr>
              <p:cNvSpPr txBox="1"/>
              <p:nvPr/>
            </p:nvSpPr>
            <p:spPr bwMode="auto">
              <a:xfrm>
                <a:off x="1757869" y="198987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79" name="TextBox 31878">
                <a:extLst>
                  <a:ext uri="{FF2B5EF4-FFF2-40B4-BE49-F238E27FC236}">
                    <a16:creationId xmlns:a16="http://schemas.microsoft.com/office/drawing/2014/main" id="{AF857CA8-F3FB-0795-F05C-68C1B613692D}"/>
                  </a:ext>
                </a:extLst>
              </p:cNvPr>
              <p:cNvSpPr txBox="1"/>
              <p:nvPr/>
            </p:nvSpPr>
            <p:spPr bwMode="auto">
              <a:xfrm>
                <a:off x="1783269" y="202162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80" name="TextBox 31879">
                <a:extLst>
                  <a:ext uri="{FF2B5EF4-FFF2-40B4-BE49-F238E27FC236}">
                    <a16:creationId xmlns:a16="http://schemas.microsoft.com/office/drawing/2014/main" id="{56AE4109-2C6A-BCD6-F894-105903F2617D}"/>
                  </a:ext>
                </a:extLst>
              </p:cNvPr>
              <p:cNvSpPr txBox="1"/>
              <p:nvPr/>
            </p:nvSpPr>
            <p:spPr bwMode="auto">
              <a:xfrm>
                <a:off x="1808669" y="201845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81" name="TextBox 31880">
                <a:extLst>
                  <a:ext uri="{FF2B5EF4-FFF2-40B4-BE49-F238E27FC236}">
                    <a16:creationId xmlns:a16="http://schemas.microsoft.com/office/drawing/2014/main" id="{CCA4FAF9-0213-727C-9F1C-4E83260ECF2F}"/>
                  </a:ext>
                </a:extLst>
              </p:cNvPr>
              <p:cNvSpPr txBox="1"/>
              <p:nvPr/>
            </p:nvSpPr>
            <p:spPr bwMode="auto">
              <a:xfrm>
                <a:off x="1865819" y="203432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82" name="TextBox 31881">
                <a:extLst>
                  <a:ext uri="{FF2B5EF4-FFF2-40B4-BE49-F238E27FC236}">
                    <a16:creationId xmlns:a16="http://schemas.microsoft.com/office/drawing/2014/main" id="{6297122B-29EB-738D-8EA5-E374C04F5D7D}"/>
                  </a:ext>
                </a:extLst>
              </p:cNvPr>
              <p:cNvSpPr txBox="1"/>
              <p:nvPr/>
            </p:nvSpPr>
            <p:spPr bwMode="auto">
              <a:xfrm>
                <a:off x="1884869" y="205020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83" name="TextBox 31882">
                <a:extLst>
                  <a:ext uri="{FF2B5EF4-FFF2-40B4-BE49-F238E27FC236}">
                    <a16:creationId xmlns:a16="http://schemas.microsoft.com/office/drawing/2014/main" id="{53214E0F-494D-58DF-A574-62948D3EA71D}"/>
                  </a:ext>
                </a:extLst>
              </p:cNvPr>
              <p:cNvSpPr txBox="1"/>
              <p:nvPr/>
            </p:nvSpPr>
            <p:spPr bwMode="auto">
              <a:xfrm>
                <a:off x="1910269" y="206290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84" name="TextBox 31883">
                <a:extLst>
                  <a:ext uri="{FF2B5EF4-FFF2-40B4-BE49-F238E27FC236}">
                    <a16:creationId xmlns:a16="http://schemas.microsoft.com/office/drawing/2014/main" id="{A7D38CF7-05DC-0092-7481-C4455E542C6E}"/>
                  </a:ext>
                </a:extLst>
              </p:cNvPr>
              <p:cNvSpPr txBox="1"/>
              <p:nvPr/>
            </p:nvSpPr>
            <p:spPr bwMode="auto">
              <a:xfrm>
                <a:off x="1948369" y="211052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85" name="TextBox 31884">
                <a:extLst>
                  <a:ext uri="{FF2B5EF4-FFF2-40B4-BE49-F238E27FC236}">
                    <a16:creationId xmlns:a16="http://schemas.microsoft.com/office/drawing/2014/main" id="{1B7AF89E-4956-5BA8-0B46-E92297C9565C}"/>
                  </a:ext>
                </a:extLst>
              </p:cNvPr>
              <p:cNvSpPr txBox="1"/>
              <p:nvPr/>
            </p:nvSpPr>
            <p:spPr bwMode="auto">
              <a:xfrm>
                <a:off x="2043619" y="211052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86" name="TextBox 31885">
                <a:extLst>
                  <a:ext uri="{FF2B5EF4-FFF2-40B4-BE49-F238E27FC236}">
                    <a16:creationId xmlns:a16="http://schemas.microsoft.com/office/drawing/2014/main" id="{71776F14-A8A5-A45E-8893-ECB1ECAA669A}"/>
                  </a:ext>
                </a:extLst>
              </p:cNvPr>
              <p:cNvSpPr txBox="1"/>
              <p:nvPr/>
            </p:nvSpPr>
            <p:spPr bwMode="auto">
              <a:xfrm>
                <a:off x="2015044" y="210735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87" name="TextBox 31886">
                <a:extLst>
                  <a:ext uri="{FF2B5EF4-FFF2-40B4-BE49-F238E27FC236}">
                    <a16:creationId xmlns:a16="http://schemas.microsoft.com/office/drawing/2014/main" id="{FB4E771B-C3E9-B028-E62F-42BBD4DA39B3}"/>
                  </a:ext>
                </a:extLst>
              </p:cNvPr>
              <p:cNvSpPr txBox="1"/>
              <p:nvPr/>
            </p:nvSpPr>
            <p:spPr bwMode="auto">
              <a:xfrm>
                <a:off x="2075369" y="215815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88" name="TextBox 31887">
                <a:extLst>
                  <a:ext uri="{FF2B5EF4-FFF2-40B4-BE49-F238E27FC236}">
                    <a16:creationId xmlns:a16="http://schemas.microsoft.com/office/drawing/2014/main" id="{6B5496B0-AF1D-4362-E53F-7F32CFAD9205}"/>
                  </a:ext>
                </a:extLst>
              </p:cNvPr>
              <p:cNvSpPr txBox="1"/>
              <p:nvPr/>
            </p:nvSpPr>
            <p:spPr bwMode="auto">
              <a:xfrm>
                <a:off x="2107119" y="218672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89" name="TextBox 31888">
                <a:extLst>
                  <a:ext uri="{FF2B5EF4-FFF2-40B4-BE49-F238E27FC236}">
                    <a16:creationId xmlns:a16="http://schemas.microsoft.com/office/drawing/2014/main" id="{A6B00161-6153-FCBD-0F4D-A5294FFAE71A}"/>
                  </a:ext>
                </a:extLst>
              </p:cNvPr>
              <p:cNvSpPr txBox="1"/>
              <p:nvPr/>
            </p:nvSpPr>
            <p:spPr bwMode="auto">
              <a:xfrm>
                <a:off x="2122994" y="222482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90" name="TextBox 31889">
                <a:extLst>
                  <a:ext uri="{FF2B5EF4-FFF2-40B4-BE49-F238E27FC236}">
                    <a16:creationId xmlns:a16="http://schemas.microsoft.com/office/drawing/2014/main" id="{A81C2C5F-1A3C-268C-A32D-ACBE1115ACB1}"/>
                  </a:ext>
                </a:extLst>
              </p:cNvPr>
              <p:cNvSpPr txBox="1"/>
              <p:nvPr/>
            </p:nvSpPr>
            <p:spPr bwMode="auto">
              <a:xfrm>
                <a:off x="2348419" y="2453425"/>
                <a:ext cx="196596" cy="323165"/>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91" name="TextBox 31890">
                <a:extLst>
                  <a:ext uri="{FF2B5EF4-FFF2-40B4-BE49-F238E27FC236}">
                    <a16:creationId xmlns:a16="http://schemas.microsoft.com/office/drawing/2014/main" id="{9E4EE281-F06D-D122-E5FE-47A07260488D}"/>
                  </a:ext>
                </a:extLst>
              </p:cNvPr>
              <p:cNvSpPr txBox="1"/>
              <p:nvPr/>
            </p:nvSpPr>
            <p:spPr bwMode="auto">
              <a:xfrm>
                <a:off x="2119819" y="219307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92" name="TextBox 31891">
                <a:extLst>
                  <a:ext uri="{FF2B5EF4-FFF2-40B4-BE49-F238E27FC236}">
                    <a16:creationId xmlns:a16="http://schemas.microsoft.com/office/drawing/2014/main" id="{DF448FDB-AB3D-C00A-6E54-5520B10F9265}"/>
                  </a:ext>
                </a:extLst>
              </p:cNvPr>
              <p:cNvSpPr txBox="1"/>
              <p:nvPr/>
            </p:nvSpPr>
            <p:spPr bwMode="auto">
              <a:xfrm>
                <a:off x="2443669" y="245342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93" name="TextBox 31892">
                <a:extLst>
                  <a:ext uri="{FF2B5EF4-FFF2-40B4-BE49-F238E27FC236}">
                    <a16:creationId xmlns:a16="http://schemas.microsoft.com/office/drawing/2014/main" id="{AFD3C6E2-E790-106D-2BE0-7ED438BFEB43}"/>
                  </a:ext>
                </a:extLst>
              </p:cNvPr>
              <p:cNvSpPr txBox="1"/>
              <p:nvPr/>
            </p:nvSpPr>
            <p:spPr bwMode="auto">
              <a:xfrm>
                <a:off x="2523044" y="251692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94" name="TextBox 31893">
                <a:extLst>
                  <a:ext uri="{FF2B5EF4-FFF2-40B4-BE49-F238E27FC236}">
                    <a16:creationId xmlns:a16="http://schemas.microsoft.com/office/drawing/2014/main" id="{48764F4D-E20B-AA6F-C67F-5B1101B75D37}"/>
                  </a:ext>
                </a:extLst>
              </p:cNvPr>
              <p:cNvSpPr txBox="1"/>
              <p:nvPr/>
            </p:nvSpPr>
            <p:spPr bwMode="auto">
              <a:xfrm>
                <a:off x="2580194" y="255820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95" name="TextBox 31894">
                <a:extLst>
                  <a:ext uri="{FF2B5EF4-FFF2-40B4-BE49-F238E27FC236}">
                    <a16:creationId xmlns:a16="http://schemas.microsoft.com/office/drawing/2014/main" id="{303533F2-6F65-9318-944A-ACD2B00C4B6F}"/>
                  </a:ext>
                </a:extLst>
              </p:cNvPr>
              <p:cNvSpPr txBox="1"/>
              <p:nvPr/>
            </p:nvSpPr>
            <p:spPr bwMode="auto">
              <a:xfrm>
                <a:off x="2376994" y="245660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96" name="TextBox 31895">
                <a:extLst>
                  <a:ext uri="{FF2B5EF4-FFF2-40B4-BE49-F238E27FC236}">
                    <a16:creationId xmlns:a16="http://schemas.microsoft.com/office/drawing/2014/main" id="{6653F2C3-1989-6FF2-B4A8-0403F7AD5F62}"/>
                  </a:ext>
                </a:extLst>
              </p:cNvPr>
              <p:cNvSpPr txBox="1"/>
              <p:nvPr/>
            </p:nvSpPr>
            <p:spPr bwMode="auto">
              <a:xfrm>
                <a:off x="2675444" y="261217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97" name="TextBox 31896">
                <a:extLst>
                  <a:ext uri="{FF2B5EF4-FFF2-40B4-BE49-F238E27FC236}">
                    <a16:creationId xmlns:a16="http://schemas.microsoft.com/office/drawing/2014/main" id="{5D4B6AD9-80CC-2E9A-E8C4-DEE85B5099CA}"/>
                  </a:ext>
                </a:extLst>
              </p:cNvPr>
              <p:cNvSpPr txBox="1"/>
              <p:nvPr/>
            </p:nvSpPr>
            <p:spPr bwMode="auto">
              <a:xfrm>
                <a:off x="2745294" y="265662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grpSp>
            <p:nvGrpSpPr>
              <p:cNvPr id="31947" name="Group 31946">
                <a:extLst>
                  <a:ext uri="{FF2B5EF4-FFF2-40B4-BE49-F238E27FC236}">
                    <a16:creationId xmlns:a16="http://schemas.microsoft.com/office/drawing/2014/main" id="{8B0AE2E4-9A8B-9C2E-5A4A-6FE53664622A}"/>
                  </a:ext>
                </a:extLst>
              </p:cNvPr>
              <p:cNvGrpSpPr/>
              <p:nvPr/>
            </p:nvGrpSpPr>
            <p:grpSpPr>
              <a:xfrm>
                <a:off x="3008819" y="2859825"/>
                <a:ext cx="3741470" cy="1120281"/>
                <a:chOff x="3008819" y="2859825"/>
                <a:chExt cx="3741470" cy="1120281"/>
              </a:xfrm>
            </p:grpSpPr>
            <p:sp>
              <p:nvSpPr>
                <p:cNvPr id="31898" name="TextBox 31897">
                  <a:extLst>
                    <a:ext uri="{FF2B5EF4-FFF2-40B4-BE49-F238E27FC236}">
                      <a16:creationId xmlns:a16="http://schemas.microsoft.com/office/drawing/2014/main" id="{2FB529B4-C214-04E5-5503-D9E431E4C6F9}"/>
                    </a:ext>
                  </a:extLst>
                </p:cNvPr>
                <p:cNvSpPr txBox="1"/>
                <p:nvPr/>
              </p:nvSpPr>
              <p:spPr bwMode="auto">
                <a:xfrm>
                  <a:off x="3008819" y="285982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99" name="TextBox 31898">
                  <a:extLst>
                    <a:ext uri="{FF2B5EF4-FFF2-40B4-BE49-F238E27FC236}">
                      <a16:creationId xmlns:a16="http://schemas.microsoft.com/office/drawing/2014/main" id="{8C6E93D6-8283-16F0-BDC5-D50B86C5B5C3}"/>
                    </a:ext>
                  </a:extLst>
                </p:cNvPr>
                <p:cNvSpPr txBox="1"/>
                <p:nvPr/>
              </p:nvSpPr>
              <p:spPr bwMode="auto">
                <a:xfrm>
                  <a:off x="3037394" y="285982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00" name="TextBox 31899">
                  <a:extLst>
                    <a:ext uri="{FF2B5EF4-FFF2-40B4-BE49-F238E27FC236}">
                      <a16:creationId xmlns:a16="http://schemas.microsoft.com/office/drawing/2014/main" id="{CBAA36BD-5DC6-41E4-BC96-8C09A472B30C}"/>
                    </a:ext>
                  </a:extLst>
                </p:cNvPr>
                <p:cNvSpPr txBox="1"/>
                <p:nvPr/>
              </p:nvSpPr>
              <p:spPr bwMode="auto">
                <a:xfrm>
                  <a:off x="3297080" y="304484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01" name="TextBox 31900">
                  <a:extLst>
                    <a:ext uri="{FF2B5EF4-FFF2-40B4-BE49-F238E27FC236}">
                      <a16:creationId xmlns:a16="http://schemas.microsoft.com/office/drawing/2014/main" id="{595E0CAD-56F3-3CD4-6340-4A76B8C30064}"/>
                    </a:ext>
                  </a:extLst>
                </p:cNvPr>
                <p:cNvSpPr txBox="1"/>
                <p:nvPr/>
              </p:nvSpPr>
              <p:spPr bwMode="auto">
                <a:xfrm>
                  <a:off x="3456975" y="3077324"/>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02" name="TextBox 31901">
                  <a:extLst>
                    <a:ext uri="{FF2B5EF4-FFF2-40B4-BE49-F238E27FC236}">
                      <a16:creationId xmlns:a16="http://schemas.microsoft.com/office/drawing/2014/main" id="{5CE44F39-DF2D-B68C-68CA-F798E19FD508}"/>
                    </a:ext>
                  </a:extLst>
                </p:cNvPr>
                <p:cNvSpPr txBox="1"/>
                <p:nvPr/>
              </p:nvSpPr>
              <p:spPr bwMode="auto">
                <a:xfrm>
                  <a:off x="3523182" y="308357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03" name="TextBox 31902">
                  <a:extLst>
                    <a:ext uri="{FF2B5EF4-FFF2-40B4-BE49-F238E27FC236}">
                      <a16:creationId xmlns:a16="http://schemas.microsoft.com/office/drawing/2014/main" id="{2A1AFD0C-0AD8-063D-D0AB-C81280068521}"/>
                    </a:ext>
                  </a:extLst>
                </p:cNvPr>
                <p:cNvSpPr txBox="1"/>
                <p:nvPr/>
              </p:nvSpPr>
              <p:spPr bwMode="auto">
                <a:xfrm>
                  <a:off x="3593135" y="3086068"/>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04" name="TextBox 31903">
                  <a:extLst>
                    <a:ext uri="{FF2B5EF4-FFF2-40B4-BE49-F238E27FC236}">
                      <a16:creationId xmlns:a16="http://schemas.microsoft.com/office/drawing/2014/main" id="{B2029089-B0AB-278F-E462-889DD1BA4736}"/>
                    </a:ext>
                  </a:extLst>
                </p:cNvPr>
                <p:cNvSpPr txBox="1"/>
                <p:nvPr/>
              </p:nvSpPr>
              <p:spPr bwMode="auto">
                <a:xfrm>
                  <a:off x="3741788" y="3107304"/>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05" name="TextBox 31904">
                  <a:extLst>
                    <a:ext uri="{FF2B5EF4-FFF2-40B4-BE49-F238E27FC236}">
                      <a16:creationId xmlns:a16="http://schemas.microsoft.com/office/drawing/2014/main" id="{C6D2AF65-7074-1840-F3A8-BBBCAAD31115}"/>
                    </a:ext>
                  </a:extLst>
                </p:cNvPr>
                <p:cNvSpPr txBox="1"/>
                <p:nvPr/>
              </p:nvSpPr>
              <p:spPr bwMode="auto">
                <a:xfrm>
                  <a:off x="3837975" y="3139782"/>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06" name="TextBox 31905">
                  <a:extLst>
                    <a:ext uri="{FF2B5EF4-FFF2-40B4-BE49-F238E27FC236}">
                      <a16:creationId xmlns:a16="http://schemas.microsoft.com/office/drawing/2014/main" id="{CADD0E91-C3FB-157B-6F13-887901605992}"/>
                    </a:ext>
                  </a:extLst>
                </p:cNvPr>
                <p:cNvSpPr txBox="1"/>
                <p:nvPr/>
              </p:nvSpPr>
              <p:spPr bwMode="auto">
                <a:xfrm>
                  <a:off x="3926667" y="3134786"/>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07" name="TextBox 31906">
                  <a:extLst>
                    <a:ext uri="{FF2B5EF4-FFF2-40B4-BE49-F238E27FC236}">
                      <a16:creationId xmlns:a16="http://schemas.microsoft.com/office/drawing/2014/main" id="{6816FFEA-8B6A-2822-50E1-5D2AF2928393}"/>
                    </a:ext>
                  </a:extLst>
                </p:cNvPr>
                <p:cNvSpPr txBox="1"/>
                <p:nvPr/>
              </p:nvSpPr>
              <p:spPr bwMode="auto">
                <a:xfrm>
                  <a:off x="3966641" y="3171012"/>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08" name="TextBox 31907">
                  <a:extLst>
                    <a:ext uri="{FF2B5EF4-FFF2-40B4-BE49-F238E27FC236}">
                      <a16:creationId xmlns:a16="http://schemas.microsoft.com/office/drawing/2014/main" id="{97207583-078A-84A9-04BF-C44CCF933893}"/>
                    </a:ext>
                  </a:extLst>
                </p:cNvPr>
                <p:cNvSpPr txBox="1"/>
                <p:nvPr/>
              </p:nvSpPr>
              <p:spPr bwMode="auto">
                <a:xfrm>
                  <a:off x="4302671" y="325595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09" name="TextBox 31908">
                  <a:extLst>
                    <a:ext uri="{FF2B5EF4-FFF2-40B4-BE49-F238E27FC236}">
                      <a16:creationId xmlns:a16="http://schemas.microsoft.com/office/drawing/2014/main" id="{2A74D5E9-237E-AC13-38EA-AC37165D1953}"/>
                    </a:ext>
                  </a:extLst>
                </p:cNvPr>
                <p:cNvSpPr txBox="1"/>
                <p:nvPr/>
              </p:nvSpPr>
              <p:spPr bwMode="auto">
                <a:xfrm>
                  <a:off x="4327654" y="325470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10" name="TextBox 31909">
                  <a:extLst>
                    <a:ext uri="{FF2B5EF4-FFF2-40B4-BE49-F238E27FC236}">
                      <a16:creationId xmlns:a16="http://schemas.microsoft.com/office/drawing/2014/main" id="{95A5CF08-0372-197B-45AE-E806F5579E2B}"/>
                    </a:ext>
                  </a:extLst>
                </p:cNvPr>
                <p:cNvSpPr txBox="1"/>
                <p:nvPr/>
              </p:nvSpPr>
              <p:spPr bwMode="auto">
                <a:xfrm>
                  <a:off x="4382618" y="3290933"/>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11" name="TextBox 31910">
                  <a:extLst>
                    <a:ext uri="{FF2B5EF4-FFF2-40B4-BE49-F238E27FC236}">
                      <a16:creationId xmlns:a16="http://schemas.microsoft.com/office/drawing/2014/main" id="{5866DF24-A454-FDDC-A32B-0BFFFB37CFBC}"/>
                    </a:ext>
                  </a:extLst>
                </p:cNvPr>
                <p:cNvSpPr txBox="1"/>
                <p:nvPr/>
              </p:nvSpPr>
              <p:spPr bwMode="auto">
                <a:xfrm>
                  <a:off x="4557503" y="3297179"/>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12" name="TextBox 31911">
                  <a:extLst>
                    <a:ext uri="{FF2B5EF4-FFF2-40B4-BE49-F238E27FC236}">
                      <a16:creationId xmlns:a16="http://schemas.microsoft.com/office/drawing/2014/main" id="{136F72E1-574E-6132-5B5B-C7560F3B11BB}"/>
                    </a:ext>
                  </a:extLst>
                </p:cNvPr>
                <p:cNvSpPr txBox="1"/>
                <p:nvPr/>
              </p:nvSpPr>
              <p:spPr bwMode="auto">
                <a:xfrm>
                  <a:off x="4616215" y="3292182"/>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13" name="TextBox 31912">
                  <a:extLst>
                    <a:ext uri="{FF2B5EF4-FFF2-40B4-BE49-F238E27FC236}">
                      <a16:creationId xmlns:a16="http://schemas.microsoft.com/office/drawing/2014/main" id="{0A0D9BF9-468F-E4F3-DF35-2E7515755EB2}"/>
                    </a:ext>
                  </a:extLst>
                </p:cNvPr>
                <p:cNvSpPr txBox="1"/>
                <p:nvPr/>
              </p:nvSpPr>
              <p:spPr bwMode="auto">
                <a:xfrm>
                  <a:off x="5653034" y="3519534"/>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14" name="TextBox 31913">
                  <a:extLst>
                    <a:ext uri="{FF2B5EF4-FFF2-40B4-BE49-F238E27FC236}">
                      <a16:creationId xmlns:a16="http://schemas.microsoft.com/office/drawing/2014/main" id="{C58D9AE1-77D3-3DF6-ADD8-D4760A6C23D5}"/>
                    </a:ext>
                  </a:extLst>
                </p:cNvPr>
                <p:cNvSpPr txBox="1"/>
                <p:nvPr/>
              </p:nvSpPr>
              <p:spPr bwMode="auto">
                <a:xfrm>
                  <a:off x="4738635" y="333215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15" name="TextBox 31914">
                  <a:extLst>
                    <a:ext uri="{FF2B5EF4-FFF2-40B4-BE49-F238E27FC236}">
                      <a16:creationId xmlns:a16="http://schemas.microsoft.com/office/drawing/2014/main" id="{256D8358-C103-2309-25E7-84BAB244E996}"/>
                    </a:ext>
                  </a:extLst>
                </p:cNvPr>
                <p:cNvSpPr txBox="1"/>
                <p:nvPr/>
              </p:nvSpPr>
              <p:spPr bwMode="auto">
                <a:xfrm>
                  <a:off x="4928510" y="3390868"/>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16" name="TextBox 31915">
                  <a:extLst>
                    <a:ext uri="{FF2B5EF4-FFF2-40B4-BE49-F238E27FC236}">
                      <a16:creationId xmlns:a16="http://schemas.microsoft.com/office/drawing/2014/main" id="{0D449E12-C276-B6BD-9DF7-097A8991452F}"/>
                    </a:ext>
                  </a:extLst>
                </p:cNvPr>
                <p:cNvSpPr txBox="1"/>
                <p:nvPr/>
              </p:nvSpPr>
              <p:spPr bwMode="auto">
                <a:xfrm>
                  <a:off x="5197084" y="3494549"/>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18" name="TextBox 31917">
                  <a:extLst>
                    <a:ext uri="{FF2B5EF4-FFF2-40B4-BE49-F238E27FC236}">
                      <a16:creationId xmlns:a16="http://schemas.microsoft.com/office/drawing/2014/main" id="{D682F73A-9287-7803-F5E0-C33D474E0D31}"/>
                    </a:ext>
                  </a:extLst>
                </p:cNvPr>
                <p:cNvSpPr txBox="1"/>
                <p:nvPr/>
              </p:nvSpPr>
              <p:spPr bwMode="auto">
                <a:xfrm>
                  <a:off x="5678018" y="351828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19" name="TextBox 31918">
                  <a:extLst>
                    <a:ext uri="{FF2B5EF4-FFF2-40B4-BE49-F238E27FC236}">
                      <a16:creationId xmlns:a16="http://schemas.microsoft.com/office/drawing/2014/main" id="{9DE26FA6-F696-0665-DCE2-0EDB5EC87A5C}"/>
                    </a:ext>
                  </a:extLst>
                </p:cNvPr>
                <p:cNvSpPr txBox="1"/>
                <p:nvPr/>
              </p:nvSpPr>
              <p:spPr bwMode="auto">
                <a:xfrm>
                  <a:off x="5706749" y="3520783"/>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20" name="TextBox 31919">
                  <a:extLst>
                    <a:ext uri="{FF2B5EF4-FFF2-40B4-BE49-F238E27FC236}">
                      <a16:creationId xmlns:a16="http://schemas.microsoft.com/office/drawing/2014/main" id="{0886ABE3-0B80-5225-6B65-78A2EE198B97}"/>
                    </a:ext>
                  </a:extLst>
                </p:cNvPr>
                <p:cNvSpPr txBox="1"/>
                <p:nvPr/>
              </p:nvSpPr>
              <p:spPr bwMode="auto">
                <a:xfrm>
                  <a:off x="5720490" y="3545766"/>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21" name="TextBox 31920">
                  <a:extLst>
                    <a:ext uri="{FF2B5EF4-FFF2-40B4-BE49-F238E27FC236}">
                      <a16:creationId xmlns:a16="http://schemas.microsoft.com/office/drawing/2014/main" id="{7D736326-C44E-9A1E-9B15-46ED59259164}"/>
                    </a:ext>
                  </a:extLst>
                </p:cNvPr>
                <p:cNvSpPr txBox="1"/>
                <p:nvPr/>
              </p:nvSpPr>
              <p:spPr bwMode="auto">
                <a:xfrm>
                  <a:off x="5790444" y="354077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22" name="TextBox 31921">
                  <a:extLst>
                    <a:ext uri="{FF2B5EF4-FFF2-40B4-BE49-F238E27FC236}">
                      <a16:creationId xmlns:a16="http://schemas.microsoft.com/office/drawing/2014/main" id="{3AB07095-ED56-52CF-FC25-C5EAAD1E89D4}"/>
                    </a:ext>
                  </a:extLst>
                </p:cNvPr>
                <p:cNvSpPr txBox="1"/>
                <p:nvPr/>
              </p:nvSpPr>
              <p:spPr bwMode="auto">
                <a:xfrm>
                  <a:off x="5737978" y="354451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23" name="TextBox 31922">
                  <a:extLst>
                    <a:ext uri="{FF2B5EF4-FFF2-40B4-BE49-F238E27FC236}">
                      <a16:creationId xmlns:a16="http://schemas.microsoft.com/office/drawing/2014/main" id="{C55DAB4B-6BA0-FDC0-F3E0-3004F11D1CD1}"/>
                    </a:ext>
                  </a:extLst>
                </p:cNvPr>
                <p:cNvSpPr txBox="1"/>
                <p:nvPr/>
              </p:nvSpPr>
              <p:spPr bwMode="auto">
                <a:xfrm>
                  <a:off x="5759215" y="354326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24" name="TextBox 31923">
                  <a:extLst>
                    <a:ext uri="{FF2B5EF4-FFF2-40B4-BE49-F238E27FC236}">
                      <a16:creationId xmlns:a16="http://schemas.microsoft.com/office/drawing/2014/main" id="{DF7983F1-652B-66FD-27B0-1AB71E1937C9}"/>
                    </a:ext>
                  </a:extLst>
                </p:cNvPr>
                <p:cNvSpPr txBox="1"/>
                <p:nvPr/>
              </p:nvSpPr>
              <p:spPr bwMode="auto">
                <a:xfrm>
                  <a:off x="5806683" y="3575746"/>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25" name="TextBox 31924">
                  <a:extLst>
                    <a:ext uri="{FF2B5EF4-FFF2-40B4-BE49-F238E27FC236}">
                      <a16:creationId xmlns:a16="http://schemas.microsoft.com/office/drawing/2014/main" id="{B6FA58CB-E796-1F32-C505-873E2540965F}"/>
                    </a:ext>
                  </a:extLst>
                </p:cNvPr>
                <p:cNvSpPr txBox="1"/>
                <p:nvPr/>
              </p:nvSpPr>
              <p:spPr bwMode="auto">
                <a:xfrm>
                  <a:off x="5854152" y="360073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26" name="TextBox 31925">
                  <a:extLst>
                    <a:ext uri="{FF2B5EF4-FFF2-40B4-BE49-F238E27FC236}">
                      <a16:creationId xmlns:a16="http://schemas.microsoft.com/office/drawing/2014/main" id="{83AAC12F-DD66-68D8-F499-EAFEB41513B2}"/>
                    </a:ext>
                  </a:extLst>
                </p:cNvPr>
                <p:cNvSpPr txBox="1"/>
                <p:nvPr/>
              </p:nvSpPr>
              <p:spPr bwMode="auto">
                <a:xfrm>
                  <a:off x="6553693" y="3648198"/>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27" name="TextBox 31926">
                  <a:extLst>
                    <a:ext uri="{FF2B5EF4-FFF2-40B4-BE49-F238E27FC236}">
                      <a16:creationId xmlns:a16="http://schemas.microsoft.com/office/drawing/2014/main" id="{C178B2B3-0EC3-52FC-63F5-9ADA829DB8ED}"/>
                    </a:ext>
                  </a:extLst>
                </p:cNvPr>
                <p:cNvSpPr txBox="1"/>
                <p:nvPr/>
              </p:nvSpPr>
              <p:spPr bwMode="auto">
                <a:xfrm>
                  <a:off x="5934099" y="3601978"/>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28" name="TextBox 31927">
                  <a:extLst>
                    <a:ext uri="{FF2B5EF4-FFF2-40B4-BE49-F238E27FC236}">
                      <a16:creationId xmlns:a16="http://schemas.microsoft.com/office/drawing/2014/main" id="{B06736EC-BBF1-3E6E-B993-DE99EC8278BB}"/>
                    </a:ext>
                  </a:extLst>
                </p:cNvPr>
                <p:cNvSpPr txBox="1"/>
                <p:nvPr/>
              </p:nvSpPr>
              <p:spPr bwMode="auto">
                <a:xfrm>
                  <a:off x="5955335" y="3600729"/>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29" name="TextBox 31928">
                  <a:extLst>
                    <a:ext uri="{FF2B5EF4-FFF2-40B4-BE49-F238E27FC236}">
                      <a16:creationId xmlns:a16="http://schemas.microsoft.com/office/drawing/2014/main" id="{0CC4C9A7-6A47-7B24-766A-504A3833DE90}"/>
                    </a:ext>
                  </a:extLst>
                </p:cNvPr>
                <p:cNvSpPr txBox="1"/>
                <p:nvPr/>
              </p:nvSpPr>
              <p:spPr bwMode="auto">
                <a:xfrm>
                  <a:off x="5987814" y="360322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30" name="TextBox 31929">
                  <a:extLst>
                    <a:ext uri="{FF2B5EF4-FFF2-40B4-BE49-F238E27FC236}">
                      <a16:creationId xmlns:a16="http://schemas.microsoft.com/office/drawing/2014/main" id="{AF6CAA23-D159-47D0-06C8-A83FA3FD6F46}"/>
                    </a:ext>
                  </a:extLst>
                </p:cNvPr>
                <p:cNvSpPr txBox="1"/>
                <p:nvPr/>
              </p:nvSpPr>
              <p:spPr bwMode="auto">
                <a:xfrm>
                  <a:off x="6009049" y="3601978"/>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31" name="TextBox 31930">
                  <a:extLst>
                    <a:ext uri="{FF2B5EF4-FFF2-40B4-BE49-F238E27FC236}">
                      <a16:creationId xmlns:a16="http://schemas.microsoft.com/office/drawing/2014/main" id="{6D603904-D2EC-6EB2-883E-89ED1138F799}"/>
                    </a:ext>
                  </a:extLst>
                </p:cNvPr>
                <p:cNvSpPr txBox="1"/>
                <p:nvPr/>
              </p:nvSpPr>
              <p:spPr bwMode="auto">
                <a:xfrm>
                  <a:off x="5971574" y="360197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32" name="TextBox 31931">
                  <a:extLst>
                    <a:ext uri="{FF2B5EF4-FFF2-40B4-BE49-F238E27FC236}">
                      <a16:creationId xmlns:a16="http://schemas.microsoft.com/office/drawing/2014/main" id="{DB6619E4-3A1C-4FDC-0A1D-746AFEB1E13C}"/>
                    </a:ext>
                  </a:extLst>
                </p:cNvPr>
                <p:cNvSpPr txBox="1"/>
                <p:nvPr/>
              </p:nvSpPr>
              <p:spPr bwMode="auto">
                <a:xfrm>
                  <a:off x="6060266" y="364944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33" name="TextBox 31932">
                  <a:extLst>
                    <a:ext uri="{FF2B5EF4-FFF2-40B4-BE49-F238E27FC236}">
                      <a16:creationId xmlns:a16="http://schemas.microsoft.com/office/drawing/2014/main" id="{C5AA9709-B9D0-FE92-6177-9E69210DC6A1}"/>
                    </a:ext>
                  </a:extLst>
                </p:cNvPr>
                <p:cNvSpPr txBox="1"/>
                <p:nvPr/>
              </p:nvSpPr>
              <p:spPr bwMode="auto">
                <a:xfrm>
                  <a:off x="6088997" y="3655691"/>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34" name="TextBox 31933">
                  <a:extLst>
                    <a:ext uri="{FF2B5EF4-FFF2-40B4-BE49-F238E27FC236}">
                      <a16:creationId xmlns:a16="http://schemas.microsoft.com/office/drawing/2014/main" id="{B1EE5A1C-47D3-3C62-E65B-64356DC61463}"/>
                    </a:ext>
                  </a:extLst>
                </p:cNvPr>
                <p:cNvSpPr txBox="1"/>
                <p:nvPr/>
              </p:nvSpPr>
              <p:spPr bwMode="auto">
                <a:xfrm>
                  <a:off x="6031535" y="3654443"/>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35" name="TextBox 31934">
                  <a:extLst>
                    <a:ext uri="{FF2B5EF4-FFF2-40B4-BE49-F238E27FC236}">
                      <a16:creationId xmlns:a16="http://schemas.microsoft.com/office/drawing/2014/main" id="{38324574-287A-222E-10D9-37C88BC29900}"/>
                    </a:ext>
                  </a:extLst>
                </p:cNvPr>
                <p:cNvSpPr txBox="1"/>
                <p:nvPr/>
              </p:nvSpPr>
              <p:spPr bwMode="auto">
                <a:xfrm>
                  <a:off x="6121476" y="365069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36" name="TextBox 31935">
                  <a:extLst>
                    <a:ext uri="{FF2B5EF4-FFF2-40B4-BE49-F238E27FC236}">
                      <a16:creationId xmlns:a16="http://schemas.microsoft.com/office/drawing/2014/main" id="{9C5C0051-DDD6-D0F6-1C24-04838B9BF763}"/>
                    </a:ext>
                  </a:extLst>
                </p:cNvPr>
                <p:cNvSpPr txBox="1"/>
                <p:nvPr/>
              </p:nvSpPr>
              <p:spPr bwMode="auto">
                <a:xfrm>
                  <a:off x="6509971" y="364944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37" name="TextBox 31936">
                  <a:extLst>
                    <a:ext uri="{FF2B5EF4-FFF2-40B4-BE49-F238E27FC236}">
                      <a16:creationId xmlns:a16="http://schemas.microsoft.com/office/drawing/2014/main" id="{3475B785-1B01-85AC-AEBD-2D93BE96F527}"/>
                    </a:ext>
                  </a:extLst>
                </p:cNvPr>
                <p:cNvSpPr txBox="1"/>
                <p:nvPr/>
              </p:nvSpPr>
              <p:spPr bwMode="auto">
                <a:xfrm>
                  <a:off x="6441266" y="3651944"/>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38" name="TextBox 31937">
                  <a:extLst>
                    <a:ext uri="{FF2B5EF4-FFF2-40B4-BE49-F238E27FC236}">
                      <a16:creationId xmlns:a16="http://schemas.microsoft.com/office/drawing/2014/main" id="{01E11A31-8B09-192E-CDF2-A67AF021B89A}"/>
                    </a:ext>
                  </a:extLst>
                </p:cNvPr>
                <p:cNvSpPr txBox="1"/>
                <p:nvPr/>
              </p:nvSpPr>
              <p:spPr bwMode="auto">
                <a:xfrm>
                  <a:off x="6398794" y="364694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39" name="TextBox 31938">
                  <a:extLst>
                    <a:ext uri="{FF2B5EF4-FFF2-40B4-BE49-F238E27FC236}">
                      <a16:creationId xmlns:a16="http://schemas.microsoft.com/office/drawing/2014/main" id="{C94742F0-3051-26A1-C49F-63526733DFB0}"/>
                    </a:ext>
                  </a:extLst>
                </p:cNvPr>
                <p:cNvSpPr txBox="1"/>
                <p:nvPr/>
              </p:nvSpPr>
              <p:spPr bwMode="auto">
                <a:xfrm>
                  <a:off x="6531207" y="364819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40" name="TextBox 31939">
                  <a:extLst>
                    <a:ext uri="{FF2B5EF4-FFF2-40B4-BE49-F238E27FC236}">
                      <a16:creationId xmlns:a16="http://schemas.microsoft.com/office/drawing/2014/main" id="{A73C5226-4BB5-9D55-10A9-EAC3EA53449D}"/>
                    </a:ext>
                  </a:extLst>
                </p:cNvPr>
                <p:cNvSpPr txBox="1"/>
                <p:nvPr/>
              </p:nvSpPr>
              <p:spPr bwMode="auto">
                <a:xfrm>
                  <a:off x="6138964" y="3656941"/>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41" name="TextBox 31940">
                  <a:extLst>
                    <a:ext uri="{FF2B5EF4-FFF2-40B4-BE49-F238E27FC236}">
                      <a16:creationId xmlns:a16="http://schemas.microsoft.com/office/drawing/2014/main" id="{1620E66A-3C4E-00CA-CAA0-F2F4180FEC25}"/>
                    </a:ext>
                  </a:extLst>
                </p:cNvPr>
                <p:cNvSpPr txBox="1"/>
                <p:nvPr/>
              </p:nvSpPr>
              <p:spPr bwMode="auto">
                <a:xfrm>
                  <a:off x="6171443" y="364819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42" name="TextBox 31941">
                  <a:extLst>
                    <a:ext uri="{FF2B5EF4-FFF2-40B4-BE49-F238E27FC236}">
                      <a16:creationId xmlns:a16="http://schemas.microsoft.com/office/drawing/2014/main" id="{57C4E731-CCCA-1127-22B8-B150FD68F407}"/>
                    </a:ext>
                  </a:extLst>
                </p:cNvPr>
                <p:cNvSpPr txBox="1"/>
                <p:nvPr/>
              </p:nvSpPr>
              <p:spPr bwMode="auto">
                <a:xfrm>
                  <a:off x="6156452" y="3648196"/>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43" name="TextBox 31942">
                  <a:extLst>
                    <a:ext uri="{FF2B5EF4-FFF2-40B4-BE49-F238E27FC236}">
                      <a16:creationId xmlns:a16="http://schemas.microsoft.com/office/drawing/2014/main" id="{BC38D30B-37AC-2068-B1D1-C0D4D09AFF11}"/>
                    </a:ext>
                  </a:extLst>
                </p:cNvPr>
                <p:cNvSpPr txBox="1"/>
                <p:nvPr/>
              </p:nvSpPr>
              <p:spPr bwMode="auto">
                <a:xfrm>
                  <a:off x="6226406" y="3646946"/>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44" name="TextBox 31943">
                  <a:extLst>
                    <a:ext uri="{FF2B5EF4-FFF2-40B4-BE49-F238E27FC236}">
                      <a16:creationId xmlns:a16="http://schemas.microsoft.com/office/drawing/2014/main" id="{866D46AB-C0F6-4139-9A5E-D870D6F5FCCD}"/>
                    </a:ext>
                  </a:extLst>
                </p:cNvPr>
                <p:cNvSpPr txBox="1"/>
                <p:nvPr/>
              </p:nvSpPr>
              <p:spPr bwMode="auto">
                <a:xfrm>
                  <a:off x="6258885" y="3649444"/>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45" name="TextBox 31944">
                  <a:extLst>
                    <a:ext uri="{FF2B5EF4-FFF2-40B4-BE49-F238E27FC236}">
                      <a16:creationId xmlns:a16="http://schemas.microsoft.com/office/drawing/2014/main" id="{1F6903F6-39F3-008F-F702-083820743F4B}"/>
                    </a:ext>
                  </a:extLst>
                </p:cNvPr>
                <p:cNvSpPr txBox="1"/>
                <p:nvPr/>
              </p:nvSpPr>
              <p:spPr bwMode="auto">
                <a:xfrm>
                  <a:off x="6295112" y="3648194"/>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946" name="TextBox 31945">
                  <a:extLst>
                    <a:ext uri="{FF2B5EF4-FFF2-40B4-BE49-F238E27FC236}">
                      <a16:creationId xmlns:a16="http://schemas.microsoft.com/office/drawing/2014/main" id="{E38449FB-A022-B380-10A6-4AAF78558581}"/>
                    </a:ext>
                  </a:extLst>
                </p:cNvPr>
                <p:cNvSpPr txBox="1"/>
                <p:nvPr/>
              </p:nvSpPr>
              <p:spPr bwMode="auto">
                <a:xfrm>
                  <a:off x="6331339" y="3646944"/>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grpSp>
        </p:grpSp>
        <p:grpSp>
          <p:nvGrpSpPr>
            <p:cNvPr id="31809" name="Group 31808">
              <a:extLst>
                <a:ext uri="{FF2B5EF4-FFF2-40B4-BE49-F238E27FC236}">
                  <a16:creationId xmlns:a16="http://schemas.microsoft.com/office/drawing/2014/main" id="{DE0F17C6-E6A0-CE20-C1B4-2A0E92832B50}"/>
                </a:ext>
              </a:extLst>
            </p:cNvPr>
            <p:cNvGrpSpPr/>
            <p:nvPr/>
          </p:nvGrpSpPr>
          <p:grpSpPr>
            <a:xfrm>
              <a:off x="1403604" y="2016252"/>
              <a:ext cx="5266944" cy="1801368"/>
              <a:chOff x="1403604" y="2016252"/>
              <a:chExt cx="5266944" cy="1801368"/>
            </a:xfrm>
          </p:grpSpPr>
          <p:sp>
            <p:nvSpPr>
              <p:cNvPr id="31806" name="Freeform 31805">
                <a:extLst>
                  <a:ext uri="{FF2B5EF4-FFF2-40B4-BE49-F238E27FC236}">
                    <a16:creationId xmlns:a16="http://schemas.microsoft.com/office/drawing/2014/main" id="{212A43EC-F2D1-E9AE-58B2-172087C6D1BD}"/>
                  </a:ext>
                </a:extLst>
              </p:cNvPr>
              <p:cNvSpPr/>
              <p:nvPr/>
            </p:nvSpPr>
            <p:spPr bwMode="auto">
              <a:xfrm>
                <a:off x="3236976" y="3186684"/>
                <a:ext cx="3433572" cy="630936"/>
              </a:xfrm>
              <a:custGeom>
                <a:avLst/>
                <a:gdLst>
                  <a:gd name="connsiteX0" fmla="*/ 3433572 w 3433572"/>
                  <a:gd name="connsiteY0" fmla="*/ 630936 h 630936"/>
                  <a:gd name="connsiteX1" fmla="*/ 2884932 w 3433572"/>
                  <a:gd name="connsiteY1" fmla="*/ 630936 h 630936"/>
                  <a:gd name="connsiteX2" fmla="*/ 2884932 w 3433572"/>
                  <a:gd name="connsiteY2" fmla="*/ 594360 h 630936"/>
                  <a:gd name="connsiteX3" fmla="*/ 2688336 w 3433572"/>
                  <a:gd name="connsiteY3" fmla="*/ 594360 h 630936"/>
                  <a:gd name="connsiteX4" fmla="*/ 2688336 w 3433572"/>
                  <a:gd name="connsiteY4" fmla="*/ 557784 h 630936"/>
                  <a:gd name="connsiteX5" fmla="*/ 2688336 w 3433572"/>
                  <a:gd name="connsiteY5" fmla="*/ 557784 h 630936"/>
                  <a:gd name="connsiteX6" fmla="*/ 2651760 w 3433572"/>
                  <a:gd name="connsiteY6" fmla="*/ 557784 h 630936"/>
                  <a:gd name="connsiteX7" fmla="*/ 2651760 w 3433572"/>
                  <a:gd name="connsiteY7" fmla="*/ 557784 h 630936"/>
                  <a:gd name="connsiteX8" fmla="*/ 2651760 w 3433572"/>
                  <a:gd name="connsiteY8" fmla="*/ 557784 h 630936"/>
                  <a:gd name="connsiteX9" fmla="*/ 2651760 w 3433572"/>
                  <a:gd name="connsiteY9" fmla="*/ 521208 h 630936"/>
                  <a:gd name="connsiteX10" fmla="*/ 2564892 w 3433572"/>
                  <a:gd name="connsiteY10" fmla="*/ 521208 h 630936"/>
                  <a:gd name="connsiteX11" fmla="*/ 2564892 w 3433572"/>
                  <a:gd name="connsiteY11" fmla="*/ 502920 h 630936"/>
                  <a:gd name="connsiteX12" fmla="*/ 2308860 w 3433572"/>
                  <a:gd name="connsiteY12" fmla="*/ 502920 h 630936"/>
                  <a:gd name="connsiteX13" fmla="*/ 2308860 w 3433572"/>
                  <a:gd name="connsiteY13" fmla="*/ 475488 h 630936"/>
                  <a:gd name="connsiteX14" fmla="*/ 2057400 w 3433572"/>
                  <a:gd name="connsiteY14" fmla="*/ 475488 h 630936"/>
                  <a:gd name="connsiteX15" fmla="*/ 2048256 w 3433572"/>
                  <a:gd name="connsiteY15" fmla="*/ 466344 h 630936"/>
                  <a:gd name="connsiteX16" fmla="*/ 2002536 w 3433572"/>
                  <a:gd name="connsiteY16" fmla="*/ 466344 h 630936"/>
                  <a:gd name="connsiteX17" fmla="*/ 2002536 w 3433572"/>
                  <a:gd name="connsiteY17" fmla="*/ 411480 h 630936"/>
                  <a:gd name="connsiteX18" fmla="*/ 1815084 w 3433572"/>
                  <a:gd name="connsiteY18" fmla="*/ 411480 h 630936"/>
                  <a:gd name="connsiteX19" fmla="*/ 1815084 w 3433572"/>
                  <a:gd name="connsiteY19" fmla="*/ 370332 h 630936"/>
                  <a:gd name="connsiteX20" fmla="*/ 1769364 w 3433572"/>
                  <a:gd name="connsiteY20" fmla="*/ 370332 h 630936"/>
                  <a:gd name="connsiteX21" fmla="*/ 1769364 w 3433572"/>
                  <a:gd name="connsiteY21" fmla="*/ 370332 h 630936"/>
                  <a:gd name="connsiteX22" fmla="*/ 1769364 w 3433572"/>
                  <a:gd name="connsiteY22" fmla="*/ 342900 h 630936"/>
                  <a:gd name="connsiteX23" fmla="*/ 1641348 w 3433572"/>
                  <a:gd name="connsiteY23" fmla="*/ 342900 h 630936"/>
                  <a:gd name="connsiteX24" fmla="*/ 1641348 w 3433572"/>
                  <a:gd name="connsiteY24" fmla="*/ 315468 h 630936"/>
                  <a:gd name="connsiteX25" fmla="*/ 1586484 w 3433572"/>
                  <a:gd name="connsiteY25" fmla="*/ 315468 h 630936"/>
                  <a:gd name="connsiteX26" fmla="*/ 1586484 w 3433572"/>
                  <a:gd name="connsiteY26" fmla="*/ 301752 h 630936"/>
                  <a:gd name="connsiteX27" fmla="*/ 1563624 w 3433572"/>
                  <a:gd name="connsiteY27" fmla="*/ 301752 h 630936"/>
                  <a:gd name="connsiteX28" fmla="*/ 1563624 w 3433572"/>
                  <a:gd name="connsiteY28" fmla="*/ 301752 h 630936"/>
                  <a:gd name="connsiteX29" fmla="*/ 1563624 w 3433572"/>
                  <a:gd name="connsiteY29" fmla="*/ 274320 h 630936"/>
                  <a:gd name="connsiteX30" fmla="*/ 1216152 w 3433572"/>
                  <a:gd name="connsiteY30" fmla="*/ 274320 h 630936"/>
                  <a:gd name="connsiteX31" fmla="*/ 1216152 w 3433572"/>
                  <a:gd name="connsiteY31" fmla="*/ 274320 h 630936"/>
                  <a:gd name="connsiteX32" fmla="*/ 1216152 w 3433572"/>
                  <a:gd name="connsiteY32" fmla="*/ 233172 h 630936"/>
                  <a:gd name="connsiteX33" fmla="*/ 1005840 w 3433572"/>
                  <a:gd name="connsiteY33" fmla="*/ 233172 h 630936"/>
                  <a:gd name="connsiteX34" fmla="*/ 1005840 w 3433572"/>
                  <a:gd name="connsiteY34" fmla="*/ 214884 h 630936"/>
                  <a:gd name="connsiteX35" fmla="*/ 1005840 w 3433572"/>
                  <a:gd name="connsiteY35" fmla="*/ 214884 h 630936"/>
                  <a:gd name="connsiteX36" fmla="*/ 987552 w 3433572"/>
                  <a:gd name="connsiteY36" fmla="*/ 214884 h 630936"/>
                  <a:gd name="connsiteX37" fmla="*/ 987552 w 3433572"/>
                  <a:gd name="connsiteY37" fmla="*/ 214884 h 630936"/>
                  <a:gd name="connsiteX38" fmla="*/ 987552 w 3433572"/>
                  <a:gd name="connsiteY38" fmla="*/ 214884 h 630936"/>
                  <a:gd name="connsiteX39" fmla="*/ 987552 w 3433572"/>
                  <a:gd name="connsiteY39" fmla="*/ 187452 h 630936"/>
                  <a:gd name="connsiteX40" fmla="*/ 918972 w 3433572"/>
                  <a:gd name="connsiteY40" fmla="*/ 187452 h 630936"/>
                  <a:gd name="connsiteX41" fmla="*/ 918972 w 3433572"/>
                  <a:gd name="connsiteY41" fmla="*/ 173736 h 630936"/>
                  <a:gd name="connsiteX42" fmla="*/ 864108 w 3433572"/>
                  <a:gd name="connsiteY42" fmla="*/ 173736 h 630936"/>
                  <a:gd name="connsiteX43" fmla="*/ 864108 w 3433572"/>
                  <a:gd name="connsiteY43" fmla="*/ 160020 h 630936"/>
                  <a:gd name="connsiteX44" fmla="*/ 822960 w 3433572"/>
                  <a:gd name="connsiteY44" fmla="*/ 160020 h 630936"/>
                  <a:gd name="connsiteX45" fmla="*/ 822960 w 3433572"/>
                  <a:gd name="connsiteY45" fmla="*/ 114300 h 630936"/>
                  <a:gd name="connsiteX46" fmla="*/ 626364 w 3433572"/>
                  <a:gd name="connsiteY46" fmla="*/ 114300 h 630936"/>
                  <a:gd name="connsiteX47" fmla="*/ 626364 w 3433572"/>
                  <a:gd name="connsiteY47" fmla="*/ 100584 h 630936"/>
                  <a:gd name="connsiteX48" fmla="*/ 562356 w 3433572"/>
                  <a:gd name="connsiteY48" fmla="*/ 100584 h 630936"/>
                  <a:gd name="connsiteX49" fmla="*/ 562356 w 3433572"/>
                  <a:gd name="connsiteY49" fmla="*/ 73152 h 630936"/>
                  <a:gd name="connsiteX50" fmla="*/ 365760 w 3433572"/>
                  <a:gd name="connsiteY50" fmla="*/ 73152 h 630936"/>
                  <a:gd name="connsiteX51" fmla="*/ 365760 w 3433572"/>
                  <a:gd name="connsiteY51" fmla="*/ 59436 h 630936"/>
                  <a:gd name="connsiteX52" fmla="*/ 187452 w 3433572"/>
                  <a:gd name="connsiteY52" fmla="*/ 59436 h 630936"/>
                  <a:gd name="connsiteX53" fmla="*/ 187452 w 3433572"/>
                  <a:gd name="connsiteY53" fmla="*/ 18288 h 630936"/>
                  <a:gd name="connsiteX54" fmla="*/ 91440 w 3433572"/>
                  <a:gd name="connsiteY54" fmla="*/ 18288 h 630936"/>
                  <a:gd name="connsiteX55" fmla="*/ 91440 w 3433572"/>
                  <a:gd name="connsiteY55" fmla="*/ 0 h 630936"/>
                  <a:gd name="connsiteX56" fmla="*/ 0 w 3433572"/>
                  <a:gd name="connsiteY56" fmla="*/ 0 h 630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433572" h="630936">
                    <a:moveTo>
                      <a:pt x="3433572" y="630936"/>
                    </a:moveTo>
                    <a:lnTo>
                      <a:pt x="2884932" y="630936"/>
                    </a:lnTo>
                    <a:lnTo>
                      <a:pt x="2884932" y="594360"/>
                    </a:lnTo>
                    <a:lnTo>
                      <a:pt x="2688336" y="594360"/>
                    </a:lnTo>
                    <a:lnTo>
                      <a:pt x="2688336" y="557784"/>
                    </a:lnTo>
                    <a:lnTo>
                      <a:pt x="2688336" y="557784"/>
                    </a:lnTo>
                    <a:lnTo>
                      <a:pt x="2651760" y="557784"/>
                    </a:lnTo>
                    <a:lnTo>
                      <a:pt x="2651760" y="557784"/>
                    </a:lnTo>
                    <a:lnTo>
                      <a:pt x="2651760" y="557784"/>
                    </a:lnTo>
                    <a:lnTo>
                      <a:pt x="2651760" y="521208"/>
                    </a:lnTo>
                    <a:lnTo>
                      <a:pt x="2564892" y="521208"/>
                    </a:lnTo>
                    <a:lnTo>
                      <a:pt x="2564892" y="502920"/>
                    </a:lnTo>
                    <a:lnTo>
                      <a:pt x="2308860" y="502920"/>
                    </a:lnTo>
                    <a:lnTo>
                      <a:pt x="2308860" y="475488"/>
                    </a:lnTo>
                    <a:lnTo>
                      <a:pt x="2057400" y="475488"/>
                    </a:lnTo>
                    <a:lnTo>
                      <a:pt x="2048256" y="466344"/>
                    </a:lnTo>
                    <a:lnTo>
                      <a:pt x="2002536" y="466344"/>
                    </a:lnTo>
                    <a:lnTo>
                      <a:pt x="2002536" y="411480"/>
                    </a:lnTo>
                    <a:lnTo>
                      <a:pt x="1815084" y="411480"/>
                    </a:lnTo>
                    <a:lnTo>
                      <a:pt x="1815084" y="370332"/>
                    </a:lnTo>
                    <a:lnTo>
                      <a:pt x="1769364" y="370332"/>
                    </a:lnTo>
                    <a:lnTo>
                      <a:pt x="1769364" y="370332"/>
                    </a:lnTo>
                    <a:lnTo>
                      <a:pt x="1769364" y="342900"/>
                    </a:lnTo>
                    <a:lnTo>
                      <a:pt x="1641348" y="342900"/>
                    </a:lnTo>
                    <a:lnTo>
                      <a:pt x="1641348" y="315468"/>
                    </a:lnTo>
                    <a:lnTo>
                      <a:pt x="1586484" y="315468"/>
                    </a:lnTo>
                    <a:lnTo>
                      <a:pt x="1586484" y="301752"/>
                    </a:lnTo>
                    <a:lnTo>
                      <a:pt x="1563624" y="301752"/>
                    </a:lnTo>
                    <a:lnTo>
                      <a:pt x="1563624" y="301752"/>
                    </a:lnTo>
                    <a:lnTo>
                      <a:pt x="1563624" y="274320"/>
                    </a:lnTo>
                    <a:lnTo>
                      <a:pt x="1216152" y="274320"/>
                    </a:lnTo>
                    <a:lnTo>
                      <a:pt x="1216152" y="274320"/>
                    </a:lnTo>
                    <a:lnTo>
                      <a:pt x="1216152" y="233172"/>
                    </a:lnTo>
                    <a:lnTo>
                      <a:pt x="1005840" y="233172"/>
                    </a:lnTo>
                    <a:lnTo>
                      <a:pt x="1005840" y="214884"/>
                    </a:lnTo>
                    <a:lnTo>
                      <a:pt x="1005840" y="214884"/>
                    </a:lnTo>
                    <a:lnTo>
                      <a:pt x="987552" y="214884"/>
                    </a:lnTo>
                    <a:lnTo>
                      <a:pt x="987552" y="214884"/>
                    </a:lnTo>
                    <a:lnTo>
                      <a:pt x="987552" y="214884"/>
                    </a:lnTo>
                    <a:lnTo>
                      <a:pt x="987552" y="187452"/>
                    </a:lnTo>
                    <a:lnTo>
                      <a:pt x="918972" y="187452"/>
                    </a:lnTo>
                    <a:lnTo>
                      <a:pt x="918972" y="173736"/>
                    </a:lnTo>
                    <a:lnTo>
                      <a:pt x="864108" y="173736"/>
                    </a:lnTo>
                    <a:lnTo>
                      <a:pt x="864108" y="160020"/>
                    </a:lnTo>
                    <a:lnTo>
                      <a:pt x="822960" y="160020"/>
                    </a:lnTo>
                    <a:lnTo>
                      <a:pt x="822960" y="114300"/>
                    </a:lnTo>
                    <a:lnTo>
                      <a:pt x="626364" y="114300"/>
                    </a:lnTo>
                    <a:lnTo>
                      <a:pt x="626364" y="100584"/>
                    </a:lnTo>
                    <a:lnTo>
                      <a:pt x="562356" y="100584"/>
                    </a:lnTo>
                    <a:lnTo>
                      <a:pt x="562356" y="73152"/>
                    </a:lnTo>
                    <a:lnTo>
                      <a:pt x="365760" y="73152"/>
                    </a:lnTo>
                    <a:lnTo>
                      <a:pt x="365760" y="59436"/>
                    </a:lnTo>
                    <a:lnTo>
                      <a:pt x="187452" y="59436"/>
                    </a:lnTo>
                    <a:lnTo>
                      <a:pt x="187452" y="18288"/>
                    </a:lnTo>
                    <a:lnTo>
                      <a:pt x="91440" y="18288"/>
                    </a:lnTo>
                    <a:lnTo>
                      <a:pt x="91440" y="0"/>
                    </a:lnTo>
                    <a:lnTo>
                      <a:pt x="0" y="0"/>
                    </a:lnTo>
                  </a:path>
                </a:pathLst>
              </a:custGeom>
              <a:noFill/>
              <a:ln w="28575">
                <a:solidFill>
                  <a:schemeClr val="bg1">
                    <a:lumMod val="50000"/>
                  </a:schemeClr>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endParaRPr>
              </a:p>
            </p:txBody>
          </p:sp>
          <p:sp>
            <p:nvSpPr>
              <p:cNvPr id="31807" name="Freeform 31806">
                <a:extLst>
                  <a:ext uri="{FF2B5EF4-FFF2-40B4-BE49-F238E27FC236}">
                    <a16:creationId xmlns:a16="http://schemas.microsoft.com/office/drawing/2014/main" id="{A8001FEB-77C1-43B5-E28B-3F8ECE0B8B73}"/>
                  </a:ext>
                </a:extLst>
              </p:cNvPr>
              <p:cNvSpPr/>
              <p:nvPr/>
            </p:nvSpPr>
            <p:spPr bwMode="auto">
              <a:xfrm>
                <a:off x="1403604" y="2016252"/>
                <a:ext cx="1188720" cy="603504"/>
              </a:xfrm>
              <a:custGeom>
                <a:avLst/>
                <a:gdLst>
                  <a:gd name="connsiteX0" fmla="*/ 0 w 1188720"/>
                  <a:gd name="connsiteY0" fmla="*/ 0 h 603504"/>
                  <a:gd name="connsiteX1" fmla="*/ 155448 w 1188720"/>
                  <a:gd name="connsiteY1" fmla="*/ 0 h 603504"/>
                  <a:gd name="connsiteX2" fmla="*/ 155448 w 1188720"/>
                  <a:gd name="connsiteY2" fmla="*/ 41148 h 603504"/>
                  <a:gd name="connsiteX3" fmla="*/ 210312 w 1188720"/>
                  <a:gd name="connsiteY3" fmla="*/ 41148 h 603504"/>
                  <a:gd name="connsiteX4" fmla="*/ 210312 w 1188720"/>
                  <a:gd name="connsiteY4" fmla="*/ 41148 h 603504"/>
                  <a:gd name="connsiteX5" fmla="*/ 210312 w 1188720"/>
                  <a:gd name="connsiteY5" fmla="*/ 41148 h 603504"/>
                  <a:gd name="connsiteX6" fmla="*/ 210312 w 1188720"/>
                  <a:gd name="connsiteY6" fmla="*/ 73152 h 603504"/>
                  <a:gd name="connsiteX7" fmla="*/ 278892 w 1188720"/>
                  <a:gd name="connsiteY7" fmla="*/ 73152 h 603504"/>
                  <a:gd name="connsiteX8" fmla="*/ 278892 w 1188720"/>
                  <a:gd name="connsiteY8" fmla="*/ 86868 h 603504"/>
                  <a:gd name="connsiteX9" fmla="*/ 420624 w 1188720"/>
                  <a:gd name="connsiteY9" fmla="*/ 86868 h 603504"/>
                  <a:gd name="connsiteX10" fmla="*/ 420624 w 1188720"/>
                  <a:gd name="connsiteY10" fmla="*/ 141732 h 603504"/>
                  <a:gd name="connsiteX11" fmla="*/ 470916 w 1188720"/>
                  <a:gd name="connsiteY11" fmla="*/ 141732 h 603504"/>
                  <a:gd name="connsiteX12" fmla="*/ 470916 w 1188720"/>
                  <a:gd name="connsiteY12" fmla="*/ 169164 h 603504"/>
                  <a:gd name="connsiteX13" fmla="*/ 539496 w 1188720"/>
                  <a:gd name="connsiteY13" fmla="*/ 169164 h 603504"/>
                  <a:gd name="connsiteX14" fmla="*/ 539496 w 1188720"/>
                  <a:gd name="connsiteY14" fmla="*/ 196596 h 603504"/>
                  <a:gd name="connsiteX15" fmla="*/ 585216 w 1188720"/>
                  <a:gd name="connsiteY15" fmla="*/ 196596 h 603504"/>
                  <a:gd name="connsiteX16" fmla="*/ 585216 w 1188720"/>
                  <a:gd name="connsiteY16" fmla="*/ 219456 h 603504"/>
                  <a:gd name="connsiteX17" fmla="*/ 617220 w 1188720"/>
                  <a:gd name="connsiteY17" fmla="*/ 219456 h 603504"/>
                  <a:gd name="connsiteX18" fmla="*/ 617220 w 1188720"/>
                  <a:gd name="connsiteY18" fmla="*/ 260604 h 603504"/>
                  <a:gd name="connsiteX19" fmla="*/ 758952 w 1188720"/>
                  <a:gd name="connsiteY19" fmla="*/ 260604 h 603504"/>
                  <a:gd name="connsiteX20" fmla="*/ 758952 w 1188720"/>
                  <a:gd name="connsiteY20" fmla="*/ 260604 h 603504"/>
                  <a:gd name="connsiteX21" fmla="*/ 758952 w 1188720"/>
                  <a:gd name="connsiteY21" fmla="*/ 306324 h 603504"/>
                  <a:gd name="connsiteX22" fmla="*/ 813816 w 1188720"/>
                  <a:gd name="connsiteY22" fmla="*/ 306324 h 603504"/>
                  <a:gd name="connsiteX23" fmla="*/ 813816 w 1188720"/>
                  <a:gd name="connsiteY23" fmla="*/ 379476 h 603504"/>
                  <a:gd name="connsiteX24" fmla="*/ 827532 w 1188720"/>
                  <a:gd name="connsiteY24" fmla="*/ 379476 h 603504"/>
                  <a:gd name="connsiteX25" fmla="*/ 827532 w 1188720"/>
                  <a:gd name="connsiteY25" fmla="*/ 457200 h 603504"/>
                  <a:gd name="connsiteX26" fmla="*/ 854964 w 1188720"/>
                  <a:gd name="connsiteY26" fmla="*/ 457200 h 603504"/>
                  <a:gd name="connsiteX27" fmla="*/ 854964 w 1188720"/>
                  <a:gd name="connsiteY27" fmla="*/ 457200 h 603504"/>
                  <a:gd name="connsiteX28" fmla="*/ 854964 w 1188720"/>
                  <a:gd name="connsiteY28" fmla="*/ 484632 h 603504"/>
                  <a:gd name="connsiteX29" fmla="*/ 896112 w 1188720"/>
                  <a:gd name="connsiteY29" fmla="*/ 484632 h 603504"/>
                  <a:gd name="connsiteX30" fmla="*/ 896112 w 1188720"/>
                  <a:gd name="connsiteY30" fmla="*/ 512064 h 603504"/>
                  <a:gd name="connsiteX31" fmla="*/ 937260 w 1188720"/>
                  <a:gd name="connsiteY31" fmla="*/ 512064 h 603504"/>
                  <a:gd name="connsiteX32" fmla="*/ 937260 w 1188720"/>
                  <a:gd name="connsiteY32" fmla="*/ 512064 h 603504"/>
                  <a:gd name="connsiteX33" fmla="*/ 937260 w 1188720"/>
                  <a:gd name="connsiteY33" fmla="*/ 539496 h 603504"/>
                  <a:gd name="connsiteX34" fmla="*/ 1005840 w 1188720"/>
                  <a:gd name="connsiteY34" fmla="*/ 539496 h 603504"/>
                  <a:gd name="connsiteX35" fmla="*/ 1005840 w 1188720"/>
                  <a:gd name="connsiteY35" fmla="*/ 594360 h 603504"/>
                  <a:gd name="connsiteX36" fmla="*/ 1042416 w 1188720"/>
                  <a:gd name="connsiteY36" fmla="*/ 594360 h 603504"/>
                  <a:gd name="connsiteX37" fmla="*/ 1042416 w 1188720"/>
                  <a:gd name="connsiteY37" fmla="*/ 603504 h 603504"/>
                  <a:gd name="connsiteX38" fmla="*/ 1188720 w 1188720"/>
                  <a:gd name="connsiteY38" fmla="*/ 603504 h 603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188720" h="603504">
                    <a:moveTo>
                      <a:pt x="0" y="0"/>
                    </a:moveTo>
                    <a:lnTo>
                      <a:pt x="155448" y="0"/>
                    </a:lnTo>
                    <a:lnTo>
                      <a:pt x="155448" y="41148"/>
                    </a:lnTo>
                    <a:lnTo>
                      <a:pt x="210312" y="41148"/>
                    </a:lnTo>
                    <a:lnTo>
                      <a:pt x="210312" y="41148"/>
                    </a:lnTo>
                    <a:lnTo>
                      <a:pt x="210312" y="41148"/>
                    </a:lnTo>
                    <a:lnTo>
                      <a:pt x="210312" y="73152"/>
                    </a:lnTo>
                    <a:lnTo>
                      <a:pt x="278892" y="73152"/>
                    </a:lnTo>
                    <a:lnTo>
                      <a:pt x="278892" y="86868"/>
                    </a:lnTo>
                    <a:lnTo>
                      <a:pt x="420624" y="86868"/>
                    </a:lnTo>
                    <a:lnTo>
                      <a:pt x="420624" y="141732"/>
                    </a:lnTo>
                    <a:lnTo>
                      <a:pt x="470916" y="141732"/>
                    </a:lnTo>
                    <a:lnTo>
                      <a:pt x="470916" y="169164"/>
                    </a:lnTo>
                    <a:lnTo>
                      <a:pt x="539496" y="169164"/>
                    </a:lnTo>
                    <a:lnTo>
                      <a:pt x="539496" y="196596"/>
                    </a:lnTo>
                    <a:lnTo>
                      <a:pt x="585216" y="196596"/>
                    </a:lnTo>
                    <a:lnTo>
                      <a:pt x="585216" y="219456"/>
                    </a:lnTo>
                    <a:lnTo>
                      <a:pt x="617220" y="219456"/>
                    </a:lnTo>
                    <a:lnTo>
                      <a:pt x="617220" y="260604"/>
                    </a:lnTo>
                    <a:lnTo>
                      <a:pt x="758952" y="260604"/>
                    </a:lnTo>
                    <a:lnTo>
                      <a:pt x="758952" y="260604"/>
                    </a:lnTo>
                    <a:lnTo>
                      <a:pt x="758952" y="306324"/>
                    </a:lnTo>
                    <a:lnTo>
                      <a:pt x="813816" y="306324"/>
                    </a:lnTo>
                    <a:lnTo>
                      <a:pt x="813816" y="379476"/>
                    </a:lnTo>
                    <a:lnTo>
                      <a:pt x="827532" y="379476"/>
                    </a:lnTo>
                    <a:lnTo>
                      <a:pt x="827532" y="457200"/>
                    </a:lnTo>
                    <a:lnTo>
                      <a:pt x="854964" y="457200"/>
                    </a:lnTo>
                    <a:lnTo>
                      <a:pt x="854964" y="457200"/>
                    </a:lnTo>
                    <a:lnTo>
                      <a:pt x="854964" y="484632"/>
                    </a:lnTo>
                    <a:lnTo>
                      <a:pt x="896112" y="484632"/>
                    </a:lnTo>
                    <a:lnTo>
                      <a:pt x="896112" y="512064"/>
                    </a:lnTo>
                    <a:lnTo>
                      <a:pt x="937260" y="512064"/>
                    </a:lnTo>
                    <a:lnTo>
                      <a:pt x="937260" y="512064"/>
                    </a:lnTo>
                    <a:lnTo>
                      <a:pt x="937260" y="539496"/>
                    </a:lnTo>
                    <a:lnTo>
                      <a:pt x="1005840" y="539496"/>
                    </a:lnTo>
                    <a:lnTo>
                      <a:pt x="1005840" y="594360"/>
                    </a:lnTo>
                    <a:lnTo>
                      <a:pt x="1042416" y="594360"/>
                    </a:lnTo>
                    <a:lnTo>
                      <a:pt x="1042416" y="603504"/>
                    </a:lnTo>
                    <a:lnTo>
                      <a:pt x="1188720" y="603504"/>
                    </a:lnTo>
                  </a:path>
                </a:pathLst>
              </a:custGeom>
              <a:noFill/>
              <a:ln w="28575">
                <a:solidFill>
                  <a:schemeClr val="bg1">
                    <a:lumMod val="50000"/>
                  </a:schemeClr>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endParaRPr>
              </a:p>
            </p:txBody>
          </p:sp>
          <p:sp>
            <p:nvSpPr>
              <p:cNvPr id="31808" name="Freeform 31807">
                <a:extLst>
                  <a:ext uri="{FF2B5EF4-FFF2-40B4-BE49-F238E27FC236}">
                    <a16:creationId xmlns:a16="http://schemas.microsoft.com/office/drawing/2014/main" id="{4CF32CCB-E03A-A41B-ED82-F1C46217C61E}"/>
                  </a:ext>
                </a:extLst>
              </p:cNvPr>
              <p:cNvSpPr/>
              <p:nvPr/>
            </p:nvSpPr>
            <p:spPr bwMode="auto">
              <a:xfrm>
                <a:off x="2596896" y="2615184"/>
                <a:ext cx="653796" cy="566928"/>
              </a:xfrm>
              <a:custGeom>
                <a:avLst/>
                <a:gdLst>
                  <a:gd name="connsiteX0" fmla="*/ 0 w 653796"/>
                  <a:gd name="connsiteY0" fmla="*/ 0 h 566928"/>
                  <a:gd name="connsiteX1" fmla="*/ 0 w 653796"/>
                  <a:gd name="connsiteY1" fmla="*/ 73152 h 566928"/>
                  <a:gd name="connsiteX2" fmla="*/ 27432 w 653796"/>
                  <a:gd name="connsiteY2" fmla="*/ 73152 h 566928"/>
                  <a:gd name="connsiteX3" fmla="*/ 27432 w 653796"/>
                  <a:gd name="connsiteY3" fmla="*/ 91440 h 566928"/>
                  <a:gd name="connsiteX4" fmla="*/ 27432 w 653796"/>
                  <a:gd name="connsiteY4" fmla="*/ 91440 h 566928"/>
                  <a:gd name="connsiteX5" fmla="*/ 27432 w 653796"/>
                  <a:gd name="connsiteY5" fmla="*/ 91440 h 566928"/>
                  <a:gd name="connsiteX6" fmla="*/ 50292 w 653796"/>
                  <a:gd name="connsiteY6" fmla="*/ 114300 h 566928"/>
                  <a:gd name="connsiteX7" fmla="*/ 105156 w 653796"/>
                  <a:gd name="connsiteY7" fmla="*/ 114300 h 566928"/>
                  <a:gd name="connsiteX8" fmla="*/ 105156 w 653796"/>
                  <a:gd name="connsiteY8" fmla="*/ 114300 h 566928"/>
                  <a:gd name="connsiteX9" fmla="*/ 105156 w 653796"/>
                  <a:gd name="connsiteY9" fmla="*/ 114300 h 566928"/>
                  <a:gd name="connsiteX10" fmla="*/ 105156 w 653796"/>
                  <a:gd name="connsiteY10" fmla="*/ 155448 h 566928"/>
                  <a:gd name="connsiteX11" fmla="*/ 160020 w 653796"/>
                  <a:gd name="connsiteY11" fmla="*/ 155448 h 566928"/>
                  <a:gd name="connsiteX12" fmla="*/ 160020 w 653796"/>
                  <a:gd name="connsiteY12" fmla="*/ 178308 h 566928"/>
                  <a:gd name="connsiteX13" fmla="*/ 160020 w 653796"/>
                  <a:gd name="connsiteY13" fmla="*/ 178308 h 566928"/>
                  <a:gd name="connsiteX14" fmla="*/ 210312 w 653796"/>
                  <a:gd name="connsiteY14" fmla="*/ 178308 h 566928"/>
                  <a:gd name="connsiteX15" fmla="*/ 210312 w 653796"/>
                  <a:gd name="connsiteY15" fmla="*/ 178308 h 566928"/>
                  <a:gd name="connsiteX16" fmla="*/ 210312 w 653796"/>
                  <a:gd name="connsiteY16" fmla="*/ 224028 h 566928"/>
                  <a:gd name="connsiteX17" fmla="*/ 278892 w 653796"/>
                  <a:gd name="connsiteY17" fmla="*/ 224028 h 566928"/>
                  <a:gd name="connsiteX18" fmla="*/ 278892 w 653796"/>
                  <a:gd name="connsiteY18" fmla="*/ 265176 h 566928"/>
                  <a:gd name="connsiteX19" fmla="*/ 356616 w 653796"/>
                  <a:gd name="connsiteY19" fmla="*/ 265176 h 566928"/>
                  <a:gd name="connsiteX20" fmla="*/ 356616 w 653796"/>
                  <a:gd name="connsiteY20" fmla="*/ 274320 h 566928"/>
                  <a:gd name="connsiteX21" fmla="*/ 402336 w 653796"/>
                  <a:gd name="connsiteY21" fmla="*/ 274320 h 566928"/>
                  <a:gd name="connsiteX22" fmla="*/ 402336 w 653796"/>
                  <a:gd name="connsiteY22" fmla="*/ 333756 h 566928"/>
                  <a:gd name="connsiteX23" fmla="*/ 425196 w 653796"/>
                  <a:gd name="connsiteY23" fmla="*/ 333756 h 566928"/>
                  <a:gd name="connsiteX24" fmla="*/ 425196 w 653796"/>
                  <a:gd name="connsiteY24" fmla="*/ 406908 h 566928"/>
                  <a:gd name="connsiteX25" fmla="*/ 544068 w 653796"/>
                  <a:gd name="connsiteY25" fmla="*/ 406908 h 566928"/>
                  <a:gd name="connsiteX26" fmla="*/ 544068 w 653796"/>
                  <a:gd name="connsiteY26" fmla="*/ 434340 h 566928"/>
                  <a:gd name="connsiteX27" fmla="*/ 608076 w 653796"/>
                  <a:gd name="connsiteY27" fmla="*/ 434340 h 566928"/>
                  <a:gd name="connsiteX28" fmla="*/ 608076 w 653796"/>
                  <a:gd name="connsiteY28" fmla="*/ 498348 h 566928"/>
                  <a:gd name="connsiteX29" fmla="*/ 626364 w 653796"/>
                  <a:gd name="connsiteY29" fmla="*/ 498348 h 566928"/>
                  <a:gd name="connsiteX30" fmla="*/ 626364 w 653796"/>
                  <a:gd name="connsiteY30" fmla="*/ 566928 h 566928"/>
                  <a:gd name="connsiteX31" fmla="*/ 653796 w 653796"/>
                  <a:gd name="connsiteY31" fmla="*/ 566928 h 5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53796" h="566928">
                    <a:moveTo>
                      <a:pt x="0" y="0"/>
                    </a:moveTo>
                    <a:lnTo>
                      <a:pt x="0" y="73152"/>
                    </a:lnTo>
                    <a:lnTo>
                      <a:pt x="27432" y="73152"/>
                    </a:lnTo>
                    <a:lnTo>
                      <a:pt x="27432" y="91440"/>
                    </a:lnTo>
                    <a:lnTo>
                      <a:pt x="27432" y="91440"/>
                    </a:lnTo>
                    <a:lnTo>
                      <a:pt x="27432" y="91440"/>
                    </a:lnTo>
                    <a:lnTo>
                      <a:pt x="50292" y="114300"/>
                    </a:lnTo>
                    <a:lnTo>
                      <a:pt x="105156" y="114300"/>
                    </a:lnTo>
                    <a:lnTo>
                      <a:pt x="105156" y="114300"/>
                    </a:lnTo>
                    <a:lnTo>
                      <a:pt x="105156" y="114300"/>
                    </a:lnTo>
                    <a:lnTo>
                      <a:pt x="105156" y="155448"/>
                    </a:lnTo>
                    <a:lnTo>
                      <a:pt x="160020" y="155448"/>
                    </a:lnTo>
                    <a:lnTo>
                      <a:pt x="160020" y="178308"/>
                    </a:lnTo>
                    <a:lnTo>
                      <a:pt x="160020" y="178308"/>
                    </a:lnTo>
                    <a:lnTo>
                      <a:pt x="210312" y="178308"/>
                    </a:lnTo>
                    <a:lnTo>
                      <a:pt x="210312" y="178308"/>
                    </a:lnTo>
                    <a:lnTo>
                      <a:pt x="210312" y="224028"/>
                    </a:lnTo>
                    <a:lnTo>
                      <a:pt x="278892" y="224028"/>
                    </a:lnTo>
                    <a:lnTo>
                      <a:pt x="278892" y="265176"/>
                    </a:lnTo>
                    <a:lnTo>
                      <a:pt x="356616" y="265176"/>
                    </a:lnTo>
                    <a:lnTo>
                      <a:pt x="356616" y="274320"/>
                    </a:lnTo>
                    <a:lnTo>
                      <a:pt x="402336" y="274320"/>
                    </a:lnTo>
                    <a:lnTo>
                      <a:pt x="402336" y="333756"/>
                    </a:lnTo>
                    <a:lnTo>
                      <a:pt x="425196" y="333756"/>
                    </a:lnTo>
                    <a:lnTo>
                      <a:pt x="425196" y="406908"/>
                    </a:lnTo>
                    <a:lnTo>
                      <a:pt x="544068" y="406908"/>
                    </a:lnTo>
                    <a:lnTo>
                      <a:pt x="544068" y="434340"/>
                    </a:lnTo>
                    <a:lnTo>
                      <a:pt x="608076" y="434340"/>
                    </a:lnTo>
                    <a:lnTo>
                      <a:pt x="608076" y="498348"/>
                    </a:lnTo>
                    <a:lnTo>
                      <a:pt x="626364" y="498348"/>
                    </a:lnTo>
                    <a:lnTo>
                      <a:pt x="626364" y="566928"/>
                    </a:lnTo>
                    <a:lnTo>
                      <a:pt x="653796" y="566928"/>
                    </a:lnTo>
                  </a:path>
                </a:pathLst>
              </a:custGeom>
              <a:noFill/>
              <a:ln w="28575">
                <a:solidFill>
                  <a:schemeClr val="bg1">
                    <a:lumMod val="50000"/>
                  </a:schemeClr>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endParaRPr>
              </a:p>
            </p:txBody>
          </p:sp>
        </p:grpSp>
      </p:grpSp>
      <p:sp>
        <p:nvSpPr>
          <p:cNvPr id="3" name="TextBox 2">
            <a:extLst>
              <a:ext uri="{FF2B5EF4-FFF2-40B4-BE49-F238E27FC236}">
                <a16:creationId xmlns:a16="http://schemas.microsoft.com/office/drawing/2014/main" id="{9BC8C719-35D0-9E11-2C10-DAFDD4915A70}"/>
              </a:ext>
            </a:extLst>
          </p:cNvPr>
          <p:cNvSpPr txBox="1"/>
          <p:nvPr/>
        </p:nvSpPr>
        <p:spPr bwMode="auto">
          <a:xfrm>
            <a:off x="4242267" y="3560919"/>
            <a:ext cx="16554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mPFS: 41.5 mo</a:t>
            </a:r>
            <a:endParaRPr kumimoji="0" lang="en-US" sz="14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endParaRPr>
          </a:p>
        </p:txBody>
      </p:sp>
      <p:grpSp>
        <p:nvGrpSpPr>
          <p:cNvPr id="4" name="Group 3">
            <a:extLst>
              <a:ext uri="{FF2B5EF4-FFF2-40B4-BE49-F238E27FC236}">
                <a16:creationId xmlns:a16="http://schemas.microsoft.com/office/drawing/2014/main" id="{01118C4F-74F6-1ABB-36A3-E177A0E23B37}"/>
              </a:ext>
            </a:extLst>
          </p:cNvPr>
          <p:cNvGrpSpPr/>
          <p:nvPr/>
        </p:nvGrpSpPr>
        <p:grpSpPr>
          <a:xfrm>
            <a:off x="1466418" y="4695759"/>
            <a:ext cx="5265964" cy="64008"/>
            <a:chOff x="1392697" y="4841421"/>
            <a:chExt cx="5265964" cy="64008"/>
          </a:xfrm>
        </p:grpSpPr>
        <p:cxnSp>
          <p:nvCxnSpPr>
            <p:cNvPr id="8" name="Straight Connector 7">
              <a:extLst>
                <a:ext uri="{FF2B5EF4-FFF2-40B4-BE49-F238E27FC236}">
                  <a16:creationId xmlns:a16="http://schemas.microsoft.com/office/drawing/2014/main" id="{722A525F-D15D-256C-8632-1510D8D143C0}"/>
                </a:ext>
              </a:extLst>
            </p:cNvPr>
            <p:cNvCxnSpPr>
              <a:cxnSpLocks/>
            </p:cNvCxnSpPr>
            <p:nvPr/>
          </p:nvCxnSpPr>
          <p:spPr bwMode="auto">
            <a:xfrm>
              <a:off x="1392697" y="4841421"/>
              <a:ext cx="5265964" cy="0"/>
            </a:xfrm>
            <a:prstGeom prst="line">
              <a:avLst/>
            </a:prstGeom>
            <a:noFill/>
            <a:ln w="19050" cap="flat" cmpd="sng" algn="ctr">
              <a:solidFill>
                <a:schemeClr val="tx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5850DED6-3200-F2C2-6BE9-E3163717C84F}"/>
                </a:ext>
              </a:extLst>
            </p:cNvPr>
            <p:cNvCxnSpPr>
              <a:cxnSpLocks/>
            </p:cNvCxnSpPr>
            <p:nvPr/>
          </p:nvCxnSpPr>
          <p:spPr bwMode="auto">
            <a:xfrm>
              <a:off x="1400861"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BDE5AB04-1E89-D6C2-6ED9-C101ED7E56C5}"/>
                </a:ext>
              </a:extLst>
            </p:cNvPr>
            <p:cNvCxnSpPr>
              <a:cxnSpLocks/>
            </p:cNvCxnSpPr>
            <p:nvPr/>
          </p:nvCxnSpPr>
          <p:spPr bwMode="auto">
            <a:xfrm>
              <a:off x="1619256"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9D3ED927-D199-D883-9DFE-2F8D94840EB0}"/>
                </a:ext>
              </a:extLst>
            </p:cNvPr>
            <p:cNvCxnSpPr>
              <a:cxnSpLocks/>
            </p:cNvCxnSpPr>
            <p:nvPr/>
          </p:nvCxnSpPr>
          <p:spPr bwMode="auto">
            <a:xfrm>
              <a:off x="1837651"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877B78E-F510-7489-4AB0-1816ECE6A205}"/>
                </a:ext>
              </a:extLst>
            </p:cNvPr>
            <p:cNvCxnSpPr>
              <a:cxnSpLocks/>
            </p:cNvCxnSpPr>
            <p:nvPr/>
          </p:nvCxnSpPr>
          <p:spPr bwMode="auto">
            <a:xfrm>
              <a:off x="2056046"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FAB8AD10-8C64-E632-021D-A6DFADACBB5A}"/>
                </a:ext>
              </a:extLst>
            </p:cNvPr>
            <p:cNvCxnSpPr>
              <a:cxnSpLocks/>
            </p:cNvCxnSpPr>
            <p:nvPr/>
          </p:nvCxnSpPr>
          <p:spPr bwMode="auto">
            <a:xfrm>
              <a:off x="2274441"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C22621E-4FD3-62AD-F343-DEE6375AEA9E}"/>
                </a:ext>
              </a:extLst>
            </p:cNvPr>
            <p:cNvCxnSpPr>
              <a:cxnSpLocks/>
            </p:cNvCxnSpPr>
            <p:nvPr/>
          </p:nvCxnSpPr>
          <p:spPr bwMode="auto">
            <a:xfrm>
              <a:off x="2492836"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D45F1E20-0490-8238-A327-9F34C90EAFA3}"/>
                </a:ext>
              </a:extLst>
            </p:cNvPr>
            <p:cNvCxnSpPr>
              <a:cxnSpLocks/>
            </p:cNvCxnSpPr>
            <p:nvPr/>
          </p:nvCxnSpPr>
          <p:spPr bwMode="auto">
            <a:xfrm>
              <a:off x="2711231"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18F36E76-32BB-43D0-D126-0D244AA119E7}"/>
                </a:ext>
              </a:extLst>
            </p:cNvPr>
            <p:cNvCxnSpPr>
              <a:cxnSpLocks/>
            </p:cNvCxnSpPr>
            <p:nvPr/>
          </p:nvCxnSpPr>
          <p:spPr bwMode="auto">
            <a:xfrm>
              <a:off x="2929626"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35FEF46C-A367-14E7-A0F3-8119A307E69B}"/>
                </a:ext>
              </a:extLst>
            </p:cNvPr>
            <p:cNvCxnSpPr>
              <a:cxnSpLocks/>
            </p:cNvCxnSpPr>
            <p:nvPr/>
          </p:nvCxnSpPr>
          <p:spPr bwMode="auto">
            <a:xfrm>
              <a:off x="3148021"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FFDA077-FF7A-A2CC-779A-36A353A7B2AC}"/>
                </a:ext>
              </a:extLst>
            </p:cNvPr>
            <p:cNvCxnSpPr>
              <a:cxnSpLocks/>
            </p:cNvCxnSpPr>
            <p:nvPr/>
          </p:nvCxnSpPr>
          <p:spPr bwMode="auto">
            <a:xfrm>
              <a:off x="3366416"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0200833A-6D02-3DE3-F184-08B198AF1D2A}"/>
                </a:ext>
              </a:extLst>
            </p:cNvPr>
            <p:cNvCxnSpPr>
              <a:cxnSpLocks/>
            </p:cNvCxnSpPr>
            <p:nvPr/>
          </p:nvCxnSpPr>
          <p:spPr bwMode="auto">
            <a:xfrm>
              <a:off x="3584811"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A64F44BF-465A-06B3-3A1B-46B6C1A9A215}"/>
                </a:ext>
              </a:extLst>
            </p:cNvPr>
            <p:cNvCxnSpPr>
              <a:cxnSpLocks/>
            </p:cNvCxnSpPr>
            <p:nvPr/>
          </p:nvCxnSpPr>
          <p:spPr bwMode="auto">
            <a:xfrm>
              <a:off x="3803206"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23F34CFB-71DB-74D8-1A62-9E9930BDDE70}"/>
                </a:ext>
              </a:extLst>
            </p:cNvPr>
            <p:cNvCxnSpPr>
              <a:cxnSpLocks/>
            </p:cNvCxnSpPr>
            <p:nvPr/>
          </p:nvCxnSpPr>
          <p:spPr bwMode="auto">
            <a:xfrm>
              <a:off x="4021601"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A9D98D62-7C6B-8847-1369-1E2406324AAD}"/>
                </a:ext>
              </a:extLst>
            </p:cNvPr>
            <p:cNvCxnSpPr>
              <a:cxnSpLocks/>
            </p:cNvCxnSpPr>
            <p:nvPr/>
          </p:nvCxnSpPr>
          <p:spPr bwMode="auto">
            <a:xfrm>
              <a:off x="4239996"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A7D41244-2A99-2FD5-67C0-2CEF29EB24AD}"/>
                </a:ext>
              </a:extLst>
            </p:cNvPr>
            <p:cNvCxnSpPr>
              <a:cxnSpLocks/>
            </p:cNvCxnSpPr>
            <p:nvPr/>
          </p:nvCxnSpPr>
          <p:spPr bwMode="auto">
            <a:xfrm>
              <a:off x="4458391"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8998E4A5-9CDA-0170-6FB4-207739B338C4}"/>
                </a:ext>
              </a:extLst>
            </p:cNvPr>
            <p:cNvCxnSpPr>
              <a:cxnSpLocks/>
            </p:cNvCxnSpPr>
            <p:nvPr/>
          </p:nvCxnSpPr>
          <p:spPr bwMode="auto">
            <a:xfrm>
              <a:off x="4676786"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0A9941C2-6CEB-7F77-546C-4C3DEE8C28EE}"/>
                </a:ext>
              </a:extLst>
            </p:cNvPr>
            <p:cNvCxnSpPr>
              <a:cxnSpLocks/>
            </p:cNvCxnSpPr>
            <p:nvPr/>
          </p:nvCxnSpPr>
          <p:spPr bwMode="auto">
            <a:xfrm>
              <a:off x="4895181"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749BEBB1-2B76-9843-F773-4AFC4884CA5D}"/>
                </a:ext>
              </a:extLst>
            </p:cNvPr>
            <p:cNvCxnSpPr>
              <a:cxnSpLocks/>
            </p:cNvCxnSpPr>
            <p:nvPr/>
          </p:nvCxnSpPr>
          <p:spPr bwMode="auto">
            <a:xfrm>
              <a:off x="5113576"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B36F0439-31DE-CD62-D2ED-C8D4ECE07DC5}"/>
                </a:ext>
              </a:extLst>
            </p:cNvPr>
            <p:cNvCxnSpPr>
              <a:cxnSpLocks/>
            </p:cNvCxnSpPr>
            <p:nvPr/>
          </p:nvCxnSpPr>
          <p:spPr bwMode="auto">
            <a:xfrm>
              <a:off x="5331971"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C14CDAB3-4D5F-3D2A-DDEF-E480D638E0C6}"/>
                </a:ext>
              </a:extLst>
            </p:cNvPr>
            <p:cNvCxnSpPr>
              <a:cxnSpLocks/>
            </p:cNvCxnSpPr>
            <p:nvPr/>
          </p:nvCxnSpPr>
          <p:spPr bwMode="auto">
            <a:xfrm>
              <a:off x="5550366"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0AD4C80F-BEE3-523C-72B0-0C0282D7A578}"/>
                </a:ext>
              </a:extLst>
            </p:cNvPr>
            <p:cNvCxnSpPr>
              <a:cxnSpLocks/>
            </p:cNvCxnSpPr>
            <p:nvPr/>
          </p:nvCxnSpPr>
          <p:spPr bwMode="auto">
            <a:xfrm>
              <a:off x="5768761"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9F64BB84-9B55-B1A3-3F78-A2B96F7603A8}"/>
                </a:ext>
              </a:extLst>
            </p:cNvPr>
            <p:cNvCxnSpPr>
              <a:cxnSpLocks/>
            </p:cNvCxnSpPr>
            <p:nvPr/>
          </p:nvCxnSpPr>
          <p:spPr bwMode="auto">
            <a:xfrm>
              <a:off x="5987156"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B0F5D8E0-794C-EC47-32C4-28E7A6FD0F70}"/>
                </a:ext>
              </a:extLst>
            </p:cNvPr>
            <p:cNvCxnSpPr>
              <a:cxnSpLocks/>
            </p:cNvCxnSpPr>
            <p:nvPr/>
          </p:nvCxnSpPr>
          <p:spPr bwMode="auto">
            <a:xfrm>
              <a:off x="6205551"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21B03E05-4083-671A-EFBA-CAFC2C65D108}"/>
                </a:ext>
              </a:extLst>
            </p:cNvPr>
            <p:cNvCxnSpPr>
              <a:cxnSpLocks/>
            </p:cNvCxnSpPr>
            <p:nvPr/>
          </p:nvCxnSpPr>
          <p:spPr bwMode="auto">
            <a:xfrm>
              <a:off x="6423946"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7E7B8AC0-8613-3D8C-B3DA-9895A18321B0}"/>
                </a:ext>
              </a:extLst>
            </p:cNvPr>
            <p:cNvCxnSpPr>
              <a:cxnSpLocks/>
            </p:cNvCxnSpPr>
            <p:nvPr/>
          </p:nvCxnSpPr>
          <p:spPr bwMode="auto">
            <a:xfrm>
              <a:off x="6642332" y="4841421"/>
              <a:ext cx="0" cy="64008"/>
            </a:xfrm>
            <a:prstGeom prst="line">
              <a:avLst/>
            </a:prstGeom>
            <a:noFill/>
            <a:ln w="19050" cap="flat" cmpd="sng" algn="ctr">
              <a:solidFill>
                <a:schemeClr val="tx1"/>
              </a:solidFill>
              <a:prstDash val="solid"/>
              <a:round/>
              <a:headEnd type="none" w="med" len="med"/>
              <a:tailEnd type="none" w="med" len="med"/>
            </a:ln>
            <a:effectLst/>
          </p:spPr>
        </p:cxnSp>
      </p:grpSp>
      <p:sp>
        <p:nvSpPr>
          <p:cNvPr id="31974" name="TextBox 31973">
            <a:extLst>
              <a:ext uri="{FF2B5EF4-FFF2-40B4-BE49-F238E27FC236}">
                <a16:creationId xmlns:a16="http://schemas.microsoft.com/office/drawing/2014/main" id="{FEB9825A-DF0C-C63F-0774-0D217787A617}"/>
              </a:ext>
            </a:extLst>
          </p:cNvPr>
          <p:cNvSpPr txBox="1"/>
          <p:nvPr/>
        </p:nvSpPr>
        <p:spPr bwMode="auto">
          <a:xfrm>
            <a:off x="1459837" y="5257517"/>
            <a:ext cx="45377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188</a:t>
            </a:r>
            <a:b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180</a:t>
            </a:r>
          </a:p>
        </p:txBody>
      </p:sp>
      <p:sp>
        <p:nvSpPr>
          <p:cNvPr id="31975" name="TextBox 31974">
            <a:extLst>
              <a:ext uri="{FF2B5EF4-FFF2-40B4-BE49-F238E27FC236}">
                <a16:creationId xmlns:a16="http://schemas.microsoft.com/office/drawing/2014/main" id="{4E9E51A2-3E6B-3B68-E14B-C8D5CE146C43}"/>
              </a:ext>
            </a:extLst>
          </p:cNvPr>
          <p:cNvSpPr txBox="1"/>
          <p:nvPr/>
        </p:nvSpPr>
        <p:spPr bwMode="auto">
          <a:xfrm>
            <a:off x="1896489" y="5257517"/>
            <a:ext cx="45377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179</a:t>
            </a:r>
            <a:b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160</a:t>
            </a:r>
          </a:p>
        </p:txBody>
      </p:sp>
      <p:sp>
        <p:nvSpPr>
          <p:cNvPr id="31976" name="TextBox 31975">
            <a:extLst>
              <a:ext uri="{FF2B5EF4-FFF2-40B4-BE49-F238E27FC236}">
                <a16:creationId xmlns:a16="http://schemas.microsoft.com/office/drawing/2014/main" id="{A5891F06-930B-555D-9D2C-50C3307869C6}"/>
              </a:ext>
            </a:extLst>
          </p:cNvPr>
          <p:cNvSpPr txBox="1"/>
          <p:nvPr/>
        </p:nvSpPr>
        <p:spPr bwMode="auto">
          <a:xfrm>
            <a:off x="2334894" y="5257517"/>
            <a:ext cx="45377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156</a:t>
            </a:r>
            <a:b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131</a:t>
            </a:r>
          </a:p>
        </p:txBody>
      </p:sp>
      <p:sp>
        <p:nvSpPr>
          <p:cNvPr id="31977" name="TextBox 31976">
            <a:extLst>
              <a:ext uri="{FF2B5EF4-FFF2-40B4-BE49-F238E27FC236}">
                <a16:creationId xmlns:a16="http://schemas.microsoft.com/office/drawing/2014/main" id="{0DC2D5DC-2409-E89C-2C7D-A4D47BD2E506}"/>
              </a:ext>
            </a:extLst>
          </p:cNvPr>
          <p:cNvSpPr txBox="1"/>
          <p:nvPr/>
        </p:nvSpPr>
        <p:spPr bwMode="auto">
          <a:xfrm>
            <a:off x="2780107" y="5257517"/>
            <a:ext cx="45377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145</a:t>
            </a:r>
            <a:b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111</a:t>
            </a:r>
          </a:p>
        </p:txBody>
      </p:sp>
      <p:sp>
        <p:nvSpPr>
          <p:cNvPr id="31978" name="TextBox 31977">
            <a:extLst>
              <a:ext uri="{FF2B5EF4-FFF2-40B4-BE49-F238E27FC236}">
                <a16:creationId xmlns:a16="http://schemas.microsoft.com/office/drawing/2014/main" id="{38319D16-35E7-2175-A0CE-E539E675B2E2}"/>
              </a:ext>
            </a:extLst>
          </p:cNvPr>
          <p:cNvSpPr txBox="1"/>
          <p:nvPr/>
        </p:nvSpPr>
        <p:spPr bwMode="auto">
          <a:xfrm>
            <a:off x="3209161" y="5257517"/>
            <a:ext cx="45377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139</a:t>
            </a:r>
            <a:b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91</a:t>
            </a:r>
          </a:p>
        </p:txBody>
      </p:sp>
      <p:sp>
        <p:nvSpPr>
          <p:cNvPr id="31979" name="TextBox 31978">
            <a:extLst>
              <a:ext uri="{FF2B5EF4-FFF2-40B4-BE49-F238E27FC236}">
                <a16:creationId xmlns:a16="http://schemas.microsoft.com/office/drawing/2014/main" id="{36A533F5-5902-2FF7-A987-E43F8CAF26F5}"/>
              </a:ext>
            </a:extLst>
          </p:cNvPr>
          <p:cNvSpPr txBox="1"/>
          <p:nvPr/>
        </p:nvSpPr>
        <p:spPr bwMode="auto">
          <a:xfrm>
            <a:off x="3642177" y="5257517"/>
            <a:ext cx="45377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135</a:t>
            </a:r>
            <a:b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83</a:t>
            </a:r>
          </a:p>
        </p:txBody>
      </p:sp>
      <p:sp>
        <p:nvSpPr>
          <p:cNvPr id="31980" name="TextBox 31979">
            <a:extLst>
              <a:ext uri="{FF2B5EF4-FFF2-40B4-BE49-F238E27FC236}">
                <a16:creationId xmlns:a16="http://schemas.microsoft.com/office/drawing/2014/main" id="{9EB2BDC9-FD45-D9E6-E6EF-089CEACD601D}"/>
              </a:ext>
            </a:extLst>
          </p:cNvPr>
          <p:cNvSpPr txBox="1"/>
          <p:nvPr/>
        </p:nvSpPr>
        <p:spPr bwMode="auto">
          <a:xfrm>
            <a:off x="4088136" y="5257517"/>
            <a:ext cx="45377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121</a:t>
            </a:r>
            <a:b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71</a:t>
            </a:r>
          </a:p>
        </p:txBody>
      </p:sp>
      <p:sp>
        <p:nvSpPr>
          <p:cNvPr id="31981" name="TextBox 31980">
            <a:extLst>
              <a:ext uri="{FF2B5EF4-FFF2-40B4-BE49-F238E27FC236}">
                <a16:creationId xmlns:a16="http://schemas.microsoft.com/office/drawing/2014/main" id="{A83B0B91-FCD5-A026-2B2B-F9F4B066175F}"/>
              </a:ext>
            </a:extLst>
          </p:cNvPr>
          <p:cNvSpPr txBox="1"/>
          <p:nvPr/>
        </p:nvSpPr>
        <p:spPr bwMode="auto">
          <a:xfrm>
            <a:off x="4526729" y="5257517"/>
            <a:ext cx="45377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114</a:t>
            </a:r>
            <a:b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65</a:t>
            </a:r>
          </a:p>
        </p:txBody>
      </p:sp>
      <p:sp>
        <p:nvSpPr>
          <p:cNvPr id="31982" name="TextBox 31981">
            <a:extLst>
              <a:ext uri="{FF2B5EF4-FFF2-40B4-BE49-F238E27FC236}">
                <a16:creationId xmlns:a16="http://schemas.microsoft.com/office/drawing/2014/main" id="{6FF7E91C-7CE0-FDBC-51E9-D07C4FE4228B}"/>
              </a:ext>
            </a:extLst>
          </p:cNvPr>
          <p:cNvSpPr txBox="1"/>
          <p:nvPr/>
        </p:nvSpPr>
        <p:spPr bwMode="auto">
          <a:xfrm>
            <a:off x="4971942" y="5257517"/>
            <a:ext cx="45377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102</a:t>
            </a:r>
            <a:b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55</a:t>
            </a:r>
          </a:p>
        </p:txBody>
      </p:sp>
      <p:sp>
        <p:nvSpPr>
          <p:cNvPr id="9" name="Rectangle 8">
            <a:extLst>
              <a:ext uri="{FF2B5EF4-FFF2-40B4-BE49-F238E27FC236}">
                <a16:creationId xmlns:a16="http://schemas.microsoft.com/office/drawing/2014/main" id="{0B5DEBCF-F3F5-2A40-9B57-E91F902E74E2}"/>
              </a:ext>
            </a:extLst>
          </p:cNvPr>
          <p:cNvSpPr/>
          <p:nvPr/>
        </p:nvSpPr>
        <p:spPr bwMode="auto">
          <a:xfrm>
            <a:off x="9371522" y="3610267"/>
            <a:ext cx="2599816" cy="1039193"/>
          </a:xfrm>
          <a:prstGeom prst="rect">
            <a:avLst/>
          </a:prstGeom>
          <a:noFill/>
          <a:ln w="3810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6788333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78A63-9039-975D-2162-356C526F6079}"/>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79BA97F4-856A-C273-F18F-3E30B0E925D5}"/>
              </a:ext>
            </a:extLst>
          </p:cNvPr>
          <p:cNvGrpSpPr/>
          <p:nvPr/>
        </p:nvGrpSpPr>
        <p:grpSpPr>
          <a:xfrm>
            <a:off x="1074635" y="1889578"/>
            <a:ext cx="503465" cy="3104564"/>
            <a:chOff x="902839" y="1845128"/>
            <a:chExt cx="503465" cy="3104564"/>
          </a:xfrm>
        </p:grpSpPr>
        <p:sp>
          <p:nvSpPr>
            <p:cNvPr id="56" name="TextBox 55">
              <a:extLst>
                <a:ext uri="{FF2B5EF4-FFF2-40B4-BE49-F238E27FC236}">
                  <a16:creationId xmlns:a16="http://schemas.microsoft.com/office/drawing/2014/main" id="{E27BCC54-3AC4-8272-BC68-AA9972C7B483}"/>
                </a:ext>
              </a:extLst>
            </p:cNvPr>
            <p:cNvSpPr txBox="1"/>
            <p:nvPr/>
          </p:nvSpPr>
          <p:spPr bwMode="auto">
            <a:xfrm>
              <a:off x="902839" y="1845128"/>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100</a:t>
              </a:r>
            </a:p>
          </p:txBody>
        </p:sp>
        <p:sp>
          <p:nvSpPr>
            <p:cNvPr id="57" name="TextBox 56">
              <a:extLst>
                <a:ext uri="{FF2B5EF4-FFF2-40B4-BE49-F238E27FC236}">
                  <a16:creationId xmlns:a16="http://schemas.microsoft.com/office/drawing/2014/main" id="{BB430128-F79D-12D1-B692-2B3CD668A047}"/>
                </a:ext>
              </a:extLst>
            </p:cNvPr>
            <p:cNvSpPr txBox="1"/>
            <p:nvPr/>
          </p:nvSpPr>
          <p:spPr bwMode="auto">
            <a:xfrm>
              <a:off x="902839" y="2410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80</a:t>
              </a:r>
            </a:p>
          </p:txBody>
        </p:sp>
        <p:sp>
          <p:nvSpPr>
            <p:cNvPr id="58" name="TextBox 57">
              <a:extLst>
                <a:ext uri="{FF2B5EF4-FFF2-40B4-BE49-F238E27FC236}">
                  <a16:creationId xmlns:a16="http://schemas.microsoft.com/office/drawing/2014/main" id="{6EA4F5CD-DEC6-F1E0-3CF9-356C4094F4B0}"/>
                </a:ext>
              </a:extLst>
            </p:cNvPr>
            <p:cNvSpPr txBox="1"/>
            <p:nvPr/>
          </p:nvSpPr>
          <p:spPr bwMode="auto">
            <a:xfrm>
              <a:off x="902839" y="2976154"/>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60</a:t>
              </a:r>
            </a:p>
          </p:txBody>
        </p:sp>
        <p:sp>
          <p:nvSpPr>
            <p:cNvPr id="59" name="TextBox 58">
              <a:extLst>
                <a:ext uri="{FF2B5EF4-FFF2-40B4-BE49-F238E27FC236}">
                  <a16:creationId xmlns:a16="http://schemas.microsoft.com/office/drawing/2014/main" id="{6427DA56-A34E-CA24-3C57-8F50C98127BC}"/>
                </a:ext>
              </a:extLst>
            </p:cNvPr>
            <p:cNvSpPr txBox="1"/>
            <p:nvPr/>
          </p:nvSpPr>
          <p:spPr bwMode="auto">
            <a:xfrm>
              <a:off x="902839" y="3541667"/>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40</a:t>
              </a:r>
            </a:p>
          </p:txBody>
        </p:sp>
        <p:sp>
          <p:nvSpPr>
            <p:cNvPr id="60" name="TextBox 59">
              <a:extLst>
                <a:ext uri="{FF2B5EF4-FFF2-40B4-BE49-F238E27FC236}">
                  <a16:creationId xmlns:a16="http://schemas.microsoft.com/office/drawing/2014/main" id="{92A3986C-3AFB-C05D-0A0B-D50B61C9465E}"/>
                </a:ext>
              </a:extLst>
            </p:cNvPr>
            <p:cNvSpPr txBox="1"/>
            <p:nvPr/>
          </p:nvSpPr>
          <p:spPr bwMode="auto">
            <a:xfrm>
              <a:off x="902839" y="4107180"/>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20</a:t>
              </a:r>
            </a:p>
          </p:txBody>
        </p:sp>
        <p:sp>
          <p:nvSpPr>
            <p:cNvPr id="61" name="TextBox 60">
              <a:extLst>
                <a:ext uri="{FF2B5EF4-FFF2-40B4-BE49-F238E27FC236}">
                  <a16:creationId xmlns:a16="http://schemas.microsoft.com/office/drawing/2014/main" id="{EBB81ED6-FCD5-3E89-9564-C2CAD9717147}"/>
                </a:ext>
              </a:extLst>
            </p:cNvPr>
            <p:cNvSpPr txBox="1"/>
            <p:nvPr/>
          </p:nvSpPr>
          <p:spPr bwMode="auto">
            <a:xfrm>
              <a:off x="902839" y="4672693"/>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a:t>
              </a:r>
            </a:p>
          </p:txBody>
        </p:sp>
      </p:grpSp>
      <p:grpSp>
        <p:nvGrpSpPr>
          <p:cNvPr id="5" name="Group 4">
            <a:extLst>
              <a:ext uri="{FF2B5EF4-FFF2-40B4-BE49-F238E27FC236}">
                <a16:creationId xmlns:a16="http://schemas.microsoft.com/office/drawing/2014/main" id="{DD839093-A82C-6F0A-BAD1-C5372BD05CE9}"/>
              </a:ext>
            </a:extLst>
          </p:cNvPr>
          <p:cNvGrpSpPr/>
          <p:nvPr/>
        </p:nvGrpSpPr>
        <p:grpSpPr>
          <a:xfrm>
            <a:off x="1317792" y="4845641"/>
            <a:ext cx="5744997" cy="276999"/>
            <a:chOff x="1145996" y="4845641"/>
            <a:chExt cx="5744997" cy="276999"/>
          </a:xfrm>
        </p:grpSpPr>
        <p:sp>
          <p:nvSpPr>
            <p:cNvPr id="31748" name="TextBox 31747">
              <a:extLst>
                <a:ext uri="{FF2B5EF4-FFF2-40B4-BE49-F238E27FC236}">
                  <a16:creationId xmlns:a16="http://schemas.microsoft.com/office/drawing/2014/main" id="{F4721CD1-5D86-8953-2526-A7207E1E53DD}"/>
                </a:ext>
              </a:extLst>
            </p:cNvPr>
            <p:cNvSpPr txBox="1"/>
            <p:nvPr/>
          </p:nvSpPr>
          <p:spPr bwMode="auto">
            <a:xfrm>
              <a:off x="6387528"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72</a:t>
              </a:r>
            </a:p>
          </p:txBody>
        </p:sp>
        <p:sp>
          <p:nvSpPr>
            <p:cNvPr id="31749" name="TextBox 31748">
              <a:extLst>
                <a:ext uri="{FF2B5EF4-FFF2-40B4-BE49-F238E27FC236}">
                  <a16:creationId xmlns:a16="http://schemas.microsoft.com/office/drawing/2014/main" id="{4148C4F0-5807-476F-C371-1EF6D9C4CA3F}"/>
                </a:ext>
              </a:extLst>
            </p:cNvPr>
            <p:cNvSpPr txBox="1"/>
            <p:nvPr/>
          </p:nvSpPr>
          <p:spPr bwMode="auto">
            <a:xfrm>
              <a:off x="1145996"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a:t>
              </a:r>
            </a:p>
          </p:txBody>
        </p:sp>
        <p:sp>
          <p:nvSpPr>
            <p:cNvPr id="31750" name="TextBox 31749">
              <a:extLst>
                <a:ext uri="{FF2B5EF4-FFF2-40B4-BE49-F238E27FC236}">
                  <a16:creationId xmlns:a16="http://schemas.microsoft.com/office/drawing/2014/main" id="{B0B2D8DD-FF10-C72A-0B58-910A820BFDB9}"/>
                </a:ext>
              </a:extLst>
            </p:cNvPr>
            <p:cNvSpPr txBox="1"/>
            <p:nvPr/>
          </p:nvSpPr>
          <p:spPr bwMode="auto">
            <a:xfrm>
              <a:off x="1364393"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3</a:t>
              </a:r>
            </a:p>
          </p:txBody>
        </p:sp>
        <p:sp>
          <p:nvSpPr>
            <p:cNvPr id="31751" name="TextBox 31750">
              <a:extLst>
                <a:ext uri="{FF2B5EF4-FFF2-40B4-BE49-F238E27FC236}">
                  <a16:creationId xmlns:a16="http://schemas.microsoft.com/office/drawing/2014/main" id="{2957B927-4538-1FE9-939A-E34293C4CF4B}"/>
                </a:ext>
              </a:extLst>
            </p:cNvPr>
            <p:cNvSpPr txBox="1"/>
            <p:nvPr/>
          </p:nvSpPr>
          <p:spPr bwMode="auto">
            <a:xfrm>
              <a:off x="1582790"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a:t>
              </a:r>
            </a:p>
          </p:txBody>
        </p:sp>
        <p:sp>
          <p:nvSpPr>
            <p:cNvPr id="31752" name="TextBox 31751">
              <a:extLst>
                <a:ext uri="{FF2B5EF4-FFF2-40B4-BE49-F238E27FC236}">
                  <a16:creationId xmlns:a16="http://schemas.microsoft.com/office/drawing/2014/main" id="{780A8AEB-11D3-7FE5-BD0D-DF16F3D0571D}"/>
                </a:ext>
              </a:extLst>
            </p:cNvPr>
            <p:cNvSpPr txBox="1"/>
            <p:nvPr/>
          </p:nvSpPr>
          <p:spPr bwMode="auto">
            <a:xfrm>
              <a:off x="1801187"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9</a:t>
              </a:r>
            </a:p>
          </p:txBody>
        </p:sp>
        <p:sp>
          <p:nvSpPr>
            <p:cNvPr id="31753" name="TextBox 31752">
              <a:extLst>
                <a:ext uri="{FF2B5EF4-FFF2-40B4-BE49-F238E27FC236}">
                  <a16:creationId xmlns:a16="http://schemas.microsoft.com/office/drawing/2014/main" id="{9C58211C-99A4-CF73-9671-8B3B641B0892}"/>
                </a:ext>
              </a:extLst>
            </p:cNvPr>
            <p:cNvSpPr txBox="1"/>
            <p:nvPr/>
          </p:nvSpPr>
          <p:spPr bwMode="auto">
            <a:xfrm>
              <a:off x="2019584"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12</a:t>
              </a:r>
            </a:p>
          </p:txBody>
        </p:sp>
        <p:sp>
          <p:nvSpPr>
            <p:cNvPr id="31754" name="TextBox 31753">
              <a:extLst>
                <a:ext uri="{FF2B5EF4-FFF2-40B4-BE49-F238E27FC236}">
                  <a16:creationId xmlns:a16="http://schemas.microsoft.com/office/drawing/2014/main" id="{DC587764-40BF-F1E2-4472-20BE4C4B3D7E}"/>
                </a:ext>
              </a:extLst>
            </p:cNvPr>
            <p:cNvSpPr txBox="1"/>
            <p:nvPr/>
          </p:nvSpPr>
          <p:spPr bwMode="auto">
            <a:xfrm>
              <a:off x="2237981"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15</a:t>
              </a:r>
            </a:p>
          </p:txBody>
        </p:sp>
        <p:sp>
          <p:nvSpPr>
            <p:cNvPr id="31755" name="TextBox 31754">
              <a:extLst>
                <a:ext uri="{FF2B5EF4-FFF2-40B4-BE49-F238E27FC236}">
                  <a16:creationId xmlns:a16="http://schemas.microsoft.com/office/drawing/2014/main" id="{8C8A4E12-BB05-A0F2-5E60-2A8ABBA08B16}"/>
                </a:ext>
              </a:extLst>
            </p:cNvPr>
            <p:cNvSpPr txBox="1"/>
            <p:nvPr/>
          </p:nvSpPr>
          <p:spPr bwMode="auto">
            <a:xfrm>
              <a:off x="2456378"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18</a:t>
              </a:r>
            </a:p>
          </p:txBody>
        </p:sp>
        <p:sp>
          <p:nvSpPr>
            <p:cNvPr id="31756" name="TextBox 31755">
              <a:extLst>
                <a:ext uri="{FF2B5EF4-FFF2-40B4-BE49-F238E27FC236}">
                  <a16:creationId xmlns:a16="http://schemas.microsoft.com/office/drawing/2014/main" id="{EDB0DD95-26CA-40CE-278A-4487244FE39D}"/>
                </a:ext>
              </a:extLst>
            </p:cNvPr>
            <p:cNvSpPr txBox="1"/>
            <p:nvPr/>
          </p:nvSpPr>
          <p:spPr bwMode="auto">
            <a:xfrm>
              <a:off x="2674775"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21</a:t>
              </a:r>
            </a:p>
          </p:txBody>
        </p:sp>
        <p:sp>
          <p:nvSpPr>
            <p:cNvPr id="31757" name="TextBox 31756">
              <a:extLst>
                <a:ext uri="{FF2B5EF4-FFF2-40B4-BE49-F238E27FC236}">
                  <a16:creationId xmlns:a16="http://schemas.microsoft.com/office/drawing/2014/main" id="{FF9B6399-6579-EE69-619D-66DA29FCD266}"/>
                </a:ext>
              </a:extLst>
            </p:cNvPr>
            <p:cNvSpPr txBox="1"/>
            <p:nvPr/>
          </p:nvSpPr>
          <p:spPr bwMode="auto">
            <a:xfrm>
              <a:off x="2893172"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24</a:t>
              </a:r>
            </a:p>
          </p:txBody>
        </p:sp>
        <p:sp>
          <p:nvSpPr>
            <p:cNvPr id="31758" name="TextBox 31757">
              <a:extLst>
                <a:ext uri="{FF2B5EF4-FFF2-40B4-BE49-F238E27FC236}">
                  <a16:creationId xmlns:a16="http://schemas.microsoft.com/office/drawing/2014/main" id="{09A4AE6D-8D09-AD46-303F-14271BAD7579}"/>
                </a:ext>
              </a:extLst>
            </p:cNvPr>
            <p:cNvSpPr txBox="1"/>
            <p:nvPr/>
          </p:nvSpPr>
          <p:spPr bwMode="auto">
            <a:xfrm>
              <a:off x="3111569"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27</a:t>
              </a:r>
            </a:p>
          </p:txBody>
        </p:sp>
        <p:sp>
          <p:nvSpPr>
            <p:cNvPr id="31759" name="TextBox 31758">
              <a:extLst>
                <a:ext uri="{FF2B5EF4-FFF2-40B4-BE49-F238E27FC236}">
                  <a16:creationId xmlns:a16="http://schemas.microsoft.com/office/drawing/2014/main" id="{C00F69D9-69BC-C27F-149F-C5B6CE99B904}"/>
                </a:ext>
              </a:extLst>
            </p:cNvPr>
            <p:cNvSpPr txBox="1"/>
            <p:nvPr/>
          </p:nvSpPr>
          <p:spPr bwMode="auto">
            <a:xfrm>
              <a:off x="3329966"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30</a:t>
              </a:r>
            </a:p>
          </p:txBody>
        </p:sp>
        <p:sp>
          <p:nvSpPr>
            <p:cNvPr id="31760" name="TextBox 31759">
              <a:extLst>
                <a:ext uri="{FF2B5EF4-FFF2-40B4-BE49-F238E27FC236}">
                  <a16:creationId xmlns:a16="http://schemas.microsoft.com/office/drawing/2014/main" id="{55C87959-64A4-D516-7260-B4D39448CAF4}"/>
                </a:ext>
              </a:extLst>
            </p:cNvPr>
            <p:cNvSpPr txBox="1"/>
            <p:nvPr/>
          </p:nvSpPr>
          <p:spPr bwMode="auto">
            <a:xfrm>
              <a:off x="3548363"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33</a:t>
              </a:r>
            </a:p>
          </p:txBody>
        </p:sp>
        <p:sp>
          <p:nvSpPr>
            <p:cNvPr id="31761" name="TextBox 31760">
              <a:extLst>
                <a:ext uri="{FF2B5EF4-FFF2-40B4-BE49-F238E27FC236}">
                  <a16:creationId xmlns:a16="http://schemas.microsoft.com/office/drawing/2014/main" id="{4FD069DE-6776-1BAE-D795-60FD98848D5C}"/>
                </a:ext>
              </a:extLst>
            </p:cNvPr>
            <p:cNvSpPr txBox="1"/>
            <p:nvPr/>
          </p:nvSpPr>
          <p:spPr bwMode="auto">
            <a:xfrm>
              <a:off x="3766760"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36</a:t>
              </a:r>
            </a:p>
          </p:txBody>
        </p:sp>
        <p:sp>
          <p:nvSpPr>
            <p:cNvPr id="31762" name="TextBox 31761">
              <a:extLst>
                <a:ext uri="{FF2B5EF4-FFF2-40B4-BE49-F238E27FC236}">
                  <a16:creationId xmlns:a16="http://schemas.microsoft.com/office/drawing/2014/main" id="{B7021A59-DA5F-4215-6B3A-763AB67FF08D}"/>
                </a:ext>
              </a:extLst>
            </p:cNvPr>
            <p:cNvSpPr txBox="1"/>
            <p:nvPr/>
          </p:nvSpPr>
          <p:spPr bwMode="auto">
            <a:xfrm>
              <a:off x="3985157"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39</a:t>
              </a:r>
            </a:p>
          </p:txBody>
        </p:sp>
        <p:sp>
          <p:nvSpPr>
            <p:cNvPr id="31763" name="TextBox 31762">
              <a:extLst>
                <a:ext uri="{FF2B5EF4-FFF2-40B4-BE49-F238E27FC236}">
                  <a16:creationId xmlns:a16="http://schemas.microsoft.com/office/drawing/2014/main" id="{6D1C067D-E6E0-45A0-7B62-4F3446A3846F}"/>
                </a:ext>
              </a:extLst>
            </p:cNvPr>
            <p:cNvSpPr txBox="1"/>
            <p:nvPr/>
          </p:nvSpPr>
          <p:spPr bwMode="auto">
            <a:xfrm>
              <a:off x="4203554"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42</a:t>
              </a:r>
            </a:p>
          </p:txBody>
        </p:sp>
        <p:sp>
          <p:nvSpPr>
            <p:cNvPr id="31764" name="TextBox 31763">
              <a:extLst>
                <a:ext uri="{FF2B5EF4-FFF2-40B4-BE49-F238E27FC236}">
                  <a16:creationId xmlns:a16="http://schemas.microsoft.com/office/drawing/2014/main" id="{2829CF05-8227-ECA8-B087-59195BCD138E}"/>
                </a:ext>
              </a:extLst>
            </p:cNvPr>
            <p:cNvSpPr txBox="1"/>
            <p:nvPr/>
          </p:nvSpPr>
          <p:spPr bwMode="auto">
            <a:xfrm>
              <a:off x="4421951"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45</a:t>
              </a:r>
            </a:p>
          </p:txBody>
        </p:sp>
        <p:sp>
          <p:nvSpPr>
            <p:cNvPr id="31765" name="TextBox 31764">
              <a:extLst>
                <a:ext uri="{FF2B5EF4-FFF2-40B4-BE49-F238E27FC236}">
                  <a16:creationId xmlns:a16="http://schemas.microsoft.com/office/drawing/2014/main" id="{98F124C3-9EEC-D1BE-1A5C-2E6B7903B19A}"/>
                </a:ext>
              </a:extLst>
            </p:cNvPr>
            <p:cNvSpPr txBox="1"/>
            <p:nvPr/>
          </p:nvSpPr>
          <p:spPr bwMode="auto">
            <a:xfrm>
              <a:off x="4640348"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48</a:t>
              </a:r>
            </a:p>
          </p:txBody>
        </p:sp>
        <p:sp>
          <p:nvSpPr>
            <p:cNvPr id="31766" name="TextBox 31765">
              <a:extLst>
                <a:ext uri="{FF2B5EF4-FFF2-40B4-BE49-F238E27FC236}">
                  <a16:creationId xmlns:a16="http://schemas.microsoft.com/office/drawing/2014/main" id="{50A9F1D2-686E-CCB2-DDAA-E9B91EF476FF}"/>
                </a:ext>
              </a:extLst>
            </p:cNvPr>
            <p:cNvSpPr txBox="1"/>
            <p:nvPr/>
          </p:nvSpPr>
          <p:spPr bwMode="auto">
            <a:xfrm>
              <a:off x="4858745"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51</a:t>
              </a:r>
            </a:p>
          </p:txBody>
        </p:sp>
        <p:sp>
          <p:nvSpPr>
            <p:cNvPr id="31767" name="TextBox 31766">
              <a:extLst>
                <a:ext uri="{FF2B5EF4-FFF2-40B4-BE49-F238E27FC236}">
                  <a16:creationId xmlns:a16="http://schemas.microsoft.com/office/drawing/2014/main" id="{8B02087A-4EDF-7047-D92E-95EF24E7BADC}"/>
                </a:ext>
              </a:extLst>
            </p:cNvPr>
            <p:cNvSpPr txBox="1"/>
            <p:nvPr/>
          </p:nvSpPr>
          <p:spPr bwMode="auto">
            <a:xfrm>
              <a:off x="5077142"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54</a:t>
              </a:r>
            </a:p>
          </p:txBody>
        </p:sp>
        <p:sp>
          <p:nvSpPr>
            <p:cNvPr id="31768" name="TextBox 31767">
              <a:extLst>
                <a:ext uri="{FF2B5EF4-FFF2-40B4-BE49-F238E27FC236}">
                  <a16:creationId xmlns:a16="http://schemas.microsoft.com/office/drawing/2014/main" id="{B4C49D2A-2907-810B-AC4C-3CE803392563}"/>
                </a:ext>
              </a:extLst>
            </p:cNvPr>
            <p:cNvSpPr txBox="1"/>
            <p:nvPr/>
          </p:nvSpPr>
          <p:spPr bwMode="auto">
            <a:xfrm>
              <a:off x="5295539"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57</a:t>
              </a:r>
            </a:p>
          </p:txBody>
        </p:sp>
        <p:sp>
          <p:nvSpPr>
            <p:cNvPr id="31769" name="TextBox 31768">
              <a:extLst>
                <a:ext uri="{FF2B5EF4-FFF2-40B4-BE49-F238E27FC236}">
                  <a16:creationId xmlns:a16="http://schemas.microsoft.com/office/drawing/2014/main" id="{1675548D-8310-8766-002F-ADB69DDC8D6C}"/>
                </a:ext>
              </a:extLst>
            </p:cNvPr>
            <p:cNvSpPr txBox="1"/>
            <p:nvPr/>
          </p:nvSpPr>
          <p:spPr bwMode="auto">
            <a:xfrm>
              <a:off x="5513936"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60</a:t>
              </a:r>
            </a:p>
          </p:txBody>
        </p:sp>
        <p:sp>
          <p:nvSpPr>
            <p:cNvPr id="31770" name="TextBox 31769">
              <a:extLst>
                <a:ext uri="{FF2B5EF4-FFF2-40B4-BE49-F238E27FC236}">
                  <a16:creationId xmlns:a16="http://schemas.microsoft.com/office/drawing/2014/main" id="{E650B61D-5E9C-E1C3-1501-1B0A0DDCD905}"/>
                </a:ext>
              </a:extLst>
            </p:cNvPr>
            <p:cNvSpPr txBox="1"/>
            <p:nvPr/>
          </p:nvSpPr>
          <p:spPr bwMode="auto">
            <a:xfrm>
              <a:off x="5732333"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63</a:t>
              </a:r>
            </a:p>
          </p:txBody>
        </p:sp>
        <p:sp>
          <p:nvSpPr>
            <p:cNvPr id="31771" name="TextBox 31770">
              <a:extLst>
                <a:ext uri="{FF2B5EF4-FFF2-40B4-BE49-F238E27FC236}">
                  <a16:creationId xmlns:a16="http://schemas.microsoft.com/office/drawing/2014/main" id="{5199F865-7C8E-8502-4391-6D8D525C65E6}"/>
                </a:ext>
              </a:extLst>
            </p:cNvPr>
            <p:cNvSpPr txBox="1"/>
            <p:nvPr/>
          </p:nvSpPr>
          <p:spPr bwMode="auto">
            <a:xfrm>
              <a:off x="5950730"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66</a:t>
              </a:r>
            </a:p>
          </p:txBody>
        </p:sp>
        <p:sp>
          <p:nvSpPr>
            <p:cNvPr id="31772" name="TextBox 31771">
              <a:extLst>
                <a:ext uri="{FF2B5EF4-FFF2-40B4-BE49-F238E27FC236}">
                  <a16:creationId xmlns:a16="http://schemas.microsoft.com/office/drawing/2014/main" id="{EA6CF8D9-4D6F-8FF0-EF13-FE9212C29A9F}"/>
                </a:ext>
              </a:extLst>
            </p:cNvPr>
            <p:cNvSpPr txBox="1"/>
            <p:nvPr/>
          </p:nvSpPr>
          <p:spPr bwMode="auto">
            <a:xfrm>
              <a:off x="6169127" y="4845641"/>
              <a:ext cx="503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69</a:t>
              </a:r>
            </a:p>
          </p:txBody>
        </p:sp>
      </p:grpSp>
      <p:sp>
        <p:nvSpPr>
          <p:cNvPr id="31746" name="Rectangle 2">
            <a:extLst>
              <a:ext uri="{FF2B5EF4-FFF2-40B4-BE49-F238E27FC236}">
                <a16:creationId xmlns:a16="http://schemas.microsoft.com/office/drawing/2014/main" id="{C733EB86-4040-8AB1-0123-EC3B45FA2430}"/>
              </a:ext>
            </a:extLst>
          </p:cNvPr>
          <p:cNvSpPr>
            <a:spLocks noGrp="1" noChangeArrowheads="1"/>
          </p:cNvSpPr>
          <p:nvPr>
            <p:ph type="title"/>
          </p:nvPr>
        </p:nvSpPr>
        <p:spPr>
          <a:xfrm>
            <a:off x="231078" y="531006"/>
            <a:ext cx="11740260" cy="502445"/>
          </a:xfrm>
        </p:spPr>
        <p:txBody>
          <a:bodyPr/>
          <a:lstStyle/>
          <a:p>
            <a:r>
              <a:rPr lang="en-US" dirty="0"/>
              <a:t>AQUILA: OS Benefit</a:t>
            </a:r>
            <a:endParaRPr lang="en-US" altLang="en-US" dirty="0"/>
          </a:p>
        </p:txBody>
      </p:sp>
      <p:sp>
        <p:nvSpPr>
          <p:cNvPr id="3" name="Content Placeholder 2">
            <a:extLst>
              <a:ext uri="{FF2B5EF4-FFF2-40B4-BE49-F238E27FC236}">
                <a16:creationId xmlns:a16="http://schemas.microsoft.com/office/drawing/2014/main" id="{7AB50C13-C842-02A4-EDA4-B5518A8CEF3F}"/>
              </a:ext>
            </a:extLst>
          </p:cNvPr>
          <p:cNvSpPr>
            <a:spLocks noGrp="1"/>
          </p:cNvSpPr>
          <p:nvPr>
            <p:ph sz="quarter" idx="10"/>
          </p:nvPr>
        </p:nvSpPr>
        <p:spPr>
          <a:xfrm>
            <a:off x="3009900" y="6302375"/>
            <a:ext cx="6762750" cy="327025"/>
          </a:xfrm>
        </p:spPr>
        <p:txBody>
          <a:bodyPr/>
          <a:lstStyle/>
          <a:p>
            <a:r>
              <a:rPr lang="en-US" dirty="0">
                <a:latin typeface="Poppins"/>
                <a:cs typeface="Poppins"/>
              </a:rPr>
              <a:t>Dimopoulos. ASH 2024. Abstr 773. Dimopoulos. NEJM. 2025;392:1777. Dimopoulos. SOHO 2025. Abstr MM-691. </a:t>
            </a:r>
          </a:p>
        </p:txBody>
      </p:sp>
      <p:sp>
        <p:nvSpPr>
          <p:cNvPr id="37" name="TextBox 36">
            <a:extLst>
              <a:ext uri="{FF2B5EF4-FFF2-40B4-BE49-F238E27FC236}">
                <a16:creationId xmlns:a16="http://schemas.microsoft.com/office/drawing/2014/main" id="{A3E5D1E1-B9F6-EE32-6431-87E0DD5784AF}"/>
              </a:ext>
            </a:extLst>
          </p:cNvPr>
          <p:cNvSpPr txBox="1"/>
          <p:nvPr/>
        </p:nvSpPr>
        <p:spPr bwMode="auto">
          <a:xfrm>
            <a:off x="1569081" y="5851281"/>
            <a:ext cx="52398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 Median follow-up: 65.2 mo</a:t>
            </a:r>
          </a:p>
        </p:txBody>
      </p:sp>
      <p:graphicFrame>
        <p:nvGraphicFramePr>
          <p:cNvPr id="6" name="Group 3">
            <a:extLst>
              <a:ext uri="{FF2B5EF4-FFF2-40B4-BE49-F238E27FC236}">
                <a16:creationId xmlns:a16="http://schemas.microsoft.com/office/drawing/2014/main" id="{06AE44E8-EA50-5B78-91C5-2CA32037AA61}"/>
              </a:ext>
            </a:extLst>
          </p:cNvPr>
          <p:cNvGraphicFramePr>
            <a:graphicFrameLocks/>
          </p:cNvGraphicFramePr>
          <p:nvPr/>
        </p:nvGraphicFramePr>
        <p:xfrm>
          <a:off x="7117448" y="3151665"/>
          <a:ext cx="4853890" cy="1932574"/>
        </p:xfrm>
        <a:graphic>
          <a:graphicData uri="http://schemas.openxmlformats.org/drawingml/2006/table">
            <a:tbl>
              <a:tblPr/>
              <a:tblGrid>
                <a:gridCol w="1806099">
                  <a:extLst>
                    <a:ext uri="{9D8B030D-6E8A-4147-A177-3AD203B41FA5}">
                      <a16:colId xmlns:a16="http://schemas.microsoft.com/office/drawing/2014/main" val="3236137628"/>
                    </a:ext>
                  </a:extLst>
                </a:gridCol>
                <a:gridCol w="1693218">
                  <a:extLst>
                    <a:ext uri="{9D8B030D-6E8A-4147-A177-3AD203B41FA5}">
                      <a16:colId xmlns:a16="http://schemas.microsoft.com/office/drawing/2014/main" val="20001"/>
                    </a:ext>
                  </a:extLst>
                </a:gridCol>
                <a:gridCol w="1354573">
                  <a:extLst>
                    <a:ext uri="{9D8B030D-6E8A-4147-A177-3AD203B41FA5}">
                      <a16:colId xmlns:a16="http://schemas.microsoft.com/office/drawing/2014/main" val="2965554977"/>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mn-lt"/>
                        </a:rPr>
                        <a:t>Outcome</a:t>
                      </a:r>
                      <a:endParaRPr kumimoji="0" lang="en-US" sz="1400" b="1" i="0" u="none" strike="noStrike" cap="none" normalizeH="0" baseline="0" dirty="0">
                        <a:ln>
                          <a:noFill/>
                        </a:ln>
                        <a:solidFill>
                          <a:schemeClr val="tx1"/>
                        </a:solidFill>
                        <a:effectLst/>
                        <a:latin typeface="+mn-lt"/>
                      </a:endParaRP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mn-lt"/>
                        </a:rPr>
                        <a:t>Daratumumab</a:t>
                      </a:r>
                      <a:br>
                        <a:rPr kumimoji="0" lang="en-US" sz="1400" b="1" i="0" u="none" strike="noStrike" cap="none" normalizeH="0" baseline="0" dirty="0">
                          <a:ln>
                            <a:noFill/>
                          </a:ln>
                          <a:solidFill>
                            <a:schemeClr val="bg1"/>
                          </a:solidFill>
                          <a:effectLst/>
                          <a:latin typeface="+mn-lt"/>
                        </a:rPr>
                      </a:br>
                      <a:r>
                        <a:rPr kumimoji="0" lang="en-US" sz="1400" b="1" i="0" u="none" strike="noStrike" cap="none" normalizeH="0" baseline="0" dirty="0">
                          <a:ln>
                            <a:noFill/>
                          </a:ln>
                          <a:solidFill>
                            <a:schemeClr val="bg1"/>
                          </a:solidFill>
                          <a:effectLst/>
                          <a:latin typeface="+mn-lt"/>
                        </a:rPr>
                        <a:t>(n = 194)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mn-lt"/>
                        </a:rPr>
                        <a:t>Active Monitoring</a:t>
                      </a:r>
                      <a:br>
                        <a:rPr kumimoji="0" lang="en-US" sz="1400" b="1" i="0" u="none" strike="noStrike" cap="none" normalizeH="0" baseline="0" dirty="0">
                          <a:ln>
                            <a:noFill/>
                          </a:ln>
                          <a:solidFill>
                            <a:schemeClr val="bg1"/>
                          </a:solidFill>
                          <a:effectLst/>
                          <a:latin typeface="+mn-lt"/>
                        </a:rPr>
                      </a:br>
                      <a:r>
                        <a:rPr kumimoji="0" lang="en-US" sz="1400" b="1" i="0" u="none" strike="noStrike" cap="none" normalizeH="0" baseline="0" dirty="0">
                          <a:ln>
                            <a:noFill/>
                          </a:ln>
                          <a:solidFill>
                            <a:schemeClr val="bg1"/>
                          </a:solidFill>
                          <a:effectLst/>
                          <a:latin typeface="+mn-lt"/>
                        </a:rPr>
                        <a:t>(n = 196)</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50000"/>
                      </a:schemeClr>
                    </a:solidFill>
                  </a:tcPr>
                </a:tc>
                <a:extLst>
                  <a:ext uri="{0D108BD9-81ED-4DB2-BD59-A6C34878D82A}">
                    <a16:rowId xmlns:a16="http://schemas.microsoft.com/office/drawing/2014/main" val="10001"/>
                  </a:ext>
                </a:extLst>
              </a:tr>
              <a:tr h="3475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tx1"/>
                          </a:solidFill>
                          <a:effectLst/>
                          <a:latin typeface="+mn-lt"/>
                        </a:rPr>
                        <a:t>Deaths, n (%)</a:t>
                      </a:r>
                    </a:p>
                  </a:txBody>
                  <a:tcPr marL="118872" marR="118872"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15 (7.7)</a:t>
                      </a:r>
                    </a:p>
                  </a:txBody>
                  <a:tcPr marL="118872" marR="118872"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26 (13.3)</a:t>
                      </a:r>
                    </a:p>
                  </a:txBody>
                  <a:tcPr marL="118872" marR="118872"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730409924"/>
                  </a:ext>
                </a:extLst>
              </a:tr>
              <a:tr h="273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tx1"/>
                          </a:solidFill>
                          <a:effectLst/>
                          <a:latin typeface="+mn-lt"/>
                        </a:rPr>
                        <a:t>Primary cause, n</a:t>
                      </a:r>
                    </a:p>
                  </a:txBody>
                  <a:tcPr marL="118872" marR="118872"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mn-lt"/>
                      </a:endParaRPr>
                    </a:p>
                  </a:txBody>
                  <a:tcPr marL="118872" marR="118872"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mn-lt"/>
                      </a:endParaRPr>
                    </a:p>
                  </a:txBody>
                  <a:tcPr marL="118872" marR="118872"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471689560"/>
                  </a:ext>
                </a:extLst>
              </a:tr>
              <a:tr h="27388">
                <a:tc>
                  <a:txBody>
                    <a:bodyPr/>
                    <a:lstStyle/>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400" b="0" i="0" u="none" strike="noStrike" cap="none" normalizeH="0" baseline="0" dirty="0">
                          <a:ln>
                            <a:noFill/>
                          </a:ln>
                          <a:solidFill>
                            <a:schemeClr val="tx1"/>
                          </a:solidFill>
                          <a:effectLst/>
                          <a:latin typeface="+mn-lt"/>
                        </a:rPr>
                        <a:t>PD</a:t>
                      </a:r>
                    </a:p>
                  </a:txBody>
                  <a:tcPr marL="118872" marR="118872"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3</a:t>
                      </a:r>
                    </a:p>
                  </a:txBody>
                  <a:tcPr marL="118872" marR="118872"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9</a:t>
                      </a:r>
                    </a:p>
                  </a:txBody>
                  <a:tcPr marL="118872" marR="118872"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45470343"/>
                  </a:ext>
                </a:extLst>
              </a:tr>
              <a:tr h="90459">
                <a:tc>
                  <a:txBody>
                    <a:bodyPr/>
                    <a:lstStyle/>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400" b="0" i="0" u="none" strike="noStrike" cap="none" normalizeH="0" baseline="0" dirty="0">
                          <a:ln>
                            <a:noFill/>
                          </a:ln>
                          <a:solidFill>
                            <a:schemeClr val="tx1"/>
                          </a:solidFill>
                          <a:effectLst/>
                          <a:latin typeface="+mn-lt"/>
                        </a:rPr>
                        <a:t>AE</a:t>
                      </a:r>
                    </a:p>
                  </a:txBody>
                  <a:tcPr marL="118872" marR="118872"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2</a:t>
                      </a:r>
                    </a:p>
                  </a:txBody>
                  <a:tcPr marL="118872" marR="118872"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4</a:t>
                      </a:r>
                    </a:p>
                  </a:txBody>
                  <a:tcPr marL="118872" marR="118872"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719265780"/>
                  </a:ext>
                </a:extLst>
              </a:tr>
              <a:tr h="27388">
                <a:tc>
                  <a:txBody>
                    <a:bodyPr/>
                    <a:lstStyle/>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400" b="0" i="0" u="none" strike="noStrike" cap="none" normalizeH="0" baseline="0" dirty="0">
                          <a:ln>
                            <a:noFill/>
                          </a:ln>
                          <a:solidFill>
                            <a:schemeClr val="tx1"/>
                          </a:solidFill>
                          <a:effectLst/>
                          <a:latin typeface="+mn-lt"/>
                        </a:rPr>
                        <a:t>Other</a:t>
                      </a:r>
                    </a:p>
                  </a:txBody>
                  <a:tcPr marL="118872" marR="118872"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10</a:t>
                      </a:r>
                    </a:p>
                  </a:txBody>
                  <a:tcPr marL="118872" marR="118872"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13</a:t>
                      </a:r>
                    </a:p>
                  </a:txBody>
                  <a:tcPr marL="118872" marR="118872"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537033375"/>
                  </a:ext>
                </a:extLst>
              </a:tr>
            </a:tbl>
          </a:graphicData>
        </a:graphic>
      </p:graphicFrame>
      <p:grpSp>
        <p:nvGrpSpPr>
          <p:cNvPr id="31801" name="Group 31800">
            <a:extLst>
              <a:ext uri="{FF2B5EF4-FFF2-40B4-BE49-F238E27FC236}">
                <a16:creationId xmlns:a16="http://schemas.microsoft.com/office/drawing/2014/main" id="{B322F770-49E4-303C-E658-DFABBA11FDF0}"/>
              </a:ext>
            </a:extLst>
          </p:cNvPr>
          <p:cNvGrpSpPr/>
          <p:nvPr/>
        </p:nvGrpSpPr>
        <p:grpSpPr>
          <a:xfrm>
            <a:off x="7283330" y="1581765"/>
            <a:ext cx="4522126" cy="1016835"/>
            <a:chOff x="7037798" y="1753154"/>
            <a:chExt cx="4002775" cy="1016835"/>
          </a:xfrm>
        </p:grpSpPr>
        <p:sp>
          <p:nvSpPr>
            <p:cNvPr id="31" name="TextBox 30">
              <a:extLst>
                <a:ext uri="{FF2B5EF4-FFF2-40B4-BE49-F238E27FC236}">
                  <a16:creationId xmlns:a16="http://schemas.microsoft.com/office/drawing/2014/main" id="{ADAFE8DF-8929-5F12-61C7-ADDE230A8A31}"/>
                </a:ext>
              </a:extLst>
            </p:cNvPr>
            <p:cNvSpPr txBox="1"/>
            <p:nvPr/>
          </p:nvSpPr>
          <p:spPr bwMode="auto">
            <a:xfrm>
              <a:off x="9864177" y="2122486"/>
              <a:ext cx="10587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93.0</a:t>
              </a:r>
            </a:p>
          </p:txBody>
        </p:sp>
        <p:sp>
          <p:nvSpPr>
            <p:cNvPr id="32" name="TextBox 31">
              <a:extLst>
                <a:ext uri="{FF2B5EF4-FFF2-40B4-BE49-F238E27FC236}">
                  <a16:creationId xmlns:a16="http://schemas.microsoft.com/office/drawing/2014/main" id="{D305E4D8-A838-1D65-7D6F-DBBFC733C5A4}"/>
                </a:ext>
              </a:extLst>
            </p:cNvPr>
            <p:cNvSpPr txBox="1"/>
            <p:nvPr/>
          </p:nvSpPr>
          <p:spPr bwMode="auto">
            <a:xfrm>
              <a:off x="9918319" y="2431435"/>
              <a:ext cx="9504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86.9</a:t>
              </a:r>
            </a:p>
          </p:txBody>
        </p:sp>
        <p:sp>
          <p:nvSpPr>
            <p:cNvPr id="7" name="TextBox 6">
              <a:extLst>
                <a:ext uri="{FF2B5EF4-FFF2-40B4-BE49-F238E27FC236}">
                  <a16:creationId xmlns:a16="http://schemas.microsoft.com/office/drawing/2014/main" id="{39059329-A81A-05AF-C7E2-1DAE33C47A9D}"/>
                </a:ext>
              </a:extLst>
            </p:cNvPr>
            <p:cNvSpPr txBox="1"/>
            <p:nvPr/>
          </p:nvSpPr>
          <p:spPr bwMode="auto">
            <a:xfrm>
              <a:off x="7318404" y="2122486"/>
              <a:ext cx="25494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DARA (n = 194)</a:t>
              </a:r>
            </a:p>
          </p:txBody>
        </p:sp>
        <p:sp>
          <p:nvSpPr>
            <p:cNvPr id="8" name="TextBox 7">
              <a:extLst>
                <a:ext uri="{FF2B5EF4-FFF2-40B4-BE49-F238E27FC236}">
                  <a16:creationId xmlns:a16="http://schemas.microsoft.com/office/drawing/2014/main" id="{3704E0A2-1F90-AEB8-3772-7797D45B022F}"/>
                </a:ext>
              </a:extLst>
            </p:cNvPr>
            <p:cNvSpPr txBox="1"/>
            <p:nvPr/>
          </p:nvSpPr>
          <p:spPr bwMode="auto">
            <a:xfrm>
              <a:off x="7318404" y="2431435"/>
              <a:ext cx="305432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Active monitoring (n = 196)</a:t>
              </a:r>
            </a:p>
          </p:txBody>
        </p:sp>
        <p:sp>
          <p:nvSpPr>
            <p:cNvPr id="9" name="TextBox 8">
              <a:extLst>
                <a:ext uri="{FF2B5EF4-FFF2-40B4-BE49-F238E27FC236}">
                  <a16:creationId xmlns:a16="http://schemas.microsoft.com/office/drawing/2014/main" id="{2CA2DB6E-3427-F308-1425-FE044846B26D}"/>
                </a:ext>
              </a:extLst>
            </p:cNvPr>
            <p:cNvSpPr txBox="1"/>
            <p:nvPr/>
          </p:nvSpPr>
          <p:spPr bwMode="auto">
            <a:xfrm>
              <a:off x="9746559" y="1753154"/>
              <a:ext cx="12940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5-Yr OS, %</a:t>
              </a:r>
            </a:p>
          </p:txBody>
        </p:sp>
        <p:grpSp>
          <p:nvGrpSpPr>
            <p:cNvPr id="31800" name="Group 31799">
              <a:extLst>
                <a:ext uri="{FF2B5EF4-FFF2-40B4-BE49-F238E27FC236}">
                  <a16:creationId xmlns:a16="http://schemas.microsoft.com/office/drawing/2014/main" id="{4EFF9F46-3B30-01C6-F4A9-816D6F402043}"/>
                </a:ext>
              </a:extLst>
            </p:cNvPr>
            <p:cNvGrpSpPr/>
            <p:nvPr/>
          </p:nvGrpSpPr>
          <p:grpSpPr>
            <a:xfrm>
              <a:off x="7037798" y="2307152"/>
              <a:ext cx="282311" cy="308949"/>
              <a:chOff x="7137229" y="2307152"/>
              <a:chExt cx="182880" cy="308949"/>
            </a:xfrm>
          </p:grpSpPr>
          <p:cxnSp>
            <p:nvCxnSpPr>
              <p:cNvPr id="11" name="Straight Connector 10">
                <a:extLst>
                  <a:ext uri="{FF2B5EF4-FFF2-40B4-BE49-F238E27FC236}">
                    <a16:creationId xmlns:a16="http://schemas.microsoft.com/office/drawing/2014/main" id="{A075FD68-5602-5C43-94EB-86118DCF3C3A}"/>
                  </a:ext>
                </a:extLst>
              </p:cNvPr>
              <p:cNvCxnSpPr/>
              <p:nvPr/>
            </p:nvCxnSpPr>
            <p:spPr bwMode="auto">
              <a:xfrm>
                <a:off x="7137229" y="2307152"/>
                <a:ext cx="182880" cy="0"/>
              </a:xfrm>
              <a:prstGeom prst="line">
                <a:avLst/>
              </a:prstGeom>
              <a:noFill/>
              <a:ln w="28575" cap="flat" cmpd="sng" algn="ctr">
                <a:solidFill>
                  <a:schemeClr val="accent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01873F37-9A21-A09F-D20F-66E3CC4C7635}"/>
                  </a:ext>
                </a:extLst>
              </p:cNvPr>
              <p:cNvCxnSpPr/>
              <p:nvPr/>
            </p:nvCxnSpPr>
            <p:spPr bwMode="auto">
              <a:xfrm>
                <a:off x="7137229" y="2616101"/>
                <a:ext cx="182880" cy="0"/>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grpSp>
        <p:nvGrpSpPr>
          <p:cNvPr id="14" name="Group 13">
            <a:extLst>
              <a:ext uri="{FF2B5EF4-FFF2-40B4-BE49-F238E27FC236}">
                <a16:creationId xmlns:a16="http://schemas.microsoft.com/office/drawing/2014/main" id="{1D860531-D54D-D99A-3B26-1D2BA2E04144}"/>
              </a:ext>
            </a:extLst>
          </p:cNvPr>
          <p:cNvGrpSpPr/>
          <p:nvPr/>
        </p:nvGrpSpPr>
        <p:grpSpPr>
          <a:xfrm>
            <a:off x="1507343" y="1992086"/>
            <a:ext cx="65314" cy="2849335"/>
            <a:chOff x="1335547" y="1992086"/>
            <a:chExt cx="65314" cy="2849335"/>
          </a:xfrm>
        </p:grpSpPr>
        <p:cxnSp>
          <p:nvCxnSpPr>
            <p:cNvPr id="18" name="Straight Connector 17">
              <a:extLst>
                <a:ext uri="{FF2B5EF4-FFF2-40B4-BE49-F238E27FC236}">
                  <a16:creationId xmlns:a16="http://schemas.microsoft.com/office/drawing/2014/main" id="{C2995D62-18FE-82F2-7DA5-07A7A36597B1}"/>
                </a:ext>
              </a:extLst>
            </p:cNvPr>
            <p:cNvCxnSpPr>
              <a:cxnSpLocks/>
            </p:cNvCxnSpPr>
            <p:nvPr/>
          </p:nvCxnSpPr>
          <p:spPr bwMode="auto">
            <a:xfrm flipV="1">
              <a:off x="1400861" y="1992086"/>
              <a:ext cx="0" cy="2833007"/>
            </a:xfrm>
            <a:prstGeom prst="line">
              <a:avLst/>
            </a:prstGeom>
            <a:noFill/>
            <a:ln w="19050" cap="flat" cmpd="sng" algn="ctr">
              <a:solidFill>
                <a:schemeClr val="tx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9A4CD292-0F04-9BC2-1210-D0F7A86E2F19}"/>
                </a:ext>
              </a:extLst>
            </p:cNvPr>
            <p:cNvCxnSpPr>
              <a:cxnSpLocks/>
            </p:cNvCxnSpPr>
            <p:nvPr/>
          </p:nvCxnSpPr>
          <p:spPr bwMode="auto">
            <a:xfrm flipH="1">
              <a:off x="1335547" y="2000250"/>
              <a:ext cx="65314" cy="0"/>
            </a:xfrm>
            <a:prstGeom prst="line">
              <a:avLst/>
            </a:prstGeom>
            <a:noFill/>
            <a:ln w="19050" cap="flat" cmpd="sng" algn="ctr">
              <a:solidFill>
                <a:schemeClr val="tx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B506CDFE-5297-5071-EE96-904DDDB91417}"/>
                </a:ext>
              </a:extLst>
            </p:cNvPr>
            <p:cNvCxnSpPr>
              <a:cxnSpLocks/>
            </p:cNvCxnSpPr>
            <p:nvPr/>
          </p:nvCxnSpPr>
          <p:spPr bwMode="auto">
            <a:xfrm flipH="1">
              <a:off x="1335547" y="2561953"/>
              <a:ext cx="65314" cy="0"/>
            </a:xfrm>
            <a:prstGeom prst="line">
              <a:avLst/>
            </a:prstGeom>
            <a:noFill/>
            <a:ln w="19050" cap="flat" cmpd="sng" algn="ctr">
              <a:solidFill>
                <a:schemeClr val="tx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97F0268A-93F2-56A5-42D8-BD884F13605A}"/>
                </a:ext>
              </a:extLst>
            </p:cNvPr>
            <p:cNvCxnSpPr>
              <a:cxnSpLocks/>
            </p:cNvCxnSpPr>
            <p:nvPr/>
          </p:nvCxnSpPr>
          <p:spPr bwMode="auto">
            <a:xfrm flipH="1">
              <a:off x="1335547" y="3131820"/>
              <a:ext cx="65314" cy="0"/>
            </a:xfrm>
            <a:prstGeom prst="line">
              <a:avLst/>
            </a:prstGeom>
            <a:noFill/>
            <a:ln w="19050" cap="flat" cmpd="sng" algn="ctr">
              <a:solidFill>
                <a:schemeClr val="tx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861FF956-513F-8658-FDEA-D550CADF51B3}"/>
                </a:ext>
              </a:extLst>
            </p:cNvPr>
            <p:cNvCxnSpPr>
              <a:cxnSpLocks/>
            </p:cNvCxnSpPr>
            <p:nvPr/>
          </p:nvCxnSpPr>
          <p:spPr bwMode="auto">
            <a:xfrm flipH="1">
              <a:off x="1335547" y="3701687"/>
              <a:ext cx="65314" cy="0"/>
            </a:xfrm>
            <a:prstGeom prst="line">
              <a:avLst/>
            </a:prstGeom>
            <a:noFill/>
            <a:ln w="19050" cap="flat" cmpd="sng" algn="ctr">
              <a:solidFill>
                <a:schemeClr val="tx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38C15A45-73AD-32C4-9DB2-663F62D5C218}"/>
                </a:ext>
              </a:extLst>
            </p:cNvPr>
            <p:cNvCxnSpPr>
              <a:cxnSpLocks/>
            </p:cNvCxnSpPr>
            <p:nvPr/>
          </p:nvCxnSpPr>
          <p:spPr bwMode="auto">
            <a:xfrm flipH="1">
              <a:off x="1335547" y="4271554"/>
              <a:ext cx="65314" cy="0"/>
            </a:xfrm>
            <a:prstGeom prst="line">
              <a:avLst/>
            </a:prstGeom>
            <a:noFill/>
            <a:ln w="19050" cap="flat" cmpd="sng" algn="ctr">
              <a:solidFill>
                <a:schemeClr val="tx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7333E335-A84A-126D-EF37-A12BB4F7188E}"/>
                </a:ext>
              </a:extLst>
            </p:cNvPr>
            <p:cNvCxnSpPr>
              <a:cxnSpLocks/>
            </p:cNvCxnSpPr>
            <p:nvPr/>
          </p:nvCxnSpPr>
          <p:spPr bwMode="auto">
            <a:xfrm flipH="1">
              <a:off x="1335547" y="4841421"/>
              <a:ext cx="65314" cy="0"/>
            </a:xfrm>
            <a:prstGeom prst="line">
              <a:avLst/>
            </a:prstGeom>
            <a:noFill/>
            <a:ln w="19050" cap="flat" cmpd="sng" algn="ctr">
              <a:solidFill>
                <a:schemeClr val="tx1"/>
              </a:solidFill>
              <a:prstDash val="solid"/>
              <a:round/>
              <a:headEnd type="none" w="med" len="med"/>
              <a:tailEnd type="none" w="med" len="med"/>
            </a:ln>
            <a:effectLst/>
          </p:spPr>
        </p:cxnSp>
      </p:grpSp>
      <p:grpSp>
        <p:nvGrpSpPr>
          <p:cNvPr id="15" name="Group 14">
            <a:extLst>
              <a:ext uri="{FF2B5EF4-FFF2-40B4-BE49-F238E27FC236}">
                <a16:creationId xmlns:a16="http://schemas.microsoft.com/office/drawing/2014/main" id="{6F77C7D7-5AFF-6509-2CB2-40E9AA47E4CA}"/>
              </a:ext>
            </a:extLst>
          </p:cNvPr>
          <p:cNvGrpSpPr/>
          <p:nvPr/>
        </p:nvGrpSpPr>
        <p:grpSpPr>
          <a:xfrm>
            <a:off x="1564493" y="4841421"/>
            <a:ext cx="5265964" cy="64008"/>
            <a:chOff x="1392697" y="4841421"/>
            <a:chExt cx="5265964" cy="64008"/>
          </a:xfrm>
        </p:grpSpPr>
        <p:cxnSp>
          <p:nvCxnSpPr>
            <p:cNvPr id="17" name="Straight Connector 16">
              <a:extLst>
                <a:ext uri="{FF2B5EF4-FFF2-40B4-BE49-F238E27FC236}">
                  <a16:creationId xmlns:a16="http://schemas.microsoft.com/office/drawing/2014/main" id="{F8B8C9C4-471C-B850-C230-C9EE2558AED3}"/>
                </a:ext>
              </a:extLst>
            </p:cNvPr>
            <p:cNvCxnSpPr>
              <a:cxnSpLocks/>
            </p:cNvCxnSpPr>
            <p:nvPr/>
          </p:nvCxnSpPr>
          <p:spPr bwMode="auto">
            <a:xfrm>
              <a:off x="1392697" y="4841421"/>
              <a:ext cx="5265964" cy="0"/>
            </a:xfrm>
            <a:prstGeom prst="line">
              <a:avLst/>
            </a:prstGeom>
            <a:noFill/>
            <a:ln w="19050" cap="flat" cmpd="sng" algn="ctr">
              <a:solidFill>
                <a:schemeClr val="tx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A1FB793-504B-9BA9-5630-8CC65EED50C5}"/>
                </a:ext>
              </a:extLst>
            </p:cNvPr>
            <p:cNvCxnSpPr>
              <a:cxnSpLocks/>
            </p:cNvCxnSpPr>
            <p:nvPr/>
          </p:nvCxnSpPr>
          <p:spPr bwMode="auto">
            <a:xfrm>
              <a:off x="1400861"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4A24DBAC-212E-1F69-6393-CE328AD87CAF}"/>
                </a:ext>
              </a:extLst>
            </p:cNvPr>
            <p:cNvCxnSpPr>
              <a:cxnSpLocks/>
            </p:cNvCxnSpPr>
            <p:nvPr/>
          </p:nvCxnSpPr>
          <p:spPr bwMode="auto">
            <a:xfrm>
              <a:off x="1619256"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ABFD21C4-C9B2-5B2A-EE98-F07F53EE4A94}"/>
                </a:ext>
              </a:extLst>
            </p:cNvPr>
            <p:cNvCxnSpPr>
              <a:cxnSpLocks/>
            </p:cNvCxnSpPr>
            <p:nvPr/>
          </p:nvCxnSpPr>
          <p:spPr bwMode="auto">
            <a:xfrm>
              <a:off x="1837651"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7F4DA38C-F0F6-2EBA-6A55-DE7397E22EF6}"/>
                </a:ext>
              </a:extLst>
            </p:cNvPr>
            <p:cNvCxnSpPr>
              <a:cxnSpLocks/>
            </p:cNvCxnSpPr>
            <p:nvPr/>
          </p:nvCxnSpPr>
          <p:spPr bwMode="auto">
            <a:xfrm>
              <a:off x="2056046"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A9399158-3001-002F-6358-7272BFDA4AEE}"/>
                </a:ext>
              </a:extLst>
            </p:cNvPr>
            <p:cNvCxnSpPr>
              <a:cxnSpLocks/>
            </p:cNvCxnSpPr>
            <p:nvPr/>
          </p:nvCxnSpPr>
          <p:spPr bwMode="auto">
            <a:xfrm>
              <a:off x="2274441"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CA5BD5FF-A72B-5FA1-A389-6BE632C93683}"/>
                </a:ext>
              </a:extLst>
            </p:cNvPr>
            <p:cNvCxnSpPr>
              <a:cxnSpLocks/>
            </p:cNvCxnSpPr>
            <p:nvPr/>
          </p:nvCxnSpPr>
          <p:spPr bwMode="auto">
            <a:xfrm>
              <a:off x="2492836"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33D942C6-5A4F-B1C2-09FD-97CDEFA05580}"/>
                </a:ext>
              </a:extLst>
            </p:cNvPr>
            <p:cNvCxnSpPr>
              <a:cxnSpLocks/>
            </p:cNvCxnSpPr>
            <p:nvPr/>
          </p:nvCxnSpPr>
          <p:spPr bwMode="auto">
            <a:xfrm>
              <a:off x="2711231"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A965CE18-1692-2BBC-2A7D-A4E574CA17BB}"/>
                </a:ext>
              </a:extLst>
            </p:cNvPr>
            <p:cNvCxnSpPr>
              <a:cxnSpLocks/>
            </p:cNvCxnSpPr>
            <p:nvPr/>
          </p:nvCxnSpPr>
          <p:spPr bwMode="auto">
            <a:xfrm>
              <a:off x="2929626"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EF8639F4-52FA-2C97-7BDA-4FFC87ED2985}"/>
                </a:ext>
              </a:extLst>
            </p:cNvPr>
            <p:cNvCxnSpPr>
              <a:cxnSpLocks/>
            </p:cNvCxnSpPr>
            <p:nvPr/>
          </p:nvCxnSpPr>
          <p:spPr bwMode="auto">
            <a:xfrm>
              <a:off x="3148021"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04586368-BFB5-6B59-7040-8AF187573F2A}"/>
                </a:ext>
              </a:extLst>
            </p:cNvPr>
            <p:cNvCxnSpPr>
              <a:cxnSpLocks/>
            </p:cNvCxnSpPr>
            <p:nvPr/>
          </p:nvCxnSpPr>
          <p:spPr bwMode="auto">
            <a:xfrm>
              <a:off x="3366416"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53207444-6CF8-9522-D381-298528113F09}"/>
                </a:ext>
              </a:extLst>
            </p:cNvPr>
            <p:cNvCxnSpPr>
              <a:cxnSpLocks/>
            </p:cNvCxnSpPr>
            <p:nvPr/>
          </p:nvCxnSpPr>
          <p:spPr bwMode="auto">
            <a:xfrm>
              <a:off x="3584811"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F37D5D6D-61B1-2F1E-F267-06E14E57D4AD}"/>
                </a:ext>
              </a:extLst>
            </p:cNvPr>
            <p:cNvCxnSpPr>
              <a:cxnSpLocks/>
            </p:cNvCxnSpPr>
            <p:nvPr/>
          </p:nvCxnSpPr>
          <p:spPr bwMode="auto">
            <a:xfrm>
              <a:off x="3803206"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6851DF95-C6A9-4F9E-81E2-7879BC230500}"/>
                </a:ext>
              </a:extLst>
            </p:cNvPr>
            <p:cNvCxnSpPr>
              <a:cxnSpLocks/>
            </p:cNvCxnSpPr>
            <p:nvPr/>
          </p:nvCxnSpPr>
          <p:spPr bwMode="auto">
            <a:xfrm>
              <a:off x="4021601"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4E111141-5E9E-86B8-9F6B-D49C3A69A7BC}"/>
                </a:ext>
              </a:extLst>
            </p:cNvPr>
            <p:cNvCxnSpPr>
              <a:cxnSpLocks/>
            </p:cNvCxnSpPr>
            <p:nvPr/>
          </p:nvCxnSpPr>
          <p:spPr bwMode="auto">
            <a:xfrm>
              <a:off x="4239996"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A151A0B6-87F7-6274-BDE5-E6F61412F9BF}"/>
                </a:ext>
              </a:extLst>
            </p:cNvPr>
            <p:cNvCxnSpPr>
              <a:cxnSpLocks/>
            </p:cNvCxnSpPr>
            <p:nvPr/>
          </p:nvCxnSpPr>
          <p:spPr bwMode="auto">
            <a:xfrm>
              <a:off x="4458391"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E53FA50C-3072-E47E-B25B-88E373081D5D}"/>
                </a:ext>
              </a:extLst>
            </p:cNvPr>
            <p:cNvCxnSpPr>
              <a:cxnSpLocks/>
            </p:cNvCxnSpPr>
            <p:nvPr/>
          </p:nvCxnSpPr>
          <p:spPr bwMode="auto">
            <a:xfrm>
              <a:off x="4676786"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772B667A-DF4C-2976-3981-BB5DA188461E}"/>
                </a:ext>
              </a:extLst>
            </p:cNvPr>
            <p:cNvCxnSpPr>
              <a:cxnSpLocks/>
            </p:cNvCxnSpPr>
            <p:nvPr/>
          </p:nvCxnSpPr>
          <p:spPr bwMode="auto">
            <a:xfrm>
              <a:off x="4895181"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0941FAD5-2689-C8C6-AABF-F39F7871670C}"/>
                </a:ext>
              </a:extLst>
            </p:cNvPr>
            <p:cNvCxnSpPr>
              <a:cxnSpLocks/>
            </p:cNvCxnSpPr>
            <p:nvPr/>
          </p:nvCxnSpPr>
          <p:spPr bwMode="auto">
            <a:xfrm>
              <a:off x="5113576"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ECF5595D-14C9-798F-67D4-1FBA6C5FFFB6}"/>
                </a:ext>
              </a:extLst>
            </p:cNvPr>
            <p:cNvCxnSpPr>
              <a:cxnSpLocks/>
            </p:cNvCxnSpPr>
            <p:nvPr/>
          </p:nvCxnSpPr>
          <p:spPr bwMode="auto">
            <a:xfrm>
              <a:off x="5331971"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5C511C4F-BA7F-E6A9-2400-A7B59544CD94}"/>
                </a:ext>
              </a:extLst>
            </p:cNvPr>
            <p:cNvCxnSpPr>
              <a:cxnSpLocks/>
            </p:cNvCxnSpPr>
            <p:nvPr/>
          </p:nvCxnSpPr>
          <p:spPr bwMode="auto">
            <a:xfrm>
              <a:off x="5550366"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0DA33952-2135-7EB5-B957-33DB7A8877E3}"/>
                </a:ext>
              </a:extLst>
            </p:cNvPr>
            <p:cNvCxnSpPr>
              <a:cxnSpLocks/>
            </p:cNvCxnSpPr>
            <p:nvPr/>
          </p:nvCxnSpPr>
          <p:spPr bwMode="auto">
            <a:xfrm>
              <a:off x="5768761"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18301A4A-B89F-7281-655D-E757F5145090}"/>
                </a:ext>
              </a:extLst>
            </p:cNvPr>
            <p:cNvCxnSpPr>
              <a:cxnSpLocks/>
            </p:cNvCxnSpPr>
            <p:nvPr/>
          </p:nvCxnSpPr>
          <p:spPr bwMode="auto">
            <a:xfrm>
              <a:off x="5987156"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B50BEF4A-AC88-6369-3D0F-BA40ACFE13A4}"/>
                </a:ext>
              </a:extLst>
            </p:cNvPr>
            <p:cNvCxnSpPr>
              <a:cxnSpLocks/>
            </p:cNvCxnSpPr>
            <p:nvPr/>
          </p:nvCxnSpPr>
          <p:spPr bwMode="auto">
            <a:xfrm>
              <a:off x="6205551"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920ADDF5-3219-729A-A718-C041F91B2A9D}"/>
                </a:ext>
              </a:extLst>
            </p:cNvPr>
            <p:cNvCxnSpPr>
              <a:cxnSpLocks/>
            </p:cNvCxnSpPr>
            <p:nvPr/>
          </p:nvCxnSpPr>
          <p:spPr bwMode="auto">
            <a:xfrm>
              <a:off x="6423946" y="4841421"/>
              <a:ext cx="0" cy="64008"/>
            </a:xfrm>
            <a:prstGeom prst="line">
              <a:avLst/>
            </a:prstGeom>
            <a:noFill/>
            <a:ln w="19050" cap="flat" cmpd="sng" algn="ctr">
              <a:solidFill>
                <a:schemeClr val="tx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EA7546B5-FE27-BDA4-19FD-21F835259A96}"/>
                </a:ext>
              </a:extLst>
            </p:cNvPr>
            <p:cNvCxnSpPr>
              <a:cxnSpLocks/>
            </p:cNvCxnSpPr>
            <p:nvPr/>
          </p:nvCxnSpPr>
          <p:spPr bwMode="auto">
            <a:xfrm>
              <a:off x="6642332" y="4841421"/>
              <a:ext cx="0" cy="64008"/>
            </a:xfrm>
            <a:prstGeom prst="line">
              <a:avLst/>
            </a:prstGeom>
            <a:noFill/>
            <a:ln w="19050" cap="flat" cmpd="sng" algn="ctr">
              <a:solidFill>
                <a:schemeClr val="tx1"/>
              </a:solidFill>
              <a:prstDash val="solid"/>
              <a:round/>
              <a:headEnd type="none" w="med" len="med"/>
              <a:tailEnd type="none" w="med" len="med"/>
            </a:ln>
            <a:effectLst/>
          </p:spPr>
        </p:cxnSp>
      </p:grpSp>
      <p:sp>
        <p:nvSpPr>
          <p:cNvPr id="54" name="TextBox 53">
            <a:extLst>
              <a:ext uri="{FF2B5EF4-FFF2-40B4-BE49-F238E27FC236}">
                <a16:creationId xmlns:a16="http://schemas.microsoft.com/office/drawing/2014/main" id="{B7BF09E8-E517-B3F5-5551-80C694CC2789}"/>
              </a:ext>
            </a:extLst>
          </p:cNvPr>
          <p:cNvSpPr txBox="1"/>
          <p:nvPr/>
        </p:nvSpPr>
        <p:spPr bwMode="auto">
          <a:xfrm>
            <a:off x="1572657" y="5084239"/>
            <a:ext cx="52659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Mo From Randomization</a:t>
            </a:r>
          </a:p>
        </p:txBody>
      </p:sp>
      <p:sp>
        <p:nvSpPr>
          <p:cNvPr id="55" name="TextBox 54">
            <a:extLst>
              <a:ext uri="{FF2B5EF4-FFF2-40B4-BE49-F238E27FC236}">
                <a16:creationId xmlns:a16="http://schemas.microsoft.com/office/drawing/2014/main" id="{ED72361B-F919-B030-62C1-416A864562A3}"/>
              </a:ext>
            </a:extLst>
          </p:cNvPr>
          <p:cNvSpPr txBox="1"/>
          <p:nvPr/>
        </p:nvSpPr>
        <p:spPr bwMode="auto">
          <a:xfrm rot="16200000">
            <a:off x="-371805" y="3286419"/>
            <a:ext cx="2865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Patients (%)</a:t>
            </a:r>
          </a:p>
        </p:txBody>
      </p:sp>
      <p:sp>
        <p:nvSpPr>
          <p:cNvPr id="62" name="TextBox 61">
            <a:extLst>
              <a:ext uri="{FF2B5EF4-FFF2-40B4-BE49-F238E27FC236}">
                <a16:creationId xmlns:a16="http://schemas.microsoft.com/office/drawing/2014/main" id="{8A702CD5-C415-C4AA-ECCC-3EFB4616C284}"/>
              </a:ext>
            </a:extLst>
          </p:cNvPr>
          <p:cNvSpPr txBox="1"/>
          <p:nvPr/>
        </p:nvSpPr>
        <p:spPr bwMode="auto">
          <a:xfrm>
            <a:off x="1594428" y="4475962"/>
            <a:ext cx="29336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HR: 0.52 (95% CI: 0.27-0.98)</a:t>
            </a:r>
          </a:p>
        </p:txBody>
      </p:sp>
      <p:sp>
        <p:nvSpPr>
          <p:cNvPr id="31747" name="TextBox 31746">
            <a:extLst>
              <a:ext uri="{FF2B5EF4-FFF2-40B4-BE49-F238E27FC236}">
                <a16:creationId xmlns:a16="http://schemas.microsoft.com/office/drawing/2014/main" id="{1C21BBD3-E73F-1522-4CC4-9FE712128AA7}"/>
              </a:ext>
            </a:extLst>
          </p:cNvPr>
          <p:cNvSpPr txBox="1"/>
          <p:nvPr/>
        </p:nvSpPr>
        <p:spPr bwMode="auto">
          <a:xfrm>
            <a:off x="1341339" y="5403179"/>
            <a:ext cx="4537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194</a:t>
            </a:r>
            <a:b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196</a:t>
            </a:r>
          </a:p>
        </p:txBody>
      </p:sp>
      <p:sp>
        <p:nvSpPr>
          <p:cNvPr id="31774" name="TextBox 31773">
            <a:extLst>
              <a:ext uri="{FF2B5EF4-FFF2-40B4-BE49-F238E27FC236}">
                <a16:creationId xmlns:a16="http://schemas.microsoft.com/office/drawing/2014/main" id="{0713D83B-714C-F251-9036-9998B1AFA93E}"/>
              </a:ext>
            </a:extLst>
          </p:cNvPr>
          <p:cNvSpPr txBox="1"/>
          <p:nvPr/>
        </p:nvSpPr>
        <p:spPr bwMode="auto">
          <a:xfrm>
            <a:off x="1777991" y="5403179"/>
            <a:ext cx="4537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194</a:t>
            </a:r>
            <a:b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191</a:t>
            </a:r>
          </a:p>
        </p:txBody>
      </p:sp>
      <p:sp>
        <p:nvSpPr>
          <p:cNvPr id="31776" name="TextBox 31775">
            <a:extLst>
              <a:ext uri="{FF2B5EF4-FFF2-40B4-BE49-F238E27FC236}">
                <a16:creationId xmlns:a16="http://schemas.microsoft.com/office/drawing/2014/main" id="{959A2665-707F-EE51-31BB-A21DFAAAECD8}"/>
              </a:ext>
            </a:extLst>
          </p:cNvPr>
          <p:cNvSpPr txBox="1"/>
          <p:nvPr/>
        </p:nvSpPr>
        <p:spPr bwMode="auto">
          <a:xfrm>
            <a:off x="2214643" y="5403179"/>
            <a:ext cx="4537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192</a:t>
            </a:r>
            <a:b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187</a:t>
            </a:r>
          </a:p>
        </p:txBody>
      </p:sp>
      <p:sp>
        <p:nvSpPr>
          <p:cNvPr id="31778" name="TextBox 31777">
            <a:extLst>
              <a:ext uri="{FF2B5EF4-FFF2-40B4-BE49-F238E27FC236}">
                <a16:creationId xmlns:a16="http://schemas.microsoft.com/office/drawing/2014/main" id="{33791FE8-7883-DCBA-E10B-5524FDD3E1A6}"/>
              </a:ext>
            </a:extLst>
          </p:cNvPr>
          <p:cNvSpPr txBox="1"/>
          <p:nvPr/>
        </p:nvSpPr>
        <p:spPr bwMode="auto">
          <a:xfrm>
            <a:off x="2651295" y="5403179"/>
            <a:ext cx="4537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188</a:t>
            </a:r>
            <a:b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179</a:t>
            </a:r>
          </a:p>
        </p:txBody>
      </p:sp>
      <p:sp>
        <p:nvSpPr>
          <p:cNvPr id="31780" name="TextBox 31779">
            <a:extLst>
              <a:ext uri="{FF2B5EF4-FFF2-40B4-BE49-F238E27FC236}">
                <a16:creationId xmlns:a16="http://schemas.microsoft.com/office/drawing/2014/main" id="{FA2AE860-7740-4681-AFFB-FD3D405E8AC4}"/>
              </a:ext>
            </a:extLst>
          </p:cNvPr>
          <p:cNvSpPr txBox="1"/>
          <p:nvPr/>
        </p:nvSpPr>
        <p:spPr bwMode="auto">
          <a:xfrm>
            <a:off x="3087947" y="5403179"/>
            <a:ext cx="4537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188</a:t>
            </a:r>
            <a:b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176</a:t>
            </a:r>
          </a:p>
        </p:txBody>
      </p:sp>
      <p:sp>
        <p:nvSpPr>
          <p:cNvPr id="31782" name="TextBox 31781">
            <a:extLst>
              <a:ext uri="{FF2B5EF4-FFF2-40B4-BE49-F238E27FC236}">
                <a16:creationId xmlns:a16="http://schemas.microsoft.com/office/drawing/2014/main" id="{6E9CC00C-7CB6-4171-A0A8-1253BC45A6FC}"/>
              </a:ext>
            </a:extLst>
          </p:cNvPr>
          <p:cNvSpPr txBox="1"/>
          <p:nvPr/>
        </p:nvSpPr>
        <p:spPr bwMode="auto">
          <a:xfrm>
            <a:off x="3524599" y="5403179"/>
            <a:ext cx="4537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188</a:t>
            </a:r>
            <a:b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169</a:t>
            </a:r>
          </a:p>
        </p:txBody>
      </p:sp>
      <p:sp>
        <p:nvSpPr>
          <p:cNvPr id="31784" name="TextBox 31783">
            <a:extLst>
              <a:ext uri="{FF2B5EF4-FFF2-40B4-BE49-F238E27FC236}">
                <a16:creationId xmlns:a16="http://schemas.microsoft.com/office/drawing/2014/main" id="{03EBD44D-D4A5-BA46-8578-37BB786B2E3A}"/>
              </a:ext>
            </a:extLst>
          </p:cNvPr>
          <p:cNvSpPr txBox="1"/>
          <p:nvPr/>
        </p:nvSpPr>
        <p:spPr bwMode="auto">
          <a:xfrm>
            <a:off x="3961251" y="5403179"/>
            <a:ext cx="4537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184</a:t>
            </a:r>
            <a:b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165</a:t>
            </a:r>
          </a:p>
        </p:txBody>
      </p:sp>
      <p:sp>
        <p:nvSpPr>
          <p:cNvPr id="31786" name="TextBox 31785">
            <a:extLst>
              <a:ext uri="{FF2B5EF4-FFF2-40B4-BE49-F238E27FC236}">
                <a16:creationId xmlns:a16="http://schemas.microsoft.com/office/drawing/2014/main" id="{7686DF46-DF0A-1250-9826-08FBE0EA6E3C}"/>
              </a:ext>
            </a:extLst>
          </p:cNvPr>
          <p:cNvSpPr txBox="1"/>
          <p:nvPr/>
        </p:nvSpPr>
        <p:spPr bwMode="auto">
          <a:xfrm>
            <a:off x="4397903" y="5403179"/>
            <a:ext cx="4537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177</a:t>
            </a:r>
            <a:b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159</a:t>
            </a:r>
          </a:p>
        </p:txBody>
      </p:sp>
      <p:sp>
        <p:nvSpPr>
          <p:cNvPr id="31788" name="TextBox 31787">
            <a:extLst>
              <a:ext uri="{FF2B5EF4-FFF2-40B4-BE49-F238E27FC236}">
                <a16:creationId xmlns:a16="http://schemas.microsoft.com/office/drawing/2014/main" id="{41B76B7F-0816-6649-E534-D20C2D1EA8CA}"/>
              </a:ext>
            </a:extLst>
          </p:cNvPr>
          <p:cNvSpPr txBox="1"/>
          <p:nvPr/>
        </p:nvSpPr>
        <p:spPr bwMode="auto">
          <a:xfrm>
            <a:off x="4834555" y="5403179"/>
            <a:ext cx="4537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175</a:t>
            </a:r>
            <a:b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155</a:t>
            </a:r>
          </a:p>
        </p:txBody>
      </p:sp>
      <p:sp>
        <p:nvSpPr>
          <p:cNvPr id="31790" name="TextBox 31789">
            <a:extLst>
              <a:ext uri="{FF2B5EF4-FFF2-40B4-BE49-F238E27FC236}">
                <a16:creationId xmlns:a16="http://schemas.microsoft.com/office/drawing/2014/main" id="{07D2FFED-1D1E-2A1D-BA83-B1C3EE561534}"/>
              </a:ext>
            </a:extLst>
          </p:cNvPr>
          <p:cNvSpPr txBox="1"/>
          <p:nvPr/>
        </p:nvSpPr>
        <p:spPr bwMode="auto">
          <a:xfrm>
            <a:off x="5271207" y="5403179"/>
            <a:ext cx="4537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172</a:t>
            </a:r>
            <a:b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153</a:t>
            </a:r>
          </a:p>
        </p:txBody>
      </p:sp>
      <p:sp>
        <p:nvSpPr>
          <p:cNvPr id="31792" name="TextBox 31791">
            <a:extLst>
              <a:ext uri="{FF2B5EF4-FFF2-40B4-BE49-F238E27FC236}">
                <a16:creationId xmlns:a16="http://schemas.microsoft.com/office/drawing/2014/main" id="{08C6AFD2-2AA0-7684-980C-0B3924B33F09}"/>
              </a:ext>
            </a:extLst>
          </p:cNvPr>
          <p:cNvSpPr txBox="1"/>
          <p:nvPr/>
        </p:nvSpPr>
        <p:spPr bwMode="auto">
          <a:xfrm>
            <a:off x="5707859" y="5403179"/>
            <a:ext cx="4537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162</a:t>
            </a:r>
            <a:b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144</a:t>
            </a:r>
          </a:p>
        </p:txBody>
      </p:sp>
      <p:sp>
        <p:nvSpPr>
          <p:cNvPr id="31794" name="TextBox 31793">
            <a:extLst>
              <a:ext uri="{FF2B5EF4-FFF2-40B4-BE49-F238E27FC236}">
                <a16:creationId xmlns:a16="http://schemas.microsoft.com/office/drawing/2014/main" id="{42960E7E-0272-8425-4D72-54F790050019}"/>
              </a:ext>
            </a:extLst>
          </p:cNvPr>
          <p:cNvSpPr txBox="1"/>
          <p:nvPr/>
        </p:nvSpPr>
        <p:spPr bwMode="auto">
          <a:xfrm>
            <a:off x="6144511" y="5403179"/>
            <a:ext cx="4537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86</a:t>
            </a:r>
            <a:b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68</a:t>
            </a:r>
          </a:p>
        </p:txBody>
      </p:sp>
      <p:sp>
        <p:nvSpPr>
          <p:cNvPr id="31795" name="TextBox 31794">
            <a:extLst>
              <a:ext uri="{FF2B5EF4-FFF2-40B4-BE49-F238E27FC236}">
                <a16:creationId xmlns:a16="http://schemas.microsoft.com/office/drawing/2014/main" id="{8DF4D60F-C2D6-DB25-E6D0-96A2AA6AB067}"/>
              </a:ext>
            </a:extLst>
          </p:cNvPr>
          <p:cNvSpPr txBox="1"/>
          <p:nvPr/>
        </p:nvSpPr>
        <p:spPr bwMode="auto">
          <a:xfrm>
            <a:off x="6362837" y="5403179"/>
            <a:ext cx="4537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38</a:t>
            </a:r>
            <a:b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34</a:t>
            </a:r>
          </a:p>
        </p:txBody>
      </p:sp>
      <p:sp>
        <p:nvSpPr>
          <p:cNvPr id="31796" name="TextBox 31795">
            <a:extLst>
              <a:ext uri="{FF2B5EF4-FFF2-40B4-BE49-F238E27FC236}">
                <a16:creationId xmlns:a16="http://schemas.microsoft.com/office/drawing/2014/main" id="{381D1F9D-A5A3-BFE1-3F43-EEFD549575DC}"/>
              </a:ext>
            </a:extLst>
          </p:cNvPr>
          <p:cNvSpPr txBox="1"/>
          <p:nvPr/>
        </p:nvSpPr>
        <p:spPr bwMode="auto">
          <a:xfrm>
            <a:off x="6581159" y="5403179"/>
            <a:ext cx="4537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11</a:t>
            </a:r>
            <a:b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1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9</a:t>
            </a:r>
          </a:p>
        </p:txBody>
      </p:sp>
      <p:sp>
        <p:nvSpPr>
          <p:cNvPr id="31799" name="TextBox 31798">
            <a:extLst>
              <a:ext uri="{FF2B5EF4-FFF2-40B4-BE49-F238E27FC236}">
                <a16:creationId xmlns:a16="http://schemas.microsoft.com/office/drawing/2014/main" id="{F0C14C0B-1209-46DC-2A11-1C013B91600E}"/>
              </a:ext>
            </a:extLst>
          </p:cNvPr>
          <p:cNvSpPr txBox="1"/>
          <p:nvPr/>
        </p:nvSpPr>
        <p:spPr bwMode="auto">
          <a:xfrm>
            <a:off x="76546" y="5272002"/>
            <a:ext cx="142946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Patients at Risk, n</a:t>
            </a:r>
            <a:br>
              <a:rPr kumimoji="0" lang="en-US" sz="10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000" b="1"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DARA</a:t>
            </a:r>
            <a:br>
              <a:rPr kumimoji="0" lang="en-US" sz="1000" b="1" i="0" u="none" strike="noStrike" kern="1200" cap="none" spc="0" normalizeH="0" baseline="0" noProof="0" dirty="0">
                <a:ln>
                  <a:noFill/>
                </a:ln>
                <a:solidFill>
                  <a:srgbClr val="015873"/>
                </a:solidFill>
                <a:effectLst/>
                <a:uLnTx/>
                <a:uFillTx/>
                <a:latin typeface="Poppins"/>
                <a:ea typeface="+mn-ea"/>
                <a:cs typeface="Arial" panose="020B0604020202020204" pitchFamily="34" charset="0"/>
              </a:rPr>
            </a:br>
            <a:r>
              <a:rPr kumimoji="0" lang="en-US" sz="1000" b="1" i="0" u="none" strike="noStrike" kern="1200" cap="none" spc="0" normalizeH="0" baseline="0" noProof="0" dirty="0">
                <a:ln>
                  <a:noFill/>
                </a:ln>
                <a:solidFill>
                  <a:prstClr val="white">
                    <a:lumMod val="50000"/>
                  </a:prstClr>
                </a:solidFill>
                <a:effectLst/>
                <a:uLnTx/>
                <a:uFillTx/>
                <a:latin typeface="Poppins"/>
                <a:ea typeface="+mn-ea"/>
                <a:cs typeface="Arial" panose="020B0604020202020204" pitchFamily="34" charset="0"/>
              </a:rPr>
              <a:t>Active monitoring</a:t>
            </a:r>
            <a:endParaRPr kumimoji="0" lang="en-US" sz="1000" b="0" i="0" u="none" strike="noStrike" kern="1200" cap="none" spc="0" normalizeH="0" baseline="0" noProof="0" dirty="0">
              <a:ln>
                <a:noFill/>
              </a:ln>
              <a:solidFill>
                <a:prstClr val="white">
                  <a:lumMod val="50000"/>
                </a:prstClr>
              </a:solidFill>
              <a:effectLst/>
              <a:uLnTx/>
              <a:uFillTx/>
              <a:latin typeface="Poppins"/>
              <a:ea typeface="+mn-ea"/>
              <a:cs typeface="Arial" panose="020B0604020202020204" pitchFamily="34" charset="0"/>
            </a:endParaRPr>
          </a:p>
        </p:txBody>
      </p:sp>
      <p:grpSp>
        <p:nvGrpSpPr>
          <p:cNvPr id="31941" name="Group 31940">
            <a:extLst>
              <a:ext uri="{FF2B5EF4-FFF2-40B4-BE49-F238E27FC236}">
                <a16:creationId xmlns:a16="http://schemas.microsoft.com/office/drawing/2014/main" id="{12B15DCA-7DBA-4B70-6C9C-A3D258740689}"/>
              </a:ext>
            </a:extLst>
          </p:cNvPr>
          <p:cNvGrpSpPr/>
          <p:nvPr/>
        </p:nvGrpSpPr>
        <p:grpSpPr>
          <a:xfrm>
            <a:off x="1575294" y="1844444"/>
            <a:ext cx="5330683" cy="555691"/>
            <a:chOff x="1403498" y="1844444"/>
            <a:chExt cx="5330683" cy="555691"/>
          </a:xfrm>
        </p:grpSpPr>
        <p:sp>
          <p:nvSpPr>
            <p:cNvPr id="31802" name="Freeform 31801">
              <a:extLst>
                <a:ext uri="{FF2B5EF4-FFF2-40B4-BE49-F238E27FC236}">
                  <a16:creationId xmlns:a16="http://schemas.microsoft.com/office/drawing/2014/main" id="{AF9857B5-7260-B38F-62A2-73AAA62793F4}"/>
                </a:ext>
              </a:extLst>
            </p:cNvPr>
            <p:cNvSpPr/>
            <p:nvPr/>
          </p:nvSpPr>
          <p:spPr bwMode="auto">
            <a:xfrm>
              <a:off x="1403498" y="2004237"/>
              <a:ext cx="5247167" cy="233916"/>
            </a:xfrm>
            <a:custGeom>
              <a:avLst/>
              <a:gdLst>
                <a:gd name="connsiteX0" fmla="*/ 5247167 w 5247167"/>
                <a:gd name="connsiteY0" fmla="*/ 233916 h 233916"/>
                <a:gd name="connsiteX1" fmla="*/ 4747437 w 5247167"/>
                <a:gd name="connsiteY1" fmla="*/ 233916 h 233916"/>
                <a:gd name="connsiteX2" fmla="*/ 4747437 w 5247167"/>
                <a:gd name="connsiteY2" fmla="*/ 207335 h 233916"/>
                <a:gd name="connsiteX3" fmla="*/ 4609214 w 5247167"/>
                <a:gd name="connsiteY3" fmla="*/ 207335 h 233916"/>
                <a:gd name="connsiteX4" fmla="*/ 4609214 w 5247167"/>
                <a:gd name="connsiteY4" fmla="*/ 191386 h 233916"/>
                <a:gd name="connsiteX5" fmla="*/ 4268972 w 5247167"/>
                <a:gd name="connsiteY5" fmla="*/ 191386 h 233916"/>
                <a:gd name="connsiteX6" fmla="*/ 4268972 w 5247167"/>
                <a:gd name="connsiteY6" fmla="*/ 175437 h 233916"/>
                <a:gd name="connsiteX7" fmla="*/ 4268972 w 5247167"/>
                <a:gd name="connsiteY7" fmla="*/ 175437 h 233916"/>
                <a:gd name="connsiteX8" fmla="*/ 4226442 w 5247167"/>
                <a:gd name="connsiteY8" fmla="*/ 175437 h 233916"/>
                <a:gd name="connsiteX9" fmla="*/ 4136065 w 5247167"/>
                <a:gd name="connsiteY9" fmla="*/ 175437 h 233916"/>
                <a:gd name="connsiteX10" fmla="*/ 4136065 w 5247167"/>
                <a:gd name="connsiteY10" fmla="*/ 148856 h 233916"/>
                <a:gd name="connsiteX11" fmla="*/ 4019107 w 5247167"/>
                <a:gd name="connsiteY11" fmla="*/ 148856 h 233916"/>
                <a:gd name="connsiteX12" fmla="*/ 4019107 w 5247167"/>
                <a:gd name="connsiteY12" fmla="*/ 132907 h 233916"/>
                <a:gd name="connsiteX13" fmla="*/ 3875567 w 5247167"/>
                <a:gd name="connsiteY13" fmla="*/ 132907 h 233916"/>
                <a:gd name="connsiteX14" fmla="*/ 3875567 w 5247167"/>
                <a:gd name="connsiteY14" fmla="*/ 106326 h 233916"/>
                <a:gd name="connsiteX15" fmla="*/ 3014330 w 5247167"/>
                <a:gd name="connsiteY15" fmla="*/ 106326 h 233916"/>
                <a:gd name="connsiteX16" fmla="*/ 3014330 w 5247167"/>
                <a:gd name="connsiteY16" fmla="*/ 85061 h 233916"/>
                <a:gd name="connsiteX17" fmla="*/ 2711302 w 5247167"/>
                <a:gd name="connsiteY17" fmla="*/ 85061 h 233916"/>
                <a:gd name="connsiteX18" fmla="*/ 2711302 w 5247167"/>
                <a:gd name="connsiteY18" fmla="*/ 58479 h 233916"/>
                <a:gd name="connsiteX19" fmla="*/ 2535865 w 5247167"/>
                <a:gd name="connsiteY19" fmla="*/ 58479 h 233916"/>
                <a:gd name="connsiteX20" fmla="*/ 2535865 w 5247167"/>
                <a:gd name="connsiteY20" fmla="*/ 42530 h 233916"/>
                <a:gd name="connsiteX21" fmla="*/ 2275367 w 5247167"/>
                <a:gd name="connsiteY21" fmla="*/ 42530 h 233916"/>
                <a:gd name="connsiteX22" fmla="*/ 2275367 w 5247167"/>
                <a:gd name="connsiteY22" fmla="*/ 15949 h 233916"/>
                <a:gd name="connsiteX23" fmla="*/ 1201479 w 5247167"/>
                <a:gd name="connsiteY23" fmla="*/ 15949 h 233916"/>
                <a:gd name="connsiteX24" fmla="*/ 1201479 w 5247167"/>
                <a:gd name="connsiteY24" fmla="*/ 10633 h 233916"/>
                <a:gd name="connsiteX25" fmla="*/ 69111 w 5247167"/>
                <a:gd name="connsiteY25" fmla="*/ 10633 h 233916"/>
                <a:gd name="connsiteX26" fmla="*/ 69111 w 5247167"/>
                <a:gd name="connsiteY26" fmla="*/ 0 h 233916"/>
                <a:gd name="connsiteX27" fmla="*/ 0 w 5247167"/>
                <a:gd name="connsiteY27" fmla="*/ 0 h 233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47167" h="233916">
                  <a:moveTo>
                    <a:pt x="5247167" y="233916"/>
                  </a:moveTo>
                  <a:lnTo>
                    <a:pt x="4747437" y="233916"/>
                  </a:lnTo>
                  <a:lnTo>
                    <a:pt x="4747437" y="207335"/>
                  </a:lnTo>
                  <a:lnTo>
                    <a:pt x="4609214" y="207335"/>
                  </a:lnTo>
                  <a:lnTo>
                    <a:pt x="4609214" y="191386"/>
                  </a:lnTo>
                  <a:lnTo>
                    <a:pt x="4268972" y="191386"/>
                  </a:lnTo>
                  <a:lnTo>
                    <a:pt x="4268972" y="175437"/>
                  </a:lnTo>
                  <a:lnTo>
                    <a:pt x="4268972" y="175437"/>
                  </a:lnTo>
                  <a:lnTo>
                    <a:pt x="4226442" y="175437"/>
                  </a:lnTo>
                  <a:lnTo>
                    <a:pt x="4136065" y="175437"/>
                  </a:lnTo>
                  <a:lnTo>
                    <a:pt x="4136065" y="148856"/>
                  </a:lnTo>
                  <a:lnTo>
                    <a:pt x="4019107" y="148856"/>
                  </a:lnTo>
                  <a:lnTo>
                    <a:pt x="4019107" y="132907"/>
                  </a:lnTo>
                  <a:lnTo>
                    <a:pt x="3875567" y="132907"/>
                  </a:lnTo>
                  <a:lnTo>
                    <a:pt x="3875567" y="106326"/>
                  </a:lnTo>
                  <a:lnTo>
                    <a:pt x="3014330" y="106326"/>
                  </a:lnTo>
                  <a:lnTo>
                    <a:pt x="3014330" y="85061"/>
                  </a:lnTo>
                  <a:lnTo>
                    <a:pt x="2711302" y="85061"/>
                  </a:lnTo>
                  <a:lnTo>
                    <a:pt x="2711302" y="58479"/>
                  </a:lnTo>
                  <a:lnTo>
                    <a:pt x="2535865" y="58479"/>
                  </a:lnTo>
                  <a:lnTo>
                    <a:pt x="2535865" y="42530"/>
                  </a:lnTo>
                  <a:lnTo>
                    <a:pt x="2275367" y="42530"/>
                  </a:lnTo>
                  <a:lnTo>
                    <a:pt x="2275367" y="15949"/>
                  </a:lnTo>
                  <a:lnTo>
                    <a:pt x="1201479" y="15949"/>
                  </a:lnTo>
                  <a:lnTo>
                    <a:pt x="1201479" y="10633"/>
                  </a:lnTo>
                  <a:lnTo>
                    <a:pt x="69111" y="10633"/>
                  </a:lnTo>
                  <a:lnTo>
                    <a:pt x="69111"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E04507"/>
                </a:solidFill>
                <a:effectLst/>
                <a:uLnTx/>
                <a:uFillTx/>
                <a:latin typeface="Poppins"/>
                <a:ea typeface="+mn-ea"/>
                <a:cs typeface="Arial" panose="020B0604020202020204" pitchFamily="34" charset="0"/>
              </a:endParaRPr>
            </a:p>
          </p:txBody>
        </p:sp>
        <p:grpSp>
          <p:nvGrpSpPr>
            <p:cNvPr id="31940" name="Group 31939">
              <a:extLst>
                <a:ext uri="{FF2B5EF4-FFF2-40B4-BE49-F238E27FC236}">
                  <a16:creationId xmlns:a16="http://schemas.microsoft.com/office/drawing/2014/main" id="{7747447C-42E4-EC67-936E-5FEC19086B8D}"/>
                </a:ext>
              </a:extLst>
            </p:cNvPr>
            <p:cNvGrpSpPr/>
            <p:nvPr/>
          </p:nvGrpSpPr>
          <p:grpSpPr>
            <a:xfrm>
              <a:off x="1990697" y="1844444"/>
              <a:ext cx="4743484" cy="555691"/>
              <a:chOff x="1990697" y="1844444"/>
              <a:chExt cx="4743484" cy="555691"/>
            </a:xfrm>
          </p:grpSpPr>
          <p:sp>
            <p:nvSpPr>
              <p:cNvPr id="31876" name="TextBox 31875">
                <a:extLst>
                  <a:ext uri="{FF2B5EF4-FFF2-40B4-BE49-F238E27FC236}">
                    <a16:creationId xmlns:a16="http://schemas.microsoft.com/office/drawing/2014/main" id="{320B14CF-6830-F511-8C09-C3FFF84CFA29}"/>
                  </a:ext>
                </a:extLst>
              </p:cNvPr>
              <p:cNvSpPr txBox="1"/>
              <p:nvPr/>
            </p:nvSpPr>
            <p:spPr bwMode="auto">
              <a:xfrm>
                <a:off x="1990697" y="185275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77" name="TextBox 31876">
                <a:extLst>
                  <a:ext uri="{FF2B5EF4-FFF2-40B4-BE49-F238E27FC236}">
                    <a16:creationId xmlns:a16="http://schemas.microsoft.com/office/drawing/2014/main" id="{6563E3E8-0D00-8CEF-7F29-328CA03050CD}"/>
                  </a:ext>
                </a:extLst>
              </p:cNvPr>
              <p:cNvSpPr txBox="1"/>
              <p:nvPr/>
            </p:nvSpPr>
            <p:spPr bwMode="auto">
              <a:xfrm>
                <a:off x="2320435" y="1844444"/>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78" name="TextBox 31877">
                <a:extLst>
                  <a:ext uri="{FF2B5EF4-FFF2-40B4-BE49-F238E27FC236}">
                    <a16:creationId xmlns:a16="http://schemas.microsoft.com/office/drawing/2014/main" id="{30EC04F4-2FD2-D202-FFC0-860B51244547}"/>
                  </a:ext>
                </a:extLst>
              </p:cNvPr>
              <p:cNvSpPr txBox="1"/>
              <p:nvPr/>
            </p:nvSpPr>
            <p:spPr bwMode="auto">
              <a:xfrm>
                <a:off x="2528254" y="185275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79" name="TextBox 31878">
                <a:extLst>
                  <a:ext uri="{FF2B5EF4-FFF2-40B4-BE49-F238E27FC236}">
                    <a16:creationId xmlns:a16="http://schemas.microsoft.com/office/drawing/2014/main" id="{F6A16161-D87B-03BB-6A1F-57A53D8A757D}"/>
                  </a:ext>
                </a:extLst>
              </p:cNvPr>
              <p:cNvSpPr txBox="1"/>
              <p:nvPr/>
            </p:nvSpPr>
            <p:spPr bwMode="auto">
              <a:xfrm>
                <a:off x="2569817" y="1855528"/>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80" name="TextBox 31879">
                <a:extLst>
                  <a:ext uri="{FF2B5EF4-FFF2-40B4-BE49-F238E27FC236}">
                    <a16:creationId xmlns:a16="http://schemas.microsoft.com/office/drawing/2014/main" id="{1D53372A-CE75-F166-4145-9CD536FBA605}"/>
                  </a:ext>
                </a:extLst>
              </p:cNvPr>
              <p:cNvSpPr txBox="1"/>
              <p:nvPr/>
            </p:nvSpPr>
            <p:spPr bwMode="auto">
              <a:xfrm>
                <a:off x="3658784" y="1874924"/>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81" name="TextBox 31880">
                <a:extLst>
                  <a:ext uri="{FF2B5EF4-FFF2-40B4-BE49-F238E27FC236}">
                    <a16:creationId xmlns:a16="http://schemas.microsoft.com/office/drawing/2014/main" id="{8AAFAA81-DBB7-7723-9D71-1A490AD7191C}"/>
                  </a:ext>
                </a:extLst>
              </p:cNvPr>
              <p:cNvSpPr txBox="1"/>
              <p:nvPr/>
            </p:nvSpPr>
            <p:spPr bwMode="auto">
              <a:xfrm>
                <a:off x="3761308" y="1872153"/>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82" name="TextBox 31881">
                <a:extLst>
                  <a:ext uri="{FF2B5EF4-FFF2-40B4-BE49-F238E27FC236}">
                    <a16:creationId xmlns:a16="http://schemas.microsoft.com/office/drawing/2014/main" id="{489AB905-A860-0CAD-0D6E-F663E0361D42}"/>
                  </a:ext>
                </a:extLst>
              </p:cNvPr>
              <p:cNvSpPr txBox="1"/>
              <p:nvPr/>
            </p:nvSpPr>
            <p:spPr bwMode="auto">
              <a:xfrm>
                <a:off x="3963584" y="1891549"/>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83" name="TextBox 31882">
                <a:extLst>
                  <a:ext uri="{FF2B5EF4-FFF2-40B4-BE49-F238E27FC236}">
                    <a16:creationId xmlns:a16="http://schemas.microsoft.com/office/drawing/2014/main" id="{B0259AEB-8E02-82DB-084A-4DD5AC6D6B60}"/>
                  </a:ext>
                </a:extLst>
              </p:cNvPr>
              <p:cNvSpPr txBox="1"/>
              <p:nvPr/>
            </p:nvSpPr>
            <p:spPr bwMode="auto">
              <a:xfrm>
                <a:off x="3988522" y="1888779"/>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84" name="TextBox 31883">
                <a:extLst>
                  <a:ext uri="{FF2B5EF4-FFF2-40B4-BE49-F238E27FC236}">
                    <a16:creationId xmlns:a16="http://schemas.microsoft.com/office/drawing/2014/main" id="{85558629-B811-9803-DC2F-46CBDBE14C58}"/>
                  </a:ext>
                </a:extLst>
              </p:cNvPr>
              <p:cNvSpPr txBox="1"/>
              <p:nvPr/>
            </p:nvSpPr>
            <p:spPr bwMode="auto">
              <a:xfrm>
                <a:off x="4135380" y="1919259"/>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85" name="TextBox 31884">
                <a:extLst>
                  <a:ext uri="{FF2B5EF4-FFF2-40B4-BE49-F238E27FC236}">
                    <a16:creationId xmlns:a16="http://schemas.microsoft.com/office/drawing/2014/main" id="{7E17D322-0C6C-1FEF-3852-755CE3BC7E69}"/>
                  </a:ext>
                </a:extLst>
              </p:cNvPr>
              <p:cNvSpPr txBox="1"/>
              <p:nvPr/>
            </p:nvSpPr>
            <p:spPr bwMode="auto">
              <a:xfrm>
                <a:off x="4326573" y="1933113"/>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86" name="TextBox 31885">
                <a:extLst>
                  <a:ext uri="{FF2B5EF4-FFF2-40B4-BE49-F238E27FC236}">
                    <a16:creationId xmlns:a16="http://schemas.microsoft.com/office/drawing/2014/main" id="{9CCFB132-7865-52D7-A6CC-1642567DD713}"/>
                  </a:ext>
                </a:extLst>
              </p:cNvPr>
              <p:cNvSpPr txBox="1"/>
              <p:nvPr/>
            </p:nvSpPr>
            <p:spPr bwMode="auto">
              <a:xfrm>
                <a:off x="4562100" y="1941426"/>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87" name="TextBox 31886">
                <a:extLst>
                  <a:ext uri="{FF2B5EF4-FFF2-40B4-BE49-F238E27FC236}">
                    <a16:creationId xmlns:a16="http://schemas.microsoft.com/office/drawing/2014/main" id="{00261AC1-0876-5CAB-4D21-647FA1B09D8C}"/>
                  </a:ext>
                </a:extLst>
              </p:cNvPr>
              <p:cNvSpPr txBox="1"/>
              <p:nvPr/>
            </p:nvSpPr>
            <p:spPr bwMode="auto">
              <a:xfrm>
                <a:off x="4592581" y="194419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88" name="TextBox 31887">
                <a:extLst>
                  <a:ext uri="{FF2B5EF4-FFF2-40B4-BE49-F238E27FC236}">
                    <a16:creationId xmlns:a16="http://schemas.microsoft.com/office/drawing/2014/main" id="{D8D7352B-F834-4A53-5341-D62DABA53AF0}"/>
                  </a:ext>
                </a:extLst>
              </p:cNvPr>
              <p:cNvSpPr txBox="1"/>
              <p:nvPr/>
            </p:nvSpPr>
            <p:spPr bwMode="auto">
              <a:xfrm>
                <a:off x="4877984" y="1935884"/>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89" name="TextBox 31888">
                <a:extLst>
                  <a:ext uri="{FF2B5EF4-FFF2-40B4-BE49-F238E27FC236}">
                    <a16:creationId xmlns:a16="http://schemas.microsoft.com/office/drawing/2014/main" id="{6AAEAF96-B233-7A71-5A6E-105AE9BAE179}"/>
                  </a:ext>
                </a:extLst>
              </p:cNvPr>
              <p:cNvSpPr txBox="1"/>
              <p:nvPr/>
            </p:nvSpPr>
            <p:spPr bwMode="auto">
              <a:xfrm>
                <a:off x="5290850" y="1977448"/>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90" name="TextBox 31889">
                <a:extLst>
                  <a:ext uri="{FF2B5EF4-FFF2-40B4-BE49-F238E27FC236}">
                    <a16:creationId xmlns:a16="http://schemas.microsoft.com/office/drawing/2014/main" id="{4F74CEF9-FD79-EC9D-847E-17BB1F0EE7BD}"/>
                  </a:ext>
                </a:extLst>
              </p:cNvPr>
              <p:cNvSpPr txBox="1"/>
              <p:nvPr/>
            </p:nvSpPr>
            <p:spPr bwMode="auto">
              <a:xfrm>
                <a:off x="5537460" y="201347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91" name="TextBox 31890">
                <a:extLst>
                  <a:ext uri="{FF2B5EF4-FFF2-40B4-BE49-F238E27FC236}">
                    <a16:creationId xmlns:a16="http://schemas.microsoft.com/office/drawing/2014/main" id="{D6985658-B8FF-41A0-3F18-52115602B8CB}"/>
                  </a:ext>
                </a:extLst>
              </p:cNvPr>
              <p:cNvSpPr txBox="1"/>
              <p:nvPr/>
            </p:nvSpPr>
            <p:spPr bwMode="auto">
              <a:xfrm>
                <a:off x="5594610" y="202617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92" name="TextBox 31891">
                <a:extLst>
                  <a:ext uri="{FF2B5EF4-FFF2-40B4-BE49-F238E27FC236}">
                    <a16:creationId xmlns:a16="http://schemas.microsoft.com/office/drawing/2014/main" id="{223D854F-33BD-44FF-E53D-79B81C9D40DD}"/>
                  </a:ext>
                </a:extLst>
              </p:cNvPr>
              <p:cNvSpPr txBox="1"/>
              <p:nvPr/>
            </p:nvSpPr>
            <p:spPr bwMode="auto">
              <a:xfrm>
                <a:off x="5616835" y="202299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93" name="TextBox 31892">
                <a:extLst>
                  <a:ext uri="{FF2B5EF4-FFF2-40B4-BE49-F238E27FC236}">
                    <a16:creationId xmlns:a16="http://schemas.microsoft.com/office/drawing/2014/main" id="{626D5C38-6561-6EB4-E83E-F1B79ED18F2E}"/>
                  </a:ext>
                </a:extLst>
              </p:cNvPr>
              <p:cNvSpPr txBox="1"/>
              <p:nvPr/>
            </p:nvSpPr>
            <p:spPr bwMode="auto">
              <a:xfrm>
                <a:off x="5686685" y="202617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94" name="TextBox 31893">
                <a:extLst>
                  <a:ext uri="{FF2B5EF4-FFF2-40B4-BE49-F238E27FC236}">
                    <a16:creationId xmlns:a16="http://schemas.microsoft.com/office/drawing/2014/main" id="{B9326F4A-66AB-2774-FE1A-AC8E99FB036A}"/>
                  </a:ext>
                </a:extLst>
              </p:cNvPr>
              <p:cNvSpPr txBox="1"/>
              <p:nvPr/>
            </p:nvSpPr>
            <p:spPr bwMode="auto">
              <a:xfrm>
                <a:off x="5645410" y="202617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95" name="TextBox 31894">
                <a:extLst>
                  <a:ext uri="{FF2B5EF4-FFF2-40B4-BE49-F238E27FC236}">
                    <a16:creationId xmlns:a16="http://schemas.microsoft.com/office/drawing/2014/main" id="{329A38DB-217B-8F70-DA3D-A648900BA981}"/>
                  </a:ext>
                </a:extLst>
              </p:cNvPr>
              <p:cNvSpPr txBox="1"/>
              <p:nvPr/>
            </p:nvSpPr>
            <p:spPr bwMode="auto">
              <a:xfrm>
                <a:off x="5654935" y="202617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96" name="TextBox 31895">
                <a:extLst>
                  <a:ext uri="{FF2B5EF4-FFF2-40B4-BE49-F238E27FC236}">
                    <a16:creationId xmlns:a16="http://schemas.microsoft.com/office/drawing/2014/main" id="{06F2CB9D-39E3-BDA9-094F-F97E3956165C}"/>
                  </a:ext>
                </a:extLst>
              </p:cNvPr>
              <p:cNvSpPr txBox="1"/>
              <p:nvPr/>
            </p:nvSpPr>
            <p:spPr bwMode="auto">
              <a:xfrm>
                <a:off x="5708910" y="202299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97" name="TextBox 31896">
                <a:extLst>
                  <a:ext uri="{FF2B5EF4-FFF2-40B4-BE49-F238E27FC236}">
                    <a16:creationId xmlns:a16="http://schemas.microsoft.com/office/drawing/2014/main" id="{68D0BF51-7398-1F04-8750-E2B8E3010A1B}"/>
                  </a:ext>
                </a:extLst>
              </p:cNvPr>
              <p:cNvSpPr txBox="1"/>
              <p:nvPr/>
            </p:nvSpPr>
            <p:spPr bwMode="auto">
              <a:xfrm>
                <a:off x="5759710" y="202934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98" name="TextBox 31897">
                <a:extLst>
                  <a:ext uri="{FF2B5EF4-FFF2-40B4-BE49-F238E27FC236}">
                    <a16:creationId xmlns:a16="http://schemas.microsoft.com/office/drawing/2014/main" id="{4ADF36AD-C1AD-4318-6B23-56564088EC25}"/>
                  </a:ext>
                </a:extLst>
              </p:cNvPr>
              <p:cNvSpPr txBox="1"/>
              <p:nvPr/>
            </p:nvSpPr>
            <p:spPr bwMode="auto">
              <a:xfrm>
                <a:off x="5724785" y="202617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899" name="TextBox 31898">
                <a:extLst>
                  <a:ext uri="{FF2B5EF4-FFF2-40B4-BE49-F238E27FC236}">
                    <a16:creationId xmlns:a16="http://schemas.microsoft.com/office/drawing/2014/main" id="{FC7B13D0-33F2-9736-D597-A6E54E159883}"/>
                  </a:ext>
                </a:extLst>
              </p:cNvPr>
              <p:cNvSpPr txBox="1"/>
              <p:nvPr/>
            </p:nvSpPr>
            <p:spPr bwMode="auto">
              <a:xfrm>
                <a:off x="5740660" y="202934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900" name="TextBox 31899">
                <a:extLst>
                  <a:ext uri="{FF2B5EF4-FFF2-40B4-BE49-F238E27FC236}">
                    <a16:creationId xmlns:a16="http://schemas.microsoft.com/office/drawing/2014/main" id="{90B49D86-6367-A900-D2FC-E51EF058A013}"/>
                  </a:ext>
                </a:extLst>
              </p:cNvPr>
              <p:cNvSpPr txBox="1"/>
              <p:nvPr/>
            </p:nvSpPr>
            <p:spPr bwMode="auto">
              <a:xfrm>
                <a:off x="5785110" y="202934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901" name="TextBox 31900">
                <a:extLst>
                  <a:ext uri="{FF2B5EF4-FFF2-40B4-BE49-F238E27FC236}">
                    <a16:creationId xmlns:a16="http://schemas.microsoft.com/office/drawing/2014/main" id="{64958BA9-1F40-2B13-AA59-B2427F08EC77}"/>
                  </a:ext>
                </a:extLst>
              </p:cNvPr>
              <p:cNvSpPr txBox="1"/>
              <p:nvPr/>
            </p:nvSpPr>
            <p:spPr bwMode="auto">
              <a:xfrm>
                <a:off x="5800985" y="202934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902" name="TextBox 31901">
                <a:extLst>
                  <a:ext uri="{FF2B5EF4-FFF2-40B4-BE49-F238E27FC236}">
                    <a16:creationId xmlns:a16="http://schemas.microsoft.com/office/drawing/2014/main" id="{9EB4BE8C-0041-7433-2973-3E21D8C10EBF}"/>
                  </a:ext>
                </a:extLst>
              </p:cNvPr>
              <p:cNvSpPr txBox="1"/>
              <p:nvPr/>
            </p:nvSpPr>
            <p:spPr bwMode="auto">
              <a:xfrm>
                <a:off x="5839085" y="202934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903" name="TextBox 31902">
                <a:extLst>
                  <a:ext uri="{FF2B5EF4-FFF2-40B4-BE49-F238E27FC236}">
                    <a16:creationId xmlns:a16="http://schemas.microsoft.com/office/drawing/2014/main" id="{0128144D-A2E6-D51A-6AE5-33D3C8C2DC99}"/>
                  </a:ext>
                </a:extLst>
              </p:cNvPr>
              <p:cNvSpPr txBox="1"/>
              <p:nvPr/>
            </p:nvSpPr>
            <p:spPr bwMode="auto">
              <a:xfrm>
                <a:off x="5820035" y="202934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904" name="TextBox 31903">
                <a:extLst>
                  <a:ext uri="{FF2B5EF4-FFF2-40B4-BE49-F238E27FC236}">
                    <a16:creationId xmlns:a16="http://schemas.microsoft.com/office/drawing/2014/main" id="{E002CAA0-431E-2C6A-B92F-FE93479A060C}"/>
                  </a:ext>
                </a:extLst>
              </p:cNvPr>
              <p:cNvSpPr txBox="1"/>
              <p:nvPr/>
            </p:nvSpPr>
            <p:spPr bwMode="auto">
              <a:xfrm>
                <a:off x="5870835" y="202617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905" name="TextBox 31904">
                <a:extLst>
                  <a:ext uri="{FF2B5EF4-FFF2-40B4-BE49-F238E27FC236}">
                    <a16:creationId xmlns:a16="http://schemas.microsoft.com/office/drawing/2014/main" id="{1BDF08A5-DC56-817D-85A9-9571A84440A7}"/>
                  </a:ext>
                </a:extLst>
              </p:cNvPr>
              <p:cNvSpPr txBox="1"/>
              <p:nvPr/>
            </p:nvSpPr>
            <p:spPr bwMode="auto">
              <a:xfrm>
                <a:off x="5886710" y="202617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906" name="TextBox 31905">
                <a:extLst>
                  <a:ext uri="{FF2B5EF4-FFF2-40B4-BE49-F238E27FC236}">
                    <a16:creationId xmlns:a16="http://schemas.microsoft.com/office/drawing/2014/main" id="{45886B60-28EA-D67D-9523-1F4D4C54CC3E}"/>
                  </a:ext>
                </a:extLst>
              </p:cNvPr>
              <p:cNvSpPr txBox="1"/>
              <p:nvPr/>
            </p:nvSpPr>
            <p:spPr bwMode="auto">
              <a:xfrm>
                <a:off x="5915285" y="202617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907" name="TextBox 31906">
                <a:extLst>
                  <a:ext uri="{FF2B5EF4-FFF2-40B4-BE49-F238E27FC236}">
                    <a16:creationId xmlns:a16="http://schemas.microsoft.com/office/drawing/2014/main" id="{A41B052C-8048-0B7C-1EE2-9507FF0811D9}"/>
                  </a:ext>
                </a:extLst>
              </p:cNvPr>
              <p:cNvSpPr txBox="1"/>
              <p:nvPr/>
            </p:nvSpPr>
            <p:spPr bwMode="auto">
              <a:xfrm>
                <a:off x="5915285" y="205157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908" name="TextBox 31907">
                <a:extLst>
                  <a:ext uri="{FF2B5EF4-FFF2-40B4-BE49-F238E27FC236}">
                    <a16:creationId xmlns:a16="http://schemas.microsoft.com/office/drawing/2014/main" id="{610D5979-9B11-44D0-2324-E474E800294C}"/>
                  </a:ext>
                </a:extLst>
              </p:cNvPr>
              <p:cNvSpPr txBox="1"/>
              <p:nvPr/>
            </p:nvSpPr>
            <p:spPr bwMode="auto">
              <a:xfrm>
                <a:off x="6045460" y="205157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909" name="TextBox 31908">
                <a:extLst>
                  <a:ext uri="{FF2B5EF4-FFF2-40B4-BE49-F238E27FC236}">
                    <a16:creationId xmlns:a16="http://schemas.microsoft.com/office/drawing/2014/main" id="{CBAE2476-2E30-4CD3-66FF-39DA9C65B230}"/>
                  </a:ext>
                </a:extLst>
              </p:cNvPr>
              <p:cNvSpPr txBox="1"/>
              <p:nvPr/>
            </p:nvSpPr>
            <p:spPr bwMode="auto">
              <a:xfrm>
                <a:off x="6023235" y="204839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910" name="TextBox 31909">
                <a:extLst>
                  <a:ext uri="{FF2B5EF4-FFF2-40B4-BE49-F238E27FC236}">
                    <a16:creationId xmlns:a16="http://schemas.microsoft.com/office/drawing/2014/main" id="{8CB7E493-8A03-3C9B-68E3-65267803BE4B}"/>
                  </a:ext>
                </a:extLst>
              </p:cNvPr>
              <p:cNvSpPr txBox="1"/>
              <p:nvPr/>
            </p:nvSpPr>
            <p:spPr bwMode="auto">
              <a:xfrm>
                <a:off x="5997835" y="204839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911" name="TextBox 31910">
                <a:extLst>
                  <a:ext uri="{FF2B5EF4-FFF2-40B4-BE49-F238E27FC236}">
                    <a16:creationId xmlns:a16="http://schemas.microsoft.com/office/drawing/2014/main" id="{C0CB7F98-482D-269E-F881-A4069D4CBAEC}"/>
                  </a:ext>
                </a:extLst>
              </p:cNvPr>
              <p:cNvSpPr txBox="1"/>
              <p:nvPr/>
            </p:nvSpPr>
            <p:spPr bwMode="auto">
              <a:xfrm>
                <a:off x="5931160" y="205157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912" name="TextBox 31911">
                <a:extLst>
                  <a:ext uri="{FF2B5EF4-FFF2-40B4-BE49-F238E27FC236}">
                    <a16:creationId xmlns:a16="http://schemas.microsoft.com/office/drawing/2014/main" id="{A931B37A-A24B-0346-30F6-940922C6F50E}"/>
                  </a:ext>
                </a:extLst>
              </p:cNvPr>
              <p:cNvSpPr txBox="1"/>
              <p:nvPr/>
            </p:nvSpPr>
            <p:spPr bwMode="auto">
              <a:xfrm>
                <a:off x="5953385" y="205474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913" name="TextBox 31912">
                <a:extLst>
                  <a:ext uri="{FF2B5EF4-FFF2-40B4-BE49-F238E27FC236}">
                    <a16:creationId xmlns:a16="http://schemas.microsoft.com/office/drawing/2014/main" id="{88EAD893-7EE9-83D0-C9F6-11C26B43033F}"/>
                  </a:ext>
                </a:extLst>
              </p:cNvPr>
              <p:cNvSpPr txBox="1"/>
              <p:nvPr/>
            </p:nvSpPr>
            <p:spPr bwMode="auto">
              <a:xfrm>
                <a:off x="5969260" y="205157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914" name="TextBox 31913">
                <a:extLst>
                  <a:ext uri="{FF2B5EF4-FFF2-40B4-BE49-F238E27FC236}">
                    <a16:creationId xmlns:a16="http://schemas.microsoft.com/office/drawing/2014/main" id="{AF9B8F31-695F-BFDF-D7B7-F993D446FF59}"/>
                  </a:ext>
                </a:extLst>
              </p:cNvPr>
              <p:cNvSpPr txBox="1"/>
              <p:nvPr/>
            </p:nvSpPr>
            <p:spPr bwMode="auto">
              <a:xfrm>
                <a:off x="6035935" y="207379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915" name="TextBox 31914">
                <a:extLst>
                  <a:ext uri="{FF2B5EF4-FFF2-40B4-BE49-F238E27FC236}">
                    <a16:creationId xmlns:a16="http://schemas.microsoft.com/office/drawing/2014/main" id="{4102EF9C-C56C-78BB-9E9E-116EF18CA3D3}"/>
                  </a:ext>
                </a:extLst>
              </p:cNvPr>
              <p:cNvSpPr txBox="1"/>
              <p:nvPr/>
            </p:nvSpPr>
            <p:spPr bwMode="auto">
              <a:xfrm>
                <a:off x="6064510" y="207697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916" name="TextBox 31915">
                <a:extLst>
                  <a:ext uri="{FF2B5EF4-FFF2-40B4-BE49-F238E27FC236}">
                    <a16:creationId xmlns:a16="http://schemas.microsoft.com/office/drawing/2014/main" id="{27B438AC-CB41-D3F2-07BE-37234C66D093}"/>
                  </a:ext>
                </a:extLst>
              </p:cNvPr>
              <p:cNvSpPr txBox="1"/>
              <p:nvPr/>
            </p:nvSpPr>
            <p:spPr bwMode="auto">
              <a:xfrm>
                <a:off x="6048635" y="207379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917" name="TextBox 31916">
                <a:extLst>
                  <a:ext uri="{FF2B5EF4-FFF2-40B4-BE49-F238E27FC236}">
                    <a16:creationId xmlns:a16="http://schemas.microsoft.com/office/drawing/2014/main" id="{6788F77D-A1BC-360F-3FDF-623D0E289688}"/>
                  </a:ext>
                </a:extLst>
              </p:cNvPr>
              <p:cNvSpPr txBox="1"/>
              <p:nvPr/>
            </p:nvSpPr>
            <p:spPr bwMode="auto">
              <a:xfrm>
                <a:off x="6086735" y="207379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918" name="TextBox 31917">
                <a:extLst>
                  <a:ext uri="{FF2B5EF4-FFF2-40B4-BE49-F238E27FC236}">
                    <a16:creationId xmlns:a16="http://schemas.microsoft.com/office/drawing/2014/main" id="{1B946CF5-94A5-655B-4012-7079DDEC3610}"/>
                  </a:ext>
                </a:extLst>
              </p:cNvPr>
              <p:cNvSpPr txBox="1"/>
              <p:nvPr/>
            </p:nvSpPr>
            <p:spPr bwMode="auto">
              <a:xfrm>
                <a:off x="6172460" y="207379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919" name="TextBox 31918">
                <a:extLst>
                  <a:ext uri="{FF2B5EF4-FFF2-40B4-BE49-F238E27FC236}">
                    <a16:creationId xmlns:a16="http://schemas.microsoft.com/office/drawing/2014/main" id="{76F47A6D-E93B-262A-CF6C-3DB4711D11DF}"/>
                  </a:ext>
                </a:extLst>
              </p:cNvPr>
              <p:cNvSpPr txBox="1"/>
              <p:nvPr/>
            </p:nvSpPr>
            <p:spPr bwMode="auto">
              <a:xfrm>
                <a:off x="6156585" y="207379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920" name="TextBox 31919">
                <a:extLst>
                  <a:ext uri="{FF2B5EF4-FFF2-40B4-BE49-F238E27FC236}">
                    <a16:creationId xmlns:a16="http://schemas.microsoft.com/office/drawing/2014/main" id="{CBC55685-2D82-CF96-60EE-257A2F771104}"/>
                  </a:ext>
                </a:extLst>
              </p:cNvPr>
              <p:cNvSpPr txBox="1"/>
              <p:nvPr/>
            </p:nvSpPr>
            <p:spPr bwMode="auto">
              <a:xfrm>
                <a:off x="6105785" y="207379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922" name="TextBox 31921">
                <a:extLst>
                  <a:ext uri="{FF2B5EF4-FFF2-40B4-BE49-F238E27FC236}">
                    <a16:creationId xmlns:a16="http://schemas.microsoft.com/office/drawing/2014/main" id="{5D39E4F0-C896-844D-932C-F19F6DAF3730}"/>
                  </a:ext>
                </a:extLst>
              </p:cNvPr>
              <p:cNvSpPr txBox="1"/>
              <p:nvPr/>
            </p:nvSpPr>
            <p:spPr bwMode="auto">
              <a:xfrm>
                <a:off x="6124835" y="207379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923" name="TextBox 31922">
                <a:extLst>
                  <a:ext uri="{FF2B5EF4-FFF2-40B4-BE49-F238E27FC236}">
                    <a16:creationId xmlns:a16="http://schemas.microsoft.com/office/drawing/2014/main" id="{A3A6C252-7156-EB24-626D-629A3A922F77}"/>
                  </a:ext>
                </a:extLst>
              </p:cNvPr>
              <p:cNvSpPr txBox="1"/>
              <p:nvPr/>
            </p:nvSpPr>
            <p:spPr bwMode="auto">
              <a:xfrm>
                <a:off x="6210560" y="207062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924" name="TextBox 31923">
                <a:extLst>
                  <a:ext uri="{FF2B5EF4-FFF2-40B4-BE49-F238E27FC236}">
                    <a16:creationId xmlns:a16="http://schemas.microsoft.com/office/drawing/2014/main" id="{FAB44374-FC1B-964D-84C3-9F183BE8C15E}"/>
                  </a:ext>
                </a:extLst>
              </p:cNvPr>
              <p:cNvSpPr txBox="1"/>
              <p:nvPr/>
            </p:nvSpPr>
            <p:spPr bwMode="auto">
              <a:xfrm>
                <a:off x="6232785" y="207379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925" name="TextBox 31924">
                <a:extLst>
                  <a:ext uri="{FF2B5EF4-FFF2-40B4-BE49-F238E27FC236}">
                    <a16:creationId xmlns:a16="http://schemas.microsoft.com/office/drawing/2014/main" id="{44E4C145-30CA-3505-783F-E0A817D90CE6}"/>
                  </a:ext>
                </a:extLst>
              </p:cNvPr>
              <p:cNvSpPr txBox="1"/>
              <p:nvPr/>
            </p:nvSpPr>
            <p:spPr bwMode="auto">
              <a:xfrm>
                <a:off x="6255010" y="207062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926" name="TextBox 31925">
                <a:extLst>
                  <a:ext uri="{FF2B5EF4-FFF2-40B4-BE49-F238E27FC236}">
                    <a16:creationId xmlns:a16="http://schemas.microsoft.com/office/drawing/2014/main" id="{04A844DB-820E-288D-A365-5C7DC2E31263}"/>
                  </a:ext>
                </a:extLst>
              </p:cNvPr>
              <p:cNvSpPr txBox="1"/>
              <p:nvPr/>
            </p:nvSpPr>
            <p:spPr bwMode="auto">
              <a:xfrm>
                <a:off x="6372485" y="207062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927" name="TextBox 31926">
                <a:extLst>
                  <a:ext uri="{FF2B5EF4-FFF2-40B4-BE49-F238E27FC236}">
                    <a16:creationId xmlns:a16="http://schemas.microsoft.com/office/drawing/2014/main" id="{7745F249-FFF7-AF45-D5D6-6E92CF4611FC}"/>
                  </a:ext>
                </a:extLst>
              </p:cNvPr>
              <p:cNvSpPr txBox="1"/>
              <p:nvPr/>
            </p:nvSpPr>
            <p:spPr bwMode="auto">
              <a:xfrm>
                <a:off x="6401060" y="207379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928" name="TextBox 31927">
                <a:extLst>
                  <a:ext uri="{FF2B5EF4-FFF2-40B4-BE49-F238E27FC236}">
                    <a16:creationId xmlns:a16="http://schemas.microsoft.com/office/drawing/2014/main" id="{55D13F95-5043-84B0-A67C-A4563821471F}"/>
                  </a:ext>
                </a:extLst>
              </p:cNvPr>
              <p:cNvSpPr txBox="1"/>
              <p:nvPr/>
            </p:nvSpPr>
            <p:spPr bwMode="auto">
              <a:xfrm>
                <a:off x="6423285" y="207379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929" name="TextBox 31928">
                <a:extLst>
                  <a:ext uri="{FF2B5EF4-FFF2-40B4-BE49-F238E27FC236}">
                    <a16:creationId xmlns:a16="http://schemas.microsoft.com/office/drawing/2014/main" id="{FF3FA5F8-7E12-F888-5013-52EAABC20F25}"/>
                  </a:ext>
                </a:extLst>
              </p:cNvPr>
              <p:cNvSpPr txBox="1"/>
              <p:nvPr/>
            </p:nvSpPr>
            <p:spPr bwMode="auto">
              <a:xfrm>
                <a:off x="6537585" y="207697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930" name="TextBox 31929">
                <a:extLst>
                  <a:ext uri="{FF2B5EF4-FFF2-40B4-BE49-F238E27FC236}">
                    <a16:creationId xmlns:a16="http://schemas.microsoft.com/office/drawing/2014/main" id="{8D12B1AE-A1F3-9988-98F3-8A955C5C3C22}"/>
                  </a:ext>
                </a:extLst>
              </p:cNvPr>
              <p:cNvSpPr txBox="1"/>
              <p:nvPr/>
            </p:nvSpPr>
            <p:spPr bwMode="auto">
              <a:xfrm>
                <a:off x="6445510" y="207379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931" name="TextBox 31930">
                <a:extLst>
                  <a:ext uri="{FF2B5EF4-FFF2-40B4-BE49-F238E27FC236}">
                    <a16:creationId xmlns:a16="http://schemas.microsoft.com/office/drawing/2014/main" id="{7FA55255-A135-B86C-D7C5-4CB5339082C8}"/>
                  </a:ext>
                </a:extLst>
              </p:cNvPr>
              <p:cNvSpPr txBox="1"/>
              <p:nvPr/>
            </p:nvSpPr>
            <p:spPr bwMode="auto">
              <a:xfrm>
                <a:off x="6518535" y="207697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932" name="TextBox 31931">
                <a:extLst>
                  <a:ext uri="{FF2B5EF4-FFF2-40B4-BE49-F238E27FC236}">
                    <a16:creationId xmlns:a16="http://schemas.microsoft.com/office/drawing/2014/main" id="{6508E498-A53C-495E-31D3-C6A7327157E0}"/>
                  </a:ext>
                </a:extLst>
              </p:cNvPr>
              <p:cNvSpPr txBox="1"/>
              <p:nvPr/>
            </p:nvSpPr>
            <p:spPr bwMode="auto">
              <a:xfrm>
                <a:off x="6461385" y="207379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933" name="TextBox 31932">
                <a:extLst>
                  <a:ext uri="{FF2B5EF4-FFF2-40B4-BE49-F238E27FC236}">
                    <a16:creationId xmlns:a16="http://schemas.microsoft.com/office/drawing/2014/main" id="{B1D26662-17F1-15C6-624D-5BDE7743823A}"/>
                  </a:ext>
                </a:extLst>
              </p:cNvPr>
              <p:cNvSpPr txBox="1"/>
              <p:nvPr/>
            </p:nvSpPr>
            <p:spPr bwMode="auto">
              <a:xfrm>
                <a:off x="6477260" y="207379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934" name="TextBox 31933">
                <a:extLst>
                  <a:ext uri="{FF2B5EF4-FFF2-40B4-BE49-F238E27FC236}">
                    <a16:creationId xmlns:a16="http://schemas.microsoft.com/office/drawing/2014/main" id="{A08A9AB8-1F05-7618-0DFD-1A4B6C30D955}"/>
                  </a:ext>
                </a:extLst>
              </p:cNvPr>
              <p:cNvSpPr txBox="1"/>
              <p:nvPr/>
            </p:nvSpPr>
            <p:spPr bwMode="auto">
              <a:xfrm>
                <a:off x="6486785" y="207062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935" name="TextBox 31934">
                <a:extLst>
                  <a:ext uri="{FF2B5EF4-FFF2-40B4-BE49-F238E27FC236}">
                    <a16:creationId xmlns:a16="http://schemas.microsoft.com/office/drawing/2014/main" id="{0C242BBA-25B3-7EFC-1779-552A89464076}"/>
                  </a:ext>
                </a:extLst>
              </p:cNvPr>
              <p:cNvSpPr txBox="1"/>
              <p:nvPr/>
            </p:nvSpPr>
            <p:spPr bwMode="auto">
              <a:xfrm>
                <a:off x="6289935" y="207379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936" name="TextBox 31935">
                <a:extLst>
                  <a:ext uri="{FF2B5EF4-FFF2-40B4-BE49-F238E27FC236}">
                    <a16:creationId xmlns:a16="http://schemas.microsoft.com/office/drawing/2014/main" id="{37626CBF-BEC4-B4A3-90AD-5B8C64E9150B}"/>
                  </a:ext>
                </a:extLst>
              </p:cNvPr>
              <p:cNvSpPr txBox="1"/>
              <p:nvPr/>
            </p:nvSpPr>
            <p:spPr bwMode="auto">
              <a:xfrm>
                <a:off x="6308985" y="207379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937" name="TextBox 31936">
                <a:extLst>
                  <a:ext uri="{FF2B5EF4-FFF2-40B4-BE49-F238E27FC236}">
                    <a16:creationId xmlns:a16="http://schemas.microsoft.com/office/drawing/2014/main" id="{3061A54B-413C-3F23-4EAE-B1CBE213991C}"/>
                  </a:ext>
                </a:extLst>
              </p:cNvPr>
              <p:cNvSpPr txBox="1"/>
              <p:nvPr/>
            </p:nvSpPr>
            <p:spPr bwMode="auto">
              <a:xfrm>
                <a:off x="6324860" y="207379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938" name="TextBox 31937">
                <a:extLst>
                  <a:ext uri="{FF2B5EF4-FFF2-40B4-BE49-F238E27FC236}">
                    <a16:creationId xmlns:a16="http://schemas.microsoft.com/office/drawing/2014/main" id="{90AD1DFA-C424-7D7E-C516-9B764259E6A0}"/>
                  </a:ext>
                </a:extLst>
              </p:cNvPr>
              <p:cNvSpPr txBox="1"/>
              <p:nvPr/>
            </p:nvSpPr>
            <p:spPr bwMode="auto">
              <a:xfrm>
                <a:off x="6270885" y="207379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sp>
            <p:nvSpPr>
              <p:cNvPr id="31939" name="TextBox 31938">
                <a:extLst>
                  <a:ext uri="{FF2B5EF4-FFF2-40B4-BE49-F238E27FC236}">
                    <a16:creationId xmlns:a16="http://schemas.microsoft.com/office/drawing/2014/main" id="{D78149E8-CC29-01DC-3662-EFB830B2BE75}"/>
                  </a:ext>
                </a:extLst>
              </p:cNvPr>
              <p:cNvSpPr txBox="1"/>
              <p:nvPr/>
            </p:nvSpPr>
            <p:spPr bwMode="auto">
              <a:xfrm>
                <a:off x="6340735" y="207697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a:t>
                </a:r>
              </a:p>
            </p:txBody>
          </p:sp>
        </p:grpSp>
      </p:grpSp>
      <p:grpSp>
        <p:nvGrpSpPr>
          <p:cNvPr id="31875" name="Group 31874">
            <a:extLst>
              <a:ext uri="{FF2B5EF4-FFF2-40B4-BE49-F238E27FC236}">
                <a16:creationId xmlns:a16="http://schemas.microsoft.com/office/drawing/2014/main" id="{A3859878-CF50-1B48-B32D-DC6165932981}"/>
              </a:ext>
            </a:extLst>
          </p:cNvPr>
          <p:cNvGrpSpPr/>
          <p:nvPr/>
        </p:nvGrpSpPr>
        <p:grpSpPr>
          <a:xfrm>
            <a:off x="1482896" y="1818826"/>
            <a:ext cx="5438191" cy="783814"/>
            <a:chOff x="1311100" y="1818826"/>
            <a:chExt cx="5438191" cy="783814"/>
          </a:xfrm>
        </p:grpSpPr>
        <p:sp>
          <p:nvSpPr>
            <p:cNvPr id="31804" name="TextBox 31803">
              <a:extLst>
                <a:ext uri="{FF2B5EF4-FFF2-40B4-BE49-F238E27FC236}">
                  <a16:creationId xmlns:a16="http://schemas.microsoft.com/office/drawing/2014/main" id="{F925A894-0504-8A94-AE39-6A219B953D18}"/>
                </a:ext>
              </a:extLst>
            </p:cNvPr>
            <p:cNvSpPr txBox="1"/>
            <p:nvPr/>
          </p:nvSpPr>
          <p:spPr bwMode="auto">
            <a:xfrm>
              <a:off x="1311100" y="1818826"/>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grpSp>
          <p:nvGrpSpPr>
            <p:cNvPr id="31874" name="Group 31873">
              <a:extLst>
                <a:ext uri="{FF2B5EF4-FFF2-40B4-BE49-F238E27FC236}">
                  <a16:creationId xmlns:a16="http://schemas.microsoft.com/office/drawing/2014/main" id="{003389BB-E1F8-E876-BFAE-670D69AAFA8B}"/>
                </a:ext>
              </a:extLst>
            </p:cNvPr>
            <p:cNvGrpSpPr/>
            <p:nvPr/>
          </p:nvGrpSpPr>
          <p:grpSpPr>
            <a:xfrm>
              <a:off x="1403498" y="1843652"/>
              <a:ext cx="5345793" cy="758988"/>
              <a:chOff x="1403498" y="1843652"/>
              <a:chExt cx="5345793" cy="758988"/>
            </a:xfrm>
          </p:grpSpPr>
          <p:sp>
            <p:nvSpPr>
              <p:cNvPr id="31803" name="Freeform 31802">
                <a:extLst>
                  <a:ext uri="{FF2B5EF4-FFF2-40B4-BE49-F238E27FC236}">
                    <a16:creationId xmlns:a16="http://schemas.microsoft.com/office/drawing/2014/main" id="{8F7130D7-EB3C-A456-8A8E-41A206ECBB26}"/>
                  </a:ext>
                </a:extLst>
              </p:cNvPr>
              <p:cNvSpPr/>
              <p:nvPr/>
            </p:nvSpPr>
            <p:spPr bwMode="auto">
              <a:xfrm>
                <a:off x="1403498" y="1988288"/>
                <a:ext cx="5263116" cy="457200"/>
              </a:xfrm>
              <a:custGeom>
                <a:avLst/>
                <a:gdLst>
                  <a:gd name="connsiteX0" fmla="*/ 0 w 5263116"/>
                  <a:gd name="connsiteY0" fmla="*/ 0 h 457200"/>
                  <a:gd name="connsiteX1" fmla="*/ 63795 w 5263116"/>
                  <a:gd name="connsiteY1" fmla="*/ 0 h 457200"/>
                  <a:gd name="connsiteX2" fmla="*/ 63795 w 5263116"/>
                  <a:gd name="connsiteY2" fmla="*/ 26582 h 457200"/>
                  <a:gd name="connsiteX3" fmla="*/ 1036674 w 5263116"/>
                  <a:gd name="connsiteY3" fmla="*/ 26582 h 457200"/>
                  <a:gd name="connsiteX4" fmla="*/ 1036674 w 5263116"/>
                  <a:gd name="connsiteY4" fmla="*/ 53163 h 457200"/>
                  <a:gd name="connsiteX5" fmla="*/ 1302488 w 5263116"/>
                  <a:gd name="connsiteY5" fmla="*/ 53163 h 457200"/>
                  <a:gd name="connsiteX6" fmla="*/ 1302488 w 5263116"/>
                  <a:gd name="connsiteY6" fmla="*/ 69112 h 457200"/>
                  <a:gd name="connsiteX7" fmla="*/ 1642730 w 5263116"/>
                  <a:gd name="connsiteY7" fmla="*/ 69112 h 457200"/>
                  <a:gd name="connsiteX8" fmla="*/ 1642730 w 5263116"/>
                  <a:gd name="connsiteY8" fmla="*/ 90377 h 457200"/>
                  <a:gd name="connsiteX9" fmla="*/ 1844749 w 5263116"/>
                  <a:gd name="connsiteY9" fmla="*/ 90377 h 457200"/>
                  <a:gd name="connsiteX10" fmla="*/ 1844749 w 5263116"/>
                  <a:gd name="connsiteY10" fmla="*/ 101010 h 457200"/>
                  <a:gd name="connsiteX11" fmla="*/ 1945758 w 5263116"/>
                  <a:gd name="connsiteY11" fmla="*/ 101010 h 457200"/>
                  <a:gd name="connsiteX12" fmla="*/ 1945758 w 5263116"/>
                  <a:gd name="connsiteY12" fmla="*/ 111642 h 457200"/>
                  <a:gd name="connsiteX13" fmla="*/ 2057400 w 5263116"/>
                  <a:gd name="connsiteY13" fmla="*/ 111642 h 457200"/>
                  <a:gd name="connsiteX14" fmla="*/ 2057400 w 5263116"/>
                  <a:gd name="connsiteY14" fmla="*/ 132907 h 457200"/>
                  <a:gd name="connsiteX15" fmla="*/ 2472069 w 5263116"/>
                  <a:gd name="connsiteY15" fmla="*/ 132907 h 457200"/>
                  <a:gd name="connsiteX16" fmla="*/ 2472069 w 5263116"/>
                  <a:gd name="connsiteY16" fmla="*/ 148856 h 457200"/>
                  <a:gd name="connsiteX17" fmla="*/ 2551814 w 5263116"/>
                  <a:gd name="connsiteY17" fmla="*/ 148856 h 457200"/>
                  <a:gd name="connsiteX18" fmla="*/ 2551814 w 5263116"/>
                  <a:gd name="connsiteY18" fmla="*/ 164805 h 457200"/>
                  <a:gd name="connsiteX19" fmla="*/ 2838893 w 5263116"/>
                  <a:gd name="connsiteY19" fmla="*/ 164805 h 457200"/>
                  <a:gd name="connsiteX20" fmla="*/ 2838893 w 5263116"/>
                  <a:gd name="connsiteY20" fmla="*/ 180754 h 457200"/>
                  <a:gd name="connsiteX21" fmla="*/ 2913321 w 5263116"/>
                  <a:gd name="connsiteY21" fmla="*/ 180754 h 457200"/>
                  <a:gd name="connsiteX22" fmla="*/ 2913321 w 5263116"/>
                  <a:gd name="connsiteY22" fmla="*/ 196703 h 457200"/>
                  <a:gd name="connsiteX23" fmla="*/ 2993065 w 5263116"/>
                  <a:gd name="connsiteY23" fmla="*/ 196703 h 457200"/>
                  <a:gd name="connsiteX24" fmla="*/ 2993065 w 5263116"/>
                  <a:gd name="connsiteY24" fmla="*/ 217968 h 457200"/>
                  <a:gd name="connsiteX25" fmla="*/ 3131288 w 5263116"/>
                  <a:gd name="connsiteY25" fmla="*/ 217968 h 457200"/>
                  <a:gd name="connsiteX26" fmla="*/ 3131288 w 5263116"/>
                  <a:gd name="connsiteY26" fmla="*/ 228600 h 457200"/>
                  <a:gd name="connsiteX27" fmla="*/ 3131288 w 5263116"/>
                  <a:gd name="connsiteY27" fmla="*/ 228600 h 457200"/>
                  <a:gd name="connsiteX28" fmla="*/ 3168502 w 5263116"/>
                  <a:gd name="connsiteY28" fmla="*/ 228600 h 457200"/>
                  <a:gd name="connsiteX29" fmla="*/ 3168502 w 5263116"/>
                  <a:gd name="connsiteY29" fmla="*/ 255182 h 457200"/>
                  <a:gd name="connsiteX30" fmla="*/ 3232297 w 5263116"/>
                  <a:gd name="connsiteY30" fmla="*/ 255182 h 457200"/>
                  <a:gd name="connsiteX31" fmla="*/ 3226981 w 5263116"/>
                  <a:gd name="connsiteY31" fmla="*/ 260498 h 457200"/>
                  <a:gd name="connsiteX32" fmla="*/ 3226981 w 5263116"/>
                  <a:gd name="connsiteY32" fmla="*/ 260498 h 457200"/>
                  <a:gd name="connsiteX33" fmla="*/ 3274828 w 5263116"/>
                  <a:gd name="connsiteY33" fmla="*/ 260498 h 457200"/>
                  <a:gd name="connsiteX34" fmla="*/ 3274828 w 5263116"/>
                  <a:gd name="connsiteY34" fmla="*/ 281763 h 457200"/>
                  <a:gd name="connsiteX35" fmla="*/ 3545958 w 5263116"/>
                  <a:gd name="connsiteY35" fmla="*/ 281763 h 457200"/>
                  <a:gd name="connsiteX36" fmla="*/ 3556590 w 5263116"/>
                  <a:gd name="connsiteY36" fmla="*/ 292395 h 457200"/>
                  <a:gd name="connsiteX37" fmla="*/ 3827721 w 5263116"/>
                  <a:gd name="connsiteY37" fmla="*/ 292395 h 457200"/>
                  <a:gd name="connsiteX38" fmla="*/ 3827721 w 5263116"/>
                  <a:gd name="connsiteY38" fmla="*/ 318977 h 457200"/>
                  <a:gd name="connsiteX39" fmla="*/ 3965944 w 5263116"/>
                  <a:gd name="connsiteY39" fmla="*/ 318977 h 457200"/>
                  <a:gd name="connsiteX40" fmla="*/ 3976577 w 5263116"/>
                  <a:gd name="connsiteY40" fmla="*/ 329610 h 457200"/>
                  <a:gd name="connsiteX41" fmla="*/ 4066953 w 5263116"/>
                  <a:gd name="connsiteY41" fmla="*/ 329610 h 457200"/>
                  <a:gd name="connsiteX42" fmla="*/ 4066953 w 5263116"/>
                  <a:gd name="connsiteY42" fmla="*/ 377456 h 457200"/>
                  <a:gd name="connsiteX43" fmla="*/ 4502888 w 5263116"/>
                  <a:gd name="connsiteY43" fmla="*/ 377456 h 457200"/>
                  <a:gd name="connsiteX44" fmla="*/ 4502888 w 5263116"/>
                  <a:gd name="connsiteY44" fmla="*/ 409354 h 457200"/>
                  <a:gd name="connsiteX45" fmla="*/ 4859079 w 5263116"/>
                  <a:gd name="connsiteY45" fmla="*/ 409354 h 457200"/>
                  <a:gd name="connsiteX46" fmla="*/ 4859079 w 5263116"/>
                  <a:gd name="connsiteY46" fmla="*/ 457200 h 457200"/>
                  <a:gd name="connsiteX47" fmla="*/ 5263116 w 5263116"/>
                  <a:gd name="connsiteY47"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5263116" h="457200">
                    <a:moveTo>
                      <a:pt x="0" y="0"/>
                    </a:moveTo>
                    <a:lnTo>
                      <a:pt x="63795" y="0"/>
                    </a:lnTo>
                    <a:lnTo>
                      <a:pt x="63795" y="26582"/>
                    </a:lnTo>
                    <a:lnTo>
                      <a:pt x="1036674" y="26582"/>
                    </a:lnTo>
                    <a:lnTo>
                      <a:pt x="1036674" y="53163"/>
                    </a:lnTo>
                    <a:lnTo>
                      <a:pt x="1302488" y="53163"/>
                    </a:lnTo>
                    <a:lnTo>
                      <a:pt x="1302488" y="69112"/>
                    </a:lnTo>
                    <a:lnTo>
                      <a:pt x="1642730" y="69112"/>
                    </a:lnTo>
                    <a:lnTo>
                      <a:pt x="1642730" y="90377"/>
                    </a:lnTo>
                    <a:lnTo>
                      <a:pt x="1844749" y="90377"/>
                    </a:lnTo>
                    <a:lnTo>
                      <a:pt x="1844749" y="101010"/>
                    </a:lnTo>
                    <a:lnTo>
                      <a:pt x="1945758" y="101010"/>
                    </a:lnTo>
                    <a:lnTo>
                      <a:pt x="1945758" y="111642"/>
                    </a:lnTo>
                    <a:lnTo>
                      <a:pt x="2057400" y="111642"/>
                    </a:lnTo>
                    <a:lnTo>
                      <a:pt x="2057400" y="132907"/>
                    </a:lnTo>
                    <a:lnTo>
                      <a:pt x="2472069" y="132907"/>
                    </a:lnTo>
                    <a:lnTo>
                      <a:pt x="2472069" y="148856"/>
                    </a:lnTo>
                    <a:lnTo>
                      <a:pt x="2551814" y="148856"/>
                    </a:lnTo>
                    <a:lnTo>
                      <a:pt x="2551814" y="164805"/>
                    </a:lnTo>
                    <a:lnTo>
                      <a:pt x="2838893" y="164805"/>
                    </a:lnTo>
                    <a:lnTo>
                      <a:pt x="2838893" y="180754"/>
                    </a:lnTo>
                    <a:lnTo>
                      <a:pt x="2913321" y="180754"/>
                    </a:lnTo>
                    <a:lnTo>
                      <a:pt x="2913321" y="196703"/>
                    </a:lnTo>
                    <a:lnTo>
                      <a:pt x="2993065" y="196703"/>
                    </a:lnTo>
                    <a:lnTo>
                      <a:pt x="2993065" y="217968"/>
                    </a:lnTo>
                    <a:lnTo>
                      <a:pt x="3131288" y="217968"/>
                    </a:lnTo>
                    <a:lnTo>
                      <a:pt x="3131288" y="228600"/>
                    </a:lnTo>
                    <a:lnTo>
                      <a:pt x="3131288" y="228600"/>
                    </a:lnTo>
                    <a:lnTo>
                      <a:pt x="3168502" y="228600"/>
                    </a:lnTo>
                    <a:lnTo>
                      <a:pt x="3168502" y="255182"/>
                    </a:lnTo>
                    <a:lnTo>
                      <a:pt x="3232297" y="255182"/>
                    </a:lnTo>
                    <a:lnTo>
                      <a:pt x="3226981" y="260498"/>
                    </a:lnTo>
                    <a:lnTo>
                      <a:pt x="3226981" y="260498"/>
                    </a:lnTo>
                    <a:lnTo>
                      <a:pt x="3274828" y="260498"/>
                    </a:lnTo>
                    <a:lnTo>
                      <a:pt x="3274828" y="281763"/>
                    </a:lnTo>
                    <a:lnTo>
                      <a:pt x="3545958" y="281763"/>
                    </a:lnTo>
                    <a:lnTo>
                      <a:pt x="3556590" y="292395"/>
                    </a:lnTo>
                    <a:lnTo>
                      <a:pt x="3827721" y="292395"/>
                    </a:lnTo>
                    <a:lnTo>
                      <a:pt x="3827721" y="318977"/>
                    </a:lnTo>
                    <a:lnTo>
                      <a:pt x="3965944" y="318977"/>
                    </a:lnTo>
                    <a:lnTo>
                      <a:pt x="3976577" y="329610"/>
                    </a:lnTo>
                    <a:lnTo>
                      <a:pt x="4066953" y="329610"/>
                    </a:lnTo>
                    <a:lnTo>
                      <a:pt x="4066953" y="377456"/>
                    </a:lnTo>
                    <a:lnTo>
                      <a:pt x="4502888" y="377456"/>
                    </a:lnTo>
                    <a:lnTo>
                      <a:pt x="4502888" y="409354"/>
                    </a:lnTo>
                    <a:lnTo>
                      <a:pt x="4859079" y="409354"/>
                    </a:lnTo>
                    <a:lnTo>
                      <a:pt x="4859079" y="457200"/>
                    </a:lnTo>
                    <a:lnTo>
                      <a:pt x="5263116" y="457200"/>
                    </a:lnTo>
                  </a:path>
                </a:pathLst>
              </a:custGeom>
              <a:noFill/>
              <a:ln w="28575">
                <a:solidFill>
                  <a:schemeClr val="bg1">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endParaRPr>
              </a:p>
            </p:txBody>
          </p:sp>
          <p:grpSp>
            <p:nvGrpSpPr>
              <p:cNvPr id="31873" name="Group 31872">
                <a:extLst>
                  <a:ext uri="{FF2B5EF4-FFF2-40B4-BE49-F238E27FC236}">
                    <a16:creationId xmlns:a16="http://schemas.microsoft.com/office/drawing/2014/main" id="{6B81375D-CDE2-3913-D948-EB9CD4078157}"/>
                  </a:ext>
                </a:extLst>
              </p:cNvPr>
              <p:cNvGrpSpPr/>
              <p:nvPr/>
            </p:nvGrpSpPr>
            <p:grpSpPr>
              <a:xfrm>
                <a:off x="1475913" y="1843652"/>
                <a:ext cx="5273378" cy="758988"/>
                <a:chOff x="1475913" y="1843652"/>
                <a:chExt cx="5273378" cy="758988"/>
              </a:xfrm>
            </p:grpSpPr>
            <p:sp>
              <p:nvSpPr>
                <p:cNvPr id="31805" name="TextBox 31804">
                  <a:extLst>
                    <a:ext uri="{FF2B5EF4-FFF2-40B4-BE49-F238E27FC236}">
                      <a16:creationId xmlns:a16="http://schemas.microsoft.com/office/drawing/2014/main" id="{61925C32-434B-96EE-1BFA-62B9173CF978}"/>
                    </a:ext>
                  </a:extLst>
                </p:cNvPr>
                <p:cNvSpPr txBox="1"/>
                <p:nvPr/>
              </p:nvSpPr>
              <p:spPr bwMode="auto">
                <a:xfrm>
                  <a:off x="1475913" y="1847099"/>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06" name="TextBox 31805">
                  <a:extLst>
                    <a:ext uri="{FF2B5EF4-FFF2-40B4-BE49-F238E27FC236}">
                      <a16:creationId xmlns:a16="http://schemas.microsoft.com/office/drawing/2014/main" id="{BDE7CD34-9B1C-197F-3BD6-68AB013935F3}"/>
                    </a:ext>
                  </a:extLst>
                </p:cNvPr>
                <p:cNvSpPr txBox="1"/>
                <p:nvPr/>
              </p:nvSpPr>
              <p:spPr bwMode="auto">
                <a:xfrm>
                  <a:off x="1694513" y="1846409"/>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07" name="TextBox 31806">
                  <a:extLst>
                    <a:ext uri="{FF2B5EF4-FFF2-40B4-BE49-F238E27FC236}">
                      <a16:creationId xmlns:a16="http://schemas.microsoft.com/office/drawing/2014/main" id="{750F6899-03D5-8660-F617-AA18EE8E4B6D}"/>
                    </a:ext>
                  </a:extLst>
                </p:cNvPr>
                <p:cNvSpPr txBox="1"/>
                <p:nvPr/>
              </p:nvSpPr>
              <p:spPr bwMode="auto">
                <a:xfrm>
                  <a:off x="2124130" y="184985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08" name="TextBox 31807">
                  <a:extLst>
                    <a:ext uri="{FF2B5EF4-FFF2-40B4-BE49-F238E27FC236}">
                      <a16:creationId xmlns:a16="http://schemas.microsoft.com/office/drawing/2014/main" id="{FBF5A6A5-8320-668A-15E0-B84727C73650}"/>
                    </a:ext>
                  </a:extLst>
                </p:cNvPr>
                <p:cNvSpPr txBox="1"/>
                <p:nvPr/>
              </p:nvSpPr>
              <p:spPr bwMode="auto">
                <a:xfrm>
                  <a:off x="2177229" y="185330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09" name="TextBox 31808">
                  <a:extLst>
                    <a:ext uri="{FF2B5EF4-FFF2-40B4-BE49-F238E27FC236}">
                      <a16:creationId xmlns:a16="http://schemas.microsoft.com/office/drawing/2014/main" id="{EFD43FF9-8F10-D0B4-9E20-4D16A1D8B600}"/>
                    </a:ext>
                  </a:extLst>
                </p:cNvPr>
                <p:cNvSpPr txBox="1"/>
                <p:nvPr/>
              </p:nvSpPr>
              <p:spPr bwMode="auto">
                <a:xfrm>
                  <a:off x="2147576" y="1852616"/>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10" name="TextBox 31809">
                  <a:extLst>
                    <a:ext uri="{FF2B5EF4-FFF2-40B4-BE49-F238E27FC236}">
                      <a16:creationId xmlns:a16="http://schemas.microsoft.com/office/drawing/2014/main" id="{7E696A7A-6BF7-D136-A6D2-AA00319DBD31}"/>
                    </a:ext>
                  </a:extLst>
                </p:cNvPr>
                <p:cNvSpPr txBox="1"/>
                <p:nvPr/>
              </p:nvSpPr>
              <p:spPr bwMode="auto">
                <a:xfrm>
                  <a:off x="2304114" y="1843652"/>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11" name="TextBox 31810">
                  <a:extLst>
                    <a:ext uri="{FF2B5EF4-FFF2-40B4-BE49-F238E27FC236}">
                      <a16:creationId xmlns:a16="http://schemas.microsoft.com/office/drawing/2014/main" id="{91C00A2C-703A-D7AA-32C1-5841CD1F1532}"/>
                    </a:ext>
                  </a:extLst>
                </p:cNvPr>
                <p:cNvSpPr txBox="1"/>
                <p:nvPr/>
              </p:nvSpPr>
              <p:spPr bwMode="auto">
                <a:xfrm>
                  <a:off x="2382038" y="1867788"/>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12" name="TextBox 31811">
                  <a:extLst>
                    <a:ext uri="{FF2B5EF4-FFF2-40B4-BE49-F238E27FC236}">
                      <a16:creationId xmlns:a16="http://schemas.microsoft.com/office/drawing/2014/main" id="{2FF94CD5-122C-2455-2305-64D6E4FCD436}"/>
                    </a:ext>
                  </a:extLst>
                </p:cNvPr>
                <p:cNvSpPr txBox="1"/>
                <p:nvPr/>
              </p:nvSpPr>
              <p:spPr bwMode="auto">
                <a:xfrm>
                  <a:off x="2526163" y="1875373"/>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13" name="TextBox 31812">
                  <a:extLst>
                    <a:ext uri="{FF2B5EF4-FFF2-40B4-BE49-F238E27FC236}">
                      <a16:creationId xmlns:a16="http://schemas.microsoft.com/office/drawing/2014/main" id="{5C09B0B5-CB8F-B57E-8FB6-F13349CDFCA8}"/>
                    </a:ext>
                  </a:extLst>
                </p:cNvPr>
                <p:cNvSpPr txBox="1"/>
                <p:nvPr/>
              </p:nvSpPr>
              <p:spPr bwMode="auto">
                <a:xfrm>
                  <a:off x="2558573" y="1878822"/>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14" name="TextBox 31813">
                  <a:extLst>
                    <a:ext uri="{FF2B5EF4-FFF2-40B4-BE49-F238E27FC236}">
                      <a16:creationId xmlns:a16="http://schemas.microsoft.com/office/drawing/2014/main" id="{D63EA58E-7F2C-C93B-909C-7DCE631ACD99}"/>
                    </a:ext>
                  </a:extLst>
                </p:cNvPr>
                <p:cNvSpPr txBox="1"/>
                <p:nvPr/>
              </p:nvSpPr>
              <p:spPr bwMode="auto">
                <a:xfrm>
                  <a:off x="2586847" y="187399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15" name="TextBox 31814">
                  <a:extLst>
                    <a:ext uri="{FF2B5EF4-FFF2-40B4-BE49-F238E27FC236}">
                      <a16:creationId xmlns:a16="http://schemas.microsoft.com/office/drawing/2014/main" id="{CAEA3314-8C15-A98E-F164-0763D3724DA8}"/>
                    </a:ext>
                  </a:extLst>
                </p:cNvPr>
                <p:cNvSpPr txBox="1"/>
                <p:nvPr/>
              </p:nvSpPr>
              <p:spPr bwMode="auto">
                <a:xfrm>
                  <a:off x="2668909" y="1893993"/>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16" name="TextBox 31815">
                  <a:extLst>
                    <a:ext uri="{FF2B5EF4-FFF2-40B4-BE49-F238E27FC236}">
                      <a16:creationId xmlns:a16="http://schemas.microsoft.com/office/drawing/2014/main" id="{24C69B81-5002-64EC-D6C1-0AF590EC1C8C}"/>
                    </a:ext>
                  </a:extLst>
                </p:cNvPr>
                <p:cNvSpPr txBox="1"/>
                <p:nvPr/>
              </p:nvSpPr>
              <p:spPr bwMode="auto">
                <a:xfrm>
                  <a:off x="2693044" y="1897441"/>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17" name="TextBox 31816">
                  <a:extLst>
                    <a:ext uri="{FF2B5EF4-FFF2-40B4-BE49-F238E27FC236}">
                      <a16:creationId xmlns:a16="http://schemas.microsoft.com/office/drawing/2014/main" id="{60C7CDA4-9122-8EC9-9F36-B282F31A6755}"/>
                    </a:ext>
                  </a:extLst>
                </p:cNvPr>
                <p:cNvSpPr txBox="1"/>
                <p:nvPr/>
              </p:nvSpPr>
              <p:spPr bwMode="auto">
                <a:xfrm>
                  <a:off x="3192999" y="1925714"/>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18" name="TextBox 31817">
                  <a:extLst>
                    <a:ext uri="{FF2B5EF4-FFF2-40B4-BE49-F238E27FC236}">
                      <a16:creationId xmlns:a16="http://schemas.microsoft.com/office/drawing/2014/main" id="{50397A7F-6814-822D-00F9-A44C257E8B4A}"/>
                    </a:ext>
                  </a:extLst>
                </p:cNvPr>
                <p:cNvSpPr txBox="1"/>
                <p:nvPr/>
              </p:nvSpPr>
              <p:spPr bwMode="auto">
                <a:xfrm>
                  <a:off x="3279198" y="193743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19" name="TextBox 31818">
                  <a:extLst>
                    <a:ext uri="{FF2B5EF4-FFF2-40B4-BE49-F238E27FC236}">
                      <a16:creationId xmlns:a16="http://schemas.microsoft.com/office/drawing/2014/main" id="{B54841D8-F78F-8ADA-CAE5-3223D6B7149A}"/>
                    </a:ext>
                  </a:extLst>
                </p:cNvPr>
                <p:cNvSpPr txBox="1"/>
                <p:nvPr/>
              </p:nvSpPr>
              <p:spPr bwMode="auto">
                <a:xfrm>
                  <a:off x="3324022" y="194088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20" name="TextBox 31819">
                  <a:extLst>
                    <a:ext uri="{FF2B5EF4-FFF2-40B4-BE49-F238E27FC236}">
                      <a16:creationId xmlns:a16="http://schemas.microsoft.com/office/drawing/2014/main" id="{259B05C4-88C3-20CA-173C-35F79C405338}"/>
                    </a:ext>
                  </a:extLst>
                </p:cNvPr>
                <p:cNvSpPr txBox="1"/>
                <p:nvPr/>
              </p:nvSpPr>
              <p:spPr bwMode="auto">
                <a:xfrm>
                  <a:off x="3348158" y="194019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21" name="TextBox 31820">
                  <a:extLst>
                    <a:ext uri="{FF2B5EF4-FFF2-40B4-BE49-F238E27FC236}">
                      <a16:creationId xmlns:a16="http://schemas.microsoft.com/office/drawing/2014/main" id="{50B22504-857B-383C-2D57-AF9E49F61A60}"/>
                    </a:ext>
                  </a:extLst>
                </p:cNvPr>
                <p:cNvSpPr txBox="1"/>
                <p:nvPr/>
              </p:nvSpPr>
              <p:spPr bwMode="auto">
                <a:xfrm>
                  <a:off x="3533658" y="1951918"/>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22" name="TextBox 31821">
                  <a:extLst>
                    <a:ext uri="{FF2B5EF4-FFF2-40B4-BE49-F238E27FC236}">
                      <a16:creationId xmlns:a16="http://schemas.microsoft.com/office/drawing/2014/main" id="{B397CD57-9F71-3EEE-14E3-B576C1366A08}"/>
                    </a:ext>
                  </a:extLst>
                </p:cNvPr>
                <p:cNvSpPr txBox="1"/>
                <p:nvPr/>
              </p:nvSpPr>
              <p:spPr bwMode="auto">
                <a:xfrm>
                  <a:off x="3905348" y="198846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23" name="TextBox 31822">
                  <a:extLst>
                    <a:ext uri="{FF2B5EF4-FFF2-40B4-BE49-F238E27FC236}">
                      <a16:creationId xmlns:a16="http://schemas.microsoft.com/office/drawing/2014/main" id="{651E9C87-7C01-9385-F66C-493780A72C6D}"/>
                    </a:ext>
                  </a:extLst>
                </p:cNvPr>
                <p:cNvSpPr txBox="1"/>
                <p:nvPr/>
              </p:nvSpPr>
              <p:spPr bwMode="auto">
                <a:xfrm>
                  <a:off x="3929484" y="198364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24" name="TextBox 31823">
                  <a:extLst>
                    <a:ext uri="{FF2B5EF4-FFF2-40B4-BE49-F238E27FC236}">
                      <a16:creationId xmlns:a16="http://schemas.microsoft.com/office/drawing/2014/main" id="{BF9C7EEC-65D6-FA43-7501-545AD0C0F5F0}"/>
                    </a:ext>
                  </a:extLst>
                </p:cNvPr>
                <p:cNvSpPr txBox="1"/>
                <p:nvPr/>
              </p:nvSpPr>
              <p:spPr bwMode="auto">
                <a:xfrm>
                  <a:off x="4325999" y="2040876"/>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25" name="TextBox 31824">
                  <a:extLst>
                    <a:ext uri="{FF2B5EF4-FFF2-40B4-BE49-F238E27FC236}">
                      <a16:creationId xmlns:a16="http://schemas.microsoft.com/office/drawing/2014/main" id="{C32C1171-6B7D-A050-F8DF-3D26F8EB56C6}"/>
                    </a:ext>
                  </a:extLst>
                </p:cNvPr>
                <p:cNvSpPr txBox="1"/>
                <p:nvPr/>
              </p:nvSpPr>
              <p:spPr bwMode="auto">
                <a:xfrm>
                  <a:off x="4350135" y="2036049"/>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26" name="TextBox 31825">
                  <a:extLst>
                    <a:ext uri="{FF2B5EF4-FFF2-40B4-BE49-F238E27FC236}">
                      <a16:creationId xmlns:a16="http://schemas.microsoft.com/office/drawing/2014/main" id="{D7A24A6B-DB6E-51B8-EF0D-608A56B77A26}"/>
                    </a:ext>
                  </a:extLst>
                </p:cNvPr>
                <p:cNvSpPr txBox="1"/>
                <p:nvPr/>
              </p:nvSpPr>
              <p:spPr bwMode="auto">
                <a:xfrm>
                  <a:off x="5483136" y="2196724"/>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27" name="TextBox 31826">
                  <a:extLst>
                    <a:ext uri="{FF2B5EF4-FFF2-40B4-BE49-F238E27FC236}">
                      <a16:creationId xmlns:a16="http://schemas.microsoft.com/office/drawing/2014/main" id="{B9635759-F276-8497-16DA-0BDBC8E8BC41}"/>
                    </a:ext>
                  </a:extLst>
                </p:cNvPr>
                <p:cNvSpPr txBox="1"/>
                <p:nvPr/>
              </p:nvSpPr>
              <p:spPr bwMode="auto">
                <a:xfrm>
                  <a:off x="5614848" y="219603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28" name="TextBox 31827">
                  <a:extLst>
                    <a:ext uri="{FF2B5EF4-FFF2-40B4-BE49-F238E27FC236}">
                      <a16:creationId xmlns:a16="http://schemas.microsoft.com/office/drawing/2014/main" id="{6CC930A7-4FA7-6ED3-FFE8-9E5C1C4A3CF0}"/>
                    </a:ext>
                  </a:extLst>
                </p:cNvPr>
                <p:cNvSpPr txBox="1"/>
                <p:nvPr/>
              </p:nvSpPr>
              <p:spPr bwMode="auto">
                <a:xfrm>
                  <a:off x="5651397" y="220293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29" name="TextBox 31828">
                  <a:extLst>
                    <a:ext uri="{FF2B5EF4-FFF2-40B4-BE49-F238E27FC236}">
                      <a16:creationId xmlns:a16="http://schemas.microsoft.com/office/drawing/2014/main" id="{57BDA39D-BD54-CBC6-12D8-1B13F878D706}"/>
                    </a:ext>
                  </a:extLst>
                </p:cNvPr>
                <p:cNvSpPr txBox="1"/>
                <p:nvPr/>
              </p:nvSpPr>
              <p:spPr bwMode="auto">
                <a:xfrm>
                  <a:off x="5787246" y="220293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30" name="TextBox 31829">
                  <a:extLst>
                    <a:ext uri="{FF2B5EF4-FFF2-40B4-BE49-F238E27FC236}">
                      <a16:creationId xmlns:a16="http://schemas.microsoft.com/office/drawing/2014/main" id="{4DC8BEF7-DE09-63BD-3C18-5DD425F2AFE1}"/>
                    </a:ext>
                  </a:extLst>
                </p:cNvPr>
                <p:cNvSpPr txBox="1"/>
                <p:nvPr/>
              </p:nvSpPr>
              <p:spPr bwMode="auto">
                <a:xfrm>
                  <a:off x="5674038" y="220293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31" name="TextBox 31830">
                  <a:extLst>
                    <a:ext uri="{FF2B5EF4-FFF2-40B4-BE49-F238E27FC236}">
                      <a16:creationId xmlns:a16="http://schemas.microsoft.com/office/drawing/2014/main" id="{AB64FFFD-DC5C-FFF2-9A7D-D2BF3ACE1995}"/>
                    </a:ext>
                  </a:extLst>
                </p:cNvPr>
                <p:cNvSpPr txBox="1"/>
                <p:nvPr/>
              </p:nvSpPr>
              <p:spPr bwMode="auto">
                <a:xfrm>
                  <a:off x="5578990" y="2201551"/>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32" name="TextBox 31831">
                  <a:extLst>
                    <a:ext uri="{FF2B5EF4-FFF2-40B4-BE49-F238E27FC236}">
                      <a16:creationId xmlns:a16="http://schemas.microsoft.com/office/drawing/2014/main" id="{A50F359C-5D41-AC0E-A7FF-EE19471F828E}"/>
                    </a:ext>
                  </a:extLst>
                </p:cNvPr>
                <p:cNvSpPr txBox="1"/>
                <p:nvPr/>
              </p:nvSpPr>
              <p:spPr bwMode="auto">
                <a:xfrm>
                  <a:off x="5719320" y="220293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33" name="TextBox 31832">
                  <a:extLst>
                    <a:ext uri="{FF2B5EF4-FFF2-40B4-BE49-F238E27FC236}">
                      <a16:creationId xmlns:a16="http://schemas.microsoft.com/office/drawing/2014/main" id="{A910E2F6-C3EC-17FC-33DF-F4307AC6FCB7}"/>
                    </a:ext>
                  </a:extLst>
                </p:cNvPr>
                <p:cNvSpPr txBox="1"/>
                <p:nvPr/>
              </p:nvSpPr>
              <p:spPr bwMode="auto">
                <a:xfrm>
                  <a:off x="5741961" y="220293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34" name="TextBox 31833">
                  <a:extLst>
                    <a:ext uri="{FF2B5EF4-FFF2-40B4-BE49-F238E27FC236}">
                      <a16:creationId xmlns:a16="http://schemas.microsoft.com/office/drawing/2014/main" id="{0546CF88-5AD8-A241-3CD3-BA6296538C6E}"/>
                    </a:ext>
                  </a:extLst>
                </p:cNvPr>
                <p:cNvSpPr txBox="1"/>
                <p:nvPr/>
              </p:nvSpPr>
              <p:spPr bwMode="auto">
                <a:xfrm>
                  <a:off x="5764602" y="220293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35" name="TextBox 31834">
                  <a:extLst>
                    <a:ext uri="{FF2B5EF4-FFF2-40B4-BE49-F238E27FC236}">
                      <a16:creationId xmlns:a16="http://schemas.microsoft.com/office/drawing/2014/main" id="{3663A4A7-BC0A-20E9-BBE2-197B9FC5A235}"/>
                    </a:ext>
                  </a:extLst>
                </p:cNvPr>
                <p:cNvSpPr txBox="1"/>
                <p:nvPr/>
              </p:nvSpPr>
              <p:spPr bwMode="auto">
                <a:xfrm>
                  <a:off x="5696679" y="220293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36" name="TextBox 31835">
                  <a:extLst>
                    <a:ext uri="{FF2B5EF4-FFF2-40B4-BE49-F238E27FC236}">
                      <a16:creationId xmlns:a16="http://schemas.microsoft.com/office/drawing/2014/main" id="{CA97C4E0-D5EC-F785-E1F2-B7B9165E6005}"/>
                    </a:ext>
                  </a:extLst>
                </p:cNvPr>
                <p:cNvSpPr txBox="1"/>
                <p:nvPr/>
              </p:nvSpPr>
              <p:spPr bwMode="auto">
                <a:xfrm>
                  <a:off x="5824485" y="2235341"/>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37" name="TextBox 31836">
                  <a:extLst>
                    <a:ext uri="{FF2B5EF4-FFF2-40B4-BE49-F238E27FC236}">
                      <a16:creationId xmlns:a16="http://schemas.microsoft.com/office/drawing/2014/main" id="{7D82DF9F-15B8-0A2D-64FD-D2F086EF5D1D}"/>
                    </a:ext>
                  </a:extLst>
                </p:cNvPr>
                <p:cNvSpPr txBox="1"/>
                <p:nvPr/>
              </p:nvSpPr>
              <p:spPr bwMode="auto">
                <a:xfrm>
                  <a:off x="5960334" y="2235341"/>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38" name="TextBox 31837">
                  <a:extLst>
                    <a:ext uri="{FF2B5EF4-FFF2-40B4-BE49-F238E27FC236}">
                      <a16:creationId xmlns:a16="http://schemas.microsoft.com/office/drawing/2014/main" id="{520A5697-F6AB-9284-7AD3-45FE91AA9A73}"/>
                    </a:ext>
                  </a:extLst>
                </p:cNvPr>
                <p:cNvSpPr txBox="1"/>
                <p:nvPr/>
              </p:nvSpPr>
              <p:spPr bwMode="auto">
                <a:xfrm>
                  <a:off x="5847126" y="2235341"/>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39" name="TextBox 31838">
                  <a:extLst>
                    <a:ext uri="{FF2B5EF4-FFF2-40B4-BE49-F238E27FC236}">
                      <a16:creationId xmlns:a16="http://schemas.microsoft.com/office/drawing/2014/main" id="{A303A244-7FF8-3272-22AA-B1809C5CA465}"/>
                    </a:ext>
                  </a:extLst>
                </p:cNvPr>
                <p:cNvSpPr txBox="1"/>
                <p:nvPr/>
              </p:nvSpPr>
              <p:spPr bwMode="auto">
                <a:xfrm>
                  <a:off x="5892408" y="2235341"/>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40" name="TextBox 31839">
                  <a:extLst>
                    <a:ext uri="{FF2B5EF4-FFF2-40B4-BE49-F238E27FC236}">
                      <a16:creationId xmlns:a16="http://schemas.microsoft.com/office/drawing/2014/main" id="{62BA438F-0D0E-0D7C-22EB-7347E7E36BCF}"/>
                    </a:ext>
                  </a:extLst>
                </p:cNvPr>
                <p:cNvSpPr txBox="1"/>
                <p:nvPr/>
              </p:nvSpPr>
              <p:spPr bwMode="auto">
                <a:xfrm>
                  <a:off x="5915049" y="2235341"/>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41" name="TextBox 31840">
                  <a:extLst>
                    <a:ext uri="{FF2B5EF4-FFF2-40B4-BE49-F238E27FC236}">
                      <a16:creationId xmlns:a16="http://schemas.microsoft.com/office/drawing/2014/main" id="{01B8205C-8CC6-248F-AE88-FEA095286581}"/>
                    </a:ext>
                  </a:extLst>
                </p:cNvPr>
                <p:cNvSpPr txBox="1"/>
                <p:nvPr/>
              </p:nvSpPr>
              <p:spPr bwMode="auto">
                <a:xfrm>
                  <a:off x="5937690" y="2235341"/>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42" name="TextBox 31841">
                  <a:extLst>
                    <a:ext uri="{FF2B5EF4-FFF2-40B4-BE49-F238E27FC236}">
                      <a16:creationId xmlns:a16="http://schemas.microsoft.com/office/drawing/2014/main" id="{A8BEA923-1CD4-9880-B64F-A9E38D331C35}"/>
                    </a:ext>
                  </a:extLst>
                </p:cNvPr>
                <p:cNvSpPr txBox="1"/>
                <p:nvPr/>
              </p:nvSpPr>
              <p:spPr bwMode="auto">
                <a:xfrm>
                  <a:off x="5869767" y="2235341"/>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43" name="TextBox 31842">
                  <a:extLst>
                    <a:ext uri="{FF2B5EF4-FFF2-40B4-BE49-F238E27FC236}">
                      <a16:creationId xmlns:a16="http://schemas.microsoft.com/office/drawing/2014/main" id="{861C214F-21A9-F8A1-362D-0876B9CAD345}"/>
                    </a:ext>
                  </a:extLst>
                </p:cNvPr>
                <p:cNvSpPr txBox="1"/>
                <p:nvPr/>
              </p:nvSpPr>
              <p:spPr bwMode="auto">
                <a:xfrm>
                  <a:off x="5968610" y="2238789"/>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44" name="TextBox 31843">
                  <a:extLst>
                    <a:ext uri="{FF2B5EF4-FFF2-40B4-BE49-F238E27FC236}">
                      <a16:creationId xmlns:a16="http://schemas.microsoft.com/office/drawing/2014/main" id="{511DF251-CE4E-B1BD-0B47-B5556FF3D34F}"/>
                    </a:ext>
                  </a:extLst>
                </p:cNvPr>
                <p:cNvSpPr txBox="1"/>
                <p:nvPr/>
              </p:nvSpPr>
              <p:spPr bwMode="auto">
                <a:xfrm>
                  <a:off x="6104459" y="2238789"/>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45" name="TextBox 31844">
                  <a:extLst>
                    <a:ext uri="{FF2B5EF4-FFF2-40B4-BE49-F238E27FC236}">
                      <a16:creationId xmlns:a16="http://schemas.microsoft.com/office/drawing/2014/main" id="{D6F82E1C-B1C6-807B-86F9-A8434FB1FBDE}"/>
                    </a:ext>
                  </a:extLst>
                </p:cNvPr>
                <p:cNvSpPr txBox="1"/>
                <p:nvPr/>
              </p:nvSpPr>
              <p:spPr bwMode="auto">
                <a:xfrm>
                  <a:off x="5991251" y="2238789"/>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46" name="TextBox 31845">
                  <a:extLst>
                    <a:ext uri="{FF2B5EF4-FFF2-40B4-BE49-F238E27FC236}">
                      <a16:creationId xmlns:a16="http://schemas.microsoft.com/office/drawing/2014/main" id="{65E284EF-3A0B-4580-339B-9C6C8DA2B9AA}"/>
                    </a:ext>
                  </a:extLst>
                </p:cNvPr>
                <p:cNvSpPr txBox="1"/>
                <p:nvPr/>
              </p:nvSpPr>
              <p:spPr bwMode="auto">
                <a:xfrm>
                  <a:off x="6036533" y="2238789"/>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47" name="TextBox 31846">
                  <a:extLst>
                    <a:ext uri="{FF2B5EF4-FFF2-40B4-BE49-F238E27FC236}">
                      <a16:creationId xmlns:a16="http://schemas.microsoft.com/office/drawing/2014/main" id="{D2D571A5-7741-9CDE-64FF-E3BB25D61D72}"/>
                    </a:ext>
                  </a:extLst>
                </p:cNvPr>
                <p:cNvSpPr txBox="1"/>
                <p:nvPr/>
              </p:nvSpPr>
              <p:spPr bwMode="auto">
                <a:xfrm>
                  <a:off x="6059174" y="2238789"/>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48" name="TextBox 31847">
                  <a:extLst>
                    <a:ext uri="{FF2B5EF4-FFF2-40B4-BE49-F238E27FC236}">
                      <a16:creationId xmlns:a16="http://schemas.microsoft.com/office/drawing/2014/main" id="{729A30D7-B099-8464-1662-9EC7EAC55226}"/>
                    </a:ext>
                  </a:extLst>
                </p:cNvPr>
                <p:cNvSpPr txBox="1"/>
                <p:nvPr/>
              </p:nvSpPr>
              <p:spPr bwMode="auto">
                <a:xfrm>
                  <a:off x="6081815" y="2238789"/>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49" name="TextBox 31848">
                  <a:extLst>
                    <a:ext uri="{FF2B5EF4-FFF2-40B4-BE49-F238E27FC236}">
                      <a16:creationId xmlns:a16="http://schemas.microsoft.com/office/drawing/2014/main" id="{D3035CB9-30C1-BA1A-7B64-6D86B3F4FD1A}"/>
                    </a:ext>
                  </a:extLst>
                </p:cNvPr>
                <p:cNvSpPr txBox="1"/>
                <p:nvPr/>
              </p:nvSpPr>
              <p:spPr bwMode="auto">
                <a:xfrm>
                  <a:off x="6013892" y="2238789"/>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50" name="TextBox 31849">
                  <a:extLst>
                    <a:ext uri="{FF2B5EF4-FFF2-40B4-BE49-F238E27FC236}">
                      <a16:creationId xmlns:a16="http://schemas.microsoft.com/office/drawing/2014/main" id="{738F9F52-3E45-1FB3-C7BD-9017576528B7}"/>
                    </a:ext>
                  </a:extLst>
                </p:cNvPr>
                <p:cNvSpPr txBox="1"/>
                <p:nvPr/>
              </p:nvSpPr>
              <p:spPr bwMode="auto">
                <a:xfrm>
                  <a:off x="6149972" y="227947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51" name="TextBox 31850">
                  <a:extLst>
                    <a:ext uri="{FF2B5EF4-FFF2-40B4-BE49-F238E27FC236}">
                      <a16:creationId xmlns:a16="http://schemas.microsoft.com/office/drawing/2014/main" id="{E9A3955D-5393-DF86-C7CD-56BCC57EBFA2}"/>
                    </a:ext>
                  </a:extLst>
                </p:cNvPr>
                <p:cNvSpPr txBox="1"/>
                <p:nvPr/>
              </p:nvSpPr>
              <p:spPr bwMode="auto">
                <a:xfrm>
                  <a:off x="6124456" y="2233962"/>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52" name="TextBox 31851">
                  <a:extLst>
                    <a:ext uri="{FF2B5EF4-FFF2-40B4-BE49-F238E27FC236}">
                      <a16:creationId xmlns:a16="http://schemas.microsoft.com/office/drawing/2014/main" id="{DD17FE11-64C0-AA87-C784-962B7386F3EB}"/>
                    </a:ext>
                  </a:extLst>
                </p:cNvPr>
                <p:cNvSpPr txBox="1"/>
                <p:nvPr/>
              </p:nvSpPr>
              <p:spPr bwMode="auto">
                <a:xfrm>
                  <a:off x="6172613" y="227947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53" name="TextBox 31852">
                  <a:extLst>
                    <a:ext uri="{FF2B5EF4-FFF2-40B4-BE49-F238E27FC236}">
                      <a16:creationId xmlns:a16="http://schemas.microsoft.com/office/drawing/2014/main" id="{BF4E6C8B-D214-2F26-A3FB-27848AE03500}"/>
                    </a:ext>
                  </a:extLst>
                </p:cNvPr>
                <p:cNvSpPr txBox="1"/>
                <p:nvPr/>
              </p:nvSpPr>
              <p:spPr bwMode="auto">
                <a:xfrm>
                  <a:off x="6217895" y="227947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54" name="TextBox 31853">
                  <a:extLst>
                    <a:ext uri="{FF2B5EF4-FFF2-40B4-BE49-F238E27FC236}">
                      <a16:creationId xmlns:a16="http://schemas.microsoft.com/office/drawing/2014/main" id="{9F5E478D-64E0-0FCD-DFE8-44E6671C8643}"/>
                    </a:ext>
                  </a:extLst>
                </p:cNvPr>
                <p:cNvSpPr txBox="1"/>
                <p:nvPr/>
              </p:nvSpPr>
              <p:spPr bwMode="auto">
                <a:xfrm>
                  <a:off x="5810230" y="2217411"/>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55" name="TextBox 31854">
                  <a:extLst>
                    <a:ext uri="{FF2B5EF4-FFF2-40B4-BE49-F238E27FC236}">
                      <a16:creationId xmlns:a16="http://schemas.microsoft.com/office/drawing/2014/main" id="{5D988A43-7D87-3912-81E3-05FFE4E797F5}"/>
                    </a:ext>
                  </a:extLst>
                </p:cNvPr>
                <p:cNvSpPr txBox="1"/>
                <p:nvPr/>
              </p:nvSpPr>
              <p:spPr bwMode="auto">
                <a:xfrm>
                  <a:off x="5787358" y="2217411"/>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56" name="TextBox 31855">
                  <a:extLst>
                    <a:ext uri="{FF2B5EF4-FFF2-40B4-BE49-F238E27FC236}">
                      <a16:creationId xmlns:a16="http://schemas.microsoft.com/office/drawing/2014/main" id="{56209F36-AA4A-D1A4-BC46-FA9610DC7E6F}"/>
                    </a:ext>
                  </a:extLst>
                </p:cNvPr>
                <p:cNvSpPr txBox="1"/>
                <p:nvPr/>
              </p:nvSpPr>
              <p:spPr bwMode="auto">
                <a:xfrm>
                  <a:off x="6195254" y="227947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57" name="TextBox 31856">
                  <a:extLst>
                    <a:ext uri="{FF2B5EF4-FFF2-40B4-BE49-F238E27FC236}">
                      <a16:creationId xmlns:a16="http://schemas.microsoft.com/office/drawing/2014/main" id="{8FF9DF55-FB8B-2701-C1F6-BC151905A44E}"/>
                    </a:ext>
                  </a:extLst>
                </p:cNvPr>
                <p:cNvSpPr txBox="1"/>
                <p:nvPr/>
              </p:nvSpPr>
              <p:spPr bwMode="auto">
                <a:xfrm>
                  <a:off x="6269962" y="227947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58" name="TextBox 31857">
                  <a:extLst>
                    <a:ext uri="{FF2B5EF4-FFF2-40B4-BE49-F238E27FC236}">
                      <a16:creationId xmlns:a16="http://schemas.microsoft.com/office/drawing/2014/main" id="{A950C5FB-4E3D-A380-D409-C69E3E03A429}"/>
                    </a:ext>
                  </a:extLst>
                </p:cNvPr>
                <p:cNvSpPr txBox="1"/>
                <p:nvPr/>
              </p:nvSpPr>
              <p:spPr bwMode="auto">
                <a:xfrm>
                  <a:off x="6405811" y="227947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59" name="TextBox 31858">
                  <a:extLst>
                    <a:ext uri="{FF2B5EF4-FFF2-40B4-BE49-F238E27FC236}">
                      <a16:creationId xmlns:a16="http://schemas.microsoft.com/office/drawing/2014/main" id="{C1A00D56-38B3-5BB3-5865-FF5CFB165A7F}"/>
                    </a:ext>
                  </a:extLst>
                </p:cNvPr>
                <p:cNvSpPr txBox="1"/>
                <p:nvPr/>
              </p:nvSpPr>
              <p:spPr bwMode="auto">
                <a:xfrm>
                  <a:off x="6292603" y="227947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60" name="TextBox 31859">
                  <a:extLst>
                    <a:ext uri="{FF2B5EF4-FFF2-40B4-BE49-F238E27FC236}">
                      <a16:creationId xmlns:a16="http://schemas.microsoft.com/office/drawing/2014/main" id="{2402FD20-8626-0ACA-F7D6-CB0243719229}"/>
                    </a:ext>
                  </a:extLst>
                </p:cNvPr>
                <p:cNvSpPr txBox="1"/>
                <p:nvPr/>
              </p:nvSpPr>
              <p:spPr bwMode="auto">
                <a:xfrm>
                  <a:off x="6337885" y="227947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61" name="TextBox 31860">
                  <a:extLst>
                    <a:ext uri="{FF2B5EF4-FFF2-40B4-BE49-F238E27FC236}">
                      <a16:creationId xmlns:a16="http://schemas.microsoft.com/office/drawing/2014/main" id="{623CE852-1A65-904A-791E-B82182D4061B}"/>
                    </a:ext>
                  </a:extLst>
                </p:cNvPr>
                <p:cNvSpPr txBox="1"/>
                <p:nvPr/>
              </p:nvSpPr>
              <p:spPr bwMode="auto">
                <a:xfrm>
                  <a:off x="6360526" y="227947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62" name="TextBox 31861">
                  <a:extLst>
                    <a:ext uri="{FF2B5EF4-FFF2-40B4-BE49-F238E27FC236}">
                      <a16:creationId xmlns:a16="http://schemas.microsoft.com/office/drawing/2014/main" id="{A5ED1076-B2F6-DC5A-0105-06D956D1D166}"/>
                    </a:ext>
                  </a:extLst>
                </p:cNvPr>
                <p:cNvSpPr txBox="1"/>
                <p:nvPr/>
              </p:nvSpPr>
              <p:spPr bwMode="auto">
                <a:xfrm>
                  <a:off x="6383167" y="227947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63" name="TextBox 31862">
                  <a:extLst>
                    <a:ext uri="{FF2B5EF4-FFF2-40B4-BE49-F238E27FC236}">
                      <a16:creationId xmlns:a16="http://schemas.microsoft.com/office/drawing/2014/main" id="{902444D8-71F1-C777-C2CA-04C8B60E5506}"/>
                    </a:ext>
                  </a:extLst>
                </p:cNvPr>
                <p:cNvSpPr txBox="1"/>
                <p:nvPr/>
              </p:nvSpPr>
              <p:spPr bwMode="auto">
                <a:xfrm>
                  <a:off x="6315244" y="2279475"/>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64" name="TextBox 31863">
                  <a:extLst>
                    <a:ext uri="{FF2B5EF4-FFF2-40B4-BE49-F238E27FC236}">
                      <a16:creationId xmlns:a16="http://schemas.microsoft.com/office/drawing/2014/main" id="{7353C299-DBE3-0BFB-A408-E2FBE13DAF41}"/>
                    </a:ext>
                  </a:extLst>
                </p:cNvPr>
                <p:cNvSpPr txBox="1"/>
                <p:nvPr/>
              </p:nvSpPr>
              <p:spPr bwMode="auto">
                <a:xfrm>
                  <a:off x="6430637" y="2278786"/>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65" name="TextBox 31864">
                  <a:extLst>
                    <a:ext uri="{FF2B5EF4-FFF2-40B4-BE49-F238E27FC236}">
                      <a16:creationId xmlns:a16="http://schemas.microsoft.com/office/drawing/2014/main" id="{580ED0A1-02DB-85BC-E735-7B22BEB00AA4}"/>
                    </a:ext>
                  </a:extLst>
                </p:cNvPr>
                <p:cNvSpPr txBox="1"/>
                <p:nvPr/>
              </p:nvSpPr>
              <p:spPr bwMode="auto">
                <a:xfrm>
                  <a:off x="6516836" y="2278786"/>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66" name="TextBox 31865">
                  <a:extLst>
                    <a:ext uri="{FF2B5EF4-FFF2-40B4-BE49-F238E27FC236}">
                      <a16:creationId xmlns:a16="http://schemas.microsoft.com/office/drawing/2014/main" id="{70A0F76D-12E2-3A3A-C07B-C519132F89F2}"/>
                    </a:ext>
                  </a:extLst>
                </p:cNvPr>
                <p:cNvSpPr txBox="1"/>
                <p:nvPr/>
              </p:nvSpPr>
              <p:spPr bwMode="auto">
                <a:xfrm>
                  <a:off x="6453278" y="2278786"/>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67" name="TextBox 31866">
                  <a:extLst>
                    <a:ext uri="{FF2B5EF4-FFF2-40B4-BE49-F238E27FC236}">
                      <a16:creationId xmlns:a16="http://schemas.microsoft.com/office/drawing/2014/main" id="{918611DB-2C70-80E6-7C22-AC7ACB75840B}"/>
                    </a:ext>
                  </a:extLst>
                </p:cNvPr>
                <p:cNvSpPr txBox="1"/>
                <p:nvPr/>
              </p:nvSpPr>
              <p:spPr bwMode="auto">
                <a:xfrm>
                  <a:off x="6498560" y="2278786"/>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68" name="TextBox 31867">
                  <a:extLst>
                    <a:ext uri="{FF2B5EF4-FFF2-40B4-BE49-F238E27FC236}">
                      <a16:creationId xmlns:a16="http://schemas.microsoft.com/office/drawing/2014/main" id="{DB329C8D-DA04-DCBD-8360-E060D98B2E37}"/>
                    </a:ext>
                  </a:extLst>
                </p:cNvPr>
                <p:cNvSpPr txBox="1"/>
                <p:nvPr/>
              </p:nvSpPr>
              <p:spPr bwMode="auto">
                <a:xfrm>
                  <a:off x="6483963" y="2278786"/>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69" name="TextBox 31868">
                  <a:extLst>
                    <a:ext uri="{FF2B5EF4-FFF2-40B4-BE49-F238E27FC236}">
                      <a16:creationId xmlns:a16="http://schemas.microsoft.com/office/drawing/2014/main" id="{8CEDBFFA-67C5-2520-E8BB-6A89FFEEDEE0}"/>
                    </a:ext>
                  </a:extLst>
                </p:cNvPr>
                <p:cNvSpPr txBox="1"/>
                <p:nvPr/>
              </p:nvSpPr>
              <p:spPr bwMode="auto">
                <a:xfrm>
                  <a:off x="6146637" y="2237410"/>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70" name="TextBox 31869">
                  <a:extLst>
                    <a:ext uri="{FF2B5EF4-FFF2-40B4-BE49-F238E27FC236}">
                      <a16:creationId xmlns:a16="http://schemas.microsoft.com/office/drawing/2014/main" id="{05E9E17B-8A7A-4599-9769-06DAA590B577}"/>
                    </a:ext>
                  </a:extLst>
                </p:cNvPr>
                <p:cNvSpPr txBox="1"/>
                <p:nvPr/>
              </p:nvSpPr>
              <p:spPr bwMode="auto">
                <a:xfrm>
                  <a:off x="6235941" y="2278786"/>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71" name="TextBox 31870">
                  <a:extLst>
                    <a:ext uri="{FF2B5EF4-FFF2-40B4-BE49-F238E27FC236}">
                      <a16:creationId xmlns:a16="http://schemas.microsoft.com/office/drawing/2014/main" id="{10054F25-198C-5C1A-EE2A-BFB81EF31F6A}"/>
                    </a:ext>
                  </a:extLst>
                </p:cNvPr>
                <p:cNvSpPr txBox="1"/>
                <p:nvPr/>
              </p:nvSpPr>
              <p:spPr bwMode="auto">
                <a:xfrm>
                  <a:off x="6532697" y="2278096"/>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sp>
              <p:nvSpPr>
                <p:cNvPr id="31872" name="TextBox 31871">
                  <a:extLst>
                    <a:ext uri="{FF2B5EF4-FFF2-40B4-BE49-F238E27FC236}">
                      <a16:creationId xmlns:a16="http://schemas.microsoft.com/office/drawing/2014/main" id="{F0DF012D-63C4-194B-D9EC-BE540A1D87BA}"/>
                    </a:ext>
                  </a:extLst>
                </p:cNvPr>
                <p:cNvSpPr txBox="1"/>
                <p:nvPr/>
              </p:nvSpPr>
              <p:spPr bwMode="auto">
                <a:xfrm>
                  <a:off x="6552695" y="2277407"/>
                  <a:ext cx="19659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a:t>
                  </a:r>
                </a:p>
              </p:txBody>
            </p:sp>
          </p:grpSp>
        </p:grpSp>
      </p:grpSp>
      <p:sp>
        <p:nvSpPr>
          <p:cNvPr id="2" name="TextBox 1">
            <a:extLst>
              <a:ext uri="{FF2B5EF4-FFF2-40B4-BE49-F238E27FC236}">
                <a16:creationId xmlns:a16="http://schemas.microsoft.com/office/drawing/2014/main" id="{223E7EF3-0423-E3DB-7AC5-0F96AA11F6FF}"/>
              </a:ext>
            </a:extLst>
          </p:cNvPr>
          <p:cNvSpPr txBox="1"/>
          <p:nvPr/>
        </p:nvSpPr>
        <p:spPr bwMode="auto">
          <a:xfrm>
            <a:off x="3454269" y="1489635"/>
            <a:ext cx="6916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OS</a:t>
            </a:r>
          </a:p>
        </p:txBody>
      </p:sp>
    </p:spTree>
    <p:extLst>
      <p:ext uri="{BB962C8B-B14F-4D97-AF65-F5344CB8AC3E}">
        <p14:creationId xmlns:p14="http://schemas.microsoft.com/office/powerpoint/2010/main" val="817428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D767D-A56C-FD45-8682-AFBDF79A9198}"/>
            </a:ext>
          </a:extLst>
        </p:cNvPr>
        <p:cNvGrpSpPr/>
        <p:nvPr/>
      </p:nvGrpSpPr>
      <p:grpSpPr>
        <a:xfrm>
          <a:off x="0" y="0"/>
          <a:ext cx="0" cy="0"/>
          <a:chOff x="0" y="0"/>
          <a:chExt cx="0" cy="0"/>
        </a:xfrm>
      </p:grpSpPr>
      <p:sp>
        <p:nvSpPr>
          <p:cNvPr id="31746" name="Rectangle 2">
            <a:extLst>
              <a:ext uri="{FF2B5EF4-FFF2-40B4-BE49-F238E27FC236}">
                <a16:creationId xmlns:a16="http://schemas.microsoft.com/office/drawing/2014/main" id="{F6DA5582-9C7E-DFDC-3E0E-550887C1831E}"/>
              </a:ext>
            </a:extLst>
          </p:cNvPr>
          <p:cNvSpPr>
            <a:spLocks noGrp="1" noChangeArrowheads="1"/>
          </p:cNvSpPr>
          <p:nvPr>
            <p:ph type="title"/>
          </p:nvPr>
        </p:nvSpPr>
        <p:spPr/>
        <p:txBody>
          <a:bodyPr/>
          <a:lstStyle/>
          <a:p>
            <a:r>
              <a:rPr lang="en-US" dirty="0"/>
              <a:t>AQUILA: Safety</a:t>
            </a:r>
            <a:endParaRPr lang="en-US" altLang="en-US" dirty="0"/>
          </a:p>
        </p:txBody>
      </p:sp>
      <p:sp>
        <p:nvSpPr>
          <p:cNvPr id="4" name="Content Placeholder 3">
            <a:extLst>
              <a:ext uri="{FF2B5EF4-FFF2-40B4-BE49-F238E27FC236}">
                <a16:creationId xmlns:a16="http://schemas.microsoft.com/office/drawing/2014/main" id="{B34333A6-1EED-6C48-61D2-1D654A042241}"/>
              </a:ext>
            </a:extLst>
          </p:cNvPr>
          <p:cNvSpPr>
            <a:spLocks noGrp="1"/>
          </p:cNvSpPr>
          <p:nvPr>
            <p:ph idx="1"/>
          </p:nvPr>
        </p:nvSpPr>
        <p:spPr/>
        <p:txBody>
          <a:bodyPr/>
          <a:lstStyle/>
          <a:p>
            <a:r>
              <a:rPr lang="en-US" sz="2000" b="0" dirty="0"/>
              <a:t>Patient-reported health-related QoL was maintained with DARA monotherapy</a:t>
            </a:r>
          </a:p>
          <a:p>
            <a:endParaRPr lang="en-US" sz="2000" dirty="0"/>
          </a:p>
        </p:txBody>
      </p:sp>
      <p:sp>
        <p:nvSpPr>
          <p:cNvPr id="8" name="Content Placeholder 7">
            <a:extLst>
              <a:ext uri="{FF2B5EF4-FFF2-40B4-BE49-F238E27FC236}">
                <a16:creationId xmlns:a16="http://schemas.microsoft.com/office/drawing/2014/main" id="{04AC4C3E-1225-277B-5A05-9A49038DFE24}"/>
              </a:ext>
            </a:extLst>
          </p:cNvPr>
          <p:cNvSpPr>
            <a:spLocks noGrp="1"/>
          </p:cNvSpPr>
          <p:nvPr>
            <p:ph sz="quarter" idx="10"/>
          </p:nvPr>
        </p:nvSpPr>
        <p:spPr>
          <a:xfrm>
            <a:off x="4006608" y="6302375"/>
            <a:ext cx="5517880" cy="327025"/>
          </a:xfrm>
        </p:spPr>
        <p:txBody>
          <a:bodyPr/>
          <a:lstStyle/>
          <a:p>
            <a:r>
              <a:rPr lang="en-US" dirty="0">
                <a:latin typeface="Poppins"/>
                <a:cs typeface="Poppins"/>
              </a:rPr>
              <a:t>Dimopoulos. ASH 2024. Abstr 773. Dimopoulos. NEJM. 2025;392:1777.</a:t>
            </a:r>
            <a:br>
              <a:rPr lang="en-US" dirty="0"/>
            </a:br>
            <a:r>
              <a:rPr lang="en-US" dirty="0">
                <a:latin typeface="Poppins"/>
                <a:cs typeface="Poppins"/>
              </a:rPr>
              <a:t>Dimopoulos. SOHO 2025. Abstr MM-691.</a:t>
            </a:r>
          </a:p>
        </p:txBody>
      </p:sp>
      <p:graphicFrame>
        <p:nvGraphicFramePr>
          <p:cNvPr id="2" name="Group 3">
            <a:extLst>
              <a:ext uri="{FF2B5EF4-FFF2-40B4-BE49-F238E27FC236}">
                <a16:creationId xmlns:a16="http://schemas.microsoft.com/office/drawing/2014/main" id="{8A05289F-5AF5-1155-B96D-AF317301FCC0}"/>
              </a:ext>
            </a:extLst>
          </p:cNvPr>
          <p:cNvGraphicFramePr>
            <a:graphicFrameLocks/>
          </p:cNvGraphicFramePr>
          <p:nvPr/>
        </p:nvGraphicFramePr>
        <p:xfrm>
          <a:off x="231078" y="1756955"/>
          <a:ext cx="5947404" cy="3428492"/>
        </p:xfrm>
        <a:graphic>
          <a:graphicData uri="http://schemas.openxmlformats.org/drawingml/2006/table">
            <a:tbl>
              <a:tblPr/>
              <a:tblGrid>
                <a:gridCol w="2607372">
                  <a:extLst>
                    <a:ext uri="{9D8B030D-6E8A-4147-A177-3AD203B41FA5}">
                      <a16:colId xmlns:a16="http://schemas.microsoft.com/office/drawing/2014/main" val="3236137628"/>
                    </a:ext>
                  </a:extLst>
                </a:gridCol>
                <a:gridCol w="1543050">
                  <a:extLst>
                    <a:ext uri="{9D8B030D-6E8A-4147-A177-3AD203B41FA5}">
                      <a16:colId xmlns:a16="http://schemas.microsoft.com/office/drawing/2014/main" val="20001"/>
                    </a:ext>
                  </a:extLst>
                </a:gridCol>
                <a:gridCol w="1796982">
                  <a:extLst>
                    <a:ext uri="{9D8B030D-6E8A-4147-A177-3AD203B41FA5}">
                      <a16:colId xmlns:a16="http://schemas.microsoft.com/office/drawing/2014/main" val="2965554977"/>
                    </a:ext>
                  </a:extLst>
                </a:gridCol>
              </a:tblGrid>
              <a:tr h="413585">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bg2"/>
                          </a:solidFill>
                          <a:effectLst/>
                          <a:latin typeface="+mn-lt"/>
                        </a:rPr>
                        <a:t>AE, n (%)</a:t>
                      </a:r>
                      <a:endParaRPr kumimoji="0" lang="en-US" sz="1400" b="1" i="0" u="none" strike="noStrike" cap="none" normalizeH="0" baseline="0" dirty="0">
                        <a:ln>
                          <a:noFill/>
                        </a:ln>
                        <a:solidFill>
                          <a:schemeClr val="bg2"/>
                        </a:solidFill>
                        <a:effectLst/>
                        <a:latin typeface="+mn-lt"/>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solidFill>
                          <a:effectLst/>
                          <a:latin typeface="+mn-lt"/>
                        </a:rPr>
                        <a:t>DARA</a:t>
                      </a:r>
                      <a:br>
                        <a:rPr kumimoji="0" lang="en-US" sz="1400" b="1" i="0" u="none" strike="noStrike" cap="none" normalizeH="0" baseline="0" dirty="0">
                          <a:ln>
                            <a:noFill/>
                          </a:ln>
                          <a:solidFill>
                            <a:schemeClr val="bg2"/>
                          </a:solidFill>
                          <a:effectLst/>
                          <a:latin typeface="+mn-lt"/>
                        </a:rPr>
                      </a:br>
                      <a:r>
                        <a:rPr kumimoji="0" lang="en-US" sz="1400" b="1" i="0" u="none" strike="noStrike" cap="none" normalizeH="0" baseline="0" dirty="0">
                          <a:ln>
                            <a:noFill/>
                          </a:ln>
                          <a:solidFill>
                            <a:schemeClr val="bg2"/>
                          </a:solidFill>
                          <a:effectLst/>
                          <a:latin typeface="+mn-lt"/>
                        </a:rPr>
                        <a:t>(n = 193)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solidFill>
                          <a:effectLst/>
                          <a:latin typeface="+mn-lt"/>
                        </a:rPr>
                        <a:t>Active Monitoring</a:t>
                      </a:r>
                      <a:br>
                        <a:rPr kumimoji="0" lang="en-US" sz="1400" b="1" i="0" u="none" strike="noStrike" cap="none" normalizeH="0" baseline="0" dirty="0">
                          <a:ln>
                            <a:noFill/>
                          </a:ln>
                          <a:solidFill>
                            <a:schemeClr val="bg2"/>
                          </a:solidFill>
                          <a:effectLst/>
                          <a:latin typeface="+mn-lt"/>
                        </a:rPr>
                      </a:br>
                      <a:r>
                        <a:rPr kumimoji="0" lang="en-US" sz="1400" b="1" i="0" u="none" strike="noStrike" cap="none" normalizeH="0" baseline="0" dirty="0">
                          <a:ln>
                            <a:noFill/>
                          </a:ln>
                          <a:solidFill>
                            <a:schemeClr val="bg2"/>
                          </a:solidFill>
                          <a:effectLst/>
                          <a:latin typeface="+mn-lt"/>
                        </a:rPr>
                        <a:t>(n = 196)</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tx1"/>
                          </a:solidFill>
                          <a:effectLst/>
                          <a:latin typeface="+mn-lt"/>
                        </a:rPr>
                        <a:t>Any</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187 (96.9)</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162 (82.7)</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730409924"/>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tx1"/>
                          </a:solidFill>
                          <a:effectLst/>
                          <a:latin typeface="+mn-lt"/>
                        </a:rPr>
                        <a:t>Most common*</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mn-lt"/>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mn-lt"/>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643556004"/>
                  </a:ext>
                </a:extLst>
              </a:tr>
              <a:tr h="0">
                <a:tc>
                  <a:txBody>
                    <a:bodyPr/>
                    <a:lstStyle/>
                    <a:p>
                      <a:pPr marL="285750" marR="0" lvl="0" indent="-285750" algn="l" defTabSz="914400" rtl="0" eaLnBrk="1" fontAlgn="base" latinLnBrk="0" hangingPunct="1">
                        <a:lnSpc>
                          <a:spcPct val="90000"/>
                        </a:lnSpc>
                        <a:spcBef>
                          <a:spcPct val="0"/>
                        </a:spcBef>
                        <a:spcAft>
                          <a:spcPct val="0"/>
                        </a:spcAft>
                        <a:buClrTx/>
                        <a:buSzTx/>
                        <a:buFont typeface="Arial" panose="020B0604020202020204" pitchFamily="34" charset="0"/>
                        <a:buChar char="•"/>
                        <a:tabLst/>
                        <a:defRPr/>
                      </a:pPr>
                      <a:r>
                        <a:rPr kumimoji="0" lang="en-US" sz="1400" b="0" i="0" u="none" strike="noStrike" cap="none" normalizeH="0" baseline="0" dirty="0">
                          <a:ln>
                            <a:noFill/>
                          </a:ln>
                          <a:solidFill>
                            <a:schemeClr val="tx1"/>
                          </a:solidFill>
                          <a:effectLst/>
                          <a:latin typeface="+mn-lt"/>
                        </a:rPr>
                        <a:t>Fatigue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66 (34.2)</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26 (13.3)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07862847"/>
                  </a:ext>
                </a:extLst>
              </a:tr>
              <a:tr h="223332">
                <a:tc>
                  <a:txBody>
                    <a:bodyPr/>
                    <a:lstStyle/>
                    <a:p>
                      <a:pPr marL="285750" marR="0" lvl="0" indent="-285750" algn="l" defTabSz="914400" rtl="0" eaLnBrk="1" fontAlgn="base" latinLnBrk="0" hangingPunct="1">
                        <a:lnSpc>
                          <a:spcPct val="90000"/>
                        </a:lnSpc>
                        <a:spcBef>
                          <a:spcPct val="0"/>
                        </a:spcBef>
                        <a:spcAft>
                          <a:spcPct val="0"/>
                        </a:spcAft>
                        <a:buClrTx/>
                        <a:buSzTx/>
                        <a:buFont typeface="Arial" panose="020B0604020202020204" pitchFamily="34" charset="0"/>
                        <a:buChar char="•"/>
                        <a:tabLst/>
                        <a:defRPr/>
                      </a:pPr>
                      <a:r>
                        <a:rPr kumimoji="0" lang="en-US" sz="1400" b="0" i="0" u="none" strike="noStrike" cap="none" normalizeH="0" baseline="0" dirty="0">
                          <a:ln>
                            <a:noFill/>
                          </a:ln>
                          <a:solidFill>
                            <a:schemeClr val="tx1"/>
                          </a:solidFill>
                          <a:effectLst/>
                          <a:latin typeface="+mn-lt"/>
                        </a:rPr>
                        <a:t>Upper respiratory tract infection</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58 (30.1)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15 (7.7)</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45470343"/>
                  </a:ext>
                </a:extLst>
              </a:tr>
              <a:tr h="0">
                <a:tc>
                  <a:txBody>
                    <a:bodyPr/>
                    <a:lstStyle/>
                    <a:p>
                      <a:pPr marL="285750" marR="0" lvl="0" indent="-285750" algn="l" defTabSz="914400" rtl="0" eaLnBrk="1" fontAlgn="base" latinLnBrk="0" hangingPunct="1">
                        <a:lnSpc>
                          <a:spcPct val="90000"/>
                        </a:lnSpc>
                        <a:spcBef>
                          <a:spcPct val="0"/>
                        </a:spcBef>
                        <a:spcAft>
                          <a:spcPct val="0"/>
                        </a:spcAft>
                        <a:buClrTx/>
                        <a:buSzTx/>
                        <a:buFont typeface="Arial" panose="020B0604020202020204" pitchFamily="34" charset="0"/>
                        <a:buChar char="•"/>
                        <a:tabLst/>
                        <a:defRPr/>
                      </a:pPr>
                      <a:r>
                        <a:rPr kumimoji="0" lang="en-US" sz="1400" b="0" i="0" u="none" strike="noStrike" cap="none" normalizeH="0" baseline="0" dirty="0">
                          <a:ln>
                            <a:noFill/>
                          </a:ln>
                          <a:solidFill>
                            <a:schemeClr val="tx1"/>
                          </a:solidFill>
                          <a:effectLst/>
                          <a:latin typeface="+mn-lt"/>
                        </a:rPr>
                        <a:t>Diarrhea</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53 (27.5)</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10 (5.1)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0">
                <a:tc>
                  <a:txBody>
                    <a:bodyPr/>
                    <a:lstStyle/>
                    <a:p>
                      <a:pPr marL="285750" marR="0" lvl="0" indent="-285750" algn="l" defTabSz="914400" rtl="0" eaLnBrk="1" fontAlgn="base" latinLnBrk="0" hangingPunct="1">
                        <a:lnSpc>
                          <a:spcPct val="90000"/>
                        </a:lnSpc>
                        <a:spcBef>
                          <a:spcPct val="0"/>
                        </a:spcBef>
                        <a:spcAft>
                          <a:spcPct val="0"/>
                        </a:spcAft>
                        <a:buClrTx/>
                        <a:buSzTx/>
                        <a:buFont typeface="Arial" panose="020B0604020202020204" pitchFamily="34" charset="0"/>
                        <a:buChar char="•"/>
                        <a:tabLst/>
                        <a:defRPr/>
                      </a:pPr>
                      <a:r>
                        <a:rPr kumimoji="0" lang="en-US" sz="1400" b="0" i="0" u="none" strike="noStrike" cap="none" normalizeH="0" baseline="0" dirty="0">
                          <a:ln>
                            <a:noFill/>
                          </a:ln>
                          <a:solidFill>
                            <a:schemeClr val="tx1"/>
                          </a:solidFill>
                          <a:effectLst/>
                          <a:latin typeface="+mn-lt"/>
                        </a:rPr>
                        <a:t>Arthralgia</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52 (26.9)</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35 (17.9)</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99261101"/>
                  </a:ext>
                </a:extLst>
              </a:tr>
              <a:tr h="0">
                <a:tc>
                  <a:txBody>
                    <a:bodyPr/>
                    <a:lstStyle/>
                    <a:p>
                      <a:pPr marL="285750" marR="0" lvl="0" indent="-285750" algn="l" defTabSz="914400" rtl="0" eaLnBrk="1" fontAlgn="base" latinLnBrk="0" hangingPunct="1">
                        <a:lnSpc>
                          <a:spcPct val="90000"/>
                        </a:lnSpc>
                        <a:spcBef>
                          <a:spcPct val="0"/>
                        </a:spcBef>
                        <a:spcAft>
                          <a:spcPct val="0"/>
                        </a:spcAft>
                        <a:buClrTx/>
                        <a:buSzTx/>
                        <a:buFont typeface="Arial" panose="020B0604020202020204" pitchFamily="34" charset="0"/>
                        <a:buChar char="•"/>
                        <a:tabLst/>
                        <a:defRPr/>
                      </a:pPr>
                      <a:r>
                        <a:rPr kumimoji="0" lang="en-US" sz="1400" b="0" i="0" u="none" strike="noStrike" cap="none" normalizeH="0" baseline="0" dirty="0">
                          <a:ln>
                            <a:noFill/>
                          </a:ln>
                          <a:solidFill>
                            <a:schemeClr val="tx1"/>
                          </a:solidFill>
                          <a:effectLst/>
                          <a:latin typeface="+mn-lt"/>
                        </a:rPr>
                        <a:t>Nasopharyngitis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49 (25.4)</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23 (11.7)</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495289321"/>
                  </a:ext>
                </a:extLst>
              </a:tr>
              <a:tr h="0">
                <a:tc>
                  <a:txBody>
                    <a:bodyPr/>
                    <a:lstStyle/>
                    <a:p>
                      <a:pPr marL="285750" marR="0" lvl="0" indent="-285750" algn="l" defTabSz="914400" rtl="0" eaLnBrk="1" fontAlgn="base" latinLnBrk="0" hangingPunct="1">
                        <a:lnSpc>
                          <a:spcPct val="90000"/>
                        </a:lnSpc>
                        <a:spcBef>
                          <a:spcPct val="0"/>
                        </a:spcBef>
                        <a:spcAft>
                          <a:spcPct val="0"/>
                        </a:spcAft>
                        <a:buClrTx/>
                        <a:buSzTx/>
                        <a:buFont typeface="Arial" panose="020B0604020202020204" pitchFamily="34" charset="0"/>
                        <a:buChar char="•"/>
                        <a:tabLst/>
                        <a:defRPr/>
                      </a:pPr>
                      <a:r>
                        <a:rPr kumimoji="0" lang="en-US" sz="1400" b="0" i="0" u="none" strike="noStrike" cap="none" normalizeH="0" baseline="0" dirty="0">
                          <a:ln>
                            <a:noFill/>
                          </a:ln>
                          <a:solidFill>
                            <a:schemeClr val="tx1"/>
                          </a:solidFill>
                          <a:effectLst/>
                          <a:latin typeface="+mn-lt"/>
                        </a:rPr>
                        <a:t>Back pain</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46 (23.8)</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38 (19.4)</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15879341"/>
                  </a:ext>
                </a:extLst>
              </a:tr>
              <a:tr h="0">
                <a:tc>
                  <a:txBody>
                    <a:bodyPr/>
                    <a:lstStyle/>
                    <a:p>
                      <a:pPr marL="285750" marR="0" lvl="0" indent="-285750" algn="l" defTabSz="914400" rtl="0" eaLnBrk="1" fontAlgn="base" latinLnBrk="0" hangingPunct="1">
                        <a:lnSpc>
                          <a:spcPct val="90000"/>
                        </a:lnSpc>
                        <a:spcBef>
                          <a:spcPct val="0"/>
                        </a:spcBef>
                        <a:spcAft>
                          <a:spcPct val="0"/>
                        </a:spcAft>
                        <a:buClrTx/>
                        <a:buSzTx/>
                        <a:buFont typeface="Arial" panose="020B0604020202020204" pitchFamily="34" charset="0"/>
                        <a:buChar char="•"/>
                        <a:tabLst/>
                        <a:defRPr/>
                      </a:pPr>
                      <a:r>
                        <a:rPr kumimoji="0" lang="en-US" sz="1400" b="0" i="0" u="none" strike="noStrike" cap="none" normalizeH="0" baseline="0" dirty="0">
                          <a:ln>
                            <a:noFill/>
                          </a:ln>
                          <a:solidFill>
                            <a:schemeClr val="tx1"/>
                          </a:solidFill>
                          <a:effectLst/>
                          <a:latin typeface="+mn-lt"/>
                        </a:rPr>
                        <a:t>Insomnia</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43 (22.3)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5 (2.6)</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130642639"/>
                  </a:ext>
                </a:extLst>
              </a:tr>
            </a:tbl>
          </a:graphicData>
        </a:graphic>
      </p:graphicFrame>
      <p:graphicFrame>
        <p:nvGraphicFramePr>
          <p:cNvPr id="3" name="Group 3">
            <a:extLst>
              <a:ext uri="{FF2B5EF4-FFF2-40B4-BE49-F238E27FC236}">
                <a16:creationId xmlns:a16="http://schemas.microsoft.com/office/drawing/2014/main" id="{48AD62E9-BB63-1DF0-B55A-CE7541D60868}"/>
              </a:ext>
            </a:extLst>
          </p:cNvPr>
          <p:cNvGraphicFramePr>
            <a:graphicFrameLocks/>
          </p:cNvGraphicFramePr>
          <p:nvPr/>
        </p:nvGraphicFramePr>
        <p:xfrm>
          <a:off x="6307205" y="1756956"/>
          <a:ext cx="5526018" cy="3439668"/>
        </p:xfrm>
        <a:graphic>
          <a:graphicData uri="http://schemas.openxmlformats.org/drawingml/2006/table">
            <a:tbl>
              <a:tblPr/>
              <a:tblGrid>
                <a:gridCol w="2622518">
                  <a:extLst>
                    <a:ext uri="{9D8B030D-6E8A-4147-A177-3AD203B41FA5}">
                      <a16:colId xmlns:a16="http://schemas.microsoft.com/office/drawing/2014/main" val="3236137628"/>
                    </a:ext>
                  </a:extLst>
                </a:gridCol>
                <a:gridCol w="1185827">
                  <a:extLst>
                    <a:ext uri="{9D8B030D-6E8A-4147-A177-3AD203B41FA5}">
                      <a16:colId xmlns:a16="http://schemas.microsoft.com/office/drawing/2014/main" val="20001"/>
                    </a:ext>
                  </a:extLst>
                </a:gridCol>
                <a:gridCol w="1717673">
                  <a:extLst>
                    <a:ext uri="{9D8B030D-6E8A-4147-A177-3AD203B41FA5}">
                      <a16:colId xmlns:a16="http://schemas.microsoft.com/office/drawing/2014/main" val="2965554977"/>
                    </a:ext>
                  </a:extLst>
                </a:gridCol>
              </a:tblGrid>
              <a:tr h="471844">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bg2"/>
                          </a:solidFill>
                          <a:effectLst/>
                          <a:latin typeface="+mn-lt"/>
                        </a:rPr>
                        <a:t>AE, n (%)</a:t>
                      </a:r>
                      <a:endParaRPr kumimoji="0" lang="en-US" sz="1400" b="1" i="0" u="none" strike="noStrike" cap="none" normalizeH="0" baseline="0" dirty="0">
                        <a:ln>
                          <a:noFill/>
                        </a:ln>
                        <a:solidFill>
                          <a:schemeClr val="bg2"/>
                        </a:solidFill>
                        <a:effectLst/>
                        <a:latin typeface="+mn-lt"/>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solidFill>
                          <a:effectLst/>
                          <a:latin typeface="+mn-lt"/>
                        </a:rPr>
                        <a:t>DARA</a:t>
                      </a:r>
                      <a:br>
                        <a:rPr kumimoji="0" lang="en-US" sz="1400" b="1" i="0" u="none" strike="noStrike" cap="none" normalizeH="0" baseline="0" dirty="0">
                          <a:ln>
                            <a:noFill/>
                          </a:ln>
                          <a:solidFill>
                            <a:schemeClr val="bg2"/>
                          </a:solidFill>
                          <a:effectLst/>
                          <a:latin typeface="+mn-lt"/>
                        </a:rPr>
                      </a:br>
                      <a:r>
                        <a:rPr kumimoji="0" lang="en-US" sz="1400" b="1" i="0" u="none" strike="noStrike" cap="none" normalizeH="0" baseline="0" dirty="0">
                          <a:ln>
                            <a:noFill/>
                          </a:ln>
                          <a:solidFill>
                            <a:schemeClr val="bg2"/>
                          </a:solidFill>
                          <a:effectLst/>
                          <a:latin typeface="+mn-lt"/>
                        </a:rPr>
                        <a:t>(n = 193)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solidFill>
                          <a:effectLst/>
                          <a:latin typeface="+mn-lt"/>
                        </a:rPr>
                        <a:t>Active Monitoring</a:t>
                      </a:r>
                      <a:br>
                        <a:rPr kumimoji="0" lang="en-US" sz="1400" b="1" i="0" u="none" strike="noStrike" cap="none" normalizeH="0" baseline="0" dirty="0">
                          <a:ln>
                            <a:noFill/>
                          </a:ln>
                          <a:solidFill>
                            <a:schemeClr val="bg2"/>
                          </a:solidFill>
                          <a:effectLst/>
                          <a:latin typeface="+mn-lt"/>
                        </a:rPr>
                      </a:br>
                      <a:r>
                        <a:rPr kumimoji="0" lang="en-US" sz="1400" b="1" i="0" u="none" strike="noStrike" cap="none" normalizeH="0" baseline="0" dirty="0">
                          <a:ln>
                            <a:noFill/>
                          </a:ln>
                          <a:solidFill>
                            <a:schemeClr val="bg2"/>
                          </a:solidFill>
                          <a:effectLst/>
                          <a:latin typeface="+mn-lt"/>
                        </a:rPr>
                        <a:t>(n = 196)</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618694">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tx1"/>
                          </a:solidFill>
                          <a:effectLst/>
                          <a:latin typeface="+mn-lt"/>
                        </a:rPr>
                        <a:t>Grade 3/4</a:t>
                      </a:r>
                    </a:p>
                    <a:p>
                      <a:pPr marL="286449" marR="0" lvl="0" indent="-285750" algn="l" defTabSz="914400" rtl="0" eaLnBrk="1" fontAlgn="base" latinLnBrk="0" hangingPunct="1">
                        <a:lnSpc>
                          <a:spcPct val="90000"/>
                        </a:lnSpc>
                        <a:spcBef>
                          <a:spcPct val="0"/>
                        </a:spcBef>
                        <a:spcAft>
                          <a:spcPct val="0"/>
                        </a:spcAft>
                        <a:buClr>
                          <a:srgbClr val="000000"/>
                        </a:buClr>
                        <a:buSzTx/>
                        <a:buFont typeface="Arial" panose="020B0604020202020204" pitchFamily="34" charset="0"/>
                        <a:buChar char="•"/>
                        <a:tabLst/>
                        <a:defRPr/>
                      </a:pPr>
                      <a:r>
                        <a:rPr kumimoji="0" lang="en-US" sz="1400" b="0" i="0" u="none" strike="noStrike" cap="none" normalizeH="0" baseline="0" dirty="0">
                          <a:ln>
                            <a:noFill/>
                          </a:ln>
                          <a:solidFill>
                            <a:schemeClr val="tx1"/>
                          </a:solidFill>
                          <a:effectLst/>
                          <a:latin typeface="+mn-lt"/>
                        </a:rPr>
                        <a:t>Most common: hypertension</a:t>
                      </a:r>
                    </a:p>
                    <a:p>
                      <a:pPr marL="286449" marR="0" lvl="0" indent="-285750" algn="l" defTabSz="914400" rtl="0" eaLnBrk="1" fontAlgn="base" latinLnBrk="0" hangingPunct="1">
                        <a:lnSpc>
                          <a:spcPct val="90000"/>
                        </a:lnSpc>
                        <a:spcBef>
                          <a:spcPct val="0"/>
                        </a:spcBef>
                        <a:spcAft>
                          <a:spcPct val="0"/>
                        </a:spcAft>
                        <a:buClr>
                          <a:srgbClr val="000000"/>
                        </a:buClr>
                        <a:buSzTx/>
                        <a:buFont typeface="Arial" panose="020B0604020202020204" pitchFamily="34" charset="0"/>
                        <a:buChar char="•"/>
                        <a:tabLst/>
                        <a:defRPr/>
                      </a:pPr>
                      <a:r>
                        <a:rPr kumimoji="0" lang="en-US" sz="1400" b="0" i="0" u="none" strike="noStrike" cap="none" normalizeH="0" baseline="0" dirty="0">
                          <a:ln>
                            <a:noFill/>
                          </a:ln>
                          <a:solidFill>
                            <a:schemeClr val="tx1"/>
                          </a:solidFill>
                          <a:effectLst/>
                          <a:latin typeface="+mn-lt"/>
                        </a:rPr>
                        <a:t>Of clinical interest: Infections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tx1"/>
                          </a:solidFill>
                          <a:effectLst/>
                          <a:latin typeface="+mn-lt"/>
                        </a:rPr>
                        <a:t>78 (40.4)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11 (5.7)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mn-lt"/>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31 (16.1)</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mn-lt"/>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59 (30.1)</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9 (4.6)</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mn-lt"/>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9 (4.6)</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mn-lt"/>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31044254"/>
                  </a:ext>
                </a:extLst>
              </a:tr>
              <a:tr h="382188">
                <a:tc>
                  <a:txBody>
                    <a:bodyPr/>
                    <a:lstStyle/>
                    <a:p>
                      <a:pPr marL="0" marR="0" lvl="0" indent="0" algn="l" defTabSz="914400" rtl="0" eaLnBrk="1" fontAlgn="base" latinLnBrk="0" hangingPunct="1">
                        <a:lnSpc>
                          <a:spcPct val="90000"/>
                        </a:lnSpc>
                        <a:spcBef>
                          <a:spcPct val="0"/>
                        </a:spcBef>
                        <a:spcAft>
                          <a:spcPct val="0"/>
                        </a:spcAft>
                        <a:buClr>
                          <a:srgbClr val="000000"/>
                        </a:buClr>
                        <a:buSzTx/>
                        <a:buFontTx/>
                        <a:buNone/>
                        <a:tabLst/>
                        <a:defRPr/>
                      </a:pPr>
                      <a:r>
                        <a:rPr kumimoji="0" lang="en-US" sz="1400" b="0" i="0" u="none" strike="noStrike" cap="none" normalizeH="0" baseline="0" dirty="0">
                          <a:ln>
                            <a:noFill/>
                          </a:ln>
                          <a:solidFill>
                            <a:schemeClr val="tx1"/>
                          </a:solidFill>
                          <a:effectLst/>
                          <a:latin typeface="+mn-lt"/>
                        </a:rPr>
                        <a:t>Serious AE</a:t>
                      </a:r>
                    </a:p>
                    <a:p>
                      <a:pPr marL="285750" marR="0" lvl="0" indent="-285750" algn="l" defTabSz="914400" rtl="0" eaLnBrk="1" fontAlgn="base" latinLnBrk="0" hangingPunct="1">
                        <a:lnSpc>
                          <a:spcPct val="90000"/>
                        </a:lnSpc>
                        <a:spcBef>
                          <a:spcPct val="0"/>
                        </a:spcBef>
                        <a:spcAft>
                          <a:spcPct val="0"/>
                        </a:spcAft>
                        <a:buClr>
                          <a:srgbClr val="000000"/>
                        </a:buClr>
                        <a:buSzTx/>
                        <a:buFont typeface="Arial" panose="020B0604020202020204" pitchFamily="34" charset="0"/>
                        <a:buChar char="•"/>
                        <a:tabLst/>
                        <a:defRPr/>
                      </a:pPr>
                      <a:r>
                        <a:rPr kumimoji="0" lang="en-US" sz="1400" b="0" i="0" u="none" strike="noStrike" cap="none" normalizeH="0" baseline="0" dirty="0">
                          <a:ln>
                            <a:noFill/>
                          </a:ln>
                          <a:solidFill>
                            <a:schemeClr val="tx1"/>
                          </a:solidFill>
                          <a:effectLst/>
                          <a:latin typeface="+mn-lt"/>
                        </a:rPr>
                        <a:t>Most common: pneumonia</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56 (29.0)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7 (3.6) </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38 (19.4)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1 (0.5)</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024486342"/>
                  </a:ext>
                </a:extLst>
              </a:tr>
              <a:tr h="254792">
                <a:tc>
                  <a:txBody>
                    <a:bodyPr/>
                    <a:lstStyle/>
                    <a:p>
                      <a:pPr marL="0" marR="0" lvl="0" indent="0" algn="l" defTabSz="914400" rtl="0" eaLnBrk="1" fontAlgn="base" latinLnBrk="0" hangingPunct="1">
                        <a:lnSpc>
                          <a:spcPct val="90000"/>
                        </a:lnSpc>
                        <a:spcBef>
                          <a:spcPct val="0"/>
                        </a:spcBef>
                        <a:spcAft>
                          <a:spcPct val="0"/>
                        </a:spcAft>
                        <a:buClr>
                          <a:srgbClr val="000000"/>
                        </a:buClr>
                        <a:buSzTx/>
                        <a:buFontTx/>
                        <a:buNone/>
                        <a:tabLst/>
                        <a:defRPr/>
                      </a:pPr>
                      <a:r>
                        <a:rPr kumimoji="0" lang="en-US" sz="1400" b="0" i="0" u="none" strike="noStrike" cap="none" normalizeH="0" baseline="0" dirty="0">
                          <a:ln>
                            <a:noFill/>
                          </a:ln>
                          <a:solidFill>
                            <a:schemeClr val="tx1"/>
                          </a:solidFill>
                          <a:effectLst/>
                          <a:latin typeface="+mn-lt"/>
                        </a:rPr>
                        <a:t>AE leading to tx discontinuation</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11 (5.7)</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469375421"/>
                  </a:ext>
                </a:extLst>
              </a:tr>
              <a:tr h="127396">
                <a:tc>
                  <a:txBody>
                    <a:bodyPr/>
                    <a:lstStyle/>
                    <a:p>
                      <a:pPr marL="0" marR="0" lvl="0" indent="0" algn="l" defTabSz="914400" rtl="0" eaLnBrk="1" fontAlgn="base" latinLnBrk="0" hangingPunct="1">
                        <a:lnSpc>
                          <a:spcPct val="90000"/>
                        </a:lnSpc>
                        <a:spcBef>
                          <a:spcPct val="0"/>
                        </a:spcBef>
                        <a:spcAft>
                          <a:spcPct val="0"/>
                        </a:spcAft>
                        <a:buClr>
                          <a:srgbClr val="000000"/>
                        </a:buClr>
                        <a:buSzTx/>
                        <a:buFontTx/>
                        <a:buNone/>
                        <a:tabLst/>
                        <a:defRPr/>
                      </a:pPr>
                      <a:r>
                        <a:rPr kumimoji="0" lang="en-US" sz="1400" b="0" i="0" u="none" strike="noStrike" cap="none" normalizeH="0" baseline="0" dirty="0">
                          <a:ln>
                            <a:noFill/>
                          </a:ln>
                          <a:solidFill>
                            <a:schemeClr val="tx1"/>
                          </a:solidFill>
                          <a:effectLst/>
                          <a:latin typeface="+mn-lt"/>
                        </a:rPr>
                        <a:t>AE leading to death</a:t>
                      </a:r>
                      <a:r>
                        <a:rPr kumimoji="0" lang="en-US" sz="1400" b="0" i="0" u="none" strike="noStrike" cap="none" normalizeH="0" baseline="30000" dirty="0">
                          <a:ln>
                            <a:noFill/>
                          </a:ln>
                          <a:solidFill>
                            <a:schemeClr val="tx1"/>
                          </a:solidFill>
                          <a:effectLst/>
                          <a:latin typeface="+mn-lt"/>
                        </a:rPr>
                        <a:t>†</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2 (1.0)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4 (2.0)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339138549"/>
                  </a:ext>
                </a:extLst>
              </a:tr>
              <a:tr h="127396">
                <a:tc>
                  <a:txBody>
                    <a:bodyPr/>
                    <a:lstStyle/>
                    <a:p>
                      <a:pPr marL="0" marR="0" lvl="0" indent="0" algn="l" defTabSz="914400" rtl="0" eaLnBrk="1" fontAlgn="base" latinLnBrk="0" hangingPunct="1">
                        <a:lnSpc>
                          <a:spcPct val="90000"/>
                        </a:lnSpc>
                        <a:spcBef>
                          <a:spcPct val="0"/>
                        </a:spcBef>
                        <a:spcAft>
                          <a:spcPct val="0"/>
                        </a:spcAft>
                        <a:buClr>
                          <a:srgbClr val="000000"/>
                        </a:buClr>
                        <a:buSzTx/>
                        <a:buFontTx/>
                        <a:buNone/>
                        <a:tabLst/>
                        <a:defRPr/>
                      </a:pPr>
                      <a:r>
                        <a:rPr kumimoji="0" lang="en-US" sz="1400" b="0" i="0" u="none" strike="noStrike" cap="none" normalizeH="0" baseline="0" dirty="0">
                          <a:ln>
                            <a:noFill/>
                          </a:ln>
                          <a:solidFill>
                            <a:schemeClr val="tx1"/>
                          </a:solidFill>
                          <a:effectLst/>
                          <a:latin typeface="+mn-lt"/>
                        </a:rPr>
                        <a:t>Second primary cancer</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18 (9.3)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20 (10.2)</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882733111"/>
                  </a:ext>
                </a:extLst>
              </a:tr>
            </a:tbl>
          </a:graphicData>
        </a:graphic>
      </p:graphicFrame>
      <p:sp>
        <p:nvSpPr>
          <p:cNvPr id="6" name="TextBox 5">
            <a:extLst>
              <a:ext uri="{FF2B5EF4-FFF2-40B4-BE49-F238E27FC236}">
                <a16:creationId xmlns:a16="http://schemas.microsoft.com/office/drawing/2014/main" id="{B1ECF85E-C3DC-D709-B580-F46ECDA428E5}"/>
              </a:ext>
            </a:extLst>
          </p:cNvPr>
          <p:cNvSpPr txBox="1"/>
          <p:nvPr/>
        </p:nvSpPr>
        <p:spPr bwMode="auto">
          <a:xfrm>
            <a:off x="231078" y="5196624"/>
            <a:ext cx="105918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*Any-grade AE reported in ≥20% of patients.</a:t>
            </a:r>
            <a:b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000" b="0" i="0" u="none" strike="noStrike" kern="1200" cap="none" spc="0" normalizeH="0" baseline="30000" noProof="0" dirty="0">
                <a:ln>
                  <a:noFill/>
                </a:ln>
                <a:solidFill>
                  <a:srgbClr val="000000"/>
                </a:solidFill>
                <a:effectLst/>
                <a:uLnTx/>
                <a:uFillTx/>
                <a:latin typeface="Poppins"/>
                <a:ea typeface="+mn-ea"/>
                <a:cs typeface="Arial" panose="020B0604020202020204" pitchFamily="34" charset="0"/>
              </a:rPr>
              <a:t>†</a:t>
            </a: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DARA arm: COVID-19 and COVID-19; active monitoring arm: pulmonary edema, cardiac arrest, pulmonary embolism, and cardiac failure.</a:t>
            </a:r>
          </a:p>
        </p:txBody>
      </p:sp>
    </p:spTree>
    <p:extLst>
      <p:ext uri="{BB962C8B-B14F-4D97-AF65-F5344CB8AC3E}">
        <p14:creationId xmlns:p14="http://schemas.microsoft.com/office/powerpoint/2010/main" val="38102088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9FE1F2D-79FC-744C-8379-F36B48F4B5FA}"/>
              </a:ext>
            </a:extLst>
          </p:cNvPr>
          <p:cNvSpPr>
            <a:spLocks noGrp="1"/>
          </p:cNvSpPr>
          <p:nvPr>
            <p:ph idx="1"/>
          </p:nvPr>
        </p:nvSpPr>
        <p:spPr>
          <a:xfrm>
            <a:off x="231078" y="1335810"/>
            <a:ext cx="5644122" cy="4754880"/>
          </a:xfrm>
        </p:spPr>
        <p:txBody>
          <a:bodyPr/>
          <a:lstStyle/>
          <a:p>
            <a:r>
              <a:rPr lang="en-US" dirty="0"/>
              <a:t>IMiD/CELMoD/Antibody/PI</a:t>
            </a:r>
          </a:p>
          <a:p>
            <a:pPr lvl="2"/>
            <a:r>
              <a:rPr lang="en-US" dirty="0"/>
              <a:t>Carfilzomib +/- Lenalidomide/Dex</a:t>
            </a:r>
          </a:p>
          <a:p>
            <a:pPr lvl="3"/>
            <a:r>
              <a:rPr lang="en-US" dirty="0"/>
              <a:t>NCT02415413</a:t>
            </a:r>
          </a:p>
          <a:p>
            <a:pPr lvl="3"/>
            <a:r>
              <a:rPr lang="en-US" dirty="0"/>
              <a:t>NCT0367826</a:t>
            </a:r>
          </a:p>
          <a:p>
            <a:pPr lvl="2"/>
            <a:r>
              <a:rPr lang="en-US" dirty="0"/>
              <a:t>DaraVRd (PRISM) - NCT04775550</a:t>
            </a:r>
          </a:p>
          <a:p>
            <a:pPr lvl="2"/>
            <a:r>
              <a:rPr lang="en-US" dirty="0"/>
              <a:t>Isatuximab +/- Lenalidomide (ISAMAR) NCT02960555</a:t>
            </a:r>
          </a:p>
          <a:p>
            <a:pPr lvl="2"/>
            <a:r>
              <a:rPr lang="en-US" dirty="0"/>
              <a:t>Isatuximab/Iberdomide (MODIFY) NCT06762769</a:t>
            </a:r>
          </a:p>
          <a:p>
            <a:pPr lvl="2"/>
            <a:r>
              <a:rPr lang="en-US" dirty="0"/>
              <a:t>Iberdomide +/- Dex - NCT04776395</a:t>
            </a:r>
          </a:p>
        </p:txBody>
      </p:sp>
      <p:sp>
        <p:nvSpPr>
          <p:cNvPr id="3" name="Content Placeholder 2">
            <a:extLst>
              <a:ext uri="{FF2B5EF4-FFF2-40B4-BE49-F238E27FC236}">
                <a16:creationId xmlns:a16="http://schemas.microsoft.com/office/drawing/2014/main" id="{6A1C2A16-A0AA-4593-1279-9CD1BAD26EE9}"/>
              </a:ext>
            </a:extLst>
          </p:cNvPr>
          <p:cNvSpPr>
            <a:spLocks noGrp="1"/>
          </p:cNvSpPr>
          <p:nvPr>
            <p:ph idx="13"/>
          </p:nvPr>
        </p:nvSpPr>
        <p:spPr>
          <a:xfrm>
            <a:off x="6327216" y="1335810"/>
            <a:ext cx="5644122" cy="4754880"/>
          </a:xfrm>
        </p:spPr>
        <p:txBody>
          <a:bodyPr/>
          <a:lstStyle/>
          <a:p>
            <a:r>
              <a:rPr lang="en-US" dirty="0"/>
              <a:t>T-cell–Directed Therapy</a:t>
            </a:r>
          </a:p>
          <a:p>
            <a:pPr lvl="2"/>
            <a:r>
              <a:rPr lang="en-US" dirty="0"/>
              <a:t>Belantamab – NCT05055063</a:t>
            </a:r>
          </a:p>
          <a:p>
            <a:pPr lvl="2"/>
            <a:r>
              <a:rPr lang="en-US" dirty="0"/>
              <a:t>Elranatamab – ERASMM - NCT06183489</a:t>
            </a:r>
          </a:p>
          <a:p>
            <a:pPr lvl="2"/>
            <a:r>
              <a:rPr lang="en-US" dirty="0"/>
              <a:t>(Teclistamab or Talquetamab) + Daratumumab – REVIVE – NCT06100237</a:t>
            </a:r>
          </a:p>
          <a:p>
            <a:pPr lvl="2"/>
            <a:r>
              <a:rPr lang="en-US" dirty="0"/>
              <a:t>Ciltacabtagene</a:t>
            </a:r>
          </a:p>
          <a:p>
            <a:pPr lvl="3"/>
            <a:r>
              <a:rPr lang="en-US" dirty="0"/>
              <a:t>CAR-PRISM – NCT05767359</a:t>
            </a:r>
          </a:p>
          <a:p>
            <a:pPr lvl="3"/>
            <a:r>
              <a:rPr lang="en-US" dirty="0"/>
              <a:t>CAR-HiRiSMM – NCT06574126</a:t>
            </a:r>
          </a:p>
          <a:p>
            <a:pPr lvl="1"/>
            <a:endParaRPr lang="en-US" dirty="0"/>
          </a:p>
        </p:txBody>
      </p:sp>
      <p:sp>
        <p:nvSpPr>
          <p:cNvPr id="4" name="Title 3">
            <a:extLst>
              <a:ext uri="{FF2B5EF4-FFF2-40B4-BE49-F238E27FC236}">
                <a16:creationId xmlns:a16="http://schemas.microsoft.com/office/drawing/2014/main" id="{EDEF93A8-446C-93CD-7269-9F5FD33E4CC7}"/>
              </a:ext>
            </a:extLst>
          </p:cNvPr>
          <p:cNvSpPr>
            <a:spLocks noGrp="1"/>
          </p:cNvSpPr>
          <p:nvPr>
            <p:ph type="title"/>
          </p:nvPr>
        </p:nvSpPr>
        <p:spPr>
          <a:xfrm>
            <a:off x="231078" y="531006"/>
            <a:ext cx="11740260" cy="502445"/>
          </a:xfrm>
        </p:spPr>
        <p:txBody>
          <a:bodyPr/>
          <a:lstStyle/>
          <a:p>
            <a:r>
              <a:rPr lang="en-US" dirty="0"/>
              <a:t>Pipeline Trials in HR-SMM </a:t>
            </a:r>
          </a:p>
        </p:txBody>
      </p:sp>
      <p:sp>
        <p:nvSpPr>
          <p:cNvPr id="5" name="Content Placeholder 4">
            <a:extLst>
              <a:ext uri="{FF2B5EF4-FFF2-40B4-BE49-F238E27FC236}">
                <a16:creationId xmlns:a16="http://schemas.microsoft.com/office/drawing/2014/main" id="{143CDD0A-A5A8-3687-DE26-81CD9CDCB057}"/>
              </a:ext>
            </a:extLst>
          </p:cNvPr>
          <p:cNvSpPr>
            <a:spLocks noGrp="1"/>
          </p:cNvSpPr>
          <p:nvPr>
            <p:ph sz="quarter" idx="10"/>
          </p:nvPr>
        </p:nvSpPr>
        <p:spPr>
          <a:xfrm>
            <a:off x="3357452" y="6302375"/>
            <a:ext cx="6167547" cy="327025"/>
          </a:xfrm>
        </p:spPr>
        <p:txBody>
          <a:bodyPr/>
          <a:lstStyle/>
          <a:p>
            <a:r>
              <a:rPr lang="en-US" dirty="0"/>
              <a:t>clinicaltrials.gov/search?cond=smoldering%20myeloma&amp;aggFilters=status:act%20rec.</a:t>
            </a:r>
          </a:p>
        </p:txBody>
      </p:sp>
    </p:spTree>
    <p:extLst>
      <p:ext uri="{BB962C8B-B14F-4D97-AF65-F5344CB8AC3E}">
        <p14:creationId xmlns:p14="http://schemas.microsoft.com/office/powerpoint/2010/main" val="36180876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ABD37-702D-E44D-9858-CADD60CEE245}"/>
              </a:ext>
            </a:extLst>
          </p:cNvPr>
          <p:cNvSpPr>
            <a:spLocks noGrp="1"/>
          </p:cNvSpPr>
          <p:nvPr>
            <p:ph type="title"/>
          </p:nvPr>
        </p:nvSpPr>
        <p:spPr>
          <a:xfrm>
            <a:off x="231078" y="531006"/>
            <a:ext cx="11740260" cy="502445"/>
          </a:xfrm>
        </p:spPr>
        <p:txBody>
          <a:bodyPr/>
          <a:lstStyle/>
          <a:p>
            <a:r>
              <a:rPr lang="en-US" dirty="0"/>
              <a:t>Expert’s Algorithm for Managing Smoldering Myeloma</a:t>
            </a:r>
          </a:p>
        </p:txBody>
      </p:sp>
      <p:sp>
        <p:nvSpPr>
          <p:cNvPr id="6" name="Content Placeholder 5">
            <a:extLst>
              <a:ext uri="{FF2B5EF4-FFF2-40B4-BE49-F238E27FC236}">
                <a16:creationId xmlns:a16="http://schemas.microsoft.com/office/drawing/2014/main" id="{522AFDAA-C4D5-84FC-6963-76EDAE6A0326}"/>
              </a:ext>
            </a:extLst>
          </p:cNvPr>
          <p:cNvSpPr>
            <a:spLocks noGrp="1"/>
          </p:cNvSpPr>
          <p:nvPr>
            <p:ph sz="quarter" idx="10"/>
          </p:nvPr>
        </p:nvSpPr>
        <p:spPr>
          <a:xfrm>
            <a:off x="3009900" y="6302375"/>
            <a:ext cx="6515100" cy="327025"/>
          </a:xfrm>
        </p:spPr>
        <p:txBody>
          <a:bodyPr/>
          <a:lstStyle/>
          <a:p>
            <a:pPr algn="ctr"/>
            <a:r>
              <a:rPr lang="en-US" dirty="0"/>
              <a:t>NCCN. Clinical practice guidelines in oncology: multiple myeloma. v.5.2026. nccn.org</a:t>
            </a:r>
          </a:p>
        </p:txBody>
      </p:sp>
      <p:sp>
        <p:nvSpPr>
          <p:cNvPr id="3" name="TextBox 2">
            <a:extLst>
              <a:ext uri="{FF2B5EF4-FFF2-40B4-BE49-F238E27FC236}">
                <a16:creationId xmlns:a16="http://schemas.microsoft.com/office/drawing/2014/main" id="{059563F6-5750-A04B-A4D7-3AA2A663EB00}"/>
              </a:ext>
            </a:extLst>
          </p:cNvPr>
          <p:cNvSpPr txBox="1"/>
          <p:nvPr/>
        </p:nvSpPr>
        <p:spPr>
          <a:xfrm>
            <a:off x="1715342" y="1394980"/>
            <a:ext cx="6514925" cy="369332"/>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Poppins"/>
                <a:ea typeface="+mn-ea"/>
                <a:cs typeface="Arial" panose="020B0604020202020204" pitchFamily="34" charset="0"/>
              </a:rPr>
              <a:t>Confirm SMM Diagnosis, Advanced Imaging Required</a:t>
            </a:r>
          </a:p>
        </p:txBody>
      </p:sp>
      <p:sp>
        <p:nvSpPr>
          <p:cNvPr id="4" name="TextBox 3">
            <a:extLst>
              <a:ext uri="{FF2B5EF4-FFF2-40B4-BE49-F238E27FC236}">
                <a16:creationId xmlns:a16="http://schemas.microsoft.com/office/drawing/2014/main" id="{48FCF039-E36D-684C-9663-0468784738DE}"/>
              </a:ext>
            </a:extLst>
          </p:cNvPr>
          <p:cNvSpPr txBox="1"/>
          <p:nvPr/>
        </p:nvSpPr>
        <p:spPr>
          <a:xfrm>
            <a:off x="1074119" y="2612332"/>
            <a:ext cx="1950727" cy="338554"/>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High-risk SMM</a:t>
            </a:r>
          </a:p>
        </p:txBody>
      </p:sp>
      <p:sp>
        <p:nvSpPr>
          <p:cNvPr id="5" name="TextBox 4">
            <a:extLst>
              <a:ext uri="{FF2B5EF4-FFF2-40B4-BE49-F238E27FC236}">
                <a16:creationId xmlns:a16="http://schemas.microsoft.com/office/drawing/2014/main" id="{8F6B4926-DF27-2940-B47B-D6C695505E77}"/>
              </a:ext>
            </a:extLst>
          </p:cNvPr>
          <p:cNvSpPr txBox="1"/>
          <p:nvPr/>
        </p:nvSpPr>
        <p:spPr>
          <a:xfrm>
            <a:off x="969435" y="3838492"/>
            <a:ext cx="2138727" cy="2062103"/>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Poppins"/>
                <a:ea typeface="+mn-ea"/>
                <a:cs typeface="Arial" panose="020B0604020202020204" pitchFamily="34" charset="0"/>
              </a:rPr>
              <a:t>Clinical trial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prstClr val="black"/>
                </a:solidFill>
                <a:effectLst/>
                <a:uLnTx/>
                <a:uFillTx/>
                <a:latin typeface="Poppins"/>
                <a:ea typeface="+mn-ea"/>
                <a:cs typeface="Arial" panose="020B0604020202020204" pitchFamily="34" charset="0"/>
              </a:rPr>
              <a:t>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Daratumumab*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Lenalidomide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Poppins"/>
                <a:ea typeface="+mn-ea"/>
                <a:cs typeface="Arial" panose="020B0604020202020204" pitchFamily="34" charset="0"/>
              </a:rPr>
              <a:t>Observation every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Poppins"/>
                <a:ea typeface="+mn-ea"/>
                <a:cs typeface="Arial" panose="020B0604020202020204" pitchFamily="34" charset="0"/>
              </a:rPr>
              <a:t>3 mo</a:t>
            </a:r>
            <a:endParaRPr kumimoji="0" lang="en-US" sz="1600" b="1" i="0" u="none" strike="noStrike" kern="1200" cap="none" spc="0" normalizeH="0" baseline="0" noProof="0" dirty="0">
              <a:ln>
                <a:noFill/>
              </a:ln>
              <a:solidFill>
                <a:srgbClr val="161616"/>
              </a:solidFill>
              <a:effectLst/>
              <a:uLnTx/>
              <a:uFillTx/>
              <a:latin typeface="Poppins"/>
              <a:ea typeface="+mn-ea"/>
              <a:cs typeface="Arial" panose="020B0604020202020204" pitchFamily="34" charset="0"/>
            </a:endParaRPr>
          </a:p>
        </p:txBody>
      </p:sp>
      <p:cxnSp>
        <p:nvCxnSpPr>
          <p:cNvPr id="19" name="Straight Arrow Connector 18">
            <a:extLst>
              <a:ext uri="{FF2B5EF4-FFF2-40B4-BE49-F238E27FC236}">
                <a16:creationId xmlns:a16="http://schemas.microsoft.com/office/drawing/2014/main" id="{D1B32613-8FA0-644D-85CA-03846CEE12BC}"/>
              </a:ext>
            </a:extLst>
          </p:cNvPr>
          <p:cNvCxnSpPr>
            <a:cxnSpLocks/>
          </p:cNvCxnSpPr>
          <p:nvPr/>
        </p:nvCxnSpPr>
        <p:spPr>
          <a:xfrm>
            <a:off x="2038790" y="3085487"/>
            <a:ext cx="4" cy="705380"/>
          </a:xfrm>
          <a:prstGeom prst="straightConnector1">
            <a:avLst/>
          </a:prstGeom>
          <a:ln w="19050">
            <a:solidFill>
              <a:schemeClr val="accent6"/>
            </a:solidFill>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93DC97CB-270D-B247-B931-A42D4E5CD85E}"/>
              </a:ext>
            </a:extLst>
          </p:cNvPr>
          <p:cNvCxnSpPr>
            <a:cxnSpLocks/>
            <a:stCxn id="3" idx="2"/>
          </p:cNvCxnSpPr>
          <p:nvPr/>
        </p:nvCxnSpPr>
        <p:spPr>
          <a:xfrm flipH="1">
            <a:off x="1969995" y="1764312"/>
            <a:ext cx="3002810" cy="601064"/>
          </a:xfrm>
          <a:prstGeom prst="straightConnector1">
            <a:avLst/>
          </a:prstGeom>
          <a:ln w="19050">
            <a:solidFill>
              <a:schemeClr val="accent6"/>
            </a:solidFill>
            <a:tailEnd type="triangle"/>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70B43946-A83C-A246-8544-7C4999E87DD0}"/>
              </a:ext>
            </a:extLst>
          </p:cNvPr>
          <p:cNvSpPr txBox="1"/>
          <p:nvPr/>
        </p:nvSpPr>
        <p:spPr>
          <a:xfrm>
            <a:off x="7075261" y="2767956"/>
            <a:ext cx="2234907" cy="338554"/>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Poppins"/>
                <a:ea typeface="+mn-ea"/>
                <a:cs typeface="Arial" panose="020B0604020202020204" pitchFamily="34" charset="0"/>
              </a:rPr>
              <a:t>Standard-risk SMM</a:t>
            </a:r>
          </a:p>
        </p:txBody>
      </p:sp>
      <p:sp>
        <p:nvSpPr>
          <p:cNvPr id="10" name="TextBox 9">
            <a:extLst>
              <a:ext uri="{FF2B5EF4-FFF2-40B4-BE49-F238E27FC236}">
                <a16:creationId xmlns:a16="http://schemas.microsoft.com/office/drawing/2014/main" id="{27243A0D-ED4B-674F-80DD-C097136B1B48}"/>
              </a:ext>
            </a:extLst>
          </p:cNvPr>
          <p:cNvSpPr txBox="1"/>
          <p:nvPr/>
        </p:nvSpPr>
        <p:spPr>
          <a:xfrm>
            <a:off x="6968306" y="3612623"/>
            <a:ext cx="2457724" cy="830997"/>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Clinical trials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Follow-up every 3 mo</a:t>
            </a:r>
          </a:p>
        </p:txBody>
      </p:sp>
      <p:sp>
        <p:nvSpPr>
          <p:cNvPr id="11" name="TextBox 10">
            <a:extLst>
              <a:ext uri="{FF2B5EF4-FFF2-40B4-BE49-F238E27FC236}">
                <a16:creationId xmlns:a16="http://schemas.microsoft.com/office/drawing/2014/main" id="{29C6B1A6-09C4-8A4B-B363-69AE05C87417}"/>
              </a:ext>
            </a:extLst>
          </p:cNvPr>
          <p:cNvSpPr txBox="1"/>
          <p:nvPr/>
        </p:nvSpPr>
        <p:spPr>
          <a:xfrm>
            <a:off x="7170145" y="4962329"/>
            <a:ext cx="2278188" cy="338554"/>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Poppins"/>
                <a:ea typeface="+mn-ea"/>
                <a:cs typeface="Arial" panose="020B0604020202020204" pitchFamily="34" charset="0"/>
              </a:rPr>
              <a:t>Evolving phenotype</a:t>
            </a:r>
          </a:p>
        </p:txBody>
      </p:sp>
      <p:cxnSp>
        <p:nvCxnSpPr>
          <p:cNvPr id="15" name="Straight Arrow Connector 14">
            <a:extLst>
              <a:ext uri="{FF2B5EF4-FFF2-40B4-BE49-F238E27FC236}">
                <a16:creationId xmlns:a16="http://schemas.microsoft.com/office/drawing/2014/main" id="{FBEF8C35-A3E4-6045-8438-DB2A56C1D67D}"/>
              </a:ext>
            </a:extLst>
          </p:cNvPr>
          <p:cNvCxnSpPr>
            <a:cxnSpLocks/>
            <a:stCxn id="3" idx="2"/>
          </p:cNvCxnSpPr>
          <p:nvPr/>
        </p:nvCxnSpPr>
        <p:spPr>
          <a:xfrm>
            <a:off x="4972805" y="1764312"/>
            <a:ext cx="3117925" cy="719306"/>
          </a:xfrm>
          <a:prstGeom prst="straightConnector1">
            <a:avLst/>
          </a:prstGeom>
          <a:ln w="19050">
            <a:solidFill>
              <a:schemeClr val="accent6"/>
            </a:solidFill>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2655AE38-68A0-5C43-87B3-7846BA3FAF2D}"/>
              </a:ext>
            </a:extLst>
          </p:cNvPr>
          <p:cNvCxnSpPr>
            <a:cxnSpLocks/>
            <a:stCxn id="55" idx="2"/>
          </p:cNvCxnSpPr>
          <p:nvPr/>
        </p:nvCxnSpPr>
        <p:spPr>
          <a:xfrm>
            <a:off x="8199397" y="3210962"/>
            <a:ext cx="0" cy="436077"/>
          </a:xfrm>
          <a:prstGeom prst="straightConnector1">
            <a:avLst/>
          </a:prstGeom>
          <a:ln w="19050">
            <a:solidFill>
              <a:schemeClr val="accent6"/>
            </a:solidFill>
            <a:tailEnd type="triangle"/>
          </a:ln>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8FB0884D-08D9-9145-8615-B96F898F3413}"/>
              </a:ext>
            </a:extLst>
          </p:cNvPr>
          <p:cNvCxnSpPr>
            <a:cxnSpLocks/>
          </p:cNvCxnSpPr>
          <p:nvPr/>
        </p:nvCxnSpPr>
        <p:spPr>
          <a:xfrm>
            <a:off x="8194036" y="4418098"/>
            <a:ext cx="0" cy="533723"/>
          </a:xfrm>
          <a:prstGeom prst="straightConnector1">
            <a:avLst/>
          </a:prstGeom>
          <a:ln w="19050">
            <a:solidFill>
              <a:schemeClr val="accent6"/>
            </a:solidFill>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5C7F65BD-A775-1349-9368-9CE9E7B436E3}"/>
              </a:ext>
            </a:extLst>
          </p:cNvPr>
          <p:cNvCxnSpPr>
            <a:cxnSpLocks/>
            <a:stCxn id="11" idx="1"/>
          </p:cNvCxnSpPr>
          <p:nvPr/>
        </p:nvCxnSpPr>
        <p:spPr>
          <a:xfrm flipH="1" flipV="1">
            <a:off x="2213811" y="3429000"/>
            <a:ext cx="4956334" cy="1702606"/>
          </a:xfrm>
          <a:prstGeom prst="straightConnector1">
            <a:avLst/>
          </a:prstGeom>
          <a:ln w="19050">
            <a:solidFill>
              <a:schemeClr val="accent3"/>
            </a:solidFill>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618D51C8-3D30-D1A3-D955-89472255DD8A}"/>
              </a:ext>
            </a:extLst>
          </p:cNvPr>
          <p:cNvCxnSpPr>
            <a:cxnSpLocks/>
            <a:stCxn id="3" idx="2"/>
          </p:cNvCxnSpPr>
          <p:nvPr/>
        </p:nvCxnSpPr>
        <p:spPr>
          <a:xfrm>
            <a:off x="4972805" y="1764312"/>
            <a:ext cx="5565008" cy="757238"/>
          </a:xfrm>
          <a:prstGeom prst="straightConnector1">
            <a:avLst/>
          </a:prstGeom>
          <a:ln w="19050">
            <a:solidFill>
              <a:schemeClr val="accent6"/>
            </a:solidFill>
            <a:tailEnd type="triangle"/>
          </a:ln>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B51ED502-C0C3-FF88-5F4D-56DEAA42A7BA}"/>
              </a:ext>
            </a:extLst>
          </p:cNvPr>
          <p:cNvSpPr txBox="1"/>
          <p:nvPr/>
        </p:nvSpPr>
        <p:spPr>
          <a:xfrm>
            <a:off x="9876905" y="2770551"/>
            <a:ext cx="1648208" cy="338554"/>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Poppins"/>
                <a:ea typeface="+mn-ea"/>
                <a:cs typeface="Arial" panose="020B0604020202020204" pitchFamily="34" charset="0"/>
              </a:rPr>
              <a:t>Low-risk SMM</a:t>
            </a:r>
          </a:p>
        </p:txBody>
      </p:sp>
      <p:cxnSp>
        <p:nvCxnSpPr>
          <p:cNvPr id="35" name="Straight Arrow Connector 34">
            <a:extLst>
              <a:ext uri="{FF2B5EF4-FFF2-40B4-BE49-F238E27FC236}">
                <a16:creationId xmlns:a16="http://schemas.microsoft.com/office/drawing/2014/main" id="{462103AF-3615-C673-B570-E474E263872C}"/>
              </a:ext>
            </a:extLst>
          </p:cNvPr>
          <p:cNvCxnSpPr>
            <a:cxnSpLocks/>
          </p:cNvCxnSpPr>
          <p:nvPr/>
        </p:nvCxnSpPr>
        <p:spPr>
          <a:xfrm flipH="1">
            <a:off x="10702627" y="3205940"/>
            <a:ext cx="6743" cy="548640"/>
          </a:xfrm>
          <a:prstGeom prst="straightConnector1">
            <a:avLst/>
          </a:prstGeom>
          <a:ln w="19050">
            <a:solidFill>
              <a:schemeClr val="accent6"/>
            </a:solidFill>
            <a:tailEnd type="triangle"/>
          </a:ln>
        </p:spPr>
        <p:style>
          <a:lnRef idx="2">
            <a:schemeClr val="accent1"/>
          </a:lnRef>
          <a:fillRef idx="0">
            <a:schemeClr val="accent1"/>
          </a:fillRef>
          <a:effectRef idx="1">
            <a:schemeClr val="accent1"/>
          </a:effectRef>
          <a:fontRef idx="minor">
            <a:schemeClr val="tx1"/>
          </a:fontRef>
        </p:style>
      </p:cxnSp>
      <p:sp>
        <p:nvSpPr>
          <p:cNvPr id="37" name="TextBox 36">
            <a:extLst>
              <a:ext uri="{FF2B5EF4-FFF2-40B4-BE49-F238E27FC236}">
                <a16:creationId xmlns:a16="http://schemas.microsoft.com/office/drawing/2014/main" id="{C919E046-87E4-0E42-EEE2-B5794BF0AC4C}"/>
              </a:ext>
            </a:extLst>
          </p:cNvPr>
          <p:cNvSpPr txBox="1"/>
          <p:nvPr/>
        </p:nvSpPr>
        <p:spPr>
          <a:xfrm>
            <a:off x="9618366" y="3858845"/>
            <a:ext cx="2182008" cy="584775"/>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Poppins"/>
                <a:ea typeface="+mn-ea"/>
                <a:cs typeface="Arial" panose="020B0604020202020204" pitchFamily="34" charset="0"/>
              </a:rPr>
              <a:t>Observation every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Poppins"/>
                <a:ea typeface="+mn-ea"/>
                <a:cs typeface="Arial" panose="020B0604020202020204" pitchFamily="34" charset="0"/>
              </a:rPr>
              <a:t>3-6 mo</a:t>
            </a:r>
          </a:p>
        </p:txBody>
      </p:sp>
      <p:sp>
        <p:nvSpPr>
          <p:cNvPr id="54" name="Rectangle 53">
            <a:extLst>
              <a:ext uri="{FF2B5EF4-FFF2-40B4-BE49-F238E27FC236}">
                <a16:creationId xmlns:a16="http://schemas.microsoft.com/office/drawing/2014/main" id="{C641E2CD-35AD-EED2-D1C3-CE32A81BDDB7}"/>
              </a:ext>
            </a:extLst>
          </p:cNvPr>
          <p:cNvSpPr/>
          <p:nvPr/>
        </p:nvSpPr>
        <p:spPr bwMode="auto">
          <a:xfrm>
            <a:off x="9867387" y="2632231"/>
            <a:ext cx="1638676" cy="561183"/>
          </a:xfrm>
          <a:prstGeom prst="rect">
            <a:avLst/>
          </a:prstGeom>
          <a:noFill/>
          <a:ln w="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55" name="Rectangle 54">
            <a:extLst>
              <a:ext uri="{FF2B5EF4-FFF2-40B4-BE49-F238E27FC236}">
                <a16:creationId xmlns:a16="http://schemas.microsoft.com/office/drawing/2014/main" id="{0E762D86-F697-9224-77DA-5EAF3F1A64B7}"/>
              </a:ext>
            </a:extLst>
          </p:cNvPr>
          <p:cNvSpPr/>
          <p:nvPr/>
        </p:nvSpPr>
        <p:spPr bwMode="auto">
          <a:xfrm>
            <a:off x="6995841" y="2626018"/>
            <a:ext cx="2407111" cy="584944"/>
          </a:xfrm>
          <a:prstGeom prst="rect">
            <a:avLst/>
          </a:prstGeom>
          <a:noFill/>
          <a:ln w="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58" name="Rectangle 57">
            <a:extLst>
              <a:ext uri="{FF2B5EF4-FFF2-40B4-BE49-F238E27FC236}">
                <a16:creationId xmlns:a16="http://schemas.microsoft.com/office/drawing/2014/main" id="{65A8B342-C536-1715-9E97-05CF0199013F}"/>
              </a:ext>
            </a:extLst>
          </p:cNvPr>
          <p:cNvSpPr/>
          <p:nvPr/>
        </p:nvSpPr>
        <p:spPr bwMode="auto">
          <a:xfrm>
            <a:off x="1074119" y="2488009"/>
            <a:ext cx="2007023" cy="584944"/>
          </a:xfrm>
          <a:prstGeom prst="rect">
            <a:avLst/>
          </a:prstGeom>
          <a:noFill/>
          <a:ln w="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6" name="TextBox 15">
            <a:extLst>
              <a:ext uri="{FF2B5EF4-FFF2-40B4-BE49-F238E27FC236}">
                <a16:creationId xmlns:a16="http://schemas.microsoft.com/office/drawing/2014/main" id="{BA63585E-D56D-E5FC-4089-B9774EB29F4A}"/>
              </a:ext>
            </a:extLst>
          </p:cNvPr>
          <p:cNvSpPr txBox="1"/>
          <p:nvPr/>
        </p:nvSpPr>
        <p:spPr>
          <a:xfrm>
            <a:off x="3009900" y="5949606"/>
            <a:ext cx="2519480" cy="292788"/>
          </a:xfrm>
          <a:prstGeom prst="rect">
            <a:avLst/>
          </a:prstGeom>
        </p:spPr>
        <p:txBody>
          <a:bodyPr vert="horz" wrap="non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mn-cs"/>
              </a:rPr>
              <a:t>*Recent FDA approval granted.</a:t>
            </a:r>
          </a:p>
        </p:txBody>
      </p:sp>
      <p:sp>
        <p:nvSpPr>
          <p:cNvPr id="24" name="Rectangle 23">
            <a:extLst>
              <a:ext uri="{FF2B5EF4-FFF2-40B4-BE49-F238E27FC236}">
                <a16:creationId xmlns:a16="http://schemas.microsoft.com/office/drawing/2014/main" id="{2D8F7B92-5359-2FD8-FF14-C7486A4547FD}"/>
              </a:ext>
            </a:extLst>
          </p:cNvPr>
          <p:cNvSpPr/>
          <p:nvPr/>
        </p:nvSpPr>
        <p:spPr bwMode="auto">
          <a:xfrm>
            <a:off x="3969301" y="2120359"/>
            <a:ext cx="2183502" cy="1702606"/>
          </a:xfrm>
          <a:prstGeom prst="rect">
            <a:avLst/>
          </a:prstGeom>
          <a:noFill/>
          <a:ln w="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27" name="TextBox 26">
            <a:extLst>
              <a:ext uri="{FF2B5EF4-FFF2-40B4-BE49-F238E27FC236}">
                <a16:creationId xmlns:a16="http://schemas.microsoft.com/office/drawing/2014/main" id="{F4D52E7D-331A-F5D7-3BBF-F6635EEF21C6}"/>
              </a:ext>
            </a:extLst>
          </p:cNvPr>
          <p:cNvSpPr txBox="1"/>
          <p:nvPr/>
        </p:nvSpPr>
        <p:spPr>
          <a:xfrm>
            <a:off x="3969300" y="2156877"/>
            <a:ext cx="2199345" cy="132343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Poppins"/>
                <a:ea typeface="+mn-ea"/>
                <a:cs typeface="Arial" panose="020B0604020202020204" pitchFamily="34" charset="0"/>
              </a:rPr>
              <a:t>Considerations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Poppins"/>
                <a:ea typeface="+mn-ea"/>
                <a:cs typeface="Arial" panose="020B0604020202020204" pitchFamily="34" charset="0"/>
              </a:rPr>
              <a:t>Age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Poppins"/>
                <a:ea typeface="+mn-ea"/>
                <a:cs typeface="Arial" panose="020B0604020202020204" pitchFamily="34" charset="0"/>
              </a:rPr>
              <a:t>Comorbidities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Poppins"/>
                <a:ea typeface="+mn-ea"/>
                <a:cs typeface="Arial" panose="020B0604020202020204" pitchFamily="34" charset="0"/>
              </a:rPr>
              <a:t>Patient preference</a:t>
            </a:r>
          </a:p>
        </p:txBody>
      </p:sp>
    </p:spTree>
    <p:extLst>
      <p:ext uri="{BB962C8B-B14F-4D97-AF65-F5344CB8AC3E}">
        <p14:creationId xmlns:p14="http://schemas.microsoft.com/office/powerpoint/2010/main" val="23388441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2BECE-7177-6A6C-EEA2-23A22054E185}"/>
              </a:ext>
            </a:extLst>
          </p:cNvPr>
          <p:cNvSpPr>
            <a:spLocks noGrp="1"/>
          </p:cNvSpPr>
          <p:nvPr>
            <p:ph type="title"/>
          </p:nvPr>
        </p:nvSpPr>
        <p:spPr/>
        <p:txBody>
          <a:bodyPr/>
          <a:lstStyle/>
          <a:p>
            <a:r>
              <a:rPr lang="en-US" altLang="en-US" dirty="0"/>
              <a:t>Scope of the Problem in NDMM</a:t>
            </a:r>
            <a:endParaRPr lang="en-US" dirty="0"/>
          </a:p>
        </p:txBody>
      </p:sp>
      <p:sp>
        <p:nvSpPr>
          <p:cNvPr id="3" name="Content Placeholder 2">
            <a:extLst>
              <a:ext uri="{FF2B5EF4-FFF2-40B4-BE49-F238E27FC236}">
                <a16:creationId xmlns:a16="http://schemas.microsoft.com/office/drawing/2014/main" id="{9B86C278-31EE-9544-89DB-B59566D925F3}"/>
              </a:ext>
            </a:extLst>
          </p:cNvPr>
          <p:cNvSpPr>
            <a:spLocks noGrp="1"/>
          </p:cNvSpPr>
          <p:nvPr>
            <p:ph idx="1"/>
          </p:nvPr>
        </p:nvSpPr>
        <p:spPr/>
        <p:txBody>
          <a:bodyPr/>
          <a:lstStyle/>
          <a:p>
            <a:r>
              <a:rPr lang="en-US" sz="2400" dirty="0"/>
              <a:t>In 2026, 36,000 new cases will be diagnosed (21,050 in men and 15,850 in women) </a:t>
            </a:r>
          </a:p>
          <a:p>
            <a:pPr lvl="3">
              <a:buFont typeface="Arial" panose="020B0604020202020204" pitchFamily="34" charset="0"/>
              <a:buChar char="•"/>
            </a:pPr>
            <a:r>
              <a:rPr lang="en-US" sz="2200" dirty="0"/>
              <a:t>10,850 deaths are expected to occur (5780 in men and 5070 in women)</a:t>
            </a:r>
            <a:r>
              <a:rPr lang="en-US" sz="2200" baseline="30000" dirty="0"/>
              <a:t>1</a:t>
            </a:r>
          </a:p>
          <a:p>
            <a:r>
              <a:rPr lang="en-US" sz="2400" dirty="0"/>
              <a:t>In 2022, there were an estimated 192,144 people living with myeloma in the United States</a:t>
            </a:r>
            <a:r>
              <a:rPr lang="en-US" sz="2400" baseline="30000" dirty="0"/>
              <a:t>2</a:t>
            </a:r>
          </a:p>
          <a:p>
            <a:pPr lvl="3">
              <a:buFont typeface="Arial" panose="020B0604020202020204" pitchFamily="34" charset="0"/>
              <a:buChar char="•"/>
            </a:pPr>
            <a:r>
              <a:rPr lang="en-US" sz="2200" dirty="0"/>
              <a:t>5-yr survival rate: 62.4%; median age at diagnosis: 69 yr; median age of death: 76 yr</a:t>
            </a:r>
            <a:r>
              <a:rPr lang="en-US" sz="2200" baseline="30000" dirty="0"/>
              <a:t>2</a:t>
            </a:r>
            <a:endParaRPr lang="en-US" sz="2200" dirty="0"/>
          </a:p>
          <a:p>
            <a:r>
              <a:rPr lang="en-US" sz="2400" dirty="0"/>
              <a:t>Prognosis has significantly improved, with median survival estimated at ~12 yr</a:t>
            </a:r>
            <a:r>
              <a:rPr lang="en-US" sz="2400" baseline="30000" dirty="0"/>
              <a:t>3,4</a:t>
            </a:r>
            <a:endParaRPr lang="en-US" sz="2400" dirty="0"/>
          </a:p>
          <a:p>
            <a:r>
              <a:rPr lang="en-US" sz="2400" dirty="0"/>
              <a:t>Disease is sensitive to treatment, but curable only in a small subset</a:t>
            </a:r>
          </a:p>
        </p:txBody>
      </p:sp>
      <p:sp>
        <p:nvSpPr>
          <p:cNvPr id="5" name="Content Placeholder 4">
            <a:extLst>
              <a:ext uri="{FF2B5EF4-FFF2-40B4-BE49-F238E27FC236}">
                <a16:creationId xmlns:a16="http://schemas.microsoft.com/office/drawing/2014/main" id="{081D78CD-5731-C679-DA8A-571C03D80C4A}"/>
              </a:ext>
            </a:extLst>
          </p:cNvPr>
          <p:cNvSpPr>
            <a:spLocks noGrp="1"/>
          </p:cNvSpPr>
          <p:nvPr>
            <p:ph sz="quarter" idx="10"/>
          </p:nvPr>
        </p:nvSpPr>
        <p:spPr>
          <a:xfrm>
            <a:off x="3268162" y="6302375"/>
            <a:ext cx="6134100" cy="327025"/>
          </a:xfrm>
        </p:spPr>
        <p:txBody>
          <a:bodyPr/>
          <a:lstStyle/>
          <a:p>
            <a:r>
              <a:rPr lang="en-US" dirty="0">
                <a:latin typeface="Poppins"/>
                <a:cs typeface="Poppins"/>
              </a:rPr>
              <a:t>1. Siegel. CA Cancer J Clin. 2026;76:e70043. 2. seer.cancer.gov. 3. Parikh. ASCO 2022. Abstr 8061. </a:t>
            </a:r>
            <a:br>
              <a:rPr lang="en-US" dirty="0">
                <a:latin typeface="Poppins"/>
                <a:cs typeface="Poppins"/>
              </a:rPr>
            </a:br>
            <a:r>
              <a:rPr lang="en-US" dirty="0">
                <a:latin typeface="Poppins"/>
                <a:cs typeface="Poppins"/>
              </a:rPr>
              <a:t>4. Joseph. JCO. 2020;38:1928. </a:t>
            </a:r>
          </a:p>
        </p:txBody>
      </p:sp>
    </p:spTree>
    <p:extLst>
      <p:ext uri="{BB962C8B-B14F-4D97-AF65-F5344CB8AC3E}">
        <p14:creationId xmlns:p14="http://schemas.microsoft.com/office/powerpoint/2010/main" val="24763189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37">
            <a:extLst>
              <a:ext uri="{FF2B5EF4-FFF2-40B4-BE49-F238E27FC236}">
                <a16:creationId xmlns:a16="http://schemas.microsoft.com/office/drawing/2014/main" id="{24E098D1-D650-7CB0-BA8B-7D777D916A8E}"/>
              </a:ext>
            </a:extLst>
          </p:cNvPr>
          <p:cNvSpPr/>
          <p:nvPr/>
        </p:nvSpPr>
        <p:spPr bwMode="auto">
          <a:xfrm>
            <a:off x="1180377" y="3757863"/>
            <a:ext cx="10668000" cy="2414337"/>
          </a:xfrm>
          <a:custGeom>
            <a:avLst/>
            <a:gdLst>
              <a:gd name="connsiteX0" fmla="*/ 16042 w 10668000"/>
              <a:gd name="connsiteY0" fmla="*/ 2414337 h 2414337"/>
              <a:gd name="connsiteX1" fmla="*/ 10668000 w 10668000"/>
              <a:gd name="connsiteY1" fmla="*/ 2414337 h 2414337"/>
              <a:gd name="connsiteX2" fmla="*/ 10668000 w 10668000"/>
              <a:gd name="connsiteY2" fmla="*/ 0 h 2414337"/>
              <a:gd name="connsiteX3" fmla="*/ 9841831 w 10668000"/>
              <a:gd name="connsiteY3" fmla="*/ 1363579 h 2414337"/>
              <a:gd name="connsiteX4" fmla="*/ 9488905 w 10668000"/>
              <a:gd name="connsiteY4" fmla="*/ 697832 h 2414337"/>
              <a:gd name="connsiteX5" fmla="*/ 8702842 w 10668000"/>
              <a:gd name="connsiteY5" fmla="*/ 1844842 h 2414337"/>
              <a:gd name="connsiteX6" fmla="*/ 8325852 w 10668000"/>
              <a:gd name="connsiteY6" fmla="*/ 1331495 h 2414337"/>
              <a:gd name="connsiteX7" fmla="*/ 7547810 w 10668000"/>
              <a:gd name="connsiteY7" fmla="*/ 2157663 h 2414337"/>
              <a:gd name="connsiteX8" fmla="*/ 6946231 w 10668000"/>
              <a:gd name="connsiteY8" fmla="*/ 1708484 h 2414337"/>
              <a:gd name="connsiteX9" fmla="*/ 5927558 w 10668000"/>
              <a:gd name="connsiteY9" fmla="*/ 2406316 h 2414337"/>
              <a:gd name="connsiteX10" fmla="*/ 4483768 w 10668000"/>
              <a:gd name="connsiteY10" fmla="*/ 2286000 h 2414337"/>
              <a:gd name="connsiteX11" fmla="*/ 3216442 w 10668000"/>
              <a:gd name="connsiteY11" fmla="*/ 1844842 h 2414337"/>
              <a:gd name="connsiteX12" fmla="*/ 729916 w 10668000"/>
              <a:gd name="connsiteY12" fmla="*/ 537411 h 2414337"/>
              <a:gd name="connsiteX13" fmla="*/ 0 w 10668000"/>
              <a:gd name="connsiteY13" fmla="*/ 1259306 h 2414337"/>
              <a:gd name="connsiteX14" fmla="*/ 16042 w 10668000"/>
              <a:gd name="connsiteY14" fmla="*/ 2414337 h 2414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668000" h="2414337">
                <a:moveTo>
                  <a:pt x="16042" y="2414337"/>
                </a:moveTo>
                <a:lnTo>
                  <a:pt x="10668000" y="2414337"/>
                </a:lnTo>
                <a:lnTo>
                  <a:pt x="10668000" y="0"/>
                </a:lnTo>
                <a:lnTo>
                  <a:pt x="9841831" y="1363579"/>
                </a:lnTo>
                <a:lnTo>
                  <a:pt x="9488905" y="697832"/>
                </a:lnTo>
                <a:lnTo>
                  <a:pt x="8702842" y="1844842"/>
                </a:lnTo>
                <a:lnTo>
                  <a:pt x="8325852" y="1331495"/>
                </a:lnTo>
                <a:lnTo>
                  <a:pt x="7547810" y="2157663"/>
                </a:lnTo>
                <a:lnTo>
                  <a:pt x="6946231" y="1708484"/>
                </a:lnTo>
                <a:lnTo>
                  <a:pt x="5927558" y="2406316"/>
                </a:lnTo>
                <a:lnTo>
                  <a:pt x="4483768" y="2286000"/>
                </a:lnTo>
                <a:lnTo>
                  <a:pt x="3216442" y="1844842"/>
                </a:lnTo>
                <a:lnTo>
                  <a:pt x="729916" y="537411"/>
                </a:lnTo>
                <a:lnTo>
                  <a:pt x="0" y="1259306"/>
                </a:lnTo>
                <a:lnTo>
                  <a:pt x="16042" y="2414337"/>
                </a:lnTo>
                <a:close/>
              </a:path>
            </a:pathLst>
          </a:custGeom>
          <a:solidFill>
            <a:schemeClr val="accent1">
              <a:lumMod val="7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4" name="Title 3"/>
          <p:cNvSpPr>
            <a:spLocks noGrp="1"/>
          </p:cNvSpPr>
          <p:nvPr>
            <p:ph type="title"/>
          </p:nvPr>
        </p:nvSpPr>
        <p:spPr>
          <a:xfrm>
            <a:off x="231078" y="531006"/>
            <a:ext cx="11740260" cy="502445"/>
          </a:xfrm>
        </p:spPr>
        <p:txBody>
          <a:bodyPr>
            <a:normAutofit/>
          </a:bodyPr>
          <a:lstStyle/>
          <a:p>
            <a:r>
              <a:rPr lang="en-US" dirty="0"/>
              <a:t>Myeloma Treatment Paradigm</a:t>
            </a:r>
          </a:p>
        </p:txBody>
      </p:sp>
      <p:sp>
        <p:nvSpPr>
          <p:cNvPr id="10" name="Content Placeholder 9">
            <a:extLst>
              <a:ext uri="{FF2B5EF4-FFF2-40B4-BE49-F238E27FC236}">
                <a16:creationId xmlns:a16="http://schemas.microsoft.com/office/drawing/2014/main" id="{6B4163DA-5373-C4B3-7534-6A2873307BDF}"/>
              </a:ext>
            </a:extLst>
          </p:cNvPr>
          <p:cNvSpPr>
            <a:spLocks noGrp="1"/>
          </p:cNvSpPr>
          <p:nvPr>
            <p:ph sz="quarter" idx="10"/>
          </p:nvPr>
        </p:nvSpPr>
        <p:spPr>
          <a:xfrm>
            <a:off x="3009900" y="6302375"/>
            <a:ext cx="6515100" cy="327025"/>
          </a:xfrm>
        </p:spPr>
        <p:txBody>
          <a:bodyPr/>
          <a:lstStyle/>
          <a:p>
            <a:pPr algn="ctr"/>
            <a:r>
              <a:rPr lang="en-US" dirty="0"/>
              <a:t>Adapted from Kumar. Mayo Clinic. 2021.</a:t>
            </a:r>
          </a:p>
        </p:txBody>
      </p:sp>
      <p:sp>
        <p:nvSpPr>
          <p:cNvPr id="26" name="Right Arrow 25">
            <a:extLst>
              <a:ext uri="{FF2B5EF4-FFF2-40B4-BE49-F238E27FC236}">
                <a16:creationId xmlns:a16="http://schemas.microsoft.com/office/drawing/2014/main" id="{A8FCDD8B-5C93-FB46-8CE3-19525AE43708}"/>
              </a:ext>
            </a:extLst>
          </p:cNvPr>
          <p:cNvSpPr/>
          <p:nvPr/>
        </p:nvSpPr>
        <p:spPr>
          <a:xfrm>
            <a:off x="7159264" y="2083804"/>
            <a:ext cx="215155" cy="1433319"/>
          </a:xfrm>
          <a:prstGeom prst="rightArrow">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Poppins"/>
              <a:ea typeface="+mn-ea"/>
              <a:cs typeface="+mn-cs"/>
            </a:endParaRPr>
          </a:p>
        </p:txBody>
      </p:sp>
      <p:sp>
        <p:nvSpPr>
          <p:cNvPr id="11" name="Rounded Rectangle 10"/>
          <p:cNvSpPr/>
          <p:nvPr/>
        </p:nvSpPr>
        <p:spPr>
          <a:xfrm>
            <a:off x="2530580" y="1609114"/>
            <a:ext cx="1177898" cy="1091098"/>
          </a:xfrm>
          <a:prstGeom prst="round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9F3D9"/>
                </a:solidFill>
                <a:effectLst/>
                <a:uLnTx/>
                <a:uFillTx/>
                <a:latin typeface="Poppins"/>
                <a:ea typeface="+mn-ea"/>
                <a:cs typeface="+mn-cs"/>
              </a:rPr>
              <a:t>Induction</a:t>
            </a:r>
          </a:p>
        </p:txBody>
      </p:sp>
      <p:sp>
        <p:nvSpPr>
          <p:cNvPr id="13" name="Rounded Rectangle 12"/>
          <p:cNvSpPr/>
          <p:nvPr/>
        </p:nvSpPr>
        <p:spPr>
          <a:xfrm>
            <a:off x="2530584" y="2844618"/>
            <a:ext cx="4466875" cy="1163304"/>
          </a:xfrm>
          <a:prstGeom prst="round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9F3D9"/>
                </a:solidFill>
                <a:effectLst/>
                <a:uLnTx/>
                <a:uFillTx/>
                <a:latin typeface="Poppins"/>
                <a:ea typeface="+mn-ea"/>
                <a:cs typeface="+mn-cs"/>
              </a:rPr>
              <a:t>Induction followed by continuous therapy</a:t>
            </a:r>
          </a:p>
        </p:txBody>
      </p:sp>
      <p:sp>
        <p:nvSpPr>
          <p:cNvPr id="14" name="Rounded Rectangle 13"/>
          <p:cNvSpPr/>
          <p:nvPr/>
        </p:nvSpPr>
        <p:spPr>
          <a:xfrm>
            <a:off x="3938613" y="1609114"/>
            <a:ext cx="1459971" cy="1091098"/>
          </a:xfrm>
          <a:prstGeom prst="round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9F3D9"/>
                </a:solidFill>
                <a:effectLst/>
                <a:uLnTx/>
                <a:uFillTx/>
                <a:latin typeface="Poppins"/>
                <a:ea typeface="+mn-ea"/>
                <a:cs typeface="+mn-cs"/>
              </a:rPr>
              <a:t>Consolidation</a:t>
            </a:r>
          </a:p>
        </p:txBody>
      </p:sp>
      <p:sp>
        <p:nvSpPr>
          <p:cNvPr id="15" name="Rounded Rectangle 14"/>
          <p:cNvSpPr/>
          <p:nvPr/>
        </p:nvSpPr>
        <p:spPr>
          <a:xfrm>
            <a:off x="5583430" y="1593012"/>
            <a:ext cx="1362884" cy="1091098"/>
          </a:xfrm>
          <a:prstGeom prst="round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9F3D9"/>
                </a:solidFill>
                <a:effectLst/>
                <a:uLnTx/>
                <a:uFillTx/>
                <a:latin typeface="Poppins"/>
                <a:ea typeface="+mn-ea"/>
                <a:cs typeface="+mn-cs"/>
              </a:rPr>
              <a:t>Maintenance</a:t>
            </a:r>
          </a:p>
        </p:txBody>
      </p:sp>
      <p:sp>
        <p:nvSpPr>
          <p:cNvPr id="2" name="TextBox 1"/>
          <p:cNvSpPr txBox="1"/>
          <p:nvPr/>
        </p:nvSpPr>
        <p:spPr>
          <a:xfrm rot="16200000">
            <a:off x="1844295" y="1901732"/>
            <a:ext cx="890111" cy="481927"/>
          </a:xfrm>
          <a:prstGeom prst="rect">
            <a:avLst/>
          </a:prstGeom>
          <a:noFill/>
          <a:effectLst/>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Poppins"/>
                <a:ea typeface="+mn-ea"/>
                <a:cs typeface="Arial" panose="020B0604020202020204" pitchFamily="34" charset="0"/>
              </a:rPr>
              <a:t>SCT </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Poppins"/>
                <a:ea typeface="+mn-ea"/>
                <a:cs typeface="Arial" panose="020B0604020202020204" pitchFamily="34" charset="0"/>
              </a:rPr>
              <a:t>Eligible</a:t>
            </a:r>
          </a:p>
        </p:txBody>
      </p:sp>
      <p:sp>
        <p:nvSpPr>
          <p:cNvPr id="21" name="TextBox 20"/>
          <p:cNvSpPr txBox="1"/>
          <p:nvPr/>
        </p:nvSpPr>
        <p:spPr>
          <a:xfrm rot="16200000">
            <a:off x="1772220" y="3156244"/>
            <a:ext cx="1034257" cy="481927"/>
          </a:xfrm>
          <a:prstGeom prst="rect">
            <a:avLst/>
          </a:prstGeom>
          <a:noFill/>
          <a:effectLst/>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Poppins"/>
                <a:ea typeface="+mn-ea"/>
                <a:cs typeface="Arial" panose="020B0604020202020204" pitchFamily="34" charset="0"/>
              </a:rPr>
              <a:t>SCT </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Poppins"/>
                <a:ea typeface="+mn-ea"/>
                <a:cs typeface="Arial" panose="020B0604020202020204" pitchFamily="34" charset="0"/>
              </a:rPr>
              <a:t>Ineligible</a:t>
            </a:r>
          </a:p>
        </p:txBody>
      </p:sp>
      <p:sp>
        <p:nvSpPr>
          <p:cNvPr id="22" name="Rounded Rectangle 21"/>
          <p:cNvSpPr/>
          <p:nvPr/>
        </p:nvSpPr>
        <p:spPr>
          <a:xfrm rot="16200000">
            <a:off x="-494109" y="2463859"/>
            <a:ext cx="2414910" cy="673209"/>
          </a:xfrm>
          <a:prstGeom prst="round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9F3D9"/>
                </a:solidFill>
                <a:effectLst/>
                <a:uLnTx/>
                <a:uFillTx/>
                <a:latin typeface="Poppins"/>
                <a:ea typeface="+mn-ea"/>
                <a:cs typeface="+mn-cs"/>
              </a:rPr>
              <a:t>Diagnosis and Risk Stratification</a:t>
            </a:r>
          </a:p>
        </p:txBody>
      </p:sp>
      <p:sp>
        <p:nvSpPr>
          <p:cNvPr id="5" name="Right Arrow 4"/>
          <p:cNvSpPr/>
          <p:nvPr/>
        </p:nvSpPr>
        <p:spPr>
          <a:xfrm>
            <a:off x="3753768" y="1957274"/>
            <a:ext cx="115973" cy="468436"/>
          </a:xfrm>
          <a:prstGeom prst="rightArrow">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Poppins"/>
              <a:ea typeface="+mn-ea"/>
              <a:cs typeface="+mn-cs"/>
            </a:endParaRPr>
          </a:p>
        </p:txBody>
      </p:sp>
      <p:sp>
        <p:nvSpPr>
          <p:cNvPr id="23" name="Right Arrow 22"/>
          <p:cNvSpPr/>
          <p:nvPr/>
        </p:nvSpPr>
        <p:spPr>
          <a:xfrm>
            <a:off x="5440024" y="1926847"/>
            <a:ext cx="115973" cy="468436"/>
          </a:xfrm>
          <a:prstGeom prst="rightArrow">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Poppins"/>
              <a:ea typeface="+mn-ea"/>
              <a:cs typeface="+mn-cs"/>
            </a:endParaRPr>
          </a:p>
        </p:txBody>
      </p:sp>
      <p:sp>
        <p:nvSpPr>
          <p:cNvPr id="25" name="Rounded Rectangle 24">
            <a:extLst>
              <a:ext uri="{FF2B5EF4-FFF2-40B4-BE49-F238E27FC236}">
                <a16:creationId xmlns:a16="http://schemas.microsoft.com/office/drawing/2014/main" id="{9A2AEF90-9580-7C4F-B636-3635B4BF7C01}"/>
              </a:ext>
            </a:extLst>
          </p:cNvPr>
          <p:cNvSpPr/>
          <p:nvPr/>
        </p:nvSpPr>
        <p:spPr>
          <a:xfrm>
            <a:off x="7446002" y="1593011"/>
            <a:ext cx="481529" cy="2164852"/>
          </a:xfrm>
          <a:prstGeom prst="roundRect">
            <a:avLst/>
          </a:prstGeom>
          <a:solidFill>
            <a:schemeClr val="accent5">
              <a:lumMod val="20000"/>
              <a:lumOff val="8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61616"/>
                </a:solidFill>
                <a:effectLst/>
                <a:uLnTx/>
                <a:uFillTx/>
                <a:latin typeface="Poppins"/>
                <a:ea typeface="+mn-ea"/>
                <a:cs typeface="+mn-cs"/>
              </a:rPr>
              <a:t>Relapse 1</a:t>
            </a:r>
          </a:p>
        </p:txBody>
      </p:sp>
      <p:sp>
        <p:nvSpPr>
          <p:cNvPr id="34" name="Rounded Rectangle 33">
            <a:extLst>
              <a:ext uri="{FF2B5EF4-FFF2-40B4-BE49-F238E27FC236}">
                <a16:creationId xmlns:a16="http://schemas.microsoft.com/office/drawing/2014/main" id="{27DA99B4-E5D7-1C4F-9FA0-445E8CFCF0A2}"/>
              </a:ext>
            </a:extLst>
          </p:cNvPr>
          <p:cNvSpPr/>
          <p:nvPr/>
        </p:nvSpPr>
        <p:spPr>
          <a:xfrm>
            <a:off x="8408669" y="1625151"/>
            <a:ext cx="481529" cy="2164850"/>
          </a:xfrm>
          <a:prstGeom prst="roundRect">
            <a:avLst/>
          </a:prstGeom>
          <a:solidFill>
            <a:schemeClr val="accent5">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61616"/>
                </a:solidFill>
                <a:effectLst/>
                <a:uLnTx/>
                <a:uFillTx/>
                <a:latin typeface="Poppins"/>
                <a:ea typeface="+mn-ea"/>
                <a:cs typeface="+mn-cs"/>
              </a:rPr>
              <a:t>Relapse 2</a:t>
            </a:r>
          </a:p>
        </p:txBody>
      </p:sp>
      <p:sp>
        <p:nvSpPr>
          <p:cNvPr id="35" name="Rounded Rectangle 34">
            <a:extLst>
              <a:ext uri="{FF2B5EF4-FFF2-40B4-BE49-F238E27FC236}">
                <a16:creationId xmlns:a16="http://schemas.microsoft.com/office/drawing/2014/main" id="{E5C00483-C888-D245-B222-C064113F6EDC}"/>
              </a:ext>
            </a:extLst>
          </p:cNvPr>
          <p:cNvSpPr/>
          <p:nvPr/>
        </p:nvSpPr>
        <p:spPr>
          <a:xfrm>
            <a:off x="9389887" y="1593008"/>
            <a:ext cx="481529" cy="2164850"/>
          </a:xfrm>
          <a:prstGeom prst="roundRect">
            <a:avLst/>
          </a:prstGeom>
          <a:solidFill>
            <a:schemeClr val="accent5">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Poppins"/>
                <a:ea typeface="+mn-ea"/>
                <a:cs typeface="+mn-cs"/>
              </a:rPr>
              <a:t>Relapse 3</a:t>
            </a:r>
          </a:p>
        </p:txBody>
      </p:sp>
      <p:sp>
        <p:nvSpPr>
          <p:cNvPr id="36" name="Rounded Rectangle 35">
            <a:extLst>
              <a:ext uri="{FF2B5EF4-FFF2-40B4-BE49-F238E27FC236}">
                <a16:creationId xmlns:a16="http://schemas.microsoft.com/office/drawing/2014/main" id="{B6122D98-B2F0-4341-BB9A-4252A9397D75}"/>
              </a:ext>
            </a:extLst>
          </p:cNvPr>
          <p:cNvSpPr/>
          <p:nvPr/>
        </p:nvSpPr>
        <p:spPr>
          <a:xfrm>
            <a:off x="10340774" y="1593008"/>
            <a:ext cx="469250" cy="2164850"/>
          </a:xfrm>
          <a:prstGeom prst="round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Poppins"/>
                <a:ea typeface="+mn-ea"/>
                <a:cs typeface="+mn-cs"/>
              </a:rPr>
              <a:t>Relapse 4</a:t>
            </a:r>
          </a:p>
        </p:txBody>
      </p:sp>
      <p:sp>
        <p:nvSpPr>
          <p:cNvPr id="37" name="Rounded Rectangle 36">
            <a:extLst>
              <a:ext uri="{FF2B5EF4-FFF2-40B4-BE49-F238E27FC236}">
                <a16:creationId xmlns:a16="http://schemas.microsoft.com/office/drawing/2014/main" id="{EE889654-36ED-1E48-89FD-F8BE84505A41}"/>
              </a:ext>
            </a:extLst>
          </p:cNvPr>
          <p:cNvSpPr/>
          <p:nvPr/>
        </p:nvSpPr>
        <p:spPr>
          <a:xfrm>
            <a:off x="11151847" y="1593008"/>
            <a:ext cx="691836" cy="2164855"/>
          </a:xfrm>
          <a:prstGeom prst="roundRect">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Poppins"/>
                <a:ea typeface="+mn-ea"/>
                <a:cs typeface="+mn-cs"/>
              </a:rPr>
              <a:t>Refractory Disease</a:t>
            </a:r>
          </a:p>
        </p:txBody>
      </p:sp>
      <p:sp>
        <p:nvSpPr>
          <p:cNvPr id="39" name="Rounded Rectangle 38">
            <a:extLst>
              <a:ext uri="{FF2B5EF4-FFF2-40B4-BE49-F238E27FC236}">
                <a16:creationId xmlns:a16="http://schemas.microsoft.com/office/drawing/2014/main" id="{E4678E0A-A298-124F-B365-9808EACC5F0D}"/>
              </a:ext>
            </a:extLst>
          </p:cNvPr>
          <p:cNvSpPr/>
          <p:nvPr/>
        </p:nvSpPr>
        <p:spPr>
          <a:xfrm rot="16200000">
            <a:off x="314886" y="2474607"/>
            <a:ext cx="2398804" cy="667817"/>
          </a:xfrm>
          <a:prstGeom prst="round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9F3D9"/>
                </a:solidFill>
                <a:effectLst/>
                <a:uLnTx/>
                <a:uFillTx/>
                <a:latin typeface="Poppins"/>
                <a:ea typeface="+mn-ea"/>
                <a:cs typeface="+mn-cs"/>
              </a:rPr>
              <a:t>High-Risk SMM</a:t>
            </a:r>
          </a:p>
        </p:txBody>
      </p:sp>
      <p:sp>
        <p:nvSpPr>
          <p:cNvPr id="9" name="Rounded Rectangle 8">
            <a:extLst>
              <a:ext uri="{FF2B5EF4-FFF2-40B4-BE49-F238E27FC236}">
                <a16:creationId xmlns:a16="http://schemas.microsoft.com/office/drawing/2014/main" id="{94092FC6-931E-DE26-3F27-AACA2B5D6D8C}"/>
              </a:ext>
            </a:extLst>
          </p:cNvPr>
          <p:cNvSpPr/>
          <p:nvPr/>
        </p:nvSpPr>
        <p:spPr>
          <a:xfrm>
            <a:off x="1978624" y="1341440"/>
            <a:ext cx="5111768" cy="2965865"/>
          </a:xfrm>
          <a:prstGeom prst="roundRect">
            <a:avLst>
              <a:gd name="adj" fmla="val 8554"/>
            </a:avLst>
          </a:prstGeom>
          <a:noFill/>
          <a:ln w="38100">
            <a:solidFill>
              <a:srgbClr val="FF0000"/>
            </a:solidFill>
            <a:prstDash val="sysDash"/>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Poppins"/>
              <a:ea typeface="+mn-ea"/>
              <a:cs typeface="+mn-cs"/>
            </a:endParaRPr>
          </a:p>
        </p:txBody>
      </p:sp>
      <p:sp>
        <p:nvSpPr>
          <p:cNvPr id="3" name="TextBox 2"/>
          <p:cNvSpPr txBox="1"/>
          <p:nvPr/>
        </p:nvSpPr>
        <p:spPr>
          <a:xfrm>
            <a:off x="231078" y="5264992"/>
            <a:ext cx="94929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Poppins"/>
                <a:ea typeface="+mn-ea"/>
                <a:cs typeface="Arial" panose="020B0604020202020204" pitchFamily="34" charset="0"/>
              </a:rPr>
              <a:t>Tumor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Poppins"/>
                <a:ea typeface="+mn-ea"/>
                <a:cs typeface="Arial" panose="020B0604020202020204" pitchFamily="34" charset="0"/>
              </a:rPr>
              <a:t>Burden</a:t>
            </a:r>
          </a:p>
        </p:txBody>
      </p:sp>
    </p:spTree>
    <p:extLst>
      <p:ext uri="{BB962C8B-B14F-4D97-AF65-F5344CB8AC3E}">
        <p14:creationId xmlns:p14="http://schemas.microsoft.com/office/powerpoint/2010/main" val="26107045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id="{386B893B-1175-F121-41F8-5943891F524D}"/>
              </a:ext>
            </a:extLst>
          </p:cNvPr>
          <p:cNvSpPr/>
          <p:nvPr/>
        </p:nvSpPr>
        <p:spPr bwMode="auto">
          <a:xfrm>
            <a:off x="8019031" y="3855999"/>
            <a:ext cx="2976736" cy="2148560"/>
          </a:xfrm>
          <a:prstGeom prst="roundRect">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937B142A-E6B9-85BA-6DFE-B71B0CB8F1D5}"/>
              </a:ext>
            </a:extLst>
          </p:cNvPr>
          <p:cNvSpPr>
            <a:spLocks noGrp="1"/>
          </p:cNvSpPr>
          <p:nvPr>
            <p:ph type="title"/>
          </p:nvPr>
        </p:nvSpPr>
        <p:spPr>
          <a:xfrm>
            <a:off x="231078" y="531006"/>
            <a:ext cx="11740260" cy="502445"/>
          </a:xfrm>
        </p:spPr>
        <p:txBody>
          <a:bodyPr/>
          <a:lstStyle/>
          <a:p>
            <a:r>
              <a:rPr lang="en-US" dirty="0"/>
              <a:t>2024 IMS/IMWG Consensus on Defining High-Risk Myeloma</a:t>
            </a:r>
          </a:p>
        </p:txBody>
      </p:sp>
      <p:sp>
        <p:nvSpPr>
          <p:cNvPr id="5" name="Content Placeholder 4">
            <a:extLst>
              <a:ext uri="{FF2B5EF4-FFF2-40B4-BE49-F238E27FC236}">
                <a16:creationId xmlns:a16="http://schemas.microsoft.com/office/drawing/2014/main" id="{DF340458-E2A1-6972-3CD5-0A967929359E}"/>
              </a:ext>
            </a:extLst>
          </p:cNvPr>
          <p:cNvSpPr>
            <a:spLocks noGrp="1"/>
          </p:cNvSpPr>
          <p:nvPr>
            <p:ph sz="quarter" idx="10"/>
          </p:nvPr>
        </p:nvSpPr>
        <p:spPr>
          <a:xfrm>
            <a:off x="3009900" y="6302375"/>
            <a:ext cx="6515100" cy="327025"/>
          </a:xfrm>
        </p:spPr>
        <p:txBody>
          <a:bodyPr/>
          <a:lstStyle/>
          <a:p>
            <a:pPr algn="ctr"/>
            <a:r>
              <a:rPr lang="en-US" dirty="0"/>
              <a:t>Avet-Loiseau. JCO. 2025;43:2739.</a:t>
            </a:r>
          </a:p>
        </p:txBody>
      </p:sp>
      <p:sp>
        <p:nvSpPr>
          <p:cNvPr id="6" name="Rectangle: Rounded Corners 5">
            <a:extLst>
              <a:ext uri="{FF2B5EF4-FFF2-40B4-BE49-F238E27FC236}">
                <a16:creationId xmlns:a16="http://schemas.microsoft.com/office/drawing/2014/main" id="{2900B5EF-C731-4388-040C-B1DD633B8E23}"/>
              </a:ext>
            </a:extLst>
          </p:cNvPr>
          <p:cNvSpPr/>
          <p:nvPr/>
        </p:nvSpPr>
        <p:spPr bwMode="auto">
          <a:xfrm>
            <a:off x="1209932" y="1602059"/>
            <a:ext cx="2976736" cy="1931601"/>
          </a:xfrm>
          <a:prstGeom prst="round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C29C62C8-AF1F-646C-563C-99F379E84FB6}"/>
              </a:ext>
            </a:extLst>
          </p:cNvPr>
          <p:cNvSpPr txBox="1"/>
          <p:nvPr/>
        </p:nvSpPr>
        <p:spPr bwMode="auto">
          <a:xfrm>
            <a:off x="1477528" y="2029250"/>
            <a:ext cx="244154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4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del(17p)</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0"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In &gt;20% of sorted plasma cells</a:t>
            </a:r>
          </a:p>
        </p:txBody>
      </p:sp>
      <p:sp>
        <p:nvSpPr>
          <p:cNvPr id="8" name="Rectangle: Rounded Corners 7">
            <a:extLst>
              <a:ext uri="{FF2B5EF4-FFF2-40B4-BE49-F238E27FC236}">
                <a16:creationId xmlns:a16="http://schemas.microsoft.com/office/drawing/2014/main" id="{1BDF2540-E5A4-9530-CF74-35338962CB90}"/>
              </a:ext>
            </a:extLst>
          </p:cNvPr>
          <p:cNvSpPr/>
          <p:nvPr/>
        </p:nvSpPr>
        <p:spPr bwMode="auto">
          <a:xfrm>
            <a:off x="4615892" y="1602059"/>
            <a:ext cx="2976736" cy="1931601"/>
          </a:xfrm>
          <a:prstGeom prst="round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F2533913-1002-C00F-AA2B-A44F0410CCD6}"/>
              </a:ext>
            </a:extLst>
          </p:cNvPr>
          <p:cNvSpPr txBox="1"/>
          <p:nvPr/>
        </p:nvSpPr>
        <p:spPr bwMode="auto">
          <a:xfrm>
            <a:off x="4841068" y="2029250"/>
            <a:ext cx="252638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400" b="1" i="1"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TP53</a:t>
            </a:r>
            <a:r>
              <a:rPr kumimoji="0" lang="en-US" sz="24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 mutation</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0"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(no threshold VAF)</a:t>
            </a:r>
          </a:p>
        </p:txBody>
      </p:sp>
      <p:sp>
        <p:nvSpPr>
          <p:cNvPr id="10" name="Rectangle: Rounded Corners 9">
            <a:extLst>
              <a:ext uri="{FF2B5EF4-FFF2-40B4-BE49-F238E27FC236}">
                <a16:creationId xmlns:a16="http://schemas.microsoft.com/office/drawing/2014/main" id="{B0B5C4D1-F758-B0FB-AC5E-9AA6A4AAC26C}"/>
              </a:ext>
            </a:extLst>
          </p:cNvPr>
          <p:cNvSpPr/>
          <p:nvPr/>
        </p:nvSpPr>
        <p:spPr bwMode="auto">
          <a:xfrm>
            <a:off x="8019031" y="1602059"/>
            <a:ext cx="2976736" cy="1931601"/>
          </a:xfrm>
          <a:prstGeom prst="round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959E6CD1-E003-019C-A0CE-0B88F32B30D3}"/>
              </a:ext>
            </a:extLst>
          </p:cNvPr>
          <p:cNvSpPr txBox="1"/>
          <p:nvPr/>
        </p:nvSpPr>
        <p:spPr bwMode="auto">
          <a:xfrm>
            <a:off x="8248012" y="1906140"/>
            <a:ext cx="2531676"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Monoallelic del(1p32) with 1q+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0"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or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Biallelic del(1p32)</a:t>
            </a:r>
            <a:endParaRPr kumimoji="0" lang="en-US" sz="2000" b="0" i="0" u="none" strike="noStrike" kern="1200" cap="none" spc="0" normalizeH="0" baseline="0" noProof="0" dirty="0">
              <a:ln>
                <a:noFill/>
              </a:ln>
              <a:solidFill>
                <a:srgbClr val="F9F3D9"/>
              </a:solidFill>
              <a:effectLst/>
              <a:uLnTx/>
              <a:uFillTx/>
              <a:latin typeface="Poppins"/>
              <a:ea typeface="+mn-ea"/>
              <a:cs typeface="Arial" panose="020B0604020202020204" pitchFamily="34" charset="0"/>
            </a:endParaRPr>
          </a:p>
        </p:txBody>
      </p:sp>
      <p:sp>
        <p:nvSpPr>
          <p:cNvPr id="12" name="Rectangle: Rounded Corners 11">
            <a:extLst>
              <a:ext uri="{FF2B5EF4-FFF2-40B4-BE49-F238E27FC236}">
                <a16:creationId xmlns:a16="http://schemas.microsoft.com/office/drawing/2014/main" id="{25B614DA-D692-22B1-6BBC-B115D3E1AFA7}"/>
              </a:ext>
            </a:extLst>
          </p:cNvPr>
          <p:cNvSpPr/>
          <p:nvPr/>
        </p:nvSpPr>
        <p:spPr bwMode="auto">
          <a:xfrm>
            <a:off x="1209931" y="3855999"/>
            <a:ext cx="6382697" cy="2148560"/>
          </a:xfrm>
          <a:prstGeom prst="round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3" name="TextBox 12">
            <a:extLst>
              <a:ext uri="{FF2B5EF4-FFF2-40B4-BE49-F238E27FC236}">
                <a16:creationId xmlns:a16="http://schemas.microsoft.com/office/drawing/2014/main" id="{225353F4-789D-21DE-7A79-A68C38F97C47}"/>
              </a:ext>
            </a:extLst>
          </p:cNvPr>
          <p:cNvSpPr txBox="1"/>
          <p:nvPr/>
        </p:nvSpPr>
        <p:spPr bwMode="auto">
          <a:xfrm>
            <a:off x="1450931" y="4330115"/>
            <a:ext cx="264209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4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IgH Translocations:</a:t>
            </a:r>
          </a:p>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US" sz="24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endParaRPr>
          </a:p>
        </p:txBody>
      </p:sp>
      <p:sp>
        <p:nvSpPr>
          <p:cNvPr id="14" name="TextBox 13">
            <a:extLst>
              <a:ext uri="{FF2B5EF4-FFF2-40B4-BE49-F238E27FC236}">
                <a16:creationId xmlns:a16="http://schemas.microsoft.com/office/drawing/2014/main" id="{A9421D33-6C36-4E3D-0FAD-CF76D49427D7}"/>
              </a:ext>
            </a:extLst>
          </p:cNvPr>
          <p:cNvSpPr txBox="1"/>
          <p:nvPr/>
        </p:nvSpPr>
        <p:spPr bwMode="auto">
          <a:xfrm>
            <a:off x="4123510" y="3960783"/>
            <a:ext cx="3204754" cy="1938992"/>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ts val="600"/>
              </a:spcBef>
              <a:spcAft>
                <a:spcPct val="0"/>
              </a:spcAft>
              <a:buClrTx/>
              <a:buSzTx/>
              <a:buFontTx/>
              <a:buNone/>
              <a:tabLst/>
              <a:defRPr/>
            </a:pPr>
            <a:r>
              <a:rPr kumimoji="0" lang="en-US" sz="20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t(4;14)</a:t>
            </a:r>
            <a:r>
              <a:rPr kumimoji="0" lang="en-US" sz="2000" b="0"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a:t>
            </a:r>
            <a:r>
              <a:rPr kumimoji="0" lang="en-US" sz="20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 t(14;16)</a:t>
            </a:r>
            <a:r>
              <a:rPr kumimoji="0" lang="en-US" sz="2000" b="0"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a:t>
            </a:r>
            <a:r>
              <a:rPr kumimoji="0" lang="en-US" sz="20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 </a:t>
            </a:r>
          </a:p>
          <a:p>
            <a:pPr marL="0" marR="0" lvl="0" indent="0" algn="ctr" defTabSz="914400" rtl="0" eaLnBrk="0" fontAlgn="base" latinLnBrk="0" hangingPunct="0">
              <a:lnSpc>
                <a:spcPct val="100000"/>
              </a:lnSpc>
              <a:spcBef>
                <a:spcPts val="600"/>
              </a:spcBef>
              <a:spcAft>
                <a:spcPct val="0"/>
              </a:spcAft>
              <a:buClrTx/>
              <a:buSzTx/>
              <a:buFontTx/>
              <a:buNone/>
              <a:tabLst/>
              <a:defRPr/>
            </a:pPr>
            <a:r>
              <a:rPr kumimoji="0" lang="en-US" sz="2000" b="0"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or</a:t>
            </a:r>
            <a:r>
              <a:rPr kumimoji="0" lang="en-US" sz="20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 </a:t>
            </a:r>
          </a:p>
          <a:p>
            <a:pPr marL="0" marR="0" lvl="0" indent="0" algn="ctr" defTabSz="914400" rtl="0" eaLnBrk="0" fontAlgn="base" latinLnBrk="0" hangingPunct="0">
              <a:lnSpc>
                <a:spcPct val="100000"/>
              </a:lnSpc>
              <a:spcBef>
                <a:spcPts val="600"/>
              </a:spcBef>
              <a:spcAft>
                <a:spcPct val="0"/>
              </a:spcAft>
              <a:buClrTx/>
              <a:buSzTx/>
              <a:buFontTx/>
              <a:buNone/>
              <a:tabLst/>
              <a:defRPr/>
            </a:pPr>
            <a:r>
              <a:rPr kumimoji="0" lang="en-US" sz="20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t(14;20) </a:t>
            </a:r>
            <a:r>
              <a:rPr kumimoji="0" lang="en-US" sz="2000" b="0"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with</a:t>
            </a:r>
            <a:r>
              <a:rPr kumimoji="0" lang="en-US" sz="20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 1q+ </a:t>
            </a:r>
          </a:p>
          <a:p>
            <a:pPr marL="0" marR="0" lvl="0" indent="0" algn="ctr" defTabSz="914400" rtl="0" eaLnBrk="0" fontAlgn="base" latinLnBrk="0" hangingPunct="0">
              <a:lnSpc>
                <a:spcPct val="100000"/>
              </a:lnSpc>
              <a:spcBef>
                <a:spcPts val="600"/>
              </a:spcBef>
              <a:spcAft>
                <a:spcPct val="0"/>
              </a:spcAft>
              <a:buClrTx/>
              <a:buSzTx/>
              <a:buFontTx/>
              <a:buNone/>
              <a:tabLst/>
              <a:defRPr/>
            </a:pPr>
            <a:r>
              <a:rPr kumimoji="0" lang="en-US" sz="2000" b="0"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and/or </a:t>
            </a:r>
          </a:p>
          <a:p>
            <a:pPr marL="0" marR="0" lvl="0" indent="0" algn="ctr" defTabSz="914400" rtl="0" eaLnBrk="0" fontAlgn="base" latinLnBrk="0" hangingPunct="0">
              <a:lnSpc>
                <a:spcPct val="100000"/>
              </a:lnSpc>
              <a:spcBef>
                <a:spcPts val="600"/>
              </a:spcBef>
              <a:spcAft>
                <a:spcPct val="0"/>
              </a:spcAft>
              <a:buClrTx/>
              <a:buSzTx/>
              <a:buFontTx/>
              <a:buNone/>
              <a:tabLst/>
              <a:defRPr/>
            </a:pPr>
            <a:r>
              <a:rPr kumimoji="0" lang="en-US" sz="20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del(1p32)</a:t>
            </a:r>
            <a:endParaRPr kumimoji="0" lang="en-US" sz="2000" b="0" i="0" u="none" strike="noStrike" kern="1200" cap="none" spc="0" normalizeH="0" baseline="0" noProof="0" dirty="0">
              <a:ln>
                <a:noFill/>
              </a:ln>
              <a:solidFill>
                <a:srgbClr val="F9F3D9"/>
              </a:solidFill>
              <a:effectLst/>
              <a:uLnTx/>
              <a:uFillTx/>
              <a:latin typeface="Poppins"/>
              <a:ea typeface="+mn-ea"/>
              <a:cs typeface="Arial" panose="020B0604020202020204" pitchFamily="34" charset="0"/>
            </a:endParaRPr>
          </a:p>
        </p:txBody>
      </p:sp>
      <p:sp>
        <p:nvSpPr>
          <p:cNvPr id="18" name="TextBox 17">
            <a:extLst>
              <a:ext uri="{FF2B5EF4-FFF2-40B4-BE49-F238E27FC236}">
                <a16:creationId xmlns:a16="http://schemas.microsoft.com/office/drawing/2014/main" id="{AA808637-73D9-E69A-4B73-B6CB82CFC063}"/>
              </a:ext>
            </a:extLst>
          </p:cNvPr>
          <p:cNvSpPr txBox="1"/>
          <p:nvPr/>
        </p:nvSpPr>
        <p:spPr bwMode="auto">
          <a:xfrm>
            <a:off x="8159676" y="4391670"/>
            <a:ext cx="2708349"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l-GR" sz="2400" b="1" i="0" u="none" strike="noStrike" kern="1200" cap="none" spc="0" normalizeH="0" baseline="0" noProof="0">
                <a:ln>
                  <a:noFill/>
                </a:ln>
                <a:solidFill>
                  <a:srgbClr val="F9F3D9"/>
                </a:solidFill>
                <a:effectLst/>
                <a:uLnTx/>
                <a:uFillTx/>
                <a:ea typeface="+mn-ea"/>
                <a:cs typeface="Arial" panose="020B0604020202020204" pitchFamily="34" charset="0"/>
              </a:rPr>
              <a:t>β</a:t>
            </a:r>
            <a:r>
              <a:rPr kumimoji="0" lang="en-US" sz="2400" b="1" i="0" u="none" strike="noStrike" kern="1200" cap="none" spc="0" normalizeH="0" baseline="-25000" noProof="0" dirty="0">
                <a:ln>
                  <a:noFill/>
                </a:ln>
                <a:solidFill>
                  <a:srgbClr val="F9F3D9"/>
                </a:solidFill>
                <a:effectLst/>
                <a:uLnTx/>
                <a:uFillTx/>
                <a:latin typeface="Poppins"/>
                <a:ea typeface="+mn-ea"/>
                <a:cs typeface="Arial" panose="020B0604020202020204" pitchFamily="34" charset="0"/>
              </a:rPr>
              <a:t>2</a:t>
            </a:r>
            <a:r>
              <a:rPr kumimoji="0" lang="en-US" sz="24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M ≥5.5 mg/L</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0"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(if creatinine </a:t>
            </a:r>
            <a:br>
              <a:rPr kumimoji="0" lang="en-US" sz="2000" b="0"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br>
            <a:r>
              <a:rPr kumimoji="0" lang="en-US" sz="2000" b="0"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&lt;1.2 mg/dL)</a:t>
            </a:r>
          </a:p>
        </p:txBody>
      </p:sp>
    </p:spTree>
    <p:extLst>
      <p:ext uri="{BB962C8B-B14F-4D97-AF65-F5344CB8AC3E}">
        <p14:creationId xmlns:p14="http://schemas.microsoft.com/office/powerpoint/2010/main" val="1236543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078" y="531006"/>
            <a:ext cx="11740260" cy="502445"/>
          </a:xfrm>
        </p:spPr>
        <p:txBody>
          <a:bodyPr>
            <a:noAutofit/>
          </a:bodyPr>
          <a:lstStyle/>
          <a:p>
            <a:r>
              <a:rPr lang="en-US" dirty="0"/>
              <a:t>Depth of Response Matters!</a:t>
            </a:r>
          </a:p>
        </p:txBody>
      </p:sp>
      <p:sp>
        <p:nvSpPr>
          <p:cNvPr id="4" name="Content Placeholder 7">
            <a:extLst>
              <a:ext uri="{FF2B5EF4-FFF2-40B4-BE49-F238E27FC236}">
                <a16:creationId xmlns:a16="http://schemas.microsoft.com/office/drawing/2014/main" id="{EFA4B9F2-CEB0-405F-9AF9-91EE065449B3}"/>
              </a:ext>
            </a:extLst>
          </p:cNvPr>
          <p:cNvSpPr>
            <a:spLocks noGrp="1"/>
          </p:cNvSpPr>
          <p:nvPr>
            <p:ph idx="1"/>
          </p:nvPr>
        </p:nvSpPr>
        <p:spPr>
          <a:xfrm>
            <a:off x="7266253" y="1335088"/>
            <a:ext cx="4705085" cy="4754562"/>
          </a:xfrm>
        </p:spPr>
        <p:txBody>
          <a:bodyPr/>
          <a:lstStyle/>
          <a:p>
            <a:r>
              <a:rPr lang="en-US" dirty="0"/>
              <a:t>Rapidly control myeloma </a:t>
            </a:r>
          </a:p>
          <a:p>
            <a:r>
              <a:rPr lang="en-US" dirty="0"/>
              <a:t>Reverse disease-related complications </a:t>
            </a:r>
          </a:p>
          <a:p>
            <a:r>
              <a:rPr lang="en-US" dirty="0"/>
              <a:t>Obtain the deepest possible </a:t>
            </a:r>
            <a:r>
              <a:rPr lang="en-US"/>
              <a:t>response (= </a:t>
            </a:r>
            <a:r>
              <a:rPr lang="en-US" dirty="0"/>
              <a:t>longest duration)</a:t>
            </a:r>
          </a:p>
          <a:p>
            <a:r>
              <a:rPr lang="en-US" dirty="0"/>
              <a:t>Achieve this with minimum short-term and long-term toxicity</a:t>
            </a:r>
          </a:p>
          <a:p>
            <a:r>
              <a:rPr lang="en-US" dirty="0"/>
              <a:t>Allow collection of stem cells for transplant, if desired3</a:t>
            </a:r>
          </a:p>
        </p:txBody>
      </p:sp>
      <p:sp>
        <p:nvSpPr>
          <p:cNvPr id="60" name="Content Placeholder 59">
            <a:extLst>
              <a:ext uri="{FF2B5EF4-FFF2-40B4-BE49-F238E27FC236}">
                <a16:creationId xmlns:a16="http://schemas.microsoft.com/office/drawing/2014/main" id="{5C549BD8-BC8D-144D-0BD6-AE5AD2650F9F}"/>
              </a:ext>
            </a:extLst>
          </p:cNvPr>
          <p:cNvSpPr>
            <a:spLocks noGrp="1"/>
          </p:cNvSpPr>
          <p:nvPr>
            <p:ph sz="quarter" idx="10"/>
          </p:nvPr>
        </p:nvSpPr>
        <p:spPr>
          <a:xfrm>
            <a:off x="3314700" y="6302375"/>
            <a:ext cx="6209788" cy="327025"/>
          </a:xfrm>
        </p:spPr>
        <p:txBody>
          <a:bodyPr/>
          <a:lstStyle/>
          <a:p>
            <a:r>
              <a:rPr lang="en-US" dirty="0"/>
              <a:t>1. Image adapted from Hauwel. Swiss Med Wkly 2014:144:w13907. 2. Biran. Curr Hematol Malig Rep. 2014;9:368. 3. Kumar. Hematology Am Soc Hematol Educ Program. 2024;2024:551.</a:t>
            </a:r>
          </a:p>
        </p:txBody>
      </p:sp>
      <p:sp>
        <p:nvSpPr>
          <p:cNvPr id="6" name="Rectangle 5">
            <a:extLst>
              <a:ext uri="{FF2B5EF4-FFF2-40B4-BE49-F238E27FC236}">
                <a16:creationId xmlns:a16="http://schemas.microsoft.com/office/drawing/2014/main" id="{971C1FEA-C8A6-914A-BDA4-33AD282484C2}"/>
              </a:ext>
            </a:extLst>
          </p:cNvPr>
          <p:cNvSpPr/>
          <p:nvPr/>
        </p:nvSpPr>
        <p:spPr>
          <a:xfrm>
            <a:off x="3881681" y="2948475"/>
            <a:ext cx="231154" cy="300210"/>
          </a:xfrm>
          <a:prstGeom prst="rect">
            <a:avLst/>
          </a:prstGeom>
        </p:spPr>
        <p:txBody>
          <a:bodyPr wrap="none">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351" b="0" i="0" u="none" strike="noStrike" kern="1200" cap="none" spc="0" normalizeH="0" baseline="0" noProof="0" dirty="0">
                <a:ln>
                  <a:noFill/>
                </a:ln>
                <a:solidFill>
                  <a:srgbClr val="000000"/>
                </a:solidFill>
                <a:effectLst/>
                <a:uLnTx/>
                <a:uFillTx/>
                <a:latin typeface="Poppins"/>
                <a:ea typeface="ＭＳ Ｐゴシック"/>
                <a:cs typeface="Arial" panose="020B0604020202020204" pitchFamily="34" charset="0"/>
              </a:rPr>
              <a:t> </a:t>
            </a:r>
          </a:p>
        </p:txBody>
      </p:sp>
      <p:sp>
        <p:nvSpPr>
          <p:cNvPr id="7" name="Rectangle 6">
            <a:extLst>
              <a:ext uri="{FF2B5EF4-FFF2-40B4-BE49-F238E27FC236}">
                <a16:creationId xmlns:a16="http://schemas.microsoft.com/office/drawing/2014/main" id="{1D45C902-D31F-9845-8FE2-CE46A01AB979}"/>
              </a:ext>
            </a:extLst>
          </p:cNvPr>
          <p:cNvSpPr/>
          <p:nvPr/>
        </p:nvSpPr>
        <p:spPr>
          <a:xfrm>
            <a:off x="3879876" y="2948475"/>
            <a:ext cx="231154" cy="300210"/>
          </a:xfrm>
          <a:prstGeom prst="rect">
            <a:avLst/>
          </a:prstGeom>
        </p:spPr>
        <p:txBody>
          <a:bodyPr wrap="none">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351" b="0" i="0" u="none" strike="noStrike" kern="1200" cap="none" spc="0" normalizeH="0" baseline="0" noProof="0" dirty="0">
                <a:ln>
                  <a:noFill/>
                </a:ln>
                <a:solidFill>
                  <a:prstClr val="black"/>
                </a:solidFill>
                <a:effectLst/>
                <a:uLnTx/>
                <a:uFillTx/>
                <a:latin typeface="Poppins"/>
                <a:ea typeface="ＭＳ Ｐゴシック"/>
                <a:cs typeface="Arial" panose="020B0604020202020204" pitchFamily="34" charset="0"/>
              </a:rPr>
              <a:t> </a:t>
            </a:r>
            <a:endParaRPr kumimoji="0" lang="en-US" sz="1351" b="0" i="0" u="none" strike="noStrike" kern="1200" cap="none" spc="0" normalizeH="0" baseline="0" noProof="0" dirty="0">
              <a:ln>
                <a:noFill/>
              </a:ln>
              <a:solidFill>
                <a:srgbClr val="000000"/>
              </a:solidFill>
              <a:effectLst/>
              <a:uLnTx/>
              <a:uFillTx/>
              <a:latin typeface="Poppins"/>
              <a:ea typeface="ＭＳ Ｐゴシック"/>
              <a:cs typeface="Arial" panose="020B0604020202020204" pitchFamily="34" charset="0"/>
            </a:endParaRPr>
          </a:p>
        </p:txBody>
      </p:sp>
      <p:sp>
        <p:nvSpPr>
          <p:cNvPr id="21" name="Line 189">
            <a:extLst>
              <a:ext uri="{FF2B5EF4-FFF2-40B4-BE49-F238E27FC236}">
                <a16:creationId xmlns:a16="http://schemas.microsoft.com/office/drawing/2014/main" id="{BED62985-BAFE-CB4D-930A-754B2A910B64}"/>
              </a:ext>
            </a:extLst>
          </p:cNvPr>
          <p:cNvSpPr>
            <a:spLocks noChangeShapeType="1"/>
          </p:cNvSpPr>
          <p:nvPr/>
        </p:nvSpPr>
        <p:spPr bwMode="auto">
          <a:xfrm>
            <a:off x="841308" y="3841809"/>
            <a:ext cx="6116590" cy="0"/>
          </a:xfrm>
          <a:prstGeom prst="line">
            <a:avLst/>
          </a:prstGeom>
          <a:noFill/>
          <a:ln w="9525" cap="sq">
            <a:solidFill>
              <a:srgbClr val="BFBFBF"/>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GB" sz="1051" b="0" i="0" u="none" strike="noStrike" kern="1200" cap="none" spc="0" normalizeH="0" baseline="0" noProof="0" dirty="0">
              <a:ln>
                <a:noFill/>
              </a:ln>
              <a:solidFill>
                <a:srgbClr val="FF0000"/>
              </a:solidFill>
              <a:effectLst/>
              <a:uLnTx/>
              <a:uFillTx/>
              <a:latin typeface="Poppins"/>
              <a:ea typeface="ＭＳ Ｐゴシック"/>
              <a:cs typeface="Arial" pitchFamily="34" charset="0"/>
            </a:endParaRPr>
          </a:p>
        </p:txBody>
      </p:sp>
      <p:sp>
        <p:nvSpPr>
          <p:cNvPr id="22" name="Line 189">
            <a:extLst>
              <a:ext uri="{FF2B5EF4-FFF2-40B4-BE49-F238E27FC236}">
                <a16:creationId xmlns:a16="http://schemas.microsoft.com/office/drawing/2014/main" id="{7E9AD3D3-06BE-F740-8485-E96A7AEAFCF5}"/>
              </a:ext>
            </a:extLst>
          </p:cNvPr>
          <p:cNvSpPr>
            <a:spLocks noChangeShapeType="1"/>
          </p:cNvSpPr>
          <p:nvPr/>
        </p:nvSpPr>
        <p:spPr bwMode="auto">
          <a:xfrm>
            <a:off x="841308" y="4408652"/>
            <a:ext cx="6116590" cy="0"/>
          </a:xfrm>
          <a:prstGeom prst="line">
            <a:avLst/>
          </a:prstGeom>
          <a:noFill/>
          <a:ln w="9525" cap="sq">
            <a:solidFill>
              <a:srgbClr val="BFBFBF"/>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GB" sz="1051" b="0" i="0" u="none" strike="noStrike" kern="1200" cap="none" spc="0" normalizeH="0" baseline="0" noProof="0" dirty="0">
              <a:ln>
                <a:noFill/>
              </a:ln>
              <a:solidFill>
                <a:srgbClr val="FF0000"/>
              </a:solidFill>
              <a:effectLst/>
              <a:uLnTx/>
              <a:uFillTx/>
              <a:latin typeface="Poppins"/>
              <a:ea typeface="ＭＳ Ｐゴシック"/>
              <a:cs typeface="Arial" pitchFamily="34" charset="0"/>
            </a:endParaRPr>
          </a:p>
        </p:txBody>
      </p:sp>
      <p:sp>
        <p:nvSpPr>
          <p:cNvPr id="23" name="Line 189">
            <a:extLst>
              <a:ext uri="{FF2B5EF4-FFF2-40B4-BE49-F238E27FC236}">
                <a16:creationId xmlns:a16="http://schemas.microsoft.com/office/drawing/2014/main" id="{68543018-70B9-0347-86AB-99505F936C53}"/>
              </a:ext>
            </a:extLst>
          </p:cNvPr>
          <p:cNvSpPr>
            <a:spLocks noChangeShapeType="1"/>
          </p:cNvSpPr>
          <p:nvPr/>
        </p:nvSpPr>
        <p:spPr bwMode="auto">
          <a:xfrm>
            <a:off x="841308" y="3208004"/>
            <a:ext cx="6116590" cy="0"/>
          </a:xfrm>
          <a:prstGeom prst="line">
            <a:avLst/>
          </a:prstGeom>
          <a:noFill/>
          <a:ln w="9525" cap="sq">
            <a:solidFill>
              <a:srgbClr val="BFBFBF"/>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GB" sz="1051" b="0" i="0" u="none" strike="noStrike" kern="1200" cap="none" spc="0" normalizeH="0" baseline="0" noProof="0" dirty="0">
              <a:ln>
                <a:noFill/>
              </a:ln>
              <a:solidFill>
                <a:srgbClr val="FF0000"/>
              </a:solidFill>
              <a:effectLst/>
              <a:uLnTx/>
              <a:uFillTx/>
              <a:latin typeface="Poppins"/>
              <a:ea typeface="ＭＳ Ｐゴシック"/>
              <a:cs typeface="Arial" pitchFamily="34" charset="0"/>
            </a:endParaRPr>
          </a:p>
        </p:txBody>
      </p:sp>
      <p:sp>
        <p:nvSpPr>
          <p:cNvPr id="24" name="Rectangle 23">
            <a:extLst>
              <a:ext uri="{FF2B5EF4-FFF2-40B4-BE49-F238E27FC236}">
                <a16:creationId xmlns:a16="http://schemas.microsoft.com/office/drawing/2014/main" id="{AB74EFAF-6907-6F49-A409-E22B52D6205C}"/>
              </a:ext>
            </a:extLst>
          </p:cNvPr>
          <p:cNvSpPr/>
          <p:nvPr/>
        </p:nvSpPr>
        <p:spPr>
          <a:xfrm>
            <a:off x="763873" y="3216713"/>
            <a:ext cx="125245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BBE0E3">
                    <a:lumMod val="50000"/>
                  </a:srgbClr>
                </a:solidFill>
                <a:effectLst/>
                <a:uLnTx/>
                <a:uFillTx/>
                <a:latin typeface="Poppins"/>
                <a:ea typeface="ＭＳ Ｐゴシック"/>
                <a:cs typeface="+mn-cs"/>
              </a:rPr>
              <a:t>MR → PR →</a:t>
            </a:r>
            <a:br>
              <a:rPr kumimoji="0" lang="en-GB" sz="1200" b="1" i="0" u="none" strike="noStrike" kern="1200" cap="none" spc="0" normalizeH="0" baseline="0" noProof="0" dirty="0">
                <a:ln>
                  <a:noFill/>
                </a:ln>
                <a:solidFill>
                  <a:srgbClr val="BBE0E3">
                    <a:lumMod val="50000"/>
                  </a:srgbClr>
                </a:solidFill>
                <a:effectLst/>
                <a:uLnTx/>
                <a:uFillTx/>
                <a:latin typeface="Poppins"/>
                <a:ea typeface="ＭＳ Ｐゴシック"/>
                <a:cs typeface="+mn-cs"/>
              </a:rPr>
            </a:br>
            <a:r>
              <a:rPr kumimoji="0" lang="en-GB" sz="1200" b="1" i="0" u="none" strike="noStrike" kern="1200" cap="none" spc="0" normalizeH="0" baseline="0" noProof="0" dirty="0">
                <a:ln>
                  <a:noFill/>
                </a:ln>
                <a:solidFill>
                  <a:srgbClr val="BBE0E3">
                    <a:lumMod val="50000"/>
                  </a:srgbClr>
                </a:solidFill>
                <a:effectLst/>
                <a:uLnTx/>
                <a:uFillTx/>
                <a:latin typeface="Poppins"/>
                <a:ea typeface="ＭＳ Ｐゴシック"/>
                <a:cs typeface="+mn-cs"/>
              </a:rPr>
              <a:t>VGPR → CR</a:t>
            </a:r>
            <a:br>
              <a:rPr kumimoji="0" lang="en-GB" sz="1200" b="1" i="0" u="none" strike="noStrike" kern="1200" cap="none" spc="0" normalizeH="0" baseline="0" noProof="0" dirty="0">
                <a:ln>
                  <a:noFill/>
                </a:ln>
                <a:solidFill>
                  <a:srgbClr val="BBE0E3">
                    <a:lumMod val="50000"/>
                  </a:srgbClr>
                </a:solidFill>
                <a:effectLst/>
                <a:uLnTx/>
                <a:uFillTx/>
                <a:latin typeface="Poppins"/>
                <a:ea typeface="ＭＳ Ｐゴシック"/>
                <a:cs typeface="+mn-cs"/>
              </a:rPr>
            </a:br>
            <a:r>
              <a:rPr kumimoji="0" lang="en-GB" sz="1200" b="1" i="0" u="none" strike="noStrike" kern="1200" cap="none" spc="0" normalizeH="0" baseline="0" noProof="0" dirty="0">
                <a:ln>
                  <a:noFill/>
                </a:ln>
                <a:solidFill>
                  <a:srgbClr val="BBE0E3">
                    <a:lumMod val="50000"/>
                  </a:srgbClr>
                </a:solidFill>
                <a:effectLst/>
                <a:uLnTx/>
                <a:uFillTx/>
                <a:latin typeface="Poppins"/>
                <a:ea typeface="ＭＳ Ｐゴシック"/>
                <a:cs typeface="+mn-cs"/>
              </a:rPr>
              <a:t> → sCR</a:t>
            </a:r>
          </a:p>
        </p:txBody>
      </p:sp>
      <p:sp>
        <p:nvSpPr>
          <p:cNvPr id="25" name="TextBox 16">
            <a:extLst>
              <a:ext uri="{FF2B5EF4-FFF2-40B4-BE49-F238E27FC236}">
                <a16:creationId xmlns:a16="http://schemas.microsoft.com/office/drawing/2014/main" id="{88BC6B94-44E8-6A45-8FBF-EEE21EBA0300}"/>
              </a:ext>
            </a:extLst>
          </p:cNvPr>
          <p:cNvSpPr txBox="1"/>
          <p:nvPr/>
        </p:nvSpPr>
        <p:spPr>
          <a:xfrm>
            <a:off x="3953117" y="2484989"/>
            <a:ext cx="386644"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BBE0E3">
                    <a:lumMod val="50000"/>
                  </a:srgbClr>
                </a:solidFill>
                <a:effectLst/>
                <a:uLnTx/>
                <a:uFillTx/>
                <a:latin typeface="Poppins"/>
                <a:ea typeface="ＭＳ Ｐゴシック"/>
                <a:cs typeface="+mn-cs"/>
              </a:rPr>
              <a:t>R0</a:t>
            </a:r>
          </a:p>
        </p:txBody>
      </p:sp>
      <p:sp>
        <p:nvSpPr>
          <p:cNvPr id="26" name="TextBox 17">
            <a:extLst>
              <a:ext uri="{FF2B5EF4-FFF2-40B4-BE49-F238E27FC236}">
                <a16:creationId xmlns:a16="http://schemas.microsoft.com/office/drawing/2014/main" id="{C32A28C9-F699-C344-B626-D9DE2235EB23}"/>
              </a:ext>
            </a:extLst>
          </p:cNvPr>
          <p:cNvSpPr txBox="1"/>
          <p:nvPr/>
        </p:nvSpPr>
        <p:spPr>
          <a:xfrm>
            <a:off x="5334687" y="2484989"/>
            <a:ext cx="349776"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BBE0E3">
                    <a:lumMod val="50000"/>
                  </a:srgbClr>
                </a:solidFill>
                <a:effectLst/>
                <a:uLnTx/>
                <a:uFillTx/>
                <a:latin typeface="Poppins"/>
                <a:ea typeface="ＭＳ Ｐゴシック"/>
                <a:cs typeface="+mn-cs"/>
              </a:rPr>
              <a:t>R1</a:t>
            </a:r>
          </a:p>
        </p:txBody>
      </p:sp>
      <p:sp>
        <p:nvSpPr>
          <p:cNvPr id="27" name="TextBox 18">
            <a:extLst>
              <a:ext uri="{FF2B5EF4-FFF2-40B4-BE49-F238E27FC236}">
                <a16:creationId xmlns:a16="http://schemas.microsoft.com/office/drawing/2014/main" id="{06BF88EB-BC1F-AC4B-954E-71A647597C44}"/>
              </a:ext>
            </a:extLst>
          </p:cNvPr>
          <p:cNvSpPr txBox="1"/>
          <p:nvPr/>
        </p:nvSpPr>
        <p:spPr>
          <a:xfrm>
            <a:off x="6580912" y="2484989"/>
            <a:ext cx="373820"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BBE0E3">
                    <a:lumMod val="50000"/>
                  </a:srgbClr>
                </a:solidFill>
                <a:effectLst/>
                <a:uLnTx/>
                <a:uFillTx/>
                <a:latin typeface="Poppins"/>
                <a:ea typeface="ＭＳ Ｐゴシック"/>
                <a:cs typeface="+mn-cs"/>
              </a:rPr>
              <a:t>R2</a:t>
            </a:r>
          </a:p>
        </p:txBody>
      </p:sp>
      <p:sp>
        <p:nvSpPr>
          <p:cNvPr id="28" name="TextBox 19">
            <a:extLst>
              <a:ext uri="{FF2B5EF4-FFF2-40B4-BE49-F238E27FC236}">
                <a16:creationId xmlns:a16="http://schemas.microsoft.com/office/drawing/2014/main" id="{8F2F4C8A-8704-B949-865F-41C41405D2CC}"/>
              </a:ext>
            </a:extLst>
          </p:cNvPr>
          <p:cNvSpPr txBox="1"/>
          <p:nvPr/>
        </p:nvSpPr>
        <p:spPr>
          <a:xfrm>
            <a:off x="6638376" y="2994351"/>
            <a:ext cx="378630"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BBE0E3">
                    <a:lumMod val="50000"/>
                  </a:srgbClr>
                </a:solidFill>
                <a:effectLst/>
                <a:uLnTx/>
                <a:uFillTx/>
                <a:latin typeface="Poppins"/>
                <a:ea typeface="ＭＳ Ｐゴシック"/>
                <a:cs typeface="+mn-cs"/>
              </a:rPr>
              <a:t>R3</a:t>
            </a:r>
          </a:p>
        </p:txBody>
      </p:sp>
      <p:sp>
        <p:nvSpPr>
          <p:cNvPr id="29" name="TextBox 21">
            <a:extLst>
              <a:ext uri="{FF2B5EF4-FFF2-40B4-BE49-F238E27FC236}">
                <a16:creationId xmlns:a16="http://schemas.microsoft.com/office/drawing/2014/main" id="{3630E04C-1870-A146-AC69-1B715EA0026B}"/>
              </a:ext>
            </a:extLst>
          </p:cNvPr>
          <p:cNvSpPr txBox="1"/>
          <p:nvPr/>
        </p:nvSpPr>
        <p:spPr>
          <a:xfrm>
            <a:off x="5099020" y="4103710"/>
            <a:ext cx="731290"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BBE0E3">
                    <a:lumMod val="50000"/>
                  </a:srgbClr>
                </a:solidFill>
                <a:effectLst/>
                <a:uLnTx/>
                <a:uFillTx/>
                <a:latin typeface="Poppins"/>
                <a:ea typeface="ＭＳ Ｐゴシック"/>
                <a:cs typeface="+mn-cs"/>
              </a:rPr>
              <a:t>MRD</a:t>
            </a:r>
            <a:r>
              <a:rPr kumimoji="0" lang="en-GB" sz="1200" b="1" i="0" u="none" strike="noStrike" kern="1200" cap="none" spc="0" normalizeH="0" baseline="30000" noProof="0" dirty="0">
                <a:ln>
                  <a:noFill/>
                </a:ln>
                <a:solidFill>
                  <a:srgbClr val="BBE0E3">
                    <a:lumMod val="50000"/>
                  </a:srgbClr>
                </a:solidFill>
                <a:effectLst/>
                <a:uLnTx/>
                <a:uFillTx/>
                <a:latin typeface="Poppins"/>
                <a:ea typeface="ＭＳ Ｐゴシック"/>
                <a:cs typeface="+mn-cs"/>
              </a:rPr>
              <a:t>pos</a:t>
            </a:r>
          </a:p>
        </p:txBody>
      </p:sp>
      <p:sp>
        <p:nvSpPr>
          <p:cNvPr id="30" name="TextBox 22">
            <a:extLst>
              <a:ext uri="{FF2B5EF4-FFF2-40B4-BE49-F238E27FC236}">
                <a16:creationId xmlns:a16="http://schemas.microsoft.com/office/drawing/2014/main" id="{D04AB4FF-D071-974C-A696-7E870A875734}"/>
              </a:ext>
            </a:extLst>
          </p:cNvPr>
          <p:cNvSpPr txBox="1"/>
          <p:nvPr/>
        </p:nvSpPr>
        <p:spPr>
          <a:xfrm>
            <a:off x="3374224" y="4360768"/>
            <a:ext cx="739306"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BBE0E3">
                    <a:lumMod val="50000"/>
                  </a:srgbClr>
                </a:solidFill>
                <a:effectLst/>
                <a:uLnTx/>
                <a:uFillTx/>
                <a:latin typeface="Poppins"/>
                <a:ea typeface="ＭＳ Ｐゴシック"/>
                <a:cs typeface="+mn-cs"/>
              </a:rPr>
              <a:t>MRD</a:t>
            </a:r>
            <a:r>
              <a:rPr kumimoji="0" lang="en-GB" sz="1200" b="1" i="0" u="none" strike="noStrike" kern="1200" cap="none" spc="0" normalizeH="0" baseline="30000" noProof="0" dirty="0">
                <a:ln>
                  <a:noFill/>
                </a:ln>
                <a:solidFill>
                  <a:srgbClr val="BBE0E3">
                    <a:lumMod val="50000"/>
                  </a:srgbClr>
                </a:solidFill>
                <a:effectLst/>
                <a:uLnTx/>
                <a:uFillTx/>
                <a:latin typeface="Poppins"/>
                <a:ea typeface="ＭＳ Ｐゴシック"/>
                <a:cs typeface="+mn-cs"/>
              </a:rPr>
              <a:t>neg</a:t>
            </a:r>
          </a:p>
        </p:txBody>
      </p:sp>
      <p:sp>
        <p:nvSpPr>
          <p:cNvPr id="31" name="TextBox 23">
            <a:extLst>
              <a:ext uri="{FF2B5EF4-FFF2-40B4-BE49-F238E27FC236}">
                <a16:creationId xmlns:a16="http://schemas.microsoft.com/office/drawing/2014/main" id="{93A264F5-86E1-5F41-BF6E-3B1CADD5F977}"/>
              </a:ext>
            </a:extLst>
          </p:cNvPr>
          <p:cNvSpPr txBox="1"/>
          <p:nvPr/>
        </p:nvSpPr>
        <p:spPr>
          <a:xfrm>
            <a:off x="3247540" y="4076464"/>
            <a:ext cx="723275"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BBE0E3">
                    <a:lumMod val="50000"/>
                  </a:srgbClr>
                </a:solidFill>
                <a:effectLst/>
                <a:uLnTx/>
                <a:uFillTx/>
                <a:latin typeface="Poppins"/>
                <a:ea typeface="ＭＳ Ｐゴシック"/>
                <a:cs typeface="+mn-cs"/>
              </a:rPr>
              <a:t>MRD</a:t>
            </a:r>
            <a:r>
              <a:rPr kumimoji="0" lang="en-GB" sz="1200" b="1" i="0" u="none" strike="noStrike" kern="1200" cap="none" spc="0" normalizeH="0" baseline="30000" noProof="0" dirty="0">
                <a:ln>
                  <a:noFill/>
                </a:ln>
                <a:solidFill>
                  <a:srgbClr val="BBE0E3">
                    <a:lumMod val="50000"/>
                  </a:srgbClr>
                </a:solidFill>
                <a:effectLst/>
                <a:uLnTx/>
                <a:uFillTx/>
                <a:latin typeface="Poppins"/>
                <a:ea typeface="ＭＳ Ｐゴシック"/>
                <a:cs typeface="+mn-cs"/>
              </a:rPr>
              <a:t>low</a:t>
            </a:r>
          </a:p>
        </p:txBody>
      </p:sp>
      <p:sp>
        <p:nvSpPr>
          <p:cNvPr id="32" name="TextBox 24">
            <a:extLst>
              <a:ext uri="{FF2B5EF4-FFF2-40B4-BE49-F238E27FC236}">
                <a16:creationId xmlns:a16="http://schemas.microsoft.com/office/drawing/2014/main" id="{21B7258C-7D91-0E4B-8C32-ED66648955B2}"/>
              </a:ext>
            </a:extLst>
          </p:cNvPr>
          <p:cNvSpPr txBox="1"/>
          <p:nvPr/>
        </p:nvSpPr>
        <p:spPr>
          <a:xfrm>
            <a:off x="3221091" y="3814937"/>
            <a:ext cx="776175"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BBE0E3">
                    <a:lumMod val="50000"/>
                  </a:srgbClr>
                </a:solidFill>
                <a:effectLst/>
                <a:uLnTx/>
                <a:uFillTx/>
                <a:latin typeface="Poppins"/>
                <a:ea typeface="ＭＳ Ｐゴシック"/>
                <a:cs typeface="+mn-cs"/>
              </a:rPr>
              <a:t>MRD</a:t>
            </a:r>
            <a:r>
              <a:rPr kumimoji="0" lang="en-GB" sz="1200" b="1" i="0" u="none" strike="noStrike" kern="1200" cap="none" spc="0" normalizeH="0" baseline="30000" noProof="0" dirty="0">
                <a:ln>
                  <a:noFill/>
                </a:ln>
                <a:solidFill>
                  <a:srgbClr val="BBE0E3">
                    <a:lumMod val="50000"/>
                  </a:srgbClr>
                </a:solidFill>
                <a:effectLst/>
                <a:uLnTx/>
                <a:uFillTx/>
                <a:latin typeface="Poppins"/>
                <a:ea typeface="ＭＳ Ｐゴシック"/>
                <a:cs typeface="+mn-cs"/>
              </a:rPr>
              <a:t>high</a:t>
            </a:r>
          </a:p>
        </p:txBody>
      </p:sp>
      <p:sp>
        <p:nvSpPr>
          <p:cNvPr id="33" name="Rectangle 32">
            <a:extLst>
              <a:ext uri="{FF2B5EF4-FFF2-40B4-BE49-F238E27FC236}">
                <a16:creationId xmlns:a16="http://schemas.microsoft.com/office/drawing/2014/main" id="{B1F447F8-6988-DA48-8799-F4645961B7D8}"/>
              </a:ext>
            </a:extLst>
          </p:cNvPr>
          <p:cNvSpPr>
            <a:spLocks noChangeArrowheads="1"/>
          </p:cNvSpPr>
          <p:nvPr/>
        </p:nvSpPr>
        <p:spPr bwMode="auto">
          <a:xfrm>
            <a:off x="980181" y="5385393"/>
            <a:ext cx="605075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377" rtl="0" eaLnBrk="0" fontAlgn="base" latinLnBrk="0" hangingPunct="0">
              <a:lnSpc>
                <a:spcPct val="100000"/>
              </a:lnSpc>
              <a:spcBef>
                <a:spcPct val="0"/>
              </a:spcBef>
              <a:spcAft>
                <a:spcPct val="0"/>
              </a:spcAft>
              <a:buClrTx/>
              <a:buSzTx/>
              <a:buFontTx/>
              <a:buNone/>
              <a:tabLst/>
              <a:defRPr/>
            </a:pPr>
            <a:r>
              <a:rPr kumimoji="0" lang="en-US" sz="1400" b="1" i="1"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ＭＳ Ｐゴシック"/>
                <a:cs typeface="Poppins Medium" panose="00000600000000000000" pitchFamily="2" charset="0"/>
              </a:rPr>
              <a:t>MINIMAL RESIDUAL DISEASE DETECTION</a:t>
            </a:r>
          </a:p>
        </p:txBody>
      </p:sp>
      <p:sp>
        <p:nvSpPr>
          <p:cNvPr id="34" name="Rectangle 33">
            <a:extLst>
              <a:ext uri="{FF2B5EF4-FFF2-40B4-BE49-F238E27FC236}">
                <a16:creationId xmlns:a16="http://schemas.microsoft.com/office/drawing/2014/main" id="{AF1D7856-0BFC-3B49-8AC4-1594DB0157C1}"/>
              </a:ext>
            </a:extLst>
          </p:cNvPr>
          <p:cNvSpPr>
            <a:spLocks noChangeArrowheads="1"/>
          </p:cNvSpPr>
          <p:nvPr/>
        </p:nvSpPr>
        <p:spPr bwMode="auto">
          <a:xfrm>
            <a:off x="5971886" y="5154056"/>
            <a:ext cx="119272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377" rtl="0" eaLnBrk="0" fontAlgn="base" latinLnBrk="0" hangingPunct="0">
              <a:lnSpc>
                <a:spcPct val="100000"/>
              </a:lnSpc>
              <a:spcBef>
                <a:spcPct val="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Poppins"/>
                <a:ea typeface="ＭＳ Ｐゴシック"/>
                <a:cs typeface="Arial" pitchFamily="34" charset="0"/>
              </a:rPr>
              <a:t>TIME</a:t>
            </a:r>
          </a:p>
        </p:txBody>
      </p:sp>
      <p:sp>
        <p:nvSpPr>
          <p:cNvPr id="35" name="Rectangle 34">
            <a:extLst>
              <a:ext uri="{FF2B5EF4-FFF2-40B4-BE49-F238E27FC236}">
                <a16:creationId xmlns:a16="http://schemas.microsoft.com/office/drawing/2014/main" id="{34D4E418-D5E7-9B42-940F-B8CED93A6986}"/>
              </a:ext>
            </a:extLst>
          </p:cNvPr>
          <p:cNvSpPr>
            <a:spLocks noChangeArrowheads="1"/>
          </p:cNvSpPr>
          <p:nvPr/>
        </p:nvSpPr>
        <p:spPr bwMode="auto">
          <a:xfrm rot="16200000">
            <a:off x="-127093" y="2973377"/>
            <a:ext cx="12389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377" rtl="0" eaLnBrk="0" fontAlgn="base" latinLnBrk="0" hangingPunct="0">
              <a:lnSpc>
                <a:spcPct val="100000"/>
              </a:lnSpc>
              <a:spcBef>
                <a:spcPct val="0"/>
              </a:spcBef>
              <a:spcAft>
                <a:spcPct val="0"/>
              </a:spcAft>
              <a:buClrTx/>
              <a:buSzTx/>
              <a:buFontTx/>
              <a:buNone/>
              <a:tabLst/>
              <a:defRPr/>
            </a:pPr>
            <a:r>
              <a:rPr kumimoji="0" lang="en-US" sz="1400" b="1" i="1"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ＭＳ Ｐゴシック"/>
                <a:cs typeface="Poppins Medium" panose="00000600000000000000" pitchFamily="2" charset="0"/>
              </a:rPr>
              <a:t>TUMOR LOAD</a:t>
            </a:r>
          </a:p>
        </p:txBody>
      </p:sp>
      <p:sp>
        <p:nvSpPr>
          <p:cNvPr id="36" name="TextBox 28">
            <a:extLst>
              <a:ext uri="{FF2B5EF4-FFF2-40B4-BE49-F238E27FC236}">
                <a16:creationId xmlns:a16="http://schemas.microsoft.com/office/drawing/2014/main" id="{D0E6723D-F104-2548-9F14-D47406FC434E}"/>
              </a:ext>
            </a:extLst>
          </p:cNvPr>
          <p:cNvSpPr txBox="1"/>
          <p:nvPr/>
        </p:nvSpPr>
        <p:spPr>
          <a:xfrm>
            <a:off x="306610" y="3751550"/>
            <a:ext cx="27411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Poppins"/>
                <a:ea typeface="ＭＳ Ｐゴシック"/>
                <a:cs typeface="+mn-cs"/>
              </a:rPr>
              <a:t>10</a:t>
            </a:r>
            <a:r>
              <a:rPr kumimoji="0" lang="en-GB" sz="1200" b="0" i="0" u="none" strike="noStrike" kern="1200" cap="none" spc="0" normalizeH="0" baseline="30000" noProof="0" dirty="0">
                <a:ln>
                  <a:noFill/>
                </a:ln>
                <a:solidFill>
                  <a:srgbClr val="000000"/>
                </a:solidFill>
                <a:effectLst/>
                <a:uLnTx/>
                <a:uFillTx/>
                <a:latin typeface="Poppins"/>
                <a:ea typeface="ＭＳ Ｐゴシック"/>
                <a:cs typeface="+mn-cs"/>
              </a:rPr>
              <a:t>–2</a:t>
            </a:r>
          </a:p>
        </p:txBody>
      </p:sp>
      <p:sp>
        <p:nvSpPr>
          <p:cNvPr id="37" name="TextBox 29">
            <a:extLst>
              <a:ext uri="{FF2B5EF4-FFF2-40B4-BE49-F238E27FC236}">
                <a16:creationId xmlns:a16="http://schemas.microsoft.com/office/drawing/2014/main" id="{09AE5513-A9C8-1D4F-B794-3BBD5700A847}"/>
              </a:ext>
            </a:extLst>
          </p:cNvPr>
          <p:cNvSpPr txBox="1"/>
          <p:nvPr/>
        </p:nvSpPr>
        <p:spPr>
          <a:xfrm>
            <a:off x="339896" y="4316319"/>
            <a:ext cx="2805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Poppins"/>
                <a:ea typeface="ＭＳ Ｐゴシック"/>
                <a:cs typeface="+mn-cs"/>
              </a:rPr>
              <a:t>10</a:t>
            </a:r>
            <a:r>
              <a:rPr kumimoji="0" lang="en-GB" sz="1200" b="0" i="0" u="none" strike="noStrike" kern="1200" cap="none" spc="0" normalizeH="0" baseline="30000" noProof="0" dirty="0">
                <a:ln>
                  <a:noFill/>
                </a:ln>
                <a:solidFill>
                  <a:srgbClr val="000000"/>
                </a:solidFill>
                <a:effectLst/>
                <a:uLnTx/>
                <a:uFillTx/>
                <a:latin typeface="Poppins"/>
                <a:ea typeface="ＭＳ Ｐゴシック"/>
                <a:cs typeface="+mn-cs"/>
              </a:rPr>
              <a:t>–6</a:t>
            </a:r>
          </a:p>
        </p:txBody>
      </p:sp>
      <p:cxnSp>
        <p:nvCxnSpPr>
          <p:cNvPr id="38" name="Straight Arrow Connector 37">
            <a:extLst>
              <a:ext uri="{FF2B5EF4-FFF2-40B4-BE49-F238E27FC236}">
                <a16:creationId xmlns:a16="http://schemas.microsoft.com/office/drawing/2014/main" id="{782D1893-B571-5644-9A34-1610A5B57385}"/>
              </a:ext>
            </a:extLst>
          </p:cNvPr>
          <p:cNvCxnSpPr/>
          <p:nvPr/>
        </p:nvCxnSpPr>
        <p:spPr>
          <a:xfrm flipV="1">
            <a:off x="1892338" y="5043350"/>
            <a:ext cx="0" cy="239188"/>
          </a:xfrm>
          <a:prstGeom prst="straightConnector1">
            <a:avLst/>
          </a:prstGeom>
          <a:ln w="19050" cap="rnd">
            <a:solidFill>
              <a:schemeClr val="tx1"/>
            </a:solidFill>
            <a:prstDash val="sysDot"/>
            <a:headEnd type="none" w="sm" len="sm"/>
            <a:tailEnd type="triangle" w="med" len="med"/>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FFCABEA2-4AE1-F64D-8B6E-CCB1DE6703E5}"/>
              </a:ext>
            </a:extLst>
          </p:cNvPr>
          <p:cNvCxnSpPr/>
          <p:nvPr/>
        </p:nvCxnSpPr>
        <p:spPr>
          <a:xfrm flipV="1">
            <a:off x="2522858" y="5043350"/>
            <a:ext cx="0" cy="239188"/>
          </a:xfrm>
          <a:prstGeom prst="straightConnector1">
            <a:avLst/>
          </a:prstGeom>
          <a:ln w="19050" cap="rnd">
            <a:solidFill>
              <a:schemeClr val="tx1"/>
            </a:solidFill>
            <a:prstDash val="sysDot"/>
            <a:headEnd type="none" w="sm" len="sm"/>
            <a:tailEnd type="triangle" w="med" len="med"/>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FF8697FB-3710-714E-B6AF-708FC3BEAAFF}"/>
              </a:ext>
            </a:extLst>
          </p:cNvPr>
          <p:cNvCxnSpPr/>
          <p:nvPr/>
        </p:nvCxnSpPr>
        <p:spPr>
          <a:xfrm flipV="1">
            <a:off x="3594926" y="5043350"/>
            <a:ext cx="0" cy="239188"/>
          </a:xfrm>
          <a:prstGeom prst="straightConnector1">
            <a:avLst/>
          </a:prstGeom>
          <a:ln w="19050" cap="rnd">
            <a:solidFill>
              <a:schemeClr val="tx1"/>
            </a:solidFill>
            <a:prstDash val="sysDot"/>
            <a:headEnd type="none" w="sm" len="sm"/>
            <a:tailEnd type="triangle" w="med" len="med"/>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1DC26E31-9169-D347-9060-26EA009E3E02}"/>
              </a:ext>
            </a:extLst>
          </p:cNvPr>
          <p:cNvCxnSpPr/>
          <p:nvPr/>
        </p:nvCxnSpPr>
        <p:spPr>
          <a:xfrm flipV="1">
            <a:off x="4358457" y="5043350"/>
            <a:ext cx="0" cy="239188"/>
          </a:xfrm>
          <a:prstGeom prst="straightConnector1">
            <a:avLst/>
          </a:prstGeom>
          <a:ln w="19050" cap="rnd">
            <a:solidFill>
              <a:schemeClr val="tx1"/>
            </a:solidFill>
            <a:prstDash val="sysDot"/>
            <a:headEnd type="none" w="sm" len="sm"/>
            <a:tailEnd type="triangle" w="med" len="med"/>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7FE219A7-791B-F341-9386-BF3E3332B61D}"/>
              </a:ext>
            </a:extLst>
          </p:cNvPr>
          <p:cNvCxnSpPr/>
          <p:nvPr/>
        </p:nvCxnSpPr>
        <p:spPr>
          <a:xfrm flipV="1">
            <a:off x="5572419" y="5043350"/>
            <a:ext cx="0" cy="239188"/>
          </a:xfrm>
          <a:prstGeom prst="straightConnector1">
            <a:avLst/>
          </a:prstGeom>
          <a:ln w="19050" cap="rnd">
            <a:solidFill>
              <a:schemeClr val="tx1"/>
            </a:solidFill>
            <a:prstDash val="sysDot"/>
            <a:headEnd type="none" w="sm" len="sm"/>
            <a:tailEnd type="triangle" w="med" len="med"/>
          </a:ln>
        </p:spPr>
        <p:style>
          <a:lnRef idx="1">
            <a:schemeClr val="accent1"/>
          </a:lnRef>
          <a:fillRef idx="0">
            <a:schemeClr val="accent1"/>
          </a:fillRef>
          <a:effectRef idx="0">
            <a:schemeClr val="accent1"/>
          </a:effectRef>
          <a:fontRef idx="minor">
            <a:schemeClr val="tx1"/>
          </a:fontRef>
        </p:style>
      </p:cxnSp>
      <p:sp>
        <p:nvSpPr>
          <p:cNvPr id="49" name="Freeform 48">
            <a:extLst>
              <a:ext uri="{FF2B5EF4-FFF2-40B4-BE49-F238E27FC236}">
                <a16:creationId xmlns:a16="http://schemas.microsoft.com/office/drawing/2014/main" id="{9CD2611F-B682-1042-9BBD-CDF22375F163}"/>
              </a:ext>
            </a:extLst>
          </p:cNvPr>
          <p:cNvSpPr>
            <a:spLocks/>
          </p:cNvSpPr>
          <p:nvPr/>
        </p:nvSpPr>
        <p:spPr bwMode="auto">
          <a:xfrm>
            <a:off x="1048240" y="2689646"/>
            <a:ext cx="5343042" cy="2011112"/>
          </a:xfrm>
          <a:custGeom>
            <a:avLst/>
            <a:gdLst>
              <a:gd name="T0" fmla="*/ 0 w 1709"/>
              <a:gd name="T1" fmla="*/ 6 h 708"/>
              <a:gd name="T2" fmla="*/ 196 w 1709"/>
              <a:gd name="T3" fmla="*/ 46 h 708"/>
              <a:gd name="T4" fmla="*/ 287 w 1709"/>
              <a:gd name="T5" fmla="*/ 141 h 708"/>
              <a:gd name="T6" fmla="*/ 349 w 1709"/>
              <a:gd name="T7" fmla="*/ 241 h 708"/>
              <a:gd name="T8" fmla="*/ 477 w 1709"/>
              <a:gd name="T9" fmla="*/ 494 h 708"/>
              <a:gd name="T10" fmla="*/ 658 w 1709"/>
              <a:gd name="T11" fmla="*/ 650 h 708"/>
              <a:gd name="T12" fmla="*/ 857 w 1709"/>
              <a:gd name="T13" fmla="*/ 696 h 708"/>
              <a:gd name="T14" fmla="*/ 1123 w 1709"/>
              <a:gd name="T15" fmla="*/ 683 h 708"/>
              <a:gd name="T16" fmla="*/ 1410 w 1709"/>
              <a:gd name="T17" fmla="*/ 607 h 708"/>
              <a:gd name="T18" fmla="*/ 1521 w 1709"/>
              <a:gd name="T19" fmla="*/ 575 h 708"/>
              <a:gd name="T20" fmla="*/ 1615 w 1709"/>
              <a:gd name="T21" fmla="*/ 645 h 708"/>
              <a:gd name="T22" fmla="*/ 1709 w 1709"/>
              <a:gd name="T23" fmla="*/ 699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9" h="708">
                <a:moveTo>
                  <a:pt x="0" y="6"/>
                </a:moveTo>
                <a:cubicBezTo>
                  <a:pt x="20" y="6"/>
                  <a:pt x="133" y="0"/>
                  <a:pt x="196" y="46"/>
                </a:cubicBezTo>
                <a:cubicBezTo>
                  <a:pt x="230" y="70"/>
                  <a:pt x="260" y="104"/>
                  <a:pt x="287" y="141"/>
                </a:cubicBezTo>
                <a:cubicBezTo>
                  <a:pt x="311" y="175"/>
                  <a:pt x="332" y="210"/>
                  <a:pt x="349" y="241"/>
                </a:cubicBezTo>
                <a:cubicBezTo>
                  <a:pt x="384" y="306"/>
                  <a:pt x="467" y="473"/>
                  <a:pt x="477" y="494"/>
                </a:cubicBezTo>
                <a:cubicBezTo>
                  <a:pt x="487" y="515"/>
                  <a:pt x="578" y="619"/>
                  <a:pt x="658" y="650"/>
                </a:cubicBezTo>
                <a:cubicBezTo>
                  <a:pt x="737" y="681"/>
                  <a:pt x="760" y="696"/>
                  <a:pt x="857" y="696"/>
                </a:cubicBezTo>
                <a:cubicBezTo>
                  <a:pt x="954" y="696"/>
                  <a:pt x="962" y="708"/>
                  <a:pt x="1123" y="683"/>
                </a:cubicBezTo>
                <a:cubicBezTo>
                  <a:pt x="1283" y="657"/>
                  <a:pt x="1399" y="611"/>
                  <a:pt x="1410" y="607"/>
                </a:cubicBezTo>
                <a:cubicBezTo>
                  <a:pt x="1421" y="604"/>
                  <a:pt x="1490" y="568"/>
                  <a:pt x="1521" y="575"/>
                </a:cubicBezTo>
                <a:cubicBezTo>
                  <a:pt x="1551" y="582"/>
                  <a:pt x="1586" y="599"/>
                  <a:pt x="1615" y="645"/>
                </a:cubicBezTo>
                <a:cubicBezTo>
                  <a:pt x="1643" y="691"/>
                  <a:pt x="1680" y="701"/>
                  <a:pt x="1709" y="699"/>
                </a:cubicBezTo>
              </a:path>
            </a:pathLst>
          </a:custGeom>
          <a:noFill/>
          <a:ln w="28575" cap="flat" cmpd="sng">
            <a:solidFill>
              <a:schemeClr val="tx1"/>
            </a:solidFill>
            <a:prstDash val="sysDot"/>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1" rIns="68580" bIns="3429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FF0000"/>
              </a:solidFill>
              <a:effectLst/>
              <a:uLnTx/>
              <a:uFillTx/>
              <a:latin typeface="Poppins"/>
              <a:ea typeface="ＭＳ Ｐゴシック"/>
              <a:cs typeface="+mn-cs"/>
            </a:endParaRPr>
          </a:p>
        </p:txBody>
      </p:sp>
      <p:sp>
        <p:nvSpPr>
          <p:cNvPr id="50" name="Freeform 49">
            <a:extLst>
              <a:ext uri="{FF2B5EF4-FFF2-40B4-BE49-F238E27FC236}">
                <a16:creationId xmlns:a16="http://schemas.microsoft.com/office/drawing/2014/main" id="{EA06C198-D0FF-924B-AFC7-3C495ABD8DCE}"/>
              </a:ext>
            </a:extLst>
          </p:cNvPr>
          <p:cNvSpPr>
            <a:spLocks/>
          </p:cNvSpPr>
          <p:nvPr/>
        </p:nvSpPr>
        <p:spPr bwMode="auto">
          <a:xfrm>
            <a:off x="1048240" y="2706642"/>
            <a:ext cx="5896523" cy="1971456"/>
          </a:xfrm>
          <a:custGeom>
            <a:avLst/>
            <a:gdLst>
              <a:gd name="T0" fmla="*/ 1886 w 1886"/>
              <a:gd name="T1" fmla="*/ 206 h 694"/>
              <a:gd name="T2" fmla="*/ 1729 w 1886"/>
              <a:gd name="T3" fmla="*/ 410 h 694"/>
              <a:gd name="T4" fmla="*/ 1582 w 1886"/>
              <a:gd name="T5" fmla="*/ 527 h 694"/>
              <a:gd name="T6" fmla="*/ 1462 w 1886"/>
              <a:gd name="T7" fmla="*/ 579 h 694"/>
              <a:gd name="T8" fmla="*/ 1248 w 1886"/>
              <a:gd name="T9" fmla="*/ 654 h 694"/>
              <a:gd name="T10" fmla="*/ 1028 w 1886"/>
              <a:gd name="T11" fmla="*/ 691 h 694"/>
              <a:gd name="T12" fmla="*/ 805 w 1886"/>
              <a:gd name="T13" fmla="*/ 688 h 694"/>
              <a:gd name="T14" fmla="*/ 625 w 1886"/>
              <a:gd name="T15" fmla="*/ 625 h 694"/>
              <a:gd name="T16" fmla="*/ 524 w 1886"/>
              <a:gd name="T17" fmla="*/ 548 h 694"/>
              <a:gd name="T18" fmla="*/ 468 w 1886"/>
              <a:gd name="T19" fmla="*/ 469 h 694"/>
              <a:gd name="T20" fmla="*/ 329 w 1886"/>
              <a:gd name="T21" fmla="*/ 202 h 694"/>
              <a:gd name="T22" fmla="*/ 250 w 1886"/>
              <a:gd name="T23" fmla="*/ 89 h 694"/>
              <a:gd name="T24" fmla="*/ 193 w 1886"/>
              <a:gd name="T25" fmla="*/ 36 h 694"/>
              <a:gd name="T26" fmla="*/ 166 w 1886"/>
              <a:gd name="T27" fmla="*/ 23 h 694"/>
              <a:gd name="T28" fmla="*/ 138 w 1886"/>
              <a:gd name="T29" fmla="*/ 11 h 694"/>
              <a:gd name="T30" fmla="*/ 105 w 1886"/>
              <a:gd name="T31" fmla="*/ 3 h 694"/>
              <a:gd name="T32" fmla="*/ 72 w 1886"/>
              <a:gd name="T33" fmla="*/ 2 h 694"/>
              <a:gd name="T34" fmla="*/ 45 w 1886"/>
              <a:gd name="T35" fmla="*/ 1 h 694"/>
              <a:gd name="T36" fmla="*/ 13 w 1886"/>
              <a:gd name="T37" fmla="*/ 0 h 694"/>
              <a:gd name="T38" fmla="*/ 0 w 1886"/>
              <a:gd name="T39" fmla="*/ 0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86" h="694">
                <a:moveTo>
                  <a:pt x="1886" y="206"/>
                </a:moveTo>
                <a:cubicBezTo>
                  <a:pt x="1867" y="234"/>
                  <a:pt x="1777" y="359"/>
                  <a:pt x="1729" y="410"/>
                </a:cubicBezTo>
                <a:cubicBezTo>
                  <a:pt x="1682" y="460"/>
                  <a:pt x="1630" y="499"/>
                  <a:pt x="1582" y="527"/>
                </a:cubicBezTo>
                <a:cubicBezTo>
                  <a:pt x="1534" y="556"/>
                  <a:pt x="1536" y="558"/>
                  <a:pt x="1462" y="579"/>
                </a:cubicBezTo>
                <a:cubicBezTo>
                  <a:pt x="1388" y="601"/>
                  <a:pt x="1330" y="638"/>
                  <a:pt x="1248" y="654"/>
                </a:cubicBezTo>
                <a:cubicBezTo>
                  <a:pt x="1166" y="671"/>
                  <a:pt x="1042" y="691"/>
                  <a:pt x="1028" y="691"/>
                </a:cubicBezTo>
                <a:cubicBezTo>
                  <a:pt x="1014" y="691"/>
                  <a:pt x="839" y="694"/>
                  <a:pt x="805" y="688"/>
                </a:cubicBezTo>
                <a:cubicBezTo>
                  <a:pt x="771" y="682"/>
                  <a:pt x="678" y="657"/>
                  <a:pt x="625" y="625"/>
                </a:cubicBezTo>
                <a:cubicBezTo>
                  <a:pt x="572" y="592"/>
                  <a:pt x="537" y="564"/>
                  <a:pt x="524" y="548"/>
                </a:cubicBezTo>
                <a:cubicBezTo>
                  <a:pt x="511" y="532"/>
                  <a:pt x="477" y="492"/>
                  <a:pt x="468" y="469"/>
                </a:cubicBezTo>
                <a:cubicBezTo>
                  <a:pt x="468" y="469"/>
                  <a:pt x="358" y="248"/>
                  <a:pt x="329" y="202"/>
                </a:cubicBezTo>
                <a:cubicBezTo>
                  <a:pt x="299" y="156"/>
                  <a:pt x="263" y="103"/>
                  <a:pt x="250" y="89"/>
                </a:cubicBezTo>
                <a:cubicBezTo>
                  <a:pt x="232" y="71"/>
                  <a:pt x="214" y="51"/>
                  <a:pt x="193" y="36"/>
                </a:cubicBezTo>
                <a:cubicBezTo>
                  <a:pt x="185" y="31"/>
                  <a:pt x="175" y="27"/>
                  <a:pt x="166" y="23"/>
                </a:cubicBezTo>
                <a:cubicBezTo>
                  <a:pt x="157" y="18"/>
                  <a:pt x="147" y="14"/>
                  <a:pt x="138" y="11"/>
                </a:cubicBezTo>
                <a:cubicBezTo>
                  <a:pt x="127" y="7"/>
                  <a:pt x="116" y="5"/>
                  <a:pt x="105" y="3"/>
                </a:cubicBezTo>
                <a:cubicBezTo>
                  <a:pt x="94" y="2"/>
                  <a:pt x="83" y="3"/>
                  <a:pt x="72" y="2"/>
                </a:cubicBezTo>
                <a:cubicBezTo>
                  <a:pt x="63" y="1"/>
                  <a:pt x="54" y="1"/>
                  <a:pt x="45" y="1"/>
                </a:cubicBezTo>
                <a:cubicBezTo>
                  <a:pt x="34" y="1"/>
                  <a:pt x="24" y="1"/>
                  <a:pt x="13" y="0"/>
                </a:cubicBezTo>
                <a:cubicBezTo>
                  <a:pt x="9" y="0"/>
                  <a:pt x="4" y="0"/>
                  <a:pt x="0" y="0"/>
                </a:cubicBezTo>
              </a:path>
            </a:pathLst>
          </a:custGeom>
          <a:noFill/>
          <a:ln w="28575" cap="flat">
            <a:solidFill>
              <a:schemeClr val="tx1"/>
            </a:solidFill>
            <a:prstDash val="sysDot"/>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1" rIns="68580" bIns="3429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FF0000"/>
              </a:solidFill>
              <a:effectLst/>
              <a:uLnTx/>
              <a:uFillTx/>
              <a:latin typeface="Poppins"/>
              <a:ea typeface="ＭＳ Ｐゴシック"/>
              <a:cs typeface="+mn-cs"/>
            </a:endParaRPr>
          </a:p>
        </p:txBody>
      </p:sp>
      <p:sp>
        <p:nvSpPr>
          <p:cNvPr id="51" name="Freeform 50">
            <a:extLst>
              <a:ext uri="{FF2B5EF4-FFF2-40B4-BE49-F238E27FC236}">
                <a16:creationId xmlns:a16="http://schemas.microsoft.com/office/drawing/2014/main" id="{994DD2FF-5D3D-BC4B-8329-76F4E58D8BB3}"/>
              </a:ext>
            </a:extLst>
          </p:cNvPr>
          <p:cNvSpPr>
            <a:spLocks/>
          </p:cNvSpPr>
          <p:nvPr/>
        </p:nvSpPr>
        <p:spPr bwMode="auto">
          <a:xfrm>
            <a:off x="1038885" y="2475789"/>
            <a:ext cx="2945143" cy="1159930"/>
          </a:xfrm>
          <a:custGeom>
            <a:avLst/>
            <a:gdLst>
              <a:gd name="T0" fmla="*/ 0 w 942"/>
              <a:gd name="T1" fmla="*/ 80 h 408"/>
              <a:gd name="T2" fmla="*/ 193 w 942"/>
              <a:gd name="T3" fmla="*/ 116 h 408"/>
              <a:gd name="T4" fmla="*/ 329 w 942"/>
              <a:gd name="T5" fmla="*/ 278 h 408"/>
              <a:gd name="T6" fmla="*/ 458 w 942"/>
              <a:gd name="T7" fmla="*/ 394 h 408"/>
              <a:gd name="T8" fmla="*/ 609 w 942"/>
              <a:gd name="T9" fmla="*/ 394 h 408"/>
              <a:gd name="T10" fmla="*/ 678 w 942"/>
              <a:gd name="T11" fmla="*/ 354 h 408"/>
              <a:gd name="T12" fmla="*/ 744 w 942"/>
              <a:gd name="T13" fmla="*/ 304 h 408"/>
              <a:gd name="T14" fmla="*/ 809 w 942"/>
              <a:gd name="T15" fmla="*/ 226 h 408"/>
              <a:gd name="T16" fmla="*/ 862 w 942"/>
              <a:gd name="T17" fmla="*/ 148 h 408"/>
              <a:gd name="T18" fmla="*/ 906 w 942"/>
              <a:gd name="T19" fmla="*/ 66 h 408"/>
              <a:gd name="T20" fmla="*/ 941 w 942"/>
              <a:gd name="T21" fmla="*/ 1 h 408"/>
              <a:gd name="T22" fmla="*/ 942 w 942"/>
              <a:gd name="T23" fmla="*/ 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2" h="408">
                <a:moveTo>
                  <a:pt x="0" y="80"/>
                </a:moveTo>
                <a:cubicBezTo>
                  <a:pt x="0" y="80"/>
                  <a:pt x="137" y="70"/>
                  <a:pt x="193" y="116"/>
                </a:cubicBezTo>
                <a:cubicBezTo>
                  <a:pt x="249" y="161"/>
                  <a:pt x="309" y="228"/>
                  <a:pt x="329" y="278"/>
                </a:cubicBezTo>
                <a:cubicBezTo>
                  <a:pt x="350" y="328"/>
                  <a:pt x="434" y="390"/>
                  <a:pt x="458" y="394"/>
                </a:cubicBezTo>
                <a:cubicBezTo>
                  <a:pt x="488" y="400"/>
                  <a:pt x="561" y="408"/>
                  <a:pt x="609" y="394"/>
                </a:cubicBezTo>
                <a:cubicBezTo>
                  <a:pt x="634" y="387"/>
                  <a:pt x="656" y="369"/>
                  <a:pt x="678" y="354"/>
                </a:cubicBezTo>
                <a:cubicBezTo>
                  <a:pt x="700" y="338"/>
                  <a:pt x="723" y="321"/>
                  <a:pt x="744" y="304"/>
                </a:cubicBezTo>
                <a:cubicBezTo>
                  <a:pt x="771" y="282"/>
                  <a:pt x="789" y="254"/>
                  <a:pt x="809" y="226"/>
                </a:cubicBezTo>
                <a:cubicBezTo>
                  <a:pt x="827" y="200"/>
                  <a:pt x="845" y="175"/>
                  <a:pt x="862" y="148"/>
                </a:cubicBezTo>
                <a:cubicBezTo>
                  <a:pt x="879" y="121"/>
                  <a:pt x="890" y="93"/>
                  <a:pt x="906" y="66"/>
                </a:cubicBezTo>
                <a:cubicBezTo>
                  <a:pt x="919" y="44"/>
                  <a:pt x="929" y="21"/>
                  <a:pt x="941" y="1"/>
                </a:cubicBezTo>
                <a:cubicBezTo>
                  <a:pt x="942" y="1"/>
                  <a:pt x="942" y="0"/>
                  <a:pt x="942" y="0"/>
                </a:cubicBezTo>
              </a:path>
            </a:pathLst>
          </a:custGeom>
          <a:noFill/>
          <a:ln w="28575" cap="flat">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1" rIns="68580" bIns="3429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FFFF00"/>
              </a:solidFill>
              <a:effectLst/>
              <a:uLnTx/>
              <a:uFillTx/>
              <a:latin typeface="Poppins"/>
              <a:ea typeface="ＭＳ Ｐゴシック"/>
              <a:cs typeface="+mn-cs"/>
            </a:endParaRPr>
          </a:p>
        </p:txBody>
      </p:sp>
      <p:sp>
        <p:nvSpPr>
          <p:cNvPr id="52" name="Freeform 51">
            <a:extLst>
              <a:ext uri="{FF2B5EF4-FFF2-40B4-BE49-F238E27FC236}">
                <a16:creationId xmlns:a16="http://schemas.microsoft.com/office/drawing/2014/main" id="{4C909A66-66A5-0F47-A7CA-0BA72E39DD90}"/>
              </a:ext>
            </a:extLst>
          </p:cNvPr>
          <p:cNvSpPr>
            <a:spLocks/>
          </p:cNvSpPr>
          <p:nvPr/>
        </p:nvSpPr>
        <p:spPr bwMode="auto">
          <a:xfrm>
            <a:off x="1048240" y="2475789"/>
            <a:ext cx="4282853" cy="1631550"/>
          </a:xfrm>
          <a:custGeom>
            <a:avLst/>
            <a:gdLst>
              <a:gd name="T0" fmla="*/ 0 w 1370"/>
              <a:gd name="T1" fmla="*/ 81 h 574"/>
              <a:gd name="T2" fmla="*/ 250 w 1370"/>
              <a:gd name="T3" fmla="*/ 170 h 574"/>
              <a:gd name="T4" fmla="*/ 398 w 1370"/>
              <a:gd name="T5" fmla="*/ 411 h 574"/>
              <a:gd name="T6" fmla="*/ 545 w 1370"/>
              <a:gd name="T7" fmla="*/ 525 h 574"/>
              <a:gd name="T8" fmla="*/ 765 w 1370"/>
              <a:gd name="T9" fmla="*/ 570 h 574"/>
              <a:gd name="T10" fmla="*/ 956 w 1370"/>
              <a:gd name="T11" fmla="*/ 519 h 574"/>
              <a:gd name="T12" fmla="*/ 1108 w 1370"/>
              <a:gd name="T13" fmla="*/ 399 h 574"/>
              <a:gd name="T14" fmla="*/ 1202 w 1370"/>
              <a:gd name="T15" fmla="*/ 282 h 574"/>
              <a:gd name="T16" fmla="*/ 1281 w 1370"/>
              <a:gd name="T17" fmla="*/ 161 h 574"/>
              <a:gd name="T18" fmla="*/ 1370 w 1370"/>
              <a:gd name="T19" fmla="*/ 0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70" h="574">
                <a:moveTo>
                  <a:pt x="0" y="81"/>
                </a:moveTo>
                <a:cubicBezTo>
                  <a:pt x="199" y="82"/>
                  <a:pt x="180" y="114"/>
                  <a:pt x="250" y="170"/>
                </a:cubicBezTo>
                <a:cubicBezTo>
                  <a:pt x="321" y="227"/>
                  <a:pt x="359" y="354"/>
                  <a:pt x="398" y="411"/>
                </a:cubicBezTo>
                <a:cubicBezTo>
                  <a:pt x="437" y="469"/>
                  <a:pt x="447" y="476"/>
                  <a:pt x="545" y="525"/>
                </a:cubicBezTo>
                <a:cubicBezTo>
                  <a:pt x="632" y="568"/>
                  <a:pt x="661" y="565"/>
                  <a:pt x="765" y="570"/>
                </a:cubicBezTo>
                <a:cubicBezTo>
                  <a:pt x="875" y="574"/>
                  <a:pt x="925" y="540"/>
                  <a:pt x="956" y="519"/>
                </a:cubicBezTo>
                <a:cubicBezTo>
                  <a:pt x="987" y="498"/>
                  <a:pt x="1041" y="468"/>
                  <a:pt x="1108" y="399"/>
                </a:cubicBezTo>
                <a:cubicBezTo>
                  <a:pt x="1175" y="329"/>
                  <a:pt x="1190" y="301"/>
                  <a:pt x="1202" y="282"/>
                </a:cubicBezTo>
                <a:cubicBezTo>
                  <a:pt x="1215" y="262"/>
                  <a:pt x="1273" y="175"/>
                  <a:pt x="1281" y="161"/>
                </a:cubicBezTo>
                <a:cubicBezTo>
                  <a:pt x="1288" y="147"/>
                  <a:pt x="1348" y="41"/>
                  <a:pt x="1370" y="0"/>
                </a:cubicBezTo>
              </a:path>
            </a:pathLst>
          </a:custGeom>
          <a:noFill/>
          <a:ln w="28575" cap="flat" cmpd="sng">
            <a:solidFill>
              <a:schemeClr val="tx1"/>
            </a:solidFill>
            <a:prstDash val="sysDash"/>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1" rIns="68580" bIns="3429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FF0000"/>
              </a:solidFill>
              <a:effectLst/>
              <a:uLnTx/>
              <a:uFillTx/>
              <a:latin typeface="Poppins"/>
              <a:ea typeface="ＭＳ Ｐゴシック"/>
              <a:cs typeface="+mn-cs"/>
            </a:endParaRPr>
          </a:p>
        </p:txBody>
      </p:sp>
      <p:sp>
        <p:nvSpPr>
          <p:cNvPr id="53" name="Freeform 52">
            <a:extLst>
              <a:ext uri="{FF2B5EF4-FFF2-40B4-BE49-F238E27FC236}">
                <a16:creationId xmlns:a16="http://schemas.microsoft.com/office/drawing/2014/main" id="{78B1FE14-B507-BD41-9140-A879F366CAEE}"/>
              </a:ext>
            </a:extLst>
          </p:cNvPr>
          <p:cNvSpPr>
            <a:spLocks/>
          </p:cNvSpPr>
          <p:nvPr/>
        </p:nvSpPr>
        <p:spPr bwMode="auto">
          <a:xfrm>
            <a:off x="1057594" y="2461626"/>
            <a:ext cx="5548843" cy="1875149"/>
          </a:xfrm>
          <a:custGeom>
            <a:avLst/>
            <a:gdLst>
              <a:gd name="T0" fmla="*/ 1775 w 1775"/>
              <a:gd name="T1" fmla="*/ 0 h 660"/>
              <a:gd name="T2" fmla="*/ 1674 w 1775"/>
              <a:gd name="T3" fmla="*/ 126 h 660"/>
              <a:gd name="T4" fmla="*/ 1559 w 1775"/>
              <a:gd name="T5" fmla="*/ 255 h 660"/>
              <a:gd name="T6" fmla="*/ 1441 w 1775"/>
              <a:gd name="T7" fmla="*/ 371 h 660"/>
              <a:gd name="T8" fmla="*/ 1205 w 1775"/>
              <a:gd name="T9" fmla="*/ 535 h 660"/>
              <a:gd name="T10" fmla="*/ 865 w 1775"/>
              <a:gd name="T11" fmla="*/ 655 h 660"/>
              <a:gd name="T12" fmla="*/ 628 w 1775"/>
              <a:gd name="T13" fmla="*/ 637 h 660"/>
              <a:gd name="T14" fmla="*/ 460 w 1775"/>
              <a:gd name="T15" fmla="*/ 546 h 660"/>
              <a:gd name="T16" fmla="*/ 341 w 1775"/>
              <a:gd name="T17" fmla="*/ 309 h 660"/>
              <a:gd name="T18" fmla="*/ 64 w 1775"/>
              <a:gd name="T19" fmla="*/ 87 h 660"/>
              <a:gd name="T20" fmla="*/ 0 w 1775"/>
              <a:gd name="T21" fmla="*/ 85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75" h="660">
                <a:moveTo>
                  <a:pt x="1775" y="0"/>
                </a:moveTo>
                <a:cubicBezTo>
                  <a:pt x="1775" y="0"/>
                  <a:pt x="1677" y="123"/>
                  <a:pt x="1674" y="126"/>
                </a:cubicBezTo>
                <a:cubicBezTo>
                  <a:pt x="1671" y="130"/>
                  <a:pt x="1576" y="238"/>
                  <a:pt x="1559" y="255"/>
                </a:cubicBezTo>
                <a:cubicBezTo>
                  <a:pt x="1542" y="272"/>
                  <a:pt x="1463" y="351"/>
                  <a:pt x="1441" y="371"/>
                </a:cubicBezTo>
                <a:cubicBezTo>
                  <a:pt x="1418" y="392"/>
                  <a:pt x="1339" y="473"/>
                  <a:pt x="1205" y="535"/>
                </a:cubicBezTo>
                <a:cubicBezTo>
                  <a:pt x="1071" y="597"/>
                  <a:pt x="975" y="651"/>
                  <a:pt x="865" y="655"/>
                </a:cubicBezTo>
                <a:cubicBezTo>
                  <a:pt x="756" y="660"/>
                  <a:pt x="668" y="654"/>
                  <a:pt x="628" y="637"/>
                </a:cubicBezTo>
                <a:cubicBezTo>
                  <a:pt x="588" y="620"/>
                  <a:pt x="476" y="571"/>
                  <a:pt x="460" y="546"/>
                </a:cubicBezTo>
                <a:cubicBezTo>
                  <a:pt x="445" y="522"/>
                  <a:pt x="365" y="348"/>
                  <a:pt x="341" y="309"/>
                </a:cubicBezTo>
                <a:cubicBezTo>
                  <a:pt x="317" y="270"/>
                  <a:pt x="227" y="79"/>
                  <a:pt x="64" y="87"/>
                </a:cubicBezTo>
                <a:cubicBezTo>
                  <a:pt x="0" y="85"/>
                  <a:pt x="0" y="85"/>
                  <a:pt x="0" y="85"/>
                </a:cubicBezTo>
              </a:path>
            </a:pathLst>
          </a:custGeom>
          <a:noFill/>
          <a:ln w="28575" cap="flat">
            <a:solidFill>
              <a:schemeClr val="tx1"/>
            </a:solidFill>
            <a:prstDash val="sysDash"/>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1" rIns="68580" bIns="3429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FF0000"/>
              </a:solidFill>
              <a:effectLst/>
              <a:uLnTx/>
              <a:uFillTx/>
              <a:latin typeface="Poppins"/>
              <a:ea typeface="ＭＳ Ｐゴシック"/>
              <a:cs typeface="+mn-cs"/>
            </a:endParaRPr>
          </a:p>
        </p:txBody>
      </p:sp>
      <p:sp>
        <p:nvSpPr>
          <p:cNvPr id="54" name="Freeform 53">
            <a:extLst>
              <a:ext uri="{FF2B5EF4-FFF2-40B4-BE49-F238E27FC236}">
                <a16:creationId xmlns:a16="http://schemas.microsoft.com/office/drawing/2014/main" id="{E6933A73-F781-B549-9961-A3B4E33AA7B2}"/>
              </a:ext>
            </a:extLst>
          </p:cNvPr>
          <p:cNvSpPr>
            <a:spLocks/>
          </p:cNvSpPr>
          <p:nvPr/>
        </p:nvSpPr>
        <p:spPr bwMode="auto">
          <a:xfrm>
            <a:off x="1066949" y="2681149"/>
            <a:ext cx="5896523" cy="1991284"/>
          </a:xfrm>
          <a:custGeom>
            <a:avLst/>
            <a:gdLst>
              <a:gd name="T0" fmla="*/ 1886 w 1886"/>
              <a:gd name="T1" fmla="*/ 701 h 701"/>
              <a:gd name="T2" fmla="*/ 851 w 1886"/>
              <a:gd name="T3" fmla="*/ 701 h 701"/>
              <a:gd name="T4" fmla="*/ 457 w 1886"/>
              <a:gd name="T5" fmla="*/ 473 h 701"/>
              <a:gd name="T6" fmla="*/ 209 w 1886"/>
              <a:gd name="T7" fmla="*/ 62 h 701"/>
              <a:gd name="T8" fmla="*/ 0 w 1886"/>
              <a:gd name="T9" fmla="*/ 8 h 701"/>
            </a:gdLst>
            <a:ahLst/>
            <a:cxnLst>
              <a:cxn ang="0">
                <a:pos x="T0" y="T1"/>
              </a:cxn>
              <a:cxn ang="0">
                <a:pos x="T2" y="T3"/>
              </a:cxn>
              <a:cxn ang="0">
                <a:pos x="T4" y="T5"/>
              </a:cxn>
              <a:cxn ang="0">
                <a:pos x="T6" y="T7"/>
              </a:cxn>
              <a:cxn ang="0">
                <a:pos x="T8" y="T9"/>
              </a:cxn>
            </a:cxnLst>
            <a:rect l="0" t="0" r="r" b="b"/>
            <a:pathLst>
              <a:path w="1886" h="701">
                <a:moveTo>
                  <a:pt x="1886" y="701"/>
                </a:moveTo>
                <a:cubicBezTo>
                  <a:pt x="1886" y="701"/>
                  <a:pt x="1051" y="701"/>
                  <a:pt x="851" y="701"/>
                </a:cubicBezTo>
                <a:cubicBezTo>
                  <a:pt x="652" y="701"/>
                  <a:pt x="499" y="561"/>
                  <a:pt x="457" y="473"/>
                </a:cubicBezTo>
                <a:cubicBezTo>
                  <a:pt x="415" y="386"/>
                  <a:pt x="299" y="127"/>
                  <a:pt x="209" y="62"/>
                </a:cubicBezTo>
                <a:cubicBezTo>
                  <a:pt x="123" y="0"/>
                  <a:pt x="96" y="10"/>
                  <a:pt x="0" y="8"/>
                </a:cubicBez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1" rIns="68580" bIns="3429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FF0000"/>
              </a:solidFill>
              <a:effectLst/>
              <a:uLnTx/>
              <a:uFillTx/>
              <a:latin typeface="Poppins"/>
              <a:ea typeface="ＭＳ Ｐゴシック"/>
              <a:cs typeface="+mn-cs"/>
            </a:endParaRPr>
          </a:p>
        </p:txBody>
      </p:sp>
      <p:sp>
        <p:nvSpPr>
          <p:cNvPr id="44" name="Rectangle 43">
            <a:extLst>
              <a:ext uri="{FF2B5EF4-FFF2-40B4-BE49-F238E27FC236}">
                <a16:creationId xmlns:a16="http://schemas.microsoft.com/office/drawing/2014/main" id="{221F374F-37A9-784C-B72C-7DEEFD1FC17F}"/>
              </a:ext>
            </a:extLst>
          </p:cNvPr>
          <p:cNvSpPr/>
          <p:nvPr/>
        </p:nvSpPr>
        <p:spPr>
          <a:xfrm>
            <a:off x="1252483" y="4713619"/>
            <a:ext cx="1258975" cy="246221"/>
          </a:xfrm>
          <a:prstGeom prst="rect">
            <a:avLst/>
          </a:prstGeom>
          <a:solidFill>
            <a:schemeClr val="accent6"/>
          </a:solidFill>
        </p:spPr>
        <p:txBody>
          <a:bodyPr wrap="square"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F9F3D9"/>
                </a:solidFill>
                <a:effectLst/>
                <a:uLnTx/>
                <a:uFillTx/>
                <a:latin typeface="Poppins"/>
                <a:ea typeface="ＭＳ Ｐゴシック"/>
                <a:cs typeface="+mn-cs"/>
              </a:rPr>
              <a:t>Induction</a:t>
            </a:r>
          </a:p>
        </p:txBody>
      </p:sp>
      <p:sp>
        <p:nvSpPr>
          <p:cNvPr id="45" name="Rectangle 44">
            <a:extLst>
              <a:ext uri="{FF2B5EF4-FFF2-40B4-BE49-F238E27FC236}">
                <a16:creationId xmlns:a16="http://schemas.microsoft.com/office/drawing/2014/main" id="{AD7DFDE7-2B5A-E341-95EC-DEFB73C3EB40}"/>
              </a:ext>
            </a:extLst>
          </p:cNvPr>
          <p:cNvSpPr/>
          <p:nvPr/>
        </p:nvSpPr>
        <p:spPr>
          <a:xfrm>
            <a:off x="2498260" y="4713619"/>
            <a:ext cx="1112805" cy="246221"/>
          </a:xfrm>
          <a:prstGeom prst="rect">
            <a:avLst/>
          </a:prstGeom>
          <a:solidFill>
            <a:schemeClr val="accent1"/>
          </a:solidFill>
        </p:spPr>
        <p:txBody>
          <a:bodyPr wrap="none"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F9F3D9"/>
                </a:solidFill>
                <a:effectLst/>
                <a:uLnTx/>
                <a:uFillTx/>
                <a:latin typeface="Poppins"/>
                <a:ea typeface="ＭＳ Ｐゴシック"/>
                <a:cs typeface="+mn-cs"/>
              </a:rPr>
              <a:t>Consolidation</a:t>
            </a:r>
          </a:p>
        </p:txBody>
      </p:sp>
      <p:sp>
        <p:nvSpPr>
          <p:cNvPr id="46" name="Rectangle 45">
            <a:extLst>
              <a:ext uri="{FF2B5EF4-FFF2-40B4-BE49-F238E27FC236}">
                <a16:creationId xmlns:a16="http://schemas.microsoft.com/office/drawing/2014/main" id="{A54D6D67-3342-684A-B8C7-33719E6B6472}"/>
              </a:ext>
            </a:extLst>
          </p:cNvPr>
          <p:cNvSpPr/>
          <p:nvPr/>
        </p:nvSpPr>
        <p:spPr>
          <a:xfrm>
            <a:off x="3600326" y="4713619"/>
            <a:ext cx="1964291" cy="246221"/>
          </a:xfrm>
          <a:prstGeom prst="rect">
            <a:avLst/>
          </a:prstGeom>
          <a:solidFill>
            <a:schemeClr val="accent3"/>
          </a:solidFill>
        </p:spPr>
        <p:txBody>
          <a:bodyPr wrap="square"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F9F3D9"/>
                </a:solidFill>
                <a:effectLst/>
                <a:uLnTx/>
                <a:uFillTx/>
                <a:latin typeface="Poppins"/>
                <a:ea typeface="ＭＳ Ｐゴシック"/>
                <a:cs typeface="+mn-cs"/>
              </a:rPr>
              <a:t>Maintenance</a:t>
            </a:r>
          </a:p>
        </p:txBody>
      </p:sp>
      <p:sp>
        <p:nvSpPr>
          <p:cNvPr id="47" name="Rectangle 46">
            <a:extLst>
              <a:ext uri="{FF2B5EF4-FFF2-40B4-BE49-F238E27FC236}">
                <a16:creationId xmlns:a16="http://schemas.microsoft.com/office/drawing/2014/main" id="{8F48F308-97BB-5544-8C2E-80C0A20723EC}"/>
              </a:ext>
            </a:extLst>
          </p:cNvPr>
          <p:cNvSpPr/>
          <p:nvPr/>
        </p:nvSpPr>
        <p:spPr>
          <a:xfrm>
            <a:off x="5580759" y="4713619"/>
            <a:ext cx="1197813" cy="246221"/>
          </a:xfrm>
          <a:prstGeom prst="rect">
            <a:avLst/>
          </a:prstGeom>
          <a:solidFill>
            <a:srgbClr val="F9F3D9"/>
          </a:solidFill>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wrap="square" rtlCol="0" anchor="ctr" anchorCtr="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F9F3D9"/>
                </a:solidFill>
                <a:effectLst/>
                <a:uLnTx/>
                <a:uFillTx/>
                <a:latin typeface="Poppins"/>
                <a:ea typeface="ＭＳ Ｐゴシック"/>
                <a:cs typeface="+mn-cs"/>
              </a:rPr>
              <a:t>Preemptive</a:t>
            </a:r>
          </a:p>
        </p:txBody>
      </p:sp>
      <p:sp>
        <p:nvSpPr>
          <p:cNvPr id="48" name="Down Arrow 47">
            <a:extLst>
              <a:ext uri="{FF2B5EF4-FFF2-40B4-BE49-F238E27FC236}">
                <a16:creationId xmlns:a16="http://schemas.microsoft.com/office/drawing/2014/main" id="{DCD31889-96BB-5342-87B0-430DBB18DE39}"/>
              </a:ext>
            </a:extLst>
          </p:cNvPr>
          <p:cNvSpPr/>
          <p:nvPr/>
        </p:nvSpPr>
        <p:spPr bwMode="auto">
          <a:xfrm rot="16200000">
            <a:off x="3874084" y="1920381"/>
            <a:ext cx="124074" cy="6189625"/>
          </a:xfrm>
          <a:prstGeom prst="downArrow">
            <a:avLst>
              <a:gd name="adj1" fmla="val 38452"/>
              <a:gd name="adj2" fmla="val 58122"/>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FF0000"/>
              </a:solidFill>
              <a:effectLst/>
              <a:uLnTx/>
              <a:uFillTx/>
              <a:latin typeface="Poppins"/>
              <a:ea typeface="ＭＳ Ｐゴシック"/>
              <a:cs typeface="+mn-cs"/>
            </a:endParaRPr>
          </a:p>
        </p:txBody>
      </p:sp>
      <p:grpSp>
        <p:nvGrpSpPr>
          <p:cNvPr id="13" name="Group 12">
            <a:extLst>
              <a:ext uri="{FF2B5EF4-FFF2-40B4-BE49-F238E27FC236}">
                <a16:creationId xmlns:a16="http://schemas.microsoft.com/office/drawing/2014/main" id="{AACF9479-4832-C642-8574-E7F59855904B}"/>
              </a:ext>
            </a:extLst>
          </p:cNvPr>
          <p:cNvGrpSpPr/>
          <p:nvPr/>
        </p:nvGrpSpPr>
        <p:grpSpPr>
          <a:xfrm>
            <a:off x="589779" y="1497078"/>
            <a:ext cx="298376" cy="262364"/>
            <a:chOff x="4896303" y="2118009"/>
            <a:chExt cx="460376" cy="404813"/>
          </a:xfrm>
          <a:solidFill>
            <a:schemeClr val="accent1"/>
          </a:solidFill>
        </p:grpSpPr>
        <p:sp>
          <p:nvSpPr>
            <p:cNvPr id="19" name="Freeform 18">
              <a:extLst>
                <a:ext uri="{FF2B5EF4-FFF2-40B4-BE49-F238E27FC236}">
                  <a16:creationId xmlns:a16="http://schemas.microsoft.com/office/drawing/2014/main" id="{8376AF85-F612-E14B-B440-E4B1D4E09983}"/>
                </a:ext>
              </a:extLst>
            </p:cNvPr>
            <p:cNvSpPr>
              <a:spLocks noEditPoints="1"/>
            </p:cNvSpPr>
            <p:nvPr/>
          </p:nvSpPr>
          <p:spPr bwMode="auto">
            <a:xfrm>
              <a:off x="4896303" y="2118009"/>
              <a:ext cx="230188" cy="404813"/>
            </a:xfrm>
            <a:custGeom>
              <a:avLst/>
              <a:gdLst>
                <a:gd name="T0" fmla="*/ 101 w 164"/>
                <a:gd name="T1" fmla="*/ 209 h 288"/>
                <a:gd name="T2" fmla="*/ 164 w 164"/>
                <a:gd name="T3" fmla="*/ 209 h 288"/>
                <a:gd name="T4" fmla="*/ 164 w 164"/>
                <a:gd name="T5" fmla="*/ 39 h 288"/>
                <a:gd name="T6" fmla="*/ 154 w 164"/>
                <a:gd name="T7" fmla="*/ 52 h 288"/>
                <a:gd name="T8" fmla="*/ 119 w 164"/>
                <a:gd name="T9" fmla="*/ 0 h 288"/>
                <a:gd name="T10" fmla="*/ 108 w 164"/>
                <a:gd name="T11" fmla="*/ 60 h 288"/>
                <a:gd name="T12" fmla="*/ 71 w 164"/>
                <a:gd name="T13" fmla="*/ 49 h 288"/>
                <a:gd name="T14" fmla="*/ 71 w 164"/>
                <a:gd name="T15" fmla="*/ 88 h 288"/>
                <a:gd name="T16" fmla="*/ 6 w 164"/>
                <a:gd name="T17" fmla="*/ 75 h 288"/>
                <a:gd name="T18" fmla="*/ 50 w 164"/>
                <a:gd name="T19" fmla="*/ 129 h 288"/>
                <a:gd name="T20" fmla="*/ 15 w 164"/>
                <a:gd name="T21" fmla="*/ 146 h 288"/>
                <a:gd name="T22" fmla="*/ 46 w 164"/>
                <a:gd name="T23" fmla="*/ 176 h 288"/>
                <a:gd name="T24" fmla="*/ 0 w 164"/>
                <a:gd name="T25" fmla="*/ 217 h 288"/>
                <a:gd name="T26" fmla="*/ 59 w 164"/>
                <a:gd name="T27" fmla="*/ 221 h 288"/>
                <a:gd name="T28" fmla="*/ 24 w 164"/>
                <a:gd name="T29" fmla="*/ 288 h 288"/>
                <a:gd name="T30" fmla="*/ 78 w 164"/>
                <a:gd name="T31" fmla="*/ 262 h 288"/>
                <a:gd name="T32" fmla="*/ 97 w 164"/>
                <a:gd name="T33" fmla="*/ 264 h 288"/>
                <a:gd name="T34" fmla="*/ 164 w 164"/>
                <a:gd name="T35" fmla="*/ 279 h 288"/>
                <a:gd name="T36" fmla="*/ 164 w 164"/>
                <a:gd name="T37" fmla="*/ 239 h 288"/>
                <a:gd name="T38" fmla="*/ 101 w 164"/>
                <a:gd name="T39" fmla="*/ 209 h 288"/>
                <a:gd name="T40" fmla="*/ 95 w 164"/>
                <a:gd name="T41" fmla="*/ 161 h 288"/>
                <a:gd name="T42" fmla="*/ 91 w 164"/>
                <a:gd name="T43" fmla="*/ 115 h 288"/>
                <a:gd name="T44" fmla="*/ 116 w 164"/>
                <a:gd name="T45" fmla="*/ 138 h 288"/>
                <a:gd name="T46" fmla="*/ 144 w 164"/>
                <a:gd name="T47" fmla="*/ 163 h 288"/>
                <a:gd name="T48" fmla="*/ 95 w 164"/>
                <a:gd name="T49" fmla="*/ 16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4" h="288">
                  <a:moveTo>
                    <a:pt x="101" y="209"/>
                  </a:moveTo>
                  <a:cubicBezTo>
                    <a:pt x="122" y="209"/>
                    <a:pt x="143" y="209"/>
                    <a:pt x="164" y="209"/>
                  </a:cubicBezTo>
                  <a:cubicBezTo>
                    <a:pt x="164" y="39"/>
                    <a:pt x="164" y="39"/>
                    <a:pt x="164" y="39"/>
                  </a:cubicBezTo>
                  <a:cubicBezTo>
                    <a:pt x="160" y="43"/>
                    <a:pt x="157" y="48"/>
                    <a:pt x="154" y="52"/>
                  </a:cubicBezTo>
                  <a:cubicBezTo>
                    <a:pt x="142" y="34"/>
                    <a:pt x="132" y="18"/>
                    <a:pt x="119" y="0"/>
                  </a:cubicBezTo>
                  <a:cubicBezTo>
                    <a:pt x="115" y="22"/>
                    <a:pt x="112" y="41"/>
                    <a:pt x="108" y="60"/>
                  </a:cubicBezTo>
                  <a:cubicBezTo>
                    <a:pt x="95" y="56"/>
                    <a:pt x="84" y="53"/>
                    <a:pt x="71" y="49"/>
                  </a:cubicBezTo>
                  <a:cubicBezTo>
                    <a:pt x="71" y="63"/>
                    <a:pt x="71" y="75"/>
                    <a:pt x="71" y="88"/>
                  </a:cubicBezTo>
                  <a:cubicBezTo>
                    <a:pt x="50" y="84"/>
                    <a:pt x="30" y="80"/>
                    <a:pt x="6" y="75"/>
                  </a:cubicBezTo>
                  <a:cubicBezTo>
                    <a:pt x="22" y="95"/>
                    <a:pt x="35" y="111"/>
                    <a:pt x="50" y="129"/>
                  </a:cubicBezTo>
                  <a:cubicBezTo>
                    <a:pt x="37" y="135"/>
                    <a:pt x="26" y="140"/>
                    <a:pt x="15" y="146"/>
                  </a:cubicBezTo>
                  <a:cubicBezTo>
                    <a:pt x="26" y="156"/>
                    <a:pt x="36" y="165"/>
                    <a:pt x="46" y="176"/>
                  </a:cubicBezTo>
                  <a:cubicBezTo>
                    <a:pt x="31" y="189"/>
                    <a:pt x="17" y="202"/>
                    <a:pt x="0" y="217"/>
                  </a:cubicBezTo>
                  <a:cubicBezTo>
                    <a:pt x="22" y="218"/>
                    <a:pt x="39" y="220"/>
                    <a:pt x="59" y="221"/>
                  </a:cubicBezTo>
                  <a:cubicBezTo>
                    <a:pt x="48" y="243"/>
                    <a:pt x="37" y="263"/>
                    <a:pt x="24" y="288"/>
                  </a:cubicBezTo>
                  <a:cubicBezTo>
                    <a:pt x="45" y="278"/>
                    <a:pt x="61" y="269"/>
                    <a:pt x="78" y="262"/>
                  </a:cubicBezTo>
                  <a:cubicBezTo>
                    <a:pt x="84" y="260"/>
                    <a:pt x="92" y="261"/>
                    <a:pt x="97" y="264"/>
                  </a:cubicBezTo>
                  <a:cubicBezTo>
                    <a:pt x="119" y="277"/>
                    <a:pt x="141" y="282"/>
                    <a:pt x="164" y="279"/>
                  </a:cubicBezTo>
                  <a:cubicBezTo>
                    <a:pt x="164" y="239"/>
                    <a:pt x="164" y="239"/>
                    <a:pt x="164" y="239"/>
                  </a:cubicBezTo>
                  <a:cubicBezTo>
                    <a:pt x="135" y="242"/>
                    <a:pt x="112" y="232"/>
                    <a:pt x="101" y="209"/>
                  </a:cubicBezTo>
                  <a:close/>
                  <a:moveTo>
                    <a:pt x="95" y="161"/>
                  </a:moveTo>
                  <a:cubicBezTo>
                    <a:pt x="82" y="148"/>
                    <a:pt x="83" y="133"/>
                    <a:pt x="91" y="115"/>
                  </a:cubicBezTo>
                  <a:cubicBezTo>
                    <a:pt x="100" y="123"/>
                    <a:pt x="108" y="131"/>
                    <a:pt x="116" y="138"/>
                  </a:cubicBezTo>
                  <a:cubicBezTo>
                    <a:pt x="124" y="146"/>
                    <a:pt x="133" y="153"/>
                    <a:pt x="144" y="163"/>
                  </a:cubicBezTo>
                  <a:cubicBezTo>
                    <a:pt x="123" y="172"/>
                    <a:pt x="108" y="174"/>
                    <a:pt x="95" y="1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1" rIns="68580" bIns="3429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dirty="0">
                <a:ln>
                  <a:noFill/>
                </a:ln>
                <a:solidFill>
                  <a:srgbClr val="000000"/>
                </a:solidFill>
                <a:effectLst/>
                <a:uLnTx/>
                <a:uFillTx/>
                <a:latin typeface="Poppins"/>
                <a:ea typeface="ＭＳ Ｐゴシック"/>
                <a:cs typeface="+mn-cs"/>
              </a:endParaRPr>
            </a:p>
          </p:txBody>
        </p:sp>
        <p:sp>
          <p:nvSpPr>
            <p:cNvPr id="20" name="Freeform 19">
              <a:extLst>
                <a:ext uri="{FF2B5EF4-FFF2-40B4-BE49-F238E27FC236}">
                  <a16:creationId xmlns:a16="http://schemas.microsoft.com/office/drawing/2014/main" id="{5131D273-7732-2A49-B17E-4D838B30B168}"/>
                </a:ext>
              </a:extLst>
            </p:cNvPr>
            <p:cNvSpPr>
              <a:spLocks noEditPoints="1"/>
            </p:cNvSpPr>
            <p:nvPr/>
          </p:nvSpPr>
          <p:spPr bwMode="auto">
            <a:xfrm>
              <a:off x="5126491" y="2143409"/>
              <a:ext cx="230188" cy="373063"/>
            </a:xfrm>
            <a:custGeom>
              <a:avLst/>
              <a:gdLst>
                <a:gd name="T0" fmla="*/ 122 w 163"/>
                <a:gd name="T1" fmla="*/ 187 h 265"/>
                <a:gd name="T2" fmla="*/ 98 w 163"/>
                <a:gd name="T3" fmla="*/ 157 h 265"/>
                <a:gd name="T4" fmla="*/ 163 w 163"/>
                <a:gd name="T5" fmla="*/ 123 h 265"/>
                <a:gd name="T6" fmla="*/ 93 w 163"/>
                <a:gd name="T7" fmla="*/ 110 h 265"/>
                <a:gd name="T8" fmla="*/ 110 w 163"/>
                <a:gd name="T9" fmla="*/ 72 h 265"/>
                <a:gd name="T10" fmla="*/ 70 w 163"/>
                <a:gd name="T11" fmla="*/ 70 h 265"/>
                <a:gd name="T12" fmla="*/ 83 w 163"/>
                <a:gd name="T13" fmla="*/ 10 h 265"/>
                <a:gd name="T14" fmla="*/ 33 w 163"/>
                <a:gd name="T15" fmla="*/ 42 h 265"/>
                <a:gd name="T16" fmla="*/ 14 w 163"/>
                <a:gd name="T17" fmla="*/ 0 h 265"/>
                <a:gd name="T18" fmla="*/ 0 w 163"/>
                <a:gd name="T19" fmla="*/ 21 h 265"/>
                <a:gd name="T20" fmla="*/ 0 w 163"/>
                <a:gd name="T21" fmla="*/ 191 h 265"/>
                <a:gd name="T22" fmla="*/ 42 w 163"/>
                <a:gd name="T23" fmla="*/ 191 h 265"/>
                <a:gd name="T24" fmla="*/ 1 w 163"/>
                <a:gd name="T25" fmla="*/ 221 h 265"/>
                <a:gd name="T26" fmla="*/ 0 w 163"/>
                <a:gd name="T27" fmla="*/ 221 h 265"/>
                <a:gd name="T28" fmla="*/ 0 w 163"/>
                <a:gd name="T29" fmla="*/ 261 h 265"/>
                <a:gd name="T30" fmla="*/ 43 w 163"/>
                <a:gd name="T31" fmla="*/ 245 h 265"/>
                <a:gd name="T32" fmla="*/ 65 w 163"/>
                <a:gd name="T33" fmla="*/ 243 h 265"/>
                <a:gd name="T34" fmla="*/ 126 w 163"/>
                <a:gd name="T35" fmla="*/ 265 h 265"/>
                <a:gd name="T36" fmla="*/ 84 w 163"/>
                <a:gd name="T37" fmla="*/ 203 h 265"/>
                <a:gd name="T38" fmla="*/ 122 w 163"/>
                <a:gd name="T39" fmla="*/ 187 h 265"/>
                <a:gd name="T40" fmla="*/ 51 w 163"/>
                <a:gd name="T41" fmla="*/ 143 h 265"/>
                <a:gd name="T42" fmla="*/ 6 w 163"/>
                <a:gd name="T43" fmla="*/ 147 h 265"/>
                <a:gd name="T44" fmla="*/ 54 w 163"/>
                <a:gd name="T45" fmla="*/ 100 h 265"/>
                <a:gd name="T46" fmla="*/ 51 w 163"/>
                <a:gd name="T47" fmla="*/ 143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3" h="265">
                  <a:moveTo>
                    <a:pt x="122" y="187"/>
                  </a:moveTo>
                  <a:cubicBezTo>
                    <a:pt x="113" y="176"/>
                    <a:pt x="106" y="167"/>
                    <a:pt x="98" y="157"/>
                  </a:cubicBezTo>
                  <a:cubicBezTo>
                    <a:pt x="119" y="146"/>
                    <a:pt x="139" y="136"/>
                    <a:pt x="163" y="123"/>
                  </a:cubicBezTo>
                  <a:cubicBezTo>
                    <a:pt x="137" y="118"/>
                    <a:pt x="116" y="115"/>
                    <a:pt x="93" y="110"/>
                  </a:cubicBezTo>
                  <a:cubicBezTo>
                    <a:pt x="99" y="97"/>
                    <a:pt x="104" y="85"/>
                    <a:pt x="110" y="72"/>
                  </a:cubicBezTo>
                  <a:cubicBezTo>
                    <a:pt x="96" y="71"/>
                    <a:pt x="84" y="70"/>
                    <a:pt x="70" y="70"/>
                  </a:cubicBezTo>
                  <a:cubicBezTo>
                    <a:pt x="74" y="50"/>
                    <a:pt x="78" y="32"/>
                    <a:pt x="83" y="10"/>
                  </a:cubicBezTo>
                  <a:cubicBezTo>
                    <a:pt x="64" y="22"/>
                    <a:pt x="49" y="32"/>
                    <a:pt x="33" y="42"/>
                  </a:cubicBezTo>
                  <a:cubicBezTo>
                    <a:pt x="27" y="29"/>
                    <a:pt x="22" y="18"/>
                    <a:pt x="14" y="0"/>
                  </a:cubicBezTo>
                  <a:cubicBezTo>
                    <a:pt x="9" y="8"/>
                    <a:pt x="4" y="14"/>
                    <a:pt x="0" y="21"/>
                  </a:cubicBezTo>
                  <a:cubicBezTo>
                    <a:pt x="0" y="191"/>
                    <a:pt x="0" y="191"/>
                    <a:pt x="0" y="191"/>
                  </a:cubicBezTo>
                  <a:cubicBezTo>
                    <a:pt x="14" y="191"/>
                    <a:pt x="28" y="191"/>
                    <a:pt x="42" y="191"/>
                  </a:cubicBezTo>
                  <a:cubicBezTo>
                    <a:pt x="38" y="207"/>
                    <a:pt x="22" y="219"/>
                    <a:pt x="1" y="221"/>
                  </a:cubicBezTo>
                  <a:cubicBezTo>
                    <a:pt x="0" y="221"/>
                    <a:pt x="0" y="221"/>
                    <a:pt x="0" y="221"/>
                  </a:cubicBezTo>
                  <a:cubicBezTo>
                    <a:pt x="0" y="261"/>
                    <a:pt x="0" y="261"/>
                    <a:pt x="0" y="261"/>
                  </a:cubicBezTo>
                  <a:cubicBezTo>
                    <a:pt x="14" y="259"/>
                    <a:pt x="29" y="254"/>
                    <a:pt x="43" y="245"/>
                  </a:cubicBezTo>
                  <a:cubicBezTo>
                    <a:pt x="49" y="241"/>
                    <a:pt x="59" y="240"/>
                    <a:pt x="65" y="243"/>
                  </a:cubicBezTo>
                  <a:cubicBezTo>
                    <a:pt x="84" y="248"/>
                    <a:pt x="102" y="256"/>
                    <a:pt x="126" y="265"/>
                  </a:cubicBezTo>
                  <a:cubicBezTo>
                    <a:pt x="110" y="242"/>
                    <a:pt x="97" y="223"/>
                    <a:pt x="84" y="203"/>
                  </a:cubicBezTo>
                  <a:cubicBezTo>
                    <a:pt x="97" y="197"/>
                    <a:pt x="109" y="192"/>
                    <a:pt x="122" y="187"/>
                  </a:cubicBezTo>
                  <a:close/>
                  <a:moveTo>
                    <a:pt x="51" y="143"/>
                  </a:moveTo>
                  <a:cubicBezTo>
                    <a:pt x="40" y="154"/>
                    <a:pt x="26" y="155"/>
                    <a:pt x="6" y="147"/>
                  </a:cubicBezTo>
                  <a:cubicBezTo>
                    <a:pt x="23" y="130"/>
                    <a:pt x="38" y="115"/>
                    <a:pt x="54" y="100"/>
                  </a:cubicBezTo>
                  <a:cubicBezTo>
                    <a:pt x="62" y="116"/>
                    <a:pt x="62" y="131"/>
                    <a:pt x="51"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1" rIns="68580" bIns="3429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dirty="0">
                <a:ln>
                  <a:noFill/>
                </a:ln>
                <a:solidFill>
                  <a:srgbClr val="000000"/>
                </a:solidFill>
                <a:effectLst/>
                <a:uLnTx/>
                <a:uFillTx/>
                <a:latin typeface="Poppins"/>
                <a:ea typeface="ＭＳ Ｐゴシック"/>
                <a:cs typeface="+mn-cs"/>
              </a:endParaRPr>
            </a:p>
          </p:txBody>
        </p:sp>
      </p:grpSp>
      <p:sp>
        <p:nvSpPr>
          <p:cNvPr id="9" name="Oval 8">
            <a:extLst>
              <a:ext uri="{FF2B5EF4-FFF2-40B4-BE49-F238E27FC236}">
                <a16:creationId xmlns:a16="http://schemas.microsoft.com/office/drawing/2014/main" id="{FB77472B-D18E-0146-8666-90A6A5E399CD}"/>
              </a:ext>
            </a:extLst>
          </p:cNvPr>
          <p:cNvSpPr/>
          <p:nvPr/>
        </p:nvSpPr>
        <p:spPr>
          <a:xfrm>
            <a:off x="469739" y="1395787"/>
            <a:ext cx="492758" cy="464947"/>
          </a:xfrm>
          <a:prstGeom prst="ellipse">
            <a:avLst/>
          </a:prstGeom>
          <a:solidFill>
            <a:srgbClr val="FFFFFF">
              <a:alpha val="50196"/>
            </a:srgb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FFFFFF"/>
              </a:solidFill>
              <a:effectLst/>
              <a:uLnTx/>
              <a:uFillTx/>
              <a:latin typeface="Poppins"/>
              <a:ea typeface="ＭＳ Ｐゴシック"/>
              <a:cs typeface="+mn-cs"/>
            </a:endParaRPr>
          </a:p>
        </p:txBody>
      </p:sp>
      <p:sp>
        <p:nvSpPr>
          <p:cNvPr id="8" name="Rectangle 7">
            <a:extLst>
              <a:ext uri="{FF2B5EF4-FFF2-40B4-BE49-F238E27FC236}">
                <a16:creationId xmlns:a16="http://schemas.microsoft.com/office/drawing/2014/main" id="{79BA09A0-B5F1-FB4A-A78D-FFE99F19CFEA}"/>
              </a:ext>
            </a:extLst>
          </p:cNvPr>
          <p:cNvSpPr/>
          <p:nvPr/>
        </p:nvSpPr>
        <p:spPr>
          <a:xfrm>
            <a:off x="1010456" y="1258928"/>
            <a:ext cx="2788534" cy="954107"/>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451"/>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ＭＳ Ｐゴシック"/>
                <a:cs typeface="Arial" panose="020B0604020202020204" pitchFamily="34" charset="0"/>
              </a:rPr>
              <a:t>MRD refers to the persistence of residual tumor cells after treatment and is a major cause of relapse</a:t>
            </a:r>
            <a:r>
              <a:rPr kumimoji="0" lang="en-US" sz="1400" b="0" i="0" u="none" strike="noStrike" kern="1200" cap="none" spc="0" normalizeH="0" baseline="30000" noProof="0" dirty="0">
                <a:ln>
                  <a:noFill/>
                </a:ln>
                <a:solidFill>
                  <a:srgbClr val="000000"/>
                </a:solidFill>
                <a:effectLst/>
                <a:uLnTx/>
                <a:uFillTx/>
                <a:latin typeface="Poppins"/>
                <a:ea typeface="ＭＳ Ｐゴシック"/>
                <a:cs typeface="Arial" panose="020B0604020202020204" pitchFamily="34" charset="0"/>
              </a:rPr>
              <a:t>1</a:t>
            </a:r>
          </a:p>
        </p:txBody>
      </p:sp>
      <p:sp>
        <p:nvSpPr>
          <p:cNvPr id="10" name="Oval 9">
            <a:extLst>
              <a:ext uri="{FF2B5EF4-FFF2-40B4-BE49-F238E27FC236}">
                <a16:creationId xmlns:a16="http://schemas.microsoft.com/office/drawing/2014/main" id="{4B2FB605-561E-134C-9AB7-DF18E8D4AD43}"/>
              </a:ext>
            </a:extLst>
          </p:cNvPr>
          <p:cNvSpPr/>
          <p:nvPr/>
        </p:nvSpPr>
        <p:spPr>
          <a:xfrm>
            <a:off x="4248206" y="1395787"/>
            <a:ext cx="492758" cy="464947"/>
          </a:xfrm>
          <a:prstGeom prst="ellipse">
            <a:avLst/>
          </a:prstGeom>
          <a:solidFill>
            <a:srgbClr val="FFFFFF">
              <a:alpha val="50196"/>
            </a:srgb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333399"/>
              </a:solidFill>
              <a:effectLst/>
              <a:uLnTx/>
              <a:uFillTx/>
              <a:latin typeface="Poppins"/>
              <a:ea typeface="ＭＳ Ｐゴシック"/>
              <a:cs typeface="+mn-cs"/>
            </a:endParaRPr>
          </a:p>
        </p:txBody>
      </p:sp>
      <p:sp>
        <p:nvSpPr>
          <p:cNvPr id="11" name="Rectangle 10">
            <a:extLst>
              <a:ext uri="{FF2B5EF4-FFF2-40B4-BE49-F238E27FC236}">
                <a16:creationId xmlns:a16="http://schemas.microsoft.com/office/drawing/2014/main" id="{8646B25C-6A1C-8046-B780-6B642A019868}"/>
              </a:ext>
            </a:extLst>
          </p:cNvPr>
          <p:cNvSpPr/>
          <p:nvPr/>
        </p:nvSpPr>
        <p:spPr>
          <a:xfrm>
            <a:off x="4810296" y="1258928"/>
            <a:ext cx="2354314" cy="954107"/>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451"/>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Poppins"/>
                <a:ea typeface="ＭＳ Ｐゴシック"/>
                <a:cs typeface="Arial" panose="020B0604020202020204" pitchFamily="34" charset="0"/>
              </a:rPr>
              <a:t>Current techniques </a:t>
            </a:r>
            <a:br>
              <a:rPr kumimoji="0" lang="en-GB" sz="1400" b="0" i="0" u="none" strike="noStrike" kern="1200" cap="none" spc="0" normalizeH="0" baseline="0" noProof="0" dirty="0">
                <a:ln>
                  <a:noFill/>
                </a:ln>
                <a:solidFill>
                  <a:srgbClr val="000000"/>
                </a:solidFill>
                <a:effectLst/>
                <a:uLnTx/>
                <a:uFillTx/>
                <a:latin typeface="Poppins"/>
                <a:ea typeface="ＭＳ Ｐゴシック"/>
                <a:cs typeface="Arial" panose="020B0604020202020204" pitchFamily="34" charset="0"/>
              </a:rPr>
            </a:br>
            <a:r>
              <a:rPr kumimoji="0" lang="en-GB" sz="1400" b="0" i="0" u="none" strike="noStrike" kern="1200" cap="none" spc="0" normalizeH="0" baseline="0" noProof="0" dirty="0">
                <a:ln>
                  <a:noFill/>
                </a:ln>
                <a:solidFill>
                  <a:srgbClr val="000000"/>
                </a:solidFill>
                <a:effectLst/>
                <a:uLnTx/>
                <a:uFillTx/>
                <a:latin typeface="Poppins"/>
                <a:ea typeface="ＭＳ Ｐゴシック"/>
                <a:cs typeface="Arial" panose="020B0604020202020204" pitchFamily="34" charset="0"/>
              </a:rPr>
              <a:t>can detect MRD with a sensitivity of 10</a:t>
            </a:r>
            <a:r>
              <a:rPr kumimoji="0" lang="en-GB" sz="1400" b="0" i="0" u="none" strike="noStrike" kern="1200" cap="none" spc="0" normalizeH="0" baseline="30000" noProof="0" dirty="0">
                <a:ln>
                  <a:noFill/>
                </a:ln>
                <a:solidFill>
                  <a:srgbClr val="000000"/>
                </a:solidFill>
                <a:effectLst/>
                <a:uLnTx/>
                <a:uFillTx/>
                <a:latin typeface="Poppins"/>
                <a:ea typeface="ＭＳ Ｐゴシック"/>
                <a:cs typeface="Arial" panose="020B0604020202020204" pitchFamily="34" charset="0"/>
              </a:rPr>
              <a:t>-6</a:t>
            </a:r>
            <a:r>
              <a:rPr kumimoji="0" lang="en-GB" sz="1400" b="0" i="0" u="none" strike="noStrike" kern="1200" cap="none" spc="0" normalizeH="0" baseline="0" noProof="0" dirty="0">
                <a:ln>
                  <a:noFill/>
                </a:ln>
                <a:solidFill>
                  <a:srgbClr val="000000"/>
                </a:solidFill>
                <a:effectLst/>
                <a:uLnTx/>
                <a:uFillTx/>
                <a:latin typeface="Poppins"/>
                <a:ea typeface="ＭＳ Ｐゴシック"/>
                <a:cs typeface="Arial" panose="020B0604020202020204" pitchFamily="34" charset="0"/>
              </a:rPr>
              <a:t> for </a:t>
            </a:r>
            <a:br>
              <a:rPr kumimoji="0" lang="en-GB" sz="1400" b="0" i="0" u="none" strike="noStrike" kern="1200" cap="none" spc="0" normalizeH="0" baseline="0" noProof="0" dirty="0">
                <a:ln>
                  <a:noFill/>
                </a:ln>
                <a:solidFill>
                  <a:srgbClr val="000000"/>
                </a:solidFill>
                <a:effectLst/>
                <a:uLnTx/>
                <a:uFillTx/>
                <a:latin typeface="Poppins"/>
                <a:ea typeface="ＭＳ Ｐゴシック"/>
                <a:cs typeface="Arial" panose="020B0604020202020204" pitchFamily="34" charset="0"/>
              </a:rPr>
            </a:br>
            <a:r>
              <a:rPr kumimoji="0" lang="en-GB" sz="1400" b="0" i="0" u="none" strike="noStrike" kern="1200" cap="none" spc="0" normalizeH="0" baseline="0" noProof="0" dirty="0">
                <a:ln>
                  <a:noFill/>
                </a:ln>
                <a:solidFill>
                  <a:srgbClr val="000000"/>
                </a:solidFill>
                <a:effectLst/>
                <a:uLnTx/>
                <a:uFillTx/>
                <a:latin typeface="Poppins"/>
                <a:ea typeface="ＭＳ Ｐゴシック"/>
                <a:cs typeface="Arial" panose="020B0604020202020204" pitchFamily="34" charset="0"/>
              </a:rPr>
              <a:t>MM cells</a:t>
            </a:r>
            <a:r>
              <a:rPr kumimoji="0" lang="en-GB" sz="1400" b="0" i="0" u="none" strike="noStrike" kern="1200" cap="none" spc="0" normalizeH="0" baseline="30000" noProof="0" dirty="0">
                <a:ln>
                  <a:noFill/>
                </a:ln>
                <a:solidFill>
                  <a:srgbClr val="000000"/>
                </a:solidFill>
                <a:effectLst/>
                <a:uLnTx/>
                <a:uFillTx/>
                <a:latin typeface="Poppins"/>
                <a:ea typeface="ＭＳ Ｐゴシック"/>
                <a:cs typeface="Arial" panose="020B0604020202020204" pitchFamily="34" charset="0"/>
              </a:rPr>
              <a:t>2</a:t>
            </a:r>
          </a:p>
        </p:txBody>
      </p:sp>
      <p:cxnSp>
        <p:nvCxnSpPr>
          <p:cNvPr id="14" name="Straight Connector 13">
            <a:extLst>
              <a:ext uri="{FF2B5EF4-FFF2-40B4-BE49-F238E27FC236}">
                <a16:creationId xmlns:a16="http://schemas.microsoft.com/office/drawing/2014/main" id="{645CEF88-CB97-F94A-87CE-242BCE43EF67}"/>
              </a:ext>
            </a:extLst>
          </p:cNvPr>
          <p:cNvCxnSpPr>
            <a:cxnSpLocks/>
          </p:cNvCxnSpPr>
          <p:nvPr/>
        </p:nvCxnSpPr>
        <p:spPr>
          <a:xfrm>
            <a:off x="3935324" y="1292597"/>
            <a:ext cx="0" cy="822828"/>
          </a:xfrm>
          <a:prstGeom prst="line">
            <a:avLst/>
          </a:prstGeom>
          <a:ln w="28575">
            <a:solidFill>
              <a:schemeClr val="tx2">
                <a:lumMod val="90000"/>
              </a:schemeClr>
            </a:solidFill>
          </a:ln>
        </p:spPr>
        <p:style>
          <a:lnRef idx="1">
            <a:schemeClr val="accent6"/>
          </a:lnRef>
          <a:fillRef idx="0">
            <a:schemeClr val="accent6"/>
          </a:fillRef>
          <a:effectRef idx="0">
            <a:schemeClr val="accent6"/>
          </a:effectRef>
          <a:fontRef idx="minor">
            <a:schemeClr val="tx1"/>
          </a:fontRef>
        </p:style>
      </p:cxnSp>
      <p:grpSp>
        <p:nvGrpSpPr>
          <p:cNvPr id="15" name="Group 14">
            <a:extLst>
              <a:ext uri="{FF2B5EF4-FFF2-40B4-BE49-F238E27FC236}">
                <a16:creationId xmlns:a16="http://schemas.microsoft.com/office/drawing/2014/main" id="{A8A3C85A-8E12-364E-8EA3-454124C0A1BC}"/>
              </a:ext>
            </a:extLst>
          </p:cNvPr>
          <p:cNvGrpSpPr/>
          <p:nvPr/>
        </p:nvGrpSpPr>
        <p:grpSpPr>
          <a:xfrm>
            <a:off x="4342647" y="1490078"/>
            <a:ext cx="278721" cy="276360"/>
            <a:chOff x="1335551" y="1647982"/>
            <a:chExt cx="865183" cy="857853"/>
          </a:xfrm>
          <a:solidFill>
            <a:schemeClr val="accent1"/>
          </a:solidFill>
        </p:grpSpPr>
        <p:sp>
          <p:nvSpPr>
            <p:cNvPr id="17" name="Freeform 16">
              <a:extLst>
                <a:ext uri="{FF2B5EF4-FFF2-40B4-BE49-F238E27FC236}">
                  <a16:creationId xmlns:a16="http://schemas.microsoft.com/office/drawing/2014/main" id="{10A8B88B-BC49-AF46-B7E3-DDF59446B955}"/>
                </a:ext>
              </a:extLst>
            </p:cNvPr>
            <p:cNvSpPr>
              <a:spLocks noEditPoints="1"/>
            </p:cNvSpPr>
            <p:nvPr/>
          </p:nvSpPr>
          <p:spPr bwMode="auto">
            <a:xfrm>
              <a:off x="1335551" y="1647982"/>
              <a:ext cx="663551" cy="656221"/>
            </a:xfrm>
            <a:custGeom>
              <a:avLst/>
              <a:gdLst>
                <a:gd name="T0" fmla="*/ 200 w 242"/>
                <a:gd name="T1" fmla="*/ 222 h 242"/>
                <a:gd name="T2" fmla="*/ 195 w 242"/>
                <a:gd name="T3" fmla="*/ 217 h 242"/>
                <a:gd name="T4" fmla="*/ 173 w 242"/>
                <a:gd name="T5" fmla="*/ 214 h 242"/>
                <a:gd name="T6" fmla="*/ 32 w 242"/>
                <a:gd name="T7" fmla="*/ 184 h 242"/>
                <a:gd name="T8" fmla="*/ 42 w 242"/>
                <a:gd name="T9" fmla="*/ 42 h 242"/>
                <a:gd name="T10" fmla="*/ 182 w 242"/>
                <a:gd name="T11" fmla="*/ 30 h 242"/>
                <a:gd name="T12" fmla="*/ 217 w 242"/>
                <a:gd name="T13" fmla="*/ 166 h 242"/>
                <a:gd name="T14" fmla="*/ 223 w 242"/>
                <a:gd name="T15" fmla="*/ 198 h 242"/>
                <a:gd name="T16" fmla="*/ 200 w 242"/>
                <a:gd name="T17" fmla="*/ 222 h 242"/>
                <a:gd name="T18" fmla="*/ 24 w 242"/>
                <a:gd name="T19" fmla="*/ 117 h 242"/>
                <a:gd name="T20" fmla="*/ 117 w 242"/>
                <a:gd name="T21" fmla="*/ 215 h 242"/>
                <a:gd name="T22" fmla="*/ 216 w 242"/>
                <a:gd name="T23" fmla="*/ 121 h 242"/>
                <a:gd name="T24" fmla="*/ 122 w 242"/>
                <a:gd name="T25" fmla="*/ 23 h 242"/>
                <a:gd name="T26" fmla="*/ 24 w 242"/>
                <a:gd name="T27" fmla="*/ 117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2" h="242">
                  <a:moveTo>
                    <a:pt x="200" y="222"/>
                  </a:moveTo>
                  <a:cubicBezTo>
                    <a:pt x="198" y="220"/>
                    <a:pt x="196" y="219"/>
                    <a:pt x="195" y="217"/>
                  </a:cubicBezTo>
                  <a:cubicBezTo>
                    <a:pt x="189" y="209"/>
                    <a:pt x="183" y="208"/>
                    <a:pt x="173" y="214"/>
                  </a:cubicBezTo>
                  <a:cubicBezTo>
                    <a:pt x="125" y="242"/>
                    <a:pt x="66" y="229"/>
                    <a:pt x="32" y="184"/>
                  </a:cubicBezTo>
                  <a:cubicBezTo>
                    <a:pt x="0" y="142"/>
                    <a:pt x="5" y="80"/>
                    <a:pt x="42" y="42"/>
                  </a:cubicBezTo>
                  <a:cubicBezTo>
                    <a:pt x="78" y="5"/>
                    <a:pt x="140" y="0"/>
                    <a:pt x="182" y="30"/>
                  </a:cubicBezTo>
                  <a:cubicBezTo>
                    <a:pt x="226" y="61"/>
                    <a:pt x="242" y="119"/>
                    <a:pt x="217" y="166"/>
                  </a:cubicBezTo>
                  <a:cubicBezTo>
                    <a:pt x="210" y="181"/>
                    <a:pt x="211" y="189"/>
                    <a:pt x="223" y="198"/>
                  </a:cubicBezTo>
                  <a:cubicBezTo>
                    <a:pt x="217" y="208"/>
                    <a:pt x="209" y="215"/>
                    <a:pt x="200" y="222"/>
                  </a:cubicBezTo>
                  <a:close/>
                  <a:moveTo>
                    <a:pt x="24" y="117"/>
                  </a:moveTo>
                  <a:cubicBezTo>
                    <a:pt x="22" y="169"/>
                    <a:pt x="64" y="214"/>
                    <a:pt x="117" y="215"/>
                  </a:cubicBezTo>
                  <a:cubicBezTo>
                    <a:pt x="170" y="217"/>
                    <a:pt x="214" y="175"/>
                    <a:pt x="216" y="121"/>
                  </a:cubicBezTo>
                  <a:cubicBezTo>
                    <a:pt x="218" y="69"/>
                    <a:pt x="176" y="25"/>
                    <a:pt x="122" y="23"/>
                  </a:cubicBezTo>
                  <a:cubicBezTo>
                    <a:pt x="70" y="22"/>
                    <a:pt x="25" y="63"/>
                    <a:pt x="24" y="1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1" rIns="68580" bIns="3429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dirty="0">
                <a:ln>
                  <a:noFill/>
                </a:ln>
                <a:solidFill>
                  <a:srgbClr val="000000"/>
                </a:solidFill>
                <a:effectLst/>
                <a:uLnTx/>
                <a:uFillTx/>
                <a:latin typeface="Poppins"/>
                <a:ea typeface="ＭＳ Ｐゴシック"/>
                <a:cs typeface="+mn-cs"/>
              </a:endParaRPr>
            </a:p>
          </p:txBody>
        </p:sp>
        <p:sp>
          <p:nvSpPr>
            <p:cNvPr id="18" name="Freeform 17">
              <a:extLst>
                <a:ext uri="{FF2B5EF4-FFF2-40B4-BE49-F238E27FC236}">
                  <a16:creationId xmlns:a16="http://schemas.microsoft.com/office/drawing/2014/main" id="{5E1ECFD4-2382-D04D-B573-8BF432F2ADD5}"/>
                </a:ext>
              </a:extLst>
            </p:cNvPr>
            <p:cNvSpPr>
              <a:spLocks/>
            </p:cNvSpPr>
            <p:nvPr/>
          </p:nvSpPr>
          <p:spPr bwMode="auto">
            <a:xfrm>
              <a:off x="1870791" y="2175892"/>
              <a:ext cx="329943" cy="329943"/>
            </a:xfrm>
            <a:custGeom>
              <a:avLst/>
              <a:gdLst>
                <a:gd name="T0" fmla="*/ 5 w 121"/>
                <a:gd name="T1" fmla="*/ 27 h 120"/>
                <a:gd name="T2" fmla="*/ 28 w 121"/>
                <a:gd name="T3" fmla="*/ 3 h 120"/>
                <a:gd name="T4" fmla="*/ 39 w 121"/>
                <a:gd name="T5" fmla="*/ 7 h 120"/>
                <a:gd name="T6" fmla="*/ 110 w 121"/>
                <a:gd name="T7" fmla="*/ 78 h 120"/>
                <a:gd name="T8" fmla="*/ 112 w 121"/>
                <a:gd name="T9" fmla="*/ 111 h 120"/>
                <a:gd name="T10" fmla="*/ 79 w 121"/>
                <a:gd name="T11" fmla="*/ 109 h 120"/>
                <a:gd name="T12" fmla="*/ 9 w 121"/>
                <a:gd name="T13" fmla="*/ 39 h 120"/>
                <a:gd name="T14" fmla="*/ 5 w 121"/>
                <a:gd name="T15" fmla="*/ 27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0">
                  <a:moveTo>
                    <a:pt x="5" y="27"/>
                  </a:moveTo>
                  <a:cubicBezTo>
                    <a:pt x="14" y="20"/>
                    <a:pt x="22" y="13"/>
                    <a:pt x="28" y="3"/>
                  </a:cubicBezTo>
                  <a:cubicBezTo>
                    <a:pt x="33" y="0"/>
                    <a:pt x="36" y="4"/>
                    <a:pt x="39" y="7"/>
                  </a:cubicBezTo>
                  <a:cubicBezTo>
                    <a:pt x="63" y="31"/>
                    <a:pt x="87" y="54"/>
                    <a:pt x="110" y="78"/>
                  </a:cubicBezTo>
                  <a:cubicBezTo>
                    <a:pt x="121" y="89"/>
                    <a:pt x="121" y="102"/>
                    <a:pt x="112" y="111"/>
                  </a:cubicBezTo>
                  <a:cubicBezTo>
                    <a:pt x="102" y="120"/>
                    <a:pt x="89" y="120"/>
                    <a:pt x="79" y="109"/>
                  </a:cubicBezTo>
                  <a:cubicBezTo>
                    <a:pt x="55" y="86"/>
                    <a:pt x="32" y="62"/>
                    <a:pt x="9" y="39"/>
                  </a:cubicBezTo>
                  <a:cubicBezTo>
                    <a:pt x="6" y="36"/>
                    <a:pt x="0" y="33"/>
                    <a:pt x="5"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1" rIns="68580" bIns="3429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dirty="0">
                <a:ln>
                  <a:noFill/>
                </a:ln>
                <a:solidFill>
                  <a:srgbClr val="000000"/>
                </a:solidFill>
                <a:effectLst/>
                <a:uLnTx/>
                <a:uFillTx/>
                <a:latin typeface="Poppins"/>
                <a:ea typeface="ＭＳ Ｐゴシック"/>
                <a:cs typeface="+mn-cs"/>
              </a:endParaRPr>
            </a:p>
          </p:txBody>
        </p:sp>
      </p:grpSp>
      <p:sp>
        <p:nvSpPr>
          <p:cNvPr id="16" name="Oval 15">
            <a:extLst>
              <a:ext uri="{FF2B5EF4-FFF2-40B4-BE49-F238E27FC236}">
                <a16:creationId xmlns:a16="http://schemas.microsoft.com/office/drawing/2014/main" id="{964870A5-002F-A343-AB0C-45D8DBCF317E}"/>
              </a:ext>
            </a:extLst>
          </p:cNvPr>
          <p:cNvSpPr/>
          <p:nvPr/>
        </p:nvSpPr>
        <p:spPr>
          <a:xfrm>
            <a:off x="3145703" y="3138346"/>
            <a:ext cx="2760080" cy="1843135"/>
          </a:xfrm>
          <a:prstGeom prst="ellipse">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dirty="0">
              <a:ln>
                <a:noFill/>
              </a:ln>
              <a:solidFill>
                <a:srgbClr val="FFFFFF"/>
              </a:solidFill>
              <a:effectLst/>
              <a:uLnTx/>
              <a:uFillTx/>
              <a:latin typeface="Poppins"/>
              <a:ea typeface="ＭＳ Ｐゴシック"/>
              <a:cs typeface="+mn-cs"/>
            </a:endParaRPr>
          </a:p>
        </p:txBody>
      </p:sp>
    </p:spTree>
    <p:extLst>
      <p:ext uri="{BB962C8B-B14F-4D97-AF65-F5344CB8AC3E}">
        <p14:creationId xmlns:p14="http://schemas.microsoft.com/office/powerpoint/2010/main" val="34684299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Straight Connector 21">
            <a:extLst>
              <a:ext uri="{FF2B5EF4-FFF2-40B4-BE49-F238E27FC236}">
                <a16:creationId xmlns:a16="http://schemas.microsoft.com/office/drawing/2014/main" id="{0D3924D7-3BB0-1D6B-3E35-F23C5BE92C77}"/>
              </a:ext>
            </a:extLst>
          </p:cNvPr>
          <p:cNvCxnSpPr>
            <a:cxnSpLocks/>
            <a:stCxn id="8" idx="2"/>
            <a:endCxn id="16" idx="0"/>
          </p:cNvCxnSpPr>
          <p:nvPr/>
        </p:nvCxnSpPr>
        <p:spPr bwMode="auto">
          <a:xfrm>
            <a:off x="2089240" y="2657782"/>
            <a:ext cx="0" cy="286880"/>
          </a:xfrm>
          <a:prstGeom prst="line">
            <a:avLst/>
          </a:prstGeom>
          <a:noFill/>
          <a:ln w="28575" cap="flat" cmpd="sng" algn="ctr">
            <a:solidFill>
              <a:schemeClr val="tx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45B30BC1-36ED-262D-C9A8-426EBFC58A8F}"/>
              </a:ext>
            </a:extLst>
          </p:cNvPr>
          <p:cNvCxnSpPr>
            <a:cxnSpLocks/>
          </p:cNvCxnSpPr>
          <p:nvPr/>
        </p:nvCxnSpPr>
        <p:spPr bwMode="auto">
          <a:xfrm flipH="1">
            <a:off x="2089240" y="3876806"/>
            <a:ext cx="0" cy="886152"/>
          </a:xfrm>
          <a:prstGeom prst="line">
            <a:avLst/>
          </a:prstGeom>
          <a:noFill/>
          <a:ln w="28575" cap="flat" cmpd="sng" algn="ctr">
            <a:solidFill>
              <a:schemeClr val="tx1"/>
            </a:solidFill>
            <a:prstDash val="solid"/>
            <a:round/>
            <a:headEnd type="none" w="med" len="med"/>
            <a:tailEnd type="none" w="med" len="med"/>
          </a:ln>
          <a:effectLst/>
        </p:spPr>
      </p:cxnSp>
      <p:sp>
        <p:nvSpPr>
          <p:cNvPr id="137222" name="_s1038">
            <a:extLst>
              <a:ext uri="{FF2B5EF4-FFF2-40B4-BE49-F238E27FC236}">
                <a16:creationId xmlns:a16="http://schemas.microsoft.com/office/drawing/2014/main" id="{3F50D75D-23E1-0249-F85A-8F1AF0A26611}"/>
              </a:ext>
            </a:extLst>
          </p:cNvPr>
          <p:cNvSpPr>
            <a:spLocks noChangeArrowheads="1"/>
          </p:cNvSpPr>
          <p:nvPr/>
        </p:nvSpPr>
        <p:spPr bwMode="auto">
          <a:xfrm>
            <a:off x="1345523" y="1482130"/>
            <a:ext cx="4572000" cy="548640"/>
          </a:xfrm>
          <a:prstGeom prst="roundRect">
            <a:avLst>
              <a:gd name="adj" fmla="val 16667"/>
            </a:avLst>
          </a:prstGeom>
          <a:solidFill>
            <a:schemeClr val="accent1"/>
          </a:solidFill>
          <a:ln w="9525">
            <a:noFill/>
            <a:round/>
            <a:headEnd/>
            <a:tailEnd/>
          </a:ln>
        </p:spPr>
        <p:txBody>
          <a:bodyPr wrap="none" lIns="0" tIns="0" rIns="0" bIns="0" anchor="ctr"/>
          <a:lstStyle>
            <a:lvl1pPr defTabSz="682625">
              <a:lnSpc>
                <a:spcPct val="90000"/>
              </a:lnSpc>
              <a:spcBef>
                <a:spcPct val="50000"/>
              </a:spcBef>
              <a:buClr>
                <a:schemeClr val="tx2"/>
              </a:buClr>
              <a:buSzPct val="120000"/>
              <a:buChar char="•"/>
              <a:defRPr sz="2400" b="1">
                <a:solidFill>
                  <a:schemeClr val="tx1"/>
                </a:solidFill>
                <a:latin typeface="Arial" panose="020B0604020202020204" pitchFamily="34" charset="0"/>
                <a:ea typeface="MS PGothic" panose="020B0600070205080204" pitchFamily="34" charset="-128"/>
              </a:defRPr>
            </a:lvl1pPr>
            <a:lvl2pPr marL="742950" indent="-28575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2pPr>
            <a:lvl3pPr marL="11430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3pPr>
            <a:lvl4pPr marL="16002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4pPr>
            <a:lvl5pPr marL="20574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5pPr>
            <a:lvl6pPr marL="25146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6pPr>
            <a:lvl7pPr marL="29718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7pPr>
            <a:lvl8pPr marL="34290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8pPr>
            <a:lvl9pPr marL="38862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682625"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9F3D9"/>
                </a:solidFill>
                <a:effectLst/>
                <a:uLnTx/>
                <a:uFillTx/>
                <a:latin typeface="Poppins"/>
                <a:ea typeface="MS PGothic" panose="020B0600070205080204" pitchFamily="34" charset="-128"/>
                <a:cs typeface="Times New Roman" panose="02020603050405020304" pitchFamily="18" charset="0"/>
              </a:rPr>
              <a:t>ASCT Eligible</a:t>
            </a:r>
            <a:endParaRPr kumimoji="0" lang="en-US" altLang="en-US" sz="2000" b="0" i="0" u="none" strike="noStrike" kern="1200" cap="none" spc="0" normalizeH="0" baseline="0" noProof="0" dirty="0">
              <a:ln>
                <a:noFill/>
              </a:ln>
              <a:solidFill>
                <a:srgbClr val="F9F3D9"/>
              </a:solidFill>
              <a:effectLst/>
              <a:uLnTx/>
              <a:uFillTx/>
              <a:latin typeface="Poppins"/>
              <a:ea typeface="MS PGothic" panose="020B0600070205080204" pitchFamily="34" charset="-128"/>
              <a:cs typeface="Times New Roman" panose="02020603050405020304" pitchFamily="18" charset="0"/>
            </a:endParaRPr>
          </a:p>
        </p:txBody>
      </p:sp>
      <p:sp>
        <p:nvSpPr>
          <p:cNvPr id="137223" name="_s1039">
            <a:extLst>
              <a:ext uri="{FF2B5EF4-FFF2-40B4-BE49-F238E27FC236}">
                <a16:creationId xmlns:a16="http://schemas.microsoft.com/office/drawing/2014/main" id="{812768BD-B6C6-CADD-6054-9BACCF02AA4E}"/>
              </a:ext>
            </a:extLst>
          </p:cNvPr>
          <p:cNvSpPr>
            <a:spLocks noChangeArrowheads="1"/>
          </p:cNvSpPr>
          <p:nvPr/>
        </p:nvSpPr>
        <p:spPr bwMode="auto">
          <a:xfrm>
            <a:off x="7070508" y="1482130"/>
            <a:ext cx="4572000" cy="548640"/>
          </a:xfrm>
          <a:prstGeom prst="roundRect">
            <a:avLst>
              <a:gd name="adj" fmla="val 16667"/>
            </a:avLst>
          </a:prstGeom>
          <a:solidFill>
            <a:schemeClr val="accent1"/>
          </a:solidFill>
          <a:ln w="9525">
            <a:noFill/>
            <a:round/>
            <a:headEnd/>
            <a:tailEnd/>
          </a:ln>
        </p:spPr>
        <p:txBody>
          <a:bodyPr wrap="none" lIns="0" tIns="0" rIns="0" bIns="0" anchor="ctr"/>
          <a:lstStyle>
            <a:lvl1pPr defTabSz="682625">
              <a:lnSpc>
                <a:spcPct val="90000"/>
              </a:lnSpc>
              <a:spcBef>
                <a:spcPct val="50000"/>
              </a:spcBef>
              <a:buClr>
                <a:schemeClr val="tx2"/>
              </a:buClr>
              <a:buSzPct val="120000"/>
              <a:buChar char="•"/>
              <a:defRPr sz="2400" b="1">
                <a:solidFill>
                  <a:schemeClr val="tx1"/>
                </a:solidFill>
                <a:latin typeface="Arial" panose="020B0604020202020204" pitchFamily="34" charset="0"/>
                <a:ea typeface="MS PGothic" panose="020B0600070205080204" pitchFamily="34" charset="-128"/>
              </a:defRPr>
            </a:lvl1pPr>
            <a:lvl2pPr marL="742950" indent="-28575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2pPr>
            <a:lvl3pPr marL="11430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3pPr>
            <a:lvl4pPr marL="16002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4pPr>
            <a:lvl5pPr marL="20574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5pPr>
            <a:lvl6pPr marL="25146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6pPr>
            <a:lvl7pPr marL="29718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7pPr>
            <a:lvl8pPr marL="34290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8pPr>
            <a:lvl9pPr marL="38862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682625"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9F3D9"/>
                </a:solidFill>
                <a:effectLst/>
                <a:uLnTx/>
                <a:uFillTx/>
                <a:latin typeface="Poppins"/>
                <a:ea typeface="MS PGothic" panose="020B0600070205080204" pitchFamily="34" charset="-128"/>
                <a:cs typeface="Times New Roman" panose="02020603050405020304" pitchFamily="18" charset="0"/>
              </a:rPr>
              <a:t>ASCT Ineligible</a:t>
            </a:r>
          </a:p>
        </p:txBody>
      </p:sp>
      <p:sp>
        <p:nvSpPr>
          <p:cNvPr id="137224" name="_s1040">
            <a:extLst>
              <a:ext uri="{FF2B5EF4-FFF2-40B4-BE49-F238E27FC236}">
                <a16:creationId xmlns:a16="http://schemas.microsoft.com/office/drawing/2014/main" id="{F7610C17-A7DE-3713-679D-5F772120678A}"/>
              </a:ext>
            </a:extLst>
          </p:cNvPr>
          <p:cNvSpPr>
            <a:spLocks noChangeArrowheads="1"/>
          </p:cNvSpPr>
          <p:nvPr/>
        </p:nvSpPr>
        <p:spPr bwMode="auto">
          <a:xfrm>
            <a:off x="7990104" y="3029492"/>
            <a:ext cx="2743200" cy="548640"/>
          </a:xfrm>
          <a:prstGeom prst="roundRect">
            <a:avLst>
              <a:gd name="adj" fmla="val 16667"/>
            </a:avLst>
          </a:prstGeom>
          <a:solidFill>
            <a:schemeClr val="accent4"/>
          </a:solidFill>
          <a:ln w="9525">
            <a:noFill/>
            <a:round/>
            <a:headEnd/>
            <a:tailEnd/>
          </a:ln>
        </p:spPr>
        <p:txBody>
          <a:bodyPr wrap="none" lIns="0" tIns="0" rIns="0" bIns="0" anchor="ctr"/>
          <a:lstStyle>
            <a:lvl1pPr defTabSz="682625">
              <a:lnSpc>
                <a:spcPct val="90000"/>
              </a:lnSpc>
              <a:spcBef>
                <a:spcPct val="50000"/>
              </a:spcBef>
              <a:buClr>
                <a:schemeClr val="tx2"/>
              </a:buClr>
              <a:buSzPct val="120000"/>
              <a:buChar char="•"/>
              <a:defRPr sz="2400" b="1">
                <a:solidFill>
                  <a:schemeClr val="tx1"/>
                </a:solidFill>
                <a:latin typeface="Arial" panose="020B0604020202020204" pitchFamily="34" charset="0"/>
                <a:ea typeface="MS PGothic" panose="020B0600070205080204" pitchFamily="34" charset="-128"/>
              </a:defRPr>
            </a:lvl1pPr>
            <a:lvl2pPr marL="742950" indent="-28575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2pPr>
            <a:lvl3pPr marL="11430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3pPr>
            <a:lvl4pPr marL="16002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4pPr>
            <a:lvl5pPr marL="20574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5pPr>
            <a:lvl6pPr marL="25146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6pPr>
            <a:lvl7pPr marL="29718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7pPr>
            <a:lvl8pPr marL="34290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8pPr>
            <a:lvl9pPr marL="38862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682625"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9F3D9"/>
                </a:solidFill>
                <a:effectLst/>
                <a:uLnTx/>
                <a:uFillTx/>
                <a:latin typeface="Poppins"/>
                <a:ea typeface="MS PGothic" panose="020B0600070205080204" pitchFamily="34" charset="-128"/>
                <a:cs typeface="Times New Roman" panose="02020603050405020304" pitchFamily="18" charset="0"/>
              </a:rPr>
              <a:t>Dara-Rd</a:t>
            </a:r>
          </a:p>
        </p:txBody>
      </p:sp>
      <p:sp>
        <p:nvSpPr>
          <p:cNvPr id="156690" name="_s1040">
            <a:extLst>
              <a:ext uri="{FF2B5EF4-FFF2-40B4-BE49-F238E27FC236}">
                <a16:creationId xmlns:a16="http://schemas.microsoft.com/office/drawing/2014/main" id="{C602FAC9-6666-ABC9-C72F-9057A38BFD3F}"/>
              </a:ext>
            </a:extLst>
          </p:cNvPr>
          <p:cNvSpPr>
            <a:spLocks noChangeArrowheads="1"/>
          </p:cNvSpPr>
          <p:nvPr/>
        </p:nvSpPr>
        <p:spPr bwMode="auto">
          <a:xfrm>
            <a:off x="717640" y="4762958"/>
            <a:ext cx="2743200" cy="757231"/>
          </a:xfrm>
          <a:prstGeom prst="roundRect">
            <a:avLst>
              <a:gd name="adj" fmla="val 16667"/>
            </a:avLst>
          </a:prstGeom>
          <a:solidFill>
            <a:schemeClr val="accent3"/>
          </a:solidFill>
          <a:ln w="9525">
            <a:noFill/>
            <a:round/>
            <a:headEnd/>
            <a:tailEnd/>
          </a:ln>
        </p:spPr>
        <p:txBody>
          <a:bodyPr wrap="none" lIns="0" tIns="0" rIns="0" bIns="0" anchor="ctr"/>
          <a:lstStyle>
            <a:lvl1pPr algn="l">
              <a:lnSpc>
                <a:spcPct val="90000"/>
              </a:lnSpc>
              <a:buClr>
                <a:schemeClr val="tx2"/>
              </a:buClr>
              <a:buSzPct val="120000"/>
              <a:buChar char="•"/>
              <a:defRPr sz="3200" b="1">
                <a:solidFill>
                  <a:schemeClr val="tx1"/>
                </a:solidFill>
                <a:latin typeface="Arial" pitchFamily="34" charset="0"/>
                <a:ea typeface="ＭＳ Ｐゴシック" pitchFamily="34" charset="-128"/>
              </a:defRPr>
            </a:lvl1pPr>
            <a:lvl2pPr marL="742950" indent="-285750" algn="l">
              <a:lnSpc>
                <a:spcPct val="90000"/>
              </a:lnSpc>
              <a:spcBef>
                <a:spcPct val="20000"/>
              </a:spcBef>
              <a:buClr>
                <a:schemeClr val="folHlink"/>
              </a:buClr>
              <a:buSzPct val="120000"/>
              <a:buChar char="•"/>
              <a:defRPr sz="3200" b="1">
                <a:solidFill>
                  <a:schemeClr val="tx1"/>
                </a:solidFill>
                <a:latin typeface="Arial" pitchFamily="34" charset="0"/>
                <a:ea typeface="ＭＳ Ｐゴシック" pitchFamily="34" charset="-128"/>
              </a:defRPr>
            </a:lvl2pPr>
            <a:lvl3pPr marL="1143000" indent="-228600" algn="l">
              <a:lnSpc>
                <a:spcPct val="90000"/>
              </a:lnSpc>
              <a:spcBef>
                <a:spcPct val="20000"/>
              </a:spcBef>
              <a:buClr>
                <a:schemeClr val="folHlink"/>
              </a:buClr>
              <a:buSzPct val="120000"/>
              <a:buChar char="•"/>
              <a:defRPr sz="3200" b="1">
                <a:solidFill>
                  <a:schemeClr val="tx1"/>
                </a:solidFill>
                <a:latin typeface="Arial" pitchFamily="34" charset="0"/>
                <a:ea typeface="ＭＳ Ｐゴシック" pitchFamily="34" charset="-128"/>
              </a:defRPr>
            </a:lvl3pPr>
            <a:lvl4pPr marL="1600200" indent="-228600" algn="l">
              <a:lnSpc>
                <a:spcPct val="90000"/>
              </a:lnSpc>
              <a:spcBef>
                <a:spcPct val="20000"/>
              </a:spcBef>
              <a:buClr>
                <a:schemeClr val="folHlink"/>
              </a:buClr>
              <a:buSzPct val="120000"/>
              <a:buChar char="•"/>
              <a:defRPr sz="3200" b="1">
                <a:solidFill>
                  <a:schemeClr val="tx1"/>
                </a:solidFill>
                <a:latin typeface="Arial" pitchFamily="34" charset="0"/>
                <a:ea typeface="ＭＳ Ｐゴシック" pitchFamily="34" charset="-128"/>
              </a:defRPr>
            </a:lvl4pPr>
            <a:lvl5pPr marL="2057400" indent="-228600" algn="l">
              <a:lnSpc>
                <a:spcPct val="90000"/>
              </a:lnSpc>
              <a:spcBef>
                <a:spcPct val="20000"/>
              </a:spcBef>
              <a:buClr>
                <a:schemeClr val="folHlink"/>
              </a:buClr>
              <a:buSzPct val="120000"/>
              <a:buChar char="•"/>
              <a:defRPr sz="3200" b="1">
                <a:solidFill>
                  <a:schemeClr val="tx1"/>
                </a:solidFill>
                <a:latin typeface="Arial" pitchFamily="34" charset="0"/>
                <a:ea typeface="ＭＳ Ｐゴシック" pitchFamily="34" charset="-128"/>
              </a:defRPr>
            </a:lvl5pPr>
            <a:lvl6pPr marL="25146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Arial" pitchFamily="34" charset="0"/>
                <a:ea typeface="ＭＳ Ｐゴシック" pitchFamily="34" charset="-128"/>
              </a:defRPr>
            </a:lvl6pPr>
            <a:lvl7pPr marL="29718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Arial" pitchFamily="34" charset="0"/>
                <a:ea typeface="ＭＳ Ｐゴシック" pitchFamily="34" charset="-128"/>
              </a:defRPr>
            </a:lvl7pPr>
            <a:lvl8pPr marL="34290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Arial" pitchFamily="34" charset="0"/>
                <a:ea typeface="ＭＳ Ｐゴシック" pitchFamily="34" charset="-128"/>
              </a:defRPr>
            </a:lvl8pPr>
            <a:lvl9pPr marL="38862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Arial" pitchFamily="34" charset="0"/>
                <a:ea typeface="ＭＳ Ｐゴシック" pitchFamily="34" charset="-128"/>
              </a:defRPr>
            </a:lvl9pPr>
          </a:lstStyle>
          <a:p>
            <a:pPr marL="0" marR="0" lvl="0" indent="0" algn="ctr" defTabSz="914332"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9F3D9"/>
                </a:solidFill>
                <a:effectLst/>
                <a:uLnTx/>
                <a:uFillTx/>
                <a:latin typeface="Poppins"/>
                <a:ea typeface="ＭＳ Ｐゴシック" pitchFamily="34" charset="-128"/>
                <a:cs typeface="Times New Roman" pitchFamily="18" charset="0"/>
              </a:rPr>
              <a:t>Lenalidomide </a:t>
            </a:r>
            <a:r>
              <a:rPr kumimoji="0" lang="en-US" altLang="en-US" sz="1400" b="1" i="0" u="none" strike="noStrike" kern="1200" cap="none" spc="0" normalizeH="0" baseline="0" noProof="0" dirty="0">
                <a:ln>
                  <a:noFill/>
                </a:ln>
                <a:solidFill>
                  <a:srgbClr val="F9F3D9"/>
                </a:solidFill>
                <a:effectLst/>
                <a:uLnTx/>
                <a:uFillTx/>
                <a:latin typeface="Poppins"/>
                <a:ea typeface="ＭＳ Ｐゴシック" pitchFamily="34" charset="-128"/>
                <a:cs typeface="Times New Roman" pitchFamily="18" charset="0"/>
              </a:rPr>
              <a:t>±</a:t>
            </a:r>
            <a:r>
              <a:rPr kumimoji="0" lang="en-US" altLang="en-US" sz="1800" b="1" i="0" u="none" strike="noStrike" kern="1200" cap="none" spc="0" normalizeH="0" baseline="0" noProof="0" dirty="0">
                <a:ln>
                  <a:noFill/>
                </a:ln>
                <a:solidFill>
                  <a:srgbClr val="F9F3D9"/>
                </a:solidFill>
                <a:effectLst/>
                <a:uLnTx/>
                <a:uFillTx/>
                <a:latin typeface="Poppins"/>
                <a:ea typeface="ＭＳ Ｐゴシック" pitchFamily="34" charset="-128"/>
                <a:cs typeface="Times New Roman" pitchFamily="18" charset="0"/>
              </a:rPr>
              <a:t> </a:t>
            </a:r>
          </a:p>
          <a:p>
            <a:pPr marL="0" marR="0" lvl="0" indent="0" algn="ctr" defTabSz="914332"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9F3D9"/>
                </a:solidFill>
                <a:effectLst/>
                <a:uLnTx/>
                <a:uFillTx/>
                <a:latin typeface="Poppins"/>
                <a:ea typeface="ＭＳ Ｐゴシック" pitchFamily="34" charset="-128"/>
                <a:cs typeface="Times New Roman" pitchFamily="18" charset="0"/>
              </a:rPr>
              <a:t>CD38 mAb</a:t>
            </a:r>
          </a:p>
        </p:txBody>
      </p:sp>
      <p:sp>
        <p:nvSpPr>
          <p:cNvPr id="2" name="Title 1">
            <a:extLst>
              <a:ext uri="{FF2B5EF4-FFF2-40B4-BE49-F238E27FC236}">
                <a16:creationId xmlns:a16="http://schemas.microsoft.com/office/drawing/2014/main" id="{906A88AF-E495-20BA-3563-50CF929F96E8}"/>
              </a:ext>
            </a:extLst>
          </p:cNvPr>
          <p:cNvSpPr>
            <a:spLocks noGrp="1"/>
          </p:cNvSpPr>
          <p:nvPr>
            <p:ph type="title"/>
          </p:nvPr>
        </p:nvSpPr>
        <p:spPr>
          <a:xfrm>
            <a:off x="231078" y="531006"/>
            <a:ext cx="11740260" cy="502445"/>
          </a:xfrm>
        </p:spPr>
        <p:txBody>
          <a:bodyPr/>
          <a:lstStyle/>
          <a:p>
            <a:r>
              <a:rPr lang="en-US" dirty="0"/>
              <a:t>Newly Diagnosed MM and the Evolving Role of CD38 mAb Therapy</a:t>
            </a:r>
          </a:p>
        </p:txBody>
      </p:sp>
      <p:sp>
        <p:nvSpPr>
          <p:cNvPr id="15" name="Content Placeholder 14">
            <a:extLst>
              <a:ext uri="{FF2B5EF4-FFF2-40B4-BE49-F238E27FC236}">
                <a16:creationId xmlns:a16="http://schemas.microsoft.com/office/drawing/2014/main" id="{84C0784F-5939-57D7-85C0-B0B253B52B57}"/>
              </a:ext>
            </a:extLst>
          </p:cNvPr>
          <p:cNvSpPr>
            <a:spLocks noGrp="1"/>
          </p:cNvSpPr>
          <p:nvPr>
            <p:ph sz="quarter" idx="10"/>
          </p:nvPr>
        </p:nvSpPr>
        <p:spPr>
          <a:xfrm>
            <a:off x="3009900" y="6302375"/>
            <a:ext cx="6515100" cy="327025"/>
          </a:xfrm>
        </p:spPr>
        <p:txBody>
          <a:bodyPr/>
          <a:lstStyle/>
          <a:p>
            <a:pPr algn="ctr"/>
            <a:r>
              <a:rPr lang="en-US" dirty="0">
                <a:latin typeface="Poppins"/>
                <a:cs typeface="Poppins"/>
              </a:rPr>
              <a:t>NCCN. Clinical practice guidelines in oncology: multiple myeloma. v.5.2026. nccn.org. </a:t>
            </a:r>
          </a:p>
        </p:txBody>
      </p:sp>
      <p:sp>
        <p:nvSpPr>
          <p:cNvPr id="16" name="_s1039">
            <a:extLst>
              <a:ext uri="{FF2B5EF4-FFF2-40B4-BE49-F238E27FC236}">
                <a16:creationId xmlns:a16="http://schemas.microsoft.com/office/drawing/2014/main" id="{96E03EB1-92B4-81B5-D88D-5F9A0409C7CE}"/>
              </a:ext>
            </a:extLst>
          </p:cNvPr>
          <p:cNvSpPr>
            <a:spLocks noChangeArrowheads="1"/>
          </p:cNvSpPr>
          <p:nvPr/>
        </p:nvSpPr>
        <p:spPr bwMode="auto">
          <a:xfrm>
            <a:off x="717640" y="2944662"/>
            <a:ext cx="2743200" cy="932144"/>
          </a:xfrm>
          <a:prstGeom prst="roundRect">
            <a:avLst>
              <a:gd name="adj" fmla="val 16667"/>
            </a:avLst>
          </a:prstGeom>
          <a:solidFill>
            <a:schemeClr val="accent6"/>
          </a:solidFill>
          <a:ln w="9525">
            <a:noFill/>
            <a:round/>
            <a:headEnd/>
            <a:tailEnd/>
          </a:ln>
        </p:spPr>
        <p:txBody>
          <a:bodyPr wrap="none" lIns="0" tIns="0" rIns="0" bIns="0" anchor="ctr"/>
          <a:lstStyle>
            <a:lvl1pPr defTabSz="682625">
              <a:lnSpc>
                <a:spcPct val="90000"/>
              </a:lnSpc>
              <a:spcBef>
                <a:spcPct val="50000"/>
              </a:spcBef>
              <a:buClr>
                <a:schemeClr val="tx2"/>
              </a:buClr>
              <a:buSzPct val="120000"/>
              <a:buChar char="•"/>
              <a:defRPr sz="2400" b="1">
                <a:solidFill>
                  <a:schemeClr val="tx1"/>
                </a:solidFill>
                <a:latin typeface="Arial" panose="020B0604020202020204" pitchFamily="34" charset="0"/>
                <a:ea typeface="MS PGothic" panose="020B0600070205080204" pitchFamily="34" charset="-128"/>
              </a:defRPr>
            </a:lvl1pPr>
            <a:lvl2pPr marL="742950" indent="-28575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2pPr>
            <a:lvl3pPr marL="11430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3pPr>
            <a:lvl4pPr marL="16002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4pPr>
            <a:lvl5pPr marL="20574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5pPr>
            <a:lvl6pPr marL="25146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6pPr>
            <a:lvl7pPr marL="29718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7pPr>
            <a:lvl8pPr marL="34290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8pPr>
            <a:lvl9pPr marL="38862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682625"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9F3D9"/>
                </a:solidFill>
                <a:effectLst/>
                <a:uLnTx/>
                <a:uFillTx/>
                <a:latin typeface="Poppins"/>
                <a:ea typeface="MS PGothic" panose="020B0600070205080204" pitchFamily="34" charset="-128"/>
                <a:cs typeface="Times New Roman" panose="02020603050405020304" pitchFamily="18" charset="0"/>
              </a:rPr>
              <a:t>CD38 mAb-based*</a:t>
            </a:r>
          </a:p>
          <a:p>
            <a:pPr marL="0" marR="0" lvl="0" indent="0" algn="ctr" defTabSz="682625"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9F3D9"/>
                </a:solidFill>
                <a:effectLst/>
                <a:uLnTx/>
                <a:uFillTx/>
                <a:latin typeface="Poppins"/>
                <a:ea typeface="MS PGothic" panose="020B0600070205080204" pitchFamily="34" charset="-128"/>
                <a:cs typeface="Times New Roman" panose="02020603050405020304" pitchFamily="18" charset="0"/>
              </a:rPr>
              <a:t>quadruplet </a:t>
            </a:r>
            <a:r>
              <a:rPr kumimoji="0" lang="en-US" altLang="en-US" sz="1800" b="0" i="0" u="sng" strike="noStrike" kern="1200" cap="none" spc="0" normalizeH="0" baseline="0" noProof="0" dirty="0">
                <a:ln>
                  <a:noFill/>
                </a:ln>
                <a:solidFill>
                  <a:srgbClr val="F9F3D9"/>
                </a:solidFill>
                <a:effectLst/>
                <a:uLnTx/>
                <a:uFillTx/>
                <a:latin typeface="Poppins"/>
                <a:ea typeface="MS PGothic" panose="020B0600070205080204" pitchFamily="34" charset="-128"/>
                <a:cs typeface="Times New Roman" panose="02020603050405020304" pitchFamily="18" charset="0"/>
              </a:rPr>
              <a:t>or</a:t>
            </a:r>
            <a:endParaRPr kumimoji="0" lang="en-US" altLang="en-US" sz="1800" b="0" i="0" u="none" strike="noStrike" kern="1200" cap="none" spc="0" normalizeH="0" baseline="0" noProof="0" dirty="0">
              <a:ln>
                <a:noFill/>
              </a:ln>
              <a:solidFill>
                <a:srgbClr val="F9F3D9"/>
              </a:solidFill>
              <a:effectLst/>
              <a:uLnTx/>
              <a:uFillTx/>
              <a:latin typeface="Poppins"/>
              <a:ea typeface="MS PGothic" panose="020B0600070205080204" pitchFamily="34" charset="-128"/>
              <a:cs typeface="Times New Roman" panose="02020603050405020304" pitchFamily="18" charset="0"/>
            </a:endParaRPr>
          </a:p>
          <a:p>
            <a:pPr marL="0" marR="0" lvl="0" indent="0" algn="ctr" defTabSz="682625"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9F3D9"/>
                </a:solidFill>
                <a:effectLst/>
                <a:uLnTx/>
                <a:uFillTx/>
                <a:latin typeface="Poppins"/>
                <a:ea typeface="MS PGothic" panose="020B0600070205080204" pitchFamily="34" charset="-128"/>
                <a:cs typeface="Times New Roman" panose="02020603050405020304" pitchFamily="18" charset="0"/>
              </a:rPr>
              <a:t>RVd </a:t>
            </a:r>
            <a:r>
              <a:rPr kumimoji="0" lang="en-US" altLang="en-US" sz="1800" b="0" i="0" u="sng" strike="noStrike" kern="1200" cap="none" spc="0" normalizeH="0" baseline="0" noProof="0" dirty="0">
                <a:ln>
                  <a:noFill/>
                </a:ln>
                <a:solidFill>
                  <a:srgbClr val="F9F3D9"/>
                </a:solidFill>
                <a:effectLst/>
                <a:uLnTx/>
                <a:uFillTx/>
                <a:latin typeface="Poppins"/>
                <a:ea typeface="MS PGothic" panose="020B0600070205080204" pitchFamily="34" charset="-128"/>
                <a:cs typeface="Times New Roman" panose="02020603050405020304" pitchFamily="18" charset="0"/>
              </a:rPr>
              <a:t>or</a:t>
            </a:r>
            <a:r>
              <a:rPr kumimoji="0" lang="en-US" altLang="en-US" sz="1800" b="1" i="0" u="none" strike="noStrike" kern="1200" cap="none" spc="0" normalizeH="0" baseline="0" noProof="0" dirty="0">
                <a:ln>
                  <a:noFill/>
                </a:ln>
                <a:solidFill>
                  <a:srgbClr val="F9F3D9"/>
                </a:solidFill>
                <a:effectLst/>
                <a:uLnTx/>
                <a:uFillTx/>
                <a:latin typeface="Poppins"/>
                <a:ea typeface="MS PGothic" panose="020B0600070205080204" pitchFamily="34" charset="-128"/>
                <a:cs typeface="Times New Roman" panose="02020603050405020304" pitchFamily="18" charset="0"/>
              </a:rPr>
              <a:t> KRd</a:t>
            </a:r>
          </a:p>
        </p:txBody>
      </p:sp>
      <p:sp>
        <p:nvSpPr>
          <p:cNvPr id="17" name="TextBox 16">
            <a:extLst>
              <a:ext uri="{FF2B5EF4-FFF2-40B4-BE49-F238E27FC236}">
                <a16:creationId xmlns:a16="http://schemas.microsoft.com/office/drawing/2014/main" id="{43DADE8C-07A0-8E12-F24D-164DB97C4BF1}"/>
              </a:ext>
            </a:extLst>
          </p:cNvPr>
          <p:cNvSpPr txBox="1"/>
          <p:nvPr/>
        </p:nvSpPr>
        <p:spPr bwMode="auto">
          <a:xfrm>
            <a:off x="2504462" y="2655243"/>
            <a:ext cx="24416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Induction/Consolidation</a:t>
            </a:r>
          </a:p>
        </p:txBody>
      </p:sp>
      <p:sp>
        <p:nvSpPr>
          <p:cNvPr id="24" name="TextBox 23">
            <a:extLst>
              <a:ext uri="{FF2B5EF4-FFF2-40B4-BE49-F238E27FC236}">
                <a16:creationId xmlns:a16="http://schemas.microsoft.com/office/drawing/2014/main" id="{B4575927-C70F-19A5-43E9-1520E5BBC3A9}"/>
              </a:ext>
            </a:extLst>
          </p:cNvPr>
          <p:cNvSpPr txBox="1"/>
          <p:nvPr/>
        </p:nvSpPr>
        <p:spPr>
          <a:xfrm>
            <a:off x="1579094" y="4069962"/>
            <a:ext cx="1020292" cy="338554"/>
          </a:xfrm>
          <a:prstGeom prst="rect">
            <a:avLst/>
          </a:prstGeom>
          <a:solidFill>
            <a:schemeClr val="accent2">
              <a:lumMod val="40000"/>
              <a:lumOff val="60000"/>
            </a:schemeClr>
          </a:solidFill>
          <a:ln>
            <a:no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a:t>
            </a:r>
            <a:r>
              <a:rPr kumimoji="0" lang="en-US" sz="1600" b="1"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 ASCT</a:t>
            </a:r>
            <a:r>
              <a:rPr kumimoji="0" lang="en-US" altLang="en-US" sz="1600" b="1" i="0" u="none" strike="noStrike" kern="1200" cap="none" spc="0" normalizeH="0" baseline="30000" noProof="0" dirty="0">
                <a:ln>
                  <a:noFill/>
                </a:ln>
                <a:solidFill>
                  <a:srgbClr val="000000"/>
                </a:solidFill>
                <a:effectLst/>
                <a:uLnTx/>
                <a:uFillTx/>
                <a:latin typeface="Poppins"/>
                <a:ea typeface="MS PGothic" panose="020B0600070205080204" pitchFamily="34" charset="-128"/>
                <a:cs typeface="Times New Roman" panose="02020603050405020304" pitchFamily="18" charset="0"/>
              </a:rPr>
              <a:t>†</a:t>
            </a:r>
            <a:r>
              <a:rPr kumimoji="0" lang="en-US" altLang="en-US" sz="1600" b="1" i="0" u="none" strike="noStrike" kern="1200" cap="none" spc="0" normalizeH="0" baseline="0" noProof="0" dirty="0">
                <a:ln>
                  <a:noFill/>
                </a:ln>
                <a:solidFill>
                  <a:srgbClr val="FFFFFF"/>
                </a:solidFill>
                <a:effectLst/>
                <a:uLnTx/>
                <a:uFillTx/>
                <a:latin typeface="Poppins"/>
                <a:ea typeface="MS PGothic" panose="020B0600070205080204" pitchFamily="34" charset="-128"/>
                <a:cs typeface="Times New Roman" panose="02020603050405020304" pitchFamily="18" charset="0"/>
              </a:rPr>
              <a:t> </a:t>
            </a:r>
            <a:endParaRPr kumimoji="0" lang="en-US" sz="1600" b="1" i="0" u="none" strike="noStrike" kern="0" cap="none" spc="0" normalizeH="0" baseline="0" noProof="0" dirty="0">
              <a:ln>
                <a:noFill/>
              </a:ln>
              <a:solidFill>
                <a:srgbClr val="000000"/>
              </a:solidFill>
              <a:effectLst/>
              <a:uLnTx/>
              <a:uFillTx/>
              <a:latin typeface="Poppins"/>
              <a:ea typeface="+mn-ea"/>
              <a:cs typeface="Arial" panose="020B0604020202020204" pitchFamily="34" charset="0"/>
            </a:endParaRPr>
          </a:p>
        </p:txBody>
      </p:sp>
      <p:sp>
        <p:nvSpPr>
          <p:cNvPr id="11" name="TextBox 10">
            <a:extLst>
              <a:ext uri="{FF2B5EF4-FFF2-40B4-BE49-F238E27FC236}">
                <a16:creationId xmlns:a16="http://schemas.microsoft.com/office/drawing/2014/main" id="{60DBC8BB-B50B-1CF2-5424-FF8AB157E489}"/>
              </a:ext>
            </a:extLst>
          </p:cNvPr>
          <p:cNvSpPr txBox="1"/>
          <p:nvPr/>
        </p:nvSpPr>
        <p:spPr bwMode="auto">
          <a:xfrm>
            <a:off x="7938149" y="4909524"/>
            <a:ext cx="2882249" cy="830997"/>
          </a:xfrm>
          <a:prstGeom prst="rect">
            <a:avLst/>
          </a:prstGeom>
          <a:solidFill>
            <a:schemeClr val="tx2"/>
          </a:solidFill>
          <a:ln>
            <a:noFill/>
          </a:ln>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Continue therapy until progression; therapy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de-escalation as needed</a:t>
            </a:r>
            <a:endParaRPr kumimoji="0" lang="en-US" sz="1600" b="1"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cxnSp>
        <p:nvCxnSpPr>
          <p:cNvPr id="7" name="Straight Connector 6">
            <a:extLst>
              <a:ext uri="{FF2B5EF4-FFF2-40B4-BE49-F238E27FC236}">
                <a16:creationId xmlns:a16="http://schemas.microsoft.com/office/drawing/2014/main" id="{B2FC2C88-76EA-BF57-1529-80AD773D2C3D}"/>
              </a:ext>
            </a:extLst>
          </p:cNvPr>
          <p:cNvCxnSpPr>
            <a:cxnSpLocks/>
            <a:stCxn id="137223" idx="2"/>
            <a:endCxn id="137224" idx="0"/>
          </p:cNvCxnSpPr>
          <p:nvPr/>
        </p:nvCxnSpPr>
        <p:spPr bwMode="auto">
          <a:xfrm>
            <a:off x="9356508" y="2030770"/>
            <a:ext cx="5196" cy="998722"/>
          </a:xfrm>
          <a:prstGeom prst="line">
            <a:avLst/>
          </a:prstGeom>
          <a:noFill/>
          <a:ln w="28575" cap="flat" cmpd="sng" algn="ctr">
            <a:solidFill>
              <a:schemeClr val="tx1"/>
            </a:solidFill>
            <a:prstDash val="solid"/>
            <a:round/>
            <a:headEnd type="none" w="med" len="med"/>
            <a:tailEnd type="none" w="med" len="med"/>
          </a:ln>
          <a:effectLst/>
        </p:spPr>
      </p:cxnSp>
      <p:sp>
        <p:nvSpPr>
          <p:cNvPr id="3" name="_s1040">
            <a:extLst>
              <a:ext uri="{FF2B5EF4-FFF2-40B4-BE49-F238E27FC236}">
                <a16:creationId xmlns:a16="http://schemas.microsoft.com/office/drawing/2014/main" id="{CA61DC5E-16CE-7666-97CE-E79D92499BC5}"/>
              </a:ext>
            </a:extLst>
          </p:cNvPr>
          <p:cNvSpPr>
            <a:spLocks noChangeArrowheads="1"/>
          </p:cNvSpPr>
          <p:nvPr/>
        </p:nvSpPr>
        <p:spPr bwMode="auto">
          <a:xfrm>
            <a:off x="3802107" y="4762958"/>
            <a:ext cx="2743200" cy="757231"/>
          </a:xfrm>
          <a:prstGeom prst="roundRect">
            <a:avLst>
              <a:gd name="adj" fmla="val 16667"/>
            </a:avLst>
          </a:prstGeom>
          <a:solidFill>
            <a:schemeClr val="accent3"/>
          </a:solidFill>
          <a:ln w="9525">
            <a:noFill/>
            <a:round/>
            <a:headEnd/>
            <a:tailEnd/>
          </a:ln>
        </p:spPr>
        <p:txBody>
          <a:bodyPr wrap="none" lIns="0" tIns="0" rIns="0" bIns="0" anchor="ctr"/>
          <a:lstStyle>
            <a:lvl1pPr algn="l">
              <a:lnSpc>
                <a:spcPct val="90000"/>
              </a:lnSpc>
              <a:buClr>
                <a:schemeClr val="tx2"/>
              </a:buClr>
              <a:buSzPct val="120000"/>
              <a:buChar char="•"/>
              <a:defRPr sz="3200" b="1">
                <a:solidFill>
                  <a:schemeClr val="tx1"/>
                </a:solidFill>
                <a:latin typeface="Arial" pitchFamily="34" charset="0"/>
                <a:ea typeface="ＭＳ Ｐゴシック" pitchFamily="34" charset="-128"/>
              </a:defRPr>
            </a:lvl1pPr>
            <a:lvl2pPr marL="742950" indent="-285750" algn="l">
              <a:lnSpc>
                <a:spcPct val="90000"/>
              </a:lnSpc>
              <a:spcBef>
                <a:spcPct val="20000"/>
              </a:spcBef>
              <a:buClr>
                <a:schemeClr val="folHlink"/>
              </a:buClr>
              <a:buSzPct val="120000"/>
              <a:buChar char="•"/>
              <a:defRPr sz="3200" b="1">
                <a:solidFill>
                  <a:schemeClr val="tx1"/>
                </a:solidFill>
                <a:latin typeface="Arial" pitchFamily="34" charset="0"/>
                <a:ea typeface="ＭＳ Ｐゴシック" pitchFamily="34" charset="-128"/>
              </a:defRPr>
            </a:lvl2pPr>
            <a:lvl3pPr marL="1143000" indent="-228600" algn="l">
              <a:lnSpc>
                <a:spcPct val="90000"/>
              </a:lnSpc>
              <a:spcBef>
                <a:spcPct val="20000"/>
              </a:spcBef>
              <a:buClr>
                <a:schemeClr val="folHlink"/>
              </a:buClr>
              <a:buSzPct val="120000"/>
              <a:buChar char="•"/>
              <a:defRPr sz="3200" b="1">
                <a:solidFill>
                  <a:schemeClr val="tx1"/>
                </a:solidFill>
                <a:latin typeface="Arial" pitchFamily="34" charset="0"/>
                <a:ea typeface="ＭＳ Ｐゴシック" pitchFamily="34" charset="-128"/>
              </a:defRPr>
            </a:lvl3pPr>
            <a:lvl4pPr marL="1600200" indent="-228600" algn="l">
              <a:lnSpc>
                <a:spcPct val="90000"/>
              </a:lnSpc>
              <a:spcBef>
                <a:spcPct val="20000"/>
              </a:spcBef>
              <a:buClr>
                <a:schemeClr val="folHlink"/>
              </a:buClr>
              <a:buSzPct val="120000"/>
              <a:buChar char="•"/>
              <a:defRPr sz="3200" b="1">
                <a:solidFill>
                  <a:schemeClr val="tx1"/>
                </a:solidFill>
                <a:latin typeface="Arial" pitchFamily="34" charset="0"/>
                <a:ea typeface="ＭＳ Ｐゴシック" pitchFamily="34" charset="-128"/>
              </a:defRPr>
            </a:lvl4pPr>
            <a:lvl5pPr marL="2057400" indent="-228600" algn="l">
              <a:lnSpc>
                <a:spcPct val="90000"/>
              </a:lnSpc>
              <a:spcBef>
                <a:spcPct val="20000"/>
              </a:spcBef>
              <a:buClr>
                <a:schemeClr val="folHlink"/>
              </a:buClr>
              <a:buSzPct val="120000"/>
              <a:buChar char="•"/>
              <a:defRPr sz="3200" b="1">
                <a:solidFill>
                  <a:schemeClr val="tx1"/>
                </a:solidFill>
                <a:latin typeface="Arial" pitchFamily="34" charset="0"/>
                <a:ea typeface="ＭＳ Ｐゴシック" pitchFamily="34" charset="-128"/>
              </a:defRPr>
            </a:lvl5pPr>
            <a:lvl6pPr marL="25146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Arial" pitchFamily="34" charset="0"/>
                <a:ea typeface="ＭＳ Ｐゴシック" pitchFamily="34" charset="-128"/>
              </a:defRPr>
            </a:lvl6pPr>
            <a:lvl7pPr marL="29718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Arial" pitchFamily="34" charset="0"/>
                <a:ea typeface="ＭＳ Ｐゴシック" pitchFamily="34" charset="-128"/>
              </a:defRPr>
            </a:lvl7pPr>
            <a:lvl8pPr marL="34290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Arial" pitchFamily="34" charset="0"/>
                <a:ea typeface="ＭＳ Ｐゴシック" pitchFamily="34" charset="-128"/>
              </a:defRPr>
            </a:lvl8pPr>
            <a:lvl9pPr marL="38862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Arial" pitchFamily="34" charset="0"/>
                <a:ea typeface="ＭＳ Ｐゴシック" pitchFamily="34" charset="-128"/>
              </a:defRPr>
            </a:lvl9pPr>
          </a:lstStyle>
          <a:p>
            <a:pPr marL="0" marR="0" lvl="0" indent="0" algn="ctr" defTabSz="914332"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9F3D9"/>
                </a:solidFill>
                <a:effectLst/>
                <a:uLnTx/>
                <a:uFillTx/>
                <a:latin typeface="Poppins"/>
                <a:ea typeface="ＭＳ Ｐゴシック" pitchFamily="34" charset="-128"/>
                <a:cs typeface="Times New Roman" pitchFamily="18" charset="0"/>
              </a:rPr>
              <a:t>Lenalidomide + PI </a:t>
            </a:r>
            <a:r>
              <a:rPr kumimoji="0" lang="en-US" altLang="en-US" sz="1400" b="1" i="0" u="none" strike="noStrike" kern="1200" cap="none" spc="0" normalizeH="0" baseline="0" noProof="0" dirty="0">
                <a:ln>
                  <a:noFill/>
                </a:ln>
                <a:solidFill>
                  <a:srgbClr val="F9F3D9"/>
                </a:solidFill>
                <a:effectLst/>
                <a:uLnTx/>
                <a:uFillTx/>
                <a:latin typeface="Poppins"/>
                <a:ea typeface="ＭＳ Ｐゴシック" pitchFamily="34" charset="-128"/>
                <a:cs typeface="Times New Roman" pitchFamily="18" charset="0"/>
              </a:rPr>
              <a:t>±</a:t>
            </a:r>
          </a:p>
          <a:p>
            <a:pPr marL="0" marR="0" lvl="0" indent="0" algn="ctr" defTabSz="914332"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9F3D9"/>
                </a:solidFill>
                <a:effectLst/>
                <a:uLnTx/>
                <a:uFillTx/>
                <a:latin typeface="Poppins"/>
                <a:ea typeface="ＭＳ Ｐゴシック" pitchFamily="34" charset="-128"/>
                <a:cs typeface="Times New Roman" pitchFamily="18" charset="0"/>
              </a:rPr>
              <a:t>CD38 mAb</a:t>
            </a:r>
          </a:p>
        </p:txBody>
      </p:sp>
      <p:sp>
        <p:nvSpPr>
          <p:cNvPr id="6" name="_s1039">
            <a:extLst>
              <a:ext uri="{FF2B5EF4-FFF2-40B4-BE49-F238E27FC236}">
                <a16:creationId xmlns:a16="http://schemas.microsoft.com/office/drawing/2014/main" id="{8B69F0E5-8EB5-DB9E-BBDB-EB9BE1C9A027}"/>
              </a:ext>
            </a:extLst>
          </p:cNvPr>
          <p:cNvSpPr>
            <a:spLocks noChangeArrowheads="1"/>
          </p:cNvSpPr>
          <p:nvPr/>
        </p:nvSpPr>
        <p:spPr bwMode="auto">
          <a:xfrm>
            <a:off x="3802107" y="2944662"/>
            <a:ext cx="2743200" cy="935464"/>
          </a:xfrm>
          <a:prstGeom prst="roundRect">
            <a:avLst>
              <a:gd name="adj" fmla="val 16667"/>
            </a:avLst>
          </a:prstGeom>
          <a:solidFill>
            <a:schemeClr val="accent6"/>
          </a:solidFill>
          <a:ln w="9525">
            <a:noFill/>
            <a:round/>
            <a:headEnd/>
            <a:tailEnd/>
          </a:ln>
        </p:spPr>
        <p:txBody>
          <a:bodyPr wrap="none" lIns="0" tIns="0" rIns="0" bIns="0" anchor="ctr"/>
          <a:lstStyle>
            <a:lvl1pPr defTabSz="682625">
              <a:lnSpc>
                <a:spcPct val="90000"/>
              </a:lnSpc>
              <a:spcBef>
                <a:spcPct val="50000"/>
              </a:spcBef>
              <a:buClr>
                <a:schemeClr val="tx2"/>
              </a:buClr>
              <a:buSzPct val="120000"/>
              <a:buChar char="•"/>
              <a:defRPr sz="2400" b="1">
                <a:solidFill>
                  <a:schemeClr val="tx1"/>
                </a:solidFill>
                <a:latin typeface="Arial" panose="020B0604020202020204" pitchFamily="34" charset="0"/>
                <a:ea typeface="MS PGothic" panose="020B0600070205080204" pitchFamily="34" charset="-128"/>
              </a:defRPr>
            </a:lvl1pPr>
            <a:lvl2pPr marL="742950" indent="-28575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2pPr>
            <a:lvl3pPr marL="11430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3pPr>
            <a:lvl4pPr marL="16002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4pPr>
            <a:lvl5pPr marL="20574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5pPr>
            <a:lvl6pPr marL="25146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6pPr>
            <a:lvl7pPr marL="29718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7pPr>
            <a:lvl8pPr marL="34290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8pPr>
            <a:lvl9pPr marL="38862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682625"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9F3D9"/>
                </a:solidFill>
                <a:effectLst/>
                <a:uLnTx/>
                <a:uFillTx/>
                <a:latin typeface="Poppins"/>
                <a:ea typeface="MS PGothic" panose="020B0600070205080204" pitchFamily="34" charset="-128"/>
                <a:cs typeface="Times New Roman" panose="02020603050405020304" pitchFamily="18" charset="0"/>
              </a:rPr>
              <a:t>CD38 mAb-based</a:t>
            </a:r>
            <a:r>
              <a:rPr kumimoji="0" lang="en-US" altLang="en-US" sz="1800" b="1" i="0" u="none" strike="noStrike" kern="1200" cap="none" spc="0" normalizeH="0" noProof="0" dirty="0">
                <a:ln>
                  <a:noFill/>
                </a:ln>
                <a:solidFill>
                  <a:srgbClr val="F9F3D9"/>
                </a:solidFill>
                <a:effectLst/>
                <a:uLnTx/>
                <a:uFillTx/>
                <a:latin typeface="Poppins"/>
                <a:ea typeface="MS PGothic" panose="020B0600070205080204" pitchFamily="34" charset="-128"/>
                <a:cs typeface="Times New Roman" panose="02020603050405020304" pitchFamily="18" charset="0"/>
              </a:rPr>
              <a:t>*</a:t>
            </a:r>
            <a:r>
              <a:rPr kumimoji="0" lang="en-US" altLang="en-US" sz="1800" b="1" i="0" u="none" strike="noStrike" kern="1200" cap="none" spc="0" normalizeH="0" baseline="0" noProof="0" dirty="0">
                <a:ln>
                  <a:noFill/>
                </a:ln>
                <a:solidFill>
                  <a:srgbClr val="F9F3D9"/>
                </a:solidFill>
                <a:effectLst/>
                <a:uLnTx/>
                <a:uFillTx/>
                <a:latin typeface="Poppins"/>
                <a:ea typeface="MS PGothic" panose="020B0600070205080204" pitchFamily="34" charset="-128"/>
                <a:cs typeface="Times New Roman" panose="02020603050405020304" pitchFamily="18" charset="0"/>
              </a:rPr>
              <a:t> </a:t>
            </a:r>
          </a:p>
          <a:p>
            <a:pPr marL="0" marR="0" lvl="0" indent="0" algn="ctr" defTabSz="682625"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9F3D9"/>
                </a:solidFill>
                <a:effectLst/>
                <a:uLnTx/>
                <a:uFillTx/>
                <a:latin typeface="Poppins"/>
                <a:ea typeface="MS PGothic" panose="020B0600070205080204" pitchFamily="34" charset="-128"/>
                <a:cs typeface="Times New Roman" panose="02020603050405020304" pitchFamily="18" charset="0"/>
              </a:rPr>
              <a:t>quadruplet</a:t>
            </a:r>
          </a:p>
        </p:txBody>
      </p:sp>
      <p:sp>
        <p:nvSpPr>
          <p:cNvPr id="8" name="TextBox 7">
            <a:extLst>
              <a:ext uri="{FF2B5EF4-FFF2-40B4-BE49-F238E27FC236}">
                <a16:creationId xmlns:a16="http://schemas.microsoft.com/office/drawing/2014/main" id="{C5028641-8FA7-42E3-C496-87A7492D7204}"/>
              </a:ext>
            </a:extLst>
          </p:cNvPr>
          <p:cNvSpPr txBox="1"/>
          <p:nvPr/>
        </p:nvSpPr>
        <p:spPr>
          <a:xfrm>
            <a:off x="1274942" y="2319228"/>
            <a:ext cx="1628596" cy="338554"/>
          </a:xfrm>
          <a:prstGeom prst="rect">
            <a:avLst/>
          </a:prstGeom>
          <a:solidFill>
            <a:schemeClr val="tx2"/>
          </a:solidFill>
          <a:ln>
            <a:no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Standard risk</a:t>
            </a:r>
          </a:p>
        </p:txBody>
      </p:sp>
      <p:sp>
        <p:nvSpPr>
          <p:cNvPr id="9" name="TextBox 8">
            <a:extLst>
              <a:ext uri="{FF2B5EF4-FFF2-40B4-BE49-F238E27FC236}">
                <a16:creationId xmlns:a16="http://schemas.microsoft.com/office/drawing/2014/main" id="{CC386433-A869-04E0-F356-5492055AFC45}"/>
              </a:ext>
            </a:extLst>
          </p:cNvPr>
          <p:cNvSpPr txBox="1"/>
          <p:nvPr/>
        </p:nvSpPr>
        <p:spPr>
          <a:xfrm>
            <a:off x="4440231" y="2319228"/>
            <a:ext cx="1466952" cy="338554"/>
          </a:xfrm>
          <a:prstGeom prst="rect">
            <a:avLst/>
          </a:prstGeom>
          <a:solidFill>
            <a:schemeClr val="tx2"/>
          </a:solidFill>
          <a:ln>
            <a:no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High risk</a:t>
            </a:r>
          </a:p>
        </p:txBody>
      </p:sp>
      <p:sp>
        <p:nvSpPr>
          <p:cNvPr id="10" name="TextBox 9">
            <a:extLst>
              <a:ext uri="{FF2B5EF4-FFF2-40B4-BE49-F238E27FC236}">
                <a16:creationId xmlns:a16="http://schemas.microsoft.com/office/drawing/2014/main" id="{1AA479CA-D350-7B77-0E81-394ACD14B435}"/>
              </a:ext>
            </a:extLst>
          </p:cNvPr>
          <p:cNvSpPr txBox="1"/>
          <p:nvPr/>
        </p:nvSpPr>
        <p:spPr>
          <a:xfrm>
            <a:off x="4683089" y="4069962"/>
            <a:ext cx="981237" cy="338554"/>
          </a:xfrm>
          <a:prstGeom prst="rect">
            <a:avLst/>
          </a:prstGeom>
          <a:solidFill>
            <a:schemeClr val="accent2">
              <a:lumMod val="40000"/>
              <a:lumOff val="60000"/>
            </a:schemeClr>
          </a:solidFill>
          <a:ln>
            <a:no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a:t>
            </a:r>
            <a:r>
              <a:rPr kumimoji="0" lang="en-US" sz="1600" b="1"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 ASCT</a:t>
            </a:r>
            <a:r>
              <a:rPr kumimoji="0" lang="en-US" altLang="en-US" sz="1600" b="1" i="0" u="none" strike="noStrike" kern="1200" cap="none" spc="0" normalizeH="0" baseline="30000" noProof="0" dirty="0">
                <a:ln>
                  <a:noFill/>
                </a:ln>
                <a:solidFill>
                  <a:srgbClr val="000000"/>
                </a:solidFill>
                <a:effectLst/>
                <a:uLnTx/>
                <a:uFillTx/>
                <a:latin typeface="Poppins"/>
                <a:ea typeface="MS PGothic" panose="020B0600070205080204" pitchFamily="34" charset="-128"/>
                <a:cs typeface="Times New Roman" panose="02020603050405020304" pitchFamily="18" charset="0"/>
              </a:rPr>
              <a:t>†</a:t>
            </a:r>
            <a:endParaRPr kumimoji="0" lang="en-US" sz="1600" b="1" i="0" u="none" strike="noStrike" kern="0" cap="none" spc="0" normalizeH="0" baseline="0" noProof="0" dirty="0">
              <a:ln>
                <a:noFill/>
              </a:ln>
              <a:solidFill>
                <a:srgbClr val="000000"/>
              </a:solidFill>
              <a:effectLst/>
              <a:uLnTx/>
              <a:uFillTx/>
              <a:latin typeface="Poppins"/>
              <a:ea typeface="+mn-ea"/>
              <a:cs typeface="Arial" panose="020B0604020202020204" pitchFamily="34" charset="0"/>
            </a:endParaRPr>
          </a:p>
        </p:txBody>
      </p:sp>
      <p:sp>
        <p:nvSpPr>
          <p:cNvPr id="13" name="TextBox 12">
            <a:extLst>
              <a:ext uri="{FF2B5EF4-FFF2-40B4-BE49-F238E27FC236}">
                <a16:creationId xmlns:a16="http://schemas.microsoft.com/office/drawing/2014/main" id="{185A568A-9AE9-D715-8F6B-6169ADDC1F17}"/>
              </a:ext>
            </a:extLst>
          </p:cNvPr>
          <p:cNvSpPr txBox="1"/>
          <p:nvPr/>
        </p:nvSpPr>
        <p:spPr bwMode="auto">
          <a:xfrm>
            <a:off x="2920259" y="4431872"/>
            <a:ext cx="14161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Maintenance</a:t>
            </a:r>
          </a:p>
        </p:txBody>
      </p:sp>
      <p:cxnSp>
        <p:nvCxnSpPr>
          <p:cNvPr id="18" name="Connector: Elbow 17">
            <a:extLst>
              <a:ext uri="{FF2B5EF4-FFF2-40B4-BE49-F238E27FC236}">
                <a16:creationId xmlns:a16="http://schemas.microsoft.com/office/drawing/2014/main" id="{4465CE2D-2D04-2FA0-1BCA-A0298DCE1251}"/>
              </a:ext>
            </a:extLst>
          </p:cNvPr>
          <p:cNvCxnSpPr>
            <a:cxnSpLocks/>
            <a:stCxn id="137222" idx="2"/>
            <a:endCxn id="8" idx="0"/>
          </p:cNvCxnSpPr>
          <p:nvPr/>
        </p:nvCxnSpPr>
        <p:spPr bwMode="auto">
          <a:xfrm rot="5400000">
            <a:off x="2716153" y="1403858"/>
            <a:ext cx="288458" cy="1542283"/>
          </a:xfrm>
          <a:prstGeom prst="bentConnector3">
            <a:avLst>
              <a:gd name="adj1" fmla="val 50000"/>
            </a:avLst>
          </a:prstGeom>
          <a:noFill/>
          <a:ln w="28575" cap="flat" cmpd="sng" algn="ctr">
            <a:solidFill>
              <a:schemeClr val="tx1"/>
            </a:solidFill>
            <a:prstDash val="solid"/>
            <a:round/>
            <a:headEnd type="none" w="med" len="med"/>
            <a:tailEnd type="none" w="med" len="med"/>
          </a:ln>
          <a:effectLst/>
        </p:spPr>
      </p:cxnSp>
      <p:cxnSp>
        <p:nvCxnSpPr>
          <p:cNvPr id="20" name="Connector: Elbow 19">
            <a:extLst>
              <a:ext uri="{FF2B5EF4-FFF2-40B4-BE49-F238E27FC236}">
                <a16:creationId xmlns:a16="http://schemas.microsoft.com/office/drawing/2014/main" id="{57A4C184-533F-A42C-DCCE-78B017B0FA46}"/>
              </a:ext>
            </a:extLst>
          </p:cNvPr>
          <p:cNvCxnSpPr>
            <a:stCxn id="137222" idx="2"/>
            <a:endCxn id="9" idx="0"/>
          </p:cNvCxnSpPr>
          <p:nvPr/>
        </p:nvCxnSpPr>
        <p:spPr bwMode="auto">
          <a:xfrm rot="16200000" flipH="1">
            <a:off x="4258386" y="1403907"/>
            <a:ext cx="288458" cy="1542184"/>
          </a:xfrm>
          <a:prstGeom prst="bentConnector3">
            <a:avLst>
              <a:gd name="adj1" fmla="val 50000"/>
            </a:avLst>
          </a:prstGeom>
          <a:noFill/>
          <a:ln w="28575" cap="flat" cmpd="sng" algn="ctr">
            <a:solidFill>
              <a:schemeClr val="tx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B0EB046F-7988-A6C6-B198-49B7572ABFA5}"/>
              </a:ext>
            </a:extLst>
          </p:cNvPr>
          <p:cNvCxnSpPr>
            <a:cxnSpLocks/>
            <a:stCxn id="9" idx="2"/>
            <a:endCxn id="6" idx="0"/>
          </p:cNvCxnSpPr>
          <p:nvPr/>
        </p:nvCxnSpPr>
        <p:spPr bwMode="auto">
          <a:xfrm>
            <a:off x="5173707" y="2657782"/>
            <a:ext cx="0" cy="286880"/>
          </a:xfrm>
          <a:prstGeom prst="line">
            <a:avLst/>
          </a:prstGeom>
          <a:noFill/>
          <a:ln w="28575" cap="flat" cmpd="sng" algn="ctr">
            <a:solidFill>
              <a:schemeClr val="tx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5DA84436-FB30-0DAB-9932-EB1CBB5E50A6}"/>
              </a:ext>
            </a:extLst>
          </p:cNvPr>
          <p:cNvCxnSpPr>
            <a:cxnSpLocks/>
            <a:stCxn id="6" idx="2"/>
            <a:endCxn id="10" idx="0"/>
          </p:cNvCxnSpPr>
          <p:nvPr/>
        </p:nvCxnSpPr>
        <p:spPr bwMode="auto">
          <a:xfrm>
            <a:off x="5173707" y="3880126"/>
            <a:ext cx="1" cy="189836"/>
          </a:xfrm>
          <a:prstGeom prst="line">
            <a:avLst/>
          </a:prstGeom>
          <a:noFill/>
          <a:ln w="28575" cap="flat" cmpd="sng" algn="ctr">
            <a:solidFill>
              <a:schemeClr val="tx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3F3C22E0-9BDF-830C-0B55-24C0399BA30C}"/>
              </a:ext>
            </a:extLst>
          </p:cNvPr>
          <p:cNvCxnSpPr>
            <a:cxnSpLocks/>
            <a:stCxn id="10" idx="2"/>
            <a:endCxn id="3" idx="0"/>
          </p:cNvCxnSpPr>
          <p:nvPr/>
        </p:nvCxnSpPr>
        <p:spPr bwMode="auto">
          <a:xfrm flipH="1">
            <a:off x="5173707" y="4408516"/>
            <a:ext cx="1" cy="354442"/>
          </a:xfrm>
          <a:prstGeom prst="line">
            <a:avLst/>
          </a:prstGeom>
          <a:noFill/>
          <a:ln w="28575" cap="flat" cmpd="sng" algn="ctr">
            <a:solidFill>
              <a:schemeClr val="tx1"/>
            </a:solidFill>
            <a:prstDash val="solid"/>
            <a:round/>
            <a:headEnd type="none" w="med" len="med"/>
            <a:tailEnd type="none" w="med" len="med"/>
          </a:ln>
          <a:effectLst/>
        </p:spPr>
      </p:cxnSp>
      <p:sp>
        <p:nvSpPr>
          <p:cNvPr id="41" name="TextBox 40">
            <a:extLst>
              <a:ext uri="{FF2B5EF4-FFF2-40B4-BE49-F238E27FC236}">
                <a16:creationId xmlns:a16="http://schemas.microsoft.com/office/drawing/2014/main" id="{7D511748-0552-DF03-3855-67E7E905C036}"/>
              </a:ext>
            </a:extLst>
          </p:cNvPr>
          <p:cNvSpPr txBox="1"/>
          <p:nvPr/>
        </p:nvSpPr>
        <p:spPr bwMode="auto">
          <a:xfrm>
            <a:off x="9043385" y="3520271"/>
            <a:ext cx="6366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sng" strike="noStrike" kern="1200" cap="none" spc="0" normalizeH="0" baseline="0" noProof="0" dirty="0">
                <a:ln>
                  <a:noFill/>
                </a:ln>
                <a:solidFill>
                  <a:srgbClr val="000000"/>
                </a:solidFill>
                <a:effectLst/>
                <a:uLnTx/>
                <a:uFillTx/>
                <a:latin typeface="Poppins"/>
                <a:ea typeface="MS PGothic" panose="020B0600070205080204" pitchFamily="34" charset="-128"/>
                <a:cs typeface="Times New Roman" panose="02020603050405020304" pitchFamily="18" charset="0"/>
              </a:rPr>
              <a:t>or</a:t>
            </a:r>
            <a:endPar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endParaRPr>
          </a:p>
        </p:txBody>
      </p:sp>
      <p:cxnSp>
        <p:nvCxnSpPr>
          <p:cNvPr id="44" name="Straight Connector 43">
            <a:extLst>
              <a:ext uri="{FF2B5EF4-FFF2-40B4-BE49-F238E27FC236}">
                <a16:creationId xmlns:a16="http://schemas.microsoft.com/office/drawing/2014/main" id="{F9D14BD9-DF35-66A7-20AD-736B7E7FD6FB}"/>
              </a:ext>
            </a:extLst>
          </p:cNvPr>
          <p:cNvCxnSpPr>
            <a:cxnSpLocks/>
          </p:cNvCxnSpPr>
          <p:nvPr/>
        </p:nvCxnSpPr>
        <p:spPr bwMode="auto">
          <a:xfrm>
            <a:off x="9361704" y="4319111"/>
            <a:ext cx="0" cy="548640"/>
          </a:xfrm>
          <a:prstGeom prst="line">
            <a:avLst/>
          </a:prstGeom>
          <a:noFill/>
          <a:ln w="28575" cap="flat" cmpd="sng" algn="ctr">
            <a:solidFill>
              <a:schemeClr val="tx1"/>
            </a:solidFill>
            <a:prstDash val="solid"/>
            <a:round/>
            <a:headEnd type="none" w="med" len="med"/>
            <a:tailEnd type="none" w="med" len="med"/>
          </a:ln>
          <a:effectLst/>
        </p:spPr>
      </p:cxnSp>
      <p:sp>
        <p:nvSpPr>
          <p:cNvPr id="37" name="_s1040">
            <a:extLst>
              <a:ext uri="{FF2B5EF4-FFF2-40B4-BE49-F238E27FC236}">
                <a16:creationId xmlns:a16="http://schemas.microsoft.com/office/drawing/2014/main" id="{31D472B9-F820-BBA9-239C-45CFA9B5440F}"/>
              </a:ext>
            </a:extLst>
          </p:cNvPr>
          <p:cNvSpPr>
            <a:spLocks noChangeArrowheads="1"/>
          </p:cNvSpPr>
          <p:nvPr/>
        </p:nvSpPr>
        <p:spPr bwMode="auto">
          <a:xfrm>
            <a:off x="7990104" y="3899707"/>
            <a:ext cx="2743200" cy="395845"/>
          </a:xfrm>
          <a:prstGeom prst="roundRect">
            <a:avLst>
              <a:gd name="adj" fmla="val 16667"/>
            </a:avLst>
          </a:prstGeom>
          <a:noFill/>
          <a:ln w="57150">
            <a:solidFill>
              <a:schemeClr val="accent4"/>
            </a:solidFill>
            <a:prstDash val="sysDash"/>
            <a:round/>
            <a:headEnd/>
            <a:tailEnd/>
          </a:ln>
        </p:spPr>
        <p:txBody>
          <a:bodyPr wrap="none" lIns="0" tIns="0" rIns="0" bIns="0" anchor="ctr"/>
          <a:lstStyle>
            <a:lvl1pPr defTabSz="682625">
              <a:lnSpc>
                <a:spcPct val="90000"/>
              </a:lnSpc>
              <a:spcBef>
                <a:spcPct val="50000"/>
              </a:spcBef>
              <a:buClr>
                <a:schemeClr val="tx2"/>
              </a:buClr>
              <a:buSzPct val="120000"/>
              <a:buChar char="•"/>
              <a:defRPr sz="2400" b="1">
                <a:solidFill>
                  <a:schemeClr val="tx1"/>
                </a:solidFill>
                <a:latin typeface="Arial" panose="020B0604020202020204" pitchFamily="34" charset="0"/>
                <a:ea typeface="MS PGothic" panose="020B0600070205080204" pitchFamily="34" charset="-128"/>
              </a:defRPr>
            </a:lvl1pPr>
            <a:lvl2pPr marL="742950" indent="-28575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2pPr>
            <a:lvl3pPr marL="11430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3pPr>
            <a:lvl4pPr marL="16002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4pPr>
            <a:lvl5pPr marL="20574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5pPr>
            <a:lvl6pPr marL="25146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6pPr>
            <a:lvl7pPr marL="29718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7pPr>
            <a:lvl8pPr marL="34290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8pPr>
            <a:lvl9pPr marL="38862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682625"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Poppins"/>
                <a:ea typeface="MS PGothic" panose="020B0600070205080204" pitchFamily="34" charset="-128"/>
                <a:cs typeface="Times New Roman" panose="02020603050405020304" pitchFamily="18" charset="0"/>
              </a:rPr>
              <a:t>RVd-lite </a:t>
            </a:r>
            <a:r>
              <a:rPr kumimoji="0" lang="en-US" altLang="en-US" sz="1800" b="0" i="0" u="sng" strike="noStrike" kern="1200" cap="none" spc="0" normalizeH="0" baseline="0" noProof="0" dirty="0">
                <a:ln>
                  <a:noFill/>
                </a:ln>
                <a:solidFill>
                  <a:srgbClr val="000000"/>
                </a:solidFill>
                <a:effectLst/>
                <a:uLnTx/>
                <a:uFillTx/>
                <a:latin typeface="Poppins"/>
                <a:ea typeface="MS PGothic" panose="020B0600070205080204" pitchFamily="34" charset="-128"/>
                <a:cs typeface="Times New Roman" panose="02020603050405020304" pitchFamily="18" charset="0"/>
              </a:rPr>
              <a:t>or</a:t>
            </a:r>
            <a:r>
              <a:rPr kumimoji="0" lang="en-US" altLang="en-US" sz="1800" b="1" i="0" u="none" strike="noStrike" kern="1200" cap="none" spc="0" normalizeH="0" baseline="0" noProof="0" dirty="0">
                <a:ln>
                  <a:noFill/>
                </a:ln>
                <a:solidFill>
                  <a:srgbClr val="000000"/>
                </a:solidFill>
                <a:effectLst/>
                <a:uLnTx/>
                <a:uFillTx/>
                <a:latin typeface="Poppins"/>
                <a:ea typeface="MS PGothic" panose="020B0600070205080204" pitchFamily="34" charset="-128"/>
                <a:cs typeface="Times New Roman" panose="02020603050405020304" pitchFamily="18" charset="0"/>
              </a:rPr>
              <a:t> Isa-RVd</a:t>
            </a:r>
          </a:p>
        </p:txBody>
      </p:sp>
      <p:sp>
        <p:nvSpPr>
          <p:cNvPr id="19" name="TextBox 18">
            <a:extLst>
              <a:ext uri="{FF2B5EF4-FFF2-40B4-BE49-F238E27FC236}">
                <a16:creationId xmlns:a16="http://schemas.microsoft.com/office/drawing/2014/main" id="{E53E0253-7A91-DB55-68D1-F446C81B1069}"/>
              </a:ext>
            </a:extLst>
          </p:cNvPr>
          <p:cNvSpPr txBox="1"/>
          <p:nvPr/>
        </p:nvSpPr>
        <p:spPr bwMode="auto">
          <a:xfrm>
            <a:off x="717641" y="5539902"/>
            <a:ext cx="46783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*Daratumumab or isatuximab. </a:t>
            </a:r>
            <a:b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400" b="0" i="0" u="none" strike="noStrike" kern="1200" cap="none" spc="0" normalizeH="0" baseline="30000" noProof="0" dirty="0">
                <a:ln>
                  <a:noFill/>
                </a:ln>
                <a:solidFill>
                  <a:srgbClr val="000000"/>
                </a:solidFill>
                <a:effectLst/>
                <a:uLnTx/>
                <a:uFillTx/>
                <a:latin typeface="Poppins"/>
                <a:ea typeface="+mn-ea"/>
                <a:cs typeface="Arial" panose="020B0604020202020204" pitchFamily="34" charset="0"/>
              </a:rPr>
              <a:t>†</a:t>
            </a: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Supported by MRD-directed decision-making.</a:t>
            </a:r>
          </a:p>
        </p:txBody>
      </p:sp>
      <p:sp>
        <p:nvSpPr>
          <p:cNvPr id="4" name="Rectangle 3">
            <a:extLst>
              <a:ext uri="{FF2B5EF4-FFF2-40B4-BE49-F238E27FC236}">
                <a16:creationId xmlns:a16="http://schemas.microsoft.com/office/drawing/2014/main" id="{E8EE8E33-E1B2-4B73-8238-C522D0B1B9A3}"/>
              </a:ext>
            </a:extLst>
          </p:cNvPr>
          <p:cNvSpPr/>
          <p:nvPr/>
        </p:nvSpPr>
        <p:spPr>
          <a:xfrm>
            <a:off x="517211" y="1387160"/>
            <a:ext cx="6340829" cy="4743353"/>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Tree>
    <p:extLst>
      <p:ext uri="{BB962C8B-B14F-4D97-AF65-F5344CB8AC3E}">
        <p14:creationId xmlns:p14="http://schemas.microsoft.com/office/powerpoint/2010/main" val="26849273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8D1C93-CA1D-A3D4-E4C3-BF1B727333C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B162775-5AD4-AA82-AF6A-7F926E1B86F6}"/>
              </a:ext>
            </a:extLst>
          </p:cNvPr>
          <p:cNvSpPr>
            <a:spLocks noGrp="1"/>
          </p:cNvSpPr>
          <p:nvPr>
            <p:ph type="title"/>
          </p:nvPr>
        </p:nvSpPr>
        <p:spPr>
          <a:xfrm>
            <a:off x="231078" y="531006"/>
            <a:ext cx="11740260" cy="502445"/>
          </a:xfrm>
        </p:spPr>
        <p:txBody>
          <a:bodyPr>
            <a:normAutofit/>
          </a:bodyPr>
          <a:lstStyle/>
          <a:p>
            <a:r>
              <a:rPr lang="en-US" dirty="0"/>
              <a:t>The Evolution of Myeloma Therapy</a:t>
            </a:r>
          </a:p>
        </p:txBody>
      </p:sp>
      <p:sp>
        <p:nvSpPr>
          <p:cNvPr id="4" name="Content Placeholder 3">
            <a:extLst>
              <a:ext uri="{FF2B5EF4-FFF2-40B4-BE49-F238E27FC236}">
                <a16:creationId xmlns:a16="http://schemas.microsoft.com/office/drawing/2014/main" id="{DE8A89E8-5BA9-F4A0-3C7B-49937FB1E960}"/>
              </a:ext>
            </a:extLst>
          </p:cNvPr>
          <p:cNvSpPr>
            <a:spLocks noGrp="1"/>
          </p:cNvSpPr>
          <p:nvPr>
            <p:ph sz="quarter" idx="10"/>
          </p:nvPr>
        </p:nvSpPr>
        <p:spPr>
          <a:xfrm>
            <a:off x="3009900" y="6302375"/>
            <a:ext cx="6515100" cy="327025"/>
          </a:xfrm>
        </p:spPr>
        <p:txBody>
          <a:bodyPr/>
          <a:lstStyle/>
          <a:p>
            <a:pPr algn="ctr"/>
            <a:r>
              <a:rPr lang="en-US" dirty="0"/>
              <a:t>NCCN. Clinical practice guidelines in oncology: multiple myeloma. v.5.2026. nccn.org.</a:t>
            </a:r>
          </a:p>
        </p:txBody>
      </p:sp>
      <p:grpSp>
        <p:nvGrpSpPr>
          <p:cNvPr id="31" name="Group 30">
            <a:extLst>
              <a:ext uri="{FF2B5EF4-FFF2-40B4-BE49-F238E27FC236}">
                <a16:creationId xmlns:a16="http://schemas.microsoft.com/office/drawing/2014/main" id="{49364C31-3FF9-3737-F056-423443CED2D5}"/>
              </a:ext>
            </a:extLst>
          </p:cNvPr>
          <p:cNvGrpSpPr/>
          <p:nvPr/>
        </p:nvGrpSpPr>
        <p:grpSpPr>
          <a:xfrm>
            <a:off x="341156" y="628347"/>
            <a:ext cx="10611791" cy="5649848"/>
            <a:chOff x="1120915" y="622037"/>
            <a:chExt cx="6942633" cy="3696334"/>
          </a:xfrm>
        </p:grpSpPr>
        <p:sp>
          <p:nvSpPr>
            <p:cNvPr id="55" name="AutoShape 5">
              <a:extLst>
                <a:ext uri="{FF2B5EF4-FFF2-40B4-BE49-F238E27FC236}">
                  <a16:creationId xmlns:a16="http://schemas.microsoft.com/office/drawing/2014/main" id="{896D73C0-04DF-4E47-12D9-B493EA3016DC}"/>
                </a:ext>
              </a:extLst>
            </p:cNvPr>
            <p:cNvSpPr>
              <a:spLocks noChangeArrowheads="1"/>
            </p:cNvSpPr>
            <p:nvPr/>
          </p:nvSpPr>
          <p:spPr bwMode="auto">
            <a:xfrm>
              <a:off x="2066293" y="2664846"/>
              <a:ext cx="1343025" cy="457200"/>
            </a:xfrm>
            <a:prstGeom prst="cube">
              <a:avLst>
                <a:gd name="adj" fmla="val 25000"/>
              </a:avLst>
            </a:prstGeom>
            <a:solidFill>
              <a:schemeClr val="accent6"/>
            </a:solidFill>
            <a:ln w="9525">
              <a:solidFill>
                <a:schemeClr val="bg1"/>
              </a:solidFill>
              <a:miter lim="800000"/>
              <a:headEnd/>
              <a:tailEnd/>
            </a:ln>
          </p:spPr>
          <p:txBody>
            <a:bodyPr wrap="none" lIns="68573" tIns="34287" rIns="68573" bIns="34287" anchor="ctr"/>
            <a:lstStyle>
              <a:lvl1pPr>
                <a:defRPr sz="3200" b="1">
                  <a:solidFill>
                    <a:schemeClr val="tx1"/>
                  </a:solidFill>
                  <a:latin typeface="Arial" pitchFamily="34" charset="0"/>
                  <a:ea typeface="MS PGothic" pitchFamily="34" charset="-128"/>
                </a:defRPr>
              </a:lvl1pPr>
              <a:lvl2pPr marL="37931725" indent="-37474525">
                <a:defRPr sz="3200" b="1">
                  <a:solidFill>
                    <a:schemeClr val="tx1"/>
                  </a:solidFill>
                  <a:latin typeface="Arial" pitchFamily="34" charset="0"/>
                  <a:ea typeface="MS PGothic" pitchFamily="34" charset="-128"/>
                </a:defRPr>
              </a:lvl2pPr>
              <a:lvl3pPr marL="1143000" indent="-228600">
                <a:defRPr sz="3200" b="1">
                  <a:solidFill>
                    <a:schemeClr val="tx1"/>
                  </a:solidFill>
                  <a:latin typeface="Arial" pitchFamily="34" charset="0"/>
                  <a:ea typeface="MS PGothic" pitchFamily="34" charset="-128"/>
                </a:defRPr>
              </a:lvl3pPr>
              <a:lvl4pPr marL="1600200" indent="-228600">
                <a:defRPr sz="3200" b="1">
                  <a:solidFill>
                    <a:schemeClr val="tx1"/>
                  </a:solidFill>
                  <a:latin typeface="Arial" pitchFamily="34" charset="0"/>
                  <a:ea typeface="MS PGothic" pitchFamily="34" charset="-128"/>
                </a:defRPr>
              </a:lvl4pPr>
              <a:lvl5pPr marL="2057400" indent="-228600">
                <a:defRPr sz="32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32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32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32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3200" b="1">
                  <a:solidFill>
                    <a:schemeClr val="tx1"/>
                  </a:solidFill>
                  <a:latin typeface="Arial" pitchFamily="34" charset="0"/>
                  <a:ea typeface="MS PGothic" pitchFamily="34" charset="-128"/>
                </a:defRPr>
              </a:lvl9pPr>
            </a:lstStyle>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F9F3D9"/>
                  </a:solidFill>
                  <a:effectLst/>
                  <a:uLnTx/>
                  <a:uFillTx/>
                  <a:latin typeface="Poppins"/>
                  <a:ea typeface="Calibri" panose="020F0502020204030204" pitchFamily="34" charset="0"/>
                  <a:cs typeface="Calibri" panose="020F0502020204030204" pitchFamily="34" charset="0"/>
                  <a:sym typeface="Arial"/>
                </a:rPr>
                <a:t>Induction</a:t>
              </a:r>
            </a:p>
          </p:txBody>
        </p:sp>
        <p:sp>
          <p:nvSpPr>
            <p:cNvPr id="56" name="AutoShape 6">
              <a:extLst>
                <a:ext uri="{FF2B5EF4-FFF2-40B4-BE49-F238E27FC236}">
                  <a16:creationId xmlns:a16="http://schemas.microsoft.com/office/drawing/2014/main" id="{20204ED0-5372-C75D-607E-B1B918938728}"/>
                </a:ext>
              </a:extLst>
            </p:cNvPr>
            <p:cNvSpPr>
              <a:spLocks noChangeArrowheads="1"/>
            </p:cNvSpPr>
            <p:nvPr/>
          </p:nvSpPr>
          <p:spPr bwMode="auto">
            <a:xfrm>
              <a:off x="3323593" y="2657702"/>
              <a:ext cx="1343025" cy="457200"/>
            </a:xfrm>
            <a:prstGeom prst="cube">
              <a:avLst>
                <a:gd name="adj" fmla="val 25000"/>
              </a:avLst>
            </a:prstGeom>
            <a:solidFill>
              <a:schemeClr val="accent1"/>
            </a:solidFill>
            <a:ln w="9525">
              <a:solidFill>
                <a:schemeClr val="bg1"/>
              </a:solidFill>
              <a:miter lim="800000"/>
              <a:headEnd/>
              <a:tailEnd/>
            </a:ln>
          </p:spPr>
          <p:txBody>
            <a:bodyPr wrap="none" lIns="68573" tIns="34287" rIns="68573" bIns="34287" anchor="ctr"/>
            <a:lstStyle>
              <a:lvl1pPr>
                <a:defRPr sz="3200" b="1">
                  <a:solidFill>
                    <a:schemeClr val="tx1"/>
                  </a:solidFill>
                  <a:latin typeface="Arial" pitchFamily="34" charset="0"/>
                  <a:ea typeface="MS PGothic" pitchFamily="34" charset="-128"/>
                </a:defRPr>
              </a:lvl1pPr>
              <a:lvl2pPr marL="37931725" indent="-37474525">
                <a:defRPr sz="3200" b="1">
                  <a:solidFill>
                    <a:schemeClr val="tx1"/>
                  </a:solidFill>
                  <a:latin typeface="Arial" pitchFamily="34" charset="0"/>
                  <a:ea typeface="MS PGothic" pitchFamily="34" charset="-128"/>
                </a:defRPr>
              </a:lvl2pPr>
              <a:lvl3pPr marL="1143000" indent="-228600">
                <a:defRPr sz="3200" b="1">
                  <a:solidFill>
                    <a:schemeClr val="tx1"/>
                  </a:solidFill>
                  <a:latin typeface="Arial" pitchFamily="34" charset="0"/>
                  <a:ea typeface="MS PGothic" pitchFamily="34" charset="-128"/>
                </a:defRPr>
              </a:lvl3pPr>
              <a:lvl4pPr marL="1600200" indent="-228600">
                <a:defRPr sz="3200" b="1">
                  <a:solidFill>
                    <a:schemeClr val="tx1"/>
                  </a:solidFill>
                  <a:latin typeface="Arial" pitchFamily="34" charset="0"/>
                  <a:ea typeface="MS PGothic" pitchFamily="34" charset="-128"/>
                </a:defRPr>
              </a:lvl4pPr>
              <a:lvl5pPr marL="2057400" indent="-228600">
                <a:defRPr sz="32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32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32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32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3200" b="1">
                  <a:solidFill>
                    <a:schemeClr val="tx1"/>
                  </a:solidFill>
                  <a:latin typeface="Arial" pitchFamily="34" charset="0"/>
                  <a:ea typeface="MS PGothic" pitchFamily="34" charset="-128"/>
                </a:defRPr>
              </a:lvl9pPr>
            </a:lstStyle>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F9F3D9"/>
                  </a:solidFill>
                  <a:effectLst/>
                  <a:uLnTx/>
                  <a:uFillTx/>
                  <a:latin typeface="Poppins"/>
                  <a:ea typeface="Calibri" panose="020F0502020204030204" pitchFamily="34" charset="0"/>
                  <a:cs typeface="Calibri" panose="020F0502020204030204" pitchFamily="34" charset="0"/>
                  <a:sym typeface="Arial"/>
                </a:rPr>
                <a:t>Consolidation</a:t>
              </a:r>
            </a:p>
          </p:txBody>
        </p:sp>
        <p:sp>
          <p:nvSpPr>
            <p:cNvPr id="57" name="Text Box 7">
              <a:extLst>
                <a:ext uri="{FF2B5EF4-FFF2-40B4-BE49-F238E27FC236}">
                  <a16:creationId xmlns:a16="http://schemas.microsoft.com/office/drawing/2014/main" id="{D70826EA-85DA-0B06-F48E-D9DD28CD9345}"/>
                </a:ext>
              </a:extLst>
            </p:cNvPr>
            <p:cNvSpPr txBox="1">
              <a:spLocks noChangeArrowheads="1"/>
            </p:cNvSpPr>
            <p:nvPr/>
          </p:nvSpPr>
          <p:spPr bwMode="auto">
            <a:xfrm>
              <a:off x="2612458" y="2322971"/>
              <a:ext cx="1709738" cy="18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defRPr sz="3200" b="1">
                  <a:solidFill>
                    <a:schemeClr val="tx1"/>
                  </a:solidFill>
                  <a:latin typeface="Arial" pitchFamily="34" charset="0"/>
                  <a:ea typeface="MS PGothic" pitchFamily="34" charset="-128"/>
                </a:defRPr>
              </a:lvl1pPr>
              <a:lvl2pPr marL="37931725" indent="-37474525">
                <a:defRPr sz="3200" b="1">
                  <a:solidFill>
                    <a:schemeClr val="tx1"/>
                  </a:solidFill>
                  <a:latin typeface="Arial" pitchFamily="34" charset="0"/>
                  <a:ea typeface="MS PGothic" pitchFamily="34" charset="-128"/>
                </a:defRPr>
              </a:lvl2pPr>
              <a:lvl3pPr marL="1143000" indent="-228600">
                <a:defRPr sz="3200" b="1">
                  <a:solidFill>
                    <a:schemeClr val="tx1"/>
                  </a:solidFill>
                  <a:latin typeface="Arial" pitchFamily="34" charset="0"/>
                  <a:ea typeface="MS PGothic" pitchFamily="34" charset="-128"/>
                </a:defRPr>
              </a:lvl3pPr>
              <a:lvl4pPr marL="1600200" indent="-228600">
                <a:defRPr sz="3200" b="1">
                  <a:solidFill>
                    <a:schemeClr val="tx1"/>
                  </a:solidFill>
                  <a:latin typeface="Arial" pitchFamily="34" charset="0"/>
                  <a:ea typeface="MS PGothic" pitchFamily="34" charset="-128"/>
                </a:defRPr>
              </a:lvl4pPr>
              <a:lvl5pPr marL="2057400" indent="-228600">
                <a:defRPr sz="32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32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32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32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3200" b="1">
                  <a:solidFill>
                    <a:schemeClr val="tx1"/>
                  </a:solidFill>
                  <a:latin typeface="Arial" pitchFamily="34" charset="0"/>
                  <a:ea typeface="MS PGothic" pitchFamily="34" charset="-128"/>
                </a:defRPr>
              </a:lvl9pPr>
            </a:lstStyle>
            <a:p>
              <a:pPr marL="0" marR="0" lvl="0" indent="0" algn="ctr" defTabSz="685718" rtl="0" eaLnBrk="0" fontAlgn="base" latinLnBrk="0" hangingPunct="0">
                <a:lnSpc>
                  <a:spcPct val="100000"/>
                </a:lnSpc>
                <a:spcBef>
                  <a:spcPct val="50000"/>
                </a:spcBef>
                <a:spcAft>
                  <a:spcPct val="0"/>
                </a:spcAft>
                <a:buClrTx/>
                <a:buSzTx/>
                <a:buFontTx/>
                <a:buNone/>
                <a:tabLst/>
                <a:defRPr/>
              </a:pPr>
              <a:r>
                <a:rPr kumimoji="0" lang="en-GB" altLang="en-US" sz="1400" b="1" i="0" u="none" strike="noStrike" kern="1200" cap="none" spc="0" normalizeH="0" baseline="0" noProof="0" dirty="0">
                  <a:ln>
                    <a:noFill/>
                  </a:ln>
                  <a:solidFill>
                    <a:srgbClr val="2201B2"/>
                  </a:solidFill>
                  <a:effectLst/>
                  <a:uLnTx/>
                  <a:uFillTx/>
                  <a:latin typeface="Poppins"/>
                  <a:ea typeface="Calibri" panose="020F0502020204030204" pitchFamily="34" charset="0"/>
                  <a:cs typeface="Calibri" panose="020F0502020204030204" pitchFamily="34" charset="0"/>
                  <a:sym typeface="Arial"/>
                </a:rPr>
                <a:t>Frontline Treatment</a:t>
              </a:r>
            </a:p>
          </p:txBody>
        </p:sp>
        <p:sp>
          <p:nvSpPr>
            <p:cNvPr id="59" name="AutoShape 9">
              <a:extLst>
                <a:ext uri="{FF2B5EF4-FFF2-40B4-BE49-F238E27FC236}">
                  <a16:creationId xmlns:a16="http://schemas.microsoft.com/office/drawing/2014/main" id="{DF3DFAAC-40AA-C430-3EC5-E11BDABAD492}"/>
                </a:ext>
              </a:extLst>
            </p:cNvPr>
            <p:cNvSpPr>
              <a:spLocks noChangeArrowheads="1"/>
            </p:cNvSpPr>
            <p:nvPr/>
          </p:nvSpPr>
          <p:spPr bwMode="auto">
            <a:xfrm>
              <a:off x="4799968" y="2664846"/>
              <a:ext cx="1343025" cy="445265"/>
            </a:xfrm>
            <a:prstGeom prst="cube">
              <a:avLst>
                <a:gd name="adj" fmla="val 25000"/>
              </a:avLst>
            </a:prstGeom>
            <a:solidFill>
              <a:schemeClr val="accent2"/>
            </a:solidFill>
            <a:ln w="9525">
              <a:solidFill>
                <a:schemeClr val="bg1"/>
              </a:solidFill>
              <a:miter lim="800000"/>
              <a:headEnd/>
              <a:tailEnd/>
            </a:ln>
          </p:spPr>
          <p:txBody>
            <a:bodyPr wrap="none" lIns="68573" tIns="34287" rIns="68573" bIns="34287" anchor="ctr"/>
            <a:lstStyle>
              <a:lvl1pPr>
                <a:defRPr sz="3200" b="1">
                  <a:solidFill>
                    <a:schemeClr val="tx1"/>
                  </a:solidFill>
                  <a:latin typeface="Arial" pitchFamily="34" charset="0"/>
                  <a:ea typeface="MS PGothic" pitchFamily="34" charset="-128"/>
                </a:defRPr>
              </a:lvl1pPr>
              <a:lvl2pPr marL="37931725" indent="-37474525">
                <a:defRPr sz="3200" b="1">
                  <a:solidFill>
                    <a:schemeClr val="tx1"/>
                  </a:solidFill>
                  <a:latin typeface="Arial" pitchFamily="34" charset="0"/>
                  <a:ea typeface="MS PGothic" pitchFamily="34" charset="-128"/>
                </a:defRPr>
              </a:lvl2pPr>
              <a:lvl3pPr marL="1143000" indent="-228600">
                <a:defRPr sz="3200" b="1">
                  <a:solidFill>
                    <a:schemeClr val="tx1"/>
                  </a:solidFill>
                  <a:latin typeface="Arial" pitchFamily="34" charset="0"/>
                  <a:ea typeface="MS PGothic" pitchFamily="34" charset="-128"/>
                </a:defRPr>
              </a:lvl3pPr>
              <a:lvl4pPr marL="1600200" indent="-228600">
                <a:defRPr sz="3200" b="1">
                  <a:solidFill>
                    <a:schemeClr val="tx1"/>
                  </a:solidFill>
                  <a:latin typeface="Arial" pitchFamily="34" charset="0"/>
                  <a:ea typeface="MS PGothic" pitchFamily="34" charset="-128"/>
                </a:defRPr>
              </a:lvl4pPr>
              <a:lvl5pPr marL="2057400" indent="-228600">
                <a:defRPr sz="32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32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32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32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3200" b="1">
                  <a:solidFill>
                    <a:schemeClr val="tx1"/>
                  </a:solidFill>
                  <a:latin typeface="Arial" pitchFamily="34" charset="0"/>
                  <a:ea typeface="MS PGothic" pitchFamily="34" charset="-128"/>
                </a:defRPr>
              </a:lvl9pPr>
            </a:lstStyle>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F9F3D9"/>
                  </a:solidFill>
                  <a:effectLst/>
                  <a:uLnTx/>
                  <a:uFillTx/>
                  <a:latin typeface="Poppins"/>
                  <a:ea typeface="Calibri" panose="020F0502020204030204" pitchFamily="34" charset="0"/>
                  <a:cs typeface="Calibri" panose="020F0502020204030204" pitchFamily="34" charset="0"/>
                  <a:sym typeface="Arial"/>
                </a:rPr>
                <a:t>Post </a:t>
              </a:r>
              <a:br>
                <a:rPr kumimoji="0" lang="en-GB" altLang="en-US" sz="1400" b="1" i="0" u="none" strike="noStrike" kern="1200" cap="none" spc="0" normalizeH="0" baseline="0" noProof="0" dirty="0">
                  <a:ln>
                    <a:noFill/>
                  </a:ln>
                  <a:solidFill>
                    <a:srgbClr val="F9F3D9"/>
                  </a:solidFill>
                  <a:effectLst/>
                  <a:uLnTx/>
                  <a:uFillTx/>
                  <a:latin typeface="Poppins"/>
                  <a:ea typeface="Calibri" panose="020F0502020204030204" pitchFamily="34" charset="0"/>
                  <a:cs typeface="Calibri" panose="020F0502020204030204" pitchFamily="34" charset="0"/>
                  <a:sym typeface="Arial"/>
                </a:rPr>
              </a:br>
              <a:r>
                <a:rPr kumimoji="0" lang="en-GB" altLang="en-US" sz="1400" b="1" i="0" u="none" strike="noStrike" kern="1200" cap="none" spc="0" normalizeH="0" baseline="0" noProof="0" dirty="0">
                  <a:ln>
                    <a:noFill/>
                  </a:ln>
                  <a:solidFill>
                    <a:srgbClr val="F9F3D9"/>
                  </a:solidFill>
                  <a:effectLst/>
                  <a:uLnTx/>
                  <a:uFillTx/>
                  <a:latin typeface="Poppins"/>
                  <a:ea typeface="Calibri" panose="020F0502020204030204" pitchFamily="34" charset="0"/>
                  <a:cs typeface="Calibri" panose="020F0502020204030204" pitchFamily="34" charset="0"/>
                  <a:sym typeface="Arial"/>
                </a:rPr>
                <a:t>consolidation</a:t>
              </a:r>
            </a:p>
          </p:txBody>
        </p:sp>
        <p:sp>
          <p:nvSpPr>
            <p:cNvPr id="60" name="Text Box 10">
              <a:extLst>
                <a:ext uri="{FF2B5EF4-FFF2-40B4-BE49-F238E27FC236}">
                  <a16:creationId xmlns:a16="http://schemas.microsoft.com/office/drawing/2014/main" id="{88DE8C97-F79A-87D2-7521-C3009B9852C7}"/>
                </a:ext>
              </a:extLst>
            </p:cNvPr>
            <p:cNvSpPr txBox="1">
              <a:spLocks noChangeArrowheads="1"/>
            </p:cNvSpPr>
            <p:nvPr/>
          </p:nvSpPr>
          <p:spPr bwMode="auto">
            <a:xfrm>
              <a:off x="4898610" y="2347224"/>
              <a:ext cx="1176338" cy="18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defRPr sz="3200" b="1">
                  <a:solidFill>
                    <a:schemeClr val="tx1"/>
                  </a:solidFill>
                  <a:latin typeface="Arial" pitchFamily="34" charset="0"/>
                  <a:ea typeface="MS PGothic" pitchFamily="34" charset="-128"/>
                </a:defRPr>
              </a:lvl1pPr>
              <a:lvl2pPr marL="37931725" indent="-37474525">
                <a:defRPr sz="3200" b="1">
                  <a:solidFill>
                    <a:schemeClr val="tx1"/>
                  </a:solidFill>
                  <a:latin typeface="Arial" pitchFamily="34" charset="0"/>
                  <a:ea typeface="MS PGothic" pitchFamily="34" charset="-128"/>
                </a:defRPr>
              </a:lvl2pPr>
              <a:lvl3pPr marL="1143000" indent="-228600">
                <a:defRPr sz="3200" b="1">
                  <a:solidFill>
                    <a:schemeClr val="tx1"/>
                  </a:solidFill>
                  <a:latin typeface="Arial" pitchFamily="34" charset="0"/>
                  <a:ea typeface="MS PGothic" pitchFamily="34" charset="-128"/>
                </a:defRPr>
              </a:lvl3pPr>
              <a:lvl4pPr marL="1600200" indent="-228600">
                <a:defRPr sz="3200" b="1">
                  <a:solidFill>
                    <a:schemeClr val="tx1"/>
                  </a:solidFill>
                  <a:latin typeface="Arial" pitchFamily="34" charset="0"/>
                  <a:ea typeface="MS PGothic" pitchFamily="34" charset="-128"/>
                </a:defRPr>
              </a:lvl4pPr>
              <a:lvl5pPr marL="2057400" indent="-228600">
                <a:defRPr sz="32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32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32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32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3200" b="1">
                  <a:solidFill>
                    <a:schemeClr val="tx1"/>
                  </a:solidFill>
                  <a:latin typeface="Arial" pitchFamily="34" charset="0"/>
                  <a:ea typeface="MS PGothic" pitchFamily="34" charset="-128"/>
                </a:defRPr>
              </a:lvl9pPr>
            </a:lstStyle>
            <a:p>
              <a:pPr marL="0" marR="0" lvl="0" indent="0" algn="ctr" defTabSz="685718" rtl="0" eaLnBrk="0" fontAlgn="base" latinLnBrk="0" hangingPunct="0">
                <a:lnSpc>
                  <a:spcPct val="100000"/>
                </a:lnSpc>
                <a:spcBef>
                  <a:spcPct val="50000"/>
                </a:spcBef>
                <a:spcAft>
                  <a:spcPct val="0"/>
                </a:spcAft>
                <a:buClrTx/>
                <a:buSzTx/>
                <a:buFontTx/>
                <a:buNone/>
                <a:tabLst/>
                <a:defRPr/>
              </a:pPr>
              <a:r>
                <a:rPr kumimoji="0" lang="en-GB" altLang="en-US" sz="1400" b="1" i="0" u="none" strike="noStrike" kern="1200" cap="none" spc="0" normalizeH="0" baseline="0" noProof="0" dirty="0">
                  <a:ln>
                    <a:noFill/>
                  </a:ln>
                  <a:solidFill>
                    <a:srgbClr val="2201B2"/>
                  </a:solidFill>
                  <a:effectLst/>
                  <a:uLnTx/>
                  <a:uFillTx/>
                  <a:latin typeface="Poppins"/>
                  <a:ea typeface="Calibri" panose="020F0502020204030204" pitchFamily="34" charset="0"/>
                  <a:cs typeface="Calibri" panose="020F0502020204030204" pitchFamily="34" charset="0"/>
                  <a:sym typeface="Arial"/>
                </a:rPr>
                <a:t>Maintenance</a:t>
              </a:r>
            </a:p>
          </p:txBody>
        </p:sp>
        <p:sp>
          <p:nvSpPr>
            <p:cNvPr id="62" name="AutoShape 12">
              <a:extLst>
                <a:ext uri="{FF2B5EF4-FFF2-40B4-BE49-F238E27FC236}">
                  <a16:creationId xmlns:a16="http://schemas.microsoft.com/office/drawing/2014/main" id="{61A084F9-9B97-0752-A97A-4228B8D3CC83}"/>
                </a:ext>
              </a:extLst>
            </p:cNvPr>
            <p:cNvSpPr>
              <a:spLocks noChangeArrowheads="1"/>
            </p:cNvSpPr>
            <p:nvPr/>
          </p:nvSpPr>
          <p:spPr bwMode="auto">
            <a:xfrm>
              <a:off x="6333493" y="2664846"/>
              <a:ext cx="1343025" cy="450056"/>
            </a:xfrm>
            <a:prstGeom prst="cube">
              <a:avLst>
                <a:gd name="adj" fmla="val 25000"/>
              </a:avLst>
            </a:prstGeom>
            <a:solidFill>
              <a:schemeClr val="accent3"/>
            </a:solidFill>
            <a:ln w="9525">
              <a:solidFill>
                <a:schemeClr val="bg1"/>
              </a:solidFill>
              <a:miter lim="800000"/>
              <a:headEnd/>
              <a:tailEnd/>
            </a:ln>
          </p:spPr>
          <p:txBody>
            <a:bodyPr wrap="none" lIns="68573" tIns="34287" rIns="68573" bIns="34287" anchor="ctr"/>
            <a:lstStyle>
              <a:lvl1pPr>
                <a:defRPr sz="3200" b="1">
                  <a:solidFill>
                    <a:schemeClr val="tx1"/>
                  </a:solidFill>
                  <a:latin typeface="Arial" pitchFamily="34" charset="0"/>
                  <a:ea typeface="MS PGothic" pitchFamily="34" charset="-128"/>
                </a:defRPr>
              </a:lvl1pPr>
              <a:lvl2pPr marL="37931725" indent="-37474525">
                <a:defRPr sz="3200" b="1">
                  <a:solidFill>
                    <a:schemeClr val="tx1"/>
                  </a:solidFill>
                  <a:latin typeface="Arial" pitchFamily="34" charset="0"/>
                  <a:ea typeface="MS PGothic" pitchFamily="34" charset="-128"/>
                </a:defRPr>
              </a:lvl2pPr>
              <a:lvl3pPr marL="1143000" indent="-228600">
                <a:defRPr sz="3200" b="1">
                  <a:solidFill>
                    <a:schemeClr val="tx1"/>
                  </a:solidFill>
                  <a:latin typeface="Arial" pitchFamily="34" charset="0"/>
                  <a:ea typeface="MS PGothic" pitchFamily="34" charset="-128"/>
                </a:defRPr>
              </a:lvl3pPr>
              <a:lvl4pPr marL="1600200" indent="-228600">
                <a:defRPr sz="3200" b="1">
                  <a:solidFill>
                    <a:schemeClr val="tx1"/>
                  </a:solidFill>
                  <a:latin typeface="Arial" pitchFamily="34" charset="0"/>
                  <a:ea typeface="MS PGothic" pitchFamily="34" charset="-128"/>
                </a:defRPr>
              </a:lvl4pPr>
              <a:lvl5pPr marL="2057400" indent="-228600">
                <a:defRPr sz="32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32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32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32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3200" b="1">
                  <a:solidFill>
                    <a:schemeClr val="tx1"/>
                  </a:solidFill>
                  <a:latin typeface="Arial" pitchFamily="34" charset="0"/>
                  <a:ea typeface="MS PGothic" pitchFamily="34" charset="-128"/>
                </a:defRPr>
              </a:lvl9pPr>
            </a:lstStyle>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F9F3D9"/>
                  </a:solidFill>
                  <a:effectLst/>
                  <a:uLnTx/>
                  <a:uFillTx/>
                  <a:latin typeface="Poppins"/>
                  <a:ea typeface="Calibri" panose="020F0502020204030204" pitchFamily="34" charset="0"/>
                  <a:cs typeface="Calibri" panose="020F0502020204030204" pitchFamily="34" charset="0"/>
                  <a:sym typeface="Arial"/>
                </a:rPr>
                <a:t>Rescue</a:t>
              </a:r>
            </a:p>
          </p:txBody>
        </p:sp>
        <p:sp>
          <p:nvSpPr>
            <p:cNvPr id="63" name="Text Box 13">
              <a:extLst>
                <a:ext uri="{FF2B5EF4-FFF2-40B4-BE49-F238E27FC236}">
                  <a16:creationId xmlns:a16="http://schemas.microsoft.com/office/drawing/2014/main" id="{DBC37E53-E236-6DE4-BDA8-9A729959A544}"/>
                </a:ext>
              </a:extLst>
            </p:cNvPr>
            <p:cNvSpPr txBox="1">
              <a:spLocks noChangeArrowheads="1"/>
            </p:cNvSpPr>
            <p:nvPr/>
          </p:nvSpPr>
          <p:spPr bwMode="auto">
            <a:xfrm>
              <a:off x="6416835" y="2344176"/>
              <a:ext cx="1176338" cy="18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defRPr sz="3200" b="1">
                  <a:solidFill>
                    <a:schemeClr val="tx1"/>
                  </a:solidFill>
                  <a:latin typeface="Arial" pitchFamily="34" charset="0"/>
                  <a:ea typeface="MS PGothic" pitchFamily="34" charset="-128"/>
                </a:defRPr>
              </a:lvl1pPr>
              <a:lvl2pPr marL="37931725" indent="-37474525">
                <a:defRPr sz="3200" b="1">
                  <a:solidFill>
                    <a:schemeClr val="tx1"/>
                  </a:solidFill>
                  <a:latin typeface="Arial" pitchFamily="34" charset="0"/>
                  <a:ea typeface="MS PGothic" pitchFamily="34" charset="-128"/>
                </a:defRPr>
              </a:lvl2pPr>
              <a:lvl3pPr marL="1143000" indent="-228600">
                <a:defRPr sz="3200" b="1">
                  <a:solidFill>
                    <a:schemeClr val="tx1"/>
                  </a:solidFill>
                  <a:latin typeface="Arial" pitchFamily="34" charset="0"/>
                  <a:ea typeface="MS PGothic" pitchFamily="34" charset="-128"/>
                </a:defRPr>
              </a:lvl3pPr>
              <a:lvl4pPr marL="1600200" indent="-228600">
                <a:defRPr sz="3200" b="1">
                  <a:solidFill>
                    <a:schemeClr val="tx1"/>
                  </a:solidFill>
                  <a:latin typeface="Arial" pitchFamily="34" charset="0"/>
                  <a:ea typeface="MS PGothic" pitchFamily="34" charset="-128"/>
                </a:defRPr>
              </a:lvl4pPr>
              <a:lvl5pPr marL="2057400" indent="-228600">
                <a:defRPr sz="32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32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32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32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3200" b="1">
                  <a:solidFill>
                    <a:schemeClr val="tx1"/>
                  </a:solidFill>
                  <a:latin typeface="Arial" pitchFamily="34" charset="0"/>
                  <a:ea typeface="MS PGothic" pitchFamily="34" charset="-128"/>
                </a:defRPr>
              </a:lvl9pPr>
            </a:lstStyle>
            <a:p>
              <a:pPr marL="0" marR="0" lvl="0" indent="0" algn="ctr" defTabSz="685718" rtl="0" eaLnBrk="0" fontAlgn="base" latinLnBrk="0" hangingPunct="0">
                <a:lnSpc>
                  <a:spcPct val="100000"/>
                </a:lnSpc>
                <a:spcBef>
                  <a:spcPct val="50000"/>
                </a:spcBef>
                <a:spcAft>
                  <a:spcPct val="0"/>
                </a:spcAft>
                <a:buClrTx/>
                <a:buSzTx/>
                <a:buFontTx/>
                <a:buNone/>
                <a:tabLst/>
                <a:defRPr/>
              </a:pPr>
              <a:r>
                <a:rPr kumimoji="0" lang="en-GB" altLang="en-US" sz="1400" b="1" i="0" u="none" strike="noStrike" kern="1200" cap="none" spc="0" normalizeH="0" baseline="0" noProof="0" dirty="0">
                  <a:ln>
                    <a:noFill/>
                  </a:ln>
                  <a:solidFill>
                    <a:srgbClr val="2201B2"/>
                  </a:solidFill>
                  <a:effectLst/>
                  <a:uLnTx/>
                  <a:uFillTx/>
                  <a:latin typeface="Poppins"/>
                  <a:ea typeface="Calibri" panose="020F0502020204030204" pitchFamily="34" charset="0"/>
                  <a:cs typeface="Calibri" panose="020F0502020204030204" pitchFamily="34" charset="0"/>
                  <a:sym typeface="Arial"/>
                </a:rPr>
                <a:t>Relapsed</a:t>
              </a:r>
            </a:p>
          </p:txBody>
        </p:sp>
        <p:sp>
          <p:nvSpPr>
            <p:cNvPr id="65" name="Text Box 16">
              <a:extLst>
                <a:ext uri="{FF2B5EF4-FFF2-40B4-BE49-F238E27FC236}">
                  <a16:creationId xmlns:a16="http://schemas.microsoft.com/office/drawing/2014/main" id="{C1960A4F-3145-DC64-D74F-BD80C774ED6D}"/>
                </a:ext>
              </a:extLst>
            </p:cNvPr>
            <p:cNvSpPr txBox="1">
              <a:spLocks noChangeArrowheads="1"/>
            </p:cNvSpPr>
            <p:nvPr/>
          </p:nvSpPr>
          <p:spPr bwMode="auto">
            <a:xfrm>
              <a:off x="1120915" y="3520043"/>
              <a:ext cx="614975" cy="327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defRPr sz="3200" b="1">
                  <a:solidFill>
                    <a:schemeClr val="tx1"/>
                  </a:solidFill>
                  <a:latin typeface="Arial" pitchFamily="34" charset="0"/>
                  <a:ea typeface="MS PGothic" pitchFamily="34" charset="-128"/>
                </a:defRPr>
              </a:lvl1pPr>
              <a:lvl2pPr marL="37931725" indent="-37474525">
                <a:defRPr sz="3200" b="1">
                  <a:solidFill>
                    <a:schemeClr val="tx1"/>
                  </a:solidFill>
                  <a:latin typeface="Arial" pitchFamily="34" charset="0"/>
                  <a:ea typeface="MS PGothic" pitchFamily="34" charset="-128"/>
                </a:defRPr>
              </a:lvl2pPr>
              <a:lvl3pPr marL="1143000" indent="-228600">
                <a:defRPr sz="3200" b="1">
                  <a:solidFill>
                    <a:schemeClr val="tx1"/>
                  </a:solidFill>
                  <a:latin typeface="Arial" pitchFamily="34" charset="0"/>
                  <a:ea typeface="MS PGothic" pitchFamily="34" charset="-128"/>
                </a:defRPr>
              </a:lvl3pPr>
              <a:lvl4pPr marL="1600200" indent="-228600">
                <a:defRPr sz="3200" b="1">
                  <a:solidFill>
                    <a:schemeClr val="tx1"/>
                  </a:solidFill>
                  <a:latin typeface="Arial" pitchFamily="34" charset="0"/>
                  <a:ea typeface="MS PGothic" pitchFamily="34" charset="-128"/>
                </a:defRPr>
              </a:lvl4pPr>
              <a:lvl5pPr marL="2057400" indent="-228600">
                <a:defRPr sz="32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32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32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32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3200" b="1">
                  <a:solidFill>
                    <a:schemeClr val="tx1"/>
                  </a:solidFill>
                  <a:latin typeface="Arial" pitchFamily="34" charset="0"/>
                  <a:ea typeface="MS PGothic" pitchFamily="34" charset="-128"/>
                </a:defRPr>
              </a:lvl9pPr>
            </a:lstStyle>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2800" b="1" i="0" u="none" strike="noStrike" kern="1200" cap="none" spc="0" normalizeH="0" baseline="0" noProof="0" dirty="0">
                  <a:ln>
                    <a:noFill/>
                  </a:ln>
                  <a:solidFill>
                    <a:srgbClr val="2201B2"/>
                  </a:solidFill>
                  <a:effectLst/>
                  <a:uLnTx/>
                  <a:uFillTx/>
                  <a:latin typeface="Poppins"/>
                  <a:ea typeface="Calibri" panose="020F0502020204030204" pitchFamily="34" charset="0"/>
                  <a:cs typeface="Calibri" panose="020F0502020204030204" pitchFamily="34" charset="0"/>
                  <a:sym typeface="Arial"/>
                </a:rPr>
                <a:t>New</a:t>
              </a:r>
            </a:p>
          </p:txBody>
        </p:sp>
        <p:sp>
          <p:nvSpPr>
            <p:cNvPr id="66" name="AutoShape 17">
              <a:extLst>
                <a:ext uri="{FF2B5EF4-FFF2-40B4-BE49-F238E27FC236}">
                  <a16:creationId xmlns:a16="http://schemas.microsoft.com/office/drawing/2014/main" id="{9D0740D8-B676-C253-6778-6826CDDFAA1B}"/>
                </a:ext>
              </a:extLst>
            </p:cNvPr>
            <p:cNvSpPr>
              <a:spLocks noChangeArrowheads="1"/>
            </p:cNvSpPr>
            <p:nvPr/>
          </p:nvSpPr>
          <p:spPr bwMode="auto">
            <a:xfrm>
              <a:off x="1980568" y="3383133"/>
              <a:ext cx="1343025" cy="457200"/>
            </a:xfrm>
            <a:prstGeom prst="cube">
              <a:avLst>
                <a:gd name="adj" fmla="val 250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nchor="ctr"/>
            <a:lstStyle>
              <a:lvl1pPr>
                <a:defRPr sz="3200" b="1">
                  <a:solidFill>
                    <a:schemeClr val="tx1"/>
                  </a:solidFill>
                  <a:latin typeface="Arial" pitchFamily="34" charset="0"/>
                  <a:ea typeface="MS PGothic" pitchFamily="34" charset="-128"/>
                </a:defRPr>
              </a:lvl1pPr>
              <a:lvl2pPr marL="37931725" indent="-37474525">
                <a:defRPr sz="3200" b="1">
                  <a:solidFill>
                    <a:schemeClr val="tx1"/>
                  </a:solidFill>
                  <a:latin typeface="Arial" pitchFamily="34" charset="0"/>
                  <a:ea typeface="MS PGothic" pitchFamily="34" charset="-128"/>
                </a:defRPr>
              </a:lvl2pPr>
              <a:lvl3pPr marL="1143000" indent="-228600">
                <a:defRPr sz="3200" b="1">
                  <a:solidFill>
                    <a:schemeClr val="tx1"/>
                  </a:solidFill>
                  <a:latin typeface="Arial" pitchFamily="34" charset="0"/>
                  <a:ea typeface="MS PGothic" pitchFamily="34" charset="-128"/>
                </a:defRPr>
              </a:lvl3pPr>
              <a:lvl4pPr marL="1600200" indent="-228600">
                <a:defRPr sz="3200" b="1">
                  <a:solidFill>
                    <a:schemeClr val="tx1"/>
                  </a:solidFill>
                  <a:latin typeface="Arial" pitchFamily="34" charset="0"/>
                  <a:ea typeface="MS PGothic" pitchFamily="34" charset="-128"/>
                </a:defRPr>
              </a:lvl4pPr>
              <a:lvl5pPr marL="2057400" indent="-228600">
                <a:defRPr sz="32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32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32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32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3200" b="1">
                  <a:solidFill>
                    <a:schemeClr val="tx1"/>
                  </a:solidFill>
                  <a:latin typeface="Arial" pitchFamily="34" charset="0"/>
                  <a:ea typeface="MS PGothic" pitchFamily="34" charset="-128"/>
                </a:defRPr>
              </a:lvl9pPr>
            </a:lstStyle>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161616"/>
                  </a:solidFill>
                  <a:effectLst/>
                  <a:uLnTx/>
                  <a:uFillTx/>
                  <a:latin typeface="Poppins"/>
                  <a:ea typeface="Calibri" panose="020F0502020204030204" pitchFamily="34" charset="0"/>
                  <a:cs typeface="Calibri" panose="020F0502020204030204" pitchFamily="34" charset="0"/>
                  <a:sym typeface="Arial"/>
                </a:rPr>
                <a:t>Isa-VRd</a:t>
              </a:r>
            </a:p>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161616"/>
                  </a:solidFill>
                  <a:effectLst/>
                  <a:uLnTx/>
                  <a:uFillTx/>
                  <a:latin typeface="Poppins"/>
                  <a:ea typeface="Calibri" panose="020F0502020204030204" pitchFamily="34" charset="0"/>
                  <a:cs typeface="Calibri" panose="020F0502020204030204" pitchFamily="34" charset="0"/>
                  <a:sym typeface="Arial"/>
                </a:rPr>
                <a:t>D-KRd</a:t>
              </a:r>
            </a:p>
          </p:txBody>
        </p:sp>
        <p:sp>
          <p:nvSpPr>
            <p:cNvPr id="67" name="AutoShape 18">
              <a:extLst>
                <a:ext uri="{FF2B5EF4-FFF2-40B4-BE49-F238E27FC236}">
                  <a16:creationId xmlns:a16="http://schemas.microsoft.com/office/drawing/2014/main" id="{2BF3B7FA-6591-BF8F-0A96-8A75200C79EA}"/>
                </a:ext>
              </a:extLst>
            </p:cNvPr>
            <p:cNvSpPr>
              <a:spLocks noChangeArrowheads="1"/>
            </p:cNvSpPr>
            <p:nvPr/>
          </p:nvSpPr>
          <p:spPr bwMode="auto">
            <a:xfrm>
              <a:off x="3331991" y="3383390"/>
              <a:ext cx="1343025" cy="457200"/>
            </a:xfrm>
            <a:prstGeom prst="cube">
              <a:avLst>
                <a:gd name="adj" fmla="val 250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nchor="ctr"/>
            <a:lstStyle>
              <a:lvl1pPr>
                <a:defRPr sz="3200" b="1">
                  <a:solidFill>
                    <a:schemeClr val="tx1"/>
                  </a:solidFill>
                  <a:latin typeface="Arial" pitchFamily="34" charset="0"/>
                  <a:ea typeface="MS PGothic" pitchFamily="34" charset="-128"/>
                </a:defRPr>
              </a:lvl1pPr>
              <a:lvl2pPr marL="37931725" indent="-37474525">
                <a:defRPr sz="3200" b="1">
                  <a:solidFill>
                    <a:schemeClr val="tx1"/>
                  </a:solidFill>
                  <a:latin typeface="Arial" pitchFamily="34" charset="0"/>
                  <a:ea typeface="MS PGothic" pitchFamily="34" charset="-128"/>
                </a:defRPr>
              </a:lvl2pPr>
              <a:lvl3pPr marL="1143000" indent="-228600">
                <a:defRPr sz="3200" b="1">
                  <a:solidFill>
                    <a:schemeClr val="tx1"/>
                  </a:solidFill>
                  <a:latin typeface="Arial" pitchFamily="34" charset="0"/>
                  <a:ea typeface="MS PGothic" pitchFamily="34" charset="-128"/>
                </a:defRPr>
              </a:lvl3pPr>
              <a:lvl4pPr marL="1600200" indent="-228600">
                <a:defRPr sz="3200" b="1">
                  <a:solidFill>
                    <a:schemeClr val="tx1"/>
                  </a:solidFill>
                  <a:latin typeface="Arial" pitchFamily="34" charset="0"/>
                  <a:ea typeface="MS PGothic" pitchFamily="34" charset="-128"/>
                </a:defRPr>
              </a:lvl4pPr>
              <a:lvl5pPr marL="2057400" indent="-228600">
                <a:defRPr sz="32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32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32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32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3200" b="1">
                  <a:solidFill>
                    <a:schemeClr val="tx1"/>
                  </a:solidFill>
                  <a:latin typeface="Arial" pitchFamily="34" charset="0"/>
                  <a:ea typeface="MS PGothic" pitchFamily="34" charset="-128"/>
                </a:defRPr>
              </a:lvl9pPr>
            </a:lstStyle>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161616"/>
                  </a:solidFill>
                  <a:effectLst/>
                  <a:uLnTx/>
                  <a:uFillTx/>
                  <a:latin typeface="Poppins"/>
                  <a:ea typeface="Calibri" panose="020F0502020204030204" pitchFamily="34" charset="0"/>
                  <a:cs typeface="Calibri" panose="020F0502020204030204" pitchFamily="34" charset="0"/>
                  <a:sym typeface="Arial"/>
                </a:rPr>
                <a:t>CAR T or Bispecifics?</a:t>
              </a:r>
            </a:p>
          </p:txBody>
        </p:sp>
        <p:sp>
          <p:nvSpPr>
            <p:cNvPr id="68" name="AutoShape 19">
              <a:extLst>
                <a:ext uri="{FF2B5EF4-FFF2-40B4-BE49-F238E27FC236}">
                  <a16:creationId xmlns:a16="http://schemas.microsoft.com/office/drawing/2014/main" id="{D6923E26-F533-E383-7885-A47C7EFF4EC6}"/>
                </a:ext>
              </a:extLst>
            </p:cNvPr>
            <p:cNvSpPr>
              <a:spLocks noChangeArrowheads="1"/>
            </p:cNvSpPr>
            <p:nvPr/>
          </p:nvSpPr>
          <p:spPr bwMode="auto">
            <a:xfrm>
              <a:off x="4781550" y="3372037"/>
              <a:ext cx="1343025" cy="457200"/>
            </a:xfrm>
            <a:prstGeom prst="cube">
              <a:avLst>
                <a:gd name="adj" fmla="val 250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nchor="ctr"/>
            <a:lstStyle>
              <a:lvl1pPr>
                <a:defRPr sz="3200" b="1">
                  <a:solidFill>
                    <a:schemeClr val="tx1"/>
                  </a:solidFill>
                  <a:latin typeface="Arial" pitchFamily="34" charset="0"/>
                  <a:ea typeface="MS PGothic" pitchFamily="34" charset="-128"/>
                </a:defRPr>
              </a:lvl1pPr>
              <a:lvl2pPr marL="37931725" indent="-37474525">
                <a:defRPr sz="3200" b="1">
                  <a:solidFill>
                    <a:schemeClr val="tx1"/>
                  </a:solidFill>
                  <a:latin typeface="Arial" pitchFamily="34" charset="0"/>
                  <a:ea typeface="MS PGothic" pitchFamily="34" charset="-128"/>
                </a:defRPr>
              </a:lvl2pPr>
              <a:lvl3pPr marL="1143000" indent="-228600">
                <a:defRPr sz="3200" b="1">
                  <a:solidFill>
                    <a:schemeClr val="tx1"/>
                  </a:solidFill>
                  <a:latin typeface="Arial" pitchFamily="34" charset="0"/>
                  <a:ea typeface="MS PGothic" pitchFamily="34" charset="-128"/>
                </a:defRPr>
              </a:lvl3pPr>
              <a:lvl4pPr marL="1600200" indent="-228600">
                <a:defRPr sz="3200" b="1">
                  <a:solidFill>
                    <a:schemeClr val="tx1"/>
                  </a:solidFill>
                  <a:latin typeface="Arial" pitchFamily="34" charset="0"/>
                  <a:ea typeface="MS PGothic" pitchFamily="34" charset="-128"/>
                </a:defRPr>
              </a:lvl4pPr>
              <a:lvl5pPr marL="2057400" indent="-228600">
                <a:defRPr sz="32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32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32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32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3200" b="1">
                  <a:solidFill>
                    <a:schemeClr val="tx1"/>
                  </a:solidFill>
                  <a:latin typeface="Arial" pitchFamily="34" charset="0"/>
                  <a:ea typeface="MS PGothic" pitchFamily="34" charset="-128"/>
                </a:defRPr>
              </a:lvl9pPr>
            </a:lstStyle>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161616"/>
                  </a:solidFill>
                  <a:effectLst/>
                  <a:uLnTx/>
                  <a:uFillTx/>
                  <a:latin typeface="Poppins"/>
                  <a:ea typeface="Calibri" panose="020F0502020204030204" pitchFamily="34" charset="0"/>
                  <a:cs typeface="Calibri" panose="020F0502020204030204" pitchFamily="34" charset="0"/>
                  <a:sym typeface="Arial"/>
                </a:rPr>
                <a:t>Daratumumab?</a:t>
              </a:r>
            </a:p>
          </p:txBody>
        </p:sp>
        <p:sp>
          <p:nvSpPr>
            <p:cNvPr id="69" name="AutoShape 20">
              <a:extLst>
                <a:ext uri="{FF2B5EF4-FFF2-40B4-BE49-F238E27FC236}">
                  <a16:creationId xmlns:a16="http://schemas.microsoft.com/office/drawing/2014/main" id="{32F9E6D8-6EF9-2E5E-E9ED-2F293AAEBFAC}"/>
                </a:ext>
              </a:extLst>
            </p:cNvPr>
            <p:cNvSpPr>
              <a:spLocks noChangeArrowheads="1"/>
            </p:cNvSpPr>
            <p:nvPr/>
          </p:nvSpPr>
          <p:spPr bwMode="auto">
            <a:xfrm>
              <a:off x="6333492" y="3725375"/>
              <a:ext cx="1343025" cy="457200"/>
            </a:xfrm>
            <a:prstGeom prst="cube">
              <a:avLst>
                <a:gd name="adj" fmla="val 250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nchor="ctr"/>
            <a:lstStyle>
              <a:lvl1pPr>
                <a:defRPr sz="3200" b="1">
                  <a:solidFill>
                    <a:schemeClr val="tx1"/>
                  </a:solidFill>
                  <a:latin typeface="Arial" pitchFamily="34" charset="0"/>
                  <a:ea typeface="MS PGothic" pitchFamily="34" charset="-128"/>
                </a:defRPr>
              </a:lvl1pPr>
              <a:lvl2pPr marL="37931725" indent="-37474525">
                <a:defRPr sz="3200" b="1">
                  <a:solidFill>
                    <a:schemeClr val="tx1"/>
                  </a:solidFill>
                  <a:latin typeface="Arial" pitchFamily="34" charset="0"/>
                  <a:ea typeface="MS PGothic" pitchFamily="34" charset="-128"/>
                </a:defRPr>
              </a:lvl2pPr>
              <a:lvl3pPr marL="1143000" indent="-228600">
                <a:defRPr sz="3200" b="1">
                  <a:solidFill>
                    <a:schemeClr val="tx1"/>
                  </a:solidFill>
                  <a:latin typeface="Arial" pitchFamily="34" charset="0"/>
                  <a:ea typeface="MS PGothic" pitchFamily="34" charset="-128"/>
                </a:defRPr>
              </a:lvl3pPr>
              <a:lvl4pPr marL="1600200" indent="-228600">
                <a:defRPr sz="3200" b="1">
                  <a:solidFill>
                    <a:schemeClr val="tx1"/>
                  </a:solidFill>
                  <a:latin typeface="Arial" pitchFamily="34" charset="0"/>
                  <a:ea typeface="MS PGothic" pitchFamily="34" charset="-128"/>
                </a:defRPr>
              </a:lvl4pPr>
              <a:lvl5pPr marL="2057400" indent="-228600">
                <a:defRPr sz="32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32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32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32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3200" b="1">
                  <a:solidFill>
                    <a:schemeClr val="tx1"/>
                  </a:solidFill>
                  <a:latin typeface="Arial" pitchFamily="34" charset="0"/>
                  <a:ea typeface="MS PGothic" pitchFamily="34" charset="-128"/>
                </a:defRPr>
              </a:lvl9pPr>
            </a:lstStyle>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161616"/>
                  </a:solidFill>
                  <a:effectLst/>
                  <a:uLnTx/>
                  <a:uFillTx/>
                  <a:latin typeface="Poppins"/>
                  <a:ea typeface="Calibri" panose="020F0502020204030204" pitchFamily="34" charset="0"/>
                  <a:cs typeface="Calibri" panose="020F0502020204030204" pitchFamily="34" charset="0"/>
                  <a:sym typeface="Arial"/>
                </a:rPr>
                <a:t>Novel CAR T-Cell Therapies </a:t>
              </a:r>
            </a:p>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161616"/>
                  </a:solidFill>
                  <a:effectLst/>
                  <a:uLnTx/>
                  <a:uFillTx/>
                  <a:latin typeface="Poppins"/>
                  <a:ea typeface="Calibri" panose="020F0502020204030204" pitchFamily="34" charset="0"/>
                  <a:cs typeface="Calibri" panose="020F0502020204030204" pitchFamily="34" charset="0"/>
                  <a:sym typeface="Arial"/>
                </a:rPr>
                <a:t>Bispecific/Trispecific Antibodies</a:t>
              </a:r>
            </a:p>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161616"/>
                  </a:solidFill>
                  <a:effectLst/>
                  <a:uLnTx/>
                  <a:uFillTx/>
                  <a:latin typeface="Poppins"/>
                  <a:ea typeface="Calibri" panose="020F0502020204030204" pitchFamily="34" charset="0"/>
                  <a:cs typeface="Calibri" panose="020F0502020204030204" pitchFamily="34" charset="0"/>
                  <a:sym typeface="Arial"/>
                </a:rPr>
                <a:t>CELMoDs - Iberdomide and Mezigdomide </a:t>
              </a:r>
            </a:p>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161616"/>
                  </a:solidFill>
                  <a:effectLst/>
                  <a:uLnTx/>
                  <a:uFillTx/>
                  <a:latin typeface="Poppins"/>
                  <a:ea typeface="Calibri" panose="020F0502020204030204" pitchFamily="34" charset="0"/>
                  <a:cs typeface="Calibri" panose="020F0502020204030204" pitchFamily="34" charset="0"/>
                  <a:sym typeface="Arial"/>
                </a:rPr>
                <a:t>Venetoclax?</a:t>
              </a:r>
            </a:p>
            <a:p>
              <a:pPr marL="0" marR="0" lvl="0" indent="0" algn="ctr" defTabSz="685718" rtl="0" eaLnBrk="0" fontAlgn="base" latinLnBrk="0" hangingPunct="0">
                <a:lnSpc>
                  <a:spcPct val="100000"/>
                </a:lnSpc>
                <a:spcBef>
                  <a:spcPts val="0"/>
                </a:spcBef>
                <a:spcAft>
                  <a:spcPct val="0"/>
                </a:spcAft>
                <a:buClrTx/>
                <a:buSzTx/>
                <a:buFontTx/>
                <a:buNone/>
                <a:tabLst/>
                <a:defRPr/>
              </a:pPr>
              <a:r>
                <a:rPr kumimoji="0" lang="en-GB" altLang="en-US" sz="1400" b="1" i="0" u="none" strike="noStrike" kern="1200" cap="none" spc="0" normalizeH="0" baseline="0" noProof="0" dirty="0">
                  <a:ln>
                    <a:noFill/>
                  </a:ln>
                  <a:solidFill>
                    <a:srgbClr val="161616"/>
                  </a:solidFill>
                  <a:effectLst/>
                  <a:uLnTx/>
                  <a:uFillTx/>
                  <a:latin typeface="Poppins"/>
                  <a:ea typeface="Calibri" panose="020F0502020204030204" pitchFamily="34" charset="0"/>
                  <a:cs typeface="Calibri" panose="020F0502020204030204" pitchFamily="34" charset="0"/>
                  <a:sym typeface="Arial"/>
                </a:rPr>
                <a:t>Multiple Small Molecules</a:t>
              </a:r>
            </a:p>
            <a:p>
              <a:pPr marL="0" marR="0" lvl="0" indent="0" algn="ctr" defTabSz="685718" rtl="0" eaLnBrk="0" fontAlgn="base" latinLnBrk="0" hangingPunct="0">
                <a:lnSpc>
                  <a:spcPct val="100000"/>
                </a:lnSpc>
                <a:spcBef>
                  <a:spcPts val="0"/>
                </a:spcBef>
                <a:spcAft>
                  <a:spcPct val="0"/>
                </a:spcAft>
                <a:buClrTx/>
                <a:buSzTx/>
                <a:buFontTx/>
                <a:buNone/>
                <a:tabLst/>
                <a:defRPr/>
              </a:pPr>
              <a:r>
                <a:rPr kumimoji="0" lang="en-GB" altLang="en-US" sz="1400" b="1" i="0" u="none" strike="noStrike" kern="1200" cap="none" spc="0" normalizeH="0" baseline="0" noProof="0" dirty="0">
                  <a:ln>
                    <a:noFill/>
                  </a:ln>
                  <a:solidFill>
                    <a:srgbClr val="161616"/>
                  </a:solidFill>
                  <a:effectLst/>
                  <a:uLnTx/>
                  <a:uFillTx/>
                  <a:latin typeface="Poppins"/>
                  <a:ea typeface="Calibri" panose="020F0502020204030204" pitchFamily="34" charset="0"/>
                  <a:cs typeface="Calibri" panose="020F0502020204030204" pitchFamily="34" charset="0"/>
                  <a:sym typeface="Arial"/>
                </a:rPr>
                <a:t>++++++++</a:t>
              </a:r>
            </a:p>
            <a:p>
              <a:pPr marL="0" marR="0" lvl="0" indent="0" algn="ctr" defTabSz="685718" rtl="0" eaLnBrk="0" fontAlgn="base" latinLnBrk="0" hangingPunct="0">
                <a:lnSpc>
                  <a:spcPct val="100000"/>
                </a:lnSpc>
                <a:spcBef>
                  <a:spcPct val="20000"/>
                </a:spcBef>
                <a:spcAft>
                  <a:spcPct val="0"/>
                </a:spcAft>
                <a:buClrTx/>
                <a:buSzTx/>
                <a:buFontTx/>
                <a:buNone/>
                <a:tabLst/>
                <a:defRPr/>
              </a:pPr>
              <a:endParaRPr kumimoji="0" lang="en-GB" altLang="en-US" sz="1400" b="1" i="0" u="none" strike="noStrike" kern="1200" cap="none" spc="0" normalizeH="0" baseline="0" noProof="0" dirty="0">
                <a:ln>
                  <a:noFill/>
                </a:ln>
                <a:solidFill>
                  <a:srgbClr val="161616"/>
                </a:solidFill>
                <a:effectLst/>
                <a:uLnTx/>
                <a:uFillTx/>
                <a:latin typeface="Poppins"/>
                <a:ea typeface="Calibri" panose="020F0502020204030204" pitchFamily="34" charset="0"/>
                <a:cs typeface="Calibri" panose="020F0502020204030204" pitchFamily="34" charset="0"/>
                <a:sym typeface="Arial"/>
              </a:endParaRPr>
            </a:p>
          </p:txBody>
        </p:sp>
        <p:sp>
          <p:nvSpPr>
            <p:cNvPr id="70" name="Text Box 21">
              <a:extLst>
                <a:ext uri="{FF2B5EF4-FFF2-40B4-BE49-F238E27FC236}">
                  <a16:creationId xmlns:a16="http://schemas.microsoft.com/office/drawing/2014/main" id="{B551EA46-017C-55BA-4CC4-93DB5FF439DF}"/>
                </a:ext>
              </a:extLst>
            </p:cNvPr>
            <p:cNvSpPr txBox="1">
              <a:spLocks noChangeArrowheads="1"/>
            </p:cNvSpPr>
            <p:nvPr/>
          </p:nvSpPr>
          <p:spPr bwMode="auto">
            <a:xfrm>
              <a:off x="1124584" y="1757418"/>
              <a:ext cx="620219" cy="327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defRPr sz="3200" b="1">
                  <a:solidFill>
                    <a:schemeClr val="tx1"/>
                  </a:solidFill>
                  <a:latin typeface="Arial" pitchFamily="34" charset="0"/>
                  <a:ea typeface="MS PGothic" pitchFamily="34" charset="-128"/>
                </a:defRPr>
              </a:lvl1pPr>
              <a:lvl2pPr marL="37931725" indent="-37474525">
                <a:defRPr sz="3200" b="1">
                  <a:solidFill>
                    <a:schemeClr val="tx1"/>
                  </a:solidFill>
                  <a:latin typeface="Arial" pitchFamily="34" charset="0"/>
                  <a:ea typeface="MS PGothic" pitchFamily="34" charset="-128"/>
                </a:defRPr>
              </a:lvl2pPr>
              <a:lvl3pPr marL="1143000" indent="-228600">
                <a:defRPr sz="3200" b="1">
                  <a:solidFill>
                    <a:schemeClr val="tx1"/>
                  </a:solidFill>
                  <a:latin typeface="Arial" pitchFamily="34" charset="0"/>
                  <a:ea typeface="MS PGothic" pitchFamily="34" charset="-128"/>
                </a:defRPr>
              </a:lvl3pPr>
              <a:lvl4pPr marL="1600200" indent="-228600">
                <a:defRPr sz="3200" b="1">
                  <a:solidFill>
                    <a:schemeClr val="tx1"/>
                  </a:solidFill>
                  <a:latin typeface="Arial" pitchFamily="34" charset="0"/>
                  <a:ea typeface="MS PGothic" pitchFamily="34" charset="-128"/>
                </a:defRPr>
              </a:lvl4pPr>
              <a:lvl5pPr marL="2057400" indent="-228600">
                <a:defRPr sz="32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32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32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32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3200" b="1">
                  <a:solidFill>
                    <a:schemeClr val="tx1"/>
                  </a:solidFill>
                  <a:latin typeface="Arial" pitchFamily="34" charset="0"/>
                  <a:ea typeface="MS PGothic" pitchFamily="34" charset="-128"/>
                </a:defRPr>
              </a:lvl9pPr>
            </a:lstStyle>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2800" b="1" i="0" u="none" strike="noStrike" kern="1200" cap="none" spc="0" normalizeH="0" baseline="0" noProof="0" dirty="0">
                  <a:ln>
                    <a:noFill/>
                  </a:ln>
                  <a:solidFill>
                    <a:srgbClr val="2201B2"/>
                  </a:solidFill>
                  <a:effectLst/>
                  <a:uLnTx/>
                  <a:uFillTx/>
                  <a:latin typeface="Poppins"/>
                  <a:ea typeface="Calibri" panose="020F0502020204030204" pitchFamily="34" charset="0"/>
                  <a:cs typeface="Calibri" panose="020F0502020204030204" pitchFamily="34" charset="0"/>
                  <a:sym typeface="Arial"/>
                </a:rPr>
                <a:t>Now</a:t>
              </a:r>
            </a:p>
          </p:txBody>
        </p:sp>
        <p:sp>
          <p:nvSpPr>
            <p:cNvPr id="71" name="AutoShape 22">
              <a:extLst>
                <a:ext uri="{FF2B5EF4-FFF2-40B4-BE49-F238E27FC236}">
                  <a16:creationId xmlns:a16="http://schemas.microsoft.com/office/drawing/2014/main" id="{78810F5A-3B21-BAB6-065F-1DE588EFED89}"/>
                </a:ext>
              </a:extLst>
            </p:cNvPr>
            <p:cNvSpPr>
              <a:spLocks noChangeArrowheads="1"/>
            </p:cNvSpPr>
            <p:nvPr/>
          </p:nvSpPr>
          <p:spPr bwMode="auto">
            <a:xfrm>
              <a:off x="2124301" y="1364912"/>
              <a:ext cx="1343025" cy="457200"/>
            </a:xfrm>
            <a:prstGeom prst="cube">
              <a:avLst>
                <a:gd name="adj" fmla="val 250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nchor="ctr"/>
            <a:lstStyle>
              <a:lvl1pPr>
                <a:defRPr sz="3200" b="1">
                  <a:solidFill>
                    <a:schemeClr val="tx1"/>
                  </a:solidFill>
                  <a:latin typeface="Arial" pitchFamily="34" charset="0"/>
                  <a:ea typeface="MS PGothic" pitchFamily="34" charset="-128"/>
                </a:defRPr>
              </a:lvl1pPr>
              <a:lvl2pPr marL="37931725" indent="-37474525">
                <a:defRPr sz="3200" b="1">
                  <a:solidFill>
                    <a:schemeClr val="tx1"/>
                  </a:solidFill>
                  <a:latin typeface="Arial" pitchFamily="34" charset="0"/>
                  <a:ea typeface="MS PGothic" pitchFamily="34" charset="-128"/>
                </a:defRPr>
              </a:lvl2pPr>
              <a:lvl3pPr marL="1143000" indent="-228600">
                <a:defRPr sz="3200" b="1">
                  <a:solidFill>
                    <a:schemeClr val="tx1"/>
                  </a:solidFill>
                  <a:latin typeface="Arial" pitchFamily="34" charset="0"/>
                  <a:ea typeface="MS PGothic" pitchFamily="34" charset="-128"/>
                </a:defRPr>
              </a:lvl3pPr>
              <a:lvl4pPr marL="1600200" indent="-228600">
                <a:defRPr sz="3200" b="1">
                  <a:solidFill>
                    <a:schemeClr val="tx1"/>
                  </a:solidFill>
                  <a:latin typeface="Arial" pitchFamily="34" charset="0"/>
                  <a:ea typeface="MS PGothic" pitchFamily="34" charset="-128"/>
                </a:defRPr>
              </a:lvl4pPr>
              <a:lvl5pPr marL="2057400" indent="-228600">
                <a:defRPr sz="32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32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32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32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3200" b="1">
                  <a:solidFill>
                    <a:schemeClr val="tx1"/>
                  </a:solidFill>
                  <a:latin typeface="Arial" pitchFamily="34" charset="0"/>
                  <a:ea typeface="MS PGothic" pitchFamily="34" charset="-128"/>
                </a:defRPr>
              </a:lvl9pPr>
            </a:lstStyle>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E04507"/>
                  </a:solidFill>
                  <a:effectLst/>
                  <a:uLnTx/>
                  <a:uFillTx/>
                  <a:latin typeface="Poppins"/>
                  <a:ea typeface="Calibri" panose="020F0502020204030204" pitchFamily="34" charset="0"/>
                  <a:cs typeface="Calibri" panose="020F0502020204030204" pitchFamily="34" charset="0"/>
                  <a:sym typeface="Arial"/>
                </a:rPr>
                <a:t>VTd</a:t>
              </a:r>
            </a:p>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E04507"/>
                  </a:solidFill>
                  <a:effectLst/>
                  <a:uLnTx/>
                  <a:uFillTx/>
                  <a:latin typeface="Poppins"/>
                  <a:ea typeface="Calibri" panose="020F0502020204030204" pitchFamily="34" charset="0"/>
                  <a:cs typeface="Calibri" panose="020F0502020204030204" pitchFamily="34" charset="0"/>
                  <a:sym typeface="Arial"/>
                </a:rPr>
                <a:t>VRd</a:t>
              </a:r>
            </a:p>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E04507"/>
                  </a:solidFill>
                  <a:effectLst/>
                  <a:uLnTx/>
                  <a:uFillTx/>
                  <a:latin typeface="Poppins"/>
                  <a:ea typeface="Calibri" panose="020F0502020204030204" pitchFamily="34" charset="0"/>
                  <a:cs typeface="Calibri" panose="020F0502020204030204" pitchFamily="34" charset="0"/>
                  <a:sym typeface="Arial"/>
                </a:rPr>
                <a:t>KRd</a:t>
              </a:r>
            </a:p>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E04507"/>
                  </a:solidFill>
                  <a:effectLst/>
                  <a:uLnTx/>
                  <a:uFillTx/>
                  <a:latin typeface="Poppins"/>
                  <a:ea typeface="Calibri" panose="020F0502020204030204" pitchFamily="34" charset="0"/>
                  <a:cs typeface="Calibri" panose="020F0502020204030204" pitchFamily="34" charset="0"/>
                  <a:sym typeface="Arial"/>
                </a:rPr>
                <a:t>D-VMP</a:t>
              </a:r>
            </a:p>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9B6FEF"/>
                  </a:solidFill>
                  <a:effectLst/>
                  <a:uLnTx/>
                  <a:uFillTx/>
                  <a:latin typeface="Poppins"/>
                  <a:ea typeface="Calibri" panose="020F0502020204030204" pitchFamily="34" charset="0"/>
                  <a:cs typeface="Calibri" panose="020F0502020204030204" pitchFamily="34" charset="0"/>
                  <a:sym typeface="Arial"/>
                </a:rPr>
                <a:t>DRd</a:t>
              </a:r>
            </a:p>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9B6FEF"/>
                  </a:solidFill>
                  <a:effectLst/>
                  <a:uLnTx/>
                  <a:uFillTx/>
                  <a:latin typeface="Poppins"/>
                  <a:ea typeface="Calibri" panose="020F0502020204030204" pitchFamily="34" charset="0"/>
                  <a:cs typeface="Calibri" panose="020F0502020204030204" pitchFamily="34" charset="0"/>
                  <a:sym typeface="Arial"/>
                </a:rPr>
                <a:t>D-VRd</a:t>
              </a:r>
            </a:p>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9B6FEF"/>
                  </a:solidFill>
                  <a:effectLst/>
                  <a:uLnTx/>
                  <a:uFillTx/>
                  <a:latin typeface="Poppins"/>
                  <a:ea typeface="Calibri" panose="020F0502020204030204" pitchFamily="34" charset="0"/>
                  <a:cs typeface="Calibri" panose="020F0502020204030204" pitchFamily="34" charset="0"/>
                  <a:sym typeface="Arial"/>
                </a:rPr>
                <a:t>D-KRd</a:t>
              </a:r>
            </a:p>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9B6FEF"/>
                  </a:solidFill>
                  <a:effectLst/>
                  <a:uLnTx/>
                  <a:uFillTx/>
                  <a:latin typeface="Poppins"/>
                  <a:ea typeface="Calibri" panose="020F0502020204030204" pitchFamily="34" charset="0"/>
                  <a:cs typeface="Calibri" panose="020F0502020204030204" pitchFamily="34" charset="0"/>
                  <a:sym typeface="Arial"/>
                </a:rPr>
                <a:t>Isa-KRd</a:t>
              </a:r>
            </a:p>
          </p:txBody>
        </p:sp>
        <p:sp>
          <p:nvSpPr>
            <p:cNvPr id="72" name="AutoShape 23">
              <a:extLst>
                <a:ext uri="{FF2B5EF4-FFF2-40B4-BE49-F238E27FC236}">
                  <a16:creationId xmlns:a16="http://schemas.microsoft.com/office/drawing/2014/main" id="{05D5FEE4-8B9C-2C8C-9B34-3AE0DB88B8E9}"/>
                </a:ext>
              </a:extLst>
            </p:cNvPr>
            <p:cNvSpPr>
              <a:spLocks noChangeArrowheads="1"/>
            </p:cNvSpPr>
            <p:nvPr/>
          </p:nvSpPr>
          <p:spPr bwMode="auto">
            <a:xfrm>
              <a:off x="3405569" y="1670418"/>
              <a:ext cx="1343025" cy="457200"/>
            </a:xfrm>
            <a:prstGeom prst="cube">
              <a:avLst>
                <a:gd name="adj" fmla="val 250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nchor="ctr"/>
            <a:lstStyle>
              <a:lvl1pPr>
                <a:defRPr sz="3200" b="1">
                  <a:solidFill>
                    <a:schemeClr val="tx1"/>
                  </a:solidFill>
                  <a:latin typeface="Arial" pitchFamily="34" charset="0"/>
                  <a:ea typeface="MS PGothic" pitchFamily="34" charset="-128"/>
                </a:defRPr>
              </a:lvl1pPr>
              <a:lvl2pPr marL="37931725" indent="-37474525">
                <a:defRPr sz="3200" b="1">
                  <a:solidFill>
                    <a:schemeClr val="tx1"/>
                  </a:solidFill>
                  <a:latin typeface="Arial" pitchFamily="34" charset="0"/>
                  <a:ea typeface="MS PGothic" pitchFamily="34" charset="-128"/>
                </a:defRPr>
              </a:lvl2pPr>
              <a:lvl3pPr marL="1143000" indent="-228600">
                <a:defRPr sz="3200" b="1">
                  <a:solidFill>
                    <a:schemeClr val="tx1"/>
                  </a:solidFill>
                  <a:latin typeface="Arial" pitchFamily="34" charset="0"/>
                  <a:ea typeface="MS PGothic" pitchFamily="34" charset="-128"/>
                </a:defRPr>
              </a:lvl3pPr>
              <a:lvl4pPr marL="1600200" indent="-228600">
                <a:defRPr sz="3200" b="1">
                  <a:solidFill>
                    <a:schemeClr val="tx1"/>
                  </a:solidFill>
                  <a:latin typeface="Arial" pitchFamily="34" charset="0"/>
                  <a:ea typeface="MS PGothic" pitchFamily="34" charset="-128"/>
                </a:defRPr>
              </a:lvl4pPr>
              <a:lvl5pPr marL="2057400" indent="-228600">
                <a:defRPr sz="32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32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32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32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3200" b="1">
                  <a:solidFill>
                    <a:schemeClr val="tx1"/>
                  </a:solidFill>
                  <a:latin typeface="Arial" pitchFamily="34" charset="0"/>
                  <a:ea typeface="MS PGothic" pitchFamily="34" charset="-128"/>
                </a:defRPr>
              </a:lvl9pPr>
            </a:lstStyle>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E04507"/>
                  </a:solidFill>
                  <a:effectLst/>
                  <a:uLnTx/>
                  <a:uFillTx/>
                  <a:latin typeface="Poppins"/>
                  <a:ea typeface="Calibri" panose="020F0502020204030204" pitchFamily="34" charset="0"/>
                  <a:cs typeface="Calibri" panose="020F0502020204030204" pitchFamily="34" charset="0"/>
                  <a:sym typeface="Arial"/>
                </a:rPr>
                <a:t>SCT +/- More Induction</a:t>
              </a:r>
            </a:p>
          </p:txBody>
        </p:sp>
        <p:sp>
          <p:nvSpPr>
            <p:cNvPr id="73" name="AutoShape 24">
              <a:extLst>
                <a:ext uri="{FF2B5EF4-FFF2-40B4-BE49-F238E27FC236}">
                  <a16:creationId xmlns:a16="http://schemas.microsoft.com/office/drawing/2014/main" id="{AEFF6FFF-8C90-C07B-7EA1-95CBEC2565A7}"/>
                </a:ext>
              </a:extLst>
            </p:cNvPr>
            <p:cNvSpPr>
              <a:spLocks noChangeArrowheads="1"/>
            </p:cNvSpPr>
            <p:nvPr/>
          </p:nvSpPr>
          <p:spPr bwMode="auto">
            <a:xfrm>
              <a:off x="4899387" y="1379084"/>
              <a:ext cx="1343025" cy="457200"/>
            </a:xfrm>
            <a:prstGeom prst="cube">
              <a:avLst>
                <a:gd name="adj" fmla="val 250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nchor="ctr"/>
            <a:lstStyle>
              <a:lvl1pPr>
                <a:defRPr sz="3200" b="1">
                  <a:solidFill>
                    <a:schemeClr val="tx1"/>
                  </a:solidFill>
                  <a:latin typeface="Arial" pitchFamily="34" charset="0"/>
                  <a:ea typeface="MS PGothic" pitchFamily="34" charset="-128"/>
                </a:defRPr>
              </a:lvl1pPr>
              <a:lvl2pPr marL="37931725" indent="-37474525">
                <a:defRPr sz="3200" b="1">
                  <a:solidFill>
                    <a:schemeClr val="tx1"/>
                  </a:solidFill>
                  <a:latin typeface="Arial" pitchFamily="34" charset="0"/>
                  <a:ea typeface="MS PGothic" pitchFamily="34" charset="-128"/>
                </a:defRPr>
              </a:lvl2pPr>
              <a:lvl3pPr marL="1143000" indent="-228600">
                <a:defRPr sz="3200" b="1">
                  <a:solidFill>
                    <a:schemeClr val="tx1"/>
                  </a:solidFill>
                  <a:latin typeface="Arial" pitchFamily="34" charset="0"/>
                  <a:ea typeface="MS PGothic" pitchFamily="34" charset="-128"/>
                </a:defRPr>
              </a:lvl3pPr>
              <a:lvl4pPr marL="1600200" indent="-228600">
                <a:defRPr sz="3200" b="1">
                  <a:solidFill>
                    <a:schemeClr val="tx1"/>
                  </a:solidFill>
                  <a:latin typeface="Arial" pitchFamily="34" charset="0"/>
                  <a:ea typeface="MS PGothic" pitchFamily="34" charset="-128"/>
                </a:defRPr>
              </a:lvl4pPr>
              <a:lvl5pPr marL="2057400" indent="-228600">
                <a:defRPr sz="32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32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32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32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3200" b="1">
                  <a:solidFill>
                    <a:schemeClr val="tx1"/>
                  </a:solidFill>
                  <a:latin typeface="Arial" pitchFamily="34" charset="0"/>
                  <a:ea typeface="MS PGothic" pitchFamily="34" charset="-128"/>
                </a:defRPr>
              </a:lvl9pPr>
            </a:lstStyle>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E04507"/>
                  </a:solidFill>
                  <a:effectLst/>
                  <a:uLnTx/>
                  <a:uFillTx/>
                  <a:latin typeface="Poppins"/>
                  <a:ea typeface="Calibri" panose="020F0502020204030204" pitchFamily="34" charset="0"/>
                  <a:cs typeface="Calibri" panose="020F0502020204030204" pitchFamily="34" charset="0"/>
                  <a:sym typeface="Arial"/>
                </a:rPr>
                <a:t>Lenalidomide</a:t>
              </a:r>
            </a:p>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E04507"/>
                  </a:solidFill>
                  <a:effectLst/>
                  <a:uLnTx/>
                  <a:uFillTx/>
                  <a:latin typeface="Poppins"/>
                  <a:ea typeface="Calibri" panose="020F0502020204030204" pitchFamily="34" charset="0"/>
                  <a:cs typeface="Calibri" panose="020F0502020204030204" pitchFamily="34" charset="0"/>
                  <a:sym typeface="Arial"/>
                </a:rPr>
                <a:t>Bortezomib</a:t>
              </a:r>
            </a:p>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E04507"/>
                  </a:solidFill>
                  <a:effectLst/>
                  <a:uLnTx/>
                  <a:uFillTx/>
                  <a:latin typeface="Poppins"/>
                  <a:ea typeface="Calibri" panose="020F0502020204030204" pitchFamily="34" charset="0"/>
                  <a:cs typeface="Calibri" panose="020F0502020204030204" pitchFamily="34" charset="0"/>
                  <a:sym typeface="Arial"/>
                </a:rPr>
                <a:t>Ixazomib</a:t>
              </a:r>
            </a:p>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E04507"/>
                  </a:solidFill>
                  <a:effectLst/>
                  <a:uLnTx/>
                  <a:uFillTx/>
                  <a:latin typeface="Poppins"/>
                  <a:ea typeface="Calibri" panose="020F0502020204030204" pitchFamily="34" charset="0"/>
                  <a:cs typeface="Calibri" panose="020F0502020204030204" pitchFamily="34" charset="0"/>
                  <a:sym typeface="Arial"/>
                </a:rPr>
                <a:t>Lenalidomide + PI</a:t>
              </a:r>
            </a:p>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9B6FEF"/>
                  </a:solidFill>
                  <a:effectLst/>
                  <a:uLnTx/>
                  <a:uFillTx/>
                  <a:latin typeface="Poppins"/>
                  <a:ea typeface="Calibri" panose="020F0502020204030204" pitchFamily="34" charset="0"/>
                  <a:cs typeface="Calibri" panose="020F0502020204030204" pitchFamily="34" charset="0"/>
                  <a:sym typeface="Arial"/>
                </a:rPr>
                <a:t>Carfilzomib</a:t>
              </a:r>
            </a:p>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9B6FEF"/>
                  </a:solidFill>
                  <a:effectLst/>
                  <a:uLnTx/>
                  <a:uFillTx/>
                  <a:latin typeface="Poppins"/>
                  <a:ea typeface="Calibri" panose="020F0502020204030204" pitchFamily="34" charset="0"/>
                  <a:cs typeface="Calibri" panose="020F0502020204030204" pitchFamily="34" charset="0"/>
                  <a:sym typeface="Arial"/>
                </a:rPr>
                <a:t>Combinations</a:t>
              </a:r>
            </a:p>
          </p:txBody>
        </p:sp>
        <p:sp>
          <p:nvSpPr>
            <p:cNvPr id="74" name="AutoShape 25">
              <a:extLst>
                <a:ext uri="{FF2B5EF4-FFF2-40B4-BE49-F238E27FC236}">
                  <a16:creationId xmlns:a16="http://schemas.microsoft.com/office/drawing/2014/main" id="{FC8AEE28-D531-8C98-E914-D2D0669763C8}"/>
                </a:ext>
              </a:extLst>
            </p:cNvPr>
            <p:cNvSpPr>
              <a:spLocks noChangeArrowheads="1"/>
            </p:cNvSpPr>
            <p:nvPr/>
          </p:nvSpPr>
          <p:spPr bwMode="auto">
            <a:xfrm>
              <a:off x="5806303" y="1117158"/>
              <a:ext cx="1343025" cy="457200"/>
            </a:xfrm>
            <a:prstGeom prst="cube">
              <a:avLst>
                <a:gd name="adj" fmla="val 250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nchor="ctr"/>
            <a:lstStyle>
              <a:lvl1pPr>
                <a:defRPr sz="3200" b="1">
                  <a:solidFill>
                    <a:schemeClr val="tx1"/>
                  </a:solidFill>
                  <a:latin typeface="Arial" pitchFamily="34" charset="0"/>
                  <a:ea typeface="MS PGothic" pitchFamily="34" charset="-128"/>
                </a:defRPr>
              </a:lvl1pPr>
              <a:lvl2pPr marL="37931725" indent="-37474525">
                <a:defRPr sz="3200" b="1">
                  <a:solidFill>
                    <a:schemeClr val="tx1"/>
                  </a:solidFill>
                  <a:latin typeface="Arial" pitchFamily="34" charset="0"/>
                  <a:ea typeface="MS PGothic" pitchFamily="34" charset="-128"/>
                </a:defRPr>
              </a:lvl2pPr>
              <a:lvl3pPr marL="1143000" indent="-228600">
                <a:defRPr sz="3200" b="1">
                  <a:solidFill>
                    <a:schemeClr val="tx1"/>
                  </a:solidFill>
                  <a:latin typeface="Arial" pitchFamily="34" charset="0"/>
                  <a:ea typeface="MS PGothic" pitchFamily="34" charset="-128"/>
                </a:defRPr>
              </a:lvl3pPr>
              <a:lvl4pPr marL="1600200" indent="-228600">
                <a:defRPr sz="3200" b="1">
                  <a:solidFill>
                    <a:schemeClr val="tx1"/>
                  </a:solidFill>
                  <a:latin typeface="Arial" pitchFamily="34" charset="0"/>
                  <a:ea typeface="MS PGothic" pitchFamily="34" charset="-128"/>
                </a:defRPr>
              </a:lvl4pPr>
              <a:lvl5pPr marL="2057400" indent="-228600">
                <a:defRPr sz="32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32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32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32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3200" b="1">
                  <a:solidFill>
                    <a:schemeClr val="tx1"/>
                  </a:solidFill>
                  <a:latin typeface="Arial" pitchFamily="34" charset="0"/>
                  <a:ea typeface="MS PGothic" pitchFamily="34" charset="-128"/>
                </a:defRPr>
              </a:lvl9pPr>
            </a:lstStyle>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E04507"/>
                  </a:solidFill>
                  <a:effectLst/>
                  <a:uLnTx/>
                  <a:uFillTx/>
                  <a:latin typeface="Poppins"/>
                  <a:ea typeface="Calibri" panose="020F0502020204030204" pitchFamily="34" charset="0"/>
                  <a:cs typeface="Calibri" panose="020F0502020204030204" pitchFamily="34" charset="0"/>
                  <a:sym typeface="Arial"/>
                </a:rPr>
                <a:t>Bortezomib</a:t>
              </a:r>
            </a:p>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E04507"/>
                  </a:solidFill>
                  <a:effectLst/>
                  <a:uLnTx/>
                  <a:uFillTx/>
                  <a:latin typeface="Poppins"/>
                  <a:ea typeface="Calibri" panose="020F0502020204030204" pitchFamily="34" charset="0"/>
                  <a:cs typeface="Calibri" panose="020F0502020204030204" pitchFamily="34" charset="0"/>
                  <a:sym typeface="Arial"/>
                </a:rPr>
                <a:t>Lenalidomide</a:t>
              </a:r>
            </a:p>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E04507"/>
                  </a:solidFill>
                  <a:effectLst/>
                  <a:uLnTx/>
                  <a:uFillTx/>
                  <a:latin typeface="Poppins"/>
                  <a:ea typeface="Calibri" panose="020F0502020204030204" pitchFamily="34" charset="0"/>
                  <a:cs typeface="Calibri" panose="020F0502020204030204" pitchFamily="34" charset="0"/>
                  <a:sym typeface="Arial"/>
                </a:rPr>
                <a:t>Carfilzomib</a:t>
              </a:r>
            </a:p>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E04507"/>
                  </a:solidFill>
                  <a:effectLst/>
                  <a:uLnTx/>
                  <a:uFillTx/>
                  <a:latin typeface="Poppins"/>
                  <a:ea typeface="Calibri" panose="020F0502020204030204" pitchFamily="34" charset="0"/>
                  <a:cs typeface="Calibri" panose="020F0502020204030204" pitchFamily="34" charset="0"/>
                  <a:sym typeface="Arial"/>
                </a:rPr>
                <a:t>Pomalidomide</a:t>
              </a:r>
            </a:p>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9B6FEF"/>
                  </a:solidFill>
                  <a:effectLst/>
                  <a:uLnTx/>
                  <a:uFillTx/>
                  <a:latin typeface="Poppins"/>
                  <a:ea typeface="Calibri" panose="020F0502020204030204" pitchFamily="34" charset="0"/>
                  <a:cs typeface="Calibri" panose="020F0502020204030204" pitchFamily="34" charset="0"/>
                  <a:sym typeface="Arial"/>
                </a:rPr>
                <a:t>Selinexor</a:t>
              </a:r>
            </a:p>
            <a:p>
              <a:pPr marL="0" marR="0" lvl="0" indent="0" algn="l"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9B6FEF"/>
                  </a:solidFill>
                  <a:effectLst/>
                  <a:uLnTx/>
                  <a:uFillTx/>
                  <a:latin typeface="Poppins"/>
                  <a:ea typeface="Calibri" panose="020F0502020204030204" pitchFamily="34" charset="0"/>
                  <a:cs typeface="Calibri" panose="020F0502020204030204" pitchFamily="34" charset="0"/>
                  <a:sym typeface="Arial"/>
                </a:rPr>
                <a:t>	</a:t>
              </a:r>
            </a:p>
            <a:p>
              <a:pPr marL="0" marR="0" lvl="0" indent="0" algn="l" defTabSz="685718" rtl="0" eaLnBrk="0" fontAlgn="base" latinLnBrk="0" hangingPunct="0">
                <a:lnSpc>
                  <a:spcPct val="100000"/>
                </a:lnSpc>
                <a:spcBef>
                  <a:spcPct val="20000"/>
                </a:spcBef>
                <a:spcAft>
                  <a:spcPct val="0"/>
                </a:spcAft>
                <a:buClrTx/>
                <a:buSzTx/>
                <a:buFontTx/>
                <a:buNone/>
                <a:tabLst/>
                <a:defRPr/>
              </a:pPr>
              <a:endParaRPr kumimoji="0" lang="en-GB" altLang="en-US" sz="1400" b="1" i="0" u="none" strike="noStrike" kern="1200" cap="none" spc="0" normalizeH="0" baseline="0" noProof="0" dirty="0">
                <a:ln>
                  <a:noFill/>
                </a:ln>
                <a:solidFill>
                  <a:srgbClr val="9B6FEF"/>
                </a:solidFill>
                <a:effectLst/>
                <a:uLnTx/>
                <a:uFillTx/>
                <a:latin typeface="Poppins"/>
                <a:ea typeface="Calibri" panose="020F0502020204030204" pitchFamily="34" charset="0"/>
                <a:cs typeface="Calibri" panose="020F0502020204030204" pitchFamily="34" charset="0"/>
                <a:sym typeface="Arial"/>
              </a:endParaRPr>
            </a:p>
            <a:p>
              <a:pPr marL="0" marR="0" lvl="0" indent="0" algn="l"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9B6FEF"/>
                  </a:solidFill>
                  <a:effectLst/>
                  <a:uLnTx/>
                  <a:uFillTx/>
                  <a:latin typeface="Poppins"/>
                  <a:ea typeface="Calibri" panose="020F0502020204030204" pitchFamily="34" charset="0"/>
                  <a:cs typeface="Calibri" panose="020F0502020204030204" pitchFamily="34" charset="0"/>
                  <a:sym typeface="Arial"/>
                </a:rPr>
                <a:t>		</a:t>
              </a:r>
            </a:p>
            <a:p>
              <a:pPr marL="0" marR="0" lvl="0" indent="0" algn="l" defTabSz="685718" rtl="0" eaLnBrk="0" fontAlgn="base" latinLnBrk="0" hangingPunct="0">
                <a:lnSpc>
                  <a:spcPct val="100000"/>
                </a:lnSpc>
                <a:spcBef>
                  <a:spcPct val="20000"/>
                </a:spcBef>
                <a:spcAft>
                  <a:spcPct val="0"/>
                </a:spcAft>
                <a:buClrTx/>
                <a:buSzTx/>
                <a:buFontTx/>
                <a:buNone/>
                <a:tabLst/>
                <a:defRPr/>
              </a:pPr>
              <a:endParaRPr kumimoji="0" lang="en-GB" altLang="en-US" sz="1400" b="1" i="0" u="none" strike="noStrike" kern="1200" cap="none" spc="0" normalizeH="0" baseline="0" noProof="0" dirty="0">
                <a:ln>
                  <a:noFill/>
                </a:ln>
                <a:solidFill>
                  <a:srgbClr val="9B6FEF"/>
                </a:solidFill>
                <a:effectLst/>
                <a:uLnTx/>
                <a:uFillTx/>
                <a:latin typeface="Poppins"/>
                <a:ea typeface="Calibri" panose="020F0502020204030204" pitchFamily="34" charset="0"/>
                <a:cs typeface="Calibri" panose="020F0502020204030204" pitchFamily="34" charset="0"/>
                <a:sym typeface="Arial"/>
              </a:endParaRPr>
            </a:p>
            <a:p>
              <a:pPr marL="0" marR="0" lvl="0" indent="0" algn="l" defTabSz="685718" rtl="0" eaLnBrk="0" fontAlgn="base" latinLnBrk="0" hangingPunct="0">
                <a:lnSpc>
                  <a:spcPct val="100000"/>
                </a:lnSpc>
                <a:spcBef>
                  <a:spcPct val="20000"/>
                </a:spcBef>
                <a:spcAft>
                  <a:spcPct val="0"/>
                </a:spcAft>
                <a:buClrTx/>
                <a:buSzTx/>
                <a:buFontTx/>
                <a:buNone/>
                <a:tabLst/>
                <a:defRPr/>
              </a:pPr>
              <a:endParaRPr kumimoji="0" lang="en-GB" altLang="en-US" sz="1400" b="1" i="0" u="none" strike="noStrike" kern="1200" cap="none" spc="0" normalizeH="0" baseline="0" noProof="0" dirty="0">
                <a:ln>
                  <a:noFill/>
                </a:ln>
                <a:solidFill>
                  <a:srgbClr val="9B6FEF"/>
                </a:solidFill>
                <a:effectLst/>
                <a:uLnTx/>
                <a:uFillTx/>
                <a:latin typeface="Poppins"/>
                <a:ea typeface="Calibri" panose="020F0502020204030204" pitchFamily="34" charset="0"/>
                <a:cs typeface="Calibri" panose="020F0502020204030204" pitchFamily="34" charset="0"/>
                <a:sym typeface="Arial"/>
              </a:endParaRPr>
            </a:p>
            <a:p>
              <a:pPr marL="0" marR="0" lvl="0" indent="0" algn="l" defTabSz="685718" rtl="0" eaLnBrk="0" fontAlgn="base" latinLnBrk="0" hangingPunct="0">
                <a:lnSpc>
                  <a:spcPct val="100000"/>
                </a:lnSpc>
                <a:spcBef>
                  <a:spcPct val="20000"/>
                </a:spcBef>
                <a:spcAft>
                  <a:spcPct val="0"/>
                </a:spcAft>
                <a:buClrTx/>
                <a:buSzTx/>
                <a:buFontTx/>
                <a:buNone/>
                <a:tabLst/>
                <a:defRPr/>
              </a:pPr>
              <a:endParaRPr kumimoji="0" lang="en-GB" altLang="en-US" sz="1400" b="1" i="0" u="none" strike="noStrike" kern="1200" cap="none" spc="0" normalizeH="0" baseline="0" noProof="0" dirty="0">
                <a:ln>
                  <a:noFill/>
                </a:ln>
                <a:solidFill>
                  <a:srgbClr val="9B6FEF"/>
                </a:solidFill>
                <a:effectLst/>
                <a:uLnTx/>
                <a:uFillTx/>
                <a:latin typeface="Poppins"/>
                <a:ea typeface="Calibri" panose="020F0502020204030204" pitchFamily="34" charset="0"/>
                <a:cs typeface="Calibri" panose="020F0502020204030204" pitchFamily="34" charset="0"/>
                <a:sym typeface="Arial"/>
              </a:endParaRPr>
            </a:p>
            <a:p>
              <a:pPr marL="0" marR="0" lvl="0" indent="0" algn="ctr" defTabSz="685718" rtl="0" eaLnBrk="0" fontAlgn="base" latinLnBrk="0" hangingPunct="0">
                <a:lnSpc>
                  <a:spcPct val="100000"/>
                </a:lnSpc>
                <a:spcBef>
                  <a:spcPct val="20000"/>
                </a:spcBef>
                <a:spcAft>
                  <a:spcPct val="0"/>
                </a:spcAft>
                <a:buClrTx/>
                <a:buSzTx/>
                <a:buFontTx/>
                <a:buNone/>
                <a:tabLst/>
                <a:defRPr/>
              </a:pPr>
              <a:endParaRPr kumimoji="0" lang="en-GB" altLang="en-US" sz="1400" b="1" i="0" u="none" strike="noStrike" kern="1200" cap="none" spc="0" normalizeH="0" baseline="0" noProof="0" dirty="0">
                <a:ln>
                  <a:noFill/>
                </a:ln>
                <a:solidFill>
                  <a:srgbClr val="000000"/>
                </a:solidFill>
                <a:effectLst/>
                <a:uLnTx/>
                <a:uFillTx/>
                <a:latin typeface="Poppins"/>
                <a:ea typeface="Calibri" panose="020F0502020204030204" pitchFamily="34" charset="0"/>
                <a:cs typeface="Calibri" panose="020F0502020204030204" pitchFamily="34" charset="0"/>
                <a:sym typeface="Arial"/>
              </a:endParaRPr>
            </a:p>
          </p:txBody>
        </p:sp>
        <p:sp>
          <p:nvSpPr>
            <p:cNvPr id="75" name="AutoShape 25">
              <a:extLst>
                <a:ext uri="{FF2B5EF4-FFF2-40B4-BE49-F238E27FC236}">
                  <a16:creationId xmlns:a16="http://schemas.microsoft.com/office/drawing/2014/main" id="{CE6F11A3-59F7-83E1-9CC2-A2EF34528D59}"/>
                </a:ext>
              </a:extLst>
            </p:cNvPr>
            <p:cNvSpPr>
              <a:spLocks noChangeArrowheads="1"/>
            </p:cNvSpPr>
            <p:nvPr/>
          </p:nvSpPr>
          <p:spPr bwMode="auto">
            <a:xfrm>
              <a:off x="6720523" y="622037"/>
              <a:ext cx="1343025" cy="457200"/>
            </a:xfrm>
            <a:prstGeom prst="cube">
              <a:avLst>
                <a:gd name="adj" fmla="val 250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nchor="ctr"/>
            <a:lstStyle>
              <a:lvl1pPr>
                <a:defRPr sz="3200" b="1">
                  <a:solidFill>
                    <a:schemeClr val="tx1"/>
                  </a:solidFill>
                  <a:latin typeface="Arial" pitchFamily="34" charset="0"/>
                  <a:ea typeface="MS PGothic" pitchFamily="34" charset="-128"/>
                </a:defRPr>
              </a:lvl1pPr>
              <a:lvl2pPr marL="37931725" indent="-37474525">
                <a:defRPr sz="3200" b="1">
                  <a:solidFill>
                    <a:schemeClr val="tx1"/>
                  </a:solidFill>
                  <a:latin typeface="Arial" pitchFamily="34" charset="0"/>
                  <a:ea typeface="MS PGothic" pitchFamily="34" charset="-128"/>
                </a:defRPr>
              </a:lvl2pPr>
              <a:lvl3pPr marL="1143000" indent="-228600">
                <a:defRPr sz="3200" b="1">
                  <a:solidFill>
                    <a:schemeClr val="tx1"/>
                  </a:solidFill>
                  <a:latin typeface="Arial" pitchFamily="34" charset="0"/>
                  <a:ea typeface="MS PGothic" pitchFamily="34" charset="-128"/>
                </a:defRPr>
              </a:lvl3pPr>
              <a:lvl4pPr marL="1600200" indent="-228600">
                <a:defRPr sz="3200" b="1">
                  <a:solidFill>
                    <a:schemeClr val="tx1"/>
                  </a:solidFill>
                  <a:latin typeface="Arial" pitchFamily="34" charset="0"/>
                  <a:ea typeface="MS PGothic" pitchFamily="34" charset="-128"/>
                </a:defRPr>
              </a:lvl4pPr>
              <a:lvl5pPr marL="2057400" indent="-228600">
                <a:defRPr sz="32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32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32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32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3200" b="1">
                  <a:solidFill>
                    <a:schemeClr val="tx1"/>
                  </a:solidFill>
                  <a:latin typeface="Arial" pitchFamily="34" charset="0"/>
                  <a:ea typeface="MS PGothic" pitchFamily="34" charset="-128"/>
                </a:defRPr>
              </a:lvl9pPr>
            </a:lstStyle>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E04507"/>
                  </a:solidFill>
                  <a:effectLst/>
                  <a:uLnTx/>
                  <a:uFillTx/>
                  <a:latin typeface="Poppins"/>
                  <a:ea typeface="Calibri" panose="020F0502020204030204" pitchFamily="34" charset="0"/>
                  <a:cs typeface="Calibri" panose="020F0502020204030204" pitchFamily="34" charset="0"/>
                  <a:sym typeface="Arial"/>
                </a:rPr>
                <a:t>Panobinostat</a:t>
              </a:r>
            </a:p>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E04507"/>
                  </a:solidFill>
                  <a:effectLst/>
                  <a:uLnTx/>
                  <a:uFillTx/>
                  <a:latin typeface="Poppins"/>
                  <a:ea typeface="Calibri" panose="020F0502020204030204" pitchFamily="34" charset="0"/>
                  <a:cs typeface="Calibri" panose="020F0502020204030204" pitchFamily="34" charset="0"/>
                  <a:sym typeface="Arial"/>
                </a:rPr>
                <a:t>Daratumumab</a:t>
              </a:r>
            </a:p>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E04507"/>
                  </a:solidFill>
                  <a:effectLst/>
                  <a:uLnTx/>
                  <a:uFillTx/>
                  <a:latin typeface="Poppins"/>
                  <a:ea typeface="Calibri" panose="020F0502020204030204" pitchFamily="34" charset="0"/>
                  <a:cs typeface="Calibri" panose="020F0502020204030204" pitchFamily="34" charset="0"/>
                  <a:sym typeface="Arial"/>
                </a:rPr>
                <a:t>Ixazomib</a:t>
              </a:r>
            </a:p>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E04507"/>
                  </a:solidFill>
                  <a:effectLst/>
                  <a:uLnTx/>
                  <a:uFillTx/>
                  <a:latin typeface="Poppins"/>
                  <a:ea typeface="Calibri" panose="020F0502020204030204" pitchFamily="34" charset="0"/>
                  <a:cs typeface="Calibri" panose="020F0502020204030204" pitchFamily="34" charset="0"/>
                  <a:sym typeface="Arial"/>
                </a:rPr>
                <a:t>Elotuzumab</a:t>
              </a:r>
            </a:p>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9B6FEF"/>
                  </a:solidFill>
                  <a:effectLst/>
                  <a:uLnTx/>
                  <a:uFillTx/>
                  <a:latin typeface="Poppins"/>
                  <a:ea typeface="Calibri" panose="020F0502020204030204" pitchFamily="34" charset="0"/>
                  <a:cs typeface="Calibri" panose="020F0502020204030204" pitchFamily="34" charset="0"/>
                  <a:sym typeface="Arial"/>
                </a:rPr>
                <a:t>Isatuximab</a:t>
              </a:r>
            </a:p>
            <a:p>
              <a:pPr marL="0" marR="0" lvl="0" indent="0" algn="ctr" defTabSz="685718" rtl="0" eaLnBrk="0" fontAlgn="base" latinLnBrk="0" hangingPunct="0">
                <a:lnSpc>
                  <a:spcPct val="100000"/>
                </a:lnSpc>
                <a:spcBef>
                  <a:spcPct val="20000"/>
                </a:spcBef>
                <a:spcAft>
                  <a:spcPct val="0"/>
                </a:spcAft>
                <a:buClrTx/>
                <a:buSzTx/>
                <a:buFontTx/>
                <a:buNone/>
                <a:tabLst/>
                <a:defRPr/>
              </a:pPr>
              <a:endParaRPr kumimoji="0" lang="en-GB" altLang="en-US" sz="1400" b="1" i="0" u="none" strike="noStrike" kern="1200" cap="none" spc="0" normalizeH="0" baseline="0" noProof="0" dirty="0">
                <a:ln>
                  <a:noFill/>
                </a:ln>
                <a:solidFill>
                  <a:srgbClr val="000000"/>
                </a:solidFill>
                <a:effectLst/>
                <a:uLnTx/>
                <a:uFillTx/>
                <a:latin typeface="Poppins"/>
                <a:ea typeface="Calibri" panose="020F0502020204030204" pitchFamily="34" charset="0"/>
                <a:cs typeface="Calibri" panose="020F0502020204030204" pitchFamily="34" charset="0"/>
                <a:sym typeface="Arial"/>
              </a:endParaRPr>
            </a:p>
          </p:txBody>
        </p:sp>
        <p:sp>
          <p:nvSpPr>
            <p:cNvPr id="76" name="AutoShape 20">
              <a:extLst>
                <a:ext uri="{FF2B5EF4-FFF2-40B4-BE49-F238E27FC236}">
                  <a16:creationId xmlns:a16="http://schemas.microsoft.com/office/drawing/2014/main" id="{E467B65E-20AE-7C83-17EA-EB8756DF2C35}"/>
                </a:ext>
              </a:extLst>
            </p:cNvPr>
            <p:cNvSpPr>
              <a:spLocks noChangeArrowheads="1"/>
            </p:cNvSpPr>
            <p:nvPr/>
          </p:nvSpPr>
          <p:spPr bwMode="auto">
            <a:xfrm>
              <a:off x="6290633" y="3861171"/>
              <a:ext cx="1343025" cy="457200"/>
            </a:xfrm>
            <a:prstGeom prst="cube">
              <a:avLst>
                <a:gd name="adj" fmla="val 250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nchor="ctr"/>
            <a:lstStyle>
              <a:lvl1pPr>
                <a:defRPr sz="3200" b="1">
                  <a:solidFill>
                    <a:schemeClr val="tx1"/>
                  </a:solidFill>
                  <a:latin typeface="Arial" pitchFamily="34" charset="0"/>
                  <a:ea typeface="MS PGothic" pitchFamily="34" charset="-128"/>
                </a:defRPr>
              </a:lvl1pPr>
              <a:lvl2pPr marL="37931725" indent="-37474525">
                <a:defRPr sz="3200" b="1">
                  <a:solidFill>
                    <a:schemeClr val="tx1"/>
                  </a:solidFill>
                  <a:latin typeface="Arial" pitchFamily="34" charset="0"/>
                  <a:ea typeface="MS PGothic" pitchFamily="34" charset="-128"/>
                </a:defRPr>
              </a:lvl2pPr>
              <a:lvl3pPr marL="1143000" indent="-228600">
                <a:defRPr sz="3200" b="1">
                  <a:solidFill>
                    <a:schemeClr val="tx1"/>
                  </a:solidFill>
                  <a:latin typeface="Arial" pitchFamily="34" charset="0"/>
                  <a:ea typeface="MS PGothic" pitchFamily="34" charset="-128"/>
                </a:defRPr>
              </a:lvl3pPr>
              <a:lvl4pPr marL="1600200" indent="-228600">
                <a:defRPr sz="3200" b="1">
                  <a:solidFill>
                    <a:schemeClr val="tx1"/>
                  </a:solidFill>
                  <a:latin typeface="Arial" pitchFamily="34" charset="0"/>
                  <a:ea typeface="MS PGothic" pitchFamily="34" charset="-128"/>
                </a:defRPr>
              </a:lvl4pPr>
              <a:lvl5pPr marL="2057400" indent="-228600">
                <a:defRPr sz="3200" b="1">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3200" b="1">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3200" b="1">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3200" b="1">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3200" b="1">
                  <a:solidFill>
                    <a:schemeClr val="tx1"/>
                  </a:solidFill>
                  <a:latin typeface="Arial" pitchFamily="34" charset="0"/>
                  <a:ea typeface="MS PGothic" pitchFamily="34" charset="-128"/>
                </a:defRPr>
              </a:lvl9pPr>
            </a:lstStyle>
            <a:p>
              <a:pPr marL="0" marR="0" lvl="0" indent="0" algn="ctr" defTabSz="685718" rtl="0" eaLnBrk="0" fontAlgn="base" latinLnBrk="0" hangingPunct="0">
                <a:lnSpc>
                  <a:spcPct val="100000"/>
                </a:lnSpc>
                <a:spcBef>
                  <a:spcPct val="20000"/>
                </a:spcBef>
                <a:spcAft>
                  <a:spcPct val="0"/>
                </a:spcAft>
                <a:buClrTx/>
                <a:buSzTx/>
                <a:buFontTx/>
                <a:buNone/>
                <a:tabLst/>
                <a:defRPr/>
              </a:pPr>
              <a:endParaRPr kumimoji="0" lang="en-GB" altLang="en-US" sz="1400" b="1" i="0" u="none" strike="noStrike" kern="1200" cap="none" spc="0" normalizeH="0" baseline="0" noProof="0" dirty="0">
                <a:ln>
                  <a:noFill/>
                </a:ln>
                <a:solidFill>
                  <a:srgbClr val="000000"/>
                </a:solidFill>
                <a:effectLst/>
                <a:uLnTx/>
                <a:uFillTx/>
                <a:latin typeface="Poppins"/>
                <a:ea typeface="Calibri" panose="020F0502020204030204" pitchFamily="34" charset="0"/>
                <a:cs typeface="Calibri" panose="020F0502020204030204" pitchFamily="34" charset="0"/>
                <a:sym typeface="Arial"/>
              </a:endParaRPr>
            </a:p>
            <a:p>
              <a:pPr marL="0" marR="0" lvl="0" indent="0" algn="ctr" defTabSz="685718" rtl="0" eaLnBrk="0" fontAlgn="base" latinLnBrk="0" hangingPunct="0">
                <a:lnSpc>
                  <a:spcPct val="100000"/>
                </a:lnSpc>
                <a:spcBef>
                  <a:spcPct val="20000"/>
                </a:spcBef>
                <a:spcAft>
                  <a:spcPct val="0"/>
                </a:spcAft>
                <a:buClrTx/>
                <a:buSzTx/>
                <a:buFontTx/>
                <a:buNone/>
                <a:tabLst/>
                <a:defRPr/>
              </a:pPr>
              <a:endParaRPr kumimoji="0" lang="en-GB" altLang="en-US" sz="1400" b="1" i="0" u="none" strike="noStrike" kern="1200" cap="none" spc="0" normalizeH="0" baseline="0" noProof="0" dirty="0">
                <a:ln>
                  <a:noFill/>
                </a:ln>
                <a:solidFill>
                  <a:srgbClr val="000000"/>
                </a:solidFill>
                <a:effectLst/>
                <a:uLnTx/>
                <a:uFillTx/>
                <a:latin typeface="Poppins"/>
                <a:ea typeface="Calibri" panose="020F0502020204030204" pitchFamily="34" charset="0"/>
                <a:cs typeface="Calibri" panose="020F0502020204030204" pitchFamily="34" charset="0"/>
                <a:sym typeface="Arial"/>
              </a:endParaRPr>
            </a:p>
          </p:txBody>
        </p:sp>
      </p:grpSp>
      <p:sp>
        <p:nvSpPr>
          <p:cNvPr id="77" name="Rectangle 76">
            <a:extLst>
              <a:ext uri="{FF2B5EF4-FFF2-40B4-BE49-F238E27FC236}">
                <a16:creationId xmlns:a16="http://schemas.microsoft.com/office/drawing/2014/main" id="{4C3A0749-5D5E-4065-31D8-059DF2360805}"/>
              </a:ext>
            </a:extLst>
          </p:cNvPr>
          <p:cNvSpPr/>
          <p:nvPr/>
        </p:nvSpPr>
        <p:spPr>
          <a:xfrm>
            <a:off x="7942810" y="1528536"/>
            <a:ext cx="2653290" cy="1858970"/>
          </a:xfrm>
          <a:prstGeom prst="rect">
            <a:avLst/>
          </a:prstGeom>
        </p:spPr>
        <p:txBody>
          <a:bodyPr wrap="none">
            <a:spAutoFit/>
          </a:bodyPr>
          <a:lstStyle/>
          <a:p>
            <a:pPr marL="0" marR="0" lvl="0" indent="0" algn="just"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9B6FEF"/>
                </a:solidFill>
                <a:effectLst/>
                <a:uLnTx/>
                <a:uFillTx/>
                <a:latin typeface="Poppins"/>
                <a:ea typeface="Calibri" panose="020F0502020204030204" pitchFamily="34" charset="0"/>
                <a:cs typeface="Calibri" panose="020F0502020204030204" pitchFamily="34" charset="0"/>
                <a:sym typeface="Arial"/>
              </a:rPr>
              <a:t>Idecabtagene autoleucel</a:t>
            </a:r>
          </a:p>
          <a:p>
            <a:pPr marL="0" marR="0" lvl="0" indent="0" algn="just"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9B6FEF"/>
                </a:solidFill>
                <a:effectLst/>
                <a:uLnTx/>
                <a:uFillTx/>
                <a:latin typeface="Poppins"/>
                <a:ea typeface="Calibri" panose="020F0502020204030204" pitchFamily="34" charset="0"/>
                <a:cs typeface="Calibri" panose="020F0502020204030204" pitchFamily="34" charset="0"/>
                <a:sym typeface="Arial"/>
              </a:rPr>
              <a:t>Ciltacabtagene autoleucel</a:t>
            </a:r>
          </a:p>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9B6FEF"/>
                </a:solidFill>
                <a:effectLst/>
                <a:uLnTx/>
                <a:uFillTx/>
                <a:latin typeface="Poppins"/>
                <a:ea typeface="Calibri" panose="020F0502020204030204" pitchFamily="34" charset="0"/>
                <a:cs typeface="Calibri" panose="020F0502020204030204" pitchFamily="34" charset="0"/>
                <a:sym typeface="Arial"/>
              </a:rPr>
              <a:t>Teclistamab</a:t>
            </a:r>
          </a:p>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9B6FEF"/>
                </a:solidFill>
                <a:effectLst/>
                <a:uLnTx/>
                <a:uFillTx/>
                <a:latin typeface="Poppins"/>
                <a:ea typeface="Calibri" panose="020F0502020204030204" pitchFamily="34" charset="0"/>
                <a:cs typeface="Calibri" panose="020F0502020204030204" pitchFamily="34" charset="0"/>
                <a:sym typeface="Arial"/>
              </a:rPr>
              <a:t>Talquetamab</a:t>
            </a:r>
          </a:p>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9B6FEF"/>
                </a:solidFill>
                <a:effectLst/>
                <a:uLnTx/>
                <a:uFillTx/>
                <a:latin typeface="Poppins"/>
                <a:ea typeface="Calibri" panose="020F0502020204030204" pitchFamily="34" charset="0"/>
                <a:cs typeface="Calibri" panose="020F0502020204030204" pitchFamily="34" charset="0"/>
                <a:sym typeface="Arial"/>
              </a:rPr>
              <a:t>Elranatamab</a:t>
            </a:r>
          </a:p>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9B6FEF"/>
                </a:solidFill>
                <a:effectLst/>
                <a:uLnTx/>
                <a:uFillTx/>
                <a:latin typeface="Poppins"/>
                <a:ea typeface="Calibri" panose="020F0502020204030204" pitchFamily="34" charset="0"/>
                <a:cs typeface="Calibri" panose="020F0502020204030204" pitchFamily="34" charset="0"/>
                <a:sym typeface="Arial"/>
              </a:rPr>
              <a:t>Linvoseltamab</a:t>
            </a:r>
          </a:p>
          <a:p>
            <a:pPr marL="0" marR="0" lvl="0" indent="0" algn="ctr" defTabSz="685718" rtl="0" eaLnBrk="0" fontAlgn="base" latinLnBrk="0" hangingPunct="0">
              <a:lnSpc>
                <a:spcPct val="100000"/>
              </a:lnSpc>
              <a:spcBef>
                <a:spcPct val="20000"/>
              </a:spcBef>
              <a:spcAft>
                <a:spcPct val="0"/>
              </a:spcAft>
              <a:buClrTx/>
              <a:buSzTx/>
              <a:buFontTx/>
              <a:buNone/>
              <a:tabLst/>
              <a:defRPr/>
            </a:pPr>
            <a:r>
              <a:rPr kumimoji="0" lang="en-GB" altLang="en-US" sz="1400" b="1" i="0" u="none" strike="noStrike" kern="1200" cap="none" spc="0" normalizeH="0" baseline="0" noProof="0" dirty="0">
                <a:ln>
                  <a:noFill/>
                </a:ln>
                <a:solidFill>
                  <a:srgbClr val="9B6FEF"/>
                </a:solidFill>
                <a:effectLst/>
                <a:uLnTx/>
                <a:uFillTx/>
                <a:latin typeface="Poppins"/>
                <a:ea typeface="Calibri" panose="020F0502020204030204" pitchFamily="34" charset="0"/>
                <a:cs typeface="Calibri" panose="020F0502020204030204" pitchFamily="34" charset="0"/>
                <a:sym typeface="Arial"/>
              </a:rPr>
              <a:t>Belantamab mafodotin</a:t>
            </a:r>
          </a:p>
        </p:txBody>
      </p:sp>
      <p:sp>
        <p:nvSpPr>
          <p:cNvPr id="5" name="Right Brace 4">
            <a:extLst>
              <a:ext uri="{FF2B5EF4-FFF2-40B4-BE49-F238E27FC236}">
                <a16:creationId xmlns:a16="http://schemas.microsoft.com/office/drawing/2014/main" id="{8FCAB32A-BDC1-27BF-6B5E-0614367008BD}"/>
              </a:ext>
            </a:extLst>
          </p:cNvPr>
          <p:cNvSpPr/>
          <p:nvPr/>
        </p:nvSpPr>
        <p:spPr bwMode="auto">
          <a:xfrm rot="16200000">
            <a:off x="3675447" y="1648608"/>
            <a:ext cx="284688" cy="3885924"/>
          </a:xfrm>
          <a:prstGeom prst="rightBrace">
            <a:avLst>
              <a:gd name="adj1" fmla="val 8333"/>
              <a:gd name="adj2" fmla="val 50000"/>
            </a:avLst>
          </a:prstGeom>
          <a:noFill/>
          <a:ln w="12700" cap="flat" cmpd="sng" algn="ctr">
            <a:solidFill>
              <a:schemeClr val="tx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Poppins"/>
              <a:ea typeface="Calibri" panose="020F0502020204030204" pitchFamily="34" charset="0"/>
              <a:cs typeface="Calibri" panose="020F0502020204030204" pitchFamily="34" charset="0"/>
            </a:endParaRPr>
          </a:p>
        </p:txBody>
      </p:sp>
      <p:sp>
        <p:nvSpPr>
          <p:cNvPr id="6" name="Right Brace 5">
            <a:extLst>
              <a:ext uri="{FF2B5EF4-FFF2-40B4-BE49-F238E27FC236}">
                <a16:creationId xmlns:a16="http://schemas.microsoft.com/office/drawing/2014/main" id="{EA821381-8DBE-C3B6-28F8-54D70DE40014}"/>
              </a:ext>
            </a:extLst>
          </p:cNvPr>
          <p:cNvSpPr/>
          <p:nvPr/>
        </p:nvSpPr>
        <p:spPr bwMode="auto">
          <a:xfrm rot="16200000">
            <a:off x="6853696" y="2686235"/>
            <a:ext cx="290662" cy="1848587"/>
          </a:xfrm>
          <a:prstGeom prst="rightBrace">
            <a:avLst>
              <a:gd name="adj1" fmla="val 8333"/>
              <a:gd name="adj2" fmla="val 50000"/>
            </a:avLst>
          </a:prstGeom>
          <a:noFill/>
          <a:ln w="12700" cap="flat" cmpd="sng" algn="ctr">
            <a:solidFill>
              <a:schemeClr val="tx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Poppins"/>
              <a:ea typeface="Calibri" panose="020F0502020204030204" pitchFamily="34" charset="0"/>
              <a:cs typeface="Calibri" panose="020F0502020204030204" pitchFamily="34" charset="0"/>
            </a:endParaRPr>
          </a:p>
        </p:txBody>
      </p:sp>
      <p:sp>
        <p:nvSpPr>
          <p:cNvPr id="7" name="Right Brace 6">
            <a:extLst>
              <a:ext uri="{FF2B5EF4-FFF2-40B4-BE49-F238E27FC236}">
                <a16:creationId xmlns:a16="http://schemas.microsoft.com/office/drawing/2014/main" id="{78FDB4D5-AE93-CFC8-CD3C-AE78677F6F5E}"/>
              </a:ext>
            </a:extLst>
          </p:cNvPr>
          <p:cNvSpPr/>
          <p:nvPr/>
        </p:nvSpPr>
        <p:spPr bwMode="auto">
          <a:xfrm rot="16200000">
            <a:off x="9189633" y="2687973"/>
            <a:ext cx="290662" cy="1848587"/>
          </a:xfrm>
          <a:prstGeom prst="rightBrace">
            <a:avLst>
              <a:gd name="adj1" fmla="val 8333"/>
              <a:gd name="adj2" fmla="val 50000"/>
            </a:avLst>
          </a:prstGeom>
          <a:noFill/>
          <a:ln w="12700" cap="flat" cmpd="sng" algn="ctr">
            <a:solidFill>
              <a:schemeClr val="tx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Poppins"/>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31557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5C3A95-1B3D-2DCE-BF35-099DC01F4ECE}"/>
            </a:ext>
          </a:extLst>
        </p:cNvPr>
        <p:cNvGrpSpPr/>
        <p:nvPr/>
      </p:nvGrpSpPr>
      <p:grpSpPr>
        <a:xfrm>
          <a:off x="0" y="0"/>
          <a:ext cx="0" cy="0"/>
          <a:chOff x="0" y="0"/>
          <a:chExt cx="0" cy="0"/>
        </a:xfrm>
      </p:grpSpPr>
      <p:sp>
        <p:nvSpPr>
          <p:cNvPr id="61442" name="Title 1">
            <a:extLst>
              <a:ext uri="{FF2B5EF4-FFF2-40B4-BE49-F238E27FC236}">
                <a16:creationId xmlns:a16="http://schemas.microsoft.com/office/drawing/2014/main" id="{4775565F-F38D-D59B-DCCF-D50133153E7F}"/>
              </a:ext>
            </a:extLst>
          </p:cNvPr>
          <p:cNvSpPr>
            <a:spLocks noGrp="1"/>
          </p:cNvSpPr>
          <p:nvPr>
            <p:ph type="title"/>
          </p:nvPr>
        </p:nvSpPr>
        <p:spPr>
          <a:xfrm>
            <a:off x="231078" y="415636"/>
            <a:ext cx="11740260" cy="617815"/>
          </a:xfrm>
        </p:spPr>
        <p:txBody>
          <a:bodyPr rtlCol="0">
            <a:noAutofit/>
          </a:bodyPr>
          <a:lstStyle/>
          <a:p>
            <a:pPr>
              <a:defRPr/>
            </a:pPr>
            <a:r>
              <a:rPr lang="en-GB" dirty="0"/>
              <a:t>Rationale for Anti-CD38 + Immune Modulators in MM</a:t>
            </a:r>
            <a:endParaRPr lang="en-US" dirty="0"/>
          </a:p>
        </p:txBody>
      </p:sp>
      <p:sp>
        <p:nvSpPr>
          <p:cNvPr id="3" name="Content Placeholder 2">
            <a:extLst>
              <a:ext uri="{FF2B5EF4-FFF2-40B4-BE49-F238E27FC236}">
                <a16:creationId xmlns:a16="http://schemas.microsoft.com/office/drawing/2014/main" id="{D387D6A2-2405-0EB4-5B6D-A0DB648B270B}"/>
              </a:ext>
            </a:extLst>
          </p:cNvPr>
          <p:cNvSpPr>
            <a:spLocks noGrp="1"/>
          </p:cNvSpPr>
          <p:nvPr>
            <p:ph idx="1"/>
          </p:nvPr>
        </p:nvSpPr>
        <p:spPr>
          <a:xfrm>
            <a:off x="231078" y="1333500"/>
            <a:ext cx="11740260" cy="4756403"/>
          </a:xfrm>
        </p:spPr>
        <p:txBody>
          <a:bodyPr/>
          <a:lstStyle/>
          <a:p>
            <a:r>
              <a:rPr lang="en-US" sz="2200" dirty="0"/>
              <a:t>Targeting CD38:</a:t>
            </a:r>
          </a:p>
          <a:p>
            <a:pPr lvl="3"/>
            <a:r>
              <a:rPr lang="en-US" dirty="0"/>
              <a:t>CD38 is highly expressed by MM cells</a:t>
            </a:r>
          </a:p>
          <a:p>
            <a:pPr lvl="3"/>
            <a:r>
              <a:rPr lang="en-US" dirty="0"/>
              <a:t>CD38 functions as a receptor, adhesion molecule, and ectoenzyme mediating immunosuppression</a:t>
            </a:r>
          </a:p>
          <a:p>
            <a:pPr lvl="3"/>
            <a:r>
              <a:rPr lang="en-US" dirty="0"/>
              <a:t>CD38 is ubiquitously expressed in the bone marrow microenvironment and immune cells</a:t>
            </a:r>
          </a:p>
          <a:p>
            <a:r>
              <a:rPr lang="en-US" sz="2200" dirty="0"/>
              <a:t>Immune modulator combination:</a:t>
            </a:r>
          </a:p>
          <a:p>
            <a:pPr lvl="3"/>
            <a:r>
              <a:rPr lang="en-US" dirty="0"/>
              <a:t>Enhances NK cell–mediated ADCC</a:t>
            </a:r>
          </a:p>
          <a:p>
            <a:pPr lvl="3"/>
            <a:r>
              <a:rPr lang="en-US" dirty="0"/>
              <a:t>Increased antitumor activity of macrophages and enhanced ADCP</a:t>
            </a:r>
          </a:p>
          <a:p>
            <a:pPr lvl="3"/>
            <a:r>
              <a:rPr lang="en-US" dirty="0"/>
              <a:t>Increase CD38 expression on Tregs</a:t>
            </a:r>
          </a:p>
          <a:p>
            <a:pPr lvl="3"/>
            <a:r>
              <a:rPr lang="en-US" dirty="0"/>
              <a:t>Enhanced cytotoxicity</a:t>
            </a:r>
          </a:p>
        </p:txBody>
      </p:sp>
      <p:sp>
        <p:nvSpPr>
          <p:cNvPr id="9" name="Content Placeholder 8">
            <a:extLst>
              <a:ext uri="{FF2B5EF4-FFF2-40B4-BE49-F238E27FC236}">
                <a16:creationId xmlns:a16="http://schemas.microsoft.com/office/drawing/2014/main" id="{F8F24AD6-6FFC-43C0-87DD-07CEEEFE2C3D}"/>
              </a:ext>
            </a:extLst>
          </p:cNvPr>
          <p:cNvSpPr>
            <a:spLocks noGrp="1"/>
          </p:cNvSpPr>
          <p:nvPr>
            <p:ph sz="quarter" idx="10"/>
          </p:nvPr>
        </p:nvSpPr>
        <p:spPr/>
        <p:txBody>
          <a:bodyPr/>
          <a:lstStyle/>
          <a:p>
            <a:pPr algn="ctr"/>
            <a:r>
              <a:rPr lang="en-US" dirty="0">
                <a:latin typeface="Poppins"/>
                <a:cs typeface="Poppins"/>
              </a:rPr>
              <a:t>Neumeister. Int H Mol Sci. 2022;23:7627. van de Donk. Blood. 2018;131:13. Costa. Cells. 2019;8:1632.</a:t>
            </a:r>
          </a:p>
        </p:txBody>
      </p:sp>
    </p:spTree>
    <p:extLst>
      <p:ext uri="{BB962C8B-B14F-4D97-AF65-F5344CB8AC3E}">
        <p14:creationId xmlns:p14="http://schemas.microsoft.com/office/powerpoint/2010/main" val="7998224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7CE8E-0A39-69AA-5514-79CD2FA78961}"/>
            </a:ext>
          </a:extLst>
        </p:cNvPr>
        <p:cNvGrpSpPr/>
        <p:nvPr/>
      </p:nvGrpSpPr>
      <p:grpSpPr>
        <a:xfrm>
          <a:off x="0" y="0"/>
          <a:ext cx="0" cy="0"/>
          <a:chOff x="0" y="0"/>
          <a:chExt cx="0" cy="0"/>
        </a:xfrm>
      </p:grpSpPr>
      <p:sp>
        <p:nvSpPr>
          <p:cNvPr id="61442" name="Title 1">
            <a:extLst>
              <a:ext uri="{FF2B5EF4-FFF2-40B4-BE49-F238E27FC236}">
                <a16:creationId xmlns:a16="http://schemas.microsoft.com/office/drawing/2014/main" id="{B387C092-95C5-BB0D-69BA-C1AF69E36D9C}"/>
              </a:ext>
            </a:extLst>
          </p:cNvPr>
          <p:cNvSpPr>
            <a:spLocks noGrp="1"/>
          </p:cNvSpPr>
          <p:nvPr>
            <p:ph type="title"/>
          </p:nvPr>
        </p:nvSpPr>
        <p:spPr/>
        <p:txBody>
          <a:bodyPr rtlCol="0">
            <a:noAutofit/>
          </a:bodyPr>
          <a:lstStyle/>
          <a:p>
            <a:pPr>
              <a:defRPr/>
            </a:pPr>
            <a:r>
              <a:rPr lang="en-GB" dirty="0"/>
              <a:t>Cycles of Relapse and Remission in Multiple Myeloma</a:t>
            </a:r>
            <a:endParaRPr lang="en-US" dirty="0"/>
          </a:p>
        </p:txBody>
      </p:sp>
      <p:sp>
        <p:nvSpPr>
          <p:cNvPr id="3" name="Content Placeholder 2">
            <a:extLst>
              <a:ext uri="{FF2B5EF4-FFF2-40B4-BE49-F238E27FC236}">
                <a16:creationId xmlns:a16="http://schemas.microsoft.com/office/drawing/2014/main" id="{FF42F837-9DAE-4E5E-CC84-15EA9AE360ED}"/>
              </a:ext>
            </a:extLst>
          </p:cNvPr>
          <p:cNvSpPr>
            <a:spLocks noGrp="1"/>
          </p:cNvSpPr>
          <p:nvPr>
            <p:ph idx="1"/>
          </p:nvPr>
        </p:nvSpPr>
        <p:spPr>
          <a:xfrm>
            <a:off x="231078" y="5326865"/>
            <a:ext cx="11740260" cy="763038"/>
          </a:xfrm>
        </p:spPr>
        <p:txBody>
          <a:bodyPr/>
          <a:lstStyle/>
          <a:p>
            <a:r>
              <a:rPr lang="en-US" dirty="0"/>
              <a:t>How should we sequence agents? </a:t>
            </a:r>
          </a:p>
          <a:p>
            <a:r>
              <a:rPr lang="en-US" dirty="0"/>
              <a:t>Where and in what combination will novel agents have the most impact? </a:t>
            </a:r>
          </a:p>
        </p:txBody>
      </p:sp>
      <p:sp>
        <p:nvSpPr>
          <p:cNvPr id="9" name="Content Placeholder 8">
            <a:extLst>
              <a:ext uri="{FF2B5EF4-FFF2-40B4-BE49-F238E27FC236}">
                <a16:creationId xmlns:a16="http://schemas.microsoft.com/office/drawing/2014/main" id="{7CF15037-627B-DB73-5B72-0812B8273471}"/>
              </a:ext>
            </a:extLst>
          </p:cNvPr>
          <p:cNvSpPr>
            <a:spLocks noGrp="1"/>
          </p:cNvSpPr>
          <p:nvPr>
            <p:ph sz="quarter" idx="10"/>
          </p:nvPr>
        </p:nvSpPr>
        <p:spPr/>
        <p:txBody>
          <a:bodyPr/>
          <a:lstStyle/>
          <a:p>
            <a:pPr algn="ctr"/>
            <a:r>
              <a:rPr lang="en-US" dirty="0"/>
              <a:t>Adapted from Durie. IMF Concise Review. 2018.</a:t>
            </a:r>
          </a:p>
        </p:txBody>
      </p:sp>
      <p:sp>
        <p:nvSpPr>
          <p:cNvPr id="20484" name="Text Box 15">
            <a:extLst>
              <a:ext uri="{FF2B5EF4-FFF2-40B4-BE49-F238E27FC236}">
                <a16:creationId xmlns:a16="http://schemas.microsoft.com/office/drawing/2014/main" id="{72C9AC16-9932-0D1B-6D4E-7D2471C58C37}"/>
              </a:ext>
            </a:extLst>
          </p:cNvPr>
          <p:cNvSpPr txBox="1">
            <a:spLocks noChangeArrowheads="1"/>
          </p:cNvSpPr>
          <p:nvPr/>
        </p:nvSpPr>
        <p:spPr bwMode="auto">
          <a:xfrm>
            <a:off x="3215778" y="2685211"/>
            <a:ext cx="2403667" cy="1487780"/>
          </a:xfrm>
          <a:prstGeom prst="rect">
            <a:avLst/>
          </a:prstGeom>
          <a:noFill/>
          <a:ln w="28575" algn="ctr">
            <a:noFill/>
            <a:miter lim="800000"/>
            <a:headEnd/>
            <a:tailEnd/>
          </a:ln>
        </p:spPr>
        <p:txBody>
          <a:bodyPr wrap="square" anchor="b">
            <a:spAutoFit/>
          </a:bodyPr>
          <a:lstStyle/>
          <a:p>
            <a:pPr marL="0" marR="0" lvl="0" indent="0" algn="l" defTabSz="685800" rtl="0" eaLnBrk="1" fontAlgn="auto" latinLnBrk="0" hangingPunct="1">
              <a:lnSpc>
                <a:spcPct val="90000"/>
              </a:lnSpc>
              <a:spcBef>
                <a:spcPct val="35000"/>
              </a:spcBef>
              <a:spcAft>
                <a:spcPct val="25000"/>
              </a:spcAft>
              <a:buClr>
                <a:srgbClr val="161616"/>
              </a:buClr>
              <a:buSzTx/>
              <a:buFontTx/>
              <a:buNone/>
              <a:tabLst/>
              <a:defRPr/>
            </a:pPr>
            <a:r>
              <a:rPr kumimoji="0" lang="en-GB" sz="1400" b="1" i="0" u="none" strike="noStrike" kern="1200" cap="none" spc="0" normalizeH="0" baseline="0" noProof="0" dirty="0">
                <a:ln>
                  <a:noFill/>
                </a:ln>
                <a:solidFill>
                  <a:srgbClr val="161616">
                    <a:lumMod val="50000"/>
                  </a:srgbClr>
                </a:solidFill>
                <a:effectLst/>
                <a:uLnTx/>
                <a:uFillTx/>
                <a:latin typeface="Poppins"/>
                <a:ea typeface="MS PGothic" pitchFamily="34" charset="-128"/>
                <a:cs typeface="+mn-cs"/>
              </a:rPr>
              <a:t>Induction</a:t>
            </a:r>
          </a:p>
          <a:p>
            <a:pPr marL="0" marR="0" lvl="0" indent="0" algn="l" defTabSz="685800" rtl="0" eaLnBrk="1" fontAlgn="auto" latinLnBrk="0" hangingPunct="1">
              <a:lnSpc>
                <a:spcPct val="90000"/>
              </a:lnSpc>
              <a:spcBef>
                <a:spcPct val="35000"/>
              </a:spcBef>
              <a:spcAft>
                <a:spcPct val="25000"/>
              </a:spcAft>
              <a:buClr>
                <a:srgbClr val="161616"/>
              </a:buClr>
              <a:buSzTx/>
              <a:buFontTx/>
              <a:buNone/>
              <a:tabLst/>
              <a:defRPr/>
            </a:pPr>
            <a:endParaRPr kumimoji="0" lang="en-GB" sz="1200" b="1" i="0" u="none" strike="noStrike" kern="1200" cap="none" spc="0" normalizeH="0" baseline="0" noProof="0" dirty="0">
              <a:ln>
                <a:noFill/>
              </a:ln>
              <a:solidFill>
                <a:srgbClr val="161616">
                  <a:lumMod val="50000"/>
                </a:srgbClr>
              </a:solidFill>
              <a:effectLst/>
              <a:uLnTx/>
              <a:uFillTx/>
              <a:latin typeface="Poppins"/>
              <a:ea typeface="MS PGothic" pitchFamily="34" charset="-128"/>
              <a:cs typeface="+mn-cs"/>
            </a:endParaRPr>
          </a:p>
          <a:p>
            <a:pPr marL="0" marR="0" lvl="0" indent="0" algn="l" defTabSz="685800" rtl="0" eaLnBrk="1" fontAlgn="auto" latinLnBrk="0" hangingPunct="1">
              <a:lnSpc>
                <a:spcPct val="90000"/>
              </a:lnSpc>
              <a:spcBef>
                <a:spcPct val="35000"/>
              </a:spcBef>
              <a:spcAft>
                <a:spcPct val="25000"/>
              </a:spcAft>
              <a:buClr>
                <a:srgbClr val="161616"/>
              </a:buClr>
              <a:buSzTx/>
              <a:buFontTx/>
              <a:buNone/>
              <a:tabLst/>
              <a:defRPr/>
            </a:pPr>
            <a:r>
              <a:rPr kumimoji="0" lang="en-GB" sz="1200" b="1" i="0" u="none" strike="noStrike" kern="1200" cap="none" spc="0" normalizeH="0" baseline="0" noProof="0" dirty="0">
                <a:ln>
                  <a:noFill/>
                </a:ln>
                <a:solidFill>
                  <a:srgbClr val="C00000"/>
                </a:solidFill>
                <a:effectLst/>
                <a:uLnTx/>
                <a:uFillTx/>
                <a:latin typeface="Poppins"/>
                <a:ea typeface="MS PGothic" pitchFamily="34" charset="-128"/>
                <a:cs typeface="+mn-cs"/>
              </a:rPr>
              <a:t>        </a:t>
            </a:r>
            <a:r>
              <a:rPr kumimoji="0" lang="en-GB" sz="1400" b="1" i="0" u="none" strike="noStrike" kern="1200" cap="none" spc="0" normalizeH="0" baseline="0" noProof="0" dirty="0">
                <a:ln>
                  <a:noFill/>
                </a:ln>
                <a:solidFill>
                  <a:srgbClr val="C00000"/>
                </a:solidFill>
                <a:effectLst/>
                <a:uLnTx/>
                <a:uFillTx/>
                <a:latin typeface="Poppins"/>
                <a:ea typeface="MS PGothic" pitchFamily="34" charset="-128"/>
                <a:cs typeface="+mn-cs"/>
              </a:rPr>
              <a:t>Consolidation</a:t>
            </a:r>
          </a:p>
          <a:p>
            <a:pPr marL="0" marR="0" lvl="0" indent="0" algn="l" defTabSz="685800" rtl="0" eaLnBrk="1" fontAlgn="auto" latinLnBrk="0" hangingPunct="1">
              <a:lnSpc>
                <a:spcPct val="90000"/>
              </a:lnSpc>
              <a:spcBef>
                <a:spcPct val="35000"/>
              </a:spcBef>
              <a:spcAft>
                <a:spcPct val="25000"/>
              </a:spcAft>
              <a:buClr>
                <a:srgbClr val="161616"/>
              </a:buClr>
              <a:buSzTx/>
              <a:buFontTx/>
              <a:buNone/>
              <a:tabLst/>
              <a:defRPr/>
            </a:pPr>
            <a:r>
              <a:rPr kumimoji="0" lang="en-GB" sz="1200" b="1" i="0" u="none" strike="noStrike" kern="1200" cap="none" spc="0" normalizeH="0" baseline="0" noProof="0" dirty="0">
                <a:ln>
                  <a:noFill/>
                </a:ln>
                <a:solidFill>
                  <a:srgbClr val="C00000"/>
                </a:solidFill>
                <a:effectLst/>
                <a:uLnTx/>
                <a:uFillTx/>
                <a:latin typeface="Poppins"/>
                <a:ea typeface="MS PGothic" pitchFamily="34" charset="-128"/>
                <a:cs typeface="+mn-cs"/>
              </a:rPr>
              <a:t>            </a:t>
            </a:r>
          </a:p>
          <a:p>
            <a:pPr marL="0" marR="0" lvl="0" indent="0" algn="l" defTabSz="685800" rtl="0" eaLnBrk="1" fontAlgn="auto" latinLnBrk="0" hangingPunct="1">
              <a:lnSpc>
                <a:spcPct val="90000"/>
              </a:lnSpc>
              <a:spcBef>
                <a:spcPct val="35000"/>
              </a:spcBef>
              <a:spcAft>
                <a:spcPct val="25000"/>
              </a:spcAft>
              <a:buClr>
                <a:srgbClr val="161616"/>
              </a:buClr>
              <a:buSzTx/>
              <a:buFontTx/>
              <a:buNone/>
              <a:tabLst/>
              <a:defRPr/>
            </a:pPr>
            <a:r>
              <a:rPr kumimoji="0" lang="en-GB" sz="1200" b="1" i="0" u="none" strike="noStrike" kern="1200" cap="none" spc="0" normalizeH="0" baseline="0" noProof="0" dirty="0">
                <a:ln>
                  <a:noFill/>
                </a:ln>
                <a:solidFill>
                  <a:srgbClr val="C00000"/>
                </a:solidFill>
                <a:effectLst/>
                <a:uLnTx/>
                <a:uFillTx/>
                <a:latin typeface="Poppins"/>
                <a:ea typeface="MS PGothic" pitchFamily="34" charset="-128"/>
                <a:cs typeface="+mn-cs"/>
              </a:rPr>
              <a:t>                </a:t>
            </a:r>
            <a:r>
              <a:rPr kumimoji="0" lang="en-GB" sz="1400" b="1" i="0" u="none" strike="noStrike" kern="1200" cap="none" spc="0" normalizeH="0" baseline="0" noProof="0" dirty="0">
                <a:ln>
                  <a:noFill/>
                </a:ln>
                <a:solidFill>
                  <a:srgbClr val="2201B2"/>
                </a:solidFill>
                <a:effectLst/>
                <a:uLnTx/>
                <a:uFillTx/>
                <a:latin typeface="Poppins"/>
                <a:ea typeface="MS PGothic" pitchFamily="34" charset="-128"/>
                <a:cs typeface="+mn-cs"/>
              </a:rPr>
              <a:t>Maintenance</a:t>
            </a:r>
          </a:p>
        </p:txBody>
      </p:sp>
      <p:sp>
        <p:nvSpPr>
          <p:cNvPr id="20485" name="Text Box 16">
            <a:extLst>
              <a:ext uri="{FF2B5EF4-FFF2-40B4-BE49-F238E27FC236}">
                <a16:creationId xmlns:a16="http://schemas.microsoft.com/office/drawing/2014/main" id="{4808B675-0D98-2CC1-5242-272476EBE296}"/>
              </a:ext>
            </a:extLst>
          </p:cNvPr>
          <p:cNvSpPr txBox="1">
            <a:spLocks noChangeArrowheads="1"/>
          </p:cNvSpPr>
          <p:nvPr/>
        </p:nvSpPr>
        <p:spPr bwMode="auto">
          <a:xfrm>
            <a:off x="2563987" y="2116515"/>
            <a:ext cx="1365937" cy="263149"/>
          </a:xfrm>
          <a:prstGeom prst="rect">
            <a:avLst/>
          </a:prstGeom>
          <a:noFill/>
          <a:ln w="28575" algn="ctr">
            <a:noFill/>
            <a:miter lim="800000"/>
            <a:headEnd/>
            <a:tailEnd/>
          </a:ln>
        </p:spPr>
        <p:txBody>
          <a:bodyPr wrap="square" anchor="b">
            <a:spAutoFit/>
          </a:bodyPr>
          <a:lstStyle/>
          <a:p>
            <a:pPr marL="0" marR="0" lvl="0" indent="0" algn="l" defTabSz="685800" rtl="0" eaLnBrk="1" fontAlgn="auto" latinLnBrk="0" hangingPunct="1">
              <a:lnSpc>
                <a:spcPct val="90000"/>
              </a:lnSpc>
              <a:spcBef>
                <a:spcPct val="35000"/>
              </a:spcBef>
              <a:spcAft>
                <a:spcPct val="25000"/>
              </a:spcAft>
              <a:buClr>
                <a:srgbClr val="161616"/>
              </a:buClr>
              <a:buSzTx/>
              <a:buFontTx/>
              <a:buNone/>
              <a:tabLst/>
              <a:defRPr/>
            </a:pPr>
            <a:r>
              <a:rPr kumimoji="0" lang="en-GB" sz="1200" b="1" i="0" u="none" strike="noStrike" kern="1200" cap="none" spc="0" normalizeH="0" baseline="0" noProof="0" dirty="0">
                <a:ln>
                  <a:noFill/>
                </a:ln>
                <a:solidFill>
                  <a:srgbClr val="0000FF"/>
                </a:solidFill>
                <a:effectLst/>
                <a:uLnTx/>
                <a:uFillTx/>
                <a:latin typeface="Poppins"/>
                <a:ea typeface="MS PGothic" pitchFamily="34" charset="-128"/>
                <a:cs typeface="+mn-cs"/>
              </a:rPr>
              <a:t>Symptomatic </a:t>
            </a:r>
          </a:p>
        </p:txBody>
      </p:sp>
      <p:sp>
        <p:nvSpPr>
          <p:cNvPr id="43013" name="Text Box 17">
            <a:extLst>
              <a:ext uri="{FF2B5EF4-FFF2-40B4-BE49-F238E27FC236}">
                <a16:creationId xmlns:a16="http://schemas.microsoft.com/office/drawing/2014/main" id="{2F2D3C0B-7D9A-A00E-B5B8-77976D1BC413}"/>
              </a:ext>
            </a:extLst>
          </p:cNvPr>
          <p:cNvSpPr txBox="1">
            <a:spLocks noChangeArrowheads="1"/>
          </p:cNvSpPr>
          <p:nvPr/>
        </p:nvSpPr>
        <p:spPr bwMode="auto">
          <a:xfrm>
            <a:off x="2522745" y="1248208"/>
            <a:ext cx="1278138" cy="6794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8575">
                <a:solidFill>
                  <a:srgbClr val="000000"/>
                </a:solidFill>
                <a:miter lim="800000"/>
                <a:headEnd/>
                <a:tailEnd/>
              </a14:hiddenLine>
            </a:ext>
          </a:extLst>
        </p:spPr>
        <p:txBody>
          <a:bodyPr wrap="square" anchor="b">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685800" rtl="0" eaLnBrk="1" fontAlgn="auto" latinLnBrk="0" hangingPunct="1">
              <a:lnSpc>
                <a:spcPct val="90000"/>
              </a:lnSpc>
              <a:spcBef>
                <a:spcPct val="35000"/>
              </a:spcBef>
              <a:spcAft>
                <a:spcPct val="25000"/>
              </a:spcAft>
              <a:buClr>
                <a:srgbClr val="161616"/>
              </a:buClr>
              <a:buSzTx/>
              <a:buFontTx/>
              <a:buNone/>
              <a:tabLst/>
              <a:defRPr/>
            </a:pPr>
            <a:r>
              <a:rPr kumimoji="0" lang="en-GB" sz="1400" b="1" i="0" u="none" strike="noStrike" kern="1200" cap="none" spc="0" normalizeH="0" baseline="0" noProof="0" dirty="0">
                <a:ln>
                  <a:noFill/>
                </a:ln>
                <a:solidFill>
                  <a:srgbClr val="000000"/>
                </a:solidFill>
                <a:effectLst/>
                <a:uLnTx/>
                <a:uFillTx/>
                <a:latin typeface="Poppins"/>
                <a:ea typeface="MS PGothic" charset="0"/>
              </a:rPr>
              <a:t>Newly diagnosed myeloma</a:t>
            </a:r>
          </a:p>
        </p:txBody>
      </p:sp>
      <p:sp>
        <p:nvSpPr>
          <p:cNvPr id="43014" name="Text Box 18">
            <a:extLst>
              <a:ext uri="{FF2B5EF4-FFF2-40B4-BE49-F238E27FC236}">
                <a16:creationId xmlns:a16="http://schemas.microsoft.com/office/drawing/2014/main" id="{C7C9255C-2367-A77E-5ADA-5944F83BE01D}"/>
              </a:ext>
            </a:extLst>
          </p:cNvPr>
          <p:cNvSpPr txBox="1">
            <a:spLocks noChangeArrowheads="1"/>
          </p:cNvSpPr>
          <p:nvPr/>
        </p:nvSpPr>
        <p:spPr bwMode="auto">
          <a:xfrm rot="-5400000">
            <a:off x="1014306" y="3064568"/>
            <a:ext cx="1735931" cy="2880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8575">
                <a:solidFill>
                  <a:srgbClr val="000000"/>
                </a:solidFill>
                <a:miter lim="800000"/>
                <a:headEnd/>
                <a:tailEnd/>
              </a14:hiddenLine>
            </a:ext>
          </a:extLst>
        </p:spPr>
        <p:txBody>
          <a:bodyPr anchor="b">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685800" rtl="0" eaLnBrk="1" fontAlgn="auto" latinLnBrk="0" hangingPunct="1">
              <a:lnSpc>
                <a:spcPct val="90000"/>
              </a:lnSpc>
              <a:spcBef>
                <a:spcPct val="35000"/>
              </a:spcBef>
              <a:spcAft>
                <a:spcPct val="25000"/>
              </a:spcAft>
              <a:buClr>
                <a:srgbClr val="161616"/>
              </a:buClr>
              <a:buSzTx/>
              <a:buFontTx/>
              <a:buNone/>
              <a:tabLst/>
              <a:defRPr/>
            </a:pPr>
            <a:r>
              <a:rPr kumimoji="0" lang="en-GB" sz="1400" b="1" i="0" u="none" strike="noStrike" kern="1200" cap="none" spc="0" normalizeH="0" baseline="0" noProof="0" dirty="0">
                <a:ln>
                  <a:noFill/>
                </a:ln>
                <a:solidFill>
                  <a:srgbClr val="000000"/>
                </a:solidFill>
                <a:effectLst/>
                <a:uLnTx/>
                <a:uFillTx/>
                <a:latin typeface="Poppins"/>
                <a:ea typeface="MS PGothic" charset="0"/>
              </a:rPr>
              <a:t>M-Protein (g/L)</a:t>
            </a:r>
          </a:p>
        </p:txBody>
      </p:sp>
      <p:sp>
        <p:nvSpPr>
          <p:cNvPr id="43015" name="Text Box 24">
            <a:extLst>
              <a:ext uri="{FF2B5EF4-FFF2-40B4-BE49-F238E27FC236}">
                <a16:creationId xmlns:a16="http://schemas.microsoft.com/office/drawing/2014/main" id="{7B83FCA6-E09F-AAE5-7238-C530F5EC2EDD}"/>
              </a:ext>
            </a:extLst>
          </p:cNvPr>
          <p:cNvSpPr txBox="1">
            <a:spLocks noChangeArrowheads="1"/>
          </p:cNvSpPr>
          <p:nvPr/>
        </p:nvSpPr>
        <p:spPr bwMode="auto">
          <a:xfrm>
            <a:off x="1965099" y="3748009"/>
            <a:ext cx="382191" cy="2585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8575">
                <a:solidFill>
                  <a:srgbClr val="000000"/>
                </a:solidFill>
                <a:miter lim="800000"/>
                <a:headEnd/>
                <a:tailEnd/>
              </a14:hiddenLine>
            </a:ext>
          </a:extLst>
        </p:spPr>
        <p:txBody>
          <a:bodyPr anchor="b">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r" defTabSz="685800" rtl="0" eaLnBrk="1" fontAlgn="auto" latinLnBrk="0" hangingPunct="1">
              <a:lnSpc>
                <a:spcPct val="90000"/>
              </a:lnSpc>
              <a:spcBef>
                <a:spcPct val="35000"/>
              </a:spcBef>
              <a:spcAft>
                <a:spcPct val="25000"/>
              </a:spcAft>
              <a:buClr>
                <a:srgbClr val="161616"/>
              </a:buClr>
              <a:buSzTx/>
              <a:buFontTx/>
              <a:buNone/>
              <a:tabLst/>
              <a:defRPr/>
            </a:pPr>
            <a:r>
              <a:rPr kumimoji="0" lang="en-GB" sz="1200" b="0" i="0" u="none" strike="noStrike" kern="1200" cap="none" spc="0" normalizeH="0" baseline="0" noProof="0" dirty="0">
                <a:ln>
                  <a:noFill/>
                </a:ln>
                <a:solidFill>
                  <a:srgbClr val="000000"/>
                </a:solidFill>
                <a:effectLst/>
                <a:uLnTx/>
                <a:uFillTx/>
                <a:latin typeface="Poppins"/>
                <a:ea typeface="MS PGothic" charset="0"/>
              </a:rPr>
              <a:t>20</a:t>
            </a:r>
          </a:p>
        </p:txBody>
      </p:sp>
      <p:sp>
        <p:nvSpPr>
          <p:cNvPr id="43016" name="Text Box 26">
            <a:extLst>
              <a:ext uri="{FF2B5EF4-FFF2-40B4-BE49-F238E27FC236}">
                <a16:creationId xmlns:a16="http://schemas.microsoft.com/office/drawing/2014/main" id="{93A77EE8-4697-A67F-43EB-A5CD990E826F}"/>
              </a:ext>
            </a:extLst>
          </p:cNvPr>
          <p:cNvSpPr txBox="1">
            <a:spLocks noChangeArrowheads="1"/>
          </p:cNvSpPr>
          <p:nvPr/>
        </p:nvSpPr>
        <p:spPr bwMode="auto">
          <a:xfrm>
            <a:off x="1954939" y="3037205"/>
            <a:ext cx="382191" cy="2585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8575">
                <a:solidFill>
                  <a:srgbClr val="000000"/>
                </a:solidFill>
                <a:miter lim="800000"/>
                <a:headEnd/>
                <a:tailEnd/>
              </a14:hiddenLine>
            </a:ext>
          </a:extLst>
        </p:spPr>
        <p:txBody>
          <a:bodyPr anchor="b">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r" defTabSz="685800" rtl="0" eaLnBrk="1" fontAlgn="auto" latinLnBrk="0" hangingPunct="1">
              <a:lnSpc>
                <a:spcPct val="90000"/>
              </a:lnSpc>
              <a:spcBef>
                <a:spcPct val="35000"/>
              </a:spcBef>
              <a:spcAft>
                <a:spcPct val="25000"/>
              </a:spcAft>
              <a:buClr>
                <a:srgbClr val="161616"/>
              </a:buClr>
              <a:buSzTx/>
              <a:buFontTx/>
              <a:buNone/>
              <a:tabLst/>
              <a:defRPr/>
            </a:pPr>
            <a:r>
              <a:rPr kumimoji="0" lang="en-GB" sz="1200" b="0" i="0" u="none" strike="noStrike" kern="1200" cap="none" spc="0" normalizeH="0" baseline="0" noProof="0" dirty="0">
                <a:ln>
                  <a:noFill/>
                </a:ln>
                <a:solidFill>
                  <a:srgbClr val="000000"/>
                </a:solidFill>
                <a:effectLst/>
                <a:uLnTx/>
                <a:uFillTx/>
                <a:latin typeface="Poppins"/>
                <a:ea typeface="MS PGothic" charset="0"/>
              </a:rPr>
              <a:t>50</a:t>
            </a:r>
          </a:p>
        </p:txBody>
      </p:sp>
      <p:sp>
        <p:nvSpPr>
          <p:cNvPr id="43017" name="Freeform 5">
            <a:extLst>
              <a:ext uri="{FF2B5EF4-FFF2-40B4-BE49-F238E27FC236}">
                <a16:creationId xmlns:a16="http://schemas.microsoft.com/office/drawing/2014/main" id="{ADE4BE41-CDB0-6FFD-0194-3ED182EF0D61}"/>
              </a:ext>
            </a:extLst>
          </p:cNvPr>
          <p:cNvSpPr>
            <a:spLocks/>
          </p:cNvSpPr>
          <p:nvPr/>
        </p:nvSpPr>
        <p:spPr bwMode="auto">
          <a:xfrm>
            <a:off x="2329017" y="2287662"/>
            <a:ext cx="6589156" cy="2236314"/>
          </a:xfrm>
          <a:custGeom>
            <a:avLst/>
            <a:gdLst>
              <a:gd name="T0" fmla="*/ 2147483647 w 4080"/>
              <a:gd name="T1" fmla="*/ 0 h 1809"/>
              <a:gd name="T2" fmla="*/ 0 w 4080"/>
              <a:gd name="T3" fmla="*/ 2147483647 h 1809"/>
              <a:gd name="T4" fmla="*/ 2147483647 w 4080"/>
              <a:gd name="T5" fmla="*/ 2147483647 h 1809"/>
              <a:gd name="T6" fmla="*/ 0 60000 65536"/>
              <a:gd name="T7" fmla="*/ 0 60000 65536"/>
              <a:gd name="T8" fmla="*/ 0 60000 65536"/>
              <a:gd name="T9" fmla="*/ 0 w 4080"/>
              <a:gd name="T10" fmla="*/ 0 h 1809"/>
              <a:gd name="T11" fmla="*/ 4080 w 4080"/>
              <a:gd name="T12" fmla="*/ 1809 h 1809"/>
            </a:gdLst>
            <a:ahLst/>
            <a:cxnLst>
              <a:cxn ang="T6">
                <a:pos x="T0" y="T1"/>
              </a:cxn>
              <a:cxn ang="T7">
                <a:pos x="T2" y="T3"/>
              </a:cxn>
              <a:cxn ang="T8">
                <a:pos x="T4" y="T5"/>
              </a:cxn>
            </a:cxnLst>
            <a:rect l="T9" t="T10" r="T11" b="T12"/>
            <a:pathLst>
              <a:path w="4080" h="1809">
                <a:moveTo>
                  <a:pt x="1" y="0"/>
                </a:moveTo>
                <a:lnTo>
                  <a:pt x="0" y="1808"/>
                </a:lnTo>
                <a:lnTo>
                  <a:pt x="4080" y="1809"/>
                </a:lnTo>
              </a:path>
            </a:pathLst>
          </a:custGeom>
          <a:noFill/>
          <a:ln w="28575">
            <a:solidFill>
              <a:schemeClr val="tx1"/>
            </a:solidFill>
            <a:round/>
            <a:headEnd/>
            <a:tailEnd type="triangle" w="med" len="med"/>
          </a:ln>
          <a:extLst>
            <a:ext uri="{909E8E84-426E-40dd-AFC4-6F175D3DCCD1}">
              <a14:hiddenFill xmlns="" xmlns:a14="http://schemas.microsoft.com/office/drawing/2010/main">
                <a:solidFill>
                  <a:srgbClr val="FFFFFF"/>
                </a:solidFill>
              </a14:hiddenFill>
            </a:ext>
          </a:extLst>
        </p:spPr>
        <p:txBody>
          <a:bodyPr anchor="b"/>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FFFFFF"/>
              </a:solidFill>
              <a:effectLst/>
              <a:uLnTx/>
              <a:uFillTx/>
              <a:latin typeface="Poppins"/>
              <a:ea typeface="+mn-ea"/>
              <a:cs typeface="+mn-cs"/>
            </a:endParaRPr>
          </a:p>
        </p:txBody>
      </p:sp>
      <p:sp>
        <p:nvSpPr>
          <p:cNvPr id="43018" name="Line 23">
            <a:extLst>
              <a:ext uri="{FF2B5EF4-FFF2-40B4-BE49-F238E27FC236}">
                <a16:creationId xmlns:a16="http://schemas.microsoft.com/office/drawing/2014/main" id="{ABAA9DD7-2473-4C29-7135-FD5979C10023}"/>
              </a:ext>
            </a:extLst>
          </p:cNvPr>
          <p:cNvSpPr>
            <a:spLocks noChangeShapeType="1"/>
          </p:cNvSpPr>
          <p:nvPr/>
        </p:nvSpPr>
        <p:spPr bwMode="auto">
          <a:xfrm flipH="1">
            <a:off x="2263708" y="3879144"/>
            <a:ext cx="47625" cy="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anchor="b"/>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161616"/>
              </a:solidFill>
              <a:effectLst/>
              <a:uLnTx/>
              <a:uFillTx/>
              <a:latin typeface="Poppins"/>
              <a:ea typeface="+mn-ea"/>
              <a:cs typeface="+mn-cs"/>
            </a:endParaRPr>
          </a:p>
        </p:txBody>
      </p:sp>
      <p:sp>
        <p:nvSpPr>
          <p:cNvPr id="43019" name="Line 25">
            <a:extLst>
              <a:ext uri="{FF2B5EF4-FFF2-40B4-BE49-F238E27FC236}">
                <a16:creationId xmlns:a16="http://schemas.microsoft.com/office/drawing/2014/main" id="{A02F1E48-641A-927B-B451-89E05A3C0D5E}"/>
              </a:ext>
            </a:extLst>
          </p:cNvPr>
          <p:cNvSpPr>
            <a:spLocks noChangeShapeType="1"/>
          </p:cNvSpPr>
          <p:nvPr/>
        </p:nvSpPr>
        <p:spPr bwMode="auto">
          <a:xfrm flipH="1">
            <a:off x="2284028" y="3168341"/>
            <a:ext cx="47625" cy="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anchor="b"/>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161616"/>
              </a:solidFill>
              <a:effectLst/>
              <a:uLnTx/>
              <a:uFillTx/>
              <a:latin typeface="Poppins"/>
              <a:ea typeface="+mn-ea"/>
              <a:cs typeface="+mn-cs"/>
            </a:endParaRPr>
          </a:p>
        </p:txBody>
      </p:sp>
      <p:sp>
        <p:nvSpPr>
          <p:cNvPr id="43020" name="Line 27">
            <a:extLst>
              <a:ext uri="{FF2B5EF4-FFF2-40B4-BE49-F238E27FC236}">
                <a16:creationId xmlns:a16="http://schemas.microsoft.com/office/drawing/2014/main" id="{23B1E92C-D0FA-9CD4-AA19-1FE45E66A43B}"/>
              </a:ext>
            </a:extLst>
          </p:cNvPr>
          <p:cNvSpPr>
            <a:spLocks noChangeShapeType="1"/>
          </p:cNvSpPr>
          <p:nvPr/>
        </p:nvSpPr>
        <p:spPr bwMode="auto">
          <a:xfrm flipH="1">
            <a:off x="2273868" y="2306328"/>
            <a:ext cx="47625" cy="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anchor="b"/>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161616"/>
              </a:solidFill>
              <a:effectLst/>
              <a:uLnTx/>
              <a:uFillTx/>
              <a:latin typeface="Poppins"/>
              <a:ea typeface="+mn-ea"/>
              <a:cs typeface="+mn-cs"/>
            </a:endParaRPr>
          </a:p>
        </p:txBody>
      </p:sp>
      <p:sp>
        <p:nvSpPr>
          <p:cNvPr id="43021" name="Text Box 28">
            <a:extLst>
              <a:ext uri="{FF2B5EF4-FFF2-40B4-BE49-F238E27FC236}">
                <a16:creationId xmlns:a16="http://schemas.microsoft.com/office/drawing/2014/main" id="{577B550F-7496-9215-1915-EDC31493A949}"/>
              </a:ext>
            </a:extLst>
          </p:cNvPr>
          <p:cNvSpPr txBox="1">
            <a:spLocks noChangeArrowheads="1"/>
          </p:cNvSpPr>
          <p:nvPr/>
        </p:nvSpPr>
        <p:spPr bwMode="auto">
          <a:xfrm>
            <a:off x="1846514" y="2181146"/>
            <a:ext cx="470297" cy="2585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8575">
                <a:solidFill>
                  <a:srgbClr val="000000"/>
                </a:solidFill>
                <a:miter lim="800000"/>
                <a:headEnd/>
                <a:tailEnd/>
              </a14:hiddenLine>
            </a:ext>
          </a:extLst>
        </p:spPr>
        <p:txBody>
          <a:bodyPr anchor="b">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r" defTabSz="685800" rtl="0" eaLnBrk="1" fontAlgn="auto" latinLnBrk="0" hangingPunct="1">
              <a:lnSpc>
                <a:spcPct val="90000"/>
              </a:lnSpc>
              <a:spcBef>
                <a:spcPct val="35000"/>
              </a:spcBef>
              <a:spcAft>
                <a:spcPct val="25000"/>
              </a:spcAft>
              <a:buClr>
                <a:srgbClr val="161616"/>
              </a:buClr>
              <a:buSzTx/>
              <a:buFontTx/>
              <a:buNone/>
              <a:tabLst/>
              <a:defRPr/>
            </a:pPr>
            <a:r>
              <a:rPr kumimoji="0" lang="en-GB" sz="1200" b="0" i="0" u="none" strike="noStrike" kern="1200" cap="none" spc="0" normalizeH="0" baseline="0" noProof="0" dirty="0">
                <a:ln>
                  <a:noFill/>
                </a:ln>
                <a:solidFill>
                  <a:srgbClr val="000000"/>
                </a:solidFill>
                <a:effectLst/>
                <a:uLnTx/>
                <a:uFillTx/>
                <a:latin typeface="Poppins"/>
                <a:ea typeface="MS PGothic" charset="0"/>
              </a:rPr>
              <a:t>100</a:t>
            </a:r>
          </a:p>
        </p:txBody>
      </p:sp>
      <p:sp>
        <p:nvSpPr>
          <p:cNvPr id="43023" name="Text Box 31">
            <a:extLst>
              <a:ext uri="{FF2B5EF4-FFF2-40B4-BE49-F238E27FC236}">
                <a16:creationId xmlns:a16="http://schemas.microsoft.com/office/drawing/2014/main" id="{F36CED14-A2EB-C389-63E2-E89FEEB616EA}"/>
              </a:ext>
            </a:extLst>
          </p:cNvPr>
          <p:cNvSpPr txBox="1">
            <a:spLocks noChangeArrowheads="1"/>
          </p:cNvSpPr>
          <p:nvPr/>
        </p:nvSpPr>
        <p:spPr bwMode="auto">
          <a:xfrm>
            <a:off x="5515595" y="2929518"/>
            <a:ext cx="1130124" cy="26007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8575">
                <a:solidFill>
                  <a:srgbClr val="000000"/>
                </a:solidFill>
                <a:miter lim="800000"/>
                <a:headEnd/>
                <a:tailEnd/>
              </a14:hiddenLine>
            </a:ext>
          </a:extLst>
        </p:spPr>
        <p:txBody>
          <a:bodyPr wrap="square" anchor="b">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685800" rtl="0" eaLnBrk="1" fontAlgn="auto" latinLnBrk="0" hangingPunct="1">
              <a:lnSpc>
                <a:spcPct val="90000"/>
              </a:lnSpc>
              <a:spcBef>
                <a:spcPct val="35000"/>
              </a:spcBef>
              <a:spcAft>
                <a:spcPct val="25000"/>
              </a:spcAft>
              <a:buClr>
                <a:srgbClr val="161616"/>
              </a:buClr>
              <a:buSzTx/>
              <a:buFontTx/>
              <a:buNone/>
              <a:tabLst/>
              <a:defRPr/>
            </a:pPr>
            <a:r>
              <a:rPr kumimoji="0" lang="en-GB" sz="1200" b="1" i="0" u="none" strike="noStrike" kern="1200" cap="none" spc="0" normalizeH="0" baseline="0" noProof="0" dirty="0">
                <a:ln>
                  <a:noFill/>
                </a:ln>
                <a:solidFill>
                  <a:srgbClr val="161616"/>
                </a:solidFill>
                <a:effectLst/>
                <a:uLnTx/>
                <a:uFillTx/>
                <a:latin typeface="Poppins"/>
                <a:ea typeface="MS PGothic" charset="0"/>
              </a:rPr>
              <a:t>1st RELAPSE</a:t>
            </a:r>
          </a:p>
        </p:txBody>
      </p:sp>
      <p:sp>
        <p:nvSpPr>
          <p:cNvPr id="43024" name="Text Box 32">
            <a:extLst>
              <a:ext uri="{FF2B5EF4-FFF2-40B4-BE49-F238E27FC236}">
                <a16:creationId xmlns:a16="http://schemas.microsoft.com/office/drawing/2014/main" id="{7F256183-BEE8-1D2F-3317-C111B425A124}"/>
              </a:ext>
            </a:extLst>
          </p:cNvPr>
          <p:cNvSpPr txBox="1">
            <a:spLocks noChangeArrowheads="1"/>
          </p:cNvSpPr>
          <p:nvPr/>
        </p:nvSpPr>
        <p:spPr bwMode="auto">
          <a:xfrm>
            <a:off x="6362630" y="2354629"/>
            <a:ext cx="1257369" cy="26007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8575">
                <a:solidFill>
                  <a:srgbClr val="000000"/>
                </a:solidFill>
                <a:miter lim="800000"/>
                <a:headEnd/>
                <a:tailEnd/>
              </a14:hiddenLine>
            </a:ext>
          </a:extLst>
        </p:spPr>
        <p:txBody>
          <a:bodyPr wrap="square" anchor="b">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685800" rtl="0" eaLnBrk="1" fontAlgn="auto" latinLnBrk="0" hangingPunct="1">
              <a:lnSpc>
                <a:spcPct val="90000"/>
              </a:lnSpc>
              <a:spcBef>
                <a:spcPct val="35000"/>
              </a:spcBef>
              <a:spcAft>
                <a:spcPct val="25000"/>
              </a:spcAft>
              <a:buClr>
                <a:srgbClr val="161616"/>
              </a:buClr>
              <a:buSzTx/>
              <a:buFontTx/>
              <a:buNone/>
              <a:tabLst/>
              <a:defRPr/>
            </a:pPr>
            <a:r>
              <a:rPr kumimoji="0" lang="en-GB" sz="1200" b="1" i="0" u="none" strike="noStrike" kern="1200" cap="none" spc="0" normalizeH="0" baseline="0" noProof="0" dirty="0">
                <a:ln>
                  <a:noFill/>
                </a:ln>
                <a:solidFill>
                  <a:srgbClr val="161616"/>
                </a:solidFill>
                <a:effectLst/>
                <a:uLnTx/>
                <a:uFillTx/>
                <a:latin typeface="Poppins"/>
                <a:ea typeface="MS PGothic" charset="0"/>
              </a:rPr>
              <a:t>2-3 RELAPSES</a:t>
            </a:r>
          </a:p>
        </p:txBody>
      </p:sp>
      <p:sp>
        <p:nvSpPr>
          <p:cNvPr id="43025" name="Text Box 33">
            <a:extLst>
              <a:ext uri="{FF2B5EF4-FFF2-40B4-BE49-F238E27FC236}">
                <a16:creationId xmlns:a16="http://schemas.microsoft.com/office/drawing/2014/main" id="{E84A6535-05F1-2D83-9061-1EAE713128C7}"/>
              </a:ext>
            </a:extLst>
          </p:cNvPr>
          <p:cNvSpPr txBox="1">
            <a:spLocks noChangeArrowheads="1"/>
          </p:cNvSpPr>
          <p:nvPr/>
        </p:nvSpPr>
        <p:spPr bwMode="auto">
          <a:xfrm>
            <a:off x="7892100" y="1449073"/>
            <a:ext cx="1961539" cy="2916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8575">
                <a:solidFill>
                  <a:srgbClr val="000000"/>
                </a:solidFill>
                <a:miter lim="800000"/>
                <a:headEnd/>
                <a:tailEnd/>
              </a14:hiddenLine>
            </a:ext>
          </a:extLst>
        </p:spPr>
        <p:txBody>
          <a:bodyPr wrap="square" anchor="b">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685800" rtl="0" eaLnBrk="1" fontAlgn="auto" latinLnBrk="0" hangingPunct="1">
              <a:lnSpc>
                <a:spcPct val="90000"/>
              </a:lnSpc>
              <a:spcBef>
                <a:spcPct val="35000"/>
              </a:spcBef>
              <a:spcAft>
                <a:spcPct val="25000"/>
              </a:spcAft>
              <a:buClr>
                <a:srgbClr val="161616"/>
              </a:buClr>
              <a:buSzTx/>
              <a:buFontTx/>
              <a:buNone/>
              <a:tabLst/>
              <a:defRPr/>
            </a:pPr>
            <a:r>
              <a:rPr kumimoji="0" lang="en-GB" sz="1400" b="1" i="0" u="none" strike="noStrike" kern="1200" cap="none" spc="0" normalizeH="0" baseline="0" noProof="0" dirty="0">
                <a:ln>
                  <a:noFill/>
                </a:ln>
                <a:solidFill>
                  <a:srgbClr val="161616"/>
                </a:solidFill>
                <a:effectLst/>
                <a:uLnTx/>
                <a:uFillTx/>
                <a:latin typeface="Poppins"/>
                <a:ea typeface="MS PGothic" charset="0"/>
              </a:rPr>
              <a:t>Late relapse</a:t>
            </a:r>
          </a:p>
        </p:txBody>
      </p:sp>
      <p:sp>
        <p:nvSpPr>
          <p:cNvPr id="43027" name="Line 37">
            <a:extLst>
              <a:ext uri="{FF2B5EF4-FFF2-40B4-BE49-F238E27FC236}">
                <a16:creationId xmlns:a16="http://schemas.microsoft.com/office/drawing/2014/main" id="{36B9A723-AC20-E222-0DE7-26C0B8ADEF94}"/>
              </a:ext>
            </a:extLst>
          </p:cNvPr>
          <p:cNvSpPr>
            <a:spLocks noChangeShapeType="1"/>
          </p:cNvSpPr>
          <p:nvPr/>
        </p:nvSpPr>
        <p:spPr bwMode="auto">
          <a:xfrm flipH="1" flipV="1">
            <a:off x="3061029" y="2985305"/>
            <a:ext cx="24374" cy="1332309"/>
          </a:xfrm>
          <a:prstGeom prst="line">
            <a:avLst/>
          </a:prstGeom>
          <a:noFill/>
          <a:ln w="28575">
            <a:solidFill>
              <a:schemeClr val="accent4"/>
            </a:solidFill>
            <a:round/>
            <a:headEnd/>
            <a:tailEnd type="triangle" w="med" len="med"/>
          </a:ln>
          <a:extLst>
            <a:ext uri="{909E8E84-426E-40dd-AFC4-6F175D3DCCD1}">
              <a14:hiddenFill xmlns="" xmlns:a14="http://schemas.microsoft.com/office/drawing/2010/main">
                <a:noFill/>
              </a14:hiddenFill>
            </a:ext>
          </a:extLst>
        </p:spPr>
        <p:txBody>
          <a:bodyPr anchor="b"/>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161616"/>
              </a:solidFill>
              <a:effectLst/>
              <a:uLnTx/>
              <a:uFillTx/>
              <a:latin typeface="Poppins"/>
              <a:ea typeface="+mn-ea"/>
              <a:cs typeface="+mn-cs"/>
            </a:endParaRPr>
          </a:p>
        </p:txBody>
      </p:sp>
      <p:sp>
        <p:nvSpPr>
          <p:cNvPr id="43028" name="Line 39">
            <a:extLst>
              <a:ext uri="{FF2B5EF4-FFF2-40B4-BE49-F238E27FC236}">
                <a16:creationId xmlns:a16="http://schemas.microsoft.com/office/drawing/2014/main" id="{97618BCA-1375-0D82-8B68-5EAB5AE6A51C}"/>
              </a:ext>
            </a:extLst>
          </p:cNvPr>
          <p:cNvSpPr>
            <a:spLocks noChangeShapeType="1"/>
          </p:cNvSpPr>
          <p:nvPr/>
        </p:nvSpPr>
        <p:spPr bwMode="auto">
          <a:xfrm flipH="1" flipV="1">
            <a:off x="6066125" y="3467188"/>
            <a:ext cx="3573" cy="965276"/>
          </a:xfrm>
          <a:prstGeom prst="line">
            <a:avLst/>
          </a:prstGeom>
          <a:noFill/>
          <a:ln w="28575">
            <a:solidFill>
              <a:schemeClr val="accent4"/>
            </a:solidFill>
            <a:round/>
            <a:headEnd/>
            <a:tailEnd type="triangle" w="med" len="med"/>
          </a:ln>
          <a:extLst>
            <a:ext uri="{909E8E84-426E-40dd-AFC4-6F175D3DCCD1}">
              <a14:hiddenFill xmlns="" xmlns:a14="http://schemas.microsoft.com/office/drawing/2010/main">
                <a:noFill/>
              </a14:hiddenFill>
            </a:ext>
          </a:extLst>
        </p:spPr>
        <p:txBody>
          <a:bodyPr anchor="b"/>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161616"/>
              </a:solidFill>
              <a:effectLst/>
              <a:uLnTx/>
              <a:uFillTx/>
              <a:latin typeface="Poppins"/>
              <a:ea typeface="+mn-ea"/>
              <a:cs typeface="+mn-cs"/>
            </a:endParaRPr>
          </a:p>
        </p:txBody>
      </p:sp>
      <p:sp>
        <p:nvSpPr>
          <p:cNvPr id="43029" name="Text Box 40">
            <a:extLst>
              <a:ext uri="{FF2B5EF4-FFF2-40B4-BE49-F238E27FC236}">
                <a16:creationId xmlns:a16="http://schemas.microsoft.com/office/drawing/2014/main" id="{E1FFC06A-07A4-0778-A36B-0B383295DD12}"/>
              </a:ext>
            </a:extLst>
          </p:cNvPr>
          <p:cNvSpPr txBox="1">
            <a:spLocks noChangeArrowheads="1"/>
          </p:cNvSpPr>
          <p:nvPr/>
        </p:nvSpPr>
        <p:spPr bwMode="auto">
          <a:xfrm>
            <a:off x="4379493" y="1355244"/>
            <a:ext cx="1239952" cy="4855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8575">
                <a:solidFill>
                  <a:srgbClr val="000000"/>
                </a:solidFill>
                <a:miter lim="800000"/>
                <a:headEnd/>
                <a:tailEnd/>
              </a14:hiddenLine>
            </a:ext>
          </a:extLst>
        </p:spPr>
        <p:txBody>
          <a:bodyPr wrap="square" anchor="b">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685800" rtl="0" eaLnBrk="1" fontAlgn="auto" latinLnBrk="0" hangingPunct="1">
              <a:lnSpc>
                <a:spcPct val="90000"/>
              </a:lnSpc>
              <a:spcBef>
                <a:spcPct val="35000"/>
              </a:spcBef>
              <a:spcAft>
                <a:spcPct val="25000"/>
              </a:spcAft>
              <a:buClr>
                <a:srgbClr val="161616"/>
              </a:buClr>
              <a:buSzTx/>
              <a:buFontTx/>
              <a:buNone/>
              <a:tabLst/>
              <a:defRPr/>
            </a:pPr>
            <a:r>
              <a:rPr kumimoji="0" lang="en-GB" sz="1400" b="1" i="0" u="none" strike="noStrike" kern="1200" cap="none" spc="0" normalizeH="0" baseline="0" noProof="0" dirty="0">
                <a:ln>
                  <a:noFill/>
                </a:ln>
                <a:solidFill>
                  <a:srgbClr val="000000"/>
                </a:solidFill>
                <a:effectLst/>
                <a:uLnTx/>
                <a:uFillTx/>
                <a:latin typeface="Poppins"/>
                <a:ea typeface="MS PGothic" charset="0"/>
              </a:rPr>
              <a:t>Plateau remission</a:t>
            </a:r>
          </a:p>
        </p:txBody>
      </p:sp>
      <p:sp>
        <p:nvSpPr>
          <p:cNvPr id="43030" name="Line 41">
            <a:extLst>
              <a:ext uri="{FF2B5EF4-FFF2-40B4-BE49-F238E27FC236}">
                <a16:creationId xmlns:a16="http://schemas.microsoft.com/office/drawing/2014/main" id="{F6F34702-5EFC-DF30-3046-B995A89FD58A}"/>
              </a:ext>
            </a:extLst>
          </p:cNvPr>
          <p:cNvSpPr>
            <a:spLocks noChangeShapeType="1"/>
          </p:cNvSpPr>
          <p:nvPr/>
        </p:nvSpPr>
        <p:spPr bwMode="auto">
          <a:xfrm flipH="1">
            <a:off x="3092267" y="2361892"/>
            <a:ext cx="95092" cy="3525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nchor="b"/>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161616"/>
              </a:solidFill>
              <a:effectLst/>
              <a:uLnTx/>
              <a:uFillTx/>
              <a:latin typeface="Poppins"/>
              <a:ea typeface="+mn-ea"/>
              <a:cs typeface="+mn-cs"/>
            </a:endParaRPr>
          </a:p>
        </p:txBody>
      </p:sp>
      <p:sp>
        <p:nvSpPr>
          <p:cNvPr id="43031" name="Freeform 42">
            <a:extLst>
              <a:ext uri="{FF2B5EF4-FFF2-40B4-BE49-F238E27FC236}">
                <a16:creationId xmlns:a16="http://schemas.microsoft.com/office/drawing/2014/main" id="{0EEDF4A4-3896-6677-2586-D6DE8E2F6A47}"/>
              </a:ext>
            </a:extLst>
          </p:cNvPr>
          <p:cNvSpPr>
            <a:spLocks/>
          </p:cNvSpPr>
          <p:nvPr/>
        </p:nvSpPr>
        <p:spPr bwMode="auto">
          <a:xfrm>
            <a:off x="5805421" y="3221918"/>
            <a:ext cx="153591" cy="158354"/>
          </a:xfrm>
          <a:custGeom>
            <a:avLst/>
            <a:gdLst>
              <a:gd name="T0" fmla="*/ 0 w 129"/>
              <a:gd name="T1" fmla="*/ 0 h 133"/>
              <a:gd name="T2" fmla="*/ 2147483647 w 129"/>
              <a:gd name="T3" fmla="*/ 2147483647 h 133"/>
              <a:gd name="T4" fmla="*/ 0 60000 65536"/>
              <a:gd name="T5" fmla="*/ 0 60000 65536"/>
              <a:gd name="T6" fmla="*/ 0 w 129"/>
              <a:gd name="T7" fmla="*/ 0 h 133"/>
              <a:gd name="T8" fmla="*/ 129 w 129"/>
              <a:gd name="T9" fmla="*/ 133 h 133"/>
            </a:gdLst>
            <a:ahLst/>
            <a:cxnLst>
              <a:cxn ang="T4">
                <a:pos x="T0" y="T1"/>
              </a:cxn>
              <a:cxn ang="T5">
                <a:pos x="T2" y="T3"/>
              </a:cxn>
            </a:cxnLst>
            <a:rect l="T6" t="T7" r="T8" b="T9"/>
            <a:pathLst>
              <a:path w="129" h="133">
                <a:moveTo>
                  <a:pt x="0" y="0"/>
                </a:moveTo>
                <a:lnTo>
                  <a:pt x="129" y="133"/>
                </a:lnTo>
              </a:path>
            </a:pathLst>
          </a:custGeom>
          <a:noFill/>
          <a:ln w="28575">
            <a:solidFill>
              <a:srgbClr val="0000FF"/>
            </a:solidFill>
            <a:round/>
            <a:headEnd/>
            <a:tailEnd type="triangle" w="med" len="med"/>
          </a:ln>
          <a:extLst>
            <a:ext uri="{909E8E84-426E-40dd-AFC4-6F175D3DCCD1}">
              <a14:hiddenFill xmlns="" xmlns:a14="http://schemas.microsoft.com/office/drawing/2010/main">
                <a:solidFill>
                  <a:srgbClr val="FFFFFF"/>
                </a:solidFill>
              </a14:hiddenFill>
            </a:ext>
          </a:extLst>
        </p:spPr>
        <p:txBody>
          <a:bodyPr anchor="b"/>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161616"/>
              </a:solidFill>
              <a:effectLst/>
              <a:uLnTx/>
              <a:uFillTx/>
              <a:latin typeface="Poppins"/>
              <a:ea typeface="+mn-ea"/>
              <a:cs typeface="+mn-cs"/>
            </a:endParaRPr>
          </a:p>
        </p:txBody>
      </p:sp>
      <p:sp>
        <p:nvSpPr>
          <p:cNvPr id="43032" name="Line 43">
            <a:extLst>
              <a:ext uri="{FF2B5EF4-FFF2-40B4-BE49-F238E27FC236}">
                <a16:creationId xmlns:a16="http://schemas.microsoft.com/office/drawing/2014/main" id="{A22420AC-00E2-7E6D-3682-D65EDAF0051D}"/>
              </a:ext>
            </a:extLst>
          </p:cNvPr>
          <p:cNvSpPr>
            <a:spLocks noChangeShapeType="1"/>
          </p:cNvSpPr>
          <p:nvPr/>
        </p:nvSpPr>
        <p:spPr bwMode="auto">
          <a:xfrm>
            <a:off x="7038908" y="2609937"/>
            <a:ext cx="157163" cy="15835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nchor="b"/>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161616"/>
              </a:solidFill>
              <a:effectLst/>
              <a:uLnTx/>
              <a:uFillTx/>
              <a:latin typeface="Poppins"/>
              <a:ea typeface="+mn-ea"/>
              <a:cs typeface="+mn-cs"/>
            </a:endParaRPr>
          </a:p>
        </p:txBody>
      </p:sp>
      <p:sp>
        <p:nvSpPr>
          <p:cNvPr id="43033" name="Line 38">
            <a:extLst>
              <a:ext uri="{FF2B5EF4-FFF2-40B4-BE49-F238E27FC236}">
                <a16:creationId xmlns:a16="http://schemas.microsoft.com/office/drawing/2014/main" id="{48E09DF2-F444-4385-6210-7A961FC88A58}"/>
              </a:ext>
            </a:extLst>
          </p:cNvPr>
          <p:cNvSpPr>
            <a:spLocks noChangeShapeType="1"/>
          </p:cNvSpPr>
          <p:nvPr/>
        </p:nvSpPr>
        <p:spPr bwMode="auto">
          <a:xfrm flipV="1">
            <a:off x="7296039" y="2877831"/>
            <a:ext cx="0" cy="1541859"/>
          </a:xfrm>
          <a:prstGeom prst="line">
            <a:avLst/>
          </a:prstGeom>
          <a:noFill/>
          <a:ln w="28575">
            <a:solidFill>
              <a:schemeClr val="accent4"/>
            </a:solidFill>
            <a:round/>
            <a:headEnd/>
            <a:tailEnd type="triangle" w="med" len="med"/>
          </a:ln>
          <a:extLst>
            <a:ext uri="{909E8E84-426E-40dd-AFC4-6F175D3DCCD1}">
              <a14:hiddenFill xmlns="" xmlns:a14="http://schemas.microsoft.com/office/drawing/2010/main">
                <a:noFill/>
              </a14:hiddenFill>
            </a:ext>
          </a:extLst>
        </p:spPr>
        <p:txBody>
          <a:bodyPr anchor="b"/>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161616"/>
              </a:solidFill>
              <a:effectLst/>
              <a:uLnTx/>
              <a:uFillTx/>
              <a:latin typeface="Poppins"/>
              <a:ea typeface="+mn-ea"/>
              <a:cs typeface="+mn-cs"/>
            </a:endParaRPr>
          </a:p>
        </p:txBody>
      </p:sp>
      <p:sp>
        <p:nvSpPr>
          <p:cNvPr id="20504" name="Text Box 34">
            <a:extLst>
              <a:ext uri="{FF2B5EF4-FFF2-40B4-BE49-F238E27FC236}">
                <a16:creationId xmlns:a16="http://schemas.microsoft.com/office/drawing/2014/main" id="{4A05279C-27CC-439D-2437-434AB1757C60}"/>
              </a:ext>
            </a:extLst>
          </p:cNvPr>
          <p:cNvSpPr txBox="1">
            <a:spLocks noChangeArrowheads="1"/>
          </p:cNvSpPr>
          <p:nvPr/>
        </p:nvSpPr>
        <p:spPr bwMode="auto">
          <a:xfrm>
            <a:off x="5490563" y="2525863"/>
            <a:ext cx="1017985" cy="424732"/>
          </a:xfrm>
          <a:prstGeom prst="rect">
            <a:avLst/>
          </a:prstGeom>
          <a:noFill/>
          <a:ln w="28575" algn="ctr">
            <a:noFill/>
            <a:miter lim="800000"/>
            <a:headEnd/>
            <a:tailEnd/>
          </a:ln>
        </p:spPr>
        <p:txBody>
          <a:bodyPr anchor="b">
            <a:spAutoFit/>
          </a:bodyPr>
          <a:lstStyle/>
          <a:p>
            <a:pPr marL="0" marR="0" lvl="0" indent="0" algn="ctr" defTabSz="685800" rtl="0" eaLnBrk="1" fontAlgn="auto" latinLnBrk="0" hangingPunct="1">
              <a:lnSpc>
                <a:spcPct val="90000"/>
              </a:lnSpc>
              <a:spcBef>
                <a:spcPct val="35000"/>
              </a:spcBef>
              <a:spcAft>
                <a:spcPct val="25000"/>
              </a:spcAft>
              <a:buClr>
                <a:srgbClr val="161616"/>
              </a:buClr>
              <a:buSzTx/>
              <a:buFontTx/>
              <a:buNone/>
              <a:tabLst/>
              <a:defRPr/>
            </a:pPr>
            <a:r>
              <a:rPr kumimoji="0" lang="en-GB" sz="1200" b="1" i="0" u="none" strike="noStrike" kern="1200" cap="none" spc="0" normalizeH="0" baseline="0" noProof="0" dirty="0">
                <a:ln>
                  <a:noFill/>
                </a:ln>
                <a:solidFill>
                  <a:srgbClr val="161616"/>
                </a:solidFill>
                <a:effectLst/>
                <a:uLnTx/>
                <a:uFillTx/>
                <a:latin typeface="Poppins"/>
                <a:ea typeface="MS PGothic" pitchFamily="34" charset="-128"/>
                <a:cs typeface="+mn-cs"/>
              </a:rPr>
              <a:t>2nd-line therapy </a:t>
            </a:r>
          </a:p>
        </p:txBody>
      </p:sp>
      <p:sp>
        <p:nvSpPr>
          <p:cNvPr id="43037" name="Line 39">
            <a:extLst>
              <a:ext uri="{FF2B5EF4-FFF2-40B4-BE49-F238E27FC236}">
                <a16:creationId xmlns:a16="http://schemas.microsoft.com/office/drawing/2014/main" id="{8B24CA3E-BE14-9D93-0B1A-EF17EB86BD32}"/>
              </a:ext>
            </a:extLst>
          </p:cNvPr>
          <p:cNvSpPr>
            <a:spLocks noChangeShapeType="1"/>
          </p:cNvSpPr>
          <p:nvPr/>
        </p:nvSpPr>
        <p:spPr bwMode="auto">
          <a:xfrm rot="-5400000" flipH="1" flipV="1">
            <a:off x="2168101" y="3151834"/>
            <a:ext cx="1230349" cy="52106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anchor="b"/>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161616"/>
              </a:solidFill>
              <a:effectLst/>
              <a:uLnTx/>
              <a:uFillTx/>
              <a:latin typeface="Poppins"/>
              <a:ea typeface="+mn-ea"/>
              <a:cs typeface="+mn-cs"/>
            </a:endParaRPr>
          </a:p>
        </p:txBody>
      </p:sp>
      <p:sp>
        <p:nvSpPr>
          <p:cNvPr id="43038" name="Line 39">
            <a:extLst>
              <a:ext uri="{FF2B5EF4-FFF2-40B4-BE49-F238E27FC236}">
                <a16:creationId xmlns:a16="http://schemas.microsoft.com/office/drawing/2014/main" id="{E00D06D1-537F-9FA6-0C3E-AA420F9112E1}"/>
              </a:ext>
            </a:extLst>
          </p:cNvPr>
          <p:cNvSpPr>
            <a:spLocks noChangeShapeType="1"/>
          </p:cNvSpPr>
          <p:nvPr/>
        </p:nvSpPr>
        <p:spPr bwMode="auto">
          <a:xfrm rot="16200000" flipH="1">
            <a:off x="2891951" y="3003537"/>
            <a:ext cx="810816" cy="437961"/>
          </a:xfrm>
          <a:prstGeom prst="line">
            <a:avLst/>
          </a:prstGeom>
          <a:noFill/>
          <a:ln w="28575">
            <a:solidFill>
              <a:schemeClr val="accent2"/>
            </a:solidFill>
            <a:round/>
            <a:headEnd/>
            <a:tailEnd/>
          </a:ln>
          <a:extLst>
            <a:ext uri="{909E8E84-426E-40dd-AFC4-6F175D3DCCD1}">
              <a14:hiddenFill xmlns="" xmlns:a14="http://schemas.microsoft.com/office/drawing/2010/main">
                <a:noFill/>
              </a14:hiddenFill>
            </a:ext>
          </a:extLst>
        </p:spPr>
        <p:txBody>
          <a:bodyPr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161616"/>
                </a:solidFill>
                <a:effectLst/>
                <a:uLnTx/>
                <a:uFillTx/>
                <a:latin typeface="Poppins"/>
                <a:ea typeface="+mn-ea"/>
                <a:cs typeface="+mn-cs"/>
              </a:rPr>
              <a:t>  </a:t>
            </a:r>
          </a:p>
        </p:txBody>
      </p:sp>
      <p:sp>
        <p:nvSpPr>
          <p:cNvPr id="43039" name="Line 39">
            <a:extLst>
              <a:ext uri="{FF2B5EF4-FFF2-40B4-BE49-F238E27FC236}">
                <a16:creationId xmlns:a16="http://schemas.microsoft.com/office/drawing/2014/main" id="{DDFCB749-8B3A-E1DE-A118-2CD9B0C65E84}"/>
              </a:ext>
            </a:extLst>
          </p:cNvPr>
          <p:cNvSpPr>
            <a:spLocks noChangeShapeType="1"/>
          </p:cNvSpPr>
          <p:nvPr/>
        </p:nvSpPr>
        <p:spPr bwMode="auto">
          <a:xfrm rot="16200000" flipH="1" flipV="1">
            <a:off x="4608244" y="3608278"/>
            <a:ext cx="0" cy="1432320"/>
          </a:xfrm>
          <a:prstGeom prst="line">
            <a:avLst/>
          </a:prstGeom>
          <a:noFill/>
          <a:ln w="28575">
            <a:solidFill>
              <a:schemeClr val="accent6"/>
            </a:solidFill>
            <a:round/>
            <a:headEnd/>
            <a:tailEnd/>
          </a:ln>
          <a:extLst>
            <a:ext uri="{909E8E84-426E-40dd-AFC4-6F175D3DCCD1}">
              <a14:hiddenFill xmlns="" xmlns:a14="http://schemas.microsoft.com/office/drawing/2010/main">
                <a:noFill/>
              </a14:hiddenFill>
            </a:ext>
          </a:extLst>
        </p:spPr>
        <p:txBody>
          <a:bodyPr anchor="b"/>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161616"/>
              </a:solidFill>
              <a:effectLst/>
              <a:uLnTx/>
              <a:uFillTx/>
              <a:latin typeface="Poppins"/>
              <a:ea typeface="+mn-ea"/>
              <a:cs typeface="+mn-cs"/>
            </a:endParaRPr>
          </a:p>
        </p:txBody>
      </p:sp>
      <p:grpSp>
        <p:nvGrpSpPr>
          <p:cNvPr id="43040" name="Group 47">
            <a:extLst>
              <a:ext uri="{FF2B5EF4-FFF2-40B4-BE49-F238E27FC236}">
                <a16:creationId xmlns:a16="http://schemas.microsoft.com/office/drawing/2014/main" id="{39A62266-521C-7F10-279F-36488EBAFEA6}"/>
              </a:ext>
            </a:extLst>
          </p:cNvPr>
          <p:cNvGrpSpPr>
            <a:grpSpLocks/>
          </p:cNvGrpSpPr>
          <p:nvPr/>
        </p:nvGrpSpPr>
        <p:grpSpPr bwMode="auto">
          <a:xfrm>
            <a:off x="5270817" y="4222044"/>
            <a:ext cx="211930" cy="197644"/>
            <a:chOff x="2534" y="2592"/>
            <a:chExt cx="178" cy="166"/>
          </a:xfrm>
        </p:grpSpPr>
        <p:sp>
          <p:nvSpPr>
            <p:cNvPr id="43052" name="Line 8">
              <a:extLst>
                <a:ext uri="{FF2B5EF4-FFF2-40B4-BE49-F238E27FC236}">
                  <a16:creationId xmlns:a16="http://schemas.microsoft.com/office/drawing/2014/main" id="{667B16BB-2A88-45A2-6442-C13F7AF855BA}"/>
                </a:ext>
              </a:extLst>
            </p:cNvPr>
            <p:cNvSpPr>
              <a:spLocks noChangeShapeType="1"/>
            </p:cNvSpPr>
            <p:nvPr/>
          </p:nvSpPr>
          <p:spPr bwMode="auto">
            <a:xfrm flipH="1">
              <a:off x="2534" y="2592"/>
              <a:ext cx="100" cy="166"/>
            </a:xfrm>
            <a:prstGeom prst="line">
              <a:avLst/>
            </a:prstGeom>
            <a:noFill/>
            <a:ln w="28575">
              <a:solidFill>
                <a:schemeClr val="accent2"/>
              </a:solidFill>
              <a:round/>
              <a:headEnd/>
              <a:tailEnd/>
            </a:ln>
            <a:extLst>
              <a:ext uri="{909E8E84-426E-40dd-AFC4-6F175D3DCCD1}">
                <a14:hiddenFill xmlns="" xmlns:a14="http://schemas.microsoft.com/office/drawing/2010/main">
                  <a:noFill/>
                </a14:hiddenFill>
              </a:ext>
            </a:extLst>
          </p:spPr>
          <p:txBody>
            <a:bodyPr anchor="b"/>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161616"/>
                </a:solidFill>
                <a:effectLst/>
                <a:uLnTx/>
                <a:uFillTx/>
                <a:latin typeface="Poppins"/>
                <a:ea typeface="+mn-ea"/>
                <a:cs typeface="+mn-cs"/>
              </a:endParaRPr>
            </a:p>
          </p:txBody>
        </p:sp>
        <p:sp>
          <p:nvSpPr>
            <p:cNvPr id="43053" name="Line 9">
              <a:extLst>
                <a:ext uri="{FF2B5EF4-FFF2-40B4-BE49-F238E27FC236}">
                  <a16:creationId xmlns:a16="http://schemas.microsoft.com/office/drawing/2014/main" id="{3669D4A7-A130-2931-9ADD-3EAC9FE26F79}"/>
                </a:ext>
              </a:extLst>
            </p:cNvPr>
            <p:cNvSpPr>
              <a:spLocks noChangeShapeType="1"/>
            </p:cNvSpPr>
            <p:nvPr/>
          </p:nvSpPr>
          <p:spPr bwMode="auto">
            <a:xfrm flipH="1">
              <a:off x="2612" y="2592"/>
              <a:ext cx="100" cy="166"/>
            </a:xfrm>
            <a:prstGeom prst="line">
              <a:avLst/>
            </a:prstGeom>
            <a:noFill/>
            <a:ln w="28575">
              <a:solidFill>
                <a:schemeClr val="accent2"/>
              </a:solidFill>
              <a:round/>
              <a:headEnd/>
              <a:tailEnd/>
            </a:ln>
            <a:extLst>
              <a:ext uri="{909E8E84-426E-40dd-AFC4-6F175D3DCCD1}">
                <a14:hiddenFill xmlns="" xmlns:a14="http://schemas.microsoft.com/office/drawing/2010/main">
                  <a:noFill/>
                </a14:hiddenFill>
              </a:ext>
            </a:extLst>
          </p:spPr>
          <p:txBody>
            <a:bodyPr anchor="b"/>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161616"/>
                </a:solidFill>
                <a:effectLst/>
                <a:uLnTx/>
                <a:uFillTx/>
                <a:latin typeface="Poppins"/>
                <a:ea typeface="+mn-ea"/>
                <a:cs typeface="+mn-cs"/>
              </a:endParaRPr>
            </a:p>
          </p:txBody>
        </p:sp>
      </p:grpSp>
      <p:sp>
        <p:nvSpPr>
          <p:cNvPr id="43041" name="Line 39">
            <a:extLst>
              <a:ext uri="{FF2B5EF4-FFF2-40B4-BE49-F238E27FC236}">
                <a16:creationId xmlns:a16="http://schemas.microsoft.com/office/drawing/2014/main" id="{80679801-3009-7D4A-D180-FC97C30016AA}"/>
              </a:ext>
            </a:extLst>
          </p:cNvPr>
          <p:cNvSpPr>
            <a:spLocks noChangeShapeType="1"/>
          </p:cNvSpPr>
          <p:nvPr/>
        </p:nvSpPr>
        <p:spPr bwMode="auto">
          <a:xfrm rot="16200000" flipV="1">
            <a:off x="5538719" y="4217283"/>
            <a:ext cx="0" cy="214313"/>
          </a:xfrm>
          <a:prstGeom prst="line">
            <a:avLst/>
          </a:prstGeom>
          <a:noFill/>
          <a:ln w="28575">
            <a:solidFill>
              <a:schemeClr val="accent2"/>
            </a:solidFill>
            <a:round/>
            <a:headEnd/>
            <a:tailEnd/>
          </a:ln>
          <a:extLst>
            <a:ext uri="{909E8E84-426E-40dd-AFC4-6F175D3DCCD1}">
              <a14:hiddenFill xmlns="" xmlns:a14="http://schemas.microsoft.com/office/drawing/2010/main">
                <a:noFill/>
              </a14:hiddenFill>
            </a:ext>
          </a:extLst>
        </p:spPr>
        <p:txBody>
          <a:bodyPr anchor="b"/>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161616"/>
              </a:solidFill>
              <a:effectLst/>
              <a:uLnTx/>
              <a:uFillTx/>
              <a:latin typeface="Poppins"/>
              <a:ea typeface="+mn-ea"/>
              <a:cs typeface="+mn-cs"/>
            </a:endParaRPr>
          </a:p>
        </p:txBody>
      </p:sp>
      <p:sp>
        <p:nvSpPr>
          <p:cNvPr id="43042" name="Line 39">
            <a:extLst>
              <a:ext uri="{FF2B5EF4-FFF2-40B4-BE49-F238E27FC236}">
                <a16:creationId xmlns:a16="http://schemas.microsoft.com/office/drawing/2014/main" id="{6F284D7C-A340-924D-C6DB-45AD6DADCA70}"/>
              </a:ext>
            </a:extLst>
          </p:cNvPr>
          <p:cNvSpPr>
            <a:spLocks noChangeShapeType="1"/>
          </p:cNvSpPr>
          <p:nvPr/>
        </p:nvSpPr>
        <p:spPr bwMode="auto">
          <a:xfrm rot="-5400000" flipH="1" flipV="1">
            <a:off x="5351195" y="3601135"/>
            <a:ext cx="1017984" cy="428625"/>
          </a:xfrm>
          <a:prstGeom prst="line">
            <a:avLst/>
          </a:prstGeom>
          <a:noFill/>
          <a:ln w="28575">
            <a:solidFill>
              <a:schemeClr val="accent2"/>
            </a:solidFill>
            <a:round/>
            <a:headEnd/>
            <a:tailEnd/>
          </a:ln>
          <a:extLst>
            <a:ext uri="{909E8E84-426E-40dd-AFC4-6F175D3DCCD1}">
              <a14:hiddenFill xmlns="" xmlns:a14="http://schemas.microsoft.com/office/drawing/2010/main">
                <a:noFill/>
              </a14:hiddenFill>
            </a:ext>
          </a:extLst>
        </p:spPr>
        <p:txBody>
          <a:bodyPr anchor="b"/>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161616"/>
              </a:solidFill>
              <a:effectLst/>
              <a:uLnTx/>
              <a:uFillTx/>
              <a:latin typeface="Poppins"/>
              <a:ea typeface="+mn-ea"/>
              <a:cs typeface="+mn-cs"/>
            </a:endParaRPr>
          </a:p>
        </p:txBody>
      </p:sp>
      <p:sp>
        <p:nvSpPr>
          <p:cNvPr id="43043" name="Line 39">
            <a:extLst>
              <a:ext uri="{FF2B5EF4-FFF2-40B4-BE49-F238E27FC236}">
                <a16:creationId xmlns:a16="http://schemas.microsoft.com/office/drawing/2014/main" id="{BAB27435-6CF2-349F-67DF-93894F78E70E}"/>
              </a:ext>
            </a:extLst>
          </p:cNvPr>
          <p:cNvSpPr>
            <a:spLocks noChangeShapeType="1"/>
          </p:cNvSpPr>
          <p:nvPr/>
        </p:nvSpPr>
        <p:spPr bwMode="auto">
          <a:xfrm rot="16200000" flipH="1">
            <a:off x="5940557" y="3440400"/>
            <a:ext cx="428625" cy="160735"/>
          </a:xfrm>
          <a:prstGeom prst="line">
            <a:avLst/>
          </a:prstGeom>
          <a:noFill/>
          <a:ln w="28575">
            <a:solidFill>
              <a:schemeClr val="accent2"/>
            </a:solidFill>
            <a:round/>
            <a:headEnd/>
            <a:tailEnd/>
          </a:ln>
          <a:extLst>
            <a:ext uri="{909E8E84-426E-40dd-AFC4-6F175D3DCCD1}">
              <a14:hiddenFill xmlns="" xmlns:a14="http://schemas.microsoft.com/office/drawing/2010/main">
                <a:noFill/>
              </a14:hiddenFill>
            </a:ext>
          </a:extLst>
        </p:spPr>
        <p:txBody>
          <a:bodyPr anchor="b"/>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161616"/>
              </a:solidFill>
              <a:effectLst/>
              <a:uLnTx/>
              <a:uFillTx/>
              <a:latin typeface="Poppins"/>
              <a:ea typeface="+mn-ea"/>
              <a:cs typeface="+mn-cs"/>
            </a:endParaRPr>
          </a:p>
        </p:txBody>
      </p:sp>
      <p:sp>
        <p:nvSpPr>
          <p:cNvPr id="43044" name="Line 39">
            <a:extLst>
              <a:ext uri="{FF2B5EF4-FFF2-40B4-BE49-F238E27FC236}">
                <a16:creationId xmlns:a16="http://schemas.microsoft.com/office/drawing/2014/main" id="{DD92C682-F917-342A-AAF4-FC61DDFE52D0}"/>
              </a:ext>
            </a:extLst>
          </p:cNvPr>
          <p:cNvSpPr>
            <a:spLocks noChangeShapeType="1"/>
          </p:cNvSpPr>
          <p:nvPr/>
        </p:nvSpPr>
        <p:spPr bwMode="auto">
          <a:xfrm rot="16200000" flipV="1">
            <a:off x="6342391" y="3623161"/>
            <a:ext cx="0" cy="214313"/>
          </a:xfrm>
          <a:prstGeom prst="line">
            <a:avLst/>
          </a:prstGeom>
          <a:noFill/>
          <a:ln w="28575">
            <a:solidFill>
              <a:schemeClr val="accent2"/>
            </a:solidFill>
            <a:round/>
            <a:headEnd/>
            <a:tailEnd/>
          </a:ln>
          <a:extLst>
            <a:ext uri="{909E8E84-426E-40dd-AFC4-6F175D3DCCD1}">
              <a14:hiddenFill xmlns="" xmlns:a14="http://schemas.microsoft.com/office/drawing/2010/main">
                <a:noFill/>
              </a14:hiddenFill>
            </a:ext>
          </a:extLst>
        </p:spPr>
        <p:txBody>
          <a:bodyPr anchor="b"/>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161616"/>
              </a:solidFill>
              <a:effectLst/>
              <a:uLnTx/>
              <a:uFillTx/>
              <a:latin typeface="Poppins"/>
              <a:ea typeface="+mn-ea"/>
              <a:cs typeface="+mn-cs"/>
            </a:endParaRPr>
          </a:p>
        </p:txBody>
      </p:sp>
      <p:grpSp>
        <p:nvGrpSpPr>
          <p:cNvPr id="43045" name="Group 47">
            <a:extLst>
              <a:ext uri="{FF2B5EF4-FFF2-40B4-BE49-F238E27FC236}">
                <a16:creationId xmlns:a16="http://schemas.microsoft.com/office/drawing/2014/main" id="{10FEF1BE-3406-DD78-2255-31FD06D8C22D}"/>
              </a:ext>
            </a:extLst>
          </p:cNvPr>
          <p:cNvGrpSpPr>
            <a:grpSpLocks/>
          </p:cNvGrpSpPr>
          <p:nvPr/>
        </p:nvGrpSpPr>
        <p:grpSpPr bwMode="auto">
          <a:xfrm>
            <a:off x="6395957" y="3627922"/>
            <a:ext cx="211930" cy="197644"/>
            <a:chOff x="2534" y="2592"/>
            <a:chExt cx="178" cy="166"/>
          </a:xfrm>
        </p:grpSpPr>
        <p:sp>
          <p:nvSpPr>
            <p:cNvPr id="43050" name="Line 8">
              <a:extLst>
                <a:ext uri="{FF2B5EF4-FFF2-40B4-BE49-F238E27FC236}">
                  <a16:creationId xmlns:a16="http://schemas.microsoft.com/office/drawing/2014/main" id="{76101148-76D0-C1BD-ED97-E0614C7D601F}"/>
                </a:ext>
              </a:extLst>
            </p:cNvPr>
            <p:cNvSpPr>
              <a:spLocks noChangeShapeType="1"/>
            </p:cNvSpPr>
            <p:nvPr/>
          </p:nvSpPr>
          <p:spPr bwMode="auto">
            <a:xfrm flipH="1">
              <a:off x="2534" y="2592"/>
              <a:ext cx="100" cy="166"/>
            </a:xfrm>
            <a:prstGeom prst="line">
              <a:avLst/>
            </a:prstGeom>
            <a:noFill/>
            <a:ln w="28575">
              <a:solidFill>
                <a:schemeClr val="accent2"/>
              </a:solidFill>
              <a:round/>
              <a:headEnd/>
              <a:tailEnd/>
            </a:ln>
            <a:extLst>
              <a:ext uri="{909E8E84-426E-40dd-AFC4-6F175D3DCCD1}">
                <a14:hiddenFill xmlns="" xmlns:a14="http://schemas.microsoft.com/office/drawing/2010/main">
                  <a:noFill/>
                </a14:hiddenFill>
              </a:ext>
            </a:extLst>
          </p:spPr>
          <p:txBody>
            <a:bodyPr anchor="b"/>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161616"/>
                </a:solidFill>
                <a:effectLst/>
                <a:uLnTx/>
                <a:uFillTx/>
                <a:latin typeface="Poppins"/>
                <a:ea typeface="+mn-ea"/>
                <a:cs typeface="+mn-cs"/>
              </a:endParaRPr>
            </a:p>
          </p:txBody>
        </p:sp>
        <p:sp>
          <p:nvSpPr>
            <p:cNvPr id="43051" name="Line 9">
              <a:extLst>
                <a:ext uri="{FF2B5EF4-FFF2-40B4-BE49-F238E27FC236}">
                  <a16:creationId xmlns:a16="http://schemas.microsoft.com/office/drawing/2014/main" id="{1F86FEC1-6685-37FD-1056-E9A7A840D86F}"/>
                </a:ext>
              </a:extLst>
            </p:cNvPr>
            <p:cNvSpPr>
              <a:spLocks noChangeShapeType="1"/>
            </p:cNvSpPr>
            <p:nvPr/>
          </p:nvSpPr>
          <p:spPr bwMode="auto">
            <a:xfrm flipH="1">
              <a:off x="2612" y="2592"/>
              <a:ext cx="100" cy="166"/>
            </a:xfrm>
            <a:prstGeom prst="line">
              <a:avLst/>
            </a:prstGeom>
            <a:noFill/>
            <a:ln w="28575">
              <a:solidFill>
                <a:schemeClr val="accent2"/>
              </a:solidFill>
              <a:round/>
              <a:headEnd/>
              <a:tailEnd/>
            </a:ln>
            <a:extLst>
              <a:ext uri="{909E8E84-426E-40dd-AFC4-6F175D3DCCD1}">
                <a14:hiddenFill xmlns="" xmlns:a14="http://schemas.microsoft.com/office/drawing/2010/main">
                  <a:noFill/>
                </a14:hiddenFill>
              </a:ext>
            </a:extLst>
          </p:spPr>
          <p:txBody>
            <a:bodyPr anchor="b"/>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161616"/>
                </a:solidFill>
                <a:effectLst/>
                <a:uLnTx/>
                <a:uFillTx/>
                <a:latin typeface="Poppins"/>
                <a:ea typeface="+mn-ea"/>
                <a:cs typeface="+mn-cs"/>
              </a:endParaRPr>
            </a:p>
          </p:txBody>
        </p:sp>
      </p:grpSp>
      <p:sp>
        <p:nvSpPr>
          <p:cNvPr id="43046" name="Line 39">
            <a:extLst>
              <a:ext uri="{FF2B5EF4-FFF2-40B4-BE49-F238E27FC236}">
                <a16:creationId xmlns:a16="http://schemas.microsoft.com/office/drawing/2014/main" id="{E7A5CC17-E1D0-BF75-0B55-2D0CE6CE752F}"/>
              </a:ext>
            </a:extLst>
          </p:cNvPr>
          <p:cNvSpPr>
            <a:spLocks noChangeShapeType="1"/>
          </p:cNvSpPr>
          <p:nvPr/>
        </p:nvSpPr>
        <p:spPr bwMode="auto">
          <a:xfrm rot="16200000" flipV="1">
            <a:off x="6663860" y="3623161"/>
            <a:ext cx="0" cy="214313"/>
          </a:xfrm>
          <a:prstGeom prst="line">
            <a:avLst/>
          </a:prstGeom>
          <a:noFill/>
          <a:ln w="28575">
            <a:solidFill>
              <a:schemeClr val="accent2"/>
            </a:solidFill>
            <a:round/>
            <a:headEnd/>
            <a:tailEnd/>
          </a:ln>
          <a:extLst>
            <a:ext uri="{909E8E84-426E-40dd-AFC4-6F175D3DCCD1}">
              <a14:hiddenFill xmlns="" xmlns:a14="http://schemas.microsoft.com/office/drawing/2010/main">
                <a:noFill/>
              </a14:hiddenFill>
            </a:ext>
          </a:extLst>
        </p:spPr>
        <p:txBody>
          <a:bodyPr anchor="b"/>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161616"/>
              </a:solidFill>
              <a:effectLst/>
              <a:uLnTx/>
              <a:uFillTx/>
              <a:latin typeface="Poppins"/>
              <a:ea typeface="+mn-ea"/>
              <a:cs typeface="+mn-cs"/>
            </a:endParaRPr>
          </a:p>
        </p:txBody>
      </p:sp>
      <p:sp>
        <p:nvSpPr>
          <p:cNvPr id="43047" name="Line 39">
            <a:extLst>
              <a:ext uri="{FF2B5EF4-FFF2-40B4-BE49-F238E27FC236}">
                <a16:creationId xmlns:a16="http://schemas.microsoft.com/office/drawing/2014/main" id="{5E1DEFC0-41ED-192D-D24A-50344E3E8EEF}"/>
              </a:ext>
            </a:extLst>
          </p:cNvPr>
          <p:cNvSpPr>
            <a:spLocks noChangeShapeType="1"/>
          </p:cNvSpPr>
          <p:nvPr/>
        </p:nvSpPr>
        <p:spPr bwMode="auto">
          <a:xfrm rot="-5400000" flipH="1" flipV="1">
            <a:off x="6529916" y="2958198"/>
            <a:ext cx="1017985" cy="535781"/>
          </a:xfrm>
          <a:prstGeom prst="line">
            <a:avLst/>
          </a:prstGeom>
          <a:noFill/>
          <a:ln w="28575">
            <a:solidFill>
              <a:schemeClr val="accent2"/>
            </a:solidFill>
            <a:round/>
            <a:headEnd/>
            <a:tailEnd/>
          </a:ln>
          <a:extLst>
            <a:ext uri="{909E8E84-426E-40dd-AFC4-6F175D3DCCD1}">
              <a14:hiddenFill xmlns="" xmlns:a14="http://schemas.microsoft.com/office/drawing/2010/main">
                <a:noFill/>
              </a14:hiddenFill>
            </a:ext>
          </a:extLst>
        </p:spPr>
        <p:txBody>
          <a:bodyPr anchor="b"/>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161616"/>
              </a:solidFill>
              <a:effectLst/>
              <a:uLnTx/>
              <a:uFillTx/>
              <a:latin typeface="Poppins"/>
              <a:ea typeface="+mn-ea"/>
              <a:cs typeface="+mn-cs"/>
            </a:endParaRPr>
          </a:p>
        </p:txBody>
      </p:sp>
      <p:sp>
        <p:nvSpPr>
          <p:cNvPr id="43048" name="Line 39">
            <a:extLst>
              <a:ext uri="{FF2B5EF4-FFF2-40B4-BE49-F238E27FC236}">
                <a16:creationId xmlns:a16="http://schemas.microsoft.com/office/drawing/2014/main" id="{2EC220F5-AD5B-EBD2-D939-53FAF4B65179}"/>
              </a:ext>
            </a:extLst>
          </p:cNvPr>
          <p:cNvSpPr>
            <a:spLocks noChangeShapeType="1"/>
          </p:cNvSpPr>
          <p:nvPr/>
        </p:nvSpPr>
        <p:spPr bwMode="auto">
          <a:xfrm rot="16200000" flipH="1">
            <a:off x="7172854" y="2851039"/>
            <a:ext cx="428625" cy="160734"/>
          </a:xfrm>
          <a:prstGeom prst="line">
            <a:avLst/>
          </a:prstGeom>
          <a:noFill/>
          <a:ln w="28575">
            <a:solidFill>
              <a:schemeClr val="accent2"/>
            </a:solidFill>
            <a:round/>
            <a:headEnd/>
            <a:tailEnd/>
          </a:ln>
          <a:extLst>
            <a:ext uri="{909E8E84-426E-40dd-AFC4-6F175D3DCCD1}">
              <a14:hiddenFill xmlns="" xmlns:a14="http://schemas.microsoft.com/office/drawing/2010/main">
                <a:noFill/>
              </a14:hiddenFill>
            </a:ext>
          </a:extLst>
        </p:spPr>
        <p:txBody>
          <a:bodyPr anchor="b"/>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161616"/>
              </a:solidFill>
              <a:effectLst/>
              <a:uLnTx/>
              <a:uFillTx/>
              <a:latin typeface="Poppins"/>
              <a:ea typeface="+mn-ea"/>
              <a:cs typeface="+mn-cs"/>
            </a:endParaRPr>
          </a:p>
        </p:txBody>
      </p:sp>
      <p:sp>
        <p:nvSpPr>
          <p:cNvPr id="43049" name="Line 39">
            <a:extLst>
              <a:ext uri="{FF2B5EF4-FFF2-40B4-BE49-F238E27FC236}">
                <a16:creationId xmlns:a16="http://schemas.microsoft.com/office/drawing/2014/main" id="{B48F7F4D-09C4-68F6-5B22-F8AEB4A49C74}"/>
              </a:ext>
            </a:extLst>
          </p:cNvPr>
          <p:cNvSpPr>
            <a:spLocks noChangeShapeType="1"/>
          </p:cNvSpPr>
          <p:nvPr/>
        </p:nvSpPr>
        <p:spPr bwMode="auto">
          <a:xfrm rot="-5400000" flipH="1" flipV="1">
            <a:off x="7226430" y="2368838"/>
            <a:ext cx="1017984" cy="535781"/>
          </a:xfrm>
          <a:prstGeom prst="line">
            <a:avLst/>
          </a:prstGeom>
          <a:noFill/>
          <a:ln w="28575">
            <a:solidFill>
              <a:schemeClr val="accent2"/>
            </a:solidFill>
            <a:round/>
            <a:headEnd/>
            <a:tailEnd/>
          </a:ln>
          <a:extLst>
            <a:ext uri="{909E8E84-426E-40dd-AFC4-6F175D3DCCD1}">
              <a14:hiddenFill xmlns="" xmlns:a14="http://schemas.microsoft.com/office/drawing/2010/main">
                <a:noFill/>
              </a14:hiddenFill>
            </a:ext>
          </a:extLst>
        </p:spPr>
        <p:txBody>
          <a:bodyPr anchor="b"/>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161616"/>
              </a:solidFill>
              <a:effectLst/>
              <a:uLnTx/>
              <a:uFillTx/>
              <a:latin typeface="Poppins"/>
              <a:ea typeface="+mn-ea"/>
              <a:cs typeface="+mn-cs"/>
            </a:endParaRPr>
          </a:p>
        </p:txBody>
      </p:sp>
      <p:sp>
        <p:nvSpPr>
          <p:cNvPr id="47" name="Line 39">
            <a:extLst>
              <a:ext uri="{FF2B5EF4-FFF2-40B4-BE49-F238E27FC236}">
                <a16:creationId xmlns:a16="http://schemas.microsoft.com/office/drawing/2014/main" id="{23AA8EA4-2B81-D088-DFE3-0227AB29F017}"/>
              </a:ext>
            </a:extLst>
          </p:cNvPr>
          <p:cNvSpPr>
            <a:spLocks noChangeShapeType="1"/>
          </p:cNvSpPr>
          <p:nvPr/>
        </p:nvSpPr>
        <p:spPr bwMode="auto">
          <a:xfrm rot="16200000" flipH="1">
            <a:off x="3382454" y="3788138"/>
            <a:ext cx="668683" cy="390266"/>
          </a:xfrm>
          <a:prstGeom prst="line">
            <a:avLst/>
          </a:prstGeom>
          <a:noFill/>
          <a:ln w="28575">
            <a:solidFill>
              <a:schemeClr val="accent1"/>
            </a:solidFill>
            <a:round/>
            <a:headEnd/>
            <a:tailEnd/>
          </a:ln>
          <a:extLst>
            <a:ext uri="{909E8E84-426E-40dd-AFC4-6F175D3DCCD1}">
              <a14:hiddenFill xmlns="" xmlns:a14="http://schemas.microsoft.com/office/drawing/2010/main">
                <a:noFill/>
              </a14:hiddenFill>
            </a:ext>
          </a:extLst>
        </p:spPr>
        <p:txBody>
          <a:bodyPr anchor="b"/>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161616"/>
              </a:solidFill>
              <a:effectLst/>
              <a:uLnTx/>
              <a:uFillTx/>
              <a:latin typeface="Poppins"/>
              <a:ea typeface="+mn-ea"/>
              <a:cs typeface="+mn-cs"/>
            </a:endParaRPr>
          </a:p>
        </p:txBody>
      </p:sp>
      <p:sp>
        <p:nvSpPr>
          <p:cNvPr id="48" name="Text Box 33">
            <a:extLst>
              <a:ext uri="{FF2B5EF4-FFF2-40B4-BE49-F238E27FC236}">
                <a16:creationId xmlns:a16="http://schemas.microsoft.com/office/drawing/2014/main" id="{4F2EB6C8-D4FE-2468-8C05-414056882286}"/>
              </a:ext>
            </a:extLst>
          </p:cNvPr>
          <p:cNvSpPr txBox="1">
            <a:spLocks noChangeArrowheads="1"/>
          </p:cNvSpPr>
          <p:nvPr/>
        </p:nvSpPr>
        <p:spPr bwMode="auto">
          <a:xfrm>
            <a:off x="6017417" y="1460095"/>
            <a:ext cx="1808595" cy="2862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8575">
                <a:solidFill>
                  <a:srgbClr val="000000"/>
                </a:solidFill>
                <a:miter lim="800000"/>
                <a:headEnd/>
                <a:tailEnd/>
              </a14:hiddenLine>
            </a:ext>
          </a:extLst>
        </p:spPr>
        <p:txBody>
          <a:bodyPr wrap="square" anchor="b">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685800" rtl="0" eaLnBrk="1" fontAlgn="auto" latinLnBrk="0" hangingPunct="1">
              <a:lnSpc>
                <a:spcPct val="90000"/>
              </a:lnSpc>
              <a:spcBef>
                <a:spcPct val="35000"/>
              </a:spcBef>
              <a:spcAft>
                <a:spcPct val="25000"/>
              </a:spcAft>
              <a:buClr>
                <a:srgbClr val="161616"/>
              </a:buClr>
              <a:buSzTx/>
              <a:buFontTx/>
              <a:buNone/>
              <a:tabLst/>
              <a:defRPr/>
            </a:pPr>
            <a:r>
              <a:rPr kumimoji="0" lang="en-GB" sz="1400" b="1" i="0" u="none" strike="noStrike" kern="1200" cap="none" spc="0" normalizeH="0" baseline="0" noProof="0" dirty="0">
                <a:ln>
                  <a:noFill/>
                </a:ln>
                <a:solidFill>
                  <a:srgbClr val="161616"/>
                </a:solidFill>
                <a:effectLst/>
                <a:uLnTx/>
                <a:uFillTx/>
                <a:latin typeface="Poppins"/>
                <a:ea typeface="MS PGothic" charset="0"/>
              </a:rPr>
              <a:t>Early relapse</a:t>
            </a:r>
          </a:p>
        </p:txBody>
      </p:sp>
      <p:sp>
        <p:nvSpPr>
          <p:cNvPr id="49" name="Text Box 34">
            <a:extLst>
              <a:ext uri="{FF2B5EF4-FFF2-40B4-BE49-F238E27FC236}">
                <a16:creationId xmlns:a16="http://schemas.microsoft.com/office/drawing/2014/main" id="{DC7F1ECE-49CD-0091-EBFA-9A5FAAEE77A9}"/>
              </a:ext>
            </a:extLst>
          </p:cNvPr>
          <p:cNvSpPr txBox="1">
            <a:spLocks noChangeArrowheads="1"/>
          </p:cNvSpPr>
          <p:nvPr/>
        </p:nvSpPr>
        <p:spPr bwMode="auto">
          <a:xfrm>
            <a:off x="6515019" y="1959019"/>
            <a:ext cx="857250" cy="424732"/>
          </a:xfrm>
          <a:prstGeom prst="rect">
            <a:avLst/>
          </a:prstGeom>
          <a:noFill/>
          <a:ln w="28575" algn="ctr">
            <a:noFill/>
            <a:miter lim="800000"/>
            <a:headEnd/>
            <a:tailEnd/>
          </a:ln>
        </p:spPr>
        <p:txBody>
          <a:bodyPr anchor="b">
            <a:spAutoFit/>
          </a:bodyPr>
          <a:lstStyle/>
          <a:p>
            <a:pPr marL="0" marR="0" lvl="0" indent="0" algn="ctr" defTabSz="685800" rtl="0" eaLnBrk="1" fontAlgn="auto" latinLnBrk="0" hangingPunct="1">
              <a:lnSpc>
                <a:spcPct val="90000"/>
              </a:lnSpc>
              <a:spcBef>
                <a:spcPct val="35000"/>
              </a:spcBef>
              <a:spcAft>
                <a:spcPct val="25000"/>
              </a:spcAft>
              <a:buClr>
                <a:srgbClr val="161616"/>
              </a:buClr>
              <a:buSzTx/>
              <a:buFontTx/>
              <a:buNone/>
              <a:tabLst/>
              <a:defRPr/>
            </a:pPr>
            <a:r>
              <a:rPr kumimoji="0" lang="en-GB" sz="1200" b="1" i="0" u="none" strike="noStrike" kern="1200" cap="none" spc="0" normalizeH="0" baseline="0" noProof="0" dirty="0">
                <a:ln>
                  <a:noFill/>
                </a:ln>
                <a:solidFill>
                  <a:srgbClr val="161616"/>
                </a:solidFill>
                <a:effectLst/>
                <a:uLnTx/>
                <a:uFillTx/>
                <a:latin typeface="Poppins"/>
                <a:ea typeface="MS PGothic" pitchFamily="34" charset="-128"/>
                <a:cs typeface="+mn-cs"/>
              </a:rPr>
              <a:t>3rd-line therapy </a:t>
            </a:r>
          </a:p>
        </p:txBody>
      </p:sp>
      <p:cxnSp>
        <p:nvCxnSpPr>
          <p:cNvPr id="8" name="Straight Arrow Connector 7">
            <a:extLst>
              <a:ext uri="{FF2B5EF4-FFF2-40B4-BE49-F238E27FC236}">
                <a16:creationId xmlns:a16="http://schemas.microsoft.com/office/drawing/2014/main" id="{9D91E982-8135-E947-04C3-9B8C6D417A49}"/>
              </a:ext>
            </a:extLst>
          </p:cNvPr>
          <p:cNvCxnSpPr/>
          <p:nvPr/>
        </p:nvCxnSpPr>
        <p:spPr>
          <a:xfrm>
            <a:off x="3799321" y="1636006"/>
            <a:ext cx="551465" cy="0"/>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75AD02ED-D704-484C-19A7-4BD767BFAA76}"/>
              </a:ext>
            </a:extLst>
          </p:cNvPr>
          <p:cNvCxnSpPr/>
          <p:nvPr/>
        </p:nvCxnSpPr>
        <p:spPr>
          <a:xfrm>
            <a:off x="5506976" y="1636006"/>
            <a:ext cx="423942" cy="0"/>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BD261254-AB20-633F-9D62-766A92B1A0F2}"/>
              </a:ext>
            </a:extLst>
          </p:cNvPr>
          <p:cNvSpPr/>
          <p:nvPr/>
        </p:nvSpPr>
        <p:spPr>
          <a:xfrm>
            <a:off x="4982942" y="4576724"/>
            <a:ext cx="2547539"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sng" strike="noStrike" kern="1200" cap="none" spc="0" normalizeH="0" baseline="0" noProof="0" dirty="0">
                <a:ln>
                  <a:noFill/>
                </a:ln>
                <a:solidFill>
                  <a:srgbClr val="161616"/>
                </a:solidFill>
                <a:effectLst/>
                <a:uLnTx/>
                <a:uFillTx/>
                <a:latin typeface="Poppins"/>
                <a:ea typeface="+mn-ea"/>
                <a:cs typeface="+mn-cs"/>
              </a:rPr>
              <a:t>Early Relapse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mn-cs"/>
              </a:rPr>
              <a:t>(1-3 prior lines)</a:t>
            </a:r>
          </a:p>
        </p:txBody>
      </p:sp>
      <p:sp>
        <p:nvSpPr>
          <p:cNvPr id="6" name="Rectangle 5">
            <a:extLst>
              <a:ext uri="{FF2B5EF4-FFF2-40B4-BE49-F238E27FC236}">
                <a16:creationId xmlns:a16="http://schemas.microsoft.com/office/drawing/2014/main" id="{A6956A0D-6F80-C435-7643-287F9FF00781}"/>
              </a:ext>
            </a:extLst>
          </p:cNvPr>
          <p:cNvSpPr/>
          <p:nvPr/>
        </p:nvSpPr>
        <p:spPr>
          <a:xfrm>
            <a:off x="7955662" y="4531982"/>
            <a:ext cx="1820619"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sng" strike="noStrike" kern="1200" cap="none" spc="0" normalizeH="0" baseline="0" noProof="0" dirty="0">
                <a:ln>
                  <a:noFill/>
                </a:ln>
                <a:solidFill>
                  <a:srgbClr val="161616"/>
                </a:solidFill>
                <a:effectLst/>
                <a:uLnTx/>
                <a:uFillTx/>
                <a:latin typeface="Poppins"/>
                <a:ea typeface="+mn-ea"/>
                <a:cs typeface="+mn-cs"/>
              </a:rPr>
              <a:t>Late Relapse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mn-cs"/>
              </a:rPr>
              <a:t>Survival &lt;12 mo</a:t>
            </a:r>
          </a:p>
        </p:txBody>
      </p:sp>
      <p:sp>
        <p:nvSpPr>
          <p:cNvPr id="7" name="Rectangle 6">
            <a:extLst>
              <a:ext uri="{FF2B5EF4-FFF2-40B4-BE49-F238E27FC236}">
                <a16:creationId xmlns:a16="http://schemas.microsoft.com/office/drawing/2014/main" id="{CFC5A885-AE5D-702A-BF1C-7BF481BF075C}"/>
              </a:ext>
            </a:extLst>
          </p:cNvPr>
          <p:cNvSpPr/>
          <p:nvPr/>
        </p:nvSpPr>
        <p:spPr>
          <a:xfrm>
            <a:off x="2285409" y="4543604"/>
            <a:ext cx="1807410"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sng" strike="noStrike" kern="1200" cap="none" spc="0" normalizeH="0" baseline="0" noProof="0" dirty="0">
                <a:ln>
                  <a:noFill/>
                </a:ln>
                <a:solidFill>
                  <a:srgbClr val="161616"/>
                </a:solidFill>
                <a:effectLst/>
                <a:uLnTx/>
                <a:uFillTx/>
                <a:latin typeface="Poppins"/>
                <a:ea typeface="+mn-ea"/>
                <a:cs typeface="+mn-cs"/>
              </a:rPr>
              <a:t>Frontline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mn-cs"/>
              </a:rPr>
              <a:t>Triplets/Quads</a:t>
            </a:r>
            <a:endParaRPr kumimoji="0" lang="en-US" sz="1400" b="1" i="0" u="none" strike="noStrike" kern="1200" cap="none" spc="0" normalizeH="0" baseline="0" noProof="0" dirty="0">
              <a:ln>
                <a:noFill/>
              </a:ln>
              <a:solidFill>
                <a:srgbClr val="161616"/>
              </a:solidFill>
              <a:effectLst/>
              <a:uLnTx/>
              <a:uFillTx/>
              <a:latin typeface="Poppins"/>
              <a:ea typeface="+mn-ea"/>
              <a:cs typeface="+mn-cs"/>
            </a:endParaRPr>
          </a:p>
        </p:txBody>
      </p:sp>
      <p:sp>
        <p:nvSpPr>
          <p:cNvPr id="4" name="TextBox 3">
            <a:extLst>
              <a:ext uri="{FF2B5EF4-FFF2-40B4-BE49-F238E27FC236}">
                <a16:creationId xmlns:a16="http://schemas.microsoft.com/office/drawing/2014/main" id="{838EDA59-A478-F4AD-0527-CE8163A49EB4}"/>
              </a:ext>
            </a:extLst>
          </p:cNvPr>
          <p:cNvSpPr txBox="1"/>
          <p:nvPr/>
        </p:nvSpPr>
        <p:spPr>
          <a:xfrm>
            <a:off x="10126774" y="1397031"/>
            <a:ext cx="0" cy="0"/>
          </a:xfrm>
          <a:prstGeom prst="rect">
            <a:avLst/>
          </a:prstGeom>
        </p:spPr>
        <p:txBody>
          <a:bodyPr vert="horz" wrap="non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161616"/>
              </a:solidFill>
              <a:effectLst/>
              <a:uLnTx/>
              <a:uFillTx/>
              <a:latin typeface="Poppins"/>
              <a:ea typeface="+mn-ea"/>
              <a:cs typeface="+mn-cs"/>
            </a:endParaRPr>
          </a:p>
        </p:txBody>
      </p:sp>
      <p:cxnSp>
        <p:nvCxnSpPr>
          <p:cNvPr id="10" name="Straight Arrow Connector 9">
            <a:extLst>
              <a:ext uri="{FF2B5EF4-FFF2-40B4-BE49-F238E27FC236}">
                <a16:creationId xmlns:a16="http://schemas.microsoft.com/office/drawing/2014/main" id="{9DDFC219-5617-16CB-03A5-F5C49DE29A0B}"/>
              </a:ext>
            </a:extLst>
          </p:cNvPr>
          <p:cNvCxnSpPr/>
          <p:nvPr/>
        </p:nvCxnSpPr>
        <p:spPr>
          <a:xfrm>
            <a:off x="7402070" y="1611292"/>
            <a:ext cx="423942" cy="0"/>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30237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16DA6-E891-AA45-9F26-EA9E9EDC68B2}"/>
              </a:ext>
            </a:extLst>
          </p:cNvPr>
          <p:cNvSpPr>
            <a:spLocks noGrp="1"/>
          </p:cNvSpPr>
          <p:nvPr>
            <p:ph type="title"/>
          </p:nvPr>
        </p:nvSpPr>
        <p:spPr>
          <a:xfrm>
            <a:off x="231078" y="531006"/>
            <a:ext cx="11740260" cy="502445"/>
          </a:xfrm>
        </p:spPr>
        <p:txBody>
          <a:bodyPr/>
          <a:lstStyle/>
          <a:p>
            <a:r>
              <a:rPr lang="en-US" dirty="0"/>
              <a:t>Induction Regimens in TE Patients With NDMM: Efficacy</a:t>
            </a:r>
          </a:p>
        </p:txBody>
      </p:sp>
      <p:sp>
        <p:nvSpPr>
          <p:cNvPr id="5" name="Content Placeholder 4">
            <a:extLst>
              <a:ext uri="{FF2B5EF4-FFF2-40B4-BE49-F238E27FC236}">
                <a16:creationId xmlns:a16="http://schemas.microsoft.com/office/drawing/2014/main" id="{30447F48-528A-B522-6842-A0B0D03D27AA}"/>
              </a:ext>
            </a:extLst>
          </p:cNvPr>
          <p:cNvSpPr>
            <a:spLocks noGrp="1"/>
          </p:cNvSpPr>
          <p:nvPr>
            <p:ph sz="quarter" idx="10"/>
          </p:nvPr>
        </p:nvSpPr>
        <p:spPr>
          <a:xfrm>
            <a:off x="3868457" y="6302375"/>
            <a:ext cx="4947475" cy="327025"/>
          </a:xfrm>
        </p:spPr>
        <p:txBody>
          <a:bodyPr/>
          <a:lstStyle/>
          <a:p>
            <a:r>
              <a:rPr lang="en-US" dirty="0">
                <a:latin typeface="Poppins"/>
                <a:cs typeface="Poppins"/>
              </a:rPr>
              <a:t>1. Richardson. NEJM. 2022;387:132. 2. Voorhees. Lancet Haematol. 2023;10:e825. 3. Sonneveld. NEJM. 2024;3990:301. </a:t>
            </a:r>
            <a:br>
              <a:rPr lang="en-US" dirty="0"/>
            </a:br>
            <a:r>
              <a:rPr lang="en-US" dirty="0">
                <a:latin typeface="Poppins"/>
                <a:cs typeface="Poppins"/>
              </a:rPr>
              <a:t>4. Gay. Nat Med. 2026;32:1773. 5. Mai. JCO. 2025;43:1279.</a:t>
            </a:r>
          </a:p>
        </p:txBody>
      </p:sp>
      <p:graphicFrame>
        <p:nvGraphicFramePr>
          <p:cNvPr id="4" name="Table 3">
            <a:extLst>
              <a:ext uri="{FF2B5EF4-FFF2-40B4-BE49-F238E27FC236}">
                <a16:creationId xmlns:a16="http://schemas.microsoft.com/office/drawing/2014/main" id="{940E39EB-310C-91E3-37AA-D20EB6C3F26D}"/>
              </a:ext>
            </a:extLst>
          </p:cNvPr>
          <p:cNvGraphicFramePr>
            <a:graphicFrameLocks noGrp="1"/>
          </p:cNvGraphicFramePr>
          <p:nvPr>
            <p:extLst>
              <p:ext uri="{D42A27DB-BD31-4B8C-83A1-F6EECF244321}">
                <p14:modId xmlns:p14="http://schemas.microsoft.com/office/powerpoint/2010/main" val="327902586"/>
              </p:ext>
            </p:extLst>
          </p:nvPr>
        </p:nvGraphicFramePr>
        <p:xfrm>
          <a:off x="648491" y="1335741"/>
          <a:ext cx="10872214" cy="4480560"/>
        </p:xfrm>
        <a:graphic>
          <a:graphicData uri="http://schemas.openxmlformats.org/drawingml/2006/table">
            <a:tbl>
              <a:tblPr firstRow="1" bandRow="1">
                <a:tableStyleId>{B301B821-A1FF-4177-AEE7-76D212191A09}</a:tableStyleId>
              </a:tblPr>
              <a:tblGrid>
                <a:gridCol w="1547914">
                  <a:extLst>
                    <a:ext uri="{9D8B030D-6E8A-4147-A177-3AD203B41FA5}">
                      <a16:colId xmlns:a16="http://schemas.microsoft.com/office/drawing/2014/main" val="22600422"/>
                    </a:ext>
                  </a:extLst>
                </a:gridCol>
                <a:gridCol w="1864860">
                  <a:extLst>
                    <a:ext uri="{9D8B030D-6E8A-4147-A177-3AD203B41FA5}">
                      <a16:colId xmlns:a16="http://schemas.microsoft.com/office/drawing/2014/main" val="196972154"/>
                    </a:ext>
                  </a:extLst>
                </a:gridCol>
                <a:gridCol w="1864860">
                  <a:extLst>
                    <a:ext uri="{9D8B030D-6E8A-4147-A177-3AD203B41FA5}">
                      <a16:colId xmlns:a16="http://schemas.microsoft.com/office/drawing/2014/main" val="4219656191"/>
                    </a:ext>
                  </a:extLst>
                </a:gridCol>
                <a:gridCol w="1864860">
                  <a:extLst>
                    <a:ext uri="{9D8B030D-6E8A-4147-A177-3AD203B41FA5}">
                      <a16:colId xmlns:a16="http://schemas.microsoft.com/office/drawing/2014/main" val="67796894"/>
                    </a:ext>
                  </a:extLst>
                </a:gridCol>
                <a:gridCol w="1864860">
                  <a:extLst>
                    <a:ext uri="{9D8B030D-6E8A-4147-A177-3AD203B41FA5}">
                      <a16:colId xmlns:a16="http://schemas.microsoft.com/office/drawing/2014/main" val="2226120281"/>
                    </a:ext>
                  </a:extLst>
                </a:gridCol>
                <a:gridCol w="1864860">
                  <a:extLst>
                    <a:ext uri="{9D8B030D-6E8A-4147-A177-3AD203B41FA5}">
                      <a16:colId xmlns:a16="http://schemas.microsoft.com/office/drawing/2014/main" val="2162975964"/>
                    </a:ext>
                  </a:extLst>
                </a:gridCol>
              </a:tblGrid>
              <a:tr h="331128">
                <a:tc>
                  <a:txBody>
                    <a:bodyPr/>
                    <a:lstStyle/>
                    <a:p>
                      <a:endParaRPr lang="en-US" sz="1600" dirty="0">
                        <a:solidFill>
                          <a:schemeClr val="bg2"/>
                        </a:solidFill>
                      </a:endParaRPr>
                    </a:p>
                  </a:txBody>
                  <a:tcPr marL="45720" marR="4572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1600" dirty="0">
                          <a:solidFill>
                            <a:schemeClr val="bg2"/>
                          </a:solidFill>
                        </a:rPr>
                        <a:t>DETERMINATION</a:t>
                      </a:r>
                      <a:r>
                        <a:rPr lang="en-US" sz="1600" baseline="30000" dirty="0">
                          <a:solidFill>
                            <a:schemeClr val="bg2"/>
                          </a:solidFill>
                        </a:rPr>
                        <a:t>1</a:t>
                      </a:r>
                      <a:endParaRPr lang="en-US" sz="1600" dirty="0">
                        <a:solidFill>
                          <a:schemeClr val="bg2"/>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1600" dirty="0">
                          <a:solidFill>
                            <a:schemeClr val="bg2"/>
                          </a:solidFill>
                        </a:rPr>
                        <a:t>GRIFFIN</a:t>
                      </a:r>
                      <a:r>
                        <a:rPr lang="en-US" sz="1600" baseline="30000" dirty="0">
                          <a:solidFill>
                            <a:schemeClr val="bg2"/>
                          </a:solidFill>
                        </a:rPr>
                        <a:t>2</a:t>
                      </a:r>
                      <a:endParaRPr lang="en-US" sz="1600" dirty="0">
                        <a:solidFill>
                          <a:schemeClr val="bg2"/>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1600" dirty="0">
                          <a:solidFill>
                            <a:schemeClr val="bg2"/>
                          </a:solidFill>
                        </a:rPr>
                        <a:t>PERSEUS</a:t>
                      </a:r>
                      <a:r>
                        <a:rPr lang="en-US" sz="1600" baseline="30000" dirty="0">
                          <a:solidFill>
                            <a:schemeClr val="bg2"/>
                          </a:solidFill>
                        </a:rPr>
                        <a:t>3</a:t>
                      </a:r>
                      <a:endParaRPr lang="en-US" sz="1600" dirty="0">
                        <a:solidFill>
                          <a:schemeClr val="bg2"/>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1600" dirty="0">
                          <a:solidFill>
                            <a:schemeClr val="bg2"/>
                          </a:solidFill>
                        </a:rPr>
                        <a:t>IsKia</a:t>
                      </a:r>
                      <a:r>
                        <a:rPr lang="en-US" sz="1600" baseline="30000" dirty="0">
                          <a:solidFill>
                            <a:schemeClr val="bg2"/>
                          </a:solidFill>
                        </a:rPr>
                        <a:t>4</a:t>
                      </a:r>
                      <a:endParaRPr lang="en-US" sz="1600" dirty="0">
                        <a:solidFill>
                          <a:schemeClr val="bg2"/>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1600" dirty="0">
                          <a:solidFill>
                            <a:schemeClr val="bg2"/>
                          </a:solidFill>
                        </a:rPr>
                        <a:t>GMMG-HD7</a:t>
                      </a:r>
                      <a:r>
                        <a:rPr lang="en-US" sz="1600" baseline="30000" dirty="0">
                          <a:solidFill>
                            <a:schemeClr val="bg2"/>
                          </a:solidFill>
                        </a:rPr>
                        <a:t>5</a:t>
                      </a:r>
                      <a:endParaRPr lang="en-US" sz="1600" dirty="0">
                        <a:solidFill>
                          <a:schemeClr val="bg2"/>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381648257"/>
                  </a:ext>
                </a:extLst>
              </a:tr>
              <a:tr h="418593">
                <a:tc>
                  <a:txBody>
                    <a:bodyPr/>
                    <a:lstStyle/>
                    <a:p>
                      <a:r>
                        <a:rPr lang="en-US" sz="1600" dirty="0">
                          <a:solidFill>
                            <a:sysClr val="windowText" lastClr="000000"/>
                          </a:solidFill>
                        </a:rPr>
                        <a:t>Treatment</a:t>
                      </a:r>
                    </a:p>
                  </a:txBody>
                  <a:tcPr marL="45720" marR="4572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solidFill>
                            <a:sysClr val="windowText" lastClr="000000"/>
                          </a:solidFill>
                        </a:rPr>
                        <a:t>RVD + HDT-ASCT vs RVD alone</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solidFill>
                            <a:sysClr val="windowText" lastClr="000000"/>
                          </a:solidFill>
                        </a:rPr>
                        <a:t>D-RVd vs RVd</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ysClr val="windowText" lastClr="000000"/>
                          </a:solidFill>
                        </a:rPr>
                        <a:t>both +HDT-ASCT</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ysClr val="windowText" lastClr="000000"/>
                          </a:solidFill>
                        </a:rPr>
                        <a:t>D-VRd vs VRd </a:t>
                      </a:r>
                      <a:br>
                        <a:rPr lang="en-US" sz="1600" dirty="0">
                          <a:solidFill>
                            <a:sysClr val="windowText" lastClr="000000"/>
                          </a:solidFill>
                        </a:rPr>
                      </a:br>
                      <a:r>
                        <a:rPr lang="en-US" sz="1600" dirty="0">
                          <a:solidFill>
                            <a:sysClr val="windowText" lastClr="000000"/>
                          </a:solidFill>
                        </a:rPr>
                        <a:t>both +HDT-ASCT</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solidFill>
                            <a:sysClr val="windowText" lastClr="000000"/>
                          </a:solidFill>
                        </a:rPr>
                        <a:t>Isa-KRd vs KRd</a:t>
                      </a:r>
                    </a:p>
                    <a:p>
                      <a:pPr algn="ctr"/>
                      <a:r>
                        <a:rPr lang="en-US" sz="1600" dirty="0">
                          <a:solidFill>
                            <a:sysClr val="windowText" lastClr="000000"/>
                          </a:solidFill>
                        </a:rPr>
                        <a:t>both +HDT-ASCT</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solidFill>
                            <a:sysClr val="windowText" lastClr="000000"/>
                          </a:solidFill>
                        </a:rPr>
                        <a:t>Isa-RVd vs RVd</a:t>
                      </a:r>
                    </a:p>
                    <a:p>
                      <a:pPr algn="ctr"/>
                      <a:r>
                        <a:rPr lang="en-US" sz="1600" dirty="0">
                          <a:solidFill>
                            <a:sysClr val="windowText" lastClr="000000"/>
                          </a:solidFill>
                        </a:rPr>
                        <a:t>Both +HDT-ASCT</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625907255"/>
                  </a:ext>
                </a:extLst>
              </a:tr>
              <a:tr h="246231">
                <a:tc>
                  <a:txBody>
                    <a:bodyPr/>
                    <a:lstStyle/>
                    <a:p>
                      <a:r>
                        <a:rPr lang="en-US" sz="1600" dirty="0">
                          <a:solidFill>
                            <a:sysClr val="windowText" lastClr="000000"/>
                          </a:solidFill>
                        </a:rPr>
                        <a:t>Maintenance</a:t>
                      </a:r>
                    </a:p>
                  </a:txBody>
                  <a:tcPr marL="45720" marR="4572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dirty="0">
                          <a:solidFill>
                            <a:sysClr val="windowText" lastClr="000000"/>
                          </a:solidFill>
                        </a:rPr>
                        <a:t>R vs R</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dirty="0">
                          <a:solidFill>
                            <a:sysClr val="windowText" lastClr="000000"/>
                          </a:solidFill>
                        </a:rPr>
                        <a:t>D-R vs R</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dirty="0">
                          <a:solidFill>
                            <a:sysClr val="windowText" lastClr="000000"/>
                          </a:solidFill>
                        </a:rPr>
                        <a:t>D-R vs R</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dirty="0">
                          <a:solidFill>
                            <a:sysClr val="windowText" lastClr="000000"/>
                          </a:solidFill>
                        </a:rPr>
                        <a:t>None</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dirty="0">
                          <a:solidFill>
                            <a:sysClr val="windowText" lastClr="000000"/>
                          </a:solidFill>
                        </a:rPr>
                        <a:t>Isa-R vs R</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18956307"/>
                  </a:ext>
                </a:extLst>
              </a:tr>
              <a:tr h="246231">
                <a:tc>
                  <a:txBody>
                    <a:bodyPr/>
                    <a:lstStyle/>
                    <a:p>
                      <a:r>
                        <a:rPr lang="en-US" sz="1600" dirty="0">
                          <a:solidFill>
                            <a:sysClr val="windowText" lastClr="000000"/>
                          </a:solidFill>
                        </a:rPr>
                        <a:t>N</a:t>
                      </a:r>
                    </a:p>
                  </a:txBody>
                  <a:tcPr marL="45720" marR="4572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solidFill>
                            <a:sysClr val="windowText" lastClr="000000"/>
                          </a:solidFill>
                        </a:rPr>
                        <a:t>365 vs 357</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solidFill>
                            <a:sysClr val="windowText" lastClr="000000"/>
                          </a:solidFill>
                        </a:rPr>
                        <a:t>104 vs 103</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solidFill>
                            <a:sysClr val="windowText" lastClr="000000"/>
                          </a:solidFill>
                        </a:rPr>
                        <a:t>355 vs 354</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solidFill>
                            <a:sysClr val="windowText" lastClr="000000"/>
                          </a:solidFill>
                        </a:rPr>
                        <a:t>151 vs 151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solidFill>
                            <a:sysClr val="windowText" lastClr="000000"/>
                          </a:solidFill>
                        </a:rPr>
                        <a:t>331 v. 329</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246496625"/>
                  </a:ext>
                </a:extLst>
              </a:tr>
              <a:tr h="331128">
                <a:tc>
                  <a:txBody>
                    <a:bodyPr/>
                    <a:lstStyle/>
                    <a:p>
                      <a:r>
                        <a:rPr lang="en-US" sz="1600" dirty="0">
                          <a:solidFill>
                            <a:sysClr val="windowText" lastClr="000000"/>
                          </a:solidFill>
                        </a:rPr>
                        <a:t>Median </a:t>
                      </a:r>
                      <a:br>
                        <a:rPr lang="en-US" sz="1600" dirty="0">
                          <a:solidFill>
                            <a:sysClr val="windowText" lastClr="000000"/>
                          </a:solidFill>
                        </a:rPr>
                      </a:br>
                      <a:r>
                        <a:rPr lang="en-US" sz="1600" dirty="0">
                          <a:solidFill>
                            <a:sysClr val="windowText" lastClr="000000"/>
                          </a:solidFill>
                        </a:rPr>
                        <a:t>follow-up, mo</a:t>
                      </a:r>
                    </a:p>
                  </a:txBody>
                  <a:tcPr marL="45720" marR="4572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ysClr val="windowText" lastClr="000000"/>
                          </a:solidFill>
                        </a:rPr>
                        <a:t>76.0</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dirty="0">
                          <a:solidFill>
                            <a:sysClr val="windowText" lastClr="000000"/>
                          </a:solidFill>
                        </a:rPr>
                        <a:t>49.6</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dirty="0">
                          <a:solidFill>
                            <a:sysClr val="windowText" lastClr="000000"/>
                          </a:solidFill>
                        </a:rPr>
                        <a:t>47.5</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dirty="0">
                          <a:solidFill>
                            <a:sysClr val="windowText" lastClr="000000"/>
                          </a:solidFill>
                        </a:rPr>
                        <a:t>48</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dirty="0">
                          <a:solidFill>
                            <a:sysClr val="windowText" lastClr="000000"/>
                          </a:solidFill>
                        </a:rPr>
                        <a:t>~48</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21549745"/>
                  </a:ext>
                </a:extLst>
              </a:tr>
              <a:tr h="2462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ysClr val="windowText" lastClr="000000"/>
                          </a:solidFill>
                          <a:effectLst/>
                          <a:sym typeface="Symbol" pitchFamily="2" charset="2"/>
                        </a:rPr>
                        <a:t> VGPR rate, %</a:t>
                      </a:r>
                      <a:endParaRPr lang="en-US" sz="1600" kern="1200" dirty="0">
                        <a:solidFill>
                          <a:sysClr val="windowText" lastClr="000000"/>
                        </a:solidFill>
                        <a:effectLst/>
                        <a:latin typeface="+mn-lt"/>
                        <a:ea typeface="+mn-ea"/>
                        <a:cs typeface="+mn-cs"/>
                      </a:endParaRPr>
                    </a:p>
                  </a:txBody>
                  <a:tcPr marL="45720" marR="4572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solidFill>
                            <a:sysClr val="windowText" lastClr="000000"/>
                          </a:solidFill>
                        </a:rPr>
                        <a:t>83 vs 80</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solidFill>
                            <a:sysClr val="windowText" lastClr="000000"/>
                          </a:solidFill>
                        </a:rPr>
                        <a:t>96 vs 77</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solidFill>
                            <a:sysClr val="windowText" lastClr="000000"/>
                          </a:solidFill>
                        </a:rPr>
                        <a:t>95 vs 89</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solidFill>
                            <a:sysClr val="windowText" lastClr="000000"/>
                          </a:solidFill>
                        </a:rPr>
                        <a:t>83 vs 75</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solidFill>
                            <a:sysClr val="windowText" lastClr="000000"/>
                          </a:solidFill>
                        </a:rPr>
                        <a:t>83 vs 69</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469352380"/>
                  </a:ext>
                </a:extLst>
              </a:tr>
              <a:tr h="4185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ysClr val="windowText" lastClr="000000"/>
                          </a:solidFill>
                          <a:effectLst/>
                          <a:sym typeface="Symbol" pitchFamily="2" charset="2"/>
                        </a:rPr>
                        <a:t> CR rate, %</a:t>
                      </a:r>
                      <a:endParaRPr lang="en-US" sz="1600" kern="1200" dirty="0">
                        <a:solidFill>
                          <a:sysClr val="windowText" lastClr="000000"/>
                        </a:solidFill>
                        <a:effectLst/>
                        <a:latin typeface="+mn-lt"/>
                        <a:ea typeface="+mn-ea"/>
                        <a:cs typeface="+mn-cs"/>
                      </a:endParaRPr>
                    </a:p>
                  </a:txBody>
                  <a:tcPr marL="45720" marR="4572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dirty="0">
                          <a:solidFill>
                            <a:sysClr val="windowText" lastClr="000000"/>
                          </a:solidFill>
                        </a:rPr>
                        <a:t>46.8 vs 42.0</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dirty="0">
                          <a:solidFill>
                            <a:sysClr val="windowText" lastClr="000000"/>
                          </a:solidFill>
                        </a:rPr>
                        <a:t>83 vs 60</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dirty="0">
                          <a:solidFill>
                            <a:sysClr val="windowText" lastClr="000000"/>
                          </a:solidFill>
                        </a:rPr>
                        <a:t>87.9 vs 70.1</a:t>
                      </a:r>
                      <a:br>
                        <a:rPr lang="en-US" sz="1600" dirty="0">
                          <a:solidFill>
                            <a:sysClr val="windowText" lastClr="000000"/>
                          </a:solidFill>
                        </a:rPr>
                      </a:br>
                      <a:r>
                        <a:rPr lang="en-US" sz="1600" dirty="0">
                          <a:solidFill>
                            <a:sysClr val="windowText" lastClr="000000"/>
                          </a:solidFill>
                        </a:rPr>
                        <a:t>(</a:t>
                      </a:r>
                      <a:r>
                        <a:rPr lang="en-US" sz="1600" i="1" dirty="0">
                          <a:solidFill>
                            <a:sysClr val="windowText" lastClr="000000"/>
                          </a:solidFill>
                        </a:rPr>
                        <a:t>P </a:t>
                      </a:r>
                      <a:r>
                        <a:rPr lang="en-US" sz="1600" dirty="0">
                          <a:solidFill>
                            <a:sysClr val="windowText" lastClr="000000"/>
                          </a:solidFill>
                        </a:rPr>
                        <a:t>&lt;.001)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dirty="0">
                          <a:solidFill>
                            <a:sysClr val="windowText" lastClr="000000"/>
                          </a:solidFill>
                        </a:rPr>
                        <a:t>74 vs 72</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dirty="0">
                          <a:solidFill>
                            <a:sysClr val="windowText" lastClr="000000"/>
                          </a:solidFill>
                        </a:rPr>
                        <a:t>44 vs 34</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39421826"/>
                  </a:ext>
                </a:extLst>
              </a:tr>
              <a:tr h="4185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ysClr val="windowText" lastClr="000000"/>
                          </a:solidFill>
                        </a:rPr>
                        <a:t>MRD-negative rate (10</a:t>
                      </a:r>
                      <a:r>
                        <a:rPr lang="en-US" sz="1600" baseline="30000" dirty="0">
                          <a:solidFill>
                            <a:sysClr val="windowText" lastClr="000000"/>
                          </a:solidFill>
                        </a:rPr>
                        <a:t>-5</a:t>
                      </a:r>
                      <a:r>
                        <a:rPr lang="en-US" sz="1600" dirty="0">
                          <a:solidFill>
                            <a:sysClr val="windowText" lastClr="000000"/>
                          </a:solidFill>
                        </a:rPr>
                        <a:t>), %</a:t>
                      </a:r>
                    </a:p>
                  </a:txBody>
                  <a:tcPr marL="45720" marR="4572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solidFill>
                            <a:sysClr val="windowText" lastClr="000000"/>
                          </a:solidFill>
                        </a:rPr>
                        <a:t>54 vs 40</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solidFill>
                            <a:sysClr val="windowText" lastClr="000000"/>
                          </a:solidFill>
                        </a:rPr>
                        <a:t>64 vs 30</a:t>
                      </a:r>
                    </a:p>
                    <a:p>
                      <a:pPr algn="ctr"/>
                      <a:r>
                        <a:rPr lang="en-US" sz="1600" dirty="0">
                          <a:solidFill>
                            <a:sysClr val="windowText" lastClr="000000"/>
                          </a:solidFill>
                        </a:rPr>
                        <a:t>(</a:t>
                      </a:r>
                      <a:r>
                        <a:rPr lang="en-US" sz="1600" i="1" dirty="0">
                          <a:solidFill>
                            <a:sysClr val="windowText" lastClr="000000"/>
                          </a:solidFill>
                        </a:rPr>
                        <a:t>P </a:t>
                      </a:r>
                      <a:r>
                        <a:rPr lang="en-US" sz="1600" dirty="0">
                          <a:solidFill>
                            <a:sysClr val="windowText" lastClr="000000"/>
                          </a:solidFill>
                        </a:rPr>
                        <a:t>&lt;.001)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solidFill>
                            <a:sysClr val="windowText" lastClr="000000"/>
                          </a:solidFill>
                        </a:rPr>
                        <a:t>75.2 vs 47.5</a:t>
                      </a:r>
                      <a:br>
                        <a:rPr lang="en-US" sz="1600" dirty="0">
                          <a:solidFill>
                            <a:sysClr val="windowText" lastClr="000000"/>
                          </a:solidFill>
                        </a:rPr>
                      </a:br>
                      <a:r>
                        <a:rPr lang="en-US" sz="1600" i="1" dirty="0">
                          <a:solidFill>
                            <a:sysClr val="windowText" lastClr="000000"/>
                          </a:solidFill>
                        </a:rPr>
                        <a:t>(P </a:t>
                      </a:r>
                      <a:r>
                        <a:rPr lang="en-US" sz="1600" dirty="0">
                          <a:solidFill>
                            <a:sysClr val="windowText" lastClr="000000"/>
                          </a:solidFill>
                        </a:rPr>
                        <a:t>&lt;.001)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solidFill>
                            <a:sysClr val="windowText" lastClr="000000"/>
                          </a:solidFill>
                        </a:rPr>
                        <a:t>77 vs 67</a:t>
                      </a:r>
                    </a:p>
                    <a:p>
                      <a:pPr algn="ctr"/>
                      <a:r>
                        <a:rPr lang="en-US" sz="1600" dirty="0">
                          <a:solidFill>
                            <a:sysClr val="windowText" lastClr="000000"/>
                          </a:solidFill>
                        </a:rPr>
                        <a:t>(</a:t>
                      </a:r>
                      <a:r>
                        <a:rPr lang="en-US" sz="1600" i="1" dirty="0">
                          <a:solidFill>
                            <a:sysClr val="windowText" lastClr="000000"/>
                          </a:solidFill>
                        </a:rPr>
                        <a:t>P </a:t>
                      </a:r>
                      <a:r>
                        <a:rPr lang="en-US" sz="1600" dirty="0">
                          <a:solidFill>
                            <a:sysClr val="windowText" lastClr="000000"/>
                          </a:solidFill>
                        </a:rPr>
                        <a:t>= .049)</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solidFill>
                            <a:sysClr val="windowText" lastClr="000000"/>
                          </a:solidFill>
                        </a:rPr>
                        <a:t>66 vs 48 </a:t>
                      </a:r>
                      <a:br>
                        <a:rPr lang="en-US" sz="1600" dirty="0">
                          <a:solidFill>
                            <a:sysClr val="windowText" lastClr="000000"/>
                          </a:solidFill>
                        </a:rPr>
                      </a:br>
                      <a:r>
                        <a:rPr lang="en-US" sz="1600" dirty="0">
                          <a:solidFill>
                            <a:sysClr val="windowText" lastClr="000000"/>
                          </a:solidFill>
                        </a:rPr>
                        <a:t>(</a:t>
                      </a:r>
                      <a:r>
                        <a:rPr lang="en-US" sz="1600" i="1" dirty="0">
                          <a:solidFill>
                            <a:sysClr val="windowText" lastClr="000000"/>
                          </a:solidFill>
                        </a:rPr>
                        <a:t>P </a:t>
                      </a:r>
                      <a:r>
                        <a:rPr lang="en-US" sz="1600" dirty="0">
                          <a:solidFill>
                            <a:sysClr val="windowText" lastClr="000000"/>
                          </a:solidFill>
                        </a:rPr>
                        <a:t>&lt;.001)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974076632"/>
                  </a:ext>
                </a:extLst>
              </a:tr>
              <a:tr h="603822">
                <a:tc>
                  <a:txBody>
                    <a:bodyPr/>
                    <a:lstStyle/>
                    <a:p>
                      <a:r>
                        <a:rPr lang="en-US" sz="1600" dirty="0">
                          <a:solidFill>
                            <a:sysClr val="windowText" lastClr="000000"/>
                          </a:solidFill>
                        </a:rPr>
                        <a:t>PFS</a:t>
                      </a:r>
                    </a:p>
                  </a:txBody>
                  <a:tcPr marL="45720" marR="45720" anchor="ctr">
                    <a:lnL w="12700" cmpd="sng">
                      <a:noFill/>
                    </a:lnL>
                    <a:lnR w="12700" cap="flat" cmpd="sng" algn="ctr">
                      <a:noFill/>
                      <a:prstDash val="solid"/>
                      <a:round/>
                      <a:headEnd type="none" w="med" len="med"/>
                      <a:tailEnd type="none" w="med" len="med"/>
                    </a:lnR>
                    <a:lnT w="12700" cmpd="sng">
                      <a:noFill/>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dirty="0">
                          <a:solidFill>
                            <a:sysClr val="windowText" lastClr="000000"/>
                          </a:solidFill>
                        </a:rPr>
                        <a:t>Median: </a:t>
                      </a:r>
                      <a:br>
                        <a:rPr lang="en-US" sz="1600" dirty="0">
                          <a:solidFill>
                            <a:sysClr val="windowText" lastClr="000000"/>
                          </a:solidFill>
                        </a:rPr>
                      </a:br>
                      <a:r>
                        <a:rPr lang="en-US" sz="1600" dirty="0">
                          <a:solidFill>
                            <a:sysClr val="windowText" lastClr="000000"/>
                          </a:solidFill>
                        </a:rPr>
                        <a:t>67.5 vs 46.2 mo </a:t>
                      </a:r>
                      <a:br>
                        <a:rPr lang="en-US" sz="1600" dirty="0">
                          <a:solidFill>
                            <a:sysClr val="windowText" lastClr="000000"/>
                          </a:solidFill>
                        </a:rPr>
                      </a:br>
                      <a:r>
                        <a:rPr lang="en-US" sz="1600" dirty="0">
                          <a:solidFill>
                            <a:sysClr val="windowText" lastClr="000000"/>
                          </a:solidFill>
                        </a:rPr>
                        <a:t>(</a:t>
                      </a:r>
                      <a:r>
                        <a:rPr lang="en-US" sz="1600" i="1" dirty="0">
                          <a:solidFill>
                            <a:sysClr val="windowText" lastClr="000000"/>
                          </a:solidFill>
                        </a:rPr>
                        <a:t>P </a:t>
                      </a:r>
                      <a:r>
                        <a:rPr lang="en-US" sz="1600" dirty="0">
                          <a:solidFill>
                            <a:sysClr val="windowText" lastClr="000000"/>
                          </a:solidFill>
                        </a:rPr>
                        <a:t>&lt;.001)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dirty="0">
                          <a:solidFill>
                            <a:sysClr val="windowText" lastClr="000000"/>
                          </a:solidFill>
                        </a:rPr>
                        <a:t>4-yr rate:</a:t>
                      </a:r>
                    </a:p>
                    <a:p>
                      <a:pPr algn="ctr"/>
                      <a:r>
                        <a:rPr lang="en-US" sz="1600" dirty="0">
                          <a:solidFill>
                            <a:sysClr val="windowText" lastClr="000000"/>
                          </a:solidFill>
                        </a:rPr>
                        <a:t>87.2% vs 70.0%</a:t>
                      </a:r>
                    </a:p>
                    <a:p>
                      <a:pPr algn="ctr"/>
                      <a:r>
                        <a:rPr lang="en-US" sz="1600" dirty="0">
                          <a:solidFill>
                            <a:sysClr val="windowText" lastClr="000000"/>
                          </a:solidFill>
                        </a:rPr>
                        <a:t>(</a:t>
                      </a:r>
                      <a:r>
                        <a:rPr lang="en-US" sz="1600" i="1" dirty="0">
                          <a:solidFill>
                            <a:sysClr val="windowText" lastClr="000000"/>
                          </a:solidFill>
                        </a:rPr>
                        <a:t>P </a:t>
                      </a:r>
                      <a:r>
                        <a:rPr lang="en-US" sz="1600" dirty="0">
                          <a:solidFill>
                            <a:sysClr val="windowText" lastClr="000000"/>
                          </a:solidFill>
                        </a:rPr>
                        <a:t>= .032)</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dirty="0">
                          <a:solidFill>
                            <a:sysClr val="windowText" lastClr="000000"/>
                          </a:solidFill>
                        </a:rPr>
                        <a:t>48-mo rate:</a:t>
                      </a:r>
                    </a:p>
                    <a:p>
                      <a:pPr algn="ctr"/>
                      <a:r>
                        <a:rPr lang="en-US" sz="1600" dirty="0">
                          <a:solidFill>
                            <a:sysClr val="windowText" lastClr="000000"/>
                          </a:solidFill>
                        </a:rPr>
                        <a:t>84.3% vs 67.7%</a:t>
                      </a:r>
                    </a:p>
                    <a:p>
                      <a:pPr algn="ctr"/>
                      <a:r>
                        <a:rPr lang="en-US" sz="1600" dirty="0">
                          <a:solidFill>
                            <a:sysClr val="windowText" lastClr="000000"/>
                          </a:solidFill>
                        </a:rPr>
                        <a:t>(</a:t>
                      </a:r>
                      <a:r>
                        <a:rPr lang="en-US" sz="1600" i="1" dirty="0">
                          <a:solidFill>
                            <a:sysClr val="windowText" lastClr="000000"/>
                          </a:solidFill>
                        </a:rPr>
                        <a:t>P </a:t>
                      </a:r>
                      <a:r>
                        <a:rPr lang="en-US" sz="1600" dirty="0">
                          <a:solidFill>
                            <a:sysClr val="windowText" lastClr="000000"/>
                          </a:solidFill>
                        </a:rPr>
                        <a:t>&lt;.001)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dirty="0">
                          <a:solidFill>
                            <a:sysClr val="windowText" lastClr="000000"/>
                          </a:solidFill>
                        </a:rPr>
                        <a:t>4-yr rate: </a:t>
                      </a:r>
                      <a:br>
                        <a:rPr lang="en-US" sz="1600" dirty="0">
                          <a:solidFill>
                            <a:sysClr val="windowText" lastClr="000000"/>
                          </a:solidFill>
                        </a:rPr>
                      </a:br>
                      <a:r>
                        <a:rPr lang="en-US" sz="1600" dirty="0">
                          <a:solidFill>
                            <a:sysClr val="windowText" lastClr="000000"/>
                          </a:solidFill>
                        </a:rPr>
                        <a:t>80% vs 80%</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dirty="0">
                          <a:solidFill>
                            <a:sysClr val="windowText" lastClr="000000"/>
                          </a:solidFill>
                        </a:rPr>
                        <a:t>4-yr rate: </a:t>
                      </a:r>
                    </a:p>
                    <a:p>
                      <a:pPr algn="ctr"/>
                      <a:r>
                        <a:rPr lang="en-US" sz="1600" dirty="0">
                          <a:solidFill>
                            <a:sysClr val="windowText" lastClr="000000"/>
                          </a:solidFill>
                        </a:rPr>
                        <a:t>76% vs 69%</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96484356"/>
                  </a:ext>
                </a:extLst>
              </a:tr>
            </a:tbl>
          </a:graphicData>
        </a:graphic>
      </p:graphicFrame>
      <p:sp>
        <p:nvSpPr>
          <p:cNvPr id="6" name="Rectangle 5">
            <a:extLst>
              <a:ext uri="{FF2B5EF4-FFF2-40B4-BE49-F238E27FC236}">
                <a16:creationId xmlns:a16="http://schemas.microsoft.com/office/drawing/2014/main" id="{355CE24C-7E9E-4EEC-BDFE-0BE66747EDAC}"/>
              </a:ext>
            </a:extLst>
          </p:cNvPr>
          <p:cNvSpPr/>
          <p:nvPr/>
        </p:nvSpPr>
        <p:spPr bwMode="auto">
          <a:xfrm>
            <a:off x="5948725" y="1339090"/>
            <a:ext cx="1798528" cy="4583945"/>
          </a:xfrm>
          <a:prstGeom prst="rect">
            <a:avLst/>
          </a:prstGeom>
          <a:noFill/>
          <a:ln w="28575">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 name="Rectangle 6">
            <a:extLst>
              <a:ext uri="{FF2B5EF4-FFF2-40B4-BE49-F238E27FC236}">
                <a16:creationId xmlns:a16="http://schemas.microsoft.com/office/drawing/2014/main" id="{B891AA0A-AA99-4106-AC3F-EE0D05CE4063}"/>
              </a:ext>
            </a:extLst>
          </p:cNvPr>
          <p:cNvSpPr/>
          <p:nvPr/>
        </p:nvSpPr>
        <p:spPr bwMode="auto">
          <a:xfrm>
            <a:off x="7821323" y="1339090"/>
            <a:ext cx="1798528" cy="4583945"/>
          </a:xfrm>
          <a:prstGeom prst="rect">
            <a:avLst/>
          </a:prstGeom>
          <a:noFill/>
          <a:ln w="28575">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2588163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CC1B6-5E0A-DF3D-B887-B020AED2F10C}"/>
            </a:ext>
          </a:extLst>
        </p:cNvPr>
        <p:cNvGrpSpPr/>
        <p:nvPr/>
      </p:nvGrpSpPr>
      <p:grpSpPr>
        <a:xfrm>
          <a:off x="0" y="0"/>
          <a:ext cx="0" cy="0"/>
          <a:chOff x="0" y="0"/>
          <a:chExt cx="0" cy="0"/>
        </a:xfrm>
      </p:grpSpPr>
      <p:sp>
        <p:nvSpPr>
          <p:cNvPr id="6" name="Text Box 5">
            <a:extLst>
              <a:ext uri="{FF2B5EF4-FFF2-40B4-BE49-F238E27FC236}">
                <a16:creationId xmlns:a16="http://schemas.microsoft.com/office/drawing/2014/main" id="{C2D05749-4C02-72AB-DCB2-EE0DAA30A6A4}"/>
              </a:ext>
            </a:extLst>
          </p:cNvPr>
          <p:cNvSpPr txBox="1">
            <a:spLocks noChangeArrowheads="1"/>
          </p:cNvSpPr>
          <p:nvPr/>
        </p:nvSpPr>
        <p:spPr bwMode="auto">
          <a:xfrm>
            <a:off x="2715926" y="857251"/>
            <a:ext cx="6758567"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1219170" rtl="0" eaLnBrk="1" fontAlgn="base" latinLnBrk="0" hangingPunct="1">
              <a:lnSpc>
                <a:spcPct val="100000"/>
              </a:lnSpc>
              <a:spcBef>
                <a:spcPct val="0"/>
              </a:spcBef>
              <a:spcAft>
                <a:spcPct val="0"/>
              </a:spcAft>
              <a:buClr>
                <a:srgbClr val="000000"/>
              </a:buClr>
              <a:buSzTx/>
              <a:buFont typeface="Arial" panose="020B0604020202020204" pitchFamily="34" charset="0"/>
              <a:buNone/>
              <a:tabLst/>
              <a:defRPr/>
            </a:pPr>
            <a:endParaRPr kumimoji="0" lang="en-US" altLang="es-ES" sz="2700" b="1" i="0" u="none" strike="noStrike" kern="0" cap="none" spc="0" normalizeH="0" baseline="0" noProof="0" dirty="0">
              <a:ln>
                <a:noFill/>
              </a:ln>
              <a:solidFill>
                <a:srgbClr val="000000"/>
              </a:solidFill>
              <a:effectLst/>
              <a:uLnTx/>
              <a:uFillTx/>
              <a:latin typeface="Montserrat" panose="02000505000000020004" pitchFamily="2" charset="0"/>
              <a:ea typeface="ＭＳ Ｐゴシック" charset="-128"/>
              <a:cs typeface="Arial" panose="020B0604020202020204" pitchFamily="34" charset="0"/>
              <a:sym typeface="Arial"/>
            </a:endParaRPr>
          </a:p>
          <a:p>
            <a:pPr marL="0" marR="0" lvl="0" indent="0" algn="ctr" defTabSz="685783"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en-US" altLang="es-ES" sz="2700" b="1" i="0" u="none" strike="noStrike" kern="1200" cap="none" spc="0" normalizeH="0" baseline="0" noProof="0" dirty="0">
              <a:ln>
                <a:noFill/>
              </a:ln>
              <a:solidFill>
                <a:srgbClr val="000000"/>
              </a:solidFill>
              <a:effectLst/>
              <a:uLnTx/>
              <a:uFillTx/>
              <a:latin typeface="Montserrat" panose="02000505000000020004" pitchFamily="2" charset="0"/>
              <a:ea typeface="ＭＳ Ｐゴシック" charset="-128"/>
              <a:cs typeface="Arial" panose="020B0604020202020204" pitchFamily="34" charset="0"/>
              <a:sym typeface="Arial"/>
            </a:endParaRPr>
          </a:p>
        </p:txBody>
      </p:sp>
      <p:sp>
        <p:nvSpPr>
          <p:cNvPr id="2" name="Title 1">
            <a:extLst>
              <a:ext uri="{FF2B5EF4-FFF2-40B4-BE49-F238E27FC236}">
                <a16:creationId xmlns:a16="http://schemas.microsoft.com/office/drawing/2014/main" id="{491BBDDE-4BD4-1E73-D2C6-AB3C651FA461}"/>
              </a:ext>
            </a:extLst>
          </p:cNvPr>
          <p:cNvSpPr>
            <a:spLocks noGrp="1"/>
          </p:cNvSpPr>
          <p:nvPr>
            <p:ph type="title"/>
          </p:nvPr>
        </p:nvSpPr>
        <p:spPr/>
        <p:txBody>
          <a:bodyPr/>
          <a:lstStyle/>
          <a:p>
            <a:r>
              <a:rPr lang="en-US" altLang="es-ES" dirty="0"/>
              <a:t>MRD Is Prognostic for Both PFS and OS</a:t>
            </a:r>
            <a:endParaRPr lang="en-GB" dirty="0"/>
          </a:p>
        </p:txBody>
      </p:sp>
      <p:sp>
        <p:nvSpPr>
          <p:cNvPr id="5" name="Content Placeholder 4">
            <a:extLst>
              <a:ext uri="{FF2B5EF4-FFF2-40B4-BE49-F238E27FC236}">
                <a16:creationId xmlns:a16="http://schemas.microsoft.com/office/drawing/2014/main" id="{6380ADD9-34EA-0641-CB5C-B4A2DD13BE93}"/>
              </a:ext>
            </a:extLst>
          </p:cNvPr>
          <p:cNvSpPr>
            <a:spLocks noGrp="1"/>
          </p:cNvSpPr>
          <p:nvPr>
            <p:ph sz="quarter" idx="10"/>
          </p:nvPr>
        </p:nvSpPr>
        <p:spPr/>
        <p:txBody>
          <a:bodyPr/>
          <a:lstStyle/>
          <a:p>
            <a:pPr algn="ctr"/>
            <a:r>
              <a:rPr lang="en-US" dirty="0"/>
              <a:t>Lahuerta. JCO. 2017;35:2900. </a:t>
            </a:r>
          </a:p>
        </p:txBody>
      </p:sp>
      <p:sp>
        <p:nvSpPr>
          <p:cNvPr id="10" name="Rectangle 9">
            <a:extLst>
              <a:ext uri="{FF2B5EF4-FFF2-40B4-BE49-F238E27FC236}">
                <a16:creationId xmlns:a16="http://schemas.microsoft.com/office/drawing/2014/main" id="{85C7DAC3-A366-A10C-719F-3D95F0660D42}"/>
              </a:ext>
            </a:extLst>
          </p:cNvPr>
          <p:cNvSpPr/>
          <p:nvPr/>
        </p:nvSpPr>
        <p:spPr>
          <a:xfrm>
            <a:off x="1524000" y="1339851"/>
            <a:ext cx="9144000" cy="46609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051" b="0" i="0" u="none" strike="noStrike" kern="0" cap="none" spc="0" normalizeH="0" baseline="0" noProof="0" dirty="0">
              <a:ln>
                <a:noFill/>
              </a:ln>
              <a:solidFill>
                <a:srgbClr val="FFFFFF"/>
              </a:solidFill>
              <a:effectLst/>
              <a:uLnTx/>
              <a:uFillTx/>
              <a:latin typeface="Arial"/>
              <a:ea typeface="+mn-ea"/>
              <a:cs typeface="+mn-cs"/>
              <a:sym typeface="Arial"/>
            </a:endParaRPr>
          </a:p>
        </p:txBody>
      </p:sp>
      <p:pic>
        <p:nvPicPr>
          <p:cNvPr id="11" name="Picture 10">
            <a:extLst>
              <a:ext uri="{FF2B5EF4-FFF2-40B4-BE49-F238E27FC236}">
                <a16:creationId xmlns:a16="http://schemas.microsoft.com/office/drawing/2014/main" id="{6A79F9C9-F0BD-5092-8BEF-FDB176A6CC3B}"/>
              </a:ext>
            </a:extLst>
          </p:cNvPr>
          <p:cNvPicPr>
            <a:picLocks noChangeAspect="1"/>
          </p:cNvPicPr>
          <p:nvPr/>
        </p:nvPicPr>
        <p:blipFill rotWithShape="1">
          <a:blip r:embed="rId3"/>
          <a:srcRect r="2321" b="6156"/>
          <a:stretch/>
        </p:blipFill>
        <p:spPr>
          <a:xfrm>
            <a:off x="1306202" y="1478199"/>
            <a:ext cx="9392305" cy="4533720"/>
          </a:xfrm>
          <a:prstGeom prst="rect">
            <a:avLst/>
          </a:prstGeom>
        </p:spPr>
      </p:pic>
    </p:spTree>
    <p:extLst>
      <p:ext uri="{BB962C8B-B14F-4D97-AF65-F5344CB8AC3E}">
        <p14:creationId xmlns:p14="http://schemas.microsoft.com/office/powerpoint/2010/main" val="26462963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Content Placeholder 29">
            <a:extLst>
              <a:ext uri="{FF2B5EF4-FFF2-40B4-BE49-F238E27FC236}">
                <a16:creationId xmlns:a16="http://schemas.microsoft.com/office/drawing/2014/main" id="{F8808FC1-5CC7-F7F4-D890-AD87946DB2C5}"/>
              </a:ext>
            </a:extLst>
          </p:cNvPr>
          <p:cNvSpPr>
            <a:spLocks noGrp="1"/>
          </p:cNvSpPr>
          <p:nvPr>
            <p:ph idx="1"/>
          </p:nvPr>
        </p:nvSpPr>
        <p:spPr>
          <a:xfrm>
            <a:off x="231078" y="1289303"/>
            <a:ext cx="11740260" cy="4754880"/>
          </a:xfrm>
        </p:spPr>
        <p:txBody>
          <a:bodyPr/>
          <a:lstStyle/>
          <a:p>
            <a:r>
              <a:rPr lang="en-US" altLang="en-US" sz="2200" dirty="0">
                <a:solidFill>
                  <a:srgbClr val="000000"/>
                </a:solidFill>
              </a:rPr>
              <a:t>Multicenter, open-label, randomized phase III trial; median f/u: 47.5 mo</a:t>
            </a:r>
          </a:p>
          <a:p>
            <a:pPr marL="342900" indent="-342900">
              <a:buFont typeface="Arial" panose="020B0604020202020204" pitchFamily="34" charset="0"/>
              <a:buChar char="•"/>
            </a:pPr>
            <a:endParaRPr lang="en-US" altLang="en-US" sz="2200" dirty="0">
              <a:solidFill>
                <a:srgbClr val="000000"/>
              </a:solidFill>
            </a:endParaRPr>
          </a:p>
          <a:p>
            <a:pPr marL="342900" indent="-342900">
              <a:buFont typeface="Arial" panose="020B0604020202020204" pitchFamily="34" charset="0"/>
              <a:buChar char="•"/>
            </a:pPr>
            <a:endParaRPr lang="en-US" altLang="en-US" sz="2200" dirty="0">
              <a:solidFill>
                <a:srgbClr val="000000"/>
              </a:solidFill>
            </a:endParaRPr>
          </a:p>
          <a:p>
            <a:pPr marL="342900" indent="-342900">
              <a:buFont typeface="Arial" panose="020B0604020202020204" pitchFamily="34" charset="0"/>
              <a:buChar char="•"/>
            </a:pPr>
            <a:endParaRPr lang="en-US" altLang="en-US" sz="2200" dirty="0">
              <a:solidFill>
                <a:srgbClr val="000000"/>
              </a:solidFill>
            </a:endParaRPr>
          </a:p>
          <a:p>
            <a:pPr marL="342900" indent="-342900">
              <a:buFont typeface="Arial" panose="020B0604020202020204" pitchFamily="34" charset="0"/>
              <a:buChar char="•"/>
            </a:pPr>
            <a:endParaRPr lang="en-US" altLang="en-US" sz="2200" dirty="0">
              <a:solidFill>
                <a:srgbClr val="000000"/>
              </a:solidFill>
            </a:endParaRPr>
          </a:p>
          <a:p>
            <a:pPr marL="342900" indent="-342900">
              <a:buFont typeface="Arial" panose="020B0604020202020204" pitchFamily="34" charset="0"/>
              <a:buChar char="•"/>
            </a:pPr>
            <a:endParaRPr lang="en-US" altLang="en-US" sz="2200" dirty="0">
              <a:solidFill>
                <a:srgbClr val="000000"/>
              </a:solidFill>
            </a:endParaRPr>
          </a:p>
          <a:p>
            <a:endParaRPr lang="en-US" altLang="en-US" sz="2200" dirty="0">
              <a:solidFill>
                <a:srgbClr val="000000"/>
              </a:solidFill>
            </a:endParaRPr>
          </a:p>
          <a:p>
            <a:endParaRPr lang="en-US" altLang="en-US" sz="2200" dirty="0">
              <a:solidFill>
                <a:srgbClr val="000000"/>
              </a:solidFill>
            </a:endParaRPr>
          </a:p>
          <a:p>
            <a:pPr lvl="0" fontAlgn="base">
              <a:lnSpc>
                <a:spcPct val="90000"/>
              </a:lnSpc>
              <a:spcBef>
                <a:spcPts val="1000"/>
              </a:spcBef>
              <a:buClr>
                <a:srgbClr val="000000"/>
              </a:buClr>
              <a:defRPr/>
            </a:pPr>
            <a:r>
              <a:rPr lang="en-US" altLang="en-US" sz="2200" b="1" kern="0" dirty="0">
                <a:solidFill>
                  <a:srgbClr val="000000"/>
                </a:solidFill>
              </a:rPr>
              <a:t>Primary endpoint: </a:t>
            </a:r>
            <a:r>
              <a:rPr lang="en-US" altLang="en-US" sz="2200" kern="0" dirty="0">
                <a:solidFill>
                  <a:srgbClr val="000000"/>
                </a:solidFill>
              </a:rPr>
              <a:t>PFS</a:t>
            </a:r>
          </a:p>
          <a:p>
            <a:pPr lvl="0" fontAlgn="base">
              <a:lnSpc>
                <a:spcPct val="90000"/>
              </a:lnSpc>
              <a:spcBef>
                <a:spcPts val="600"/>
              </a:spcBef>
              <a:buClr>
                <a:srgbClr val="000000"/>
              </a:buClr>
              <a:defRPr/>
            </a:pPr>
            <a:r>
              <a:rPr lang="en-US" altLang="en-US" sz="2200" b="1" kern="0" dirty="0">
                <a:solidFill>
                  <a:srgbClr val="000000"/>
                </a:solidFill>
              </a:rPr>
              <a:t>Key secondary endpoints: </a:t>
            </a:r>
            <a:r>
              <a:rPr lang="en-US" altLang="en-US" sz="2200" kern="0" dirty="0">
                <a:solidFill>
                  <a:srgbClr val="000000"/>
                </a:solidFill>
              </a:rPr>
              <a:t>≥ CR rate, MRD negativity rate, OS</a:t>
            </a:r>
          </a:p>
          <a:p>
            <a:pPr marL="342900" indent="-342900">
              <a:buFont typeface="Arial" panose="020B0604020202020204" pitchFamily="34" charset="0"/>
              <a:buChar char="•"/>
            </a:pPr>
            <a:endParaRPr lang="en-US" altLang="en-US" sz="2200" dirty="0">
              <a:solidFill>
                <a:srgbClr val="000000"/>
              </a:solidFill>
            </a:endParaRP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PERSEUS: VRd ± Daratumumab in Transplant-Eligible NDMM</a:t>
            </a:r>
          </a:p>
        </p:txBody>
      </p:sp>
      <p:sp>
        <p:nvSpPr>
          <p:cNvPr id="2" name="Content Placeholder 1">
            <a:extLst>
              <a:ext uri="{FF2B5EF4-FFF2-40B4-BE49-F238E27FC236}">
                <a16:creationId xmlns:a16="http://schemas.microsoft.com/office/drawing/2014/main" id="{59D99B94-B3A7-4D6A-2415-C8993BE478C8}"/>
              </a:ext>
            </a:extLst>
          </p:cNvPr>
          <p:cNvSpPr>
            <a:spLocks noGrp="1"/>
          </p:cNvSpPr>
          <p:nvPr>
            <p:ph sz="quarter" idx="10"/>
          </p:nvPr>
        </p:nvSpPr>
        <p:spPr/>
        <p:txBody>
          <a:bodyPr/>
          <a:lstStyle/>
          <a:p>
            <a:pPr algn="ctr"/>
            <a:r>
              <a:rPr lang="en-US" dirty="0"/>
              <a:t>Sonneveld. ASH 2023. Abstr LBA-1. Sonneveld. NEJM. 2024;390:301.</a:t>
            </a:r>
          </a:p>
        </p:txBody>
      </p:sp>
      <p:sp>
        <p:nvSpPr>
          <p:cNvPr id="5" name="TextBox 4">
            <a:extLst>
              <a:ext uri="{FF2B5EF4-FFF2-40B4-BE49-F238E27FC236}">
                <a16:creationId xmlns:a16="http://schemas.microsoft.com/office/drawing/2014/main" id="{6870001B-CC0D-4B09-F423-CA9CEA4D810C}"/>
              </a:ext>
            </a:extLst>
          </p:cNvPr>
          <p:cNvSpPr txBox="1"/>
          <p:nvPr/>
        </p:nvSpPr>
        <p:spPr>
          <a:xfrm>
            <a:off x="2639849" y="2304420"/>
            <a:ext cx="2376966" cy="1323439"/>
          </a:xfrm>
          <a:prstGeom prst="rect">
            <a:avLst/>
          </a:prstGeom>
          <a:solidFill>
            <a:schemeClr val="accent1"/>
          </a:solidFill>
          <a:ln>
            <a:noFill/>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D-VRd</a:t>
            </a:r>
            <a:endParaRPr kumimoji="0" lang="en-US" sz="1800" b="0" i="0" u="none" strike="noStrike" kern="0" cap="none" spc="0" normalizeH="0" baseline="0" noProof="0" dirty="0">
              <a:ln>
                <a:noFill/>
              </a:ln>
              <a:solidFill>
                <a:srgbClr val="F9F3D9"/>
              </a:solidFill>
              <a:effectLst/>
              <a:uLnTx/>
              <a:uFillTx/>
              <a:latin typeface="Poppins"/>
              <a:ea typeface="+mn-ea"/>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D</a:t>
            </a:r>
            <a:r>
              <a:rPr kumimoji="0" lang="en-US" sz="1200" b="0"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 1800 mg SC QW/Q2W*</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V</a:t>
            </a:r>
            <a:r>
              <a:rPr kumimoji="0" lang="en-US" sz="1200" b="0"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 1.3 mg/m</a:t>
            </a:r>
            <a:r>
              <a:rPr kumimoji="0" lang="en-US" sz="1200" b="0" i="0" u="none" strike="noStrike" kern="0" cap="none" spc="0" normalizeH="0" baseline="30000" noProof="0" dirty="0">
                <a:ln>
                  <a:noFill/>
                </a:ln>
                <a:solidFill>
                  <a:srgbClr val="F9F3D9"/>
                </a:solidFill>
                <a:effectLst/>
                <a:uLnTx/>
                <a:uFillTx/>
                <a:latin typeface="Poppins"/>
                <a:ea typeface="+mn-ea"/>
                <a:cs typeface="Arial" panose="020B0604020202020204" pitchFamily="34" charset="0"/>
              </a:rPr>
              <a:t>2</a:t>
            </a:r>
            <a:r>
              <a:rPr kumimoji="0" lang="en-US" sz="1200" b="0"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 SC D1, 4, 8, 11</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R</a:t>
            </a:r>
            <a:r>
              <a:rPr kumimoji="0" lang="en-US" sz="1200" b="0"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 25 mg PO D1-21</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d</a:t>
            </a:r>
            <a:r>
              <a:rPr kumimoji="0" lang="en-US" sz="1200" b="0"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 40 mg PO/IV D1-4, 9-12</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(n = 355)</a:t>
            </a:r>
          </a:p>
        </p:txBody>
      </p:sp>
      <p:sp>
        <p:nvSpPr>
          <p:cNvPr id="6" name="TextBox 23">
            <a:extLst>
              <a:ext uri="{FF2B5EF4-FFF2-40B4-BE49-F238E27FC236}">
                <a16:creationId xmlns:a16="http://schemas.microsoft.com/office/drawing/2014/main" id="{F7A61745-DEF9-8EBD-0DB1-B74ED9B2CBC7}"/>
              </a:ext>
            </a:extLst>
          </p:cNvPr>
          <p:cNvSpPr txBox="1">
            <a:spLocks noChangeArrowheads="1"/>
          </p:cNvSpPr>
          <p:nvPr/>
        </p:nvSpPr>
        <p:spPr bwMode="auto">
          <a:xfrm>
            <a:off x="112137" y="2977084"/>
            <a:ext cx="2117538" cy="1202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Poppins"/>
                <a:ea typeface="ＭＳ Ｐゴシック" panose="020B0600070205080204" pitchFamily="34" charset="-128"/>
                <a:cs typeface="Arial" panose="020B0604020202020204" pitchFamily="34" charset="0"/>
              </a:rPr>
              <a:t>Transplant-eligible adults aged 18-70 yr with NDMM; </a:t>
            </a:r>
          </a:p>
          <a:p>
            <a:pPr marL="0" marR="0" lvl="0" indent="0" algn="ctr" defTabSz="914400"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Poppins"/>
                <a:ea typeface="ＭＳ Ｐゴシック" panose="020B0600070205080204" pitchFamily="34" charset="-128"/>
                <a:cs typeface="Arial" panose="020B0604020202020204" pitchFamily="34" charset="0"/>
              </a:rPr>
              <a:t>ECOG PS ≤2* </a:t>
            </a:r>
            <a:br>
              <a:rPr kumimoji="0" lang="en-US" altLang="en-US" sz="1600" b="0" i="0" u="none" strike="noStrike" kern="1200" cap="none" spc="0" normalizeH="0" baseline="0" noProof="0" dirty="0">
                <a:ln>
                  <a:noFill/>
                </a:ln>
                <a:solidFill>
                  <a:srgbClr val="000000"/>
                </a:solidFill>
                <a:effectLst/>
                <a:uLnTx/>
                <a:uFillTx/>
                <a:latin typeface="Poppins"/>
                <a:ea typeface="ＭＳ Ｐゴシック" panose="020B0600070205080204" pitchFamily="34" charset="-128"/>
                <a:cs typeface="Arial" panose="020B0604020202020204" pitchFamily="34" charset="0"/>
              </a:rPr>
            </a:br>
            <a:r>
              <a:rPr kumimoji="0" lang="en-US" altLang="en-US" sz="1600" b="0" i="0" u="none" strike="noStrike" kern="1200" cap="none" spc="0" normalizeH="0" baseline="0" noProof="0" dirty="0">
                <a:ln>
                  <a:noFill/>
                </a:ln>
                <a:solidFill>
                  <a:srgbClr val="000000"/>
                </a:solidFill>
                <a:effectLst/>
                <a:uLnTx/>
                <a:uFillTx/>
                <a:latin typeface="Poppins"/>
                <a:ea typeface="ＭＳ Ｐゴシック" panose="020B0600070205080204" pitchFamily="34" charset="-128"/>
                <a:cs typeface="Arial" panose="020B0604020202020204" pitchFamily="34" charset="0"/>
              </a:rPr>
              <a:t>(</a:t>
            </a:r>
            <a:r>
              <a:rPr kumimoji="0" lang="en-GB" altLang="en-US" sz="1600" b="0" i="0" u="none" strike="noStrike" kern="1200" cap="none" spc="0" normalizeH="0" baseline="0" noProof="0" dirty="0">
                <a:ln>
                  <a:noFill/>
                </a:ln>
                <a:solidFill>
                  <a:srgbClr val="000000"/>
                </a:solidFill>
                <a:effectLst/>
                <a:uLnTx/>
                <a:uFillTx/>
                <a:latin typeface="Poppins"/>
                <a:ea typeface="ＭＳ Ｐゴシック" panose="020B0600070205080204" pitchFamily="34" charset="-128"/>
                <a:cs typeface="Arial" panose="020B0604020202020204" pitchFamily="34" charset="0"/>
              </a:rPr>
              <a:t>N = 709)</a:t>
            </a:r>
            <a:endParaRPr kumimoji="0" lang="en-US" altLang="en-US" sz="16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endParaRPr>
          </a:p>
        </p:txBody>
      </p:sp>
      <p:cxnSp>
        <p:nvCxnSpPr>
          <p:cNvPr id="7" name="Straight Arrow Connector 6">
            <a:extLst>
              <a:ext uri="{FF2B5EF4-FFF2-40B4-BE49-F238E27FC236}">
                <a16:creationId xmlns:a16="http://schemas.microsoft.com/office/drawing/2014/main" id="{AFC29847-0BA6-1E5D-690A-32A9C87A8777}"/>
              </a:ext>
            </a:extLst>
          </p:cNvPr>
          <p:cNvCxnSpPr>
            <a:cxnSpLocks/>
          </p:cNvCxnSpPr>
          <p:nvPr/>
        </p:nvCxnSpPr>
        <p:spPr>
          <a:xfrm rot="16200000">
            <a:off x="5154523" y="2947009"/>
            <a:ext cx="0" cy="222928"/>
          </a:xfrm>
          <a:prstGeom prst="straightConnector1">
            <a:avLst/>
          </a:prstGeom>
          <a:noFill/>
          <a:ln w="28575" cap="flat" cmpd="sng" algn="ctr">
            <a:solidFill>
              <a:schemeClr val="tx1"/>
            </a:solidFill>
            <a:prstDash val="solid"/>
            <a:headEnd type="none" w="med" len="med"/>
            <a:tailEnd type="triangle" w="med" len="med"/>
          </a:ln>
          <a:effectLst/>
        </p:spPr>
      </p:cxnSp>
      <p:cxnSp>
        <p:nvCxnSpPr>
          <p:cNvPr id="8" name="Straight Arrow Connector 7">
            <a:extLst>
              <a:ext uri="{FF2B5EF4-FFF2-40B4-BE49-F238E27FC236}">
                <a16:creationId xmlns:a16="http://schemas.microsoft.com/office/drawing/2014/main" id="{5E4FC668-E67A-4526-9425-860749F99B13}"/>
              </a:ext>
            </a:extLst>
          </p:cNvPr>
          <p:cNvCxnSpPr>
            <a:cxnSpLocks/>
          </p:cNvCxnSpPr>
          <p:nvPr/>
        </p:nvCxnSpPr>
        <p:spPr>
          <a:xfrm rot="16200000">
            <a:off x="5952728" y="2947009"/>
            <a:ext cx="0" cy="222928"/>
          </a:xfrm>
          <a:prstGeom prst="straightConnector1">
            <a:avLst/>
          </a:prstGeom>
          <a:noFill/>
          <a:ln w="28575" cap="flat" cmpd="sng" algn="ctr">
            <a:solidFill>
              <a:schemeClr val="tx1"/>
            </a:solidFill>
            <a:prstDash val="solid"/>
            <a:headEnd type="none" w="med" len="med"/>
            <a:tailEnd type="triangle" w="med" len="med"/>
          </a:ln>
          <a:effectLst/>
        </p:spPr>
      </p:cxnSp>
      <p:cxnSp>
        <p:nvCxnSpPr>
          <p:cNvPr id="9" name="Straight Arrow Connector 8">
            <a:extLst>
              <a:ext uri="{FF2B5EF4-FFF2-40B4-BE49-F238E27FC236}">
                <a16:creationId xmlns:a16="http://schemas.microsoft.com/office/drawing/2014/main" id="{3D262485-D2CC-5EF4-995D-621D07159C3F}"/>
              </a:ext>
            </a:extLst>
          </p:cNvPr>
          <p:cNvCxnSpPr>
            <a:cxnSpLocks/>
          </p:cNvCxnSpPr>
          <p:nvPr/>
        </p:nvCxnSpPr>
        <p:spPr>
          <a:xfrm rot="16200000">
            <a:off x="8037851" y="2947008"/>
            <a:ext cx="0" cy="222928"/>
          </a:xfrm>
          <a:prstGeom prst="straightConnector1">
            <a:avLst/>
          </a:prstGeom>
          <a:noFill/>
          <a:ln w="28575" cap="flat" cmpd="sng" algn="ctr">
            <a:solidFill>
              <a:schemeClr val="tx1"/>
            </a:solidFill>
            <a:prstDash val="solid"/>
            <a:headEnd type="none" w="med" len="med"/>
            <a:tailEnd type="triangle" w="med" len="med"/>
          </a:ln>
          <a:effectLst/>
        </p:spPr>
      </p:cxnSp>
      <p:cxnSp>
        <p:nvCxnSpPr>
          <p:cNvPr id="10" name="Straight Arrow Connector 9">
            <a:extLst>
              <a:ext uri="{FF2B5EF4-FFF2-40B4-BE49-F238E27FC236}">
                <a16:creationId xmlns:a16="http://schemas.microsoft.com/office/drawing/2014/main" id="{FCF87CE1-189C-081F-8DA8-F156A00E297F}"/>
              </a:ext>
            </a:extLst>
          </p:cNvPr>
          <p:cNvCxnSpPr>
            <a:cxnSpLocks/>
          </p:cNvCxnSpPr>
          <p:nvPr/>
        </p:nvCxnSpPr>
        <p:spPr>
          <a:xfrm flipV="1">
            <a:off x="2162423" y="2919974"/>
            <a:ext cx="439489" cy="615552"/>
          </a:xfrm>
          <a:prstGeom prst="straightConnector1">
            <a:avLst/>
          </a:prstGeom>
          <a:noFill/>
          <a:ln w="28575" cap="flat" cmpd="sng" algn="ctr">
            <a:solidFill>
              <a:schemeClr val="tx1"/>
            </a:solidFill>
            <a:prstDash val="solid"/>
            <a:headEnd type="none" w="med" len="med"/>
            <a:tailEnd type="triangle" w="med" len="med"/>
          </a:ln>
          <a:effectLst/>
        </p:spPr>
      </p:cxnSp>
      <p:sp>
        <p:nvSpPr>
          <p:cNvPr id="11" name="TextBox 10">
            <a:extLst>
              <a:ext uri="{FF2B5EF4-FFF2-40B4-BE49-F238E27FC236}">
                <a16:creationId xmlns:a16="http://schemas.microsoft.com/office/drawing/2014/main" id="{0F0EF136-6DE3-A604-AF76-52CFDB231258}"/>
              </a:ext>
            </a:extLst>
          </p:cNvPr>
          <p:cNvSpPr txBox="1"/>
          <p:nvPr/>
        </p:nvSpPr>
        <p:spPr>
          <a:xfrm>
            <a:off x="6093641" y="2689141"/>
            <a:ext cx="1794254" cy="738664"/>
          </a:xfrm>
          <a:prstGeom prst="rect">
            <a:avLst/>
          </a:prstGeom>
          <a:solidFill>
            <a:schemeClr val="accent1"/>
          </a:solidFill>
          <a:ln>
            <a:noFill/>
          </a:ln>
        </p:spPr>
        <p:txBody>
          <a:bodyPr wrap="squar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D-VRd</a:t>
            </a:r>
            <a:endParaRPr kumimoji="0" lang="en-US" sz="1800" b="0" i="0" u="none" strike="noStrike" kern="0" cap="none" spc="0" normalizeH="0" baseline="0" noProof="0" dirty="0">
              <a:ln>
                <a:noFill/>
              </a:ln>
              <a:solidFill>
                <a:srgbClr val="F9F3D9"/>
              </a:solidFill>
              <a:effectLst/>
              <a:uLnTx/>
              <a:uFillTx/>
              <a:latin typeface="Poppins"/>
              <a:ea typeface="+mn-ea"/>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D</a:t>
            </a:r>
            <a:r>
              <a:rPr kumimoji="0" lang="en-US" sz="1200" b="0"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 1800 mg SC Q2W</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VRd</a:t>
            </a:r>
            <a:r>
              <a:rPr kumimoji="0" lang="en-US" sz="1200" b="0"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 as in induction</a:t>
            </a:r>
          </a:p>
        </p:txBody>
      </p:sp>
      <p:sp>
        <p:nvSpPr>
          <p:cNvPr id="12" name="TextBox 11">
            <a:extLst>
              <a:ext uri="{FF2B5EF4-FFF2-40B4-BE49-F238E27FC236}">
                <a16:creationId xmlns:a16="http://schemas.microsoft.com/office/drawing/2014/main" id="{05F5C4F8-E818-3DA8-04DF-BA68F71B19A2}"/>
              </a:ext>
            </a:extLst>
          </p:cNvPr>
          <p:cNvSpPr txBox="1"/>
          <p:nvPr/>
        </p:nvSpPr>
        <p:spPr>
          <a:xfrm>
            <a:off x="8188931" y="2659723"/>
            <a:ext cx="1693978" cy="738664"/>
          </a:xfrm>
          <a:prstGeom prst="rect">
            <a:avLst/>
          </a:prstGeom>
          <a:solidFill>
            <a:schemeClr val="accent1"/>
          </a:solidFill>
          <a:ln>
            <a:noFill/>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D-R</a:t>
            </a:r>
            <a:endParaRPr kumimoji="0" lang="en-US" sz="1800" b="0" i="0" u="none" strike="noStrike" kern="0" cap="none" spc="0" normalizeH="0" baseline="0" noProof="0" dirty="0">
              <a:ln>
                <a:noFill/>
              </a:ln>
              <a:solidFill>
                <a:srgbClr val="F9F3D9"/>
              </a:solidFill>
              <a:effectLst/>
              <a:uLnTx/>
              <a:uFillTx/>
              <a:latin typeface="Poppins"/>
              <a:ea typeface="+mn-ea"/>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D</a:t>
            </a:r>
            <a:r>
              <a:rPr kumimoji="0" lang="en-US" sz="1200" b="0"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 1800 mg SC Q4W</a:t>
            </a:r>
            <a:endParaRPr kumimoji="0" lang="en-US" sz="1200" b="0" i="0" u="none" strike="noStrike" kern="0" cap="none" spc="0" normalizeH="0" baseline="30000" noProof="0" dirty="0">
              <a:ln>
                <a:noFill/>
              </a:ln>
              <a:solidFill>
                <a:srgbClr val="F9F3D9"/>
              </a:solidFill>
              <a:effectLst/>
              <a:uLnTx/>
              <a:uFillTx/>
              <a:latin typeface="Poppins"/>
              <a:ea typeface="+mn-ea"/>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R</a:t>
            </a:r>
            <a:r>
              <a:rPr kumimoji="0" lang="en-US" sz="1200" b="0"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 10 mg PO D1-28</a:t>
            </a:r>
            <a:endParaRPr kumimoji="0" lang="en-US" sz="1200" b="0" i="0" u="none" strike="noStrike" kern="0" cap="none" spc="0" normalizeH="0" baseline="30000" noProof="0" dirty="0">
              <a:ln>
                <a:noFill/>
              </a:ln>
              <a:solidFill>
                <a:srgbClr val="F9F3D9"/>
              </a:solidFill>
              <a:effectLst/>
              <a:uLnTx/>
              <a:uFillTx/>
              <a:latin typeface="Poppins"/>
              <a:ea typeface="+mn-ea"/>
              <a:cs typeface="Arial" panose="020B0604020202020204" pitchFamily="34" charset="0"/>
            </a:endParaRPr>
          </a:p>
        </p:txBody>
      </p:sp>
      <p:sp>
        <p:nvSpPr>
          <p:cNvPr id="13" name="TextBox 12">
            <a:extLst>
              <a:ext uri="{FF2B5EF4-FFF2-40B4-BE49-F238E27FC236}">
                <a16:creationId xmlns:a16="http://schemas.microsoft.com/office/drawing/2014/main" id="{E96C036C-53E5-3FCC-8993-BF18F06A5F03}"/>
              </a:ext>
            </a:extLst>
          </p:cNvPr>
          <p:cNvSpPr txBox="1"/>
          <p:nvPr/>
        </p:nvSpPr>
        <p:spPr>
          <a:xfrm>
            <a:off x="5278423" y="2304420"/>
            <a:ext cx="543739" cy="2702426"/>
          </a:xfrm>
          <a:prstGeom prst="rect">
            <a:avLst/>
          </a:prstGeom>
          <a:solidFill>
            <a:schemeClr val="tx2">
              <a:lumMod val="75000"/>
            </a:schemeClr>
          </a:solidFill>
          <a:ln>
            <a:noFill/>
          </a:ln>
        </p:spPr>
        <p:txBody>
          <a:bodyPr vert="wordArtVert" wrap="squar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161616"/>
                </a:solidFill>
                <a:effectLst/>
                <a:uLnTx/>
                <a:uFillTx/>
                <a:latin typeface="Poppins"/>
                <a:ea typeface="+mn-ea"/>
                <a:cs typeface="Arial" panose="020B0604020202020204" pitchFamily="34" charset="0"/>
              </a:rPr>
              <a:t>ASCT</a:t>
            </a:r>
            <a:endParaRPr kumimoji="0" lang="en-US" sz="1600" b="0" i="0" u="none" strike="noStrike" kern="0" cap="none" spc="0" normalizeH="0" baseline="0" noProof="0" dirty="0">
              <a:ln>
                <a:noFill/>
              </a:ln>
              <a:solidFill>
                <a:srgbClr val="161616"/>
              </a:solidFill>
              <a:effectLst/>
              <a:uLnTx/>
              <a:uFillTx/>
              <a:latin typeface="Poppins"/>
              <a:ea typeface="+mn-ea"/>
              <a:cs typeface="Arial" panose="020B0604020202020204" pitchFamily="34" charset="0"/>
            </a:endParaRPr>
          </a:p>
        </p:txBody>
      </p:sp>
      <p:sp>
        <p:nvSpPr>
          <p:cNvPr id="14" name="TextBox 13">
            <a:extLst>
              <a:ext uri="{FF2B5EF4-FFF2-40B4-BE49-F238E27FC236}">
                <a16:creationId xmlns:a16="http://schemas.microsoft.com/office/drawing/2014/main" id="{4E57A9A3-F399-E6D1-D043-D67E228D6A87}"/>
              </a:ext>
            </a:extLst>
          </p:cNvPr>
          <p:cNvSpPr txBox="1"/>
          <p:nvPr/>
        </p:nvSpPr>
        <p:spPr bwMode="auto">
          <a:xfrm>
            <a:off x="2639850" y="1739967"/>
            <a:ext cx="236709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Induction: Cycles 1-4</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(28-day cycles)</a:t>
            </a:r>
          </a:p>
        </p:txBody>
      </p:sp>
      <p:sp>
        <p:nvSpPr>
          <p:cNvPr id="15" name="TextBox 14">
            <a:extLst>
              <a:ext uri="{FF2B5EF4-FFF2-40B4-BE49-F238E27FC236}">
                <a16:creationId xmlns:a16="http://schemas.microsoft.com/office/drawing/2014/main" id="{F8058B00-C05B-653F-AA2F-8B148B399B11}"/>
              </a:ext>
            </a:extLst>
          </p:cNvPr>
          <p:cNvSpPr txBox="1"/>
          <p:nvPr/>
        </p:nvSpPr>
        <p:spPr bwMode="auto">
          <a:xfrm>
            <a:off x="6156245" y="1739967"/>
            <a:ext cx="166904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Consolidation: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Cycles 5-6</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(28-day cycles)</a:t>
            </a:r>
          </a:p>
        </p:txBody>
      </p:sp>
      <p:sp>
        <p:nvSpPr>
          <p:cNvPr id="16" name="TextBox 15">
            <a:extLst>
              <a:ext uri="{FF2B5EF4-FFF2-40B4-BE49-F238E27FC236}">
                <a16:creationId xmlns:a16="http://schemas.microsoft.com/office/drawing/2014/main" id="{E89016DB-CDD9-7CB9-977E-7F1DC9BA4D9C}"/>
              </a:ext>
            </a:extLst>
          </p:cNvPr>
          <p:cNvSpPr txBox="1"/>
          <p:nvPr/>
        </p:nvSpPr>
        <p:spPr bwMode="auto">
          <a:xfrm>
            <a:off x="8188930" y="1739967"/>
            <a:ext cx="36600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Maintenance: Cycles 7+</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(28-day cycles)</a:t>
            </a:r>
          </a:p>
        </p:txBody>
      </p:sp>
      <p:sp>
        <p:nvSpPr>
          <p:cNvPr id="17" name="TextBox 16">
            <a:extLst>
              <a:ext uri="{FF2B5EF4-FFF2-40B4-BE49-F238E27FC236}">
                <a16:creationId xmlns:a16="http://schemas.microsoft.com/office/drawing/2014/main" id="{00B68944-B00D-1CA8-45BA-014957606ABE}"/>
              </a:ext>
            </a:extLst>
          </p:cNvPr>
          <p:cNvSpPr txBox="1"/>
          <p:nvPr/>
        </p:nvSpPr>
        <p:spPr bwMode="auto">
          <a:xfrm>
            <a:off x="2601912" y="5006845"/>
            <a:ext cx="90957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*QW during cycles 1-2, Q2W during cycles 3-4. </a:t>
            </a:r>
            <a:r>
              <a:rPr kumimoji="0" lang="en-US" sz="1000" b="0" i="0" u="none" strike="noStrike" kern="1200" cap="none" spc="0" normalizeH="0" baseline="30000" noProof="0" dirty="0">
                <a:ln>
                  <a:noFill/>
                </a:ln>
                <a:solidFill>
                  <a:srgbClr val="000000"/>
                </a:solidFill>
                <a:effectLst/>
                <a:uLnTx/>
                <a:uFillTx/>
                <a:latin typeface="Poppins"/>
                <a:ea typeface="+mn-ea"/>
                <a:cs typeface="Arial" panose="020B0604020202020204" pitchFamily="34" charset="0"/>
              </a:rPr>
              <a:t>†</a:t>
            </a:r>
            <a:r>
              <a:rPr kumimoji="0" lang="en-US" sz="10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D</a:t>
            </a: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 discontinued after ≥24 mo in patients with ≥ CR and 12 mo sustained MRD negativity; </a:t>
            </a:r>
            <a:b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D restarted upon confirmed loss of CR without PD or MRD recurrence.</a:t>
            </a:r>
          </a:p>
        </p:txBody>
      </p:sp>
      <p:sp>
        <p:nvSpPr>
          <p:cNvPr id="18" name="TextBox 17">
            <a:extLst>
              <a:ext uri="{FF2B5EF4-FFF2-40B4-BE49-F238E27FC236}">
                <a16:creationId xmlns:a16="http://schemas.microsoft.com/office/drawing/2014/main" id="{8F0DF56B-CA26-A37C-E1E0-9A33A7E2719E}"/>
              </a:ext>
            </a:extLst>
          </p:cNvPr>
          <p:cNvSpPr txBox="1"/>
          <p:nvPr/>
        </p:nvSpPr>
        <p:spPr>
          <a:xfrm>
            <a:off x="2639849" y="3899183"/>
            <a:ext cx="2376966" cy="1138773"/>
          </a:xfrm>
          <a:prstGeom prst="rect">
            <a:avLst/>
          </a:prstGeom>
          <a:solidFill>
            <a:schemeClr val="bg1">
              <a:lumMod val="50000"/>
            </a:schemeClr>
          </a:solidFill>
          <a:ln>
            <a:noFill/>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VRd</a:t>
            </a:r>
            <a:endParaRPr kumimoji="0" lang="en-US" sz="1800" b="0" i="0" u="none" strike="noStrike" kern="0" cap="none" spc="0" normalizeH="0" baseline="0" noProof="0" dirty="0">
              <a:ln>
                <a:noFill/>
              </a:ln>
              <a:solidFill>
                <a:srgbClr val="F9F3D9"/>
              </a:solidFill>
              <a:effectLst/>
              <a:uLnTx/>
              <a:uFillTx/>
              <a:latin typeface="Poppins"/>
              <a:ea typeface="+mn-ea"/>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V</a:t>
            </a:r>
            <a:r>
              <a:rPr kumimoji="0" lang="en-US" sz="1200" b="0"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 1.3 mg/m</a:t>
            </a:r>
            <a:r>
              <a:rPr kumimoji="0" lang="en-US" sz="1200" b="0" i="0" u="none" strike="noStrike" kern="0" cap="none" spc="0" normalizeH="0" baseline="30000" noProof="0" dirty="0">
                <a:ln>
                  <a:noFill/>
                </a:ln>
                <a:solidFill>
                  <a:srgbClr val="F9F3D9"/>
                </a:solidFill>
                <a:effectLst/>
                <a:uLnTx/>
                <a:uFillTx/>
                <a:latin typeface="Poppins"/>
                <a:ea typeface="+mn-ea"/>
                <a:cs typeface="Arial" panose="020B0604020202020204" pitchFamily="34" charset="0"/>
              </a:rPr>
              <a:t>2</a:t>
            </a:r>
            <a:r>
              <a:rPr kumimoji="0" lang="en-US" sz="1200" b="0"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 SC D1, 4, 8, 11</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R</a:t>
            </a:r>
            <a:r>
              <a:rPr kumimoji="0" lang="en-US" sz="1200" b="0"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 25 mg PO D1-21</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d</a:t>
            </a:r>
            <a:r>
              <a:rPr kumimoji="0" lang="en-US" sz="1200" b="0"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 40 mg PO/IV D1-4, 9-12</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(n = 354)</a:t>
            </a:r>
          </a:p>
        </p:txBody>
      </p:sp>
      <p:cxnSp>
        <p:nvCxnSpPr>
          <p:cNvPr id="19" name="Straight Arrow Connector 18">
            <a:extLst>
              <a:ext uri="{FF2B5EF4-FFF2-40B4-BE49-F238E27FC236}">
                <a16:creationId xmlns:a16="http://schemas.microsoft.com/office/drawing/2014/main" id="{18047900-753C-99F0-7AE3-D0426676B638}"/>
              </a:ext>
            </a:extLst>
          </p:cNvPr>
          <p:cNvCxnSpPr>
            <a:cxnSpLocks/>
          </p:cNvCxnSpPr>
          <p:nvPr/>
        </p:nvCxnSpPr>
        <p:spPr>
          <a:xfrm rot="16200000">
            <a:off x="5154523" y="4434051"/>
            <a:ext cx="0" cy="222928"/>
          </a:xfrm>
          <a:prstGeom prst="straightConnector1">
            <a:avLst/>
          </a:prstGeom>
          <a:noFill/>
          <a:ln w="28575" cap="flat" cmpd="sng" algn="ctr">
            <a:solidFill>
              <a:schemeClr val="tx1"/>
            </a:solidFill>
            <a:prstDash val="solid"/>
            <a:headEnd type="none" w="med" len="med"/>
            <a:tailEnd type="triangle" w="med" len="med"/>
          </a:ln>
          <a:effectLst/>
        </p:spPr>
      </p:cxnSp>
      <p:cxnSp>
        <p:nvCxnSpPr>
          <p:cNvPr id="20" name="Straight Arrow Connector 19">
            <a:extLst>
              <a:ext uri="{FF2B5EF4-FFF2-40B4-BE49-F238E27FC236}">
                <a16:creationId xmlns:a16="http://schemas.microsoft.com/office/drawing/2014/main" id="{437D2EC9-4154-FCE4-75D0-FB5E6F316E04}"/>
              </a:ext>
            </a:extLst>
          </p:cNvPr>
          <p:cNvCxnSpPr>
            <a:cxnSpLocks/>
          </p:cNvCxnSpPr>
          <p:nvPr/>
        </p:nvCxnSpPr>
        <p:spPr>
          <a:xfrm rot="16200000">
            <a:off x="5952728" y="4434051"/>
            <a:ext cx="0" cy="222928"/>
          </a:xfrm>
          <a:prstGeom prst="straightConnector1">
            <a:avLst/>
          </a:prstGeom>
          <a:noFill/>
          <a:ln w="28575" cap="flat" cmpd="sng" algn="ctr">
            <a:solidFill>
              <a:schemeClr val="tx1"/>
            </a:solidFill>
            <a:prstDash val="solid"/>
            <a:headEnd type="none" w="med" len="med"/>
            <a:tailEnd type="triangle" w="med" len="med"/>
          </a:ln>
          <a:effectLst/>
        </p:spPr>
      </p:cxnSp>
      <p:cxnSp>
        <p:nvCxnSpPr>
          <p:cNvPr id="21" name="Straight Arrow Connector 20">
            <a:extLst>
              <a:ext uri="{FF2B5EF4-FFF2-40B4-BE49-F238E27FC236}">
                <a16:creationId xmlns:a16="http://schemas.microsoft.com/office/drawing/2014/main" id="{8428BC91-2FD3-168B-F729-300977B4F206}"/>
              </a:ext>
            </a:extLst>
          </p:cNvPr>
          <p:cNvCxnSpPr>
            <a:cxnSpLocks/>
          </p:cNvCxnSpPr>
          <p:nvPr/>
        </p:nvCxnSpPr>
        <p:spPr>
          <a:xfrm rot="16200000">
            <a:off x="8037851" y="4434050"/>
            <a:ext cx="0" cy="222928"/>
          </a:xfrm>
          <a:prstGeom prst="straightConnector1">
            <a:avLst/>
          </a:prstGeom>
          <a:noFill/>
          <a:ln w="28575" cap="flat" cmpd="sng" algn="ctr">
            <a:solidFill>
              <a:schemeClr val="tx1"/>
            </a:solidFill>
            <a:prstDash val="solid"/>
            <a:headEnd type="none" w="med" len="med"/>
            <a:tailEnd type="triangle" w="med" len="med"/>
          </a:ln>
          <a:effectLst/>
        </p:spPr>
      </p:cxnSp>
      <p:cxnSp>
        <p:nvCxnSpPr>
          <p:cNvPr id="22" name="Straight Arrow Connector 21">
            <a:extLst>
              <a:ext uri="{FF2B5EF4-FFF2-40B4-BE49-F238E27FC236}">
                <a16:creationId xmlns:a16="http://schemas.microsoft.com/office/drawing/2014/main" id="{B329DDDE-C686-AE84-7C2C-F0D4359EA8AE}"/>
              </a:ext>
            </a:extLst>
          </p:cNvPr>
          <p:cNvCxnSpPr>
            <a:cxnSpLocks/>
          </p:cNvCxnSpPr>
          <p:nvPr/>
        </p:nvCxnSpPr>
        <p:spPr>
          <a:xfrm>
            <a:off x="2162423" y="3665503"/>
            <a:ext cx="444746" cy="615554"/>
          </a:xfrm>
          <a:prstGeom prst="straightConnector1">
            <a:avLst/>
          </a:prstGeom>
          <a:noFill/>
          <a:ln w="28575" cap="flat" cmpd="sng" algn="ctr">
            <a:solidFill>
              <a:schemeClr val="tx1"/>
            </a:solidFill>
            <a:prstDash val="solid"/>
            <a:headEnd type="none" w="med" len="med"/>
            <a:tailEnd type="triangle" w="med" len="med"/>
          </a:ln>
          <a:effectLst/>
        </p:spPr>
      </p:cxnSp>
      <p:sp>
        <p:nvSpPr>
          <p:cNvPr id="23" name="TextBox 22">
            <a:extLst>
              <a:ext uri="{FF2B5EF4-FFF2-40B4-BE49-F238E27FC236}">
                <a16:creationId xmlns:a16="http://schemas.microsoft.com/office/drawing/2014/main" id="{6F0B19DA-9C27-26F3-77DE-611E116579F0}"/>
              </a:ext>
            </a:extLst>
          </p:cNvPr>
          <p:cNvSpPr txBox="1"/>
          <p:nvPr/>
        </p:nvSpPr>
        <p:spPr>
          <a:xfrm>
            <a:off x="6093641" y="4268515"/>
            <a:ext cx="1794254" cy="553998"/>
          </a:xfrm>
          <a:prstGeom prst="rect">
            <a:avLst/>
          </a:prstGeom>
          <a:solidFill>
            <a:schemeClr val="bg1">
              <a:lumMod val="50000"/>
            </a:schemeClr>
          </a:solidFill>
          <a:ln>
            <a:noFill/>
          </a:ln>
        </p:spPr>
        <p:txBody>
          <a:bodyPr wrap="squar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VRd</a:t>
            </a:r>
            <a:endParaRPr kumimoji="0" lang="en-US" sz="1800" b="0" i="0" u="none" strike="noStrike" kern="0" cap="none" spc="0" normalizeH="0" baseline="0" noProof="0" dirty="0">
              <a:ln>
                <a:noFill/>
              </a:ln>
              <a:solidFill>
                <a:srgbClr val="F9F3D9"/>
              </a:solidFill>
              <a:effectLst/>
              <a:uLnTx/>
              <a:uFillTx/>
              <a:latin typeface="Poppins"/>
              <a:ea typeface="+mn-ea"/>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VRd</a:t>
            </a:r>
            <a:r>
              <a:rPr kumimoji="0" lang="en-US" sz="1200" b="0"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 as in induction</a:t>
            </a:r>
          </a:p>
        </p:txBody>
      </p:sp>
      <p:sp>
        <p:nvSpPr>
          <p:cNvPr id="24" name="TextBox 23">
            <a:extLst>
              <a:ext uri="{FF2B5EF4-FFF2-40B4-BE49-F238E27FC236}">
                <a16:creationId xmlns:a16="http://schemas.microsoft.com/office/drawing/2014/main" id="{A0FFF74C-8E58-4A9B-51D3-D71FDBB038D7}"/>
              </a:ext>
            </a:extLst>
          </p:cNvPr>
          <p:cNvSpPr txBox="1"/>
          <p:nvPr/>
        </p:nvSpPr>
        <p:spPr>
          <a:xfrm>
            <a:off x="8188930" y="4255133"/>
            <a:ext cx="3660021" cy="553998"/>
          </a:xfrm>
          <a:prstGeom prst="rect">
            <a:avLst/>
          </a:prstGeom>
          <a:solidFill>
            <a:schemeClr val="bg1">
              <a:lumMod val="50000"/>
            </a:schemeClr>
          </a:solidFill>
          <a:ln>
            <a:noFill/>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R</a:t>
            </a:r>
            <a:r>
              <a:rPr kumimoji="0" lang="en-US" sz="1400" b="0"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10 mg PO D1-28 until PD</a:t>
            </a:r>
            <a:endParaRPr kumimoji="0" lang="en-US" sz="1200" b="0" i="0" u="none" strike="noStrike" kern="0" cap="none" spc="0" normalizeH="0" baseline="30000" noProof="0" dirty="0">
              <a:ln>
                <a:noFill/>
              </a:ln>
              <a:solidFill>
                <a:srgbClr val="F9F3D9"/>
              </a:solidFill>
              <a:effectLst/>
              <a:uLnTx/>
              <a:uFillTx/>
              <a:latin typeface="Poppins"/>
              <a:ea typeface="+mn-ea"/>
              <a:cs typeface="Arial" panose="020B0604020202020204" pitchFamily="34" charset="0"/>
            </a:endParaRPr>
          </a:p>
        </p:txBody>
      </p:sp>
      <p:cxnSp>
        <p:nvCxnSpPr>
          <p:cNvPr id="26" name="Straight Arrow Connector 25">
            <a:extLst>
              <a:ext uri="{FF2B5EF4-FFF2-40B4-BE49-F238E27FC236}">
                <a16:creationId xmlns:a16="http://schemas.microsoft.com/office/drawing/2014/main" id="{785C4808-33B3-F552-6ABF-CF9B268C4518}"/>
              </a:ext>
            </a:extLst>
          </p:cNvPr>
          <p:cNvCxnSpPr/>
          <p:nvPr/>
        </p:nvCxnSpPr>
        <p:spPr bwMode="auto">
          <a:xfrm>
            <a:off x="2262509" y="2463240"/>
            <a:ext cx="0" cy="595232"/>
          </a:xfrm>
          <a:prstGeom prst="straightConnector1">
            <a:avLst/>
          </a:prstGeom>
          <a:noFill/>
          <a:ln w="28575" cap="flat" cmpd="sng" algn="ctr">
            <a:solidFill>
              <a:schemeClr val="tx1"/>
            </a:solidFill>
            <a:prstDash val="dash"/>
            <a:round/>
            <a:headEnd type="none" w="med" len="med"/>
            <a:tailEnd type="triangle"/>
          </a:ln>
          <a:effectLst/>
        </p:spPr>
      </p:cxnSp>
      <p:sp>
        <p:nvSpPr>
          <p:cNvPr id="27" name="TextBox 26">
            <a:extLst>
              <a:ext uri="{FF2B5EF4-FFF2-40B4-BE49-F238E27FC236}">
                <a16:creationId xmlns:a16="http://schemas.microsoft.com/office/drawing/2014/main" id="{7FC66354-CDC9-87CD-9925-9E3171071BF9}"/>
              </a:ext>
            </a:extLst>
          </p:cNvPr>
          <p:cNvSpPr txBox="1"/>
          <p:nvPr/>
        </p:nvSpPr>
        <p:spPr bwMode="auto">
          <a:xfrm>
            <a:off x="895716" y="1938060"/>
            <a:ext cx="19437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Stratified by ISS stage and cytogenetic risk</a:t>
            </a:r>
          </a:p>
        </p:txBody>
      </p:sp>
      <p:sp>
        <p:nvSpPr>
          <p:cNvPr id="3" name="TextBox 2">
            <a:extLst>
              <a:ext uri="{FF2B5EF4-FFF2-40B4-BE49-F238E27FC236}">
                <a16:creationId xmlns:a16="http://schemas.microsoft.com/office/drawing/2014/main" id="{718BC98F-429A-36CD-AA4A-677C2A7644AA}"/>
              </a:ext>
            </a:extLst>
          </p:cNvPr>
          <p:cNvSpPr txBox="1"/>
          <p:nvPr/>
        </p:nvSpPr>
        <p:spPr>
          <a:xfrm>
            <a:off x="10558962" y="2419393"/>
            <a:ext cx="1289990" cy="553998"/>
          </a:xfrm>
          <a:prstGeom prst="rect">
            <a:avLst/>
          </a:prstGeom>
          <a:solidFill>
            <a:schemeClr val="accent1"/>
          </a:solidFill>
          <a:ln>
            <a:noFill/>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D-R</a:t>
            </a:r>
            <a:endParaRPr kumimoji="0" lang="en-US" sz="1800" b="0" i="0" u="none" strike="noStrike" kern="0" cap="none" spc="0" normalizeH="0" baseline="0" noProof="0" dirty="0">
              <a:ln>
                <a:noFill/>
              </a:ln>
              <a:solidFill>
                <a:srgbClr val="F9F3D9"/>
              </a:solidFill>
              <a:effectLst/>
              <a:uLnTx/>
              <a:uFillTx/>
              <a:latin typeface="Poppins"/>
              <a:ea typeface="+mn-ea"/>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until PD</a:t>
            </a:r>
            <a:endParaRPr kumimoji="0" lang="en-US" sz="1200" b="0" i="0" u="none" strike="noStrike" kern="0" cap="none" spc="0" normalizeH="0" baseline="30000" noProof="0" dirty="0">
              <a:ln>
                <a:noFill/>
              </a:ln>
              <a:solidFill>
                <a:srgbClr val="F9F3D9"/>
              </a:solidFill>
              <a:effectLst/>
              <a:uLnTx/>
              <a:uFillTx/>
              <a:latin typeface="Poppins"/>
              <a:ea typeface="+mn-ea"/>
              <a:cs typeface="Arial" panose="020B0604020202020204" pitchFamily="34" charset="0"/>
            </a:endParaRPr>
          </a:p>
        </p:txBody>
      </p:sp>
      <p:sp>
        <p:nvSpPr>
          <p:cNvPr id="29" name="TextBox 28">
            <a:extLst>
              <a:ext uri="{FF2B5EF4-FFF2-40B4-BE49-F238E27FC236}">
                <a16:creationId xmlns:a16="http://schemas.microsoft.com/office/drawing/2014/main" id="{95C7EF11-E2D2-F806-D954-36B4808FA3DE}"/>
              </a:ext>
            </a:extLst>
          </p:cNvPr>
          <p:cNvSpPr txBox="1"/>
          <p:nvPr/>
        </p:nvSpPr>
        <p:spPr>
          <a:xfrm>
            <a:off x="10558962" y="3065610"/>
            <a:ext cx="1289990" cy="553998"/>
          </a:xfrm>
          <a:prstGeom prst="rect">
            <a:avLst/>
          </a:prstGeom>
          <a:solidFill>
            <a:schemeClr val="accent1"/>
          </a:solidFill>
          <a:ln>
            <a:noFill/>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R</a:t>
            </a:r>
            <a:r>
              <a:rPr kumimoji="0" lang="en-US" sz="1800" b="0" i="0" u="none" strike="noStrike" kern="0" cap="none" spc="0" normalizeH="0" baseline="30000" noProof="0" dirty="0">
                <a:ln>
                  <a:noFill/>
                </a:ln>
                <a:solidFill>
                  <a:srgbClr val="F9F3D9"/>
                </a:solidFill>
                <a:effectLst/>
                <a:uLnTx/>
                <a:uFillTx/>
                <a:latin typeface="Poppins"/>
                <a:ea typeface="+mn-ea"/>
                <a:cs typeface="Arial" panose="020B0604020202020204" pitchFamily="34" charset="0"/>
              </a:rPr>
              <a:t>†</a:t>
            </a:r>
            <a:endParaRPr kumimoji="0" lang="en-US" sz="1800" b="0" i="0" u="none" strike="noStrike" kern="0" cap="none" spc="0" normalizeH="0" baseline="0" noProof="0" dirty="0">
              <a:ln>
                <a:noFill/>
              </a:ln>
              <a:solidFill>
                <a:srgbClr val="F9F3D9"/>
              </a:solidFill>
              <a:effectLst/>
              <a:uLnTx/>
              <a:uFillTx/>
              <a:latin typeface="Poppins"/>
              <a:ea typeface="+mn-ea"/>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Discontinue D</a:t>
            </a:r>
            <a:endParaRPr kumimoji="0" lang="en-US" sz="1200" b="0" i="0" u="none" strike="noStrike" kern="0" cap="none" spc="0" normalizeH="0" baseline="30000" noProof="0" dirty="0">
              <a:ln>
                <a:noFill/>
              </a:ln>
              <a:solidFill>
                <a:srgbClr val="F9F3D9"/>
              </a:solidFill>
              <a:effectLst/>
              <a:uLnTx/>
              <a:uFillTx/>
              <a:latin typeface="Poppins"/>
              <a:ea typeface="+mn-ea"/>
              <a:cs typeface="Arial" panose="020B0604020202020204" pitchFamily="34" charset="0"/>
            </a:endParaRPr>
          </a:p>
        </p:txBody>
      </p:sp>
      <p:cxnSp>
        <p:nvCxnSpPr>
          <p:cNvPr id="31" name="Connector: Elbow 30">
            <a:extLst>
              <a:ext uri="{FF2B5EF4-FFF2-40B4-BE49-F238E27FC236}">
                <a16:creationId xmlns:a16="http://schemas.microsoft.com/office/drawing/2014/main" id="{48581BFC-19BB-D9AF-9111-4191F575089E}"/>
              </a:ext>
            </a:extLst>
          </p:cNvPr>
          <p:cNvCxnSpPr>
            <a:cxnSpLocks/>
            <a:stCxn id="12" idx="3"/>
            <a:endCxn id="3" idx="1"/>
          </p:cNvCxnSpPr>
          <p:nvPr/>
        </p:nvCxnSpPr>
        <p:spPr bwMode="auto">
          <a:xfrm flipV="1">
            <a:off x="9882909" y="2696392"/>
            <a:ext cx="676053" cy="332663"/>
          </a:xfrm>
          <a:prstGeom prst="bentConnector3">
            <a:avLst>
              <a:gd name="adj1" fmla="val 50000"/>
            </a:avLst>
          </a:prstGeom>
          <a:noFill/>
          <a:ln w="28575" cap="flat" cmpd="sng" algn="ctr">
            <a:solidFill>
              <a:schemeClr val="tx1"/>
            </a:solidFill>
            <a:prstDash val="solid"/>
            <a:round/>
            <a:headEnd type="none" w="med" len="med"/>
            <a:tailEnd type="triangle"/>
          </a:ln>
          <a:effectLst/>
        </p:spPr>
      </p:cxnSp>
      <p:cxnSp>
        <p:nvCxnSpPr>
          <p:cNvPr id="33" name="Connector: Elbow 32">
            <a:extLst>
              <a:ext uri="{FF2B5EF4-FFF2-40B4-BE49-F238E27FC236}">
                <a16:creationId xmlns:a16="http://schemas.microsoft.com/office/drawing/2014/main" id="{17F4DA2E-40AA-9C4D-1FE0-D9A1B9D867D4}"/>
              </a:ext>
            </a:extLst>
          </p:cNvPr>
          <p:cNvCxnSpPr>
            <a:cxnSpLocks/>
            <a:stCxn id="12" idx="3"/>
            <a:endCxn id="29" idx="1"/>
          </p:cNvCxnSpPr>
          <p:nvPr/>
        </p:nvCxnSpPr>
        <p:spPr bwMode="auto">
          <a:xfrm>
            <a:off x="9882909" y="3029055"/>
            <a:ext cx="676053" cy="313554"/>
          </a:xfrm>
          <a:prstGeom prst="bentConnector3">
            <a:avLst>
              <a:gd name="adj1" fmla="val 50000"/>
            </a:avLst>
          </a:prstGeom>
          <a:noFill/>
          <a:ln w="28575" cap="flat" cmpd="sng" algn="ctr">
            <a:solidFill>
              <a:schemeClr val="tx1"/>
            </a:solidFill>
            <a:prstDash val="solid"/>
            <a:round/>
            <a:headEnd type="none" w="med" len="med"/>
            <a:tailEnd type="triangle"/>
          </a:ln>
          <a:effectLst/>
        </p:spPr>
      </p:cxnSp>
      <p:sp>
        <p:nvSpPr>
          <p:cNvPr id="34" name="TextBox 33">
            <a:extLst>
              <a:ext uri="{FF2B5EF4-FFF2-40B4-BE49-F238E27FC236}">
                <a16:creationId xmlns:a16="http://schemas.microsoft.com/office/drawing/2014/main" id="{0950230A-EA0C-568D-27BB-82F6F4CFCA68}"/>
              </a:ext>
            </a:extLst>
          </p:cNvPr>
          <p:cNvSpPr txBox="1"/>
          <p:nvPr/>
        </p:nvSpPr>
        <p:spPr bwMode="auto">
          <a:xfrm>
            <a:off x="9924129" y="2392920"/>
            <a:ext cx="7088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MRD+</a:t>
            </a:r>
          </a:p>
        </p:txBody>
      </p:sp>
      <p:sp>
        <p:nvSpPr>
          <p:cNvPr id="35" name="TextBox 34">
            <a:extLst>
              <a:ext uri="{FF2B5EF4-FFF2-40B4-BE49-F238E27FC236}">
                <a16:creationId xmlns:a16="http://schemas.microsoft.com/office/drawing/2014/main" id="{5C380781-86FF-09BF-0B8B-E89D668BA14A}"/>
              </a:ext>
            </a:extLst>
          </p:cNvPr>
          <p:cNvSpPr txBox="1"/>
          <p:nvPr/>
        </p:nvSpPr>
        <p:spPr bwMode="auto">
          <a:xfrm>
            <a:off x="9931341" y="3341955"/>
            <a:ext cx="6944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MRD−</a:t>
            </a:r>
          </a:p>
        </p:txBody>
      </p:sp>
      <p:cxnSp>
        <p:nvCxnSpPr>
          <p:cNvPr id="39" name="Straight Connector 38">
            <a:extLst>
              <a:ext uri="{FF2B5EF4-FFF2-40B4-BE49-F238E27FC236}">
                <a16:creationId xmlns:a16="http://schemas.microsoft.com/office/drawing/2014/main" id="{F1377057-BFA4-0A3D-6C38-FB7E856DD0F0}"/>
              </a:ext>
            </a:extLst>
          </p:cNvPr>
          <p:cNvCxnSpPr/>
          <p:nvPr/>
        </p:nvCxnSpPr>
        <p:spPr bwMode="auto">
          <a:xfrm>
            <a:off x="8188930" y="2313655"/>
            <a:ext cx="3660021" cy="0"/>
          </a:xfrm>
          <a:prstGeom prst="line">
            <a:avLst/>
          </a:prstGeom>
          <a:noFill/>
          <a:ln w="12700"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41814747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 name="Rectangle 292">
            <a:extLst>
              <a:ext uri="{FF2B5EF4-FFF2-40B4-BE49-F238E27FC236}">
                <a16:creationId xmlns:a16="http://schemas.microsoft.com/office/drawing/2014/main" id="{39EB8450-52DD-1971-EC61-0A8056C0B41E}"/>
              </a:ext>
            </a:extLst>
          </p:cNvPr>
          <p:cNvSpPr/>
          <p:nvPr/>
        </p:nvSpPr>
        <p:spPr bwMode="auto">
          <a:xfrm>
            <a:off x="7031154" y="3594300"/>
            <a:ext cx="365697" cy="1890117"/>
          </a:xfrm>
          <a:prstGeom prst="rect">
            <a:avLst/>
          </a:prstGeom>
          <a:solidFill>
            <a:schemeClr val="accent1"/>
          </a:solidFill>
          <a:ln w="0">
            <a:solidFill>
              <a:schemeClr val="bg1"/>
            </a:solidFill>
            <a:miter lim="800000"/>
            <a:headEnd/>
            <a:tailEnd/>
          </a:ln>
        </p:spPr>
        <p:txBody>
          <a:bodyPr lIns="0" tIns="0" rIns="0" bIns="0" rtlCol="0" anchor="t"/>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0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rPr>
              <a:t>75.2%</a:t>
            </a:r>
          </a:p>
        </p:txBody>
      </p:sp>
      <p:sp>
        <p:nvSpPr>
          <p:cNvPr id="294" name="Rectangle 293">
            <a:extLst>
              <a:ext uri="{FF2B5EF4-FFF2-40B4-BE49-F238E27FC236}">
                <a16:creationId xmlns:a16="http://schemas.microsoft.com/office/drawing/2014/main" id="{70D516C2-2488-661C-DCD6-CCEED2757525}"/>
              </a:ext>
            </a:extLst>
          </p:cNvPr>
          <p:cNvSpPr/>
          <p:nvPr/>
        </p:nvSpPr>
        <p:spPr bwMode="auto">
          <a:xfrm>
            <a:off x="7529462" y="4295447"/>
            <a:ext cx="365697" cy="1193664"/>
          </a:xfrm>
          <a:prstGeom prst="rect">
            <a:avLst/>
          </a:prstGeom>
          <a:solidFill>
            <a:schemeClr val="bg1">
              <a:lumMod val="50000"/>
            </a:schemeClr>
          </a:solidFill>
          <a:ln w="0">
            <a:solidFill>
              <a:schemeClr val="bg1"/>
            </a:solidFill>
            <a:miter lim="800000"/>
            <a:headEnd/>
            <a:tailEnd/>
          </a:ln>
        </p:spPr>
        <p:txBody>
          <a:bodyPr lIns="0" tIns="0" rIns="0" bIns="0" rtlCol="0" anchor="t"/>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0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rPr>
              <a:t>47.5%</a:t>
            </a:r>
          </a:p>
        </p:txBody>
      </p:sp>
      <p:sp>
        <p:nvSpPr>
          <p:cNvPr id="295" name="Rectangle 294">
            <a:extLst>
              <a:ext uri="{FF2B5EF4-FFF2-40B4-BE49-F238E27FC236}">
                <a16:creationId xmlns:a16="http://schemas.microsoft.com/office/drawing/2014/main" id="{18723938-06A0-3453-158D-B14F48D27C69}"/>
              </a:ext>
            </a:extLst>
          </p:cNvPr>
          <p:cNvSpPr/>
          <p:nvPr/>
        </p:nvSpPr>
        <p:spPr bwMode="auto">
          <a:xfrm>
            <a:off x="8769998" y="3865445"/>
            <a:ext cx="365697" cy="1618972"/>
          </a:xfrm>
          <a:prstGeom prst="rect">
            <a:avLst/>
          </a:prstGeom>
          <a:solidFill>
            <a:schemeClr val="accent1"/>
          </a:solidFill>
          <a:ln w="0">
            <a:solidFill>
              <a:schemeClr val="bg1"/>
            </a:solidFill>
            <a:miter lim="800000"/>
            <a:headEnd/>
            <a:tailEnd/>
          </a:ln>
        </p:spPr>
        <p:txBody>
          <a:bodyPr lIns="0" tIns="0" rIns="0" bIns="0" rtlCol="0" anchor="t"/>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0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rPr>
              <a:t>65.1%</a:t>
            </a:r>
          </a:p>
        </p:txBody>
      </p:sp>
      <p:sp>
        <p:nvSpPr>
          <p:cNvPr id="296" name="Rectangle 295">
            <a:extLst>
              <a:ext uri="{FF2B5EF4-FFF2-40B4-BE49-F238E27FC236}">
                <a16:creationId xmlns:a16="http://schemas.microsoft.com/office/drawing/2014/main" id="{FD425FDE-7D21-50CB-D706-0A44A30A1F80}"/>
              </a:ext>
            </a:extLst>
          </p:cNvPr>
          <p:cNvSpPr/>
          <p:nvPr/>
        </p:nvSpPr>
        <p:spPr bwMode="auto">
          <a:xfrm>
            <a:off x="9268306" y="4682728"/>
            <a:ext cx="365697" cy="801690"/>
          </a:xfrm>
          <a:prstGeom prst="rect">
            <a:avLst/>
          </a:prstGeom>
          <a:solidFill>
            <a:schemeClr val="bg1">
              <a:lumMod val="50000"/>
            </a:schemeClr>
          </a:solidFill>
          <a:ln w="0">
            <a:solidFill>
              <a:schemeClr val="bg1"/>
            </a:solidFill>
            <a:miter lim="800000"/>
            <a:headEnd/>
            <a:tailEnd/>
          </a:ln>
        </p:spPr>
        <p:txBody>
          <a:bodyPr lIns="0" tIns="0" rIns="0" bIns="0" rtlCol="0" anchor="t"/>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0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rPr>
              <a:t>32.2%</a:t>
            </a:r>
          </a:p>
        </p:txBody>
      </p:sp>
      <p:sp>
        <p:nvSpPr>
          <p:cNvPr id="297" name="Rectangle 296">
            <a:extLst>
              <a:ext uri="{FF2B5EF4-FFF2-40B4-BE49-F238E27FC236}">
                <a16:creationId xmlns:a16="http://schemas.microsoft.com/office/drawing/2014/main" id="{83F30B2E-1AF6-B355-BA8A-835EBC2F1821}"/>
              </a:ext>
            </a:extLst>
          </p:cNvPr>
          <p:cNvSpPr/>
          <p:nvPr/>
        </p:nvSpPr>
        <p:spPr bwMode="auto">
          <a:xfrm>
            <a:off x="10527296" y="3853607"/>
            <a:ext cx="365697" cy="1630810"/>
          </a:xfrm>
          <a:prstGeom prst="rect">
            <a:avLst/>
          </a:prstGeom>
          <a:solidFill>
            <a:schemeClr val="accent1"/>
          </a:solidFill>
          <a:ln w="0">
            <a:solidFill>
              <a:schemeClr val="bg1"/>
            </a:solidFill>
            <a:miter lim="800000"/>
            <a:headEnd/>
            <a:tailEnd/>
          </a:ln>
        </p:spPr>
        <p:txBody>
          <a:bodyPr lIns="0" tIns="0" rIns="0" bIns="0" rtlCol="0" anchor="t"/>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0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rPr>
              <a:t>64.8%</a:t>
            </a:r>
          </a:p>
        </p:txBody>
      </p:sp>
      <p:sp>
        <p:nvSpPr>
          <p:cNvPr id="298" name="Rectangle 297">
            <a:extLst>
              <a:ext uri="{FF2B5EF4-FFF2-40B4-BE49-F238E27FC236}">
                <a16:creationId xmlns:a16="http://schemas.microsoft.com/office/drawing/2014/main" id="{D14E7477-B734-49FF-3EAD-B4211357AFA7}"/>
              </a:ext>
            </a:extLst>
          </p:cNvPr>
          <p:cNvSpPr/>
          <p:nvPr/>
        </p:nvSpPr>
        <p:spPr bwMode="auto">
          <a:xfrm>
            <a:off x="11025604" y="4734904"/>
            <a:ext cx="365697" cy="749514"/>
          </a:xfrm>
          <a:prstGeom prst="rect">
            <a:avLst/>
          </a:prstGeom>
          <a:solidFill>
            <a:schemeClr val="bg1">
              <a:lumMod val="50000"/>
            </a:schemeClr>
          </a:solidFill>
          <a:ln w="0">
            <a:solidFill>
              <a:schemeClr val="bg1"/>
            </a:solidFill>
            <a:miter lim="800000"/>
            <a:headEnd/>
            <a:tailEnd/>
          </a:ln>
        </p:spPr>
        <p:txBody>
          <a:bodyPr lIns="0" tIns="0" rIns="0" bIns="0" rtlCol="0" anchor="t"/>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0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rPr>
              <a:t>29.7%</a:t>
            </a:r>
          </a:p>
        </p:txBody>
      </p:sp>
      <p:sp>
        <p:nvSpPr>
          <p:cNvPr id="2" name="Title 1">
            <a:extLst>
              <a:ext uri="{FF2B5EF4-FFF2-40B4-BE49-F238E27FC236}">
                <a16:creationId xmlns:a16="http://schemas.microsoft.com/office/drawing/2014/main" id="{88735E67-E915-C9D7-1FB5-CD15F158639C}"/>
              </a:ext>
            </a:extLst>
          </p:cNvPr>
          <p:cNvSpPr>
            <a:spLocks noGrp="1"/>
          </p:cNvSpPr>
          <p:nvPr>
            <p:ph type="title"/>
          </p:nvPr>
        </p:nvSpPr>
        <p:spPr/>
        <p:txBody>
          <a:bodyPr/>
          <a:lstStyle/>
          <a:p>
            <a:r>
              <a:rPr lang="en-US" altLang="en-US" dirty="0"/>
              <a:t>PERSEUS: PFS and MRD Negativity Rate</a:t>
            </a:r>
            <a:endParaRPr lang="en-US" dirty="0"/>
          </a:p>
        </p:txBody>
      </p:sp>
      <p:sp>
        <p:nvSpPr>
          <p:cNvPr id="214" name="Content Placeholder 213">
            <a:extLst>
              <a:ext uri="{FF2B5EF4-FFF2-40B4-BE49-F238E27FC236}">
                <a16:creationId xmlns:a16="http://schemas.microsoft.com/office/drawing/2014/main" id="{962342D2-80F5-7BA0-631A-87DBC32ACBB8}"/>
              </a:ext>
            </a:extLst>
          </p:cNvPr>
          <p:cNvSpPr>
            <a:spLocks noGrp="1"/>
          </p:cNvSpPr>
          <p:nvPr>
            <p:ph sz="quarter" idx="10"/>
          </p:nvPr>
        </p:nvSpPr>
        <p:spPr/>
        <p:txBody>
          <a:bodyPr/>
          <a:lstStyle/>
          <a:p>
            <a:pPr algn="ctr"/>
            <a:r>
              <a:rPr lang="en-US" dirty="0"/>
              <a:t>Sonneveld. ASH 2023. Abstr LBA-1. Sonneveld. NEJM. 2024;390:301.</a:t>
            </a:r>
          </a:p>
        </p:txBody>
      </p:sp>
      <p:cxnSp>
        <p:nvCxnSpPr>
          <p:cNvPr id="6" name="Straight Connector 5">
            <a:extLst>
              <a:ext uri="{FF2B5EF4-FFF2-40B4-BE49-F238E27FC236}">
                <a16:creationId xmlns:a16="http://schemas.microsoft.com/office/drawing/2014/main" id="{F37F7C5A-6D5A-BB50-1FF4-B6736221E413}"/>
              </a:ext>
            </a:extLst>
          </p:cNvPr>
          <p:cNvCxnSpPr/>
          <p:nvPr/>
        </p:nvCxnSpPr>
        <p:spPr bwMode="auto">
          <a:xfrm flipV="1">
            <a:off x="4891929" y="2730871"/>
            <a:ext cx="0" cy="2379259"/>
          </a:xfrm>
          <a:prstGeom prst="line">
            <a:avLst/>
          </a:prstGeom>
          <a:noFill/>
          <a:ln w="28575" cap="flat" cmpd="sng" algn="ctr">
            <a:solidFill>
              <a:schemeClr val="tx1"/>
            </a:solidFill>
            <a:prstDash val="dash"/>
            <a:round/>
            <a:headEnd type="none" w="med" len="med"/>
            <a:tailEnd type="none" w="med" len="med"/>
          </a:ln>
          <a:effectLst/>
        </p:spPr>
      </p:cxnSp>
      <p:sp>
        <p:nvSpPr>
          <p:cNvPr id="7" name="TextBox 6">
            <a:extLst>
              <a:ext uri="{FF2B5EF4-FFF2-40B4-BE49-F238E27FC236}">
                <a16:creationId xmlns:a16="http://schemas.microsoft.com/office/drawing/2014/main" id="{F7EDBBE5-0FF5-959C-2865-4D5F144203CB}"/>
              </a:ext>
            </a:extLst>
          </p:cNvPr>
          <p:cNvSpPr txBox="1"/>
          <p:nvPr/>
        </p:nvSpPr>
        <p:spPr bwMode="auto">
          <a:xfrm>
            <a:off x="4435838" y="2455027"/>
            <a:ext cx="1191352" cy="307777"/>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48-mo PFS</a:t>
            </a:r>
          </a:p>
        </p:txBody>
      </p:sp>
      <p:sp>
        <p:nvSpPr>
          <p:cNvPr id="8" name="TextBox 7">
            <a:extLst>
              <a:ext uri="{FF2B5EF4-FFF2-40B4-BE49-F238E27FC236}">
                <a16:creationId xmlns:a16="http://schemas.microsoft.com/office/drawing/2014/main" id="{BB92D5B6-D3CD-7C10-1B9B-4E412CE62F93}"/>
              </a:ext>
            </a:extLst>
          </p:cNvPr>
          <p:cNvSpPr txBox="1"/>
          <p:nvPr/>
        </p:nvSpPr>
        <p:spPr bwMode="auto">
          <a:xfrm>
            <a:off x="4891928" y="2682525"/>
            <a:ext cx="691215" cy="307777"/>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84.3%</a:t>
            </a:r>
          </a:p>
        </p:txBody>
      </p:sp>
      <p:sp>
        <p:nvSpPr>
          <p:cNvPr id="9" name="TextBox 8">
            <a:extLst>
              <a:ext uri="{FF2B5EF4-FFF2-40B4-BE49-F238E27FC236}">
                <a16:creationId xmlns:a16="http://schemas.microsoft.com/office/drawing/2014/main" id="{FE15C420-94BE-88A0-5CE3-9970AB77FC9B}"/>
              </a:ext>
            </a:extLst>
          </p:cNvPr>
          <p:cNvSpPr txBox="1"/>
          <p:nvPr/>
        </p:nvSpPr>
        <p:spPr bwMode="auto">
          <a:xfrm>
            <a:off x="1075751" y="4399031"/>
            <a:ext cx="2947046" cy="523220"/>
          </a:xfrm>
          <a:prstGeom prst="rect">
            <a:avLst/>
          </a:prstGeom>
          <a:noFill/>
          <a:ln>
            <a:noFill/>
          </a:ln>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HR for PD or death: 0.42 </a:t>
            </a:r>
            <a:b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(95% CI: 0.30-0.59; </a:t>
            </a:r>
            <a:r>
              <a:rPr kumimoji="0" lang="en-US" sz="1400" b="0" i="1"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P</a:t>
            </a: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 &lt;.0001)</a:t>
            </a:r>
          </a:p>
        </p:txBody>
      </p:sp>
      <p:sp>
        <p:nvSpPr>
          <p:cNvPr id="10" name="TextBox 9">
            <a:extLst>
              <a:ext uri="{FF2B5EF4-FFF2-40B4-BE49-F238E27FC236}">
                <a16:creationId xmlns:a16="http://schemas.microsoft.com/office/drawing/2014/main" id="{D3E14E77-AD3D-72E9-776D-538693D6992D}"/>
              </a:ext>
            </a:extLst>
          </p:cNvPr>
          <p:cNvSpPr txBox="1"/>
          <p:nvPr/>
        </p:nvSpPr>
        <p:spPr bwMode="auto">
          <a:xfrm>
            <a:off x="1944882" y="5408165"/>
            <a:ext cx="2947046" cy="307777"/>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Mo Since Randomization</a:t>
            </a:r>
          </a:p>
        </p:txBody>
      </p:sp>
      <p:sp>
        <p:nvSpPr>
          <p:cNvPr id="11" name="TextBox 10">
            <a:extLst>
              <a:ext uri="{FF2B5EF4-FFF2-40B4-BE49-F238E27FC236}">
                <a16:creationId xmlns:a16="http://schemas.microsoft.com/office/drawing/2014/main" id="{15155B61-3828-1B7A-79C2-CB4A6E2E34AA}"/>
              </a:ext>
            </a:extLst>
          </p:cNvPr>
          <p:cNvSpPr txBox="1"/>
          <p:nvPr/>
        </p:nvSpPr>
        <p:spPr bwMode="auto">
          <a:xfrm>
            <a:off x="236539" y="2633634"/>
            <a:ext cx="400110" cy="2493771"/>
          </a:xfrm>
          <a:prstGeom prst="rect">
            <a:avLst/>
          </a:prstGeom>
          <a:noFill/>
          <a:ln>
            <a:noFill/>
          </a:ln>
        </p:spPr>
        <p:txBody>
          <a:bodyPr vert="vert270"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PFS (%)</a:t>
            </a:r>
          </a:p>
        </p:txBody>
      </p:sp>
      <p:sp>
        <p:nvSpPr>
          <p:cNvPr id="12" name="TextBox 11">
            <a:extLst>
              <a:ext uri="{FF2B5EF4-FFF2-40B4-BE49-F238E27FC236}">
                <a16:creationId xmlns:a16="http://schemas.microsoft.com/office/drawing/2014/main" id="{0A02ECC4-D6A5-F492-3FC9-F9B2D71BF64F}"/>
              </a:ext>
            </a:extLst>
          </p:cNvPr>
          <p:cNvSpPr txBox="1"/>
          <p:nvPr/>
        </p:nvSpPr>
        <p:spPr bwMode="auto">
          <a:xfrm>
            <a:off x="5328585" y="2923206"/>
            <a:ext cx="788999" cy="307777"/>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D-VRd</a:t>
            </a:r>
            <a:endParaRPr kumimoji="0" lang="en-US" sz="14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endParaRPr>
          </a:p>
        </p:txBody>
      </p:sp>
      <p:sp>
        <p:nvSpPr>
          <p:cNvPr id="13" name="TextBox 12">
            <a:extLst>
              <a:ext uri="{FF2B5EF4-FFF2-40B4-BE49-F238E27FC236}">
                <a16:creationId xmlns:a16="http://schemas.microsoft.com/office/drawing/2014/main" id="{55C594F6-C4B3-5F28-9621-72F9ED547CEE}"/>
              </a:ext>
            </a:extLst>
          </p:cNvPr>
          <p:cNvSpPr txBox="1"/>
          <p:nvPr/>
        </p:nvSpPr>
        <p:spPr bwMode="auto">
          <a:xfrm>
            <a:off x="5358507" y="3313008"/>
            <a:ext cx="554960" cy="307777"/>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prstClr val="white">
                    <a:lumMod val="50000"/>
                  </a:prstClr>
                </a:solidFill>
                <a:effectLst/>
                <a:uLnTx/>
                <a:uFillTx/>
                <a:latin typeface="Poppins"/>
                <a:ea typeface="+mn-ea"/>
                <a:cs typeface="Arial" panose="020B0604020202020204" pitchFamily="34" charset="0"/>
              </a:rPr>
              <a:t>VRd</a:t>
            </a:r>
            <a:endParaRPr kumimoji="0" lang="en-US" sz="1400" b="0" i="0" u="none" strike="noStrike" kern="1200" cap="none" spc="0" normalizeH="0" baseline="0" noProof="0" dirty="0">
              <a:ln>
                <a:noFill/>
              </a:ln>
              <a:solidFill>
                <a:prstClr val="white">
                  <a:lumMod val="50000"/>
                </a:prstClr>
              </a:solidFill>
              <a:effectLst/>
              <a:uLnTx/>
              <a:uFillTx/>
              <a:latin typeface="Poppins"/>
              <a:ea typeface="+mn-ea"/>
              <a:cs typeface="Arial" panose="020B0604020202020204" pitchFamily="34" charset="0"/>
            </a:endParaRPr>
          </a:p>
        </p:txBody>
      </p:sp>
      <p:grpSp>
        <p:nvGrpSpPr>
          <p:cNvPr id="14" name="Group 13">
            <a:extLst>
              <a:ext uri="{FF2B5EF4-FFF2-40B4-BE49-F238E27FC236}">
                <a16:creationId xmlns:a16="http://schemas.microsoft.com/office/drawing/2014/main" id="{530E86FF-9E8C-DB77-D396-6521910CE120}"/>
              </a:ext>
            </a:extLst>
          </p:cNvPr>
          <p:cNvGrpSpPr/>
          <p:nvPr/>
        </p:nvGrpSpPr>
        <p:grpSpPr>
          <a:xfrm>
            <a:off x="427717" y="2508585"/>
            <a:ext cx="466794" cy="2788360"/>
            <a:chOff x="3456134" y="1515897"/>
            <a:chExt cx="493598" cy="3772125"/>
          </a:xfrm>
          <a:noFill/>
        </p:grpSpPr>
        <p:sp>
          <p:nvSpPr>
            <p:cNvPr id="196" name="TextBox 195">
              <a:extLst>
                <a:ext uri="{FF2B5EF4-FFF2-40B4-BE49-F238E27FC236}">
                  <a16:creationId xmlns:a16="http://schemas.microsoft.com/office/drawing/2014/main" id="{06BE26BD-5D0D-B213-D191-672B06F56BDE}"/>
                </a:ext>
              </a:extLst>
            </p:cNvPr>
            <p:cNvSpPr txBox="1"/>
            <p:nvPr/>
          </p:nvSpPr>
          <p:spPr bwMode="auto">
            <a:xfrm>
              <a:off x="3456134" y="1515897"/>
              <a:ext cx="493598" cy="416364"/>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100</a:t>
              </a:r>
            </a:p>
          </p:txBody>
        </p:sp>
        <p:sp>
          <p:nvSpPr>
            <p:cNvPr id="197" name="TextBox 196">
              <a:extLst>
                <a:ext uri="{FF2B5EF4-FFF2-40B4-BE49-F238E27FC236}">
                  <a16:creationId xmlns:a16="http://schemas.microsoft.com/office/drawing/2014/main" id="{7A65B23E-85C9-66D7-EE33-3613D8C9D1EC}"/>
                </a:ext>
              </a:extLst>
            </p:cNvPr>
            <p:cNvSpPr txBox="1"/>
            <p:nvPr/>
          </p:nvSpPr>
          <p:spPr bwMode="auto">
            <a:xfrm>
              <a:off x="3515460" y="2194202"/>
              <a:ext cx="434272" cy="416364"/>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80</a:t>
              </a:r>
            </a:p>
          </p:txBody>
        </p:sp>
        <p:sp>
          <p:nvSpPr>
            <p:cNvPr id="198" name="TextBox 197">
              <a:extLst>
                <a:ext uri="{FF2B5EF4-FFF2-40B4-BE49-F238E27FC236}">
                  <a16:creationId xmlns:a16="http://schemas.microsoft.com/office/drawing/2014/main" id="{31072C45-EBAC-796E-10E7-2D94A38342D3}"/>
                </a:ext>
              </a:extLst>
            </p:cNvPr>
            <p:cNvSpPr txBox="1"/>
            <p:nvPr/>
          </p:nvSpPr>
          <p:spPr bwMode="auto">
            <a:xfrm>
              <a:off x="3515460" y="2857802"/>
              <a:ext cx="434272" cy="416364"/>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60</a:t>
              </a:r>
            </a:p>
          </p:txBody>
        </p:sp>
        <p:sp>
          <p:nvSpPr>
            <p:cNvPr id="199" name="TextBox 198">
              <a:extLst>
                <a:ext uri="{FF2B5EF4-FFF2-40B4-BE49-F238E27FC236}">
                  <a16:creationId xmlns:a16="http://schemas.microsoft.com/office/drawing/2014/main" id="{30B2AA15-8490-0B13-2886-5EDFE4BD62CA}"/>
                </a:ext>
              </a:extLst>
            </p:cNvPr>
            <p:cNvSpPr txBox="1"/>
            <p:nvPr/>
          </p:nvSpPr>
          <p:spPr bwMode="auto">
            <a:xfrm>
              <a:off x="3517156" y="3536104"/>
              <a:ext cx="432576" cy="416364"/>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40</a:t>
              </a:r>
            </a:p>
          </p:txBody>
        </p:sp>
        <p:sp>
          <p:nvSpPr>
            <p:cNvPr id="200" name="TextBox 199">
              <a:extLst>
                <a:ext uri="{FF2B5EF4-FFF2-40B4-BE49-F238E27FC236}">
                  <a16:creationId xmlns:a16="http://schemas.microsoft.com/office/drawing/2014/main" id="{42519D81-2AD0-270B-9BDE-26BAB9473B94}"/>
                </a:ext>
              </a:extLst>
            </p:cNvPr>
            <p:cNvSpPr txBox="1"/>
            <p:nvPr/>
          </p:nvSpPr>
          <p:spPr bwMode="auto">
            <a:xfrm>
              <a:off x="3527326" y="4199701"/>
              <a:ext cx="422406" cy="416364"/>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20</a:t>
              </a:r>
            </a:p>
          </p:txBody>
        </p:sp>
        <p:sp>
          <p:nvSpPr>
            <p:cNvPr id="201" name="TextBox 200">
              <a:extLst>
                <a:ext uri="{FF2B5EF4-FFF2-40B4-BE49-F238E27FC236}">
                  <a16:creationId xmlns:a16="http://schemas.microsoft.com/office/drawing/2014/main" id="{8D947DB8-FDA3-FF3A-29FC-7E86DE2536B1}"/>
                </a:ext>
              </a:extLst>
            </p:cNvPr>
            <p:cNvSpPr txBox="1"/>
            <p:nvPr/>
          </p:nvSpPr>
          <p:spPr bwMode="auto">
            <a:xfrm>
              <a:off x="3635809" y="4871658"/>
              <a:ext cx="313923" cy="416364"/>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a:t>
              </a:r>
            </a:p>
          </p:txBody>
        </p:sp>
      </p:grpSp>
      <p:sp>
        <p:nvSpPr>
          <p:cNvPr id="15" name="TextBox 14">
            <a:extLst>
              <a:ext uri="{FF2B5EF4-FFF2-40B4-BE49-F238E27FC236}">
                <a16:creationId xmlns:a16="http://schemas.microsoft.com/office/drawing/2014/main" id="{CBC11D43-A09C-A710-DD4A-7B1D47A4E97C}"/>
              </a:ext>
            </a:extLst>
          </p:cNvPr>
          <p:cNvSpPr txBox="1"/>
          <p:nvPr/>
        </p:nvSpPr>
        <p:spPr bwMode="auto">
          <a:xfrm>
            <a:off x="759207" y="5108427"/>
            <a:ext cx="296876" cy="307777"/>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a:t>
            </a:r>
          </a:p>
        </p:txBody>
      </p:sp>
      <p:sp>
        <p:nvSpPr>
          <p:cNvPr id="16" name="TextBox 15">
            <a:extLst>
              <a:ext uri="{FF2B5EF4-FFF2-40B4-BE49-F238E27FC236}">
                <a16:creationId xmlns:a16="http://schemas.microsoft.com/office/drawing/2014/main" id="{27311E82-A053-696D-0F80-94E189AC1268}"/>
              </a:ext>
            </a:extLst>
          </p:cNvPr>
          <p:cNvSpPr txBox="1"/>
          <p:nvPr/>
        </p:nvSpPr>
        <p:spPr bwMode="auto">
          <a:xfrm>
            <a:off x="1016656" y="5108427"/>
            <a:ext cx="290464" cy="307777"/>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3</a:t>
            </a:r>
          </a:p>
        </p:txBody>
      </p:sp>
      <p:sp>
        <p:nvSpPr>
          <p:cNvPr id="17" name="TextBox 16">
            <a:extLst>
              <a:ext uri="{FF2B5EF4-FFF2-40B4-BE49-F238E27FC236}">
                <a16:creationId xmlns:a16="http://schemas.microsoft.com/office/drawing/2014/main" id="{79BD1FA6-380A-C057-A72B-6F0D9E63055A}"/>
              </a:ext>
            </a:extLst>
          </p:cNvPr>
          <p:cNvSpPr txBox="1"/>
          <p:nvPr/>
        </p:nvSpPr>
        <p:spPr bwMode="auto">
          <a:xfrm>
            <a:off x="1299007" y="5108427"/>
            <a:ext cx="272572" cy="307777"/>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a:t>
            </a:r>
          </a:p>
        </p:txBody>
      </p:sp>
      <p:sp>
        <p:nvSpPr>
          <p:cNvPr id="18" name="TextBox 17">
            <a:extLst>
              <a:ext uri="{FF2B5EF4-FFF2-40B4-BE49-F238E27FC236}">
                <a16:creationId xmlns:a16="http://schemas.microsoft.com/office/drawing/2014/main" id="{00380CCD-BB92-30EC-00A2-5C2CE032BA0E}"/>
              </a:ext>
            </a:extLst>
          </p:cNvPr>
          <p:cNvSpPr txBox="1"/>
          <p:nvPr/>
        </p:nvSpPr>
        <p:spPr bwMode="auto">
          <a:xfrm>
            <a:off x="1510320" y="5108427"/>
            <a:ext cx="298479" cy="307777"/>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9</a:t>
            </a:r>
          </a:p>
        </p:txBody>
      </p:sp>
      <p:sp>
        <p:nvSpPr>
          <p:cNvPr id="19" name="TextBox 18">
            <a:extLst>
              <a:ext uri="{FF2B5EF4-FFF2-40B4-BE49-F238E27FC236}">
                <a16:creationId xmlns:a16="http://schemas.microsoft.com/office/drawing/2014/main" id="{EADA00F6-1FCE-B5F1-B85C-6DDAA394FCBB}"/>
              </a:ext>
            </a:extLst>
          </p:cNvPr>
          <p:cNvSpPr txBox="1"/>
          <p:nvPr/>
        </p:nvSpPr>
        <p:spPr bwMode="auto">
          <a:xfrm>
            <a:off x="1677782" y="5108427"/>
            <a:ext cx="444556" cy="307777"/>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12</a:t>
            </a:r>
          </a:p>
        </p:txBody>
      </p:sp>
      <p:sp>
        <p:nvSpPr>
          <p:cNvPr id="20" name="TextBox 19">
            <a:extLst>
              <a:ext uri="{FF2B5EF4-FFF2-40B4-BE49-F238E27FC236}">
                <a16:creationId xmlns:a16="http://schemas.microsoft.com/office/drawing/2014/main" id="{1CD2F292-84AC-3013-635B-47156CC81648}"/>
              </a:ext>
            </a:extLst>
          </p:cNvPr>
          <p:cNvSpPr txBox="1"/>
          <p:nvPr/>
        </p:nvSpPr>
        <p:spPr bwMode="auto">
          <a:xfrm>
            <a:off x="1969061" y="5108427"/>
            <a:ext cx="354584" cy="307777"/>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15</a:t>
            </a:r>
          </a:p>
        </p:txBody>
      </p:sp>
      <p:sp>
        <p:nvSpPr>
          <p:cNvPr id="21" name="TextBox 20">
            <a:extLst>
              <a:ext uri="{FF2B5EF4-FFF2-40B4-BE49-F238E27FC236}">
                <a16:creationId xmlns:a16="http://schemas.microsoft.com/office/drawing/2014/main" id="{13C1F3D9-9DDB-156B-4A6D-AE8174F54B18}"/>
              </a:ext>
            </a:extLst>
          </p:cNvPr>
          <p:cNvSpPr txBox="1"/>
          <p:nvPr/>
        </p:nvSpPr>
        <p:spPr bwMode="auto">
          <a:xfrm>
            <a:off x="2148657" y="5108427"/>
            <a:ext cx="443523" cy="307777"/>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18</a:t>
            </a:r>
          </a:p>
        </p:txBody>
      </p:sp>
      <p:sp>
        <p:nvSpPr>
          <p:cNvPr id="22" name="TextBox 21">
            <a:extLst>
              <a:ext uri="{FF2B5EF4-FFF2-40B4-BE49-F238E27FC236}">
                <a16:creationId xmlns:a16="http://schemas.microsoft.com/office/drawing/2014/main" id="{93142AE5-B9B8-67C9-0561-DEF49833AC57}"/>
              </a:ext>
            </a:extLst>
          </p:cNvPr>
          <p:cNvSpPr txBox="1"/>
          <p:nvPr/>
        </p:nvSpPr>
        <p:spPr bwMode="auto">
          <a:xfrm>
            <a:off x="2483824" y="5108427"/>
            <a:ext cx="344966" cy="307777"/>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21</a:t>
            </a:r>
          </a:p>
        </p:txBody>
      </p:sp>
      <p:sp>
        <p:nvSpPr>
          <p:cNvPr id="23" name="TextBox 22">
            <a:extLst>
              <a:ext uri="{FF2B5EF4-FFF2-40B4-BE49-F238E27FC236}">
                <a16:creationId xmlns:a16="http://schemas.microsoft.com/office/drawing/2014/main" id="{EF635A99-0DEE-AEEC-76F1-BC68AEF65134}"/>
              </a:ext>
            </a:extLst>
          </p:cNvPr>
          <p:cNvSpPr txBox="1"/>
          <p:nvPr/>
        </p:nvSpPr>
        <p:spPr bwMode="auto">
          <a:xfrm>
            <a:off x="2653679" y="5108427"/>
            <a:ext cx="504564" cy="307777"/>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24</a:t>
            </a:r>
          </a:p>
        </p:txBody>
      </p:sp>
      <p:sp>
        <p:nvSpPr>
          <p:cNvPr id="24" name="TextBox 23">
            <a:extLst>
              <a:ext uri="{FF2B5EF4-FFF2-40B4-BE49-F238E27FC236}">
                <a16:creationId xmlns:a16="http://schemas.microsoft.com/office/drawing/2014/main" id="{DEE71EAA-C166-A73F-88A5-9F308ABAA520}"/>
              </a:ext>
            </a:extLst>
          </p:cNvPr>
          <p:cNvSpPr txBox="1"/>
          <p:nvPr/>
        </p:nvSpPr>
        <p:spPr bwMode="auto">
          <a:xfrm>
            <a:off x="2915121" y="5108427"/>
            <a:ext cx="457402" cy="307777"/>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27</a:t>
            </a:r>
          </a:p>
        </p:txBody>
      </p:sp>
      <p:sp>
        <p:nvSpPr>
          <p:cNvPr id="25" name="TextBox 24">
            <a:extLst>
              <a:ext uri="{FF2B5EF4-FFF2-40B4-BE49-F238E27FC236}">
                <a16:creationId xmlns:a16="http://schemas.microsoft.com/office/drawing/2014/main" id="{B97CF4E0-0F23-1444-0BC2-45918C8569C1}"/>
              </a:ext>
            </a:extLst>
          </p:cNvPr>
          <p:cNvSpPr txBox="1"/>
          <p:nvPr/>
        </p:nvSpPr>
        <p:spPr bwMode="auto">
          <a:xfrm>
            <a:off x="3186284" y="5108427"/>
            <a:ext cx="402674" cy="307777"/>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30</a:t>
            </a:r>
          </a:p>
        </p:txBody>
      </p:sp>
      <p:sp>
        <p:nvSpPr>
          <p:cNvPr id="26" name="TextBox 25">
            <a:extLst>
              <a:ext uri="{FF2B5EF4-FFF2-40B4-BE49-F238E27FC236}">
                <a16:creationId xmlns:a16="http://schemas.microsoft.com/office/drawing/2014/main" id="{2ED506C2-D2C7-326B-9A7C-3804F8600C45}"/>
              </a:ext>
            </a:extLst>
          </p:cNvPr>
          <p:cNvSpPr txBox="1"/>
          <p:nvPr/>
        </p:nvSpPr>
        <p:spPr bwMode="auto">
          <a:xfrm>
            <a:off x="3403260" y="5108427"/>
            <a:ext cx="442585" cy="307777"/>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33</a:t>
            </a:r>
          </a:p>
        </p:txBody>
      </p:sp>
      <p:sp>
        <p:nvSpPr>
          <p:cNvPr id="27" name="TextBox 26">
            <a:extLst>
              <a:ext uri="{FF2B5EF4-FFF2-40B4-BE49-F238E27FC236}">
                <a16:creationId xmlns:a16="http://schemas.microsoft.com/office/drawing/2014/main" id="{7305251E-1CDD-503F-FE92-55C71EF6F8ED}"/>
              </a:ext>
            </a:extLst>
          </p:cNvPr>
          <p:cNvSpPr txBox="1"/>
          <p:nvPr/>
        </p:nvSpPr>
        <p:spPr bwMode="auto">
          <a:xfrm>
            <a:off x="3690471" y="5108427"/>
            <a:ext cx="404278" cy="307777"/>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36</a:t>
            </a:r>
          </a:p>
        </p:txBody>
      </p:sp>
      <p:sp>
        <p:nvSpPr>
          <p:cNvPr id="28" name="TextBox 27">
            <a:extLst>
              <a:ext uri="{FF2B5EF4-FFF2-40B4-BE49-F238E27FC236}">
                <a16:creationId xmlns:a16="http://schemas.microsoft.com/office/drawing/2014/main" id="{4D5D1549-3BFE-96ED-FA01-8FFE8B34F9EA}"/>
              </a:ext>
            </a:extLst>
          </p:cNvPr>
          <p:cNvSpPr txBox="1"/>
          <p:nvPr/>
        </p:nvSpPr>
        <p:spPr bwMode="auto">
          <a:xfrm>
            <a:off x="3944716" y="5108427"/>
            <a:ext cx="404278" cy="307777"/>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39</a:t>
            </a:r>
          </a:p>
        </p:txBody>
      </p:sp>
      <p:sp>
        <p:nvSpPr>
          <p:cNvPr id="29" name="TextBox 28">
            <a:extLst>
              <a:ext uri="{FF2B5EF4-FFF2-40B4-BE49-F238E27FC236}">
                <a16:creationId xmlns:a16="http://schemas.microsoft.com/office/drawing/2014/main" id="{99A53ADF-8991-0B65-BDF4-A830C84A05AF}"/>
              </a:ext>
            </a:extLst>
          </p:cNvPr>
          <p:cNvSpPr txBox="1"/>
          <p:nvPr/>
        </p:nvSpPr>
        <p:spPr bwMode="auto">
          <a:xfrm>
            <a:off x="4144960" y="5108427"/>
            <a:ext cx="481903" cy="307777"/>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42</a:t>
            </a:r>
          </a:p>
        </p:txBody>
      </p:sp>
      <p:sp>
        <p:nvSpPr>
          <p:cNvPr id="30" name="TextBox 29">
            <a:extLst>
              <a:ext uri="{FF2B5EF4-FFF2-40B4-BE49-F238E27FC236}">
                <a16:creationId xmlns:a16="http://schemas.microsoft.com/office/drawing/2014/main" id="{5A10C686-FCC6-892A-8260-2AA5CF219D0D}"/>
              </a:ext>
            </a:extLst>
          </p:cNvPr>
          <p:cNvSpPr txBox="1"/>
          <p:nvPr/>
        </p:nvSpPr>
        <p:spPr bwMode="auto">
          <a:xfrm>
            <a:off x="4436203" y="5108427"/>
            <a:ext cx="409086" cy="307777"/>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45</a:t>
            </a:r>
          </a:p>
        </p:txBody>
      </p:sp>
      <p:sp>
        <p:nvSpPr>
          <p:cNvPr id="31" name="TextBox 30">
            <a:extLst>
              <a:ext uri="{FF2B5EF4-FFF2-40B4-BE49-F238E27FC236}">
                <a16:creationId xmlns:a16="http://schemas.microsoft.com/office/drawing/2014/main" id="{67B18A35-7EF2-BA1A-2801-A534065E13CB}"/>
              </a:ext>
            </a:extLst>
          </p:cNvPr>
          <p:cNvSpPr txBox="1"/>
          <p:nvPr/>
        </p:nvSpPr>
        <p:spPr bwMode="auto">
          <a:xfrm>
            <a:off x="4641657" y="5108427"/>
            <a:ext cx="482944" cy="307777"/>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48</a:t>
            </a:r>
          </a:p>
        </p:txBody>
      </p:sp>
      <p:sp>
        <p:nvSpPr>
          <p:cNvPr id="32" name="TextBox 31">
            <a:extLst>
              <a:ext uri="{FF2B5EF4-FFF2-40B4-BE49-F238E27FC236}">
                <a16:creationId xmlns:a16="http://schemas.microsoft.com/office/drawing/2014/main" id="{25607B7B-6AD2-A069-9D98-D8EDC06DC225}"/>
              </a:ext>
            </a:extLst>
          </p:cNvPr>
          <p:cNvSpPr txBox="1"/>
          <p:nvPr/>
        </p:nvSpPr>
        <p:spPr bwMode="auto">
          <a:xfrm>
            <a:off x="4919638" y="5108427"/>
            <a:ext cx="420098" cy="307777"/>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51</a:t>
            </a:r>
          </a:p>
        </p:txBody>
      </p:sp>
      <p:sp>
        <p:nvSpPr>
          <p:cNvPr id="33" name="TextBox 32">
            <a:extLst>
              <a:ext uri="{FF2B5EF4-FFF2-40B4-BE49-F238E27FC236}">
                <a16:creationId xmlns:a16="http://schemas.microsoft.com/office/drawing/2014/main" id="{CBA1FC6F-2E46-9D4C-FA84-81D16785DBEC}"/>
              </a:ext>
            </a:extLst>
          </p:cNvPr>
          <p:cNvSpPr txBox="1"/>
          <p:nvPr/>
        </p:nvSpPr>
        <p:spPr bwMode="auto">
          <a:xfrm>
            <a:off x="5191542" y="5108427"/>
            <a:ext cx="409086" cy="307777"/>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54</a:t>
            </a:r>
          </a:p>
        </p:txBody>
      </p:sp>
      <p:sp>
        <p:nvSpPr>
          <p:cNvPr id="34" name="Freeform: Shape 33">
            <a:extLst>
              <a:ext uri="{FF2B5EF4-FFF2-40B4-BE49-F238E27FC236}">
                <a16:creationId xmlns:a16="http://schemas.microsoft.com/office/drawing/2014/main" id="{2206B556-3063-8F8D-6AC7-9D53714B2D93}"/>
              </a:ext>
            </a:extLst>
          </p:cNvPr>
          <p:cNvSpPr/>
          <p:nvPr/>
        </p:nvSpPr>
        <p:spPr bwMode="auto">
          <a:xfrm>
            <a:off x="913650" y="2655393"/>
            <a:ext cx="4467822" cy="2464313"/>
          </a:xfrm>
          <a:custGeom>
            <a:avLst/>
            <a:gdLst>
              <a:gd name="connsiteX0" fmla="*/ 0 w 4743450"/>
              <a:gd name="connsiteY0" fmla="*/ 0 h 3333750"/>
              <a:gd name="connsiteX1" fmla="*/ 0 w 4743450"/>
              <a:gd name="connsiteY1" fmla="*/ 3333750 h 3333750"/>
              <a:gd name="connsiteX2" fmla="*/ 4743450 w 4743450"/>
              <a:gd name="connsiteY2" fmla="*/ 3333750 h 3333750"/>
            </a:gdLst>
            <a:ahLst/>
            <a:cxnLst>
              <a:cxn ang="0">
                <a:pos x="connsiteX0" y="connsiteY0"/>
              </a:cxn>
              <a:cxn ang="0">
                <a:pos x="connsiteX1" y="connsiteY1"/>
              </a:cxn>
              <a:cxn ang="0">
                <a:pos x="connsiteX2" y="connsiteY2"/>
              </a:cxn>
            </a:cxnLst>
            <a:rect l="l" t="t" r="r" b="b"/>
            <a:pathLst>
              <a:path w="4743450" h="3333750">
                <a:moveTo>
                  <a:pt x="0" y="0"/>
                </a:moveTo>
                <a:lnTo>
                  <a:pt x="0" y="3333750"/>
                </a:lnTo>
                <a:lnTo>
                  <a:pt x="4743450" y="3333750"/>
                </a:lnTo>
              </a:path>
            </a:pathLst>
          </a:custGeom>
          <a:noFill/>
          <a:ln w="19050">
            <a:solidFill>
              <a:schemeClr val="tx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grpSp>
        <p:nvGrpSpPr>
          <p:cNvPr id="35" name="Group 34">
            <a:extLst>
              <a:ext uri="{FF2B5EF4-FFF2-40B4-BE49-F238E27FC236}">
                <a16:creationId xmlns:a16="http://schemas.microsoft.com/office/drawing/2014/main" id="{7361E2D4-8450-FEE3-DDD3-2C1930260575}"/>
              </a:ext>
            </a:extLst>
          </p:cNvPr>
          <p:cNvGrpSpPr/>
          <p:nvPr/>
        </p:nvGrpSpPr>
        <p:grpSpPr>
          <a:xfrm>
            <a:off x="835552" y="2655393"/>
            <a:ext cx="66057" cy="2469007"/>
            <a:chOff x="3586572" y="1714500"/>
            <a:chExt cx="593518" cy="3340100"/>
          </a:xfrm>
          <a:noFill/>
        </p:grpSpPr>
        <p:cxnSp>
          <p:nvCxnSpPr>
            <p:cNvPr id="190" name="Straight Connector 189">
              <a:extLst>
                <a:ext uri="{FF2B5EF4-FFF2-40B4-BE49-F238E27FC236}">
                  <a16:creationId xmlns:a16="http://schemas.microsoft.com/office/drawing/2014/main" id="{CE87F5C0-D711-3116-D87C-7F6349106A80}"/>
                </a:ext>
              </a:extLst>
            </p:cNvPr>
            <p:cNvCxnSpPr>
              <a:cxnSpLocks/>
            </p:cNvCxnSpPr>
            <p:nvPr/>
          </p:nvCxnSpPr>
          <p:spPr bwMode="auto">
            <a:xfrm>
              <a:off x="3586572" y="1714500"/>
              <a:ext cx="593518" cy="0"/>
            </a:xfrm>
            <a:prstGeom prst="line">
              <a:avLst/>
            </a:prstGeom>
            <a:grpFill/>
            <a:ln w="19050" cap="flat" cmpd="sng" algn="ctr">
              <a:solidFill>
                <a:schemeClr val="tx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83457D32-3E5B-C3D5-3C70-1D7274FFEE92}"/>
                </a:ext>
              </a:extLst>
            </p:cNvPr>
            <p:cNvCxnSpPr>
              <a:cxnSpLocks/>
            </p:cNvCxnSpPr>
            <p:nvPr/>
          </p:nvCxnSpPr>
          <p:spPr bwMode="auto">
            <a:xfrm>
              <a:off x="3586572" y="2382520"/>
              <a:ext cx="593518" cy="0"/>
            </a:xfrm>
            <a:prstGeom prst="line">
              <a:avLst/>
            </a:prstGeom>
            <a:grpFill/>
            <a:ln w="19050" cap="flat" cmpd="sng" algn="ctr">
              <a:solidFill>
                <a:schemeClr val="tx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B608ECCA-7E00-B0A4-5577-79FE6571FDE7}"/>
                </a:ext>
              </a:extLst>
            </p:cNvPr>
            <p:cNvCxnSpPr>
              <a:cxnSpLocks/>
            </p:cNvCxnSpPr>
            <p:nvPr/>
          </p:nvCxnSpPr>
          <p:spPr bwMode="auto">
            <a:xfrm>
              <a:off x="3586572" y="3050540"/>
              <a:ext cx="593518" cy="0"/>
            </a:xfrm>
            <a:prstGeom prst="line">
              <a:avLst/>
            </a:prstGeom>
            <a:grpFill/>
            <a:ln w="19050" cap="flat" cmpd="sng" algn="ctr">
              <a:solidFill>
                <a:schemeClr val="tx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697CFF0A-9E0F-2E43-575B-6DAD26DE1A57}"/>
                </a:ext>
              </a:extLst>
            </p:cNvPr>
            <p:cNvCxnSpPr>
              <a:cxnSpLocks/>
            </p:cNvCxnSpPr>
            <p:nvPr/>
          </p:nvCxnSpPr>
          <p:spPr bwMode="auto">
            <a:xfrm>
              <a:off x="3586572" y="3718560"/>
              <a:ext cx="593518" cy="0"/>
            </a:xfrm>
            <a:prstGeom prst="line">
              <a:avLst/>
            </a:prstGeom>
            <a:grpFill/>
            <a:ln w="19050" cap="flat" cmpd="sng" algn="ctr">
              <a:solidFill>
                <a:schemeClr val="tx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9A1F13D5-5CD1-E957-25ED-DBDD3F4C8268}"/>
                </a:ext>
              </a:extLst>
            </p:cNvPr>
            <p:cNvCxnSpPr>
              <a:cxnSpLocks/>
            </p:cNvCxnSpPr>
            <p:nvPr/>
          </p:nvCxnSpPr>
          <p:spPr bwMode="auto">
            <a:xfrm>
              <a:off x="3586572" y="4386580"/>
              <a:ext cx="593518" cy="0"/>
            </a:xfrm>
            <a:prstGeom prst="line">
              <a:avLst/>
            </a:prstGeom>
            <a:grpFill/>
            <a:ln w="19050" cap="flat" cmpd="sng" algn="ctr">
              <a:solidFill>
                <a:schemeClr val="tx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70609016-C428-8FF7-F45B-AA528FB2136E}"/>
                </a:ext>
              </a:extLst>
            </p:cNvPr>
            <p:cNvCxnSpPr>
              <a:cxnSpLocks/>
            </p:cNvCxnSpPr>
            <p:nvPr/>
          </p:nvCxnSpPr>
          <p:spPr bwMode="auto">
            <a:xfrm>
              <a:off x="3586572" y="5054600"/>
              <a:ext cx="593518" cy="0"/>
            </a:xfrm>
            <a:prstGeom prst="line">
              <a:avLst/>
            </a:prstGeom>
            <a:grpFill/>
            <a:ln w="19050" cap="flat" cmpd="sng" algn="ctr">
              <a:solidFill>
                <a:schemeClr val="tx1"/>
              </a:solidFill>
              <a:prstDash val="solid"/>
              <a:round/>
              <a:headEnd type="none" w="med" len="med"/>
              <a:tailEnd type="none" w="med" len="med"/>
            </a:ln>
            <a:effectLst/>
          </p:spPr>
        </p:cxnSp>
      </p:grpSp>
      <p:grpSp>
        <p:nvGrpSpPr>
          <p:cNvPr id="36" name="Group 35">
            <a:extLst>
              <a:ext uri="{FF2B5EF4-FFF2-40B4-BE49-F238E27FC236}">
                <a16:creationId xmlns:a16="http://schemas.microsoft.com/office/drawing/2014/main" id="{A6986858-DE33-0803-3BEF-355A6670FEE1}"/>
              </a:ext>
            </a:extLst>
          </p:cNvPr>
          <p:cNvGrpSpPr/>
          <p:nvPr/>
        </p:nvGrpSpPr>
        <p:grpSpPr>
          <a:xfrm>
            <a:off x="914036" y="5110118"/>
            <a:ext cx="4467634" cy="59476"/>
            <a:chOff x="3950141" y="4822999"/>
            <a:chExt cx="4724170" cy="305440"/>
          </a:xfrm>
          <a:noFill/>
        </p:grpSpPr>
        <p:grpSp>
          <p:nvGrpSpPr>
            <p:cNvPr id="168" name="Group 167">
              <a:extLst>
                <a:ext uri="{FF2B5EF4-FFF2-40B4-BE49-F238E27FC236}">
                  <a16:creationId xmlns:a16="http://schemas.microsoft.com/office/drawing/2014/main" id="{1D96F812-EB21-11F8-01D7-7A0433E0C0B1}"/>
                </a:ext>
              </a:extLst>
            </p:cNvPr>
            <p:cNvGrpSpPr/>
            <p:nvPr/>
          </p:nvGrpSpPr>
          <p:grpSpPr>
            <a:xfrm rot="5400000">
              <a:off x="4454428" y="4318712"/>
              <a:ext cx="305435" cy="1314009"/>
              <a:chOff x="3586572" y="1714500"/>
              <a:chExt cx="593518" cy="3340100"/>
            </a:xfrm>
            <a:grpFill/>
          </p:grpSpPr>
          <p:cxnSp>
            <p:nvCxnSpPr>
              <p:cNvPr id="184" name="Straight Connector 183">
                <a:extLst>
                  <a:ext uri="{FF2B5EF4-FFF2-40B4-BE49-F238E27FC236}">
                    <a16:creationId xmlns:a16="http://schemas.microsoft.com/office/drawing/2014/main" id="{7142207E-AA41-308D-76A3-05197CB017B9}"/>
                  </a:ext>
                </a:extLst>
              </p:cNvPr>
              <p:cNvCxnSpPr>
                <a:cxnSpLocks/>
              </p:cNvCxnSpPr>
              <p:nvPr/>
            </p:nvCxnSpPr>
            <p:spPr bwMode="auto">
              <a:xfrm>
                <a:off x="3586572" y="1714500"/>
                <a:ext cx="593518" cy="0"/>
              </a:xfrm>
              <a:prstGeom prst="line">
                <a:avLst/>
              </a:prstGeom>
              <a:grpFill/>
              <a:ln w="19050" cap="flat" cmpd="sng" algn="ctr">
                <a:solidFill>
                  <a:schemeClr val="tx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239DB583-1E39-16A1-C773-31D721A865A2}"/>
                  </a:ext>
                </a:extLst>
              </p:cNvPr>
              <p:cNvCxnSpPr>
                <a:cxnSpLocks/>
              </p:cNvCxnSpPr>
              <p:nvPr/>
            </p:nvCxnSpPr>
            <p:spPr bwMode="auto">
              <a:xfrm>
                <a:off x="3586572" y="2382520"/>
                <a:ext cx="593518" cy="0"/>
              </a:xfrm>
              <a:prstGeom prst="line">
                <a:avLst/>
              </a:prstGeom>
              <a:grpFill/>
              <a:ln w="19050" cap="flat" cmpd="sng" algn="ctr">
                <a:solidFill>
                  <a:schemeClr val="tx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EF6D9978-F8D5-C547-FCD2-4CD21D8633C3}"/>
                  </a:ext>
                </a:extLst>
              </p:cNvPr>
              <p:cNvCxnSpPr>
                <a:cxnSpLocks/>
              </p:cNvCxnSpPr>
              <p:nvPr/>
            </p:nvCxnSpPr>
            <p:spPr bwMode="auto">
              <a:xfrm>
                <a:off x="3586572" y="3050540"/>
                <a:ext cx="593518" cy="0"/>
              </a:xfrm>
              <a:prstGeom prst="line">
                <a:avLst/>
              </a:prstGeom>
              <a:grpFill/>
              <a:ln w="19050" cap="flat" cmpd="sng" algn="ctr">
                <a:solidFill>
                  <a:schemeClr val="tx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C8A91173-8055-7412-D2C9-440985303D98}"/>
                  </a:ext>
                </a:extLst>
              </p:cNvPr>
              <p:cNvCxnSpPr>
                <a:cxnSpLocks/>
              </p:cNvCxnSpPr>
              <p:nvPr/>
            </p:nvCxnSpPr>
            <p:spPr bwMode="auto">
              <a:xfrm>
                <a:off x="3586572" y="3718560"/>
                <a:ext cx="593518" cy="0"/>
              </a:xfrm>
              <a:prstGeom prst="line">
                <a:avLst/>
              </a:prstGeom>
              <a:grpFill/>
              <a:ln w="19050" cap="flat" cmpd="sng" algn="ctr">
                <a:solidFill>
                  <a:schemeClr val="tx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DCF106FA-711B-0C8B-5BDD-2F6D6315C468}"/>
                  </a:ext>
                </a:extLst>
              </p:cNvPr>
              <p:cNvCxnSpPr>
                <a:cxnSpLocks/>
              </p:cNvCxnSpPr>
              <p:nvPr/>
            </p:nvCxnSpPr>
            <p:spPr bwMode="auto">
              <a:xfrm>
                <a:off x="3586572" y="4386580"/>
                <a:ext cx="593518" cy="0"/>
              </a:xfrm>
              <a:prstGeom prst="line">
                <a:avLst/>
              </a:prstGeom>
              <a:grpFill/>
              <a:ln w="19050" cap="flat" cmpd="sng" algn="ctr">
                <a:solidFill>
                  <a:schemeClr val="tx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899A7C84-E1C5-8C11-6F5C-BD16FEEC455A}"/>
                  </a:ext>
                </a:extLst>
              </p:cNvPr>
              <p:cNvCxnSpPr>
                <a:cxnSpLocks/>
              </p:cNvCxnSpPr>
              <p:nvPr/>
            </p:nvCxnSpPr>
            <p:spPr bwMode="auto">
              <a:xfrm>
                <a:off x="3586572" y="5054600"/>
                <a:ext cx="593518" cy="0"/>
              </a:xfrm>
              <a:prstGeom prst="line">
                <a:avLst/>
              </a:prstGeom>
              <a:grpFill/>
              <a:ln w="19050" cap="flat" cmpd="sng" algn="ctr">
                <a:solidFill>
                  <a:schemeClr val="tx1"/>
                </a:solidFill>
                <a:prstDash val="solid"/>
                <a:round/>
                <a:headEnd type="none" w="med" len="med"/>
                <a:tailEnd type="none" w="med" len="med"/>
              </a:ln>
              <a:effectLst/>
            </p:spPr>
          </p:cxnSp>
        </p:grpSp>
        <p:grpSp>
          <p:nvGrpSpPr>
            <p:cNvPr id="169" name="Group 168">
              <a:extLst>
                <a:ext uri="{FF2B5EF4-FFF2-40B4-BE49-F238E27FC236}">
                  <a16:creationId xmlns:a16="http://schemas.microsoft.com/office/drawing/2014/main" id="{9682FD3D-E80C-C753-0EDB-8A7947337FB4}"/>
                </a:ext>
              </a:extLst>
            </p:cNvPr>
            <p:cNvGrpSpPr/>
            <p:nvPr/>
          </p:nvGrpSpPr>
          <p:grpSpPr>
            <a:xfrm rot="5400000">
              <a:off x="6034250" y="4318712"/>
              <a:ext cx="305435" cy="1314009"/>
              <a:chOff x="3586572" y="1714500"/>
              <a:chExt cx="593518" cy="3340100"/>
            </a:xfrm>
            <a:grpFill/>
          </p:grpSpPr>
          <p:cxnSp>
            <p:nvCxnSpPr>
              <p:cNvPr id="178" name="Straight Connector 177">
                <a:extLst>
                  <a:ext uri="{FF2B5EF4-FFF2-40B4-BE49-F238E27FC236}">
                    <a16:creationId xmlns:a16="http://schemas.microsoft.com/office/drawing/2014/main" id="{DF7861EC-0250-A765-4DCE-972143736A72}"/>
                  </a:ext>
                </a:extLst>
              </p:cNvPr>
              <p:cNvCxnSpPr>
                <a:cxnSpLocks/>
              </p:cNvCxnSpPr>
              <p:nvPr/>
            </p:nvCxnSpPr>
            <p:spPr bwMode="auto">
              <a:xfrm>
                <a:off x="3586572" y="1714500"/>
                <a:ext cx="593518" cy="0"/>
              </a:xfrm>
              <a:prstGeom prst="line">
                <a:avLst/>
              </a:prstGeom>
              <a:grpFill/>
              <a:ln w="19050" cap="flat" cmpd="sng" algn="ctr">
                <a:solidFill>
                  <a:schemeClr val="tx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43668907-64D6-C357-CD9B-6FF80EBD0FD0}"/>
                  </a:ext>
                </a:extLst>
              </p:cNvPr>
              <p:cNvCxnSpPr>
                <a:cxnSpLocks/>
              </p:cNvCxnSpPr>
              <p:nvPr/>
            </p:nvCxnSpPr>
            <p:spPr bwMode="auto">
              <a:xfrm>
                <a:off x="3586572" y="2382520"/>
                <a:ext cx="593518" cy="0"/>
              </a:xfrm>
              <a:prstGeom prst="line">
                <a:avLst/>
              </a:prstGeom>
              <a:grpFill/>
              <a:ln w="19050" cap="flat" cmpd="sng" algn="ctr">
                <a:solidFill>
                  <a:schemeClr val="tx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5C93FDA1-6878-6FD0-CF42-D92E5234A366}"/>
                  </a:ext>
                </a:extLst>
              </p:cNvPr>
              <p:cNvCxnSpPr>
                <a:cxnSpLocks/>
              </p:cNvCxnSpPr>
              <p:nvPr/>
            </p:nvCxnSpPr>
            <p:spPr bwMode="auto">
              <a:xfrm>
                <a:off x="3586572" y="3050540"/>
                <a:ext cx="593518" cy="0"/>
              </a:xfrm>
              <a:prstGeom prst="line">
                <a:avLst/>
              </a:prstGeom>
              <a:grpFill/>
              <a:ln w="19050" cap="flat" cmpd="sng" algn="ctr">
                <a:solidFill>
                  <a:schemeClr val="tx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12AB967A-3DA5-871C-5C75-C89365F4B614}"/>
                  </a:ext>
                </a:extLst>
              </p:cNvPr>
              <p:cNvCxnSpPr>
                <a:cxnSpLocks/>
              </p:cNvCxnSpPr>
              <p:nvPr/>
            </p:nvCxnSpPr>
            <p:spPr bwMode="auto">
              <a:xfrm>
                <a:off x="3586572" y="3718560"/>
                <a:ext cx="593518" cy="0"/>
              </a:xfrm>
              <a:prstGeom prst="line">
                <a:avLst/>
              </a:prstGeom>
              <a:grpFill/>
              <a:ln w="19050" cap="flat" cmpd="sng" algn="ctr">
                <a:solidFill>
                  <a:schemeClr val="tx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3BE51653-EB0F-73D0-3398-4871A0668DFA}"/>
                  </a:ext>
                </a:extLst>
              </p:cNvPr>
              <p:cNvCxnSpPr>
                <a:cxnSpLocks/>
              </p:cNvCxnSpPr>
              <p:nvPr/>
            </p:nvCxnSpPr>
            <p:spPr bwMode="auto">
              <a:xfrm>
                <a:off x="3586572" y="4386580"/>
                <a:ext cx="593518" cy="0"/>
              </a:xfrm>
              <a:prstGeom prst="line">
                <a:avLst/>
              </a:prstGeom>
              <a:grpFill/>
              <a:ln w="19050" cap="flat" cmpd="sng" algn="ctr">
                <a:solidFill>
                  <a:schemeClr val="tx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192808C0-B834-95EF-6777-F804D93BF8D0}"/>
                  </a:ext>
                </a:extLst>
              </p:cNvPr>
              <p:cNvCxnSpPr>
                <a:cxnSpLocks/>
              </p:cNvCxnSpPr>
              <p:nvPr/>
            </p:nvCxnSpPr>
            <p:spPr bwMode="auto">
              <a:xfrm>
                <a:off x="3586572" y="5054600"/>
                <a:ext cx="593518" cy="0"/>
              </a:xfrm>
              <a:prstGeom prst="line">
                <a:avLst/>
              </a:prstGeom>
              <a:grpFill/>
              <a:ln w="19050" cap="flat" cmpd="sng" algn="ctr">
                <a:solidFill>
                  <a:schemeClr val="tx1"/>
                </a:solidFill>
                <a:prstDash val="solid"/>
                <a:round/>
                <a:headEnd type="none" w="med" len="med"/>
                <a:tailEnd type="none" w="med" len="med"/>
              </a:ln>
              <a:effectLst/>
            </p:spPr>
          </p:cxnSp>
        </p:grpSp>
        <p:grpSp>
          <p:nvGrpSpPr>
            <p:cNvPr id="170" name="Group 169">
              <a:extLst>
                <a:ext uri="{FF2B5EF4-FFF2-40B4-BE49-F238E27FC236}">
                  <a16:creationId xmlns:a16="http://schemas.microsoft.com/office/drawing/2014/main" id="{E9664176-A6E9-25B1-CC0A-FD47B091D598}"/>
                </a:ext>
              </a:extLst>
            </p:cNvPr>
            <p:cNvGrpSpPr/>
            <p:nvPr/>
          </p:nvGrpSpPr>
          <p:grpSpPr>
            <a:xfrm rot="5400000">
              <a:off x="7735295" y="4189423"/>
              <a:ext cx="305437" cy="1572595"/>
              <a:chOff x="3586572" y="1057197"/>
              <a:chExt cx="593521" cy="3997403"/>
            </a:xfrm>
            <a:grpFill/>
          </p:grpSpPr>
          <p:cxnSp>
            <p:nvCxnSpPr>
              <p:cNvPr id="171" name="Straight Connector 170">
                <a:extLst>
                  <a:ext uri="{FF2B5EF4-FFF2-40B4-BE49-F238E27FC236}">
                    <a16:creationId xmlns:a16="http://schemas.microsoft.com/office/drawing/2014/main" id="{4097850F-43F3-9828-5110-38B695BB4532}"/>
                  </a:ext>
                </a:extLst>
              </p:cNvPr>
              <p:cNvCxnSpPr>
                <a:cxnSpLocks/>
              </p:cNvCxnSpPr>
              <p:nvPr/>
            </p:nvCxnSpPr>
            <p:spPr bwMode="auto">
              <a:xfrm>
                <a:off x="3586572" y="1714500"/>
                <a:ext cx="593518" cy="0"/>
              </a:xfrm>
              <a:prstGeom prst="line">
                <a:avLst/>
              </a:prstGeom>
              <a:grpFill/>
              <a:ln w="19050" cap="flat" cmpd="sng" algn="ctr">
                <a:solidFill>
                  <a:schemeClr val="tx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66E0DE22-58AD-A4F0-A3EE-55F5E578DB9B}"/>
                  </a:ext>
                </a:extLst>
              </p:cNvPr>
              <p:cNvCxnSpPr>
                <a:cxnSpLocks/>
              </p:cNvCxnSpPr>
              <p:nvPr/>
            </p:nvCxnSpPr>
            <p:spPr bwMode="auto">
              <a:xfrm>
                <a:off x="3586572" y="2382520"/>
                <a:ext cx="593518" cy="0"/>
              </a:xfrm>
              <a:prstGeom prst="line">
                <a:avLst/>
              </a:prstGeom>
              <a:grpFill/>
              <a:ln w="19050" cap="flat" cmpd="sng" algn="ctr">
                <a:solidFill>
                  <a:schemeClr val="tx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A09D86C3-8C13-BE0F-6FD4-B9CD85D5BE74}"/>
                  </a:ext>
                </a:extLst>
              </p:cNvPr>
              <p:cNvCxnSpPr>
                <a:cxnSpLocks/>
              </p:cNvCxnSpPr>
              <p:nvPr/>
            </p:nvCxnSpPr>
            <p:spPr bwMode="auto">
              <a:xfrm>
                <a:off x="3586572" y="3050540"/>
                <a:ext cx="593518" cy="0"/>
              </a:xfrm>
              <a:prstGeom prst="line">
                <a:avLst/>
              </a:prstGeom>
              <a:grpFill/>
              <a:ln w="19050" cap="flat" cmpd="sng" algn="ctr">
                <a:solidFill>
                  <a:schemeClr val="tx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B62D8691-BCBA-201B-3D37-081E8AEE26C0}"/>
                  </a:ext>
                </a:extLst>
              </p:cNvPr>
              <p:cNvCxnSpPr>
                <a:cxnSpLocks/>
              </p:cNvCxnSpPr>
              <p:nvPr/>
            </p:nvCxnSpPr>
            <p:spPr bwMode="auto">
              <a:xfrm>
                <a:off x="3586572" y="3718560"/>
                <a:ext cx="593518" cy="0"/>
              </a:xfrm>
              <a:prstGeom prst="line">
                <a:avLst/>
              </a:prstGeom>
              <a:grpFill/>
              <a:ln w="19050" cap="flat" cmpd="sng" algn="ctr">
                <a:solidFill>
                  <a:schemeClr val="tx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A3DB1779-70C7-F675-DB2F-13BA5EFD6F76}"/>
                  </a:ext>
                </a:extLst>
              </p:cNvPr>
              <p:cNvCxnSpPr>
                <a:cxnSpLocks/>
              </p:cNvCxnSpPr>
              <p:nvPr/>
            </p:nvCxnSpPr>
            <p:spPr bwMode="auto">
              <a:xfrm>
                <a:off x="3586572" y="4386580"/>
                <a:ext cx="593518" cy="0"/>
              </a:xfrm>
              <a:prstGeom prst="line">
                <a:avLst/>
              </a:prstGeom>
              <a:grpFill/>
              <a:ln w="19050" cap="flat" cmpd="sng" algn="ctr">
                <a:solidFill>
                  <a:schemeClr val="tx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D830F9D9-B944-1419-1F1E-79FEAD004AA3}"/>
                  </a:ext>
                </a:extLst>
              </p:cNvPr>
              <p:cNvCxnSpPr>
                <a:cxnSpLocks/>
              </p:cNvCxnSpPr>
              <p:nvPr/>
            </p:nvCxnSpPr>
            <p:spPr bwMode="auto">
              <a:xfrm>
                <a:off x="3586572" y="5054600"/>
                <a:ext cx="593518" cy="0"/>
              </a:xfrm>
              <a:prstGeom prst="line">
                <a:avLst/>
              </a:prstGeom>
              <a:grpFill/>
              <a:ln w="19050" cap="flat" cmpd="sng" algn="ctr">
                <a:solidFill>
                  <a:schemeClr val="tx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A9E3BB0A-99B5-DE7C-CB23-08BD9EAFDC90}"/>
                  </a:ext>
                </a:extLst>
              </p:cNvPr>
              <p:cNvCxnSpPr>
                <a:cxnSpLocks/>
              </p:cNvCxnSpPr>
              <p:nvPr/>
            </p:nvCxnSpPr>
            <p:spPr bwMode="auto">
              <a:xfrm>
                <a:off x="3586575" y="1057197"/>
                <a:ext cx="593518" cy="0"/>
              </a:xfrm>
              <a:prstGeom prst="line">
                <a:avLst/>
              </a:prstGeom>
              <a:grpFill/>
              <a:ln w="19050" cap="flat" cmpd="sng" algn="ctr">
                <a:solidFill>
                  <a:schemeClr val="tx1"/>
                </a:solidFill>
                <a:prstDash val="solid"/>
                <a:round/>
                <a:headEnd type="none" w="med" len="med"/>
                <a:tailEnd type="none" w="med" len="med"/>
              </a:ln>
              <a:effectLst/>
            </p:spPr>
          </p:cxnSp>
        </p:grpSp>
      </p:grpSp>
      <p:grpSp>
        <p:nvGrpSpPr>
          <p:cNvPr id="37" name="Group 36">
            <a:extLst>
              <a:ext uri="{FF2B5EF4-FFF2-40B4-BE49-F238E27FC236}">
                <a16:creationId xmlns:a16="http://schemas.microsoft.com/office/drawing/2014/main" id="{724F0FFA-4FBE-8B6A-BA9B-2855C58B0D93}"/>
              </a:ext>
            </a:extLst>
          </p:cNvPr>
          <p:cNvGrpSpPr/>
          <p:nvPr/>
        </p:nvGrpSpPr>
        <p:grpSpPr>
          <a:xfrm>
            <a:off x="871957" y="2606248"/>
            <a:ext cx="4478913" cy="492721"/>
            <a:chOff x="3905645" y="1648016"/>
            <a:chExt cx="4736096" cy="666559"/>
          </a:xfrm>
          <a:noFill/>
        </p:grpSpPr>
        <p:sp>
          <p:nvSpPr>
            <p:cNvPr id="109" name="Freeform: Shape 108">
              <a:extLst>
                <a:ext uri="{FF2B5EF4-FFF2-40B4-BE49-F238E27FC236}">
                  <a16:creationId xmlns:a16="http://schemas.microsoft.com/office/drawing/2014/main" id="{DA8FB27A-63F9-ABCD-73C8-33D9A99D7DD9}"/>
                </a:ext>
              </a:extLst>
            </p:cNvPr>
            <p:cNvSpPr/>
            <p:nvPr/>
          </p:nvSpPr>
          <p:spPr bwMode="auto">
            <a:xfrm>
              <a:off x="3930650" y="1720850"/>
              <a:ext cx="4679950" cy="558800"/>
            </a:xfrm>
            <a:custGeom>
              <a:avLst/>
              <a:gdLst>
                <a:gd name="connsiteX0" fmla="*/ 4679950 w 4679950"/>
                <a:gd name="connsiteY0" fmla="*/ 558800 h 558800"/>
                <a:gd name="connsiteX1" fmla="*/ 4238625 w 4679950"/>
                <a:gd name="connsiteY1" fmla="*/ 558800 h 558800"/>
                <a:gd name="connsiteX2" fmla="*/ 4238625 w 4679950"/>
                <a:gd name="connsiteY2" fmla="*/ 527050 h 558800"/>
                <a:gd name="connsiteX3" fmla="*/ 4197350 w 4679950"/>
                <a:gd name="connsiteY3" fmla="*/ 527050 h 558800"/>
                <a:gd name="connsiteX4" fmla="*/ 4197350 w 4679950"/>
                <a:gd name="connsiteY4" fmla="*/ 473075 h 558800"/>
                <a:gd name="connsiteX5" fmla="*/ 4019550 w 4679950"/>
                <a:gd name="connsiteY5" fmla="*/ 473075 h 558800"/>
                <a:gd name="connsiteX6" fmla="*/ 4019550 w 4679950"/>
                <a:gd name="connsiteY6" fmla="*/ 444500 h 558800"/>
                <a:gd name="connsiteX7" fmla="*/ 3810000 w 4679950"/>
                <a:gd name="connsiteY7" fmla="*/ 444500 h 558800"/>
                <a:gd name="connsiteX8" fmla="*/ 3810000 w 4679950"/>
                <a:gd name="connsiteY8" fmla="*/ 415925 h 558800"/>
                <a:gd name="connsiteX9" fmla="*/ 3603625 w 4679950"/>
                <a:gd name="connsiteY9" fmla="*/ 415925 h 558800"/>
                <a:gd name="connsiteX10" fmla="*/ 3603625 w 4679950"/>
                <a:gd name="connsiteY10" fmla="*/ 393700 h 558800"/>
                <a:gd name="connsiteX11" fmla="*/ 3556000 w 4679950"/>
                <a:gd name="connsiteY11" fmla="*/ 393700 h 558800"/>
                <a:gd name="connsiteX12" fmla="*/ 3556000 w 4679950"/>
                <a:gd name="connsiteY12" fmla="*/ 371475 h 558800"/>
                <a:gd name="connsiteX13" fmla="*/ 3467100 w 4679950"/>
                <a:gd name="connsiteY13" fmla="*/ 371475 h 558800"/>
                <a:gd name="connsiteX14" fmla="*/ 3467100 w 4679950"/>
                <a:gd name="connsiteY14" fmla="*/ 355600 h 558800"/>
                <a:gd name="connsiteX15" fmla="*/ 3384550 w 4679950"/>
                <a:gd name="connsiteY15" fmla="*/ 355600 h 558800"/>
                <a:gd name="connsiteX16" fmla="*/ 3384550 w 4679950"/>
                <a:gd name="connsiteY16" fmla="*/ 349250 h 558800"/>
                <a:gd name="connsiteX17" fmla="*/ 3327400 w 4679950"/>
                <a:gd name="connsiteY17" fmla="*/ 349250 h 558800"/>
                <a:gd name="connsiteX18" fmla="*/ 3327400 w 4679950"/>
                <a:gd name="connsiteY18" fmla="*/ 342900 h 558800"/>
                <a:gd name="connsiteX19" fmla="*/ 3216275 w 4679950"/>
                <a:gd name="connsiteY19" fmla="*/ 342900 h 558800"/>
                <a:gd name="connsiteX20" fmla="*/ 3216275 w 4679950"/>
                <a:gd name="connsiteY20" fmla="*/ 330200 h 558800"/>
                <a:gd name="connsiteX21" fmla="*/ 3076575 w 4679950"/>
                <a:gd name="connsiteY21" fmla="*/ 330200 h 558800"/>
                <a:gd name="connsiteX22" fmla="*/ 3086100 w 4679950"/>
                <a:gd name="connsiteY22" fmla="*/ 320675 h 558800"/>
                <a:gd name="connsiteX23" fmla="*/ 2914650 w 4679950"/>
                <a:gd name="connsiteY23" fmla="*/ 320675 h 558800"/>
                <a:gd name="connsiteX24" fmla="*/ 2914650 w 4679950"/>
                <a:gd name="connsiteY24" fmla="*/ 304800 h 558800"/>
                <a:gd name="connsiteX25" fmla="*/ 2717800 w 4679950"/>
                <a:gd name="connsiteY25" fmla="*/ 304800 h 558800"/>
                <a:gd name="connsiteX26" fmla="*/ 2717800 w 4679950"/>
                <a:gd name="connsiteY26" fmla="*/ 295275 h 558800"/>
                <a:gd name="connsiteX27" fmla="*/ 2701925 w 4679950"/>
                <a:gd name="connsiteY27" fmla="*/ 295275 h 558800"/>
                <a:gd name="connsiteX28" fmla="*/ 2600325 w 4679950"/>
                <a:gd name="connsiteY28" fmla="*/ 295275 h 558800"/>
                <a:gd name="connsiteX29" fmla="*/ 2600325 w 4679950"/>
                <a:gd name="connsiteY29" fmla="*/ 276225 h 558800"/>
                <a:gd name="connsiteX30" fmla="*/ 2482850 w 4679950"/>
                <a:gd name="connsiteY30" fmla="*/ 276225 h 558800"/>
                <a:gd name="connsiteX31" fmla="*/ 2482850 w 4679950"/>
                <a:gd name="connsiteY31" fmla="*/ 263525 h 558800"/>
                <a:gd name="connsiteX32" fmla="*/ 2406650 w 4679950"/>
                <a:gd name="connsiteY32" fmla="*/ 263525 h 558800"/>
                <a:gd name="connsiteX33" fmla="*/ 2406650 w 4679950"/>
                <a:gd name="connsiteY33" fmla="*/ 257175 h 558800"/>
                <a:gd name="connsiteX34" fmla="*/ 2333625 w 4679950"/>
                <a:gd name="connsiteY34" fmla="*/ 257175 h 558800"/>
                <a:gd name="connsiteX35" fmla="*/ 2333625 w 4679950"/>
                <a:gd name="connsiteY35" fmla="*/ 244475 h 558800"/>
                <a:gd name="connsiteX36" fmla="*/ 2276475 w 4679950"/>
                <a:gd name="connsiteY36" fmla="*/ 244475 h 558800"/>
                <a:gd name="connsiteX37" fmla="*/ 2276475 w 4679950"/>
                <a:gd name="connsiteY37" fmla="*/ 234950 h 558800"/>
                <a:gd name="connsiteX38" fmla="*/ 2247900 w 4679950"/>
                <a:gd name="connsiteY38" fmla="*/ 234950 h 558800"/>
                <a:gd name="connsiteX39" fmla="*/ 2247900 w 4679950"/>
                <a:gd name="connsiteY39" fmla="*/ 225425 h 558800"/>
                <a:gd name="connsiteX40" fmla="*/ 2174875 w 4679950"/>
                <a:gd name="connsiteY40" fmla="*/ 225425 h 558800"/>
                <a:gd name="connsiteX41" fmla="*/ 2174875 w 4679950"/>
                <a:gd name="connsiteY41" fmla="*/ 215900 h 558800"/>
                <a:gd name="connsiteX42" fmla="*/ 2047875 w 4679950"/>
                <a:gd name="connsiteY42" fmla="*/ 215900 h 558800"/>
                <a:gd name="connsiteX43" fmla="*/ 2047875 w 4679950"/>
                <a:gd name="connsiteY43" fmla="*/ 203200 h 558800"/>
                <a:gd name="connsiteX44" fmla="*/ 1971675 w 4679950"/>
                <a:gd name="connsiteY44" fmla="*/ 203200 h 558800"/>
                <a:gd name="connsiteX45" fmla="*/ 1965325 w 4679950"/>
                <a:gd name="connsiteY45" fmla="*/ 196850 h 558800"/>
                <a:gd name="connsiteX46" fmla="*/ 1879600 w 4679950"/>
                <a:gd name="connsiteY46" fmla="*/ 196850 h 558800"/>
                <a:gd name="connsiteX47" fmla="*/ 1879600 w 4679950"/>
                <a:gd name="connsiteY47" fmla="*/ 190500 h 558800"/>
                <a:gd name="connsiteX48" fmla="*/ 1631950 w 4679950"/>
                <a:gd name="connsiteY48" fmla="*/ 190500 h 558800"/>
                <a:gd name="connsiteX49" fmla="*/ 1631950 w 4679950"/>
                <a:gd name="connsiteY49" fmla="*/ 174625 h 558800"/>
                <a:gd name="connsiteX50" fmla="*/ 1333500 w 4679950"/>
                <a:gd name="connsiteY50" fmla="*/ 174625 h 558800"/>
                <a:gd name="connsiteX51" fmla="*/ 1333500 w 4679950"/>
                <a:gd name="connsiteY51" fmla="*/ 158750 h 558800"/>
                <a:gd name="connsiteX52" fmla="*/ 1254125 w 4679950"/>
                <a:gd name="connsiteY52" fmla="*/ 158750 h 558800"/>
                <a:gd name="connsiteX53" fmla="*/ 1254125 w 4679950"/>
                <a:gd name="connsiteY53" fmla="*/ 149225 h 558800"/>
                <a:gd name="connsiteX54" fmla="*/ 1003300 w 4679950"/>
                <a:gd name="connsiteY54" fmla="*/ 149225 h 558800"/>
                <a:gd name="connsiteX55" fmla="*/ 1003300 w 4679950"/>
                <a:gd name="connsiteY55" fmla="*/ 139700 h 558800"/>
                <a:gd name="connsiteX56" fmla="*/ 825500 w 4679950"/>
                <a:gd name="connsiteY56" fmla="*/ 139700 h 558800"/>
                <a:gd name="connsiteX57" fmla="*/ 825500 w 4679950"/>
                <a:gd name="connsiteY57" fmla="*/ 127000 h 558800"/>
                <a:gd name="connsiteX58" fmla="*/ 787400 w 4679950"/>
                <a:gd name="connsiteY58" fmla="*/ 127000 h 558800"/>
                <a:gd name="connsiteX59" fmla="*/ 787400 w 4679950"/>
                <a:gd name="connsiteY59" fmla="*/ 114300 h 558800"/>
                <a:gd name="connsiteX60" fmla="*/ 746125 w 4679950"/>
                <a:gd name="connsiteY60" fmla="*/ 114300 h 558800"/>
                <a:gd name="connsiteX61" fmla="*/ 752475 w 4679950"/>
                <a:gd name="connsiteY61" fmla="*/ 107950 h 558800"/>
                <a:gd name="connsiteX62" fmla="*/ 692150 w 4679950"/>
                <a:gd name="connsiteY62" fmla="*/ 107950 h 558800"/>
                <a:gd name="connsiteX63" fmla="*/ 692150 w 4679950"/>
                <a:gd name="connsiteY63" fmla="*/ 101600 h 558800"/>
                <a:gd name="connsiteX64" fmla="*/ 555625 w 4679950"/>
                <a:gd name="connsiteY64" fmla="*/ 101600 h 558800"/>
                <a:gd name="connsiteX65" fmla="*/ 555625 w 4679950"/>
                <a:gd name="connsiteY65" fmla="*/ 79375 h 558800"/>
                <a:gd name="connsiteX66" fmla="*/ 530225 w 4679950"/>
                <a:gd name="connsiteY66" fmla="*/ 79375 h 558800"/>
                <a:gd name="connsiteX67" fmla="*/ 530225 w 4679950"/>
                <a:gd name="connsiteY67" fmla="*/ 60325 h 558800"/>
                <a:gd name="connsiteX68" fmla="*/ 498475 w 4679950"/>
                <a:gd name="connsiteY68" fmla="*/ 60325 h 558800"/>
                <a:gd name="connsiteX69" fmla="*/ 498475 w 4679950"/>
                <a:gd name="connsiteY69" fmla="*/ 50800 h 558800"/>
                <a:gd name="connsiteX70" fmla="*/ 466725 w 4679950"/>
                <a:gd name="connsiteY70" fmla="*/ 50800 h 558800"/>
                <a:gd name="connsiteX71" fmla="*/ 466725 w 4679950"/>
                <a:gd name="connsiteY71" fmla="*/ 41275 h 558800"/>
                <a:gd name="connsiteX72" fmla="*/ 336550 w 4679950"/>
                <a:gd name="connsiteY72" fmla="*/ 41275 h 558800"/>
                <a:gd name="connsiteX73" fmla="*/ 336550 w 4679950"/>
                <a:gd name="connsiteY73" fmla="*/ 25400 h 558800"/>
                <a:gd name="connsiteX74" fmla="*/ 209550 w 4679950"/>
                <a:gd name="connsiteY74" fmla="*/ 25400 h 558800"/>
                <a:gd name="connsiteX75" fmla="*/ 200025 w 4679950"/>
                <a:gd name="connsiteY75" fmla="*/ 15875 h 558800"/>
                <a:gd name="connsiteX76" fmla="*/ 168275 w 4679950"/>
                <a:gd name="connsiteY76" fmla="*/ 15875 h 558800"/>
                <a:gd name="connsiteX77" fmla="*/ 168275 w 4679950"/>
                <a:gd name="connsiteY77" fmla="*/ 0 h 558800"/>
                <a:gd name="connsiteX78" fmla="*/ 0 w 4679950"/>
                <a:gd name="connsiteY78" fmla="*/ 0 h 55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4679950" h="558800">
                  <a:moveTo>
                    <a:pt x="4679950" y="558800"/>
                  </a:moveTo>
                  <a:lnTo>
                    <a:pt x="4238625" y="558800"/>
                  </a:lnTo>
                  <a:lnTo>
                    <a:pt x="4238625" y="527050"/>
                  </a:lnTo>
                  <a:lnTo>
                    <a:pt x="4197350" y="527050"/>
                  </a:lnTo>
                  <a:lnTo>
                    <a:pt x="4197350" y="473075"/>
                  </a:lnTo>
                  <a:lnTo>
                    <a:pt x="4019550" y="473075"/>
                  </a:lnTo>
                  <a:lnTo>
                    <a:pt x="4019550" y="444500"/>
                  </a:lnTo>
                  <a:lnTo>
                    <a:pt x="3810000" y="444500"/>
                  </a:lnTo>
                  <a:lnTo>
                    <a:pt x="3810000" y="415925"/>
                  </a:lnTo>
                  <a:lnTo>
                    <a:pt x="3603625" y="415925"/>
                  </a:lnTo>
                  <a:lnTo>
                    <a:pt x="3603625" y="393700"/>
                  </a:lnTo>
                  <a:lnTo>
                    <a:pt x="3556000" y="393700"/>
                  </a:lnTo>
                  <a:lnTo>
                    <a:pt x="3556000" y="371475"/>
                  </a:lnTo>
                  <a:lnTo>
                    <a:pt x="3467100" y="371475"/>
                  </a:lnTo>
                  <a:lnTo>
                    <a:pt x="3467100" y="355600"/>
                  </a:lnTo>
                  <a:lnTo>
                    <a:pt x="3384550" y="355600"/>
                  </a:lnTo>
                  <a:lnTo>
                    <a:pt x="3384550" y="349250"/>
                  </a:lnTo>
                  <a:lnTo>
                    <a:pt x="3327400" y="349250"/>
                  </a:lnTo>
                  <a:lnTo>
                    <a:pt x="3327400" y="342900"/>
                  </a:lnTo>
                  <a:lnTo>
                    <a:pt x="3216275" y="342900"/>
                  </a:lnTo>
                  <a:lnTo>
                    <a:pt x="3216275" y="330200"/>
                  </a:lnTo>
                  <a:lnTo>
                    <a:pt x="3076575" y="330200"/>
                  </a:lnTo>
                  <a:lnTo>
                    <a:pt x="3086100" y="320675"/>
                  </a:lnTo>
                  <a:lnTo>
                    <a:pt x="2914650" y="320675"/>
                  </a:lnTo>
                  <a:lnTo>
                    <a:pt x="2914650" y="304800"/>
                  </a:lnTo>
                  <a:lnTo>
                    <a:pt x="2717800" y="304800"/>
                  </a:lnTo>
                  <a:lnTo>
                    <a:pt x="2717800" y="295275"/>
                  </a:lnTo>
                  <a:lnTo>
                    <a:pt x="2701925" y="295275"/>
                  </a:lnTo>
                  <a:lnTo>
                    <a:pt x="2600325" y="295275"/>
                  </a:lnTo>
                  <a:lnTo>
                    <a:pt x="2600325" y="276225"/>
                  </a:lnTo>
                  <a:lnTo>
                    <a:pt x="2482850" y="276225"/>
                  </a:lnTo>
                  <a:lnTo>
                    <a:pt x="2482850" y="263525"/>
                  </a:lnTo>
                  <a:lnTo>
                    <a:pt x="2406650" y="263525"/>
                  </a:lnTo>
                  <a:lnTo>
                    <a:pt x="2406650" y="257175"/>
                  </a:lnTo>
                  <a:lnTo>
                    <a:pt x="2333625" y="257175"/>
                  </a:lnTo>
                  <a:lnTo>
                    <a:pt x="2333625" y="244475"/>
                  </a:lnTo>
                  <a:lnTo>
                    <a:pt x="2276475" y="244475"/>
                  </a:lnTo>
                  <a:lnTo>
                    <a:pt x="2276475" y="234950"/>
                  </a:lnTo>
                  <a:lnTo>
                    <a:pt x="2247900" y="234950"/>
                  </a:lnTo>
                  <a:lnTo>
                    <a:pt x="2247900" y="225425"/>
                  </a:lnTo>
                  <a:lnTo>
                    <a:pt x="2174875" y="225425"/>
                  </a:lnTo>
                  <a:lnTo>
                    <a:pt x="2174875" y="215900"/>
                  </a:lnTo>
                  <a:lnTo>
                    <a:pt x="2047875" y="215900"/>
                  </a:lnTo>
                  <a:lnTo>
                    <a:pt x="2047875" y="203200"/>
                  </a:lnTo>
                  <a:lnTo>
                    <a:pt x="1971675" y="203200"/>
                  </a:lnTo>
                  <a:lnTo>
                    <a:pt x="1965325" y="196850"/>
                  </a:lnTo>
                  <a:lnTo>
                    <a:pt x="1879600" y="196850"/>
                  </a:lnTo>
                  <a:lnTo>
                    <a:pt x="1879600" y="190500"/>
                  </a:lnTo>
                  <a:lnTo>
                    <a:pt x="1631950" y="190500"/>
                  </a:lnTo>
                  <a:lnTo>
                    <a:pt x="1631950" y="174625"/>
                  </a:lnTo>
                  <a:lnTo>
                    <a:pt x="1333500" y="174625"/>
                  </a:lnTo>
                  <a:lnTo>
                    <a:pt x="1333500" y="158750"/>
                  </a:lnTo>
                  <a:lnTo>
                    <a:pt x="1254125" y="158750"/>
                  </a:lnTo>
                  <a:lnTo>
                    <a:pt x="1254125" y="149225"/>
                  </a:lnTo>
                  <a:lnTo>
                    <a:pt x="1003300" y="149225"/>
                  </a:lnTo>
                  <a:lnTo>
                    <a:pt x="1003300" y="139700"/>
                  </a:lnTo>
                  <a:lnTo>
                    <a:pt x="825500" y="139700"/>
                  </a:lnTo>
                  <a:lnTo>
                    <a:pt x="825500" y="127000"/>
                  </a:lnTo>
                  <a:lnTo>
                    <a:pt x="787400" y="127000"/>
                  </a:lnTo>
                  <a:lnTo>
                    <a:pt x="787400" y="114300"/>
                  </a:lnTo>
                  <a:lnTo>
                    <a:pt x="746125" y="114300"/>
                  </a:lnTo>
                  <a:lnTo>
                    <a:pt x="752475" y="107950"/>
                  </a:lnTo>
                  <a:lnTo>
                    <a:pt x="692150" y="107950"/>
                  </a:lnTo>
                  <a:lnTo>
                    <a:pt x="692150" y="101600"/>
                  </a:lnTo>
                  <a:lnTo>
                    <a:pt x="555625" y="101600"/>
                  </a:lnTo>
                  <a:lnTo>
                    <a:pt x="555625" y="79375"/>
                  </a:lnTo>
                  <a:lnTo>
                    <a:pt x="530225" y="79375"/>
                  </a:lnTo>
                  <a:lnTo>
                    <a:pt x="530225" y="60325"/>
                  </a:lnTo>
                  <a:lnTo>
                    <a:pt x="498475" y="60325"/>
                  </a:lnTo>
                  <a:lnTo>
                    <a:pt x="498475" y="50800"/>
                  </a:lnTo>
                  <a:lnTo>
                    <a:pt x="466725" y="50800"/>
                  </a:lnTo>
                  <a:lnTo>
                    <a:pt x="466725" y="41275"/>
                  </a:lnTo>
                  <a:lnTo>
                    <a:pt x="336550" y="41275"/>
                  </a:lnTo>
                  <a:lnTo>
                    <a:pt x="336550" y="25400"/>
                  </a:lnTo>
                  <a:lnTo>
                    <a:pt x="209550" y="25400"/>
                  </a:lnTo>
                  <a:lnTo>
                    <a:pt x="200025" y="15875"/>
                  </a:lnTo>
                  <a:lnTo>
                    <a:pt x="168275" y="15875"/>
                  </a:lnTo>
                  <a:lnTo>
                    <a:pt x="168275" y="0"/>
                  </a:lnTo>
                  <a:lnTo>
                    <a:pt x="0" y="0"/>
                  </a:lnTo>
                </a:path>
              </a:pathLst>
            </a:custGeom>
            <a:grp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10" name="Isosceles Triangle 109">
              <a:extLst>
                <a:ext uri="{FF2B5EF4-FFF2-40B4-BE49-F238E27FC236}">
                  <a16:creationId xmlns:a16="http://schemas.microsoft.com/office/drawing/2014/main" id="{42BA2CAB-53AB-9CC2-ADE6-C1E93E3CEE3F}"/>
                </a:ext>
              </a:extLst>
            </p:cNvPr>
            <p:cNvSpPr/>
            <p:nvPr/>
          </p:nvSpPr>
          <p:spPr bwMode="auto">
            <a:xfrm>
              <a:off x="5458012" y="1828676"/>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11" name="Isosceles Triangle 110">
              <a:extLst>
                <a:ext uri="{FF2B5EF4-FFF2-40B4-BE49-F238E27FC236}">
                  <a16:creationId xmlns:a16="http://schemas.microsoft.com/office/drawing/2014/main" id="{E5806393-38A3-CB38-D0A2-57110F5A06EE}"/>
                </a:ext>
              </a:extLst>
            </p:cNvPr>
            <p:cNvSpPr/>
            <p:nvPr/>
          </p:nvSpPr>
          <p:spPr bwMode="auto">
            <a:xfrm>
              <a:off x="5333558" y="1828676"/>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12" name="Isosceles Triangle 111">
              <a:extLst>
                <a:ext uri="{FF2B5EF4-FFF2-40B4-BE49-F238E27FC236}">
                  <a16:creationId xmlns:a16="http://schemas.microsoft.com/office/drawing/2014/main" id="{3B015CF7-66C7-0AFA-2395-EBBD9663FDAE}"/>
                </a:ext>
              </a:extLst>
            </p:cNvPr>
            <p:cNvSpPr/>
            <p:nvPr/>
          </p:nvSpPr>
          <p:spPr bwMode="auto">
            <a:xfrm>
              <a:off x="5305925" y="1828676"/>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13" name="Isosceles Triangle 112">
              <a:extLst>
                <a:ext uri="{FF2B5EF4-FFF2-40B4-BE49-F238E27FC236}">
                  <a16:creationId xmlns:a16="http://schemas.microsoft.com/office/drawing/2014/main" id="{DB91EEC1-EB11-0B21-D706-843DE5F28869}"/>
                </a:ext>
              </a:extLst>
            </p:cNvPr>
            <p:cNvSpPr/>
            <p:nvPr/>
          </p:nvSpPr>
          <p:spPr bwMode="auto">
            <a:xfrm>
              <a:off x="5204391" y="1828676"/>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14" name="Isosceles Triangle 113">
              <a:extLst>
                <a:ext uri="{FF2B5EF4-FFF2-40B4-BE49-F238E27FC236}">
                  <a16:creationId xmlns:a16="http://schemas.microsoft.com/office/drawing/2014/main" id="{FC69527B-F9C8-BC98-062F-48C5ABFF28AB}"/>
                </a:ext>
              </a:extLst>
            </p:cNvPr>
            <p:cNvSpPr/>
            <p:nvPr/>
          </p:nvSpPr>
          <p:spPr bwMode="auto">
            <a:xfrm>
              <a:off x="5094862" y="1805868"/>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15" name="Isosceles Triangle 114">
              <a:extLst>
                <a:ext uri="{FF2B5EF4-FFF2-40B4-BE49-F238E27FC236}">
                  <a16:creationId xmlns:a16="http://schemas.microsoft.com/office/drawing/2014/main" id="{A53D8D67-C1A6-49C9-0993-87F47AE2E4F8}"/>
                </a:ext>
              </a:extLst>
            </p:cNvPr>
            <p:cNvSpPr/>
            <p:nvPr/>
          </p:nvSpPr>
          <p:spPr bwMode="auto">
            <a:xfrm>
              <a:off x="5077310" y="1805868"/>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16" name="Isosceles Triangle 115">
              <a:extLst>
                <a:ext uri="{FF2B5EF4-FFF2-40B4-BE49-F238E27FC236}">
                  <a16:creationId xmlns:a16="http://schemas.microsoft.com/office/drawing/2014/main" id="{51B2B33C-D28C-74EC-ACBD-FEFA9839DB17}"/>
                </a:ext>
              </a:extLst>
            </p:cNvPr>
            <p:cNvSpPr/>
            <p:nvPr/>
          </p:nvSpPr>
          <p:spPr bwMode="auto">
            <a:xfrm>
              <a:off x="5049750" y="1805868"/>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17" name="Isosceles Triangle 116">
              <a:extLst>
                <a:ext uri="{FF2B5EF4-FFF2-40B4-BE49-F238E27FC236}">
                  <a16:creationId xmlns:a16="http://schemas.microsoft.com/office/drawing/2014/main" id="{6B4851E2-3E1C-61E2-9391-36959518C334}"/>
                </a:ext>
              </a:extLst>
            </p:cNvPr>
            <p:cNvSpPr/>
            <p:nvPr/>
          </p:nvSpPr>
          <p:spPr bwMode="auto">
            <a:xfrm>
              <a:off x="4521373" y="1760055"/>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18" name="Isosceles Triangle 117">
              <a:extLst>
                <a:ext uri="{FF2B5EF4-FFF2-40B4-BE49-F238E27FC236}">
                  <a16:creationId xmlns:a16="http://schemas.microsoft.com/office/drawing/2014/main" id="{CBDF9F09-6D7E-1079-4DF5-6D3446B13383}"/>
                </a:ext>
              </a:extLst>
            </p:cNvPr>
            <p:cNvSpPr/>
            <p:nvPr/>
          </p:nvSpPr>
          <p:spPr bwMode="auto">
            <a:xfrm>
              <a:off x="4258136" y="1698019"/>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19" name="Isosceles Triangle 118">
              <a:extLst>
                <a:ext uri="{FF2B5EF4-FFF2-40B4-BE49-F238E27FC236}">
                  <a16:creationId xmlns:a16="http://schemas.microsoft.com/office/drawing/2014/main" id="{3D095034-8414-D445-DFEB-455A28EBF43C}"/>
                </a:ext>
              </a:extLst>
            </p:cNvPr>
            <p:cNvSpPr/>
            <p:nvPr/>
          </p:nvSpPr>
          <p:spPr bwMode="auto">
            <a:xfrm>
              <a:off x="4223409" y="1698019"/>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20" name="Isosceles Triangle 119">
              <a:extLst>
                <a:ext uri="{FF2B5EF4-FFF2-40B4-BE49-F238E27FC236}">
                  <a16:creationId xmlns:a16="http://schemas.microsoft.com/office/drawing/2014/main" id="{67489902-3BFC-EAC6-7EBE-1A21809E9279}"/>
                </a:ext>
              </a:extLst>
            </p:cNvPr>
            <p:cNvSpPr/>
            <p:nvPr/>
          </p:nvSpPr>
          <p:spPr bwMode="auto">
            <a:xfrm>
              <a:off x="4157692" y="1698019"/>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21" name="Isosceles Triangle 120">
              <a:extLst>
                <a:ext uri="{FF2B5EF4-FFF2-40B4-BE49-F238E27FC236}">
                  <a16:creationId xmlns:a16="http://schemas.microsoft.com/office/drawing/2014/main" id="{6390E3E0-7C50-88A8-F24C-6CAD2C419EBC}"/>
                </a:ext>
              </a:extLst>
            </p:cNvPr>
            <p:cNvSpPr/>
            <p:nvPr/>
          </p:nvSpPr>
          <p:spPr bwMode="auto">
            <a:xfrm>
              <a:off x="4005632" y="1655325"/>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22" name="Isosceles Triangle 121">
              <a:extLst>
                <a:ext uri="{FF2B5EF4-FFF2-40B4-BE49-F238E27FC236}">
                  <a16:creationId xmlns:a16="http://schemas.microsoft.com/office/drawing/2014/main" id="{E9477672-F2C4-1F35-2233-823F4A9E70A7}"/>
                </a:ext>
              </a:extLst>
            </p:cNvPr>
            <p:cNvSpPr/>
            <p:nvPr/>
          </p:nvSpPr>
          <p:spPr bwMode="auto">
            <a:xfrm>
              <a:off x="3905645" y="1648016"/>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23" name="Isosceles Triangle 122">
              <a:extLst>
                <a:ext uri="{FF2B5EF4-FFF2-40B4-BE49-F238E27FC236}">
                  <a16:creationId xmlns:a16="http://schemas.microsoft.com/office/drawing/2014/main" id="{32789022-5CC0-580F-55D3-8A2DC9E66953}"/>
                </a:ext>
              </a:extLst>
            </p:cNvPr>
            <p:cNvSpPr/>
            <p:nvPr/>
          </p:nvSpPr>
          <p:spPr bwMode="auto">
            <a:xfrm>
              <a:off x="6382704" y="1943697"/>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24" name="Isosceles Triangle 123">
              <a:extLst>
                <a:ext uri="{FF2B5EF4-FFF2-40B4-BE49-F238E27FC236}">
                  <a16:creationId xmlns:a16="http://schemas.microsoft.com/office/drawing/2014/main" id="{CA4F43D5-A38F-7C7D-1F41-5DE09739C6AD}"/>
                </a:ext>
              </a:extLst>
            </p:cNvPr>
            <p:cNvSpPr/>
            <p:nvPr/>
          </p:nvSpPr>
          <p:spPr bwMode="auto">
            <a:xfrm>
              <a:off x="6739331" y="1963192"/>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25" name="Isosceles Triangle 124">
              <a:extLst>
                <a:ext uri="{FF2B5EF4-FFF2-40B4-BE49-F238E27FC236}">
                  <a16:creationId xmlns:a16="http://schemas.microsoft.com/office/drawing/2014/main" id="{D3919359-FEFF-53DB-09BA-333437C65C19}"/>
                </a:ext>
              </a:extLst>
            </p:cNvPr>
            <p:cNvSpPr/>
            <p:nvPr/>
          </p:nvSpPr>
          <p:spPr bwMode="auto">
            <a:xfrm>
              <a:off x="7047812" y="1997761"/>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26" name="Isosceles Triangle 125">
              <a:extLst>
                <a:ext uri="{FF2B5EF4-FFF2-40B4-BE49-F238E27FC236}">
                  <a16:creationId xmlns:a16="http://schemas.microsoft.com/office/drawing/2014/main" id="{CB37764D-1C24-1F6A-D834-59F82F6B2DF3}"/>
                </a:ext>
              </a:extLst>
            </p:cNvPr>
            <p:cNvSpPr/>
            <p:nvPr/>
          </p:nvSpPr>
          <p:spPr bwMode="auto">
            <a:xfrm>
              <a:off x="7160739" y="2004342"/>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27" name="Isosceles Triangle 126">
              <a:extLst>
                <a:ext uri="{FF2B5EF4-FFF2-40B4-BE49-F238E27FC236}">
                  <a16:creationId xmlns:a16="http://schemas.microsoft.com/office/drawing/2014/main" id="{F86FBD6C-303E-0CDB-8C40-C07C8E45072A}"/>
                </a:ext>
              </a:extLst>
            </p:cNvPr>
            <p:cNvSpPr/>
            <p:nvPr/>
          </p:nvSpPr>
          <p:spPr bwMode="auto">
            <a:xfrm>
              <a:off x="7459360" y="2053046"/>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28" name="Isosceles Triangle 127">
              <a:extLst>
                <a:ext uri="{FF2B5EF4-FFF2-40B4-BE49-F238E27FC236}">
                  <a16:creationId xmlns:a16="http://schemas.microsoft.com/office/drawing/2014/main" id="{F3102E05-38B0-8A28-F6B8-8EC3DE7862F2}"/>
                </a:ext>
              </a:extLst>
            </p:cNvPr>
            <p:cNvSpPr/>
            <p:nvPr/>
          </p:nvSpPr>
          <p:spPr bwMode="auto">
            <a:xfrm>
              <a:off x="7507093" y="2060895"/>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29" name="Isosceles Triangle 128">
              <a:extLst>
                <a:ext uri="{FF2B5EF4-FFF2-40B4-BE49-F238E27FC236}">
                  <a16:creationId xmlns:a16="http://schemas.microsoft.com/office/drawing/2014/main" id="{96DA963D-3212-C565-57BC-1F39FAB94AB5}"/>
                </a:ext>
              </a:extLst>
            </p:cNvPr>
            <p:cNvSpPr/>
            <p:nvPr/>
          </p:nvSpPr>
          <p:spPr bwMode="auto">
            <a:xfrm>
              <a:off x="7561477" y="2058996"/>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30" name="Isosceles Triangle 129">
              <a:extLst>
                <a:ext uri="{FF2B5EF4-FFF2-40B4-BE49-F238E27FC236}">
                  <a16:creationId xmlns:a16="http://schemas.microsoft.com/office/drawing/2014/main" id="{040A5372-AA7E-A183-7748-E26FEA482379}"/>
                </a:ext>
              </a:extLst>
            </p:cNvPr>
            <p:cNvSpPr/>
            <p:nvPr/>
          </p:nvSpPr>
          <p:spPr bwMode="auto">
            <a:xfrm>
              <a:off x="7532438" y="2065469"/>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31" name="Isosceles Triangle 130">
              <a:extLst>
                <a:ext uri="{FF2B5EF4-FFF2-40B4-BE49-F238E27FC236}">
                  <a16:creationId xmlns:a16="http://schemas.microsoft.com/office/drawing/2014/main" id="{A985FC72-6F51-03E4-05AC-771AE5ABD6AD}"/>
                </a:ext>
              </a:extLst>
            </p:cNvPr>
            <p:cNvSpPr/>
            <p:nvPr/>
          </p:nvSpPr>
          <p:spPr bwMode="auto">
            <a:xfrm>
              <a:off x="7624808" y="2081096"/>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32" name="Isosceles Triangle 131">
              <a:extLst>
                <a:ext uri="{FF2B5EF4-FFF2-40B4-BE49-F238E27FC236}">
                  <a16:creationId xmlns:a16="http://schemas.microsoft.com/office/drawing/2014/main" id="{F6C8378D-4AAE-7745-49DD-AFD0A97F3660}"/>
                </a:ext>
              </a:extLst>
            </p:cNvPr>
            <p:cNvSpPr/>
            <p:nvPr/>
          </p:nvSpPr>
          <p:spPr bwMode="auto">
            <a:xfrm>
              <a:off x="7695827" y="2087445"/>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33" name="Isosceles Triangle 132">
              <a:extLst>
                <a:ext uri="{FF2B5EF4-FFF2-40B4-BE49-F238E27FC236}">
                  <a16:creationId xmlns:a16="http://schemas.microsoft.com/office/drawing/2014/main" id="{C826353E-03C5-04C1-42CF-3C1560FDE568}"/>
                </a:ext>
              </a:extLst>
            </p:cNvPr>
            <p:cNvSpPr/>
            <p:nvPr/>
          </p:nvSpPr>
          <p:spPr bwMode="auto">
            <a:xfrm>
              <a:off x="7718574" y="2084823"/>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34" name="Isosceles Triangle 133">
              <a:extLst>
                <a:ext uri="{FF2B5EF4-FFF2-40B4-BE49-F238E27FC236}">
                  <a16:creationId xmlns:a16="http://schemas.microsoft.com/office/drawing/2014/main" id="{7DB98C21-6764-E0F7-D700-C97A57F95317}"/>
                </a:ext>
              </a:extLst>
            </p:cNvPr>
            <p:cNvSpPr/>
            <p:nvPr/>
          </p:nvSpPr>
          <p:spPr bwMode="auto">
            <a:xfrm>
              <a:off x="7744244" y="2084823"/>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35" name="Isosceles Triangle 134">
              <a:extLst>
                <a:ext uri="{FF2B5EF4-FFF2-40B4-BE49-F238E27FC236}">
                  <a16:creationId xmlns:a16="http://schemas.microsoft.com/office/drawing/2014/main" id="{D1BD94F1-33CF-A6D4-AFE5-B324756EDDAD}"/>
                </a:ext>
              </a:extLst>
            </p:cNvPr>
            <p:cNvSpPr/>
            <p:nvPr/>
          </p:nvSpPr>
          <p:spPr bwMode="auto">
            <a:xfrm>
              <a:off x="7769126" y="2093634"/>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36" name="Isosceles Triangle 135">
              <a:extLst>
                <a:ext uri="{FF2B5EF4-FFF2-40B4-BE49-F238E27FC236}">
                  <a16:creationId xmlns:a16="http://schemas.microsoft.com/office/drawing/2014/main" id="{20B2C479-32A2-AD22-8893-61C660618309}"/>
                </a:ext>
              </a:extLst>
            </p:cNvPr>
            <p:cNvSpPr/>
            <p:nvPr/>
          </p:nvSpPr>
          <p:spPr bwMode="auto">
            <a:xfrm>
              <a:off x="7796181" y="2091158"/>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37" name="Isosceles Triangle 136">
              <a:extLst>
                <a:ext uri="{FF2B5EF4-FFF2-40B4-BE49-F238E27FC236}">
                  <a16:creationId xmlns:a16="http://schemas.microsoft.com/office/drawing/2014/main" id="{C5DC8CF6-07CF-0195-5EF5-486833BA2DBB}"/>
                </a:ext>
              </a:extLst>
            </p:cNvPr>
            <p:cNvSpPr/>
            <p:nvPr/>
          </p:nvSpPr>
          <p:spPr bwMode="auto">
            <a:xfrm>
              <a:off x="7825651" y="2094945"/>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38" name="Isosceles Triangle 137">
              <a:extLst>
                <a:ext uri="{FF2B5EF4-FFF2-40B4-BE49-F238E27FC236}">
                  <a16:creationId xmlns:a16="http://schemas.microsoft.com/office/drawing/2014/main" id="{0C8EA33C-F02E-DB62-4452-DF697404E77F}"/>
                </a:ext>
              </a:extLst>
            </p:cNvPr>
            <p:cNvSpPr/>
            <p:nvPr/>
          </p:nvSpPr>
          <p:spPr bwMode="auto">
            <a:xfrm>
              <a:off x="7851049" y="2102759"/>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39" name="Isosceles Triangle 138">
              <a:extLst>
                <a:ext uri="{FF2B5EF4-FFF2-40B4-BE49-F238E27FC236}">
                  <a16:creationId xmlns:a16="http://schemas.microsoft.com/office/drawing/2014/main" id="{1E56B09C-EEDA-C8B9-F818-17113FAC18AD}"/>
                </a:ext>
              </a:extLst>
            </p:cNvPr>
            <p:cNvSpPr/>
            <p:nvPr/>
          </p:nvSpPr>
          <p:spPr bwMode="auto">
            <a:xfrm>
              <a:off x="7873743" y="2100137"/>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40" name="Isosceles Triangle 139">
              <a:extLst>
                <a:ext uri="{FF2B5EF4-FFF2-40B4-BE49-F238E27FC236}">
                  <a16:creationId xmlns:a16="http://schemas.microsoft.com/office/drawing/2014/main" id="{DA34E790-4816-591D-68DA-DF5157C2A7A9}"/>
                </a:ext>
              </a:extLst>
            </p:cNvPr>
            <p:cNvSpPr/>
            <p:nvPr/>
          </p:nvSpPr>
          <p:spPr bwMode="auto">
            <a:xfrm>
              <a:off x="7892825" y="2117448"/>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41" name="Isosceles Triangle 140">
              <a:extLst>
                <a:ext uri="{FF2B5EF4-FFF2-40B4-BE49-F238E27FC236}">
                  <a16:creationId xmlns:a16="http://schemas.microsoft.com/office/drawing/2014/main" id="{7E856BBA-F9EF-4498-EB87-889D8BFBAA16}"/>
                </a:ext>
              </a:extLst>
            </p:cNvPr>
            <p:cNvSpPr/>
            <p:nvPr/>
          </p:nvSpPr>
          <p:spPr bwMode="auto">
            <a:xfrm>
              <a:off x="7919681" y="2117448"/>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42" name="Isosceles Triangle 141">
              <a:extLst>
                <a:ext uri="{FF2B5EF4-FFF2-40B4-BE49-F238E27FC236}">
                  <a16:creationId xmlns:a16="http://schemas.microsoft.com/office/drawing/2014/main" id="{9A6A915E-8962-EEC5-C980-1F318C324D8B}"/>
                </a:ext>
              </a:extLst>
            </p:cNvPr>
            <p:cNvSpPr/>
            <p:nvPr/>
          </p:nvSpPr>
          <p:spPr bwMode="auto">
            <a:xfrm>
              <a:off x="7948150" y="2117448"/>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43" name="Isosceles Triangle 142">
              <a:extLst>
                <a:ext uri="{FF2B5EF4-FFF2-40B4-BE49-F238E27FC236}">
                  <a16:creationId xmlns:a16="http://schemas.microsoft.com/office/drawing/2014/main" id="{7EE9DD20-D9A6-A29A-FB9D-88E65EBE9A3D}"/>
                </a:ext>
              </a:extLst>
            </p:cNvPr>
            <p:cNvSpPr/>
            <p:nvPr/>
          </p:nvSpPr>
          <p:spPr bwMode="auto">
            <a:xfrm>
              <a:off x="7971189" y="2117448"/>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44" name="Isosceles Triangle 143">
              <a:extLst>
                <a:ext uri="{FF2B5EF4-FFF2-40B4-BE49-F238E27FC236}">
                  <a16:creationId xmlns:a16="http://schemas.microsoft.com/office/drawing/2014/main" id="{B15FD791-5100-3EDB-7FC1-370AFA500EAB}"/>
                </a:ext>
              </a:extLst>
            </p:cNvPr>
            <p:cNvSpPr/>
            <p:nvPr/>
          </p:nvSpPr>
          <p:spPr bwMode="auto">
            <a:xfrm>
              <a:off x="7993577" y="2117448"/>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45" name="Isosceles Triangle 144">
              <a:extLst>
                <a:ext uri="{FF2B5EF4-FFF2-40B4-BE49-F238E27FC236}">
                  <a16:creationId xmlns:a16="http://schemas.microsoft.com/office/drawing/2014/main" id="{F0F07901-6065-0C77-A7D5-CF04055B693F}"/>
                </a:ext>
              </a:extLst>
            </p:cNvPr>
            <p:cNvSpPr/>
            <p:nvPr/>
          </p:nvSpPr>
          <p:spPr bwMode="auto">
            <a:xfrm>
              <a:off x="8022557" y="2117448"/>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46" name="Isosceles Triangle 145">
              <a:extLst>
                <a:ext uri="{FF2B5EF4-FFF2-40B4-BE49-F238E27FC236}">
                  <a16:creationId xmlns:a16="http://schemas.microsoft.com/office/drawing/2014/main" id="{C09B3964-A948-976B-EDA9-529529A18117}"/>
                </a:ext>
              </a:extLst>
            </p:cNvPr>
            <p:cNvSpPr/>
            <p:nvPr/>
          </p:nvSpPr>
          <p:spPr bwMode="auto">
            <a:xfrm>
              <a:off x="8037337" y="2117448"/>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47" name="Isosceles Triangle 146">
              <a:extLst>
                <a:ext uri="{FF2B5EF4-FFF2-40B4-BE49-F238E27FC236}">
                  <a16:creationId xmlns:a16="http://schemas.microsoft.com/office/drawing/2014/main" id="{D6889923-60E5-C00F-F842-479CB73B5C19}"/>
                </a:ext>
              </a:extLst>
            </p:cNvPr>
            <p:cNvSpPr/>
            <p:nvPr/>
          </p:nvSpPr>
          <p:spPr bwMode="auto">
            <a:xfrm>
              <a:off x="8051996" y="2117448"/>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48" name="Isosceles Triangle 147">
              <a:extLst>
                <a:ext uri="{FF2B5EF4-FFF2-40B4-BE49-F238E27FC236}">
                  <a16:creationId xmlns:a16="http://schemas.microsoft.com/office/drawing/2014/main" id="{D7BC9B6F-4F78-4D85-B337-F38A11C77F18}"/>
                </a:ext>
              </a:extLst>
            </p:cNvPr>
            <p:cNvSpPr/>
            <p:nvPr/>
          </p:nvSpPr>
          <p:spPr bwMode="auto">
            <a:xfrm>
              <a:off x="8063387" y="2117448"/>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49" name="Isosceles Triangle 148">
              <a:extLst>
                <a:ext uri="{FF2B5EF4-FFF2-40B4-BE49-F238E27FC236}">
                  <a16:creationId xmlns:a16="http://schemas.microsoft.com/office/drawing/2014/main" id="{69A33927-74A1-33BE-DA4B-136EA36AFC82}"/>
                </a:ext>
              </a:extLst>
            </p:cNvPr>
            <p:cNvSpPr/>
            <p:nvPr/>
          </p:nvSpPr>
          <p:spPr bwMode="auto">
            <a:xfrm>
              <a:off x="8077882" y="2133929"/>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50" name="Isosceles Triangle 149">
              <a:extLst>
                <a:ext uri="{FF2B5EF4-FFF2-40B4-BE49-F238E27FC236}">
                  <a16:creationId xmlns:a16="http://schemas.microsoft.com/office/drawing/2014/main" id="{2DABC692-7880-C111-5C54-CBB210B231FC}"/>
                </a:ext>
              </a:extLst>
            </p:cNvPr>
            <p:cNvSpPr/>
            <p:nvPr/>
          </p:nvSpPr>
          <p:spPr bwMode="auto">
            <a:xfrm>
              <a:off x="8096964" y="2158233"/>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51" name="Isosceles Triangle 150">
              <a:extLst>
                <a:ext uri="{FF2B5EF4-FFF2-40B4-BE49-F238E27FC236}">
                  <a16:creationId xmlns:a16="http://schemas.microsoft.com/office/drawing/2014/main" id="{35D5B9B0-6F39-9453-D139-B124F04AF577}"/>
                </a:ext>
              </a:extLst>
            </p:cNvPr>
            <p:cNvSpPr/>
            <p:nvPr/>
          </p:nvSpPr>
          <p:spPr bwMode="auto">
            <a:xfrm>
              <a:off x="8117201" y="2201469"/>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52" name="Isosceles Triangle 151">
              <a:extLst>
                <a:ext uri="{FF2B5EF4-FFF2-40B4-BE49-F238E27FC236}">
                  <a16:creationId xmlns:a16="http://schemas.microsoft.com/office/drawing/2014/main" id="{121FDB79-880D-015E-AB1E-990510D6BDCE}"/>
                </a:ext>
              </a:extLst>
            </p:cNvPr>
            <p:cNvSpPr/>
            <p:nvPr/>
          </p:nvSpPr>
          <p:spPr bwMode="auto">
            <a:xfrm>
              <a:off x="8148481" y="2201469"/>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53" name="Isosceles Triangle 152">
              <a:extLst>
                <a:ext uri="{FF2B5EF4-FFF2-40B4-BE49-F238E27FC236}">
                  <a16:creationId xmlns:a16="http://schemas.microsoft.com/office/drawing/2014/main" id="{79A83FDA-85C6-7D50-FDE3-4054C91B3B75}"/>
                </a:ext>
              </a:extLst>
            </p:cNvPr>
            <p:cNvSpPr/>
            <p:nvPr/>
          </p:nvSpPr>
          <p:spPr bwMode="auto">
            <a:xfrm>
              <a:off x="8166975" y="2201469"/>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54" name="Isosceles Triangle 153">
              <a:extLst>
                <a:ext uri="{FF2B5EF4-FFF2-40B4-BE49-F238E27FC236}">
                  <a16:creationId xmlns:a16="http://schemas.microsoft.com/office/drawing/2014/main" id="{C470841F-A3B2-7777-8418-86B59B972BD9}"/>
                </a:ext>
              </a:extLst>
            </p:cNvPr>
            <p:cNvSpPr/>
            <p:nvPr/>
          </p:nvSpPr>
          <p:spPr bwMode="auto">
            <a:xfrm>
              <a:off x="8189026" y="2201469"/>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55" name="Isosceles Triangle 154">
              <a:extLst>
                <a:ext uri="{FF2B5EF4-FFF2-40B4-BE49-F238E27FC236}">
                  <a16:creationId xmlns:a16="http://schemas.microsoft.com/office/drawing/2014/main" id="{334BBAB7-557E-A0E6-5AF6-34AA078E61B7}"/>
                </a:ext>
              </a:extLst>
            </p:cNvPr>
            <p:cNvSpPr/>
            <p:nvPr/>
          </p:nvSpPr>
          <p:spPr bwMode="auto">
            <a:xfrm>
              <a:off x="8219500" y="2201469"/>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56" name="Isosceles Triangle 155">
              <a:extLst>
                <a:ext uri="{FF2B5EF4-FFF2-40B4-BE49-F238E27FC236}">
                  <a16:creationId xmlns:a16="http://schemas.microsoft.com/office/drawing/2014/main" id="{99CB5987-82A9-159A-FA66-43DF3072EDBC}"/>
                </a:ext>
              </a:extLst>
            </p:cNvPr>
            <p:cNvSpPr/>
            <p:nvPr/>
          </p:nvSpPr>
          <p:spPr bwMode="auto">
            <a:xfrm>
              <a:off x="8238582" y="2201469"/>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57" name="Isosceles Triangle 156">
              <a:extLst>
                <a:ext uri="{FF2B5EF4-FFF2-40B4-BE49-F238E27FC236}">
                  <a16:creationId xmlns:a16="http://schemas.microsoft.com/office/drawing/2014/main" id="{F7473A40-2DED-B941-C644-580434B6A76B}"/>
                </a:ext>
              </a:extLst>
            </p:cNvPr>
            <p:cNvSpPr/>
            <p:nvPr/>
          </p:nvSpPr>
          <p:spPr bwMode="auto">
            <a:xfrm>
              <a:off x="8257664" y="2201469"/>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58" name="Isosceles Triangle 157">
              <a:extLst>
                <a:ext uri="{FF2B5EF4-FFF2-40B4-BE49-F238E27FC236}">
                  <a16:creationId xmlns:a16="http://schemas.microsoft.com/office/drawing/2014/main" id="{E31CF6B5-91B7-EC51-60DE-6ED138977817}"/>
                </a:ext>
              </a:extLst>
            </p:cNvPr>
            <p:cNvSpPr/>
            <p:nvPr/>
          </p:nvSpPr>
          <p:spPr bwMode="auto">
            <a:xfrm>
              <a:off x="8275388" y="2201469"/>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59" name="Isosceles Triangle 158">
              <a:extLst>
                <a:ext uri="{FF2B5EF4-FFF2-40B4-BE49-F238E27FC236}">
                  <a16:creationId xmlns:a16="http://schemas.microsoft.com/office/drawing/2014/main" id="{82AEE5E9-236F-EE6F-6650-7DB87835F89C}"/>
                </a:ext>
              </a:extLst>
            </p:cNvPr>
            <p:cNvSpPr/>
            <p:nvPr/>
          </p:nvSpPr>
          <p:spPr bwMode="auto">
            <a:xfrm>
              <a:off x="8297160" y="2201469"/>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60" name="Isosceles Triangle 159">
              <a:extLst>
                <a:ext uri="{FF2B5EF4-FFF2-40B4-BE49-F238E27FC236}">
                  <a16:creationId xmlns:a16="http://schemas.microsoft.com/office/drawing/2014/main" id="{BCA89F73-E022-2CFB-09A8-01BB270E460C}"/>
                </a:ext>
              </a:extLst>
            </p:cNvPr>
            <p:cNvSpPr/>
            <p:nvPr/>
          </p:nvSpPr>
          <p:spPr bwMode="auto">
            <a:xfrm>
              <a:off x="8323716" y="2201469"/>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61" name="Isosceles Triangle 160">
              <a:extLst>
                <a:ext uri="{FF2B5EF4-FFF2-40B4-BE49-F238E27FC236}">
                  <a16:creationId xmlns:a16="http://schemas.microsoft.com/office/drawing/2014/main" id="{EFBEEF0C-A84A-8424-020D-C3B12049D448}"/>
                </a:ext>
              </a:extLst>
            </p:cNvPr>
            <p:cNvSpPr/>
            <p:nvPr/>
          </p:nvSpPr>
          <p:spPr bwMode="auto">
            <a:xfrm>
              <a:off x="8337987" y="2201469"/>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62" name="Isosceles Triangle 161">
              <a:extLst>
                <a:ext uri="{FF2B5EF4-FFF2-40B4-BE49-F238E27FC236}">
                  <a16:creationId xmlns:a16="http://schemas.microsoft.com/office/drawing/2014/main" id="{1B49C03D-4621-17C8-DFE7-899BFFE2360D}"/>
                </a:ext>
              </a:extLst>
            </p:cNvPr>
            <p:cNvSpPr/>
            <p:nvPr/>
          </p:nvSpPr>
          <p:spPr bwMode="auto">
            <a:xfrm>
              <a:off x="8364003" y="2201469"/>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63" name="Isosceles Triangle 162">
              <a:extLst>
                <a:ext uri="{FF2B5EF4-FFF2-40B4-BE49-F238E27FC236}">
                  <a16:creationId xmlns:a16="http://schemas.microsoft.com/office/drawing/2014/main" id="{9CE7EE99-1F21-485A-5A9F-75F1FA1689B0}"/>
                </a:ext>
              </a:extLst>
            </p:cNvPr>
            <p:cNvSpPr/>
            <p:nvPr/>
          </p:nvSpPr>
          <p:spPr bwMode="auto">
            <a:xfrm>
              <a:off x="8413248" y="2201469"/>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64" name="Isosceles Triangle 163">
              <a:extLst>
                <a:ext uri="{FF2B5EF4-FFF2-40B4-BE49-F238E27FC236}">
                  <a16:creationId xmlns:a16="http://schemas.microsoft.com/office/drawing/2014/main" id="{5EB2D7E0-DFCE-7302-5EE0-DB4F62DC98F8}"/>
                </a:ext>
              </a:extLst>
            </p:cNvPr>
            <p:cNvSpPr/>
            <p:nvPr/>
          </p:nvSpPr>
          <p:spPr bwMode="auto">
            <a:xfrm>
              <a:off x="8452248" y="2201469"/>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65" name="Isosceles Triangle 164">
              <a:extLst>
                <a:ext uri="{FF2B5EF4-FFF2-40B4-BE49-F238E27FC236}">
                  <a16:creationId xmlns:a16="http://schemas.microsoft.com/office/drawing/2014/main" id="{B19EDE48-507D-571B-9CD0-519F753F98E6}"/>
                </a:ext>
              </a:extLst>
            </p:cNvPr>
            <p:cNvSpPr/>
            <p:nvPr/>
          </p:nvSpPr>
          <p:spPr bwMode="auto">
            <a:xfrm>
              <a:off x="8504185" y="2201469"/>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66" name="Isosceles Triangle 165">
              <a:extLst>
                <a:ext uri="{FF2B5EF4-FFF2-40B4-BE49-F238E27FC236}">
                  <a16:creationId xmlns:a16="http://schemas.microsoft.com/office/drawing/2014/main" id="{305C2B67-EF33-8142-79FF-9F9F99948BCE}"/>
                </a:ext>
              </a:extLst>
            </p:cNvPr>
            <p:cNvSpPr/>
            <p:nvPr/>
          </p:nvSpPr>
          <p:spPr bwMode="auto">
            <a:xfrm>
              <a:off x="8520419" y="2201469"/>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67" name="Isosceles Triangle 166">
              <a:extLst>
                <a:ext uri="{FF2B5EF4-FFF2-40B4-BE49-F238E27FC236}">
                  <a16:creationId xmlns:a16="http://schemas.microsoft.com/office/drawing/2014/main" id="{6CB5CEC1-4EF0-7585-D138-4BF7CD43184F}"/>
                </a:ext>
              </a:extLst>
            </p:cNvPr>
            <p:cNvSpPr/>
            <p:nvPr/>
          </p:nvSpPr>
          <p:spPr bwMode="auto">
            <a:xfrm>
              <a:off x="8537867" y="2201469"/>
              <a:ext cx="103874"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grpSp>
      <p:sp>
        <p:nvSpPr>
          <p:cNvPr id="38" name="Freeform: Shape 37">
            <a:extLst>
              <a:ext uri="{FF2B5EF4-FFF2-40B4-BE49-F238E27FC236}">
                <a16:creationId xmlns:a16="http://schemas.microsoft.com/office/drawing/2014/main" id="{E2E07967-2450-2D67-2800-43AB09E76964}"/>
              </a:ext>
            </a:extLst>
          </p:cNvPr>
          <p:cNvSpPr/>
          <p:nvPr/>
        </p:nvSpPr>
        <p:spPr bwMode="auto">
          <a:xfrm>
            <a:off x="910617" y="2660087"/>
            <a:ext cx="4413805" cy="790927"/>
          </a:xfrm>
          <a:custGeom>
            <a:avLst/>
            <a:gdLst>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806450 h 1069975"/>
              <a:gd name="connsiteX28" fmla="*/ 3130550 w 4667250"/>
              <a:gd name="connsiteY28" fmla="*/ 787400 h 1069975"/>
              <a:gd name="connsiteX29" fmla="*/ 3098800 w 4667250"/>
              <a:gd name="connsiteY29" fmla="*/ 787400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2875 w 4667250"/>
              <a:gd name="connsiteY47" fmla="*/ 660400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98675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3675 w 4667250"/>
              <a:gd name="connsiteY92" fmla="*/ 352425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39700 h 1069975"/>
              <a:gd name="connsiteX124" fmla="*/ 457200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806450 h 1069975"/>
              <a:gd name="connsiteX28" fmla="*/ 3130550 w 4667250"/>
              <a:gd name="connsiteY28" fmla="*/ 787400 h 1069975"/>
              <a:gd name="connsiteX29" fmla="*/ 3098800 w 4667250"/>
              <a:gd name="connsiteY29" fmla="*/ 787400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2875 w 4667250"/>
              <a:gd name="connsiteY47" fmla="*/ 660400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98675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3675 w 4667250"/>
              <a:gd name="connsiteY92" fmla="*/ 352425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15888 h 1069975"/>
              <a:gd name="connsiteX124" fmla="*/ 457200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806450 h 1069975"/>
              <a:gd name="connsiteX28" fmla="*/ 3130550 w 4667250"/>
              <a:gd name="connsiteY28" fmla="*/ 787400 h 1069975"/>
              <a:gd name="connsiteX29" fmla="*/ 3098800 w 4667250"/>
              <a:gd name="connsiteY29" fmla="*/ 787400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2875 w 4667250"/>
              <a:gd name="connsiteY47" fmla="*/ 660400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98675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3675 w 4667250"/>
              <a:gd name="connsiteY92" fmla="*/ 352425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23031 h 1069975"/>
              <a:gd name="connsiteX124" fmla="*/ 457200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806450 h 1069975"/>
              <a:gd name="connsiteX28" fmla="*/ 3130550 w 4667250"/>
              <a:gd name="connsiteY28" fmla="*/ 787400 h 1069975"/>
              <a:gd name="connsiteX29" fmla="*/ 3098800 w 4667250"/>
              <a:gd name="connsiteY29" fmla="*/ 787400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2875 w 4667250"/>
              <a:gd name="connsiteY47" fmla="*/ 660400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98675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1294 w 4667250"/>
              <a:gd name="connsiteY92" fmla="*/ 345281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23031 h 1069975"/>
              <a:gd name="connsiteX124" fmla="*/ 457200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806450 h 1069975"/>
              <a:gd name="connsiteX28" fmla="*/ 3130550 w 4667250"/>
              <a:gd name="connsiteY28" fmla="*/ 787400 h 1069975"/>
              <a:gd name="connsiteX29" fmla="*/ 3098800 w 4667250"/>
              <a:gd name="connsiteY29" fmla="*/ 787400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2875 w 4667250"/>
              <a:gd name="connsiteY47" fmla="*/ 660400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98675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8438 w 4667250"/>
              <a:gd name="connsiteY92" fmla="*/ 345281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23031 h 1069975"/>
              <a:gd name="connsiteX124" fmla="*/ 457200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806450 h 1069975"/>
              <a:gd name="connsiteX28" fmla="*/ 3130550 w 4667250"/>
              <a:gd name="connsiteY28" fmla="*/ 787400 h 1069975"/>
              <a:gd name="connsiteX29" fmla="*/ 3098800 w 4667250"/>
              <a:gd name="connsiteY29" fmla="*/ 787400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2875 w 4667250"/>
              <a:gd name="connsiteY47" fmla="*/ 660400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98675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6057 w 4667250"/>
              <a:gd name="connsiteY92" fmla="*/ 338138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23031 h 1069975"/>
              <a:gd name="connsiteX124" fmla="*/ 457200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806450 h 1069975"/>
              <a:gd name="connsiteX28" fmla="*/ 3130550 w 4667250"/>
              <a:gd name="connsiteY28" fmla="*/ 787400 h 1069975"/>
              <a:gd name="connsiteX29" fmla="*/ 3098800 w 4667250"/>
              <a:gd name="connsiteY29" fmla="*/ 787400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2875 w 4667250"/>
              <a:gd name="connsiteY47" fmla="*/ 660400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98675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6057 w 4667250"/>
              <a:gd name="connsiteY92" fmla="*/ 338138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23031 h 1069975"/>
              <a:gd name="connsiteX124" fmla="*/ 445293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806450 h 1069975"/>
              <a:gd name="connsiteX28" fmla="*/ 3130550 w 4667250"/>
              <a:gd name="connsiteY28" fmla="*/ 787400 h 1069975"/>
              <a:gd name="connsiteX29" fmla="*/ 3098800 w 4667250"/>
              <a:gd name="connsiteY29" fmla="*/ 787400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2875 w 4667250"/>
              <a:gd name="connsiteY47" fmla="*/ 660400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84388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6057 w 4667250"/>
              <a:gd name="connsiteY92" fmla="*/ 338138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23031 h 1069975"/>
              <a:gd name="connsiteX124" fmla="*/ 445293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806450 h 1069975"/>
              <a:gd name="connsiteX28" fmla="*/ 3130550 w 4667250"/>
              <a:gd name="connsiteY28" fmla="*/ 787400 h 1069975"/>
              <a:gd name="connsiteX29" fmla="*/ 3098800 w 4667250"/>
              <a:gd name="connsiteY29" fmla="*/ 787400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7637 w 4667250"/>
              <a:gd name="connsiteY47" fmla="*/ 653256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84388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6057 w 4667250"/>
              <a:gd name="connsiteY92" fmla="*/ 338138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23031 h 1069975"/>
              <a:gd name="connsiteX124" fmla="*/ 445293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806450 h 1069975"/>
              <a:gd name="connsiteX28" fmla="*/ 3130550 w 4667250"/>
              <a:gd name="connsiteY28" fmla="*/ 787400 h 1069975"/>
              <a:gd name="connsiteX29" fmla="*/ 3105944 w 4667250"/>
              <a:gd name="connsiteY29" fmla="*/ 789781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7637 w 4667250"/>
              <a:gd name="connsiteY47" fmla="*/ 653256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84388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6057 w 4667250"/>
              <a:gd name="connsiteY92" fmla="*/ 338138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23031 h 1069975"/>
              <a:gd name="connsiteX124" fmla="*/ 445293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806450 h 1069975"/>
              <a:gd name="connsiteX28" fmla="*/ 3130550 w 4667250"/>
              <a:gd name="connsiteY28" fmla="*/ 787400 h 1069975"/>
              <a:gd name="connsiteX29" fmla="*/ 3117850 w 4667250"/>
              <a:gd name="connsiteY29" fmla="*/ 794543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7637 w 4667250"/>
              <a:gd name="connsiteY47" fmla="*/ 653256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84388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6057 w 4667250"/>
              <a:gd name="connsiteY92" fmla="*/ 338138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23031 h 1069975"/>
              <a:gd name="connsiteX124" fmla="*/ 445293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806450 h 1069975"/>
              <a:gd name="connsiteX28" fmla="*/ 3130550 w 4667250"/>
              <a:gd name="connsiteY28" fmla="*/ 787400 h 1069975"/>
              <a:gd name="connsiteX29" fmla="*/ 3117850 w 4667250"/>
              <a:gd name="connsiteY29" fmla="*/ 787399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7637 w 4667250"/>
              <a:gd name="connsiteY47" fmla="*/ 653256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84388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6057 w 4667250"/>
              <a:gd name="connsiteY92" fmla="*/ 338138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23031 h 1069975"/>
              <a:gd name="connsiteX124" fmla="*/ 445293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799306 h 1069975"/>
              <a:gd name="connsiteX28" fmla="*/ 3130550 w 4667250"/>
              <a:gd name="connsiteY28" fmla="*/ 787400 h 1069975"/>
              <a:gd name="connsiteX29" fmla="*/ 3117850 w 4667250"/>
              <a:gd name="connsiteY29" fmla="*/ 787399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7637 w 4667250"/>
              <a:gd name="connsiteY47" fmla="*/ 653256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84388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6057 w 4667250"/>
              <a:gd name="connsiteY92" fmla="*/ 338138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23031 h 1069975"/>
              <a:gd name="connsiteX124" fmla="*/ 445293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789781 h 1069975"/>
              <a:gd name="connsiteX28" fmla="*/ 3130550 w 4667250"/>
              <a:gd name="connsiteY28" fmla="*/ 787400 h 1069975"/>
              <a:gd name="connsiteX29" fmla="*/ 3117850 w 4667250"/>
              <a:gd name="connsiteY29" fmla="*/ 787399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7637 w 4667250"/>
              <a:gd name="connsiteY47" fmla="*/ 653256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84388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6057 w 4667250"/>
              <a:gd name="connsiteY92" fmla="*/ 338138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23031 h 1069975"/>
              <a:gd name="connsiteX124" fmla="*/ 445293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4667250" h="1069975">
                <a:moveTo>
                  <a:pt x="4667250" y="1069975"/>
                </a:moveTo>
                <a:lnTo>
                  <a:pt x="4089400" y="1069975"/>
                </a:lnTo>
                <a:lnTo>
                  <a:pt x="4089400" y="1044575"/>
                </a:lnTo>
                <a:lnTo>
                  <a:pt x="3981450" y="1044575"/>
                </a:lnTo>
                <a:lnTo>
                  <a:pt x="3981450" y="1025525"/>
                </a:lnTo>
                <a:lnTo>
                  <a:pt x="3898900" y="1025525"/>
                </a:lnTo>
                <a:lnTo>
                  <a:pt x="3898900" y="1006475"/>
                </a:lnTo>
                <a:lnTo>
                  <a:pt x="3829050" y="1006475"/>
                </a:lnTo>
                <a:lnTo>
                  <a:pt x="3829050" y="968375"/>
                </a:lnTo>
                <a:lnTo>
                  <a:pt x="3673475" y="968375"/>
                </a:lnTo>
                <a:lnTo>
                  <a:pt x="3673475" y="955675"/>
                </a:lnTo>
                <a:lnTo>
                  <a:pt x="3584575" y="955675"/>
                </a:lnTo>
                <a:lnTo>
                  <a:pt x="3584575" y="930275"/>
                </a:lnTo>
                <a:lnTo>
                  <a:pt x="3514725" y="930275"/>
                </a:lnTo>
                <a:lnTo>
                  <a:pt x="3514725" y="914400"/>
                </a:lnTo>
                <a:lnTo>
                  <a:pt x="3479800" y="914400"/>
                </a:lnTo>
                <a:lnTo>
                  <a:pt x="3479800" y="904875"/>
                </a:lnTo>
                <a:lnTo>
                  <a:pt x="3460750" y="904875"/>
                </a:lnTo>
                <a:lnTo>
                  <a:pt x="3460750" y="885825"/>
                </a:lnTo>
                <a:lnTo>
                  <a:pt x="3340100" y="885825"/>
                </a:lnTo>
                <a:lnTo>
                  <a:pt x="3340100" y="869950"/>
                </a:lnTo>
                <a:lnTo>
                  <a:pt x="3308350" y="869950"/>
                </a:lnTo>
                <a:lnTo>
                  <a:pt x="3308350" y="835025"/>
                </a:lnTo>
                <a:lnTo>
                  <a:pt x="3225800" y="835025"/>
                </a:lnTo>
                <a:lnTo>
                  <a:pt x="3225800" y="815975"/>
                </a:lnTo>
                <a:lnTo>
                  <a:pt x="3143250" y="815975"/>
                </a:lnTo>
                <a:lnTo>
                  <a:pt x="3143250" y="793750"/>
                </a:lnTo>
                <a:lnTo>
                  <a:pt x="3130550" y="789781"/>
                </a:lnTo>
                <a:lnTo>
                  <a:pt x="3130550" y="787400"/>
                </a:lnTo>
                <a:lnTo>
                  <a:pt x="3117850" y="787399"/>
                </a:lnTo>
                <a:lnTo>
                  <a:pt x="3114675" y="771525"/>
                </a:lnTo>
                <a:lnTo>
                  <a:pt x="3082925" y="771525"/>
                </a:lnTo>
                <a:lnTo>
                  <a:pt x="3082925" y="758825"/>
                </a:lnTo>
                <a:lnTo>
                  <a:pt x="3057525" y="758825"/>
                </a:lnTo>
                <a:lnTo>
                  <a:pt x="3057525" y="749300"/>
                </a:lnTo>
                <a:lnTo>
                  <a:pt x="3016250" y="749300"/>
                </a:lnTo>
                <a:lnTo>
                  <a:pt x="3016250" y="739775"/>
                </a:lnTo>
                <a:lnTo>
                  <a:pt x="2955925" y="739775"/>
                </a:lnTo>
                <a:lnTo>
                  <a:pt x="2955925" y="727075"/>
                </a:lnTo>
                <a:lnTo>
                  <a:pt x="2867025" y="727075"/>
                </a:lnTo>
                <a:lnTo>
                  <a:pt x="2867025" y="708025"/>
                </a:lnTo>
                <a:lnTo>
                  <a:pt x="2803525" y="708025"/>
                </a:lnTo>
                <a:lnTo>
                  <a:pt x="2803525" y="688975"/>
                </a:lnTo>
                <a:lnTo>
                  <a:pt x="2720975" y="688975"/>
                </a:lnTo>
                <a:lnTo>
                  <a:pt x="2720975" y="666750"/>
                </a:lnTo>
                <a:lnTo>
                  <a:pt x="2689225" y="666750"/>
                </a:lnTo>
                <a:lnTo>
                  <a:pt x="2689225" y="654050"/>
                </a:lnTo>
                <a:lnTo>
                  <a:pt x="2687637" y="653256"/>
                </a:lnTo>
                <a:lnTo>
                  <a:pt x="2682875" y="628650"/>
                </a:lnTo>
                <a:lnTo>
                  <a:pt x="2590800" y="628650"/>
                </a:lnTo>
                <a:lnTo>
                  <a:pt x="2590800" y="612775"/>
                </a:lnTo>
                <a:lnTo>
                  <a:pt x="2584450" y="612775"/>
                </a:lnTo>
                <a:lnTo>
                  <a:pt x="2584450" y="593725"/>
                </a:lnTo>
                <a:lnTo>
                  <a:pt x="2562225" y="593725"/>
                </a:lnTo>
                <a:lnTo>
                  <a:pt x="2562225" y="577850"/>
                </a:lnTo>
                <a:lnTo>
                  <a:pt x="2530475" y="577850"/>
                </a:lnTo>
                <a:lnTo>
                  <a:pt x="2530475" y="568325"/>
                </a:lnTo>
                <a:lnTo>
                  <a:pt x="2486025" y="568325"/>
                </a:lnTo>
                <a:lnTo>
                  <a:pt x="2486025" y="552450"/>
                </a:lnTo>
                <a:lnTo>
                  <a:pt x="2476500" y="552450"/>
                </a:lnTo>
                <a:lnTo>
                  <a:pt x="2476500" y="539750"/>
                </a:lnTo>
                <a:lnTo>
                  <a:pt x="2441575" y="539750"/>
                </a:lnTo>
                <a:lnTo>
                  <a:pt x="2441575" y="533400"/>
                </a:lnTo>
                <a:lnTo>
                  <a:pt x="2279650" y="533400"/>
                </a:lnTo>
                <a:lnTo>
                  <a:pt x="2279650" y="501650"/>
                </a:lnTo>
                <a:lnTo>
                  <a:pt x="2212975" y="501650"/>
                </a:lnTo>
                <a:lnTo>
                  <a:pt x="2212975" y="488950"/>
                </a:lnTo>
                <a:lnTo>
                  <a:pt x="2089150" y="488950"/>
                </a:lnTo>
                <a:lnTo>
                  <a:pt x="2084388" y="479425"/>
                </a:lnTo>
                <a:lnTo>
                  <a:pt x="1901825" y="479425"/>
                </a:lnTo>
                <a:lnTo>
                  <a:pt x="1901825" y="460375"/>
                </a:lnTo>
                <a:lnTo>
                  <a:pt x="1889125" y="460375"/>
                </a:lnTo>
                <a:lnTo>
                  <a:pt x="1889125" y="444500"/>
                </a:lnTo>
                <a:lnTo>
                  <a:pt x="1841500" y="444500"/>
                </a:lnTo>
                <a:lnTo>
                  <a:pt x="1841500" y="434975"/>
                </a:lnTo>
                <a:lnTo>
                  <a:pt x="1797050" y="434975"/>
                </a:lnTo>
                <a:lnTo>
                  <a:pt x="1797050" y="434975"/>
                </a:lnTo>
                <a:lnTo>
                  <a:pt x="1797050" y="422275"/>
                </a:lnTo>
                <a:lnTo>
                  <a:pt x="1670050" y="422275"/>
                </a:lnTo>
                <a:lnTo>
                  <a:pt x="1670050" y="415925"/>
                </a:lnTo>
                <a:lnTo>
                  <a:pt x="1657350" y="415925"/>
                </a:lnTo>
                <a:lnTo>
                  <a:pt x="1657350" y="403225"/>
                </a:lnTo>
                <a:lnTo>
                  <a:pt x="1600200" y="403225"/>
                </a:lnTo>
                <a:lnTo>
                  <a:pt x="1600200" y="387350"/>
                </a:lnTo>
                <a:lnTo>
                  <a:pt x="1568450" y="387350"/>
                </a:lnTo>
                <a:lnTo>
                  <a:pt x="1568450" y="368300"/>
                </a:lnTo>
                <a:lnTo>
                  <a:pt x="1543050" y="368300"/>
                </a:lnTo>
                <a:lnTo>
                  <a:pt x="1543050" y="358775"/>
                </a:lnTo>
                <a:lnTo>
                  <a:pt x="1489075" y="358775"/>
                </a:lnTo>
                <a:lnTo>
                  <a:pt x="1489075" y="349250"/>
                </a:lnTo>
                <a:lnTo>
                  <a:pt x="1473200" y="349250"/>
                </a:lnTo>
                <a:lnTo>
                  <a:pt x="1473200" y="342900"/>
                </a:lnTo>
                <a:lnTo>
                  <a:pt x="1466057" y="338138"/>
                </a:lnTo>
                <a:lnTo>
                  <a:pt x="1463675" y="330200"/>
                </a:lnTo>
                <a:lnTo>
                  <a:pt x="1409700" y="330200"/>
                </a:lnTo>
                <a:lnTo>
                  <a:pt x="1409700" y="317500"/>
                </a:lnTo>
                <a:lnTo>
                  <a:pt x="1339850" y="317500"/>
                </a:lnTo>
                <a:lnTo>
                  <a:pt x="1339850" y="314325"/>
                </a:lnTo>
                <a:lnTo>
                  <a:pt x="1276350" y="314325"/>
                </a:lnTo>
                <a:lnTo>
                  <a:pt x="1276350" y="298450"/>
                </a:lnTo>
                <a:lnTo>
                  <a:pt x="1260475" y="298450"/>
                </a:lnTo>
                <a:lnTo>
                  <a:pt x="1260475" y="282575"/>
                </a:lnTo>
                <a:lnTo>
                  <a:pt x="1127125" y="282575"/>
                </a:lnTo>
                <a:lnTo>
                  <a:pt x="1127125" y="276225"/>
                </a:lnTo>
                <a:lnTo>
                  <a:pt x="1076325" y="276225"/>
                </a:lnTo>
                <a:lnTo>
                  <a:pt x="1076325" y="269875"/>
                </a:lnTo>
                <a:lnTo>
                  <a:pt x="1057275" y="269875"/>
                </a:lnTo>
                <a:lnTo>
                  <a:pt x="1057275" y="257175"/>
                </a:lnTo>
                <a:lnTo>
                  <a:pt x="1019175" y="257175"/>
                </a:lnTo>
                <a:lnTo>
                  <a:pt x="1019175" y="244475"/>
                </a:lnTo>
                <a:lnTo>
                  <a:pt x="962025" y="244475"/>
                </a:lnTo>
                <a:lnTo>
                  <a:pt x="962025" y="228600"/>
                </a:lnTo>
                <a:lnTo>
                  <a:pt x="793750" y="228600"/>
                </a:lnTo>
                <a:lnTo>
                  <a:pt x="793750" y="215900"/>
                </a:lnTo>
                <a:lnTo>
                  <a:pt x="701675" y="215900"/>
                </a:lnTo>
                <a:lnTo>
                  <a:pt x="708025" y="209550"/>
                </a:lnTo>
                <a:lnTo>
                  <a:pt x="577850" y="209550"/>
                </a:lnTo>
                <a:lnTo>
                  <a:pt x="577850" y="184150"/>
                </a:lnTo>
                <a:lnTo>
                  <a:pt x="520700" y="184150"/>
                </a:lnTo>
                <a:lnTo>
                  <a:pt x="520700" y="171450"/>
                </a:lnTo>
                <a:lnTo>
                  <a:pt x="485775" y="171450"/>
                </a:lnTo>
                <a:lnTo>
                  <a:pt x="485775" y="139700"/>
                </a:lnTo>
                <a:lnTo>
                  <a:pt x="473075" y="139700"/>
                </a:lnTo>
                <a:lnTo>
                  <a:pt x="473075" y="123031"/>
                </a:lnTo>
                <a:lnTo>
                  <a:pt x="445293" y="123825"/>
                </a:lnTo>
                <a:lnTo>
                  <a:pt x="441325" y="107950"/>
                </a:lnTo>
                <a:lnTo>
                  <a:pt x="365125" y="107950"/>
                </a:lnTo>
                <a:lnTo>
                  <a:pt x="365125" y="82550"/>
                </a:lnTo>
                <a:lnTo>
                  <a:pt x="263525" y="82550"/>
                </a:lnTo>
                <a:lnTo>
                  <a:pt x="263525" y="60325"/>
                </a:lnTo>
                <a:lnTo>
                  <a:pt x="209550" y="60325"/>
                </a:lnTo>
                <a:lnTo>
                  <a:pt x="209550" y="50800"/>
                </a:lnTo>
                <a:lnTo>
                  <a:pt x="184150" y="50800"/>
                </a:lnTo>
                <a:lnTo>
                  <a:pt x="184150" y="41275"/>
                </a:lnTo>
                <a:lnTo>
                  <a:pt x="149225" y="41275"/>
                </a:lnTo>
                <a:lnTo>
                  <a:pt x="149225" y="15875"/>
                </a:lnTo>
                <a:lnTo>
                  <a:pt x="0" y="15875"/>
                </a:lnTo>
                <a:lnTo>
                  <a:pt x="0" y="0"/>
                </a:lnTo>
              </a:path>
            </a:pathLst>
          </a:custGeom>
          <a:noFill/>
          <a:ln w="28575">
            <a:solidFill>
              <a:schemeClr val="bg1">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grpSp>
        <p:nvGrpSpPr>
          <p:cNvPr id="39" name="Group 38">
            <a:extLst>
              <a:ext uri="{FF2B5EF4-FFF2-40B4-BE49-F238E27FC236}">
                <a16:creationId xmlns:a16="http://schemas.microsoft.com/office/drawing/2014/main" id="{BF4889ED-A0CF-C80A-7A11-15D2C7E2EDD3}"/>
              </a:ext>
            </a:extLst>
          </p:cNvPr>
          <p:cNvGrpSpPr/>
          <p:nvPr/>
        </p:nvGrpSpPr>
        <p:grpSpPr>
          <a:xfrm>
            <a:off x="879531" y="2618165"/>
            <a:ext cx="4681171" cy="858129"/>
            <a:chOff x="3913654" y="1664138"/>
            <a:chExt cx="4949968" cy="1160887"/>
          </a:xfrm>
          <a:noFill/>
        </p:grpSpPr>
        <p:sp>
          <p:nvSpPr>
            <p:cNvPr id="40" name="TextBox 39">
              <a:extLst>
                <a:ext uri="{FF2B5EF4-FFF2-40B4-BE49-F238E27FC236}">
                  <a16:creationId xmlns:a16="http://schemas.microsoft.com/office/drawing/2014/main" id="{1DB26F3C-5AA9-860E-4D0E-BA920DAC2272}"/>
                </a:ext>
              </a:extLst>
            </p:cNvPr>
            <p:cNvSpPr txBox="1"/>
            <p:nvPr/>
          </p:nvSpPr>
          <p:spPr bwMode="auto">
            <a:xfrm>
              <a:off x="8156447" y="2320149"/>
              <a:ext cx="707175" cy="416364"/>
            </a:xfrm>
            <a:prstGeom prst="rect">
              <a:avLst/>
            </a:prstGeom>
            <a:grpFill/>
            <a:ln w="9525" algn="ctr">
              <a:noFill/>
              <a:miter lim="800000"/>
              <a:headEnd/>
              <a:tailEnd/>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67.7%</a:t>
              </a:r>
            </a:p>
          </p:txBody>
        </p:sp>
        <p:sp>
          <p:nvSpPr>
            <p:cNvPr id="41" name="Oval 40">
              <a:extLst>
                <a:ext uri="{FF2B5EF4-FFF2-40B4-BE49-F238E27FC236}">
                  <a16:creationId xmlns:a16="http://schemas.microsoft.com/office/drawing/2014/main" id="{958F68ED-8063-4ECB-CDB6-9BEE13F6227C}"/>
                </a:ext>
              </a:extLst>
            </p:cNvPr>
            <p:cNvSpPr/>
            <p:nvPr/>
          </p:nvSpPr>
          <p:spPr bwMode="auto">
            <a:xfrm>
              <a:off x="5989681" y="2164373"/>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42" name="Oval 41">
              <a:extLst>
                <a:ext uri="{FF2B5EF4-FFF2-40B4-BE49-F238E27FC236}">
                  <a16:creationId xmlns:a16="http://schemas.microsoft.com/office/drawing/2014/main" id="{FC2E8A9C-A51E-35A0-687B-A2AEACB98DB4}"/>
                </a:ext>
              </a:extLst>
            </p:cNvPr>
            <p:cNvSpPr/>
            <p:nvPr/>
          </p:nvSpPr>
          <p:spPr bwMode="auto">
            <a:xfrm>
              <a:off x="6070819" y="2174170"/>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43" name="Oval 42">
              <a:extLst>
                <a:ext uri="{FF2B5EF4-FFF2-40B4-BE49-F238E27FC236}">
                  <a16:creationId xmlns:a16="http://schemas.microsoft.com/office/drawing/2014/main" id="{314964F6-0BAC-DE2B-E8AB-F6B55914B7A3}"/>
                </a:ext>
              </a:extLst>
            </p:cNvPr>
            <p:cNvSpPr/>
            <p:nvPr/>
          </p:nvSpPr>
          <p:spPr bwMode="auto">
            <a:xfrm>
              <a:off x="5646289" y="2111251"/>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44" name="Oval 43">
              <a:extLst>
                <a:ext uri="{FF2B5EF4-FFF2-40B4-BE49-F238E27FC236}">
                  <a16:creationId xmlns:a16="http://schemas.microsoft.com/office/drawing/2014/main" id="{45A11652-35EE-EC6F-E9E6-22D44ABD8B27}"/>
                </a:ext>
              </a:extLst>
            </p:cNvPr>
            <p:cNvSpPr/>
            <p:nvPr/>
          </p:nvSpPr>
          <p:spPr bwMode="auto">
            <a:xfrm>
              <a:off x="5511029" y="2079950"/>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45" name="Oval 44">
              <a:extLst>
                <a:ext uri="{FF2B5EF4-FFF2-40B4-BE49-F238E27FC236}">
                  <a16:creationId xmlns:a16="http://schemas.microsoft.com/office/drawing/2014/main" id="{6ED5D073-11CE-8C07-A0F8-32DEE62C70A2}"/>
                </a:ext>
              </a:extLst>
            </p:cNvPr>
            <p:cNvSpPr/>
            <p:nvPr/>
          </p:nvSpPr>
          <p:spPr bwMode="auto">
            <a:xfrm>
              <a:off x="5094862" y="1979224"/>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46" name="Oval 45">
              <a:extLst>
                <a:ext uri="{FF2B5EF4-FFF2-40B4-BE49-F238E27FC236}">
                  <a16:creationId xmlns:a16="http://schemas.microsoft.com/office/drawing/2014/main" id="{2140CB24-9760-074F-88B9-BA675A5B8F2F}"/>
                </a:ext>
              </a:extLst>
            </p:cNvPr>
            <p:cNvSpPr/>
            <p:nvPr/>
          </p:nvSpPr>
          <p:spPr bwMode="auto">
            <a:xfrm>
              <a:off x="5054616" y="1976602"/>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47" name="Oval 46">
              <a:extLst>
                <a:ext uri="{FF2B5EF4-FFF2-40B4-BE49-F238E27FC236}">
                  <a16:creationId xmlns:a16="http://schemas.microsoft.com/office/drawing/2014/main" id="{3771491F-BC8E-E1F1-50C6-85207FD1D700}"/>
                </a:ext>
              </a:extLst>
            </p:cNvPr>
            <p:cNvSpPr/>
            <p:nvPr/>
          </p:nvSpPr>
          <p:spPr bwMode="auto">
            <a:xfrm>
              <a:off x="4860650" y="1920980"/>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48" name="Oval 47">
              <a:extLst>
                <a:ext uri="{FF2B5EF4-FFF2-40B4-BE49-F238E27FC236}">
                  <a16:creationId xmlns:a16="http://schemas.microsoft.com/office/drawing/2014/main" id="{339C6741-7163-B7B4-5B18-2BA20B4964F7}"/>
                </a:ext>
              </a:extLst>
            </p:cNvPr>
            <p:cNvSpPr/>
            <p:nvPr/>
          </p:nvSpPr>
          <p:spPr bwMode="auto">
            <a:xfrm>
              <a:off x="4800069" y="1918358"/>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49" name="Oval 48">
              <a:extLst>
                <a:ext uri="{FF2B5EF4-FFF2-40B4-BE49-F238E27FC236}">
                  <a16:creationId xmlns:a16="http://schemas.microsoft.com/office/drawing/2014/main" id="{D1DE0490-6A2C-A600-9F4D-E9751BB38892}"/>
                </a:ext>
              </a:extLst>
            </p:cNvPr>
            <p:cNvSpPr/>
            <p:nvPr/>
          </p:nvSpPr>
          <p:spPr bwMode="auto">
            <a:xfrm>
              <a:off x="4602093" y="1903962"/>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50" name="Oval 49">
              <a:extLst>
                <a:ext uri="{FF2B5EF4-FFF2-40B4-BE49-F238E27FC236}">
                  <a16:creationId xmlns:a16="http://schemas.microsoft.com/office/drawing/2014/main" id="{594FCF43-BD28-69EC-DB54-51B326CE946F}"/>
                </a:ext>
              </a:extLst>
            </p:cNvPr>
            <p:cNvSpPr/>
            <p:nvPr/>
          </p:nvSpPr>
          <p:spPr bwMode="auto">
            <a:xfrm>
              <a:off x="4534969" y="1895431"/>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51" name="Oval 50">
              <a:extLst>
                <a:ext uri="{FF2B5EF4-FFF2-40B4-BE49-F238E27FC236}">
                  <a16:creationId xmlns:a16="http://schemas.microsoft.com/office/drawing/2014/main" id="{E553910C-541A-E3EB-25CF-333739137CA6}"/>
                </a:ext>
              </a:extLst>
            </p:cNvPr>
            <p:cNvSpPr/>
            <p:nvPr/>
          </p:nvSpPr>
          <p:spPr bwMode="auto">
            <a:xfrm>
              <a:off x="4474931" y="1878485"/>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52" name="Oval 51">
              <a:extLst>
                <a:ext uri="{FF2B5EF4-FFF2-40B4-BE49-F238E27FC236}">
                  <a16:creationId xmlns:a16="http://schemas.microsoft.com/office/drawing/2014/main" id="{351ACAA1-A3C7-85A5-E8C0-699E06954118}"/>
                </a:ext>
              </a:extLst>
            </p:cNvPr>
            <p:cNvSpPr/>
            <p:nvPr/>
          </p:nvSpPr>
          <p:spPr bwMode="auto">
            <a:xfrm>
              <a:off x="4426911" y="1854698"/>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53" name="Oval 52">
              <a:extLst>
                <a:ext uri="{FF2B5EF4-FFF2-40B4-BE49-F238E27FC236}">
                  <a16:creationId xmlns:a16="http://schemas.microsoft.com/office/drawing/2014/main" id="{F5E084A0-2B9E-A30F-69BB-DADDE0AC64C6}"/>
                </a:ext>
              </a:extLst>
            </p:cNvPr>
            <p:cNvSpPr/>
            <p:nvPr/>
          </p:nvSpPr>
          <p:spPr bwMode="auto">
            <a:xfrm>
              <a:off x="4257848" y="1782727"/>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54" name="Oval 53">
              <a:extLst>
                <a:ext uri="{FF2B5EF4-FFF2-40B4-BE49-F238E27FC236}">
                  <a16:creationId xmlns:a16="http://schemas.microsoft.com/office/drawing/2014/main" id="{17290A75-3B3D-1F09-A94F-DFD2E8B31C62}"/>
                </a:ext>
              </a:extLst>
            </p:cNvPr>
            <p:cNvSpPr/>
            <p:nvPr/>
          </p:nvSpPr>
          <p:spPr bwMode="auto">
            <a:xfrm>
              <a:off x="4240332" y="1785987"/>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55" name="Oval 54">
              <a:extLst>
                <a:ext uri="{FF2B5EF4-FFF2-40B4-BE49-F238E27FC236}">
                  <a16:creationId xmlns:a16="http://schemas.microsoft.com/office/drawing/2014/main" id="{00ECCBAB-0739-C2CC-0DBC-613931A84C76}"/>
                </a:ext>
              </a:extLst>
            </p:cNvPr>
            <p:cNvSpPr/>
            <p:nvPr/>
          </p:nvSpPr>
          <p:spPr bwMode="auto">
            <a:xfrm>
              <a:off x="4161171" y="1768431"/>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56" name="Oval 55">
              <a:extLst>
                <a:ext uri="{FF2B5EF4-FFF2-40B4-BE49-F238E27FC236}">
                  <a16:creationId xmlns:a16="http://schemas.microsoft.com/office/drawing/2014/main" id="{0F9A9ED1-301A-0217-F932-6265C09E80ED}"/>
                </a:ext>
              </a:extLst>
            </p:cNvPr>
            <p:cNvSpPr/>
            <p:nvPr/>
          </p:nvSpPr>
          <p:spPr bwMode="auto">
            <a:xfrm>
              <a:off x="4019832" y="1722726"/>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57" name="Oval 56">
              <a:extLst>
                <a:ext uri="{FF2B5EF4-FFF2-40B4-BE49-F238E27FC236}">
                  <a16:creationId xmlns:a16="http://schemas.microsoft.com/office/drawing/2014/main" id="{CDA0CB77-0731-76DD-5C96-960CC92C61E5}"/>
                </a:ext>
              </a:extLst>
            </p:cNvPr>
            <p:cNvSpPr/>
            <p:nvPr/>
          </p:nvSpPr>
          <p:spPr bwMode="auto">
            <a:xfrm>
              <a:off x="3999594" y="1721534"/>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58" name="Oval 57">
              <a:extLst>
                <a:ext uri="{FF2B5EF4-FFF2-40B4-BE49-F238E27FC236}">
                  <a16:creationId xmlns:a16="http://schemas.microsoft.com/office/drawing/2014/main" id="{BF47158A-5F45-887A-CA8A-DFACBDB65A07}"/>
                </a:ext>
              </a:extLst>
            </p:cNvPr>
            <p:cNvSpPr/>
            <p:nvPr/>
          </p:nvSpPr>
          <p:spPr bwMode="auto">
            <a:xfrm>
              <a:off x="3913654" y="1664138"/>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59" name="Oval 58">
              <a:extLst>
                <a:ext uri="{FF2B5EF4-FFF2-40B4-BE49-F238E27FC236}">
                  <a16:creationId xmlns:a16="http://schemas.microsoft.com/office/drawing/2014/main" id="{583B3344-AAFA-D68C-D6A2-DD98BB7018E3}"/>
                </a:ext>
              </a:extLst>
            </p:cNvPr>
            <p:cNvSpPr/>
            <p:nvPr/>
          </p:nvSpPr>
          <p:spPr bwMode="auto">
            <a:xfrm>
              <a:off x="6154452" y="2188076"/>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60" name="Oval 59">
              <a:extLst>
                <a:ext uri="{FF2B5EF4-FFF2-40B4-BE49-F238E27FC236}">
                  <a16:creationId xmlns:a16="http://schemas.microsoft.com/office/drawing/2014/main" id="{34C95770-CF19-AC64-9714-62592C91F476}"/>
                </a:ext>
              </a:extLst>
            </p:cNvPr>
            <p:cNvSpPr/>
            <p:nvPr/>
          </p:nvSpPr>
          <p:spPr bwMode="auto">
            <a:xfrm>
              <a:off x="6189624" y="2189210"/>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61" name="Oval 60">
              <a:extLst>
                <a:ext uri="{FF2B5EF4-FFF2-40B4-BE49-F238E27FC236}">
                  <a16:creationId xmlns:a16="http://schemas.microsoft.com/office/drawing/2014/main" id="{6BBB6B6A-1545-D80F-807B-518B49B8B71F}"/>
                </a:ext>
              </a:extLst>
            </p:cNvPr>
            <p:cNvSpPr/>
            <p:nvPr/>
          </p:nvSpPr>
          <p:spPr bwMode="auto">
            <a:xfrm>
              <a:off x="6272637" y="2214786"/>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62" name="Oval 61">
              <a:extLst>
                <a:ext uri="{FF2B5EF4-FFF2-40B4-BE49-F238E27FC236}">
                  <a16:creationId xmlns:a16="http://schemas.microsoft.com/office/drawing/2014/main" id="{BF50FEC5-1DC5-26F6-4806-539EB8F6BA72}"/>
                </a:ext>
              </a:extLst>
            </p:cNvPr>
            <p:cNvSpPr/>
            <p:nvPr/>
          </p:nvSpPr>
          <p:spPr bwMode="auto">
            <a:xfrm>
              <a:off x="6308945" y="2228370"/>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63" name="Oval 62">
              <a:extLst>
                <a:ext uri="{FF2B5EF4-FFF2-40B4-BE49-F238E27FC236}">
                  <a16:creationId xmlns:a16="http://schemas.microsoft.com/office/drawing/2014/main" id="{AA5F570E-E2F1-54AF-3957-0B601377C3C5}"/>
                </a:ext>
              </a:extLst>
            </p:cNvPr>
            <p:cNvSpPr/>
            <p:nvPr/>
          </p:nvSpPr>
          <p:spPr bwMode="auto">
            <a:xfrm>
              <a:off x="6543778" y="2317422"/>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64" name="Oval 63">
              <a:extLst>
                <a:ext uri="{FF2B5EF4-FFF2-40B4-BE49-F238E27FC236}">
                  <a16:creationId xmlns:a16="http://schemas.microsoft.com/office/drawing/2014/main" id="{DCE63783-DC1E-9C2E-20EB-72C02822AE2B}"/>
                </a:ext>
              </a:extLst>
            </p:cNvPr>
            <p:cNvSpPr/>
            <p:nvPr/>
          </p:nvSpPr>
          <p:spPr bwMode="auto">
            <a:xfrm>
              <a:off x="6742471" y="2393936"/>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65" name="Oval 64">
              <a:extLst>
                <a:ext uri="{FF2B5EF4-FFF2-40B4-BE49-F238E27FC236}">
                  <a16:creationId xmlns:a16="http://schemas.microsoft.com/office/drawing/2014/main" id="{30AC4F1C-EEEF-0CCE-AF1D-783B5EFC03EC}"/>
                </a:ext>
              </a:extLst>
            </p:cNvPr>
            <p:cNvSpPr/>
            <p:nvPr/>
          </p:nvSpPr>
          <p:spPr bwMode="auto">
            <a:xfrm>
              <a:off x="6820992" y="2412892"/>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66" name="Oval 65">
              <a:extLst>
                <a:ext uri="{FF2B5EF4-FFF2-40B4-BE49-F238E27FC236}">
                  <a16:creationId xmlns:a16="http://schemas.microsoft.com/office/drawing/2014/main" id="{7706FBEC-FE0C-9F41-CB9F-2FB01E8B0A2B}"/>
                </a:ext>
              </a:extLst>
            </p:cNvPr>
            <p:cNvSpPr/>
            <p:nvPr/>
          </p:nvSpPr>
          <p:spPr bwMode="auto">
            <a:xfrm>
              <a:off x="7151686" y="2519293"/>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67" name="Oval 66">
              <a:extLst>
                <a:ext uri="{FF2B5EF4-FFF2-40B4-BE49-F238E27FC236}">
                  <a16:creationId xmlns:a16="http://schemas.microsoft.com/office/drawing/2014/main" id="{3DB6E18D-F75A-E783-C69B-85208298EFCD}"/>
                </a:ext>
              </a:extLst>
            </p:cNvPr>
            <p:cNvSpPr/>
            <p:nvPr/>
          </p:nvSpPr>
          <p:spPr bwMode="auto">
            <a:xfrm>
              <a:off x="7228640" y="2563453"/>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68" name="Oval 67">
              <a:extLst>
                <a:ext uri="{FF2B5EF4-FFF2-40B4-BE49-F238E27FC236}">
                  <a16:creationId xmlns:a16="http://schemas.microsoft.com/office/drawing/2014/main" id="{2F64A1C1-74EA-1D2D-E0EC-C1A5079C2CF7}"/>
                </a:ext>
              </a:extLst>
            </p:cNvPr>
            <p:cNvSpPr/>
            <p:nvPr/>
          </p:nvSpPr>
          <p:spPr bwMode="auto">
            <a:xfrm>
              <a:off x="7298536" y="2570248"/>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69" name="Oval 68">
              <a:extLst>
                <a:ext uri="{FF2B5EF4-FFF2-40B4-BE49-F238E27FC236}">
                  <a16:creationId xmlns:a16="http://schemas.microsoft.com/office/drawing/2014/main" id="{F05A92D2-25CA-CBE5-69AA-1EFB7CA86412}"/>
                </a:ext>
              </a:extLst>
            </p:cNvPr>
            <p:cNvSpPr/>
            <p:nvPr/>
          </p:nvSpPr>
          <p:spPr bwMode="auto">
            <a:xfrm>
              <a:off x="7454838" y="2622062"/>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70" name="Oval 69">
              <a:extLst>
                <a:ext uri="{FF2B5EF4-FFF2-40B4-BE49-F238E27FC236}">
                  <a16:creationId xmlns:a16="http://schemas.microsoft.com/office/drawing/2014/main" id="{CC8EAEB3-953C-2983-DA98-E982C760F0B4}"/>
                </a:ext>
              </a:extLst>
            </p:cNvPr>
            <p:cNvSpPr/>
            <p:nvPr/>
          </p:nvSpPr>
          <p:spPr bwMode="auto">
            <a:xfrm>
              <a:off x="7561832" y="2638009"/>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71" name="Oval 70">
              <a:extLst>
                <a:ext uri="{FF2B5EF4-FFF2-40B4-BE49-F238E27FC236}">
                  <a16:creationId xmlns:a16="http://schemas.microsoft.com/office/drawing/2014/main" id="{4F1BDF51-D1AD-6B68-2304-7BD6F895D267}"/>
                </a:ext>
              </a:extLst>
            </p:cNvPr>
            <p:cNvSpPr/>
            <p:nvPr/>
          </p:nvSpPr>
          <p:spPr bwMode="auto">
            <a:xfrm>
              <a:off x="7672110" y="2649093"/>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72" name="Oval 71">
              <a:extLst>
                <a:ext uri="{FF2B5EF4-FFF2-40B4-BE49-F238E27FC236}">
                  <a16:creationId xmlns:a16="http://schemas.microsoft.com/office/drawing/2014/main" id="{6153418A-F920-B1EF-521A-E85031A1EC88}"/>
                </a:ext>
              </a:extLst>
            </p:cNvPr>
            <p:cNvSpPr/>
            <p:nvPr/>
          </p:nvSpPr>
          <p:spPr bwMode="auto">
            <a:xfrm>
              <a:off x="7710363" y="2655942"/>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73" name="Oval 72">
              <a:extLst>
                <a:ext uri="{FF2B5EF4-FFF2-40B4-BE49-F238E27FC236}">
                  <a16:creationId xmlns:a16="http://schemas.microsoft.com/office/drawing/2014/main" id="{F5E58A21-80CB-5802-637F-00303F13082F}"/>
                </a:ext>
              </a:extLst>
            </p:cNvPr>
            <p:cNvSpPr/>
            <p:nvPr/>
          </p:nvSpPr>
          <p:spPr bwMode="auto">
            <a:xfrm>
              <a:off x="7743278" y="2661694"/>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74" name="Oval 73">
              <a:extLst>
                <a:ext uri="{FF2B5EF4-FFF2-40B4-BE49-F238E27FC236}">
                  <a16:creationId xmlns:a16="http://schemas.microsoft.com/office/drawing/2014/main" id="{F0760079-04AB-9079-A3D2-024CC6CAFCEB}"/>
                </a:ext>
              </a:extLst>
            </p:cNvPr>
            <p:cNvSpPr/>
            <p:nvPr/>
          </p:nvSpPr>
          <p:spPr bwMode="auto">
            <a:xfrm>
              <a:off x="7756333" y="2672423"/>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75" name="Oval 74">
              <a:extLst>
                <a:ext uri="{FF2B5EF4-FFF2-40B4-BE49-F238E27FC236}">
                  <a16:creationId xmlns:a16="http://schemas.microsoft.com/office/drawing/2014/main" id="{2D7F2070-D68E-903A-5ABB-3F0D07E27A23}"/>
                </a:ext>
              </a:extLst>
            </p:cNvPr>
            <p:cNvSpPr/>
            <p:nvPr/>
          </p:nvSpPr>
          <p:spPr bwMode="auto">
            <a:xfrm>
              <a:off x="7771341" y="2683156"/>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76" name="Oval 75">
              <a:extLst>
                <a:ext uri="{FF2B5EF4-FFF2-40B4-BE49-F238E27FC236}">
                  <a16:creationId xmlns:a16="http://schemas.microsoft.com/office/drawing/2014/main" id="{F176AD8C-8A28-77E1-F060-E50055846CCA}"/>
                </a:ext>
              </a:extLst>
            </p:cNvPr>
            <p:cNvSpPr/>
            <p:nvPr/>
          </p:nvSpPr>
          <p:spPr bwMode="auto">
            <a:xfrm>
              <a:off x="7795100" y="2700241"/>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77" name="Oval 76">
              <a:extLst>
                <a:ext uri="{FF2B5EF4-FFF2-40B4-BE49-F238E27FC236}">
                  <a16:creationId xmlns:a16="http://schemas.microsoft.com/office/drawing/2014/main" id="{39AA4114-9B0D-9993-1B56-2352CD3672E2}"/>
                </a:ext>
              </a:extLst>
            </p:cNvPr>
            <p:cNvSpPr/>
            <p:nvPr/>
          </p:nvSpPr>
          <p:spPr bwMode="auto">
            <a:xfrm>
              <a:off x="7821063" y="2700241"/>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78" name="Oval 77">
              <a:extLst>
                <a:ext uri="{FF2B5EF4-FFF2-40B4-BE49-F238E27FC236}">
                  <a16:creationId xmlns:a16="http://schemas.microsoft.com/office/drawing/2014/main" id="{0C12572C-8F5A-4BC6-ECF7-6FDBD733C82B}"/>
                </a:ext>
              </a:extLst>
            </p:cNvPr>
            <p:cNvSpPr/>
            <p:nvPr/>
          </p:nvSpPr>
          <p:spPr bwMode="auto">
            <a:xfrm>
              <a:off x="7848710" y="2705413"/>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79" name="Oval 78">
              <a:extLst>
                <a:ext uri="{FF2B5EF4-FFF2-40B4-BE49-F238E27FC236}">
                  <a16:creationId xmlns:a16="http://schemas.microsoft.com/office/drawing/2014/main" id="{7C261B9C-8358-2F23-6221-7885891D44BB}"/>
                </a:ext>
              </a:extLst>
            </p:cNvPr>
            <p:cNvSpPr/>
            <p:nvPr/>
          </p:nvSpPr>
          <p:spPr bwMode="auto">
            <a:xfrm>
              <a:off x="7872153" y="2711763"/>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80" name="Oval 79">
              <a:extLst>
                <a:ext uri="{FF2B5EF4-FFF2-40B4-BE49-F238E27FC236}">
                  <a16:creationId xmlns:a16="http://schemas.microsoft.com/office/drawing/2014/main" id="{EA50CB1C-6051-8981-4681-AD69B029414C}"/>
                </a:ext>
              </a:extLst>
            </p:cNvPr>
            <p:cNvSpPr/>
            <p:nvPr/>
          </p:nvSpPr>
          <p:spPr bwMode="auto">
            <a:xfrm>
              <a:off x="7888441" y="2723703"/>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81" name="Oval 80">
              <a:extLst>
                <a:ext uri="{FF2B5EF4-FFF2-40B4-BE49-F238E27FC236}">
                  <a16:creationId xmlns:a16="http://schemas.microsoft.com/office/drawing/2014/main" id="{B3F89B7A-AD46-A7DF-EF19-3205FFF6464E}"/>
                </a:ext>
              </a:extLst>
            </p:cNvPr>
            <p:cNvSpPr/>
            <p:nvPr/>
          </p:nvSpPr>
          <p:spPr bwMode="auto">
            <a:xfrm>
              <a:off x="7910881" y="2732000"/>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82" name="Oval 81">
              <a:extLst>
                <a:ext uri="{FF2B5EF4-FFF2-40B4-BE49-F238E27FC236}">
                  <a16:creationId xmlns:a16="http://schemas.microsoft.com/office/drawing/2014/main" id="{D26C2B25-92D8-7E23-2B72-E32794E9B022}"/>
                </a:ext>
              </a:extLst>
            </p:cNvPr>
            <p:cNvSpPr/>
            <p:nvPr/>
          </p:nvSpPr>
          <p:spPr bwMode="auto">
            <a:xfrm>
              <a:off x="7934053" y="2739293"/>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83" name="Oval 82">
              <a:extLst>
                <a:ext uri="{FF2B5EF4-FFF2-40B4-BE49-F238E27FC236}">
                  <a16:creationId xmlns:a16="http://schemas.microsoft.com/office/drawing/2014/main" id="{C346E3D4-52E3-252A-A45A-68174A88FC8F}"/>
                </a:ext>
              </a:extLst>
            </p:cNvPr>
            <p:cNvSpPr/>
            <p:nvPr/>
          </p:nvSpPr>
          <p:spPr bwMode="auto">
            <a:xfrm>
              <a:off x="7969412" y="2739293"/>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84" name="Oval 83">
              <a:extLst>
                <a:ext uri="{FF2B5EF4-FFF2-40B4-BE49-F238E27FC236}">
                  <a16:creationId xmlns:a16="http://schemas.microsoft.com/office/drawing/2014/main" id="{AC3EBD2D-8361-51A1-739E-8FD6BF0E2F9C}"/>
                </a:ext>
              </a:extLst>
            </p:cNvPr>
            <p:cNvSpPr/>
            <p:nvPr/>
          </p:nvSpPr>
          <p:spPr bwMode="auto">
            <a:xfrm>
              <a:off x="8000003" y="2743203"/>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85" name="Oval 84">
              <a:extLst>
                <a:ext uri="{FF2B5EF4-FFF2-40B4-BE49-F238E27FC236}">
                  <a16:creationId xmlns:a16="http://schemas.microsoft.com/office/drawing/2014/main" id="{8BD66092-4F98-02FB-39A5-80587DFFAF2E}"/>
                </a:ext>
              </a:extLst>
            </p:cNvPr>
            <p:cNvSpPr/>
            <p:nvPr/>
          </p:nvSpPr>
          <p:spPr bwMode="auto">
            <a:xfrm>
              <a:off x="8000002" y="2757264"/>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86" name="Oval 85">
              <a:extLst>
                <a:ext uri="{FF2B5EF4-FFF2-40B4-BE49-F238E27FC236}">
                  <a16:creationId xmlns:a16="http://schemas.microsoft.com/office/drawing/2014/main" id="{F44C30D5-5B0A-98F6-BABD-E1ABBF2C010D}"/>
                </a:ext>
              </a:extLst>
            </p:cNvPr>
            <p:cNvSpPr/>
            <p:nvPr/>
          </p:nvSpPr>
          <p:spPr bwMode="auto">
            <a:xfrm>
              <a:off x="8029203" y="2757264"/>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87" name="Oval 86">
              <a:extLst>
                <a:ext uri="{FF2B5EF4-FFF2-40B4-BE49-F238E27FC236}">
                  <a16:creationId xmlns:a16="http://schemas.microsoft.com/office/drawing/2014/main" id="{48A922CF-20BB-7D0F-4408-BC8089B8ACA9}"/>
                </a:ext>
              </a:extLst>
            </p:cNvPr>
            <p:cNvSpPr/>
            <p:nvPr/>
          </p:nvSpPr>
          <p:spPr bwMode="auto">
            <a:xfrm>
              <a:off x="8048285" y="2757264"/>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88" name="Oval 87">
              <a:extLst>
                <a:ext uri="{FF2B5EF4-FFF2-40B4-BE49-F238E27FC236}">
                  <a16:creationId xmlns:a16="http://schemas.microsoft.com/office/drawing/2014/main" id="{6E88367C-DEAB-FCF4-2B08-4D794CB3BC5A}"/>
                </a:ext>
              </a:extLst>
            </p:cNvPr>
            <p:cNvSpPr/>
            <p:nvPr/>
          </p:nvSpPr>
          <p:spPr bwMode="auto">
            <a:xfrm>
              <a:off x="8076472" y="2757264"/>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89" name="Oval 88">
              <a:extLst>
                <a:ext uri="{FF2B5EF4-FFF2-40B4-BE49-F238E27FC236}">
                  <a16:creationId xmlns:a16="http://schemas.microsoft.com/office/drawing/2014/main" id="{45D12A78-9052-24AD-8E1B-BF93D25FAF97}"/>
                </a:ext>
              </a:extLst>
            </p:cNvPr>
            <p:cNvSpPr/>
            <p:nvPr/>
          </p:nvSpPr>
          <p:spPr bwMode="auto">
            <a:xfrm>
              <a:off x="8112403" y="2757264"/>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90" name="Oval 89">
              <a:extLst>
                <a:ext uri="{FF2B5EF4-FFF2-40B4-BE49-F238E27FC236}">
                  <a16:creationId xmlns:a16="http://schemas.microsoft.com/office/drawing/2014/main" id="{7E1FFB90-CF1A-4A23-B557-5A66FDAE2A06}"/>
                </a:ext>
              </a:extLst>
            </p:cNvPr>
            <p:cNvSpPr/>
            <p:nvPr/>
          </p:nvSpPr>
          <p:spPr bwMode="auto">
            <a:xfrm>
              <a:off x="8136283" y="2757264"/>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91" name="Oval 90">
              <a:extLst>
                <a:ext uri="{FF2B5EF4-FFF2-40B4-BE49-F238E27FC236}">
                  <a16:creationId xmlns:a16="http://schemas.microsoft.com/office/drawing/2014/main" id="{E7BE9DF7-0F86-F31E-8BC4-D055231D9198}"/>
                </a:ext>
              </a:extLst>
            </p:cNvPr>
            <p:cNvSpPr/>
            <p:nvPr/>
          </p:nvSpPr>
          <p:spPr bwMode="auto">
            <a:xfrm>
              <a:off x="8164323" y="2757264"/>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92" name="Oval 91">
              <a:extLst>
                <a:ext uri="{FF2B5EF4-FFF2-40B4-BE49-F238E27FC236}">
                  <a16:creationId xmlns:a16="http://schemas.microsoft.com/office/drawing/2014/main" id="{88DB2317-980C-6F75-CC88-6E14DE6DEFBB}"/>
                </a:ext>
              </a:extLst>
            </p:cNvPr>
            <p:cNvSpPr/>
            <p:nvPr/>
          </p:nvSpPr>
          <p:spPr bwMode="auto">
            <a:xfrm>
              <a:off x="8193408" y="2757264"/>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93" name="Oval 92">
              <a:extLst>
                <a:ext uri="{FF2B5EF4-FFF2-40B4-BE49-F238E27FC236}">
                  <a16:creationId xmlns:a16="http://schemas.microsoft.com/office/drawing/2014/main" id="{70028702-A7AF-6DA4-AC7B-9FCB8D34022C}"/>
                </a:ext>
              </a:extLst>
            </p:cNvPr>
            <p:cNvSpPr/>
            <p:nvPr/>
          </p:nvSpPr>
          <p:spPr bwMode="auto">
            <a:xfrm>
              <a:off x="8213920" y="2757264"/>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94" name="Oval 93">
              <a:extLst>
                <a:ext uri="{FF2B5EF4-FFF2-40B4-BE49-F238E27FC236}">
                  <a16:creationId xmlns:a16="http://schemas.microsoft.com/office/drawing/2014/main" id="{1F3F39DB-D448-E239-92C1-34F9C343B80B}"/>
                </a:ext>
              </a:extLst>
            </p:cNvPr>
            <p:cNvSpPr/>
            <p:nvPr/>
          </p:nvSpPr>
          <p:spPr bwMode="auto">
            <a:xfrm>
              <a:off x="8235965" y="2757264"/>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95" name="Oval 94">
              <a:extLst>
                <a:ext uri="{FF2B5EF4-FFF2-40B4-BE49-F238E27FC236}">
                  <a16:creationId xmlns:a16="http://schemas.microsoft.com/office/drawing/2014/main" id="{1CFD982F-3C60-EF79-3DD7-100E638D1645}"/>
                </a:ext>
              </a:extLst>
            </p:cNvPr>
            <p:cNvSpPr/>
            <p:nvPr/>
          </p:nvSpPr>
          <p:spPr bwMode="auto">
            <a:xfrm>
              <a:off x="8257451" y="2757264"/>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96" name="Oval 95">
              <a:extLst>
                <a:ext uri="{FF2B5EF4-FFF2-40B4-BE49-F238E27FC236}">
                  <a16:creationId xmlns:a16="http://schemas.microsoft.com/office/drawing/2014/main" id="{119D6839-ED33-938D-6FE6-DE5DE8471B71}"/>
                </a:ext>
              </a:extLst>
            </p:cNvPr>
            <p:cNvSpPr/>
            <p:nvPr/>
          </p:nvSpPr>
          <p:spPr bwMode="auto">
            <a:xfrm>
              <a:off x="8283607" y="2757264"/>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97" name="Oval 96">
              <a:extLst>
                <a:ext uri="{FF2B5EF4-FFF2-40B4-BE49-F238E27FC236}">
                  <a16:creationId xmlns:a16="http://schemas.microsoft.com/office/drawing/2014/main" id="{A930B64A-D843-04DC-406B-0B4710AAAA23}"/>
                </a:ext>
              </a:extLst>
            </p:cNvPr>
            <p:cNvSpPr/>
            <p:nvPr/>
          </p:nvSpPr>
          <p:spPr bwMode="auto">
            <a:xfrm>
              <a:off x="8309467" y="2757264"/>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98" name="Oval 97">
              <a:extLst>
                <a:ext uri="{FF2B5EF4-FFF2-40B4-BE49-F238E27FC236}">
                  <a16:creationId xmlns:a16="http://schemas.microsoft.com/office/drawing/2014/main" id="{F0BD05CC-7C80-15A3-BA6E-79B2015EE4D4}"/>
                </a:ext>
              </a:extLst>
            </p:cNvPr>
            <p:cNvSpPr/>
            <p:nvPr/>
          </p:nvSpPr>
          <p:spPr bwMode="auto">
            <a:xfrm>
              <a:off x="8335222" y="2757264"/>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99" name="Oval 98">
              <a:extLst>
                <a:ext uri="{FF2B5EF4-FFF2-40B4-BE49-F238E27FC236}">
                  <a16:creationId xmlns:a16="http://schemas.microsoft.com/office/drawing/2014/main" id="{F803EFFC-6E73-F47D-20B4-2E7BD35FB91D}"/>
                </a:ext>
              </a:extLst>
            </p:cNvPr>
            <p:cNvSpPr/>
            <p:nvPr/>
          </p:nvSpPr>
          <p:spPr bwMode="auto">
            <a:xfrm>
              <a:off x="8362675" y="2757264"/>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00" name="Oval 99">
              <a:extLst>
                <a:ext uri="{FF2B5EF4-FFF2-40B4-BE49-F238E27FC236}">
                  <a16:creationId xmlns:a16="http://schemas.microsoft.com/office/drawing/2014/main" id="{08CD4F22-D90D-1BC2-B468-391891CAE2BB}"/>
                </a:ext>
              </a:extLst>
            </p:cNvPr>
            <p:cNvSpPr/>
            <p:nvPr/>
          </p:nvSpPr>
          <p:spPr bwMode="auto">
            <a:xfrm>
              <a:off x="8391564" y="2757264"/>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01" name="Oval 100">
              <a:extLst>
                <a:ext uri="{FF2B5EF4-FFF2-40B4-BE49-F238E27FC236}">
                  <a16:creationId xmlns:a16="http://schemas.microsoft.com/office/drawing/2014/main" id="{EE854D1D-7B66-DA65-BB69-8D63AA0A9827}"/>
                </a:ext>
              </a:extLst>
            </p:cNvPr>
            <p:cNvSpPr/>
            <p:nvPr/>
          </p:nvSpPr>
          <p:spPr bwMode="auto">
            <a:xfrm>
              <a:off x="8422241" y="2757264"/>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02" name="Oval 101">
              <a:extLst>
                <a:ext uri="{FF2B5EF4-FFF2-40B4-BE49-F238E27FC236}">
                  <a16:creationId xmlns:a16="http://schemas.microsoft.com/office/drawing/2014/main" id="{84B34422-A52B-FA3D-33CA-D08390C70006}"/>
                </a:ext>
              </a:extLst>
            </p:cNvPr>
            <p:cNvSpPr/>
            <p:nvPr/>
          </p:nvSpPr>
          <p:spPr bwMode="auto">
            <a:xfrm>
              <a:off x="8444526" y="2757264"/>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03" name="Oval 102">
              <a:extLst>
                <a:ext uri="{FF2B5EF4-FFF2-40B4-BE49-F238E27FC236}">
                  <a16:creationId xmlns:a16="http://schemas.microsoft.com/office/drawing/2014/main" id="{52222D3C-F691-9E67-A479-714D001A70CA}"/>
                </a:ext>
              </a:extLst>
            </p:cNvPr>
            <p:cNvSpPr/>
            <p:nvPr/>
          </p:nvSpPr>
          <p:spPr bwMode="auto">
            <a:xfrm>
              <a:off x="8469851" y="2757264"/>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04" name="Oval 103">
              <a:extLst>
                <a:ext uri="{FF2B5EF4-FFF2-40B4-BE49-F238E27FC236}">
                  <a16:creationId xmlns:a16="http://schemas.microsoft.com/office/drawing/2014/main" id="{9CDF2671-DBE7-533F-026B-98374B745A42}"/>
                </a:ext>
              </a:extLst>
            </p:cNvPr>
            <p:cNvSpPr/>
            <p:nvPr/>
          </p:nvSpPr>
          <p:spPr bwMode="auto">
            <a:xfrm>
              <a:off x="8491955" y="2757264"/>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05" name="Oval 104">
              <a:extLst>
                <a:ext uri="{FF2B5EF4-FFF2-40B4-BE49-F238E27FC236}">
                  <a16:creationId xmlns:a16="http://schemas.microsoft.com/office/drawing/2014/main" id="{4E15CE76-03E8-2DCA-6EAB-15B21969499C}"/>
                </a:ext>
              </a:extLst>
            </p:cNvPr>
            <p:cNvSpPr/>
            <p:nvPr/>
          </p:nvSpPr>
          <p:spPr bwMode="auto">
            <a:xfrm>
              <a:off x="8514240" y="2757264"/>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06" name="Oval 105">
              <a:extLst>
                <a:ext uri="{FF2B5EF4-FFF2-40B4-BE49-F238E27FC236}">
                  <a16:creationId xmlns:a16="http://schemas.microsoft.com/office/drawing/2014/main" id="{022357FC-2018-6F52-D75E-0F8F50012C6E}"/>
                </a:ext>
              </a:extLst>
            </p:cNvPr>
            <p:cNvSpPr/>
            <p:nvPr/>
          </p:nvSpPr>
          <p:spPr bwMode="auto">
            <a:xfrm>
              <a:off x="8537948" y="2757264"/>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07" name="Oval 106">
              <a:extLst>
                <a:ext uri="{FF2B5EF4-FFF2-40B4-BE49-F238E27FC236}">
                  <a16:creationId xmlns:a16="http://schemas.microsoft.com/office/drawing/2014/main" id="{5CAEC05B-F8A1-2348-9B08-30C5F798AB6D}"/>
                </a:ext>
              </a:extLst>
            </p:cNvPr>
            <p:cNvSpPr/>
            <p:nvPr/>
          </p:nvSpPr>
          <p:spPr bwMode="auto">
            <a:xfrm>
              <a:off x="8558746" y="2757264"/>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08" name="Oval 107">
              <a:extLst>
                <a:ext uri="{FF2B5EF4-FFF2-40B4-BE49-F238E27FC236}">
                  <a16:creationId xmlns:a16="http://schemas.microsoft.com/office/drawing/2014/main" id="{795E3C95-46DB-9B3B-952E-44167BC1ED86}"/>
                </a:ext>
              </a:extLst>
            </p:cNvPr>
            <p:cNvSpPr/>
            <p:nvPr/>
          </p:nvSpPr>
          <p:spPr bwMode="auto">
            <a:xfrm>
              <a:off x="8570749" y="2757264"/>
              <a:ext cx="67761" cy="67761"/>
            </a:xfrm>
            <a:prstGeom prst="ellipse">
              <a:avLst/>
            </a:prstGeom>
            <a:grpFill/>
            <a:ln w="19050">
              <a:solidFill>
                <a:schemeClr val="bg1">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grpSp>
      <p:sp>
        <p:nvSpPr>
          <p:cNvPr id="203" name="TextBox 202">
            <a:extLst>
              <a:ext uri="{FF2B5EF4-FFF2-40B4-BE49-F238E27FC236}">
                <a16:creationId xmlns:a16="http://schemas.microsoft.com/office/drawing/2014/main" id="{0C39B6C7-D241-2E57-8000-AC55A9718346}"/>
              </a:ext>
            </a:extLst>
          </p:cNvPr>
          <p:cNvSpPr txBox="1"/>
          <p:nvPr/>
        </p:nvSpPr>
        <p:spPr bwMode="auto">
          <a:xfrm>
            <a:off x="2555952" y="2113625"/>
            <a:ext cx="55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PFS</a:t>
            </a:r>
          </a:p>
        </p:txBody>
      </p:sp>
      <p:sp>
        <p:nvSpPr>
          <p:cNvPr id="204" name="TextBox 203">
            <a:extLst>
              <a:ext uri="{FF2B5EF4-FFF2-40B4-BE49-F238E27FC236}">
                <a16:creationId xmlns:a16="http://schemas.microsoft.com/office/drawing/2014/main" id="{AD5ACCC9-A94D-0FBD-43D7-7E4F73A2E5B3}"/>
              </a:ext>
            </a:extLst>
          </p:cNvPr>
          <p:cNvSpPr txBox="1"/>
          <p:nvPr/>
        </p:nvSpPr>
        <p:spPr bwMode="auto">
          <a:xfrm>
            <a:off x="593781" y="5749787"/>
            <a:ext cx="32239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Median follow-up: 47.5 mo</a:t>
            </a:r>
          </a:p>
        </p:txBody>
      </p:sp>
      <p:sp>
        <p:nvSpPr>
          <p:cNvPr id="205" name="TextBox 204">
            <a:extLst>
              <a:ext uri="{FF2B5EF4-FFF2-40B4-BE49-F238E27FC236}">
                <a16:creationId xmlns:a16="http://schemas.microsoft.com/office/drawing/2014/main" id="{2E79CC54-9B9E-7C74-D91F-31617C3B7A2F}"/>
              </a:ext>
            </a:extLst>
          </p:cNvPr>
          <p:cNvSpPr txBox="1"/>
          <p:nvPr/>
        </p:nvSpPr>
        <p:spPr bwMode="auto">
          <a:xfrm>
            <a:off x="6594095" y="2074607"/>
            <a:ext cx="1701107" cy="307777"/>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MRD- Rate (10</a:t>
            </a:r>
            <a:r>
              <a:rPr kumimoji="0" lang="en-US" sz="1400" b="1" i="0" u="none" strike="noStrike" kern="1200" cap="none" spc="0" normalizeH="0" baseline="30000" noProof="0" dirty="0">
                <a:ln>
                  <a:noFill/>
                </a:ln>
                <a:solidFill>
                  <a:srgbClr val="000000"/>
                </a:solidFill>
                <a:effectLst/>
                <a:uLnTx/>
                <a:uFillTx/>
                <a:latin typeface="Poppins"/>
                <a:ea typeface="+mn-ea"/>
                <a:cs typeface="Arial" panose="020B0604020202020204" pitchFamily="34" charset="0"/>
              </a:rPr>
              <a:t>-5</a:t>
            </a:r>
            <a:r>
              <a:rPr kumimoji="0" lang="en-US" sz="14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a:t>
            </a:r>
          </a:p>
        </p:txBody>
      </p:sp>
      <p:sp>
        <p:nvSpPr>
          <p:cNvPr id="206" name="TextBox 205">
            <a:extLst>
              <a:ext uri="{FF2B5EF4-FFF2-40B4-BE49-F238E27FC236}">
                <a16:creationId xmlns:a16="http://schemas.microsoft.com/office/drawing/2014/main" id="{F51D201A-71C2-DB52-F46D-FC0AB76A7936}"/>
              </a:ext>
            </a:extLst>
          </p:cNvPr>
          <p:cNvSpPr txBox="1"/>
          <p:nvPr/>
        </p:nvSpPr>
        <p:spPr bwMode="auto">
          <a:xfrm>
            <a:off x="9949372" y="1928959"/>
            <a:ext cx="2247730" cy="523220"/>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Sustained MRD- (10</a:t>
            </a:r>
            <a:r>
              <a:rPr kumimoji="0" lang="en-US" sz="1400" b="1" i="0" u="none" strike="noStrike" kern="1200" cap="none" spc="0" normalizeH="0" baseline="30000" noProof="0" dirty="0">
                <a:ln>
                  <a:noFill/>
                </a:ln>
                <a:solidFill>
                  <a:srgbClr val="000000"/>
                </a:solidFill>
                <a:effectLst/>
                <a:uLnTx/>
                <a:uFillTx/>
                <a:latin typeface="Poppins"/>
                <a:ea typeface="+mn-ea"/>
                <a:cs typeface="Arial" panose="020B0604020202020204" pitchFamily="34" charset="0"/>
              </a:rPr>
              <a:t>-5</a:t>
            </a:r>
            <a:r>
              <a:rPr kumimoji="0" lang="en-US" sz="14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for ≥12 Mo</a:t>
            </a:r>
          </a:p>
        </p:txBody>
      </p:sp>
      <p:sp>
        <p:nvSpPr>
          <p:cNvPr id="207" name="TextBox 206">
            <a:extLst>
              <a:ext uri="{FF2B5EF4-FFF2-40B4-BE49-F238E27FC236}">
                <a16:creationId xmlns:a16="http://schemas.microsoft.com/office/drawing/2014/main" id="{B6C59336-87B6-F7B0-99F0-062E43FE5AD9}"/>
              </a:ext>
            </a:extLst>
          </p:cNvPr>
          <p:cNvSpPr txBox="1"/>
          <p:nvPr/>
        </p:nvSpPr>
        <p:spPr bwMode="auto">
          <a:xfrm>
            <a:off x="8450217" y="2074607"/>
            <a:ext cx="1699504" cy="307777"/>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MRD- Rate (10</a:t>
            </a:r>
            <a:r>
              <a:rPr kumimoji="0" lang="en-US" sz="1400" b="1" i="0" u="none" strike="noStrike" kern="1200" cap="none" spc="0" normalizeH="0" baseline="30000" noProof="0" dirty="0">
                <a:ln>
                  <a:noFill/>
                </a:ln>
                <a:solidFill>
                  <a:srgbClr val="000000"/>
                </a:solidFill>
                <a:effectLst/>
                <a:uLnTx/>
                <a:uFillTx/>
                <a:latin typeface="Poppins"/>
                <a:ea typeface="+mn-ea"/>
                <a:cs typeface="Arial" panose="020B0604020202020204" pitchFamily="34" charset="0"/>
              </a:rPr>
              <a:t>-6</a:t>
            </a:r>
            <a:r>
              <a:rPr kumimoji="0" lang="en-US" sz="14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a:t>
            </a:r>
          </a:p>
        </p:txBody>
      </p:sp>
      <p:sp>
        <p:nvSpPr>
          <p:cNvPr id="208" name="TextBox 207">
            <a:extLst>
              <a:ext uri="{FF2B5EF4-FFF2-40B4-BE49-F238E27FC236}">
                <a16:creationId xmlns:a16="http://schemas.microsoft.com/office/drawing/2014/main" id="{074FF207-18E4-7421-13F2-85F399C9A934}"/>
              </a:ext>
            </a:extLst>
          </p:cNvPr>
          <p:cNvSpPr txBox="1"/>
          <p:nvPr/>
        </p:nvSpPr>
        <p:spPr bwMode="auto">
          <a:xfrm>
            <a:off x="7109066" y="1506177"/>
            <a:ext cx="4227439" cy="338554"/>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Overall and Sustained MRD Negativity </a:t>
            </a:r>
          </a:p>
        </p:txBody>
      </p:sp>
      <p:sp>
        <p:nvSpPr>
          <p:cNvPr id="209" name="TextBox 208">
            <a:extLst>
              <a:ext uri="{FF2B5EF4-FFF2-40B4-BE49-F238E27FC236}">
                <a16:creationId xmlns:a16="http://schemas.microsoft.com/office/drawing/2014/main" id="{25C7C63F-0E6A-82D5-AD91-8F59930D898E}"/>
              </a:ext>
            </a:extLst>
          </p:cNvPr>
          <p:cNvSpPr txBox="1"/>
          <p:nvPr/>
        </p:nvSpPr>
        <p:spPr bwMode="auto">
          <a:xfrm>
            <a:off x="6608681" y="2594634"/>
            <a:ext cx="1919115" cy="738664"/>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OR: 3.40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(95% CI: 2.47-4.69;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P</a:t>
            </a: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 &lt;.0001)</a:t>
            </a:r>
          </a:p>
        </p:txBody>
      </p:sp>
      <p:sp>
        <p:nvSpPr>
          <p:cNvPr id="210" name="TextBox 209">
            <a:extLst>
              <a:ext uri="{FF2B5EF4-FFF2-40B4-BE49-F238E27FC236}">
                <a16:creationId xmlns:a16="http://schemas.microsoft.com/office/drawing/2014/main" id="{55CA32C4-43CE-AB32-39D9-A3043E733E0B}"/>
              </a:ext>
            </a:extLst>
          </p:cNvPr>
          <p:cNvSpPr txBox="1"/>
          <p:nvPr/>
        </p:nvSpPr>
        <p:spPr bwMode="auto">
          <a:xfrm>
            <a:off x="8303486" y="2573377"/>
            <a:ext cx="1877437" cy="738664"/>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OR: 3.97</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(95% CI: 2.90-5.43;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P</a:t>
            </a: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 &lt;.0001)</a:t>
            </a:r>
          </a:p>
        </p:txBody>
      </p:sp>
      <p:sp>
        <p:nvSpPr>
          <p:cNvPr id="211" name="TextBox 210">
            <a:extLst>
              <a:ext uri="{FF2B5EF4-FFF2-40B4-BE49-F238E27FC236}">
                <a16:creationId xmlns:a16="http://schemas.microsoft.com/office/drawing/2014/main" id="{80E225A2-25A5-0009-EF44-AF11AB7175F7}"/>
              </a:ext>
            </a:extLst>
          </p:cNvPr>
          <p:cNvSpPr txBox="1"/>
          <p:nvPr/>
        </p:nvSpPr>
        <p:spPr bwMode="auto">
          <a:xfrm>
            <a:off x="10067994" y="2598474"/>
            <a:ext cx="1869423" cy="738664"/>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OR: 4.42</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(95% CI: 3.22-6.08;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P</a:t>
            </a: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 &lt;.0001)</a:t>
            </a:r>
          </a:p>
        </p:txBody>
      </p:sp>
      <p:cxnSp>
        <p:nvCxnSpPr>
          <p:cNvPr id="3" name="Straight Connector 2">
            <a:extLst>
              <a:ext uri="{FF2B5EF4-FFF2-40B4-BE49-F238E27FC236}">
                <a16:creationId xmlns:a16="http://schemas.microsoft.com/office/drawing/2014/main" id="{3F29294A-39A9-28CA-C1ED-F07D977AA61D}"/>
              </a:ext>
            </a:extLst>
          </p:cNvPr>
          <p:cNvCxnSpPr>
            <a:cxnSpLocks/>
          </p:cNvCxnSpPr>
          <p:nvPr/>
        </p:nvCxnSpPr>
        <p:spPr bwMode="auto">
          <a:xfrm>
            <a:off x="7114925" y="3415811"/>
            <a:ext cx="666139" cy="0"/>
          </a:xfrm>
          <a:prstGeom prst="line">
            <a:avLst/>
          </a:prstGeom>
          <a:noFill/>
          <a:ln w="28575" cap="flat" cmpd="sng" algn="ctr">
            <a:solidFill>
              <a:schemeClr val="tx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7179A051-A9A3-5337-7118-EF6F17B7EFFE}"/>
              </a:ext>
            </a:extLst>
          </p:cNvPr>
          <p:cNvCxnSpPr>
            <a:cxnSpLocks/>
          </p:cNvCxnSpPr>
          <p:nvPr/>
        </p:nvCxnSpPr>
        <p:spPr bwMode="auto">
          <a:xfrm>
            <a:off x="8966900" y="3415811"/>
            <a:ext cx="666139" cy="0"/>
          </a:xfrm>
          <a:prstGeom prst="line">
            <a:avLst/>
          </a:prstGeom>
          <a:noFill/>
          <a:ln w="28575" cap="flat" cmpd="sng" algn="ctr">
            <a:solidFill>
              <a:schemeClr val="tx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3B65D113-6E99-A1F1-752B-1BD9E60763AD}"/>
              </a:ext>
            </a:extLst>
          </p:cNvPr>
          <p:cNvCxnSpPr>
            <a:cxnSpLocks/>
          </p:cNvCxnSpPr>
          <p:nvPr/>
        </p:nvCxnSpPr>
        <p:spPr bwMode="auto">
          <a:xfrm>
            <a:off x="10687729" y="3435121"/>
            <a:ext cx="666139" cy="0"/>
          </a:xfrm>
          <a:prstGeom prst="line">
            <a:avLst/>
          </a:prstGeom>
          <a:noFill/>
          <a:ln w="28575" cap="flat" cmpd="sng" algn="ctr">
            <a:solidFill>
              <a:schemeClr val="tx1"/>
            </a:solidFill>
            <a:prstDash val="solid"/>
            <a:round/>
            <a:headEnd type="none" w="med" len="med"/>
            <a:tailEnd type="none" w="med" len="med"/>
          </a:ln>
          <a:effectLst/>
        </p:spPr>
      </p:cxnSp>
      <p:sp>
        <p:nvSpPr>
          <p:cNvPr id="215" name="TextBox 214">
            <a:extLst>
              <a:ext uri="{FF2B5EF4-FFF2-40B4-BE49-F238E27FC236}">
                <a16:creationId xmlns:a16="http://schemas.microsoft.com/office/drawing/2014/main" id="{C3861EF4-0886-07C5-A1E2-734175A713D0}"/>
              </a:ext>
            </a:extLst>
          </p:cNvPr>
          <p:cNvSpPr txBox="1"/>
          <p:nvPr/>
        </p:nvSpPr>
        <p:spPr bwMode="auto">
          <a:xfrm rot="16200000">
            <a:off x="5148388" y="4290258"/>
            <a:ext cx="2379177" cy="307777"/>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MRD Negativity Rate (%)</a:t>
            </a:r>
          </a:p>
        </p:txBody>
      </p:sp>
      <p:sp>
        <p:nvSpPr>
          <p:cNvPr id="220" name="TextBox 219">
            <a:extLst>
              <a:ext uri="{FF2B5EF4-FFF2-40B4-BE49-F238E27FC236}">
                <a16:creationId xmlns:a16="http://schemas.microsoft.com/office/drawing/2014/main" id="{1725ECE5-242A-B1B1-DDA6-AAA5C9C76419}"/>
              </a:ext>
            </a:extLst>
          </p:cNvPr>
          <p:cNvSpPr txBox="1"/>
          <p:nvPr/>
        </p:nvSpPr>
        <p:spPr bwMode="auto">
          <a:xfrm>
            <a:off x="6784069" y="5518955"/>
            <a:ext cx="780983" cy="400110"/>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D-VRd</a:t>
            </a:r>
            <a:b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(n = 355)</a:t>
            </a:r>
          </a:p>
        </p:txBody>
      </p:sp>
      <p:sp>
        <p:nvSpPr>
          <p:cNvPr id="221" name="TextBox 220">
            <a:extLst>
              <a:ext uri="{FF2B5EF4-FFF2-40B4-BE49-F238E27FC236}">
                <a16:creationId xmlns:a16="http://schemas.microsoft.com/office/drawing/2014/main" id="{D1ED6362-32DC-1FD0-8248-BF19E46929F5}"/>
              </a:ext>
            </a:extLst>
          </p:cNvPr>
          <p:cNvSpPr txBox="1"/>
          <p:nvPr/>
        </p:nvSpPr>
        <p:spPr bwMode="auto">
          <a:xfrm>
            <a:off x="7371809" y="5518955"/>
            <a:ext cx="784189" cy="400110"/>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VRd</a:t>
            </a:r>
            <a:b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(n = 354)</a:t>
            </a:r>
          </a:p>
        </p:txBody>
      </p:sp>
      <p:sp>
        <p:nvSpPr>
          <p:cNvPr id="222" name="TextBox 221">
            <a:extLst>
              <a:ext uri="{FF2B5EF4-FFF2-40B4-BE49-F238E27FC236}">
                <a16:creationId xmlns:a16="http://schemas.microsoft.com/office/drawing/2014/main" id="{824657D8-7903-812C-1B26-7190C9A2C859}"/>
              </a:ext>
            </a:extLst>
          </p:cNvPr>
          <p:cNvSpPr txBox="1"/>
          <p:nvPr/>
        </p:nvSpPr>
        <p:spPr bwMode="auto">
          <a:xfrm>
            <a:off x="8538012" y="5518955"/>
            <a:ext cx="780983" cy="400110"/>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D-VRd</a:t>
            </a:r>
            <a:b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(n = 355)</a:t>
            </a:r>
          </a:p>
        </p:txBody>
      </p:sp>
      <p:sp>
        <p:nvSpPr>
          <p:cNvPr id="223" name="TextBox 222">
            <a:extLst>
              <a:ext uri="{FF2B5EF4-FFF2-40B4-BE49-F238E27FC236}">
                <a16:creationId xmlns:a16="http://schemas.microsoft.com/office/drawing/2014/main" id="{6BEB8559-A190-3FC2-FE8C-568C3C03A461}"/>
              </a:ext>
            </a:extLst>
          </p:cNvPr>
          <p:cNvSpPr txBox="1"/>
          <p:nvPr/>
        </p:nvSpPr>
        <p:spPr bwMode="auto">
          <a:xfrm>
            <a:off x="9128592" y="5518955"/>
            <a:ext cx="784189" cy="400110"/>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VRd</a:t>
            </a:r>
            <a:b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(n = 354)</a:t>
            </a:r>
          </a:p>
        </p:txBody>
      </p:sp>
      <p:sp>
        <p:nvSpPr>
          <p:cNvPr id="224" name="TextBox 223">
            <a:extLst>
              <a:ext uri="{FF2B5EF4-FFF2-40B4-BE49-F238E27FC236}">
                <a16:creationId xmlns:a16="http://schemas.microsoft.com/office/drawing/2014/main" id="{807B04AC-94A2-30E6-BE5C-898154DFB241}"/>
              </a:ext>
            </a:extLst>
          </p:cNvPr>
          <p:cNvSpPr txBox="1"/>
          <p:nvPr/>
        </p:nvSpPr>
        <p:spPr bwMode="auto">
          <a:xfrm>
            <a:off x="10281730" y="5518955"/>
            <a:ext cx="780983" cy="400110"/>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D-VRd</a:t>
            </a:r>
            <a:b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(n = 355)</a:t>
            </a:r>
          </a:p>
        </p:txBody>
      </p:sp>
      <p:sp>
        <p:nvSpPr>
          <p:cNvPr id="225" name="TextBox 224">
            <a:extLst>
              <a:ext uri="{FF2B5EF4-FFF2-40B4-BE49-F238E27FC236}">
                <a16:creationId xmlns:a16="http://schemas.microsoft.com/office/drawing/2014/main" id="{5384DBE0-8184-4A12-0A2B-B9131988E0B0}"/>
              </a:ext>
            </a:extLst>
          </p:cNvPr>
          <p:cNvSpPr txBox="1"/>
          <p:nvPr/>
        </p:nvSpPr>
        <p:spPr bwMode="auto">
          <a:xfrm>
            <a:off x="10868142" y="5518955"/>
            <a:ext cx="784189" cy="400110"/>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VRd</a:t>
            </a:r>
            <a:b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(n = 354)</a:t>
            </a:r>
          </a:p>
        </p:txBody>
      </p:sp>
      <p:sp>
        <p:nvSpPr>
          <p:cNvPr id="228" name="TextBox 227">
            <a:extLst>
              <a:ext uri="{FF2B5EF4-FFF2-40B4-BE49-F238E27FC236}">
                <a16:creationId xmlns:a16="http://schemas.microsoft.com/office/drawing/2014/main" id="{6FA60362-937B-1148-13E6-B5EB85549302}"/>
              </a:ext>
            </a:extLst>
          </p:cNvPr>
          <p:cNvSpPr txBox="1"/>
          <p:nvPr/>
        </p:nvSpPr>
        <p:spPr bwMode="auto">
          <a:xfrm>
            <a:off x="6377135" y="3314749"/>
            <a:ext cx="3786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80</a:t>
            </a:r>
          </a:p>
        </p:txBody>
      </p:sp>
      <p:sp>
        <p:nvSpPr>
          <p:cNvPr id="230" name="TextBox 229">
            <a:extLst>
              <a:ext uri="{FF2B5EF4-FFF2-40B4-BE49-F238E27FC236}">
                <a16:creationId xmlns:a16="http://schemas.microsoft.com/office/drawing/2014/main" id="{E36BDC9A-3425-DFF7-9928-9D1BB2CF401A}"/>
              </a:ext>
            </a:extLst>
          </p:cNvPr>
          <p:cNvSpPr txBox="1"/>
          <p:nvPr/>
        </p:nvSpPr>
        <p:spPr bwMode="auto">
          <a:xfrm>
            <a:off x="6377135" y="3817323"/>
            <a:ext cx="3786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60</a:t>
            </a:r>
          </a:p>
        </p:txBody>
      </p:sp>
      <p:sp>
        <p:nvSpPr>
          <p:cNvPr id="232" name="TextBox 231">
            <a:extLst>
              <a:ext uri="{FF2B5EF4-FFF2-40B4-BE49-F238E27FC236}">
                <a16:creationId xmlns:a16="http://schemas.microsoft.com/office/drawing/2014/main" id="{C0F4A6DC-AEA7-FBE2-E258-9B5DCF381115}"/>
              </a:ext>
            </a:extLst>
          </p:cNvPr>
          <p:cNvSpPr txBox="1"/>
          <p:nvPr/>
        </p:nvSpPr>
        <p:spPr bwMode="auto">
          <a:xfrm>
            <a:off x="6378739" y="4319897"/>
            <a:ext cx="3770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40</a:t>
            </a:r>
          </a:p>
        </p:txBody>
      </p:sp>
      <p:sp>
        <p:nvSpPr>
          <p:cNvPr id="234" name="TextBox 233">
            <a:extLst>
              <a:ext uri="{FF2B5EF4-FFF2-40B4-BE49-F238E27FC236}">
                <a16:creationId xmlns:a16="http://schemas.microsoft.com/office/drawing/2014/main" id="{87808141-7465-AE6E-1945-D13EB1069F87}"/>
              </a:ext>
            </a:extLst>
          </p:cNvPr>
          <p:cNvSpPr txBox="1"/>
          <p:nvPr/>
        </p:nvSpPr>
        <p:spPr bwMode="auto">
          <a:xfrm>
            <a:off x="6386754" y="4822471"/>
            <a:ext cx="3690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20</a:t>
            </a:r>
          </a:p>
        </p:txBody>
      </p:sp>
      <p:sp>
        <p:nvSpPr>
          <p:cNvPr id="236" name="TextBox 235">
            <a:extLst>
              <a:ext uri="{FF2B5EF4-FFF2-40B4-BE49-F238E27FC236}">
                <a16:creationId xmlns:a16="http://schemas.microsoft.com/office/drawing/2014/main" id="{BD81ED57-E90E-EDC9-FC20-C250F19AA63D}"/>
              </a:ext>
            </a:extLst>
          </p:cNvPr>
          <p:cNvSpPr txBox="1"/>
          <p:nvPr/>
        </p:nvSpPr>
        <p:spPr bwMode="auto">
          <a:xfrm>
            <a:off x="6474919" y="5325048"/>
            <a:ext cx="2808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a:t>
            </a:r>
          </a:p>
        </p:txBody>
      </p:sp>
      <p:grpSp>
        <p:nvGrpSpPr>
          <p:cNvPr id="202" name="Group 201">
            <a:extLst>
              <a:ext uri="{FF2B5EF4-FFF2-40B4-BE49-F238E27FC236}">
                <a16:creationId xmlns:a16="http://schemas.microsoft.com/office/drawing/2014/main" id="{09B2641B-9D85-581B-3F81-1C9E539F411B}"/>
              </a:ext>
            </a:extLst>
          </p:cNvPr>
          <p:cNvGrpSpPr/>
          <p:nvPr/>
        </p:nvGrpSpPr>
        <p:grpSpPr>
          <a:xfrm>
            <a:off x="6720621" y="3475434"/>
            <a:ext cx="1412142" cy="2072159"/>
            <a:chOff x="6720621" y="3475434"/>
            <a:chExt cx="1412142" cy="2072159"/>
          </a:xfrm>
        </p:grpSpPr>
        <p:grpSp>
          <p:nvGrpSpPr>
            <p:cNvPr id="4" name="Group 3">
              <a:extLst>
                <a:ext uri="{FF2B5EF4-FFF2-40B4-BE49-F238E27FC236}">
                  <a16:creationId xmlns:a16="http://schemas.microsoft.com/office/drawing/2014/main" id="{6C84B596-0653-C3A2-6A77-571B6B010F27}"/>
                </a:ext>
              </a:extLst>
            </p:cNvPr>
            <p:cNvGrpSpPr/>
            <p:nvPr/>
          </p:nvGrpSpPr>
          <p:grpSpPr>
            <a:xfrm>
              <a:off x="6720621" y="3485693"/>
              <a:ext cx="92314" cy="1998739"/>
              <a:chOff x="6720621" y="3485693"/>
              <a:chExt cx="92314" cy="1998739"/>
            </a:xfrm>
          </p:grpSpPr>
          <p:cxnSp>
            <p:nvCxnSpPr>
              <p:cNvPr id="238" name="Straight Connector 237">
                <a:extLst>
                  <a:ext uri="{FF2B5EF4-FFF2-40B4-BE49-F238E27FC236}">
                    <a16:creationId xmlns:a16="http://schemas.microsoft.com/office/drawing/2014/main" id="{559E57D1-F662-431F-27FD-3F016DF56B9D}"/>
                  </a:ext>
                </a:extLst>
              </p:cNvPr>
              <p:cNvCxnSpPr/>
              <p:nvPr/>
            </p:nvCxnSpPr>
            <p:spPr bwMode="auto">
              <a:xfrm>
                <a:off x="6734489" y="3485693"/>
                <a:ext cx="78446" cy="0"/>
              </a:xfrm>
              <a:prstGeom prst="line">
                <a:avLst/>
              </a:prstGeom>
              <a:noFill/>
              <a:ln w="19050" cap="flat" cmpd="sng" algn="ctr">
                <a:solidFill>
                  <a:schemeClr val="tx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E996197F-D1D4-46D1-B4F2-1056A3AB3500}"/>
                  </a:ext>
                </a:extLst>
              </p:cNvPr>
              <p:cNvCxnSpPr/>
              <p:nvPr/>
            </p:nvCxnSpPr>
            <p:spPr bwMode="auto">
              <a:xfrm>
                <a:off x="6727988" y="3985377"/>
                <a:ext cx="78446" cy="0"/>
              </a:xfrm>
              <a:prstGeom prst="line">
                <a:avLst/>
              </a:prstGeom>
              <a:noFill/>
              <a:ln w="19050" cap="flat" cmpd="sng" algn="ctr">
                <a:solidFill>
                  <a:schemeClr val="tx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3A6B27DC-E4F1-7C1E-B6F9-FF67A810FD5D}"/>
                  </a:ext>
                </a:extLst>
              </p:cNvPr>
              <p:cNvCxnSpPr/>
              <p:nvPr/>
            </p:nvCxnSpPr>
            <p:spPr bwMode="auto">
              <a:xfrm>
                <a:off x="6720621" y="4485061"/>
                <a:ext cx="78446" cy="0"/>
              </a:xfrm>
              <a:prstGeom prst="line">
                <a:avLst/>
              </a:prstGeom>
              <a:noFill/>
              <a:ln w="19050" cap="flat" cmpd="sng" algn="ctr">
                <a:solidFill>
                  <a:schemeClr val="tx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E77F2584-49B6-52AD-61D9-BBF327E2B98F}"/>
                  </a:ext>
                </a:extLst>
              </p:cNvPr>
              <p:cNvCxnSpPr/>
              <p:nvPr/>
            </p:nvCxnSpPr>
            <p:spPr bwMode="auto">
              <a:xfrm>
                <a:off x="6722650" y="5484432"/>
                <a:ext cx="78446" cy="0"/>
              </a:xfrm>
              <a:prstGeom prst="line">
                <a:avLst/>
              </a:prstGeom>
              <a:noFill/>
              <a:ln w="19050" cap="flat" cmpd="sng" algn="ctr">
                <a:solidFill>
                  <a:schemeClr val="tx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FE932EA3-3960-D3E6-B797-43AF40C33BEF}"/>
                  </a:ext>
                </a:extLst>
              </p:cNvPr>
              <p:cNvCxnSpPr/>
              <p:nvPr/>
            </p:nvCxnSpPr>
            <p:spPr bwMode="auto">
              <a:xfrm>
                <a:off x="6722650" y="4984745"/>
                <a:ext cx="78446" cy="0"/>
              </a:xfrm>
              <a:prstGeom prst="line">
                <a:avLst/>
              </a:prstGeom>
              <a:noFill/>
              <a:ln w="19050" cap="flat" cmpd="sng" algn="ctr">
                <a:solidFill>
                  <a:schemeClr val="tx1"/>
                </a:solidFill>
                <a:prstDash val="solid"/>
                <a:round/>
                <a:headEnd type="none" w="med" len="med"/>
                <a:tailEnd type="none" w="med" len="med"/>
              </a:ln>
              <a:effectLst/>
            </p:spPr>
          </p:cxnSp>
        </p:grpSp>
        <p:cxnSp>
          <p:nvCxnSpPr>
            <p:cNvPr id="247" name="Straight Connector 246">
              <a:extLst>
                <a:ext uri="{FF2B5EF4-FFF2-40B4-BE49-F238E27FC236}">
                  <a16:creationId xmlns:a16="http://schemas.microsoft.com/office/drawing/2014/main" id="{0CE2E2F4-5F60-F7F7-9AC8-B7EC1AF5C979}"/>
                </a:ext>
              </a:extLst>
            </p:cNvPr>
            <p:cNvCxnSpPr>
              <a:cxnSpLocks/>
            </p:cNvCxnSpPr>
            <p:nvPr/>
          </p:nvCxnSpPr>
          <p:spPr bwMode="auto">
            <a:xfrm>
              <a:off x="7461459" y="5489111"/>
              <a:ext cx="0" cy="58482"/>
            </a:xfrm>
            <a:prstGeom prst="line">
              <a:avLst/>
            </a:prstGeom>
            <a:noFill/>
            <a:ln w="19050" cap="flat" cmpd="sng" algn="ctr">
              <a:solidFill>
                <a:schemeClr val="tx1"/>
              </a:solidFill>
              <a:prstDash val="solid"/>
              <a:round/>
              <a:headEnd type="none" w="med" len="med"/>
              <a:tailEnd type="none" w="med" len="med"/>
            </a:ln>
            <a:effectLst/>
          </p:spPr>
        </p:cxnSp>
        <p:sp>
          <p:nvSpPr>
            <p:cNvPr id="227" name="Freeform 226">
              <a:extLst>
                <a:ext uri="{FF2B5EF4-FFF2-40B4-BE49-F238E27FC236}">
                  <a16:creationId xmlns:a16="http://schemas.microsoft.com/office/drawing/2014/main" id="{B4338080-202D-594F-7348-C439BCFFB172}"/>
                </a:ext>
              </a:extLst>
            </p:cNvPr>
            <p:cNvSpPr/>
            <p:nvPr/>
          </p:nvSpPr>
          <p:spPr bwMode="auto">
            <a:xfrm>
              <a:off x="6804025" y="3475434"/>
              <a:ext cx="1328738" cy="2010966"/>
            </a:xfrm>
            <a:custGeom>
              <a:avLst/>
              <a:gdLst>
                <a:gd name="connsiteX0" fmla="*/ 0 w 1328738"/>
                <a:gd name="connsiteY0" fmla="*/ 0 h 2010966"/>
                <a:gd name="connsiteX1" fmla="*/ 0 w 1328738"/>
                <a:gd name="connsiteY1" fmla="*/ 2010966 h 2010966"/>
                <a:gd name="connsiteX2" fmla="*/ 1328738 w 1328738"/>
                <a:gd name="connsiteY2" fmla="*/ 2010966 h 2010966"/>
              </a:gdLst>
              <a:ahLst/>
              <a:cxnLst>
                <a:cxn ang="0">
                  <a:pos x="connsiteX0" y="connsiteY0"/>
                </a:cxn>
                <a:cxn ang="0">
                  <a:pos x="connsiteX1" y="connsiteY1"/>
                </a:cxn>
                <a:cxn ang="0">
                  <a:pos x="connsiteX2" y="connsiteY2"/>
                </a:cxn>
              </a:cxnLst>
              <a:rect l="l" t="t" r="r" b="b"/>
              <a:pathLst>
                <a:path w="1328738" h="2010966">
                  <a:moveTo>
                    <a:pt x="0" y="0"/>
                  </a:moveTo>
                  <a:lnTo>
                    <a:pt x="0" y="2010966"/>
                  </a:lnTo>
                  <a:lnTo>
                    <a:pt x="1328738" y="2010966"/>
                  </a:lnTo>
                </a:path>
              </a:pathLst>
            </a:custGeom>
            <a:noFill/>
            <a:ln w="19050">
              <a:solidFill>
                <a:schemeClr val="tx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grpSp>
      <p:sp>
        <p:nvSpPr>
          <p:cNvPr id="253" name="TextBox 252">
            <a:extLst>
              <a:ext uri="{FF2B5EF4-FFF2-40B4-BE49-F238E27FC236}">
                <a16:creationId xmlns:a16="http://schemas.microsoft.com/office/drawing/2014/main" id="{FEA74C64-B7BC-B608-CA09-28960BE6D609}"/>
              </a:ext>
            </a:extLst>
          </p:cNvPr>
          <p:cNvSpPr txBox="1"/>
          <p:nvPr/>
        </p:nvSpPr>
        <p:spPr bwMode="auto">
          <a:xfrm>
            <a:off x="8086078" y="3314749"/>
            <a:ext cx="4106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80</a:t>
            </a:r>
          </a:p>
        </p:txBody>
      </p:sp>
      <p:sp>
        <p:nvSpPr>
          <p:cNvPr id="255" name="TextBox 254">
            <a:extLst>
              <a:ext uri="{FF2B5EF4-FFF2-40B4-BE49-F238E27FC236}">
                <a16:creationId xmlns:a16="http://schemas.microsoft.com/office/drawing/2014/main" id="{76640A12-C9F0-39DD-CF5E-51C10263AE61}"/>
              </a:ext>
            </a:extLst>
          </p:cNvPr>
          <p:cNvSpPr txBox="1"/>
          <p:nvPr/>
        </p:nvSpPr>
        <p:spPr bwMode="auto">
          <a:xfrm>
            <a:off x="8086078" y="3817323"/>
            <a:ext cx="4106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60</a:t>
            </a:r>
          </a:p>
        </p:txBody>
      </p:sp>
      <p:sp>
        <p:nvSpPr>
          <p:cNvPr id="257" name="TextBox 256">
            <a:extLst>
              <a:ext uri="{FF2B5EF4-FFF2-40B4-BE49-F238E27FC236}">
                <a16:creationId xmlns:a16="http://schemas.microsoft.com/office/drawing/2014/main" id="{1F8063B6-C667-FEB9-EF38-71A2BF16906E}"/>
              </a:ext>
            </a:extLst>
          </p:cNvPr>
          <p:cNvSpPr txBox="1"/>
          <p:nvPr/>
        </p:nvSpPr>
        <p:spPr bwMode="auto">
          <a:xfrm>
            <a:off x="8087682" y="4319897"/>
            <a:ext cx="4090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40</a:t>
            </a:r>
          </a:p>
        </p:txBody>
      </p:sp>
      <p:sp>
        <p:nvSpPr>
          <p:cNvPr id="259" name="TextBox 258">
            <a:extLst>
              <a:ext uri="{FF2B5EF4-FFF2-40B4-BE49-F238E27FC236}">
                <a16:creationId xmlns:a16="http://schemas.microsoft.com/office/drawing/2014/main" id="{83E09950-5A32-170F-7666-97AB55961E0D}"/>
              </a:ext>
            </a:extLst>
          </p:cNvPr>
          <p:cNvSpPr txBox="1"/>
          <p:nvPr/>
        </p:nvSpPr>
        <p:spPr bwMode="auto">
          <a:xfrm>
            <a:off x="8097300" y="4822471"/>
            <a:ext cx="3994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20</a:t>
            </a:r>
          </a:p>
        </p:txBody>
      </p:sp>
      <p:sp>
        <p:nvSpPr>
          <p:cNvPr id="261" name="TextBox 260">
            <a:extLst>
              <a:ext uri="{FF2B5EF4-FFF2-40B4-BE49-F238E27FC236}">
                <a16:creationId xmlns:a16="http://schemas.microsoft.com/office/drawing/2014/main" id="{79B29F0F-0C7F-9844-3DF6-4F81524E1430}"/>
              </a:ext>
            </a:extLst>
          </p:cNvPr>
          <p:cNvSpPr txBox="1"/>
          <p:nvPr/>
        </p:nvSpPr>
        <p:spPr bwMode="auto">
          <a:xfrm>
            <a:off x="8199892" y="5325048"/>
            <a:ext cx="2968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a:t>
            </a:r>
          </a:p>
        </p:txBody>
      </p:sp>
      <p:grpSp>
        <p:nvGrpSpPr>
          <p:cNvPr id="216" name="Group 215">
            <a:extLst>
              <a:ext uri="{FF2B5EF4-FFF2-40B4-BE49-F238E27FC236}">
                <a16:creationId xmlns:a16="http://schemas.microsoft.com/office/drawing/2014/main" id="{43B6E3C0-8F9D-CB81-1469-A422343CEA67}"/>
              </a:ext>
            </a:extLst>
          </p:cNvPr>
          <p:cNvGrpSpPr/>
          <p:nvPr/>
        </p:nvGrpSpPr>
        <p:grpSpPr>
          <a:xfrm>
            <a:off x="8461624" y="3475434"/>
            <a:ext cx="1412142" cy="2072159"/>
            <a:chOff x="8461624" y="3475434"/>
            <a:chExt cx="1412142" cy="2072159"/>
          </a:xfrm>
        </p:grpSpPr>
        <p:sp>
          <p:nvSpPr>
            <p:cNvPr id="252" name="Freeform 251">
              <a:extLst>
                <a:ext uri="{FF2B5EF4-FFF2-40B4-BE49-F238E27FC236}">
                  <a16:creationId xmlns:a16="http://schemas.microsoft.com/office/drawing/2014/main" id="{53AB23AE-0D15-C0F9-CDB5-6AAAF85523E1}"/>
                </a:ext>
              </a:extLst>
            </p:cNvPr>
            <p:cNvSpPr/>
            <p:nvPr/>
          </p:nvSpPr>
          <p:spPr bwMode="auto">
            <a:xfrm>
              <a:off x="8545028" y="3475434"/>
              <a:ext cx="1328738" cy="2010966"/>
            </a:xfrm>
            <a:custGeom>
              <a:avLst/>
              <a:gdLst>
                <a:gd name="connsiteX0" fmla="*/ 0 w 1328738"/>
                <a:gd name="connsiteY0" fmla="*/ 0 h 2010966"/>
                <a:gd name="connsiteX1" fmla="*/ 0 w 1328738"/>
                <a:gd name="connsiteY1" fmla="*/ 2010966 h 2010966"/>
                <a:gd name="connsiteX2" fmla="*/ 1328738 w 1328738"/>
                <a:gd name="connsiteY2" fmla="*/ 2010966 h 2010966"/>
              </a:gdLst>
              <a:ahLst/>
              <a:cxnLst>
                <a:cxn ang="0">
                  <a:pos x="connsiteX0" y="connsiteY0"/>
                </a:cxn>
                <a:cxn ang="0">
                  <a:pos x="connsiteX1" y="connsiteY1"/>
                </a:cxn>
                <a:cxn ang="0">
                  <a:pos x="connsiteX2" y="connsiteY2"/>
                </a:cxn>
              </a:cxnLst>
              <a:rect l="l" t="t" r="r" b="b"/>
              <a:pathLst>
                <a:path w="1328738" h="2010966">
                  <a:moveTo>
                    <a:pt x="0" y="0"/>
                  </a:moveTo>
                  <a:lnTo>
                    <a:pt x="0" y="2010966"/>
                  </a:lnTo>
                  <a:lnTo>
                    <a:pt x="1328738" y="2010966"/>
                  </a:lnTo>
                </a:path>
              </a:pathLst>
            </a:custGeom>
            <a:noFill/>
            <a:ln w="19050">
              <a:solidFill>
                <a:schemeClr val="tx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cxnSp>
          <p:nvCxnSpPr>
            <p:cNvPr id="262" name="Straight Connector 261">
              <a:extLst>
                <a:ext uri="{FF2B5EF4-FFF2-40B4-BE49-F238E27FC236}">
                  <a16:creationId xmlns:a16="http://schemas.microsoft.com/office/drawing/2014/main" id="{4D35E833-7149-6EA4-BB85-1B74B0925276}"/>
                </a:ext>
              </a:extLst>
            </p:cNvPr>
            <p:cNvCxnSpPr/>
            <p:nvPr/>
          </p:nvCxnSpPr>
          <p:spPr bwMode="auto">
            <a:xfrm>
              <a:off x="8475492" y="3485693"/>
              <a:ext cx="78446" cy="0"/>
            </a:xfrm>
            <a:prstGeom prst="line">
              <a:avLst/>
            </a:prstGeom>
            <a:noFill/>
            <a:ln w="19050" cap="flat" cmpd="sng" algn="ctr">
              <a:solidFill>
                <a:schemeClr val="tx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79DB36C2-27EE-0BB7-A8FD-64C6E41DD314}"/>
                </a:ext>
              </a:extLst>
            </p:cNvPr>
            <p:cNvCxnSpPr/>
            <p:nvPr/>
          </p:nvCxnSpPr>
          <p:spPr bwMode="auto">
            <a:xfrm>
              <a:off x="8468991" y="3985377"/>
              <a:ext cx="78446" cy="0"/>
            </a:xfrm>
            <a:prstGeom prst="line">
              <a:avLst/>
            </a:prstGeom>
            <a:noFill/>
            <a:ln w="19050" cap="flat" cmpd="sng" algn="ctr">
              <a:solidFill>
                <a:schemeClr val="tx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E58BB9F7-45EC-D553-0F12-34446344A246}"/>
                </a:ext>
              </a:extLst>
            </p:cNvPr>
            <p:cNvCxnSpPr/>
            <p:nvPr/>
          </p:nvCxnSpPr>
          <p:spPr bwMode="auto">
            <a:xfrm>
              <a:off x="8461624" y="4485061"/>
              <a:ext cx="78446" cy="0"/>
            </a:xfrm>
            <a:prstGeom prst="line">
              <a:avLst/>
            </a:prstGeom>
            <a:noFill/>
            <a:ln w="19050" cap="flat" cmpd="sng" algn="ctr">
              <a:solidFill>
                <a:schemeClr val="tx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0290D86F-2ECF-DA8D-0569-8DA2C199AD80}"/>
                </a:ext>
              </a:extLst>
            </p:cNvPr>
            <p:cNvCxnSpPr/>
            <p:nvPr/>
          </p:nvCxnSpPr>
          <p:spPr bwMode="auto">
            <a:xfrm>
              <a:off x="8463653" y="5484432"/>
              <a:ext cx="78446" cy="0"/>
            </a:xfrm>
            <a:prstGeom prst="line">
              <a:avLst/>
            </a:prstGeom>
            <a:noFill/>
            <a:ln w="19050" cap="flat" cmpd="sng" algn="ctr">
              <a:solidFill>
                <a:schemeClr val="tx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ABCB51A8-11FF-04FA-FF16-A204CE9B2680}"/>
                </a:ext>
              </a:extLst>
            </p:cNvPr>
            <p:cNvCxnSpPr/>
            <p:nvPr/>
          </p:nvCxnSpPr>
          <p:spPr bwMode="auto">
            <a:xfrm>
              <a:off x="8463653" y="4984745"/>
              <a:ext cx="78446" cy="0"/>
            </a:xfrm>
            <a:prstGeom prst="line">
              <a:avLst/>
            </a:prstGeom>
            <a:noFill/>
            <a:ln w="19050" cap="flat" cmpd="sng" algn="ctr">
              <a:solidFill>
                <a:schemeClr val="tx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DFF67D4E-7505-AAE9-ED38-4A255210F412}"/>
                </a:ext>
              </a:extLst>
            </p:cNvPr>
            <p:cNvCxnSpPr>
              <a:cxnSpLocks/>
            </p:cNvCxnSpPr>
            <p:nvPr/>
          </p:nvCxnSpPr>
          <p:spPr bwMode="auto">
            <a:xfrm>
              <a:off x="9202462" y="5489111"/>
              <a:ext cx="0" cy="58482"/>
            </a:xfrm>
            <a:prstGeom prst="line">
              <a:avLst/>
            </a:prstGeom>
            <a:noFill/>
            <a:ln w="19050" cap="flat" cmpd="sng" algn="ctr">
              <a:solidFill>
                <a:schemeClr val="tx1"/>
              </a:solidFill>
              <a:prstDash val="solid"/>
              <a:round/>
              <a:headEnd type="none" w="med" len="med"/>
              <a:tailEnd type="none" w="med" len="med"/>
            </a:ln>
            <a:effectLst/>
          </p:spPr>
        </p:cxnSp>
      </p:grpSp>
      <p:sp>
        <p:nvSpPr>
          <p:cNvPr id="274" name="TextBox 273">
            <a:extLst>
              <a:ext uri="{FF2B5EF4-FFF2-40B4-BE49-F238E27FC236}">
                <a16:creationId xmlns:a16="http://schemas.microsoft.com/office/drawing/2014/main" id="{4716A60F-88B6-B946-AB3B-DD47D27E7A00}"/>
              </a:ext>
            </a:extLst>
          </p:cNvPr>
          <p:cNvSpPr txBox="1"/>
          <p:nvPr/>
        </p:nvSpPr>
        <p:spPr bwMode="auto">
          <a:xfrm>
            <a:off x="9839849" y="3314749"/>
            <a:ext cx="4106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80</a:t>
            </a:r>
          </a:p>
        </p:txBody>
      </p:sp>
      <p:sp>
        <p:nvSpPr>
          <p:cNvPr id="276" name="TextBox 275">
            <a:extLst>
              <a:ext uri="{FF2B5EF4-FFF2-40B4-BE49-F238E27FC236}">
                <a16:creationId xmlns:a16="http://schemas.microsoft.com/office/drawing/2014/main" id="{0467F5F1-5F2F-66A5-B3B6-613673555DED}"/>
              </a:ext>
            </a:extLst>
          </p:cNvPr>
          <p:cNvSpPr txBox="1"/>
          <p:nvPr/>
        </p:nvSpPr>
        <p:spPr bwMode="auto">
          <a:xfrm>
            <a:off x="9839849" y="3817323"/>
            <a:ext cx="4106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60</a:t>
            </a:r>
          </a:p>
        </p:txBody>
      </p:sp>
      <p:sp>
        <p:nvSpPr>
          <p:cNvPr id="278" name="TextBox 277">
            <a:extLst>
              <a:ext uri="{FF2B5EF4-FFF2-40B4-BE49-F238E27FC236}">
                <a16:creationId xmlns:a16="http://schemas.microsoft.com/office/drawing/2014/main" id="{CC5510D4-8C05-170C-4C52-7B2A763419DD}"/>
              </a:ext>
            </a:extLst>
          </p:cNvPr>
          <p:cNvSpPr txBox="1"/>
          <p:nvPr/>
        </p:nvSpPr>
        <p:spPr bwMode="auto">
          <a:xfrm>
            <a:off x="9841453" y="4319897"/>
            <a:ext cx="4090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40</a:t>
            </a:r>
          </a:p>
        </p:txBody>
      </p:sp>
      <p:sp>
        <p:nvSpPr>
          <p:cNvPr id="280" name="TextBox 279">
            <a:extLst>
              <a:ext uri="{FF2B5EF4-FFF2-40B4-BE49-F238E27FC236}">
                <a16:creationId xmlns:a16="http://schemas.microsoft.com/office/drawing/2014/main" id="{DDB4EF9C-CFEE-C526-3408-8797DEE20A2D}"/>
              </a:ext>
            </a:extLst>
          </p:cNvPr>
          <p:cNvSpPr txBox="1"/>
          <p:nvPr/>
        </p:nvSpPr>
        <p:spPr bwMode="auto">
          <a:xfrm>
            <a:off x="9851071" y="4822471"/>
            <a:ext cx="3994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20</a:t>
            </a:r>
          </a:p>
        </p:txBody>
      </p:sp>
      <p:sp>
        <p:nvSpPr>
          <p:cNvPr id="282" name="TextBox 281">
            <a:extLst>
              <a:ext uri="{FF2B5EF4-FFF2-40B4-BE49-F238E27FC236}">
                <a16:creationId xmlns:a16="http://schemas.microsoft.com/office/drawing/2014/main" id="{E3C5F4F7-B705-233E-EAE2-9EAF6FD050C9}"/>
              </a:ext>
            </a:extLst>
          </p:cNvPr>
          <p:cNvSpPr txBox="1"/>
          <p:nvPr/>
        </p:nvSpPr>
        <p:spPr bwMode="auto">
          <a:xfrm>
            <a:off x="9953663" y="5325048"/>
            <a:ext cx="2968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a:t>
            </a:r>
          </a:p>
        </p:txBody>
      </p:sp>
      <p:grpSp>
        <p:nvGrpSpPr>
          <p:cNvPr id="217" name="Group 216">
            <a:extLst>
              <a:ext uri="{FF2B5EF4-FFF2-40B4-BE49-F238E27FC236}">
                <a16:creationId xmlns:a16="http://schemas.microsoft.com/office/drawing/2014/main" id="{3373B3F2-E39A-1787-BCB5-13F9750FC9F3}"/>
              </a:ext>
            </a:extLst>
          </p:cNvPr>
          <p:cNvGrpSpPr/>
          <p:nvPr/>
        </p:nvGrpSpPr>
        <p:grpSpPr>
          <a:xfrm>
            <a:off x="10215395" y="3475434"/>
            <a:ext cx="1412142" cy="2072159"/>
            <a:chOff x="10215395" y="3475434"/>
            <a:chExt cx="1412142" cy="2072159"/>
          </a:xfrm>
        </p:grpSpPr>
        <p:sp>
          <p:nvSpPr>
            <p:cNvPr id="273" name="Freeform 272">
              <a:extLst>
                <a:ext uri="{FF2B5EF4-FFF2-40B4-BE49-F238E27FC236}">
                  <a16:creationId xmlns:a16="http://schemas.microsoft.com/office/drawing/2014/main" id="{54131F3D-622A-7551-E2F4-6F9920F2AD33}"/>
                </a:ext>
              </a:extLst>
            </p:cNvPr>
            <p:cNvSpPr/>
            <p:nvPr/>
          </p:nvSpPr>
          <p:spPr bwMode="auto">
            <a:xfrm>
              <a:off x="10298799" y="3475434"/>
              <a:ext cx="1328738" cy="2010966"/>
            </a:xfrm>
            <a:custGeom>
              <a:avLst/>
              <a:gdLst>
                <a:gd name="connsiteX0" fmla="*/ 0 w 1328738"/>
                <a:gd name="connsiteY0" fmla="*/ 0 h 2010966"/>
                <a:gd name="connsiteX1" fmla="*/ 0 w 1328738"/>
                <a:gd name="connsiteY1" fmla="*/ 2010966 h 2010966"/>
                <a:gd name="connsiteX2" fmla="*/ 1328738 w 1328738"/>
                <a:gd name="connsiteY2" fmla="*/ 2010966 h 2010966"/>
              </a:gdLst>
              <a:ahLst/>
              <a:cxnLst>
                <a:cxn ang="0">
                  <a:pos x="connsiteX0" y="connsiteY0"/>
                </a:cxn>
                <a:cxn ang="0">
                  <a:pos x="connsiteX1" y="connsiteY1"/>
                </a:cxn>
                <a:cxn ang="0">
                  <a:pos x="connsiteX2" y="connsiteY2"/>
                </a:cxn>
              </a:cxnLst>
              <a:rect l="l" t="t" r="r" b="b"/>
              <a:pathLst>
                <a:path w="1328738" h="2010966">
                  <a:moveTo>
                    <a:pt x="0" y="0"/>
                  </a:moveTo>
                  <a:lnTo>
                    <a:pt x="0" y="2010966"/>
                  </a:lnTo>
                  <a:lnTo>
                    <a:pt x="1328738" y="2010966"/>
                  </a:lnTo>
                </a:path>
              </a:pathLst>
            </a:custGeom>
            <a:noFill/>
            <a:ln w="19050">
              <a:solidFill>
                <a:schemeClr val="tx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cxnSp>
          <p:nvCxnSpPr>
            <p:cNvPr id="283" name="Straight Connector 282">
              <a:extLst>
                <a:ext uri="{FF2B5EF4-FFF2-40B4-BE49-F238E27FC236}">
                  <a16:creationId xmlns:a16="http://schemas.microsoft.com/office/drawing/2014/main" id="{420742FF-E1A1-9A39-82E4-C597469EBBF4}"/>
                </a:ext>
              </a:extLst>
            </p:cNvPr>
            <p:cNvCxnSpPr/>
            <p:nvPr/>
          </p:nvCxnSpPr>
          <p:spPr bwMode="auto">
            <a:xfrm>
              <a:off x="10229263" y="3485693"/>
              <a:ext cx="78446" cy="0"/>
            </a:xfrm>
            <a:prstGeom prst="line">
              <a:avLst/>
            </a:prstGeom>
            <a:noFill/>
            <a:ln w="19050" cap="flat" cmpd="sng" algn="ctr">
              <a:solidFill>
                <a:schemeClr val="tx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66BD43F1-9557-D5EF-F051-EE3795A6FBE1}"/>
                </a:ext>
              </a:extLst>
            </p:cNvPr>
            <p:cNvCxnSpPr/>
            <p:nvPr/>
          </p:nvCxnSpPr>
          <p:spPr bwMode="auto">
            <a:xfrm>
              <a:off x="10222762" y="3985377"/>
              <a:ext cx="78446" cy="0"/>
            </a:xfrm>
            <a:prstGeom prst="line">
              <a:avLst/>
            </a:prstGeom>
            <a:noFill/>
            <a:ln w="19050" cap="flat" cmpd="sng" algn="ctr">
              <a:solidFill>
                <a:schemeClr val="tx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6AE56473-5BA9-EF3F-22D9-75EE3C79810D}"/>
                </a:ext>
              </a:extLst>
            </p:cNvPr>
            <p:cNvCxnSpPr/>
            <p:nvPr/>
          </p:nvCxnSpPr>
          <p:spPr bwMode="auto">
            <a:xfrm>
              <a:off x="10215395" y="4485061"/>
              <a:ext cx="78446" cy="0"/>
            </a:xfrm>
            <a:prstGeom prst="line">
              <a:avLst/>
            </a:prstGeom>
            <a:noFill/>
            <a:ln w="19050" cap="flat" cmpd="sng" algn="ctr">
              <a:solidFill>
                <a:schemeClr val="tx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0773A3E8-FDF1-626E-08E3-1D453707E64F}"/>
                </a:ext>
              </a:extLst>
            </p:cNvPr>
            <p:cNvCxnSpPr/>
            <p:nvPr/>
          </p:nvCxnSpPr>
          <p:spPr bwMode="auto">
            <a:xfrm>
              <a:off x="10217424" y="5484432"/>
              <a:ext cx="78446" cy="0"/>
            </a:xfrm>
            <a:prstGeom prst="line">
              <a:avLst/>
            </a:prstGeom>
            <a:noFill/>
            <a:ln w="19050" cap="flat" cmpd="sng" algn="ctr">
              <a:solidFill>
                <a:schemeClr val="tx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D7421FF9-EBBA-E042-986D-28CEDFB7C67C}"/>
                </a:ext>
              </a:extLst>
            </p:cNvPr>
            <p:cNvCxnSpPr/>
            <p:nvPr/>
          </p:nvCxnSpPr>
          <p:spPr bwMode="auto">
            <a:xfrm>
              <a:off x="10217424" y="4984745"/>
              <a:ext cx="78446" cy="0"/>
            </a:xfrm>
            <a:prstGeom prst="line">
              <a:avLst/>
            </a:prstGeom>
            <a:noFill/>
            <a:ln w="19050" cap="flat" cmpd="sng" algn="ctr">
              <a:solidFill>
                <a:schemeClr val="tx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7AF7C651-3495-E9C2-8149-3A6854A01845}"/>
                </a:ext>
              </a:extLst>
            </p:cNvPr>
            <p:cNvCxnSpPr>
              <a:cxnSpLocks/>
            </p:cNvCxnSpPr>
            <p:nvPr/>
          </p:nvCxnSpPr>
          <p:spPr bwMode="auto">
            <a:xfrm>
              <a:off x="10956233" y="5489111"/>
              <a:ext cx="0" cy="58482"/>
            </a:xfrm>
            <a:prstGeom prst="line">
              <a:avLst/>
            </a:prstGeom>
            <a:noFill/>
            <a:ln w="19050" cap="flat" cmpd="sng" algn="ctr">
              <a:solidFill>
                <a:schemeClr val="tx1"/>
              </a:solidFill>
              <a:prstDash val="solid"/>
              <a:round/>
              <a:headEnd type="none" w="med" len="med"/>
              <a:tailEnd type="none" w="med" len="med"/>
            </a:ln>
            <a:effectLst/>
          </p:spPr>
        </p:cxnSp>
      </p:grpSp>
    </p:spTree>
    <p:extLst>
      <p:ext uri="{BB962C8B-B14F-4D97-AF65-F5344CB8AC3E}">
        <p14:creationId xmlns:p14="http://schemas.microsoft.com/office/powerpoint/2010/main" val="26715022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A269018-162E-5722-3A17-5928428D9FD8}"/>
              </a:ext>
            </a:extLst>
          </p:cNvPr>
          <p:cNvSpPr>
            <a:spLocks noGrp="1"/>
          </p:cNvSpPr>
          <p:nvPr>
            <p:ph idx="1"/>
          </p:nvPr>
        </p:nvSpPr>
        <p:spPr/>
        <p:txBody>
          <a:bodyPr/>
          <a:lstStyle/>
          <a:p>
            <a:pPr>
              <a:spcAft>
                <a:spcPts val="0"/>
              </a:spcAft>
            </a:pPr>
            <a:r>
              <a:rPr lang="en-US" b="1" dirty="0"/>
              <a:t>GMMG-HD7</a:t>
            </a:r>
            <a:r>
              <a:rPr lang="en-US" b="1" baseline="30000" dirty="0"/>
              <a:t>1,2</a:t>
            </a:r>
            <a:r>
              <a:rPr lang="en-US" b="1" dirty="0"/>
              <a:t>:</a:t>
            </a:r>
            <a:r>
              <a:rPr lang="en-US" b="1" dirty="0">
                <a:solidFill>
                  <a:srgbClr val="E1664A"/>
                </a:solidFill>
              </a:rPr>
              <a:t> </a:t>
            </a:r>
            <a:r>
              <a:rPr lang="en-US" dirty="0"/>
              <a:t>2-part, multicenter, open-label, randomized phase III study</a:t>
            </a:r>
          </a:p>
          <a:p>
            <a:pPr>
              <a:spcAft>
                <a:spcPts val="0"/>
              </a:spcAft>
            </a:pPr>
            <a:endParaRPr lang="en-US" dirty="0"/>
          </a:p>
          <a:p>
            <a:pPr>
              <a:spcAft>
                <a:spcPts val="0"/>
              </a:spcAft>
            </a:pPr>
            <a:endParaRPr lang="en-US" dirty="0"/>
          </a:p>
          <a:p>
            <a:pPr>
              <a:spcAft>
                <a:spcPts val="0"/>
              </a:spcAft>
            </a:pPr>
            <a:endParaRPr lang="en-US" dirty="0"/>
          </a:p>
          <a:p>
            <a:pPr marL="0" indent="0">
              <a:spcAft>
                <a:spcPts val="0"/>
              </a:spcAft>
              <a:buNone/>
            </a:pPr>
            <a:endParaRPr lang="en-US" dirty="0"/>
          </a:p>
          <a:p>
            <a:pPr marL="0" indent="0">
              <a:spcAft>
                <a:spcPts val="0"/>
              </a:spcAft>
              <a:buNone/>
            </a:pPr>
            <a:endParaRPr lang="en-US" dirty="0"/>
          </a:p>
        </p:txBody>
      </p:sp>
      <p:sp>
        <p:nvSpPr>
          <p:cNvPr id="2" name="Title 1">
            <a:extLst>
              <a:ext uri="{FF2B5EF4-FFF2-40B4-BE49-F238E27FC236}">
                <a16:creationId xmlns:a16="http://schemas.microsoft.com/office/drawing/2014/main" id="{8713E5F2-720F-4342-A944-9AC0EA81AF03}"/>
              </a:ext>
            </a:extLst>
          </p:cNvPr>
          <p:cNvSpPr>
            <a:spLocks noGrp="1"/>
          </p:cNvSpPr>
          <p:nvPr>
            <p:ph type="title"/>
          </p:nvPr>
        </p:nvSpPr>
        <p:spPr/>
        <p:txBody>
          <a:bodyPr/>
          <a:lstStyle/>
          <a:p>
            <a:r>
              <a:rPr lang="en-US" dirty="0"/>
              <a:t>Trials of Isatuximab Quadruplet Therapy in NDMM </a:t>
            </a:r>
          </a:p>
        </p:txBody>
      </p:sp>
      <p:sp>
        <p:nvSpPr>
          <p:cNvPr id="3" name="Content Placeholder 2">
            <a:extLst>
              <a:ext uri="{FF2B5EF4-FFF2-40B4-BE49-F238E27FC236}">
                <a16:creationId xmlns:a16="http://schemas.microsoft.com/office/drawing/2014/main" id="{3590D9F6-8245-9236-3F4E-8A9383600043}"/>
              </a:ext>
            </a:extLst>
          </p:cNvPr>
          <p:cNvSpPr>
            <a:spLocks noGrp="1"/>
          </p:cNvSpPr>
          <p:nvPr>
            <p:ph sz="quarter" idx="10"/>
          </p:nvPr>
        </p:nvSpPr>
        <p:spPr>
          <a:xfrm>
            <a:off x="3887944" y="6302375"/>
            <a:ext cx="5636543" cy="327025"/>
          </a:xfrm>
        </p:spPr>
        <p:txBody>
          <a:bodyPr/>
          <a:lstStyle/>
          <a:p>
            <a:r>
              <a:rPr lang="en-US" dirty="0"/>
              <a:t>1. NCT03617731. 2. Goldschmidt. Lancet Hema. 2022;9:e810. 3. NCT03104842. </a:t>
            </a:r>
            <a:br>
              <a:rPr lang="en-US" dirty="0"/>
            </a:br>
            <a:r>
              <a:rPr lang="en-US" dirty="0"/>
              <a:t>4. Leypoldt. JCO. 2024;42:26.</a:t>
            </a:r>
          </a:p>
        </p:txBody>
      </p:sp>
      <p:sp>
        <p:nvSpPr>
          <p:cNvPr id="33" name="Text Box 45">
            <a:extLst>
              <a:ext uri="{FF2B5EF4-FFF2-40B4-BE49-F238E27FC236}">
                <a16:creationId xmlns:a16="http://schemas.microsoft.com/office/drawing/2014/main" id="{8CD1AC56-FA6E-CEE1-557E-F4E7348C0051}"/>
              </a:ext>
            </a:extLst>
          </p:cNvPr>
          <p:cNvSpPr txBox="1">
            <a:spLocks noChangeArrowheads="1"/>
          </p:cNvSpPr>
          <p:nvPr/>
        </p:nvSpPr>
        <p:spPr bwMode="auto">
          <a:xfrm>
            <a:off x="11008707" y="2436112"/>
            <a:ext cx="823913"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1"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3 yr </a:t>
            </a:r>
            <a:br>
              <a:rPr kumimoji="0" lang="en-US" altLang="en-US" sz="1800" b="0" i="1"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altLang="en-US" sz="1800" b="0" i="1"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or PD</a:t>
            </a:r>
          </a:p>
        </p:txBody>
      </p:sp>
      <p:sp>
        <p:nvSpPr>
          <p:cNvPr id="6" name="Rectangle 49">
            <a:extLst>
              <a:ext uri="{FF2B5EF4-FFF2-40B4-BE49-F238E27FC236}">
                <a16:creationId xmlns:a16="http://schemas.microsoft.com/office/drawing/2014/main" id="{03154D52-AEB8-E4BC-0E89-7EE7516ADB48}"/>
              </a:ext>
            </a:extLst>
          </p:cNvPr>
          <p:cNvSpPr>
            <a:spLocks noChangeArrowheads="1"/>
          </p:cNvSpPr>
          <p:nvPr/>
        </p:nvSpPr>
        <p:spPr bwMode="auto">
          <a:xfrm>
            <a:off x="2769789" y="2227898"/>
            <a:ext cx="3754041" cy="54864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816353" rtl="0" eaLnBrk="1" fontAlgn="auto" latinLnBrk="0" hangingPunct="1">
              <a:lnSpc>
                <a:spcPct val="100000"/>
              </a:lnSpc>
              <a:spcBef>
                <a:spcPts val="0"/>
              </a:spcBef>
              <a:spcAft>
                <a:spcPts val="0"/>
              </a:spcAft>
              <a:buClr>
                <a:srgbClr val="FEFDDE"/>
              </a:buClr>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9F3D9"/>
                </a:solidFill>
                <a:effectLst/>
                <a:uLnTx/>
                <a:uFillTx/>
                <a:latin typeface="Poppins"/>
                <a:ea typeface="+mn-ea"/>
                <a:cs typeface="Calibri" panose="020F0502020204030204" pitchFamily="34" charset="0"/>
              </a:rPr>
              <a:t>Isa-VRd</a:t>
            </a:r>
            <a:r>
              <a:rPr kumimoji="0" lang="en-US" altLang="en-US" sz="1800" b="0" i="0" u="none" strike="noStrike" kern="1200" cap="none" spc="0" normalizeH="0" baseline="0" noProof="0" dirty="0">
                <a:ln>
                  <a:noFill/>
                </a:ln>
                <a:solidFill>
                  <a:srgbClr val="F9F3D9"/>
                </a:solidFill>
                <a:effectLst/>
                <a:uLnTx/>
                <a:uFillTx/>
                <a:latin typeface="Poppins"/>
                <a:ea typeface="+mn-ea"/>
                <a:cs typeface="Calibri" panose="020F0502020204030204" pitchFamily="34" charset="0"/>
              </a:rPr>
              <a:t>*</a:t>
            </a:r>
            <a:endParaRPr kumimoji="0" lang="en-US" altLang="en-US" sz="1800" b="0" i="0" u="none" strike="noStrike" kern="1200" cap="none" spc="0" normalizeH="0" baseline="30000" noProof="0" dirty="0">
              <a:ln>
                <a:noFill/>
              </a:ln>
              <a:solidFill>
                <a:srgbClr val="F9F3D9"/>
              </a:solidFill>
              <a:effectLst/>
              <a:uLnTx/>
              <a:uFillTx/>
              <a:latin typeface="Poppins"/>
              <a:ea typeface="+mn-ea"/>
              <a:cs typeface="Calibri" panose="020F0502020204030204" pitchFamily="34" charset="0"/>
            </a:endParaRPr>
          </a:p>
          <a:p>
            <a:pPr marL="0" marR="0" lvl="0" indent="0" algn="ctr" defTabSz="816353" rtl="0" eaLnBrk="1" fontAlgn="auto" latinLnBrk="0" hangingPunct="1">
              <a:lnSpc>
                <a:spcPct val="100000"/>
              </a:lnSpc>
              <a:spcBef>
                <a:spcPts val="0"/>
              </a:spcBef>
              <a:spcAft>
                <a:spcPts val="0"/>
              </a:spcAft>
              <a:buClr>
                <a:srgbClr val="FEFDDE"/>
              </a:buClr>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F9F3D9"/>
                </a:solidFill>
                <a:effectLst/>
                <a:uLnTx/>
                <a:uFillTx/>
                <a:latin typeface="Poppins"/>
                <a:ea typeface="+mn-ea"/>
                <a:cs typeface="Calibri" panose="020F0502020204030204" pitchFamily="34" charset="0"/>
              </a:rPr>
              <a:t>(n = 331)</a:t>
            </a:r>
          </a:p>
        </p:txBody>
      </p:sp>
      <p:sp>
        <p:nvSpPr>
          <p:cNvPr id="8" name="Text Box 45">
            <a:extLst>
              <a:ext uri="{FF2B5EF4-FFF2-40B4-BE49-F238E27FC236}">
                <a16:creationId xmlns:a16="http://schemas.microsoft.com/office/drawing/2014/main" id="{C11545A3-8625-9329-0376-CBD7947D627A}"/>
              </a:ext>
            </a:extLst>
          </p:cNvPr>
          <p:cNvSpPr txBox="1">
            <a:spLocks noChangeArrowheads="1"/>
          </p:cNvSpPr>
          <p:nvPr/>
        </p:nvSpPr>
        <p:spPr bwMode="auto">
          <a:xfrm>
            <a:off x="243780" y="2083894"/>
            <a:ext cx="1812234" cy="13234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Adults with NDMM who are eligible for HDT and ASCT</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(N = 660)</a:t>
            </a:r>
          </a:p>
        </p:txBody>
      </p:sp>
      <p:sp>
        <p:nvSpPr>
          <p:cNvPr id="10" name="Line 53">
            <a:extLst>
              <a:ext uri="{FF2B5EF4-FFF2-40B4-BE49-F238E27FC236}">
                <a16:creationId xmlns:a16="http://schemas.microsoft.com/office/drawing/2014/main" id="{D4DAEBE4-8BBC-5CE7-29E6-EA7487D25570}"/>
              </a:ext>
            </a:extLst>
          </p:cNvPr>
          <p:cNvSpPr>
            <a:spLocks noChangeShapeType="1"/>
          </p:cNvSpPr>
          <p:nvPr/>
        </p:nvSpPr>
        <p:spPr bwMode="auto">
          <a:xfrm>
            <a:off x="2063210" y="2883258"/>
            <a:ext cx="574946" cy="255647"/>
          </a:xfrm>
          <a:prstGeom prst="line">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endParaRPr>
          </a:p>
        </p:txBody>
      </p:sp>
      <p:sp>
        <p:nvSpPr>
          <p:cNvPr id="12" name="Line 54">
            <a:extLst>
              <a:ext uri="{FF2B5EF4-FFF2-40B4-BE49-F238E27FC236}">
                <a16:creationId xmlns:a16="http://schemas.microsoft.com/office/drawing/2014/main" id="{2742412C-951F-3468-C378-1B8E1AC9A9E3}"/>
              </a:ext>
            </a:extLst>
          </p:cNvPr>
          <p:cNvSpPr>
            <a:spLocks noChangeShapeType="1"/>
          </p:cNvSpPr>
          <p:nvPr/>
        </p:nvSpPr>
        <p:spPr bwMode="auto">
          <a:xfrm flipV="1">
            <a:off x="2080153" y="2315454"/>
            <a:ext cx="574946" cy="255647"/>
          </a:xfrm>
          <a:prstGeom prst="line">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endParaRPr>
          </a:p>
        </p:txBody>
      </p:sp>
      <p:sp>
        <p:nvSpPr>
          <p:cNvPr id="14" name="Rectangle 49">
            <a:extLst>
              <a:ext uri="{FF2B5EF4-FFF2-40B4-BE49-F238E27FC236}">
                <a16:creationId xmlns:a16="http://schemas.microsoft.com/office/drawing/2014/main" id="{6E866C07-F32B-D05F-F371-9BA6C7294B1D}"/>
              </a:ext>
            </a:extLst>
          </p:cNvPr>
          <p:cNvSpPr>
            <a:spLocks noChangeArrowheads="1"/>
          </p:cNvSpPr>
          <p:nvPr/>
        </p:nvSpPr>
        <p:spPr bwMode="auto">
          <a:xfrm>
            <a:off x="2771286" y="2881145"/>
            <a:ext cx="3754041" cy="548640"/>
          </a:xfrm>
          <a:prstGeom prst="rect">
            <a:avLst/>
          </a:prstGeom>
          <a:solidFill>
            <a:schemeClr val="bg1">
              <a:lumMod val="5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816353" rtl="0" eaLnBrk="1" fontAlgn="auto" latinLnBrk="0" hangingPunct="1">
              <a:lnSpc>
                <a:spcPct val="100000"/>
              </a:lnSpc>
              <a:spcBef>
                <a:spcPts val="0"/>
              </a:spcBef>
              <a:spcAft>
                <a:spcPts val="0"/>
              </a:spcAft>
              <a:buClr>
                <a:srgbClr val="FEFDDE"/>
              </a:buClr>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9F3D9"/>
                </a:solidFill>
                <a:effectLst/>
                <a:uLnTx/>
                <a:uFillTx/>
                <a:latin typeface="Poppins"/>
                <a:ea typeface="+mn-ea"/>
                <a:cs typeface="Calibri" panose="020F0502020204030204" pitchFamily="34" charset="0"/>
              </a:rPr>
              <a:t>VRd</a:t>
            </a:r>
            <a:endParaRPr kumimoji="0" lang="en-US" altLang="en-US" sz="1800" b="1" i="0" u="none" strike="noStrike" kern="1200" cap="none" spc="0" normalizeH="0" baseline="30000" noProof="0" dirty="0">
              <a:ln>
                <a:noFill/>
              </a:ln>
              <a:solidFill>
                <a:srgbClr val="F9F3D9"/>
              </a:solidFill>
              <a:effectLst/>
              <a:uLnTx/>
              <a:uFillTx/>
              <a:latin typeface="Poppins"/>
              <a:ea typeface="+mn-ea"/>
              <a:cs typeface="Calibri" panose="020F0502020204030204" pitchFamily="34" charset="0"/>
            </a:endParaRPr>
          </a:p>
          <a:p>
            <a:pPr marL="0" marR="0" lvl="0" indent="0" algn="ctr" defTabSz="816353" rtl="0" eaLnBrk="1" fontAlgn="auto" latinLnBrk="0" hangingPunct="1">
              <a:lnSpc>
                <a:spcPct val="100000"/>
              </a:lnSpc>
              <a:spcBef>
                <a:spcPts val="0"/>
              </a:spcBef>
              <a:spcAft>
                <a:spcPts val="0"/>
              </a:spcAft>
              <a:buClr>
                <a:srgbClr val="FEFDDE"/>
              </a:buClr>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F9F3D9"/>
                </a:solidFill>
                <a:effectLst/>
                <a:uLnTx/>
                <a:uFillTx/>
                <a:latin typeface="Poppins"/>
                <a:ea typeface="+mn-ea"/>
                <a:cs typeface="Calibri" panose="020F0502020204030204" pitchFamily="34" charset="0"/>
              </a:rPr>
              <a:t>(n = 329)</a:t>
            </a:r>
          </a:p>
        </p:txBody>
      </p:sp>
      <p:sp>
        <p:nvSpPr>
          <p:cNvPr id="16" name="TextBox 15">
            <a:extLst>
              <a:ext uri="{FF2B5EF4-FFF2-40B4-BE49-F238E27FC236}">
                <a16:creationId xmlns:a16="http://schemas.microsoft.com/office/drawing/2014/main" id="{4A3FD927-3F22-FE82-0DAD-DCD76FE25628}"/>
              </a:ext>
            </a:extLst>
          </p:cNvPr>
          <p:cNvSpPr txBox="1"/>
          <p:nvPr/>
        </p:nvSpPr>
        <p:spPr bwMode="auto">
          <a:xfrm>
            <a:off x="2674018" y="1885168"/>
            <a:ext cx="4095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Induction (42-day cycle x 3)</a:t>
            </a:r>
          </a:p>
        </p:txBody>
      </p:sp>
      <p:sp>
        <p:nvSpPr>
          <p:cNvPr id="19" name="TextBox 18">
            <a:extLst>
              <a:ext uri="{FF2B5EF4-FFF2-40B4-BE49-F238E27FC236}">
                <a16:creationId xmlns:a16="http://schemas.microsoft.com/office/drawing/2014/main" id="{A4984299-287F-6211-58A6-6AD78F6969E7}"/>
              </a:ext>
            </a:extLst>
          </p:cNvPr>
          <p:cNvSpPr txBox="1"/>
          <p:nvPr/>
        </p:nvSpPr>
        <p:spPr bwMode="auto">
          <a:xfrm>
            <a:off x="7994929" y="1876872"/>
            <a:ext cx="29053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Maintenance (28-day cycle)</a:t>
            </a:r>
          </a:p>
        </p:txBody>
      </p:sp>
      <p:sp>
        <p:nvSpPr>
          <p:cNvPr id="21" name="Line 54">
            <a:extLst>
              <a:ext uri="{FF2B5EF4-FFF2-40B4-BE49-F238E27FC236}">
                <a16:creationId xmlns:a16="http://schemas.microsoft.com/office/drawing/2014/main" id="{C05AE6E4-719F-AAB2-016E-6FB1593747D2}"/>
              </a:ext>
            </a:extLst>
          </p:cNvPr>
          <p:cNvSpPr>
            <a:spLocks noChangeShapeType="1"/>
          </p:cNvSpPr>
          <p:nvPr/>
        </p:nvSpPr>
        <p:spPr bwMode="auto">
          <a:xfrm flipV="1">
            <a:off x="6592524" y="2468209"/>
            <a:ext cx="274320" cy="0"/>
          </a:xfrm>
          <a:prstGeom prst="line">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endParaRPr>
          </a:p>
        </p:txBody>
      </p:sp>
      <p:sp>
        <p:nvSpPr>
          <p:cNvPr id="27" name="Rectangle 49">
            <a:extLst>
              <a:ext uri="{FF2B5EF4-FFF2-40B4-BE49-F238E27FC236}">
                <a16:creationId xmlns:a16="http://schemas.microsoft.com/office/drawing/2014/main" id="{A53B2826-8AAA-F9B5-A925-86FD5A34D861}"/>
              </a:ext>
            </a:extLst>
          </p:cNvPr>
          <p:cNvSpPr>
            <a:spLocks noChangeArrowheads="1"/>
          </p:cNvSpPr>
          <p:nvPr/>
        </p:nvSpPr>
        <p:spPr bwMode="auto">
          <a:xfrm>
            <a:off x="8194952" y="2229566"/>
            <a:ext cx="2454986" cy="54864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816353" rtl="0" eaLnBrk="1" fontAlgn="auto" latinLnBrk="0" hangingPunct="1">
              <a:lnSpc>
                <a:spcPct val="100000"/>
              </a:lnSpc>
              <a:spcBef>
                <a:spcPts val="0"/>
              </a:spcBef>
              <a:spcAft>
                <a:spcPts val="0"/>
              </a:spcAft>
              <a:buClr>
                <a:srgbClr val="FEFDDE"/>
              </a:buClr>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9F3D9"/>
                </a:solidFill>
                <a:effectLst/>
                <a:uLnTx/>
                <a:uFillTx/>
                <a:latin typeface="Poppins"/>
                <a:ea typeface="+mn-ea"/>
                <a:cs typeface="Calibri" panose="020F0502020204030204" pitchFamily="34" charset="0"/>
              </a:rPr>
              <a:t>Isa-R</a:t>
            </a:r>
            <a:r>
              <a:rPr kumimoji="0" lang="en-US" altLang="en-US" sz="1800" b="0" i="0" u="none" strike="noStrike" kern="1200" cap="none" spc="0" normalizeH="0" baseline="0" noProof="0" dirty="0">
                <a:ln>
                  <a:noFill/>
                </a:ln>
                <a:solidFill>
                  <a:srgbClr val="F9F3D9"/>
                </a:solidFill>
                <a:effectLst/>
                <a:uLnTx/>
                <a:uFillTx/>
                <a:latin typeface="Poppins"/>
                <a:ea typeface="+mn-ea"/>
                <a:cs typeface="Calibri" panose="020F0502020204030204" pitchFamily="34" charset="0"/>
              </a:rPr>
              <a:t>*</a:t>
            </a:r>
          </a:p>
        </p:txBody>
      </p:sp>
      <p:sp>
        <p:nvSpPr>
          <p:cNvPr id="29" name="Rectangle 49">
            <a:extLst>
              <a:ext uri="{FF2B5EF4-FFF2-40B4-BE49-F238E27FC236}">
                <a16:creationId xmlns:a16="http://schemas.microsoft.com/office/drawing/2014/main" id="{0DD547C1-EAAA-858B-C4C0-F7DD0EDD22FE}"/>
              </a:ext>
            </a:extLst>
          </p:cNvPr>
          <p:cNvSpPr>
            <a:spLocks noChangeArrowheads="1"/>
          </p:cNvSpPr>
          <p:nvPr/>
        </p:nvSpPr>
        <p:spPr bwMode="auto">
          <a:xfrm>
            <a:off x="8194952" y="2821846"/>
            <a:ext cx="2454986" cy="534324"/>
          </a:xfrm>
          <a:prstGeom prst="rect">
            <a:avLst/>
          </a:prstGeom>
          <a:solidFill>
            <a:schemeClr val="bg1">
              <a:lumMod val="5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816353" rtl="0" eaLnBrk="1" fontAlgn="auto" latinLnBrk="0" hangingPunct="1">
              <a:lnSpc>
                <a:spcPct val="100000"/>
              </a:lnSpc>
              <a:spcBef>
                <a:spcPts val="0"/>
              </a:spcBef>
              <a:spcAft>
                <a:spcPts val="0"/>
              </a:spcAft>
              <a:buClr>
                <a:srgbClr val="FEFDDE"/>
              </a:buClr>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9F3D9"/>
                </a:solidFill>
                <a:effectLst/>
                <a:uLnTx/>
                <a:uFillTx/>
                <a:latin typeface="Poppins"/>
                <a:ea typeface="+mn-ea"/>
                <a:cs typeface="Calibri" panose="020F0502020204030204" pitchFamily="34" charset="0"/>
              </a:rPr>
              <a:t>R</a:t>
            </a:r>
            <a:endParaRPr kumimoji="0" lang="en-US" altLang="en-US" sz="1800" b="1" i="0" u="none" strike="noStrike" kern="1200" cap="none" spc="0" normalizeH="0" baseline="30000" noProof="0" dirty="0">
              <a:ln>
                <a:noFill/>
              </a:ln>
              <a:solidFill>
                <a:srgbClr val="F9F3D9"/>
              </a:solidFill>
              <a:effectLst/>
              <a:uLnTx/>
              <a:uFillTx/>
              <a:latin typeface="Poppins"/>
              <a:ea typeface="+mn-ea"/>
              <a:cs typeface="Calibri" panose="020F0502020204030204" pitchFamily="34" charset="0"/>
            </a:endParaRPr>
          </a:p>
        </p:txBody>
      </p:sp>
      <p:sp>
        <p:nvSpPr>
          <p:cNvPr id="35" name="Line 54">
            <a:extLst>
              <a:ext uri="{FF2B5EF4-FFF2-40B4-BE49-F238E27FC236}">
                <a16:creationId xmlns:a16="http://schemas.microsoft.com/office/drawing/2014/main" id="{982FFDAA-42D2-74D5-EFBD-E0E81F010489}"/>
              </a:ext>
            </a:extLst>
          </p:cNvPr>
          <p:cNvSpPr>
            <a:spLocks noChangeShapeType="1"/>
          </p:cNvSpPr>
          <p:nvPr/>
        </p:nvSpPr>
        <p:spPr bwMode="auto">
          <a:xfrm flipV="1">
            <a:off x="6599238" y="3111592"/>
            <a:ext cx="274320" cy="0"/>
          </a:xfrm>
          <a:prstGeom prst="line">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endParaRPr>
          </a:p>
        </p:txBody>
      </p:sp>
      <p:grpSp>
        <p:nvGrpSpPr>
          <p:cNvPr id="4" name="Group 3">
            <a:extLst>
              <a:ext uri="{FF2B5EF4-FFF2-40B4-BE49-F238E27FC236}">
                <a16:creationId xmlns:a16="http://schemas.microsoft.com/office/drawing/2014/main" id="{B984957F-4204-109D-E198-8E510AC1F269}"/>
              </a:ext>
            </a:extLst>
          </p:cNvPr>
          <p:cNvGrpSpPr/>
          <p:nvPr/>
        </p:nvGrpSpPr>
        <p:grpSpPr>
          <a:xfrm>
            <a:off x="7764623" y="2506420"/>
            <a:ext cx="365760" cy="608214"/>
            <a:chOff x="8452908" y="2056912"/>
            <a:chExt cx="365760" cy="608214"/>
          </a:xfrm>
        </p:grpSpPr>
        <p:sp>
          <p:nvSpPr>
            <p:cNvPr id="7" name="Line 27">
              <a:extLst>
                <a:ext uri="{FF2B5EF4-FFF2-40B4-BE49-F238E27FC236}">
                  <a16:creationId xmlns:a16="http://schemas.microsoft.com/office/drawing/2014/main" id="{21A429C7-983C-374E-FA07-F0F6073AC8F5}"/>
                </a:ext>
              </a:extLst>
            </p:cNvPr>
            <p:cNvSpPr>
              <a:spLocks noChangeShapeType="1"/>
            </p:cNvSpPr>
            <p:nvPr/>
          </p:nvSpPr>
          <p:spPr bwMode="auto">
            <a:xfrm flipV="1">
              <a:off x="8452908" y="2056912"/>
              <a:ext cx="365760" cy="18288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9" name="Line 27">
              <a:extLst>
                <a:ext uri="{FF2B5EF4-FFF2-40B4-BE49-F238E27FC236}">
                  <a16:creationId xmlns:a16="http://schemas.microsoft.com/office/drawing/2014/main" id="{A8984CB5-1B7E-D44B-45CB-19CCC63235C2}"/>
                </a:ext>
              </a:extLst>
            </p:cNvPr>
            <p:cNvSpPr>
              <a:spLocks noChangeShapeType="1"/>
            </p:cNvSpPr>
            <p:nvPr/>
          </p:nvSpPr>
          <p:spPr bwMode="auto">
            <a:xfrm>
              <a:off x="8452908" y="2482246"/>
              <a:ext cx="365760" cy="18288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grpSp>
      <p:sp>
        <p:nvSpPr>
          <p:cNvPr id="18" name="Rectangle 49">
            <a:extLst>
              <a:ext uri="{FF2B5EF4-FFF2-40B4-BE49-F238E27FC236}">
                <a16:creationId xmlns:a16="http://schemas.microsoft.com/office/drawing/2014/main" id="{4E4BB11C-C120-7306-B231-73B116044301}"/>
              </a:ext>
            </a:extLst>
          </p:cNvPr>
          <p:cNvSpPr>
            <a:spLocks noChangeArrowheads="1"/>
          </p:cNvSpPr>
          <p:nvPr/>
        </p:nvSpPr>
        <p:spPr bwMode="auto">
          <a:xfrm>
            <a:off x="2769058" y="4843547"/>
            <a:ext cx="1744795" cy="548640"/>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816353" rtl="0" eaLnBrk="1" fontAlgn="auto" latinLnBrk="0" hangingPunct="1">
              <a:lnSpc>
                <a:spcPct val="100000"/>
              </a:lnSpc>
              <a:spcBef>
                <a:spcPts val="0"/>
              </a:spcBef>
              <a:spcAft>
                <a:spcPts val="0"/>
              </a:spcAft>
              <a:buClr>
                <a:srgbClr val="FEFDDE"/>
              </a:buClr>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9F3D9"/>
                </a:solidFill>
                <a:effectLst/>
                <a:uLnTx/>
                <a:uFillTx/>
                <a:latin typeface="Poppins"/>
                <a:ea typeface="+mn-ea"/>
                <a:cs typeface="Calibri" panose="020F0502020204030204" pitchFamily="34" charset="0"/>
              </a:rPr>
              <a:t>Isa-KRd</a:t>
            </a:r>
            <a:r>
              <a:rPr kumimoji="0" lang="en-US" sz="1800" b="0" i="0" u="none" strike="noStrike" kern="1200" cap="none" spc="0" normalizeH="0" baseline="30000" noProof="0" dirty="0">
                <a:ln>
                  <a:noFill/>
                </a:ln>
                <a:solidFill>
                  <a:srgbClr val="F9F3D9"/>
                </a:solidFill>
                <a:effectLst/>
                <a:uLnTx/>
                <a:uFillTx/>
                <a:latin typeface="Poppins"/>
                <a:ea typeface="+mn-ea"/>
                <a:cs typeface="Arial" panose="020B0604020202020204" pitchFamily="34" charset="0"/>
              </a:rPr>
              <a:t>†</a:t>
            </a:r>
            <a:endParaRPr kumimoji="0" lang="en-US" altLang="en-US" sz="1800" b="1" i="0" u="none" strike="noStrike" kern="1200" cap="none" spc="0" normalizeH="0" baseline="30000" noProof="0" dirty="0">
              <a:ln>
                <a:noFill/>
              </a:ln>
              <a:solidFill>
                <a:srgbClr val="F9F3D9"/>
              </a:solidFill>
              <a:effectLst/>
              <a:uLnTx/>
              <a:uFillTx/>
              <a:latin typeface="Poppins"/>
              <a:ea typeface="+mn-ea"/>
              <a:cs typeface="Calibri" panose="020F0502020204030204" pitchFamily="34" charset="0"/>
            </a:endParaRPr>
          </a:p>
        </p:txBody>
      </p:sp>
      <p:sp>
        <p:nvSpPr>
          <p:cNvPr id="20" name="Text Box 45">
            <a:extLst>
              <a:ext uri="{FF2B5EF4-FFF2-40B4-BE49-F238E27FC236}">
                <a16:creationId xmlns:a16="http://schemas.microsoft.com/office/drawing/2014/main" id="{6E88758E-5AE3-1BB4-0339-CF42E678B173}"/>
              </a:ext>
            </a:extLst>
          </p:cNvPr>
          <p:cNvSpPr txBox="1">
            <a:spLocks noChangeArrowheads="1"/>
          </p:cNvSpPr>
          <p:nvPr/>
        </p:nvSpPr>
        <p:spPr bwMode="auto">
          <a:xfrm>
            <a:off x="126205" y="4633451"/>
            <a:ext cx="2382308" cy="13234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Adults with high-risk </a:t>
            </a:r>
            <a:br>
              <a:rPr kumimoji="0" lang="en-US" alt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alt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NDMM (ISS II/III with cytogenetic abnormalities) </a:t>
            </a:r>
            <a:br>
              <a:rPr kumimoji="0" lang="en-US" alt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alt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(N = 153)</a:t>
            </a:r>
          </a:p>
        </p:txBody>
      </p:sp>
      <p:sp>
        <p:nvSpPr>
          <p:cNvPr id="26" name="TextBox 25">
            <a:extLst>
              <a:ext uri="{FF2B5EF4-FFF2-40B4-BE49-F238E27FC236}">
                <a16:creationId xmlns:a16="http://schemas.microsoft.com/office/drawing/2014/main" id="{7B4D4C56-1A1A-36AE-3CA9-C2F72356747A}"/>
              </a:ext>
            </a:extLst>
          </p:cNvPr>
          <p:cNvSpPr txBox="1"/>
          <p:nvPr/>
        </p:nvSpPr>
        <p:spPr bwMode="auto">
          <a:xfrm>
            <a:off x="2705498" y="4303224"/>
            <a:ext cx="18714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Induction </a:t>
            </a:r>
            <a:br>
              <a:rPr kumimoji="0" lang="en-US" sz="14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(28-day cycle x 6)</a:t>
            </a:r>
          </a:p>
        </p:txBody>
      </p:sp>
      <p:sp>
        <p:nvSpPr>
          <p:cNvPr id="28" name="TextBox 27">
            <a:extLst>
              <a:ext uri="{FF2B5EF4-FFF2-40B4-BE49-F238E27FC236}">
                <a16:creationId xmlns:a16="http://schemas.microsoft.com/office/drawing/2014/main" id="{F8445293-38C4-3877-4CE2-7E11229CBA7E}"/>
              </a:ext>
            </a:extLst>
          </p:cNvPr>
          <p:cNvSpPr txBox="1"/>
          <p:nvPr/>
        </p:nvSpPr>
        <p:spPr bwMode="auto">
          <a:xfrm>
            <a:off x="7723732" y="4345760"/>
            <a:ext cx="193938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Consolidation</a:t>
            </a:r>
            <a:br>
              <a:rPr kumimoji="0" lang="en-US" sz="14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(28-day cycle x 4)</a:t>
            </a:r>
          </a:p>
        </p:txBody>
      </p:sp>
      <p:sp>
        <p:nvSpPr>
          <p:cNvPr id="30" name="Line 54">
            <a:extLst>
              <a:ext uri="{FF2B5EF4-FFF2-40B4-BE49-F238E27FC236}">
                <a16:creationId xmlns:a16="http://schemas.microsoft.com/office/drawing/2014/main" id="{5D12C712-B9D3-7046-5F7C-04EA61E3F5BD}"/>
              </a:ext>
            </a:extLst>
          </p:cNvPr>
          <p:cNvSpPr>
            <a:spLocks noChangeShapeType="1"/>
          </p:cNvSpPr>
          <p:nvPr/>
        </p:nvSpPr>
        <p:spPr bwMode="auto">
          <a:xfrm>
            <a:off x="4588327" y="4960207"/>
            <a:ext cx="822960" cy="0"/>
          </a:xfrm>
          <a:prstGeom prst="line">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endParaRPr>
          </a:p>
        </p:txBody>
      </p:sp>
      <p:sp>
        <p:nvSpPr>
          <p:cNvPr id="32" name="TextBox 21">
            <a:extLst>
              <a:ext uri="{FF2B5EF4-FFF2-40B4-BE49-F238E27FC236}">
                <a16:creationId xmlns:a16="http://schemas.microsoft.com/office/drawing/2014/main" id="{A3409D8D-09FD-BAEE-AD69-68E2F009C229}"/>
              </a:ext>
            </a:extLst>
          </p:cNvPr>
          <p:cNvSpPr txBox="1">
            <a:spLocks noChangeArrowheads="1"/>
          </p:cNvSpPr>
          <p:nvPr/>
        </p:nvSpPr>
        <p:spPr bwMode="auto">
          <a:xfrm>
            <a:off x="5459217" y="4593930"/>
            <a:ext cx="1645920" cy="481927"/>
          </a:xfrm>
          <a:prstGeom prst="rect">
            <a:avLst/>
          </a:prstGeom>
          <a:solidFill>
            <a:schemeClr val="accent6"/>
          </a:solidFill>
          <a:ln w="9525">
            <a:noFill/>
            <a:miter lim="800000"/>
            <a:headEnd/>
            <a:tailEnd/>
          </a:ln>
        </p:spPr>
        <p:txBody>
          <a:bodyPr wrap="square" anchor="ctr">
            <a:spAutoFit/>
          </a:bodyPr>
          <a:lstStyle/>
          <a:p>
            <a:pPr marL="0" marR="0" lvl="0" indent="0" algn="ctr" defTabSz="914400" rtl="0" eaLnBrk="1" fontAlgn="auto" latinLnBrk="0" hangingPunct="1">
              <a:lnSpc>
                <a:spcPct val="90000"/>
              </a:lnSpc>
              <a:spcBef>
                <a:spcPct val="35000"/>
              </a:spcBef>
              <a:spcAft>
                <a:spcPct val="25000"/>
              </a:spcAft>
              <a:buClr>
                <a:srgbClr val="015873"/>
              </a:buClr>
              <a:buSzTx/>
              <a:buFont typeface="Arial" pitchFamily="4" charset="0"/>
              <a:buNone/>
              <a:tabLst/>
              <a:defRPr/>
            </a:pPr>
            <a:r>
              <a:rPr kumimoji="0" lang="en-US" sz="1400" b="0" i="0" u="none" strike="noStrike" kern="1200" cap="none" spc="0" normalizeH="0" baseline="0" noProof="0" dirty="0">
                <a:ln>
                  <a:noFill/>
                </a:ln>
                <a:solidFill>
                  <a:srgbClr val="F9F3D9"/>
                </a:solidFill>
                <a:effectLst/>
                <a:uLnTx/>
                <a:uFillTx/>
                <a:latin typeface="Poppins"/>
                <a:ea typeface="+mn-ea"/>
                <a:cs typeface="Calibri" panose="020F0502020204030204" pitchFamily="34" charset="0"/>
              </a:rPr>
              <a:t>HDT and ASCT</a:t>
            </a:r>
            <a:br>
              <a:rPr kumimoji="0" lang="en-US" sz="1400" b="0" i="0" u="none" strike="noStrike" kern="1200" cap="none" spc="0" normalizeH="0" baseline="0" noProof="0" dirty="0">
                <a:ln>
                  <a:noFill/>
                </a:ln>
                <a:solidFill>
                  <a:srgbClr val="F9F3D9"/>
                </a:solidFill>
                <a:effectLst/>
                <a:uLnTx/>
                <a:uFillTx/>
                <a:latin typeface="Poppins"/>
                <a:ea typeface="+mn-ea"/>
                <a:cs typeface="Calibri" panose="020F0502020204030204" pitchFamily="34" charset="0"/>
              </a:rPr>
            </a:br>
            <a:r>
              <a:rPr kumimoji="0" lang="en-US" sz="1400" b="0" i="0" u="none" strike="noStrike" kern="1200" cap="none" spc="0" normalizeH="0" baseline="0" noProof="0" dirty="0">
                <a:ln>
                  <a:noFill/>
                </a:ln>
                <a:solidFill>
                  <a:srgbClr val="F9F3D9"/>
                </a:solidFill>
                <a:effectLst/>
                <a:uLnTx/>
                <a:uFillTx/>
                <a:latin typeface="Poppins"/>
                <a:ea typeface="+mn-ea"/>
                <a:cs typeface="Calibri" panose="020F0502020204030204" pitchFamily="34" charset="0"/>
              </a:rPr>
              <a:t>(n = 127)</a:t>
            </a:r>
          </a:p>
        </p:txBody>
      </p:sp>
      <p:sp>
        <p:nvSpPr>
          <p:cNvPr id="34" name="Rectangle 49">
            <a:extLst>
              <a:ext uri="{FF2B5EF4-FFF2-40B4-BE49-F238E27FC236}">
                <a16:creationId xmlns:a16="http://schemas.microsoft.com/office/drawing/2014/main" id="{7D30E36E-30EC-16E5-08C1-F02A3716C4A4}"/>
              </a:ext>
            </a:extLst>
          </p:cNvPr>
          <p:cNvSpPr>
            <a:spLocks noChangeArrowheads="1"/>
          </p:cNvSpPr>
          <p:nvPr/>
        </p:nvSpPr>
        <p:spPr bwMode="auto">
          <a:xfrm>
            <a:off x="7842988" y="4843547"/>
            <a:ext cx="1744795" cy="548640"/>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816353" rtl="0" eaLnBrk="1" fontAlgn="auto" latinLnBrk="0" hangingPunct="1">
              <a:lnSpc>
                <a:spcPct val="100000"/>
              </a:lnSpc>
              <a:spcBef>
                <a:spcPts val="0"/>
              </a:spcBef>
              <a:spcAft>
                <a:spcPts val="0"/>
              </a:spcAft>
              <a:buClr>
                <a:srgbClr val="FEFDDE"/>
              </a:buClr>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9F3D9"/>
                </a:solidFill>
                <a:effectLst/>
                <a:uLnTx/>
                <a:uFillTx/>
                <a:latin typeface="Poppins"/>
                <a:ea typeface="+mn-ea"/>
                <a:cs typeface="Calibri" panose="020F0502020204030204" pitchFamily="34" charset="0"/>
              </a:rPr>
              <a:t>Isa-KRd</a:t>
            </a:r>
          </a:p>
        </p:txBody>
      </p:sp>
      <p:sp>
        <p:nvSpPr>
          <p:cNvPr id="38" name="Line 54">
            <a:extLst>
              <a:ext uri="{FF2B5EF4-FFF2-40B4-BE49-F238E27FC236}">
                <a16:creationId xmlns:a16="http://schemas.microsoft.com/office/drawing/2014/main" id="{B47211A9-A102-DF6B-43BC-F627C8EE2A23}"/>
              </a:ext>
            </a:extLst>
          </p:cNvPr>
          <p:cNvSpPr>
            <a:spLocks noChangeShapeType="1"/>
          </p:cNvSpPr>
          <p:nvPr/>
        </p:nvSpPr>
        <p:spPr bwMode="auto">
          <a:xfrm>
            <a:off x="4588327" y="5287972"/>
            <a:ext cx="822960" cy="0"/>
          </a:xfrm>
          <a:prstGeom prst="line">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endParaRPr>
          </a:p>
        </p:txBody>
      </p:sp>
      <p:sp>
        <p:nvSpPr>
          <p:cNvPr id="47" name="TextBox 46">
            <a:extLst>
              <a:ext uri="{FF2B5EF4-FFF2-40B4-BE49-F238E27FC236}">
                <a16:creationId xmlns:a16="http://schemas.microsoft.com/office/drawing/2014/main" id="{C65F1EF4-6B72-F458-1C4C-A534F8B1B4CE}"/>
              </a:ext>
            </a:extLst>
          </p:cNvPr>
          <p:cNvSpPr txBox="1"/>
          <p:nvPr/>
        </p:nvSpPr>
        <p:spPr bwMode="auto">
          <a:xfrm>
            <a:off x="86097" y="3886251"/>
            <a:ext cx="1133456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base" latinLnBrk="0" hangingPunct="1">
              <a:lnSpc>
                <a:spcPct val="90000"/>
              </a:lnSpc>
              <a:spcBef>
                <a:spcPts val="1000"/>
              </a:spcBef>
              <a:spcAft>
                <a:spcPts val="0"/>
              </a:spcAft>
              <a:buClr>
                <a:srgbClr val="000000"/>
              </a:buClr>
              <a:buSzTx/>
              <a:buFontTx/>
              <a:buNone/>
              <a:tabLst/>
              <a:defRPr/>
            </a:pPr>
            <a:r>
              <a:rPr kumimoji="0" lang="en-US" sz="2400" b="1" i="0" u="none" strike="noStrike" kern="0" cap="none" spc="0" normalizeH="0" baseline="0" noProof="0" dirty="0">
                <a:ln>
                  <a:noFill/>
                </a:ln>
                <a:solidFill>
                  <a:srgbClr val="161616"/>
                </a:solidFill>
                <a:effectLst/>
                <a:uLnTx/>
                <a:uFillTx/>
                <a:latin typeface="Poppins"/>
                <a:ea typeface="+mn-ea"/>
                <a:cs typeface="Arial" panose="020B0604020202020204" pitchFamily="34" charset="0"/>
              </a:rPr>
              <a:t>GMMG-CONCEPT</a:t>
            </a:r>
            <a:r>
              <a:rPr kumimoji="0" lang="en-US" sz="2400" b="1" i="0" u="none" strike="noStrike" kern="0" cap="none" spc="0" normalizeH="0" baseline="30000" noProof="0" dirty="0">
                <a:ln>
                  <a:noFill/>
                </a:ln>
                <a:solidFill>
                  <a:srgbClr val="161616"/>
                </a:solidFill>
                <a:effectLst/>
                <a:uLnTx/>
                <a:uFillTx/>
                <a:latin typeface="Poppins"/>
                <a:ea typeface="+mn-ea"/>
                <a:cs typeface="Arial" panose="020B0604020202020204" pitchFamily="34" charset="0"/>
              </a:rPr>
              <a:t>3,4</a:t>
            </a:r>
            <a:r>
              <a:rPr kumimoji="0" lang="en-US" sz="2400" b="1" i="0" u="none" strike="noStrike" kern="0" cap="none" spc="0" normalizeH="0" baseline="0" noProof="0" dirty="0">
                <a:ln>
                  <a:noFill/>
                </a:ln>
                <a:solidFill>
                  <a:srgbClr val="161616"/>
                </a:solidFill>
                <a:effectLst/>
                <a:uLnTx/>
                <a:uFillTx/>
                <a:latin typeface="Poppins"/>
                <a:ea typeface="+mn-ea"/>
                <a:cs typeface="Arial" panose="020B0604020202020204" pitchFamily="34" charset="0"/>
              </a:rPr>
              <a:t>:</a:t>
            </a:r>
            <a:r>
              <a:rPr kumimoji="0" lang="en-US" sz="2400" b="1" i="0" u="none" strike="noStrike" kern="0" cap="none" spc="0" normalizeH="0" baseline="0" noProof="0" dirty="0">
                <a:ln>
                  <a:noFill/>
                </a:ln>
                <a:solidFill>
                  <a:srgbClr val="006466"/>
                </a:solidFill>
                <a:effectLst/>
                <a:uLnTx/>
                <a:uFillTx/>
                <a:latin typeface="Poppins"/>
                <a:ea typeface="+mn-ea"/>
                <a:cs typeface="Arial" panose="020B0604020202020204" pitchFamily="34" charset="0"/>
              </a:rPr>
              <a:t> </a:t>
            </a:r>
            <a:r>
              <a:rPr kumimoji="0" lang="en-US" sz="24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multicenter, nonrandomized phase II study</a:t>
            </a:r>
          </a:p>
        </p:txBody>
      </p:sp>
      <p:grpSp>
        <p:nvGrpSpPr>
          <p:cNvPr id="48" name="Group 47">
            <a:extLst>
              <a:ext uri="{FF2B5EF4-FFF2-40B4-BE49-F238E27FC236}">
                <a16:creationId xmlns:a16="http://schemas.microsoft.com/office/drawing/2014/main" id="{4362FA6C-0F75-7F00-0B8C-750E4755FF3D}"/>
              </a:ext>
            </a:extLst>
          </p:cNvPr>
          <p:cNvGrpSpPr/>
          <p:nvPr/>
        </p:nvGrpSpPr>
        <p:grpSpPr>
          <a:xfrm>
            <a:off x="2350683" y="3453724"/>
            <a:ext cx="8902456" cy="433147"/>
            <a:chOff x="2844759" y="3639064"/>
            <a:chExt cx="8902456" cy="433147"/>
          </a:xfrm>
        </p:grpSpPr>
        <p:grpSp>
          <p:nvGrpSpPr>
            <p:cNvPr id="49" name="Group 48">
              <a:extLst>
                <a:ext uri="{FF2B5EF4-FFF2-40B4-BE49-F238E27FC236}">
                  <a16:creationId xmlns:a16="http://schemas.microsoft.com/office/drawing/2014/main" id="{14160736-B963-F19A-BDF4-F27929ECF472}"/>
                </a:ext>
              </a:extLst>
            </p:cNvPr>
            <p:cNvGrpSpPr/>
            <p:nvPr/>
          </p:nvGrpSpPr>
          <p:grpSpPr>
            <a:xfrm rot="5400000">
              <a:off x="5470981" y="1012842"/>
              <a:ext cx="188510" cy="5440953"/>
              <a:chOff x="3385545" y="1958025"/>
              <a:chExt cx="208218" cy="2658799"/>
            </a:xfrm>
          </p:grpSpPr>
          <p:cxnSp>
            <p:nvCxnSpPr>
              <p:cNvPr id="56" name="Straight Connector 55">
                <a:extLst>
                  <a:ext uri="{FF2B5EF4-FFF2-40B4-BE49-F238E27FC236}">
                    <a16:creationId xmlns:a16="http://schemas.microsoft.com/office/drawing/2014/main" id="{D9FB549B-E69F-3BCE-791C-88286E6162DD}"/>
                  </a:ext>
                </a:extLst>
              </p:cNvPr>
              <p:cNvCxnSpPr>
                <a:cxnSpLocks/>
              </p:cNvCxnSpPr>
              <p:nvPr/>
            </p:nvCxnSpPr>
            <p:spPr bwMode="auto">
              <a:xfrm rot="16200000" flipH="1">
                <a:off x="2155403" y="3288070"/>
                <a:ext cx="2657507" cy="0"/>
              </a:xfrm>
              <a:prstGeom prst="line">
                <a:avLst/>
              </a:prstGeom>
              <a:noFill/>
              <a:ln w="28575" cap="flat" cmpd="sng" algn="ctr">
                <a:solidFill>
                  <a:schemeClr val="tx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AFE5A402-1E5F-F0DA-AF63-11A5FDFFC57D}"/>
                  </a:ext>
                </a:extLst>
              </p:cNvPr>
              <p:cNvCxnSpPr>
                <a:cxnSpLocks/>
              </p:cNvCxnSpPr>
              <p:nvPr/>
            </p:nvCxnSpPr>
            <p:spPr bwMode="auto">
              <a:xfrm>
                <a:off x="3396539" y="1958025"/>
                <a:ext cx="197224" cy="0"/>
              </a:xfrm>
              <a:prstGeom prst="line">
                <a:avLst/>
              </a:prstGeom>
              <a:noFill/>
              <a:ln w="28575" cap="flat" cmpd="sng" algn="ctr">
                <a:solidFill>
                  <a:schemeClr val="tx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11DD1DC5-EFC2-DA0D-0BDE-281B2BA4179D}"/>
                  </a:ext>
                </a:extLst>
              </p:cNvPr>
              <p:cNvCxnSpPr/>
              <p:nvPr/>
            </p:nvCxnSpPr>
            <p:spPr bwMode="auto">
              <a:xfrm>
                <a:off x="3385545" y="4616824"/>
                <a:ext cx="197224" cy="0"/>
              </a:xfrm>
              <a:prstGeom prst="line">
                <a:avLst/>
              </a:prstGeom>
              <a:noFill/>
              <a:ln w="28575" cap="flat" cmpd="sng" algn="ctr">
                <a:solidFill>
                  <a:schemeClr val="tx1"/>
                </a:solidFill>
                <a:prstDash val="solid"/>
                <a:round/>
                <a:headEnd type="none" w="med" len="med"/>
                <a:tailEnd type="none" w="med" len="med"/>
              </a:ln>
              <a:effectLst/>
            </p:spPr>
          </p:cxnSp>
        </p:grpSp>
        <p:sp>
          <p:nvSpPr>
            <p:cNvPr id="50" name="TextBox 49">
              <a:extLst>
                <a:ext uri="{FF2B5EF4-FFF2-40B4-BE49-F238E27FC236}">
                  <a16:creationId xmlns:a16="http://schemas.microsoft.com/office/drawing/2014/main" id="{E2E94BF6-15C8-7DAB-9B6D-F97BD5443FF2}"/>
                </a:ext>
              </a:extLst>
            </p:cNvPr>
            <p:cNvSpPr txBox="1"/>
            <p:nvPr/>
          </p:nvSpPr>
          <p:spPr bwMode="auto">
            <a:xfrm>
              <a:off x="5383655" y="3702879"/>
              <a:ext cx="932329"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Part 1</a:t>
              </a:r>
            </a:p>
          </p:txBody>
        </p:sp>
        <p:grpSp>
          <p:nvGrpSpPr>
            <p:cNvPr id="51" name="Group 50">
              <a:extLst>
                <a:ext uri="{FF2B5EF4-FFF2-40B4-BE49-F238E27FC236}">
                  <a16:creationId xmlns:a16="http://schemas.microsoft.com/office/drawing/2014/main" id="{11FBFF5B-AC4C-F90C-F5A6-2A2D3AC584B9}"/>
                </a:ext>
              </a:extLst>
            </p:cNvPr>
            <p:cNvGrpSpPr/>
            <p:nvPr/>
          </p:nvGrpSpPr>
          <p:grpSpPr>
            <a:xfrm rot="5400000">
              <a:off x="9960767" y="2040216"/>
              <a:ext cx="182882" cy="3390014"/>
              <a:chOff x="3385545" y="3343836"/>
              <a:chExt cx="197224" cy="1522396"/>
            </a:xfrm>
          </p:grpSpPr>
          <p:cxnSp>
            <p:nvCxnSpPr>
              <p:cNvPr id="53" name="Straight Connector 52">
                <a:extLst>
                  <a:ext uri="{FF2B5EF4-FFF2-40B4-BE49-F238E27FC236}">
                    <a16:creationId xmlns:a16="http://schemas.microsoft.com/office/drawing/2014/main" id="{535944D9-56A5-CE2B-7BAF-D1977FF942DB}"/>
                  </a:ext>
                </a:extLst>
              </p:cNvPr>
              <p:cNvCxnSpPr>
                <a:cxnSpLocks/>
              </p:cNvCxnSpPr>
              <p:nvPr/>
            </p:nvCxnSpPr>
            <p:spPr bwMode="auto">
              <a:xfrm rot="16200000" flipH="1">
                <a:off x="2722960" y="4105034"/>
                <a:ext cx="1522395" cy="0"/>
              </a:xfrm>
              <a:prstGeom prst="line">
                <a:avLst/>
              </a:prstGeom>
              <a:noFill/>
              <a:ln w="28575" cap="flat" cmpd="sng" algn="ctr">
                <a:solidFill>
                  <a:schemeClr val="tx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AA948EE1-0F06-56F1-E39A-7488A8CCE095}"/>
                  </a:ext>
                </a:extLst>
              </p:cNvPr>
              <p:cNvCxnSpPr/>
              <p:nvPr/>
            </p:nvCxnSpPr>
            <p:spPr bwMode="auto">
              <a:xfrm>
                <a:off x="3385545" y="3343837"/>
                <a:ext cx="197224" cy="0"/>
              </a:xfrm>
              <a:prstGeom prst="line">
                <a:avLst/>
              </a:prstGeom>
              <a:noFill/>
              <a:ln w="28575" cap="flat" cmpd="sng" algn="ctr">
                <a:solidFill>
                  <a:schemeClr val="tx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D64C9A34-F41E-5667-19B3-08659C14717B}"/>
                  </a:ext>
                </a:extLst>
              </p:cNvPr>
              <p:cNvCxnSpPr/>
              <p:nvPr/>
            </p:nvCxnSpPr>
            <p:spPr bwMode="auto">
              <a:xfrm>
                <a:off x="3385545" y="4866232"/>
                <a:ext cx="197224" cy="0"/>
              </a:xfrm>
              <a:prstGeom prst="line">
                <a:avLst/>
              </a:prstGeom>
              <a:noFill/>
              <a:ln w="28575" cap="flat" cmpd="sng" algn="ctr">
                <a:solidFill>
                  <a:schemeClr val="tx1"/>
                </a:solidFill>
                <a:prstDash val="solid"/>
                <a:round/>
                <a:headEnd type="none" w="med" len="med"/>
                <a:tailEnd type="none" w="med" len="med"/>
              </a:ln>
              <a:effectLst/>
            </p:spPr>
          </p:cxnSp>
        </p:grpSp>
        <p:sp>
          <p:nvSpPr>
            <p:cNvPr id="52" name="TextBox 51">
              <a:extLst>
                <a:ext uri="{FF2B5EF4-FFF2-40B4-BE49-F238E27FC236}">
                  <a16:creationId xmlns:a16="http://schemas.microsoft.com/office/drawing/2014/main" id="{7E6F45BD-E658-185F-51AA-ED3123817613}"/>
                </a:ext>
              </a:extLst>
            </p:cNvPr>
            <p:cNvSpPr txBox="1"/>
            <p:nvPr/>
          </p:nvSpPr>
          <p:spPr bwMode="auto">
            <a:xfrm>
              <a:off x="9937314" y="3702878"/>
              <a:ext cx="932329"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Part 2</a:t>
              </a:r>
            </a:p>
          </p:txBody>
        </p:sp>
      </p:grpSp>
      <p:sp>
        <p:nvSpPr>
          <p:cNvPr id="59" name="Line 53">
            <a:extLst>
              <a:ext uri="{FF2B5EF4-FFF2-40B4-BE49-F238E27FC236}">
                <a16:creationId xmlns:a16="http://schemas.microsoft.com/office/drawing/2014/main" id="{4B2EABDA-1FE4-5D37-7A14-CA51715D95DB}"/>
              </a:ext>
            </a:extLst>
          </p:cNvPr>
          <p:cNvSpPr>
            <a:spLocks noChangeShapeType="1"/>
          </p:cNvSpPr>
          <p:nvPr/>
        </p:nvSpPr>
        <p:spPr bwMode="auto">
          <a:xfrm flipV="1">
            <a:off x="2428770" y="5117867"/>
            <a:ext cx="245248" cy="0"/>
          </a:xfrm>
          <a:prstGeom prst="line">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endParaRPr>
          </a:p>
        </p:txBody>
      </p:sp>
      <p:sp>
        <p:nvSpPr>
          <p:cNvPr id="60" name="Rectangle 49">
            <a:extLst>
              <a:ext uri="{FF2B5EF4-FFF2-40B4-BE49-F238E27FC236}">
                <a16:creationId xmlns:a16="http://schemas.microsoft.com/office/drawing/2014/main" id="{B09F75CD-FFAC-8782-DD3C-23E93D162DFD}"/>
              </a:ext>
            </a:extLst>
          </p:cNvPr>
          <p:cNvSpPr>
            <a:spLocks noChangeArrowheads="1"/>
          </p:cNvSpPr>
          <p:nvPr/>
        </p:nvSpPr>
        <p:spPr bwMode="auto">
          <a:xfrm>
            <a:off x="5459218" y="5173508"/>
            <a:ext cx="1645920" cy="45720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816353" rtl="0" eaLnBrk="1" fontAlgn="auto" latinLnBrk="0" hangingPunct="1">
              <a:lnSpc>
                <a:spcPct val="100000"/>
              </a:lnSpc>
              <a:spcBef>
                <a:spcPts val="0"/>
              </a:spcBef>
              <a:spcAft>
                <a:spcPts val="0"/>
              </a:spcAft>
              <a:buClr>
                <a:srgbClr val="FEFDDE"/>
              </a:buClr>
              <a:buSzTx/>
              <a:buFont typeface="Wingdings" panose="05000000000000000000" pitchFamily="2" charset="2"/>
              <a:buNone/>
              <a:tabLst/>
              <a:defRPr/>
            </a:pPr>
            <a:r>
              <a:rPr kumimoji="0" lang="en-US" altLang="en-US" sz="1400" b="1" i="0" u="none" strike="noStrike" kern="1200" cap="none" spc="0" normalizeH="0" baseline="0" noProof="0" dirty="0">
                <a:ln>
                  <a:noFill/>
                </a:ln>
                <a:solidFill>
                  <a:srgbClr val="F9F3D9"/>
                </a:solidFill>
                <a:effectLst/>
                <a:uLnTx/>
                <a:uFillTx/>
                <a:latin typeface="Poppins"/>
                <a:ea typeface="+mn-ea"/>
                <a:cs typeface="Calibri" panose="020F0502020204030204" pitchFamily="34" charset="0"/>
              </a:rPr>
              <a:t>Isa-KRd x </a:t>
            </a:r>
            <a:r>
              <a:rPr kumimoji="0" lang="en-US" altLang="en-US" sz="1400" b="0" i="0" u="none" strike="noStrike" kern="1200" cap="none" spc="0" normalizeH="0" baseline="0" noProof="0" dirty="0">
                <a:ln>
                  <a:noFill/>
                </a:ln>
                <a:solidFill>
                  <a:srgbClr val="F9F3D9"/>
                </a:solidFill>
                <a:effectLst/>
                <a:uLnTx/>
                <a:uFillTx/>
                <a:latin typeface="Poppins"/>
                <a:ea typeface="+mn-ea"/>
                <a:cs typeface="Calibri" panose="020F0502020204030204" pitchFamily="34" charset="0"/>
              </a:rPr>
              <a:t>2 cycles</a:t>
            </a:r>
          </a:p>
          <a:p>
            <a:pPr marL="0" marR="0" lvl="0" indent="0" algn="ctr" defTabSz="816353" rtl="0" eaLnBrk="1" fontAlgn="auto" latinLnBrk="0" hangingPunct="1">
              <a:lnSpc>
                <a:spcPct val="100000"/>
              </a:lnSpc>
              <a:spcBef>
                <a:spcPts val="0"/>
              </a:spcBef>
              <a:spcAft>
                <a:spcPts val="0"/>
              </a:spcAft>
              <a:buClr>
                <a:srgbClr val="FEFDDE"/>
              </a:buClr>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F9F3D9"/>
                </a:solidFill>
                <a:effectLst/>
                <a:uLnTx/>
                <a:uFillTx/>
                <a:latin typeface="Poppins"/>
                <a:ea typeface="+mn-ea"/>
                <a:cs typeface="Calibri" panose="020F0502020204030204" pitchFamily="34" charset="0"/>
              </a:rPr>
              <a:t>(n = 26)</a:t>
            </a:r>
          </a:p>
        </p:txBody>
      </p:sp>
      <p:sp>
        <p:nvSpPr>
          <p:cNvPr id="61" name="TextBox 60">
            <a:extLst>
              <a:ext uri="{FF2B5EF4-FFF2-40B4-BE49-F238E27FC236}">
                <a16:creationId xmlns:a16="http://schemas.microsoft.com/office/drawing/2014/main" id="{C57657A9-5726-4BF5-EFC5-8367D2A65427}"/>
              </a:ext>
            </a:extLst>
          </p:cNvPr>
          <p:cNvSpPr txBox="1"/>
          <p:nvPr/>
        </p:nvSpPr>
        <p:spPr bwMode="auto">
          <a:xfrm>
            <a:off x="4513433" y="4661766"/>
            <a:ext cx="12972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ASCT eligible</a:t>
            </a:r>
          </a:p>
        </p:txBody>
      </p:sp>
      <p:sp>
        <p:nvSpPr>
          <p:cNvPr id="63" name="TextBox 62">
            <a:extLst>
              <a:ext uri="{FF2B5EF4-FFF2-40B4-BE49-F238E27FC236}">
                <a16:creationId xmlns:a16="http://schemas.microsoft.com/office/drawing/2014/main" id="{A57EE031-2A43-4EEF-2F53-BC26BE8F62EC}"/>
              </a:ext>
            </a:extLst>
          </p:cNvPr>
          <p:cNvSpPr txBox="1"/>
          <p:nvPr/>
        </p:nvSpPr>
        <p:spPr bwMode="auto">
          <a:xfrm>
            <a:off x="4523932" y="5300651"/>
            <a:ext cx="9039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Not ASCT eligible</a:t>
            </a:r>
            <a:r>
              <a:rPr kumimoji="0" lang="en-US" sz="1000" b="0" i="0" u="none" strike="noStrike" kern="1200" cap="none" spc="0" normalizeH="0" baseline="30000" noProof="0" dirty="0">
                <a:ln>
                  <a:noFill/>
                </a:ln>
                <a:solidFill>
                  <a:srgbClr val="000000"/>
                </a:solidFill>
                <a:effectLst/>
                <a:uLnTx/>
                <a:uFillTx/>
                <a:latin typeface="Poppins"/>
                <a:ea typeface="+mn-ea"/>
                <a:cs typeface="Arial" panose="020B0604020202020204" pitchFamily="34" charset="0"/>
              </a:rPr>
              <a:t>‡</a:t>
            </a:r>
          </a:p>
        </p:txBody>
      </p:sp>
      <p:sp>
        <p:nvSpPr>
          <p:cNvPr id="65" name="Rectangle 49">
            <a:extLst>
              <a:ext uri="{FF2B5EF4-FFF2-40B4-BE49-F238E27FC236}">
                <a16:creationId xmlns:a16="http://schemas.microsoft.com/office/drawing/2014/main" id="{0C5E0B84-CD96-28BD-41C5-7E5AA89A7106}"/>
              </a:ext>
            </a:extLst>
          </p:cNvPr>
          <p:cNvSpPr>
            <a:spLocks noChangeArrowheads="1"/>
          </p:cNvSpPr>
          <p:nvPr/>
        </p:nvSpPr>
        <p:spPr bwMode="auto">
          <a:xfrm>
            <a:off x="10091559" y="4843547"/>
            <a:ext cx="1193589" cy="548640"/>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816353" rtl="0" eaLnBrk="1" fontAlgn="auto" latinLnBrk="0" hangingPunct="1">
              <a:lnSpc>
                <a:spcPct val="100000"/>
              </a:lnSpc>
              <a:spcBef>
                <a:spcPts val="0"/>
              </a:spcBef>
              <a:spcAft>
                <a:spcPts val="0"/>
              </a:spcAft>
              <a:buClr>
                <a:srgbClr val="FEFDDE"/>
              </a:buClr>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9F3D9"/>
                </a:solidFill>
                <a:effectLst/>
                <a:uLnTx/>
                <a:uFillTx/>
                <a:latin typeface="Poppins"/>
                <a:ea typeface="+mn-ea"/>
                <a:cs typeface="Calibri" panose="020F0502020204030204" pitchFamily="34" charset="0"/>
              </a:rPr>
              <a:t>Isa-KR</a:t>
            </a:r>
          </a:p>
        </p:txBody>
      </p:sp>
      <p:sp>
        <p:nvSpPr>
          <p:cNvPr id="66" name="Line 54">
            <a:extLst>
              <a:ext uri="{FF2B5EF4-FFF2-40B4-BE49-F238E27FC236}">
                <a16:creationId xmlns:a16="http://schemas.microsoft.com/office/drawing/2014/main" id="{75432D3F-DF58-5664-E43C-E7E6D612A3A4}"/>
              </a:ext>
            </a:extLst>
          </p:cNvPr>
          <p:cNvSpPr>
            <a:spLocks noChangeShapeType="1"/>
          </p:cNvSpPr>
          <p:nvPr/>
        </p:nvSpPr>
        <p:spPr bwMode="auto">
          <a:xfrm flipV="1">
            <a:off x="9671379" y="5117867"/>
            <a:ext cx="353222" cy="0"/>
          </a:xfrm>
          <a:prstGeom prst="line">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endParaRPr>
          </a:p>
        </p:txBody>
      </p:sp>
      <p:sp>
        <p:nvSpPr>
          <p:cNvPr id="68" name="TextBox 67">
            <a:extLst>
              <a:ext uri="{FF2B5EF4-FFF2-40B4-BE49-F238E27FC236}">
                <a16:creationId xmlns:a16="http://schemas.microsoft.com/office/drawing/2014/main" id="{04CC19F6-4B29-783D-9BD3-84A576A11FB2}"/>
              </a:ext>
            </a:extLst>
          </p:cNvPr>
          <p:cNvSpPr txBox="1"/>
          <p:nvPr/>
        </p:nvSpPr>
        <p:spPr bwMode="auto">
          <a:xfrm>
            <a:off x="9592951" y="4337801"/>
            <a:ext cx="211397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Maintenance</a:t>
            </a:r>
            <a:br>
              <a:rPr kumimoji="0" lang="en-US" sz="14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(28-day cycle x 26)</a:t>
            </a:r>
          </a:p>
        </p:txBody>
      </p:sp>
      <p:sp>
        <p:nvSpPr>
          <p:cNvPr id="36" name="Line 54">
            <a:extLst>
              <a:ext uri="{FF2B5EF4-FFF2-40B4-BE49-F238E27FC236}">
                <a16:creationId xmlns:a16="http://schemas.microsoft.com/office/drawing/2014/main" id="{8E0D0DB7-4284-E765-7F9F-8E03A5047E49}"/>
              </a:ext>
            </a:extLst>
          </p:cNvPr>
          <p:cNvSpPr>
            <a:spLocks noChangeShapeType="1"/>
          </p:cNvSpPr>
          <p:nvPr/>
        </p:nvSpPr>
        <p:spPr bwMode="auto">
          <a:xfrm flipV="1">
            <a:off x="10721712" y="2468209"/>
            <a:ext cx="274320" cy="0"/>
          </a:xfrm>
          <a:prstGeom prst="line">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endParaRPr>
          </a:p>
        </p:txBody>
      </p:sp>
      <p:sp>
        <p:nvSpPr>
          <p:cNvPr id="37" name="Line 54">
            <a:extLst>
              <a:ext uri="{FF2B5EF4-FFF2-40B4-BE49-F238E27FC236}">
                <a16:creationId xmlns:a16="http://schemas.microsoft.com/office/drawing/2014/main" id="{10A57E6E-8924-EBAA-8085-0ABE7517FE08}"/>
              </a:ext>
            </a:extLst>
          </p:cNvPr>
          <p:cNvSpPr>
            <a:spLocks noChangeShapeType="1"/>
          </p:cNvSpPr>
          <p:nvPr/>
        </p:nvSpPr>
        <p:spPr bwMode="auto">
          <a:xfrm flipV="1">
            <a:off x="10721712" y="3030489"/>
            <a:ext cx="274320" cy="0"/>
          </a:xfrm>
          <a:prstGeom prst="line">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endParaRPr>
          </a:p>
        </p:txBody>
      </p:sp>
      <p:sp>
        <p:nvSpPr>
          <p:cNvPr id="39" name="Rectangle 38">
            <a:extLst>
              <a:ext uri="{FF2B5EF4-FFF2-40B4-BE49-F238E27FC236}">
                <a16:creationId xmlns:a16="http://schemas.microsoft.com/office/drawing/2014/main" id="{CCB35EA1-A80B-4E9D-6049-8B9E046BC2E9}"/>
              </a:ext>
            </a:extLst>
          </p:cNvPr>
          <p:cNvSpPr/>
          <p:nvPr/>
        </p:nvSpPr>
        <p:spPr bwMode="auto">
          <a:xfrm>
            <a:off x="6972300" y="2226079"/>
            <a:ext cx="727754" cy="1202922"/>
          </a:xfrm>
          <a:prstGeom prst="rect">
            <a:avLst/>
          </a:prstGeom>
          <a:solidFill>
            <a:schemeClr val="accent3"/>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HDT and ASCT</a:t>
            </a:r>
          </a:p>
        </p:txBody>
      </p:sp>
      <p:sp>
        <p:nvSpPr>
          <p:cNvPr id="41" name="TextBox 40">
            <a:extLst>
              <a:ext uri="{FF2B5EF4-FFF2-40B4-BE49-F238E27FC236}">
                <a16:creationId xmlns:a16="http://schemas.microsoft.com/office/drawing/2014/main" id="{D2D2B6C7-854D-5E71-ED0A-2801F3728A18}"/>
              </a:ext>
            </a:extLst>
          </p:cNvPr>
          <p:cNvSpPr txBox="1"/>
          <p:nvPr/>
        </p:nvSpPr>
        <p:spPr bwMode="auto">
          <a:xfrm>
            <a:off x="2063210" y="5666929"/>
            <a:ext cx="957316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*Isatuximab 10 mg/kg IV on D1, D8, D15, D22, D29 during cycle 1 and D1, D15, D29 during cycles 2-3 of induction period, then D1, D8, D15, D22 during </a:t>
            </a:r>
            <a:b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cycle 1 and D1 and D15 during cycles 2-3 of the maintenance period. </a:t>
            </a:r>
            <a:r>
              <a:rPr kumimoji="0" lang="en-US" sz="1000" b="0" i="0" u="none" strike="noStrike" kern="1200" cap="none" spc="0" normalizeH="0" baseline="30000" noProof="0" dirty="0">
                <a:ln>
                  <a:noFill/>
                </a:ln>
                <a:solidFill>
                  <a:srgbClr val="000000"/>
                </a:solidFill>
                <a:effectLst/>
                <a:uLnTx/>
                <a:uFillTx/>
                <a:latin typeface="Poppins"/>
                <a:ea typeface="+mn-ea"/>
                <a:cs typeface="Arial" panose="020B0604020202020204" pitchFamily="34" charset="0"/>
              </a:rPr>
              <a:t>†</a:t>
            </a: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Isatuximab 10 mg/kg IV on QD on D1 and D15 during all phases. </a:t>
            </a:r>
            <a:r>
              <a:rPr kumimoji="0" lang="en-US" sz="1000" b="0" i="0" u="none" strike="noStrike" kern="1200" cap="none" spc="0" normalizeH="0" baseline="30000" noProof="0" dirty="0">
                <a:ln>
                  <a:noFill/>
                </a:ln>
                <a:solidFill>
                  <a:srgbClr val="000000"/>
                </a:solidFill>
                <a:effectLst/>
                <a:uLnTx/>
                <a:uFillTx/>
                <a:latin typeface="Poppins"/>
                <a:ea typeface="+mn-ea"/>
                <a:cs typeface="Arial" panose="020B0604020202020204" pitchFamily="34" charset="0"/>
              </a:rPr>
              <a:t>‡</a:t>
            </a:r>
            <a:r>
              <a:rPr kumimoji="0" lang="en-US" sz="1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Arm B criteria also included patients aged 70 yr or older. </a:t>
            </a:r>
          </a:p>
        </p:txBody>
      </p:sp>
      <p:cxnSp>
        <p:nvCxnSpPr>
          <p:cNvPr id="42" name="Straight Arrow Connector 41">
            <a:extLst>
              <a:ext uri="{FF2B5EF4-FFF2-40B4-BE49-F238E27FC236}">
                <a16:creationId xmlns:a16="http://schemas.microsoft.com/office/drawing/2014/main" id="{CAC5B079-E588-2421-A295-0EA164EB9635}"/>
              </a:ext>
            </a:extLst>
          </p:cNvPr>
          <p:cNvCxnSpPr>
            <a:cxnSpLocks/>
          </p:cNvCxnSpPr>
          <p:nvPr/>
        </p:nvCxnSpPr>
        <p:spPr bwMode="auto">
          <a:xfrm>
            <a:off x="2213508" y="2083894"/>
            <a:ext cx="0" cy="325702"/>
          </a:xfrm>
          <a:prstGeom prst="straightConnector1">
            <a:avLst/>
          </a:prstGeom>
          <a:noFill/>
          <a:ln w="28575" cap="flat" cmpd="sng" algn="ctr">
            <a:solidFill>
              <a:schemeClr val="tx1"/>
            </a:solidFill>
            <a:prstDash val="sysDot"/>
            <a:round/>
            <a:headEnd type="none" w="med" len="med"/>
            <a:tailEnd type="triangle"/>
          </a:ln>
          <a:effectLst/>
        </p:spPr>
      </p:cxnSp>
      <p:cxnSp>
        <p:nvCxnSpPr>
          <p:cNvPr id="45" name="Straight Arrow Connector 44">
            <a:extLst>
              <a:ext uri="{FF2B5EF4-FFF2-40B4-BE49-F238E27FC236}">
                <a16:creationId xmlns:a16="http://schemas.microsoft.com/office/drawing/2014/main" id="{3D0C768A-B0CA-DE49-D34D-DAF42EE29838}"/>
              </a:ext>
            </a:extLst>
          </p:cNvPr>
          <p:cNvCxnSpPr>
            <a:cxnSpLocks/>
          </p:cNvCxnSpPr>
          <p:nvPr/>
        </p:nvCxnSpPr>
        <p:spPr bwMode="auto">
          <a:xfrm>
            <a:off x="7863125" y="2065885"/>
            <a:ext cx="0" cy="325702"/>
          </a:xfrm>
          <a:prstGeom prst="straightConnector1">
            <a:avLst/>
          </a:prstGeom>
          <a:noFill/>
          <a:ln w="28575" cap="flat" cmpd="sng" algn="ctr">
            <a:solidFill>
              <a:schemeClr val="tx1"/>
            </a:solidFill>
            <a:prstDash val="sysDot"/>
            <a:round/>
            <a:headEnd type="none" w="med" len="med"/>
            <a:tailEnd type="triangle"/>
          </a:ln>
          <a:effectLst/>
        </p:spPr>
      </p:cxnSp>
      <p:sp>
        <p:nvSpPr>
          <p:cNvPr id="46" name="Line 54">
            <a:extLst>
              <a:ext uri="{FF2B5EF4-FFF2-40B4-BE49-F238E27FC236}">
                <a16:creationId xmlns:a16="http://schemas.microsoft.com/office/drawing/2014/main" id="{5102307D-F7F9-4AF7-83D2-2497AC002AE5}"/>
              </a:ext>
            </a:extLst>
          </p:cNvPr>
          <p:cNvSpPr>
            <a:spLocks noChangeShapeType="1"/>
          </p:cNvSpPr>
          <p:nvPr/>
        </p:nvSpPr>
        <p:spPr bwMode="auto">
          <a:xfrm>
            <a:off x="7225287" y="4866601"/>
            <a:ext cx="474767" cy="144284"/>
          </a:xfrm>
          <a:prstGeom prst="line">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endParaRPr>
          </a:p>
        </p:txBody>
      </p:sp>
      <p:sp>
        <p:nvSpPr>
          <p:cNvPr id="62" name="Line 54">
            <a:extLst>
              <a:ext uri="{FF2B5EF4-FFF2-40B4-BE49-F238E27FC236}">
                <a16:creationId xmlns:a16="http://schemas.microsoft.com/office/drawing/2014/main" id="{C199E87D-9135-0517-385B-D8FADC33FC31}"/>
              </a:ext>
            </a:extLst>
          </p:cNvPr>
          <p:cNvSpPr>
            <a:spLocks noChangeShapeType="1"/>
          </p:cNvSpPr>
          <p:nvPr/>
        </p:nvSpPr>
        <p:spPr bwMode="auto">
          <a:xfrm flipV="1">
            <a:off x="7225287" y="5242318"/>
            <a:ext cx="474767" cy="149869"/>
          </a:xfrm>
          <a:prstGeom prst="line">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endParaRPr>
          </a:p>
        </p:txBody>
      </p:sp>
    </p:spTree>
    <p:extLst>
      <p:ext uri="{BB962C8B-B14F-4D97-AF65-F5344CB8AC3E}">
        <p14:creationId xmlns:p14="http://schemas.microsoft.com/office/powerpoint/2010/main" val="38014201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3E5F2-720F-4342-A944-9AC0EA81AF03}"/>
              </a:ext>
            </a:extLst>
          </p:cNvPr>
          <p:cNvSpPr>
            <a:spLocks noGrp="1"/>
          </p:cNvSpPr>
          <p:nvPr>
            <p:ph type="title"/>
          </p:nvPr>
        </p:nvSpPr>
        <p:spPr/>
        <p:txBody>
          <a:bodyPr/>
          <a:lstStyle/>
          <a:p>
            <a:r>
              <a:rPr lang="en-US" dirty="0"/>
              <a:t>GMMG-CONCEPT:</a:t>
            </a:r>
            <a:r>
              <a:rPr lang="en-US" dirty="0">
                <a:solidFill>
                  <a:schemeClr val="accent4"/>
                </a:solidFill>
              </a:rPr>
              <a:t> </a:t>
            </a:r>
            <a:r>
              <a:rPr lang="en-US" dirty="0"/>
              <a:t>MRD Negativity Rate and Responses</a:t>
            </a:r>
          </a:p>
        </p:txBody>
      </p:sp>
      <p:sp>
        <p:nvSpPr>
          <p:cNvPr id="29" name="Content Placeholder 28">
            <a:extLst>
              <a:ext uri="{FF2B5EF4-FFF2-40B4-BE49-F238E27FC236}">
                <a16:creationId xmlns:a16="http://schemas.microsoft.com/office/drawing/2014/main" id="{27501472-9561-9651-59DC-682B8872582F}"/>
              </a:ext>
            </a:extLst>
          </p:cNvPr>
          <p:cNvSpPr>
            <a:spLocks noGrp="1"/>
          </p:cNvSpPr>
          <p:nvPr>
            <p:ph sz="quarter" idx="10"/>
          </p:nvPr>
        </p:nvSpPr>
        <p:spPr/>
        <p:txBody>
          <a:bodyPr/>
          <a:lstStyle/>
          <a:p>
            <a:pPr algn="ctr"/>
            <a:r>
              <a:rPr lang="en-US" dirty="0"/>
              <a:t>Leypoldt. JCO. 2024;42:26.</a:t>
            </a:r>
          </a:p>
        </p:txBody>
      </p:sp>
      <p:sp>
        <p:nvSpPr>
          <p:cNvPr id="26" name="TextBox 25">
            <a:extLst>
              <a:ext uri="{FF2B5EF4-FFF2-40B4-BE49-F238E27FC236}">
                <a16:creationId xmlns:a16="http://schemas.microsoft.com/office/drawing/2014/main" id="{E662B421-F043-CABE-FB62-A22F67AE41B4}"/>
              </a:ext>
            </a:extLst>
          </p:cNvPr>
          <p:cNvSpPr txBox="1"/>
          <p:nvPr/>
        </p:nvSpPr>
        <p:spPr bwMode="auto">
          <a:xfrm rot="16200000">
            <a:off x="-587953" y="3673962"/>
            <a:ext cx="19191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MRD Negativity (%)</a:t>
            </a:r>
          </a:p>
        </p:txBody>
      </p:sp>
      <p:grpSp>
        <p:nvGrpSpPr>
          <p:cNvPr id="14" name="Group 13">
            <a:extLst>
              <a:ext uri="{FF2B5EF4-FFF2-40B4-BE49-F238E27FC236}">
                <a16:creationId xmlns:a16="http://schemas.microsoft.com/office/drawing/2014/main" id="{A5DED820-9756-5FD3-2AEA-66C3121F9F23}"/>
              </a:ext>
            </a:extLst>
          </p:cNvPr>
          <p:cNvGrpSpPr/>
          <p:nvPr/>
        </p:nvGrpSpPr>
        <p:grpSpPr>
          <a:xfrm>
            <a:off x="932312" y="2714425"/>
            <a:ext cx="74646" cy="2944368"/>
            <a:chOff x="1837944" y="2121408"/>
            <a:chExt cx="91440" cy="2944368"/>
          </a:xfrm>
        </p:grpSpPr>
        <p:cxnSp>
          <p:nvCxnSpPr>
            <p:cNvPr id="8" name="Straight Connector 7">
              <a:extLst>
                <a:ext uri="{FF2B5EF4-FFF2-40B4-BE49-F238E27FC236}">
                  <a16:creationId xmlns:a16="http://schemas.microsoft.com/office/drawing/2014/main" id="{9EA4E49C-5DC3-8326-9B37-7C6201141468}"/>
                </a:ext>
              </a:extLst>
            </p:cNvPr>
            <p:cNvCxnSpPr>
              <a:cxnSpLocks/>
            </p:cNvCxnSpPr>
            <p:nvPr/>
          </p:nvCxnSpPr>
          <p:spPr bwMode="auto">
            <a:xfrm>
              <a:off x="1837944" y="2121408"/>
              <a:ext cx="91440" cy="0"/>
            </a:xfrm>
            <a:prstGeom prst="line">
              <a:avLst/>
            </a:prstGeom>
            <a:noFill/>
            <a:ln w="19050" cap="flat" cmpd="sng" algn="ctr">
              <a:solidFill>
                <a:schemeClr val="tx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FF7D2FE4-C16B-2161-E895-2DF3524510CB}"/>
                </a:ext>
              </a:extLst>
            </p:cNvPr>
            <p:cNvCxnSpPr>
              <a:cxnSpLocks/>
            </p:cNvCxnSpPr>
            <p:nvPr/>
          </p:nvCxnSpPr>
          <p:spPr bwMode="auto">
            <a:xfrm>
              <a:off x="1837944" y="2710282"/>
              <a:ext cx="91440" cy="0"/>
            </a:xfrm>
            <a:prstGeom prst="line">
              <a:avLst/>
            </a:prstGeom>
            <a:noFill/>
            <a:ln w="19050" cap="flat" cmpd="sng" algn="ctr">
              <a:solidFill>
                <a:schemeClr val="tx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C2E0F420-0E9C-FD19-485B-B4660317A63E}"/>
                </a:ext>
              </a:extLst>
            </p:cNvPr>
            <p:cNvCxnSpPr>
              <a:cxnSpLocks/>
            </p:cNvCxnSpPr>
            <p:nvPr/>
          </p:nvCxnSpPr>
          <p:spPr bwMode="auto">
            <a:xfrm>
              <a:off x="1837944" y="3299156"/>
              <a:ext cx="91440" cy="0"/>
            </a:xfrm>
            <a:prstGeom prst="line">
              <a:avLst/>
            </a:prstGeom>
            <a:noFill/>
            <a:ln w="19050" cap="flat" cmpd="sng" algn="ctr">
              <a:solidFill>
                <a:schemeClr val="tx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D4011B65-8C34-7CF4-2027-3AC6C1B7AE1D}"/>
                </a:ext>
              </a:extLst>
            </p:cNvPr>
            <p:cNvCxnSpPr>
              <a:cxnSpLocks/>
            </p:cNvCxnSpPr>
            <p:nvPr/>
          </p:nvCxnSpPr>
          <p:spPr bwMode="auto">
            <a:xfrm>
              <a:off x="1837944" y="3888030"/>
              <a:ext cx="91440" cy="0"/>
            </a:xfrm>
            <a:prstGeom prst="line">
              <a:avLst/>
            </a:prstGeom>
            <a:noFill/>
            <a:ln w="19050" cap="flat" cmpd="sng" algn="ctr">
              <a:solidFill>
                <a:schemeClr val="tx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B5FEBB15-A916-54E8-B625-EDF2F6E12FCB}"/>
                </a:ext>
              </a:extLst>
            </p:cNvPr>
            <p:cNvCxnSpPr>
              <a:cxnSpLocks/>
            </p:cNvCxnSpPr>
            <p:nvPr/>
          </p:nvCxnSpPr>
          <p:spPr bwMode="auto">
            <a:xfrm>
              <a:off x="1837944" y="4476904"/>
              <a:ext cx="91440" cy="0"/>
            </a:xfrm>
            <a:prstGeom prst="line">
              <a:avLst/>
            </a:prstGeom>
            <a:noFill/>
            <a:ln w="19050" cap="flat" cmpd="sng" algn="ctr">
              <a:solidFill>
                <a:schemeClr val="tx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3991345E-F7DA-2AAC-E44B-5B45B934E3F0}"/>
                </a:ext>
              </a:extLst>
            </p:cNvPr>
            <p:cNvCxnSpPr>
              <a:cxnSpLocks/>
            </p:cNvCxnSpPr>
            <p:nvPr/>
          </p:nvCxnSpPr>
          <p:spPr bwMode="auto">
            <a:xfrm>
              <a:off x="1837944" y="5065776"/>
              <a:ext cx="91440" cy="0"/>
            </a:xfrm>
            <a:prstGeom prst="line">
              <a:avLst/>
            </a:prstGeom>
            <a:noFill/>
            <a:ln w="19050" cap="flat" cmpd="sng" algn="ctr">
              <a:solidFill>
                <a:schemeClr val="bg1"/>
              </a:solidFill>
              <a:prstDash val="solid"/>
              <a:round/>
              <a:headEnd type="none" w="med" len="med"/>
              <a:tailEnd type="none" w="med" len="med"/>
            </a:ln>
            <a:effectLst/>
          </p:spPr>
        </p:cxnSp>
      </p:grpSp>
      <p:grpSp>
        <p:nvGrpSpPr>
          <p:cNvPr id="21" name="Group 20">
            <a:extLst>
              <a:ext uri="{FF2B5EF4-FFF2-40B4-BE49-F238E27FC236}">
                <a16:creationId xmlns:a16="http://schemas.microsoft.com/office/drawing/2014/main" id="{42B9F961-3400-799F-1CB8-2AB60EE0E2B0}"/>
              </a:ext>
            </a:extLst>
          </p:cNvPr>
          <p:cNvGrpSpPr/>
          <p:nvPr/>
        </p:nvGrpSpPr>
        <p:grpSpPr>
          <a:xfrm>
            <a:off x="469903" y="2519966"/>
            <a:ext cx="466794" cy="2699830"/>
            <a:chOff x="1838430" y="1943026"/>
            <a:chExt cx="571814" cy="3307238"/>
          </a:xfrm>
        </p:grpSpPr>
        <p:sp>
          <p:nvSpPr>
            <p:cNvPr id="15" name="TextBox 14">
              <a:extLst>
                <a:ext uri="{FF2B5EF4-FFF2-40B4-BE49-F238E27FC236}">
                  <a16:creationId xmlns:a16="http://schemas.microsoft.com/office/drawing/2014/main" id="{FA203C71-E4AE-E968-4528-544AF4927E04}"/>
                </a:ext>
              </a:extLst>
            </p:cNvPr>
            <p:cNvSpPr txBox="1"/>
            <p:nvPr/>
          </p:nvSpPr>
          <p:spPr bwMode="auto">
            <a:xfrm>
              <a:off x="1838430" y="1943026"/>
              <a:ext cx="571814" cy="37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100</a:t>
              </a:r>
            </a:p>
          </p:txBody>
        </p:sp>
        <p:sp>
          <p:nvSpPr>
            <p:cNvPr id="16" name="TextBox 15">
              <a:extLst>
                <a:ext uri="{FF2B5EF4-FFF2-40B4-BE49-F238E27FC236}">
                  <a16:creationId xmlns:a16="http://schemas.microsoft.com/office/drawing/2014/main" id="{079F7FC8-C983-D822-4ECA-DC499686607A}"/>
                </a:ext>
              </a:extLst>
            </p:cNvPr>
            <p:cNvSpPr txBox="1"/>
            <p:nvPr/>
          </p:nvSpPr>
          <p:spPr bwMode="auto">
            <a:xfrm>
              <a:off x="1907156" y="2529069"/>
              <a:ext cx="503088" cy="37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80</a:t>
              </a:r>
            </a:p>
          </p:txBody>
        </p:sp>
        <p:sp>
          <p:nvSpPr>
            <p:cNvPr id="17" name="TextBox 16">
              <a:extLst>
                <a:ext uri="{FF2B5EF4-FFF2-40B4-BE49-F238E27FC236}">
                  <a16:creationId xmlns:a16="http://schemas.microsoft.com/office/drawing/2014/main" id="{553573EE-897A-C21A-D3AC-7A17EB9D6005}"/>
                </a:ext>
              </a:extLst>
            </p:cNvPr>
            <p:cNvSpPr txBox="1"/>
            <p:nvPr/>
          </p:nvSpPr>
          <p:spPr bwMode="auto">
            <a:xfrm>
              <a:off x="1907156" y="3115113"/>
              <a:ext cx="503088" cy="37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60</a:t>
              </a:r>
            </a:p>
          </p:txBody>
        </p:sp>
        <p:sp>
          <p:nvSpPr>
            <p:cNvPr id="18" name="TextBox 17">
              <a:extLst>
                <a:ext uri="{FF2B5EF4-FFF2-40B4-BE49-F238E27FC236}">
                  <a16:creationId xmlns:a16="http://schemas.microsoft.com/office/drawing/2014/main" id="{EDFD6D2E-A5BD-18D6-C56D-7B543307E439}"/>
                </a:ext>
              </a:extLst>
            </p:cNvPr>
            <p:cNvSpPr txBox="1"/>
            <p:nvPr/>
          </p:nvSpPr>
          <p:spPr bwMode="auto">
            <a:xfrm>
              <a:off x="1909121" y="3701153"/>
              <a:ext cx="501123" cy="37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40</a:t>
              </a:r>
            </a:p>
          </p:txBody>
        </p:sp>
        <p:sp>
          <p:nvSpPr>
            <p:cNvPr id="19" name="TextBox 18">
              <a:extLst>
                <a:ext uri="{FF2B5EF4-FFF2-40B4-BE49-F238E27FC236}">
                  <a16:creationId xmlns:a16="http://schemas.microsoft.com/office/drawing/2014/main" id="{3FE41B2B-F23C-8BD1-A548-3A7A65E71831}"/>
                </a:ext>
              </a:extLst>
            </p:cNvPr>
            <p:cNvSpPr txBox="1"/>
            <p:nvPr/>
          </p:nvSpPr>
          <p:spPr bwMode="auto">
            <a:xfrm>
              <a:off x="1920903" y="4287199"/>
              <a:ext cx="489341" cy="37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20</a:t>
              </a:r>
            </a:p>
          </p:txBody>
        </p:sp>
        <p:sp>
          <p:nvSpPr>
            <p:cNvPr id="20" name="TextBox 19">
              <a:extLst>
                <a:ext uri="{FF2B5EF4-FFF2-40B4-BE49-F238E27FC236}">
                  <a16:creationId xmlns:a16="http://schemas.microsoft.com/office/drawing/2014/main" id="{3B78FE33-863B-445F-A391-8D939E5FA011}"/>
                </a:ext>
              </a:extLst>
            </p:cNvPr>
            <p:cNvSpPr txBox="1"/>
            <p:nvPr/>
          </p:nvSpPr>
          <p:spPr bwMode="auto">
            <a:xfrm>
              <a:off x="2046576" y="4873243"/>
              <a:ext cx="363668" cy="37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a:t>
              </a:r>
            </a:p>
          </p:txBody>
        </p:sp>
      </p:grpSp>
      <p:sp>
        <p:nvSpPr>
          <p:cNvPr id="22" name="TextBox 21">
            <a:extLst>
              <a:ext uri="{FF2B5EF4-FFF2-40B4-BE49-F238E27FC236}">
                <a16:creationId xmlns:a16="http://schemas.microsoft.com/office/drawing/2014/main" id="{38CC189C-E46E-544A-4FE8-C979C05640A9}"/>
              </a:ext>
            </a:extLst>
          </p:cNvPr>
          <p:cNvSpPr txBox="1"/>
          <p:nvPr/>
        </p:nvSpPr>
        <p:spPr bwMode="auto">
          <a:xfrm>
            <a:off x="901525" y="5095058"/>
            <a:ext cx="138210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Transplant-</a:t>
            </a:r>
            <a:br>
              <a:rPr kumimoji="0" lang="en-US" sz="12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br>
            <a:r>
              <a:rPr kumimoji="0" lang="en-US" sz="12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Eligible Patients</a:t>
            </a:r>
            <a:br>
              <a:rPr kumimoji="0" lang="en-US" sz="12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br>
            <a:r>
              <a:rPr kumimoji="0" lang="en-US" sz="12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(Arm A)</a:t>
            </a:r>
          </a:p>
        </p:txBody>
      </p:sp>
      <p:sp>
        <p:nvSpPr>
          <p:cNvPr id="23" name="Rectangle 22">
            <a:extLst>
              <a:ext uri="{FF2B5EF4-FFF2-40B4-BE49-F238E27FC236}">
                <a16:creationId xmlns:a16="http://schemas.microsoft.com/office/drawing/2014/main" id="{78B6F834-DB40-D459-51C2-B2678261CACB}"/>
              </a:ext>
            </a:extLst>
          </p:cNvPr>
          <p:cNvSpPr/>
          <p:nvPr/>
        </p:nvSpPr>
        <p:spPr bwMode="auto">
          <a:xfrm>
            <a:off x="1182281" y="3446930"/>
            <a:ext cx="1036711" cy="16214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24" name="TextBox 23">
            <a:extLst>
              <a:ext uri="{FF2B5EF4-FFF2-40B4-BE49-F238E27FC236}">
                <a16:creationId xmlns:a16="http://schemas.microsoft.com/office/drawing/2014/main" id="{7F0C4903-8326-4277-DB5A-4AE089EDDAF7}"/>
              </a:ext>
            </a:extLst>
          </p:cNvPr>
          <p:cNvSpPr txBox="1"/>
          <p:nvPr/>
        </p:nvSpPr>
        <p:spPr bwMode="auto">
          <a:xfrm>
            <a:off x="1243620" y="3849681"/>
            <a:ext cx="914032" cy="846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rPr>
              <a:t>67.7%</a:t>
            </a: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rPr>
              <a:t>(95% CI:</a:t>
            </a:r>
            <a:br>
              <a:rPr kumimoji="0" lang="en-US" sz="14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rPr>
            </a:br>
            <a:r>
              <a:rPr kumimoji="0" lang="en-US" sz="14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rPr>
              <a:t>0.589-1)</a:t>
            </a:r>
          </a:p>
        </p:txBody>
      </p:sp>
      <p:sp>
        <p:nvSpPr>
          <p:cNvPr id="34" name="TextBox 33">
            <a:extLst>
              <a:ext uri="{FF2B5EF4-FFF2-40B4-BE49-F238E27FC236}">
                <a16:creationId xmlns:a16="http://schemas.microsoft.com/office/drawing/2014/main" id="{A8606C05-3052-0186-7384-4768B2B55AB5}"/>
              </a:ext>
            </a:extLst>
          </p:cNvPr>
          <p:cNvSpPr txBox="1"/>
          <p:nvPr/>
        </p:nvSpPr>
        <p:spPr bwMode="auto">
          <a:xfrm>
            <a:off x="2311714" y="5118432"/>
            <a:ext cx="153599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Transplant-</a:t>
            </a:r>
            <a:br>
              <a:rPr kumimoji="0" lang="en-US" sz="12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br>
            <a:r>
              <a:rPr kumimoji="0" lang="en-US" sz="12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Ineligible Patients</a:t>
            </a:r>
            <a:br>
              <a:rPr kumimoji="0" lang="en-US" sz="12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br>
            <a:r>
              <a:rPr kumimoji="0" lang="en-US" sz="12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(Arm B)</a:t>
            </a:r>
          </a:p>
        </p:txBody>
      </p:sp>
      <p:sp>
        <p:nvSpPr>
          <p:cNvPr id="35" name="Rectangle 34">
            <a:extLst>
              <a:ext uri="{FF2B5EF4-FFF2-40B4-BE49-F238E27FC236}">
                <a16:creationId xmlns:a16="http://schemas.microsoft.com/office/drawing/2014/main" id="{7F623EBC-1CCB-509E-27D2-7C98E8E9F04D}"/>
              </a:ext>
            </a:extLst>
          </p:cNvPr>
          <p:cNvSpPr/>
          <p:nvPr/>
        </p:nvSpPr>
        <p:spPr bwMode="auto">
          <a:xfrm>
            <a:off x="2561358" y="3770512"/>
            <a:ext cx="1036711" cy="1297831"/>
          </a:xfrm>
          <a:prstGeom prst="rect">
            <a:avLst/>
          </a:prstGeom>
          <a:solidFill>
            <a:schemeClr val="bg1">
              <a:lumMod val="5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36" name="TextBox 35">
            <a:extLst>
              <a:ext uri="{FF2B5EF4-FFF2-40B4-BE49-F238E27FC236}">
                <a16:creationId xmlns:a16="http://schemas.microsoft.com/office/drawing/2014/main" id="{003F0583-08C9-3538-3E00-6ECE55E423BE}"/>
              </a:ext>
            </a:extLst>
          </p:cNvPr>
          <p:cNvSpPr txBox="1"/>
          <p:nvPr/>
        </p:nvSpPr>
        <p:spPr bwMode="auto">
          <a:xfrm>
            <a:off x="2626705" y="3848740"/>
            <a:ext cx="906017" cy="846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rPr>
              <a:t>54.2%</a:t>
            </a: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rPr>
              <a:t>(95% CI:</a:t>
            </a:r>
            <a:br>
              <a:rPr kumimoji="0" lang="en-US" sz="14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rPr>
            </a:br>
            <a:r>
              <a:rPr kumimoji="0" lang="en-US" sz="14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rPr>
              <a:t>0.358-1)</a:t>
            </a:r>
          </a:p>
        </p:txBody>
      </p:sp>
      <p:sp>
        <p:nvSpPr>
          <p:cNvPr id="4" name="Freeform 3">
            <a:extLst>
              <a:ext uri="{FF2B5EF4-FFF2-40B4-BE49-F238E27FC236}">
                <a16:creationId xmlns:a16="http://schemas.microsoft.com/office/drawing/2014/main" id="{740FDA4B-ACB3-AAB1-1F18-71A5F2E8AC09}"/>
              </a:ext>
            </a:extLst>
          </p:cNvPr>
          <p:cNvSpPr/>
          <p:nvPr/>
        </p:nvSpPr>
        <p:spPr bwMode="auto">
          <a:xfrm>
            <a:off x="996672" y="2568548"/>
            <a:ext cx="2779656" cy="2500644"/>
          </a:xfrm>
          <a:custGeom>
            <a:avLst/>
            <a:gdLst>
              <a:gd name="connsiteX0" fmla="*/ 0 w 3145536"/>
              <a:gd name="connsiteY0" fmla="*/ 0 h 2633472"/>
              <a:gd name="connsiteX1" fmla="*/ 0 w 3145536"/>
              <a:gd name="connsiteY1" fmla="*/ 2633472 h 2633472"/>
              <a:gd name="connsiteX2" fmla="*/ 3145536 w 3145536"/>
              <a:gd name="connsiteY2" fmla="*/ 2633472 h 2633472"/>
            </a:gdLst>
            <a:ahLst/>
            <a:cxnLst>
              <a:cxn ang="0">
                <a:pos x="connsiteX0" y="connsiteY0"/>
              </a:cxn>
              <a:cxn ang="0">
                <a:pos x="connsiteX1" y="connsiteY1"/>
              </a:cxn>
              <a:cxn ang="0">
                <a:pos x="connsiteX2" y="connsiteY2"/>
              </a:cxn>
            </a:cxnLst>
            <a:rect l="l" t="t" r="r" b="b"/>
            <a:pathLst>
              <a:path w="3145536" h="2633472">
                <a:moveTo>
                  <a:pt x="0" y="0"/>
                </a:moveTo>
                <a:lnTo>
                  <a:pt x="0" y="2633472"/>
                </a:lnTo>
                <a:lnTo>
                  <a:pt x="3145536" y="2633472"/>
                </a:lnTo>
              </a:path>
            </a:pathLst>
          </a:custGeom>
          <a:noFill/>
          <a:ln w="19050">
            <a:solidFill>
              <a:schemeClr val="tx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6" name="TextBox 5">
            <a:extLst>
              <a:ext uri="{FF2B5EF4-FFF2-40B4-BE49-F238E27FC236}">
                <a16:creationId xmlns:a16="http://schemas.microsoft.com/office/drawing/2014/main" id="{8757057A-7CEE-8E62-41E6-09C6F5165637}"/>
              </a:ext>
            </a:extLst>
          </p:cNvPr>
          <p:cNvSpPr txBox="1"/>
          <p:nvPr/>
        </p:nvSpPr>
        <p:spPr bwMode="auto">
          <a:xfrm>
            <a:off x="600539" y="1885034"/>
            <a:ext cx="357192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Rate of MRD Negativity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(Primary Endpoint)</a:t>
            </a:r>
          </a:p>
        </p:txBody>
      </p:sp>
      <p:sp>
        <p:nvSpPr>
          <p:cNvPr id="33" name="TextBox 32">
            <a:extLst>
              <a:ext uri="{FF2B5EF4-FFF2-40B4-BE49-F238E27FC236}">
                <a16:creationId xmlns:a16="http://schemas.microsoft.com/office/drawing/2014/main" id="{0DCD7BAF-00B4-E05E-AF4B-4E92278EAC5E}"/>
              </a:ext>
            </a:extLst>
          </p:cNvPr>
          <p:cNvSpPr txBox="1"/>
          <p:nvPr/>
        </p:nvSpPr>
        <p:spPr bwMode="auto">
          <a:xfrm>
            <a:off x="7288297" y="1238630"/>
            <a:ext cx="22124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IMWG Responses</a:t>
            </a:r>
          </a:p>
        </p:txBody>
      </p:sp>
      <p:grpSp>
        <p:nvGrpSpPr>
          <p:cNvPr id="94" name="Group 93">
            <a:extLst>
              <a:ext uri="{FF2B5EF4-FFF2-40B4-BE49-F238E27FC236}">
                <a16:creationId xmlns:a16="http://schemas.microsoft.com/office/drawing/2014/main" id="{A3F50BBA-3D0A-27E8-E99E-5D14E5CDDD25}"/>
              </a:ext>
            </a:extLst>
          </p:cNvPr>
          <p:cNvGrpSpPr/>
          <p:nvPr/>
        </p:nvGrpSpPr>
        <p:grpSpPr>
          <a:xfrm>
            <a:off x="6586223" y="5788302"/>
            <a:ext cx="3116372" cy="276999"/>
            <a:chOff x="10085278" y="1107131"/>
            <a:chExt cx="3116372" cy="276999"/>
          </a:xfrm>
        </p:grpSpPr>
        <p:sp>
          <p:nvSpPr>
            <p:cNvPr id="83" name="Rectangle 82">
              <a:extLst>
                <a:ext uri="{FF2B5EF4-FFF2-40B4-BE49-F238E27FC236}">
                  <a16:creationId xmlns:a16="http://schemas.microsoft.com/office/drawing/2014/main" id="{2320542E-2A88-B7FF-2612-5C79FC9C6DB3}"/>
                </a:ext>
              </a:extLst>
            </p:cNvPr>
            <p:cNvSpPr/>
            <p:nvPr/>
          </p:nvSpPr>
          <p:spPr bwMode="auto">
            <a:xfrm>
              <a:off x="10085278" y="1169007"/>
              <a:ext cx="114729" cy="11472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84" name="TextBox 83">
              <a:extLst>
                <a:ext uri="{FF2B5EF4-FFF2-40B4-BE49-F238E27FC236}">
                  <a16:creationId xmlns:a16="http://schemas.microsoft.com/office/drawing/2014/main" id="{AE90B818-E0AC-F675-26D6-2CA56F0E0C51}"/>
                </a:ext>
              </a:extLst>
            </p:cNvPr>
            <p:cNvSpPr txBox="1"/>
            <p:nvPr/>
          </p:nvSpPr>
          <p:spPr bwMode="auto">
            <a:xfrm>
              <a:off x="10132454" y="1107131"/>
              <a:ext cx="306919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sCR      CR       VGPR      PR      SD/PD/NE</a:t>
              </a:r>
            </a:p>
          </p:txBody>
        </p:sp>
        <p:sp>
          <p:nvSpPr>
            <p:cNvPr id="85" name="Rectangle 84">
              <a:extLst>
                <a:ext uri="{FF2B5EF4-FFF2-40B4-BE49-F238E27FC236}">
                  <a16:creationId xmlns:a16="http://schemas.microsoft.com/office/drawing/2014/main" id="{975B7A9F-760E-5505-9ED3-5E45353454E9}"/>
                </a:ext>
              </a:extLst>
            </p:cNvPr>
            <p:cNvSpPr/>
            <p:nvPr/>
          </p:nvSpPr>
          <p:spPr bwMode="auto">
            <a:xfrm>
              <a:off x="10597158" y="1169007"/>
              <a:ext cx="114729" cy="114729"/>
            </a:xfrm>
            <a:prstGeom prst="rect">
              <a:avLst/>
            </a:prstGeom>
            <a:solidFill>
              <a:schemeClr val="accent3">
                <a:lumMod val="75000"/>
                <a:alpha val="8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86" name="Rectangle 85">
              <a:extLst>
                <a:ext uri="{FF2B5EF4-FFF2-40B4-BE49-F238E27FC236}">
                  <a16:creationId xmlns:a16="http://schemas.microsoft.com/office/drawing/2014/main" id="{A55DE6A0-83D3-5D89-686F-3A577A7BA429}"/>
                </a:ext>
              </a:extLst>
            </p:cNvPr>
            <p:cNvSpPr/>
            <p:nvPr/>
          </p:nvSpPr>
          <p:spPr bwMode="auto">
            <a:xfrm>
              <a:off x="11017846" y="1169007"/>
              <a:ext cx="114729" cy="114729"/>
            </a:xfrm>
            <a:prstGeom prst="rect">
              <a:avLst/>
            </a:prstGeom>
            <a:solidFill>
              <a:schemeClr val="accent3">
                <a:alpha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87" name="Rectangle 86">
              <a:extLst>
                <a:ext uri="{FF2B5EF4-FFF2-40B4-BE49-F238E27FC236}">
                  <a16:creationId xmlns:a16="http://schemas.microsoft.com/office/drawing/2014/main" id="{D560DB0C-0681-597B-C559-C6E7FEF70F81}"/>
                </a:ext>
              </a:extLst>
            </p:cNvPr>
            <p:cNvSpPr/>
            <p:nvPr/>
          </p:nvSpPr>
          <p:spPr bwMode="auto">
            <a:xfrm>
              <a:off x="11671180" y="1169007"/>
              <a:ext cx="114729" cy="114729"/>
            </a:xfrm>
            <a:prstGeom prst="rect">
              <a:avLst/>
            </a:prstGeom>
            <a:solidFill>
              <a:schemeClr val="accent3">
                <a:alpha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88" name="Rectangle 87">
              <a:extLst>
                <a:ext uri="{FF2B5EF4-FFF2-40B4-BE49-F238E27FC236}">
                  <a16:creationId xmlns:a16="http://schemas.microsoft.com/office/drawing/2014/main" id="{EB383CD1-1D1C-FF50-9A46-E03D35885264}"/>
                </a:ext>
              </a:extLst>
            </p:cNvPr>
            <p:cNvSpPr/>
            <p:nvPr/>
          </p:nvSpPr>
          <p:spPr bwMode="auto">
            <a:xfrm>
              <a:off x="12104668" y="1169007"/>
              <a:ext cx="114729" cy="114729"/>
            </a:xfrm>
            <a:prstGeom prst="rect">
              <a:avLst/>
            </a:prstGeom>
            <a:solidFill>
              <a:schemeClr val="accent3">
                <a:alpha val="2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grpSp>
      <p:sp>
        <p:nvSpPr>
          <p:cNvPr id="31" name="TextBox 30">
            <a:extLst>
              <a:ext uri="{FF2B5EF4-FFF2-40B4-BE49-F238E27FC236}">
                <a16:creationId xmlns:a16="http://schemas.microsoft.com/office/drawing/2014/main" id="{9C47C0B6-7BE7-2AA1-1C72-9C63B6F7832D}"/>
              </a:ext>
            </a:extLst>
          </p:cNvPr>
          <p:cNvSpPr txBox="1"/>
          <p:nvPr/>
        </p:nvSpPr>
        <p:spPr bwMode="auto">
          <a:xfrm>
            <a:off x="4845494" y="1624118"/>
            <a:ext cx="304602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Transplant-Eligible Patients</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 (Arm A, n = 99)</a:t>
            </a:r>
          </a:p>
        </p:txBody>
      </p:sp>
      <p:sp>
        <p:nvSpPr>
          <p:cNvPr id="32" name="TextBox 31">
            <a:extLst>
              <a:ext uri="{FF2B5EF4-FFF2-40B4-BE49-F238E27FC236}">
                <a16:creationId xmlns:a16="http://schemas.microsoft.com/office/drawing/2014/main" id="{2BD3C605-1792-3126-762B-9781E209C2E9}"/>
              </a:ext>
            </a:extLst>
          </p:cNvPr>
          <p:cNvSpPr txBox="1"/>
          <p:nvPr/>
        </p:nvSpPr>
        <p:spPr bwMode="auto">
          <a:xfrm>
            <a:off x="8279594" y="1639360"/>
            <a:ext cx="325281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Transplant-Ineligible Patients</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 (Arm B, n = 26)</a:t>
            </a:r>
          </a:p>
        </p:txBody>
      </p:sp>
      <p:cxnSp>
        <p:nvCxnSpPr>
          <p:cNvPr id="25" name="Straight Connector 24">
            <a:extLst>
              <a:ext uri="{FF2B5EF4-FFF2-40B4-BE49-F238E27FC236}">
                <a16:creationId xmlns:a16="http://schemas.microsoft.com/office/drawing/2014/main" id="{206AC8FE-8025-8710-4EA9-59E7A5BD8D7F}"/>
              </a:ext>
            </a:extLst>
          </p:cNvPr>
          <p:cNvCxnSpPr/>
          <p:nvPr/>
        </p:nvCxnSpPr>
        <p:spPr bwMode="auto">
          <a:xfrm>
            <a:off x="4481384" y="5038637"/>
            <a:ext cx="7000819" cy="0"/>
          </a:xfrm>
          <a:prstGeom prst="line">
            <a:avLst/>
          </a:prstGeom>
          <a:noFill/>
          <a:ln w="19050" cap="flat" cmpd="sng" algn="ctr">
            <a:solidFill>
              <a:schemeClr val="tx1"/>
            </a:solidFill>
            <a:prstDash val="solid"/>
            <a:round/>
            <a:headEnd type="none" w="med" len="med"/>
            <a:tailEnd type="none" w="med" len="med"/>
          </a:ln>
          <a:effectLst/>
        </p:spPr>
      </p:cxnSp>
      <p:sp>
        <p:nvSpPr>
          <p:cNvPr id="27" name="TextBox 26">
            <a:extLst>
              <a:ext uri="{FF2B5EF4-FFF2-40B4-BE49-F238E27FC236}">
                <a16:creationId xmlns:a16="http://schemas.microsoft.com/office/drawing/2014/main" id="{3FD61623-821E-C0B0-4391-B723E4F2744E}"/>
              </a:ext>
            </a:extLst>
          </p:cNvPr>
          <p:cNvSpPr txBox="1"/>
          <p:nvPr/>
        </p:nvSpPr>
        <p:spPr bwMode="auto">
          <a:xfrm>
            <a:off x="5571569" y="5049366"/>
            <a:ext cx="9485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End of ASCT</a:t>
            </a:r>
          </a:p>
        </p:txBody>
      </p:sp>
      <p:sp>
        <p:nvSpPr>
          <p:cNvPr id="28" name="TextBox 27">
            <a:extLst>
              <a:ext uri="{FF2B5EF4-FFF2-40B4-BE49-F238E27FC236}">
                <a16:creationId xmlns:a16="http://schemas.microsoft.com/office/drawing/2014/main" id="{78587462-FBBF-C5D5-4988-BBF23C9C6A3A}"/>
              </a:ext>
            </a:extLst>
          </p:cNvPr>
          <p:cNvSpPr txBox="1"/>
          <p:nvPr/>
        </p:nvSpPr>
        <p:spPr bwMode="auto">
          <a:xfrm>
            <a:off x="4292358" y="5049366"/>
            <a:ext cx="13015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End of Induction</a:t>
            </a:r>
          </a:p>
        </p:txBody>
      </p:sp>
      <p:sp>
        <p:nvSpPr>
          <p:cNvPr id="37" name="TextBox 36">
            <a:extLst>
              <a:ext uri="{FF2B5EF4-FFF2-40B4-BE49-F238E27FC236}">
                <a16:creationId xmlns:a16="http://schemas.microsoft.com/office/drawing/2014/main" id="{994794D1-03BD-D703-1137-CB0583E797A3}"/>
              </a:ext>
            </a:extLst>
          </p:cNvPr>
          <p:cNvSpPr txBox="1"/>
          <p:nvPr/>
        </p:nvSpPr>
        <p:spPr bwMode="auto">
          <a:xfrm>
            <a:off x="6466820" y="5049366"/>
            <a:ext cx="13821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End of Consolidation</a:t>
            </a:r>
          </a:p>
        </p:txBody>
      </p:sp>
      <p:sp>
        <p:nvSpPr>
          <p:cNvPr id="38" name="TextBox 37">
            <a:extLst>
              <a:ext uri="{FF2B5EF4-FFF2-40B4-BE49-F238E27FC236}">
                <a16:creationId xmlns:a16="http://schemas.microsoft.com/office/drawing/2014/main" id="{B9A0E0AF-9F1E-45FF-E0A8-6A555291CA48}"/>
              </a:ext>
            </a:extLst>
          </p:cNvPr>
          <p:cNvSpPr txBox="1"/>
          <p:nvPr/>
        </p:nvSpPr>
        <p:spPr bwMode="auto">
          <a:xfrm>
            <a:off x="9046252" y="5057060"/>
            <a:ext cx="14237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End of Intensification</a:t>
            </a:r>
          </a:p>
        </p:txBody>
      </p:sp>
      <p:sp>
        <p:nvSpPr>
          <p:cNvPr id="39" name="TextBox 38">
            <a:extLst>
              <a:ext uri="{FF2B5EF4-FFF2-40B4-BE49-F238E27FC236}">
                <a16:creationId xmlns:a16="http://schemas.microsoft.com/office/drawing/2014/main" id="{4D72FDFF-2B3D-81D9-6993-7F2FD0CF824E}"/>
              </a:ext>
            </a:extLst>
          </p:cNvPr>
          <p:cNvSpPr txBox="1"/>
          <p:nvPr/>
        </p:nvSpPr>
        <p:spPr bwMode="auto">
          <a:xfrm>
            <a:off x="8170796" y="5057060"/>
            <a:ext cx="9930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End of Induction</a:t>
            </a:r>
          </a:p>
        </p:txBody>
      </p:sp>
      <p:sp>
        <p:nvSpPr>
          <p:cNvPr id="40" name="TextBox 39">
            <a:extLst>
              <a:ext uri="{FF2B5EF4-FFF2-40B4-BE49-F238E27FC236}">
                <a16:creationId xmlns:a16="http://schemas.microsoft.com/office/drawing/2014/main" id="{F1961687-443B-98C8-2C77-F11C26949A4D}"/>
              </a:ext>
            </a:extLst>
          </p:cNvPr>
          <p:cNvSpPr txBox="1"/>
          <p:nvPr/>
        </p:nvSpPr>
        <p:spPr bwMode="auto">
          <a:xfrm>
            <a:off x="10307967" y="5057060"/>
            <a:ext cx="14935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End of Consolidation</a:t>
            </a:r>
          </a:p>
        </p:txBody>
      </p:sp>
      <p:sp>
        <p:nvSpPr>
          <p:cNvPr id="41" name="TextBox 40">
            <a:extLst>
              <a:ext uri="{FF2B5EF4-FFF2-40B4-BE49-F238E27FC236}">
                <a16:creationId xmlns:a16="http://schemas.microsoft.com/office/drawing/2014/main" id="{145A15DA-9283-25A8-847A-86BC95A7C830}"/>
              </a:ext>
            </a:extLst>
          </p:cNvPr>
          <p:cNvSpPr txBox="1"/>
          <p:nvPr/>
        </p:nvSpPr>
        <p:spPr bwMode="auto">
          <a:xfrm rot="16200000">
            <a:off x="3089746" y="3566241"/>
            <a:ext cx="25006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IMWG Response (%)</a:t>
            </a:r>
          </a:p>
        </p:txBody>
      </p:sp>
      <p:sp>
        <p:nvSpPr>
          <p:cNvPr id="42" name="Rectangle 41">
            <a:extLst>
              <a:ext uri="{FF2B5EF4-FFF2-40B4-BE49-F238E27FC236}">
                <a16:creationId xmlns:a16="http://schemas.microsoft.com/office/drawing/2014/main" id="{BAE0ADB4-D474-B239-AC90-7DBCF22CE696}"/>
              </a:ext>
            </a:extLst>
          </p:cNvPr>
          <p:cNvSpPr/>
          <p:nvPr/>
        </p:nvSpPr>
        <p:spPr bwMode="auto">
          <a:xfrm>
            <a:off x="4687974" y="2484094"/>
            <a:ext cx="470670" cy="204180"/>
          </a:xfrm>
          <a:prstGeom prst="rect">
            <a:avLst/>
          </a:prstGeom>
          <a:solidFill>
            <a:schemeClr val="accent1"/>
          </a:solidFill>
          <a:ln w="0">
            <a:no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rPr>
              <a:t>8</a:t>
            </a:r>
          </a:p>
        </p:txBody>
      </p:sp>
      <p:sp>
        <p:nvSpPr>
          <p:cNvPr id="43" name="Rectangle 42">
            <a:extLst>
              <a:ext uri="{FF2B5EF4-FFF2-40B4-BE49-F238E27FC236}">
                <a16:creationId xmlns:a16="http://schemas.microsoft.com/office/drawing/2014/main" id="{37DE6B45-3C57-F030-4013-657456C308A2}"/>
              </a:ext>
            </a:extLst>
          </p:cNvPr>
          <p:cNvSpPr/>
          <p:nvPr/>
        </p:nvSpPr>
        <p:spPr bwMode="auto">
          <a:xfrm>
            <a:off x="5810468" y="2480918"/>
            <a:ext cx="470670" cy="352422"/>
          </a:xfrm>
          <a:prstGeom prst="rect">
            <a:avLst/>
          </a:prstGeom>
          <a:solidFill>
            <a:schemeClr val="accent1"/>
          </a:solidFill>
          <a:ln w="0">
            <a:no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rPr>
              <a:t>13</a:t>
            </a:r>
          </a:p>
        </p:txBody>
      </p:sp>
      <p:sp>
        <p:nvSpPr>
          <p:cNvPr id="44" name="Rectangle 43">
            <a:extLst>
              <a:ext uri="{FF2B5EF4-FFF2-40B4-BE49-F238E27FC236}">
                <a16:creationId xmlns:a16="http://schemas.microsoft.com/office/drawing/2014/main" id="{A5F35885-3A92-D90A-7DCB-A8381472850A}"/>
              </a:ext>
            </a:extLst>
          </p:cNvPr>
          <p:cNvSpPr/>
          <p:nvPr/>
        </p:nvSpPr>
        <p:spPr bwMode="auto">
          <a:xfrm>
            <a:off x="6925443" y="2473915"/>
            <a:ext cx="470670" cy="443815"/>
          </a:xfrm>
          <a:prstGeom prst="rect">
            <a:avLst/>
          </a:prstGeom>
          <a:solidFill>
            <a:schemeClr val="accent1"/>
          </a:solidFill>
          <a:ln w="0">
            <a:no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rPr>
              <a:t>17</a:t>
            </a:r>
          </a:p>
        </p:txBody>
      </p:sp>
      <p:sp>
        <p:nvSpPr>
          <p:cNvPr id="45" name="Rectangle 44">
            <a:extLst>
              <a:ext uri="{FF2B5EF4-FFF2-40B4-BE49-F238E27FC236}">
                <a16:creationId xmlns:a16="http://schemas.microsoft.com/office/drawing/2014/main" id="{8BB433AB-D1E2-C0F0-D6A7-4BAAB82BC42A}"/>
              </a:ext>
            </a:extLst>
          </p:cNvPr>
          <p:cNvSpPr/>
          <p:nvPr/>
        </p:nvSpPr>
        <p:spPr bwMode="auto">
          <a:xfrm>
            <a:off x="8365832" y="2569409"/>
            <a:ext cx="470670" cy="696533"/>
          </a:xfrm>
          <a:prstGeom prst="rect">
            <a:avLst/>
          </a:prstGeom>
          <a:solidFill>
            <a:schemeClr val="accent1"/>
          </a:solidFill>
          <a:ln w="0">
            <a:no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rPr>
              <a:t>7</a:t>
            </a:r>
          </a:p>
        </p:txBody>
      </p:sp>
      <p:sp>
        <p:nvSpPr>
          <p:cNvPr id="46" name="Rectangle 45">
            <a:extLst>
              <a:ext uri="{FF2B5EF4-FFF2-40B4-BE49-F238E27FC236}">
                <a16:creationId xmlns:a16="http://schemas.microsoft.com/office/drawing/2014/main" id="{8D0F3266-6196-4195-4F5F-C1E86B436E76}"/>
              </a:ext>
            </a:extLst>
          </p:cNvPr>
          <p:cNvSpPr/>
          <p:nvPr/>
        </p:nvSpPr>
        <p:spPr bwMode="auto">
          <a:xfrm>
            <a:off x="9494001" y="2569409"/>
            <a:ext cx="470670" cy="694366"/>
          </a:xfrm>
          <a:prstGeom prst="rect">
            <a:avLst/>
          </a:prstGeom>
          <a:solidFill>
            <a:schemeClr val="accent1"/>
          </a:solidFill>
          <a:ln w="0">
            <a:no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rPr>
              <a:t>7</a:t>
            </a:r>
          </a:p>
        </p:txBody>
      </p:sp>
      <p:sp>
        <p:nvSpPr>
          <p:cNvPr id="47" name="Rectangle 46">
            <a:extLst>
              <a:ext uri="{FF2B5EF4-FFF2-40B4-BE49-F238E27FC236}">
                <a16:creationId xmlns:a16="http://schemas.microsoft.com/office/drawing/2014/main" id="{BE672E77-70F8-9AD0-43C4-A9BD984EBC6B}"/>
              </a:ext>
            </a:extLst>
          </p:cNvPr>
          <p:cNvSpPr/>
          <p:nvPr/>
        </p:nvSpPr>
        <p:spPr bwMode="auto">
          <a:xfrm>
            <a:off x="10626932" y="2569408"/>
            <a:ext cx="470670" cy="778282"/>
          </a:xfrm>
          <a:prstGeom prst="rect">
            <a:avLst/>
          </a:prstGeom>
          <a:solidFill>
            <a:schemeClr val="accent1"/>
          </a:solidFill>
          <a:ln w="0">
            <a:no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rPr>
              <a:t>8</a:t>
            </a:r>
          </a:p>
        </p:txBody>
      </p:sp>
      <p:sp>
        <p:nvSpPr>
          <p:cNvPr id="48" name="Rectangle 47">
            <a:extLst>
              <a:ext uri="{FF2B5EF4-FFF2-40B4-BE49-F238E27FC236}">
                <a16:creationId xmlns:a16="http://schemas.microsoft.com/office/drawing/2014/main" id="{8EC8D4FA-F684-47C6-3202-9234E1437130}"/>
              </a:ext>
            </a:extLst>
          </p:cNvPr>
          <p:cNvSpPr/>
          <p:nvPr/>
        </p:nvSpPr>
        <p:spPr bwMode="auto">
          <a:xfrm>
            <a:off x="4687974" y="2690992"/>
            <a:ext cx="470670" cy="1010434"/>
          </a:xfrm>
          <a:prstGeom prst="rect">
            <a:avLst/>
          </a:prstGeom>
          <a:solidFill>
            <a:schemeClr val="accent6">
              <a:alpha val="80000"/>
            </a:schemeClr>
          </a:solidFill>
          <a:ln w="0">
            <a:no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rPr>
              <a:t>39</a:t>
            </a:r>
          </a:p>
        </p:txBody>
      </p:sp>
      <p:sp>
        <p:nvSpPr>
          <p:cNvPr id="49" name="Rectangle 48">
            <a:extLst>
              <a:ext uri="{FF2B5EF4-FFF2-40B4-BE49-F238E27FC236}">
                <a16:creationId xmlns:a16="http://schemas.microsoft.com/office/drawing/2014/main" id="{01041F50-C9D8-CAA1-9E23-7838352B6F89}"/>
              </a:ext>
            </a:extLst>
          </p:cNvPr>
          <p:cNvSpPr/>
          <p:nvPr/>
        </p:nvSpPr>
        <p:spPr bwMode="auto">
          <a:xfrm>
            <a:off x="5810468" y="2833339"/>
            <a:ext cx="470670" cy="1293625"/>
          </a:xfrm>
          <a:prstGeom prst="rect">
            <a:avLst/>
          </a:prstGeom>
          <a:solidFill>
            <a:schemeClr val="accent6">
              <a:alpha val="80000"/>
            </a:schemeClr>
          </a:solidFill>
          <a:ln w="0">
            <a:no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rPr>
              <a:t>51</a:t>
            </a:r>
          </a:p>
        </p:txBody>
      </p:sp>
      <p:sp>
        <p:nvSpPr>
          <p:cNvPr id="50" name="Rectangle 49">
            <a:extLst>
              <a:ext uri="{FF2B5EF4-FFF2-40B4-BE49-F238E27FC236}">
                <a16:creationId xmlns:a16="http://schemas.microsoft.com/office/drawing/2014/main" id="{DF8FCCC1-1B14-B6E8-475E-9A60A7B85047}"/>
              </a:ext>
            </a:extLst>
          </p:cNvPr>
          <p:cNvSpPr/>
          <p:nvPr/>
        </p:nvSpPr>
        <p:spPr bwMode="auto">
          <a:xfrm>
            <a:off x="6925443" y="2917739"/>
            <a:ext cx="470670" cy="1443055"/>
          </a:xfrm>
          <a:prstGeom prst="rect">
            <a:avLst/>
          </a:prstGeom>
          <a:solidFill>
            <a:schemeClr val="accent6">
              <a:alpha val="80000"/>
            </a:schemeClr>
          </a:solidFill>
          <a:ln w="0">
            <a:no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rPr>
              <a:t>55</a:t>
            </a:r>
          </a:p>
        </p:txBody>
      </p:sp>
      <p:sp>
        <p:nvSpPr>
          <p:cNvPr id="51" name="Rectangle 50">
            <a:extLst>
              <a:ext uri="{FF2B5EF4-FFF2-40B4-BE49-F238E27FC236}">
                <a16:creationId xmlns:a16="http://schemas.microsoft.com/office/drawing/2014/main" id="{73E1B16A-CB88-B88B-693E-DD1B7A45CA45}"/>
              </a:ext>
            </a:extLst>
          </p:cNvPr>
          <p:cNvSpPr/>
          <p:nvPr/>
        </p:nvSpPr>
        <p:spPr bwMode="auto">
          <a:xfrm>
            <a:off x="8365832" y="3262185"/>
            <a:ext cx="470670" cy="249618"/>
          </a:xfrm>
          <a:prstGeom prst="rect">
            <a:avLst/>
          </a:prstGeom>
          <a:solidFill>
            <a:schemeClr val="accent6">
              <a:alpha val="80000"/>
            </a:schemeClr>
          </a:solidFill>
          <a:ln w="0">
            <a:no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rPr>
              <a:t>3</a:t>
            </a:r>
          </a:p>
        </p:txBody>
      </p:sp>
      <p:sp>
        <p:nvSpPr>
          <p:cNvPr id="52" name="Rectangle 51">
            <a:extLst>
              <a:ext uri="{FF2B5EF4-FFF2-40B4-BE49-F238E27FC236}">
                <a16:creationId xmlns:a16="http://schemas.microsoft.com/office/drawing/2014/main" id="{F3BB50A8-E9A6-14B0-13B8-E077834C069A}"/>
              </a:ext>
            </a:extLst>
          </p:cNvPr>
          <p:cNvSpPr/>
          <p:nvPr/>
        </p:nvSpPr>
        <p:spPr bwMode="auto">
          <a:xfrm>
            <a:off x="9494001" y="3262185"/>
            <a:ext cx="470670" cy="253095"/>
          </a:xfrm>
          <a:prstGeom prst="rect">
            <a:avLst/>
          </a:prstGeom>
          <a:solidFill>
            <a:schemeClr val="accent6">
              <a:alpha val="80000"/>
            </a:schemeClr>
          </a:solidFill>
          <a:ln w="0">
            <a:no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rPr>
              <a:t>3</a:t>
            </a:r>
          </a:p>
        </p:txBody>
      </p:sp>
      <p:sp>
        <p:nvSpPr>
          <p:cNvPr id="53" name="Rectangle 52">
            <a:extLst>
              <a:ext uri="{FF2B5EF4-FFF2-40B4-BE49-F238E27FC236}">
                <a16:creationId xmlns:a16="http://schemas.microsoft.com/office/drawing/2014/main" id="{35224FA7-DAC4-AECB-8AD7-FF0E9769CC41}"/>
              </a:ext>
            </a:extLst>
          </p:cNvPr>
          <p:cNvSpPr/>
          <p:nvPr/>
        </p:nvSpPr>
        <p:spPr bwMode="auto">
          <a:xfrm>
            <a:off x="10626932" y="3345094"/>
            <a:ext cx="470670" cy="680428"/>
          </a:xfrm>
          <a:prstGeom prst="rect">
            <a:avLst/>
          </a:prstGeom>
          <a:solidFill>
            <a:schemeClr val="accent6">
              <a:alpha val="80000"/>
            </a:schemeClr>
          </a:solidFill>
          <a:ln w="0">
            <a:no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rPr>
              <a:t>7</a:t>
            </a:r>
          </a:p>
        </p:txBody>
      </p:sp>
      <p:sp>
        <p:nvSpPr>
          <p:cNvPr id="54" name="Rectangle 53">
            <a:extLst>
              <a:ext uri="{FF2B5EF4-FFF2-40B4-BE49-F238E27FC236}">
                <a16:creationId xmlns:a16="http://schemas.microsoft.com/office/drawing/2014/main" id="{65B9A335-CA67-770B-22B6-7C52CA7F3DC6}"/>
              </a:ext>
            </a:extLst>
          </p:cNvPr>
          <p:cNvSpPr/>
          <p:nvPr/>
        </p:nvSpPr>
        <p:spPr bwMode="auto">
          <a:xfrm>
            <a:off x="4687974" y="3699813"/>
            <a:ext cx="470670" cy="971849"/>
          </a:xfrm>
          <a:prstGeom prst="rect">
            <a:avLst/>
          </a:prstGeom>
          <a:solidFill>
            <a:schemeClr val="accent6">
              <a:lumMod val="60000"/>
              <a:lumOff val="40000"/>
              <a:alpha val="60000"/>
            </a:schemeClr>
          </a:solidFill>
          <a:ln w="0">
            <a:no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rPr>
              <a:t>37</a:t>
            </a:r>
          </a:p>
        </p:txBody>
      </p:sp>
      <p:sp>
        <p:nvSpPr>
          <p:cNvPr id="55" name="Rectangle 54">
            <a:extLst>
              <a:ext uri="{FF2B5EF4-FFF2-40B4-BE49-F238E27FC236}">
                <a16:creationId xmlns:a16="http://schemas.microsoft.com/office/drawing/2014/main" id="{2208D227-E5AF-2BAA-BE7C-803F0991C2B8}"/>
              </a:ext>
            </a:extLst>
          </p:cNvPr>
          <p:cNvSpPr/>
          <p:nvPr/>
        </p:nvSpPr>
        <p:spPr bwMode="auto">
          <a:xfrm>
            <a:off x="5810468" y="4126044"/>
            <a:ext cx="470670" cy="648390"/>
          </a:xfrm>
          <a:prstGeom prst="rect">
            <a:avLst/>
          </a:prstGeom>
          <a:solidFill>
            <a:schemeClr val="accent6">
              <a:lumMod val="60000"/>
              <a:lumOff val="40000"/>
              <a:alpha val="60000"/>
            </a:schemeClr>
          </a:solidFill>
          <a:ln w="0">
            <a:no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rPr>
              <a:t>25</a:t>
            </a:r>
          </a:p>
        </p:txBody>
      </p:sp>
      <p:sp>
        <p:nvSpPr>
          <p:cNvPr id="56" name="Rectangle 55">
            <a:extLst>
              <a:ext uri="{FF2B5EF4-FFF2-40B4-BE49-F238E27FC236}">
                <a16:creationId xmlns:a16="http://schemas.microsoft.com/office/drawing/2014/main" id="{68C58C73-36E3-4803-DDE6-78A8D054CCBB}"/>
              </a:ext>
            </a:extLst>
          </p:cNvPr>
          <p:cNvSpPr/>
          <p:nvPr/>
        </p:nvSpPr>
        <p:spPr bwMode="auto">
          <a:xfrm>
            <a:off x="6925443" y="4360794"/>
            <a:ext cx="470670" cy="448982"/>
          </a:xfrm>
          <a:prstGeom prst="rect">
            <a:avLst/>
          </a:prstGeom>
          <a:solidFill>
            <a:schemeClr val="accent6">
              <a:lumMod val="60000"/>
              <a:lumOff val="40000"/>
              <a:alpha val="60000"/>
            </a:schemeClr>
          </a:solidFill>
          <a:ln w="0">
            <a:no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rPr>
              <a:t>18</a:t>
            </a:r>
          </a:p>
        </p:txBody>
      </p:sp>
      <p:sp>
        <p:nvSpPr>
          <p:cNvPr id="57" name="Rectangle 56">
            <a:extLst>
              <a:ext uri="{FF2B5EF4-FFF2-40B4-BE49-F238E27FC236}">
                <a16:creationId xmlns:a16="http://schemas.microsoft.com/office/drawing/2014/main" id="{0AD8FF1C-5846-C5D4-8570-0AAB00460C32}"/>
              </a:ext>
            </a:extLst>
          </p:cNvPr>
          <p:cNvSpPr/>
          <p:nvPr/>
        </p:nvSpPr>
        <p:spPr bwMode="auto">
          <a:xfrm>
            <a:off x="8365832" y="3511711"/>
            <a:ext cx="470670" cy="1159941"/>
          </a:xfrm>
          <a:prstGeom prst="rect">
            <a:avLst/>
          </a:prstGeom>
          <a:solidFill>
            <a:schemeClr val="accent6">
              <a:lumMod val="60000"/>
              <a:lumOff val="40000"/>
              <a:alpha val="60000"/>
            </a:schemeClr>
          </a:solidFill>
          <a:ln w="0">
            <a:no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rPr>
              <a:t>12</a:t>
            </a:r>
          </a:p>
        </p:txBody>
      </p:sp>
      <p:sp>
        <p:nvSpPr>
          <p:cNvPr id="58" name="Rectangle 57">
            <a:extLst>
              <a:ext uri="{FF2B5EF4-FFF2-40B4-BE49-F238E27FC236}">
                <a16:creationId xmlns:a16="http://schemas.microsoft.com/office/drawing/2014/main" id="{4A4A3E1C-F737-7C96-14AE-915E65AED1FD}"/>
              </a:ext>
            </a:extLst>
          </p:cNvPr>
          <p:cNvSpPr/>
          <p:nvPr/>
        </p:nvSpPr>
        <p:spPr bwMode="auto">
          <a:xfrm>
            <a:off x="9494001" y="3515477"/>
            <a:ext cx="470670" cy="1156176"/>
          </a:xfrm>
          <a:prstGeom prst="rect">
            <a:avLst/>
          </a:prstGeom>
          <a:solidFill>
            <a:schemeClr val="accent6">
              <a:lumMod val="60000"/>
              <a:lumOff val="40000"/>
              <a:alpha val="60000"/>
            </a:schemeClr>
          </a:solidFill>
          <a:ln w="0">
            <a:no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rPr>
              <a:t>12</a:t>
            </a:r>
          </a:p>
        </p:txBody>
      </p:sp>
      <p:sp>
        <p:nvSpPr>
          <p:cNvPr id="59" name="Rectangle 58">
            <a:extLst>
              <a:ext uri="{FF2B5EF4-FFF2-40B4-BE49-F238E27FC236}">
                <a16:creationId xmlns:a16="http://schemas.microsoft.com/office/drawing/2014/main" id="{15CC173F-C883-ECFA-56A0-A657CA5C7848}"/>
              </a:ext>
            </a:extLst>
          </p:cNvPr>
          <p:cNvSpPr/>
          <p:nvPr/>
        </p:nvSpPr>
        <p:spPr bwMode="auto">
          <a:xfrm>
            <a:off x="10626932" y="4025522"/>
            <a:ext cx="470670" cy="748906"/>
          </a:xfrm>
          <a:prstGeom prst="rect">
            <a:avLst/>
          </a:prstGeom>
          <a:solidFill>
            <a:schemeClr val="accent6">
              <a:lumMod val="60000"/>
              <a:lumOff val="40000"/>
              <a:alpha val="60000"/>
            </a:schemeClr>
          </a:solidFill>
          <a:ln w="0">
            <a:no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rPr>
              <a:t>8</a:t>
            </a:r>
          </a:p>
        </p:txBody>
      </p:sp>
      <p:sp>
        <p:nvSpPr>
          <p:cNvPr id="60" name="Rectangle 59">
            <a:extLst>
              <a:ext uri="{FF2B5EF4-FFF2-40B4-BE49-F238E27FC236}">
                <a16:creationId xmlns:a16="http://schemas.microsoft.com/office/drawing/2014/main" id="{9AD83A6B-0B33-2D4A-A6E4-F3F9DA8CB155}"/>
              </a:ext>
            </a:extLst>
          </p:cNvPr>
          <p:cNvSpPr/>
          <p:nvPr/>
        </p:nvSpPr>
        <p:spPr bwMode="auto">
          <a:xfrm>
            <a:off x="9494001" y="4645745"/>
            <a:ext cx="470670" cy="99319"/>
          </a:xfrm>
          <a:prstGeom prst="rect">
            <a:avLst/>
          </a:prstGeom>
          <a:solidFill>
            <a:schemeClr val="accent6">
              <a:lumMod val="40000"/>
              <a:lumOff val="60000"/>
              <a:alpha val="40000"/>
            </a:schemeClr>
          </a:solidFill>
          <a:ln w="0">
            <a:no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a:t>
            </a:r>
          </a:p>
        </p:txBody>
      </p:sp>
      <p:sp>
        <p:nvSpPr>
          <p:cNvPr id="61" name="Rectangle 60">
            <a:extLst>
              <a:ext uri="{FF2B5EF4-FFF2-40B4-BE49-F238E27FC236}">
                <a16:creationId xmlns:a16="http://schemas.microsoft.com/office/drawing/2014/main" id="{7541752C-9DED-6FB7-FA6A-0220ACB2D59D}"/>
              </a:ext>
            </a:extLst>
          </p:cNvPr>
          <p:cNvSpPr/>
          <p:nvPr/>
        </p:nvSpPr>
        <p:spPr bwMode="auto">
          <a:xfrm>
            <a:off x="8365832" y="4645745"/>
            <a:ext cx="470670" cy="99319"/>
          </a:xfrm>
          <a:prstGeom prst="rect">
            <a:avLst/>
          </a:prstGeom>
          <a:solidFill>
            <a:schemeClr val="accent6">
              <a:lumMod val="40000"/>
              <a:lumOff val="60000"/>
              <a:alpha val="40000"/>
            </a:schemeClr>
          </a:solidFill>
          <a:ln w="0">
            <a:no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a:t>
            </a:r>
          </a:p>
        </p:txBody>
      </p:sp>
      <p:sp>
        <p:nvSpPr>
          <p:cNvPr id="62" name="Rectangle 61">
            <a:extLst>
              <a:ext uri="{FF2B5EF4-FFF2-40B4-BE49-F238E27FC236}">
                <a16:creationId xmlns:a16="http://schemas.microsoft.com/office/drawing/2014/main" id="{4B1A79AB-CD1A-3400-16FE-EDB56CB9C7A2}"/>
              </a:ext>
            </a:extLst>
          </p:cNvPr>
          <p:cNvSpPr/>
          <p:nvPr/>
        </p:nvSpPr>
        <p:spPr bwMode="auto">
          <a:xfrm>
            <a:off x="6925443" y="4810241"/>
            <a:ext cx="470670" cy="105562"/>
          </a:xfrm>
          <a:prstGeom prst="rect">
            <a:avLst/>
          </a:prstGeom>
          <a:solidFill>
            <a:schemeClr val="accent6">
              <a:lumMod val="40000"/>
              <a:lumOff val="60000"/>
              <a:alpha val="40000"/>
            </a:schemeClr>
          </a:solidFill>
          <a:ln w="0">
            <a:no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a:t>
            </a:r>
          </a:p>
        </p:txBody>
      </p:sp>
      <p:sp>
        <p:nvSpPr>
          <p:cNvPr id="63" name="Rectangle 62">
            <a:extLst>
              <a:ext uri="{FF2B5EF4-FFF2-40B4-BE49-F238E27FC236}">
                <a16:creationId xmlns:a16="http://schemas.microsoft.com/office/drawing/2014/main" id="{284EF44E-82EB-840D-39C5-FED7A839C85D}"/>
              </a:ext>
            </a:extLst>
          </p:cNvPr>
          <p:cNvSpPr/>
          <p:nvPr/>
        </p:nvSpPr>
        <p:spPr bwMode="auto">
          <a:xfrm>
            <a:off x="5810468" y="4774735"/>
            <a:ext cx="470670" cy="135023"/>
          </a:xfrm>
          <a:prstGeom prst="rect">
            <a:avLst/>
          </a:prstGeom>
          <a:solidFill>
            <a:schemeClr val="accent6">
              <a:lumMod val="40000"/>
              <a:lumOff val="60000"/>
              <a:alpha val="40000"/>
            </a:schemeClr>
          </a:solidFill>
          <a:ln w="0">
            <a:no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a:t>
            </a:r>
          </a:p>
        </p:txBody>
      </p:sp>
      <p:sp>
        <p:nvSpPr>
          <p:cNvPr id="64" name="Rectangle 63">
            <a:extLst>
              <a:ext uri="{FF2B5EF4-FFF2-40B4-BE49-F238E27FC236}">
                <a16:creationId xmlns:a16="http://schemas.microsoft.com/office/drawing/2014/main" id="{40663F00-982C-56CF-7F55-A60F10665681}"/>
              </a:ext>
            </a:extLst>
          </p:cNvPr>
          <p:cNvSpPr/>
          <p:nvPr/>
        </p:nvSpPr>
        <p:spPr bwMode="auto">
          <a:xfrm>
            <a:off x="4687974" y="4670203"/>
            <a:ext cx="470670" cy="222911"/>
          </a:xfrm>
          <a:prstGeom prst="rect">
            <a:avLst/>
          </a:prstGeom>
          <a:solidFill>
            <a:schemeClr val="accent6">
              <a:lumMod val="40000"/>
              <a:lumOff val="60000"/>
              <a:alpha val="40000"/>
            </a:schemeClr>
          </a:solidFill>
          <a:ln w="0">
            <a:no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10</a:t>
            </a:r>
          </a:p>
        </p:txBody>
      </p:sp>
      <p:sp>
        <p:nvSpPr>
          <p:cNvPr id="65" name="Rectangle 64">
            <a:extLst>
              <a:ext uri="{FF2B5EF4-FFF2-40B4-BE49-F238E27FC236}">
                <a16:creationId xmlns:a16="http://schemas.microsoft.com/office/drawing/2014/main" id="{9D00F6B9-BD85-B345-CB7C-3ADA66BE6612}"/>
              </a:ext>
            </a:extLst>
          </p:cNvPr>
          <p:cNvSpPr/>
          <p:nvPr/>
        </p:nvSpPr>
        <p:spPr bwMode="auto">
          <a:xfrm>
            <a:off x="4687974" y="4894443"/>
            <a:ext cx="470670" cy="135023"/>
          </a:xfrm>
          <a:prstGeom prst="rect">
            <a:avLst/>
          </a:prstGeom>
          <a:solidFill>
            <a:schemeClr val="accent6">
              <a:lumMod val="20000"/>
              <a:lumOff val="80000"/>
              <a:alpha val="20000"/>
            </a:schemeClr>
          </a:solidFill>
          <a:ln w="0">
            <a:solidFill>
              <a:schemeClr val="bg1"/>
            </a:solid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a:t>
            </a:r>
          </a:p>
        </p:txBody>
      </p:sp>
      <p:sp>
        <p:nvSpPr>
          <p:cNvPr id="66" name="Rectangle 65">
            <a:extLst>
              <a:ext uri="{FF2B5EF4-FFF2-40B4-BE49-F238E27FC236}">
                <a16:creationId xmlns:a16="http://schemas.microsoft.com/office/drawing/2014/main" id="{A6452484-0B88-BA41-AEE5-D5790F760C0F}"/>
              </a:ext>
            </a:extLst>
          </p:cNvPr>
          <p:cNvSpPr/>
          <p:nvPr/>
        </p:nvSpPr>
        <p:spPr bwMode="auto">
          <a:xfrm>
            <a:off x="5810468" y="4906333"/>
            <a:ext cx="470670" cy="135023"/>
          </a:xfrm>
          <a:prstGeom prst="rect">
            <a:avLst/>
          </a:prstGeom>
          <a:solidFill>
            <a:schemeClr val="accent6">
              <a:lumMod val="20000"/>
              <a:lumOff val="80000"/>
              <a:alpha val="20000"/>
            </a:schemeClr>
          </a:solidFill>
          <a:ln w="0">
            <a:solidFill>
              <a:schemeClr val="bg1"/>
            </a:solid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a:t>
            </a:r>
          </a:p>
        </p:txBody>
      </p:sp>
      <p:sp>
        <p:nvSpPr>
          <p:cNvPr id="67" name="Rectangle 66">
            <a:extLst>
              <a:ext uri="{FF2B5EF4-FFF2-40B4-BE49-F238E27FC236}">
                <a16:creationId xmlns:a16="http://schemas.microsoft.com/office/drawing/2014/main" id="{2F6B7699-A9CC-5FDE-FB2E-491618343CE8}"/>
              </a:ext>
            </a:extLst>
          </p:cNvPr>
          <p:cNvSpPr/>
          <p:nvPr/>
        </p:nvSpPr>
        <p:spPr bwMode="auto">
          <a:xfrm>
            <a:off x="6925443" y="4916191"/>
            <a:ext cx="470670" cy="135023"/>
          </a:xfrm>
          <a:prstGeom prst="rect">
            <a:avLst/>
          </a:prstGeom>
          <a:solidFill>
            <a:schemeClr val="accent6">
              <a:lumMod val="20000"/>
              <a:lumOff val="80000"/>
              <a:alpha val="20000"/>
            </a:schemeClr>
          </a:solidFill>
          <a:ln w="0">
            <a:solidFill>
              <a:schemeClr val="bg1"/>
            </a:solid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a:t>
            </a:r>
          </a:p>
        </p:txBody>
      </p:sp>
      <p:sp>
        <p:nvSpPr>
          <p:cNvPr id="68" name="Rectangle 67">
            <a:extLst>
              <a:ext uri="{FF2B5EF4-FFF2-40B4-BE49-F238E27FC236}">
                <a16:creationId xmlns:a16="http://schemas.microsoft.com/office/drawing/2014/main" id="{3C128788-C0CA-3F4D-4374-E25DEB4EE539}"/>
              </a:ext>
            </a:extLst>
          </p:cNvPr>
          <p:cNvSpPr/>
          <p:nvPr/>
        </p:nvSpPr>
        <p:spPr bwMode="auto">
          <a:xfrm>
            <a:off x="8365832" y="4744273"/>
            <a:ext cx="470670" cy="294364"/>
          </a:xfrm>
          <a:prstGeom prst="rect">
            <a:avLst/>
          </a:prstGeom>
          <a:solidFill>
            <a:schemeClr val="accent6">
              <a:lumMod val="20000"/>
              <a:lumOff val="80000"/>
              <a:alpha val="20000"/>
            </a:schemeClr>
          </a:solidFill>
          <a:ln w="0">
            <a:solidFill>
              <a:schemeClr val="bg1"/>
            </a:solid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3</a:t>
            </a:r>
          </a:p>
        </p:txBody>
      </p:sp>
      <p:sp>
        <p:nvSpPr>
          <p:cNvPr id="69" name="Rectangle 68">
            <a:extLst>
              <a:ext uri="{FF2B5EF4-FFF2-40B4-BE49-F238E27FC236}">
                <a16:creationId xmlns:a16="http://schemas.microsoft.com/office/drawing/2014/main" id="{4DD67BD4-DA83-6564-33C0-92C5374D4908}"/>
              </a:ext>
            </a:extLst>
          </p:cNvPr>
          <p:cNvSpPr/>
          <p:nvPr/>
        </p:nvSpPr>
        <p:spPr bwMode="auto">
          <a:xfrm>
            <a:off x="9494001" y="4744806"/>
            <a:ext cx="470670" cy="294364"/>
          </a:xfrm>
          <a:prstGeom prst="rect">
            <a:avLst/>
          </a:prstGeom>
          <a:solidFill>
            <a:schemeClr val="accent6">
              <a:lumMod val="20000"/>
              <a:lumOff val="80000"/>
              <a:alpha val="20000"/>
            </a:schemeClr>
          </a:solidFill>
          <a:ln w="0">
            <a:solidFill>
              <a:schemeClr val="bg1"/>
            </a:solid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3</a:t>
            </a:r>
          </a:p>
        </p:txBody>
      </p:sp>
      <p:sp>
        <p:nvSpPr>
          <p:cNvPr id="70" name="Rectangle 69">
            <a:extLst>
              <a:ext uri="{FF2B5EF4-FFF2-40B4-BE49-F238E27FC236}">
                <a16:creationId xmlns:a16="http://schemas.microsoft.com/office/drawing/2014/main" id="{43B3BBCE-1FFC-EA09-E5D8-12140D046DA9}"/>
              </a:ext>
            </a:extLst>
          </p:cNvPr>
          <p:cNvSpPr/>
          <p:nvPr/>
        </p:nvSpPr>
        <p:spPr bwMode="auto">
          <a:xfrm>
            <a:off x="10626932" y="4774428"/>
            <a:ext cx="470670" cy="268946"/>
          </a:xfrm>
          <a:prstGeom prst="rect">
            <a:avLst/>
          </a:prstGeom>
          <a:solidFill>
            <a:schemeClr val="accent6">
              <a:lumMod val="20000"/>
              <a:lumOff val="80000"/>
              <a:alpha val="20000"/>
            </a:schemeClr>
          </a:solidFill>
          <a:ln w="0">
            <a:solidFill>
              <a:schemeClr val="bg1"/>
            </a:solid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3</a:t>
            </a:r>
          </a:p>
        </p:txBody>
      </p:sp>
      <p:sp>
        <p:nvSpPr>
          <p:cNvPr id="71" name="Right Brace 70">
            <a:extLst>
              <a:ext uri="{FF2B5EF4-FFF2-40B4-BE49-F238E27FC236}">
                <a16:creationId xmlns:a16="http://schemas.microsoft.com/office/drawing/2014/main" id="{C9C57795-2DFE-295E-7CE2-81D1FECF3D8D}"/>
              </a:ext>
            </a:extLst>
          </p:cNvPr>
          <p:cNvSpPr/>
          <p:nvPr/>
        </p:nvSpPr>
        <p:spPr bwMode="auto">
          <a:xfrm>
            <a:off x="5199360" y="2497437"/>
            <a:ext cx="135451" cy="1210655"/>
          </a:xfrm>
          <a:prstGeom prst="rightBrace">
            <a:avLst/>
          </a:prstGeom>
          <a:noFill/>
          <a:ln w="19050" cap="flat" cmpd="sng" algn="ctr">
            <a:solidFill>
              <a:schemeClr val="tx1"/>
            </a:solid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72" name="Right Brace 71">
            <a:extLst>
              <a:ext uri="{FF2B5EF4-FFF2-40B4-BE49-F238E27FC236}">
                <a16:creationId xmlns:a16="http://schemas.microsoft.com/office/drawing/2014/main" id="{7F25ED48-EBBF-81D0-1CA0-ED1660200C54}"/>
              </a:ext>
            </a:extLst>
          </p:cNvPr>
          <p:cNvSpPr/>
          <p:nvPr/>
        </p:nvSpPr>
        <p:spPr bwMode="auto">
          <a:xfrm>
            <a:off x="6313359" y="2522635"/>
            <a:ext cx="135451" cy="1603401"/>
          </a:xfrm>
          <a:prstGeom prst="rightBrace">
            <a:avLst/>
          </a:prstGeom>
          <a:noFill/>
          <a:ln w="19050" cap="flat" cmpd="sng" algn="ctr">
            <a:solidFill>
              <a:schemeClr val="tx1"/>
            </a:solid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73" name="Right Brace 72">
            <a:extLst>
              <a:ext uri="{FF2B5EF4-FFF2-40B4-BE49-F238E27FC236}">
                <a16:creationId xmlns:a16="http://schemas.microsoft.com/office/drawing/2014/main" id="{B02E0FEE-E385-DBBB-1E07-D4EE8A0632A6}"/>
              </a:ext>
            </a:extLst>
          </p:cNvPr>
          <p:cNvSpPr/>
          <p:nvPr/>
        </p:nvSpPr>
        <p:spPr bwMode="auto">
          <a:xfrm>
            <a:off x="7409041" y="2493144"/>
            <a:ext cx="135451" cy="1867647"/>
          </a:xfrm>
          <a:prstGeom prst="rightBrace">
            <a:avLst/>
          </a:prstGeom>
          <a:noFill/>
          <a:ln w="19050" cap="flat" cmpd="sng" algn="ctr">
            <a:solidFill>
              <a:schemeClr val="tx1"/>
            </a:solid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74" name="Right Brace 73">
            <a:extLst>
              <a:ext uri="{FF2B5EF4-FFF2-40B4-BE49-F238E27FC236}">
                <a16:creationId xmlns:a16="http://schemas.microsoft.com/office/drawing/2014/main" id="{DF970ED6-9F31-A113-9BA8-172144D1D813}"/>
              </a:ext>
            </a:extLst>
          </p:cNvPr>
          <p:cNvSpPr/>
          <p:nvPr/>
        </p:nvSpPr>
        <p:spPr bwMode="auto">
          <a:xfrm>
            <a:off x="8880562" y="2610105"/>
            <a:ext cx="135451" cy="870528"/>
          </a:xfrm>
          <a:prstGeom prst="rightBrace">
            <a:avLst/>
          </a:prstGeom>
          <a:noFill/>
          <a:ln w="19050" cap="flat" cmpd="sng" algn="ctr">
            <a:solidFill>
              <a:schemeClr val="tx1"/>
            </a:solid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75" name="Right Brace 74">
            <a:extLst>
              <a:ext uri="{FF2B5EF4-FFF2-40B4-BE49-F238E27FC236}">
                <a16:creationId xmlns:a16="http://schemas.microsoft.com/office/drawing/2014/main" id="{EA4422B3-4447-7F06-AF78-C7516D66171E}"/>
              </a:ext>
            </a:extLst>
          </p:cNvPr>
          <p:cNvSpPr/>
          <p:nvPr/>
        </p:nvSpPr>
        <p:spPr bwMode="auto">
          <a:xfrm>
            <a:off x="10017553" y="2624885"/>
            <a:ext cx="135451" cy="805971"/>
          </a:xfrm>
          <a:prstGeom prst="rightBrace">
            <a:avLst/>
          </a:prstGeom>
          <a:noFill/>
          <a:ln w="19050" cap="flat" cmpd="sng" algn="ctr">
            <a:solidFill>
              <a:schemeClr val="tx1"/>
            </a:solid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76" name="Right Brace 75">
            <a:extLst>
              <a:ext uri="{FF2B5EF4-FFF2-40B4-BE49-F238E27FC236}">
                <a16:creationId xmlns:a16="http://schemas.microsoft.com/office/drawing/2014/main" id="{FB35CE4C-2631-6C08-B6F0-148D3908EAB6}"/>
              </a:ext>
            </a:extLst>
          </p:cNvPr>
          <p:cNvSpPr/>
          <p:nvPr/>
        </p:nvSpPr>
        <p:spPr bwMode="auto">
          <a:xfrm>
            <a:off x="11134929" y="2615058"/>
            <a:ext cx="135451" cy="1361578"/>
          </a:xfrm>
          <a:prstGeom prst="rightBrace">
            <a:avLst/>
          </a:prstGeom>
          <a:noFill/>
          <a:ln w="19050" cap="flat" cmpd="sng" algn="ctr">
            <a:solidFill>
              <a:schemeClr val="tx1"/>
            </a:solid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77" name="TextBox 76">
            <a:extLst>
              <a:ext uri="{FF2B5EF4-FFF2-40B4-BE49-F238E27FC236}">
                <a16:creationId xmlns:a16="http://schemas.microsoft.com/office/drawing/2014/main" id="{E23AC72E-B967-790F-08EB-B22F8E9C0B2A}"/>
              </a:ext>
            </a:extLst>
          </p:cNvPr>
          <p:cNvSpPr txBox="1"/>
          <p:nvPr/>
        </p:nvSpPr>
        <p:spPr bwMode="auto">
          <a:xfrm>
            <a:off x="5352592" y="2845680"/>
            <a:ext cx="675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 CR: 48% </a:t>
            </a:r>
          </a:p>
        </p:txBody>
      </p:sp>
      <p:sp>
        <p:nvSpPr>
          <p:cNvPr id="78" name="TextBox 77">
            <a:extLst>
              <a:ext uri="{FF2B5EF4-FFF2-40B4-BE49-F238E27FC236}">
                <a16:creationId xmlns:a16="http://schemas.microsoft.com/office/drawing/2014/main" id="{5559B105-6499-F8AF-F847-037E1389E98A}"/>
              </a:ext>
            </a:extLst>
          </p:cNvPr>
          <p:cNvSpPr txBox="1"/>
          <p:nvPr/>
        </p:nvSpPr>
        <p:spPr bwMode="auto">
          <a:xfrm>
            <a:off x="6475185" y="3064559"/>
            <a:ext cx="687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 CR: 65% </a:t>
            </a:r>
          </a:p>
        </p:txBody>
      </p:sp>
      <p:sp>
        <p:nvSpPr>
          <p:cNvPr id="79" name="TextBox 78">
            <a:extLst>
              <a:ext uri="{FF2B5EF4-FFF2-40B4-BE49-F238E27FC236}">
                <a16:creationId xmlns:a16="http://schemas.microsoft.com/office/drawing/2014/main" id="{9D389BD0-1D40-0852-F4CD-D46A6001B3AE}"/>
              </a:ext>
            </a:extLst>
          </p:cNvPr>
          <p:cNvSpPr txBox="1"/>
          <p:nvPr/>
        </p:nvSpPr>
        <p:spPr bwMode="auto">
          <a:xfrm>
            <a:off x="7546652" y="3169898"/>
            <a:ext cx="7041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 CR: 73% </a:t>
            </a:r>
          </a:p>
        </p:txBody>
      </p:sp>
      <p:sp>
        <p:nvSpPr>
          <p:cNvPr id="80" name="TextBox 79">
            <a:extLst>
              <a:ext uri="{FF2B5EF4-FFF2-40B4-BE49-F238E27FC236}">
                <a16:creationId xmlns:a16="http://schemas.microsoft.com/office/drawing/2014/main" id="{4A4F4216-6025-FDAF-1E19-D62D0E3B1D6E}"/>
              </a:ext>
            </a:extLst>
          </p:cNvPr>
          <p:cNvSpPr txBox="1"/>
          <p:nvPr/>
        </p:nvSpPr>
        <p:spPr bwMode="auto">
          <a:xfrm>
            <a:off x="8998441" y="2804277"/>
            <a:ext cx="7041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 CR: 38% </a:t>
            </a:r>
          </a:p>
        </p:txBody>
      </p:sp>
      <p:sp>
        <p:nvSpPr>
          <p:cNvPr id="81" name="TextBox 80">
            <a:extLst>
              <a:ext uri="{FF2B5EF4-FFF2-40B4-BE49-F238E27FC236}">
                <a16:creationId xmlns:a16="http://schemas.microsoft.com/office/drawing/2014/main" id="{86236AC9-F909-F3D8-1175-31AE34606EE1}"/>
              </a:ext>
            </a:extLst>
          </p:cNvPr>
          <p:cNvSpPr txBox="1"/>
          <p:nvPr/>
        </p:nvSpPr>
        <p:spPr bwMode="auto">
          <a:xfrm>
            <a:off x="10150729" y="2760598"/>
            <a:ext cx="7041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 CR: 38% </a:t>
            </a:r>
          </a:p>
        </p:txBody>
      </p:sp>
      <p:sp>
        <p:nvSpPr>
          <p:cNvPr id="82" name="TextBox 81">
            <a:extLst>
              <a:ext uri="{FF2B5EF4-FFF2-40B4-BE49-F238E27FC236}">
                <a16:creationId xmlns:a16="http://schemas.microsoft.com/office/drawing/2014/main" id="{14A9A7D8-0ABA-B368-8A61-72312A169584}"/>
              </a:ext>
            </a:extLst>
          </p:cNvPr>
          <p:cNvSpPr txBox="1"/>
          <p:nvPr/>
        </p:nvSpPr>
        <p:spPr bwMode="auto">
          <a:xfrm>
            <a:off x="11284847" y="3044098"/>
            <a:ext cx="9535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 CR: </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58% </a:t>
            </a:r>
          </a:p>
        </p:txBody>
      </p:sp>
      <p:cxnSp>
        <p:nvCxnSpPr>
          <p:cNvPr id="90" name="Straight Connector 89">
            <a:extLst>
              <a:ext uri="{FF2B5EF4-FFF2-40B4-BE49-F238E27FC236}">
                <a16:creationId xmlns:a16="http://schemas.microsoft.com/office/drawing/2014/main" id="{D98A8C7A-3B8F-9AD6-9B70-9A77B5762699}"/>
              </a:ext>
            </a:extLst>
          </p:cNvPr>
          <p:cNvCxnSpPr>
            <a:cxnSpLocks/>
          </p:cNvCxnSpPr>
          <p:nvPr/>
        </p:nvCxnSpPr>
        <p:spPr bwMode="auto">
          <a:xfrm>
            <a:off x="8233304" y="2233199"/>
            <a:ext cx="0" cy="3285526"/>
          </a:xfrm>
          <a:prstGeom prst="line">
            <a:avLst/>
          </a:prstGeom>
          <a:noFill/>
          <a:ln w="19050"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23628979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D7FDB4-21AA-BD1A-DBED-13FA60368A04}"/>
            </a:ext>
          </a:extLst>
        </p:cNvPr>
        <p:cNvGrpSpPr/>
        <p:nvPr/>
      </p:nvGrpSpPr>
      <p:grpSpPr>
        <a:xfrm>
          <a:off x="0" y="0"/>
          <a:ext cx="0" cy="0"/>
          <a:chOff x="0" y="0"/>
          <a:chExt cx="0" cy="0"/>
        </a:xfrm>
      </p:grpSpPr>
      <p:sp>
        <p:nvSpPr>
          <p:cNvPr id="43" name="Content Placeholder 42">
            <a:extLst>
              <a:ext uri="{FF2B5EF4-FFF2-40B4-BE49-F238E27FC236}">
                <a16:creationId xmlns:a16="http://schemas.microsoft.com/office/drawing/2014/main" id="{D7727836-557D-3991-B64A-25A7A4217F7B}"/>
              </a:ext>
            </a:extLst>
          </p:cNvPr>
          <p:cNvSpPr>
            <a:spLocks noGrp="1"/>
          </p:cNvSpPr>
          <p:nvPr>
            <p:ph idx="1"/>
          </p:nvPr>
        </p:nvSpPr>
        <p:spPr>
          <a:xfrm>
            <a:off x="231078" y="1335023"/>
            <a:ext cx="5298864" cy="4754880"/>
          </a:xfrm>
        </p:spPr>
        <p:txBody>
          <a:bodyPr/>
          <a:lstStyle/>
          <a:p>
            <a:pPr>
              <a:spcBef>
                <a:spcPts val="600"/>
              </a:spcBef>
              <a:spcAft>
                <a:spcPts val="600"/>
              </a:spcAft>
            </a:pPr>
            <a:r>
              <a:rPr lang="en-US" sz="1800" dirty="0"/>
              <a:t>Randomized phase III study</a:t>
            </a:r>
          </a:p>
          <a:p>
            <a:pPr>
              <a:spcBef>
                <a:spcPts val="600"/>
              </a:spcBef>
              <a:spcAft>
                <a:spcPts val="600"/>
              </a:spcAft>
            </a:pPr>
            <a:r>
              <a:rPr lang="en-US" sz="1800" dirty="0"/>
              <a:t>Adults with transplant-eligible NDMM; aged &lt;66 yr; no active cardiac disease; ECOG PS ≤2 (N = 751)</a:t>
            </a:r>
            <a:endParaRPr lang="en-US" sz="1600" dirty="0"/>
          </a:p>
        </p:txBody>
      </p:sp>
      <p:sp>
        <p:nvSpPr>
          <p:cNvPr id="2" name="Title 1">
            <a:extLst>
              <a:ext uri="{FF2B5EF4-FFF2-40B4-BE49-F238E27FC236}">
                <a16:creationId xmlns:a16="http://schemas.microsoft.com/office/drawing/2014/main" id="{2C7EC3A0-C921-9ED5-79CA-A3ED6044A9E6}"/>
              </a:ext>
            </a:extLst>
          </p:cNvPr>
          <p:cNvSpPr>
            <a:spLocks noGrp="1"/>
          </p:cNvSpPr>
          <p:nvPr>
            <p:ph type="title"/>
          </p:nvPr>
        </p:nvSpPr>
        <p:spPr>
          <a:xfrm>
            <a:off x="231078" y="280168"/>
            <a:ext cx="11740260" cy="1004121"/>
          </a:xfrm>
        </p:spPr>
        <p:txBody>
          <a:bodyPr/>
          <a:lstStyle/>
          <a:p>
            <a:r>
              <a:rPr lang="en-US" dirty="0"/>
              <a:t>MIDAS: MRD-Driven Strategy Following Isa-KRd Induction in Transplant-Eligible NDMM</a:t>
            </a:r>
          </a:p>
        </p:txBody>
      </p:sp>
      <p:sp>
        <p:nvSpPr>
          <p:cNvPr id="3" name="Content Placeholder 2">
            <a:extLst>
              <a:ext uri="{FF2B5EF4-FFF2-40B4-BE49-F238E27FC236}">
                <a16:creationId xmlns:a16="http://schemas.microsoft.com/office/drawing/2014/main" id="{D62BF28D-9846-FED5-6557-9CF8ADE366AE}"/>
              </a:ext>
            </a:extLst>
          </p:cNvPr>
          <p:cNvSpPr>
            <a:spLocks noGrp="1"/>
          </p:cNvSpPr>
          <p:nvPr>
            <p:ph sz="quarter" idx="10"/>
          </p:nvPr>
        </p:nvSpPr>
        <p:spPr/>
        <p:txBody>
          <a:bodyPr/>
          <a:lstStyle/>
          <a:p>
            <a:pPr algn="ctr"/>
            <a:r>
              <a:rPr lang="pt-BR" dirty="0"/>
              <a:t>Perrot. ASCO 2025. Abstr 7500. Perrot. EHA 2025. Abstr S205. Perrot. NEJM. 2025;393:425.</a:t>
            </a:r>
          </a:p>
        </p:txBody>
      </p:sp>
      <p:graphicFrame>
        <p:nvGraphicFramePr>
          <p:cNvPr id="4" name="Content Placeholder 27">
            <a:extLst>
              <a:ext uri="{FF2B5EF4-FFF2-40B4-BE49-F238E27FC236}">
                <a16:creationId xmlns:a16="http://schemas.microsoft.com/office/drawing/2014/main" id="{99C01FB0-75D2-C7AD-40EF-F9D32A57A73E}"/>
              </a:ext>
            </a:extLst>
          </p:cNvPr>
          <p:cNvGraphicFramePr>
            <a:graphicFrameLocks/>
          </p:cNvGraphicFramePr>
          <p:nvPr/>
        </p:nvGraphicFramePr>
        <p:xfrm>
          <a:off x="5897730" y="1335023"/>
          <a:ext cx="6076429" cy="4553712"/>
        </p:xfrm>
        <a:graphic>
          <a:graphicData uri="http://schemas.openxmlformats.org/drawingml/2006/table">
            <a:tbl>
              <a:tblPr firstRow="1" bandRow="1"/>
              <a:tblGrid>
                <a:gridCol w="2469361">
                  <a:extLst>
                    <a:ext uri="{9D8B030D-6E8A-4147-A177-3AD203B41FA5}">
                      <a16:colId xmlns:a16="http://schemas.microsoft.com/office/drawing/2014/main" val="20000"/>
                    </a:ext>
                  </a:extLst>
                </a:gridCol>
                <a:gridCol w="901767">
                  <a:extLst>
                    <a:ext uri="{9D8B030D-6E8A-4147-A177-3AD203B41FA5}">
                      <a16:colId xmlns:a16="http://schemas.microsoft.com/office/drawing/2014/main" val="1946010730"/>
                    </a:ext>
                  </a:extLst>
                </a:gridCol>
                <a:gridCol w="901767">
                  <a:extLst>
                    <a:ext uri="{9D8B030D-6E8A-4147-A177-3AD203B41FA5}">
                      <a16:colId xmlns:a16="http://schemas.microsoft.com/office/drawing/2014/main" val="557362353"/>
                    </a:ext>
                  </a:extLst>
                </a:gridCol>
                <a:gridCol w="901767">
                  <a:extLst>
                    <a:ext uri="{9D8B030D-6E8A-4147-A177-3AD203B41FA5}">
                      <a16:colId xmlns:a16="http://schemas.microsoft.com/office/drawing/2014/main" val="2039261468"/>
                    </a:ext>
                  </a:extLst>
                </a:gridCol>
                <a:gridCol w="901767">
                  <a:extLst>
                    <a:ext uri="{9D8B030D-6E8A-4147-A177-3AD203B41FA5}">
                      <a16:colId xmlns:a16="http://schemas.microsoft.com/office/drawing/2014/main" val="1816335987"/>
                    </a:ext>
                  </a:extLst>
                </a:gridCol>
              </a:tblGrid>
              <a:tr h="288545">
                <a:tc>
                  <a:txBody>
                    <a:bodyPr/>
                    <a:lstStyle>
                      <a:lvl1pPr marL="0" algn="l" defTabSz="914400" rtl="0" eaLnBrk="1" latinLnBrk="0" hangingPunct="1">
                        <a:defRPr sz="1800" b="1" kern="1200">
                          <a:solidFill>
                            <a:schemeClr val="lt1"/>
                          </a:solidFill>
                          <a:latin typeface="Franklin Gothic Book" panose="020B0503020102020204"/>
                        </a:defRPr>
                      </a:lvl1pPr>
                      <a:lvl2pPr marL="457200" algn="l" defTabSz="914400" rtl="0" eaLnBrk="1" latinLnBrk="0" hangingPunct="1">
                        <a:defRPr sz="1800" b="1" kern="1200">
                          <a:solidFill>
                            <a:schemeClr val="lt1"/>
                          </a:solidFill>
                          <a:latin typeface="Franklin Gothic Book" panose="020B0503020102020204"/>
                        </a:defRPr>
                      </a:lvl2pPr>
                      <a:lvl3pPr marL="914400" algn="l" defTabSz="914400" rtl="0" eaLnBrk="1" latinLnBrk="0" hangingPunct="1">
                        <a:defRPr sz="1800" b="1" kern="1200">
                          <a:solidFill>
                            <a:schemeClr val="lt1"/>
                          </a:solidFill>
                          <a:latin typeface="Franklin Gothic Book" panose="020B0503020102020204"/>
                        </a:defRPr>
                      </a:lvl3pPr>
                      <a:lvl4pPr marL="1371600" algn="l" defTabSz="914400" rtl="0" eaLnBrk="1" latinLnBrk="0" hangingPunct="1">
                        <a:defRPr sz="1800" b="1" kern="1200">
                          <a:solidFill>
                            <a:schemeClr val="lt1"/>
                          </a:solidFill>
                          <a:latin typeface="Franklin Gothic Book" panose="020B0503020102020204"/>
                        </a:defRPr>
                      </a:lvl4pPr>
                      <a:lvl5pPr marL="1828800" algn="l" defTabSz="914400" rtl="0" eaLnBrk="1" latinLnBrk="0" hangingPunct="1">
                        <a:defRPr sz="1800" b="1" kern="1200">
                          <a:solidFill>
                            <a:schemeClr val="lt1"/>
                          </a:solidFill>
                          <a:latin typeface="Franklin Gothic Book" panose="020B0503020102020204"/>
                        </a:defRPr>
                      </a:lvl5pPr>
                      <a:lvl6pPr marL="2286000" algn="l" defTabSz="914400" rtl="0" eaLnBrk="1" latinLnBrk="0" hangingPunct="1">
                        <a:defRPr sz="1800" b="1" kern="1200">
                          <a:solidFill>
                            <a:schemeClr val="lt1"/>
                          </a:solidFill>
                          <a:latin typeface="Franklin Gothic Book" panose="020B0503020102020204"/>
                        </a:defRPr>
                      </a:lvl6pPr>
                      <a:lvl7pPr marL="2743200" algn="l" defTabSz="914400" rtl="0" eaLnBrk="1" latinLnBrk="0" hangingPunct="1">
                        <a:defRPr sz="1800" b="1" kern="1200">
                          <a:solidFill>
                            <a:schemeClr val="lt1"/>
                          </a:solidFill>
                          <a:latin typeface="Franklin Gothic Book" panose="020B0503020102020204"/>
                        </a:defRPr>
                      </a:lvl7pPr>
                      <a:lvl8pPr marL="3200400" algn="l" defTabSz="914400" rtl="0" eaLnBrk="1" latinLnBrk="0" hangingPunct="1">
                        <a:defRPr sz="1800" b="1" kern="1200">
                          <a:solidFill>
                            <a:schemeClr val="lt1"/>
                          </a:solidFill>
                          <a:latin typeface="Franklin Gothic Book" panose="020B0503020102020204"/>
                        </a:defRPr>
                      </a:lvl8pPr>
                      <a:lvl9pPr marL="3657600" algn="l" defTabSz="914400" rtl="0" eaLnBrk="1" latinLnBrk="0" hangingPunct="1">
                        <a:defRPr sz="1800" b="1" kern="1200">
                          <a:solidFill>
                            <a:schemeClr val="lt1"/>
                          </a:solidFill>
                          <a:latin typeface="Franklin Gothic Book" panose="020B0503020102020204"/>
                        </a:defRPr>
                      </a:lvl9pPr>
                    </a:lstStyle>
                    <a:p>
                      <a:pPr marL="9525"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bg2"/>
                          </a:solidFill>
                          <a:latin typeface="+mn-lt"/>
                        </a:rPr>
                        <a:t>Patient Characteristics and Disposition</a:t>
                      </a:r>
                      <a:endParaRPr lang="en-US" sz="1200" baseline="30000" dirty="0">
                        <a:solidFill>
                          <a:schemeClr val="bg2"/>
                        </a:solidFill>
                        <a:latin typeface="+mn-lt"/>
                      </a:endParaRPr>
                    </a:p>
                  </a:txBody>
                  <a:tcPr anchor="ctr">
                    <a:lnL w="12700" cmpd="sng">
                      <a:noFill/>
                    </a:lnL>
                    <a:lnR>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lvl1pPr marL="0" algn="l" defTabSz="457200" rtl="0" eaLnBrk="1" latinLnBrk="0" hangingPunct="1">
                        <a:defRPr sz="1800" b="1" kern="1200">
                          <a:solidFill>
                            <a:schemeClr val="lt1"/>
                          </a:solidFill>
                          <a:latin typeface="Open Sans"/>
                        </a:defRPr>
                      </a:lvl1pPr>
                      <a:lvl2pPr marL="457200" algn="l" defTabSz="457200" rtl="0" eaLnBrk="1" latinLnBrk="0" hangingPunct="1">
                        <a:defRPr sz="1800" b="1" kern="1200">
                          <a:solidFill>
                            <a:schemeClr val="lt1"/>
                          </a:solidFill>
                          <a:latin typeface="Open Sans"/>
                        </a:defRPr>
                      </a:lvl2pPr>
                      <a:lvl3pPr marL="914400" algn="l" defTabSz="457200" rtl="0" eaLnBrk="1" latinLnBrk="0" hangingPunct="1">
                        <a:defRPr sz="1800" b="1" kern="1200">
                          <a:solidFill>
                            <a:schemeClr val="lt1"/>
                          </a:solidFill>
                          <a:latin typeface="Open Sans"/>
                        </a:defRPr>
                      </a:lvl3pPr>
                      <a:lvl4pPr marL="1371600" algn="l" defTabSz="457200" rtl="0" eaLnBrk="1" latinLnBrk="0" hangingPunct="1">
                        <a:defRPr sz="1800" b="1" kern="1200">
                          <a:solidFill>
                            <a:schemeClr val="lt1"/>
                          </a:solidFill>
                          <a:latin typeface="Open Sans"/>
                        </a:defRPr>
                      </a:lvl4pPr>
                      <a:lvl5pPr marL="1828800" algn="l" defTabSz="457200" rtl="0" eaLnBrk="1" latinLnBrk="0" hangingPunct="1">
                        <a:defRPr sz="1800" b="1" kern="1200">
                          <a:solidFill>
                            <a:schemeClr val="lt1"/>
                          </a:solidFill>
                          <a:latin typeface="Open Sans"/>
                        </a:defRPr>
                      </a:lvl5pPr>
                      <a:lvl6pPr marL="2286000" algn="l" defTabSz="457200" rtl="0" eaLnBrk="1" latinLnBrk="0" hangingPunct="1">
                        <a:defRPr sz="1800" b="1" kern="1200">
                          <a:solidFill>
                            <a:schemeClr val="lt1"/>
                          </a:solidFill>
                          <a:latin typeface="Open Sans"/>
                        </a:defRPr>
                      </a:lvl6pPr>
                      <a:lvl7pPr marL="2743200" algn="l" defTabSz="457200" rtl="0" eaLnBrk="1" latinLnBrk="0" hangingPunct="1">
                        <a:defRPr sz="1800" b="1" kern="1200">
                          <a:solidFill>
                            <a:schemeClr val="lt1"/>
                          </a:solidFill>
                          <a:latin typeface="Open Sans"/>
                        </a:defRPr>
                      </a:lvl7pPr>
                      <a:lvl8pPr marL="3200400" algn="l" defTabSz="457200" rtl="0" eaLnBrk="1" latinLnBrk="0" hangingPunct="1">
                        <a:defRPr sz="1800" b="1" kern="1200">
                          <a:solidFill>
                            <a:schemeClr val="lt1"/>
                          </a:solidFill>
                          <a:latin typeface="Open Sans"/>
                        </a:defRPr>
                      </a:lvl8pPr>
                      <a:lvl9pPr marL="3657600" algn="l" defTabSz="457200" rtl="0" eaLnBrk="1" latinLnBrk="0" hangingPunct="1">
                        <a:defRPr sz="1800" b="1" kern="1200">
                          <a:solidFill>
                            <a:schemeClr val="lt1"/>
                          </a:solidFill>
                          <a:latin typeface="Open Sans"/>
                        </a:defRPr>
                      </a:lvl9pPr>
                    </a:lstStyle>
                    <a:p>
                      <a:pPr algn="ctr"/>
                      <a:r>
                        <a:rPr lang="en-US" sz="1200" b="1" dirty="0">
                          <a:solidFill>
                            <a:schemeClr val="bg2"/>
                          </a:solidFill>
                          <a:latin typeface="+mn-lt"/>
                          <a:cs typeface="Calibri" panose="020F0502020204030204" pitchFamily="34" charset="0"/>
                        </a:rPr>
                        <a:t>Arm A </a:t>
                      </a:r>
                      <a:br>
                        <a:rPr lang="en-US" sz="1200" b="1" dirty="0">
                          <a:solidFill>
                            <a:schemeClr val="bg2"/>
                          </a:solidFill>
                          <a:latin typeface="+mn-lt"/>
                          <a:cs typeface="Calibri" panose="020F0502020204030204" pitchFamily="34" charset="0"/>
                        </a:rPr>
                      </a:br>
                      <a:r>
                        <a:rPr lang="en-US" sz="1200" b="1" dirty="0">
                          <a:solidFill>
                            <a:schemeClr val="bg2"/>
                          </a:solidFill>
                          <a:latin typeface="+mn-lt"/>
                          <a:cs typeface="Calibri" panose="020F0502020204030204" pitchFamily="34" charset="0"/>
                        </a:rPr>
                        <a:t>(n = 243)</a:t>
                      </a:r>
                    </a:p>
                  </a:txBody>
                  <a:tcPr anchor="ctr">
                    <a:lnL>
                      <a:noFill/>
                    </a:lnL>
                    <a:lnR>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sz="1800" b="1" kern="1200">
                          <a:solidFill>
                            <a:schemeClr val="lt1"/>
                          </a:solidFill>
                          <a:latin typeface="Franklin Gothic Book" panose="020B0503020102020204"/>
                        </a:defRPr>
                      </a:lvl1pPr>
                      <a:lvl2pPr marL="457200" algn="l" defTabSz="914400" rtl="0" eaLnBrk="1" latinLnBrk="0" hangingPunct="1">
                        <a:defRPr sz="1800" b="1" kern="1200">
                          <a:solidFill>
                            <a:schemeClr val="lt1"/>
                          </a:solidFill>
                          <a:latin typeface="Franklin Gothic Book" panose="020B0503020102020204"/>
                        </a:defRPr>
                      </a:lvl2pPr>
                      <a:lvl3pPr marL="914400" algn="l" defTabSz="914400" rtl="0" eaLnBrk="1" latinLnBrk="0" hangingPunct="1">
                        <a:defRPr sz="1800" b="1" kern="1200">
                          <a:solidFill>
                            <a:schemeClr val="lt1"/>
                          </a:solidFill>
                          <a:latin typeface="Franklin Gothic Book" panose="020B0503020102020204"/>
                        </a:defRPr>
                      </a:lvl3pPr>
                      <a:lvl4pPr marL="1371600" algn="l" defTabSz="914400" rtl="0" eaLnBrk="1" latinLnBrk="0" hangingPunct="1">
                        <a:defRPr sz="1800" b="1" kern="1200">
                          <a:solidFill>
                            <a:schemeClr val="lt1"/>
                          </a:solidFill>
                          <a:latin typeface="Franklin Gothic Book" panose="020B0503020102020204"/>
                        </a:defRPr>
                      </a:lvl4pPr>
                      <a:lvl5pPr marL="1828800" algn="l" defTabSz="914400" rtl="0" eaLnBrk="1" latinLnBrk="0" hangingPunct="1">
                        <a:defRPr sz="1800" b="1" kern="1200">
                          <a:solidFill>
                            <a:schemeClr val="lt1"/>
                          </a:solidFill>
                          <a:latin typeface="Franklin Gothic Book" panose="020B0503020102020204"/>
                        </a:defRPr>
                      </a:lvl5pPr>
                      <a:lvl6pPr marL="2286000" algn="l" defTabSz="914400" rtl="0" eaLnBrk="1" latinLnBrk="0" hangingPunct="1">
                        <a:defRPr sz="1800" b="1" kern="1200">
                          <a:solidFill>
                            <a:schemeClr val="lt1"/>
                          </a:solidFill>
                          <a:latin typeface="Franklin Gothic Book" panose="020B0503020102020204"/>
                        </a:defRPr>
                      </a:lvl6pPr>
                      <a:lvl7pPr marL="2743200" algn="l" defTabSz="914400" rtl="0" eaLnBrk="1" latinLnBrk="0" hangingPunct="1">
                        <a:defRPr sz="1800" b="1" kern="1200">
                          <a:solidFill>
                            <a:schemeClr val="lt1"/>
                          </a:solidFill>
                          <a:latin typeface="Franklin Gothic Book" panose="020B0503020102020204"/>
                        </a:defRPr>
                      </a:lvl7pPr>
                      <a:lvl8pPr marL="3200400" algn="l" defTabSz="914400" rtl="0" eaLnBrk="1" latinLnBrk="0" hangingPunct="1">
                        <a:defRPr sz="1800" b="1" kern="1200">
                          <a:solidFill>
                            <a:schemeClr val="lt1"/>
                          </a:solidFill>
                          <a:latin typeface="Franklin Gothic Book" panose="020B0503020102020204"/>
                        </a:defRPr>
                      </a:lvl8pPr>
                      <a:lvl9pPr marL="3657600" algn="l" defTabSz="914400" rtl="0" eaLnBrk="1" latinLnBrk="0" hangingPunct="1">
                        <a:defRPr sz="1800" b="1" kern="1200">
                          <a:solidFill>
                            <a:schemeClr val="lt1"/>
                          </a:solidFill>
                          <a:latin typeface="Franklin Gothic Book" panose="020B0503020102020204"/>
                        </a:defRPr>
                      </a:lvl9pPr>
                    </a:lstStyle>
                    <a:p>
                      <a:pPr algn="ctr"/>
                      <a:r>
                        <a:rPr lang="en-US" sz="1200" b="1" dirty="0">
                          <a:solidFill>
                            <a:schemeClr val="bg2"/>
                          </a:solidFill>
                          <a:latin typeface="+mn-lt"/>
                          <a:cs typeface="Calibri" panose="020F0502020204030204" pitchFamily="34" charset="0"/>
                        </a:rPr>
                        <a:t>Arm B</a:t>
                      </a:r>
                      <a:br>
                        <a:rPr lang="en-US" sz="1200" b="1" dirty="0">
                          <a:solidFill>
                            <a:schemeClr val="bg2"/>
                          </a:solidFill>
                          <a:latin typeface="+mn-lt"/>
                          <a:cs typeface="Calibri" panose="020F0502020204030204" pitchFamily="34" charset="0"/>
                        </a:rPr>
                      </a:br>
                      <a:r>
                        <a:rPr lang="en-US" sz="1200" b="1" dirty="0">
                          <a:solidFill>
                            <a:schemeClr val="bg2"/>
                          </a:solidFill>
                          <a:latin typeface="+mn-lt"/>
                          <a:cs typeface="Calibri" panose="020F0502020204030204" pitchFamily="34" charset="0"/>
                        </a:rPr>
                        <a:t>(n = 242)</a:t>
                      </a:r>
                    </a:p>
                  </a:txBody>
                  <a:tcPr anchor="ctr">
                    <a:lnL>
                      <a:noFill/>
                    </a:lnL>
                    <a:lnR>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sz="1800" b="1" kern="1200">
                          <a:solidFill>
                            <a:schemeClr val="lt1"/>
                          </a:solidFill>
                          <a:latin typeface="Franklin Gothic Book" panose="020B0503020102020204"/>
                        </a:defRPr>
                      </a:lvl1pPr>
                      <a:lvl2pPr marL="457200" algn="l" defTabSz="914400" rtl="0" eaLnBrk="1" latinLnBrk="0" hangingPunct="1">
                        <a:defRPr sz="1800" b="1" kern="1200">
                          <a:solidFill>
                            <a:schemeClr val="lt1"/>
                          </a:solidFill>
                          <a:latin typeface="Franklin Gothic Book" panose="020B0503020102020204"/>
                        </a:defRPr>
                      </a:lvl2pPr>
                      <a:lvl3pPr marL="914400" algn="l" defTabSz="914400" rtl="0" eaLnBrk="1" latinLnBrk="0" hangingPunct="1">
                        <a:defRPr sz="1800" b="1" kern="1200">
                          <a:solidFill>
                            <a:schemeClr val="lt1"/>
                          </a:solidFill>
                          <a:latin typeface="Franklin Gothic Book" panose="020B0503020102020204"/>
                        </a:defRPr>
                      </a:lvl3pPr>
                      <a:lvl4pPr marL="1371600" algn="l" defTabSz="914400" rtl="0" eaLnBrk="1" latinLnBrk="0" hangingPunct="1">
                        <a:defRPr sz="1800" b="1" kern="1200">
                          <a:solidFill>
                            <a:schemeClr val="lt1"/>
                          </a:solidFill>
                          <a:latin typeface="Franklin Gothic Book" panose="020B0503020102020204"/>
                        </a:defRPr>
                      </a:lvl4pPr>
                      <a:lvl5pPr marL="1828800" algn="l" defTabSz="914400" rtl="0" eaLnBrk="1" latinLnBrk="0" hangingPunct="1">
                        <a:defRPr sz="1800" b="1" kern="1200">
                          <a:solidFill>
                            <a:schemeClr val="lt1"/>
                          </a:solidFill>
                          <a:latin typeface="Franklin Gothic Book" panose="020B0503020102020204"/>
                        </a:defRPr>
                      </a:lvl5pPr>
                      <a:lvl6pPr marL="2286000" algn="l" defTabSz="914400" rtl="0" eaLnBrk="1" latinLnBrk="0" hangingPunct="1">
                        <a:defRPr sz="1800" b="1" kern="1200">
                          <a:solidFill>
                            <a:schemeClr val="lt1"/>
                          </a:solidFill>
                          <a:latin typeface="Franklin Gothic Book" panose="020B0503020102020204"/>
                        </a:defRPr>
                      </a:lvl6pPr>
                      <a:lvl7pPr marL="2743200" algn="l" defTabSz="914400" rtl="0" eaLnBrk="1" latinLnBrk="0" hangingPunct="1">
                        <a:defRPr sz="1800" b="1" kern="1200">
                          <a:solidFill>
                            <a:schemeClr val="lt1"/>
                          </a:solidFill>
                          <a:latin typeface="Franklin Gothic Book" panose="020B0503020102020204"/>
                        </a:defRPr>
                      </a:lvl7pPr>
                      <a:lvl8pPr marL="3200400" algn="l" defTabSz="914400" rtl="0" eaLnBrk="1" latinLnBrk="0" hangingPunct="1">
                        <a:defRPr sz="1800" b="1" kern="1200">
                          <a:solidFill>
                            <a:schemeClr val="lt1"/>
                          </a:solidFill>
                          <a:latin typeface="Franklin Gothic Book" panose="020B0503020102020204"/>
                        </a:defRPr>
                      </a:lvl8pPr>
                      <a:lvl9pPr marL="3657600" algn="l" defTabSz="914400" rtl="0" eaLnBrk="1" latinLnBrk="0" hangingPunct="1">
                        <a:defRPr sz="1800" b="1" kern="1200">
                          <a:solidFill>
                            <a:schemeClr val="lt1"/>
                          </a:solidFill>
                          <a:latin typeface="Franklin Gothic Book" panose="020B0503020102020204"/>
                        </a:defRPr>
                      </a:lvl9pPr>
                    </a:lstStyle>
                    <a:p>
                      <a:pPr algn="ctr"/>
                      <a:r>
                        <a:rPr lang="en-US" sz="1200" b="1" dirty="0">
                          <a:solidFill>
                            <a:schemeClr val="bg2"/>
                          </a:solidFill>
                          <a:latin typeface="+mn-lt"/>
                          <a:cs typeface="Calibri" panose="020F0502020204030204" pitchFamily="34" charset="0"/>
                        </a:rPr>
                        <a:t>Arm C</a:t>
                      </a:r>
                      <a:br>
                        <a:rPr lang="en-US" sz="1200" b="1" dirty="0">
                          <a:solidFill>
                            <a:schemeClr val="bg2"/>
                          </a:solidFill>
                          <a:latin typeface="+mn-lt"/>
                          <a:cs typeface="Calibri" panose="020F0502020204030204" pitchFamily="34" charset="0"/>
                        </a:rPr>
                      </a:br>
                      <a:r>
                        <a:rPr lang="en-US" sz="1200" b="1" dirty="0">
                          <a:solidFill>
                            <a:schemeClr val="bg2"/>
                          </a:solidFill>
                          <a:latin typeface="+mn-lt"/>
                          <a:cs typeface="Calibri" panose="020F0502020204030204" pitchFamily="34" charset="0"/>
                        </a:rPr>
                        <a:t>(n = 109)</a:t>
                      </a:r>
                    </a:p>
                  </a:txBody>
                  <a:tcPr anchor="ctr">
                    <a:lnL>
                      <a:noFill/>
                    </a:lnL>
                    <a:lnR>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sz="1800" b="1" kern="1200">
                          <a:solidFill>
                            <a:schemeClr val="lt1"/>
                          </a:solidFill>
                          <a:latin typeface="Franklin Gothic Book" panose="020B0503020102020204"/>
                        </a:defRPr>
                      </a:lvl1pPr>
                      <a:lvl2pPr marL="457200" algn="l" defTabSz="914400" rtl="0" eaLnBrk="1" latinLnBrk="0" hangingPunct="1">
                        <a:defRPr sz="1800" b="1" kern="1200">
                          <a:solidFill>
                            <a:schemeClr val="lt1"/>
                          </a:solidFill>
                          <a:latin typeface="Franklin Gothic Book" panose="020B0503020102020204"/>
                        </a:defRPr>
                      </a:lvl2pPr>
                      <a:lvl3pPr marL="914400" algn="l" defTabSz="914400" rtl="0" eaLnBrk="1" latinLnBrk="0" hangingPunct="1">
                        <a:defRPr sz="1800" b="1" kern="1200">
                          <a:solidFill>
                            <a:schemeClr val="lt1"/>
                          </a:solidFill>
                          <a:latin typeface="Franklin Gothic Book" panose="020B0503020102020204"/>
                        </a:defRPr>
                      </a:lvl3pPr>
                      <a:lvl4pPr marL="1371600" algn="l" defTabSz="914400" rtl="0" eaLnBrk="1" latinLnBrk="0" hangingPunct="1">
                        <a:defRPr sz="1800" b="1" kern="1200">
                          <a:solidFill>
                            <a:schemeClr val="lt1"/>
                          </a:solidFill>
                          <a:latin typeface="Franklin Gothic Book" panose="020B0503020102020204"/>
                        </a:defRPr>
                      </a:lvl4pPr>
                      <a:lvl5pPr marL="1828800" algn="l" defTabSz="914400" rtl="0" eaLnBrk="1" latinLnBrk="0" hangingPunct="1">
                        <a:defRPr sz="1800" b="1" kern="1200">
                          <a:solidFill>
                            <a:schemeClr val="lt1"/>
                          </a:solidFill>
                          <a:latin typeface="Franklin Gothic Book" panose="020B0503020102020204"/>
                        </a:defRPr>
                      </a:lvl5pPr>
                      <a:lvl6pPr marL="2286000" algn="l" defTabSz="914400" rtl="0" eaLnBrk="1" latinLnBrk="0" hangingPunct="1">
                        <a:defRPr sz="1800" b="1" kern="1200">
                          <a:solidFill>
                            <a:schemeClr val="lt1"/>
                          </a:solidFill>
                          <a:latin typeface="Franklin Gothic Book" panose="020B0503020102020204"/>
                        </a:defRPr>
                      </a:lvl6pPr>
                      <a:lvl7pPr marL="2743200" algn="l" defTabSz="914400" rtl="0" eaLnBrk="1" latinLnBrk="0" hangingPunct="1">
                        <a:defRPr sz="1800" b="1" kern="1200">
                          <a:solidFill>
                            <a:schemeClr val="lt1"/>
                          </a:solidFill>
                          <a:latin typeface="Franklin Gothic Book" panose="020B0503020102020204"/>
                        </a:defRPr>
                      </a:lvl7pPr>
                      <a:lvl8pPr marL="3200400" algn="l" defTabSz="914400" rtl="0" eaLnBrk="1" latinLnBrk="0" hangingPunct="1">
                        <a:defRPr sz="1800" b="1" kern="1200">
                          <a:solidFill>
                            <a:schemeClr val="lt1"/>
                          </a:solidFill>
                          <a:latin typeface="Franklin Gothic Book" panose="020B0503020102020204"/>
                        </a:defRPr>
                      </a:lvl8pPr>
                      <a:lvl9pPr marL="3657600" algn="l" defTabSz="914400" rtl="0" eaLnBrk="1" latinLnBrk="0" hangingPunct="1">
                        <a:defRPr sz="1800" b="1" kern="1200">
                          <a:solidFill>
                            <a:schemeClr val="lt1"/>
                          </a:solidFill>
                          <a:latin typeface="Franklin Gothic Book" panose="020B0503020102020204"/>
                        </a:defRPr>
                      </a:lvl9pPr>
                    </a:lstStyle>
                    <a:p>
                      <a:pPr algn="ctr"/>
                      <a:r>
                        <a:rPr lang="en-US" sz="1200" b="1" dirty="0">
                          <a:solidFill>
                            <a:schemeClr val="bg2"/>
                          </a:solidFill>
                          <a:latin typeface="+mn-lt"/>
                          <a:cs typeface="Calibri" panose="020F0502020204030204" pitchFamily="34" charset="0"/>
                        </a:rPr>
                        <a:t>Arm D</a:t>
                      </a:r>
                      <a:br>
                        <a:rPr lang="en-US" sz="1200" b="1" dirty="0">
                          <a:solidFill>
                            <a:schemeClr val="bg2"/>
                          </a:solidFill>
                          <a:latin typeface="+mn-lt"/>
                          <a:cs typeface="Calibri" panose="020F0502020204030204" pitchFamily="34" charset="0"/>
                        </a:rPr>
                      </a:br>
                      <a:r>
                        <a:rPr lang="en-US" sz="1200" b="1" dirty="0">
                          <a:solidFill>
                            <a:schemeClr val="bg2"/>
                          </a:solidFill>
                          <a:latin typeface="+mn-lt"/>
                          <a:cs typeface="Calibri" panose="020F0502020204030204" pitchFamily="34" charset="0"/>
                        </a:rPr>
                        <a:t>(n = 124)</a:t>
                      </a:r>
                    </a:p>
                  </a:txBody>
                  <a:tcPr anchor="ctr">
                    <a:lnL>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049926723"/>
                  </a:ext>
                </a:extLst>
              </a:tr>
              <a:tr h="162396">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algn="l"/>
                      <a:r>
                        <a:rPr lang="en-US" sz="1200" baseline="0" dirty="0">
                          <a:solidFill>
                            <a:schemeClr val="tx1"/>
                          </a:solidFill>
                          <a:latin typeface="+mn-lt"/>
                        </a:rPr>
                        <a:t>Median age (range), yr </a:t>
                      </a:r>
                    </a:p>
                  </a:txBody>
                  <a:tcPr marT="18288" marB="18288" anchor="ctr">
                    <a:lnL w="12700" cmpd="sng">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457200" rtl="0" eaLnBrk="1" latinLnBrk="0" hangingPunct="1">
                        <a:defRPr sz="1800" kern="1200">
                          <a:solidFill>
                            <a:schemeClr val="dk1"/>
                          </a:solidFill>
                          <a:latin typeface="Open Sans"/>
                        </a:defRPr>
                      </a:lvl1pPr>
                      <a:lvl2pPr marL="457200" algn="l" defTabSz="457200" rtl="0" eaLnBrk="1" latinLnBrk="0" hangingPunct="1">
                        <a:defRPr sz="1800" kern="1200">
                          <a:solidFill>
                            <a:schemeClr val="dk1"/>
                          </a:solidFill>
                          <a:latin typeface="Open Sans"/>
                        </a:defRPr>
                      </a:lvl2pPr>
                      <a:lvl3pPr marL="914400" algn="l" defTabSz="457200" rtl="0" eaLnBrk="1" latinLnBrk="0" hangingPunct="1">
                        <a:defRPr sz="1800" kern="1200">
                          <a:solidFill>
                            <a:schemeClr val="dk1"/>
                          </a:solidFill>
                          <a:latin typeface="Open Sans"/>
                        </a:defRPr>
                      </a:lvl3pPr>
                      <a:lvl4pPr marL="1371600" algn="l" defTabSz="457200" rtl="0" eaLnBrk="1" latinLnBrk="0" hangingPunct="1">
                        <a:defRPr sz="1800" kern="1200">
                          <a:solidFill>
                            <a:schemeClr val="dk1"/>
                          </a:solidFill>
                          <a:latin typeface="Open Sans"/>
                        </a:defRPr>
                      </a:lvl4pPr>
                      <a:lvl5pPr marL="1828800" algn="l" defTabSz="457200" rtl="0" eaLnBrk="1" latinLnBrk="0" hangingPunct="1">
                        <a:defRPr sz="1800" kern="1200">
                          <a:solidFill>
                            <a:schemeClr val="dk1"/>
                          </a:solidFill>
                          <a:latin typeface="Open Sans"/>
                        </a:defRPr>
                      </a:lvl5pPr>
                      <a:lvl6pPr marL="2286000" algn="l" defTabSz="457200" rtl="0" eaLnBrk="1" latinLnBrk="0" hangingPunct="1">
                        <a:defRPr sz="1800" kern="1200">
                          <a:solidFill>
                            <a:schemeClr val="dk1"/>
                          </a:solidFill>
                          <a:latin typeface="Open Sans"/>
                        </a:defRPr>
                      </a:lvl6pPr>
                      <a:lvl7pPr marL="2743200" algn="l" defTabSz="457200" rtl="0" eaLnBrk="1" latinLnBrk="0" hangingPunct="1">
                        <a:defRPr sz="1800" kern="1200">
                          <a:solidFill>
                            <a:schemeClr val="dk1"/>
                          </a:solidFill>
                          <a:latin typeface="Open Sans"/>
                        </a:defRPr>
                      </a:lvl7pPr>
                      <a:lvl8pPr marL="3200400" algn="l" defTabSz="457200" rtl="0" eaLnBrk="1" latinLnBrk="0" hangingPunct="1">
                        <a:defRPr sz="1800" kern="1200">
                          <a:solidFill>
                            <a:schemeClr val="dk1"/>
                          </a:solidFill>
                          <a:latin typeface="Open Sans"/>
                        </a:defRPr>
                      </a:lvl8pPr>
                      <a:lvl9pPr marL="3657600" algn="l" defTabSz="457200" rtl="0" eaLnBrk="1" latinLnBrk="0" hangingPunct="1">
                        <a:defRPr sz="1800" kern="1200">
                          <a:solidFill>
                            <a:schemeClr val="dk1"/>
                          </a:solidFill>
                          <a:latin typeface="Open Sans"/>
                        </a:defRPr>
                      </a:lvl9pPr>
                    </a:lstStyle>
                    <a:p>
                      <a:pPr marL="0" algn="ctr" defTabSz="914400" rtl="0" eaLnBrk="1" latinLnBrk="0" hangingPunct="1"/>
                      <a:r>
                        <a:rPr lang="en-US" sz="1200" kern="1200" baseline="0" dirty="0">
                          <a:solidFill>
                            <a:schemeClr val="tx1"/>
                          </a:solidFill>
                          <a:latin typeface="+mn-lt"/>
                          <a:ea typeface="+mn-ea"/>
                          <a:cs typeface="+mn-cs"/>
                        </a:rPr>
                        <a:t>59.8 </a:t>
                      </a:r>
                      <a:br>
                        <a:rPr lang="en-US" sz="1200" kern="1200" baseline="0" dirty="0">
                          <a:solidFill>
                            <a:schemeClr val="tx1"/>
                          </a:solidFill>
                          <a:latin typeface="+mn-lt"/>
                          <a:ea typeface="+mn-ea"/>
                          <a:cs typeface="+mn-cs"/>
                        </a:rPr>
                      </a:br>
                      <a:r>
                        <a:rPr lang="en-US" sz="1200" kern="1200" baseline="0" dirty="0">
                          <a:solidFill>
                            <a:schemeClr val="tx1"/>
                          </a:solidFill>
                          <a:latin typeface="+mn-lt"/>
                          <a:ea typeface="+mn-ea"/>
                          <a:cs typeface="+mn-cs"/>
                        </a:rPr>
                        <a:t>(36-66)</a:t>
                      </a: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57.8 </a:t>
                      </a:r>
                      <a:br>
                        <a:rPr lang="en-US" sz="1200" kern="1200" baseline="0" dirty="0">
                          <a:solidFill>
                            <a:schemeClr val="tx1"/>
                          </a:solidFill>
                          <a:latin typeface="+mn-lt"/>
                          <a:ea typeface="+mn-ea"/>
                          <a:cs typeface="+mn-cs"/>
                        </a:rPr>
                      </a:br>
                      <a:r>
                        <a:rPr lang="en-US" sz="1200" kern="1200" baseline="0" dirty="0">
                          <a:solidFill>
                            <a:schemeClr val="tx1"/>
                          </a:solidFill>
                          <a:latin typeface="+mn-lt"/>
                          <a:ea typeface="+mn-ea"/>
                          <a:cs typeface="+mn-cs"/>
                        </a:rPr>
                        <a:t>(25-66)</a:t>
                      </a: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57.5</a:t>
                      </a:r>
                      <a:br>
                        <a:rPr lang="en-US" sz="1200" kern="1200" baseline="0" dirty="0">
                          <a:solidFill>
                            <a:schemeClr val="tx1"/>
                          </a:solidFill>
                          <a:latin typeface="+mn-lt"/>
                          <a:ea typeface="+mn-ea"/>
                          <a:cs typeface="+mn-cs"/>
                        </a:rPr>
                      </a:br>
                      <a:r>
                        <a:rPr lang="en-US" sz="1200" kern="1200" baseline="0" dirty="0">
                          <a:solidFill>
                            <a:schemeClr val="tx1"/>
                          </a:solidFill>
                          <a:latin typeface="+mn-lt"/>
                          <a:ea typeface="+mn-ea"/>
                          <a:cs typeface="+mn-cs"/>
                        </a:rPr>
                        <a:t>(36-65)</a:t>
                      </a: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58.3</a:t>
                      </a:r>
                      <a:br>
                        <a:rPr lang="en-US" sz="1200" kern="1200" baseline="0" dirty="0">
                          <a:solidFill>
                            <a:schemeClr val="tx1"/>
                          </a:solidFill>
                          <a:latin typeface="+mn-lt"/>
                          <a:ea typeface="+mn-ea"/>
                          <a:cs typeface="+mn-cs"/>
                        </a:rPr>
                      </a:br>
                      <a:r>
                        <a:rPr lang="en-US" sz="1200" kern="1200" baseline="0" dirty="0">
                          <a:solidFill>
                            <a:schemeClr val="tx1"/>
                          </a:solidFill>
                          <a:latin typeface="+mn-lt"/>
                          <a:ea typeface="+mn-ea"/>
                          <a:cs typeface="+mn-cs"/>
                        </a:rPr>
                        <a:t>(33-65)</a:t>
                      </a:r>
                    </a:p>
                  </a:txBody>
                  <a:tcPr marT="18288" marB="18288" anchor="ctr">
                    <a:lnL>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806765042"/>
                  </a:ext>
                </a:extLst>
              </a:tr>
              <a:tr h="155663">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lang="en-US" sz="1200" baseline="0" dirty="0">
                          <a:solidFill>
                            <a:schemeClr val="tx1"/>
                          </a:solidFill>
                          <a:latin typeface="+mn-lt"/>
                        </a:rPr>
                        <a:t>&gt;60 yr, n (%)</a:t>
                      </a:r>
                      <a:endParaRPr kumimoji="0" lang="en-US" sz="1200" b="0" i="0" u="none" strike="noStrike" cap="none" normalizeH="0" baseline="0" dirty="0">
                        <a:ln>
                          <a:noFill/>
                        </a:ln>
                        <a:solidFill>
                          <a:schemeClr val="tx1"/>
                        </a:solidFill>
                        <a:effectLst/>
                        <a:latin typeface="+mn-lt"/>
                      </a:endParaRPr>
                    </a:p>
                  </a:txBody>
                  <a:tcPr marT="18288" marB="18288" anchor="ctr">
                    <a:lnL w="12700" cmpd="sng">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118 (49)</a:t>
                      </a: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92 (38)</a:t>
                      </a: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35 (32)</a:t>
                      </a: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47 (38)</a:t>
                      </a:r>
                    </a:p>
                  </a:txBody>
                  <a:tcPr marT="18288" marB="18288" anchor="ctr">
                    <a:lnL>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540900938"/>
                  </a:ext>
                </a:extLst>
              </a:tr>
              <a:tr h="155663">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lvl="0" indent="-182880" algn="l"/>
                      <a:r>
                        <a:rPr lang="en-US" sz="1200" kern="1200" baseline="0" dirty="0">
                          <a:solidFill>
                            <a:schemeClr val="tx1"/>
                          </a:solidFill>
                          <a:latin typeface="+mn-lt"/>
                          <a:ea typeface="+mn-ea"/>
                          <a:cs typeface="+mn-cs"/>
                        </a:rPr>
                        <a:t>ECOG PS</a:t>
                      </a:r>
                      <a:r>
                        <a:rPr lang="en-US" sz="1200" kern="1200" dirty="0">
                          <a:solidFill>
                            <a:schemeClr val="tx1"/>
                          </a:solidFill>
                          <a:latin typeface="+mn-lt"/>
                          <a:ea typeface="+mn-ea"/>
                          <a:cs typeface="+mn-cs"/>
                        </a:rPr>
                        <a:t>, n (%)</a:t>
                      </a:r>
                      <a:endParaRPr lang="en-US" sz="1200" kern="1200" baseline="30000" dirty="0">
                        <a:solidFill>
                          <a:schemeClr val="tx1"/>
                        </a:solidFill>
                        <a:latin typeface="+mn-lt"/>
                        <a:ea typeface="+mn-ea"/>
                        <a:cs typeface="+mn-cs"/>
                      </a:endParaRPr>
                    </a:p>
                  </a:txBody>
                  <a:tcPr marT="18288" marB="18288" anchor="ctr">
                    <a:lnL w="12700" cmpd="sng">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457200" rtl="0" eaLnBrk="1" latinLnBrk="0" hangingPunct="1">
                        <a:defRPr sz="1800" kern="1200">
                          <a:solidFill>
                            <a:schemeClr val="dk1"/>
                          </a:solidFill>
                          <a:latin typeface="Open Sans"/>
                        </a:defRPr>
                      </a:lvl1pPr>
                      <a:lvl2pPr marL="457200" algn="l" defTabSz="457200" rtl="0" eaLnBrk="1" latinLnBrk="0" hangingPunct="1">
                        <a:defRPr sz="1800" kern="1200">
                          <a:solidFill>
                            <a:schemeClr val="dk1"/>
                          </a:solidFill>
                          <a:latin typeface="Open Sans"/>
                        </a:defRPr>
                      </a:lvl2pPr>
                      <a:lvl3pPr marL="914400" algn="l" defTabSz="457200" rtl="0" eaLnBrk="1" latinLnBrk="0" hangingPunct="1">
                        <a:defRPr sz="1800" kern="1200">
                          <a:solidFill>
                            <a:schemeClr val="dk1"/>
                          </a:solidFill>
                          <a:latin typeface="Open Sans"/>
                        </a:defRPr>
                      </a:lvl3pPr>
                      <a:lvl4pPr marL="1371600" algn="l" defTabSz="457200" rtl="0" eaLnBrk="1" latinLnBrk="0" hangingPunct="1">
                        <a:defRPr sz="1800" kern="1200">
                          <a:solidFill>
                            <a:schemeClr val="dk1"/>
                          </a:solidFill>
                          <a:latin typeface="Open Sans"/>
                        </a:defRPr>
                      </a:lvl4pPr>
                      <a:lvl5pPr marL="1828800" algn="l" defTabSz="457200" rtl="0" eaLnBrk="1" latinLnBrk="0" hangingPunct="1">
                        <a:defRPr sz="1800" kern="1200">
                          <a:solidFill>
                            <a:schemeClr val="dk1"/>
                          </a:solidFill>
                          <a:latin typeface="Open Sans"/>
                        </a:defRPr>
                      </a:lvl5pPr>
                      <a:lvl6pPr marL="2286000" algn="l" defTabSz="457200" rtl="0" eaLnBrk="1" latinLnBrk="0" hangingPunct="1">
                        <a:defRPr sz="1800" kern="1200">
                          <a:solidFill>
                            <a:schemeClr val="dk1"/>
                          </a:solidFill>
                          <a:latin typeface="Open Sans"/>
                        </a:defRPr>
                      </a:lvl6pPr>
                      <a:lvl7pPr marL="2743200" algn="l" defTabSz="457200" rtl="0" eaLnBrk="1" latinLnBrk="0" hangingPunct="1">
                        <a:defRPr sz="1800" kern="1200">
                          <a:solidFill>
                            <a:schemeClr val="dk1"/>
                          </a:solidFill>
                          <a:latin typeface="Open Sans"/>
                        </a:defRPr>
                      </a:lvl7pPr>
                      <a:lvl8pPr marL="3200400" algn="l" defTabSz="457200" rtl="0" eaLnBrk="1" latinLnBrk="0" hangingPunct="1">
                        <a:defRPr sz="1800" kern="1200">
                          <a:solidFill>
                            <a:schemeClr val="dk1"/>
                          </a:solidFill>
                          <a:latin typeface="Open Sans"/>
                        </a:defRPr>
                      </a:lvl8pPr>
                      <a:lvl9pPr marL="3657600" algn="l" defTabSz="457200" rtl="0" eaLnBrk="1" latinLnBrk="0" hangingPunct="1">
                        <a:defRPr sz="1800" kern="1200">
                          <a:solidFill>
                            <a:schemeClr val="dk1"/>
                          </a:solidFill>
                          <a:latin typeface="Open Sans"/>
                        </a:defRPr>
                      </a:lvl9pPr>
                    </a:lstStyle>
                    <a:p>
                      <a:pPr marL="0" algn="ctr" defTabSz="914400" rtl="0" eaLnBrk="1" latinLnBrk="0" hangingPunct="1"/>
                      <a:endParaRPr lang="en-US" sz="1200" kern="1200" baseline="0" dirty="0">
                        <a:solidFill>
                          <a:schemeClr val="tx1"/>
                        </a:solidFill>
                        <a:latin typeface="+mn-lt"/>
                        <a:ea typeface="+mn-ea"/>
                        <a:cs typeface="+mn-cs"/>
                      </a:endParaRP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endParaRPr lang="en-US" sz="1200" kern="1200" baseline="0" dirty="0">
                        <a:solidFill>
                          <a:schemeClr val="tx1"/>
                        </a:solidFill>
                        <a:latin typeface="+mn-lt"/>
                        <a:ea typeface="+mn-ea"/>
                        <a:cs typeface="+mn-cs"/>
                      </a:endParaRP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endParaRPr lang="en-US" sz="1200" kern="1200" baseline="0" dirty="0">
                        <a:solidFill>
                          <a:schemeClr val="tx1"/>
                        </a:solidFill>
                        <a:latin typeface="+mn-lt"/>
                        <a:ea typeface="+mn-ea"/>
                        <a:cs typeface="+mn-cs"/>
                      </a:endParaRP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endParaRPr lang="en-US" sz="1200" kern="1200" baseline="0" dirty="0">
                        <a:solidFill>
                          <a:schemeClr val="tx1"/>
                        </a:solidFill>
                        <a:latin typeface="+mn-lt"/>
                        <a:ea typeface="+mn-ea"/>
                        <a:cs typeface="+mn-cs"/>
                      </a:endParaRPr>
                    </a:p>
                  </a:txBody>
                  <a:tcPr marT="18288" marB="18288" anchor="ctr">
                    <a:lnL>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56854662"/>
                  </a:ext>
                </a:extLst>
              </a:tr>
              <a:tr h="15566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mn-lt"/>
                        </a:rPr>
                        <a:t>0-1</a:t>
                      </a:r>
                    </a:p>
                  </a:txBody>
                  <a:tcPr marT="18288" marB="18288" anchor="ctr">
                    <a:lnL w="12700" cmpd="sng">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457200" rtl="0" eaLnBrk="1" latinLnBrk="0" hangingPunct="1">
                        <a:defRPr sz="1800" kern="1200">
                          <a:solidFill>
                            <a:schemeClr val="dk1"/>
                          </a:solidFill>
                          <a:latin typeface="Open Sans"/>
                        </a:defRPr>
                      </a:lvl1pPr>
                      <a:lvl2pPr marL="457200" algn="l" defTabSz="457200" rtl="0" eaLnBrk="1" latinLnBrk="0" hangingPunct="1">
                        <a:defRPr sz="1800" kern="1200">
                          <a:solidFill>
                            <a:schemeClr val="dk1"/>
                          </a:solidFill>
                          <a:latin typeface="Open Sans"/>
                        </a:defRPr>
                      </a:lvl2pPr>
                      <a:lvl3pPr marL="914400" algn="l" defTabSz="457200" rtl="0" eaLnBrk="1" latinLnBrk="0" hangingPunct="1">
                        <a:defRPr sz="1800" kern="1200">
                          <a:solidFill>
                            <a:schemeClr val="dk1"/>
                          </a:solidFill>
                          <a:latin typeface="Open Sans"/>
                        </a:defRPr>
                      </a:lvl3pPr>
                      <a:lvl4pPr marL="1371600" algn="l" defTabSz="457200" rtl="0" eaLnBrk="1" latinLnBrk="0" hangingPunct="1">
                        <a:defRPr sz="1800" kern="1200">
                          <a:solidFill>
                            <a:schemeClr val="dk1"/>
                          </a:solidFill>
                          <a:latin typeface="Open Sans"/>
                        </a:defRPr>
                      </a:lvl4pPr>
                      <a:lvl5pPr marL="1828800" algn="l" defTabSz="457200" rtl="0" eaLnBrk="1" latinLnBrk="0" hangingPunct="1">
                        <a:defRPr sz="1800" kern="1200">
                          <a:solidFill>
                            <a:schemeClr val="dk1"/>
                          </a:solidFill>
                          <a:latin typeface="Open Sans"/>
                        </a:defRPr>
                      </a:lvl5pPr>
                      <a:lvl6pPr marL="2286000" algn="l" defTabSz="457200" rtl="0" eaLnBrk="1" latinLnBrk="0" hangingPunct="1">
                        <a:defRPr sz="1800" kern="1200">
                          <a:solidFill>
                            <a:schemeClr val="dk1"/>
                          </a:solidFill>
                          <a:latin typeface="Open Sans"/>
                        </a:defRPr>
                      </a:lvl6pPr>
                      <a:lvl7pPr marL="2743200" algn="l" defTabSz="457200" rtl="0" eaLnBrk="1" latinLnBrk="0" hangingPunct="1">
                        <a:defRPr sz="1800" kern="1200">
                          <a:solidFill>
                            <a:schemeClr val="dk1"/>
                          </a:solidFill>
                          <a:latin typeface="Open Sans"/>
                        </a:defRPr>
                      </a:lvl7pPr>
                      <a:lvl8pPr marL="3200400" algn="l" defTabSz="457200" rtl="0" eaLnBrk="1" latinLnBrk="0" hangingPunct="1">
                        <a:defRPr sz="1800" kern="1200">
                          <a:solidFill>
                            <a:schemeClr val="dk1"/>
                          </a:solidFill>
                          <a:latin typeface="Open Sans"/>
                        </a:defRPr>
                      </a:lvl8pPr>
                      <a:lvl9pPr marL="3657600" algn="l" defTabSz="457200" rtl="0" eaLnBrk="1" latinLnBrk="0" hangingPunct="1">
                        <a:defRPr sz="1800" kern="1200">
                          <a:solidFill>
                            <a:schemeClr val="dk1"/>
                          </a:solidFill>
                          <a:latin typeface="Open Sans"/>
                        </a:defRPr>
                      </a:lvl9pPr>
                    </a:lstStyle>
                    <a:p>
                      <a:pPr marL="0" algn="ctr" defTabSz="914400" rtl="0" eaLnBrk="1" latinLnBrk="0" hangingPunct="1"/>
                      <a:r>
                        <a:rPr lang="en-US" sz="1200" kern="1200" baseline="0" dirty="0">
                          <a:solidFill>
                            <a:schemeClr val="tx1"/>
                          </a:solidFill>
                          <a:latin typeface="+mn-lt"/>
                          <a:ea typeface="+mn-ea"/>
                          <a:cs typeface="+mn-cs"/>
                        </a:rPr>
                        <a:t>206 (85)</a:t>
                      </a: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216 (89)</a:t>
                      </a: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100 (91)</a:t>
                      </a: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111 (90)</a:t>
                      </a:r>
                    </a:p>
                  </a:txBody>
                  <a:tcPr marT="18288" marB="18288" anchor="ctr">
                    <a:lnL>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58482210"/>
                  </a:ext>
                </a:extLst>
              </a:tr>
              <a:tr h="15566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mn-lt"/>
                        </a:rPr>
                        <a:t>2</a:t>
                      </a:r>
                    </a:p>
                  </a:txBody>
                  <a:tcPr marT="18288" marB="18288" anchor="ctr">
                    <a:lnL w="12700" cmpd="sng">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457200" rtl="0" eaLnBrk="1" latinLnBrk="0" hangingPunct="1">
                        <a:defRPr sz="1800" kern="1200">
                          <a:solidFill>
                            <a:schemeClr val="dk1"/>
                          </a:solidFill>
                          <a:latin typeface="Open Sans"/>
                        </a:defRPr>
                      </a:lvl1pPr>
                      <a:lvl2pPr marL="457200" algn="l" defTabSz="457200" rtl="0" eaLnBrk="1" latinLnBrk="0" hangingPunct="1">
                        <a:defRPr sz="1800" kern="1200">
                          <a:solidFill>
                            <a:schemeClr val="dk1"/>
                          </a:solidFill>
                          <a:latin typeface="Open Sans"/>
                        </a:defRPr>
                      </a:lvl2pPr>
                      <a:lvl3pPr marL="914400" algn="l" defTabSz="457200" rtl="0" eaLnBrk="1" latinLnBrk="0" hangingPunct="1">
                        <a:defRPr sz="1800" kern="1200">
                          <a:solidFill>
                            <a:schemeClr val="dk1"/>
                          </a:solidFill>
                          <a:latin typeface="Open Sans"/>
                        </a:defRPr>
                      </a:lvl3pPr>
                      <a:lvl4pPr marL="1371600" algn="l" defTabSz="457200" rtl="0" eaLnBrk="1" latinLnBrk="0" hangingPunct="1">
                        <a:defRPr sz="1800" kern="1200">
                          <a:solidFill>
                            <a:schemeClr val="dk1"/>
                          </a:solidFill>
                          <a:latin typeface="Open Sans"/>
                        </a:defRPr>
                      </a:lvl4pPr>
                      <a:lvl5pPr marL="1828800" algn="l" defTabSz="457200" rtl="0" eaLnBrk="1" latinLnBrk="0" hangingPunct="1">
                        <a:defRPr sz="1800" kern="1200">
                          <a:solidFill>
                            <a:schemeClr val="dk1"/>
                          </a:solidFill>
                          <a:latin typeface="Open Sans"/>
                        </a:defRPr>
                      </a:lvl5pPr>
                      <a:lvl6pPr marL="2286000" algn="l" defTabSz="457200" rtl="0" eaLnBrk="1" latinLnBrk="0" hangingPunct="1">
                        <a:defRPr sz="1800" kern="1200">
                          <a:solidFill>
                            <a:schemeClr val="dk1"/>
                          </a:solidFill>
                          <a:latin typeface="Open Sans"/>
                        </a:defRPr>
                      </a:lvl6pPr>
                      <a:lvl7pPr marL="2743200" algn="l" defTabSz="457200" rtl="0" eaLnBrk="1" latinLnBrk="0" hangingPunct="1">
                        <a:defRPr sz="1800" kern="1200">
                          <a:solidFill>
                            <a:schemeClr val="dk1"/>
                          </a:solidFill>
                          <a:latin typeface="Open Sans"/>
                        </a:defRPr>
                      </a:lvl7pPr>
                      <a:lvl8pPr marL="3200400" algn="l" defTabSz="457200" rtl="0" eaLnBrk="1" latinLnBrk="0" hangingPunct="1">
                        <a:defRPr sz="1800" kern="1200">
                          <a:solidFill>
                            <a:schemeClr val="dk1"/>
                          </a:solidFill>
                          <a:latin typeface="Open Sans"/>
                        </a:defRPr>
                      </a:lvl8pPr>
                      <a:lvl9pPr marL="3657600" algn="l" defTabSz="457200" rtl="0" eaLnBrk="1" latinLnBrk="0" hangingPunct="1">
                        <a:defRPr sz="1800" kern="1200">
                          <a:solidFill>
                            <a:schemeClr val="dk1"/>
                          </a:solidFill>
                          <a:latin typeface="Open Sans"/>
                        </a:defRPr>
                      </a:lvl9pPr>
                    </a:lstStyle>
                    <a:p>
                      <a:pPr marL="0" algn="ctr" defTabSz="914400" rtl="0" eaLnBrk="1" latinLnBrk="0" hangingPunct="1"/>
                      <a:r>
                        <a:rPr lang="en-US" sz="1200" kern="1200" baseline="0" dirty="0">
                          <a:solidFill>
                            <a:schemeClr val="tx1"/>
                          </a:solidFill>
                          <a:latin typeface="+mn-lt"/>
                          <a:ea typeface="+mn-ea"/>
                          <a:cs typeface="+mn-cs"/>
                        </a:rPr>
                        <a:t>37 (15)</a:t>
                      </a: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26 (11)</a:t>
                      </a: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9 (8)</a:t>
                      </a: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12 (10)</a:t>
                      </a:r>
                    </a:p>
                  </a:txBody>
                  <a:tcPr marT="18288" marB="18288" anchor="ctr">
                    <a:lnL>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25423652"/>
                  </a:ext>
                </a:extLst>
              </a:tr>
              <a:tr h="155663">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marR="0" lvl="0" indent="-18288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ISS stage, n/N (%)</a:t>
                      </a:r>
                    </a:p>
                  </a:txBody>
                  <a:tcPr marT="18288" marB="18288" anchor="ctr">
                    <a:lnL w="12700" cmpd="sng">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457200" rtl="0" eaLnBrk="1" latinLnBrk="0" hangingPunct="1">
                        <a:defRPr sz="1800" kern="1200">
                          <a:solidFill>
                            <a:schemeClr val="dk1"/>
                          </a:solidFill>
                          <a:latin typeface="Open Sans"/>
                        </a:defRPr>
                      </a:lvl1pPr>
                      <a:lvl2pPr marL="457200" algn="l" defTabSz="457200" rtl="0" eaLnBrk="1" latinLnBrk="0" hangingPunct="1">
                        <a:defRPr sz="1800" kern="1200">
                          <a:solidFill>
                            <a:schemeClr val="dk1"/>
                          </a:solidFill>
                          <a:latin typeface="Open Sans"/>
                        </a:defRPr>
                      </a:lvl2pPr>
                      <a:lvl3pPr marL="914400" algn="l" defTabSz="457200" rtl="0" eaLnBrk="1" latinLnBrk="0" hangingPunct="1">
                        <a:defRPr sz="1800" kern="1200">
                          <a:solidFill>
                            <a:schemeClr val="dk1"/>
                          </a:solidFill>
                          <a:latin typeface="Open Sans"/>
                        </a:defRPr>
                      </a:lvl3pPr>
                      <a:lvl4pPr marL="1371600" algn="l" defTabSz="457200" rtl="0" eaLnBrk="1" latinLnBrk="0" hangingPunct="1">
                        <a:defRPr sz="1800" kern="1200">
                          <a:solidFill>
                            <a:schemeClr val="dk1"/>
                          </a:solidFill>
                          <a:latin typeface="Open Sans"/>
                        </a:defRPr>
                      </a:lvl4pPr>
                      <a:lvl5pPr marL="1828800" algn="l" defTabSz="457200" rtl="0" eaLnBrk="1" latinLnBrk="0" hangingPunct="1">
                        <a:defRPr sz="1800" kern="1200">
                          <a:solidFill>
                            <a:schemeClr val="dk1"/>
                          </a:solidFill>
                          <a:latin typeface="Open Sans"/>
                        </a:defRPr>
                      </a:lvl5pPr>
                      <a:lvl6pPr marL="2286000" algn="l" defTabSz="457200" rtl="0" eaLnBrk="1" latinLnBrk="0" hangingPunct="1">
                        <a:defRPr sz="1800" kern="1200">
                          <a:solidFill>
                            <a:schemeClr val="dk1"/>
                          </a:solidFill>
                          <a:latin typeface="Open Sans"/>
                        </a:defRPr>
                      </a:lvl6pPr>
                      <a:lvl7pPr marL="2743200" algn="l" defTabSz="457200" rtl="0" eaLnBrk="1" latinLnBrk="0" hangingPunct="1">
                        <a:defRPr sz="1800" kern="1200">
                          <a:solidFill>
                            <a:schemeClr val="dk1"/>
                          </a:solidFill>
                          <a:latin typeface="Open Sans"/>
                        </a:defRPr>
                      </a:lvl7pPr>
                      <a:lvl8pPr marL="3200400" algn="l" defTabSz="457200" rtl="0" eaLnBrk="1" latinLnBrk="0" hangingPunct="1">
                        <a:defRPr sz="1800" kern="1200">
                          <a:solidFill>
                            <a:schemeClr val="dk1"/>
                          </a:solidFill>
                          <a:latin typeface="Open Sans"/>
                        </a:defRPr>
                      </a:lvl8pPr>
                      <a:lvl9pPr marL="3657600" algn="l" defTabSz="457200" rtl="0" eaLnBrk="1" latinLnBrk="0" hangingPunct="1">
                        <a:defRPr sz="1800" kern="1200">
                          <a:solidFill>
                            <a:schemeClr val="dk1"/>
                          </a:solidFill>
                          <a:latin typeface="Open Sans"/>
                        </a:defRPr>
                      </a:lvl9pPr>
                    </a:lstStyle>
                    <a:p>
                      <a:pPr marL="0" algn="ctr" defTabSz="914400" rtl="0" eaLnBrk="1" latinLnBrk="0" hangingPunct="1"/>
                      <a:endParaRPr lang="en-US" sz="1200" kern="1200" baseline="0" dirty="0">
                        <a:solidFill>
                          <a:schemeClr val="tx1"/>
                        </a:solidFill>
                        <a:latin typeface="+mn-lt"/>
                        <a:ea typeface="+mn-ea"/>
                        <a:cs typeface="+mn-cs"/>
                      </a:endParaRP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algn="ctr" defTabSz="914400" rtl="0" eaLnBrk="1" latinLnBrk="0" hangingPunct="1"/>
                      <a:endParaRPr lang="en-US" sz="1200" kern="1200" baseline="0" dirty="0">
                        <a:solidFill>
                          <a:schemeClr val="tx1"/>
                        </a:solidFill>
                        <a:latin typeface="+mn-lt"/>
                        <a:ea typeface="+mn-ea"/>
                        <a:cs typeface="+mn-cs"/>
                      </a:endParaRP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algn="ctr" defTabSz="914400" rtl="0" eaLnBrk="1" latinLnBrk="0" hangingPunct="1"/>
                      <a:endParaRPr lang="en-US" sz="1200" kern="1200" baseline="0" dirty="0">
                        <a:solidFill>
                          <a:schemeClr val="tx1"/>
                        </a:solidFill>
                        <a:latin typeface="+mn-lt"/>
                        <a:ea typeface="+mn-ea"/>
                        <a:cs typeface="+mn-cs"/>
                      </a:endParaRP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algn="ctr" defTabSz="914400" rtl="0" eaLnBrk="1" latinLnBrk="0" hangingPunct="1"/>
                      <a:endParaRPr lang="en-US" sz="1200" kern="1200" baseline="0" dirty="0">
                        <a:solidFill>
                          <a:schemeClr val="tx1"/>
                        </a:solidFill>
                        <a:latin typeface="+mn-lt"/>
                        <a:ea typeface="+mn-ea"/>
                        <a:cs typeface="+mn-cs"/>
                      </a:endParaRPr>
                    </a:p>
                  </a:txBody>
                  <a:tcPr marT="18288" marB="18288" anchor="ctr">
                    <a:lnL>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617671947"/>
                  </a:ext>
                </a:extLst>
              </a:tr>
              <a:tr h="15566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mn-lt"/>
                        </a:rPr>
                        <a:t>I/II</a:t>
                      </a:r>
                    </a:p>
                  </a:txBody>
                  <a:tcPr marT="18288" marB="18288" anchor="ctr">
                    <a:lnL w="12700" cmpd="sng">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96/114 (87)</a:t>
                      </a: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104/106 (87)</a:t>
                      </a: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52/48 </a:t>
                      </a:r>
                      <a:br>
                        <a:rPr lang="en-US" sz="1200" kern="1200" baseline="0" dirty="0">
                          <a:solidFill>
                            <a:schemeClr val="tx1"/>
                          </a:solidFill>
                          <a:latin typeface="+mn-lt"/>
                          <a:ea typeface="+mn-ea"/>
                          <a:cs typeface="+mn-cs"/>
                        </a:rPr>
                      </a:br>
                      <a:r>
                        <a:rPr lang="en-US" sz="1200" kern="1200" baseline="0" dirty="0">
                          <a:solidFill>
                            <a:schemeClr val="tx1"/>
                          </a:solidFill>
                          <a:latin typeface="+mn-lt"/>
                          <a:ea typeface="+mn-ea"/>
                          <a:cs typeface="+mn-cs"/>
                        </a:rPr>
                        <a:t>(92)</a:t>
                      </a: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70/43 </a:t>
                      </a:r>
                      <a:br>
                        <a:rPr lang="en-US" sz="1200" kern="1200" baseline="0" dirty="0">
                          <a:solidFill>
                            <a:schemeClr val="tx1"/>
                          </a:solidFill>
                          <a:latin typeface="+mn-lt"/>
                          <a:ea typeface="+mn-ea"/>
                          <a:cs typeface="+mn-cs"/>
                        </a:rPr>
                      </a:br>
                      <a:r>
                        <a:rPr lang="en-US" sz="1200" kern="1200" baseline="0" dirty="0">
                          <a:solidFill>
                            <a:schemeClr val="tx1"/>
                          </a:solidFill>
                          <a:latin typeface="+mn-lt"/>
                          <a:ea typeface="+mn-ea"/>
                          <a:cs typeface="+mn-cs"/>
                        </a:rPr>
                        <a:t>(91)</a:t>
                      </a:r>
                    </a:p>
                  </a:txBody>
                  <a:tcPr marT="18288" marB="18288" anchor="ctr">
                    <a:lnL>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650851460"/>
                  </a:ext>
                </a:extLst>
              </a:tr>
              <a:tr h="195492">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mn-lt"/>
                        </a:rPr>
                        <a:t>III</a:t>
                      </a:r>
                    </a:p>
                  </a:txBody>
                  <a:tcPr marT="18288" marB="18288" anchor="ctr">
                    <a:lnL w="12700" cmpd="sng">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33 (13)</a:t>
                      </a: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32 (13)</a:t>
                      </a: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9 (8)</a:t>
                      </a: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11 (9)</a:t>
                      </a:r>
                    </a:p>
                  </a:txBody>
                  <a:tcPr marT="18288" marB="18288" anchor="ctr">
                    <a:lnL>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680353131"/>
                  </a:ext>
                </a:extLst>
              </a:tr>
              <a:tr h="155663">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200" baseline="0" dirty="0">
                          <a:solidFill>
                            <a:schemeClr val="tx1"/>
                          </a:solidFill>
                          <a:latin typeface="+mn-lt"/>
                        </a:rPr>
                        <a:t>t(11;14), n (%)</a:t>
                      </a:r>
                    </a:p>
                  </a:txBody>
                  <a:tcPr marT="18288" marB="18288" anchor="ctr">
                    <a:lnL w="12700" cmpd="sng">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32 (14)</a:t>
                      </a: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46 (20)</a:t>
                      </a: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43 (41)</a:t>
                      </a: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59 (49)</a:t>
                      </a:r>
                    </a:p>
                  </a:txBody>
                  <a:tcPr marT="18288" marB="18288" anchor="ctr">
                    <a:lnL>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88526530"/>
                  </a:ext>
                </a:extLst>
              </a:tr>
              <a:tr h="155663">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marR="0" lvl="0" indent="-18288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High-risk cytogenetics, n (%)</a:t>
                      </a:r>
                    </a:p>
                  </a:txBody>
                  <a:tcPr marT="18288" marB="18288" anchor="ctr">
                    <a:lnL w="12700" cmpd="sng">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457200" rtl="0" eaLnBrk="1" latinLnBrk="0" hangingPunct="1">
                        <a:defRPr sz="1800" kern="1200">
                          <a:solidFill>
                            <a:schemeClr val="dk1"/>
                          </a:solidFill>
                          <a:latin typeface="Open Sans"/>
                        </a:defRPr>
                      </a:lvl1pPr>
                      <a:lvl2pPr marL="457200" algn="l" defTabSz="457200" rtl="0" eaLnBrk="1" latinLnBrk="0" hangingPunct="1">
                        <a:defRPr sz="1800" kern="1200">
                          <a:solidFill>
                            <a:schemeClr val="dk1"/>
                          </a:solidFill>
                          <a:latin typeface="Open Sans"/>
                        </a:defRPr>
                      </a:lvl2pPr>
                      <a:lvl3pPr marL="914400" algn="l" defTabSz="457200" rtl="0" eaLnBrk="1" latinLnBrk="0" hangingPunct="1">
                        <a:defRPr sz="1800" kern="1200">
                          <a:solidFill>
                            <a:schemeClr val="dk1"/>
                          </a:solidFill>
                          <a:latin typeface="Open Sans"/>
                        </a:defRPr>
                      </a:lvl3pPr>
                      <a:lvl4pPr marL="1371600" algn="l" defTabSz="457200" rtl="0" eaLnBrk="1" latinLnBrk="0" hangingPunct="1">
                        <a:defRPr sz="1800" kern="1200">
                          <a:solidFill>
                            <a:schemeClr val="dk1"/>
                          </a:solidFill>
                          <a:latin typeface="Open Sans"/>
                        </a:defRPr>
                      </a:lvl4pPr>
                      <a:lvl5pPr marL="1828800" algn="l" defTabSz="457200" rtl="0" eaLnBrk="1" latinLnBrk="0" hangingPunct="1">
                        <a:defRPr sz="1800" kern="1200">
                          <a:solidFill>
                            <a:schemeClr val="dk1"/>
                          </a:solidFill>
                          <a:latin typeface="Open Sans"/>
                        </a:defRPr>
                      </a:lvl5pPr>
                      <a:lvl6pPr marL="2286000" algn="l" defTabSz="457200" rtl="0" eaLnBrk="1" latinLnBrk="0" hangingPunct="1">
                        <a:defRPr sz="1800" kern="1200">
                          <a:solidFill>
                            <a:schemeClr val="dk1"/>
                          </a:solidFill>
                          <a:latin typeface="Open Sans"/>
                        </a:defRPr>
                      </a:lvl6pPr>
                      <a:lvl7pPr marL="2743200" algn="l" defTabSz="457200" rtl="0" eaLnBrk="1" latinLnBrk="0" hangingPunct="1">
                        <a:defRPr sz="1800" kern="1200">
                          <a:solidFill>
                            <a:schemeClr val="dk1"/>
                          </a:solidFill>
                          <a:latin typeface="Open Sans"/>
                        </a:defRPr>
                      </a:lvl7pPr>
                      <a:lvl8pPr marL="3200400" algn="l" defTabSz="457200" rtl="0" eaLnBrk="1" latinLnBrk="0" hangingPunct="1">
                        <a:defRPr sz="1800" kern="1200">
                          <a:solidFill>
                            <a:schemeClr val="dk1"/>
                          </a:solidFill>
                          <a:latin typeface="Open Sans"/>
                        </a:defRPr>
                      </a:lvl8pPr>
                      <a:lvl9pPr marL="3657600" algn="l" defTabSz="457200" rtl="0" eaLnBrk="1" latinLnBrk="0" hangingPunct="1">
                        <a:defRPr sz="1800" kern="1200">
                          <a:solidFill>
                            <a:schemeClr val="dk1"/>
                          </a:solidFill>
                          <a:latin typeface="Open Sans"/>
                        </a:defRPr>
                      </a:lvl9pPr>
                    </a:lstStyle>
                    <a:p>
                      <a:pPr marL="0" algn="ctr" defTabSz="914400" rtl="0" eaLnBrk="1" latinLnBrk="0" hangingPunct="1"/>
                      <a:endParaRPr lang="en-US" sz="1200" kern="1200" baseline="0" dirty="0">
                        <a:solidFill>
                          <a:schemeClr val="tx1"/>
                        </a:solidFill>
                        <a:latin typeface="+mn-lt"/>
                        <a:ea typeface="+mn-ea"/>
                        <a:cs typeface="+mn-cs"/>
                      </a:endParaRP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algn="ctr" defTabSz="914400" rtl="0" eaLnBrk="1" latinLnBrk="0" hangingPunct="1"/>
                      <a:endParaRPr lang="en-US" sz="1200" kern="1200" baseline="0" dirty="0">
                        <a:solidFill>
                          <a:schemeClr val="tx1"/>
                        </a:solidFill>
                        <a:latin typeface="+mn-lt"/>
                        <a:ea typeface="+mn-ea"/>
                        <a:cs typeface="+mn-cs"/>
                      </a:endParaRP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algn="ctr" defTabSz="914400" rtl="0" eaLnBrk="1" latinLnBrk="0" hangingPunct="1"/>
                      <a:endParaRPr lang="en-US" sz="1200" kern="1200" baseline="0" dirty="0">
                        <a:solidFill>
                          <a:schemeClr val="tx1"/>
                        </a:solidFill>
                        <a:latin typeface="+mn-lt"/>
                        <a:ea typeface="+mn-ea"/>
                        <a:cs typeface="+mn-cs"/>
                      </a:endParaRP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algn="ctr" defTabSz="914400" rtl="0" eaLnBrk="1" latinLnBrk="0" hangingPunct="1"/>
                      <a:endParaRPr lang="en-US" sz="1200" kern="1200" baseline="0" dirty="0">
                        <a:solidFill>
                          <a:schemeClr val="tx1"/>
                        </a:solidFill>
                        <a:latin typeface="+mn-lt"/>
                        <a:ea typeface="+mn-ea"/>
                        <a:cs typeface="+mn-cs"/>
                      </a:endParaRPr>
                    </a:p>
                  </a:txBody>
                  <a:tcPr marT="18288" marB="18288" anchor="ctr">
                    <a:lnL>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53837315"/>
                  </a:ext>
                </a:extLst>
              </a:tr>
              <a:tr h="15566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lang="en-US" sz="1200" dirty="0">
                          <a:solidFill>
                            <a:schemeClr val="tx1"/>
                          </a:solidFill>
                          <a:latin typeface="+mn-lt"/>
                        </a:rPr>
                        <a:t>IFM LP &gt;1</a:t>
                      </a:r>
                    </a:p>
                  </a:txBody>
                  <a:tcPr marT="18288" marB="18288" anchor="ctr">
                    <a:lnL w="12700" cmpd="sng">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19 (8)</a:t>
                      </a: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18 (7)</a:t>
                      </a: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5 (5)</a:t>
                      </a: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13 (10)</a:t>
                      </a:r>
                    </a:p>
                  </a:txBody>
                  <a:tcPr marT="18288" marB="18288" anchor="ctr">
                    <a:lnL>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067527342"/>
                  </a:ext>
                </a:extLst>
              </a:tr>
              <a:tr h="15566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lang="en-US" sz="1200" dirty="0">
                          <a:solidFill>
                            <a:schemeClr val="tx1"/>
                          </a:solidFill>
                          <a:latin typeface="+mn-lt"/>
                        </a:rPr>
                        <a:t>IMS/IMWG</a:t>
                      </a:r>
                    </a:p>
                  </a:txBody>
                  <a:tcPr marT="18288" marB="18288" anchor="ctr">
                    <a:lnL w="12700" cmpd="sng">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58 (24)</a:t>
                      </a: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55 (23)</a:t>
                      </a: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18 (17)</a:t>
                      </a: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29 (23)</a:t>
                      </a:r>
                    </a:p>
                  </a:txBody>
                  <a:tcPr marT="18288" marB="18288" anchor="ctr">
                    <a:lnL>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857893486"/>
                  </a:ext>
                </a:extLst>
              </a:tr>
              <a:tr h="155663">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200" baseline="0" dirty="0">
                          <a:solidFill>
                            <a:schemeClr val="tx1"/>
                          </a:solidFill>
                          <a:latin typeface="+mn-lt"/>
                        </a:rPr>
                        <a:t>Completed treatment, n</a:t>
                      </a:r>
                    </a:p>
                  </a:txBody>
                  <a:tcPr marT="18288" marB="18288" anchor="ctr">
                    <a:lnL w="12700" cmpd="sng">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237</a:t>
                      </a: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231</a:t>
                      </a: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108</a:t>
                      </a: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105</a:t>
                      </a:r>
                    </a:p>
                  </a:txBody>
                  <a:tcPr marT="18288" marB="18288" anchor="ctr">
                    <a:lnL>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59161358"/>
                  </a:ext>
                </a:extLst>
              </a:tr>
              <a:tr h="155663">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200" baseline="0" dirty="0">
                          <a:solidFill>
                            <a:schemeClr val="tx1"/>
                          </a:solidFill>
                          <a:latin typeface="+mn-lt"/>
                        </a:rPr>
                        <a:t>MRD evaluated, n</a:t>
                      </a:r>
                    </a:p>
                  </a:txBody>
                  <a:tcPr marT="18288" marB="18288" anchor="ctr">
                    <a:lnL w="12700" cmpd="sng">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457200" rtl="0" eaLnBrk="1" latinLnBrk="0" hangingPunct="1">
                        <a:defRPr sz="1800" kern="1200">
                          <a:solidFill>
                            <a:schemeClr val="dk1"/>
                          </a:solidFill>
                          <a:latin typeface="Open Sans"/>
                        </a:defRPr>
                      </a:lvl1pPr>
                      <a:lvl2pPr marL="457200" algn="l" defTabSz="457200" rtl="0" eaLnBrk="1" latinLnBrk="0" hangingPunct="1">
                        <a:defRPr sz="1800" kern="1200">
                          <a:solidFill>
                            <a:schemeClr val="dk1"/>
                          </a:solidFill>
                          <a:latin typeface="Open Sans"/>
                        </a:defRPr>
                      </a:lvl2pPr>
                      <a:lvl3pPr marL="914400" algn="l" defTabSz="457200" rtl="0" eaLnBrk="1" latinLnBrk="0" hangingPunct="1">
                        <a:defRPr sz="1800" kern="1200">
                          <a:solidFill>
                            <a:schemeClr val="dk1"/>
                          </a:solidFill>
                          <a:latin typeface="Open Sans"/>
                        </a:defRPr>
                      </a:lvl3pPr>
                      <a:lvl4pPr marL="1371600" algn="l" defTabSz="457200" rtl="0" eaLnBrk="1" latinLnBrk="0" hangingPunct="1">
                        <a:defRPr sz="1800" kern="1200">
                          <a:solidFill>
                            <a:schemeClr val="dk1"/>
                          </a:solidFill>
                          <a:latin typeface="Open Sans"/>
                        </a:defRPr>
                      </a:lvl4pPr>
                      <a:lvl5pPr marL="1828800" algn="l" defTabSz="457200" rtl="0" eaLnBrk="1" latinLnBrk="0" hangingPunct="1">
                        <a:defRPr sz="1800" kern="1200">
                          <a:solidFill>
                            <a:schemeClr val="dk1"/>
                          </a:solidFill>
                          <a:latin typeface="Open Sans"/>
                        </a:defRPr>
                      </a:lvl5pPr>
                      <a:lvl6pPr marL="2286000" algn="l" defTabSz="457200" rtl="0" eaLnBrk="1" latinLnBrk="0" hangingPunct="1">
                        <a:defRPr sz="1800" kern="1200">
                          <a:solidFill>
                            <a:schemeClr val="dk1"/>
                          </a:solidFill>
                          <a:latin typeface="Open Sans"/>
                        </a:defRPr>
                      </a:lvl6pPr>
                      <a:lvl7pPr marL="2743200" algn="l" defTabSz="457200" rtl="0" eaLnBrk="1" latinLnBrk="0" hangingPunct="1">
                        <a:defRPr sz="1800" kern="1200">
                          <a:solidFill>
                            <a:schemeClr val="dk1"/>
                          </a:solidFill>
                          <a:latin typeface="Open Sans"/>
                        </a:defRPr>
                      </a:lvl7pPr>
                      <a:lvl8pPr marL="3200400" algn="l" defTabSz="457200" rtl="0" eaLnBrk="1" latinLnBrk="0" hangingPunct="1">
                        <a:defRPr sz="1800" kern="1200">
                          <a:solidFill>
                            <a:schemeClr val="dk1"/>
                          </a:solidFill>
                          <a:latin typeface="Open Sans"/>
                        </a:defRPr>
                      </a:lvl8pPr>
                      <a:lvl9pPr marL="3657600" algn="l" defTabSz="457200" rtl="0" eaLnBrk="1" latinLnBrk="0" hangingPunct="1">
                        <a:defRPr sz="1800" kern="1200">
                          <a:solidFill>
                            <a:schemeClr val="dk1"/>
                          </a:solidFill>
                          <a:latin typeface="Open Sans"/>
                        </a:defRPr>
                      </a:lvl9pPr>
                    </a:lstStyle>
                    <a:p>
                      <a:pPr marL="0" algn="ctr" defTabSz="914400" rtl="0" eaLnBrk="1" latinLnBrk="0" hangingPunct="1"/>
                      <a:r>
                        <a:rPr lang="en-US" sz="1200" kern="1200" baseline="0" dirty="0">
                          <a:solidFill>
                            <a:schemeClr val="tx1"/>
                          </a:solidFill>
                          <a:latin typeface="+mn-lt"/>
                          <a:ea typeface="+mn-ea"/>
                          <a:cs typeface="+mn-cs"/>
                        </a:rPr>
                        <a:t>232</a:t>
                      </a: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233</a:t>
                      </a: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104</a:t>
                      </a: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109</a:t>
                      </a:r>
                    </a:p>
                  </a:txBody>
                  <a:tcPr marT="18288" marB="18288" anchor="ctr">
                    <a:lnL>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905612972"/>
                  </a:ext>
                </a:extLst>
              </a:tr>
              <a:tr h="155663">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marR="0" lvl="0" indent="-18288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Postinduction efficacy, n (%)</a:t>
                      </a:r>
                    </a:p>
                  </a:txBody>
                  <a:tcPr marT="18288" marB="18288" anchor="ctr">
                    <a:lnL w="12700" cmpd="sng">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457200" rtl="0" eaLnBrk="1" latinLnBrk="0" hangingPunct="1">
                        <a:defRPr sz="1800" kern="1200">
                          <a:solidFill>
                            <a:schemeClr val="dk1"/>
                          </a:solidFill>
                          <a:latin typeface="Open Sans"/>
                        </a:defRPr>
                      </a:lvl1pPr>
                      <a:lvl2pPr marL="457200" algn="l" defTabSz="457200" rtl="0" eaLnBrk="1" latinLnBrk="0" hangingPunct="1">
                        <a:defRPr sz="1800" kern="1200">
                          <a:solidFill>
                            <a:schemeClr val="dk1"/>
                          </a:solidFill>
                          <a:latin typeface="Open Sans"/>
                        </a:defRPr>
                      </a:lvl2pPr>
                      <a:lvl3pPr marL="914400" algn="l" defTabSz="457200" rtl="0" eaLnBrk="1" latinLnBrk="0" hangingPunct="1">
                        <a:defRPr sz="1800" kern="1200">
                          <a:solidFill>
                            <a:schemeClr val="dk1"/>
                          </a:solidFill>
                          <a:latin typeface="Open Sans"/>
                        </a:defRPr>
                      </a:lvl3pPr>
                      <a:lvl4pPr marL="1371600" algn="l" defTabSz="457200" rtl="0" eaLnBrk="1" latinLnBrk="0" hangingPunct="1">
                        <a:defRPr sz="1800" kern="1200">
                          <a:solidFill>
                            <a:schemeClr val="dk1"/>
                          </a:solidFill>
                          <a:latin typeface="Open Sans"/>
                        </a:defRPr>
                      </a:lvl4pPr>
                      <a:lvl5pPr marL="1828800" algn="l" defTabSz="457200" rtl="0" eaLnBrk="1" latinLnBrk="0" hangingPunct="1">
                        <a:defRPr sz="1800" kern="1200">
                          <a:solidFill>
                            <a:schemeClr val="dk1"/>
                          </a:solidFill>
                          <a:latin typeface="Open Sans"/>
                        </a:defRPr>
                      </a:lvl5pPr>
                      <a:lvl6pPr marL="2286000" algn="l" defTabSz="457200" rtl="0" eaLnBrk="1" latinLnBrk="0" hangingPunct="1">
                        <a:defRPr sz="1800" kern="1200">
                          <a:solidFill>
                            <a:schemeClr val="dk1"/>
                          </a:solidFill>
                          <a:latin typeface="Open Sans"/>
                        </a:defRPr>
                      </a:lvl6pPr>
                      <a:lvl7pPr marL="2743200" algn="l" defTabSz="457200" rtl="0" eaLnBrk="1" latinLnBrk="0" hangingPunct="1">
                        <a:defRPr sz="1800" kern="1200">
                          <a:solidFill>
                            <a:schemeClr val="dk1"/>
                          </a:solidFill>
                          <a:latin typeface="Open Sans"/>
                        </a:defRPr>
                      </a:lvl7pPr>
                      <a:lvl8pPr marL="3200400" algn="l" defTabSz="457200" rtl="0" eaLnBrk="1" latinLnBrk="0" hangingPunct="1">
                        <a:defRPr sz="1800" kern="1200">
                          <a:solidFill>
                            <a:schemeClr val="dk1"/>
                          </a:solidFill>
                          <a:latin typeface="Open Sans"/>
                        </a:defRPr>
                      </a:lvl8pPr>
                      <a:lvl9pPr marL="3657600" algn="l" defTabSz="457200" rtl="0" eaLnBrk="1" latinLnBrk="0" hangingPunct="1">
                        <a:defRPr sz="1800" kern="1200">
                          <a:solidFill>
                            <a:schemeClr val="dk1"/>
                          </a:solidFill>
                          <a:latin typeface="Open Sans"/>
                        </a:defRPr>
                      </a:lvl9pPr>
                    </a:lstStyle>
                    <a:p>
                      <a:pPr marL="0" algn="ctr" defTabSz="914400" rtl="0" eaLnBrk="1" latinLnBrk="0" hangingPunct="1"/>
                      <a:endParaRPr lang="en-US" sz="1200" kern="1200" baseline="0" dirty="0">
                        <a:solidFill>
                          <a:schemeClr val="tx1"/>
                        </a:solidFill>
                        <a:latin typeface="+mn-lt"/>
                        <a:ea typeface="+mn-ea"/>
                        <a:cs typeface="+mn-cs"/>
                      </a:endParaRP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endParaRPr lang="en-US" sz="1200" kern="1200" baseline="0" dirty="0">
                        <a:solidFill>
                          <a:schemeClr val="tx1"/>
                        </a:solidFill>
                        <a:latin typeface="+mn-lt"/>
                        <a:ea typeface="+mn-ea"/>
                        <a:cs typeface="+mn-cs"/>
                      </a:endParaRP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endParaRPr lang="en-US" sz="1200" kern="1200" baseline="0" dirty="0">
                        <a:solidFill>
                          <a:schemeClr val="tx1"/>
                        </a:solidFill>
                        <a:latin typeface="+mn-lt"/>
                        <a:ea typeface="+mn-ea"/>
                        <a:cs typeface="+mn-cs"/>
                      </a:endParaRP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endParaRPr lang="en-US" sz="1200" kern="1200" baseline="0" dirty="0">
                        <a:solidFill>
                          <a:schemeClr val="tx1"/>
                        </a:solidFill>
                        <a:latin typeface="+mn-lt"/>
                        <a:ea typeface="+mn-ea"/>
                        <a:cs typeface="+mn-cs"/>
                      </a:endParaRPr>
                    </a:p>
                  </a:txBody>
                  <a:tcPr marT="18288" marB="18288" anchor="ctr">
                    <a:lnL>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60449248"/>
                  </a:ext>
                </a:extLst>
              </a:tr>
              <a:tr h="15566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lang="en-US" sz="1200" dirty="0">
                          <a:solidFill>
                            <a:schemeClr val="tx1"/>
                          </a:solidFill>
                          <a:latin typeface="+mn-lt"/>
                        </a:rPr>
                        <a:t>MRD &lt;10</a:t>
                      </a:r>
                      <a:r>
                        <a:rPr lang="en-US" sz="1200" baseline="30000" dirty="0">
                          <a:solidFill>
                            <a:schemeClr val="tx1"/>
                          </a:solidFill>
                          <a:latin typeface="+mn-lt"/>
                        </a:rPr>
                        <a:t>-6</a:t>
                      </a:r>
                    </a:p>
                  </a:txBody>
                  <a:tcPr marT="18288" marB="18288" anchor="ctr">
                    <a:lnL w="12700" cmpd="sng">
                      <a:noFill/>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457200" rtl="0" eaLnBrk="1" latinLnBrk="0" hangingPunct="1">
                        <a:defRPr sz="1800" kern="1200">
                          <a:solidFill>
                            <a:schemeClr val="dk1"/>
                          </a:solidFill>
                          <a:latin typeface="Open Sans"/>
                        </a:defRPr>
                      </a:lvl1pPr>
                      <a:lvl2pPr marL="457200" algn="l" defTabSz="457200" rtl="0" eaLnBrk="1" latinLnBrk="0" hangingPunct="1">
                        <a:defRPr sz="1800" kern="1200">
                          <a:solidFill>
                            <a:schemeClr val="dk1"/>
                          </a:solidFill>
                          <a:latin typeface="Open Sans"/>
                        </a:defRPr>
                      </a:lvl2pPr>
                      <a:lvl3pPr marL="914400" algn="l" defTabSz="457200" rtl="0" eaLnBrk="1" latinLnBrk="0" hangingPunct="1">
                        <a:defRPr sz="1800" kern="1200">
                          <a:solidFill>
                            <a:schemeClr val="dk1"/>
                          </a:solidFill>
                          <a:latin typeface="Open Sans"/>
                        </a:defRPr>
                      </a:lvl3pPr>
                      <a:lvl4pPr marL="1371600" algn="l" defTabSz="457200" rtl="0" eaLnBrk="1" latinLnBrk="0" hangingPunct="1">
                        <a:defRPr sz="1800" kern="1200">
                          <a:solidFill>
                            <a:schemeClr val="dk1"/>
                          </a:solidFill>
                          <a:latin typeface="Open Sans"/>
                        </a:defRPr>
                      </a:lvl4pPr>
                      <a:lvl5pPr marL="1828800" algn="l" defTabSz="457200" rtl="0" eaLnBrk="1" latinLnBrk="0" hangingPunct="1">
                        <a:defRPr sz="1800" kern="1200">
                          <a:solidFill>
                            <a:schemeClr val="dk1"/>
                          </a:solidFill>
                          <a:latin typeface="Open Sans"/>
                        </a:defRPr>
                      </a:lvl5pPr>
                      <a:lvl6pPr marL="2286000" algn="l" defTabSz="457200" rtl="0" eaLnBrk="1" latinLnBrk="0" hangingPunct="1">
                        <a:defRPr sz="1800" kern="1200">
                          <a:solidFill>
                            <a:schemeClr val="dk1"/>
                          </a:solidFill>
                          <a:latin typeface="Open Sans"/>
                        </a:defRPr>
                      </a:lvl6pPr>
                      <a:lvl7pPr marL="2743200" algn="l" defTabSz="457200" rtl="0" eaLnBrk="1" latinLnBrk="0" hangingPunct="1">
                        <a:defRPr sz="1800" kern="1200">
                          <a:solidFill>
                            <a:schemeClr val="dk1"/>
                          </a:solidFill>
                          <a:latin typeface="Open Sans"/>
                        </a:defRPr>
                      </a:lvl7pPr>
                      <a:lvl8pPr marL="3200400" algn="l" defTabSz="457200" rtl="0" eaLnBrk="1" latinLnBrk="0" hangingPunct="1">
                        <a:defRPr sz="1800" kern="1200">
                          <a:solidFill>
                            <a:schemeClr val="dk1"/>
                          </a:solidFill>
                          <a:latin typeface="Open Sans"/>
                        </a:defRPr>
                      </a:lvl8pPr>
                      <a:lvl9pPr marL="3657600" algn="l" defTabSz="457200" rtl="0" eaLnBrk="1" latinLnBrk="0" hangingPunct="1">
                        <a:defRPr sz="1800" kern="1200">
                          <a:solidFill>
                            <a:schemeClr val="dk1"/>
                          </a:solidFill>
                          <a:latin typeface="Open Sans"/>
                        </a:defRPr>
                      </a:lvl9pPr>
                    </a:lstStyle>
                    <a:p>
                      <a:pPr marL="0" algn="ctr" defTabSz="914400" rtl="0" eaLnBrk="1" latinLnBrk="0" hangingPunct="1"/>
                      <a:r>
                        <a:rPr lang="en-US" sz="1200" kern="1200" baseline="0" dirty="0">
                          <a:solidFill>
                            <a:schemeClr val="tx1"/>
                          </a:solidFill>
                          <a:latin typeface="+mn-lt"/>
                          <a:ea typeface="+mn-ea"/>
                          <a:cs typeface="+mn-cs"/>
                        </a:rPr>
                        <a:t>185 (76)</a:t>
                      </a: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177 (73)</a:t>
                      </a: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0</a:t>
                      </a:r>
                    </a:p>
                  </a:txBody>
                  <a:tcPr marT="18288" marB="18288" anchor="ctr">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0</a:t>
                      </a:r>
                    </a:p>
                  </a:txBody>
                  <a:tcPr marT="18288" marB="18288" anchor="ctr">
                    <a:lnL>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9769613"/>
                  </a:ext>
                </a:extLst>
              </a:tr>
              <a:tr h="15566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lang="en-US" sz="1200" dirty="0">
                          <a:solidFill>
                            <a:schemeClr val="tx1"/>
                          </a:solidFill>
                          <a:latin typeface="+mn-lt"/>
                        </a:rPr>
                        <a:t>≥ VGPR</a:t>
                      </a:r>
                    </a:p>
                  </a:txBody>
                  <a:tcPr marT="18288" marB="18288" anchor="ctr">
                    <a:lnL w="12700" cmpd="sng">
                      <a:noFill/>
                    </a:lnL>
                    <a:lnR>
                      <a:noFill/>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229 (94)</a:t>
                      </a:r>
                    </a:p>
                  </a:txBody>
                  <a:tcPr marT="18288" marB="18288" anchor="ctr">
                    <a:lnL>
                      <a:noFill/>
                    </a:lnL>
                    <a:lnR>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230 (95)</a:t>
                      </a:r>
                    </a:p>
                  </a:txBody>
                  <a:tcPr marT="18288" marB="18288" anchor="ctr">
                    <a:lnL>
                      <a:noFill/>
                    </a:lnL>
                    <a:lnR>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96 (88)</a:t>
                      </a:r>
                    </a:p>
                  </a:txBody>
                  <a:tcPr marT="18288" marB="18288" anchor="ctr">
                    <a:lnL>
                      <a:noFill/>
                    </a:lnL>
                    <a:lnR>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algn="ctr" defTabSz="914400" rtl="0" eaLnBrk="1" latinLnBrk="0" hangingPunct="1"/>
                      <a:r>
                        <a:rPr lang="en-US" sz="1200" kern="1200" baseline="0" dirty="0">
                          <a:solidFill>
                            <a:schemeClr val="tx1"/>
                          </a:solidFill>
                          <a:latin typeface="+mn-lt"/>
                          <a:ea typeface="+mn-ea"/>
                          <a:cs typeface="+mn-cs"/>
                        </a:rPr>
                        <a:t>113 (91)</a:t>
                      </a:r>
                    </a:p>
                  </a:txBody>
                  <a:tcPr marT="18288" marB="18288" anchor="ctr">
                    <a:lnL>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66723249"/>
                  </a:ext>
                </a:extLst>
              </a:tr>
            </a:tbl>
          </a:graphicData>
        </a:graphic>
      </p:graphicFrame>
      <p:cxnSp>
        <p:nvCxnSpPr>
          <p:cNvPr id="11" name="Straight Arrow Connector 10">
            <a:extLst>
              <a:ext uri="{FF2B5EF4-FFF2-40B4-BE49-F238E27FC236}">
                <a16:creationId xmlns:a16="http://schemas.microsoft.com/office/drawing/2014/main" id="{89EE2991-0C3F-4741-D05F-3858DF3A04CF}"/>
              </a:ext>
            </a:extLst>
          </p:cNvPr>
          <p:cNvCxnSpPr>
            <a:cxnSpLocks/>
            <a:endCxn id="13" idx="1"/>
          </p:cNvCxnSpPr>
          <p:nvPr/>
        </p:nvCxnSpPr>
        <p:spPr>
          <a:xfrm flipV="1">
            <a:off x="2505063" y="3876449"/>
            <a:ext cx="293707" cy="263484"/>
          </a:xfrm>
          <a:prstGeom prst="straightConnector1">
            <a:avLst/>
          </a:prstGeom>
          <a:noFill/>
          <a:ln w="28575" cap="flat" cmpd="sng" algn="ctr">
            <a:solidFill>
              <a:schemeClr val="accent5">
                <a:lumMod val="75000"/>
              </a:schemeClr>
            </a:solidFill>
            <a:prstDash val="solid"/>
            <a:miter lim="800000"/>
            <a:tailEnd type="triangle"/>
          </a:ln>
          <a:effectLst/>
        </p:spPr>
      </p:cxnSp>
      <p:cxnSp>
        <p:nvCxnSpPr>
          <p:cNvPr id="12" name="Straight Arrow Connector 11">
            <a:extLst>
              <a:ext uri="{FF2B5EF4-FFF2-40B4-BE49-F238E27FC236}">
                <a16:creationId xmlns:a16="http://schemas.microsoft.com/office/drawing/2014/main" id="{19668DB4-15C2-81F0-39CC-9E0CE4FBEFC1}"/>
              </a:ext>
            </a:extLst>
          </p:cNvPr>
          <p:cNvCxnSpPr>
            <a:cxnSpLocks/>
            <a:endCxn id="19" idx="1"/>
          </p:cNvCxnSpPr>
          <p:nvPr/>
        </p:nvCxnSpPr>
        <p:spPr>
          <a:xfrm>
            <a:off x="2505063" y="4139933"/>
            <a:ext cx="293707" cy="287079"/>
          </a:xfrm>
          <a:prstGeom prst="straightConnector1">
            <a:avLst/>
          </a:prstGeom>
          <a:noFill/>
          <a:ln w="28575" cap="flat" cmpd="sng" algn="ctr">
            <a:solidFill>
              <a:schemeClr val="accent5">
                <a:lumMod val="75000"/>
              </a:schemeClr>
            </a:solidFill>
            <a:prstDash val="solid"/>
            <a:miter lim="800000"/>
            <a:tailEnd type="triangle"/>
          </a:ln>
          <a:effectLst/>
        </p:spPr>
      </p:cxnSp>
      <p:sp>
        <p:nvSpPr>
          <p:cNvPr id="13" name="Rectangle 12">
            <a:extLst>
              <a:ext uri="{FF2B5EF4-FFF2-40B4-BE49-F238E27FC236}">
                <a16:creationId xmlns:a16="http://schemas.microsoft.com/office/drawing/2014/main" id="{A2A6F635-155D-A9AC-5B9D-51F3E4CC1F39}"/>
              </a:ext>
            </a:extLst>
          </p:cNvPr>
          <p:cNvSpPr/>
          <p:nvPr/>
        </p:nvSpPr>
        <p:spPr>
          <a:xfrm>
            <a:off x="2798770" y="3422800"/>
            <a:ext cx="1625179" cy="457206"/>
          </a:xfrm>
          <a:prstGeom prst="rect">
            <a:avLst/>
          </a:prstGeom>
          <a:solidFill>
            <a:schemeClr val="accent6">
              <a:lumMod val="40000"/>
              <a:lumOff val="60000"/>
            </a:schemeClr>
          </a:solidFill>
          <a:ln w="12700" cap="flat" cmpd="sng" algn="ctr">
            <a:noFill/>
            <a:prstDash val="solid"/>
            <a:miter lim="800000"/>
          </a:ln>
          <a:effectLst/>
        </p:spPr>
        <p:txBody>
          <a:bodyPr lIns="45720" r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Isa-KRd </a:t>
            </a:r>
            <a:r>
              <a:rPr kumimoji="0" lang="en-US" sz="1200" b="0"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x 6</a:t>
            </a:r>
          </a:p>
        </p:txBody>
      </p:sp>
      <p:sp>
        <p:nvSpPr>
          <p:cNvPr id="15" name="Rectangle: Rounded Corners 14">
            <a:extLst>
              <a:ext uri="{FF2B5EF4-FFF2-40B4-BE49-F238E27FC236}">
                <a16:creationId xmlns:a16="http://schemas.microsoft.com/office/drawing/2014/main" id="{E5BD049E-B85E-FCE5-23C2-50A011ADCA05}"/>
              </a:ext>
            </a:extLst>
          </p:cNvPr>
          <p:cNvSpPr/>
          <p:nvPr/>
        </p:nvSpPr>
        <p:spPr>
          <a:xfrm>
            <a:off x="277930" y="3877109"/>
            <a:ext cx="947113" cy="1136007"/>
          </a:xfrm>
          <a:prstGeom prst="roundRect">
            <a:avLst>
              <a:gd name="adj" fmla="val 0"/>
            </a:avLst>
          </a:prstGeom>
          <a:solidFill>
            <a:schemeClr val="accent2"/>
          </a:solidFill>
          <a:ln w="12700" cap="flat" cmpd="sng" algn="ctr">
            <a:noFill/>
            <a:prstDash val="solid"/>
            <a:miter lim="800000"/>
          </a:ln>
          <a:effectLst/>
        </p:spPr>
        <p:txBody>
          <a:bodyPr lIns="45720" r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Isa-KRd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x6 28-day cycles</a:t>
            </a:r>
          </a:p>
        </p:txBody>
      </p:sp>
      <p:grpSp>
        <p:nvGrpSpPr>
          <p:cNvPr id="16" name="Group 15">
            <a:extLst>
              <a:ext uri="{FF2B5EF4-FFF2-40B4-BE49-F238E27FC236}">
                <a16:creationId xmlns:a16="http://schemas.microsoft.com/office/drawing/2014/main" id="{18D6B3D2-0EAA-216E-68F7-41D06C22A989}"/>
              </a:ext>
            </a:extLst>
          </p:cNvPr>
          <p:cNvGrpSpPr/>
          <p:nvPr/>
        </p:nvGrpSpPr>
        <p:grpSpPr>
          <a:xfrm>
            <a:off x="1417784" y="3908263"/>
            <a:ext cx="165513" cy="1109296"/>
            <a:chOff x="1987483" y="3511418"/>
            <a:chExt cx="165513" cy="1109296"/>
          </a:xfrm>
        </p:grpSpPr>
        <p:cxnSp>
          <p:nvCxnSpPr>
            <p:cNvPr id="40" name="Straight Connector 39">
              <a:extLst>
                <a:ext uri="{FF2B5EF4-FFF2-40B4-BE49-F238E27FC236}">
                  <a16:creationId xmlns:a16="http://schemas.microsoft.com/office/drawing/2014/main" id="{43D01C09-5DE4-CE97-0783-BA48C5C204C1}"/>
                </a:ext>
              </a:extLst>
            </p:cNvPr>
            <p:cNvCxnSpPr>
              <a:cxnSpLocks/>
            </p:cNvCxnSpPr>
            <p:nvPr/>
          </p:nvCxnSpPr>
          <p:spPr>
            <a:xfrm>
              <a:off x="1987483" y="3511418"/>
              <a:ext cx="5847" cy="1109296"/>
            </a:xfrm>
            <a:prstGeom prst="line">
              <a:avLst/>
            </a:prstGeom>
            <a:noFill/>
            <a:ln w="28575" cap="flat" cmpd="sng" algn="ctr">
              <a:solidFill>
                <a:schemeClr val="tx1"/>
              </a:solidFill>
              <a:prstDash val="solid"/>
              <a:miter lim="800000"/>
            </a:ln>
            <a:effectLst/>
          </p:spPr>
        </p:cxnSp>
        <p:cxnSp>
          <p:nvCxnSpPr>
            <p:cNvPr id="41" name="Straight Arrow Connector 40">
              <a:extLst>
                <a:ext uri="{FF2B5EF4-FFF2-40B4-BE49-F238E27FC236}">
                  <a16:creationId xmlns:a16="http://schemas.microsoft.com/office/drawing/2014/main" id="{7FEB9410-5225-3CC3-0228-713062633C9A}"/>
                </a:ext>
              </a:extLst>
            </p:cNvPr>
            <p:cNvCxnSpPr>
              <a:cxnSpLocks/>
            </p:cNvCxnSpPr>
            <p:nvPr/>
          </p:nvCxnSpPr>
          <p:spPr>
            <a:xfrm>
              <a:off x="1987483" y="3511418"/>
              <a:ext cx="165513" cy="0"/>
            </a:xfrm>
            <a:prstGeom prst="straightConnector1">
              <a:avLst/>
            </a:prstGeom>
            <a:noFill/>
            <a:ln w="28575" cap="flat" cmpd="sng" algn="ctr">
              <a:solidFill>
                <a:schemeClr val="tx1"/>
              </a:solidFill>
              <a:prstDash val="solid"/>
              <a:miter lim="800000"/>
              <a:tailEnd type="triangle"/>
            </a:ln>
            <a:effectLst/>
          </p:spPr>
        </p:cxnSp>
        <p:cxnSp>
          <p:nvCxnSpPr>
            <p:cNvPr id="42" name="Straight Arrow Connector 41">
              <a:extLst>
                <a:ext uri="{FF2B5EF4-FFF2-40B4-BE49-F238E27FC236}">
                  <a16:creationId xmlns:a16="http://schemas.microsoft.com/office/drawing/2014/main" id="{77896319-C3F6-2A83-DEAB-53A72D5B523B}"/>
                </a:ext>
              </a:extLst>
            </p:cNvPr>
            <p:cNvCxnSpPr>
              <a:cxnSpLocks/>
            </p:cNvCxnSpPr>
            <p:nvPr/>
          </p:nvCxnSpPr>
          <p:spPr>
            <a:xfrm>
              <a:off x="1987483" y="4614213"/>
              <a:ext cx="153383" cy="2996"/>
            </a:xfrm>
            <a:prstGeom prst="straightConnector1">
              <a:avLst/>
            </a:prstGeom>
            <a:noFill/>
            <a:ln w="28575" cap="flat" cmpd="sng" algn="ctr">
              <a:solidFill>
                <a:schemeClr val="tx1"/>
              </a:solidFill>
              <a:prstDash val="solid"/>
              <a:miter lim="800000"/>
              <a:tailEnd type="triangle"/>
            </a:ln>
            <a:effectLst/>
          </p:spPr>
        </p:cxnSp>
      </p:grpSp>
      <p:cxnSp>
        <p:nvCxnSpPr>
          <p:cNvPr id="17" name="Straight Connector 16">
            <a:extLst>
              <a:ext uri="{FF2B5EF4-FFF2-40B4-BE49-F238E27FC236}">
                <a16:creationId xmlns:a16="http://schemas.microsoft.com/office/drawing/2014/main" id="{6993AC90-6B22-BDA8-37F7-B16ED6BDFEA4}"/>
              </a:ext>
            </a:extLst>
          </p:cNvPr>
          <p:cNvCxnSpPr>
            <a:cxnSpLocks/>
          </p:cNvCxnSpPr>
          <p:nvPr/>
        </p:nvCxnSpPr>
        <p:spPr>
          <a:xfrm>
            <a:off x="1151891" y="4445113"/>
            <a:ext cx="267975" cy="0"/>
          </a:xfrm>
          <a:prstGeom prst="line">
            <a:avLst/>
          </a:prstGeom>
          <a:noFill/>
          <a:ln w="28575" cap="flat" cmpd="sng" algn="ctr">
            <a:solidFill>
              <a:schemeClr val="tx1"/>
            </a:solidFill>
            <a:prstDash val="solid"/>
            <a:miter lim="800000"/>
          </a:ln>
          <a:effectLst/>
        </p:spPr>
      </p:cxnSp>
      <p:sp>
        <p:nvSpPr>
          <p:cNvPr id="19" name="Rectangle 18">
            <a:extLst>
              <a:ext uri="{FF2B5EF4-FFF2-40B4-BE49-F238E27FC236}">
                <a16:creationId xmlns:a16="http://schemas.microsoft.com/office/drawing/2014/main" id="{256F2C22-5610-F252-C5FC-E6A336C1C327}"/>
              </a:ext>
            </a:extLst>
          </p:cNvPr>
          <p:cNvSpPr/>
          <p:nvPr/>
        </p:nvSpPr>
        <p:spPr>
          <a:xfrm>
            <a:off x="2798770" y="3976529"/>
            <a:ext cx="1625179" cy="450873"/>
          </a:xfrm>
          <a:prstGeom prst="rect">
            <a:avLst/>
          </a:prstGeom>
          <a:solidFill>
            <a:schemeClr val="accent6">
              <a:lumMod val="60000"/>
              <a:lumOff val="40000"/>
            </a:schemeClr>
          </a:solidFill>
          <a:ln w="12700" cap="flat" cmpd="sng" algn="ctr">
            <a:noFill/>
            <a:prstDash val="solid"/>
            <a:miter lim="800000"/>
          </a:ln>
          <a:effectLst/>
        </p:spPr>
        <p:txBody>
          <a:bodyPr lIns="45720" r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ASCT + Isa-KRd </a:t>
            </a:r>
            <a:r>
              <a:rPr kumimoji="0" lang="en-US" sz="1200" b="0"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x 2</a:t>
            </a:r>
          </a:p>
        </p:txBody>
      </p:sp>
      <p:sp>
        <p:nvSpPr>
          <p:cNvPr id="20" name="Rectangle 19">
            <a:extLst>
              <a:ext uri="{FF2B5EF4-FFF2-40B4-BE49-F238E27FC236}">
                <a16:creationId xmlns:a16="http://schemas.microsoft.com/office/drawing/2014/main" id="{83B030A7-DF62-B24B-1FC8-2E4EE54454F8}"/>
              </a:ext>
            </a:extLst>
          </p:cNvPr>
          <p:cNvSpPr/>
          <p:nvPr/>
        </p:nvSpPr>
        <p:spPr>
          <a:xfrm>
            <a:off x="4493267" y="3420653"/>
            <a:ext cx="765520" cy="457206"/>
          </a:xfrm>
          <a:prstGeom prst="rect">
            <a:avLst/>
          </a:prstGeom>
          <a:solidFill>
            <a:schemeClr val="accent6"/>
          </a:solidFill>
          <a:ln w="12700" cap="flat" cmpd="sng" algn="ctr">
            <a:noFill/>
            <a:prstDash val="solid"/>
            <a:miter lim="800000"/>
          </a:ln>
          <a:effectLst/>
        </p:spPr>
        <p:txBody>
          <a:bodyPr lIns="45720" r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Len</a:t>
            </a:r>
            <a:br>
              <a:rPr kumimoji="0" lang="en-US" sz="12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br>
            <a:r>
              <a:rPr kumimoji="0" lang="en-US" sz="1200" b="0"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x 3 yr</a:t>
            </a:r>
          </a:p>
        </p:txBody>
      </p:sp>
      <p:sp>
        <p:nvSpPr>
          <p:cNvPr id="21" name="Rectangle 20">
            <a:extLst>
              <a:ext uri="{FF2B5EF4-FFF2-40B4-BE49-F238E27FC236}">
                <a16:creationId xmlns:a16="http://schemas.microsoft.com/office/drawing/2014/main" id="{B7179DAA-F0A1-BD01-3B95-3E74BFB56BC0}"/>
              </a:ext>
            </a:extLst>
          </p:cNvPr>
          <p:cNvSpPr/>
          <p:nvPr/>
        </p:nvSpPr>
        <p:spPr>
          <a:xfrm>
            <a:off x="4493267" y="3970196"/>
            <a:ext cx="765520" cy="457206"/>
          </a:xfrm>
          <a:prstGeom prst="rect">
            <a:avLst/>
          </a:prstGeom>
          <a:solidFill>
            <a:schemeClr val="accent6"/>
          </a:solidFill>
          <a:ln w="12700" cap="flat" cmpd="sng" algn="ctr">
            <a:noFill/>
            <a:prstDash val="solid"/>
            <a:miter lim="800000"/>
          </a:ln>
          <a:effectLst/>
        </p:spPr>
        <p:txBody>
          <a:bodyPr lIns="45720" r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Len</a:t>
            </a:r>
            <a:br>
              <a:rPr kumimoji="0" lang="en-US" sz="12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br>
            <a:r>
              <a:rPr kumimoji="0" lang="en-US" sz="1200" b="0"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x 3 yr</a:t>
            </a:r>
          </a:p>
        </p:txBody>
      </p:sp>
      <p:cxnSp>
        <p:nvCxnSpPr>
          <p:cNvPr id="22" name="Straight Arrow Connector 21">
            <a:extLst>
              <a:ext uri="{FF2B5EF4-FFF2-40B4-BE49-F238E27FC236}">
                <a16:creationId xmlns:a16="http://schemas.microsoft.com/office/drawing/2014/main" id="{3DF3ED67-E5E7-452A-2A70-CE95F864A6BC}"/>
              </a:ext>
            </a:extLst>
          </p:cNvPr>
          <p:cNvCxnSpPr>
            <a:cxnSpLocks/>
            <a:endCxn id="24" idx="1"/>
          </p:cNvCxnSpPr>
          <p:nvPr/>
        </p:nvCxnSpPr>
        <p:spPr>
          <a:xfrm flipV="1">
            <a:off x="2492933" y="4986715"/>
            <a:ext cx="305837" cy="259009"/>
          </a:xfrm>
          <a:prstGeom prst="straightConnector1">
            <a:avLst/>
          </a:prstGeom>
          <a:noFill/>
          <a:ln w="28575" cap="flat" cmpd="sng" algn="ctr">
            <a:solidFill>
              <a:schemeClr val="accent1"/>
            </a:solidFill>
            <a:prstDash val="solid"/>
            <a:miter lim="800000"/>
            <a:tailEnd type="triangle"/>
          </a:ln>
          <a:effectLst/>
        </p:spPr>
      </p:cxnSp>
      <p:cxnSp>
        <p:nvCxnSpPr>
          <p:cNvPr id="23" name="Straight Arrow Connector 22">
            <a:extLst>
              <a:ext uri="{FF2B5EF4-FFF2-40B4-BE49-F238E27FC236}">
                <a16:creationId xmlns:a16="http://schemas.microsoft.com/office/drawing/2014/main" id="{604DA58A-1961-0F8C-B38B-6A5058D1F7B9}"/>
              </a:ext>
            </a:extLst>
          </p:cNvPr>
          <p:cNvCxnSpPr>
            <a:cxnSpLocks/>
            <a:endCxn id="25" idx="1"/>
          </p:cNvCxnSpPr>
          <p:nvPr/>
        </p:nvCxnSpPr>
        <p:spPr>
          <a:xfrm>
            <a:off x="2492933" y="5245724"/>
            <a:ext cx="305837" cy="294720"/>
          </a:xfrm>
          <a:prstGeom prst="straightConnector1">
            <a:avLst/>
          </a:prstGeom>
          <a:noFill/>
          <a:ln w="28575" cap="flat" cmpd="sng" algn="ctr">
            <a:solidFill>
              <a:schemeClr val="accent1"/>
            </a:solidFill>
            <a:prstDash val="solid"/>
            <a:miter lim="800000"/>
            <a:tailEnd type="triangle"/>
          </a:ln>
          <a:effectLst/>
        </p:spPr>
      </p:cxnSp>
      <p:sp>
        <p:nvSpPr>
          <p:cNvPr id="24" name="Rectangle 23">
            <a:extLst>
              <a:ext uri="{FF2B5EF4-FFF2-40B4-BE49-F238E27FC236}">
                <a16:creationId xmlns:a16="http://schemas.microsoft.com/office/drawing/2014/main" id="{33BB2FFC-0221-DB39-A3EF-745D35F2F6DF}"/>
              </a:ext>
            </a:extLst>
          </p:cNvPr>
          <p:cNvSpPr/>
          <p:nvPr/>
        </p:nvSpPr>
        <p:spPr>
          <a:xfrm>
            <a:off x="2798770" y="4533066"/>
            <a:ext cx="1625179" cy="457206"/>
          </a:xfrm>
          <a:prstGeom prst="rect">
            <a:avLst/>
          </a:prstGeom>
          <a:solidFill>
            <a:schemeClr val="accent1">
              <a:lumMod val="40000"/>
              <a:lumOff val="60000"/>
            </a:schemeClr>
          </a:solidFill>
          <a:ln w="12700" cap="flat" cmpd="sng" algn="ctr">
            <a:noFill/>
            <a:prstDash val="solid"/>
            <a:miter lim="800000"/>
          </a:ln>
          <a:effectLst/>
        </p:spPr>
        <p:txBody>
          <a:bodyPr lIns="45720" r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161616"/>
                </a:solidFill>
                <a:effectLst/>
                <a:uLnTx/>
                <a:uFillTx/>
                <a:latin typeface="Poppins"/>
                <a:ea typeface="+mn-ea"/>
                <a:cs typeface="Arial" panose="020B0604020202020204" pitchFamily="34" charset="0"/>
              </a:rPr>
              <a:t>ASCT + Isa-KRd </a:t>
            </a:r>
            <a:r>
              <a:rPr kumimoji="0" lang="en-US" sz="1200" b="0" i="0" u="none" strike="noStrike" kern="0" cap="none" spc="0" normalizeH="0" baseline="0" noProof="0" dirty="0">
                <a:ln>
                  <a:noFill/>
                </a:ln>
                <a:solidFill>
                  <a:srgbClr val="161616"/>
                </a:solidFill>
                <a:effectLst/>
                <a:uLnTx/>
                <a:uFillTx/>
                <a:latin typeface="Poppins"/>
                <a:ea typeface="+mn-ea"/>
                <a:cs typeface="Arial" panose="020B0604020202020204" pitchFamily="34" charset="0"/>
              </a:rPr>
              <a:t>x 2</a:t>
            </a:r>
          </a:p>
        </p:txBody>
      </p:sp>
      <p:sp>
        <p:nvSpPr>
          <p:cNvPr id="25" name="Rectangle 24">
            <a:extLst>
              <a:ext uri="{FF2B5EF4-FFF2-40B4-BE49-F238E27FC236}">
                <a16:creationId xmlns:a16="http://schemas.microsoft.com/office/drawing/2014/main" id="{21B818AB-48AE-6751-3517-8E6475CD8136}"/>
              </a:ext>
            </a:extLst>
          </p:cNvPr>
          <p:cNvSpPr/>
          <p:nvPr/>
        </p:nvSpPr>
        <p:spPr>
          <a:xfrm>
            <a:off x="2798770" y="5086795"/>
            <a:ext cx="1625179" cy="457206"/>
          </a:xfrm>
          <a:prstGeom prst="rect">
            <a:avLst/>
          </a:prstGeom>
          <a:solidFill>
            <a:schemeClr val="accent1">
              <a:lumMod val="75000"/>
            </a:schemeClr>
          </a:solidFill>
          <a:ln w="12700" cap="flat" cmpd="sng" algn="ctr">
            <a:noFill/>
            <a:prstDash val="solid"/>
            <a:miter lim="800000"/>
          </a:ln>
          <a:effectLst/>
        </p:spPr>
        <p:txBody>
          <a:bodyPr lIns="45720" r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Tandem ASCT</a:t>
            </a:r>
          </a:p>
        </p:txBody>
      </p:sp>
      <p:sp>
        <p:nvSpPr>
          <p:cNvPr id="26" name="Rectangle 25">
            <a:extLst>
              <a:ext uri="{FF2B5EF4-FFF2-40B4-BE49-F238E27FC236}">
                <a16:creationId xmlns:a16="http://schemas.microsoft.com/office/drawing/2014/main" id="{FD8C23CA-D9B5-BDC2-4A14-29B41790B5C4}"/>
              </a:ext>
            </a:extLst>
          </p:cNvPr>
          <p:cNvSpPr/>
          <p:nvPr/>
        </p:nvSpPr>
        <p:spPr>
          <a:xfrm>
            <a:off x="4493267" y="4530919"/>
            <a:ext cx="765520" cy="457206"/>
          </a:xfrm>
          <a:prstGeom prst="rect">
            <a:avLst/>
          </a:prstGeom>
          <a:solidFill>
            <a:schemeClr val="accent1"/>
          </a:solidFill>
          <a:ln w="12700" cap="flat" cmpd="sng" algn="ctr">
            <a:noFill/>
            <a:prstDash val="solid"/>
            <a:miter lim="800000"/>
          </a:ln>
          <a:effectLst/>
        </p:spPr>
        <p:txBody>
          <a:bodyPr lIns="45720" r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Isa-Iber</a:t>
            </a:r>
            <a:br>
              <a:rPr kumimoji="0" lang="en-US" sz="12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br>
            <a:r>
              <a:rPr kumimoji="0" lang="en-US" sz="1200" b="0"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x 3 yr</a:t>
            </a:r>
          </a:p>
        </p:txBody>
      </p:sp>
      <p:sp>
        <p:nvSpPr>
          <p:cNvPr id="27" name="Rectangle 26">
            <a:extLst>
              <a:ext uri="{FF2B5EF4-FFF2-40B4-BE49-F238E27FC236}">
                <a16:creationId xmlns:a16="http://schemas.microsoft.com/office/drawing/2014/main" id="{75D1610F-04B1-8EDF-7DF7-A6F0146101E6}"/>
              </a:ext>
            </a:extLst>
          </p:cNvPr>
          <p:cNvSpPr/>
          <p:nvPr/>
        </p:nvSpPr>
        <p:spPr>
          <a:xfrm>
            <a:off x="4493267" y="5080462"/>
            <a:ext cx="765520" cy="457206"/>
          </a:xfrm>
          <a:prstGeom prst="rect">
            <a:avLst/>
          </a:prstGeom>
          <a:solidFill>
            <a:schemeClr val="accent1"/>
          </a:solidFill>
          <a:ln w="12700" cap="flat" cmpd="sng" algn="ctr">
            <a:noFill/>
            <a:prstDash val="solid"/>
            <a:miter lim="800000"/>
          </a:ln>
          <a:effectLst/>
        </p:spPr>
        <p:txBody>
          <a:bodyPr lIns="45720" r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Isa-Iber</a:t>
            </a:r>
            <a:br>
              <a:rPr kumimoji="0" lang="en-US" sz="12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br>
            <a:r>
              <a:rPr kumimoji="0" lang="en-US" sz="1200" b="0"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x 3 yr</a:t>
            </a:r>
          </a:p>
        </p:txBody>
      </p:sp>
      <p:cxnSp>
        <p:nvCxnSpPr>
          <p:cNvPr id="30" name="Straight Arrow Connector 29">
            <a:extLst>
              <a:ext uri="{FF2B5EF4-FFF2-40B4-BE49-F238E27FC236}">
                <a16:creationId xmlns:a16="http://schemas.microsoft.com/office/drawing/2014/main" id="{B1308BA7-8371-DD30-4B20-601388ABF1E9}"/>
              </a:ext>
            </a:extLst>
          </p:cNvPr>
          <p:cNvCxnSpPr>
            <a:cxnSpLocks/>
          </p:cNvCxnSpPr>
          <p:nvPr/>
        </p:nvCxnSpPr>
        <p:spPr>
          <a:xfrm>
            <a:off x="423197" y="3154368"/>
            <a:ext cx="1228119" cy="0"/>
          </a:xfrm>
          <a:prstGeom prst="straightConnector1">
            <a:avLst/>
          </a:prstGeom>
          <a:noFill/>
          <a:ln w="28575" cap="flat" cmpd="sng" algn="ctr">
            <a:solidFill>
              <a:schemeClr val="tx1"/>
            </a:solidFill>
            <a:prstDash val="solid"/>
            <a:miter lim="800000"/>
            <a:headEnd type="triangle"/>
            <a:tailEnd type="triangle"/>
          </a:ln>
          <a:effectLst/>
        </p:spPr>
      </p:cxnSp>
      <p:cxnSp>
        <p:nvCxnSpPr>
          <p:cNvPr id="31" name="Straight Arrow Connector 30">
            <a:extLst>
              <a:ext uri="{FF2B5EF4-FFF2-40B4-BE49-F238E27FC236}">
                <a16:creationId xmlns:a16="http://schemas.microsoft.com/office/drawing/2014/main" id="{1083595E-2429-56FB-0C5D-89AFBA5E5960}"/>
              </a:ext>
            </a:extLst>
          </p:cNvPr>
          <p:cNvCxnSpPr>
            <a:cxnSpLocks/>
          </p:cNvCxnSpPr>
          <p:nvPr/>
        </p:nvCxnSpPr>
        <p:spPr>
          <a:xfrm flipV="1">
            <a:off x="1645006" y="3154368"/>
            <a:ext cx="1153764" cy="0"/>
          </a:xfrm>
          <a:prstGeom prst="straightConnector1">
            <a:avLst/>
          </a:prstGeom>
          <a:noFill/>
          <a:ln w="28575" cap="flat" cmpd="sng" algn="ctr">
            <a:solidFill>
              <a:schemeClr val="tx1"/>
            </a:solidFill>
            <a:prstDash val="solid"/>
            <a:miter lim="800000"/>
            <a:headEnd type="triangle"/>
            <a:tailEnd type="triangle"/>
          </a:ln>
          <a:effectLst/>
        </p:spPr>
      </p:cxnSp>
      <p:cxnSp>
        <p:nvCxnSpPr>
          <p:cNvPr id="32" name="Straight Arrow Connector 31">
            <a:extLst>
              <a:ext uri="{FF2B5EF4-FFF2-40B4-BE49-F238E27FC236}">
                <a16:creationId xmlns:a16="http://schemas.microsoft.com/office/drawing/2014/main" id="{8316EE6A-15B2-D33E-5FC1-17309C3A5A36}"/>
              </a:ext>
            </a:extLst>
          </p:cNvPr>
          <p:cNvCxnSpPr>
            <a:cxnSpLocks/>
          </p:cNvCxnSpPr>
          <p:nvPr/>
        </p:nvCxnSpPr>
        <p:spPr>
          <a:xfrm>
            <a:off x="2786143" y="3154368"/>
            <a:ext cx="2558793" cy="0"/>
          </a:xfrm>
          <a:prstGeom prst="straightConnector1">
            <a:avLst/>
          </a:prstGeom>
          <a:noFill/>
          <a:ln w="28575" cap="flat" cmpd="sng" algn="ctr">
            <a:solidFill>
              <a:schemeClr val="tx1"/>
            </a:solidFill>
            <a:prstDash val="solid"/>
            <a:miter lim="800000"/>
            <a:headEnd type="triangle"/>
            <a:tailEnd type="triangle"/>
          </a:ln>
          <a:effectLst/>
        </p:spPr>
      </p:cxnSp>
      <p:sp>
        <p:nvSpPr>
          <p:cNvPr id="33" name="TextBox 32">
            <a:extLst>
              <a:ext uri="{FF2B5EF4-FFF2-40B4-BE49-F238E27FC236}">
                <a16:creationId xmlns:a16="http://schemas.microsoft.com/office/drawing/2014/main" id="{F3622346-C215-B3FE-E106-8651B812BD53}"/>
              </a:ext>
            </a:extLst>
          </p:cNvPr>
          <p:cNvSpPr txBox="1"/>
          <p:nvPr/>
        </p:nvSpPr>
        <p:spPr>
          <a:xfrm>
            <a:off x="416886" y="2836950"/>
            <a:ext cx="1228119"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Induction</a:t>
            </a:r>
          </a:p>
        </p:txBody>
      </p:sp>
      <p:sp>
        <p:nvSpPr>
          <p:cNvPr id="34" name="TextBox 33">
            <a:extLst>
              <a:ext uri="{FF2B5EF4-FFF2-40B4-BE49-F238E27FC236}">
                <a16:creationId xmlns:a16="http://schemas.microsoft.com/office/drawing/2014/main" id="{19A217E2-207C-B9A5-C455-3558E48269A8}"/>
              </a:ext>
            </a:extLst>
          </p:cNvPr>
          <p:cNvSpPr txBox="1"/>
          <p:nvPr/>
        </p:nvSpPr>
        <p:spPr>
          <a:xfrm>
            <a:off x="1729100" y="2721796"/>
            <a:ext cx="1002198"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MRD </a:t>
            </a:r>
            <a:br>
              <a:rPr kumimoji="0" lang="en-US" sz="12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2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evaluation</a:t>
            </a:r>
          </a:p>
        </p:txBody>
      </p:sp>
      <p:sp>
        <p:nvSpPr>
          <p:cNvPr id="35" name="TextBox 34">
            <a:extLst>
              <a:ext uri="{FF2B5EF4-FFF2-40B4-BE49-F238E27FC236}">
                <a16:creationId xmlns:a16="http://schemas.microsoft.com/office/drawing/2014/main" id="{81EA3253-E930-3A92-05FF-B6F9325E4EA4}"/>
              </a:ext>
            </a:extLst>
          </p:cNvPr>
          <p:cNvSpPr txBox="1"/>
          <p:nvPr/>
        </p:nvSpPr>
        <p:spPr>
          <a:xfrm>
            <a:off x="2867179" y="2721796"/>
            <a:ext cx="2532602" cy="46166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Risk-adapted </a:t>
            </a:r>
            <a:br>
              <a:rPr kumimoji="0" lang="en-US" sz="12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2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consolidation &amp; maintenance</a:t>
            </a:r>
          </a:p>
        </p:txBody>
      </p:sp>
      <p:sp>
        <p:nvSpPr>
          <p:cNvPr id="36" name="TextBox 35">
            <a:extLst>
              <a:ext uri="{FF2B5EF4-FFF2-40B4-BE49-F238E27FC236}">
                <a16:creationId xmlns:a16="http://schemas.microsoft.com/office/drawing/2014/main" id="{232F63BF-9441-4608-A79C-E989B8060374}"/>
              </a:ext>
            </a:extLst>
          </p:cNvPr>
          <p:cNvSpPr txBox="1"/>
          <p:nvPr/>
        </p:nvSpPr>
        <p:spPr>
          <a:xfrm rot="5400000">
            <a:off x="5065873" y="3516755"/>
            <a:ext cx="651140"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2201B2"/>
                </a:solidFill>
                <a:effectLst/>
                <a:uLnTx/>
                <a:uFillTx/>
                <a:latin typeface="Poppins"/>
                <a:ea typeface="+mn-ea"/>
                <a:cs typeface="Arial" panose="020B0604020202020204" pitchFamily="34" charset="0"/>
              </a:rPr>
              <a:t>Arm A</a:t>
            </a:r>
          </a:p>
        </p:txBody>
      </p:sp>
      <p:sp>
        <p:nvSpPr>
          <p:cNvPr id="37" name="TextBox 36">
            <a:extLst>
              <a:ext uri="{FF2B5EF4-FFF2-40B4-BE49-F238E27FC236}">
                <a16:creationId xmlns:a16="http://schemas.microsoft.com/office/drawing/2014/main" id="{266C4E3E-AB28-4C40-4F4C-57C767519D05}"/>
              </a:ext>
            </a:extLst>
          </p:cNvPr>
          <p:cNvSpPr txBox="1"/>
          <p:nvPr/>
        </p:nvSpPr>
        <p:spPr>
          <a:xfrm rot="5400000">
            <a:off x="5070681" y="4067335"/>
            <a:ext cx="641522"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2201B2"/>
                </a:solidFill>
                <a:effectLst/>
                <a:uLnTx/>
                <a:uFillTx/>
                <a:latin typeface="Poppins"/>
                <a:ea typeface="+mn-ea"/>
                <a:cs typeface="Arial" panose="020B0604020202020204" pitchFamily="34" charset="0"/>
              </a:rPr>
              <a:t>Arm B</a:t>
            </a:r>
          </a:p>
        </p:txBody>
      </p:sp>
      <p:sp>
        <p:nvSpPr>
          <p:cNvPr id="38" name="TextBox 37">
            <a:extLst>
              <a:ext uri="{FF2B5EF4-FFF2-40B4-BE49-F238E27FC236}">
                <a16:creationId xmlns:a16="http://schemas.microsoft.com/office/drawing/2014/main" id="{E1D538A8-38F6-816A-D999-49029FE0771F}"/>
              </a:ext>
            </a:extLst>
          </p:cNvPr>
          <p:cNvSpPr txBox="1"/>
          <p:nvPr/>
        </p:nvSpPr>
        <p:spPr>
          <a:xfrm rot="5400000">
            <a:off x="5058659" y="4633246"/>
            <a:ext cx="66556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E1471D"/>
                </a:solidFill>
                <a:effectLst/>
                <a:uLnTx/>
                <a:uFillTx/>
                <a:latin typeface="Poppins"/>
                <a:ea typeface="+mn-ea"/>
                <a:cs typeface="Arial" panose="020B0604020202020204" pitchFamily="34" charset="0"/>
              </a:rPr>
              <a:t>Arm C</a:t>
            </a:r>
          </a:p>
        </p:txBody>
      </p:sp>
      <p:sp>
        <p:nvSpPr>
          <p:cNvPr id="39" name="TextBox 38">
            <a:extLst>
              <a:ext uri="{FF2B5EF4-FFF2-40B4-BE49-F238E27FC236}">
                <a16:creationId xmlns:a16="http://schemas.microsoft.com/office/drawing/2014/main" id="{421241E1-4DA2-1184-C751-7CD6B6075025}"/>
              </a:ext>
            </a:extLst>
          </p:cNvPr>
          <p:cNvSpPr txBox="1"/>
          <p:nvPr/>
        </p:nvSpPr>
        <p:spPr>
          <a:xfrm rot="5400000">
            <a:off x="5063468" y="5171090"/>
            <a:ext cx="655949"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E1471D"/>
                </a:solidFill>
                <a:effectLst/>
                <a:uLnTx/>
                <a:uFillTx/>
                <a:latin typeface="Poppins"/>
                <a:ea typeface="+mn-ea"/>
                <a:cs typeface="Arial" panose="020B0604020202020204" pitchFamily="34" charset="0"/>
              </a:rPr>
              <a:t>Arm D</a:t>
            </a:r>
          </a:p>
        </p:txBody>
      </p:sp>
      <p:sp>
        <p:nvSpPr>
          <p:cNvPr id="44" name="Content Placeholder 42">
            <a:extLst>
              <a:ext uri="{FF2B5EF4-FFF2-40B4-BE49-F238E27FC236}">
                <a16:creationId xmlns:a16="http://schemas.microsoft.com/office/drawing/2014/main" id="{2AB56AF4-F141-6529-611A-8529F097575A}"/>
              </a:ext>
            </a:extLst>
          </p:cNvPr>
          <p:cNvSpPr txBox="1">
            <a:spLocks/>
          </p:cNvSpPr>
          <p:nvPr/>
        </p:nvSpPr>
        <p:spPr bwMode="auto">
          <a:xfrm>
            <a:off x="231078" y="5747375"/>
            <a:ext cx="5619800" cy="699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600"/>
              </a:spcBef>
              <a:spcAft>
                <a:spcPts val="600"/>
              </a:spcAft>
              <a:buClr>
                <a:srgbClr val="000000"/>
              </a:buClr>
              <a:buSzTx/>
              <a:buFont typeface="Wingdings" panose="05000000000000000000" pitchFamily="2" charset="2"/>
              <a:buNone/>
              <a:tabLst/>
              <a:defRPr/>
            </a:pPr>
            <a:r>
              <a:rPr kumimoji="0" lang="en-US" sz="1800" b="1" i="0" u="none" strike="noStrike" kern="0" cap="none" spc="0" normalizeH="0" baseline="0" noProof="0" dirty="0">
                <a:ln>
                  <a:noFill/>
                </a:ln>
                <a:solidFill>
                  <a:srgbClr val="000000"/>
                </a:solidFill>
                <a:effectLst/>
                <a:uLnTx/>
                <a:uFillTx/>
                <a:latin typeface="Poppins"/>
                <a:ea typeface="+mn-ea"/>
                <a:cs typeface="+mn-cs"/>
              </a:rPr>
              <a:t>Primary endpoint: </a:t>
            </a:r>
            <a:r>
              <a:rPr kumimoji="0" lang="en-US" sz="1800" b="0" i="0" u="none" strike="noStrike" kern="0" cap="none" spc="0" normalizeH="0" baseline="0" noProof="0" dirty="0">
                <a:ln>
                  <a:noFill/>
                </a:ln>
                <a:solidFill>
                  <a:srgbClr val="000000"/>
                </a:solidFill>
                <a:effectLst/>
                <a:uLnTx/>
                <a:uFillTx/>
                <a:latin typeface="Poppins"/>
                <a:ea typeface="+mn-ea"/>
                <a:cs typeface="+mn-cs"/>
              </a:rPr>
              <a:t>MRD-negative rate (10</a:t>
            </a:r>
            <a:r>
              <a:rPr kumimoji="0" lang="en-US" sz="1800" b="0" i="0" u="none" strike="noStrike" kern="0" cap="none" spc="0" normalizeH="0" baseline="30000" noProof="0" dirty="0">
                <a:ln>
                  <a:noFill/>
                </a:ln>
                <a:solidFill>
                  <a:srgbClr val="000000"/>
                </a:solidFill>
                <a:effectLst/>
                <a:uLnTx/>
                <a:uFillTx/>
                <a:latin typeface="Poppins"/>
                <a:ea typeface="+mn-ea"/>
                <a:cs typeface="+mn-cs"/>
              </a:rPr>
              <a:t>-6</a:t>
            </a:r>
            <a:r>
              <a:rPr kumimoji="0" lang="en-US" sz="1800" b="0" i="0" u="none" strike="noStrike" kern="0" cap="none" spc="0" normalizeH="0" baseline="0" noProof="0" dirty="0">
                <a:ln>
                  <a:noFill/>
                </a:ln>
                <a:solidFill>
                  <a:srgbClr val="000000"/>
                </a:solidFill>
                <a:effectLst/>
                <a:uLnTx/>
                <a:uFillTx/>
                <a:latin typeface="Poppins"/>
                <a:ea typeface="+mn-ea"/>
                <a:cs typeface="+mn-cs"/>
              </a:rPr>
              <a:t>)</a:t>
            </a:r>
          </a:p>
        </p:txBody>
      </p:sp>
      <p:sp>
        <p:nvSpPr>
          <p:cNvPr id="54" name="Rectangle 53">
            <a:extLst>
              <a:ext uri="{FF2B5EF4-FFF2-40B4-BE49-F238E27FC236}">
                <a16:creationId xmlns:a16="http://schemas.microsoft.com/office/drawing/2014/main" id="{56EDF10C-E8E4-5F55-836F-28853217BC74}"/>
              </a:ext>
            </a:extLst>
          </p:cNvPr>
          <p:cNvSpPr/>
          <p:nvPr/>
        </p:nvSpPr>
        <p:spPr>
          <a:xfrm>
            <a:off x="1573592" y="3627861"/>
            <a:ext cx="919341" cy="589695"/>
          </a:xfrm>
          <a:prstGeom prst="rect">
            <a:avLst/>
          </a:prstGeom>
          <a:solidFill>
            <a:schemeClr val="accent3"/>
          </a:solidFill>
          <a:ln w="12700" cap="flat" cmpd="sng" algn="ctr">
            <a:noFill/>
            <a:prstDash val="solid"/>
            <a:miter lim="800000"/>
          </a:ln>
          <a:effectLst/>
        </p:spPr>
        <p:txBody>
          <a:bodyPr lIns="45720" r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Standard risk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(MRD &lt;10</a:t>
            </a:r>
            <a:r>
              <a:rPr kumimoji="0" lang="en-US" sz="1000" b="1" i="0" u="none" strike="noStrike" kern="0" cap="none" spc="0" normalizeH="0" baseline="30000" noProof="0" dirty="0">
                <a:ln>
                  <a:noFill/>
                </a:ln>
                <a:solidFill>
                  <a:srgbClr val="F9F3D9"/>
                </a:solidFill>
                <a:effectLst/>
                <a:uLnTx/>
                <a:uFillTx/>
                <a:latin typeface="Poppins"/>
                <a:ea typeface="+mn-ea"/>
                <a:cs typeface="Arial" panose="020B0604020202020204" pitchFamily="34" charset="0"/>
              </a:rPr>
              <a:t>-5</a:t>
            </a:r>
            <a:r>
              <a:rPr kumimoji="0" lang="en-US" sz="10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a:t>
            </a:r>
          </a:p>
        </p:txBody>
      </p:sp>
      <p:sp>
        <p:nvSpPr>
          <p:cNvPr id="55" name="Rectangle 54">
            <a:extLst>
              <a:ext uri="{FF2B5EF4-FFF2-40B4-BE49-F238E27FC236}">
                <a16:creationId xmlns:a16="http://schemas.microsoft.com/office/drawing/2014/main" id="{29150C58-8E1B-CAE5-F5FF-BC3D866DE83B}"/>
              </a:ext>
            </a:extLst>
          </p:cNvPr>
          <p:cNvSpPr/>
          <p:nvPr/>
        </p:nvSpPr>
        <p:spPr>
          <a:xfrm>
            <a:off x="1566069" y="4716263"/>
            <a:ext cx="919341" cy="589695"/>
          </a:xfrm>
          <a:prstGeom prst="rect">
            <a:avLst/>
          </a:prstGeom>
          <a:solidFill>
            <a:schemeClr val="accent3"/>
          </a:solidFill>
          <a:ln w="12700" cap="flat" cmpd="sng" algn="ctr">
            <a:noFill/>
            <a:prstDash val="solid"/>
            <a:miter lim="800000"/>
          </a:ln>
          <a:effectLst/>
        </p:spPr>
        <p:txBody>
          <a:bodyPr lIns="45720" r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High risk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(MRD &gt;10</a:t>
            </a:r>
            <a:r>
              <a:rPr kumimoji="0" lang="en-US" sz="1000" b="1" i="0" u="none" strike="noStrike" kern="0" cap="none" spc="0" normalizeH="0" baseline="30000" noProof="0" dirty="0">
                <a:ln>
                  <a:noFill/>
                </a:ln>
                <a:solidFill>
                  <a:srgbClr val="F9F3D9"/>
                </a:solidFill>
                <a:effectLst/>
                <a:uLnTx/>
                <a:uFillTx/>
                <a:latin typeface="Poppins"/>
                <a:ea typeface="+mn-ea"/>
                <a:cs typeface="Arial" panose="020B0604020202020204" pitchFamily="34" charset="0"/>
              </a:rPr>
              <a:t>-5</a:t>
            </a:r>
            <a:r>
              <a:rPr kumimoji="0" lang="en-US" sz="10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a:t>
            </a:r>
          </a:p>
        </p:txBody>
      </p:sp>
    </p:spTree>
    <p:extLst>
      <p:ext uri="{BB962C8B-B14F-4D97-AF65-F5344CB8AC3E}">
        <p14:creationId xmlns:p14="http://schemas.microsoft.com/office/powerpoint/2010/main" val="19216617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B967B-63B1-A4A2-A0DF-35F7399809F1}"/>
              </a:ext>
            </a:extLst>
          </p:cNvPr>
          <p:cNvSpPr>
            <a:spLocks noGrp="1"/>
          </p:cNvSpPr>
          <p:nvPr>
            <p:ph type="title"/>
          </p:nvPr>
        </p:nvSpPr>
        <p:spPr/>
        <p:txBody>
          <a:bodyPr/>
          <a:lstStyle/>
          <a:p>
            <a:r>
              <a:rPr lang="en-US" sz="2800" dirty="0"/>
              <a:t>MIDAS: MRD Negativity</a:t>
            </a:r>
          </a:p>
        </p:txBody>
      </p:sp>
      <p:sp>
        <p:nvSpPr>
          <p:cNvPr id="8" name="Content Placeholder 7">
            <a:extLst>
              <a:ext uri="{FF2B5EF4-FFF2-40B4-BE49-F238E27FC236}">
                <a16:creationId xmlns:a16="http://schemas.microsoft.com/office/drawing/2014/main" id="{326B85C2-B384-D373-4984-2F55CDD28EBB}"/>
              </a:ext>
            </a:extLst>
          </p:cNvPr>
          <p:cNvSpPr>
            <a:spLocks noGrp="1"/>
          </p:cNvSpPr>
          <p:nvPr>
            <p:ph sz="quarter" idx="10"/>
          </p:nvPr>
        </p:nvSpPr>
        <p:spPr/>
        <p:txBody>
          <a:bodyPr/>
          <a:lstStyle/>
          <a:p>
            <a:pPr algn="ctr"/>
            <a:r>
              <a:rPr lang="pt-BR" dirty="0"/>
              <a:t>Perrot. ASCO 2025. Abstr 7500. Perrot. EHA 2025. Abstr S205. Perrot. NEJM. 2025;393:425.</a:t>
            </a:r>
          </a:p>
        </p:txBody>
      </p:sp>
      <p:sp>
        <p:nvSpPr>
          <p:cNvPr id="3" name="TextBox 2">
            <a:extLst>
              <a:ext uri="{FF2B5EF4-FFF2-40B4-BE49-F238E27FC236}">
                <a16:creationId xmlns:a16="http://schemas.microsoft.com/office/drawing/2014/main" id="{EE819468-9504-C996-ED3D-B5F148D32504}"/>
              </a:ext>
            </a:extLst>
          </p:cNvPr>
          <p:cNvSpPr txBox="1"/>
          <p:nvPr/>
        </p:nvSpPr>
        <p:spPr>
          <a:xfrm>
            <a:off x="1276800" y="1290136"/>
            <a:ext cx="10011397" cy="338554"/>
          </a:xfrm>
          <a:prstGeom prst="rect">
            <a:avLst/>
          </a:prstGeom>
          <a:noFill/>
          <a:ln>
            <a:noFill/>
          </a:ln>
        </p:spPr>
        <p:txBody>
          <a:bodyPr wrap="square" lIns="45720" r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MRD Negativity (10</a:t>
            </a:r>
            <a:r>
              <a:rPr kumimoji="0" lang="en-US" sz="1600" b="1" i="0" u="none" strike="noStrike" kern="1200" cap="none" spc="0" normalizeH="0" baseline="30000" noProof="0" dirty="0">
                <a:ln>
                  <a:noFill/>
                </a:ln>
                <a:solidFill>
                  <a:srgbClr val="000000"/>
                </a:solidFill>
                <a:effectLst/>
                <a:uLnTx/>
                <a:uFillTx/>
                <a:latin typeface="Poppins"/>
                <a:ea typeface="+mn-ea"/>
                <a:cs typeface="Arial" panose="020B0604020202020204" pitchFamily="34" charset="0"/>
              </a:rPr>
              <a:t>-6</a:t>
            </a:r>
            <a:r>
              <a:rPr kumimoji="0" lang="en-US" sz="16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 NGS) in ITT Population</a:t>
            </a:r>
            <a:endParaRPr kumimoji="0" lang="en-US" sz="1600" b="1" i="1" u="none" strike="noStrike" kern="1200" cap="none" spc="0" normalizeH="0" baseline="0" noProof="0" dirty="0">
              <a:ln>
                <a:noFill/>
              </a:ln>
              <a:solidFill>
                <a:srgbClr val="000000"/>
              </a:solidFill>
              <a:effectLst/>
              <a:uLnTx/>
              <a:uFillTx/>
              <a:latin typeface="Poppins"/>
              <a:ea typeface="+mn-ea"/>
              <a:cs typeface="Arial" panose="020B0604020202020204" pitchFamily="34" charset="0"/>
            </a:endParaRPr>
          </a:p>
        </p:txBody>
      </p:sp>
      <p:sp>
        <p:nvSpPr>
          <p:cNvPr id="14" name="TextBox 13">
            <a:extLst>
              <a:ext uri="{FF2B5EF4-FFF2-40B4-BE49-F238E27FC236}">
                <a16:creationId xmlns:a16="http://schemas.microsoft.com/office/drawing/2014/main" id="{D6AB3258-A284-455A-5D2C-F0EDFB22DE7A}"/>
              </a:ext>
            </a:extLst>
          </p:cNvPr>
          <p:cNvSpPr txBox="1"/>
          <p:nvPr/>
        </p:nvSpPr>
        <p:spPr bwMode="auto">
          <a:xfrm>
            <a:off x="2155636" y="5624169"/>
            <a:ext cx="3234675" cy="33855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161616"/>
                </a:solidFill>
                <a:effectLst/>
                <a:uLnTx/>
                <a:uFillTx/>
                <a:latin typeface="Poppins Medium" panose="00000600000000000000" pitchFamily="2" charset="0"/>
                <a:ea typeface="+mn-ea"/>
                <a:cs typeface="Poppins Medium" panose="00000600000000000000" pitchFamily="2" charset="0"/>
              </a:rPr>
              <a:t>Post Induction</a:t>
            </a:r>
          </a:p>
        </p:txBody>
      </p:sp>
      <p:sp>
        <p:nvSpPr>
          <p:cNvPr id="15" name="TextBox 14">
            <a:extLst>
              <a:ext uri="{FF2B5EF4-FFF2-40B4-BE49-F238E27FC236}">
                <a16:creationId xmlns:a16="http://schemas.microsoft.com/office/drawing/2014/main" id="{E8058192-379A-CFF6-CD4F-0288AB87A9AD}"/>
              </a:ext>
            </a:extLst>
          </p:cNvPr>
          <p:cNvSpPr txBox="1"/>
          <p:nvPr/>
        </p:nvSpPr>
        <p:spPr bwMode="auto">
          <a:xfrm>
            <a:off x="7161842" y="5624169"/>
            <a:ext cx="3657977" cy="33855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161616"/>
                </a:solidFill>
                <a:effectLst/>
                <a:uLnTx/>
                <a:uFillTx/>
                <a:latin typeface="Poppins Medium" panose="00000600000000000000" pitchFamily="2" charset="0"/>
                <a:ea typeface="+mn-ea"/>
                <a:cs typeface="Poppins Medium" panose="00000600000000000000" pitchFamily="2" charset="0"/>
              </a:rPr>
              <a:t>Post Consolidation</a:t>
            </a:r>
          </a:p>
        </p:txBody>
      </p:sp>
      <p:sp>
        <p:nvSpPr>
          <p:cNvPr id="16" name="TextBox 15">
            <a:extLst>
              <a:ext uri="{FF2B5EF4-FFF2-40B4-BE49-F238E27FC236}">
                <a16:creationId xmlns:a16="http://schemas.microsoft.com/office/drawing/2014/main" id="{BAE6F7EE-509E-5911-BFC1-CA81D0E73049}"/>
              </a:ext>
            </a:extLst>
          </p:cNvPr>
          <p:cNvSpPr txBox="1"/>
          <p:nvPr/>
        </p:nvSpPr>
        <p:spPr bwMode="auto">
          <a:xfrm>
            <a:off x="1188621" y="5335327"/>
            <a:ext cx="1359602" cy="33855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Arm A</a:t>
            </a:r>
          </a:p>
        </p:txBody>
      </p:sp>
      <p:sp>
        <p:nvSpPr>
          <p:cNvPr id="20" name="TextBox 19">
            <a:extLst>
              <a:ext uri="{FF2B5EF4-FFF2-40B4-BE49-F238E27FC236}">
                <a16:creationId xmlns:a16="http://schemas.microsoft.com/office/drawing/2014/main" id="{5A34F0E9-4CD6-9A0D-3B75-6149B849BB55}"/>
              </a:ext>
            </a:extLst>
          </p:cNvPr>
          <p:cNvSpPr txBox="1"/>
          <p:nvPr/>
        </p:nvSpPr>
        <p:spPr bwMode="auto">
          <a:xfrm>
            <a:off x="2074266" y="5335327"/>
            <a:ext cx="1359602" cy="33855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Arm B</a:t>
            </a:r>
          </a:p>
        </p:txBody>
      </p:sp>
      <p:sp>
        <p:nvSpPr>
          <p:cNvPr id="21" name="TextBox 20">
            <a:extLst>
              <a:ext uri="{FF2B5EF4-FFF2-40B4-BE49-F238E27FC236}">
                <a16:creationId xmlns:a16="http://schemas.microsoft.com/office/drawing/2014/main" id="{13152083-079B-3BFE-6C00-D3BB84DD1F36}"/>
              </a:ext>
            </a:extLst>
          </p:cNvPr>
          <p:cNvSpPr txBox="1"/>
          <p:nvPr/>
        </p:nvSpPr>
        <p:spPr bwMode="auto">
          <a:xfrm>
            <a:off x="3813312" y="5335327"/>
            <a:ext cx="1359602" cy="33855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Arm C</a:t>
            </a:r>
          </a:p>
        </p:txBody>
      </p:sp>
      <p:sp>
        <p:nvSpPr>
          <p:cNvPr id="22" name="TextBox 21">
            <a:extLst>
              <a:ext uri="{FF2B5EF4-FFF2-40B4-BE49-F238E27FC236}">
                <a16:creationId xmlns:a16="http://schemas.microsoft.com/office/drawing/2014/main" id="{D2FD8C85-3AE5-3B36-6863-1EE6763FECDB}"/>
              </a:ext>
            </a:extLst>
          </p:cNvPr>
          <p:cNvSpPr txBox="1"/>
          <p:nvPr/>
        </p:nvSpPr>
        <p:spPr bwMode="auto">
          <a:xfrm>
            <a:off x="4738200" y="5335327"/>
            <a:ext cx="1359602" cy="33855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Arm D</a:t>
            </a:r>
          </a:p>
        </p:txBody>
      </p:sp>
      <p:sp>
        <p:nvSpPr>
          <p:cNvPr id="23" name="TextBox 22">
            <a:extLst>
              <a:ext uri="{FF2B5EF4-FFF2-40B4-BE49-F238E27FC236}">
                <a16:creationId xmlns:a16="http://schemas.microsoft.com/office/drawing/2014/main" id="{04EB1118-0C40-CF52-6D27-887F2E85D76D}"/>
              </a:ext>
            </a:extLst>
          </p:cNvPr>
          <p:cNvSpPr txBox="1"/>
          <p:nvPr/>
        </p:nvSpPr>
        <p:spPr bwMode="auto">
          <a:xfrm>
            <a:off x="6473155" y="5335327"/>
            <a:ext cx="1359602" cy="33855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Arm A</a:t>
            </a:r>
          </a:p>
        </p:txBody>
      </p:sp>
      <p:sp>
        <p:nvSpPr>
          <p:cNvPr id="25" name="TextBox 24">
            <a:extLst>
              <a:ext uri="{FF2B5EF4-FFF2-40B4-BE49-F238E27FC236}">
                <a16:creationId xmlns:a16="http://schemas.microsoft.com/office/drawing/2014/main" id="{9D25F974-3DAE-207E-FAAF-718D04A70619}"/>
              </a:ext>
            </a:extLst>
          </p:cNvPr>
          <p:cNvSpPr txBox="1"/>
          <p:nvPr/>
        </p:nvSpPr>
        <p:spPr bwMode="auto">
          <a:xfrm>
            <a:off x="9117050" y="5335327"/>
            <a:ext cx="1359602" cy="33855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Arm C</a:t>
            </a:r>
          </a:p>
        </p:txBody>
      </p:sp>
      <p:sp>
        <p:nvSpPr>
          <p:cNvPr id="26" name="TextBox 25">
            <a:extLst>
              <a:ext uri="{FF2B5EF4-FFF2-40B4-BE49-F238E27FC236}">
                <a16:creationId xmlns:a16="http://schemas.microsoft.com/office/drawing/2014/main" id="{B16E707A-AA98-C85D-F506-B60296974E91}"/>
              </a:ext>
            </a:extLst>
          </p:cNvPr>
          <p:cNvSpPr txBox="1"/>
          <p:nvPr/>
        </p:nvSpPr>
        <p:spPr bwMode="auto">
          <a:xfrm>
            <a:off x="10024799" y="5335327"/>
            <a:ext cx="1359602" cy="33855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Arm D</a:t>
            </a:r>
          </a:p>
        </p:txBody>
      </p:sp>
      <p:grpSp>
        <p:nvGrpSpPr>
          <p:cNvPr id="27" name="Group 26">
            <a:extLst>
              <a:ext uri="{FF2B5EF4-FFF2-40B4-BE49-F238E27FC236}">
                <a16:creationId xmlns:a16="http://schemas.microsoft.com/office/drawing/2014/main" id="{7672CC67-D5AC-5AC1-0612-8A831E8CE9A6}"/>
              </a:ext>
            </a:extLst>
          </p:cNvPr>
          <p:cNvGrpSpPr/>
          <p:nvPr/>
        </p:nvGrpSpPr>
        <p:grpSpPr>
          <a:xfrm>
            <a:off x="751445" y="1806896"/>
            <a:ext cx="546944" cy="3747621"/>
            <a:chOff x="1069085" y="2001217"/>
            <a:chExt cx="271287" cy="3331695"/>
          </a:xfrm>
        </p:grpSpPr>
        <p:sp>
          <p:nvSpPr>
            <p:cNvPr id="28" name="TextBox 27">
              <a:extLst>
                <a:ext uri="{FF2B5EF4-FFF2-40B4-BE49-F238E27FC236}">
                  <a16:creationId xmlns:a16="http://schemas.microsoft.com/office/drawing/2014/main" id="{305B971A-4712-75CF-43DF-2CBC90A246EF}"/>
                </a:ext>
              </a:extLst>
            </p:cNvPr>
            <p:cNvSpPr txBox="1"/>
            <p:nvPr/>
          </p:nvSpPr>
          <p:spPr bwMode="auto">
            <a:xfrm>
              <a:off x="1069085" y="2001217"/>
              <a:ext cx="271287" cy="328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100</a:t>
              </a:r>
            </a:p>
          </p:txBody>
        </p:sp>
        <p:sp>
          <p:nvSpPr>
            <p:cNvPr id="29" name="TextBox 28">
              <a:extLst>
                <a:ext uri="{FF2B5EF4-FFF2-40B4-BE49-F238E27FC236}">
                  <a16:creationId xmlns:a16="http://schemas.microsoft.com/office/drawing/2014/main" id="{D0ACB050-3691-F258-EED4-6BF0D995E384}"/>
                </a:ext>
              </a:extLst>
            </p:cNvPr>
            <p:cNvSpPr txBox="1"/>
            <p:nvPr/>
          </p:nvSpPr>
          <p:spPr bwMode="auto">
            <a:xfrm>
              <a:off x="1104864" y="2600979"/>
              <a:ext cx="235508" cy="328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80</a:t>
              </a:r>
            </a:p>
          </p:txBody>
        </p:sp>
        <p:sp>
          <p:nvSpPr>
            <p:cNvPr id="30" name="TextBox 29">
              <a:extLst>
                <a:ext uri="{FF2B5EF4-FFF2-40B4-BE49-F238E27FC236}">
                  <a16:creationId xmlns:a16="http://schemas.microsoft.com/office/drawing/2014/main" id="{F37E5056-6308-4C0D-B055-A5E7010908CD}"/>
                </a:ext>
              </a:extLst>
            </p:cNvPr>
            <p:cNvSpPr txBox="1"/>
            <p:nvPr/>
          </p:nvSpPr>
          <p:spPr bwMode="auto">
            <a:xfrm>
              <a:off x="1104864" y="3200977"/>
              <a:ext cx="235508" cy="328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60</a:t>
              </a:r>
            </a:p>
          </p:txBody>
        </p:sp>
        <p:sp>
          <p:nvSpPr>
            <p:cNvPr id="31" name="TextBox 30">
              <a:extLst>
                <a:ext uri="{FF2B5EF4-FFF2-40B4-BE49-F238E27FC236}">
                  <a16:creationId xmlns:a16="http://schemas.microsoft.com/office/drawing/2014/main" id="{55119A65-0BB1-C943-43D0-C7CF1474E6B8}"/>
                </a:ext>
              </a:extLst>
            </p:cNvPr>
            <p:cNvSpPr txBox="1"/>
            <p:nvPr/>
          </p:nvSpPr>
          <p:spPr bwMode="auto">
            <a:xfrm>
              <a:off x="1104864" y="3800739"/>
              <a:ext cx="235508" cy="328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40</a:t>
              </a:r>
            </a:p>
          </p:txBody>
        </p:sp>
        <p:sp>
          <p:nvSpPr>
            <p:cNvPr id="32" name="TextBox 31">
              <a:extLst>
                <a:ext uri="{FF2B5EF4-FFF2-40B4-BE49-F238E27FC236}">
                  <a16:creationId xmlns:a16="http://schemas.microsoft.com/office/drawing/2014/main" id="{6EC06E79-6793-0D35-4F62-66F77090D0F1}"/>
                </a:ext>
              </a:extLst>
            </p:cNvPr>
            <p:cNvSpPr txBox="1"/>
            <p:nvPr/>
          </p:nvSpPr>
          <p:spPr bwMode="auto">
            <a:xfrm>
              <a:off x="1111225" y="4404808"/>
              <a:ext cx="229147" cy="328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20</a:t>
              </a:r>
            </a:p>
          </p:txBody>
        </p:sp>
        <p:sp>
          <p:nvSpPr>
            <p:cNvPr id="33" name="TextBox 32">
              <a:extLst>
                <a:ext uri="{FF2B5EF4-FFF2-40B4-BE49-F238E27FC236}">
                  <a16:creationId xmlns:a16="http://schemas.microsoft.com/office/drawing/2014/main" id="{D4C0118F-0DB4-F220-597D-3776F3BED96F}"/>
                </a:ext>
              </a:extLst>
            </p:cNvPr>
            <p:cNvSpPr txBox="1"/>
            <p:nvPr/>
          </p:nvSpPr>
          <p:spPr bwMode="auto">
            <a:xfrm>
              <a:off x="1177218" y="5004570"/>
              <a:ext cx="163154" cy="328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a:t>
              </a:r>
            </a:p>
          </p:txBody>
        </p:sp>
      </p:grpSp>
      <p:grpSp>
        <p:nvGrpSpPr>
          <p:cNvPr id="35" name="Group 34">
            <a:extLst>
              <a:ext uri="{FF2B5EF4-FFF2-40B4-BE49-F238E27FC236}">
                <a16:creationId xmlns:a16="http://schemas.microsoft.com/office/drawing/2014/main" id="{9B5E8E35-A58C-F826-27CF-C1611A974C04}"/>
              </a:ext>
            </a:extLst>
          </p:cNvPr>
          <p:cNvGrpSpPr/>
          <p:nvPr/>
        </p:nvGrpSpPr>
        <p:grpSpPr>
          <a:xfrm>
            <a:off x="1269753" y="1971969"/>
            <a:ext cx="153628" cy="3375479"/>
            <a:chOff x="1212601" y="2158736"/>
            <a:chExt cx="289424" cy="3000854"/>
          </a:xfrm>
        </p:grpSpPr>
        <p:cxnSp>
          <p:nvCxnSpPr>
            <p:cNvPr id="36" name="Straight Connector 35">
              <a:extLst>
                <a:ext uri="{FF2B5EF4-FFF2-40B4-BE49-F238E27FC236}">
                  <a16:creationId xmlns:a16="http://schemas.microsoft.com/office/drawing/2014/main" id="{39BAF965-B7E0-7C86-D1A6-8222A5B03E3A}"/>
                </a:ext>
              </a:extLst>
            </p:cNvPr>
            <p:cNvCxnSpPr>
              <a:cxnSpLocks/>
            </p:cNvCxnSpPr>
            <p:nvPr/>
          </p:nvCxnSpPr>
          <p:spPr bwMode="auto">
            <a:xfrm>
              <a:off x="1212601" y="2158736"/>
              <a:ext cx="289424" cy="0"/>
            </a:xfrm>
            <a:prstGeom prst="line">
              <a:avLst/>
            </a:prstGeom>
            <a:noFill/>
            <a:ln w="15875" cap="flat" cmpd="sng" algn="ctr">
              <a:solidFill>
                <a:schemeClr val="tx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650E8C9-039E-B230-44A6-DEACBC0BE3EA}"/>
                </a:ext>
              </a:extLst>
            </p:cNvPr>
            <p:cNvCxnSpPr>
              <a:cxnSpLocks/>
            </p:cNvCxnSpPr>
            <p:nvPr/>
          </p:nvCxnSpPr>
          <p:spPr bwMode="auto">
            <a:xfrm>
              <a:off x="1212601" y="2764393"/>
              <a:ext cx="289424" cy="0"/>
            </a:xfrm>
            <a:prstGeom prst="line">
              <a:avLst/>
            </a:prstGeom>
            <a:noFill/>
            <a:ln w="15875" cap="flat" cmpd="sng" algn="ctr">
              <a:solidFill>
                <a:schemeClr val="tx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1D065B48-5026-6E3D-0ABC-18D260F6B948}"/>
                </a:ext>
              </a:extLst>
            </p:cNvPr>
            <p:cNvCxnSpPr>
              <a:cxnSpLocks/>
            </p:cNvCxnSpPr>
            <p:nvPr/>
          </p:nvCxnSpPr>
          <p:spPr bwMode="auto">
            <a:xfrm>
              <a:off x="1212601" y="3365713"/>
              <a:ext cx="289424" cy="0"/>
            </a:xfrm>
            <a:prstGeom prst="line">
              <a:avLst/>
            </a:prstGeom>
            <a:noFill/>
            <a:ln w="15875" cap="flat" cmpd="sng" algn="ctr">
              <a:solidFill>
                <a:schemeClr val="tx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E4782A2A-92B1-A989-BED9-2DF6DFF30620}"/>
                </a:ext>
              </a:extLst>
            </p:cNvPr>
            <p:cNvCxnSpPr>
              <a:cxnSpLocks/>
            </p:cNvCxnSpPr>
            <p:nvPr/>
          </p:nvCxnSpPr>
          <p:spPr bwMode="auto">
            <a:xfrm>
              <a:off x="1212601" y="3971370"/>
              <a:ext cx="289424" cy="0"/>
            </a:xfrm>
            <a:prstGeom prst="line">
              <a:avLst/>
            </a:prstGeom>
            <a:noFill/>
            <a:ln w="15875" cap="flat" cmpd="sng" algn="ctr">
              <a:solidFill>
                <a:schemeClr val="tx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DA69D1BE-4829-C790-DCF6-AB0C38CB590D}"/>
                </a:ext>
              </a:extLst>
            </p:cNvPr>
            <p:cNvCxnSpPr>
              <a:cxnSpLocks/>
            </p:cNvCxnSpPr>
            <p:nvPr/>
          </p:nvCxnSpPr>
          <p:spPr bwMode="auto">
            <a:xfrm>
              <a:off x="1212601" y="4553933"/>
              <a:ext cx="289424" cy="0"/>
            </a:xfrm>
            <a:prstGeom prst="line">
              <a:avLst/>
            </a:prstGeom>
            <a:noFill/>
            <a:ln w="15875" cap="flat" cmpd="sng" algn="ctr">
              <a:solidFill>
                <a:schemeClr val="tx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B6A603CC-A045-648A-1496-4105644D889E}"/>
                </a:ext>
              </a:extLst>
            </p:cNvPr>
            <p:cNvCxnSpPr>
              <a:cxnSpLocks/>
            </p:cNvCxnSpPr>
            <p:nvPr/>
          </p:nvCxnSpPr>
          <p:spPr bwMode="auto">
            <a:xfrm>
              <a:off x="1212601" y="5159590"/>
              <a:ext cx="289424" cy="0"/>
            </a:xfrm>
            <a:prstGeom prst="line">
              <a:avLst/>
            </a:prstGeom>
            <a:noFill/>
            <a:ln w="15875" cap="flat" cmpd="sng" algn="ctr">
              <a:solidFill>
                <a:schemeClr val="tx1"/>
              </a:solidFill>
              <a:prstDash val="solid"/>
              <a:round/>
              <a:headEnd type="none" w="med" len="med"/>
              <a:tailEnd type="none" w="med" len="med"/>
            </a:ln>
            <a:effectLst/>
          </p:spPr>
        </p:cxnSp>
      </p:grpSp>
      <p:sp>
        <p:nvSpPr>
          <p:cNvPr id="44" name="Freeform: Shape 43">
            <a:extLst>
              <a:ext uri="{FF2B5EF4-FFF2-40B4-BE49-F238E27FC236}">
                <a16:creationId xmlns:a16="http://schemas.microsoft.com/office/drawing/2014/main" id="{1381EEA1-E946-2C25-908D-1558C246ABED}"/>
              </a:ext>
            </a:extLst>
          </p:cNvPr>
          <p:cNvSpPr/>
          <p:nvPr/>
        </p:nvSpPr>
        <p:spPr bwMode="auto">
          <a:xfrm>
            <a:off x="9892746" y="3043675"/>
            <a:ext cx="870556" cy="149997"/>
          </a:xfrm>
          <a:custGeom>
            <a:avLst/>
            <a:gdLst>
              <a:gd name="connsiteX0" fmla="*/ 0 w 431800"/>
              <a:gd name="connsiteY0" fmla="*/ 133350 h 133350"/>
              <a:gd name="connsiteX1" fmla="*/ 0 w 431800"/>
              <a:gd name="connsiteY1" fmla="*/ 0 h 133350"/>
              <a:gd name="connsiteX2" fmla="*/ 431800 w 431800"/>
              <a:gd name="connsiteY2" fmla="*/ 0 h 133350"/>
              <a:gd name="connsiteX3" fmla="*/ 431800 w 431800"/>
              <a:gd name="connsiteY3" fmla="*/ 133350 h 133350"/>
            </a:gdLst>
            <a:ahLst/>
            <a:cxnLst>
              <a:cxn ang="0">
                <a:pos x="connsiteX0" y="connsiteY0"/>
              </a:cxn>
              <a:cxn ang="0">
                <a:pos x="connsiteX1" y="connsiteY1"/>
              </a:cxn>
              <a:cxn ang="0">
                <a:pos x="connsiteX2" y="connsiteY2"/>
              </a:cxn>
              <a:cxn ang="0">
                <a:pos x="connsiteX3" y="connsiteY3"/>
              </a:cxn>
            </a:cxnLst>
            <a:rect l="l" t="t" r="r" b="b"/>
            <a:pathLst>
              <a:path w="431800" h="133350">
                <a:moveTo>
                  <a:pt x="0" y="133350"/>
                </a:moveTo>
                <a:lnTo>
                  <a:pt x="0" y="0"/>
                </a:lnTo>
                <a:lnTo>
                  <a:pt x="431800" y="0"/>
                </a:lnTo>
                <a:lnTo>
                  <a:pt x="431800" y="13335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43" name="TextBox 42">
            <a:extLst>
              <a:ext uri="{FF2B5EF4-FFF2-40B4-BE49-F238E27FC236}">
                <a16:creationId xmlns:a16="http://schemas.microsoft.com/office/drawing/2014/main" id="{DF891A15-B4A4-B6C1-FE4D-779641B6B73B}"/>
              </a:ext>
            </a:extLst>
          </p:cNvPr>
          <p:cNvSpPr txBox="1"/>
          <p:nvPr/>
        </p:nvSpPr>
        <p:spPr bwMode="auto">
          <a:xfrm>
            <a:off x="7385050" y="5321282"/>
            <a:ext cx="1359602" cy="33855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Arm B</a:t>
            </a:r>
          </a:p>
        </p:txBody>
      </p:sp>
      <p:sp>
        <p:nvSpPr>
          <p:cNvPr id="46" name="TextBox 45">
            <a:extLst>
              <a:ext uri="{FF2B5EF4-FFF2-40B4-BE49-F238E27FC236}">
                <a16:creationId xmlns:a16="http://schemas.microsoft.com/office/drawing/2014/main" id="{76EA0749-CCAF-3959-9841-B1F5D3C478F0}"/>
              </a:ext>
            </a:extLst>
          </p:cNvPr>
          <p:cNvSpPr txBox="1"/>
          <p:nvPr/>
        </p:nvSpPr>
        <p:spPr bwMode="auto">
          <a:xfrm>
            <a:off x="9359773" y="2812854"/>
            <a:ext cx="1670022" cy="380819"/>
          </a:xfrm>
          <a:prstGeom prst="rect">
            <a:avLst/>
          </a:prstGeom>
          <a:solidFill>
            <a:schemeClr val="bg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P</a:t>
            </a: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 = .31</a:t>
            </a:r>
            <a:endParaRPr kumimoji="0" lang="en-US" sz="1600" b="0" i="1" u="none" strike="noStrike" kern="1200" cap="none" spc="0" normalizeH="0" baseline="0" noProof="0" dirty="0">
              <a:ln>
                <a:noFill/>
              </a:ln>
              <a:solidFill>
                <a:srgbClr val="000000"/>
              </a:solidFill>
              <a:effectLst/>
              <a:uLnTx/>
              <a:uFillTx/>
              <a:latin typeface="Poppins"/>
              <a:ea typeface="+mn-ea"/>
              <a:cs typeface="Arial" panose="020B0604020202020204" pitchFamily="34" charset="0"/>
            </a:endParaRPr>
          </a:p>
        </p:txBody>
      </p:sp>
      <p:sp>
        <p:nvSpPr>
          <p:cNvPr id="11" name="Rectangle 10">
            <a:extLst>
              <a:ext uri="{FF2B5EF4-FFF2-40B4-BE49-F238E27FC236}">
                <a16:creationId xmlns:a16="http://schemas.microsoft.com/office/drawing/2014/main" id="{5A548411-11C2-02FB-740B-200BD8C211CE}"/>
              </a:ext>
            </a:extLst>
          </p:cNvPr>
          <p:cNvSpPr/>
          <p:nvPr/>
        </p:nvSpPr>
        <p:spPr>
          <a:xfrm>
            <a:off x="1586576" y="2712922"/>
            <a:ext cx="551062" cy="2634199"/>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7" name="Rectangle 16">
            <a:extLst>
              <a:ext uri="{FF2B5EF4-FFF2-40B4-BE49-F238E27FC236}">
                <a16:creationId xmlns:a16="http://schemas.microsoft.com/office/drawing/2014/main" id="{D54CD61E-04C3-262F-774D-BF5C607842AB}"/>
              </a:ext>
            </a:extLst>
          </p:cNvPr>
          <p:cNvSpPr/>
          <p:nvPr/>
        </p:nvSpPr>
        <p:spPr>
          <a:xfrm>
            <a:off x="2470697" y="2809812"/>
            <a:ext cx="551062" cy="253730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9" name="Rectangle 18">
            <a:extLst>
              <a:ext uri="{FF2B5EF4-FFF2-40B4-BE49-F238E27FC236}">
                <a16:creationId xmlns:a16="http://schemas.microsoft.com/office/drawing/2014/main" id="{B2200AE9-AB59-2ACC-ABFA-AB35D4F425BC}"/>
              </a:ext>
            </a:extLst>
          </p:cNvPr>
          <p:cNvSpPr/>
          <p:nvPr/>
        </p:nvSpPr>
        <p:spPr>
          <a:xfrm>
            <a:off x="6873139" y="2452530"/>
            <a:ext cx="551062" cy="2894591"/>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24" name="Rectangle 23">
            <a:extLst>
              <a:ext uri="{FF2B5EF4-FFF2-40B4-BE49-F238E27FC236}">
                <a16:creationId xmlns:a16="http://schemas.microsoft.com/office/drawing/2014/main" id="{6E433D3C-87D4-11F2-D394-CD40C54B7606}"/>
              </a:ext>
            </a:extLst>
          </p:cNvPr>
          <p:cNvSpPr/>
          <p:nvPr/>
        </p:nvSpPr>
        <p:spPr>
          <a:xfrm>
            <a:off x="7769372" y="2379862"/>
            <a:ext cx="551062" cy="296725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45" name="Rectangle 44">
            <a:extLst>
              <a:ext uri="{FF2B5EF4-FFF2-40B4-BE49-F238E27FC236}">
                <a16:creationId xmlns:a16="http://schemas.microsoft.com/office/drawing/2014/main" id="{50242F21-C087-3004-73EB-F231FDCBDB4F}"/>
              </a:ext>
            </a:extLst>
          </p:cNvPr>
          <p:cNvSpPr/>
          <p:nvPr/>
        </p:nvSpPr>
        <p:spPr>
          <a:xfrm>
            <a:off x="9513393" y="3930103"/>
            <a:ext cx="551062" cy="1417018"/>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47" name="Rectangle 46">
            <a:extLst>
              <a:ext uri="{FF2B5EF4-FFF2-40B4-BE49-F238E27FC236}">
                <a16:creationId xmlns:a16="http://schemas.microsoft.com/office/drawing/2014/main" id="{2AAC6FE6-896F-AE62-D7FC-B2E55667ABFB}"/>
              </a:ext>
            </a:extLst>
          </p:cNvPr>
          <p:cNvSpPr/>
          <p:nvPr/>
        </p:nvSpPr>
        <p:spPr>
          <a:xfrm>
            <a:off x="10397514" y="4196551"/>
            <a:ext cx="551062" cy="115057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48" name="TextBox 47">
            <a:extLst>
              <a:ext uri="{FF2B5EF4-FFF2-40B4-BE49-F238E27FC236}">
                <a16:creationId xmlns:a16="http://schemas.microsoft.com/office/drawing/2014/main" id="{613A8F3F-D9FE-7940-AE22-3A4431A70FE4}"/>
              </a:ext>
            </a:extLst>
          </p:cNvPr>
          <p:cNvSpPr txBox="1"/>
          <p:nvPr/>
        </p:nvSpPr>
        <p:spPr bwMode="auto">
          <a:xfrm>
            <a:off x="1557441" y="2379862"/>
            <a:ext cx="597487" cy="369332"/>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76</a:t>
            </a:r>
          </a:p>
        </p:txBody>
      </p:sp>
      <p:sp>
        <p:nvSpPr>
          <p:cNvPr id="55" name="TextBox 54">
            <a:extLst>
              <a:ext uri="{FF2B5EF4-FFF2-40B4-BE49-F238E27FC236}">
                <a16:creationId xmlns:a16="http://schemas.microsoft.com/office/drawing/2014/main" id="{734E6CD8-F984-4EF1-4C48-B1E9F0B077E5}"/>
              </a:ext>
            </a:extLst>
          </p:cNvPr>
          <p:cNvSpPr txBox="1"/>
          <p:nvPr/>
        </p:nvSpPr>
        <p:spPr bwMode="auto">
          <a:xfrm>
            <a:off x="2491348" y="2493908"/>
            <a:ext cx="497308" cy="369332"/>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73</a:t>
            </a:r>
          </a:p>
        </p:txBody>
      </p:sp>
      <p:sp>
        <p:nvSpPr>
          <p:cNvPr id="56" name="TextBox 55">
            <a:extLst>
              <a:ext uri="{FF2B5EF4-FFF2-40B4-BE49-F238E27FC236}">
                <a16:creationId xmlns:a16="http://schemas.microsoft.com/office/drawing/2014/main" id="{ACA32BCE-1D61-2ACB-73FD-C8D84C17D7A5}"/>
              </a:ext>
            </a:extLst>
          </p:cNvPr>
          <p:cNvSpPr txBox="1"/>
          <p:nvPr/>
        </p:nvSpPr>
        <p:spPr bwMode="auto">
          <a:xfrm>
            <a:off x="4233591" y="4976939"/>
            <a:ext cx="497308" cy="369332"/>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a:t>
            </a:r>
          </a:p>
        </p:txBody>
      </p:sp>
      <p:sp>
        <p:nvSpPr>
          <p:cNvPr id="57" name="TextBox 56">
            <a:extLst>
              <a:ext uri="{FF2B5EF4-FFF2-40B4-BE49-F238E27FC236}">
                <a16:creationId xmlns:a16="http://schemas.microsoft.com/office/drawing/2014/main" id="{193C052A-441C-9A57-63CA-25183067EDD9}"/>
              </a:ext>
            </a:extLst>
          </p:cNvPr>
          <p:cNvSpPr txBox="1"/>
          <p:nvPr/>
        </p:nvSpPr>
        <p:spPr bwMode="auto">
          <a:xfrm>
            <a:off x="5123769" y="4976939"/>
            <a:ext cx="497308" cy="369332"/>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a:t>
            </a:r>
          </a:p>
        </p:txBody>
      </p:sp>
      <p:sp>
        <p:nvSpPr>
          <p:cNvPr id="58" name="TextBox 57">
            <a:extLst>
              <a:ext uri="{FF2B5EF4-FFF2-40B4-BE49-F238E27FC236}">
                <a16:creationId xmlns:a16="http://schemas.microsoft.com/office/drawing/2014/main" id="{D69AB10D-8CB5-F025-5407-5D9451BA4E54}"/>
              </a:ext>
            </a:extLst>
          </p:cNvPr>
          <p:cNvSpPr txBox="1"/>
          <p:nvPr/>
        </p:nvSpPr>
        <p:spPr bwMode="auto">
          <a:xfrm>
            <a:off x="6874283" y="2100467"/>
            <a:ext cx="597487" cy="369332"/>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84</a:t>
            </a:r>
          </a:p>
        </p:txBody>
      </p:sp>
      <p:sp>
        <p:nvSpPr>
          <p:cNvPr id="59" name="TextBox 58">
            <a:extLst>
              <a:ext uri="{FF2B5EF4-FFF2-40B4-BE49-F238E27FC236}">
                <a16:creationId xmlns:a16="http://schemas.microsoft.com/office/drawing/2014/main" id="{B6490C7A-3F22-D0D8-CFEA-9A94B578EFF6}"/>
              </a:ext>
            </a:extLst>
          </p:cNvPr>
          <p:cNvSpPr txBox="1"/>
          <p:nvPr/>
        </p:nvSpPr>
        <p:spPr bwMode="auto">
          <a:xfrm>
            <a:off x="7785082" y="2032746"/>
            <a:ext cx="497308" cy="369332"/>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86</a:t>
            </a:r>
          </a:p>
        </p:txBody>
      </p:sp>
      <p:sp>
        <p:nvSpPr>
          <p:cNvPr id="60" name="TextBox 59">
            <a:extLst>
              <a:ext uri="{FF2B5EF4-FFF2-40B4-BE49-F238E27FC236}">
                <a16:creationId xmlns:a16="http://schemas.microsoft.com/office/drawing/2014/main" id="{D5490951-2B5D-1992-F1B1-ADA9BF815FF3}"/>
              </a:ext>
            </a:extLst>
          </p:cNvPr>
          <p:cNvSpPr txBox="1"/>
          <p:nvPr/>
        </p:nvSpPr>
        <p:spPr bwMode="auto">
          <a:xfrm>
            <a:off x="9532686" y="3624242"/>
            <a:ext cx="497308" cy="369332"/>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40</a:t>
            </a:r>
          </a:p>
        </p:txBody>
      </p:sp>
      <p:sp>
        <p:nvSpPr>
          <p:cNvPr id="61" name="TextBox 60">
            <a:extLst>
              <a:ext uri="{FF2B5EF4-FFF2-40B4-BE49-F238E27FC236}">
                <a16:creationId xmlns:a16="http://schemas.microsoft.com/office/drawing/2014/main" id="{4E51590D-C7D3-D5E8-6CBF-62331B0E3212}"/>
              </a:ext>
            </a:extLst>
          </p:cNvPr>
          <p:cNvSpPr txBox="1"/>
          <p:nvPr/>
        </p:nvSpPr>
        <p:spPr bwMode="auto">
          <a:xfrm>
            <a:off x="10406967" y="3880369"/>
            <a:ext cx="497308" cy="369332"/>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32</a:t>
            </a:r>
          </a:p>
        </p:txBody>
      </p:sp>
      <p:sp>
        <p:nvSpPr>
          <p:cNvPr id="34" name="Freeform: Shape 33">
            <a:extLst>
              <a:ext uri="{FF2B5EF4-FFF2-40B4-BE49-F238E27FC236}">
                <a16:creationId xmlns:a16="http://schemas.microsoft.com/office/drawing/2014/main" id="{473AE506-8787-A688-2971-7C82B8262B7B}"/>
              </a:ext>
            </a:extLst>
          </p:cNvPr>
          <p:cNvSpPr/>
          <p:nvPr/>
        </p:nvSpPr>
        <p:spPr bwMode="auto">
          <a:xfrm>
            <a:off x="1423381" y="1884768"/>
            <a:ext cx="9864815" cy="3460653"/>
          </a:xfrm>
          <a:custGeom>
            <a:avLst/>
            <a:gdLst>
              <a:gd name="connsiteX0" fmla="*/ 0 w 4719637"/>
              <a:gd name="connsiteY0" fmla="*/ 0 h 3076575"/>
              <a:gd name="connsiteX1" fmla="*/ 0 w 4719637"/>
              <a:gd name="connsiteY1" fmla="*/ 3076575 h 3076575"/>
              <a:gd name="connsiteX2" fmla="*/ 4719637 w 4719637"/>
              <a:gd name="connsiteY2" fmla="*/ 3076575 h 3076575"/>
            </a:gdLst>
            <a:ahLst/>
            <a:cxnLst>
              <a:cxn ang="0">
                <a:pos x="connsiteX0" y="connsiteY0"/>
              </a:cxn>
              <a:cxn ang="0">
                <a:pos x="connsiteX1" y="connsiteY1"/>
              </a:cxn>
              <a:cxn ang="0">
                <a:pos x="connsiteX2" y="connsiteY2"/>
              </a:cxn>
            </a:cxnLst>
            <a:rect l="l" t="t" r="r" b="b"/>
            <a:pathLst>
              <a:path w="4719637" h="3076575">
                <a:moveTo>
                  <a:pt x="0" y="0"/>
                </a:moveTo>
                <a:lnTo>
                  <a:pt x="0" y="3076575"/>
                </a:lnTo>
                <a:lnTo>
                  <a:pt x="4719637" y="3076575"/>
                </a:lnTo>
              </a:path>
            </a:pathLst>
          </a:custGeom>
          <a:noFill/>
          <a:ln w="15875">
            <a:solidFill>
              <a:schemeClr val="tx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9" name="TextBox 8">
            <a:extLst>
              <a:ext uri="{FF2B5EF4-FFF2-40B4-BE49-F238E27FC236}">
                <a16:creationId xmlns:a16="http://schemas.microsoft.com/office/drawing/2014/main" id="{6CDCEFEA-AA1F-1B61-2B08-9B5918FA2C5E}"/>
              </a:ext>
            </a:extLst>
          </p:cNvPr>
          <p:cNvSpPr txBox="1"/>
          <p:nvPr/>
        </p:nvSpPr>
        <p:spPr bwMode="auto">
          <a:xfrm>
            <a:off x="6598293" y="1665141"/>
            <a:ext cx="2016937" cy="380819"/>
          </a:xfrm>
          <a:prstGeom prst="rect">
            <a:avLst/>
          </a:prstGeom>
          <a:solidFill>
            <a:schemeClr val="bg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P</a:t>
            </a: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 = .64</a:t>
            </a:r>
            <a:endParaRPr kumimoji="0" lang="en-US" sz="1600" b="0" i="1" u="none" strike="noStrike" kern="1200" cap="none" spc="0" normalizeH="0" baseline="0" noProof="0" dirty="0">
              <a:ln>
                <a:noFill/>
              </a:ln>
              <a:solidFill>
                <a:srgbClr val="000000"/>
              </a:solidFill>
              <a:effectLst/>
              <a:uLnTx/>
              <a:uFillTx/>
              <a:latin typeface="Poppins"/>
              <a:ea typeface="+mn-ea"/>
              <a:cs typeface="Arial" panose="020B0604020202020204" pitchFamily="34" charset="0"/>
            </a:endParaRPr>
          </a:p>
        </p:txBody>
      </p:sp>
    </p:spTree>
    <p:extLst>
      <p:ext uri="{BB962C8B-B14F-4D97-AF65-F5344CB8AC3E}">
        <p14:creationId xmlns:p14="http://schemas.microsoft.com/office/powerpoint/2010/main" val="20313942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98C8B-CD26-A89B-5300-CFCFD6B5CF9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54B00-1F0C-4B86-997E-22FA59FAE926}"/>
              </a:ext>
            </a:extLst>
          </p:cNvPr>
          <p:cNvSpPr>
            <a:spLocks noGrp="1"/>
          </p:cNvSpPr>
          <p:nvPr>
            <p:ph idx="1"/>
          </p:nvPr>
        </p:nvSpPr>
        <p:spPr/>
        <p:txBody>
          <a:bodyPr/>
          <a:lstStyle/>
          <a:p>
            <a:r>
              <a:rPr lang="en-US" dirty="0"/>
              <a:t>Multicenter, open-label, randomized phase III trial</a:t>
            </a:r>
          </a:p>
        </p:txBody>
      </p:sp>
      <p:sp>
        <p:nvSpPr>
          <p:cNvPr id="2" name="Title 1">
            <a:extLst>
              <a:ext uri="{FF2B5EF4-FFF2-40B4-BE49-F238E27FC236}">
                <a16:creationId xmlns:a16="http://schemas.microsoft.com/office/drawing/2014/main" id="{88DC1DE6-92C9-E44F-56D8-B89EB7453891}"/>
              </a:ext>
            </a:extLst>
          </p:cNvPr>
          <p:cNvSpPr>
            <a:spLocks noGrp="1"/>
          </p:cNvSpPr>
          <p:nvPr>
            <p:ph type="title"/>
          </p:nvPr>
        </p:nvSpPr>
        <p:spPr>
          <a:xfrm>
            <a:off x="231078" y="280168"/>
            <a:ext cx="11740260" cy="1004121"/>
          </a:xfrm>
        </p:spPr>
        <p:txBody>
          <a:bodyPr/>
          <a:lstStyle/>
          <a:p>
            <a:r>
              <a:rPr lang="en-US" altLang="en-US" dirty="0"/>
              <a:t>AURIGA: Daratumumab/Lenalidomide vs Lenalidomide as Posttransplant Maintenance Therapy for NDMM</a:t>
            </a:r>
            <a:endParaRPr lang="en-US" dirty="0"/>
          </a:p>
        </p:txBody>
      </p:sp>
      <p:sp>
        <p:nvSpPr>
          <p:cNvPr id="5" name="Content Placeholder 4">
            <a:extLst>
              <a:ext uri="{FF2B5EF4-FFF2-40B4-BE49-F238E27FC236}">
                <a16:creationId xmlns:a16="http://schemas.microsoft.com/office/drawing/2014/main" id="{92568D24-3649-07B5-91ED-7DC0D8EB92A7}"/>
              </a:ext>
            </a:extLst>
          </p:cNvPr>
          <p:cNvSpPr>
            <a:spLocks noGrp="1"/>
          </p:cNvSpPr>
          <p:nvPr>
            <p:ph sz="quarter" idx="10"/>
          </p:nvPr>
        </p:nvSpPr>
        <p:spPr/>
        <p:txBody>
          <a:bodyPr/>
          <a:lstStyle/>
          <a:p>
            <a:pPr algn="ctr"/>
            <a:r>
              <a:rPr lang="pt-BR" dirty="0"/>
              <a:t>Badros. IMW 2024. Abstr OA–45. Badros. Blood. 2025;145:300.</a:t>
            </a:r>
          </a:p>
        </p:txBody>
      </p:sp>
      <p:sp>
        <p:nvSpPr>
          <p:cNvPr id="14" name="Rounded Rectangle 9">
            <a:extLst>
              <a:ext uri="{FF2B5EF4-FFF2-40B4-BE49-F238E27FC236}">
                <a16:creationId xmlns:a16="http://schemas.microsoft.com/office/drawing/2014/main" id="{CAE5932D-A01B-08FB-E74C-6D0683EF1B2A}"/>
              </a:ext>
            </a:extLst>
          </p:cNvPr>
          <p:cNvSpPr/>
          <p:nvPr/>
        </p:nvSpPr>
        <p:spPr bwMode="auto">
          <a:xfrm>
            <a:off x="4383351" y="2505124"/>
            <a:ext cx="6284908" cy="923876"/>
          </a:xfrm>
          <a:prstGeom prst="roundRect">
            <a:avLst>
              <a:gd name="adj" fmla="val 0"/>
            </a:avLst>
          </a:prstGeom>
          <a:solidFill>
            <a:schemeClr val="accent1"/>
          </a:solidFill>
          <a:ln w="38100" cap="flat" cmpd="sng" algn="ctr">
            <a:noFill/>
            <a:prstDash val="solid"/>
          </a:ln>
          <a:effectLst/>
        </p:spPr>
        <p:txBody>
          <a:bodyPr lIns="162548" tIns="81273" rIns="162548" bIns="81273" anchor="ctr"/>
          <a:lstStyle/>
          <a:p>
            <a:pPr marL="0" marR="0" lvl="0" indent="0" algn="ctr" defTabSz="1219084"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9F3D9"/>
                </a:solidFill>
                <a:effectLst/>
                <a:uLnTx/>
                <a:uFillTx/>
                <a:latin typeface="Poppins"/>
                <a:ea typeface="Arial Unicode MS" panose="020B0604020202020204" pitchFamily="34" charset="-128"/>
                <a:cs typeface="Arial" panose="020B0604020202020204" pitchFamily="34" charset="0"/>
              </a:rPr>
              <a:t>Daratumumab </a:t>
            </a:r>
            <a:r>
              <a:rPr kumimoji="0" lang="en-US" sz="1600" b="0" i="0" u="none" strike="noStrike" kern="1200" cap="none" spc="0" normalizeH="0" baseline="0" noProof="0" dirty="0">
                <a:ln>
                  <a:noFill/>
                </a:ln>
                <a:solidFill>
                  <a:srgbClr val="F9F3D9"/>
                </a:solidFill>
                <a:effectLst/>
                <a:uLnTx/>
                <a:uFillTx/>
                <a:latin typeface="Poppins"/>
                <a:ea typeface="Arial Unicode MS" panose="020B0604020202020204" pitchFamily="34" charset="-128"/>
                <a:cs typeface="Arial" panose="020B0604020202020204" pitchFamily="34" charset="0"/>
              </a:rPr>
              <a:t>1800 mg SC QW C1-2, Q2W C3-6, Q4W C7+</a:t>
            </a:r>
            <a:br>
              <a:rPr kumimoji="0" lang="en-US" sz="1600" b="0" i="0" u="none" strike="noStrike" kern="1200" cap="none" spc="0" normalizeH="0" baseline="0" noProof="0" dirty="0">
                <a:ln>
                  <a:noFill/>
                </a:ln>
                <a:solidFill>
                  <a:srgbClr val="F9F3D9"/>
                </a:solidFill>
                <a:effectLst/>
                <a:uLnTx/>
                <a:uFillTx/>
                <a:latin typeface="Poppins"/>
                <a:ea typeface="Arial Unicode MS" panose="020B0604020202020204" pitchFamily="34" charset="-128"/>
                <a:cs typeface="Arial" panose="020B0604020202020204" pitchFamily="34" charset="0"/>
              </a:rPr>
            </a:br>
            <a:r>
              <a:rPr kumimoji="0" lang="en-US" sz="1600" b="0" i="0" u="none" strike="noStrike" kern="1200" cap="none" spc="0" normalizeH="0" baseline="0" noProof="0" dirty="0">
                <a:ln>
                  <a:noFill/>
                </a:ln>
                <a:solidFill>
                  <a:srgbClr val="F9F3D9"/>
                </a:solidFill>
                <a:effectLst/>
                <a:uLnTx/>
                <a:uFillTx/>
                <a:latin typeface="Poppins"/>
                <a:ea typeface="Arial Unicode MS" panose="020B0604020202020204" pitchFamily="34" charset="-128"/>
                <a:cs typeface="Arial" panose="020B0604020202020204" pitchFamily="34" charset="0"/>
              </a:rPr>
              <a:t>+ </a:t>
            </a:r>
            <a:r>
              <a:rPr kumimoji="0" lang="en-US" sz="1600" b="1" i="0" u="none" strike="noStrike" kern="1200" cap="none" spc="0" normalizeH="0" baseline="0" noProof="0" dirty="0">
                <a:ln>
                  <a:noFill/>
                </a:ln>
                <a:solidFill>
                  <a:srgbClr val="F9F3D9"/>
                </a:solidFill>
                <a:effectLst/>
                <a:uLnTx/>
                <a:uFillTx/>
                <a:latin typeface="Poppins"/>
                <a:ea typeface="Arial Unicode MS" panose="020B0604020202020204" pitchFamily="34" charset="-128"/>
                <a:cs typeface="Arial" panose="020B0604020202020204" pitchFamily="34" charset="0"/>
              </a:rPr>
              <a:t>Lenalidomide </a:t>
            </a:r>
            <a:r>
              <a:rPr kumimoji="0" lang="en-US" sz="1600" b="0" i="0" u="none" strike="noStrike" kern="1200" cap="none" spc="0" normalizeH="0" baseline="0" noProof="0" dirty="0">
                <a:ln>
                  <a:noFill/>
                </a:ln>
                <a:solidFill>
                  <a:srgbClr val="F9F3D9"/>
                </a:solidFill>
                <a:effectLst/>
                <a:uLnTx/>
                <a:uFillTx/>
                <a:latin typeface="Poppins"/>
                <a:ea typeface="Arial Unicode MS" panose="020B0604020202020204" pitchFamily="34" charset="-128"/>
                <a:cs typeface="Arial" panose="020B0604020202020204" pitchFamily="34" charset="0"/>
              </a:rPr>
              <a:t>10 mg PO D1-28* </a:t>
            </a:r>
          </a:p>
          <a:p>
            <a:pPr marL="0" marR="0" lvl="0" indent="0" algn="ctr" defTabSz="1219084"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solidFill>
                  <a:srgbClr val="F9F3D9"/>
                </a:solidFill>
                <a:effectLst/>
                <a:uLnTx/>
                <a:uFillTx/>
                <a:latin typeface="Poppins"/>
                <a:ea typeface="Arial Unicode MS" panose="020B0604020202020204" pitchFamily="34" charset="-128"/>
                <a:cs typeface="Arial" panose="020B0604020202020204" pitchFamily="34" charset="0"/>
              </a:rPr>
              <a:t>(n = 99)</a:t>
            </a:r>
          </a:p>
        </p:txBody>
      </p:sp>
      <p:sp>
        <p:nvSpPr>
          <p:cNvPr id="15" name="Rounded Rectangle 10">
            <a:extLst>
              <a:ext uri="{FF2B5EF4-FFF2-40B4-BE49-F238E27FC236}">
                <a16:creationId xmlns:a16="http://schemas.microsoft.com/office/drawing/2014/main" id="{DAF3D7D6-6084-EA47-493C-307AB6F0531E}"/>
              </a:ext>
            </a:extLst>
          </p:cNvPr>
          <p:cNvSpPr/>
          <p:nvPr/>
        </p:nvSpPr>
        <p:spPr bwMode="auto">
          <a:xfrm>
            <a:off x="4387900" y="3633375"/>
            <a:ext cx="6280810" cy="923876"/>
          </a:xfrm>
          <a:prstGeom prst="roundRect">
            <a:avLst>
              <a:gd name="adj" fmla="val 0"/>
            </a:avLst>
          </a:prstGeom>
          <a:solidFill>
            <a:schemeClr val="bg1">
              <a:lumMod val="50000"/>
            </a:schemeClr>
          </a:solidFill>
          <a:ln w="38100" cap="flat" cmpd="sng" algn="ctr">
            <a:noFill/>
            <a:prstDash val="solid"/>
          </a:ln>
          <a:effectLst/>
        </p:spPr>
        <p:txBody>
          <a:bodyPr lIns="162548" tIns="81273" rIns="162548" bIns="81273" anchor="ctr"/>
          <a:lstStyle/>
          <a:p>
            <a:pPr marL="0" marR="0" lvl="0" indent="0" algn="ctr" defTabSz="1219084"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9F3D9"/>
                </a:solidFill>
                <a:effectLst/>
                <a:uLnTx/>
                <a:uFillTx/>
                <a:latin typeface="Poppins"/>
                <a:ea typeface="Arial Unicode MS" panose="020B0604020202020204" pitchFamily="34" charset="-128"/>
                <a:cs typeface="Arial" panose="020B0604020202020204" pitchFamily="34" charset="0"/>
              </a:rPr>
              <a:t>Lenalidomide </a:t>
            </a:r>
            <a:r>
              <a:rPr kumimoji="0" lang="en-US" sz="1600" b="0" i="0" u="none" strike="noStrike" kern="1200" cap="none" spc="0" normalizeH="0" baseline="0" noProof="0" dirty="0">
                <a:ln>
                  <a:noFill/>
                </a:ln>
                <a:solidFill>
                  <a:srgbClr val="F9F3D9"/>
                </a:solidFill>
                <a:effectLst/>
                <a:uLnTx/>
                <a:uFillTx/>
                <a:latin typeface="Poppins"/>
                <a:ea typeface="Arial Unicode MS" panose="020B0604020202020204" pitchFamily="34" charset="-128"/>
                <a:cs typeface="Arial" panose="020B0604020202020204" pitchFamily="34" charset="0"/>
              </a:rPr>
              <a:t>10 mg PO D1-28*</a:t>
            </a:r>
          </a:p>
          <a:p>
            <a:pPr marL="0" marR="0" lvl="0" indent="0" algn="ctr" defTabSz="1219084"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solidFill>
                  <a:srgbClr val="F9F3D9"/>
                </a:solidFill>
                <a:effectLst/>
                <a:uLnTx/>
                <a:uFillTx/>
                <a:latin typeface="Poppins"/>
                <a:ea typeface="Arial Unicode MS" panose="020B0604020202020204" pitchFamily="34" charset="-128"/>
                <a:cs typeface="Arial" panose="020B0604020202020204" pitchFamily="34" charset="0"/>
              </a:rPr>
              <a:t>(n = 101)</a:t>
            </a:r>
          </a:p>
        </p:txBody>
      </p:sp>
      <p:sp>
        <p:nvSpPr>
          <p:cNvPr id="16" name="TextBox 15">
            <a:extLst>
              <a:ext uri="{FF2B5EF4-FFF2-40B4-BE49-F238E27FC236}">
                <a16:creationId xmlns:a16="http://schemas.microsoft.com/office/drawing/2014/main" id="{72E57A27-48A6-1BF8-F776-1E9F191247BA}"/>
              </a:ext>
            </a:extLst>
          </p:cNvPr>
          <p:cNvSpPr txBox="1"/>
          <p:nvPr/>
        </p:nvSpPr>
        <p:spPr>
          <a:xfrm>
            <a:off x="402224" y="2980641"/>
            <a:ext cx="3122269" cy="1384995"/>
          </a:xfrm>
          <a:prstGeom prst="rect">
            <a:avLst/>
          </a:prstGeom>
          <a:noFill/>
          <a:ln w="28575">
            <a:noFill/>
          </a:ln>
        </p:spPr>
        <p:txBody>
          <a:bodyPr wrap="square" rtlCol="0">
            <a:spAutoFit/>
          </a:bodyPr>
          <a:lstStyle/>
          <a:p>
            <a:pPr marL="0" marR="0" lvl="0" indent="0" algn="ctr" defTabSz="1219114"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Poppins"/>
                <a:ea typeface="Arial Unicode MS" panose="020B0604020202020204" pitchFamily="34" charset="-128"/>
                <a:cs typeface="Arial" panose="020B0604020202020204" pitchFamily="34" charset="0"/>
              </a:rPr>
              <a:t>Patients aged 18-79 yr with NDMM who received ≥4 cycles of induction followed by ASCT; ≥VGPR and MRD+ (10</a:t>
            </a:r>
            <a:r>
              <a:rPr kumimoji="0" lang="en-US" sz="1400" b="0" i="0" u="none" strike="noStrike" kern="0" cap="none" spc="0" normalizeH="0" baseline="30000" noProof="0" dirty="0">
                <a:ln>
                  <a:noFill/>
                </a:ln>
                <a:solidFill>
                  <a:prstClr val="black"/>
                </a:solidFill>
                <a:effectLst/>
                <a:uLnTx/>
                <a:uFillTx/>
                <a:latin typeface="Poppins"/>
                <a:ea typeface="Arial Unicode MS" panose="020B0604020202020204" pitchFamily="34" charset="-128"/>
                <a:cs typeface="Arial" panose="020B0604020202020204" pitchFamily="34" charset="0"/>
              </a:rPr>
              <a:t>-5 </a:t>
            </a:r>
            <a:r>
              <a:rPr kumimoji="0" lang="en-US" sz="1400" b="0" i="0" u="none" strike="noStrike" kern="0" cap="none" spc="0" normalizeH="0" baseline="0" noProof="0" dirty="0">
                <a:ln>
                  <a:noFill/>
                </a:ln>
                <a:solidFill>
                  <a:prstClr val="black"/>
                </a:solidFill>
                <a:effectLst/>
                <a:uLnTx/>
                <a:uFillTx/>
                <a:latin typeface="Poppins"/>
                <a:ea typeface="Arial Unicode MS" panose="020B0604020202020204" pitchFamily="34" charset="-128"/>
                <a:cs typeface="Arial" panose="020B0604020202020204" pitchFamily="34" charset="0"/>
              </a:rPr>
              <a:t>threshold) after ASCT; no prior anti-CD38 tx</a:t>
            </a:r>
            <a:br>
              <a:rPr kumimoji="0" lang="en-GB" sz="1400" b="0" i="0" u="none" strike="noStrike" kern="0" cap="none" spc="0" normalizeH="0" baseline="0" noProof="0" dirty="0">
                <a:ln>
                  <a:noFill/>
                </a:ln>
                <a:solidFill>
                  <a:prstClr val="black"/>
                </a:solidFill>
                <a:effectLst/>
                <a:highlight>
                  <a:srgbClr val="00FF00"/>
                </a:highlight>
                <a:uLnTx/>
                <a:uFillTx/>
                <a:latin typeface="Poppins"/>
                <a:ea typeface="Arial Unicode MS" panose="020B0604020202020204" pitchFamily="34" charset="-128"/>
                <a:cs typeface="Arial" panose="020B0604020202020204" pitchFamily="34" charset="0"/>
              </a:rPr>
            </a:br>
            <a:r>
              <a:rPr kumimoji="0" lang="en-GB" sz="1400" b="0" i="0" u="none" strike="noStrike" kern="0" cap="none" spc="0" normalizeH="0" baseline="0" noProof="0" dirty="0">
                <a:ln>
                  <a:noFill/>
                </a:ln>
                <a:solidFill>
                  <a:prstClr val="black"/>
                </a:solidFill>
                <a:effectLst/>
                <a:uLnTx/>
                <a:uFillTx/>
                <a:latin typeface="Poppins"/>
                <a:ea typeface="Arial Unicode MS" panose="020B0604020202020204" pitchFamily="34" charset="-128"/>
                <a:cs typeface="Arial" panose="020B0604020202020204" pitchFamily="34" charset="0"/>
              </a:rPr>
              <a:t>(N = 200)</a:t>
            </a:r>
          </a:p>
        </p:txBody>
      </p:sp>
      <p:sp>
        <p:nvSpPr>
          <p:cNvPr id="18" name="Line 54">
            <a:extLst>
              <a:ext uri="{FF2B5EF4-FFF2-40B4-BE49-F238E27FC236}">
                <a16:creationId xmlns:a16="http://schemas.microsoft.com/office/drawing/2014/main" id="{75EE7530-A7BF-F9F5-C2BD-71A5A2BD0EAC}"/>
              </a:ext>
            </a:extLst>
          </p:cNvPr>
          <p:cNvSpPr>
            <a:spLocks noChangeShapeType="1"/>
          </p:cNvSpPr>
          <p:nvPr/>
        </p:nvSpPr>
        <p:spPr bwMode="auto">
          <a:xfrm flipV="1">
            <a:off x="3565159" y="2910423"/>
            <a:ext cx="686137" cy="354761"/>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endParaRPr>
          </a:p>
        </p:txBody>
      </p:sp>
      <p:sp>
        <p:nvSpPr>
          <p:cNvPr id="6" name="Line 54">
            <a:extLst>
              <a:ext uri="{FF2B5EF4-FFF2-40B4-BE49-F238E27FC236}">
                <a16:creationId xmlns:a16="http://schemas.microsoft.com/office/drawing/2014/main" id="{CE1F6CC2-4E2D-DC26-C455-D313F7249775}"/>
              </a:ext>
            </a:extLst>
          </p:cNvPr>
          <p:cNvSpPr>
            <a:spLocks noChangeShapeType="1"/>
          </p:cNvSpPr>
          <p:nvPr/>
        </p:nvSpPr>
        <p:spPr bwMode="auto">
          <a:xfrm>
            <a:off x="3672591" y="2361783"/>
            <a:ext cx="0" cy="548640"/>
          </a:xfrm>
          <a:prstGeom prst="line">
            <a:avLst/>
          </a:prstGeom>
          <a:noFill/>
          <a:ln w="28575">
            <a:solidFill>
              <a:srgbClr val="000000"/>
            </a:solidFill>
            <a:prstDash val="dash"/>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endParaRPr>
          </a:p>
        </p:txBody>
      </p:sp>
      <p:sp>
        <p:nvSpPr>
          <p:cNvPr id="7" name="TextBox 6">
            <a:extLst>
              <a:ext uri="{FF2B5EF4-FFF2-40B4-BE49-F238E27FC236}">
                <a16:creationId xmlns:a16="http://schemas.microsoft.com/office/drawing/2014/main" id="{6A55F2BA-703A-E06A-CDF1-EEF8C3C12815}"/>
              </a:ext>
            </a:extLst>
          </p:cNvPr>
          <p:cNvSpPr txBox="1"/>
          <p:nvPr/>
        </p:nvSpPr>
        <p:spPr bwMode="auto">
          <a:xfrm>
            <a:off x="2331354" y="1870134"/>
            <a:ext cx="26824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Stratified by cytogenetic risk </a:t>
            </a:r>
            <a:br>
              <a:rPr kumimoji="0" lang="en-US" sz="1200" b="0" i="1"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200" b="0" i="1"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(high vs standard/unknown) </a:t>
            </a:r>
          </a:p>
        </p:txBody>
      </p:sp>
      <p:sp>
        <p:nvSpPr>
          <p:cNvPr id="10" name="Line 53">
            <a:extLst>
              <a:ext uri="{FF2B5EF4-FFF2-40B4-BE49-F238E27FC236}">
                <a16:creationId xmlns:a16="http://schemas.microsoft.com/office/drawing/2014/main" id="{7C847310-F1D4-A79F-CD95-266CAB058151}"/>
              </a:ext>
            </a:extLst>
          </p:cNvPr>
          <p:cNvSpPr>
            <a:spLocks noChangeShapeType="1"/>
          </p:cNvSpPr>
          <p:nvPr/>
        </p:nvSpPr>
        <p:spPr bwMode="auto">
          <a:xfrm>
            <a:off x="3590520" y="3727107"/>
            <a:ext cx="677993" cy="354761"/>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endParaRPr>
          </a:p>
        </p:txBody>
      </p:sp>
      <p:sp>
        <p:nvSpPr>
          <p:cNvPr id="23" name="TextBox 22">
            <a:extLst>
              <a:ext uri="{FF2B5EF4-FFF2-40B4-BE49-F238E27FC236}">
                <a16:creationId xmlns:a16="http://schemas.microsoft.com/office/drawing/2014/main" id="{1E90E69C-CC5E-C8AB-4079-DFC5D2C07656}"/>
              </a:ext>
            </a:extLst>
          </p:cNvPr>
          <p:cNvSpPr txBox="1"/>
          <p:nvPr/>
        </p:nvSpPr>
        <p:spPr bwMode="auto">
          <a:xfrm>
            <a:off x="4383350" y="4547581"/>
            <a:ext cx="35986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*15 mg QD after C3 if tolerated.</a:t>
            </a:r>
          </a:p>
        </p:txBody>
      </p:sp>
      <p:sp>
        <p:nvSpPr>
          <p:cNvPr id="24" name="Content Placeholder 2">
            <a:extLst>
              <a:ext uri="{FF2B5EF4-FFF2-40B4-BE49-F238E27FC236}">
                <a16:creationId xmlns:a16="http://schemas.microsoft.com/office/drawing/2014/main" id="{4C499966-F3A8-B2E2-0DAE-ECD27349FD9A}"/>
              </a:ext>
            </a:extLst>
          </p:cNvPr>
          <p:cNvSpPr txBox="1">
            <a:spLocks/>
          </p:cNvSpPr>
          <p:nvPr/>
        </p:nvSpPr>
        <p:spPr bwMode="auto">
          <a:xfrm>
            <a:off x="145353" y="5225196"/>
            <a:ext cx="10877529" cy="998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1219114" rtl="0" eaLnBrk="1" fontAlgn="auto"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400" b="1" i="0" u="none" strike="noStrike" kern="0" cap="none" spc="0" normalizeH="0" baseline="0" noProof="0" dirty="0">
                <a:ln>
                  <a:noFill/>
                </a:ln>
                <a:solidFill>
                  <a:srgbClr val="000000"/>
                </a:solidFill>
                <a:effectLst/>
                <a:uLnTx/>
                <a:uFillTx/>
                <a:latin typeface="Poppins"/>
                <a:ea typeface="+mn-ea"/>
                <a:cs typeface="Calibri" panose="020F0502020204030204" pitchFamily="34" charset="0"/>
              </a:rPr>
              <a:t>Primary endpoint: </a:t>
            </a:r>
            <a:r>
              <a:rPr kumimoji="0" lang="en-US" sz="2400" b="0" i="0" u="none" strike="noStrike" kern="0" cap="none" spc="0" normalizeH="0" baseline="0" noProof="0" dirty="0">
                <a:ln>
                  <a:noFill/>
                </a:ln>
                <a:solidFill>
                  <a:srgbClr val="000000"/>
                </a:solidFill>
                <a:effectLst/>
                <a:uLnTx/>
                <a:uFillTx/>
                <a:latin typeface="Poppins"/>
                <a:ea typeface="+mn-ea"/>
                <a:cs typeface="Calibri" panose="020F0502020204030204" pitchFamily="34" charset="0"/>
              </a:rPr>
              <a:t>MRD- (10</a:t>
            </a:r>
            <a:r>
              <a:rPr kumimoji="0" lang="en-US" sz="2400" b="0" i="0" u="none" strike="noStrike" kern="0" cap="none" spc="0" normalizeH="0" baseline="30000" noProof="0" dirty="0">
                <a:ln>
                  <a:noFill/>
                </a:ln>
                <a:solidFill>
                  <a:srgbClr val="000000"/>
                </a:solidFill>
                <a:effectLst/>
                <a:uLnTx/>
                <a:uFillTx/>
                <a:latin typeface="Poppins"/>
                <a:ea typeface="+mn-ea"/>
                <a:cs typeface="Calibri" panose="020F0502020204030204" pitchFamily="34" charset="0"/>
              </a:rPr>
              <a:t>-5</a:t>
            </a:r>
            <a:r>
              <a:rPr kumimoji="0" lang="en-US" sz="2400" b="0" i="0" u="none" strike="noStrike" kern="0" cap="none" spc="0" normalizeH="0" baseline="0" noProof="0" dirty="0">
                <a:ln>
                  <a:noFill/>
                </a:ln>
                <a:solidFill>
                  <a:srgbClr val="000000"/>
                </a:solidFill>
                <a:effectLst/>
                <a:uLnTx/>
                <a:uFillTx/>
                <a:latin typeface="Poppins"/>
                <a:ea typeface="+mn-ea"/>
                <a:cs typeface="Calibri" panose="020F0502020204030204" pitchFamily="34" charset="0"/>
              </a:rPr>
              <a:t>) conversion rate at 12 mo </a:t>
            </a:r>
          </a:p>
          <a:p>
            <a:pPr marL="0" marR="0" lvl="0" indent="0" algn="l" defTabSz="1219114" rtl="0" eaLnBrk="1" fontAlgn="auto"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400" b="1" i="0" u="none" strike="noStrike" kern="0" cap="none" spc="0" normalizeH="0" baseline="0" noProof="0" dirty="0">
                <a:ln>
                  <a:noFill/>
                </a:ln>
                <a:solidFill>
                  <a:srgbClr val="000000"/>
                </a:solidFill>
                <a:effectLst/>
                <a:uLnTx/>
                <a:uFillTx/>
                <a:latin typeface="Poppins"/>
                <a:ea typeface="+mn-ea"/>
                <a:cs typeface="Calibri" panose="020F0502020204030204" pitchFamily="34" charset="0"/>
              </a:rPr>
              <a:t>Key secondary endpoints: </a:t>
            </a:r>
            <a:r>
              <a:rPr kumimoji="0" lang="en-US" sz="2400" b="0" i="0" u="none" strike="noStrike" kern="0" cap="none" spc="0" normalizeH="0" baseline="0" noProof="0" dirty="0">
                <a:ln>
                  <a:noFill/>
                </a:ln>
                <a:solidFill>
                  <a:srgbClr val="000000"/>
                </a:solidFill>
                <a:effectLst/>
                <a:uLnTx/>
                <a:uFillTx/>
                <a:latin typeface="Poppins"/>
                <a:ea typeface="+mn-ea"/>
                <a:cs typeface="Calibri" panose="020F0502020204030204" pitchFamily="34" charset="0"/>
              </a:rPr>
              <a:t>PFS, duration ≥ CR, overall MRD-, OS, safety </a:t>
            </a:r>
            <a:endParaRPr kumimoji="0" lang="en-US" sz="2400" b="1" i="0" u="none" strike="noStrike" kern="0" cap="none" spc="0" normalizeH="0" baseline="0" noProof="0" dirty="0">
              <a:ln>
                <a:noFill/>
              </a:ln>
              <a:solidFill>
                <a:srgbClr val="000000"/>
              </a:solidFill>
              <a:effectLst/>
              <a:uLnTx/>
              <a:uFillTx/>
              <a:latin typeface="Poppins"/>
              <a:ea typeface="+mn-ea"/>
              <a:cs typeface="Calibri" panose="020F0502020204030204" pitchFamily="34" charset="0"/>
            </a:endParaRPr>
          </a:p>
        </p:txBody>
      </p:sp>
    </p:spTree>
    <p:extLst>
      <p:ext uri="{BB962C8B-B14F-4D97-AF65-F5344CB8AC3E}">
        <p14:creationId xmlns:p14="http://schemas.microsoft.com/office/powerpoint/2010/main" val="36781064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AE559-8419-B760-D08B-84B5CD294C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A9EF17-B04C-996B-9761-2D490003914B}"/>
              </a:ext>
            </a:extLst>
          </p:cNvPr>
          <p:cNvSpPr>
            <a:spLocks noGrp="1"/>
          </p:cNvSpPr>
          <p:nvPr>
            <p:ph type="title"/>
          </p:nvPr>
        </p:nvSpPr>
        <p:spPr/>
        <p:txBody>
          <a:bodyPr/>
          <a:lstStyle/>
          <a:p>
            <a:r>
              <a:rPr lang="en-US" altLang="en-US" dirty="0"/>
              <a:t>AURIGA: MRD Negativity at 12 Mo and PFS</a:t>
            </a:r>
            <a:endParaRPr lang="en-US" i="1" dirty="0"/>
          </a:p>
        </p:txBody>
      </p:sp>
      <p:sp>
        <p:nvSpPr>
          <p:cNvPr id="12" name="Content Placeholder 11">
            <a:extLst>
              <a:ext uri="{FF2B5EF4-FFF2-40B4-BE49-F238E27FC236}">
                <a16:creationId xmlns:a16="http://schemas.microsoft.com/office/drawing/2014/main" id="{7B9F0847-0CC5-80F2-010B-45DD0914FD25}"/>
              </a:ext>
            </a:extLst>
          </p:cNvPr>
          <p:cNvSpPr>
            <a:spLocks noGrp="1"/>
          </p:cNvSpPr>
          <p:nvPr>
            <p:ph sz="quarter" idx="10"/>
          </p:nvPr>
        </p:nvSpPr>
        <p:spPr/>
        <p:txBody>
          <a:bodyPr/>
          <a:lstStyle/>
          <a:p>
            <a:pPr algn="ctr"/>
            <a:r>
              <a:rPr lang="pt-BR" dirty="0"/>
              <a:t>Badros. IMW 2024. Abstr OA–45. Badros. Blood. 2025;145:300.</a:t>
            </a:r>
          </a:p>
        </p:txBody>
      </p:sp>
      <p:sp>
        <p:nvSpPr>
          <p:cNvPr id="4" name="Rectangle 3">
            <a:extLst>
              <a:ext uri="{FF2B5EF4-FFF2-40B4-BE49-F238E27FC236}">
                <a16:creationId xmlns:a16="http://schemas.microsoft.com/office/drawing/2014/main" id="{F8273593-4F60-111E-E60C-C9E05091F0F8}"/>
              </a:ext>
            </a:extLst>
          </p:cNvPr>
          <p:cNvSpPr/>
          <p:nvPr/>
        </p:nvSpPr>
        <p:spPr bwMode="auto">
          <a:xfrm>
            <a:off x="2401677" y="3116642"/>
            <a:ext cx="760164" cy="223642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5" name="Rectangle 4">
            <a:extLst>
              <a:ext uri="{FF2B5EF4-FFF2-40B4-BE49-F238E27FC236}">
                <a16:creationId xmlns:a16="http://schemas.microsoft.com/office/drawing/2014/main" id="{646936B7-E687-23B9-1147-CB2C07ECF967}"/>
              </a:ext>
            </a:extLst>
          </p:cNvPr>
          <p:cNvSpPr/>
          <p:nvPr/>
        </p:nvSpPr>
        <p:spPr bwMode="auto">
          <a:xfrm>
            <a:off x="3358308" y="4515783"/>
            <a:ext cx="760164" cy="824429"/>
          </a:xfrm>
          <a:prstGeom prst="rect">
            <a:avLst/>
          </a:prstGeom>
          <a:solidFill>
            <a:schemeClr val="bg1">
              <a:lumMod val="5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6" name="TextBox 5">
            <a:extLst>
              <a:ext uri="{FF2B5EF4-FFF2-40B4-BE49-F238E27FC236}">
                <a16:creationId xmlns:a16="http://schemas.microsoft.com/office/drawing/2014/main" id="{AAEC3B95-3C0C-7899-6A1B-9FEF8A3798A8}"/>
              </a:ext>
            </a:extLst>
          </p:cNvPr>
          <p:cNvSpPr txBox="1"/>
          <p:nvPr/>
        </p:nvSpPr>
        <p:spPr bwMode="auto">
          <a:xfrm rot="16200000">
            <a:off x="-1433952" y="3609256"/>
            <a:ext cx="4458272" cy="338554"/>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Patients With MRD Negativity at 12 Mo (%)</a:t>
            </a:r>
          </a:p>
        </p:txBody>
      </p:sp>
      <p:grpSp>
        <p:nvGrpSpPr>
          <p:cNvPr id="7" name="Group 6">
            <a:extLst>
              <a:ext uri="{FF2B5EF4-FFF2-40B4-BE49-F238E27FC236}">
                <a16:creationId xmlns:a16="http://schemas.microsoft.com/office/drawing/2014/main" id="{AAE1C2DF-6EEE-3D2B-3032-469A39CF3C76}"/>
              </a:ext>
            </a:extLst>
          </p:cNvPr>
          <p:cNvGrpSpPr/>
          <p:nvPr/>
        </p:nvGrpSpPr>
        <p:grpSpPr>
          <a:xfrm>
            <a:off x="1487277" y="2257326"/>
            <a:ext cx="3492347" cy="3084723"/>
            <a:chOff x="1487277" y="2159306"/>
            <a:chExt cx="3492347" cy="3084723"/>
          </a:xfrm>
        </p:grpSpPr>
        <p:cxnSp>
          <p:nvCxnSpPr>
            <p:cNvPr id="8" name="Straight Connector 7">
              <a:extLst>
                <a:ext uri="{FF2B5EF4-FFF2-40B4-BE49-F238E27FC236}">
                  <a16:creationId xmlns:a16="http://schemas.microsoft.com/office/drawing/2014/main" id="{B9CA67B9-EF3E-8677-F3EC-93CC5D1F94FB}"/>
                </a:ext>
              </a:extLst>
            </p:cNvPr>
            <p:cNvCxnSpPr/>
            <p:nvPr/>
          </p:nvCxnSpPr>
          <p:spPr bwMode="auto">
            <a:xfrm>
              <a:off x="1553378" y="2159306"/>
              <a:ext cx="0" cy="3084723"/>
            </a:xfrm>
            <a:prstGeom prst="line">
              <a:avLst/>
            </a:prstGeom>
            <a:noFill/>
            <a:ln w="12700" cap="flat" cmpd="sng" algn="ctr">
              <a:solidFill>
                <a:schemeClr val="tx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5C144B2C-BB4E-56E7-1D26-A1E5880FBC11}"/>
                </a:ext>
              </a:extLst>
            </p:cNvPr>
            <p:cNvCxnSpPr>
              <a:cxnSpLocks/>
            </p:cNvCxnSpPr>
            <p:nvPr/>
          </p:nvCxnSpPr>
          <p:spPr bwMode="auto">
            <a:xfrm>
              <a:off x="1553378" y="5244029"/>
              <a:ext cx="3426246" cy="0"/>
            </a:xfrm>
            <a:prstGeom prst="line">
              <a:avLst/>
            </a:prstGeom>
            <a:noFill/>
            <a:ln w="12700" cap="flat" cmpd="sng" algn="ctr">
              <a:solidFill>
                <a:schemeClr val="tx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0647FD51-A02E-A18F-CF79-CA22DC6126B2}"/>
                </a:ext>
              </a:extLst>
            </p:cNvPr>
            <p:cNvCxnSpPr>
              <a:cxnSpLocks/>
            </p:cNvCxnSpPr>
            <p:nvPr/>
          </p:nvCxnSpPr>
          <p:spPr bwMode="auto">
            <a:xfrm flipH="1">
              <a:off x="1487277" y="2170323"/>
              <a:ext cx="64008" cy="0"/>
            </a:xfrm>
            <a:prstGeom prst="line">
              <a:avLst/>
            </a:prstGeom>
            <a:noFill/>
            <a:ln w="12700" cap="flat" cmpd="sng" algn="ctr">
              <a:solidFill>
                <a:schemeClr val="tx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EEEA9BFC-4D47-D15F-071E-6BC66566C3FA}"/>
                </a:ext>
              </a:extLst>
            </p:cNvPr>
            <p:cNvCxnSpPr>
              <a:cxnSpLocks/>
            </p:cNvCxnSpPr>
            <p:nvPr/>
          </p:nvCxnSpPr>
          <p:spPr bwMode="auto">
            <a:xfrm flipH="1">
              <a:off x="1487277" y="2609424"/>
              <a:ext cx="64008" cy="0"/>
            </a:xfrm>
            <a:prstGeom prst="line">
              <a:avLst/>
            </a:prstGeom>
            <a:noFill/>
            <a:ln w="12700" cap="flat" cmpd="sng" algn="ctr">
              <a:solidFill>
                <a:schemeClr val="tx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6646AD2C-202D-A659-5DC4-8166A62A0E09}"/>
                </a:ext>
              </a:extLst>
            </p:cNvPr>
            <p:cNvCxnSpPr>
              <a:cxnSpLocks/>
            </p:cNvCxnSpPr>
            <p:nvPr/>
          </p:nvCxnSpPr>
          <p:spPr bwMode="auto">
            <a:xfrm flipH="1">
              <a:off x="1487277" y="3048525"/>
              <a:ext cx="64008" cy="0"/>
            </a:xfrm>
            <a:prstGeom prst="line">
              <a:avLst/>
            </a:prstGeom>
            <a:noFill/>
            <a:ln w="12700" cap="flat" cmpd="sng" algn="ctr">
              <a:solidFill>
                <a:schemeClr val="tx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61011332-C76A-8C58-9B8D-250A5A98366D}"/>
                </a:ext>
              </a:extLst>
            </p:cNvPr>
            <p:cNvCxnSpPr>
              <a:cxnSpLocks/>
            </p:cNvCxnSpPr>
            <p:nvPr/>
          </p:nvCxnSpPr>
          <p:spPr bwMode="auto">
            <a:xfrm flipH="1">
              <a:off x="1487277" y="3487626"/>
              <a:ext cx="64008" cy="0"/>
            </a:xfrm>
            <a:prstGeom prst="line">
              <a:avLst/>
            </a:prstGeom>
            <a:noFill/>
            <a:ln w="12700" cap="flat" cmpd="sng" algn="ctr">
              <a:solidFill>
                <a:schemeClr val="tx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CE4D026A-45DC-81C6-E879-63A44A616E9B}"/>
                </a:ext>
              </a:extLst>
            </p:cNvPr>
            <p:cNvCxnSpPr>
              <a:cxnSpLocks/>
            </p:cNvCxnSpPr>
            <p:nvPr/>
          </p:nvCxnSpPr>
          <p:spPr bwMode="auto">
            <a:xfrm flipH="1">
              <a:off x="1487277" y="3926727"/>
              <a:ext cx="64008" cy="0"/>
            </a:xfrm>
            <a:prstGeom prst="line">
              <a:avLst/>
            </a:prstGeom>
            <a:noFill/>
            <a:ln w="12700" cap="flat" cmpd="sng" algn="ctr">
              <a:solidFill>
                <a:schemeClr val="tx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6F890102-A4A8-3EFC-52D3-641D9F109543}"/>
                </a:ext>
              </a:extLst>
            </p:cNvPr>
            <p:cNvCxnSpPr>
              <a:cxnSpLocks/>
            </p:cNvCxnSpPr>
            <p:nvPr/>
          </p:nvCxnSpPr>
          <p:spPr bwMode="auto">
            <a:xfrm flipH="1">
              <a:off x="1487277" y="4365828"/>
              <a:ext cx="64008" cy="0"/>
            </a:xfrm>
            <a:prstGeom prst="line">
              <a:avLst/>
            </a:prstGeom>
            <a:noFill/>
            <a:ln w="12700" cap="flat" cmpd="sng" algn="ctr">
              <a:solidFill>
                <a:schemeClr val="tx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1E11B589-2563-F478-E679-656369DFB51D}"/>
                </a:ext>
              </a:extLst>
            </p:cNvPr>
            <p:cNvCxnSpPr>
              <a:cxnSpLocks/>
            </p:cNvCxnSpPr>
            <p:nvPr/>
          </p:nvCxnSpPr>
          <p:spPr bwMode="auto">
            <a:xfrm flipH="1">
              <a:off x="1487277" y="4804929"/>
              <a:ext cx="64008" cy="0"/>
            </a:xfrm>
            <a:prstGeom prst="line">
              <a:avLst/>
            </a:prstGeom>
            <a:noFill/>
            <a:ln w="12700" cap="flat" cmpd="sng" algn="ctr">
              <a:solidFill>
                <a:schemeClr val="tx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0685323F-A1A3-3D59-C7B6-B007E42A0E0D}"/>
                </a:ext>
              </a:extLst>
            </p:cNvPr>
            <p:cNvCxnSpPr>
              <a:cxnSpLocks/>
            </p:cNvCxnSpPr>
            <p:nvPr/>
          </p:nvCxnSpPr>
          <p:spPr bwMode="auto">
            <a:xfrm flipH="1">
              <a:off x="1487277" y="5244029"/>
              <a:ext cx="64008" cy="0"/>
            </a:xfrm>
            <a:prstGeom prst="line">
              <a:avLst/>
            </a:prstGeom>
            <a:noFill/>
            <a:ln w="12700" cap="flat" cmpd="sng" algn="ctr">
              <a:solidFill>
                <a:schemeClr val="tx1"/>
              </a:solidFill>
              <a:prstDash val="solid"/>
              <a:round/>
              <a:headEnd type="none" w="med" len="med"/>
              <a:tailEnd type="none" w="med" len="med"/>
            </a:ln>
            <a:effectLst/>
          </p:spPr>
        </p:cxnSp>
      </p:grpSp>
      <p:sp>
        <p:nvSpPr>
          <p:cNvPr id="22" name="TextBox 21">
            <a:extLst>
              <a:ext uri="{FF2B5EF4-FFF2-40B4-BE49-F238E27FC236}">
                <a16:creationId xmlns:a16="http://schemas.microsoft.com/office/drawing/2014/main" id="{FCB5B95A-E945-4382-FE03-A7E3093450D3}"/>
              </a:ext>
            </a:extLst>
          </p:cNvPr>
          <p:cNvSpPr txBox="1"/>
          <p:nvPr/>
        </p:nvSpPr>
        <p:spPr bwMode="auto">
          <a:xfrm>
            <a:off x="980501" y="2092073"/>
            <a:ext cx="5618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70</a:t>
            </a:r>
          </a:p>
        </p:txBody>
      </p:sp>
      <p:sp>
        <p:nvSpPr>
          <p:cNvPr id="23" name="TextBox 22">
            <a:extLst>
              <a:ext uri="{FF2B5EF4-FFF2-40B4-BE49-F238E27FC236}">
                <a16:creationId xmlns:a16="http://schemas.microsoft.com/office/drawing/2014/main" id="{D6A33994-3710-E342-73B4-E954184BF9E6}"/>
              </a:ext>
            </a:extLst>
          </p:cNvPr>
          <p:cNvSpPr txBox="1"/>
          <p:nvPr/>
        </p:nvSpPr>
        <p:spPr bwMode="auto">
          <a:xfrm>
            <a:off x="980501" y="2530912"/>
            <a:ext cx="5618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60</a:t>
            </a:r>
          </a:p>
        </p:txBody>
      </p:sp>
      <p:sp>
        <p:nvSpPr>
          <p:cNvPr id="24" name="TextBox 23">
            <a:extLst>
              <a:ext uri="{FF2B5EF4-FFF2-40B4-BE49-F238E27FC236}">
                <a16:creationId xmlns:a16="http://schemas.microsoft.com/office/drawing/2014/main" id="{7DEB1A34-02DA-C5CE-F78E-8FDF750A62C2}"/>
              </a:ext>
            </a:extLst>
          </p:cNvPr>
          <p:cNvSpPr txBox="1"/>
          <p:nvPr/>
        </p:nvSpPr>
        <p:spPr bwMode="auto">
          <a:xfrm>
            <a:off x="980501" y="2969751"/>
            <a:ext cx="5618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50</a:t>
            </a:r>
          </a:p>
        </p:txBody>
      </p:sp>
      <p:sp>
        <p:nvSpPr>
          <p:cNvPr id="25" name="TextBox 24">
            <a:extLst>
              <a:ext uri="{FF2B5EF4-FFF2-40B4-BE49-F238E27FC236}">
                <a16:creationId xmlns:a16="http://schemas.microsoft.com/office/drawing/2014/main" id="{F0047083-5433-2486-A0C2-2277CD115D41}"/>
              </a:ext>
            </a:extLst>
          </p:cNvPr>
          <p:cNvSpPr txBox="1"/>
          <p:nvPr/>
        </p:nvSpPr>
        <p:spPr bwMode="auto">
          <a:xfrm>
            <a:off x="980501" y="3408590"/>
            <a:ext cx="5618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40</a:t>
            </a:r>
          </a:p>
        </p:txBody>
      </p:sp>
      <p:sp>
        <p:nvSpPr>
          <p:cNvPr id="26" name="TextBox 25">
            <a:extLst>
              <a:ext uri="{FF2B5EF4-FFF2-40B4-BE49-F238E27FC236}">
                <a16:creationId xmlns:a16="http://schemas.microsoft.com/office/drawing/2014/main" id="{7DA6670C-72E6-C607-6CDF-83D3F4E86D1D}"/>
              </a:ext>
            </a:extLst>
          </p:cNvPr>
          <p:cNvSpPr txBox="1"/>
          <p:nvPr/>
        </p:nvSpPr>
        <p:spPr bwMode="auto">
          <a:xfrm>
            <a:off x="980501" y="3847429"/>
            <a:ext cx="5618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30</a:t>
            </a:r>
          </a:p>
        </p:txBody>
      </p:sp>
      <p:sp>
        <p:nvSpPr>
          <p:cNvPr id="27" name="TextBox 26">
            <a:extLst>
              <a:ext uri="{FF2B5EF4-FFF2-40B4-BE49-F238E27FC236}">
                <a16:creationId xmlns:a16="http://schemas.microsoft.com/office/drawing/2014/main" id="{ACA788C4-37A5-D6CA-4228-642921D620AC}"/>
              </a:ext>
            </a:extLst>
          </p:cNvPr>
          <p:cNvSpPr txBox="1"/>
          <p:nvPr/>
        </p:nvSpPr>
        <p:spPr bwMode="auto">
          <a:xfrm>
            <a:off x="980501" y="4286268"/>
            <a:ext cx="5618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20</a:t>
            </a:r>
          </a:p>
        </p:txBody>
      </p:sp>
      <p:sp>
        <p:nvSpPr>
          <p:cNvPr id="28" name="TextBox 27">
            <a:extLst>
              <a:ext uri="{FF2B5EF4-FFF2-40B4-BE49-F238E27FC236}">
                <a16:creationId xmlns:a16="http://schemas.microsoft.com/office/drawing/2014/main" id="{E35AE22D-B1C1-CAA7-C587-9B75B7ADE51D}"/>
              </a:ext>
            </a:extLst>
          </p:cNvPr>
          <p:cNvSpPr txBox="1"/>
          <p:nvPr/>
        </p:nvSpPr>
        <p:spPr bwMode="auto">
          <a:xfrm>
            <a:off x="980501" y="4725107"/>
            <a:ext cx="5618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10</a:t>
            </a:r>
          </a:p>
        </p:txBody>
      </p:sp>
      <p:sp>
        <p:nvSpPr>
          <p:cNvPr id="29" name="TextBox 28">
            <a:extLst>
              <a:ext uri="{FF2B5EF4-FFF2-40B4-BE49-F238E27FC236}">
                <a16:creationId xmlns:a16="http://schemas.microsoft.com/office/drawing/2014/main" id="{68BDAC4B-3B08-5991-43CE-8AAA22033DF0}"/>
              </a:ext>
            </a:extLst>
          </p:cNvPr>
          <p:cNvSpPr txBox="1"/>
          <p:nvPr/>
        </p:nvSpPr>
        <p:spPr bwMode="auto">
          <a:xfrm>
            <a:off x="980501" y="5163943"/>
            <a:ext cx="5618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a:t>
            </a:r>
          </a:p>
        </p:txBody>
      </p:sp>
      <p:sp>
        <p:nvSpPr>
          <p:cNvPr id="30" name="TextBox 29">
            <a:extLst>
              <a:ext uri="{FF2B5EF4-FFF2-40B4-BE49-F238E27FC236}">
                <a16:creationId xmlns:a16="http://schemas.microsoft.com/office/drawing/2014/main" id="{AA388F8A-8A59-9693-0406-DDA5891A76F4}"/>
              </a:ext>
            </a:extLst>
          </p:cNvPr>
          <p:cNvSpPr txBox="1"/>
          <p:nvPr/>
        </p:nvSpPr>
        <p:spPr bwMode="auto">
          <a:xfrm>
            <a:off x="2146452" y="1513554"/>
            <a:ext cx="2304361" cy="33855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Primary Endpoint</a:t>
            </a:r>
          </a:p>
        </p:txBody>
      </p:sp>
      <p:sp>
        <p:nvSpPr>
          <p:cNvPr id="31" name="TextBox 30">
            <a:extLst>
              <a:ext uri="{FF2B5EF4-FFF2-40B4-BE49-F238E27FC236}">
                <a16:creationId xmlns:a16="http://schemas.microsoft.com/office/drawing/2014/main" id="{30A1EFFC-CDEB-190F-BC3D-A8742679B4BC}"/>
              </a:ext>
            </a:extLst>
          </p:cNvPr>
          <p:cNvSpPr txBox="1"/>
          <p:nvPr/>
        </p:nvSpPr>
        <p:spPr bwMode="auto">
          <a:xfrm>
            <a:off x="2140943" y="1828454"/>
            <a:ext cx="23153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OR: 4.51</a:t>
            </a:r>
            <a:b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(95% CI: 2.37-8.57;</a:t>
            </a:r>
            <a:b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600" b="1" i="1"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P</a:t>
            </a:r>
            <a:r>
              <a:rPr kumimoji="0" lang="en-US" sz="16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 &lt;.0001</a:t>
            </a: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a:t>
            </a:r>
            <a:endParaRPr kumimoji="0" lang="en-US" sz="1600" b="0" i="0" u="none" strike="noStrike" kern="1200" cap="none" spc="0" normalizeH="0" baseline="30000" noProof="0" dirty="0">
              <a:ln>
                <a:noFill/>
              </a:ln>
              <a:solidFill>
                <a:srgbClr val="000000"/>
              </a:solidFill>
              <a:effectLst/>
              <a:uLnTx/>
              <a:uFillTx/>
              <a:latin typeface="Poppins"/>
              <a:ea typeface="+mn-ea"/>
              <a:cs typeface="Arial" panose="020B0604020202020204" pitchFamily="34" charset="0"/>
            </a:endParaRPr>
          </a:p>
        </p:txBody>
      </p:sp>
      <p:sp>
        <p:nvSpPr>
          <p:cNvPr id="32" name="TextBox 31">
            <a:extLst>
              <a:ext uri="{FF2B5EF4-FFF2-40B4-BE49-F238E27FC236}">
                <a16:creationId xmlns:a16="http://schemas.microsoft.com/office/drawing/2014/main" id="{25ECD8DC-1309-D0BE-5FBF-A1C9B27AD685}"/>
              </a:ext>
            </a:extLst>
          </p:cNvPr>
          <p:cNvSpPr txBox="1"/>
          <p:nvPr/>
        </p:nvSpPr>
        <p:spPr bwMode="auto">
          <a:xfrm>
            <a:off x="2150124" y="5318964"/>
            <a:ext cx="121002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D-R</a:t>
            </a:r>
            <a:b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(50/99)</a:t>
            </a:r>
            <a:endParaRPr kumimoji="0" lang="en-US" sz="1600" b="1" i="0" u="none" strike="noStrike" kern="1200" cap="none" spc="0" normalizeH="0" baseline="30000" noProof="0" dirty="0">
              <a:ln>
                <a:noFill/>
              </a:ln>
              <a:solidFill>
                <a:srgbClr val="000000"/>
              </a:solidFill>
              <a:effectLst/>
              <a:uLnTx/>
              <a:uFillTx/>
              <a:latin typeface="Poppins"/>
              <a:ea typeface="+mn-ea"/>
              <a:cs typeface="Arial" panose="020B0604020202020204" pitchFamily="34" charset="0"/>
            </a:endParaRPr>
          </a:p>
        </p:txBody>
      </p:sp>
      <p:sp>
        <p:nvSpPr>
          <p:cNvPr id="33" name="TextBox 32">
            <a:extLst>
              <a:ext uri="{FF2B5EF4-FFF2-40B4-BE49-F238E27FC236}">
                <a16:creationId xmlns:a16="http://schemas.microsoft.com/office/drawing/2014/main" id="{A1FFED37-53DB-2F93-7068-B4253033639E}"/>
              </a:ext>
            </a:extLst>
          </p:cNvPr>
          <p:cNvSpPr txBox="1"/>
          <p:nvPr/>
        </p:nvSpPr>
        <p:spPr bwMode="auto">
          <a:xfrm>
            <a:off x="3161839" y="5301646"/>
            <a:ext cx="121002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R</a:t>
            </a:r>
            <a:b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(19/101)</a:t>
            </a:r>
            <a:endParaRPr kumimoji="0" lang="en-US" sz="1600" b="1" i="0" u="none" strike="noStrike" kern="1200" cap="none" spc="0" normalizeH="0" baseline="30000" noProof="0" dirty="0">
              <a:ln>
                <a:noFill/>
              </a:ln>
              <a:solidFill>
                <a:srgbClr val="000000"/>
              </a:solidFill>
              <a:effectLst/>
              <a:uLnTx/>
              <a:uFillTx/>
              <a:latin typeface="Poppins"/>
              <a:ea typeface="+mn-ea"/>
              <a:cs typeface="Arial" panose="020B0604020202020204" pitchFamily="34" charset="0"/>
            </a:endParaRPr>
          </a:p>
        </p:txBody>
      </p:sp>
      <p:sp>
        <p:nvSpPr>
          <p:cNvPr id="34" name="TextBox 33">
            <a:extLst>
              <a:ext uri="{FF2B5EF4-FFF2-40B4-BE49-F238E27FC236}">
                <a16:creationId xmlns:a16="http://schemas.microsoft.com/office/drawing/2014/main" id="{D79CF5FB-4090-1CBC-F4CD-EC7C2D7C51E0}"/>
              </a:ext>
            </a:extLst>
          </p:cNvPr>
          <p:cNvSpPr txBox="1"/>
          <p:nvPr/>
        </p:nvSpPr>
        <p:spPr bwMode="auto">
          <a:xfrm>
            <a:off x="1564396" y="5900888"/>
            <a:ext cx="34042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ITT Population</a:t>
            </a:r>
            <a:endParaRPr kumimoji="0" lang="en-US" sz="1600" b="0" i="0" u="none" strike="noStrike" kern="1200" cap="none" spc="0" normalizeH="0" baseline="3000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endParaRPr>
          </a:p>
        </p:txBody>
      </p:sp>
      <p:sp>
        <p:nvSpPr>
          <p:cNvPr id="35" name="Freeform 34">
            <a:extLst>
              <a:ext uri="{FF2B5EF4-FFF2-40B4-BE49-F238E27FC236}">
                <a16:creationId xmlns:a16="http://schemas.microsoft.com/office/drawing/2014/main" id="{57456FC0-7F00-4A95-3D91-4A7160CB4145}"/>
              </a:ext>
            </a:extLst>
          </p:cNvPr>
          <p:cNvSpPr/>
          <p:nvPr/>
        </p:nvSpPr>
        <p:spPr bwMode="auto">
          <a:xfrm>
            <a:off x="2787267" y="2786136"/>
            <a:ext cx="991519" cy="1663547"/>
          </a:xfrm>
          <a:custGeom>
            <a:avLst/>
            <a:gdLst>
              <a:gd name="connsiteX0" fmla="*/ 0 w 991519"/>
              <a:gd name="connsiteY0" fmla="*/ 231354 h 1663547"/>
              <a:gd name="connsiteX1" fmla="*/ 0 w 991519"/>
              <a:gd name="connsiteY1" fmla="*/ 0 h 1663547"/>
              <a:gd name="connsiteX2" fmla="*/ 991519 w 991519"/>
              <a:gd name="connsiteY2" fmla="*/ 0 h 1663547"/>
              <a:gd name="connsiteX3" fmla="*/ 991519 w 991519"/>
              <a:gd name="connsiteY3" fmla="*/ 1663547 h 1663547"/>
            </a:gdLst>
            <a:ahLst/>
            <a:cxnLst>
              <a:cxn ang="0">
                <a:pos x="connsiteX0" y="connsiteY0"/>
              </a:cxn>
              <a:cxn ang="0">
                <a:pos x="connsiteX1" y="connsiteY1"/>
              </a:cxn>
              <a:cxn ang="0">
                <a:pos x="connsiteX2" y="connsiteY2"/>
              </a:cxn>
              <a:cxn ang="0">
                <a:pos x="connsiteX3" y="connsiteY3"/>
              </a:cxn>
            </a:cxnLst>
            <a:rect l="l" t="t" r="r" b="b"/>
            <a:pathLst>
              <a:path w="991519" h="1663547">
                <a:moveTo>
                  <a:pt x="0" y="231354"/>
                </a:moveTo>
                <a:lnTo>
                  <a:pt x="0" y="0"/>
                </a:lnTo>
                <a:lnTo>
                  <a:pt x="991519" y="0"/>
                </a:lnTo>
                <a:lnTo>
                  <a:pt x="991519" y="1663547"/>
                </a:lnTo>
              </a:path>
            </a:pathLst>
          </a:custGeom>
          <a:noFill/>
          <a:ln w="28575">
            <a:solidFill>
              <a:schemeClr val="tx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36" name="TextBox 35">
            <a:extLst>
              <a:ext uri="{FF2B5EF4-FFF2-40B4-BE49-F238E27FC236}">
                <a16:creationId xmlns:a16="http://schemas.microsoft.com/office/drawing/2014/main" id="{779F5EC0-EF4F-9134-679D-1C354EDBE2C6}"/>
              </a:ext>
            </a:extLst>
          </p:cNvPr>
          <p:cNvSpPr txBox="1"/>
          <p:nvPr/>
        </p:nvSpPr>
        <p:spPr bwMode="auto">
          <a:xfrm>
            <a:off x="2401676" y="4083239"/>
            <a:ext cx="7271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50.5</a:t>
            </a:r>
            <a:endParaRPr kumimoji="0" lang="en-US" sz="1600" b="1" i="0" u="none" strike="noStrike" kern="1200" cap="none" spc="0" normalizeH="0" baseline="30000" noProof="0" dirty="0">
              <a:ln>
                <a:noFill/>
              </a:ln>
              <a:solidFill>
                <a:srgbClr val="F9F3D9"/>
              </a:solidFill>
              <a:effectLst/>
              <a:uLnTx/>
              <a:uFillTx/>
              <a:latin typeface="Poppins"/>
              <a:ea typeface="+mn-ea"/>
              <a:cs typeface="Arial" panose="020B0604020202020204" pitchFamily="34" charset="0"/>
            </a:endParaRPr>
          </a:p>
        </p:txBody>
      </p:sp>
      <p:sp>
        <p:nvSpPr>
          <p:cNvPr id="37" name="TextBox 36">
            <a:extLst>
              <a:ext uri="{FF2B5EF4-FFF2-40B4-BE49-F238E27FC236}">
                <a16:creationId xmlns:a16="http://schemas.microsoft.com/office/drawing/2014/main" id="{F1F4BE80-1707-C6F0-5660-34AEE4554464}"/>
              </a:ext>
            </a:extLst>
          </p:cNvPr>
          <p:cNvSpPr txBox="1"/>
          <p:nvPr/>
        </p:nvSpPr>
        <p:spPr bwMode="auto">
          <a:xfrm>
            <a:off x="3380340" y="4753432"/>
            <a:ext cx="7271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18.8</a:t>
            </a:r>
            <a:endParaRPr kumimoji="0" lang="en-US" sz="1600" b="1" i="0" u="none" strike="noStrike" kern="1200" cap="none" spc="0" normalizeH="0" baseline="30000" noProof="0" dirty="0">
              <a:ln>
                <a:noFill/>
              </a:ln>
              <a:solidFill>
                <a:srgbClr val="F9F3D9"/>
              </a:solidFill>
              <a:effectLst/>
              <a:uLnTx/>
              <a:uFillTx/>
              <a:latin typeface="Poppins"/>
              <a:ea typeface="+mn-ea"/>
              <a:cs typeface="Arial" panose="020B0604020202020204" pitchFamily="34" charset="0"/>
            </a:endParaRPr>
          </a:p>
        </p:txBody>
      </p:sp>
      <p:sp>
        <p:nvSpPr>
          <p:cNvPr id="46" name="TextBox 45">
            <a:extLst>
              <a:ext uri="{FF2B5EF4-FFF2-40B4-BE49-F238E27FC236}">
                <a16:creationId xmlns:a16="http://schemas.microsoft.com/office/drawing/2014/main" id="{4BE933F7-5E68-F208-5AE0-C2729FDD16D5}"/>
              </a:ext>
            </a:extLst>
          </p:cNvPr>
          <p:cNvSpPr txBox="1"/>
          <p:nvPr/>
        </p:nvSpPr>
        <p:spPr bwMode="auto">
          <a:xfrm rot="16200000">
            <a:off x="3732900" y="3454315"/>
            <a:ext cx="3485249" cy="338554"/>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 Surviving Without Progression</a:t>
            </a:r>
          </a:p>
        </p:txBody>
      </p:sp>
      <p:sp>
        <p:nvSpPr>
          <p:cNvPr id="47" name="TextBox 46">
            <a:extLst>
              <a:ext uri="{FF2B5EF4-FFF2-40B4-BE49-F238E27FC236}">
                <a16:creationId xmlns:a16="http://schemas.microsoft.com/office/drawing/2014/main" id="{4335958E-A53D-4B16-A6DD-B85804EAA5C1}"/>
              </a:ext>
            </a:extLst>
          </p:cNvPr>
          <p:cNvSpPr txBox="1"/>
          <p:nvPr/>
        </p:nvSpPr>
        <p:spPr bwMode="auto">
          <a:xfrm>
            <a:off x="5574536" y="1926115"/>
            <a:ext cx="5618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100</a:t>
            </a:r>
          </a:p>
        </p:txBody>
      </p:sp>
      <p:sp>
        <p:nvSpPr>
          <p:cNvPr id="48" name="TextBox 47">
            <a:extLst>
              <a:ext uri="{FF2B5EF4-FFF2-40B4-BE49-F238E27FC236}">
                <a16:creationId xmlns:a16="http://schemas.microsoft.com/office/drawing/2014/main" id="{93D87AFE-96DF-9D43-8B2D-C5F9D109D547}"/>
              </a:ext>
            </a:extLst>
          </p:cNvPr>
          <p:cNvSpPr txBox="1"/>
          <p:nvPr/>
        </p:nvSpPr>
        <p:spPr bwMode="auto">
          <a:xfrm>
            <a:off x="5227660" y="1490030"/>
            <a:ext cx="2890535" cy="338554"/>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Median follow-up: </a:t>
            </a:r>
            <a:r>
              <a:rPr kumimoji="0" lang="en-US" sz="16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32.2 mo</a:t>
            </a:r>
          </a:p>
        </p:txBody>
      </p:sp>
      <p:sp>
        <p:nvSpPr>
          <p:cNvPr id="49" name="TextBox 48">
            <a:extLst>
              <a:ext uri="{FF2B5EF4-FFF2-40B4-BE49-F238E27FC236}">
                <a16:creationId xmlns:a16="http://schemas.microsoft.com/office/drawing/2014/main" id="{BAFABC4D-4EFB-A1D3-A2A3-A806F4073789}"/>
              </a:ext>
            </a:extLst>
          </p:cNvPr>
          <p:cNvSpPr txBox="1"/>
          <p:nvPr/>
        </p:nvSpPr>
        <p:spPr bwMode="auto">
          <a:xfrm>
            <a:off x="6173275" y="4782237"/>
            <a:ext cx="3905236" cy="338554"/>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HR: 0.53 (95% CI: 0.29-0.97; </a:t>
            </a:r>
            <a:r>
              <a:rPr kumimoji="0" lang="en-US" sz="1600" b="0" i="1"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P</a:t>
            </a: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 = .0361)</a:t>
            </a:r>
          </a:p>
        </p:txBody>
      </p:sp>
      <p:cxnSp>
        <p:nvCxnSpPr>
          <p:cNvPr id="50" name="Straight Connector 49">
            <a:extLst>
              <a:ext uri="{FF2B5EF4-FFF2-40B4-BE49-F238E27FC236}">
                <a16:creationId xmlns:a16="http://schemas.microsoft.com/office/drawing/2014/main" id="{11F2815F-D972-9537-9878-B8DB300C1221}"/>
              </a:ext>
            </a:extLst>
          </p:cNvPr>
          <p:cNvCxnSpPr/>
          <p:nvPr/>
        </p:nvCxnSpPr>
        <p:spPr bwMode="auto">
          <a:xfrm flipV="1">
            <a:off x="9915181" y="2159306"/>
            <a:ext cx="0" cy="3018622"/>
          </a:xfrm>
          <a:prstGeom prst="line">
            <a:avLst/>
          </a:prstGeom>
          <a:noFill/>
          <a:ln w="28575" cap="flat" cmpd="sng" algn="ctr">
            <a:solidFill>
              <a:schemeClr val="tx1"/>
            </a:solidFill>
            <a:prstDash val="sysDot"/>
            <a:round/>
            <a:headEnd type="none" w="med" len="med"/>
            <a:tailEnd type="none" w="med" len="med"/>
          </a:ln>
          <a:effectLst/>
        </p:spPr>
      </p:cxnSp>
      <p:sp>
        <p:nvSpPr>
          <p:cNvPr id="52" name="TextBox 51">
            <a:extLst>
              <a:ext uri="{FF2B5EF4-FFF2-40B4-BE49-F238E27FC236}">
                <a16:creationId xmlns:a16="http://schemas.microsoft.com/office/drawing/2014/main" id="{DB3B5D8F-8A16-596C-5DE4-D4571152DB82}"/>
              </a:ext>
            </a:extLst>
          </p:cNvPr>
          <p:cNvSpPr txBox="1"/>
          <p:nvPr/>
        </p:nvSpPr>
        <p:spPr bwMode="auto">
          <a:xfrm>
            <a:off x="5574536" y="2539020"/>
            <a:ext cx="5618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80</a:t>
            </a:r>
          </a:p>
        </p:txBody>
      </p:sp>
      <p:sp>
        <p:nvSpPr>
          <p:cNvPr id="53" name="TextBox 52">
            <a:extLst>
              <a:ext uri="{FF2B5EF4-FFF2-40B4-BE49-F238E27FC236}">
                <a16:creationId xmlns:a16="http://schemas.microsoft.com/office/drawing/2014/main" id="{7082DF07-EBBA-CB96-140C-A6C749B5E0D4}"/>
              </a:ext>
            </a:extLst>
          </p:cNvPr>
          <p:cNvSpPr txBox="1"/>
          <p:nvPr/>
        </p:nvSpPr>
        <p:spPr bwMode="auto">
          <a:xfrm>
            <a:off x="5574536" y="3151925"/>
            <a:ext cx="5618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60</a:t>
            </a:r>
          </a:p>
        </p:txBody>
      </p:sp>
      <p:sp>
        <p:nvSpPr>
          <p:cNvPr id="54" name="TextBox 53">
            <a:extLst>
              <a:ext uri="{FF2B5EF4-FFF2-40B4-BE49-F238E27FC236}">
                <a16:creationId xmlns:a16="http://schemas.microsoft.com/office/drawing/2014/main" id="{9861A7F7-2921-19D9-79BB-786626081554}"/>
              </a:ext>
            </a:extLst>
          </p:cNvPr>
          <p:cNvSpPr txBox="1"/>
          <p:nvPr/>
        </p:nvSpPr>
        <p:spPr bwMode="auto">
          <a:xfrm>
            <a:off x="5574536" y="3764830"/>
            <a:ext cx="5618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40</a:t>
            </a:r>
          </a:p>
        </p:txBody>
      </p:sp>
      <p:sp>
        <p:nvSpPr>
          <p:cNvPr id="55" name="TextBox 54">
            <a:extLst>
              <a:ext uri="{FF2B5EF4-FFF2-40B4-BE49-F238E27FC236}">
                <a16:creationId xmlns:a16="http://schemas.microsoft.com/office/drawing/2014/main" id="{2F23755A-0F81-AEEB-AB22-2036D6CFB059}"/>
              </a:ext>
            </a:extLst>
          </p:cNvPr>
          <p:cNvSpPr txBox="1"/>
          <p:nvPr/>
        </p:nvSpPr>
        <p:spPr bwMode="auto">
          <a:xfrm>
            <a:off x="5574536" y="4377735"/>
            <a:ext cx="5618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20</a:t>
            </a:r>
          </a:p>
        </p:txBody>
      </p:sp>
      <p:sp>
        <p:nvSpPr>
          <p:cNvPr id="56" name="TextBox 55">
            <a:extLst>
              <a:ext uri="{FF2B5EF4-FFF2-40B4-BE49-F238E27FC236}">
                <a16:creationId xmlns:a16="http://schemas.microsoft.com/office/drawing/2014/main" id="{8B6E19AC-16A7-8B54-A48A-CA38CF0F9C71}"/>
              </a:ext>
            </a:extLst>
          </p:cNvPr>
          <p:cNvSpPr txBox="1"/>
          <p:nvPr/>
        </p:nvSpPr>
        <p:spPr bwMode="auto">
          <a:xfrm>
            <a:off x="5574536" y="4990640"/>
            <a:ext cx="5618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a:t>
            </a:r>
          </a:p>
        </p:txBody>
      </p:sp>
      <p:sp>
        <p:nvSpPr>
          <p:cNvPr id="57" name="TextBox 56">
            <a:extLst>
              <a:ext uri="{FF2B5EF4-FFF2-40B4-BE49-F238E27FC236}">
                <a16:creationId xmlns:a16="http://schemas.microsoft.com/office/drawing/2014/main" id="{48267981-D7F3-8EDF-0642-0A384F9AF69B}"/>
              </a:ext>
            </a:extLst>
          </p:cNvPr>
          <p:cNvSpPr txBox="1"/>
          <p:nvPr/>
        </p:nvSpPr>
        <p:spPr bwMode="auto">
          <a:xfrm>
            <a:off x="11180285" y="5196288"/>
            <a:ext cx="4755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42</a:t>
            </a:r>
          </a:p>
        </p:txBody>
      </p:sp>
      <p:grpSp>
        <p:nvGrpSpPr>
          <p:cNvPr id="3" name="Group 2">
            <a:extLst>
              <a:ext uri="{FF2B5EF4-FFF2-40B4-BE49-F238E27FC236}">
                <a16:creationId xmlns:a16="http://schemas.microsoft.com/office/drawing/2014/main" id="{3D4BEB78-6880-1982-A35D-249B7A0AF701}"/>
              </a:ext>
            </a:extLst>
          </p:cNvPr>
          <p:cNvGrpSpPr/>
          <p:nvPr/>
        </p:nvGrpSpPr>
        <p:grpSpPr>
          <a:xfrm>
            <a:off x="6068458" y="2091367"/>
            <a:ext cx="5360623" cy="3150569"/>
            <a:chOff x="6068458" y="2091367"/>
            <a:chExt cx="5360623" cy="3150569"/>
          </a:xfrm>
        </p:grpSpPr>
        <p:cxnSp>
          <p:nvCxnSpPr>
            <p:cNvPr id="38" name="Straight Connector 37">
              <a:extLst>
                <a:ext uri="{FF2B5EF4-FFF2-40B4-BE49-F238E27FC236}">
                  <a16:creationId xmlns:a16="http://schemas.microsoft.com/office/drawing/2014/main" id="{3D77EE38-FCAD-B931-6539-E457E84DE75C}"/>
                </a:ext>
              </a:extLst>
            </p:cNvPr>
            <p:cNvCxnSpPr/>
            <p:nvPr/>
          </p:nvCxnSpPr>
          <p:spPr bwMode="auto">
            <a:xfrm>
              <a:off x="6134559" y="2091367"/>
              <a:ext cx="0" cy="3084723"/>
            </a:xfrm>
            <a:prstGeom prst="line">
              <a:avLst/>
            </a:prstGeom>
            <a:noFill/>
            <a:ln w="12700" cap="flat" cmpd="sng" algn="ctr">
              <a:solidFill>
                <a:schemeClr val="tx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033BC011-AE1C-13D7-2679-65A568F9B2BE}"/>
                </a:ext>
              </a:extLst>
            </p:cNvPr>
            <p:cNvCxnSpPr>
              <a:cxnSpLocks/>
            </p:cNvCxnSpPr>
            <p:nvPr/>
          </p:nvCxnSpPr>
          <p:spPr bwMode="auto">
            <a:xfrm>
              <a:off x="6136395" y="5176090"/>
              <a:ext cx="5292686" cy="0"/>
            </a:xfrm>
            <a:prstGeom prst="line">
              <a:avLst/>
            </a:prstGeom>
            <a:noFill/>
            <a:ln w="12700" cap="flat" cmpd="sng" algn="ctr">
              <a:solidFill>
                <a:schemeClr val="tx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5A84A5F7-3316-0177-B47A-469429C0BD6D}"/>
                </a:ext>
              </a:extLst>
            </p:cNvPr>
            <p:cNvCxnSpPr>
              <a:cxnSpLocks/>
            </p:cNvCxnSpPr>
            <p:nvPr/>
          </p:nvCxnSpPr>
          <p:spPr bwMode="auto">
            <a:xfrm flipH="1">
              <a:off x="6068458" y="2102384"/>
              <a:ext cx="64008" cy="0"/>
            </a:xfrm>
            <a:prstGeom prst="line">
              <a:avLst/>
            </a:prstGeom>
            <a:noFill/>
            <a:ln w="12700" cap="flat" cmpd="sng" algn="ctr">
              <a:solidFill>
                <a:schemeClr val="tx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016845D6-FCDE-0DA2-DD61-F8B865F1EE32}"/>
                </a:ext>
              </a:extLst>
            </p:cNvPr>
            <p:cNvCxnSpPr>
              <a:cxnSpLocks/>
            </p:cNvCxnSpPr>
            <p:nvPr/>
          </p:nvCxnSpPr>
          <p:spPr bwMode="auto">
            <a:xfrm flipH="1">
              <a:off x="6068458" y="2717125"/>
              <a:ext cx="64008" cy="0"/>
            </a:xfrm>
            <a:prstGeom prst="line">
              <a:avLst/>
            </a:prstGeom>
            <a:noFill/>
            <a:ln w="12700" cap="flat" cmpd="sng" algn="ctr">
              <a:solidFill>
                <a:schemeClr val="tx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7B7842C1-47A8-F8F3-C2ED-69E147BCF501}"/>
                </a:ext>
              </a:extLst>
            </p:cNvPr>
            <p:cNvCxnSpPr>
              <a:cxnSpLocks/>
            </p:cNvCxnSpPr>
            <p:nvPr/>
          </p:nvCxnSpPr>
          <p:spPr bwMode="auto">
            <a:xfrm flipH="1">
              <a:off x="6068458" y="3331866"/>
              <a:ext cx="64008" cy="0"/>
            </a:xfrm>
            <a:prstGeom prst="line">
              <a:avLst/>
            </a:prstGeom>
            <a:noFill/>
            <a:ln w="12700" cap="flat" cmpd="sng" algn="ctr">
              <a:solidFill>
                <a:schemeClr val="tx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78F51D9B-A896-583F-EB81-83BAA45DDD1E}"/>
                </a:ext>
              </a:extLst>
            </p:cNvPr>
            <p:cNvCxnSpPr>
              <a:cxnSpLocks/>
            </p:cNvCxnSpPr>
            <p:nvPr/>
          </p:nvCxnSpPr>
          <p:spPr bwMode="auto">
            <a:xfrm flipH="1">
              <a:off x="6068458" y="3946607"/>
              <a:ext cx="64008" cy="0"/>
            </a:xfrm>
            <a:prstGeom prst="line">
              <a:avLst/>
            </a:prstGeom>
            <a:noFill/>
            <a:ln w="12700" cap="flat" cmpd="sng" algn="ctr">
              <a:solidFill>
                <a:schemeClr val="tx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EAD211BE-89FE-1EF7-3145-00EA592BB91D}"/>
                </a:ext>
              </a:extLst>
            </p:cNvPr>
            <p:cNvCxnSpPr>
              <a:cxnSpLocks/>
            </p:cNvCxnSpPr>
            <p:nvPr/>
          </p:nvCxnSpPr>
          <p:spPr bwMode="auto">
            <a:xfrm flipH="1">
              <a:off x="6068458" y="4561348"/>
              <a:ext cx="64008" cy="0"/>
            </a:xfrm>
            <a:prstGeom prst="line">
              <a:avLst/>
            </a:prstGeom>
            <a:noFill/>
            <a:ln w="12700" cap="flat" cmpd="sng" algn="ctr">
              <a:solidFill>
                <a:schemeClr val="tx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73A60555-289F-4E5B-86FD-A104D1073CEB}"/>
                </a:ext>
              </a:extLst>
            </p:cNvPr>
            <p:cNvCxnSpPr>
              <a:cxnSpLocks/>
            </p:cNvCxnSpPr>
            <p:nvPr/>
          </p:nvCxnSpPr>
          <p:spPr bwMode="auto">
            <a:xfrm flipH="1">
              <a:off x="6068458" y="5176090"/>
              <a:ext cx="64008" cy="0"/>
            </a:xfrm>
            <a:prstGeom prst="line">
              <a:avLst/>
            </a:prstGeom>
            <a:noFill/>
            <a:ln w="12700" cap="flat" cmpd="sng" algn="ctr">
              <a:solidFill>
                <a:schemeClr val="tx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820AC4AE-3564-0B0F-E1CE-D56A1B9A23D8}"/>
                </a:ext>
              </a:extLst>
            </p:cNvPr>
            <p:cNvCxnSpPr>
              <a:cxnSpLocks/>
            </p:cNvCxnSpPr>
            <p:nvPr/>
          </p:nvCxnSpPr>
          <p:spPr bwMode="auto">
            <a:xfrm>
              <a:off x="6136395" y="5177928"/>
              <a:ext cx="0" cy="64008"/>
            </a:xfrm>
            <a:prstGeom prst="line">
              <a:avLst/>
            </a:prstGeom>
            <a:noFill/>
            <a:ln w="12700" cap="flat" cmpd="sng" algn="ctr">
              <a:solidFill>
                <a:schemeClr val="tx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EE5C8A5A-7474-F716-773C-1A9EEE7F504F}"/>
                </a:ext>
              </a:extLst>
            </p:cNvPr>
            <p:cNvCxnSpPr>
              <a:cxnSpLocks/>
            </p:cNvCxnSpPr>
            <p:nvPr/>
          </p:nvCxnSpPr>
          <p:spPr bwMode="auto">
            <a:xfrm>
              <a:off x="6513657" y="5177928"/>
              <a:ext cx="0" cy="64008"/>
            </a:xfrm>
            <a:prstGeom prst="line">
              <a:avLst/>
            </a:prstGeom>
            <a:noFill/>
            <a:ln w="12700" cap="flat" cmpd="sng" algn="ctr">
              <a:solidFill>
                <a:schemeClr val="tx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C9CAFD31-EDEF-88BD-6909-2914931CA569}"/>
                </a:ext>
              </a:extLst>
            </p:cNvPr>
            <p:cNvCxnSpPr>
              <a:cxnSpLocks/>
            </p:cNvCxnSpPr>
            <p:nvPr/>
          </p:nvCxnSpPr>
          <p:spPr bwMode="auto">
            <a:xfrm>
              <a:off x="6890919" y="5177928"/>
              <a:ext cx="0" cy="64008"/>
            </a:xfrm>
            <a:prstGeom prst="line">
              <a:avLst/>
            </a:prstGeom>
            <a:noFill/>
            <a:ln w="12700" cap="flat" cmpd="sng" algn="ctr">
              <a:solidFill>
                <a:schemeClr val="tx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AF62B489-BEE2-5041-514D-C9C044914CBA}"/>
                </a:ext>
              </a:extLst>
            </p:cNvPr>
            <p:cNvCxnSpPr>
              <a:cxnSpLocks/>
            </p:cNvCxnSpPr>
            <p:nvPr/>
          </p:nvCxnSpPr>
          <p:spPr bwMode="auto">
            <a:xfrm>
              <a:off x="7268181" y="5177928"/>
              <a:ext cx="0" cy="64008"/>
            </a:xfrm>
            <a:prstGeom prst="line">
              <a:avLst/>
            </a:prstGeom>
            <a:noFill/>
            <a:ln w="12700" cap="flat" cmpd="sng" algn="ctr">
              <a:solidFill>
                <a:schemeClr val="tx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608FB5C3-41EB-1896-6390-CA179AE80871}"/>
                </a:ext>
              </a:extLst>
            </p:cNvPr>
            <p:cNvCxnSpPr>
              <a:cxnSpLocks/>
            </p:cNvCxnSpPr>
            <p:nvPr/>
          </p:nvCxnSpPr>
          <p:spPr bwMode="auto">
            <a:xfrm>
              <a:off x="7645443" y="5177928"/>
              <a:ext cx="0" cy="64008"/>
            </a:xfrm>
            <a:prstGeom prst="line">
              <a:avLst/>
            </a:prstGeom>
            <a:noFill/>
            <a:ln w="12700" cap="flat" cmpd="sng" algn="ctr">
              <a:solidFill>
                <a:schemeClr val="tx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03905510-2F83-C9CF-3EF6-A09A15D664E9}"/>
                </a:ext>
              </a:extLst>
            </p:cNvPr>
            <p:cNvCxnSpPr>
              <a:cxnSpLocks/>
            </p:cNvCxnSpPr>
            <p:nvPr/>
          </p:nvCxnSpPr>
          <p:spPr bwMode="auto">
            <a:xfrm>
              <a:off x="8022705" y="5177928"/>
              <a:ext cx="0" cy="64008"/>
            </a:xfrm>
            <a:prstGeom prst="line">
              <a:avLst/>
            </a:prstGeom>
            <a:noFill/>
            <a:ln w="12700" cap="flat" cmpd="sng" algn="ctr">
              <a:solidFill>
                <a:schemeClr val="tx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743176C5-B5EB-5BC9-B93E-4F0A6ECCA08B}"/>
                </a:ext>
              </a:extLst>
            </p:cNvPr>
            <p:cNvCxnSpPr>
              <a:cxnSpLocks/>
            </p:cNvCxnSpPr>
            <p:nvPr/>
          </p:nvCxnSpPr>
          <p:spPr bwMode="auto">
            <a:xfrm>
              <a:off x="8399967" y="5177928"/>
              <a:ext cx="0" cy="64008"/>
            </a:xfrm>
            <a:prstGeom prst="line">
              <a:avLst/>
            </a:prstGeom>
            <a:noFill/>
            <a:ln w="12700" cap="flat" cmpd="sng" algn="ctr">
              <a:solidFill>
                <a:schemeClr val="tx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62D6E62C-8FA2-4F44-70EE-60928DDB0036}"/>
                </a:ext>
              </a:extLst>
            </p:cNvPr>
            <p:cNvCxnSpPr>
              <a:cxnSpLocks/>
            </p:cNvCxnSpPr>
            <p:nvPr/>
          </p:nvCxnSpPr>
          <p:spPr bwMode="auto">
            <a:xfrm>
              <a:off x="8777229" y="5177928"/>
              <a:ext cx="0" cy="64008"/>
            </a:xfrm>
            <a:prstGeom prst="line">
              <a:avLst/>
            </a:prstGeom>
            <a:noFill/>
            <a:ln w="12700" cap="flat" cmpd="sng" algn="ctr">
              <a:solidFill>
                <a:schemeClr val="tx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DCE76562-1F69-BC69-E7C7-03DA7D0C3D26}"/>
                </a:ext>
              </a:extLst>
            </p:cNvPr>
            <p:cNvCxnSpPr>
              <a:cxnSpLocks/>
            </p:cNvCxnSpPr>
            <p:nvPr/>
          </p:nvCxnSpPr>
          <p:spPr bwMode="auto">
            <a:xfrm>
              <a:off x="9154491" y="5177928"/>
              <a:ext cx="0" cy="64008"/>
            </a:xfrm>
            <a:prstGeom prst="line">
              <a:avLst/>
            </a:prstGeom>
            <a:noFill/>
            <a:ln w="12700" cap="flat" cmpd="sng" algn="ctr">
              <a:solidFill>
                <a:schemeClr val="tx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DD757EE5-7622-3499-055D-D98EF02381B3}"/>
                </a:ext>
              </a:extLst>
            </p:cNvPr>
            <p:cNvCxnSpPr>
              <a:cxnSpLocks/>
            </p:cNvCxnSpPr>
            <p:nvPr/>
          </p:nvCxnSpPr>
          <p:spPr bwMode="auto">
            <a:xfrm>
              <a:off x="9531753" y="5177928"/>
              <a:ext cx="0" cy="64008"/>
            </a:xfrm>
            <a:prstGeom prst="line">
              <a:avLst/>
            </a:prstGeom>
            <a:noFill/>
            <a:ln w="12700" cap="flat" cmpd="sng" algn="ctr">
              <a:solidFill>
                <a:schemeClr val="tx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EEA15471-7E20-F03E-FBFB-F9B298294430}"/>
                </a:ext>
              </a:extLst>
            </p:cNvPr>
            <p:cNvCxnSpPr>
              <a:cxnSpLocks/>
            </p:cNvCxnSpPr>
            <p:nvPr/>
          </p:nvCxnSpPr>
          <p:spPr bwMode="auto">
            <a:xfrm>
              <a:off x="9909015" y="5177928"/>
              <a:ext cx="0" cy="64008"/>
            </a:xfrm>
            <a:prstGeom prst="line">
              <a:avLst/>
            </a:prstGeom>
            <a:noFill/>
            <a:ln w="12700" cap="flat" cmpd="sng" algn="ctr">
              <a:solidFill>
                <a:schemeClr val="tx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5BD71C0F-2782-BB66-7783-83433FACAA22}"/>
                </a:ext>
              </a:extLst>
            </p:cNvPr>
            <p:cNvCxnSpPr>
              <a:cxnSpLocks/>
            </p:cNvCxnSpPr>
            <p:nvPr/>
          </p:nvCxnSpPr>
          <p:spPr bwMode="auto">
            <a:xfrm>
              <a:off x="10286277" y="5177928"/>
              <a:ext cx="0" cy="64008"/>
            </a:xfrm>
            <a:prstGeom prst="line">
              <a:avLst/>
            </a:prstGeom>
            <a:noFill/>
            <a:ln w="12700" cap="flat" cmpd="sng" algn="ctr">
              <a:solidFill>
                <a:schemeClr val="tx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CF5A2E1A-0482-656A-FAD0-0F3EF495778E}"/>
                </a:ext>
              </a:extLst>
            </p:cNvPr>
            <p:cNvCxnSpPr>
              <a:cxnSpLocks/>
            </p:cNvCxnSpPr>
            <p:nvPr/>
          </p:nvCxnSpPr>
          <p:spPr bwMode="auto">
            <a:xfrm>
              <a:off x="10663539" y="5177928"/>
              <a:ext cx="0" cy="64008"/>
            </a:xfrm>
            <a:prstGeom prst="line">
              <a:avLst/>
            </a:prstGeom>
            <a:noFill/>
            <a:ln w="12700" cap="flat" cmpd="sng" algn="ctr">
              <a:solidFill>
                <a:schemeClr val="tx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52522D2D-E95C-79D6-2A03-43C5A7018A8D}"/>
                </a:ext>
              </a:extLst>
            </p:cNvPr>
            <p:cNvCxnSpPr>
              <a:cxnSpLocks/>
            </p:cNvCxnSpPr>
            <p:nvPr/>
          </p:nvCxnSpPr>
          <p:spPr bwMode="auto">
            <a:xfrm>
              <a:off x="11040801" y="5177928"/>
              <a:ext cx="0" cy="64008"/>
            </a:xfrm>
            <a:prstGeom prst="line">
              <a:avLst/>
            </a:prstGeom>
            <a:noFill/>
            <a:ln w="12700" cap="flat" cmpd="sng" algn="ctr">
              <a:solidFill>
                <a:schemeClr val="tx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FB24B279-3CDF-DAC7-708D-7EEACAE0EA2E}"/>
                </a:ext>
              </a:extLst>
            </p:cNvPr>
            <p:cNvCxnSpPr>
              <a:cxnSpLocks/>
            </p:cNvCxnSpPr>
            <p:nvPr/>
          </p:nvCxnSpPr>
          <p:spPr bwMode="auto">
            <a:xfrm>
              <a:off x="11418064" y="5177928"/>
              <a:ext cx="0" cy="64008"/>
            </a:xfrm>
            <a:prstGeom prst="line">
              <a:avLst/>
            </a:prstGeom>
            <a:noFill/>
            <a:ln w="12700" cap="flat" cmpd="sng" algn="ctr">
              <a:solidFill>
                <a:schemeClr val="tx1"/>
              </a:solidFill>
              <a:prstDash val="solid"/>
              <a:round/>
              <a:headEnd type="none" w="med" len="med"/>
              <a:tailEnd type="none" w="med" len="med"/>
            </a:ln>
            <a:effectLst/>
          </p:spPr>
        </p:cxnSp>
      </p:grpSp>
      <p:sp>
        <p:nvSpPr>
          <p:cNvPr id="72" name="TextBox 71">
            <a:extLst>
              <a:ext uri="{FF2B5EF4-FFF2-40B4-BE49-F238E27FC236}">
                <a16:creationId xmlns:a16="http://schemas.microsoft.com/office/drawing/2014/main" id="{8F8CE823-4C5E-963F-6F87-9828274F3DD2}"/>
              </a:ext>
            </a:extLst>
          </p:cNvPr>
          <p:cNvSpPr txBox="1"/>
          <p:nvPr/>
        </p:nvSpPr>
        <p:spPr bwMode="auto">
          <a:xfrm>
            <a:off x="5890353" y="5196288"/>
            <a:ext cx="4755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a:t>
            </a:r>
          </a:p>
        </p:txBody>
      </p:sp>
      <p:sp>
        <p:nvSpPr>
          <p:cNvPr id="73" name="TextBox 72">
            <a:extLst>
              <a:ext uri="{FF2B5EF4-FFF2-40B4-BE49-F238E27FC236}">
                <a16:creationId xmlns:a16="http://schemas.microsoft.com/office/drawing/2014/main" id="{A6E0C6D1-B881-75DB-E721-85B7B539EEFA}"/>
              </a:ext>
            </a:extLst>
          </p:cNvPr>
          <p:cNvSpPr txBox="1"/>
          <p:nvPr/>
        </p:nvSpPr>
        <p:spPr bwMode="auto">
          <a:xfrm>
            <a:off x="6268205" y="5196288"/>
            <a:ext cx="4755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3</a:t>
            </a:r>
          </a:p>
        </p:txBody>
      </p:sp>
      <p:sp>
        <p:nvSpPr>
          <p:cNvPr id="74" name="TextBox 73">
            <a:extLst>
              <a:ext uri="{FF2B5EF4-FFF2-40B4-BE49-F238E27FC236}">
                <a16:creationId xmlns:a16="http://schemas.microsoft.com/office/drawing/2014/main" id="{3B5EC641-2C2E-4E2F-DE78-3DBB45934C40}"/>
              </a:ext>
            </a:extLst>
          </p:cNvPr>
          <p:cNvSpPr txBox="1"/>
          <p:nvPr/>
        </p:nvSpPr>
        <p:spPr bwMode="auto">
          <a:xfrm>
            <a:off x="6646057" y="5196288"/>
            <a:ext cx="4755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a:t>
            </a:r>
          </a:p>
        </p:txBody>
      </p:sp>
      <p:sp>
        <p:nvSpPr>
          <p:cNvPr id="75" name="TextBox 74">
            <a:extLst>
              <a:ext uri="{FF2B5EF4-FFF2-40B4-BE49-F238E27FC236}">
                <a16:creationId xmlns:a16="http://schemas.microsoft.com/office/drawing/2014/main" id="{9B142A66-4B95-C448-1159-9365D7A868D7}"/>
              </a:ext>
            </a:extLst>
          </p:cNvPr>
          <p:cNvSpPr txBox="1"/>
          <p:nvPr/>
        </p:nvSpPr>
        <p:spPr bwMode="auto">
          <a:xfrm>
            <a:off x="7023909" y="5196288"/>
            <a:ext cx="4755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9</a:t>
            </a:r>
          </a:p>
        </p:txBody>
      </p:sp>
      <p:sp>
        <p:nvSpPr>
          <p:cNvPr id="76" name="TextBox 75">
            <a:extLst>
              <a:ext uri="{FF2B5EF4-FFF2-40B4-BE49-F238E27FC236}">
                <a16:creationId xmlns:a16="http://schemas.microsoft.com/office/drawing/2014/main" id="{8DEE48FE-D1FC-BF0A-F00C-569F5076F71E}"/>
              </a:ext>
            </a:extLst>
          </p:cNvPr>
          <p:cNvSpPr txBox="1"/>
          <p:nvPr/>
        </p:nvSpPr>
        <p:spPr bwMode="auto">
          <a:xfrm>
            <a:off x="7401761" y="5196288"/>
            <a:ext cx="4755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12</a:t>
            </a:r>
          </a:p>
        </p:txBody>
      </p:sp>
      <p:sp>
        <p:nvSpPr>
          <p:cNvPr id="77" name="TextBox 76">
            <a:extLst>
              <a:ext uri="{FF2B5EF4-FFF2-40B4-BE49-F238E27FC236}">
                <a16:creationId xmlns:a16="http://schemas.microsoft.com/office/drawing/2014/main" id="{5C1D2B49-C317-C9A2-CF6C-26B2927B9207}"/>
              </a:ext>
            </a:extLst>
          </p:cNvPr>
          <p:cNvSpPr txBox="1"/>
          <p:nvPr/>
        </p:nvSpPr>
        <p:spPr bwMode="auto">
          <a:xfrm>
            <a:off x="7779613" y="5196288"/>
            <a:ext cx="4755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15</a:t>
            </a:r>
          </a:p>
        </p:txBody>
      </p:sp>
      <p:sp>
        <p:nvSpPr>
          <p:cNvPr id="78" name="TextBox 77">
            <a:extLst>
              <a:ext uri="{FF2B5EF4-FFF2-40B4-BE49-F238E27FC236}">
                <a16:creationId xmlns:a16="http://schemas.microsoft.com/office/drawing/2014/main" id="{B4E5289A-B2D1-F323-B012-2E7CA93EB6DF}"/>
              </a:ext>
            </a:extLst>
          </p:cNvPr>
          <p:cNvSpPr txBox="1"/>
          <p:nvPr/>
        </p:nvSpPr>
        <p:spPr bwMode="auto">
          <a:xfrm>
            <a:off x="8157465" y="5196288"/>
            <a:ext cx="4755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18</a:t>
            </a:r>
          </a:p>
        </p:txBody>
      </p:sp>
      <p:sp>
        <p:nvSpPr>
          <p:cNvPr id="79" name="TextBox 78">
            <a:extLst>
              <a:ext uri="{FF2B5EF4-FFF2-40B4-BE49-F238E27FC236}">
                <a16:creationId xmlns:a16="http://schemas.microsoft.com/office/drawing/2014/main" id="{1403D115-974C-C908-2E16-A7107FCDA289}"/>
              </a:ext>
            </a:extLst>
          </p:cNvPr>
          <p:cNvSpPr txBox="1"/>
          <p:nvPr/>
        </p:nvSpPr>
        <p:spPr bwMode="auto">
          <a:xfrm>
            <a:off x="8535317" y="5196288"/>
            <a:ext cx="4755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21</a:t>
            </a:r>
          </a:p>
        </p:txBody>
      </p:sp>
      <p:sp>
        <p:nvSpPr>
          <p:cNvPr id="80" name="TextBox 79">
            <a:extLst>
              <a:ext uri="{FF2B5EF4-FFF2-40B4-BE49-F238E27FC236}">
                <a16:creationId xmlns:a16="http://schemas.microsoft.com/office/drawing/2014/main" id="{FFAB2E82-DB96-523C-FCA6-AC95B0703265}"/>
              </a:ext>
            </a:extLst>
          </p:cNvPr>
          <p:cNvSpPr txBox="1"/>
          <p:nvPr/>
        </p:nvSpPr>
        <p:spPr bwMode="auto">
          <a:xfrm>
            <a:off x="8913169" y="5196288"/>
            <a:ext cx="4755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24</a:t>
            </a:r>
          </a:p>
        </p:txBody>
      </p:sp>
      <p:sp>
        <p:nvSpPr>
          <p:cNvPr id="81" name="TextBox 80">
            <a:extLst>
              <a:ext uri="{FF2B5EF4-FFF2-40B4-BE49-F238E27FC236}">
                <a16:creationId xmlns:a16="http://schemas.microsoft.com/office/drawing/2014/main" id="{27CD2AD5-7089-E70A-E18A-B7A7B268B4EE}"/>
              </a:ext>
            </a:extLst>
          </p:cNvPr>
          <p:cNvSpPr txBox="1"/>
          <p:nvPr/>
        </p:nvSpPr>
        <p:spPr bwMode="auto">
          <a:xfrm>
            <a:off x="9291021" y="5196288"/>
            <a:ext cx="4755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27</a:t>
            </a:r>
          </a:p>
        </p:txBody>
      </p:sp>
      <p:sp>
        <p:nvSpPr>
          <p:cNvPr id="82" name="TextBox 81">
            <a:extLst>
              <a:ext uri="{FF2B5EF4-FFF2-40B4-BE49-F238E27FC236}">
                <a16:creationId xmlns:a16="http://schemas.microsoft.com/office/drawing/2014/main" id="{F8F2AFFE-B180-01CB-0D0C-D1D819A16DCA}"/>
              </a:ext>
            </a:extLst>
          </p:cNvPr>
          <p:cNvSpPr txBox="1"/>
          <p:nvPr/>
        </p:nvSpPr>
        <p:spPr bwMode="auto">
          <a:xfrm>
            <a:off x="9668873" y="5196288"/>
            <a:ext cx="4755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30</a:t>
            </a:r>
          </a:p>
        </p:txBody>
      </p:sp>
      <p:sp>
        <p:nvSpPr>
          <p:cNvPr id="83" name="TextBox 82">
            <a:extLst>
              <a:ext uri="{FF2B5EF4-FFF2-40B4-BE49-F238E27FC236}">
                <a16:creationId xmlns:a16="http://schemas.microsoft.com/office/drawing/2014/main" id="{842B8CAD-54F0-3FEB-EE5D-206772C8DA36}"/>
              </a:ext>
            </a:extLst>
          </p:cNvPr>
          <p:cNvSpPr txBox="1"/>
          <p:nvPr/>
        </p:nvSpPr>
        <p:spPr bwMode="auto">
          <a:xfrm>
            <a:off x="10046725" y="5196288"/>
            <a:ext cx="4755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33</a:t>
            </a:r>
          </a:p>
        </p:txBody>
      </p:sp>
      <p:sp>
        <p:nvSpPr>
          <p:cNvPr id="84" name="TextBox 83">
            <a:extLst>
              <a:ext uri="{FF2B5EF4-FFF2-40B4-BE49-F238E27FC236}">
                <a16:creationId xmlns:a16="http://schemas.microsoft.com/office/drawing/2014/main" id="{B6BB4ECC-5947-F343-6968-581089F86CEA}"/>
              </a:ext>
            </a:extLst>
          </p:cNvPr>
          <p:cNvSpPr txBox="1"/>
          <p:nvPr/>
        </p:nvSpPr>
        <p:spPr bwMode="auto">
          <a:xfrm>
            <a:off x="10424577" y="5196288"/>
            <a:ext cx="4755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36</a:t>
            </a:r>
          </a:p>
        </p:txBody>
      </p:sp>
      <p:sp>
        <p:nvSpPr>
          <p:cNvPr id="85" name="TextBox 84">
            <a:extLst>
              <a:ext uri="{FF2B5EF4-FFF2-40B4-BE49-F238E27FC236}">
                <a16:creationId xmlns:a16="http://schemas.microsoft.com/office/drawing/2014/main" id="{BEB4B557-C4EC-8249-9B8A-48A568B3FA0E}"/>
              </a:ext>
            </a:extLst>
          </p:cNvPr>
          <p:cNvSpPr txBox="1"/>
          <p:nvPr/>
        </p:nvSpPr>
        <p:spPr bwMode="auto">
          <a:xfrm>
            <a:off x="10802429" y="5196288"/>
            <a:ext cx="4755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39</a:t>
            </a:r>
          </a:p>
        </p:txBody>
      </p:sp>
      <p:sp>
        <p:nvSpPr>
          <p:cNvPr id="86" name="TextBox 85">
            <a:extLst>
              <a:ext uri="{FF2B5EF4-FFF2-40B4-BE49-F238E27FC236}">
                <a16:creationId xmlns:a16="http://schemas.microsoft.com/office/drawing/2014/main" id="{D7981D7F-DE7C-A26D-9C86-8C002F5D36EE}"/>
              </a:ext>
            </a:extLst>
          </p:cNvPr>
          <p:cNvSpPr txBox="1"/>
          <p:nvPr/>
        </p:nvSpPr>
        <p:spPr bwMode="auto">
          <a:xfrm>
            <a:off x="6114361" y="5447840"/>
            <a:ext cx="52550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Mo</a:t>
            </a:r>
          </a:p>
        </p:txBody>
      </p:sp>
      <p:sp>
        <p:nvSpPr>
          <p:cNvPr id="87" name="TextBox 86">
            <a:extLst>
              <a:ext uri="{FF2B5EF4-FFF2-40B4-BE49-F238E27FC236}">
                <a16:creationId xmlns:a16="http://schemas.microsoft.com/office/drawing/2014/main" id="{9F1582C9-FE62-BAC3-8ED1-6C2741B79742}"/>
              </a:ext>
            </a:extLst>
          </p:cNvPr>
          <p:cNvSpPr txBox="1"/>
          <p:nvPr/>
        </p:nvSpPr>
        <p:spPr bwMode="auto">
          <a:xfrm>
            <a:off x="4118473" y="5397158"/>
            <a:ext cx="1874704" cy="86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b" anchorCtr="0">
            <a:spAutoFit/>
          </a:bodyPr>
          <a:lstStyle/>
          <a:p>
            <a:pPr marL="0" marR="0" lvl="0" indent="0" algn="r" defTabSz="914400" rtl="0" eaLnBrk="0" fontAlgn="base" latinLnBrk="0" hangingPunct="0">
              <a:lnSpc>
                <a:spcPct val="9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Patients </a:t>
            </a:r>
            <a:br>
              <a:rPr kumimoji="0" lang="en-US" sz="14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at Risk, n</a:t>
            </a:r>
            <a:br>
              <a:rPr kumimoji="0" lang="en-US" sz="14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400" b="0" i="0" u="none" strike="noStrike" kern="1200" cap="none" spc="0" normalizeH="0" baseline="0" noProof="0" dirty="0">
                <a:ln>
                  <a:noFill/>
                </a:ln>
                <a:solidFill>
                  <a:srgbClr val="FFFFFF">
                    <a:lumMod val="50000"/>
                  </a:srgbClr>
                </a:solidFill>
                <a:effectLst/>
                <a:uLnTx/>
                <a:uFillTx/>
                <a:latin typeface="Poppins"/>
                <a:ea typeface="+mn-ea"/>
                <a:cs typeface="Arial" panose="020B0604020202020204" pitchFamily="34" charset="0"/>
              </a:rPr>
              <a:t>R</a:t>
            </a:r>
            <a:b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400" b="0"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D-R</a:t>
            </a:r>
          </a:p>
        </p:txBody>
      </p:sp>
      <p:sp>
        <p:nvSpPr>
          <p:cNvPr id="88" name="TextBox 87">
            <a:extLst>
              <a:ext uri="{FF2B5EF4-FFF2-40B4-BE49-F238E27FC236}">
                <a16:creationId xmlns:a16="http://schemas.microsoft.com/office/drawing/2014/main" id="{7888997D-F385-FFAA-B59D-78BF7A435115}"/>
              </a:ext>
            </a:extLst>
          </p:cNvPr>
          <p:cNvSpPr txBox="1"/>
          <p:nvPr/>
        </p:nvSpPr>
        <p:spPr bwMode="auto">
          <a:xfrm>
            <a:off x="5875397" y="5784957"/>
            <a:ext cx="481335"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101</a:t>
            </a:r>
            <a:b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99</a:t>
            </a:r>
          </a:p>
        </p:txBody>
      </p:sp>
      <p:sp>
        <p:nvSpPr>
          <p:cNvPr id="89" name="TextBox 88">
            <a:extLst>
              <a:ext uri="{FF2B5EF4-FFF2-40B4-BE49-F238E27FC236}">
                <a16:creationId xmlns:a16="http://schemas.microsoft.com/office/drawing/2014/main" id="{AACBE3FD-25B2-BDC0-4164-CB3F9FDE2913}"/>
              </a:ext>
            </a:extLst>
          </p:cNvPr>
          <p:cNvSpPr txBox="1"/>
          <p:nvPr/>
        </p:nvSpPr>
        <p:spPr bwMode="auto">
          <a:xfrm>
            <a:off x="6254430" y="5784957"/>
            <a:ext cx="481335"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88</a:t>
            </a:r>
            <a:b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93</a:t>
            </a:r>
          </a:p>
        </p:txBody>
      </p:sp>
      <p:sp>
        <p:nvSpPr>
          <p:cNvPr id="90" name="TextBox 89">
            <a:extLst>
              <a:ext uri="{FF2B5EF4-FFF2-40B4-BE49-F238E27FC236}">
                <a16:creationId xmlns:a16="http://schemas.microsoft.com/office/drawing/2014/main" id="{24E277C8-1324-5A4D-61DD-2EB0B2E97A5F}"/>
              </a:ext>
            </a:extLst>
          </p:cNvPr>
          <p:cNvSpPr txBox="1"/>
          <p:nvPr/>
        </p:nvSpPr>
        <p:spPr bwMode="auto">
          <a:xfrm>
            <a:off x="6633463" y="5784957"/>
            <a:ext cx="481335"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86</a:t>
            </a:r>
            <a:b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90</a:t>
            </a:r>
          </a:p>
        </p:txBody>
      </p:sp>
      <p:sp>
        <p:nvSpPr>
          <p:cNvPr id="91" name="TextBox 90">
            <a:extLst>
              <a:ext uri="{FF2B5EF4-FFF2-40B4-BE49-F238E27FC236}">
                <a16:creationId xmlns:a16="http://schemas.microsoft.com/office/drawing/2014/main" id="{EB52BEBB-4F66-D06F-1E06-48BB96A57BA7}"/>
              </a:ext>
            </a:extLst>
          </p:cNvPr>
          <p:cNvSpPr txBox="1"/>
          <p:nvPr/>
        </p:nvSpPr>
        <p:spPr bwMode="auto">
          <a:xfrm>
            <a:off x="7012496" y="5784957"/>
            <a:ext cx="481335"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78</a:t>
            </a:r>
            <a:b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87</a:t>
            </a:r>
          </a:p>
        </p:txBody>
      </p:sp>
      <p:sp>
        <p:nvSpPr>
          <p:cNvPr id="92" name="TextBox 91">
            <a:extLst>
              <a:ext uri="{FF2B5EF4-FFF2-40B4-BE49-F238E27FC236}">
                <a16:creationId xmlns:a16="http://schemas.microsoft.com/office/drawing/2014/main" id="{112F998B-CEE7-90EA-F15E-33C36769AFF3}"/>
              </a:ext>
            </a:extLst>
          </p:cNvPr>
          <p:cNvSpPr txBox="1"/>
          <p:nvPr/>
        </p:nvSpPr>
        <p:spPr bwMode="auto">
          <a:xfrm>
            <a:off x="7391529" y="5784957"/>
            <a:ext cx="481335"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71</a:t>
            </a:r>
            <a:b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81</a:t>
            </a:r>
          </a:p>
        </p:txBody>
      </p:sp>
      <p:sp>
        <p:nvSpPr>
          <p:cNvPr id="93" name="TextBox 92">
            <a:extLst>
              <a:ext uri="{FF2B5EF4-FFF2-40B4-BE49-F238E27FC236}">
                <a16:creationId xmlns:a16="http://schemas.microsoft.com/office/drawing/2014/main" id="{FB9A46B9-4988-049D-5CA8-8D532CD15DFF}"/>
              </a:ext>
            </a:extLst>
          </p:cNvPr>
          <p:cNvSpPr txBox="1"/>
          <p:nvPr/>
        </p:nvSpPr>
        <p:spPr bwMode="auto">
          <a:xfrm>
            <a:off x="7770562" y="5784957"/>
            <a:ext cx="481335"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62</a:t>
            </a:r>
            <a:b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78</a:t>
            </a:r>
          </a:p>
        </p:txBody>
      </p:sp>
      <p:sp>
        <p:nvSpPr>
          <p:cNvPr id="94" name="TextBox 93">
            <a:extLst>
              <a:ext uri="{FF2B5EF4-FFF2-40B4-BE49-F238E27FC236}">
                <a16:creationId xmlns:a16="http://schemas.microsoft.com/office/drawing/2014/main" id="{6C5E31DB-1FAE-2B66-F784-CD38344E6E55}"/>
              </a:ext>
            </a:extLst>
          </p:cNvPr>
          <p:cNvSpPr txBox="1"/>
          <p:nvPr/>
        </p:nvSpPr>
        <p:spPr bwMode="auto">
          <a:xfrm>
            <a:off x="8149595" y="5784957"/>
            <a:ext cx="481335"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56</a:t>
            </a:r>
            <a:b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72</a:t>
            </a:r>
          </a:p>
        </p:txBody>
      </p:sp>
      <p:sp>
        <p:nvSpPr>
          <p:cNvPr id="95" name="TextBox 94">
            <a:extLst>
              <a:ext uri="{FF2B5EF4-FFF2-40B4-BE49-F238E27FC236}">
                <a16:creationId xmlns:a16="http://schemas.microsoft.com/office/drawing/2014/main" id="{F9439FA2-36D0-AF96-22FA-98A8E9E02703}"/>
              </a:ext>
            </a:extLst>
          </p:cNvPr>
          <p:cNvSpPr txBox="1"/>
          <p:nvPr/>
        </p:nvSpPr>
        <p:spPr bwMode="auto">
          <a:xfrm>
            <a:off x="8528628" y="5784957"/>
            <a:ext cx="481335"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48</a:t>
            </a:r>
            <a:b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65</a:t>
            </a:r>
          </a:p>
        </p:txBody>
      </p:sp>
      <p:sp>
        <p:nvSpPr>
          <p:cNvPr id="96" name="TextBox 95">
            <a:extLst>
              <a:ext uri="{FF2B5EF4-FFF2-40B4-BE49-F238E27FC236}">
                <a16:creationId xmlns:a16="http://schemas.microsoft.com/office/drawing/2014/main" id="{0AF4F3FB-7E9C-C12F-F7D4-4F6F589BAC8B}"/>
              </a:ext>
            </a:extLst>
          </p:cNvPr>
          <p:cNvSpPr txBox="1"/>
          <p:nvPr/>
        </p:nvSpPr>
        <p:spPr bwMode="auto">
          <a:xfrm>
            <a:off x="8907661" y="5784957"/>
            <a:ext cx="481335"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43</a:t>
            </a:r>
            <a:b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59</a:t>
            </a:r>
          </a:p>
        </p:txBody>
      </p:sp>
      <p:sp>
        <p:nvSpPr>
          <p:cNvPr id="97" name="TextBox 96">
            <a:extLst>
              <a:ext uri="{FF2B5EF4-FFF2-40B4-BE49-F238E27FC236}">
                <a16:creationId xmlns:a16="http://schemas.microsoft.com/office/drawing/2014/main" id="{C78255EE-0FA1-4A97-8539-5A4E0D9B882A}"/>
              </a:ext>
            </a:extLst>
          </p:cNvPr>
          <p:cNvSpPr txBox="1"/>
          <p:nvPr/>
        </p:nvSpPr>
        <p:spPr bwMode="auto">
          <a:xfrm>
            <a:off x="9286694" y="5784957"/>
            <a:ext cx="481335"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34</a:t>
            </a:r>
            <a:b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54</a:t>
            </a:r>
          </a:p>
        </p:txBody>
      </p:sp>
      <p:sp>
        <p:nvSpPr>
          <p:cNvPr id="98" name="TextBox 97">
            <a:extLst>
              <a:ext uri="{FF2B5EF4-FFF2-40B4-BE49-F238E27FC236}">
                <a16:creationId xmlns:a16="http://schemas.microsoft.com/office/drawing/2014/main" id="{E1066E85-594B-E035-1314-52871E9093BD}"/>
              </a:ext>
            </a:extLst>
          </p:cNvPr>
          <p:cNvSpPr txBox="1"/>
          <p:nvPr/>
        </p:nvSpPr>
        <p:spPr bwMode="auto">
          <a:xfrm>
            <a:off x="9665727" y="5784957"/>
            <a:ext cx="481335"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27</a:t>
            </a:r>
            <a:b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46</a:t>
            </a:r>
          </a:p>
        </p:txBody>
      </p:sp>
      <p:sp>
        <p:nvSpPr>
          <p:cNvPr id="99" name="TextBox 98">
            <a:extLst>
              <a:ext uri="{FF2B5EF4-FFF2-40B4-BE49-F238E27FC236}">
                <a16:creationId xmlns:a16="http://schemas.microsoft.com/office/drawing/2014/main" id="{2379B020-6D24-6A39-D95A-ACF61C49FEBC}"/>
              </a:ext>
            </a:extLst>
          </p:cNvPr>
          <p:cNvSpPr txBox="1"/>
          <p:nvPr/>
        </p:nvSpPr>
        <p:spPr bwMode="auto">
          <a:xfrm>
            <a:off x="10044760" y="5784957"/>
            <a:ext cx="481335"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20</a:t>
            </a:r>
            <a:b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38</a:t>
            </a:r>
          </a:p>
        </p:txBody>
      </p:sp>
      <p:sp>
        <p:nvSpPr>
          <p:cNvPr id="100" name="TextBox 99">
            <a:extLst>
              <a:ext uri="{FF2B5EF4-FFF2-40B4-BE49-F238E27FC236}">
                <a16:creationId xmlns:a16="http://schemas.microsoft.com/office/drawing/2014/main" id="{8279F660-C09D-F928-DEE5-309BE78F9EAE}"/>
              </a:ext>
            </a:extLst>
          </p:cNvPr>
          <p:cNvSpPr txBox="1"/>
          <p:nvPr/>
        </p:nvSpPr>
        <p:spPr bwMode="auto">
          <a:xfrm>
            <a:off x="10423793" y="5784957"/>
            <a:ext cx="481335"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a:t>
            </a:r>
            <a:b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a:t>
            </a:r>
          </a:p>
        </p:txBody>
      </p:sp>
      <p:sp>
        <p:nvSpPr>
          <p:cNvPr id="101" name="TextBox 100">
            <a:extLst>
              <a:ext uri="{FF2B5EF4-FFF2-40B4-BE49-F238E27FC236}">
                <a16:creationId xmlns:a16="http://schemas.microsoft.com/office/drawing/2014/main" id="{5EF8B6B2-66EB-E7E1-746E-5E60A4892F0D}"/>
              </a:ext>
            </a:extLst>
          </p:cNvPr>
          <p:cNvSpPr txBox="1"/>
          <p:nvPr/>
        </p:nvSpPr>
        <p:spPr bwMode="auto">
          <a:xfrm>
            <a:off x="10802826" y="5784957"/>
            <a:ext cx="481335"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a:t>
            </a:r>
            <a:b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a:t>
            </a:r>
          </a:p>
        </p:txBody>
      </p:sp>
      <p:sp>
        <p:nvSpPr>
          <p:cNvPr id="102" name="TextBox 101">
            <a:extLst>
              <a:ext uri="{FF2B5EF4-FFF2-40B4-BE49-F238E27FC236}">
                <a16:creationId xmlns:a16="http://schemas.microsoft.com/office/drawing/2014/main" id="{F0597BE5-4105-2653-5E44-5C59B55D2563}"/>
              </a:ext>
            </a:extLst>
          </p:cNvPr>
          <p:cNvSpPr txBox="1"/>
          <p:nvPr/>
        </p:nvSpPr>
        <p:spPr bwMode="auto">
          <a:xfrm>
            <a:off x="11181855" y="5784957"/>
            <a:ext cx="481335"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a:t>
            </a:r>
            <a:b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a:t>
            </a:r>
          </a:p>
        </p:txBody>
      </p:sp>
      <p:sp>
        <p:nvSpPr>
          <p:cNvPr id="103" name="TextBox 102">
            <a:extLst>
              <a:ext uri="{FF2B5EF4-FFF2-40B4-BE49-F238E27FC236}">
                <a16:creationId xmlns:a16="http://schemas.microsoft.com/office/drawing/2014/main" id="{C71326AB-5CAD-CFC4-1593-779D77F53740}"/>
              </a:ext>
            </a:extLst>
          </p:cNvPr>
          <p:cNvSpPr txBox="1"/>
          <p:nvPr/>
        </p:nvSpPr>
        <p:spPr bwMode="auto">
          <a:xfrm>
            <a:off x="9885277" y="2217011"/>
            <a:ext cx="14731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82.7%</a:t>
            </a:r>
          </a:p>
        </p:txBody>
      </p:sp>
      <p:sp>
        <p:nvSpPr>
          <p:cNvPr id="104" name="TextBox 103">
            <a:extLst>
              <a:ext uri="{FF2B5EF4-FFF2-40B4-BE49-F238E27FC236}">
                <a16:creationId xmlns:a16="http://schemas.microsoft.com/office/drawing/2014/main" id="{C5E42724-337A-E2E1-CFC0-E54829700C46}"/>
              </a:ext>
            </a:extLst>
          </p:cNvPr>
          <p:cNvSpPr txBox="1"/>
          <p:nvPr/>
        </p:nvSpPr>
        <p:spPr bwMode="auto">
          <a:xfrm>
            <a:off x="9905475" y="3239744"/>
            <a:ext cx="14731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66.4%</a:t>
            </a:r>
          </a:p>
        </p:txBody>
      </p:sp>
      <p:grpSp>
        <p:nvGrpSpPr>
          <p:cNvPr id="105" name="Group 104">
            <a:extLst>
              <a:ext uri="{FF2B5EF4-FFF2-40B4-BE49-F238E27FC236}">
                <a16:creationId xmlns:a16="http://schemas.microsoft.com/office/drawing/2014/main" id="{572DD048-588E-9C84-45E4-53A5D0E1088C}"/>
              </a:ext>
            </a:extLst>
          </p:cNvPr>
          <p:cNvGrpSpPr/>
          <p:nvPr/>
        </p:nvGrpSpPr>
        <p:grpSpPr>
          <a:xfrm>
            <a:off x="10774496" y="1490031"/>
            <a:ext cx="903383" cy="584775"/>
            <a:chOff x="10774496" y="1490031"/>
            <a:chExt cx="903383" cy="584775"/>
          </a:xfrm>
        </p:grpSpPr>
        <p:sp>
          <p:nvSpPr>
            <p:cNvPr id="106" name="TextBox 105">
              <a:extLst>
                <a:ext uri="{FF2B5EF4-FFF2-40B4-BE49-F238E27FC236}">
                  <a16:creationId xmlns:a16="http://schemas.microsoft.com/office/drawing/2014/main" id="{09DC353D-071A-85AF-78E7-EFE0D945D058}"/>
                </a:ext>
              </a:extLst>
            </p:cNvPr>
            <p:cNvSpPr txBox="1"/>
            <p:nvPr/>
          </p:nvSpPr>
          <p:spPr bwMode="auto">
            <a:xfrm>
              <a:off x="11079688" y="1490031"/>
              <a:ext cx="598191" cy="584775"/>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R</a:t>
              </a:r>
              <a:b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D-R</a:t>
              </a:r>
            </a:p>
          </p:txBody>
        </p:sp>
        <p:cxnSp>
          <p:nvCxnSpPr>
            <p:cNvPr id="107" name="Straight Connector 106">
              <a:extLst>
                <a:ext uri="{FF2B5EF4-FFF2-40B4-BE49-F238E27FC236}">
                  <a16:creationId xmlns:a16="http://schemas.microsoft.com/office/drawing/2014/main" id="{B7C53803-12DD-746B-EF40-69968EF4F991}"/>
                </a:ext>
              </a:extLst>
            </p:cNvPr>
            <p:cNvCxnSpPr>
              <a:cxnSpLocks/>
            </p:cNvCxnSpPr>
            <p:nvPr/>
          </p:nvCxnSpPr>
          <p:spPr bwMode="auto">
            <a:xfrm flipH="1">
              <a:off x="10774496" y="1677319"/>
              <a:ext cx="319490" cy="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042E7429-301A-6EDD-463D-DDA39055C69C}"/>
                </a:ext>
              </a:extLst>
            </p:cNvPr>
            <p:cNvCxnSpPr>
              <a:cxnSpLocks/>
            </p:cNvCxnSpPr>
            <p:nvPr/>
          </p:nvCxnSpPr>
          <p:spPr bwMode="auto">
            <a:xfrm flipH="1">
              <a:off x="10774496" y="1939888"/>
              <a:ext cx="319490" cy="0"/>
            </a:xfrm>
            <a:prstGeom prst="line">
              <a:avLst/>
            </a:prstGeom>
            <a:noFill/>
            <a:ln w="28575" cap="flat" cmpd="sng" algn="ctr">
              <a:solidFill>
                <a:schemeClr val="accent1"/>
              </a:solidFill>
              <a:prstDash val="solid"/>
              <a:round/>
              <a:headEnd type="none" w="med" len="med"/>
              <a:tailEnd type="none" w="med" len="med"/>
            </a:ln>
            <a:effectLst/>
          </p:spPr>
        </p:cxnSp>
      </p:grpSp>
      <p:sp>
        <p:nvSpPr>
          <p:cNvPr id="109" name="Freeform 108">
            <a:extLst>
              <a:ext uri="{FF2B5EF4-FFF2-40B4-BE49-F238E27FC236}">
                <a16:creationId xmlns:a16="http://schemas.microsoft.com/office/drawing/2014/main" id="{76EA79A8-0E2E-0D93-49FC-667DB8D0F3DC}"/>
              </a:ext>
            </a:extLst>
          </p:cNvPr>
          <p:cNvSpPr/>
          <p:nvPr/>
        </p:nvSpPr>
        <p:spPr bwMode="auto">
          <a:xfrm>
            <a:off x="6131085" y="2111672"/>
            <a:ext cx="5203528" cy="1716967"/>
          </a:xfrm>
          <a:custGeom>
            <a:avLst/>
            <a:gdLst>
              <a:gd name="connsiteX0" fmla="*/ 5203528 w 5203528"/>
              <a:gd name="connsiteY0" fmla="*/ 1716967 h 1716967"/>
              <a:gd name="connsiteX1" fmla="*/ 4789088 w 5203528"/>
              <a:gd name="connsiteY1" fmla="*/ 1716967 h 1716967"/>
              <a:gd name="connsiteX2" fmla="*/ 4789088 w 5203528"/>
              <a:gd name="connsiteY2" fmla="*/ 1249899 h 1716967"/>
              <a:gd name="connsiteX3" fmla="*/ 4703568 w 5203528"/>
              <a:gd name="connsiteY3" fmla="*/ 1249899 h 1716967"/>
              <a:gd name="connsiteX4" fmla="*/ 4703568 w 5203528"/>
              <a:gd name="connsiteY4" fmla="*/ 802567 h 1716967"/>
              <a:gd name="connsiteX5" fmla="*/ 4486480 w 5203528"/>
              <a:gd name="connsiteY5" fmla="*/ 802567 h 1716967"/>
              <a:gd name="connsiteX6" fmla="*/ 4486480 w 5203528"/>
              <a:gd name="connsiteY6" fmla="*/ 605214 h 1716967"/>
              <a:gd name="connsiteX7" fmla="*/ 4137824 w 5203528"/>
              <a:gd name="connsiteY7" fmla="*/ 605214 h 1716967"/>
              <a:gd name="connsiteX8" fmla="*/ 4137824 w 5203528"/>
              <a:gd name="connsiteY8" fmla="*/ 585479 h 1716967"/>
              <a:gd name="connsiteX9" fmla="*/ 4118089 w 5203528"/>
              <a:gd name="connsiteY9" fmla="*/ 585479 h 1716967"/>
              <a:gd name="connsiteX10" fmla="*/ 4118089 w 5203528"/>
              <a:gd name="connsiteY10" fmla="*/ 585479 h 1716967"/>
              <a:gd name="connsiteX11" fmla="*/ 4118089 w 5203528"/>
              <a:gd name="connsiteY11" fmla="*/ 546009 h 1716967"/>
              <a:gd name="connsiteX12" fmla="*/ 3486561 w 5203528"/>
              <a:gd name="connsiteY12" fmla="*/ 546009 h 1716967"/>
              <a:gd name="connsiteX13" fmla="*/ 3486561 w 5203528"/>
              <a:gd name="connsiteY13" fmla="*/ 526273 h 1716967"/>
              <a:gd name="connsiteX14" fmla="*/ 3486561 w 5203528"/>
              <a:gd name="connsiteY14" fmla="*/ 526273 h 1716967"/>
              <a:gd name="connsiteX15" fmla="*/ 3453669 w 5203528"/>
              <a:gd name="connsiteY15" fmla="*/ 493381 h 1716967"/>
              <a:gd name="connsiteX16" fmla="*/ 2855033 w 5203528"/>
              <a:gd name="connsiteY16" fmla="*/ 493381 h 1716967"/>
              <a:gd name="connsiteX17" fmla="*/ 2855033 w 5203528"/>
              <a:gd name="connsiteY17" fmla="*/ 460489 h 1716967"/>
              <a:gd name="connsiteX18" fmla="*/ 2835298 w 5203528"/>
              <a:gd name="connsiteY18" fmla="*/ 460489 h 1716967"/>
              <a:gd name="connsiteX19" fmla="*/ 2835298 w 5203528"/>
              <a:gd name="connsiteY19" fmla="*/ 407862 h 1716967"/>
              <a:gd name="connsiteX20" fmla="*/ 1966947 w 5203528"/>
              <a:gd name="connsiteY20" fmla="*/ 407862 h 1716967"/>
              <a:gd name="connsiteX21" fmla="*/ 1966947 w 5203528"/>
              <a:gd name="connsiteY21" fmla="*/ 381548 h 1716967"/>
              <a:gd name="connsiteX22" fmla="*/ 1539350 w 5203528"/>
              <a:gd name="connsiteY22" fmla="*/ 381548 h 1716967"/>
              <a:gd name="connsiteX23" fmla="*/ 1539350 w 5203528"/>
              <a:gd name="connsiteY23" fmla="*/ 335499 h 1716967"/>
              <a:gd name="connsiteX24" fmla="*/ 1539350 w 5203528"/>
              <a:gd name="connsiteY24" fmla="*/ 335499 h 1716967"/>
              <a:gd name="connsiteX25" fmla="*/ 1493301 w 5203528"/>
              <a:gd name="connsiteY25" fmla="*/ 289450 h 1716967"/>
              <a:gd name="connsiteX26" fmla="*/ 1263056 w 5203528"/>
              <a:gd name="connsiteY26" fmla="*/ 289450 h 1716967"/>
              <a:gd name="connsiteX27" fmla="*/ 1263056 w 5203528"/>
              <a:gd name="connsiteY27" fmla="*/ 236823 h 1716967"/>
              <a:gd name="connsiteX28" fmla="*/ 730204 w 5203528"/>
              <a:gd name="connsiteY28" fmla="*/ 236823 h 1716967"/>
              <a:gd name="connsiteX29" fmla="*/ 730204 w 5203528"/>
              <a:gd name="connsiteY29" fmla="*/ 203931 h 1716967"/>
              <a:gd name="connsiteX30" fmla="*/ 644685 w 5203528"/>
              <a:gd name="connsiteY30" fmla="*/ 203931 h 1716967"/>
              <a:gd name="connsiteX31" fmla="*/ 644685 w 5203528"/>
              <a:gd name="connsiteY31" fmla="*/ 184196 h 1716967"/>
              <a:gd name="connsiteX32" fmla="*/ 644685 w 5203528"/>
              <a:gd name="connsiteY32" fmla="*/ 184196 h 1716967"/>
              <a:gd name="connsiteX33" fmla="*/ 605214 w 5203528"/>
              <a:gd name="connsiteY33" fmla="*/ 144725 h 1716967"/>
              <a:gd name="connsiteX34" fmla="*/ 486803 w 5203528"/>
              <a:gd name="connsiteY34" fmla="*/ 144725 h 1716967"/>
              <a:gd name="connsiteX35" fmla="*/ 486803 w 5203528"/>
              <a:gd name="connsiteY35" fmla="*/ 111833 h 1716967"/>
              <a:gd name="connsiteX36" fmla="*/ 210509 w 5203528"/>
              <a:gd name="connsiteY36" fmla="*/ 111833 h 1716967"/>
              <a:gd name="connsiteX37" fmla="*/ 210509 w 5203528"/>
              <a:gd name="connsiteY37" fmla="*/ 78941 h 1716967"/>
              <a:gd name="connsiteX38" fmla="*/ 118411 w 5203528"/>
              <a:gd name="connsiteY38" fmla="*/ 78941 h 1716967"/>
              <a:gd name="connsiteX39" fmla="*/ 118411 w 5203528"/>
              <a:gd name="connsiteY39" fmla="*/ 65784 h 1716967"/>
              <a:gd name="connsiteX40" fmla="*/ 98676 w 5203528"/>
              <a:gd name="connsiteY40" fmla="*/ 65784 h 1716967"/>
              <a:gd name="connsiteX41" fmla="*/ 98676 w 5203528"/>
              <a:gd name="connsiteY41" fmla="*/ 65784 h 1716967"/>
              <a:gd name="connsiteX42" fmla="*/ 98676 w 5203528"/>
              <a:gd name="connsiteY42" fmla="*/ 0 h 1716967"/>
              <a:gd name="connsiteX43" fmla="*/ 0 w 5203528"/>
              <a:gd name="connsiteY43" fmla="*/ 0 h 1716967"/>
              <a:gd name="connsiteX0" fmla="*/ 5203528 w 5203528"/>
              <a:gd name="connsiteY0" fmla="*/ 1716967 h 1716967"/>
              <a:gd name="connsiteX1" fmla="*/ 4789088 w 5203528"/>
              <a:gd name="connsiteY1" fmla="*/ 1716967 h 1716967"/>
              <a:gd name="connsiteX2" fmla="*/ 4789088 w 5203528"/>
              <a:gd name="connsiteY2" fmla="*/ 1249899 h 1716967"/>
              <a:gd name="connsiteX3" fmla="*/ 4703568 w 5203528"/>
              <a:gd name="connsiteY3" fmla="*/ 1249899 h 1716967"/>
              <a:gd name="connsiteX4" fmla="*/ 4703568 w 5203528"/>
              <a:gd name="connsiteY4" fmla="*/ 802567 h 1716967"/>
              <a:gd name="connsiteX5" fmla="*/ 4486480 w 5203528"/>
              <a:gd name="connsiteY5" fmla="*/ 802567 h 1716967"/>
              <a:gd name="connsiteX6" fmla="*/ 4486480 w 5203528"/>
              <a:gd name="connsiteY6" fmla="*/ 605214 h 1716967"/>
              <a:gd name="connsiteX7" fmla="*/ 4137824 w 5203528"/>
              <a:gd name="connsiteY7" fmla="*/ 605214 h 1716967"/>
              <a:gd name="connsiteX8" fmla="*/ 4137824 w 5203528"/>
              <a:gd name="connsiteY8" fmla="*/ 585479 h 1716967"/>
              <a:gd name="connsiteX9" fmla="*/ 4118089 w 5203528"/>
              <a:gd name="connsiteY9" fmla="*/ 585479 h 1716967"/>
              <a:gd name="connsiteX10" fmla="*/ 4118089 w 5203528"/>
              <a:gd name="connsiteY10" fmla="*/ 585479 h 1716967"/>
              <a:gd name="connsiteX11" fmla="*/ 4118089 w 5203528"/>
              <a:gd name="connsiteY11" fmla="*/ 546009 h 1716967"/>
              <a:gd name="connsiteX12" fmla="*/ 3486561 w 5203528"/>
              <a:gd name="connsiteY12" fmla="*/ 546009 h 1716967"/>
              <a:gd name="connsiteX13" fmla="*/ 3486561 w 5203528"/>
              <a:gd name="connsiteY13" fmla="*/ 526273 h 1716967"/>
              <a:gd name="connsiteX14" fmla="*/ 3486561 w 5203528"/>
              <a:gd name="connsiteY14" fmla="*/ 526273 h 1716967"/>
              <a:gd name="connsiteX15" fmla="*/ 3453669 w 5203528"/>
              <a:gd name="connsiteY15" fmla="*/ 493381 h 1716967"/>
              <a:gd name="connsiteX16" fmla="*/ 2855033 w 5203528"/>
              <a:gd name="connsiteY16" fmla="*/ 493381 h 1716967"/>
              <a:gd name="connsiteX17" fmla="*/ 2855033 w 5203528"/>
              <a:gd name="connsiteY17" fmla="*/ 460489 h 1716967"/>
              <a:gd name="connsiteX18" fmla="*/ 2835298 w 5203528"/>
              <a:gd name="connsiteY18" fmla="*/ 460489 h 1716967"/>
              <a:gd name="connsiteX19" fmla="*/ 2835298 w 5203528"/>
              <a:gd name="connsiteY19" fmla="*/ 407862 h 1716967"/>
              <a:gd name="connsiteX20" fmla="*/ 1966947 w 5203528"/>
              <a:gd name="connsiteY20" fmla="*/ 407862 h 1716967"/>
              <a:gd name="connsiteX21" fmla="*/ 1966947 w 5203528"/>
              <a:gd name="connsiteY21" fmla="*/ 381548 h 1716967"/>
              <a:gd name="connsiteX22" fmla="*/ 1539350 w 5203528"/>
              <a:gd name="connsiteY22" fmla="*/ 381548 h 1716967"/>
              <a:gd name="connsiteX23" fmla="*/ 1539350 w 5203528"/>
              <a:gd name="connsiteY23" fmla="*/ 335499 h 1716967"/>
              <a:gd name="connsiteX24" fmla="*/ 1498075 w 5203528"/>
              <a:gd name="connsiteY24" fmla="*/ 341849 h 1716967"/>
              <a:gd name="connsiteX25" fmla="*/ 1493301 w 5203528"/>
              <a:gd name="connsiteY25" fmla="*/ 289450 h 1716967"/>
              <a:gd name="connsiteX26" fmla="*/ 1263056 w 5203528"/>
              <a:gd name="connsiteY26" fmla="*/ 289450 h 1716967"/>
              <a:gd name="connsiteX27" fmla="*/ 1263056 w 5203528"/>
              <a:gd name="connsiteY27" fmla="*/ 236823 h 1716967"/>
              <a:gd name="connsiteX28" fmla="*/ 730204 w 5203528"/>
              <a:gd name="connsiteY28" fmla="*/ 236823 h 1716967"/>
              <a:gd name="connsiteX29" fmla="*/ 730204 w 5203528"/>
              <a:gd name="connsiteY29" fmla="*/ 203931 h 1716967"/>
              <a:gd name="connsiteX30" fmla="*/ 644685 w 5203528"/>
              <a:gd name="connsiteY30" fmla="*/ 203931 h 1716967"/>
              <a:gd name="connsiteX31" fmla="*/ 644685 w 5203528"/>
              <a:gd name="connsiteY31" fmla="*/ 184196 h 1716967"/>
              <a:gd name="connsiteX32" fmla="*/ 644685 w 5203528"/>
              <a:gd name="connsiteY32" fmla="*/ 184196 h 1716967"/>
              <a:gd name="connsiteX33" fmla="*/ 605214 w 5203528"/>
              <a:gd name="connsiteY33" fmla="*/ 144725 h 1716967"/>
              <a:gd name="connsiteX34" fmla="*/ 486803 w 5203528"/>
              <a:gd name="connsiteY34" fmla="*/ 144725 h 1716967"/>
              <a:gd name="connsiteX35" fmla="*/ 486803 w 5203528"/>
              <a:gd name="connsiteY35" fmla="*/ 111833 h 1716967"/>
              <a:gd name="connsiteX36" fmla="*/ 210509 w 5203528"/>
              <a:gd name="connsiteY36" fmla="*/ 111833 h 1716967"/>
              <a:gd name="connsiteX37" fmla="*/ 210509 w 5203528"/>
              <a:gd name="connsiteY37" fmla="*/ 78941 h 1716967"/>
              <a:gd name="connsiteX38" fmla="*/ 118411 w 5203528"/>
              <a:gd name="connsiteY38" fmla="*/ 78941 h 1716967"/>
              <a:gd name="connsiteX39" fmla="*/ 118411 w 5203528"/>
              <a:gd name="connsiteY39" fmla="*/ 65784 h 1716967"/>
              <a:gd name="connsiteX40" fmla="*/ 98676 w 5203528"/>
              <a:gd name="connsiteY40" fmla="*/ 65784 h 1716967"/>
              <a:gd name="connsiteX41" fmla="*/ 98676 w 5203528"/>
              <a:gd name="connsiteY41" fmla="*/ 65784 h 1716967"/>
              <a:gd name="connsiteX42" fmla="*/ 98676 w 5203528"/>
              <a:gd name="connsiteY42" fmla="*/ 0 h 1716967"/>
              <a:gd name="connsiteX43" fmla="*/ 0 w 5203528"/>
              <a:gd name="connsiteY43" fmla="*/ 0 h 1716967"/>
              <a:gd name="connsiteX0" fmla="*/ 5203528 w 5203528"/>
              <a:gd name="connsiteY0" fmla="*/ 1716967 h 1716967"/>
              <a:gd name="connsiteX1" fmla="*/ 4789088 w 5203528"/>
              <a:gd name="connsiteY1" fmla="*/ 1716967 h 1716967"/>
              <a:gd name="connsiteX2" fmla="*/ 4789088 w 5203528"/>
              <a:gd name="connsiteY2" fmla="*/ 1249899 h 1716967"/>
              <a:gd name="connsiteX3" fmla="*/ 4703568 w 5203528"/>
              <a:gd name="connsiteY3" fmla="*/ 1249899 h 1716967"/>
              <a:gd name="connsiteX4" fmla="*/ 4703568 w 5203528"/>
              <a:gd name="connsiteY4" fmla="*/ 802567 h 1716967"/>
              <a:gd name="connsiteX5" fmla="*/ 4486480 w 5203528"/>
              <a:gd name="connsiteY5" fmla="*/ 802567 h 1716967"/>
              <a:gd name="connsiteX6" fmla="*/ 4486480 w 5203528"/>
              <a:gd name="connsiteY6" fmla="*/ 605214 h 1716967"/>
              <a:gd name="connsiteX7" fmla="*/ 4137824 w 5203528"/>
              <a:gd name="connsiteY7" fmla="*/ 605214 h 1716967"/>
              <a:gd name="connsiteX8" fmla="*/ 4137824 w 5203528"/>
              <a:gd name="connsiteY8" fmla="*/ 585479 h 1716967"/>
              <a:gd name="connsiteX9" fmla="*/ 4118089 w 5203528"/>
              <a:gd name="connsiteY9" fmla="*/ 585479 h 1716967"/>
              <a:gd name="connsiteX10" fmla="*/ 4118089 w 5203528"/>
              <a:gd name="connsiteY10" fmla="*/ 585479 h 1716967"/>
              <a:gd name="connsiteX11" fmla="*/ 4118089 w 5203528"/>
              <a:gd name="connsiteY11" fmla="*/ 546009 h 1716967"/>
              <a:gd name="connsiteX12" fmla="*/ 3486561 w 5203528"/>
              <a:gd name="connsiteY12" fmla="*/ 546009 h 1716967"/>
              <a:gd name="connsiteX13" fmla="*/ 3486561 w 5203528"/>
              <a:gd name="connsiteY13" fmla="*/ 526273 h 1716967"/>
              <a:gd name="connsiteX14" fmla="*/ 3486561 w 5203528"/>
              <a:gd name="connsiteY14" fmla="*/ 526273 h 1716967"/>
              <a:gd name="connsiteX15" fmla="*/ 3453669 w 5203528"/>
              <a:gd name="connsiteY15" fmla="*/ 493381 h 1716967"/>
              <a:gd name="connsiteX16" fmla="*/ 2855033 w 5203528"/>
              <a:gd name="connsiteY16" fmla="*/ 493381 h 1716967"/>
              <a:gd name="connsiteX17" fmla="*/ 2855033 w 5203528"/>
              <a:gd name="connsiteY17" fmla="*/ 460489 h 1716967"/>
              <a:gd name="connsiteX18" fmla="*/ 2835298 w 5203528"/>
              <a:gd name="connsiteY18" fmla="*/ 460489 h 1716967"/>
              <a:gd name="connsiteX19" fmla="*/ 2835298 w 5203528"/>
              <a:gd name="connsiteY19" fmla="*/ 407862 h 1716967"/>
              <a:gd name="connsiteX20" fmla="*/ 1966947 w 5203528"/>
              <a:gd name="connsiteY20" fmla="*/ 407862 h 1716967"/>
              <a:gd name="connsiteX21" fmla="*/ 1966947 w 5203528"/>
              <a:gd name="connsiteY21" fmla="*/ 381548 h 1716967"/>
              <a:gd name="connsiteX22" fmla="*/ 1539350 w 5203528"/>
              <a:gd name="connsiteY22" fmla="*/ 381548 h 1716967"/>
              <a:gd name="connsiteX23" fmla="*/ 1539350 w 5203528"/>
              <a:gd name="connsiteY23" fmla="*/ 335499 h 1716967"/>
              <a:gd name="connsiteX24" fmla="*/ 1498075 w 5203528"/>
              <a:gd name="connsiteY24" fmla="*/ 341849 h 1716967"/>
              <a:gd name="connsiteX25" fmla="*/ 1461551 w 5203528"/>
              <a:gd name="connsiteY25" fmla="*/ 356125 h 1716967"/>
              <a:gd name="connsiteX26" fmla="*/ 1263056 w 5203528"/>
              <a:gd name="connsiteY26" fmla="*/ 289450 h 1716967"/>
              <a:gd name="connsiteX27" fmla="*/ 1263056 w 5203528"/>
              <a:gd name="connsiteY27" fmla="*/ 236823 h 1716967"/>
              <a:gd name="connsiteX28" fmla="*/ 730204 w 5203528"/>
              <a:gd name="connsiteY28" fmla="*/ 236823 h 1716967"/>
              <a:gd name="connsiteX29" fmla="*/ 730204 w 5203528"/>
              <a:gd name="connsiteY29" fmla="*/ 203931 h 1716967"/>
              <a:gd name="connsiteX30" fmla="*/ 644685 w 5203528"/>
              <a:gd name="connsiteY30" fmla="*/ 203931 h 1716967"/>
              <a:gd name="connsiteX31" fmla="*/ 644685 w 5203528"/>
              <a:gd name="connsiteY31" fmla="*/ 184196 h 1716967"/>
              <a:gd name="connsiteX32" fmla="*/ 644685 w 5203528"/>
              <a:gd name="connsiteY32" fmla="*/ 184196 h 1716967"/>
              <a:gd name="connsiteX33" fmla="*/ 605214 w 5203528"/>
              <a:gd name="connsiteY33" fmla="*/ 144725 h 1716967"/>
              <a:gd name="connsiteX34" fmla="*/ 486803 w 5203528"/>
              <a:gd name="connsiteY34" fmla="*/ 144725 h 1716967"/>
              <a:gd name="connsiteX35" fmla="*/ 486803 w 5203528"/>
              <a:gd name="connsiteY35" fmla="*/ 111833 h 1716967"/>
              <a:gd name="connsiteX36" fmla="*/ 210509 w 5203528"/>
              <a:gd name="connsiteY36" fmla="*/ 111833 h 1716967"/>
              <a:gd name="connsiteX37" fmla="*/ 210509 w 5203528"/>
              <a:gd name="connsiteY37" fmla="*/ 78941 h 1716967"/>
              <a:gd name="connsiteX38" fmla="*/ 118411 w 5203528"/>
              <a:gd name="connsiteY38" fmla="*/ 78941 h 1716967"/>
              <a:gd name="connsiteX39" fmla="*/ 118411 w 5203528"/>
              <a:gd name="connsiteY39" fmla="*/ 65784 h 1716967"/>
              <a:gd name="connsiteX40" fmla="*/ 98676 w 5203528"/>
              <a:gd name="connsiteY40" fmla="*/ 65784 h 1716967"/>
              <a:gd name="connsiteX41" fmla="*/ 98676 w 5203528"/>
              <a:gd name="connsiteY41" fmla="*/ 65784 h 1716967"/>
              <a:gd name="connsiteX42" fmla="*/ 98676 w 5203528"/>
              <a:gd name="connsiteY42" fmla="*/ 0 h 1716967"/>
              <a:gd name="connsiteX43" fmla="*/ 0 w 5203528"/>
              <a:gd name="connsiteY43" fmla="*/ 0 h 1716967"/>
              <a:gd name="connsiteX0" fmla="*/ 5203528 w 5203528"/>
              <a:gd name="connsiteY0" fmla="*/ 1716967 h 1716967"/>
              <a:gd name="connsiteX1" fmla="*/ 4789088 w 5203528"/>
              <a:gd name="connsiteY1" fmla="*/ 1716967 h 1716967"/>
              <a:gd name="connsiteX2" fmla="*/ 4789088 w 5203528"/>
              <a:gd name="connsiteY2" fmla="*/ 1249899 h 1716967"/>
              <a:gd name="connsiteX3" fmla="*/ 4703568 w 5203528"/>
              <a:gd name="connsiteY3" fmla="*/ 1249899 h 1716967"/>
              <a:gd name="connsiteX4" fmla="*/ 4703568 w 5203528"/>
              <a:gd name="connsiteY4" fmla="*/ 802567 h 1716967"/>
              <a:gd name="connsiteX5" fmla="*/ 4486480 w 5203528"/>
              <a:gd name="connsiteY5" fmla="*/ 802567 h 1716967"/>
              <a:gd name="connsiteX6" fmla="*/ 4486480 w 5203528"/>
              <a:gd name="connsiteY6" fmla="*/ 605214 h 1716967"/>
              <a:gd name="connsiteX7" fmla="*/ 4137824 w 5203528"/>
              <a:gd name="connsiteY7" fmla="*/ 605214 h 1716967"/>
              <a:gd name="connsiteX8" fmla="*/ 4137824 w 5203528"/>
              <a:gd name="connsiteY8" fmla="*/ 585479 h 1716967"/>
              <a:gd name="connsiteX9" fmla="*/ 4118089 w 5203528"/>
              <a:gd name="connsiteY9" fmla="*/ 585479 h 1716967"/>
              <a:gd name="connsiteX10" fmla="*/ 4118089 w 5203528"/>
              <a:gd name="connsiteY10" fmla="*/ 585479 h 1716967"/>
              <a:gd name="connsiteX11" fmla="*/ 4118089 w 5203528"/>
              <a:gd name="connsiteY11" fmla="*/ 546009 h 1716967"/>
              <a:gd name="connsiteX12" fmla="*/ 3486561 w 5203528"/>
              <a:gd name="connsiteY12" fmla="*/ 546009 h 1716967"/>
              <a:gd name="connsiteX13" fmla="*/ 3486561 w 5203528"/>
              <a:gd name="connsiteY13" fmla="*/ 526273 h 1716967"/>
              <a:gd name="connsiteX14" fmla="*/ 3486561 w 5203528"/>
              <a:gd name="connsiteY14" fmla="*/ 526273 h 1716967"/>
              <a:gd name="connsiteX15" fmla="*/ 3453669 w 5203528"/>
              <a:gd name="connsiteY15" fmla="*/ 493381 h 1716967"/>
              <a:gd name="connsiteX16" fmla="*/ 2855033 w 5203528"/>
              <a:gd name="connsiteY16" fmla="*/ 493381 h 1716967"/>
              <a:gd name="connsiteX17" fmla="*/ 2855033 w 5203528"/>
              <a:gd name="connsiteY17" fmla="*/ 460489 h 1716967"/>
              <a:gd name="connsiteX18" fmla="*/ 2835298 w 5203528"/>
              <a:gd name="connsiteY18" fmla="*/ 460489 h 1716967"/>
              <a:gd name="connsiteX19" fmla="*/ 2835298 w 5203528"/>
              <a:gd name="connsiteY19" fmla="*/ 407862 h 1716967"/>
              <a:gd name="connsiteX20" fmla="*/ 1966947 w 5203528"/>
              <a:gd name="connsiteY20" fmla="*/ 407862 h 1716967"/>
              <a:gd name="connsiteX21" fmla="*/ 1966947 w 5203528"/>
              <a:gd name="connsiteY21" fmla="*/ 381548 h 1716967"/>
              <a:gd name="connsiteX22" fmla="*/ 1539350 w 5203528"/>
              <a:gd name="connsiteY22" fmla="*/ 381548 h 1716967"/>
              <a:gd name="connsiteX23" fmla="*/ 1539350 w 5203528"/>
              <a:gd name="connsiteY23" fmla="*/ 335499 h 1716967"/>
              <a:gd name="connsiteX24" fmla="*/ 1498075 w 5203528"/>
              <a:gd name="connsiteY24" fmla="*/ 341849 h 1716967"/>
              <a:gd name="connsiteX25" fmla="*/ 1483776 w 5203528"/>
              <a:gd name="connsiteY25" fmla="*/ 286275 h 1716967"/>
              <a:gd name="connsiteX26" fmla="*/ 1263056 w 5203528"/>
              <a:gd name="connsiteY26" fmla="*/ 289450 h 1716967"/>
              <a:gd name="connsiteX27" fmla="*/ 1263056 w 5203528"/>
              <a:gd name="connsiteY27" fmla="*/ 236823 h 1716967"/>
              <a:gd name="connsiteX28" fmla="*/ 730204 w 5203528"/>
              <a:gd name="connsiteY28" fmla="*/ 236823 h 1716967"/>
              <a:gd name="connsiteX29" fmla="*/ 730204 w 5203528"/>
              <a:gd name="connsiteY29" fmla="*/ 203931 h 1716967"/>
              <a:gd name="connsiteX30" fmla="*/ 644685 w 5203528"/>
              <a:gd name="connsiteY30" fmla="*/ 203931 h 1716967"/>
              <a:gd name="connsiteX31" fmla="*/ 644685 w 5203528"/>
              <a:gd name="connsiteY31" fmla="*/ 184196 h 1716967"/>
              <a:gd name="connsiteX32" fmla="*/ 644685 w 5203528"/>
              <a:gd name="connsiteY32" fmla="*/ 184196 h 1716967"/>
              <a:gd name="connsiteX33" fmla="*/ 605214 w 5203528"/>
              <a:gd name="connsiteY33" fmla="*/ 144725 h 1716967"/>
              <a:gd name="connsiteX34" fmla="*/ 486803 w 5203528"/>
              <a:gd name="connsiteY34" fmla="*/ 144725 h 1716967"/>
              <a:gd name="connsiteX35" fmla="*/ 486803 w 5203528"/>
              <a:gd name="connsiteY35" fmla="*/ 111833 h 1716967"/>
              <a:gd name="connsiteX36" fmla="*/ 210509 w 5203528"/>
              <a:gd name="connsiteY36" fmla="*/ 111833 h 1716967"/>
              <a:gd name="connsiteX37" fmla="*/ 210509 w 5203528"/>
              <a:gd name="connsiteY37" fmla="*/ 78941 h 1716967"/>
              <a:gd name="connsiteX38" fmla="*/ 118411 w 5203528"/>
              <a:gd name="connsiteY38" fmla="*/ 78941 h 1716967"/>
              <a:gd name="connsiteX39" fmla="*/ 118411 w 5203528"/>
              <a:gd name="connsiteY39" fmla="*/ 65784 h 1716967"/>
              <a:gd name="connsiteX40" fmla="*/ 98676 w 5203528"/>
              <a:gd name="connsiteY40" fmla="*/ 65784 h 1716967"/>
              <a:gd name="connsiteX41" fmla="*/ 98676 w 5203528"/>
              <a:gd name="connsiteY41" fmla="*/ 65784 h 1716967"/>
              <a:gd name="connsiteX42" fmla="*/ 98676 w 5203528"/>
              <a:gd name="connsiteY42" fmla="*/ 0 h 1716967"/>
              <a:gd name="connsiteX43" fmla="*/ 0 w 5203528"/>
              <a:gd name="connsiteY43" fmla="*/ 0 h 1716967"/>
              <a:gd name="connsiteX0" fmla="*/ 5203528 w 5203528"/>
              <a:gd name="connsiteY0" fmla="*/ 1716967 h 1716967"/>
              <a:gd name="connsiteX1" fmla="*/ 4789088 w 5203528"/>
              <a:gd name="connsiteY1" fmla="*/ 1716967 h 1716967"/>
              <a:gd name="connsiteX2" fmla="*/ 4789088 w 5203528"/>
              <a:gd name="connsiteY2" fmla="*/ 1249899 h 1716967"/>
              <a:gd name="connsiteX3" fmla="*/ 4703568 w 5203528"/>
              <a:gd name="connsiteY3" fmla="*/ 1249899 h 1716967"/>
              <a:gd name="connsiteX4" fmla="*/ 4703568 w 5203528"/>
              <a:gd name="connsiteY4" fmla="*/ 802567 h 1716967"/>
              <a:gd name="connsiteX5" fmla="*/ 4486480 w 5203528"/>
              <a:gd name="connsiteY5" fmla="*/ 802567 h 1716967"/>
              <a:gd name="connsiteX6" fmla="*/ 4486480 w 5203528"/>
              <a:gd name="connsiteY6" fmla="*/ 605214 h 1716967"/>
              <a:gd name="connsiteX7" fmla="*/ 4137824 w 5203528"/>
              <a:gd name="connsiteY7" fmla="*/ 605214 h 1716967"/>
              <a:gd name="connsiteX8" fmla="*/ 4137824 w 5203528"/>
              <a:gd name="connsiteY8" fmla="*/ 585479 h 1716967"/>
              <a:gd name="connsiteX9" fmla="*/ 4118089 w 5203528"/>
              <a:gd name="connsiteY9" fmla="*/ 585479 h 1716967"/>
              <a:gd name="connsiteX10" fmla="*/ 4118089 w 5203528"/>
              <a:gd name="connsiteY10" fmla="*/ 585479 h 1716967"/>
              <a:gd name="connsiteX11" fmla="*/ 4118089 w 5203528"/>
              <a:gd name="connsiteY11" fmla="*/ 546009 h 1716967"/>
              <a:gd name="connsiteX12" fmla="*/ 3486561 w 5203528"/>
              <a:gd name="connsiteY12" fmla="*/ 546009 h 1716967"/>
              <a:gd name="connsiteX13" fmla="*/ 3486561 w 5203528"/>
              <a:gd name="connsiteY13" fmla="*/ 526273 h 1716967"/>
              <a:gd name="connsiteX14" fmla="*/ 3486561 w 5203528"/>
              <a:gd name="connsiteY14" fmla="*/ 526273 h 1716967"/>
              <a:gd name="connsiteX15" fmla="*/ 3453669 w 5203528"/>
              <a:gd name="connsiteY15" fmla="*/ 493381 h 1716967"/>
              <a:gd name="connsiteX16" fmla="*/ 2855033 w 5203528"/>
              <a:gd name="connsiteY16" fmla="*/ 493381 h 1716967"/>
              <a:gd name="connsiteX17" fmla="*/ 2855033 w 5203528"/>
              <a:gd name="connsiteY17" fmla="*/ 460489 h 1716967"/>
              <a:gd name="connsiteX18" fmla="*/ 2835298 w 5203528"/>
              <a:gd name="connsiteY18" fmla="*/ 460489 h 1716967"/>
              <a:gd name="connsiteX19" fmla="*/ 2835298 w 5203528"/>
              <a:gd name="connsiteY19" fmla="*/ 407862 h 1716967"/>
              <a:gd name="connsiteX20" fmla="*/ 1966947 w 5203528"/>
              <a:gd name="connsiteY20" fmla="*/ 407862 h 1716967"/>
              <a:gd name="connsiteX21" fmla="*/ 1966947 w 5203528"/>
              <a:gd name="connsiteY21" fmla="*/ 381548 h 1716967"/>
              <a:gd name="connsiteX22" fmla="*/ 1539350 w 5203528"/>
              <a:gd name="connsiteY22" fmla="*/ 381548 h 1716967"/>
              <a:gd name="connsiteX23" fmla="*/ 1539350 w 5203528"/>
              <a:gd name="connsiteY23" fmla="*/ 335499 h 1716967"/>
              <a:gd name="connsiteX24" fmla="*/ 1485375 w 5203528"/>
              <a:gd name="connsiteY24" fmla="*/ 322799 h 1716967"/>
              <a:gd name="connsiteX25" fmla="*/ 1483776 w 5203528"/>
              <a:gd name="connsiteY25" fmla="*/ 286275 h 1716967"/>
              <a:gd name="connsiteX26" fmla="*/ 1263056 w 5203528"/>
              <a:gd name="connsiteY26" fmla="*/ 289450 h 1716967"/>
              <a:gd name="connsiteX27" fmla="*/ 1263056 w 5203528"/>
              <a:gd name="connsiteY27" fmla="*/ 236823 h 1716967"/>
              <a:gd name="connsiteX28" fmla="*/ 730204 w 5203528"/>
              <a:gd name="connsiteY28" fmla="*/ 236823 h 1716967"/>
              <a:gd name="connsiteX29" fmla="*/ 730204 w 5203528"/>
              <a:gd name="connsiteY29" fmla="*/ 203931 h 1716967"/>
              <a:gd name="connsiteX30" fmla="*/ 644685 w 5203528"/>
              <a:gd name="connsiteY30" fmla="*/ 203931 h 1716967"/>
              <a:gd name="connsiteX31" fmla="*/ 644685 w 5203528"/>
              <a:gd name="connsiteY31" fmla="*/ 184196 h 1716967"/>
              <a:gd name="connsiteX32" fmla="*/ 644685 w 5203528"/>
              <a:gd name="connsiteY32" fmla="*/ 184196 h 1716967"/>
              <a:gd name="connsiteX33" fmla="*/ 605214 w 5203528"/>
              <a:gd name="connsiteY33" fmla="*/ 144725 h 1716967"/>
              <a:gd name="connsiteX34" fmla="*/ 486803 w 5203528"/>
              <a:gd name="connsiteY34" fmla="*/ 144725 h 1716967"/>
              <a:gd name="connsiteX35" fmla="*/ 486803 w 5203528"/>
              <a:gd name="connsiteY35" fmla="*/ 111833 h 1716967"/>
              <a:gd name="connsiteX36" fmla="*/ 210509 w 5203528"/>
              <a:gd name="connsiteY36" fmla="*/ 111833 h 1716967"/>
              <a:gd name="connsiteX37" fmla="*/ 210509 w 5203528"/>
              <a:gd name="connsiteY37" fmla="*/ 78941 h 1716967"/>
              <a:gd name="connsiteX38" fmla="*/ 118411 w 5203528"/>
              <a:gd name="connsiteY38" fmla="*/ 78941 h 1716967"/>
              <a:gd name="connsiteX39" fmla="*/ 118411 w 5203528"/>
              <a:gd name="connsiteY39" fmla="*/ 65784 h 1716967"/>
              <a:gd name="connsiteX40" fmla="*/ 98676 w 5203528"/>
              <a:gd name="connsiteY40" fmla="*/ 65784 h 1716967"/>
              <a:gd name="connsiteX41" fmla="*/ 98676 w 5203528"/>
              <a:gd name="connsiteY41" fmla="*/ 65784 h 1716967"/>
              <a:gd name="connsiteX42" fmla="*/ 98676 w 5203528"/>
              <a:gd name="connsiteY42" fmla="*/ 0 h 1716967"/>
              <a:gd name="connsiteX43" fmla="*/ 0 w 5203528"/>
              <a:gd name="connsiteY43" fmla="*/ 0 h 1716967"/>
              <a:gd name="connsiteX0" fmla="*/ 5203528 w 5203528"/>
              <a:gd name="connsiteY0" fmla="*/ 1716967 h 1716967"/>
              <a:gd name="connsiteX1" fmla="*/ 4789088 w 5203528"/>
              <a:gd name="connsiteY1" fmla="*/ 1716967 h 1716967"/>
              <a:gd name="connsiteX2" fmla="*/ 4789088 w 5203528"/>
              <a:gd name="connsiteY2" fmla="*/ 1249899 h 1716967"/>
              <a:gd name="connsiteX3" fmla="*/ 4703568 w 5203528"/>
              <a:gd name="connsiteY3" fmla="*/ 1249899 h 1716967"/>
              <a:gd name="connsiteX4" fmla="*/ 4703568 w 5203528"/>
              <a:gd name="connsiteY4" fmla="*/ 802567 h 1716967"/>
              <a:gd name="connsiteX5" fmla="*/ 4486480 w 5203528"/>
              <a:gd name="connsiteY5" fmla="*/ 802567 h 1716967"/>
              <a:gd name="connsiteX6" fmla="*/ 4486480 w 5203528"/>
              <a:gd name="connsiteY6" fmla="*/ 605214 h 1716967"/>
              <a:gd name="connsiteX7" fmla="*/ 4137824 w 5203528"/>
              <a:gd name="connsiteY7" fmla="*/ 605214 h 1716967"/>
              <a:gd name="connsiteX8" fmla="*/ 4137824 w 5203528"/>
              <a:gd name="connsiteY8" fmla="*/ 585479 h 1716967"/>
              <a:gd name="connsiteX9" fmla="*/ 4118089 w 5203528"/>
              <a:gd name="connsiteY9" fmla="*/ 585479 h 1716967"/>
              <a:gd name="connsiteX10" fmla="*/ 4118089 w 5203528"/>
              <a:gd name="connsiteY10" fmla="*/ 585479 h 1716967"/>
              <a:gd name="connsiteX11" fmla="*/ 4118089 w 5203528"/>
              <a:gd name="connsiteY11" fmla="*/ 546009 h 1716967"/>
              <a:gd name="connsiteX12" fmla="*/ 3486561 w 5203528"/>
              <a:gd name="connsiteY12" fmla="*/ 546009 h 1716967"/>
              <a:gd name="connsiteX13" fmla="*/ 3486561 w 5203528"/>
              <a:gd name="connsiteY13" fmla="*/ 526273 h 1716967"/>
              <a:gd name="connsiteX14" fmla="*/ 3486561 w 5203528"/>
              <a:gd name="connsiteY14" fmla="*/ 526273 h 1716967"/>
              <a:gd name="connsiteX15" fmla="*/ 3453669 w 5203528"/>
              <a:gd name="connsiteY15" fmla="*/ 493381 h 1716967"/>
              <a:gd name="connsiteX16" fmla="*/ 2855033 w 5203528"/>
              <a:gd name="connsiteY16" fmla="*/ 493381 h 1716967"/>
              <a:gd name="connsiteX17" fmla="*/ 2855033 w 5203528"/>
              <a:gd name="connsiteY17" fmla="*/ 460489 h 1716967"/>
              <a:gd name="connsiteX18" fmla="*/ 2835298 w 5203528"/>
              <a:gd name="connsiteY18" fmla="*/ 460489 h 1716967"/>
              <a:gd name="connsiteX19" fmla="*/ 2835298 w 5203528"/>
              <a:gd name="connsiteY19" fmla="*/ 407862 h 1716967"/>
              <a:gd name="connsiteX20" fmla="*/ 1966947 w 5203528"/>
              <a:gd name="connsiteY20" fmla="*/ 407862 h 1716967"/>
              <a:gd name="connsiteX21" fmla="*/ 1966947 w 5203528"/>
              <a:gd name="connsiteY21" fmla="*/ 381548 h 1716967"/>
              <a:gd name="connsiteX22" fmla="*/ 1539350 w 5203528"/>
              <a:gd name="connsiteY22" fmla="*/ 381548 h 1716967"/>
              <a:gd name="connsiteX23" fmla="*/ 1523475 w 5203528"/>
              <a:gd name="connsiteY23" fmla="*/ 316449 h 1716967"/>
              <a:gd name="connsiteX24" fmla="*/ 1485375 w 5203528"/>
              <a:gd name="connsiteY24" fmla="*/ 322799 h 1716967"/>
              <a:gd name="connsiteX25" fmla="*/ 1483776 w 5203528"/>
              <a:gd name="connsiteY25" fmla="*/ 286275 h 1716967"/>
              <a:gd name="connsiteX26" fmla="*/ 1263056 w 5203528"/>
              <a:gd name="connsiteY26" fmla="*/ 289450 h 1716967"/>
              <a:gd name="connsiteX27" fmla="*/ 1263056 w 5203528"/>
              <a:gd name="connsiteY27" fmla="*/ 236823 h 1716967"/>
              <a:gd name="connsiteX28" fmla="*/ 730204 w 5203528"/>
              <a:gd name="connsiteY28" fmla="*/ 236823 h 1716967"/>
              <a:gd name="connsiteX29" fmla="*/ 730204 w 5203528"/>
              <a:gd name="connsiteY29" fmla="*/ 203931 h 1716967"/>
              <a:gd name="connsiteX30" fmla="*/ 644685 w 5203528"/>
              <a:gd name="connsiteY30" fmla="*/ 203931 h 1716967"/>
              <a:gd name="connsiteX31" fmla="*/ 644685 w 5203528"/>
              <a:gd name="connsiteY31" fmla="*/ 184196 h 1716967"/>
              <a:gd name="connsiteX32" fmla="*/ 644685 w 5203528"/>
              <a:gd name="connsiteY32" fmla="*/ 184196 h 1716967"/>
              <a:gd name="connsiteX33" fmla="*/ 605214 w 5203528"/>
              <a:gd name="connsiteY33" fmla="*/ 144725 h 1716967"/>
              <a:gd name="connsiteX34" fmla="*/ 486803 w 5203528"/>
              <a:gd name="connsiteY34" fmla="*/ 144725 h 1716967"/>
              <a:gd name="connsiteX35" fmla="*/ 486803 w 5203528"/>
              <a:gd name="connsiteY35" fmla="*/ 111833 h 1716967"/>
              <a:gd name="connsiteX36" fmla="*/ 210509 w 5203528"/>
              <a:gd name="connsiteY36" fmla="*/ 111833 h 1716967"/>
              <a:gd name="connsiteX37" fmla="*/ 210509 w 5203528"/>
              <a:gd name="connsiteY37" fmla="*/ 78941 h 1716967"/>
              <a:gd name="connsiteX38" fmla="*/ 118411 w 5203528"/>
              <a:gd name="connsiteY38" fmla="*/ 78941 h 1716967"/>
              <a:gd name="connsiteX39" fmla="*/ 118411 w 5203528"/>
              <a:gd name="connsiteY39" fmla="*/ 65784 h 1716967"/>
              <a:gd name="connsiteX40" fmla="*/ 98676 w 5203528"/>
              <a:gd name="connsiteY40" fmla="*/ 65784 h 1716967"/>
              <a:gd name="connsiteX41" fmla="*/ 98676 w 5203528"/>
              <a:gd name="connsiteY41" fmla="*/ 65784 h 1716967"/>
              <a:gd name="connsiteX42" fmla="*/ 98676 w 5203528"/>
              <a:gd name="connsiteY42" fmla="*/ 0 h 1716967"/>
              <a:gd name="connsiteX43" fmla="*/ 0 w 5203528"/>
              <a:gd name="connsiteY43" fmla="*/ 0 h 1716967"/>
              <a:gd name="connsiteX0" fmla="*/ 5203528 w 5203528"/>
              <a:gd name="connsiteY0" fmla="*/ 1716967 h 1716967"/>
              <a:gd name="connsiteX1" fmla="*/ 4789088 w 5203528"/>
              <a:gd name="connsiteY1" fmla="*/ 1716967 h 1716967"/>
              <a:gd name="connsiteX2" fmla="*/ 4789088 w 5203528"/>
              <a:gd name="connsiteY2" fmla="*/ 1249899 h 1716967"/>
              <a:gd name="connsiteX3" fmla="*/ 4703568 w 5203528"/>
              <a:gd name="connsiteY3" fmla="*/ 1249899 h 1716967"/>
              <a:gd name="connsiteX4" fmla="*/ 4703568 w 5203528"/>
              <a:gd name="connsiteY4" fmla="*/ 802567 h 1716967"/>
              <a:gd name="connsiteX5" fmla="*/ 4486480 w 5203528"/>
              <a:gd name="connsiteY5" fmla="*/ 802567 h 1716967"/>
              <a:gd name="connsiteX6" fmla="*/ 4486480 w 5203528"/>
              <a:gd name="connsiteY6" fmla="*/ 605214 h 1716967"/>
              <a:gd name="connsiteX7" fmla="*/ 4137824 w 5203528"/>
              <a:gd name="connsiteY7" fmla="*/ 605214 h 1716967"/>
              <a:gd name="connsiteX8" fmla="*/ 4137824 w 5203528"/>
              <a:gd name="connsiteY8" fmla="*/ 585479 h 1716967"/>
              <a:gd name="connsiteX9" fmla="*/ 4118089 w 5203528"/>
              <a:gd name="connsiteY9" fmla="*/ 585479 h 1716967"/>
              <a:gd name="connsiteX10" fmla="*/ 4118089 w 5203528"/>
              <a:gd name="connsiteY10" fmla="*/ 585479 h 1716967"/>
              <a:gd name="connsiteX11" fmla="*/ 4118089 w 5203528"/>
              <a:gd name="connsiteY11" fmla="*/ 546009 h 1716967"/>
              <a:gd name="connsiteX12" fmla="*/ 3486561 w 5203528"/>
              <a:gd name="connsiteY12" fmla="*/ 546009 h 1716967"/>
              <a:gd name="connsiteX13" fmla="*/ 3486561 w 5203528"/>
              <a:gd name="connsiteY13" fmla="*/ 526273 h 1716967"/>
              <a:gd name="connsiteX14" fmla="*/ 3486561 w 5203528"/>
              <a:gd name="connsiteY14" fmla="*/ 526273 h 1716967"/>
              <a:gd name="connsiteX15" fmla="*/ 3453669 w 5203528"/>
              <a:gd name="connsiteY15" fmla="*/ 493381 h 1716967"/>
              <a:gd name="connsiteX16" fmla="*/ 2855033 w 5203528"/>
              <a:gd name="connsiteY16" fmla="*/ 493381 h 1716967"/>
              <a:gd name="connsiteX17" fmla="*/ 2855033 w 5203528"/>
              <a:gd name="connsiteY17" fmla="*/ 460489 h 1716967"/>
              <a:gd name="connsiteX18" fmla="*/ 2835298 w 5203528"/>
              <a:gd name="connsiteY18" fmla="*/ 460489 h 1716967"/>
              <a:gd name="connsiteX19" fmla="*/ 2835298 w 5203528"/>
              <a:gd name="connsiteY19" fmla="*/ 407862 h 1716967"/>
              <a:gd name="connsiteX20" fmla="*/ 1966947 w 5203528"/>
              <a:gd name="connsiteY20" fmla="*/ 407862 h 1716967"/>
              <a:gd name="connsiteX21" fmla="*/ 1966947 w 5203528"/>
              <a:gd name="connsiteY21" fmla="*/ 381548 h 1716967"/>
              <a:gd name="connsiteX22" fmla="*/ 1523475 w 5203528"/>
              <a:gd name="connsiteY22" fmla="*/ 384723 h 1716967"/>
              <a:gd name="connsiteX23" fmla="*/ 1523475 w 5203528"/>
              <a:gd name="connsiteY23" fmla="*/ 316449 h 1716967"/>
              <a:gd name="connsiteX24" fmla="*/ 1485375 w 5203528"/>
              <a:gd name="connsiteY24" fmla="*/ 322799 h 1716967"/>
              <a:gd name="connsiteX25" fmla="*/ 1483776 w 5203528"/>
              <a:gd name="connsiteY25" fmla="*/ 286275 h 1716967"/>
              <a:gd name="connsiteX26" fmla="*/ 1263056 w 5203528"/>
              <a:gd name="connsiteY26" fmla="*/ 289450 h 1716967"/>
              <a:gd name="connsiteX27" fmla="*/ 1263056 w 5203528"/>
              <a:gd name="connsiteY27" fmla="*/ 236823 h 1716967"/>
              <a:gd name="connsiteX28" fmla="*/ 730204 w 5203528"/>
              <a:gd name="connsiteY28" fmla="*/ 236823 h 1716967"/>
              <a:gd name="connsiteX29" fmla="*/ 730204 w 5203528"/>
              <a:gd name="connsiteY29" fmla="*/ 203931 h 1716967"/>
              <a:gd name="connsiteX30" fmla="*/ 644685 w 5203528"/>
              <a:gd name="connsiteY30" fmla="*/ 203931 h 1716967"/>
              <a:gd name="connsiteX31" fmla="*/ 644685 w 5203528"/>
              <a:gd name="connsiteY31" fmla="*/ 184196 h 1716967"/>
              <a:gd name="connsiteX32" fmla="*/ 644685 w 5203528"/>
              <a:gd name="connsiteY32" fmla="*/ 184196 h 1716967"/>
              <a:gd name="connsiteX33" fmla="*/ 605214 w 5203528"/>
              <a:gd name="connsiteY33" fmla="*/ 144725 h 1716967"/>
              <a:gd name="connsiteX34" fmla="*/ 486803 w 5203528"/>
              <a:gd name="connsiteY34" fmla="*/ 144725 h 1716967"/>
              <a:gd name="connsiteX35" fmla="*/ 486803 w 5203528"/>
              <a:gd name="connsiteY35" fmla="*/ 111833 h 1716967"/>
              <a:gd name="connsiteX36" fmla="*/ 210509 w 5203528"/>
              <a:gd name="connsiteY36" fmla="*/ 111833 h 1716967"/>
              <a:gd name="connsiteX37" fmla="*/ 210509 w 5203528"/>
              <a:gd name="connsiteY37" fmla="*/ 78941 h 1716967"/>
              <a:gd name="connsiteX38" fmla="*/ 118411 w 5203528"/>
              <a:gd name="connsiteY38" fmla="*/ 78941 h 1716967"/>
              <a:gd name="connsiteX39" fmla="*/ 118411 w 5203528"/>
              <a:gd name="connsiteY39" fmla="*/ 65784 h 1716967"/>
              <a:gd name="connsiteX40" fmla="*/ 98676 w 5203528"/>
              <a:gd name="connsiteY40" fmla="*/ 65784 h 1716967"/>
              <a:gd name="connsiteX41" fmla="*/ 98676 w 5203528"/>
              <a:gd name="connsiteY41" fmla="*/ 65784 h 1716967"/>
              <a:gd name="connsiteX42" fmla="*/ 98676 w 5203528"/>
              <a:gd name="connsiteY42" fmla="*/ 0 h 1716967"/>
              <a:gd name="connsiteX43" fmla="*/ 0 w 5203528"/>
              <a:gd name="connsiteY43" fmla="*/ 0 h 1716967"/>
              <a:gd name="connsiteX0" fmla="*/ 5203528 w 5203528"/>
              <a:gd name="connsiteY0" fmla="*/ 1716967 h 1716967"/>
              <a:gd name="connsiteX1" fmla="*/ 4789088 w 5203528"/>
              <a:gd name="connsiteY1" fmla="*/ 1716967 h 1716967"/>
              <a:gd name="connsiteX2" fmla="*/ 4789088 w 5203528"/>
              <a:gd name="connsiteY2" fmla="*/ 1249899 h 1716967"/>
              <a:gd name="connsiteX3" fmla="*/ 4703568 w 5203528"/>
              <a:gd name="connsiteY3" fmla="*/ 1249899 h 1716967"/>
              <a:gd name="connsiteX4" fmla="*/ 4703568 w 5203528"/>
              <a:gd name="connsiteY4" fmla="*/ 802567 h 1716967"/>
              <a:gd name="connsiteX5" fmla="*/ 4486480 w 5203528"/>
              <a:gd name="connsiteY5" fmla="*/ 802567 h 1716967"/>
              <a:gd name="connsiteX6" fmla="*/ 4486480 w 5203528"/>
              <a:gd name="connsiteY6" fmla="*/ 605214 h 1716967"/>
              <a:gd name="connsiteX7" fmla="*/ 4137824 w 5203528"/>
              <a:gd name="connsiteY7" fmla="*/ 605214 h 1716967"/>
              <a:gd name="connsiteX8" fmla="*/ 4137824 w 5203528"/>
              <a:gd name="connsiteY8" fmla="*/ 585479 h 1716967"/>
              <a:gd name="connsiteX9" fmla="*/ 4118089 w 5203528"/>
              <a:gd name="connsiteY9" fmla="*/ 585479 h 1716967"/>
              <a:gd name="connsiteX10" fmla="*/ 4118089 w 5203528"/>
              <a:gd name="connsiteY10" fmla="*/ 585479 h 1716967"/>
              <a:gd name="connsiteX11" fmla="*/ 4118089 w 5203528"/>
              <a:gd name="connsiteY11" fmla="*/ 546009 h 1716967"/>
              <a:gd name="connsiteX12" fmla="*/ 3486561 w 5203528"/>
              <a:gd name="connsiteY12" fmla="*/ 546009 h 1716967"/>
              <a:gd name="connsiteX13" fmla="*/ 3486561 w 5203528"/>
              <a:gd name="connsiteY13" fmla="*/ 526273 h 1716967"/>
              <a:gd name="connsiteX14" fmla="*/ 3486561 w 5203528"/>
              <a:gd name="connsiteY14" fmla="*/ 526273 h 1716967"/>
              <a:gd name="connsiteX15" fmla="*/ 3453669 w 5203528"/>
              <a:gd name="connsiteY15" fmla="*/ 493381 h 1716967"/>
              <a:gd name="connsiteX16" fmla="*/ 2855033 w 5203528"/>
              <a:gd name="connsiteY16" fmla="*/ 493381 h 1716967"/>
              <a:gd name="connsiteX17" fmla="*/ 2855033 w 5203528"/>
              <a:gd name="connsiteY17" fmla="*/ 460489 h 1716967"/>
              <a:gd name="connsiteX18" fmla="*/ 2835298 w 5203528"/>
              <a:gd name="connsiteY18" fmla="*/ 460489 h 1716967"/>
              <a:gd name="connsiteX19" fmla="*/ 2835298 w 5203528"/>
              <a:gd name="connsiteY19" fmla="*/ 407862 h 1716967"/>
              <a:gd name="connsiteX20" fmla="*/ 1966947 w 5203528"/>
              <a:gd name="connsiteY20" fmla="*/ 407862 h 1716967"/>
              <a:gd name="connsiteX21" fmla="*/ 1966947 w 5203528"/>
              <a:gd name="connsiteY21" fmla="*/ 381548 h 1716967"/>
              <a:gd name="connsiteX22" fmla="*/ 1523475 w 5203528"/>
              <a:gd name="connsiteY22" fmla="*/ 384723 h 1716967"/>
              <a:gd name="connsiteX23" fmla="*/ 1517125 w 5203528"/>
              <a:gd name="connsiteY23" fmla="*/ 322799 h 1716967"/>
              <a:gd name="connsiteX24" fmla="*/ 1485375 w 5203528"/>
              <a:gd name="connsiteY24" fmla="*/ 322799 h 1716967"/>
              <a:gd name="connsiteX25" fmla="*/ 1483776 w 5203528"/>
              <a:gd name="connsiteY25" fmla="*/ 286275 h 1716967"/>
              <a:gd name="connsiteX26" fmla="*/ 1263056 w 5203528"/>
              <a:gd name="connsiteY26" fmla="*/ 289450 h 1716967"/>
              <a:gd name="connsiteX27" fmla="*/ 1263056 w 5203528"/>
              <a:gd name="connsiteY27" fmla="*/ 236823 h 1716967"/>
              <a:gd name="connsiteX28" fmla="*/ 730204 w 5203528"/>
              <a:gd name="connsiteY28" fmla="*/ 236823 h 1716967"/>
              <a:gd name="connsiteX29" fmla="*/ 730204 w 5203528"/>
              <a:gd name="connsiteY29" fmla="*/ 203931 h 1716967"/>
              <a:gd name="connsiteX30" fmla="*/ 644685 w 5203528"/>
              <a:gd name="connsiteY30" fmla="*/ 203931 h 1716967"/>
              <a:gd name="connsiteX31" fmla="*/ 644685 w 5203528"/>
              <a:gd name="connsiteY31" fmla="*/ 184196 h 1716967"/>
              <a:gd name="connsiteX32" fmla="*/ 644685 w 5203528"/>
              <a:gd name="connsiteY32" fmla="*/ 184196 h 1716967"/>
              <a:gd name="connsiteX33" fmla="*/ 605214 w 5203528"/>
              <a:gd name="connsiteY33" fmla="*/ 144725 h 1716967"/>
              <a:gd name="connsiteX34" fmla="*/ 486803 w 5203528"/>
              <a:gd name="connsiteY34" fmla="*/ 144725 h 1716967"/>
              <a:gd name="connsiteX35" fmla="*/ 486803 w 5203528"/>
              <a:gd name="connsiteY35" fmla="*/ 111833 h 1716967"/>
              <a:gd name="connsiteX36" fmla="*/ 210509 w 5203528"/>
              <a:gd name="connsiteY36" fmla="*/ 111833 h 1716967"/>
              <a:gd name="connsiteX37" fmla="*/ 210509 w 5203528"/>
              <a:gd name="connsiteY37" fmla="*/ 78941 h 1716967"/>
              <a:gd name="connsiteX38" fmla="*/ 118411 w 5203528"/>
              <a:gd name="connsiteY38" fmla="*/ 78941 h 1716967"/>
              <a:gd name="connsiteX39" fmla="*/ 118411 w 5203528"/>
              <a:gd name="connsiteY39" fmla="*/ 65784 h 1716967"/>
              <a:gd name="connsiteX40" fmla="*/ 98676 w 5203528"/>
              <a:gd name="connsiteY40" fmla="*/ 65784 h 1716967"/>
              <a:gd name="connsiteX41" fmla="*/ 98676 w 5203528"/>
              <a:gd name="connsiteY41" fmla="*/ 65784 h 1716967"/>
              <a:gd name="connsiteX42" fmla="*/ 98676 w 5203528"/>
              <a:gd name="connsiteY42" fmla="*/ 0 h 1716967"/>
              <a:gd name="connsiteX43" fmla="*/ 0 w 5203528"/>
              <a:gd name="connsiteY43" fmla="*/ 0 h 1716967"/>
              <a:gd name="connsiteX0" fmla="*/ 5203528 w 5203528"/>
              <a:gd name="connsiteY0" fmla="*/ 1716967 h 1716967"/>
              <a:gd name="connsiteX1" fmla="*/ 4789088 w 5203528"/>
              <a:gd name="connsiteY1" fmla="*/ 1716967 h 1716967"/>
              <a:gd name="connsiteX2" fmla="*/ 4789088 w 5203528"/>
              <a:gd name="connsiteY2" fmla="*/ 1249899 h 1716967"/>
              <a:gd name="connsiteX3" fmla="*/ 4703568 w 5203528"/>
              <a:gd name="connsiteY3" fmla="*/ 1249899 h 1716967"/>
              <a:gd name="connsiteX4" fmla="*/ 4703568 w 5203528"/>
              <a:gd name="connsiteY4" fmla="*/ 802567 h 1716967"/>
              <a:gd name="connsiteX5" fmla="*/ 4486480 w 5203528"/>
              <a:gd name="connsiteY5" fmla="*/ 802567 h 1716967"/>
              <a:gd name="connsiteX6" fmla="*/ 4486480 w 5203528"/>
              <a:gd name="connsiteY6" fmla="*/ 605214 h 1716967"/>
              <a:gd name="connsiteX7" fmla="*/ 4137824 w 5203528"/>
              <a:gd name="connsiteY7" fmla="*/ 605214 h 1716967"/>
              <a:gd name="connsiteX8" fmla="*/ 4137824 w 5203528"/>
              <a:gd name="connsiteY8" fmla="*/ 585479 h 1716967"/>
              <a:gd name="connsiteX9" fmla="*/ 4118089 w 5203528"/>
              <a:gd name="connsiteY9" fmla="*/ 585479 h 1716967"/>
              <a:gd name="connsiteX10" fmla="*/ 4118089 w 5203528"/>
              <a:gd name="connsiteY10" fmla="*/ 585479 h 1716967"/>
              <a:gd name="connsiteX11" fmla="*/ 4118089 w 5203528"/>
              <a:gd name="connsiteY11" fmla="*/ 546009 h 1716967"/>
              <a:gd name="connsiteX12" fmla="*/ 3486561 w 5203528"/>
              <a:gd name="connsiteY12" fmla="*/ 546009 h 1716967"/>
              <a:gd name="connsiteX13" fmla="*/ 3486561 w 5203528"/>
              <a:gd name="connsiteY13" fmla="*/ 526273 h 1716967"/>
              <a:gd name="connsiteX14" fmla="*/ 3486561 w 5203528"/>
              <a:gd name="connsiteY14" fmla="*/ 526273 h 1716967"/>
              <a:gd name="connsiteX15" fmla="*/ 3453669 w 5203528"/>
              <a:gd name="connsiteY15" fmla="*/ 493381 h 1716967"/>
              <a:gd name="connsiteX16" fmla="*/ 2855033 w 5203528"/>
              <a:gd name="connsiteY16" fmla="*/ 493381 h 1716967"/>
              <a:gd name="connsiteX17" fmla="*/ 2855033 w 5203528"/>
              <a:gd name="connsiteY17" fmla="*/ 460489 h 1716967"/>
              <a:gd name="connsiteX18" fmla="*/ 2835298 w 5203528"/>
              <a:gd name="connsiteY18" fmla="*/ 460489 h 1716967"/>
              <a:gd name="connsiteX19" fmla="*/ 2835298 w 5203528"/>
              <a:gd name="connsiteY19" fmla="*/ 407862 h 1716967"/>
              <a:gd name="connsiteX20" fmla="*/ 1966947 w 5203528"/>
              <a:gd name="connsiteY20" fmla="*/ 407862 h 1716967"/>
              <a:gd name="connsiteX21" fmla="*/ 1966947 w 5203528"/>
              <a:gd name="connsiteY21" fmla="*/ 381548 h 1716967"/>
              <a:gd name="connsiteX22" fmla="*/ 1523475 w 5203528"/>
              <a:gd name="connsiteY22" fmla="*/ 384723 h 1716967"/>
              <a:gd name="connsiteX23" fmla="*/ 1520300 w 5203528"/>
              <a:gd name="connsiteY23" fmla="*/ 325974 h 1716967"/>
              <a:gd name="connsiteX24" fmla="*/ 1485375 w 5203528"/>
              <a:gd name="connsiteY24" fmla="*/ 322799 h 1716967"/>
              <a:gd name="connsiteX25" fmla="*/ 1483776 w 5203528"/>
              <a:gd name="connsiteY25" fmla="*/ 286275 h 1716967"/>
              <a:gd name="connsiteX26" fmla="*/ 1263056 w 5203528"/>
              <a:gd name="connsiteY26" fmla="*/ 289450 h 1716967"/>
              <a:gd name="connsiteX27" fmla="*/ 1263056 w 5203528"/>
              <a:gd name="connsiteY27" fmla="*/ 236823 h 1716967"/>
              <a:gd name="connsiteX28" fmla="*/ 730204 w 5203528"/>
              <a:gd name="connsiteY28" fmla="*/ 236823 h 1716967"/>
              <a:gd name="connsiteX29" fmla="*/ 730204 w 5203528"/>
              <a:gd name="connsiteY29" fmla="*/ 203931 h 1716967"/>
              <a:gd name="connsiteX30" fmla="*/ 644685 w 5203528"/>
              <a:gd name="connsiteY30" fmla="*/ 203931 h 1716967"/>
              <a:gd name="connsiteX31" fmla="*/ 644685 w 5203528"/>
              <a:gd name="connsiteY31" fmla="*/ 184196 h 1716967"/>
              <a:gd name="connsiteX32" fmla="*/ 644685 w 5203528"/>
              <a:gd name="connsiteY32" fmla="*/ 184196 h 1716967"/>
              <a:gd name="connsiteX33" fmla="*/ 605214 w 5203528"/>
              <a:gd name="connsiteY33" fmla="*/ 144725 h 1716967"/>
              <a:gd name="connsiteX34" fmla="*/ 486803 w 5203528"/>
              <a:gd name="connsiteY34" fmla="*/ 144725 h 1716967"/>
              <a:gd name="connsiteX35" fmla="*/ 486803 w 5203528"/>
              <a:gd name="connsiteY35" fmla="*/ 111833 h 1716967"/>
              <a:gd name="connsiteX36" fmla="*/ 210509 w 5203528"/>
              <a:gd name="connsiteY36" fmla="*/ 111833 h 1716967"/>
              <a:gd name="connsiteX37" fmla="*/ 210509 w 5203528"/>
              <a:gd name="connsiteY37" fmla="*/ 78941 h 1716967"/>
              <a:gd name="connsiteX38" fmla="*/ 118411 w 5203528"/>
              <a:gd name="connsiteY38" fmla="*/ 78941 h 1716967"/>
              <a:gd name="connsiteX39" fmla="*/ 118411 w 5203528"/>
              <a:gd name="connsiteY39" fmla="*/ 65784 h 1716967"/>
              <a:gd name="connsiteX40" fmla="*/ 98676 w 5203528"/>
              <a:gd name="connsiteY40" fmla="*/ 65784 h 1716967"/>
              <a:gd name="connsiteX41" fmla="*/ 98676 w 5203528"/>
              <a:gd name="connsiteY41" fmla="*/ 65784 h 1716967"/>
              <a:gd name="connsiteX42" fmla="*/ 98676 w 5203528"/>
              <a:gd name="connsiteY42" fmla="*/ 0 h 1716967"/>
              <a:gd name="connsiteX43" fmla="*/ 0 w 5203528"/>
              <a:gd name="connsiteY43" fmla="*/ 0 h 1716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203528" h="1716967">
                <a:moveTo>
                  <a:pt x="5203528" y="1716967"/>
                </a:moveTo>
                <a:lnTo>
                  <a:pt x="4789088" y="1716967"/>
                </a:lnTo>
                <a:lnTo>
                  <a:pt x="4789088" y="1249899"/>
                </a:lnTo>
                <a:lnTo>
                  <a:pt x="4703568" y="1249899"/>
                </a:lnTo>
                <a:lnTo>
                  <a:pt x="4703568" y="802567"/>
                </a:lnTo>
                <a:lnTo>
                  <a:pt x="4486480" y="802567"/>
                </a:lnTo>
                <a:lnTo>
                  <a:pt x="4486480" y="605214"/>
                </a:lnTo>
                <a:lnTo>
                  <a:pt x="4137824" y="605214"/>
                </a:lnTo>
                <a:lnTo>
                  <a:pt x="4137824" y="585479"/>
                </a:lnTo>
                <a:lnTo>
                  <a:pt x="4118089" y="585479"/>
                </a:lnTo>
                <a:lnTo>
                  <a:pt x="4118089" y="585479"/>
                </a:lnTo>
                <a:lnTo>
                  <a:pt x="4118089" y="546009"/>
                </a:lnTo>
                <a:lnTo>
                  <a:pt x="3486561" y="546009"/>
                </a:lnTo>
                <a:lnTo>
                  <a:pt x="3486561" y="526273"/>
                </a:lnTo>
                <a:lnTo>
                  <a:pt x="3486561" y="526273"/>
                </a:lnTo>
                <a:lnTo>
                  <a:pt x="3453669" y="493381"/>
                </a:lnTo>
                <a:lnTo>
                  <a:pt x="2855033" y="493381"/>
                </a:lnTo>
                <a:lnTo>
                  <a:pt x="2855033" y="460489"/>
                </a:lnTo>
                <a:lnTo>
                  <a:pt x="2835298" y="460489"/>
                </a:lnTo>
                <a:lnTo>
                  <a:pt x="2835298" y="407862"/>
                </a:lnTo>
                <a:lnTo>
                  <a:pt x="1966947" y="407862"/>
                </a:lnTo>
                <a:lnTo>
                  <a:pt x="1966947" y="381548"/>
                </a:lnTo>
                <a:lnTo>
                  <a:pt x="1523475" y="384723"/>
                </a:lnTo>
                <a:lnTo>
                  <a:pt x="1520300" y="325974"/>
                </a:lnTo>
                <a:lnTo>
                  <a:pt x="1485375" y="322799"/>
                </a:lnTo>
                <a:lnTo>
                  <a:pt x="1483776" y="286275"/>
                </a:lnTo>
                <a:lnTo>
                  <a:pt x="1263056" y="289450"/>
                </a:lnTo>
                <a:lnTo>
                  <a:pt x="1263056" y="236823"/>
                </a:lnTo>
                <a:lnTo>
                  <a:pt x="730204" y="236823"/>
                </a:lnTo>
                <a:lnTo>
                  <a:pt x="730204" y="203931"/>
                </a:lnTo>
                <a:lnTo>
                  <a:pt x="644685" y="203931"/>
                </a:lnTo>
                <a:lnTo>
                  <a:pt x="644685" y="184196"/>
                </a:lnTo>
                <a:lnTo>
                  <a:pt x="644685" y="184196"/>
                </a:lnTo>
                <a:lnTo>
                  <a:pt x="605214" y="144725"/>
                </a:lnTo>
                <a:lnTo>
                  <a:pt x="486803" y="144725"/>
                </a:lnTo>
                <a:lnTo>
                  <a:pt x="486803" y="111833"/>
                </a:lnTo>
                <a:lnTo>
                  <a:pt x="210509" y="111833"/>
                </a:lnTo>
                <a:lnTo>
                  <a:pt x="210509" y="78941"/>
                </a:lnTo>
                <a:lnTo>
                  <a:pt x="118411" y="78941"/>
                </a:lnTo>
                <a:lnTo>
                  <a:pt x="118411" y="65784"/>
                </a:lnTo>
                <a:lnTo>
                  <a:pt x="98676" y="65784"/>
                </a:lnTo>
                <a:lnTo>
                  <a:pt x="98676" y="65784"/>
                </a:lnTo>
                <a:lnTo>
                  <a:pt x="98676"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10" name="Freeform 109">
            <a:extLst>
              <a:ext uri="{FF2B5EF4-FFF2-40B4-BE49-F238E27FC236}">
                <a16:creationId xmlns:a16="http://schemas.microsoft.com/office/drawing/2014/main" id="{AC69A6C0-F0E3-0139-09F7-0690FA9A2144}"/>
              </a:ext>
            </a:extLst>
          </p:cNvPr>
          <p:cNvSpPr/>
          <p:nvPr/>
        </p:nvSpPr>
        <p:spPr bwMode="auto">
          <a:xfrm>
            <a:off x="6146157" y="2135529"/>
            <a:ext cx="5144947" cy="1012785"/>
          </a:xfrm>
          <a:custGeom>
            <a:avLst/>
            <a:gdLst>
              <a:gd name="connsiteX0" fmla="*/ 5144947 w 5144947"/>
              <a:gd name="connsiteY0" fmla="*/ 1012785 h 1012785"/>
              <a:gd name="connsiteX1" fmla="*/ 3582365 w 5144947"/>
              <a:gd name="connsiteY1" fmla="*/ 1012785 h 1012785"/>
              <a:gd name="connsiteX2" fmla="*/ 3582365 w 5144947"/>
              <a:gd name="connsiteY2" fmla="*/ 949124 h 1012785"/>
              <a:gd name="connsiteX3" fmla="*/ 3570790 w 5144947"/>
              <a:gd name="connsiteY3" fmla="*/ 949124 h 1012785"/>
              <a:gd name="connsiteX4" fmla="*/ 3570790 w 5144947"/>
              <a:gd name="connsiteY4" fmla="*/ 879676 h 1012785"/>
              <a:gd name="connsiteX5" fmla="*/ 3171463 w 5144947"/>
              <a:gd name="connsiteY5" fmla="*/ 879676 h 1012785"/>
              <a:gd name="connsiteX6" fmla="*/ 3171463 w 5144947"/>
              <a:gd name="connsiteY6" fmla="*/ 879676 h 1012785"/>
              <a:gd name="connsiteX7" fmla="*/ 3171463 w 5144947"/>
              <a:gd name="connsiteY7" fmla="*/ 827590 h 1012785"/>
              <a:gd name="connsiteX8" fmla="*/ 2644815 w 5144947"/>
              <a:gd name="connsiteY8" fmla="*/ 827590 h 1012785"/>
              <a:gd name="connsiteX9" fmla="*/ 2644815 w 5144947"/>
              <a:gd name="connsiteY9" fmla="*/ 827590 h 1012785"/>
              <a:gd name="connsiteX10" fmla="*/ 2644815 w 5144947"/>
              <a:gd name="connsiteY10" fmla="*/ 775504 h 1012785"/>
              <a:gd name="connsiteX11" fmla="*/ 2540643 w 5144947"/>
              <a:gd name="connsiteY11" fmla="*/ 775504 h 1012785"/>
              <a:gd name="connsiteX12" fmla="*/ 2540643 w 5144947"/>
              <a:gd name="connsiteY12" fmla="*/ 729205 h 1012785"/>
              <a:gd name="connsiteX13" fmla="*/ 2048719 w 5144947"/>
              <a:gd name="connsiteY13" fmla="*/ 729205 h 1012785"/>
              <a:gd name="connsiteX14" fmla="*/ 2048719 w 5144947"/>
              <a:gd name="connsiteY14" fmla="*/ 619246 h 1012785"/>
              <a:gd name="connsiteX15" fmla="*/ 1851949 w 5144947"/>
              <a:gd name="connsiteY15" fmla="*/ 619246 h 1012785"/>
              <a:gd name="connsiteX16" fmla="*/ 1851949 w 5144947"/>
              <a:gd name="connsiteY16" fmla="*/ 544010 h 1012785"/>
              <a:gd name="connsiteX17" fmla="*/ 1678329 w 5144947"/>
              <a:gd name="connsiteY17" fmla="*/ 544010 h 1012785"/>
              <a:gd name="connsiteX18" fmla="*/ 1678329 w 5144947"/>
              <a:gd name="connsiteY18" fmla="*/ 416689 h 1012785"/>
              <a:gd name="connsiteX19" fmla="*/ 1145894 w 5144947"/>
              <a:gd name="connsiteY19" fmla="*/ 416689 h 1012785"/>
              <a:gd name="connsiteX20" fmla="*/ 1145894 w 5144947"/>
              <a:gd name="connsiteY20" fmla="*/ 387752 h 1012785"/>
              <a:gd name="connsiteX21" fmla="*/ 1012785 w 5144947"/>
              <a:gd name="connsiteY21" fmla="*/ 387752 h 1012785"/>
              <a:gd name="connsiteX22" fmla="*/ 1012785 w 5144947"/>
              <a:gd name="connsiteY22" fmla="*/ 353028 h 1012785"/>
              <a:gd name="connsiteX23" fmla="*/ 937549 w 5144947"/>
              <a:gd name="connsiteY23" fmla="*/ 353028 h 1012785"/>
              <a:gd name="connsiteX24" fmla="*/ 937549 w 5144947"/>
              <a:gd name="connsiteY24" fmla="*/ 214132 h 1012785"/>
              <a:gd name="connsiteX25" fmla="*/ 630820 w 5144947"/>
              <a:gd name="connsiteY25" fmla="*/ 214132 h 1012785"/>
              <a:gd name="connsiteX26" fmla="*/ 630820 w 5144947"/>
              <a:gd name="connsiteY26" fmla="*/ 196770 h 1012785"/>
              <a:gd name="connsiteX27" fmla="*/ 630820 w 5144947"/>
              <a:gd name="connsiteY27" fmla="*/ 196770 h 1012785"/>
              <a:gd name="connsiteX28" fmla="*/ 596096 w 5144947"/>
              <a:gd name="connsiteY28" fmla="*/ 162046 h 1012785"/>
              <a:gd name="connsiteX29" fmla="*/ 190982 w 5144947"/>
              <a:gd name="connsiteY29" fmla="*/ 162046 h 1012785"/>
              <a:gd name="connsiteX30" fmla="*/ 190982 w 5144947"/>
              <a:gd name="connsiteY30" fmla="*/ 0 h 1012785"/>
              <a:gd name="connsiteX31" fmla="*/ 0 w 5144947"/>
              <a:gd name="connsiteY31" fmla="*/ 0 h 1012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144947" h="1012785">
                <a:moveTo>
                  <a:pt x="5144947" y="1012785"/>
                </a:moveTo>
                <a:lnTo>
                  <a:pt x="3582365" y="1012785"/>
                </a:lnTo>
                <a:lnTo>
                  <a:pt x="3582365" y="949124"/>
                </a:lnTo>
                <a:lnTo>
                  <a:pt x="3570790" y="949124"/>
                </a:lnTo>
                <a:lnTo>
                  <a:pt x="3570790" y="879676"/>
                </a:lnTo>
                <a:lnTo>
                  <a:pt x="3171463" y="879676"/>
                </a:lnTo>
                <a:lnTo>
                  <a:pt x="3171463" y="879676"/>
                </a:lnTo>
                <a:lnTo>
                  <a:pt x="3171463" y="827590"/>
                </a:lnTo>
                <a:lnTo>
                  <a:pt x="2644815" y="827590"/>
                </a:lnTo>
                <a:lnTo>
                  <a:pt x="2644815" y="827590"/>
                </a:lnTo>
                <a:lnTo>
                  <a:pt x="2644815" y="775504"/>
                </a:lnTo>
                <a:lnTo>
                  <a:pt x="2540643" y="775504"/>
                </a:lnTo>
                <a:lnTo>
                  <a:pt x="2540643" y="729205"/>
                </a:lnTo>
                <a:lnTo>
                  <a:pt x="2048719" y="729205"/>
                </a:lnTo>
                <a:lnTo>
                  <a:pt x="2048719" y="619246"/>
                </a:lnTo>
                <a:lnTo>
                  <a:pt x="1851949" y="619246"/>
                </a:lnTo>
                <a:lnTo>
                  <a:pt x="1851949" y="544010"/>
                </a:lnTo>
                <a:lnTo>
                  <a:pt x="1678329" y="544010"/>
                </a:lnTo>
                <a:lnTo>
                  <a:pt x="1678329" y="416689"/>
                </a:lnTo>
                <a:lnTo>
                  <a:pt x="1145894" y="416689"/>
                </a:lnTo>
                <a:lnTo>
                  <a:pt x="1145894" y="387752"/>
                </a:lnTo>
                <a:lnTo>
                  <a:pt x="1012785" y="387752"/>
                </a:lnTo>
                <a:lnTo>
                  <a:pt x="1012785" y="353028"/>
                </a:lnTo>
                <a:lnTo>
                  <a:pt x="937549" y="353028"/>
                </a:lnTo>
                <a:lnTo>
                  <a:pt x="937549" y="214132"/>
                </a:lnTo>
                <a:lnTo>
                  <a:pt x="630820" y="214132"/>
                </a:lnTo>
                <a:lnTo>
                  <a:pt x="630820" y="196770"/>
                </a:lnTo>
                <a:lnTo>
                  <a:pt x="630820" y="196770"/>
                </a:lnTo>
                <a:lnTo>
                  <a:pt x="596096" y="162046"/>
                </a:lnTo>
                <a:lnTo>
                  <a:pt x="190982" y="162046"/>
                </a:lnTo>
                <a:lnTo>
                  <a:pt x="190982" y="0"/>
                </a:lnTo>
                <a:lnTo>
                  <a:pt x="0" y="0"/>
                </a:lnTo>
              </a:path>
            </a:pathLst>
          </a:custGeom>
          <a:noFill/>
          <a:ln w="28575">
            <a:solidFill>
              <a:schemeClr val="bg1">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Tree>
    <p:extLst>
      <p:ext uri="{BB962C8B-B14F-4D97-AF65-F5344CB8AC3E}">
        <p14:creationId xmlns:p14="http://schemas.microsoft.com/office/powerpoint/2010/main" val="13932428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D3190-B63D-E3F3-0FFD-CB8682FBFE45}"/>
              </a:ext>
            </a:extLst>
          </p:cNvPr>
          <p:cNvSpPr>
            <a:spLocks noGrp="1"/>
          </p:cNvSpPr>
          <p:nvPr>
            <p:ph type="title"/>
          </p:nvPr>
        </p:nvSpPr>
        <p:spPr/>
        <p:txBody>
          <a:bodyPr/>
          <a:lstStyle/>
          <a:p>
            <a:r>
              <a:rPr lang="en-US" dirty="0"/>
              <a:t>Summary of Transplant-Eligible NDMM</a:t>
            </a:r>
          </a:p>
        </p:txBody>
      </p:sp>
      <p:sp>
        <p:nvSpPr>
          <p:cNvPr id="3" name="Content Placeholder 2">
            <a:extLst>
              <a:ext uri="{FF2B5EF4-FFF2-40B4-BE49-F238E27FC236}">
                <a16:creationId xmlns:a16="http://schemas.microsoft.com/office/drawing/2014/main" id="{A52C18D1-B325-1199-40EB-67E3B4A505D3}"/>
              </a:ext>
            </a:extLst>
          </p:cNvPr>
          <p:cNvSpPr>
            <a:spLocks noGrp="1"/>
          </p:cNvSpPr>
          <p:nvPr>
            <p:ph idx="1"/>
          </p:nvPr>
        </p:nvSpPr>
        <p:spPr/>
        <p:txBody>
          <a:bodyPr/>
          <a:lstStyle/>
          <a:p>
            <a:r>
              <a:rPr lang="en-US" dirty="0"/>
              <a:t>Uniform definition of high-risk MM is now in place</a:t>
            </a:r>
          </a:p>
          <a:p>
            <a:r>
              <a:rPr lang="en-US" dirty="0"/>
              <a:t>Quad induction is clearly important and drives higher rates and depth of response pre consolidation</a:t>
            </a:r>
          </a:p>
          <a:p>
            <a:r>
              <a:rPr lang="en-US" dirty="0"/>
              <a:t>Role of HDT continues to be important with significant PFS improvements</a:t>
            </a:r>
          </a:p>
          <a:p>
            <a:r>
              <a:rPr lang="en-US" dirty="0"/>
              <a:t>Risk-adapted maintenance remains an important approach</a:t>
            </a:r>
          </a:p>
          <a:p>
            <a:r>
              <a:rPr lang="en-US" dirty="0"/>
              <a:t>Data on early depth of response predicting long-term outcomes need PFS confirmation</a:t>
            </a:r>
          </a:p>
        </p:txBody>
      </p:sp>
    </p:spTree>
    <p:extLst>
      <p:ext uri="{BB962C8B-B14F-4D97-AF65-F5344CB8AC3E}">
        <p14:creationId xmlns:p14="http://schemas.microsoft.com/office/powerpoint/2010/main" val="4939434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a:extLst>
              <a:ext uri="{FF2B5EF4-FFF2-40B4-BE49-F238E27FC236}">
                <a16:creationId xmlns:a16="http://schemas.microsoft.com/office/drawing/2014/main" id="{8082EA74-AD3C-40A0-A143-D2201E93795E}"/>
              </a:ext>
            </a:extLst>
          </p:cNvPr>
          <p:cNvSpPr>
            <a:spLocks noGrp="1" noChangeArrowheads="1"/>
          </p:cNvSpPr>
          <p:nvPr>
            <p:ph idx="1"/>
          </p:nvPr>
        </p:nvSpPr>
        <p:spPr/>
        <p:txBody>
          <a:bodyPr/>
          <a:lstStyle/>
          <a:p>
            <a:r>
              <a:rPr lang="en-US" sz="2000" dirty="0"/>
              <a:t>Downloadable slides of all the key data</a:t>
            </a:r>
          </a:p>
          <a:p>
            <a:r>
              <a:rPr lang="en-US" sz="2000" dirty="0"/>
              <a:t>Podcast summarizing key clinical take-home points</a:t>
            </a:r>
          </a:p>
          <a:p>
            <a:r>
              <a:rPr lang="en-US" sz="2000" dirty="0"/>
              <a:t>ClinicalThought commentary featuring expert-authored responses to FAQs</a:t>
            </a:r>
          </a:p>
          <a:p>
            <a:r>
              <a:rPr lang="en-US" sz="2000" dirty="0"/>
              <a:t>Certified microlearning text modules on the latest evidence for anti-CD38–based treatment</a:t>
            </a: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p:txBody>
          <a:bodyPr/>
          <a:lstStyle/>
          <a:p>
            <a:r>
              <a:rPr lang="en-US" altLang="en-US" dirty="0">
                <a:latin typeface="Poppins"/>
                <a:cs typeface="Poppins"/>
              </a:rPr>
              <a:t>Go Online for More Coverage of Multiple Myeloma!</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idx="13"/>
          </p:nvPr>
        </p:nvSpPr>
        <p:spPr/>
        <p:txBody>
          <a:bodyPr/>
          <a:lstStyle/>
          <a:p>
            <a:r>
              <a:rPr lang="en-US" dirty="0">
                <a:hlinkClick r:id="rId3"/>
              </a:rPr>
              <a:t>deceraclinical.com/education</a:t>
            </a:r>
            <a:endParaRPr lang="en-US"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161616"/>
              </a:solidFill>
              <a:effectLst/>
              <a:uLnTx/>
              <a:uFillTx/>
              <a:latin typeface="Times" panose="02020603050405020304" pitchFamily="18" charset="0"/>
              <a:ea typeface="+mn-ea"/>
              <a:cs typeface="+mn-cs"/>
            </a:endParaRPr>
          </a:p>
        </p:txBody>
      </p:sp>
    </p:spTree>
  </p:cSld>
  <p:clrMapOvr>
    <a:masterClrMapping/>
  </p:clrMapOvr>
</p:sld>
</file>

<file path=ppt/theme/theme1.xml><?xml version="1.0" encoding="utf-8"?>
<a:theme xmlns:a="http://schemas.openxmlformats.org/drawingml/2006/main" name="12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2.xml><?xml version="1.0" encoding="utf-8"?>
<a:theme xmlns:a="http://schemas.openxmlformats.org/drawingml/2006/main" name="11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3.xml><?xml version="1.0" encoding="utf-8"?>
<a:theme xmlns:a="http://schemas.openxmlformats.org/drawingml/2006/main" name="2_Office">
  <a:themeElements>
    <a:clrScheme name="Decera">
      <a:dk1>
        <a:srgbClr val="161616"/>
      </a:dk1>
      <a:lt1>
        <a:sysClr val="window" lastClr="FFFFFF"/>
      </a:lt1>
      <a:dk2>
        <a:srgbClr val="E5DEC1"/>
      </a:dk2>
      <a:lt2>
        <a:srgbClr val="F9F3D9"/>
      </a:lt2>
      <a:accent1>
        <a:srgbClr val="E04507"/>
      </a:accent1>
      <a:accent2>
        <a:srgbClr val="E3AF64"/>
      </a:accent2>
      <a:accent3>
        <a:srgbClr val="006466"/>
      </a:accent3>
      <a:accent4>
        <a:srgbClr val="D5B4FB"/>
      </a:accent4>
      <a:accent5>
        <a:srgbClr val="2201B2"/>
      </a:accent5>
      <a:accent6>
        <a:srgbClr val="161616"/>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22fd6914-46d4-4c7e-bbad-46e82841b69d" xsi:nil="true"/>
    <lcf76f155ced4ddcb4097134ff3c332f xmlns="0207a7e9-a158-4f7c-86e0-6e7a281c5f5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7BBDAE75DDADC478E126E6FAE2C0C0D" ma:contentTypeVersion="11" ma:contentTypeDescription="Create a new document." ma:contentTypeScope="" ma:versionID="0858c2ac5af975b9fb8fea944f109395">
  <xsd:schema xmlns:xsd="http://www.w3.org/2001/XMLSchema" xmlns:xs="http://www.w3.org/2001/XMLSchema" xmlns:p="http://schemas.microsoft.com/office/2006/metadata/properties" xmlns:ns2="0207a7e9-a158-4f7c-86e0-6e7a281c5f5c" xmlns:ns3="22fd6914-46d4-4c7e-bbad-46e82841b69d" targetNamespace="http://schemas.microsoft.com/office/2006/metadata/properties" ma:root="true" ma:fieldsID="142d4ada6b60373159fc7c7840c3c52d" ns2:_="" ns3:_="">
    <xsd:import namespace="0207a7e9-a158-4f7c-86e0-6e7a281c5f5c"/>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07a7e9-a158-4f7c-86e0-6e7a281c5f5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1E156B3-2E3B-4EA6-9D75-84CBF94A1F70}">
  <ds:schemaRefs>
    <ds:schemaRef ds:uri="http://schemas.microsoft.com/sharepoint/v3/contenttype/forms"/>
  </ds:schemaRefs>
</ds:datastoreItem>
</file>

<file path=customXml/itemProps2.xml><?xml version="1.0" encoding="utf-8"?>
<ds:datastoreItem xmlns:ds="http://schemas.openxmlformats.org/officeDocument/2006/customXml" ds:itemID="{C033E562-C777-4815-8B55-034AD2004E25}">
  <ds:schemaRefs>
    <ds:schemaRef ds:uri="http://purl.org/dc/terms/"/>
    <ds:schemaRef ds:uri="http://schemas.microsoft.com/office/2006/metadata/properties"/>
    <ds:schemaRef ds:uri="http://schemas.microsoft.com/office/infopath/2007/PartnerControls"/>
    <ds:schemaRef ds:uri="http://schemas.microsoft.com/office/2006/documentManagement/types"/>
    <ds:schemaRef ds:uri="22fd6914-46d4-4c7e-bbad-46e82841b69d"/>
    <ds:schemaRef ds:uri="http://purl.org/dc/elements/1.1/"/>
    <ds:schemaRef ds:uri="0207a7e9-a158-4f7c-86e0-6e7a281c5f5c"/>
    <ds:schemaRef ds:uri="http://purl.org/dc/dcmitype/"/>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323F9FE-894C-4E38-9016-318F73C818E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07a7e9-a158-4f7c-86e0-6e7a281c5f5c"/>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8700</TotalTime>
  <Words>7237</Words>
  <Application>Microsoft Office PowerPoint</Application>
  <PresentationFormat>Widescreen</PresentationFormat>
  <Paragraphs>1941</Paragraphs>
  <Slides>42</Slides>
  <Notes>42</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42</vt:i4>
      </vt:variant>
    </vt:vector>
  </HeadingPairs>
  <TitlesOfParts>
    <vt:vector size="57" baseType="lpstr">
      <vt:lpstr>Aptos</vt:lpstr>
      <vt:lpstr>Arial</vt:lpstr>
      <vt:lpstr>Calibri</vt:lpstr>
      <vt:lpstr>Montserrat</vt:lpstr>
      <vt:lpstr>Newsreader ExtraBold</vt:lpstr>
      <vt:lpstr>Poppins</vt:lpstr>
      <vt:lpstr>Poppins Light</vt:lpstr>
      <vt:lpstr>Poppins Medium</vt:lpstr>
      <vt:lpstr>Symbol</vt:lpstr>
      <vt:lpstr>Times</vt:lpstr>
      <vt:lpstr>Times New Roman</vt:lpstr>
      <vt:lpstr>Wingdings</vt:lpstr>
      <vt:lpstr>12_Office</vt:lpstr>
      <vt:lpstr>11_Office</vt:lpstr>
      <vt:lpstr>2_Office</vt:lpstr>
      <vt:lpstr>Advances in Smoldering and Transplant Eligible-Newly Diagnosed Multiple Myeloma: Risk Stratification, MRD-Guided Therapy, and Emerging Treatment Strategies</vt:lpstr>
      <vt:lpstr>About These Slides</vt:lpstr>
      <vt:lpstr>Faculty</vt:lpstr>
      <vt:lpstr>Disclosures</vt:lpstr>
      <vt:lpstr>Multiple Myeloma</vt:lpstr>
      <vt:lpstr>Diagnostic Criteria for Plasma Cell Disorders </vt:lpstr>
      <vt:lpstr>Diagnostic Criteria for Plasma Cell Disorders </vt:lpstr>
      <vt:lpstr>History of Smoldering Myeloma</vt:lpstr>
      <vt:lpstr>Historic Models for Risk Stratification of SMM</vt:lpstr>
      <vt:lpstr>IMWG-2020 Refined Model of 2/20/20 SMM Risk Stratification</vt:lpstr>
      <vt:lpstr>Ongoing SMM Debate: To Treat or Not to Treat</vt:lpstr>
      <vt:lpstr>SMM: Randomized Trials Without Clear Survival Benefit</vt:lpstr>
      <vt:lpstr>QuiRedex: Rd and R Maintenance vs Observation in High-Risk SMM</vt:lpstr>
      <vt:lpstr>QuiRedex: Survival</vt:lpstr>
      <vt:lpstr>ECOG-ACRIN-E3A06: Lenalidomide vs Observation in SMM</vt:lpstr>
      <vt:lpstr>AQUILA: Daratumumab vs Active Monitoring for High-Risk SMM</vt:lpstr>
      <vt:lpstr>AQUILA: Baseline Disease Characteristics and  Disease Progression </vt:lpstr>
      <vt:lpstr>AQUILA: PFS and PD or Deaths by IRC</vt:lpstr>
      <vt:lpstr>AQUILA: OS Benefit</vt:lpstr>
      <vt:lpstr>AQUILA: Safety</vt:lpstr>
      <vt:lpstr>Pipeline Trials in HR-SMM </vt:lpstr>
      <vt:lpstr>Expert’s Algorithm for Managing Smoldering Myeloma</vt:lpstr>
      <vt:lpstr>Scope of the Problem in NDMM</vt:lpstr>
      <vt:lpstr>Myeloma Treatment Paradigm</vt:lpstr>
      <vt:lpstr>2024 IMS/IMWG Consensus on Defining High-Risk Myeloma</vt:lpstr>
      <vt:lpstr>Depth of Response Matters!</vt:lpstr>
      <vt:lpstr>Newly Diagnosed MM and the Evolving Role of CD38 mAb Therapy</vt:lpstr>
      <vt:lpstr>The Evolution of Myeloma Therapy</vt:lpstr>
      <vt:lpstr>Rationale for Anti-CD38 + Immune Modulators in MM</vt:lpstr>
      <vt:lpstr>Cycles of Relapse and Remission in Multiple Myeloma</vt:lpstr>
      <vt:lpstr>Induction Regimens in TE Patients With NDMM: Efficacy</vt:lpstr>
      <vt:lpstr>MRD Is Prognostic for Both PFS and OS</vt:lpstr>
      <vt:lpstr>PERSEUS: VRd ± Daratumumab in Transplant-Eligible NDMM</vt:lpstr>
      <vt:lpstr>PERSEUS: PFS and MRD Negativity Rate</vt:lpstr>
      <vt:lpstr>Trials of Isatuximab Quadruplet Therapy in NDMM </vt:lpstr>
      <vt:lpstr>GMMG-CONCEPT: MRD Negativity Rate and Responses</vt:lpstr>
      <vt:lpstr>MIDAS: MRD-Driven Strategy Following Isa-KRd Induction in Transplant-Eligible NDMM</vt:lpstr>
      <vt:lpstr>MIDAS: MRD Negativity</vt:lpstr>
      <vt:lpstr>AURIGA: Daratumumab/Lenalidomide vs Lenalidomide as Posttransplant Maintenance Therapy for NDMM</vt:lpstr>
      <vt:lpstr>AURIGA: MRD Negativity at 12 Mo and PFS</vt:lpstr>
      <vt:lpstr>Summary of Transplant-Eligible NDMM</vt:lpstr>
      <vt:lpstr>Go Online for More Coverage of Multiple Myeloma!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Advances in Smoldering and Transplant Eligible-Newly Diagnosed Multiple Myeloma: Risk Stratification, MRD-Guided Therapy, and Emerging Treatment Strategies</dc:title>
  <dc:creator>Kendall Schick</dc:creator>
  <cp:lastModifiedBy>Valerie Wenzel</cp:lastModifiedBy>
  <cp:revision>1</cp:revision>
  <dcterms:created xsi:type="dcterms:W3CDTF">2026-05-29T16:21:58Z</dcterms:created>
  <dcterms:modified xsi:type="dcterms:W3CDTF">2026-07-29T12:40:32Z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0x01010097BBDAE75DDADC478E126E6FAE2C0C0D</vt:lpwstr>
  </property>
  <property fmtid="{D5CDD505-2E9C-101B-9397-08002B2CF9AE}" pid="3" name="MediaServiceImageTags">
    <vt:lpwstr/>
  </property>
</Properties>
</file>