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556" r:id="rId7"/>
    <p:sldId id="308" r:id="rId8"/>
    <p:sldId id="257" r:id="rId9"/>
    <p:sldId id="549" r:id="rId10"/>
    <p:sldId id="544" r:id="rId11"/>
    <p:sldId id="567" r:id="rId12"/>
    <p:sldId id="566" r:id="rId13"/>
    <p:sldId id="563" r:id="rId14"/>
    <p:sldId id="564" r:id="rId15"/>
    <p:sldId id="568"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2" clrIdx="16">
    <p:extLst>
      <p:ext uri="{19B8F6BF-5375-455C-9EA6-DF929625EA0E}">
        <p15:presenceInfo xmlns:p15="http://schemas.microsoft.com/office/powerpoint/2012/main" userId="S::mtanzola@gotoper.com::47393621-f287-4eae-b41f-5126b3036efb" providerId="AD"/>
      </p:ext>
    </p:extLst>
  </p:cmAuthor>
  <p:cmAuthor id="18" name="CLINICALOPTIONS\tquill" initials="C" lastIdx="10" clrIdx="1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0494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924283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AUC, area under the curve; CPS, combined positive score; CT, chemotherapy; DoR, duration of response; ECOG, Eastern Cooperative Oncology Group; ORR, overall response rate; OS, overall survival; PFS, progression-free survival; PS, performance status; RECIST, Response Evaluation Criteria in Solid Tumors.</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ECOG, Eastern Cooperative Oncology Group; FIGO, International Federation of Gynecology and Obstetrics; NCCN, National Comprehensive Cancer Network; Pembro, pembrolizumab; PS, performance status.</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729132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OS, overall survival; Pembro, pembrolizumab.</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338464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Pembro, pembrolizumab;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38569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DoR, duration of response; ORR, overall response rate; Pembro, pembrolizumab; PR, partial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4192062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irAE, immune-related adverse event; Pembro, pembrolizumab.</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101795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Pembro, pembrolizumab;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58732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ITT, intention-to-treat</a:t>
            </a:r>
            <a:r>
              <a:rPr lang="en-US" altLang="en-US" i="1" dirty="0"/>
              <a:t>; </a:t>
            </a:r>
            <a:r>
              <a:rPr lang="en-US" i="1" dirty="0"/>
              <a:t>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705519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KEYNOTE-826: Final OS Analysis of Pembrolizumab + Chemotherapy vs Placebo + Chemotherapy in Persistent, Recurrent, or Metastatic Cervical Cancer</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644215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GSK,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KEYNOTE-826: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Current standard of care for patients with persistent, recurrent, or metastatic cervical cancer is platinum-based chemotherapy</a:t>
            </a:r>
            <a:r>
              <a:rPr lang="en-US" altLang="en-US" sz="2200" baseline="30000" dirty="0"/>
              <a:t>1</a:t>
            </a:r>
            <a:endParaRPr lang="en-US" altLang="en-US" sz="2200" dirty="0"/>
          </a:p>
          <a:p>
            <a:pPr lvl="1"/>
            <a:r>
              <a:rPr lang="en-US" altLang="en-US" sz="2000" dirty="0"/>
              <a:t>The GOG 240 study found median OS of 17.5 mo with the addition of bevacizumab to platinum + paclitaxel combination chemotherapy</a:t>
            </a:r>
            <a:r>
              <a:rPr lang="en-US" altLang="en-US" sz="2000" baseline="30000" dirty="0"/>
              <a:t>2</a:t>
            </a:r>
            <a:endParaRPr lang="en-US" altLang="en-US" sz="2000" dirty="0"/>
          </a:p>
          <a:p>
            <a:r>
              <a:rPr lang="en-US" altLang="en-US" sz="2200" dirty="0"/>
              <a:t>Single-agent pembrolizumab has demonstrated efficacy in previously treated cervical cancer</a:t>
            </a:r>
            <a:r>
              <a:rPr lang="en-US" altLang="en-US" sz="2200" baseline="30000" dirty="0"/>
              <a:t>3</a:t>
            </a:r>
          </a:p>
          <a:p>
            <a:r>
              <a:rPr lang="en-US" altLang="en-US" sz="2200" dirty="0"/>
              <a:t>The phase III KEYNOTE-826 trial is evaluating pembrolizumab + chemotherapy ± bevacizumab in patients with persistent, recurrent, or metastatic cervical cancer</a:t>
            </a:r>
            <a:endParaRPr lang="en-US" altLang="en-US" sz="2200" baseline="30000" dirty="0"/>
          </a:p>
          <a:p>
            <a:pPr lvl="1"/>
            <a:r>
              <a:rPr lang="en-US" altLang="en-US" sz="2000" dirty="0"/>
              <a:t>In an interim analysis, the addition of pembrolizumab to chemotherapy ± bevacizumab was found to provide significant, clinically meaningful improvements in PFS and OS</a:t>
            </a:r>
            <a:r>
              <a:rPr lang="en-US" altLang="en-US" sz="2000" baseline="30000" dirty="0"/>
              <a:t>4</a:t>
            </a:r>
            <a:endParaRPr lang="en-US" altLang="en-US" sz="2000" dirty="0"/>
          </a:p>
          <a:p>
            <a:pPr lvl="1"/>
            <a:r>
              <a:rPr lang="en-US" altLang="en-US" sz="2000" dirty="0"/>
              <a:t>Current analysis describes the protocol-specified final OS results after a median follow-up of 39.1 mo</a:t>
            </a:r>
            <a:r>
              <a:rPr lang="en-US" altLang="en-US" sz="2000" baseline="30000" dirty="0"/>
              <a:t>5</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823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NCCN. Clinical practice guidelines in oncology: cervical cancer. v1.2022. 2. Tewari. NEJM. 2014;370:734.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Chung. JCO. 2019;37:1470. 4. Colombo. NEJM. 2021;385:1856. 5. Monk. ASCO 2023. Abstr 5500.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Study Design</a:t>
            </a:r>
            <a:endParaRPr lang="en-US" altLang="en-US" dirty="0"/>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2022. Abstr 5500.</a:t>
            </a:r>
            <a:endParaRPr lang="en-US" altLang="en-US" sz="1200" b="0" dirty="0">
              <a:solidFill>
                <a:schemeClr val="bg2"/>
              </a:solidFill>
              <a:latin typeface="Calibri" panose="020F0502020204030204" pitchFamily="34" charset="0"/>
            </a:endParaRPr>
          </a:p>
        </p:txBody>
      </p:sp>
      <p:sp>
        <p:nvSpPr>
          <p:cNvPr id="4" name="Content Placeholder 21">
            <a:extLst>
              <a:ext uri="{FF2B5EF4-FFF2-40B4-BE49-F238E27FC236}">
                <a16:creationId xmlns:a16="http://schemas.microsoft.com/office/drawing/2014/main" id="{5E3EBC9B-A5EC-BE58-00B4-A082C44A76C5}"/>
              </a:ext>
            </a:extLst>
          </p:cNvPr>
          <p:cNvSpPr txBox="1">
            <a:spLocks/>
          </p:cNvSpPr>
          <p:nvPr/>
        </p:nvSpPr>
        <p:spPr>
          <a:xfrm>
            <a:off x="604674" y="1500186"/>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International, randomized, double-blind phase III trial</a:t>
            </a:r>
          </a:p>
        </p:txBody>
      </p:sp>
      <p:sp>
        <p:nvSpPr>
          <p:cNvPr id="6" name="Rectangle 49">
            <a:extLst>
              <a:ext uri="{FF2B5EF4-FFF2-40B4-BE49-F238E27FC236}">
                <a16:creationId xmlns:a16="http://schemas.microsoft.com/office/drawing/2014/main" id="{F0D7923A-CE6F-A9E0-40E7-4AC0431CA379}"/>
              </a:ext>
            </a:extLst>
          </p:cNvPr>
          <p:cNvSpPr>
            <a:spLocks noChangeArrowheads="1"/>
          </p:cNvSpPr>
          <p:nvPr/>
        </p:nvSpPr>
        <p:spPr bwMode="auto">
          <a:xfrm>
            <a:off x="3928665" y="2638422"/>
            <a:ext cx="3333809" cy="104271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Pembrolizumab</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200 mg IV Q3W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308)</a:t>
            </a:r>
          </a:p>
        </p:txBody>
      </p:sp>
      <p:cxnSp>
        <p:nvCxnSpPr>
          <p:cNvPr id="7" name="Straight Arrow Connector 6">
            <a:extLst>
              <a:ext uri="{FF2B5EF4-FFF2-40B4-BE49-F238E27FC236}">
                <a16:creationId xmlns:a16="http://schemas.microsoft.com/office/drawing/2014/main" id="{CEF2F461-0B2D-B55D-95D8-D86723FBBCC9}"/>
              </a:ext>
            </a:extLst>
          </p:cNvPr>
          <p:cNvCxnSpPr>
            <a:cxnSpLocks/>
          </p:cNvCxnSpPr>
          <p:nvPr/>
        </p:nvCxnSpPr>
        <p:spPr bwMode="auto">
          <a:xfrm flipV="1">
            <a:off x="3061925" y="3355417"/>
            <a:ext cx="758032" cy="269690"/>
          </a:xfrm>
          <a:prstGeom prst="straightConnector1">
            <a:avLst/>
          </a:prstGeom>
          <a:noFill/>
          <a:ln w="28575" cap="flat" cmpd="sng" algn="ctr">
            <a:solidFill>
              <a:schemeClr val="bg1"/>
            </a:solidFill>
            <a:prstDash val="solid"/>
            <a:round/>
            <a:headEnd type="none" w="med" len="med"/>
            <a:tailEnd type="triangle"/>
          </a:ln>
          <a:effectLst/>
        </p:spPr>
      </p:cxnSp>
      <p:sp>
        <p:nvSpPr>
          <p:cNvPr id="8" name="Text Box 45">
            <a:extLst>
              <a:ext uri="{FF2B5EF4-FFF2-40B4-BE49-F238E27FC236}">
                <a16:creationId xmlns:a16="http://schemas.microsoft.com/office/drawing/2014/main" id="{84ADD983-4A66-04FA-2CE9-49711AFE1A51}"/>
              </a:ext>
            </a:extLst>
          </p:cNvPr>
          <p:cNvSpPr txBox="1">
            <a:spLocks noChangeArrowheads="1"/>
          </p:cNvSpPr>
          <p:nvPr/>
        </p:nvSpPr>
        <p:spPr bwMode="auto">
          <a:xfrm>
            <a:off x="184373" y="3167042"/>
            <a:ext cx="287755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Adults with persistent, recurrent, or metastatic cervical cancer; no prior systemic chemotherapy; 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 (N = 617)</a:t>
            </a:r>
          </a:p>
        </p:txBody>
      </p:sp>
      <p:sp>
        <p:nvSpPr>
          <p:cNvPr id="9" name="Rectangle 49">
            <a:extLst>
              <a:ext uri="{FF2B5EF4-FFF2-40B4-BE49-F238E27FC236}">
                <a16:creationId xmlns:a16="http://schemas.microsoft.com/office/drawing/2014/main" id="{D63B76A4-EB4F-4AE8-1F12-CE51E2210CD0}"/>
              </a:ext>
            </a:extLst>
          </p:cNvPr>
          <p:cNvSpPr>
            <a:spLocks noChangeArrowheads="1"/>
          </p:cNvSpPr>
          <p:nvPr/>
        </p:nvSpPr>
        <p:spPr bwMode="auto">
          <a:xfrm>
            <a:off x="3928665" y="3771917"/>
            <a:ext cx="3335735" cy="1042713"/>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Q3W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309)</a:t>
            </a:r>
          </a:p>
        </p:txBody>
      </p:sp>
      <p:cxnSp>
        <p:nvCxnSpPr>
          <p:cNvPr id="10" name="Straight Arrow Connector 9">
            <a:extLst>
              <a:ext uri="{FF2B5EF4-FFF2-40B4-BE49-F238E27FC236}">
                <a16:creationId xmlns:a16="http://schemas.microsoft.com/office/drawing/2014/main" id="{4C40DB5B-46EE-688A-82F0-BACB2849F591}"/>
              </a:ext>
            </a:extLst>
          </p:cNvPr>
          <p:cNvCxnSpPr>
            <a:cxnSpLocks/>
          </p:cNvCxnSpPr>
          <p:nvPr/>
        </p:nvCxnSpPr>
        <p:spPr bwMode="auto">
          <a:xfrm>
            <a:off x="3100025" y="3999090"/>
            <a:ext cx="719932" cy="317956"/>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511F91AE-328F-18B1-0ADF-DA00489015D8}"/>
              </a:ext>
            </a:extLst>
          </p:cNvPr>
          <p:cNvSpPr txBox="1"/>
          <p:nvPr/>
        </p:nvSpPr>
        <p:spPr bwMode="auto">
          <a:xfrm>
            <a:off x="2925813" y="4843870"/>
            <a:ext cx="534029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*≤35 cycles pembrolizumab/placebo. </a:t>
            </a:r>
            <a:r>
              <a:rPr lang="en-US" alt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CT: ≤6 cycles: paclitaxel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 (cisplatin 50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or carboplatin AUC 5 mg/mL/min). </a:t>
            </a:r>
          </a:p>
        </p:txBody>
      </p:sp>
      <p:cxnSp>
        <p:nvCxnSpPr>
          <p:cNvPr id="12" name="Straight Arrow Connector 11">
            <a:extLst>
              <a:ext uri="{FF2B5EF4-FFF2-40B4-BE49-F238E27FC236}">
                <a16:creationId xmlns:a16="http://schemas.microsoft.com/office/drawing/2014/main" id="{BEA58EB4-06B0-160D-6D74-B544753C00FB}"/>
              </a:ext>
            </a:extLst>
          </p:cNvPr>
          <p:cNvCxnSpPr>
            <a:cxnSpLocks/>
          </p:cNvCxnSpPr>
          <p:nvPr/>
        </p:nvCxnSpPr>
        <p:spPr bwMode="auto">
          <a:xfrm>
            <a:off x="7410951" y="3678343"/>
            <a:ext cx="302874"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4D867325-435A-A3E4-887D-4D538FA36334}"/>
              </a:ext>
            </a:extLst>
          </p:cNvPr>
          <p:cNvSpPr txBox="1"/>
          <p:nvPr/>
        </p:nvSpPr>
        <p:spPr bwMode="auto">
          <a:xfrm>
            <a:off x="7750680" y="3265636"/>
            <a:ext cx="3164352"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Treatment until death, radiographic progression, unacceptable toxicity, or study completion</a:t>
            </a:r>
          </a:p>
        </p:txBody>
      </p:sp>
      <p:sp>
        <p:nvSpPr>
          <p:cNvPr id="14" name="TextBox 13">
            <a:extLst>
              <a:ext uri="{FF2B5EF4-FFF2-40B4-BE49-F238E27FC236}">
                <a16:creationId xmlns:a16="http://schemas.microsoft.com/office/drawing/2014/main" id="{797A9617-EDDE-B36A-2ECB-3BD2E911DA99}"/>
              </a:ext>
            </a:extLst>
          </p:cNvPr>
          <p:cNvSpPr txBox="1"/>
          <p:nvPr/>
        </p:nvSpPr>
        <p:spPr bwMode="auto">
          <a:xfrm>
            <a:off x="1394714" y="1966173"/>
            <a:ext cx="506790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metastatic disease at diagnosis (yes vs no), PD-L1 CPS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(&lt;1 vs 1 to &lt;10 vs ≥10), planned bevacizumab (yes vs no) </a:t>
            </a:r>
          </a:p>
        </p:txBody>
      </p:sp>
      <p:cxnSp>
        <p:nvCxnSpPr>
          <p:cNvPr id="15" name="Straight Arrow Connector 14">
            <a:extLst>
              <a:ext uri="{FF2B5EF4-FFF2-40B4-BE49-F238E27FC236}">
                <a16:creationId xmlns:a16="http://schemas.microsoft.com/office/drawing/2014/main" id="{367B4B4B-2C93-1FF5-335B-0F6B8D348E40}"/>
              </a:ext>
            </a:extLst>
          </p:cNvPr>
          <p:cNvCxnSpPr>
            <a:cxnSpLocks/>
          </p:cNvCxnSpPr>
          <p:nvPr/>
        </p:nvCxnSpPr>
        <p:spPr bwMode="auto">
          <a:xfrm flipH="1">
            <a:off x="3439496" y="2638421"/>
            <a:ext cx="963" cy="365760"/>
          </a:xfrm>
          <a:prstGeom prst="straightConnector1">
            <a:avLst/>
          </a:prstGeom>
          <a:noFill/>
          <a:ln w="28575" cap="flat" cmpd="sng" algn="ctr">
            <a:solidFill>
              <a:schemeClr val="bg1"/>
            </a:solidFill>
            <a:prstDash val="sysDot"/>
            <a:round/>
            <a:headEnd type="none" w="med" len="med"/>
            <a:tailEnd type="triangle"/>
          </a:ln>
          <a:effectLst/>
        </p:spPr>
      </p:cxnSp>
      <p:sp>
        <p:nvSpPr>
          <p:cNvPr id="16" name="Content Placeholder 2">
            <a:extLst>
              <a:ext uri="{FF2B5EF4-FFF2-40B4-BE49-F238E27FC236}">
                <a16:creationId xmlns:a16="http://schemas.microsoft.com/office/drawing/2014/main" id="{E162540E-1F8E-CA8F-EBB8-C6D9F12A80F4}"/>
              </a:ext>
            </a:extLst>
          </p:cNvPr>
          <p:cNvSpPr txBox="1">
            <a:spLocks/>
          </p:cNvSpPr>
          <p:nvPr/>
        </p:nvSpPr>
        <p:spPr bwMode="auto">
          <a:xfrm>
            <a:off x="622525" y="5481542"/>
            <a:ext cx="9295105" cy="706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dirty="0"/>
              <a:t>Dual primary endpoints: </a:t>
            </a:r>
            <a:r>
              <a:rPr lang="en-US" sz="2000" b="0" kern="0" dirty="0"/>
              <a:t>OS and PFS per RECIST v1.1 by investigator</a:t>
            </a:r>
          </a:p>
          <a:p>
            <a:pPr>
              <a:spcAft>
                <a:spcPts val="0"/>
              </a:spcAft>
            </a:pPr>
            <a:r>
              <a:rPr lang="en-US" sz="2000" b="1" kern="0" dirty="0">
                <a:solidFill>
                  <a:schemeClr val="bg1"/>
                </a:solidFill>
              </a:rPr>
              <a:t>Secondary endpoints: </a:t>
            </a:r>
            <a:r>
              <a:rPr lang="en-US" sz="2000" b="0" kern="0" dirty="0">
                <a:solidFill>
                  <a:schemeClr val="bg1"/>
                </a:solidFill>
              </a:rPr>
              <a:t>ORR, DoR, 12-mo PFS, safety</a:t>
            </a:r>
          </a:p>
        </p:txBody>
      </p:sp>
    </p:spTree>
    <p:extLst>
      <p:ext uri="{BB962C8B-B14F-4D97-AF65-F5344CB8AC3E}">
        <p14:creationId xmlns:p14="http://schemas.microsoft.com/office/powerpoint/2010/main" val="38600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Baseline Characteristics (All Comers)</a:t>
            </a:r>
            <a:endParaRPr lang="en-US" altLang="en-US" dirty="0"/>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2023. Abstr 5500.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23D5C096-DC16-6891-0F2F-AAD6C513DA57}"/>
              </a:ext>
            </a:extLst>
          </p:cNvPr>
          <p:cNvGraphicFramePr>
            <a:graphicFrameLocks/>
          </p:cNvGraphicFramePr>
          <p:nvPr>
            <p:extLst>
              <p:ext uri="{D42A27DB-BD31-4B8C-83A1-F6EECF244321}">
                <p14:modId xmlns:p14="http://schemas.microsoft.com/office/powerpoint/2010/main" val="2359666747"/>
              </p:ext>
            </p:extLst>
          </p:nvPr>
        </p:nvGraphicFramePr>
        <p:xfrm>
          <a:off x="719139" y="1600200"/>
          <a:ext cx="5276088" cy="3962496"/>
        </p:xfrm>
        <a:graphic>
          <a:graphicData uri="http://schemas.openxmlformats.org/drawingml/2006/table">
            <a:tbl>
              <a:tblPr/>
              <a:tblGrid>
                <a:gridCol w="2880360">
                  <a:extLst>
                    <a:ext uri="{9D8B030D-6E8A-4147-A177-3AD203B41FA5}">
                      <a16:colId xmlns:a16="http://schemas.microsoft.com/office/drawing/2014/main" val="20000"/>
                    </a:ext>
                  </a:extLst>
                </a:gridCol>
                <a:gridCol w="1197864">
                  <a:extLst>
                    <a:ext uri="{9D8B030D-6E8A-4147-A177-3AD203B41FA5}">
                      <a16:colId xmlns:a16="http://schemas.microsoft.com/office/drawing/2014/main" val="20001"/>
                    </a:ext>
                  </a:extLst>
                </a:gridCol>
                <a:gridCol w="1197864">
                  <a:extLst>
                    <a:ext uri="{9D8B030D-6E8A-4147-A177-3AD203B41FA5}">
                      <a16:colId xmlns:a16="http://schemas.microsoft.com/office/drawing/2014/main" val="4095539533"/>
                    </a:ext>
                  </a:extLst>
                </a:gridCol>
              </a:tblGrid>
              <a:tr h="1212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 cell carcinoma,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 (76.3)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644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CPS,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to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therapy,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Chemoradiation or radiation with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Chemoradiation or radiation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Surgery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(50.6)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(46.0)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bl>
          </a:graphicData>
        </a:graphic>
      </p:graphicFrame>
      <p:graphicFrame>
        <p:nvGraphicFramePr>
          <p:cNvPr id="7" name="Group 3">
            <a:extLst>
              <a:ext uri="{FF2B5EF4-FFF2-40B4-BE49-F238E27FC236}">
                <a16:creationId xmlns:a16="http://schemas.microsoft.com/office/drawing/2014/main" id="{DCCC4BAE-B3AD-6632-B53B-698BCAF463BC}"/>
              </a:ext>
            </a:extLst>
          </p:cNvPr>
          <p:cNvGraphicFramePr>
            <a:graphicFrameLocks/>
          </p:cNvGraphicFramePr>
          <p:nvPr>
            <p:extLst>
              <p:ext uri="{D42A27DB-BD31-4B8C-83A1-F6EECF244321}">
                <p14:modId xmlns:p14="http://schemas.microsoft.com/office/powerpoint/2010/main" val="507451499"/>
              </p:ext>
            </p:extLst>
          </p:nvPr>
        </p:nvGraphicFramePr>
        <p:xfrm>
          <a:off x="6214721" y="1600200"/>
          <a:ext cx="5267483" cy="3992944"/>
        </p:xfrm>
        <a:graphic>
          <a:graphicData uri="http://schemas.openxmlformats.org/drawingml/2006/table">
            <a:tbl>
              <a:tblPr/>
              <a:tblGrid>
                <a:gridCol w="2880641">
                  <a:extLst>
                    <a:ext uri="{9D8B030D-6E8A-4147-A177-3AD203B41FA5}">
                      <a16:colId xmlns:a16="http://schemas.microsoft.com/office/drawing/2014/main" val="20000"/>
                    </a:ext>
                  </a:extLst>
                </a:gridCol>
                <a:gridCol w="1193421">
                  <a:extLst>
                    <a:ext uri="{9D8B030D-6E8A-4147-A177-3AD203B41FA5}">
                      <a16:colId xmlns:a16="http://schemas.microsoft.com/office/drawing/2014/main" val="20001"/>
                    </a:ext>
                  </a:extLst>
                </a:gridCol>
                <a:gridCol w="1193421">
                  <a:extLst>
                    <a:ext uri="{9D8B030D-6E8A-4147-A177-3AD203B41FA5}">
                      <a16:colId xmlns:a16="http://schemas.microsoft.com/office/drawing/2014/main" val="4095539533"/>
                    </a:ext>
                  </a:extLst>
                </a:gridCol>
              </a:tblGrid>
              <a:tr h="1212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at diagnosis*</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IVA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IVB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(30.1)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Disease status at study entry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Persistent or recurrent with distant metastases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Persistent or recurrent without distant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(64.6)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Bevacizumab used during study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 (63.6)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CD7DE4EC-1EC8-A3F3-A858-43DDAEAC1723}"/>
              </a:ext>
            </a:extLst>
          </p:cNvPr>
          <p:cNvSpPr txBox="1"/>
          <p:nvPr/>
        </p:nvSpPr>
        <p:spPr bwMode="auto">
          <a:xfrm>
            <a:off x="6141904" y="5606579"/>
            <a:ext cx="534029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*Per FIGO 2009/NCCN 2017 criteria.</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dirty="0"/>
              <a:t>KEYNOTE-826: Final Analysis of OS</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2023. Abstr 5500.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2917104358"/>
              </p:ext>
            </p:extLst>
          </p:nvPr>
        </p:nvGraphicFramePr>
        <p:xfrm>
          <a:off x="728473" y="1600200"/>
          <a:ext cx="10777725" cy="2743296"/>
        </p:xfrm>
        <a:graphic>
          <a:graphicData uri="http://schemas.openxmlformats.org/drawingml/2006/table">
            <a:tbl>
              <a:tblPr/>
              <a:tblGrid>
                <a:gridCol w="1754799">
                  <a:extLst>
                    <a:ext uri="{9D8B030D-6E8A-4147-A177-3AD203B41FA5}">
                      <a16:colId xmlns:a16="http://schemas.microsoft.com/office/drawing/2014/main" val="20000"/>
                    </a:ext>
                  </a:extLst>
                </a:gridCol>
                <a:gridCol w="1503821">
                  <a:extLst>
                    <a:ext uri="{9D8B030D-6E8A-4147-A177-3AD203B41FA5}">
                      <a16:colId xmlns:a16="http://schemas.microsoft.com/office/drawing/2014/main" val="139195894"/>
                    </a:ext>
                  </a:extLst>
                </a:gridCol>
                <a:gridCol w="1503821">
                  <a:extLst>
                    <a:ext uri="{9D8B030D-6E8A-4147-A177-3AD203B41FA5}">
                      <a16:colId xmlns:a16="http://schemas.microsoft.com/office/drawing/2014/main" val="519753091"/>
                    </a:ext>
                  </a:extLst>
                </a:gridCol>
                <a:gridCol w="1503821">
                  <a:extLst>
                    <a:ext uri="{9D8B030D-6E8A-4147-A177-3AD203B41FA5}">
                      <a16:colId xmlns:a16="http://schemas.microsoft.com/office/drawing/2014/main" val="1859475777"/>
                    </a:ext>
                  </a:extLst>
                </a:gridCol>
                <a:gridCol w="1503821">
                  <a:extLst>
                    <a:ext uri="{9D8B030D-6E8A-4147-A177-3AD203B41FA5}">
                      <a16:colId xmlns:a16="http://schemas.microsoft.com/office/drawing/2014/main" val="3013389424"/>
                    </a:ext>
                  </a:extLst>
                </a:gridCol>
                <a:gridCol w="1503821">
                  <a:extLst>
                    <a:ext uri="{9D8B030D-6E8A-4147-A177-3AD203B41FA5}">
                      <a16:colId xmlns:a16="http://schemas.microsoft.com/office/drawing/2014/main" val="2027147649"/>
                    </a:ext>
                  </a:extLst>
                </a:gridCol>
                <a:gridCol w="1503821">
                  <a:extLst>
                    <a:ext uri="{9D8B030D-6E8A-4147-A177-3AD203B41FA5}">
                      <a16:colId xmlns:a16="http://schemas.microsoft.com/office/drawing/2014/main" val="328877338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PD-L1 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All-Comers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64008393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0.49-0.74)*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0.58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0.44-0.78)*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0.52-0.77)*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20675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 name="Rectangle 3">
            <a:extLst>
              <a:ext uri="{FF2B5EF4-FFF2-40B4-BE49-F238E27FC236}">
                <a16:creationId xmlns:a16="http://schemas.microsoft.com/office/drawing/2014/main" id="{452FBD57-BFAE-CA9E-4FA6-CD304B339E26}"/>
              </a:ext>
            </a:extLst>
          </p:cNvPr>
          <p:cNvSpPr>
            <a:spLocks noGrp="1" noChangeArrowheads="1"/>
          </p:cNvSpPr>
          <p:nvPr>
            <p:ph idx="1"/>
          </p:nvPr>
        </p:nvSpPr>
        <p:spPr>
          <a:xfrm>
            <a:off x="628671" y="4860805"/>
            <a:ext cx="10877529" cy="793990"/>
          </a:xfrm>
        </p:spPr>
        <p:txBody>
          <a:bodyPr/>
          <a:lstStyle/>
          <a:p>
            <a:r>
              <a:rPr lang="en-US" altLang="en-US" sz="2000" dirty="0"/>
              <a:t>Similar OS benefit with pembrolizumab regardless of concomitant bevacizumab</a:t>
            </a:r>
          </a:p>
        </p:txBody>
      </p:sp>
      <p:sp>
        <p:nvSpPr>
          <p:cNvPr id="4" name="Text Box 15">
            <a:extLst>
              <a:ext uri="{FF2B5EF4-FFF2-40B4-BE49-F238E27FC236}">
                <a16:creationId xmlns:a16="http://schemas.microsoft.com/office/drawing/2014/main" id="{7B0ADB6C-9859-1A4C-39C3-517EE874FD34}"/>
              </a:ext>
            </a:extLst>
          </p:cNvPr>
          <p:cNvSpPr txBox="1">
            <a:spLocks noChangeArrowheads="1"/>
          </p:cNvSpPr>
          <p:nvPr/>
        </p:nvSpPr>
        <p:spPr bwMode="auto">
          <a:xfrm>
            <a:off x="728473" y="4433556"/>
            <a:ext cx="185981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1"/>
                </a:solidFill>
                <a:latin typeface="Calibri" panose="020F0502020204030204" pitchFamily="34" charset="0"/>
              </a:rPr>
              <a:t>*Nominal </a:t>
            </a:r>
            <a:r>
              <a:rPr lang="en-US" altLang="en-US" sz="1200" b="0" i="1" spc="-10" dirty="0">
                <a:solidFill>
                  <a:schemeClr val="bg1"/>
                </a:solidFill>
                <a:latin typeface="Calibri" panose="020F0502020204030204" pitchFamily="34" charset="0"/>
              </a:rPr>
              <a:t>P </a:t>
            </a:r>
            <a:r>
              <a:rPr lang="en-US" altLang="en-US" sz="1200" b="0" spc="-10" dirty="0">
                <a:solidFill>
                  <a:schemeClr val="bg1"/>
                </a:solidFill>
                <a:latin typeface="Calibri" panose="020F0502020204030204" pitchFamily="34" charset="0"/>
              </a:rPr>
              <a:t>&lt;.0001</a:t>
            </a:r>
            <a:endParaRPr lang="en-US" alt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974486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Final Analysis of PFS</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2023. Abstr 5500.</a:t>
            </a:r>
            <a:endParaRPr lang="en-US" altLang="en-US" sz="1200" b="0" dirty="0">
              <a:solidFill>
                <a:schemeClr val="bg2"/>
              </a:solidFill>
              <a:latin typeface="Calibri" panose="020F0502020204030204" pitchFamily="34" charset="0"/>
            </a:endParaRPr>
          </a:p>
        </p:txBody>
      </p:sp>
      <p:graphicFrame>
        <p:nvGraphicFramePr>
          <p:cNvPr id="4" name="Group 3">
            <a:extLst>
              <a:ext uri="{FF2B5EF4-FFF2-40B4-BE49-F238E27FC236}">
                <a16:creationId xmlns:a16="http://schemas.microsoft.com/office/drawing/2014/main" id="{CE120002-B5C9-E97A-815E-12FE4C231C57}"/>
              </a:ext>
            </a:extLst>
          </p:cNvPr>
          <p:cNvGraphicFramePr>
            <a:graphicFrameLocks/>
          </p:cNvGraphicFramePr>
          <p:nvPr>
            <p:extLst>
              <p:ext uri="{D42A27DB-BD31-4B8C-83A1-F6EECF244321}">
                <p14:modId xmlns:p14="http://schemas.microsoft.com/office/powerpoint/2010/main" val="4152797599"/>
              </p:ext>
            </p:extLst>
          </p:nvPr>
        </p:nvGraphicFramePr>
        <p:xfrm>
          <a:off x="719138" y="1600201"/>
          <a:ext cx="10787063" cy="2377520"/>
        </p:xfrm>
        <a:graphic>
          <a:graphicData uri="http://schemas.openxmlformats.org/drawingml/2006/table">
            <a:tbl>
              <a:tblPr/>
              <a:tblGrid>
                <a:gridCol w="1756319">
                  <a:extLst>
                    <a:ext uri="{9D8B030D-6E8A-4147-A177-3AD203B41FA5}">
                      <a16:colId xmlns:a16="http://schemas.microsoft.com/office/drawing/2014/main" val="20000"/>
                    </a:ext>
                  </a:extLst>
                </a:gridCol>
                <a:gridCol w="1505124">
                  <a:extLst>
                    <a:ext uri="{9D8B030D-6E8A-4147-A177-3AD203B41FA5}">
                      <a16:colId xmlns:a16="http://schemas.microsoft.com/office/drawing/2014/main" val="139195894"/>
                    </a:ext>
                  </a:extLst>
                </a:gridCol>
                <a:gridCol w="1505124">
                  <a:extLst>
                    <a:ext uri="{9D8B030D-6E8A-4147-A177-3AD203B41FA5}">
                      <a16:colId xmlns:a16="http://schemas.microsoft.com/office/drawing/2014/main" val="519753091"/>
                    </a:ext>
                  </a:extLst>
                </a:gridCol>
                <a:gridCol w="1505124">
                  <a:extLst>
                    <a:ext uri="{9D8B030D-6E8A-4147-A177-3AD203B41FA5}">
                      <a16:colId xmlns:a16="http://schemas.microsoft.com/office/drawing/2014/main" val="1859475777"/>
                    </a:ext>
                  </a:extLst>
                </a:gridCol>
                <a:gridCol w="1505124">
                  <a:extLst>
                    <a:ext uri="{9D8B030D-6E8A-4147-A177-3AD203B41FA5}">
                      <a16:colId xmlns:a16="http://schemas.microsoft.com/office/drawing/2014/main" val="3013389424"/>
                    </a:ext>
                  </a:extLst>
                </a:gridCol>
                <a:gridCol w="1505124">
                  <a:extLst>
                    <a:ext uri="{9D8B030D-6E8A-4147-A177-3AD203B41FA5}">
                      <a16:colId xmlns:a16="http://schemas.microsoft.com/office/drawing/2014/main" val="2027147649"/>
                    </a:ext>
                  </a:extLst>
                </a:gridCol>
                <a:gridCol w="1505124">
                  <a:extLst>
                    <a:ext uri="{9D8B030D-6E8A-4147-A177-3AD203B41FA5}">
                      <a16:colId xmlns:a16="http://schemas.microsoft.com/office/drawing/2014/main" val="328877338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PD-L1 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All-Comers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64008393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0.58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0.47-0.71)*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0.52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0.40-0.68)*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0.50-0.74)*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20675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Text Box 15">
            <a:extLst>
              <a:ext uri="{FF2B5EF4-FFF2-40B4-BE49-F238E27FC236}">
                <a16:creationId xmlns:a16="http://schemas.microsoft.com/office/drawing/2014/main" id="{117C006A-1047-B5F1-DDC6-021F1E5872D2}"/>
              </a:ext>
            </a:extLst>
          </p:cNvPr>
          <p:cNvSpPr txBox="1">
            <a:spLocks noChangeArrowheads="1"/>
          </p:cNvSpPr>
          <p:nvPr/>
        </p:nvSpPr>
        <p:spPr bwMode="auto">
          <a:xfrm>
            <a:off x="719138" y="4104009"/>
            <a:ext cx="185981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1"/>
                </a:solidFill>
                <a:latin typeface="Calibri" panose="020F0502020204030204" pitchFamily="34" charset="0"/>
              </a:rPr>
              <a:t>*Nominal </a:t>
            </a:r>
            <a:r>
              <a:rPr lang="en-US" altLang="en-US" sz="1200" b="0" i="1" spc="-10" dirty="0">
                <a:solidFill>
                  <a:schemeClr val="bg1"/>
                </a:solidFill>
                <a:latin typeface="Calibri" panose="020F0502020204030204" pitchFamily="34" charset="0"/>
              </a:rPr>
              <a:t>P</a:t>
            </a:r>
            <a:r>
              <a:rPr lang="en-US" altLang="en-US" sz="1200" b="0" spc="-10" dirty="0">
                <a:solidFill>
                  <a:schemeClr val="bg1"/>
                </a:solidFill>
                <a:latin typeface="Calibri" panose="020F0502020204030204" pitchFamily="34" charset="0"/>
              </a:rPr>
              <a:t> &lt;.0001</a:t>
            </a:r>
            <a:endParaRPr lang="en-US" alt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5250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Final Analysis of ORR and DoR</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2023. Abstr 5500.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3389571406"/>
              </p:ext>
            </p:extLst>
          </p:nvPr>
        </p:nvGraphicFramePr>
        <p:xfrm>
          <a:off x="710571" y="1600200"/>
          <a:ext cx="10771632" cy="2316544"/>
        </p:xfrm>
        <a:graphic>
          <a:graphicData uri="http://schemas.openxmlformats.org/drawingml/2006/table">
            <a:tbl>
              <a:tblPr/>
              <a:tblGrid>
                <a:gridCol w="1595020">
                  <a:extLst>
                    <a:ext uri="{9D8B030D-6E8A-4147-A177-3AD203B41FA5}">
                      <a16:colId xmlns:a16="http://schemas.microsoft.com/office/drawing/2014/main" val="20000"/>
                    </a:ext>
                  </a:extLst>
                </a:gridCol>
                <a:gridCol w="1477967">
                  <a:extLst>
                    <a:ext uri="{9D8B030D-6E8A-4147-A177-3AD203B41FA5}">
                      <a16:colId xmlns:a16="http://schemas.microsoft.com/office/drawing/2014/main" val="139195894"/>
                    </a:ext>
                  </a:extLst>
                </a:gridCol>
                <a:gridCol w="1498643">
                  <a:extLst>
                    <a:ext uri="{9D8B030D-6E8A-4147-A177-3AD203B41FA5}">
                      <a16:colId xmlns:a16="http://schemas.microsoft.com/office/drawing/2014/main" val="519753091"/>
                    </a:ext>
                  </a:extLst>
                </a:gridCol>
                <a:gridCol w="1574345">
                  <a:extLst>
                    <a:ext uri="{9D8B030D-6E8A-4147-A177-3AD203B41FA5}">
                      <a16:colId xmlns:a16="http://schemas.microsoft.com/office/drawing/2014/main" val="2700463082"/>
                    </a:ext>
                  </a:extLst>
                </a:gridCol>
                <a:gridCol w="1471800">
                  <a:extLst>
                    <a:ext uri="{9D8B030D-6E8A-4147-A177-3AD203B41FA5}">
                      <a16:colId xmlns:a16="http://schemas.microsoft.com/office/drawing/2014/main" val="12170421"/>
                    </a:ext>
                  </a:extLst>
                </a:gridCol>
                <a:gridCol w="1633536">
                  <a:extLst>
                    <a:ext uri="{9D8B030D-6E8A-4147-A177-3AD203B41FA5}">
                      <a16:colId xmlns:a16="http://schemas.microsoft.com/office/drawing/2014/main" val="1859475777"/>
                    </a:ext>
                  </a:extLst>
                </a:gridCol>
                <a:gridCol w="1520321">
                  <a:extLst>
                    <a:ext uri="{9D8B030D-6E8A-4147-A177-3AD203B41FA5}">
                      <a16:colId xmlns:a16="http://schemas.microsoft.com/office/drawing/2014/main" val="301338942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PD-L1 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All-Comers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64008393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16486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to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to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to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to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to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to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94658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Updated Safety and Treatment Exposure</a:t>
            </a:r>
            <a:endParaRPr lang="en-US" altLang="en-US" dirty="0"/>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2023. Abstr 5500.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594303329"/>
              </p:ext>
            </p:extLst>
          </p:nvPr>
        </p:nvGraphicFramePr>
        <p:xfrm>
          <a:off x="522288" y="1600200"/>
          <a:ext cx="5411132" cy="4665960"/>
        </p:xfrm>
        <a:graphic>
          <a:graphicData uri="http://schemas.openxmlformats.org/drawingml/2006/table">
            <a:tbl>
              <a:tblPr/>
              <a:tblGrid>
                <a:gridCol w="2761708">
                  <a:extLst>
                    <a:ext uri="{9D8B030D-6E8A-4147-A177-3AD203B41FA5}">
                      <a16:colId xmlns:a16="http://schemas.microsoft.com/office/drawing/2014/main" val="20000"/>
                    </a:ext>
                  </a:extLst>
                </a:gridCol>
                <a:gridCol w="1126639">
                  <a:extLst>
                    <a:ext uri="{9D8B030D-6E8A-4147-A177-3AD203B41FA5}">
                      <a16:colId xmlns:a16="http://schemas.microsoft.com/office/drawing/2014/main" val="139195894"/>
                    </a:ext>
                  </a:extLst>
                </a:gridCol>
                <a:gridCol w="1522785">
                  <a:extLst>
                    <a:ext uri="{9D8B030D-6E8A-4147-A177-3AD203B41FA5}">
                      <a16:colId xmlns:a16="http://schemas.microsoft.com/office/drawing/2014/main" val="519753091"/>
                    </a:ext>
                  </a:extLst>
                </a:gridCol>
              </a:tblGrid>
              <a:tr h="551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7780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All-cause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d/c of any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d/c of all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305 (99.3)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253 (82.4)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(51.1)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307 (99.4)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233 (75.4)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(42.7)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(29.4)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5511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d/c of any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d/c of all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298 (97.1)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212 (69.1)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(30.6)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 (97.1)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201 (65.0)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(23.6)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11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d/c of any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d/c of all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(34.5)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481404"/>
                  </a:ext>
                </a:extLst>
              </a:tr>
            </a:tbl>
          </a:graphicData>
        </a:graphic>
      </p:graphicFrame>
      <p:graphicFrame>
        <p:nvGraphicFramePr>
          <p:cNvPr id="2" name="Group 3">
            <a:extLst>
              <a:ext uri="{FF2B5EF4-FFF2-40B4-BE49-F238E27FC236}">
                <a16:creationId xmlns:a16="http://schemas.microsoft.com/office/drawing/2014/main" id="{C8A97F55-7030-A2FF-F74B-657890989C18}"/>
              </a:ext>
            </a:extLst>
          </p:cNvPr>
          <p:cNvGraphicFramePr>
            <a:graphicFrameLocks/>
          </p:cNvGraphicFramePr>
          <p:nvPr>
            <p:extLst>
              <p:ext uri="{D42A27DB-BD31-4B8C-83A1-F6EECF244321}">
                <p14:modId xmlns:p14="http://schemas.microsoft.com/office/powerpoint/2010/main" val="3730613202"/>
              </p:ext>
            </p:extLst>
          </p:nvPr>
        </p:nvGraphicFramePr>
        <p:xfrm>
          <a:off x="6258582" y="1600200"/>
          <a:ext cx="5500032" cy="2811592"/>
        </p:xfrm>
        <a:graphic>
          <a:graphicData uri="http://schemas.openxmlformats.org/drawingml/2006/table">
            <a:tbl>
              <a:tblPr/>
              <a:tblGrid>
                <a:gridCol w="2425501">
                  <a:extLst>
                    <a:ext uri="{9D8B030D-6E8A-4147-A177-3AD203B41FA5}">
                      <a16:colId xmlns:a16="http://schemas.microsoft.com/office/drawing/2014/main" val="20000"/>
                    </a:ext>
                  </a:extLst>
                </a:gridCol>
                <a:gridCol w="1526717">
                  <a:extLst>
                    <a:ext uri="{9D8B030D-6E8A-4147-A177-3AD203B41FA5}">
                      <a16:colId xmlns:a16="http://schemas.microsoft.com/office/drawing/2014/main" val="139195894"/>
                    </a:ext>
                  </a:extLst>
                </a:gridCol>
                <a:gridCol w="1547814">
                  <a:extLst>
                    <a:ext uri="{9D8B030D-6E8A-4147-A177-3AD203B41FA5}">
                      <a16:colId xmlns:a16="http://schemas.microsoft.com/office/drawing/2014/main" val="519753091"/>
                    </a:ext>
                  </a:extLst>
                </a:gridCol>
              </a:tblGrid>
              <a:tr h="5511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Treatment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7780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number of cycles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Pembro or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Bevacizumab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5511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treatment duration, mo</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111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treatment duration, mo</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481404"/>
                  </a:ext>
                </a:extLst>
              </a:tr>
            </a:tbl>
          </a:graphicData>
        </a:graphic>
      </p:graphicFrame>
    </p:spTree>
    <p:extLst>
      <p:ext uri="{BB962C8B-B14F-4D97-AF65-F5344CB8AC3E}">
        <p14:creationId xmlns:p14="http://schemas.microsoft.com/office/powerpoint/2010/main" val="16413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F2069-A44B-1FB2-27FC-D5F991946604}"/>
              </a:ext>
            </a:extLst>
          </p:cNvPr>
          <p:cNvSpPr>
            <a:spLocks noGrp="1"/>
          </p:cNvSpPr>
          <p:nvPr>
            <p:ph type="title"/>
          </p:nvPr>
        </p:nvSpPr>
        <p:spPr/>
        <p:txBody>
          <a:bodyPr/>
          <a:lstStyle/>
          <a:p>
            <a:r>
              <a:rPr lang="en-US" dirty="0"/>
              <a:t>KEYNOTE-826: Updated Safety</a:t>
            </a:r>
          </a:p>
        </p:txBody>
      </p:sp>
      <p:sp>
        <p:nvSpPr>
          <p:cNvPr id="4" name="Text Box 15">
            <a:extLst>
              <a:ext uri="{FF2B5EF4-FFF2-40B4-BE49-F238E27FC236}">
                <a16:creationId xmlns:a16="http://schemas.microsoft.com/office/drawing/2014/main" id="{C704BBD0-6408-10F2-28EE-609FDA19812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2023. Abstr 5500.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BCFB2FB-BBF6-183B-6B5C-71C8D4B44BDB}"/>
              </a:ext>
            </a:extLst>
          </p:cNvPr>
          <p:cNvGraphicFramePr>
            <a:graphicFrameLocks/>
          </p:cNvGraphicFramePr>
          <p:nvPr>
            <p:extLst>
              <p:ext uri="{D42A27DB-BD31-4B8C-83A1-F6EECF244321}">
                <p14:modId xmlns:p14="http://schemas.microsoft.com/office/powerpoint/2010/main" val="1694305370"/>
              </p:ext>
            </p:extLst>
          </p:nvPr>
        </p:nvGraphicFramePr>
        <p:xfrm>
          <a:off x="709797" y="1603881"/>
          <a:ext cx="5297538" cy="4462272"/>
        </p:xfrm>
        <a:graphic>
          <a:graphicData uri="http://schemas.openxmlformats.org/drawingml/2006/table">
            <a:tbl>
              <a:tblPr/>
              <a:tblGrid>
                <a:gridCol w="2787600">
                  <a:extLst>
                    <a:ext uri="{9D8B030D-6E8A-4147-A177-3AD203B41FA5}">
                      <a16:colId xmlns:a16="http://schemas.microsoft.com/office/drawing/2014/main" val="20000"/>
                    </a:ext>
                  </a:extLst>
                </a:gridCol>
                <a:gridCol w="1329614">
                  <a:extLst>
                    <a:ext uri="{9D8B030D-6E8A-4147-A177-3AD203B41FA5}">
                      <a16:colId xmlns:a16="http://schemas.microsoft.com/office/drawing/2014/main" val="139195894"/>
                    </a:ext>
                  </a:extLst>
                </a:gridCol>
                <a:gridCol w="1180324">
                  <a:extLst>
                    <a:ext uri="{9D8B030D-6E8A-4147-A177-3AD203B41FA5}">
                      <a16:colId xmlns:a16="http://schemas.microsoft.com/office/drawing/2014/main" val="519753091"/>
                    </a:ext>
                  </a:extLst>
                </a:gridCol>
              </a:tblGrid>
              <a:tr h="409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All-Cause AEs ≥20% in Either Arm,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Alopecia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481404"/>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93942352"/>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2687405"/>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8360716"/>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Arthralgia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724416"/>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539968"/>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Neuropathy peripheral</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13147402"/>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Hypertension</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3904773"/>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UTI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8168430"/>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4130575"/>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sensory neuropathy</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02479862"/>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Asthenia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5182891"/>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6173855"/>
                  </a:ext>
                </a:extLst>
              </a:tr>
              <a:tr h="22086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58633458"/>
                  </a:ext>
                </a:extLst>
              </a:tr>
            </a:tbl>
          </a:graphicData>
        </a:graphic>
      </p:graphicFrame>
      <p:graphicFrame>
        <p:nvGraphicFramePr>
          <p:cNvPr id="6" name="Group 3">
            <a:extLst>
              <a:ext uri="{FF2B5EF4-FFF2-40B4-BE49-F238E27FC236}">
                <a16:creationId xmlns:a16="http://schemas.microsoft.com/office/drawing/2014/main" id="{830970DC-9D70-A345-105A-B5C8FCCE39B1}"/>
              </a:ext>
            </a:extLst>
          </p:cNvPr>
          <p:cNvGraphicFramePr>
            <a:graphicFrameLocks/>
          </p:cNvGraphicFramePr>
          <p:nvPr>
            <p:extLst>
              <p:ext uri="{D42A27DB-BD31-4B8C-83A1-F6EECF244321}">
                <p14:modId xmlns:p14="http://schemas.microsoft.com/office/powerpoint/2010/main" val="753320331"/>
              </p:ext>
            </p:extLst>
          </p:nvPr>
        </p:nvGraphicFramePr>
        <p:xfrm>
          <a:off x="6208662" y="1603881"/>
          <a:ext cx="5297538" cy="3712464"/>
        </p:xfrm>
        <a:graphic>
          <a:graphicData uri="http://schemas.openxmlformats.org/drawingml/2006/table">
            <a:tbl>
              <a:tblPr/>
              <a:tblGrid>
                <a:gridCol w="3031212">
                  <a:extLst>
                    <a:ext uri="{9D8B030D-6E8A-4147-A177-3AD203B41FA5}">
                      <a16:colId xmlns:a16="http://schemas.microsoft.com/office/drawing/2014/main" val="20000"/>
                    </a:ext>
                  </a:extLst>
                </a:gridCol>
                <a:gridCol w="1133163">
                  <a:extLst>
                    <a:ext uri="{9D8B030D-6E8A-4147-A177-3AD203B41FA5}">
                      <a16:colId xmlns:a16="http://schemas.microsoft.com/office/drawing/2014/main" val="139195894"/>
                    </a:ext>
                  </a:extLst>
                </a:gridCol>
                <a:gridCol w="1133163">
                  <a:extLst>
                    <a:ext uri="{9D8B030D-6E8A-4147-A177-3AD203B41FA5}">
                      <a16:colId xmlns:a16="http://schemas.microsoft.com/office/drawing/2014/main" val="519753091"/>
                    </a:ext>
                  </a:extLst>
                </a:gridCol>
              </a:tblGrid>
              <a:tr h="350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Immune-Mediated AEs ≥2 in Either Arm,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443656"/>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Hypothyroidism</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Hyperthyroidism</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Colitis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481404"/>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Severe skin reactions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93942352"/>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Thyroiditis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82687405"/>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Pneumonitis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8360716"/>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Hepatitis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724416"/>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Adrenal insufficiency</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539968"/>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Pancreatitis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13147402"/>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Myositis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3904773"/>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Type 1 diabetes mellitus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8168430"/>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Vasculitis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4130575"/>
                  </a:ext>
                </a:extLst>
              </a:tr>
              <a:tr h="21032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Nephritis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02479862"/>
                  </a:ext>
                </a:extLst>
              </a:tr>
            </a:tbl>
          </a:graphicData>
        </a:graphic>
      </p:graphicFrame>
    </p:spTree>
    <p:extLst>
      <p:ext uri="{BB962C8B-B14F-4D97-AF65-F5344CB8AC3E}">
        <p14:creationId xmlns:p14="http://schemas.microsoft.com/office/powerpoint/2010/main" val="1999933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KEYNOTE-826: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At a median follow-up of 39.1 mo, the addition of pembrolizumab to chemotherapy ± bevacizumab continued to demonstrate clinically significant improvements in OS and PFS in women with persistent, recurrent, or metastatic cervical cancer</a:t>
            </a:r>
          </a:p>
          <a:p>
            <a:pPr lvl="1"/>
            <a:r>
              <a:rPr lang="en-US" altLang="en-US" sz="2000" dirty="0"/>
              <a:t>OS and PFS benefit of pembrolizumab was observed in the ITT population and in CPS ≥1 and </a:t>
            </a:r>
            <a:br>
              <a:rPr lang="en-US" altLang="en-US" sz="2000" dirty="0"/>
            </a:br>
            <a:r>
              <a:rPr lang="en-US" altLang="en-US" sz="2000" dirty="0"/>
              <a:t>CPS ≥10 patient subgroups </a:t>
            </a:r>
          </a:p>
          <a:p>
            <a:pPr lvl="1"/>
            <a:r>
              <a:rPr lang="en-US" altLang="en-US" sz="2000" dirty="0"/>
              <a:t>Benefit was generally consistent across subgroups including those with or without bevacizumab</a:t>
            </a:r>
          </a:p>
          <a:p>
            <a:r>
              <a:rPr lang="en-US" altLang="en-US" sz="2200" dirty="0"/>
              <a:t>Safety outcomes were as expected based on individual agent profiles with no new safety signals</a:t>
            </a:r>
          </a:p>
          <a:p>
            <a:r>
              <a:rPr lang="en-US" altLang="en-US" sz="2200" dirty="0"/>
              <a:t>Investigators concluded that the findings provide further support for the use of first-line pembrolizumab plus chemotherapy ± bevacizumab as a new standard of care for women with persistent, recurrent, or metastatic cervical cancer</a:t>
            </a:r>
          </a:p>
        </p:txBody>
      </p:sp>
      <p:sp>
        <p:nvSpPr>
          <p:cNvPr id="2" name="Text Box 11">
            <a:extLst>
              <a:ext uri="{FF2B5EF4-FFF2-40B4-BE49-F238E27FC236}">
                <a16:creationId xmlns:a16="http://schemas.microsoft.com/office/drawing/2014/main" id="{1088B1E0-4812-5243-B959-F680C9CFDFD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endParaRPr lang="en-US" sz="2200" b="0" dirty="0">
              <a:solidFill>
                <a:srgbClr val="455560"/>
              </a:solidFill>
              <a:latin typeface="Calibri" panose="020F0502020204030204" pitchFamily="34" charset="0"/>
            </a:endParaRP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B53E2E22C6821C4B9625BE046EC36455" ma:contentTypeVersion="1" ma:contentTypeDescription="Create a new document." ma:contentTypeScope="" ma:versionID="65964485f1657bcfdbe584c963fd06b0">
  <xsd:schema xmlns:xsd="http://www.w3.org/2001/XMLSchema" xmlns:xs="http://www.w3.org/2001/XMLSchema" xmlns:p="http://schemas.microsoft.com/office/2006/metadata/properties" xmlns:ns2="d54cbe69-32bd-412a-b004-9152f949605e" xmlns:ns3="f8ea8ff3-c059-41a3-9357-33c381bd0b7a" targetNamespace="http://schemas.microsoft.com/office/2006/metadata/properties" ma:root="true" ma:fieldsID="7169090443ce10f1b19236ec61d8eaaf" ns2:_="" ns3:_="">
    <xsd:import namespace="d54cbe69-32bd-412a-b004-9152f949605e"/>
    <xsd:import namespace="f8ea8ff3-c059-41a3-9357-33c381bd0b7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8ea8ff3-c059-41a3-9357-33c381bd0b7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56M7VY3CDVN5-1173493582-2</_dlc_DocId>
    <_dlc_DocIdUrl xmlns="d54cbe69-32bd-412a-b004-9152f949605e">
      <Url>https://intranet.clinicaloptions.com/mews/oncology/ONC_2023_ASCO_CF_(PRP6243)/GYN_5500_Monk/_layouts/15/DocIdRedir.aspx?ID=56M7VY3CDVN5-1173493582-2</Url>
      <Description>56M7VY3CDVN5-1173493582-2</Description>
    </_dlc_DocIdUrl>
    <Document_x0020_Category xmlns="f8ea8ff3-c059-41a3-9357-33c381bd0b7a">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E7407EDF-1645-4ECC-A2A6-AEE80B3D8D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8ea8ff3-c059-41a3-9357-33c381bd0b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f8ea8ff3-c059-41a3-9357-33c381bd0b7a"/>
    <ds:schemaRef ds:uri="http://purl.org/dc/elements/1.1/"/>
    <ds:schemaRef ds:uri="http://purl.org/dc/terms/"/>
    <ds:schemaRef ds:uri="http://www.w3.org/XML/1998/namespace"/>
    <ds:schemaRef ds:uri="d54cbe69-32bd-412a-b004-9152f949605e"/>
  </ds:schemaRefs>
</ds:datastoreItem>
</file>

<file path=docProps/app.xml><?xml version="1.0" encoding="utf-8"?>
<Properties xmlns="http://schemas.openxmlformats.org/officeDocument/2006/extended-properties" xmlns:vt="http://schemas.openxmlformats.org/officeDocument/2006/docPropsVTypes">
  <Template/>
  <TotalTime>1746</TotalTime>
  <Words>2164</Words>
  <Application>Microsoft Office PowerPoint</Application>
  <PresentationFormat>Widescreen</PresentationFormat>
  <Paragraphs>481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KEYNOTE-826: Final OS Analysis of Pembrolizumab + Chemotherapy vs Placebo + Chemotherapy in Persistent, Recurrent, or Metastatic Cervical Cancer</vt:lpstr>
      <vt:lpstr>About These Slides</vt:lpstr>
      <vt:lpstr>KEYNOTE-826: Background</vt:lpstr>
      <vt:lpstr>KEYNOTE-826: Study Design</vt:lpstr>
      <vt:lpstr>KEYNOTE-826: Baseline Characteristics (All Comers)</vt:lpstr>
      <vt:lpstr>KEYNOTE-826: Final Analysis of OS</vt:lpstr>
      <vt:lpstr>KEYNOTE-826: Final Analysis of PFS</vt:lpstr>
      <vt:lpstr>KEYNOTE-826: Final Analysis of ORR and DoR</vt:lpstr>
      <vt:lpstr>KEYNOTE-826: Updated Safety and Treatment Exposure</vt:lpstr>
      <vt:lpstr>KEYNOTE-826: Updated Safety</vt:lpstr>
      <vt:lpstr>KEYNOTE-826: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KEYNOTE-826: Final OS Analysis of Pembrolizumab + Chemotherapy vs Placebo + Chemotherapy in Persistent, Recurrent, or Metastatic Cervical Cancer</dc:title>
  <dc:creator>Preferred User</dc:creator>
  <cp:lastModifiedBy>nkolenko@clinicaloptions.com</cp:lastModifiedBy>
  <cp:revision>21</cp:revision>
  <cp:lastPrinted>2016-09-26T20:21:49Z</cp:lastPrinted>
  <dcterms:created xsi:type="dcterms:W3CDTF">2005-05-27T15:08:01Z</dcterms:created>
  <dcterms:modified xsi:type="dcterms:W3CDTF">2023-06-05T21:37:07Z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874316ba-3ffb-4018-b892-9f7ce727e81f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0x010100B53E2E22C6821C4B9625BE046EC36455</vt:lpwstr>
  </property>
  <property fmtid="{D5CDD505-2E9C-101B-9397-08002B2CF9AE}" pid="9" name="MediaServiceImageTags">
    <vt:lpwstr/>
  </property>
</Properties>
</file>