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1" r:id="rId10"/>
    <p:sldId id="548" r:id="rId11"/>
    <p:sldId id="549" r:id="rId12"/>
    <p:sldId id="550" r:id="rId13"/>
    <p:sldId id="563" r:id="rId14"/>
    <p:sldId id="551" r:id="rId15"/>
    <p:sldId id="562"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7" clrIdx="15">
    <p:extLst>
      <p:ext uri="{19B8F6BF-5375-455C-9EA6-DF929625EA0E}">
        <p15:presenceInfo xmlns:p15="http://schemas.microsoft.com/office/powerpoint/2012/main" userId="S::cseals@clinicaloptions.com::0852e532-1f9e-4bbf-9b56-be19a9543a31" providerId="AD"/>
      </p:ext>
    </p:extLst>
  </p:cmAuthor>
  <p:cmAuthor id="17" name="Vanessa Carter" initials="VC" lastIdx="8" clrIdx="16">
    <p:extLst>
      <p:ext uri="{19B8F6BF-5375-455C-9EA6-DF929625EA0E}">
        <p15:presenceInfo xmlns:p15="http://schemas.microsoft.com/office/powerpoint/2012/main" userId="S::vcarter@clinicaloptions.com::9ce73b1e-6b1e-4cab-b34f-91637f33dd50" providerId="AD"/>
      </p:ext>
    </p:extLst>
  </p:cmAuthor>
  <p:cmAuthor id="18" name="kbrandt@clinicaloptions.com" initials="k" lastIdx="19" clrIdx="17">
    <p:extLst>
      <p:ext uri="{19B8F6BF-5375-455C-9EA6-DF929625EA0E}">
        <p15:presenceInfo xmlns:p15="http://schemas.microsoft.com/office/powerpoint/2012/main" userId="kbrandt@clinicaloptions.com" providerId="None"/>
      </p:ext>
    </p:extLst>
  </p:cmAuthor>
  <p:cmAuthor id="19" name="CLINICALOPTIONS\tquill" initials="C" lastIdx="9"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E7BF94-785D-4065-BE8C-EEEC91F22498}" v="58" dt="2023-12-11T23:39:09.74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47" autoAdjust="0"/>
    <p:restoredTop sz="87791" autoAdjust="0"/>
  </p:normalViewPr>
  <p:slideViewPr>
    <p:cSldViewPr snapToGrid="0">
      <p:cViewPr varScale="1">
        <p:scale>
          <a:sx n="75" d="100"/>
          <a:sy n="75" d="100"/>
        </p:scale>
        <p:origin x="730" y="58"/>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76538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ITD, internal tandem duplication;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1822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BM, bone marrow; CR, complete response; CRi, complete response with incomplete count recovery; ITD, internal tandem duplication; MDS, myelodysplastic syndromes; MRD, minimal residual disease; OS, overall survival;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36889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ASCT, autologous stem cell transplant; FLT3i, FLT3 inhibitor; HMA, hypomethylating agent; ITD, internal tandem duplication; R/R, relapsed/refractory;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921426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CRi, complete response with incomplete count recovery; DLT, dose-limiting toxicity; ITD, internal tandem duplication; MLFS, morphologic leukemia-free state;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0130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ASCT, autologous stem cell transplant; CR, complete response; CRc, composite complete response; CRi, complete response with incomplete count recovery; HMA, hypomethylating agent; ITD, internal tandem duplication; MLFS, morphologic leukemia-free state; MRD, measurable residual disease; NA, not applicable; OS, overall survival;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856436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CRi, complete response with incomplete count recovery; HMA, hypomethylating agent; ITD, internal tandem duplication; MLFS, morphologic leukemia-free state; OS, overall survival; R/R, relapsed/refractory.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672757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ITD, internal tandem duplication; 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981038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ANC, absolute neutrophil count; CR, complete response; CRi, complete response with incomplete count recovery; ITD, internal tandem duplication; PLT, platelets.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44887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CRc, composite complete response; ITD, internal tandem duplication;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214654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Trial of Quizartinib, Venetoclax, and Decitabine in </a:t>
            </a:r>
            <a:r>
              <a:rPr lang="en-US" altLang="en-US" sz="4000" i="1" dirty="0"/>
              <a:t>FLT3</a:t>
            </a:r>
            <a:r>
              <a:rPr lang="en-US" altLang="en-US" sz="4000" dirty="0"/>
              <a:t>-ITD</a:t>
            </a:r>
            <a:r>
              <a:rPr lang="en-US" altLang="en-US" sz="4000" dirty="0">
                <a:cs typeface="Calibri" panose="020F0502020204030204" pitchFamily="34" charset="0"/>
              </a:rPr>
              <a:t>–</a:t>
            </a:r>
            <a:r>
              <a:rPr lang="en-US" altLang="en-US" sz="4000" dirty="0"/>
              <a:t>Mutated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I/II Trial of Quizartinib, Venetoclax, and Decitabine in </a:t>
            </a:r>
            <a:r>
              <a:rPr lang="en-US" altLang="en-US" sz="3600" i="1" dirty="0"/>
              <a:t>FLT3</a:t>
            </a:r>
            <a:r>
              <a:rPr lang="en-US" altLang="en-US" sz="3600" dirty="0"/>
              <a:t>-ITD AML: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Outcomes are poor for older or unfit patients with newly diagnosed </a:t>
            </a:r>
            <a:r>
              <a:rPr lang="en-US" altLang="en-US" i="1" dirty="0"/>
              <a:t>FLT3</a:t>
            </a:r>
            <a:r>
              <a:rPr lang="en-US" altLang="en-US" dirty="0"/>
              <a:t>-mutated AML and for patients with R/R </a:t>
            </a:r>
            <a:r>
              <a:rPr lang="en-US" altLang="en-US" i="1" dirty="0"/>
              <a:t>FLT3</a:t>
            </a:r>
            <a:r>
              <a:rPr lang="en-US" altLang="en-US" dirty="0"/>
              <a:t>-mutated AML</a:t>
            </a:r>
            <a:r>
              <a:rPr lang="en-US" altLang="en-US" baseline="30000" dirty="0"/>
              <a:t>1-3</a:t>
            </a:r>
            <a:endParaRPr lang="en-US" altLang="en-US" dirty="0"/>
          </a:p>
          <a:p>
            <a:r>
              <a:rPr lang="en-US" altLang="en-US" dirty="0"/>
              <a:t>FLT3 inhibitor quizartinib has demonstrated survival benefit in both newly diagnosed and R/R </a:t>
            </a:r>
            <a:r>
              <a:rPr lang="en-US" altLang="en-US" i="1" dirty="0"/>
              <a:t>FLT3</a:t>
            </a:r>
            <a:r>
              <a:rPr lang="en-US" altLang="en-US" dirty="0"/>
              <a:t>-mutated AML</a:t>
            </a:r>
            <a:r>
              <a:rPr lang="en-US" altLang="en-US" baseline="30000" dirty="0"/>
              <a:t>4,5</a:t>
            </a:r>
          </a:p>
          <a:p>
            <a:r>
              <a:rPr lang="en-US" altLang="en-US" dirty="0"/>
              <a:t>Preclinical evidence suggests synergy between FLT3 inhibitor quizartinib and venetoclax in </a:t>
            </a:r>
            <a:r>
              <a:rPr lang="en-US" altLang="en-US" i="1" dirty="0"/>
              <a:t>FLT3</a:t>
            </a:r>
            <a:r>
              <a:rPr lang="en-US" altLang="en-US" dirty="0"/>
              <a:t>-ITD+ AML</a:t>
            </a:r>
            <a:r>
              <a:rPr lang="en-US" altLang="en-US" baseline="30000" dirty="0"/>
              <a:t>6</a:t>
            </a:r>
          </a:p>
          <a:p>
            <a:r>
              <a:rPr lang="en-US" altLang="en-US" dirty="0"/>
              <a:t>Phase I/II trial to determine recommended phase II dose of quizartinib combined with venetoclax and decitabine and to evaluate efficacy in patients with </a:t>
            </a:r>
            <a:r>
              <a:rPr lang="en-US" altLang="en-US" i="1" dirty="0"/>
              <a:t>FLT3</a:t>
            </a:r>
            <a:r>
              <a:rPr lang="en-US" altLang="en-US" dirty="0"/>
              <a:t>-mutated AML</a:t>
            </a:r>
            <a:r>
              <a:rPr lang="en-US" altLang="en-US" baseline="30000" dirty="0"/>
              <a:t>7</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2559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Konopleva. Clin Cancer Res. 2022;28:2744. 2. Ohanian. Am J Hematol. 2018;93:1136.</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Yilmaz. J Hematol Oncol. 2020;13:132. 4. Erba. Lancet. 2023;401:1571. 5. Cortes. Lancet Oncol. 2019;20:984.</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6. Mali. Haematologica. 2021;106:1034. 7. Yilmaz. ASH 2023. Abstr 158.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6"/>
            <a:ext cx="10877529" cy="47963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600" b="0" kern="0" dirty="0"/>
              <a:t>Single-arm, multicohort phase I/II study</a:t>
            </a:r>
          </a:p>
          <a:p>
            <a:endParaRPr lang="en-US" altLang="en-US" sz="2600" b="0" kern="0" dirty="0"/>
          </a:p>
          <a:p>
            <a:endParaRPr lang="en-US" altLang="en-US" sz="2600" b="0" kern="0" dirty="0"/>
          </a:p>
          <a:p>
            <a:endParaRPr lang="en-US" altLang="en-US" sz="2600" b="0" kern="0" dirty="0"/>
          </a:p>
          <a:p>
            <a:endParaRPr lang="en-US" altLang="en-US" sz="2600" b="0" kern="0" dirty="0"/>
          </a:p>
          <a:p>
            <a:pPr marL="0" indent="0">
              <a:buNone/>
            </a:pPr>
            <a:endParaRPr lang="en-US" altLang="en-US" sz="2600" b="0" kern="0" dirty="0"/>
          </a:p>
          <a:p>
            <a:r>
              <a:rPr lang="en-US" altLang="en-US" sz="2600" kern="0" dirty="0"/>
              <a:t>Primary endpoint: </a:t>
            </a:r>
            <a:r>
              <a:rPr lang="en-US" altLang="en-US" sz="2600" b="0" kern="0" dirty="0"/>
              <a:t>RP2D of quizartinib administered with decitabine + venetoclax in patients with </a:t>
            </a:r>
            <a:r>
              <a:rPr lang="en-US" altLang="en-US" sz="2600" b="0" i="1" kern="0" dirty="0"/>
              <a:t>FLT3</a:t>
            </a:r>
            <a:r>
              <a:rPr lang="en-US" altLang="en-US" sz="2600" b="0" kern="0" dirty="0"/>
              <a:t>-mutated AML</a:t>
            </a:r>
          </a:p>
          <a:p>
            <a:r>
              <a:rPr lang="en-US" altLang="en-US" sz="2600" kern="0" dirty="0"/>
              <a:t>Secondary endpoints: </a:t>
            </a:r>
            <a:r>
              <a:rPr lang="en-US" altLang="en-US" sz="2600" b="0" kern="0" dirty="0"/>
              <a:t>CR, CRi, MRD, OS</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Phase I/II Trial of Quizartinib, Venetoclax, and </a:t>
            </a:r>
            <a:br>
              <a:rPr lang="en-US" altLang="en-US" sz="3600" dirty="0"/>
            </a:br>
            <a:r>
              <a:rPr lang="en-US" altLang="en-US" sz="3600" dirty="0"/>
              <a:t>Decitabine in </a:t>
            </a:r>
            <a:r>
              <a:rPr lang="en-US" altLang="en-US" sz="3600" i="1" dirty="0"/>
              <a:t>FLT3</a:t>
            </a:r>
            <a:r>
              <a:rPr lang="en-US" altLang="en-US" sz="3600" dirty="0"/>
              <a:t>-ITD AML: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14340" y="2103082"/>
            <a:ext cx="349573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R/R Cohort</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R/R </a:t>
            </a:r>
            <a:r>
              <a:rPr lang="en-GB" altLang="en-US" sz="1800" b="0" i="1" dirty="0">
                <a:solidFill>
                  <a:schemeClr val="bg1"/>
                </a:solidFill>
                <a:latin typeface="Calibri" panose="020F0502020204030204" pitchFamily="34" charset="0"/>
              </a:rPr>
              <a:t>FLT3-</a:t>
            </a:r>
            <a:r>
              <a:rPr lang="en-GB" altLang="en-US" sz="1800" b="0" dirty="0">
                <a:solidFill>
                  <a:schemeClr val="bg1"/>
                </a:solidFill>
                <a:latin typeface="Calibri" panose="020F0502020204030204" pitchFamily="34" charset="0"/>
              </a:rPr>
              <a:t>mutated AML or high-risk MDS (≥10% blasts) (n = 43)</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Frontline Cohort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Newly diagnosed </a:t>
            </a:r>
            <a:r>
              <a:rPr lang="en-GB" altLang="en-US" sz="1800" b="0" i="1" dirty="0">
                <a:solidFill>
                  <a:schemeClr val="bg1"/>
                </a:solidFill>
                <a:latin typeface="Calibri" panose="020F0502020204030204" pitchFamily="34" charset="0"/>
              </a:rPr>
              <a:t>FLT3</a:t>
            </a:r>
            <a:r>
              <a:rPr lang="en-GB" altLang="en-US" sz="1800" b="0" dirty="0">
                <a:solidFill>
                  <a:schemeClr val="bg1"/>
                </a:solidFill>
                <a:latin typeface="Calibri" panose="020F0502020204030204" pitchFamily="34" charset="0"/>
              </a:rPr>
              <a:t>-mutated AML unfit for intensive chemotherapy (n = 14)</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165617" y="2519803"/>
            <a:ext cx="3455820" cy="1454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Decitabine </a:t>
            </a:r>
            <a:r>
              <a:rPr lang="en-US" altLang="en-US" sz="1800" b="0" dirty="0">
                <a:solidFill>
                  <a:schemeClr val="tx1"/>
                </a:solidFill>
                <a:latin typeface="Calibri" panose="020F0502020204030204" pitchFamily="34" charset="0"/>
              </a:rPr>
              <a:t>20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on D1-10</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Venetoclax* </a:t>
            </a:r>
            <a:r>
              <a:rPr lang="en-US" altLang="en-US" sz="1800" b="0" dirty="0">
                <a:solidFill>
                  <a:schemeClr val="tx1"/>
                </a:solidFill>
                <a:latin typeface="Calibri" panose="020F0502020204030204" pitchFamily="34" charset="0"/>
              </a:rPr>
              <a:t>400 mg/day on D1-21</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Quizartinib</a:t>
            </a:r>
            <a:r>
              <a:rPr lang="en-US" altLang="en-US" sz="1800" b="0" dirty="0">
                <a:solidFill>
                  <a:schemeClr val="tx1"/>
                </a:solidFill>
                <a:latin typeface="Calibri" panose="020F0502020204030204" pitchFamily="34" charset="0"/>
              </a:rPr>
              <a:t> 30-40 mg/day on D1-28</a:t>
            </a:r>
            <a:r>
              <a:rPr lang="en-US" altLang="en-US" sz="1800" b="0" baseline="30000" dirty="0">
                <a:solidFill>
                  <a:schemeClr val="tx1"/>
                </a:solidFill>
                <a:latin typeface="Calibri" panose="020F0502020204030204" pitchFamily="34" charset="0"/>
              </a:rPr>
              <a:t>†</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83500" y="2849197"/>
            <a:ext cx="49150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 Box 11">
            <a:extLst>
              <a:ext uri="{FF2B5EF4-FFF2-40B4-BE49-F238E27FC236}">
                <a16:creationId xmlns:a16="http://schemas.microsoft.com/office/drawing/2014/main" id="{7B23837F-E795-4ACB-A9A6-09E97E392DC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sp>
        <p:nvSpPr>
          <p:cNvPr id="5" name="Line 54">
            <a:extLst>
              <a:ext uri="{FF2B5EF4-FFF2-40B4-BE49-F238E27FC236}">
                <a16:creationId xmlns:a16="http://schemas.microsoft.com/office/drawing/2014/main" id="{E9EDAD16-9D1B-A038-A1F2-1864636D1D4E}"/>
              </a:ext>
            </a:extLst>
          </p:cNvPr>
          <p:cNvSpPr>
            <a:spLocks noChangeShapeType="1"/>
          </p:cNvSpPr>
          <p:nvPr/>
        </p:nvSpPr>
        <p:spPr bwMode="auto">
          <a:xfrm flipV="1">
            <a:off x="3583500" y="3716300"/>
            <a:ext cx="49150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Text Box 45">
            <a:extLst>
              <a:ext uri="{FF2B5EF4-FFF2-40B4-BE49-F238E27FC236}">
                <a16:creationId xmlns:a16="http://schemas.microsoft.com/office/drawing/2014/main" id="{A4066DB3-500E-A891-C0E5-1C13230965C0}"/>
              </a:ext>
            </a:extLst>
          </p:cNvPr>
          <p:cNvSpPr txBox="1">
            <a:spLocks noChangeArrowheads="1"/>
          </p:cNvSpPr>
          <p:nvPr/>
        </p:nvSpPr>
        <p:spPr bwMode="auto">
          <a:xfrm>
            <a:off x="5329134" y="2112265"/>
            <a:ext cx="1128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Induction</a:t>
            </a:r>
          </a:p>
        </p:txBody>
      </p:sp>
      <p:sp>
        <p:nvSpPr>
          <p:cNvPr id="7" name="Rectangle 49">
            <a:extLst>
              <a:ext uri="{FF2B5EF4-FFF2-40B4-BE49-F238E27FC236}">
                <a16:creationId xmlns:a16="http://schemas.microsoft.com/office/drawing/2014/main" id="{29F5C282-1D18-1BC6-DCE0-1B6712B2EE67}"/>
              </a:ext>
            </a:extLst>
          </p:cNvPr>
          <p:cNvSpPr>
            <a:spLocks noChangeArrowheads="1"/>
          </p:cNvSpPr>
          <p:nvPr/>
        </p:nvSpPr>
        <p:spPr bwMode="auto">
          <a:xfrm>
            <a:off x="8205154" y="2519803"/>
            <a:ext cx="3455820" cy="1454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Decitabine </a:t>
            </a:r>
            <a:r>
              <a:rPr lang="en-US" altLang="en-US" sz="1800" b="0" dirty="0">
                <a:solidFill>
                  <a:schemeClr val="tx1"/>
                </a:solidFill>
                <a:latin typeface="Calibri" panose="020F0502020204030204" pitchFamily="34" charset="0"/>
              </a:rPr>
              <a:t>20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on D1-5</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Venetoclax </a:t>
            </a:r>
            <a:r>
              <a:rPr lang="en-US" altLang="en-US" sz="1800" b="0" dirty="0">
                <a:solidFill>
                  <a:schemeClr val="tx1"/>
                </a:solidFill>
                <a:latin typeface="Calibri" panose="020F0502020204030204" pitchFamily="34" charset="0"/>
              </a:rPr>
              <a:t>400 mg/day on D1-14</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Quizartinib</a:t>
            </a:r>
            <a:r>
              <a:rPr lang="en-US" altLang="en-US" sz="1800" b="0" dirty="0">
                <a:solidFill>
                  <a:schemeClr val="tx1"/>
                </a:solidFill>
                <a:latin typeface="Calibri" panose="020F0502020204030204" pitchFamily="34" charset="0"/>
              </a:rPr>
              <a:t> 30-40 mg/day on D1-28</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(Up to 12 cycles)</a:t>
            </a:r>
          </a:p>
        </p:txBody>
      </p:sp>
      <p:sp>
        <p:nvSpPr>
          <p:cNvPr id="8" name="Text Box 45">
            <a:extLst>
              <a:ext uri="{FF2B5EF4-FFF2-40B4-BE49-F238E27FC236}">
                <a16:creationId xmlns:a16="http://schemas.microsoft.com/office/drawing/2014/main" id="{9DDD8F07-9816-0329-DDEC-42A14CCAFE62}"/>
              </a:ext>
            </a:extLst>
          </p:cNvPr>
          <p:cNvSpPr txBox="1">
            <a:spLocks noChangeArrowheads="1"/>
          </p:cNvSpPr>
          <p:nvPr/>
        </p:nvSpPr>
        <p:spPr bwMode="auto">
          <a:xfrm>
            <a:off x="9122123" y="2112167"/>
            <a:ext cx="1621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Consolidation</a:t>
            </a:r>
          </a:p>
        </p:txBody>
      </p:sp>
      <p:sp>
        <p:nvSpPr>
          <p:cNvPr id="2" name="Line 54">
            <a:extLst>
              <a:ext uri="{FF2B5EF4-FFF2-40B4-BE49-F238E27FC236}">
                <a16:creationId xmlns:a16="http://schemas.microsoft.com/office/drawing/2014/main" id="{7C222AAF-0491-8005-EA88-77954B914BD2}"/>
              </a:ext>
            </a:extLst>
          </p:cNvPr>
          <p:cNvSpPr>
            <a:spLocks noChangeShapeType="1"/>
          </p:cNvSpPr>
          <p:nvPr/>
        </p:nvSpPr>
        <p:spPr bwMode="auto">
          <a:xfrm flipV="1">
            <a:off x="7713652" y="2849197"/>
            <a:ext cx="49150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3B5A74FF-24A9-A9DB-76B8-FED56EF4DC4C}"/>
              </a:ext>
            </a:extLst>
          </p:cNvPr>
          <p:cNvSpPr>
            <a:spLocks noChangeShapeType="1"/>
          </p:cNvSpPr>
          <p:nvPr/>
        </p:nvSpPr>
        <p:spPr bwMode="auto">
          <a:xfrm flipV="1">
            <a:off x="7713652" y="3716300"/>
            <a:ext cx="49150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FD070F51-2461-B1DB-C2B5-923571F90707}"/>
              </a:ext>
            </a:extLst>
          </p:cNvPr>
          <p:cNvSpPr txBox="1"/>
          <p:nvPr/>
        </p:nvSpPr>
        <p:spPr bwMode="auto">
          <a:xfrm>
            <a:off x="4165618" y="3980221"/>
            <a:ext cx="36461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*After BM biopsy on D14, venetoclax was discontinued in patients with BM blasts ≤5% or hypoplastic BM.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Following an amendment, </a:t>
            </a:r>
            <a:r>
              <a:rPr lang="en-US" sz="1200" b="0" dirty="0" err="1">
                <a:solidFill>
                  <a:schemeClr val="bg1"/>
                </a:solidFill>
                <a:latin typeface="Calibri" panose="020F0502020204030204" pitchFamily="34" charset="0"/>
              </a:rPr>
              <a:t>quizartinib</a:t>
            </a:r>
            <a:r>
              <a:rPr lang="en-US" sz="1200" b="0" dirty="0">
                <a:solidFill>
                  <a:schemeClr val="bg1"/>
                </a:solidFill>
                <a:latin typeface="Calibri" panose="020F0502020204030204" pitchFamily="34" charset="0"/>
              </a:rPr>
              <a:t> was reduced to 14 days in C1. </a:t>
            </a:r>
          </a:p>
        </p:txBody>
      </p:sp>
      <p:sp>
        <p:nvSpPr>
          <p:cNvPr id="11" name="TextBox 10">
            <a:extLst>
              <a:ext uri="{FF2B5EF4-FFF2-40B4-BE49-F238E27FC236}">
                <a16:creationId xmlns:a16="http://schemas.microsoft.com/office/drawing/2014/main" id="{405A914B-FF9D-2C8E-F1B7-D6782EBC7E65}"/>
              </a:ext>
            </a:extLst>
          </p:cNvPr>
          <p:cNvSpPr txBox="1"/>
          <p:nvPr/>
        </p:nvSpPr>
        <p:spPr bwMode="auto">
          <a:xfrm>
            <a:off x="8205153" y="3974133"/>
            <a:ext cx="34673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err="1">
                <a:solidFill>
                  <a:schemeClr val="bg1"/>
                </a:solidFill>
                <a:latin typeface="Calibri" panose="020F0502020204030204" pitchFamily="34" charset="0"/>
              </a:rPr>
              <a:t>Venetoclax</a:t>
            </a:r>
            <a:r>
              <a:rPr lang="en-US" sz="1200" b="0" dirty="0">
                <a:solidFill>
                  <a:schemeClr val="bg1"/>
                </a:solidFill>
                <a:latin typeface="Calibri" panose="020F0502020204030204" pitchFamily="34" charset="0"/>
              </a:rPr>
              <a:t> duration reduced in subsequent cycles for patients in CR based on count recovery durations. </a:t>
            </a:r>
            <a:r>
              <a:rPr lang="en-US" sz="1200" b="0" dirty="0" err="1">
                <a:solidFill>
                  <a:schemeClr val="bg1"/>
                </a:solidFill>
                <a:latin typeface="Calibri" panose="020F0502020204030204" pitchFamily="34" charset="0"/>
              </a:rPr>
              <a:t>Quizartinib</a:t>
            </a:r>
            <a:r>
              <a:rPr lang="en-US" sz="1200" b="0" dirty="0">
                <a:solidFill>
                  <a:schemeClr val="bg1"/>
                </a:solidFill>
                <a:latin typeface="Calibri" panose="020F0502020204030204" pitchFamily="34" charset="0"/>
              </a:rPr>
              <a:t> dose reduced to 14 days if prolonged count recovery.  </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I/II Trial of Quizartinib, Venetoclax, and </a:t>
            </a:r>
            <a:br>
              <a:rPr lang="en-US" altLang="en-US" sz="3600" dirty="0"/>
            </a:br>
            <a:r>
              <a:rPr lang="en-US" altLang="en-US" sz="3600" dirty="0"/>
              <a:t>Decitabine in </a:t>
            </a:r>
            <a:r>
              <a:rPr lang="en-US" altLang="en-US" sz="3600" i="1" dirty="0"/>
              <a:t>FLT3</a:t>
            </a:r>
            <a:r>
              <a:rPr lang="en-US" altLang="en-US" sz="3600" dirty="0"/>
              <a:t>-ITD AML: </a:t>
            </a:r>
            <a:r>
              <a:rPr lang="en-US" dirty="0"/>
              <a:t>Baseline Characteristics</a:t>
            </a:r>
            <a:endParaRPr lang="en-US" altLang="en-US" dirty="0"/>
          </a:p>
        </p:txBody>
      </p:sp>
      <p:sp>
        <p:nvSpPr>
          <p:cNvPr id="2" name="Text Box 11">
            <a:extLst>
              <a:ext uri="{FF2B5EF4-FFF2-40B4-BE49-F238E27FC236}">
                <a16:creationId xmlns:a16="http://schemas.microsoft.com/office/drawing/2014/main" id="{7D97AD55-4D89-E8C8-F0EE-926CD7E0E28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graphicFrame>
        <p:nvGraphicFramePr>
          <p:cNvPr id="6" name="Group 3">
            <a:extLst>
              <a:ext uri="{FF2B5EF4-FFF2-40B4-BE49-F238E27FC236}">
                <a16:creationId xmlns:a16="http://schemas.microsoft.com/office/drawing/2014/main" id="{E472BECE-8071-3CBB-BF3C-2606E691C727}"/>
              </a:ext>
            </a:extLst>
          </p:cNvPr>
          <p:cNvGraphicFramePr>
            <a:graphicFrameLocks/>
          </p:cNvGraphicFramePr>
          <p:nvPr>
            <p:extLst>
              <p:ext uri="{D42A27DB-BD31-4B8C-83A1-F6EECF244321}">
                <p14:modId xmlns:p14="http://schemas.microsoft.com/office/powerpoint/2010/main" val="629317918"/>
              </p:ext>
            </p:extLst>
          </p:nvPr>
        </p:nvGraphicFramePr>
        <p:xfrm>
          <a:off x="6186971" y="1494302"/>
          <a:ext cx="5309276" cy="3779584"/>
        </p:xfrm>
        <a:graphic>
          <a:graphicData uri="http://schemas.openxmlformats.org/drawingml/2006/table">
            <a:tbl>
              <a:tblPr/>
              <a:tblGrid>
                <a:gridCol w="2082488">
                  <a:extLst>
                    <a:ext uri="{9D8B030D-6E8A-4147-A177-3AD203B41FA5}">
                      <a16:colId xmlns:a16="http://schemas.microsoft.com/office/drawing/2014/main" val="20000"/>
                    </a:ext>
                  </a:extLst>
                </a:gridCol>
                <a:gridCol w="1613394">
                  <a:extLst>
                    <a:ext uri="{9D8B030D-6E8A-4147-A177-3AD203B41FA5}">
                      <a16:colId xmlns:a16="http://schemas.microsoft.com/office/drawing/2014/main" val="20001"/>
                    </a:ext>
                  </a:extLst>
                </a:gridCol>
                <a:gridCol w="1613394">
                  <a:extLst>
                    <a:ext uri="{9D8B030D-6E8A-4147-A177-3AD203B41FA5}">
                      <a16:colId xmlns:a16="http://schemas.microsoft.com/office/drawing/2014/main" val="20002"/>
                    </a:ext>
                  </a:extLst>
                </a:gridCol>
              </a:tblGrid>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R/R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Frontline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ITD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ITD + D835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ITD + F691L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ITD allelic ratio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0.45 (0.01-23)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 (0.19-4.04)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DNMT3A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NPM1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WT1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RAS/MAPK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RUNX1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TET2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SRSF2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4" name="Group 3">
            <a:extLst>
              <a:ext uri="{FF2B5EF4-FFF2-40B4-BE49-F238E27FC236}">
                <a16:creationId xmlns:a16="http://schemas.microsoft.com/office/drawing/2014/main" id="{4E6D3179-8332-05AA-9AD2-B863E8C41002}"/>
              </a:ext>
            </a:extLst>
          </p:cNvPr>
          <p:cNvGraphicFramePr>
            <a:graphicFrameLocks/>
          </p:cNvGraphicFramePr>
          <p:nvPr>
            <p:extLst>
              <p:ext uri="{D42A27DB-BD31-4B8C-83A1-F6EECF244321}">
                <p14:modId xmlns:p14="http://schemas.microsoft.com/office/powerpoint/2010/main" val="3429270748"/>
              </p:ext>
            </p:extLst>
          </p:nvPr>
        </p:nvGraphicFramePr>
        <p:xfrm>
          <a:off x="709796" y="1494302"/>
          <a:ext cx="5309278" cy="4907392"/>
        </p:xfrm>
        <a:graphic>
          <a:graphicData uri="http://schemas.openxmlformats.org/drawingml/2006/table">
            <a:tbl>
              <a:tblPr/>
              <a:tblGrid>
                <a:gridCol w="2237073">
                  <a:extLst>
                    <a:ext uri="{9D8B030D-6E8A-4147-A177-3AD203B41FA5}">
                      <a16:colId xmlns:a16="http://schemas.microsoft.com/office/drawing/2014/main" val="20000"/>
                    </a:ext>
                  </a:extLst>
                </a:gridCol>
                <a:gridCol w="1612859">
                  <a:extLst>
                    <a:ext uri="{9D8B030D-6E8A-4147-A177-3AD203B41FA5}">
                      <a16:colId xmlns:a16="http://schemas.microsoft.com/office/drawing/2014/main" val="20001"/>
                    </a:ext>
                  </a:extLst>
                </a:gridCol>
                <a:gridCol w="1459346">
                  <a:extLst>
                    <a:ext uri="{9D8B030D-6E8A-4147-A177-3AD203B41FA5}">
                      <a16:colId xmlns:a16="http://schemas.microsoft.com/office/drawing/2014/main" val="20002"/>
                    </a:ext>
                  </a:extLst>
                </a:gridCol>
              </a:tblGrid>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R/R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Frontline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(19-86)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(62-85)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AML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Therapy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no. prior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therapies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36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HMA + Ven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prior FLT3i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prior FLT3i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Gilteritinib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Karyotype,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Diploid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Adverse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0988090"/>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I/II Trial of Quizartinib, Venetoclax, and </a:t>
            </a:r>
            <a:br>
              <a:rPr lang="en-US" altLang="en-US" sz="3600" dirty="0"/>
            </a:br>
            <a:r>
              <a:rPr lang="en-US" altLang="en-US" sz="3600" dirty="0"/>
              <a:t>Decitabine in </a:t>
            </a:r>
            <a:r>
              <a:rPr lang="en-US" altLang="en-US" sz="3600" i="1" dirty="0"/>
              <a:t>FLT3</a:t>
            </a:r>
            <a:r>
              <a:rPr lang="en-US" altLang="en-US" sz="3600" dirty="0"/>
              <a:t>-ITD AML: DLTs</a:t>
            </a:r>
            <a:endParaRPr lang="en-US" altLang="en-US" dirty="0"/>
          </a:p>
        </p:txBody>
      </p:sp>
      <p:sp>
        <p:nvSpPr>
          <p:cNvPr id="5" name="Content Placeholder 4">
            <a:extLst>
              <a:ext uri="{FF2B5EF4-FFF2-40B4-BE49-F238E27FC236}">
                <a16:creationId xmlns:a16="http://schemas.microsoft.com/office/drawing/2014/main" id="{E5B74920-8EAD-8873-AA33-D662821B5DC8}"/>
              </a:ext>
            </a:extLst>
          </p:cNvPr>
          <p:cNvSpPr>
            <a:spLocks noGrp="1"/>
          </p:cNvSpPr>
          <p:nvPr>
            <p:ph sz="half" idx="4294967295"/>
          </p:nvPr>
        </p:nvSpPr>
        <p:spPr>
          <a:xfrm>
            <a:off x="6434455" y="1536988"/>
            <a:ext cx="5229225" cy="4678362"/>
          </a:xfrm>
        </p:spPr>
        <p:txBody>
          <a:bodyPr/>
          <a:lstStyle/>
          <a:p>
            <a:r>
              <a:rPr lang="en-US" dirty="0"/>
              <a:t>Enrollment to quizartinib 40 mg regimen stopped after 2/2 patients developed DLTs</a:t>
            </a:r>
          </a:p>
          <a:p>
            <a:r>
              <a:rPr lang="en-US" dirty="0"/>
              <a:t>Quizartinib 30 mg selected as RP2D</a:t>
            </a:r>
          </a:p>
          <a:p>
            <a:r>
              <a:rPr lang="en-US" dirty="0"/>
              <a:t>Responses observed in 6 of 6 patients treated at 30-mg dose:</a:t>
            </a:r>
          </a:p>
          <a:p>
            <a:pPr lvl="1"/>
            <a:r>
              <a:rPr lang="en-US" dirty="0"/>
              <a:t>CRi (n = 4)</a:t>
            </a:r>
          </a:p>
          <a:p>
            <a:pPr lvl="1"/>
            <a:r>
              <a:rPr lang="en-US" dirty="0"/>
              <a:t>CR (n = 1)</a:t>
            </a:r>
          </a:p>
          <a:p>
            <a:pPr lvl="1"/>
            <a:r>
              <a:rPr lang="en-US" dirty="0"/>
              <a:t>MLFS (n = 1)</a:t>
            </a:r>
          </a:p>
        </p:txBody>
      </p:sp>
      <p:sp>
        <p:nvSpPr>
          <p:cNvPr id="2" name="Text Box 11">
            <a:extLst>
              <a:ext uri="{FF2B5EF4-FFF2-40B4-BE49-F238E27FC236}">
                <a16:creationId xmlns:a16="http://schemas.microsoft.com/office/drawing/2014/main" id="{7803267F-4595-291A-4C09-213817C6F77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graphicFrame>
        <p:nvGraphicFramePr>
          <p:cNvPr id="3" name="Group 3">
            <a:extLst>
              <a:ext uri="{FF2B5EF4-FFF2-40B4-BE49-F238E27FC236}">
                <a16:creationId xmlns:a16="http://schemas.microsoft.com/office/drawing/2014/main" id="{8D41EC00-14AA-CE62-537C-45F87182FB4A}"/>
              </a:ext>
            </a:extLst>
          </p:cNvPr>
          <p:cNvGraphicFramePr>
            <a:graphicFrameLocks/>
          </p:cNvGraphicFramePr>
          <p:nvPr>
            <p:extLst>
              <p:ext uri="{D42A27DB-BD31-4B8C-83A1-F6EECF244321}">
                <p14:modId xmlns:p14="http://schemas.microsoft.com/office/powerpoint/2010/main" val="1588438919"/>
              </p:ext>
            </p:extLst>
          </p:nvPr>
        </p:nvGraphicFramePr>
        <p:xfrm>
          <a:off x="722303" y="1607328"/>
          <a:ext cx="5301339" cy="2072704"/>
        </p:xfrm>
        <a:graphic>
          <a:graphicData uri="http://schemas.openxmlformats.org/drawingml/2006/table">
            <a:tbl>
              <a:tblPr/>
              <a:tblGrid>
                <a:gridCol w="1615648">
                  <a:extLst>
                    <a:ext uri="{9D8B030D-6E8A-4147-A177-3AD203B41FA5}">
                      <a16:colId xmlns:a16="http://schemas.microsoft.com/office/drawing/2014/main" val="20000"/>
                    </a:ext>
                  </a:extLst>
                </a:gridCol>
                <a:gridCol w="1795750">
                  <a:extLst>
                    <a:ext uri="{9D8B030D-6E8A-4147-A177-3AD203B41FA5}">
                      <a16:colId xmlns:a16="http://schemas.microsoft.com/office/drawing/2014/main" val="20001"/>
                    </a:ext>
                  </a:extLst>
                </a:gridCol>
                <a:gridCol w="1889941">
                  <a:extLst>
                    <a:ext uri="{9D8B030D-6E8A-4147-A177-3AD203B41FA5}">
                      <a16:colId xmlns:a16="http://schemas.microsoft.com/office/drawing/2014/main" val="20002"/>
                    </a:ext>
                  </a:extLst>
                </a:gridCol>
              </a:tblGrid>
              <a:tr h="34036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DLTs by Quizartinib Dose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Among Evaluable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12774900"/>
                  </a:ext>
                </a:extLst>
              </a:tr>
              <a:tr h="34036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Quizartinib 30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Quizartinib 40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0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DLT,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0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Type of DLT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 myelosuppression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bl>
          </a:graphicData>
        </a:graphic>
      </p:graphicFrame>
      <p:sp>
        <p:nvSpPr>
          <p:cNvPr id="4" name="TextBox 3">
            <a:extLst>
              <a:ext uri="{FF2B5EF4-FFF2-40B4-BE49-F238E27FC236}">
                <a16:creationId xmlns:a16="http://schemas.microsoft.com/office/drawing/2014/main" id="{78EB841A-D6B8-3F1A-DFDF-97DC36ACB4EE}"/>
              </a:ext>
            </a:extLst>
          </p:cNvPr>
          <p:cNvSpPr txBox="1"/>
          <p:nvPr/>
        </p:nvSpPr>
        <p:spPr bwMode="auto">
          <a:xfrm>
            <a:off x="722303" y="3688815"/>
            <a:ext cx="3646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 evaluable and 3 nonevaluable for DLT. </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I/II Trial of Quizartinib, Venetoclax, and </a:t>
            </a:r>
            <a:br>
              <a:rPr lang="en-US" altLang="en-US" sz="3600" dirty="0"/>
            </a:br>
            <a:r>
              <a:rPr lang="en-US" altLang="en-US" sz="3600" dirty="0"/>
              <a:t>Decitabine in </a:t>
            </a:r>
            <a:r>
              <a:rPr lang="en-US" altLang="en-US" sz="3600" i="1" dirty="0"/>
              <a:t>FLT3</a:t>
            </a:r>
            <a:r>
              <a:rPr lang="en-US" altLang="en-US" sz="3600" dirty="0"/>
              <a:t>-ITD AML: </a:t>
            </a:r>
            <a:r>
              <a:rPr lang="en-US" dirty="0"/>
              <a:t>Efficacy</a:t>
            </a:r>
            <a:endParaRPr lang="en-US" altLang="en-US" dirty="0"/>
          </a:p>
        </p:txBody>
      </p:sp>
      <p:sp>
        <p:nvSpPr>
          <p:cNvPr id="2" name="Text Box 11">
            <a:extLst>
              <a:ext uri="{FF2B5EF4-FFF2-40B4-BE49-F238E27FC236}">
                <a16:creationId xmlns:a16="http://schemas.microsoft.com/office/drawing/2014/main" id="{38DD520F-2283-E793-EA13-5CBB87F4660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graphicFrame>
        <p:nvGraphicFramePr>
          <p:cNvPr id="3" name="Group 3">
            <a:extLst>
              <a:ext uri="{FF2B5EF4-FFF2-40B4-BE49-F238E27FC236}">
                <a16:creationId xmlns:a16="http://schemas.microsoft.com/office/drawing/2014/main" id="{C43DF718-4E22-332F-5233-2359421490C3}"/>
              </a:ext>
            </a:extLst>
          </p:cNvPr>
          <p:cNvGraphicFramePr>
            <a:graphicFrameLocks/>
          </p:cNvGraphicFramePr>
          <p:nvPr>
            <p:extLst>
              <p:ext uri="{D42A27DB-BD31-4B8C-83A1-F6EECF244321}">
                <p14:modId xmlns:p14="http://schemas.microsoft.com/office/powerpoint/2010/main" val="3152968066"/>
              </p:ext>
            </p:extLst>
          </p:nvPr>
        </p:nvGraphicFramePr>
        <p:xfrm>
          <a:off x="520700" y="1593260"/>
          <a:ext cx="5416388" cy="4079104"/>
        </p:xfrm>
        <a:graphic>
          <a:graphicData uri="http://schemas.openxmlformats.org/drawingml/2006/table">
            <a:tbl>
              <a:tblPr/>
              <a:tblGrid>
                <a:gridCol w="2547373">
                  <a:extLst>
                    <a:ext uri="{9D8B030D-6E8A-4147-A177-3AD203B41FA5}">
                      <a16:colId xmlns:a16="http://schemas.microsoft.com/office/drawing/2014/main" val="20000"/>
                    </a:ext>
                  </a:extLst>
                </a:gridCol>
                <a:gridCol w="1380228">
                  <a:extLst>
                    <a:ext uri="{9D8B030D-6E8A-4147-A177-3AD203B41FA5}">
                      <a16:colId xmlns:a16="http://schemas.microsoft.com/office/drawing/2014/main" val="20001"/>
                    </a:ext>
                  </a:extLst>
                </a:gridCol>
                <a:gridCol w="1488787">
                  <a:extLst>
                    <a:ext uri="{9D8B030D-6E8A-4147-A177-3AD203B41FA5}">
                      <a16:colId xmlns:a16="http://schemas.microsoft.com/office/drawing/2014/main" val="20002"/>
                    </a:ext>
                  </a:extLst>
                </a:gridCol>
              </a:tblGrid>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R/R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Frontline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MLFS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Day 14 BM blasts ≤5%,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MRD at any point,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Flow cytometry 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FLT3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PCR 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8/27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9/25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9/12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12/14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30-day mortality,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36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60-day mortality,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Bridge to ASCT,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0988090"/>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46906092"/>
                  </a:ext>
                </a:extLst>
              </a:tr>
            </a:tbl>
          </a:graphicData>
        </a:graphic>
      </p:graphicFrame>
      <p:graphicFrame>
        <p:nvGraphicFramePr>
          <p:cNvPr id="4" name="Group 3">
            <a:extLst>
              <a:ext uri="{FF2B5EF4-FFF2-40B4-BE49-F238E27FC236}">
                <a16:creationId xmlns:a16="http://schemas.microsoft.com/office/drawing/2014/main" id="{9BFD7917-DF2A-54BA-5D30-F22EB8E6EC92}"/>
              </a:ext>
            </a:extLst>
          </p:cNvPr>
          <p:cNvGraphicFramePr>
            <a:graphicFrameLocks/>
          </p:cNvGraphicFramePr>
          <p:nvPr>
            <p:extLst>
              <p:ext uri="{D42A27DB-BD31-4B8C-83A1-F6EECF244321}">
                <p14:modId xmlns:p14="http://schemas.microsoft.com/office/powerpoint/2010/main" val="1663684873"/>
              </p:ext>
            </p:extLst>
          </p:nvPr>
        </p:nvGraphicFramePr>
        <p:xfrm>
          <a:off x="6255590" y="1593260"/>
          <a:ext cx="5518898" cy="4175856"/>
        </p:xfrm>
        <a:graphic>
          <a:graphicData uri="http://schemas.openxmlformats.org/drawingml/2006/table">
            <a:tbl>
              <a:tblPr/>
              <a:tblGrid>
                <a:gridCol w="2598020">
                  <a:extLst>
                    <a:ext uri="{9D8B030D-6E8A-4147-A177-3AD203B41FA5}">
                      <a16:colId xmlns:a16="http://schemas.microsoft.com/office/drawing/2014/main" val="20000"/>
                    </a:ext>
                  </a:extLst>
                </a:gridCol>
                <a:gridCol w="1460439">
                  <a:extLst>
                    <a:ext uri="{9D8B030D-6E8A-4147-A177-3AD203B41FA5}">
                      <a16:colId xmlns:a16="http://schemas.microsoft.com/office/drawing/2014/main" val="20001"/>
                    </a:ext>
                  </a:extLst>
                </a:gridCol>
                <a:gridCol w="1460439">
                  <a:extLst>
                    <a:ext uri="{9D8B030D-6E8A-4147-A177-3AD203B41FA5}">
                      <a16:colId xmlns:a16="http://schemas.microsoft.com/office/drawing/2014/main" val="20002"/>
                    </a:ext>
                  </a:extLst>
                </a:gridCol>
              </a:tblGrid>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CRc Rates in Subgroups,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R/R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Frontline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gilteritinib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20/32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8/11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HMA + venetoclax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14/24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14/19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RAS/MAPK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status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6/12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22/30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DNMT3A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14/20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36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NPM1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status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10/13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18/29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
            <a:extLst>
              <a:ext uri="{FF2B5EF4-FFF2-40B4-BE49-F238E27FC236}">
                <a16:creationId xmlns:a16="http://schemas.microsoft.com/office/drawing/2014/main" id="{2CFB4422-BAAB-6499-36CC-68E4899D610A}"/>
              </a:ext>
            </a:extLst>
          </p:cNvPr>
          <p:cNvGraphicFramePr>
            <a:graphicFrameLocks/>
          </p:cNvGraphicFramePr>
          <p:nvPr>
            <p:extLst>
              <p:ext uri="{D42A27DB-BD31-4B8C-83A1-F6EECF244321}">
                <p14:modId xmlns:p14="http://schemas.microsoft.com/office/powerpoint/2010/main" val="65452646"/>
              </p:ext>
            </p:extLst>
          </p:nvPr>
        </p:nvGraphicFramePr>
        <p:xfrm>
          <a:off x="723899" y="1603375"/>
          <a:ext cx="10758305" cy="3474800"/>
        </p:xfrm>
        <a:graphic>
          <a:graphicData uri="http://schemas.openxmlformats.org/drawingml/2006/table">
            <a:tbl>
              <a:tblPr/>
              <a:tblGrid>
                <a:gridCol w="2892645">
                  <a:extLst>
                    <a:ext uri="{9D8B030D-6E8A-4147-A177-3AD203B41FA5}">
                      <a16:colId xmlns:a16="http://schemas.microsoft.com/office/drawing/2014/main" val="20000"/>
                    </a:ext>
                  </a:extLst>
                </a:gridCol>
                <a:gridCol w="1966415">
                  <a:extLst>
                    <a:ext uri="{9D8B030D-6E8A-4147-A177-3AD203B41FA5}">
                      <a16:colId xmlns:a16="http://schemas.microsoft.com/office/drawing/2014/main" val="20001"/>
                    </a:ext>
                  </a:extLst>
                </a:gridCol>
                <a:gridCol w="1966415">
                  <a:extLst>
                    <a:ext uri="{9D8B030D-6E8A-4147-A177-3AD203B41FA5}">
                      <a16:colId xmlns:a16="http://schemas.microsoft.com/office/drawing/2014/main" val="20002"/>
                    </a:ext>
                  </a:extLst>
                </a:gridCol>
                <a:gridCol w="1966415">
                  <a:extLst>
                    <a:ext uri="{9D8B030D-6E8A-4147-A177-3AD203B41FA5}">
                      <a16:colId xmlns:a16="http://schemas.microsoft.com/office/drawing/2014/main" val="4029847835"/>
                    </a:ext>
                  </a:extLst>
                </a:gridCol>
                <a:gridCol w="1966415">
                  <a:extLst>
                    <a:ext uri="{9D8B030D-6E8A-4147-A177-3AD203B41FA5}">
                      <a16:colId xmlns:a16="http://schemas.microsoft.com/office/drawing/2014/main" val="2263521130"/>
                    </a:ext>
                  </a:extLst>
                </a:gridCol>
              </a:tblGrid>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Responder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Nonresponder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CRi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MLFS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Nonresponder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3693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prior gilteritinib</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gilteritinib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2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prior HMA + venetoclax</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HMA + venetoclax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3" name="Text Box 11">
            <a:extLst>
              <a:ext uri="{FF2B5EF4-FFF2-40B4-BE49-F238E27FC236}">
                <a16:creationId xmlns:a16="http://schemas.microsoft.com/office/drawing/2014/main" id="{786030EF-4A9A-3E4C-922B-88616B37183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sp>
        <p:nvSpPr>
          <p:cNvPr id="5" name="Rectangle 2">
            <a:extLst>
              <a:ext uri="{FF2B5EF4-FFF2-40B4-BE49-F238E27FC236}">
                <a16:creationId xmlns:a16="http://schemas.microsoft.com/office/drawing/2014/main" id="{AF5E19BB-0404-BE63-6AD4-DAAC5CC2C436}"/>
              </a:ext>
            </a:extLst>
          </p:cNvPr>
          <p:cNvSpPr txBox="1">
            <a:spLocks noChangeArrowheads="1"/>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altLang="en-US" kern="0" dirty="0"/>
              <a:t>Phase I/II Trial of Quizartinib, Venetoclax, and </a:t>
            </a:r>
            <a:br>
              <a:rPr lang="en-US" altLang="en-US" kern="0" dirty="0"/>
            </a:br>
            <a:r>
              <a:rPr lang="en-US" altLang="en-US" kern="0" dirty="0"/>
              <a:t>Decitabine in </a:t>
            </a:r>
            <a:r>
              <a:rPr lang="en-US" altLang="en-US" i="1" kern="0" dirty="0"/>
              <a:t>FLT3</a:t>
            </a:r>
            <a:r>
              <a:rPr lang="en-US" altLang="en-US" kern="0" dirty="0"/>
              <a:t>-ITD AML: </a:t>
            </a:r>
            <a:r>
              <a:rPr lang="en-US" altLang="en-US" dirty="0"/>
              <a:t>R/R Cohort </a:t>
            </a:r>
            <a:r>
              <a:rPr lang="en-US" altLang="en-US" sz="3600" dirty="0"/>
              <a:t>OS by </a:t>
            </a:r>
            <a:r>
              <a:rPr lang="en-US" altLang="en-US" dirty="0"/>
              <a:t>Subgroup</a:t>
            </a:r>
            <a:endParaRPr lang="en-US" altLang="en-US" kern="0" dirty="0"/>
          </a:p>
        </p:txBody>
      </p:sp>
    </p:spTree>
    <p:extLst>
      <p:ext uri="{BB962C8B-B14F-4D97-AF65-F5344CB8AC3E}">
        <p14:creationId xmlns:p14="http://schemas.microsoft.com/office/powerpoint/2010/main" val="3816321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6C39F3-9CE5-A5C0-AD17-B7FBB650BF67}"/>
              </a:ext>
            </a:extLst>
          </p:cNvPr>
          <p:cNvSpPr txBox="1">
            <a:spLocks noChangeArrowheads="1"/>
          </p:cNvSpPr>
          <p:nvPr/>
        </p:nvSpPr>
        <p:spPr bwMode="auto">
          <a:xfrm>
            <a:off x="609759" y="2381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altLang="en-US" kern="0" dirty="0"/>
              <a:t>Phase I/II Trial of Quizartinib, Venetoclax, and </a:t>
            </a:r>
            <a:br>
              <a:rPr lang="en-US" altLang="en-US" kern="0" dirty="0"/>
            </a:br>
            <a:r>
              <a:rPr lang="en-US" altLang="en-US" kern="0" dirty="0"/>
              <a:t>Decitabine in </a:t>
            </a:r>
            <a:r>
              <a:rPr lang="en-US" altLang="en-US" i="1" kern="0" dirty="0"/>
              <a:t>FLT3</a:t>
            </a:r>
            <a:r>
              <a:rPr lang="en-US" altLang="en-US" kern="0" dirty="0"/>
              <a:t>-ITD AML: Frontline Cohort Outcomes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p:txBody>
          <a:bodyPr/>
          <a:lstStyle/>
          <a:p>
            <a:r>
              <a:rPr lang="en-US" altLang="en-US" dirty="0"/>
              <a:t>Relapses (n = 2)</a:t>
            </a:r>
          </a:p>
          <a:p>
            <a:pPr lvl="1"/>
            <a:r>
              <a:rPr lang="en-US" altLang="en-US" dirty="0"/>
              <a:t>1 </a:t>
            </a:r>
            <a:r>
              <a:rPr lang="en-US" altLang="en-US" i="1" dirty="0"/>
              <a:t>TP53</a:t>
            </a:r>
            <a:r>
              <a:rPr lang="en-US" altLang="en-US" dirty="0"/>
              <a:t>, complex (</a:t>
            </a:r>
            <a:r>
              <a:rPr lang="en-US" altLang="en-US" i="1" dirty="0"/>
              <a:t>FLT3</a:t>
            </a:r>
            <a:r>
              <a:rPr lang="en-US" altLang="en-US" dirty="0"/>
              <a:t> negative)</a:t>
            </a:r>
          </a:p>
          <a:p>
            <a:pPr lvl="1"/>
            <a:r>
              <a:rPr lang="en-US" altLang="en-US" dirty="0"/>
              <a:t>1 MECOM (</a:t>
            </a:r>
            <a:r>
              <a:rPr lang="en-US" altLang="en-US" i="1" dirty="0"/>
              <a:t>FLT3 </a:t>
            </a:r>
            <a:r>
              <a:rPr lang="en-US" altLang="en-US" dirty="0"/>
              <a:t>negative)</a:t>
            </a:r>
          </a:p>
          <a:p>
            <a:r>
              <a:rPr lang="en-US" altLang="en-US" dirty="0"/>
              <a:t>Deaths (n = 4)</a:t>
            </a:r>
          </a:p>
          <a:p>
            <a:pPr lvl="1"/>
            <a:r>
              <a:rPr lang="en-US" altLang="en-US" dirty="0"/>
              <a:t>In CR (n = 2)</a:t>
            </a:r>
          </a:p>
          <a:p>
            <a:pPr lvl="2">
              <a:buFont typeface="Wingdings" panose="05000000000000000000" pitchFamily="2" charset="2"/>
              <a:buChar char="§"/>
            </a:pPr>
            <a:r>
              <a:rPr lang="en-US" altLang="en-US" dirty="0"/>
              <a:t>Post SCT (n = 1)</a:t>
            </a:r>
          </a:p>
          <a:p>
            <a:pPr lvl="1"/>
            <a:r>
              <a:rPr lang="en-US" altLang="en-US" dirty="0"/>
              <a:t>After relapse (n = 2)</a:t>
            </a:r>
          </a:p>
          <a:p>
            <a:pPr marL="914400" lvl="2" indent="0">
              <a:buNone/>
            </a:pPr>
            <a:endParaRPr lang="en-US" altLang="en-US" dirty="0"/>
          </a:p>
        </p:txBody>
      </p:sp>
      <p:sp>
        <p:nvSpPr>
          <p:cNvPr id="4" name="Content Placeholder 3">
            <a:extLst>
              <a:ext uri="{FF2B5EF4-FFF2-40B4-BE49-F238E27FC236}">
                <a16:creationId xmlns:a16="http://schemas.microsoft.com/office/drawing/2014/main" id="{8971C0AD-AE57-352F-284E-995AD21FEDFB}"/>
              </a:ext>
            </a:extLst>
          </p:cNvPr>
          <p:cNvSpPr>
            <a:spLocks noGrp="1"/>
          </p:cNvSpPr>
          <p:nvPr>
            <p:ph sz="half" idx="2"/>
          </p:nvPr>
        </p:nvSpPr>
        <p:spPr/>
        <p:txBody>
          <a:bodyPr/>
          <a:lstStyle/>
          <a:p>
            <a:r>
              <a:rPr lang="en-US" altLang="en-US" b="0" kern="0" dirty="0"/>
              <a:t>Alive (n = 10) </a:t>
            </a:r>
          </a:p>
          <a:p>
            <a:pPr lvl="1"/>
            <a:r>
              <a:rPr lang="en-US" altLang="en-US" b="0" kern="0" dirty="0"/>
              <a:t>In CR (n = 10)</a:t>
            </a:r>
          </a:p>
          <a:p>
            <a:pPr lvl="2">
              <a:buFont typeface="Wingdings" panose="05000000000000000000" pitchFamily="2" charset="2"/>
              <a:buChar char="§"/>
            </a:pPr>
            <a:r>
              <a:rPr lang="en-US" altLang="en-US" b="0" kern="0" dirty="0"/>
              <a:t>Post SCT (n = 2)</a:t>
            </a:r>
          </a:p>
          <a:p>
            <a:pPr lvl="2">
              <a:buFont typeface="Wingdings" panose="05000000000000000000" pitchFamily="2" charset="2"/>
              <a:buChar char="§"/>
            </a:pPr>
            <a:r>
              <a:rPr lang="en-US" altLang="en-US" b="0" kern="0" dirty="0"/>
              <a:t>No SCT, receiving treatment</a:t>
            </a:r>
            <a:br>
              <a:rPr lang="en-US" altLang="en-US" b="0" kern="0" dirty="0"/>
            </a:br>
            <a:r>
              <a:rPr lang="en-US" altLang="en-US" b="0" kern="0" dirty="0"/>
              <a:t>(n = 8) </a:t>
            </a:r>
          </a:p>
          <a:p>
            <a:endParaRPr lang="en-US" dirty="0"/>
          </a:p>
        </p:txBody>
      </p:sp>
      <p:sp>
        <p:nvSpPr>
          <p:cNvPr id="2" name="Text Box 11">
            <a:extLst>
              <a:ext uri="{FF2B5EF4-FFF2-40B4-BE49-F238E27FC236}">
                <a16:creationId xmlns:a16="http://schemas.microsoft.com/office/drawing/2014/main" id="{C886E9DC-EF42-DFF6-6874-F7BC0109B2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I/II Trial of Quizartinib, Venetoclax, and </a:t>
            </a:r>
            <a:br>
              <a:rPr lang="en-US" altLang="en-US" sz="3600" dirty="0"/>
            </a:br>
            <a:r>
              <a:rPr lang="en-US" altLang="en-US" sz="3600" dirty="0"/>
              <a:t>Decitabine in </a:t>
            </a:r>
            <a:r>
              <a:rPr lang="en-US" altLang="en-US" sz="3600" i="1" dirty="0"/>
              <a:t>FLT3</a:t>
            </a:r>
            <a:r>
              <a:rPr lang="en-US" altLang="en-US" sz="3600" dirty="0"/>
              <a:t>-ITD AML: </a:t>
            </a:r>
            <a:r>
              <a:rPr lang="en-US" dirty="0"/>
              <a:t>Safety</a:t>
            </a:r>
            <a:endParaRPr lang="en-US" altLang="en-US" dirty="0"/>
          </a:p>
        </p:txBody>
      </p:sp>
      <p:sp>
        <p:nvSpPr>
          <p:cNvPr id="6" name="Content Placeholder 5">
            <a:extLst>
              <a:ext uri="{FF2B5EF4-FFF2-40B4-BE49-F238E27FC236}">
                <a16:creationId xmlns:a16="http://schemas.microsoft.com/office/drawing/2014/main" id="{DE778F67-0DF5-A60F-F4CB-54CE5EED35BE}"/>
              </a:ext>
            </a:extLst>
          </p:cNvPr>
          <p:cNvSpPr>
            <a:spLocks noGrp="1"/>
          </p:cNvSpPr>
          <p:nvPr>
            <p:ph sz="half" idx="2"/>
          </p:nvPr>
        </p:nvSpPr>
        <p:spPr>
          <a:xfrm>
            <a:off x="6252634" y="1510730"/>
            <a:ext cx="5437618" cy="4679462"/>
          </a:xfrm>
        </p:spPr>
        <p:txBody>
          <a:bodyPr/>
          <a:lstStyle/>
          <a:p>
            <a:r>
              <a:rPr lang="en-US" sz="2200" dirty="0"/>
              <a:t>Prolonged myelosuppression occurred in </a:t>
            </a:r>
            <a:br>
              <a:rPr lang="en-US" sz="2200" dirty="0"/>
            </a:br>
            <a:r>
              <a:rPr lang="en-US" sz="2200" dirty="0"/>
              <a:t>6 patients (3 CR + 3 CRi) in frontline cohort in cycle 1 with quizartinib D1-28 (n = 6)</a:t>
            </a:r>
          </a:p>
          <a:p>
            <a:pPr lvl="1"/>
            <a:r>
              <a:rPr lang="en-US" sz="2000" dirty="0"/>
              <a:t>Median time to ANC &gt;500: 43 days </a:t>
            </a:r>
            <a:br>
              <a:rPr lang="en-US" sz="2000" dirty="0"/>
            </a:br>
            <a:r>
              <a:rPr lang="en-US" sz="2000" dirty="0"/>
              <a:t>(range: 36-56)</a:t>
            </a:r>
          </a:p>
          <a:p>
            <a:pPr lvl="1"/>
            <a:r>
              <a:rPr lang="en-US" sz="2000" dirty="0"/>
              <a:t>Median time to PLT &gt;50k: 42 days </a:t>
            </a:r>
            <a:br>
              <a:rPr lang="en-US" sz="2000" dirty="0"/>
            </a:br>
            <a:r>
              <a:rPr lang="en-US" sz="2000" dirty="0"/>
              <a:t>(range: 21-46)</a:t>
            </a:r>
          </a:p>
          <a:p>
            <a:r>
              <a:rPr lang="en-US" sz="2200" dirty="0"/>
              <a:t>Reduced quizartinib dosing to D1-14 in cycle 1 (n = 8 in CR)</a:t>
            </a:r>
          </a:p>
          <a:p>
            <a:pPr lvl="1"/>
            <a:r>
              <a:rPr lang="en-US" sz="2000" dirty="0"/>
              <a:t>Median time to ANC &gt;500: 36 days</a:t>
            </a:r>
            <a:br>
              <a:rPr lang="en-US" sz="2000" dirty="0"/>
            </a:br>
            <a:r>
              <a:rPr lang="en-US" sz="2000" dirty="0"/>
              <a:t>(range: 28-41)</a:t>
            </a:r>
          </a:p>
          <a:p>
            <a:pPr lvl="1"/>
            <a:r>
              <a:rPr lang="en-US" sz="2000" dirty="0"/>
              <a:t>Median time to PLT &gt;50k: 35 days</a:t>
            </a:r>
            <a:br>
              <a:rPr lang="en-US" sz="2000" dirty="0"/>
            </a:br>
            <a:r>
              <a:rPr lang="en-US" sz="2000" dirty="0"/>
              <a:t>(range: 27-71)</a:t>
            </a:r>
          </a:p>
        </p:txBody>
      </p:sp>
      <p:sp>
        <p:nvSpPr>
          <p:cNvPr id="2" name="Text Box 11">
            <a:extLst>
              <a:ext uri="{FF2B5EF4-FFF2-40B4-BE49-F238E27FC236}">
                <a16:creationId xmlns:a16="http://schemas.microsoft.com/office/drawing/2014/main" id="{38DD520F-2283-E793-EA13-5CBB87F4660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a:t>
            </a:r>
          </a:p>
        </p:txBody>
      </p:sp>
      <p:graphicFrame>
        <p:nvGraphicFramePr>
          <p:cNvPr id="3" name="Group 3">
            <a:extLst>
              <a:ext uri="{FF2B5EF4-FFF2-40B4-BE49-F238E27FC236}">
                <a16:creationId xmlns:a16="http://schemas.microsoft.com/office/drawing/2014/main" id="{C43DF718-4E22-332F-5233-2359421490C3}"/>
              </a:ext>
            </a:extLst>
          </p:cNvPr>
          <p:cNvGraphicFramePr>
            <a:graphicFrameLocks/>
          </p:cNvGraphicFramePr>
          <p:nvPr>
            <p:extLst>
              <p:ext uri="{D42A27DB-BD31-4B8C-83A1-F6EECF244321}">
                <p14:modId xmlns:p14="http://schemas.microsoft.com/office/powerpoint/2010/main" val="2644780756"/>
              </p:ext>
            </p:extLst>
          </p:nvPr>
        </p:nvGraphicFramePr>
        <p:xfrm>
          <a:off x="709796" y="1609108"/>
          <a:ext cx="5309278" cy="4663712"/>
        </p:xfrm>
        <a:graphic>
          <a:graphicData uri="http://schemas.openxmlformats.org/drawingml/2006/table">
            <a:tbl>
              <a:tblPr/>
              <a:tblGrid>
                <a:gridCol w="2496998">
                  <a:extLst>
                    <a:ext uri="{9D8B030D-6E8A-4147-A177-3AD203B41FA5}">
                      <a16:colId xmlns:a16="http://schemas.microsoft.com/office/drawing/2014/main" val="20000"/>
                    </a:ext>
                  </a:extLst>
                </a:gridCol>
                <a:gridCol w="1352934">
                  <a:extLst>
                    <a:ext uri="{9D8B030D-6E8A-4147-A177-3AD203B41FA5}">
                      <a16:colId xmlns:a16="http://schemas.microsoft.com/office/drawing/2014/main" val="20001"/>
                    </a:ext>
                  </a:extLst>
                </a:gridCol>
                <a:gridCol w="1459346">
                  <a:extLst>
                    <a:ext uri="{9D8B030D-6E8A-4147-A177-3AD203B41FA5}">
                      <a16:colId xmlns:a16="http://schemas.microsoft.com/office/drawing/2014/main" val="20002"/>
                    </a:ext>
                  </a:extLst>
                </a:gridCol>
              </a:tblGrid>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Nonhematologic,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Lung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Infection, 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Sepsis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Hypermagnesemia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Syncope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0988090"/>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Hyperbilirubinemia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46906092"/>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Hypocalcemia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33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1071883"/>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37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4651911"/>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Hyponatremia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15241864"/>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9529745"/>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999166"/>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Hypophosphatemia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16560078"/>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Hypoalbuminemia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25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858418"/>
                  </a:ext>
                </a:extLst>
              </a:tr>
              <a:tr h="173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Hypomagnesemia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10638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QTcF prolongation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7830469"/>
                  </a:ext>
                </a:extLst>
              </a:tr>
            </a:tbl>
          </a:graphicData>
        </a:graphic>
      </p:graphicFrame>
    </p:spTree>
    <p:extLst>
      <p:ext uri="{BB962C8B-B14F-4D97-AF65-F5344CB8AC3E}">
        <p14:creationId xmlns:p14="http://schemas.microsoft.com/office/powerpoint/2010/main" val="2897388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Phase I/II Trial of Quizartinib, Venetoclax, and </a:t>
            </a:r>
            <a:br>
              <a:rPr lang="en-US" altLang="en-US" sz="3600" dirty="0"/>
            </a:br>
            <a:r>
              <a:rPr lang="en-US" altLang="en-US" sz="3600" dirty="0"/>
              <a:t>Decitabine in </a:t>
            </a:r>
            <a:r>
              <a:rPr lang="en-US" altLang="en-US" sz="3600" i="1" dirty="0"/>
              <a:t>FLT3</a:t>
            </a:r>
            <a:r>
              <a:rPr lang="en-US" altLang="en-US" sz="3600" dirty="0"/>
              <a:t>-ITD AML: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Quizartinib combined with venetoclax and decitabine was active in newly diagnosed and R/R </a:t>
            </a:r>
            <a:r>
              <a:rPr lang="en-US" altLang="en-US" i="1" dirty="0"/>
              <a:t>FLT3-</a:t>
            </a:r>
            <a:r>
              <a:rPr lang="en-US" altLang="en-US" dirty="0"/>
              <a:t>ITD</a:t>
            </a:r>
            <a:r>
              <a:rPr lang="en-US" altLang="en-US" dirty="0">
                <a:cs typeface="Calibri" panose="020F0502020204030204" pitchFamily="34" charset="0"/>
              </a:rPr>
              <a:t>–</a:t>
            </a:r>
            <a:r>
              <a:rPr lang="en-US" altLang="en-US" dirty="0"/>
              <a:t>mutated AML</a:t>
            </a:r>
          </a:p>
          <a:p>
            <a:pPr lvl="1"/>
            <a:r>
              <a:rPr lang="en-US" altLang="en-US" dirty="0"/>
              <a:t>CRc rate 65% in patients with heavily pretreated R/R </a:t>
            </a:r>
            <a:r>
              <a:rPr lang="en-US" altLang="en-US" i="1" dirty="0"/>
              <a:t>FLT3-</a:t>
            </a:r>
            <a:r>
              <a:rPr lang="en-US" altLang="en-US" dirty="0"/>
              <a:t>ITD</a:t>
            </a:r>
            <a:r>
              <a:rPr lang="en-US" altLang="en-US" dirty="0">
                <a:cs typeface="Calibri" panose="020F0502020204030204" pitchFamily="34" charset="0"/>
              </a:rPr>
              <a:t>–</a:t>
            </a:r>
            <a:r>
              <a:rPr lang="en-US" altLang="en-US" dirty="0"/>
              <a:t>mutated AML, with similar responses in patients previously treated with </a:t>
            </a:r>
            <a:br>
              <a:rPr lang="en-US" altLang="en-US" dirty="0"/>
            </a:br>
            <a:r>
              <a:rPr lang="en-US" altLang="en-US" dirty="0"/>
              <a:t>gilteritinib (63%)</a:t>
            </a:r>
          </a:p>
          <a:p>
            <a:pPr lvl="1"/>
            <a:r>
              <a:rPr lang="en-US" altLang="en-US" dirty="0"/>
              <a:t>CRc 100% in patients with newly diagnosed </a:t>
            </a:r>
            <a:r>
              <a:rPr lang="en-US" altLang="en-US" i="1" dirty="0"/>
              <a:t>FLT3-</a:t>
            </a:r>
            <a:r>
              <a:rPr lang="en-US" altLang="en-US" dirty="0"/>
              <a:t>ITD</a:t>
            </a:r>
            <a:r>
              <a:rPr lang="en-US" altLang="en-US" dirty="0">
                <a:cs typeface="Calibri" panose="020F0502020204030204" pitchFamily="34" charset="0"/>
              </a:rPr>
              <a:t>–</a:t>
            </a:r>
            <a:r>
              <a:rPr lang="en-US" altLang="en-US" dirty="0"/>
              <a:t>mutated AML</a:t>
            </a:r>
          </a:p>
          <a:p>
            <a:r>
              <a:rPr lang="en-US" altLang="en-US" dirty="0"/>
              <a:t>Delayed neutrophil recovery may be mitigated with dose adjustments</a:t>
            </a:r>
          </a:p>
          <a:p>
            <a:r>
              <a:rPr lang="en-US" altLang="en-US" dirty="0"/>
              <a:t>Trial continues to recruit patients with planned expansion </a:t>
            </a:r>
          </a:p>
        </p:txBody>
      </p:sp>
      <p:sp>
        <p:nvSpPr>
          <p:cNvPr id="2" name="Text Box 11">
            <a:extLst>
              <a:ext uri="{FF2B5EF4-FFF2-40B4-BE49-F238E27FC236}">
                <a16:creationId xmlns:a16="http://schemas.microsoft.com/office/drawing/2014/main" id="{6D34FD20-CBD5-F666-D470-2CD02BD80A8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Yilmaz. ASH 2023. Abstr 158. NCT03661307.</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F42CE6240C48414B936AEE11177EF7CD" ma:contentTypeVersion="1" ma:contentTypeDescription="Create a new document." ma:contentTypeScope="" ma:versionID="4d8405a254349d04cc99af51fa7b794b">
  <xsd:schema xmlns:xsd="http://www.w3.org/2001/XMLSchema" xmlns:xs="http://www.w3.org/2001/XMLSchema" xmlns:p="http://schemas.microsoft.com/office/2006/metadata/properties" xmlns:ns2="d54cbe69-32bd-412a-b004-9152f949605e" xmlns:ns3="72dea565-98b8-4880-ae65-caaebe00cc5f" targetNamespace="http://schemas.microsoft.com/office/2006/metadata/properties" ma:root="true" ma:fieldsID="e8f0451fd6881ac20de332f249797dc4" ns2:_="" ns3:_="">
    <xsd:import namespace="d54cbe69-32bd-412a-b004-9152f949605e"/>
    <xsd:import namespace="72dea565-98b8-4880-ae65-caaebe00cc5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2dea565-98b8-4880-ae65-caaebe00cc5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72dea565-98b8-4880-ae65-caaebe00cc5f">Conference Capsule Slides</Document_x0020_Category>
    <_dlc_DocId xmlns="d54cbe69-32bd-412a-b004-9152f949605e">56M7VY3CDVN5-1021286866-1</_dlc_DocId>
    <_dlc_DocIdUrl xmlns="d54cbe69-32bd-412a-b004-9152f949605e">
      <Url>https://intranet.clinicaloptions.com/mews/oncology/ONC_2023_ASH_CF_(PRP6554)/LEUK_158_Yilmaz/_layouts/15/DocIdRedir.aspx?ID=56M7VY3CDVN5-1021286866-1</Url>
      <Description>56M7VY3CDVN5-1021286866-1</Description>
    </_dlc_DocIdUrl>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1BEDC3C6-6EEC-45CF-BEE3-4C9E391AC8DC}">
  <ds:schemaRefs>
    <ds:schemaRef ds:uri="http://schemas.microsoft.com/sharepoint/events"/>
  </ds:schemaRefs>
</ds:datastoreItem>
</file>

<file path=customXml/itemProps2.xml><?xml version="1.0" encoding="utf-8"?>
<ds:datastoreItem xmlns:ds="http://schemas.openxmlformats.org/officeDocument/2006/customXml" ds:itemID="{0AA41473-470B-4370-A202-A810F8B59E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2dea565-98b8-4880-ae65-caaebe00c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d54cbe69-32bd-412a-b004-9152f949605e"/>
    <ds:schemaRef ds:uri="http://purl.org/dc/terms/"/>
    <ds:schemaRef ds:uri="http://purl.org/dc/dcmitype/"/>
    <ds:schemaRef ds:uri="http://schemas.openxmlformats.org/package/2006/metadata/core-properties"/>
    <ds:schemaRef ds:uri="http://schemas.microsoft.com/office/2006/metadata/properties"/>
    <ds:schemaRef ds:uri="72dea565-98b8-4880-ae65-caaebe00cc5f"/>
    <ds:schemaRef ds:uri="http://www.w3.org/XML/1998/namespace"/>
    <ds:schemaRef ds:uri="http://purl.org/dc/elements/1.1/"/>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2238</TotalTime>
  <Words>2356</Words>
  <Application>Microsoft Office PowerPoint</Application>
  <PresentationFormat>Widescreen</PresentationFormat>
  <Paragraphs>403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I/II Trial of Quizartinib, Venetoclax, and Decitabine in FLT3-ITD–Mutated AML</vt:lpstr>
      <vt:lpstr>About These Slides</vt:lpstr>
      <vt:lpstr>Phase I/II Trial of Quizartinib, Venetoclax, and Decitabine in FLT3-ITD AML: Background</vt:lpstr>
      <vt:lpstr>Phase I/II Trial of Quizartinib, Venetoclax, and  Decitabine in FLT3-ITD AML: Study Design</vt:lpstr>
      <vt:lpstr>Phase I/II Trial of Quizartinib, Venetoclax, and  Decitabine in FLT3-ITD AML: Baseline Characteristics</vt:lpstr>
      <vt:lpstr>Phase I/II Trial of Quizartinib, Venetoclax, and  Decitabine in FLT3-ITD AML: DLTs</vt:lpstr>
      <vt:lpstr>Phase I/II Trial of Quizartinib, Venetoclax, and  Decitabine in FLT3-ITD AML: Efficacy</vt:lpstr>
      <vt:lpstr>PowerPoint Presentation</vt:lpstr>
      <vt:lpstr>PowerPoint Presentation</vt:lpstr>
      <vt:lpstr>Phase I/II Trial of Quizartinib, Venetoclax, and  Decitabine in FLT3-ITD AML: Safety</vt:lpstr>
      <vt:lpstr>Phase I/II Trial of Quizartinib, Venetoclax, and  Decitabine in FLT3-ITD AML: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Quizartinib, Venetoclax, and Decitabine in FLT3-ITD–Mutated AML</dc:title>
  <dc:creator>Preferred User</dc:creator>
  <cp:lastModifiedBy>vwenzel@clinicaloptions.com</cp:lastModifiedBy>
  <cp:revision>36</cp:revision>
  <cp:lastPrinted>2016-09-26T20:21:49Z</cp:lastPrinted>
  <dcterms:created xsi:type="dcterms:W3CDTF">2005-05-27T15:08:01Z</dcterms:created>
  <dcterms:modified xsi:type="dcterms:W3CDTF">2023-12-12T15:31:37Z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6875774e-3d49-4d46-97a8-09c7eb8d9be1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0x010100F42CE6240C48414B936AEE11177EF7CD</vt:lpwstr>
  </property>
  <property fmtid="{D5CDD505-2E9C-101B-9397-08002B2CF9AE}" pid="9" name="MediaServiceImageTags">
    <vt:lpwstr/>
  </property>
</Properties>
</file>