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558" r:id="rId7"/>
    <p:sldId id="308" r:id="rId8"/>
    <p:sldId id="562" r:id="rId9"/>
    <p:sldId id="548" r:id="rId10"/>
    <p:sldId id="559" r:id="rId11"/>
    <p:sldId id="549" r:id="rId12"/>
    <p:sldId id="560" r:id="rId13"/>
    <p:sldId id="550" r:id="rId14"/>
    <p:sldId id="561"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mcartwright@clinicaloptions.com" initials="m" lastIdx="23" clrIdx="16">
    <p:extLst>
      <p:ext uri="{19B8F6BF-5375-455C-9EA6-DF929625EA0E}">
        <p15:presenceInfo xmlns:p15="http://schemas.microsoft.com/office/powerpoint/2012/main" userId="mcartwright@clinicaloptions.com" providerId="None"/>
      </p:ext>
    </p:extLst>
  </p:cmAuthor>
  <p:cmAuthor id="18" name="CLINICALOPTIONS\krosenthal" initials="C" lastIdx="6" clrIdx="17">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41" autoAdjust="0"/>
    <p:restoredTop sz="80528" autoAdjust="0"/>
  </p:normalViewPr>
  <p:slideViewPr>
    <p:cSldViewPr snapToGrid="0">
      <p:cViewPr varScale="1">
        <p:scale>
          <a:sx n="69" d="100"/>
          <a:sy n="69" d="100"/>
        </p:scale>
        <p:origin x="1128" y="62"/>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GBM, glioblastoma multiforme; ICI, immune checkpoint inhibitor; NSCLC, non-small-cell lung cancer; SoC, standard of care; TTFields, tumor treating fields.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94179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DMC, data monitoring committee; ECOG, Eastern Cooperative Oncology Group; IA, interim analysis; ICI, immune checkpoint inhibitor; NSCLC, non-small-cell lung cancer; ORR, objective response rate; OS, overall survival; PD, progressive disease; PFS, progression-free survival; PS, performance status; QoL, quality of life; SoC, standard of care; TTFields, tumor treating fields.</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619226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CNS, central nervous system; CR, complete response; ECOG, Eastern Cooperative Oncology Group; ICI, immune checkpoint inhibitor; PD, progressive disease; PR, partial response; PS, performance status; SD, stable disease; SoC, standard of care; TTFields, tumor treating fields;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299291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ITT, intention-to-treat; OS, overall survival; SoC, standard of care; TTFields, tumor treating fields.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38238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f/u, follow up; ICI, immune checkpoint inhibitor; ITT, intention-to-treat; NE, not estimable; ORR, objective response rate; PD, progressive disease; PFS, progression-free survival; PR, partial response; SD, stable disease; SoC, standard of care; TTFields, tumor treating fields.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92833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Gr, grade; HRQoL, health-related quality of life; irAE, immune-related adverse event; SoC, standard of care; TTFields, tumor treating fields.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85184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ADE, adverse device effect; ICI, immune checkpoint inhibitor; TTFields, tumor treating fields.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686710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 adverse event; ICI, immune checkpoint inhibitor; NSCLC, non-small-cell lung cancer; OS, overall survival; SoC, standard of care; TTFields, tumor treating fields.</a:t>
            </a:r>
            <a:endParaRPr lang="en-US" b="0"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203961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LUNAR: Tumor Treating Fields + Standard Second-line Therapy in Metastatic NSCLC With Progression On/After Platinum-Based Therapy</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400"/>
              </a:spcAft>
            </a:pPr>
            <a:r>
              <a:rPr lang="en-US" altLang="en-US" sz="1800" dirty="0"/>
              <a:t>Platinum-based CT ± ICI is standard first-line therapy for metastatic NSCLC without actionable alterations, yet most patients will experience progression</a:t>
            </a:r>
            <a:r>
              <a:rPr lang="en-US" altLang="en-US" sz="1800" baseline="30000" dirty="0"/>
              <a:t>1-4</a:t>
            </a:r>
          </a:p>
          <a:p>
            <a:pPr lvl="1">
              <a:spcAft>
                <a:spcPts val="400"/>
              </a:spcAft>
            </a:pPr>
            <a:r>
              <a:rPr lang="en-US" altLang="en-US" sz="1600" dirty="0"/>
              <a:t>Limited second-line options include single-agent ICI or docetaxel ± ramucirumab (median OS 11-14 mo and 8-10 mo, respectively)</a:t>
            </a:r>
            <a:r>
              <a:rPr lang="en-US" altLang="en-US" sz="1600" baseline="30000" dirty="0"/>
              <a:t>5-7</a:t>
            </a:r>
            <a:endParaRPr lang="en-US" altLang="en-US" sz="1600" dirty="0"/>
          </a:p>
          <a:p>
            <a:pPr>
              <a:spcAft>
                <a:spcPts val="400"/>
              </a:spcAft>
            </a:pPr>
            <a:r>
              <a:rPr lang="en-US" altLang="en-US" sz="1800" dirty="0"/>
              <a:t>TTFields: wearable device delivering electric fields that disrupt charged particles in dividing cancer cells, leading to immunogenic cell death and antitumor immune response</a:t>
            </a:r>
            <a:r>
              <a:rPr lang="en-US" altLang="en-US" sz="1800" baseline="30000" dirty="0"/>
              <a:t>8</a:t>
            </a:r>
          </a:p>
          <a:p>
            <a:pPr lvl="1">
              <a:spcAft>
                <a:spcPts val="400"/>
              </a:spcAft>
            </a:pPr>
            <a:r>
              <a:rPr lang="en-US" altLang="en-US" sz="1600" dirty="0"/>
              <a:t>Preclinical data in NSCLC models suggest that antitumor activity is enhanced when combined with ICIs or taxanes</a:t>
            </a:r>
            <a:r>
              <a:rPr lang="en-US" altLang="en-US" sz="1600" baseline="30000" dirty="0"/>
              <a:t>9-10</a:t>
            </a:r>
          </a:p>
          <a:p>
            <a:pPr lvl="1">
              <a:spcAft>
                <a:spcPts val="400"/>
              </a:spcAft>
            </a:pPr>
            <a:r>
              <a:rPr lang="en-US" altLang="en-US" sz="1600" dirty="0"/>
              <a:t>Received Premarket Approval from FDA for patients aged ≥22 yr with histologically confirmed GBM either with temozolomide in newly diagnosed setting or as monotherapy for recurrent GBM</a:t>
            </a:r>
            <a:r>
              <a:rPr lang="en-US" altLang="en-US" sz="1600" baseline="30000" dirty="0"/>
              <a:t>11</a:t>
            </a:r>
            <a:endParaRPr lang="en-US" altLang="en-US" sz="1600" dirty="0"/>
          </a:p>
          <a:p>
            <a:pPr lvl="1">
              <a:spcAft>
                <a:spcPts val="400"/>
              </a:spcAft>
            </a:pPr>
            <a:r>
              <a:rPr lang="en-US" altLang="en-US" sz="1600" dirty="0"/>
              <a:t>Received Humanitarian Device Exemption from FDA for adults with unresectable, locally advanced, or metastatic malignant pleural mesothelioma in combination with pemetrexed + platinum-based CT</a:t>
            </a:r>
            <a:r>
              <a:rPr lang="en-US" altLang="en-US" sz="1600" baseline="30000" dirty="0"/>
              <a:t>12</a:t>
            </a:r>
            <a:endParaRPr lang="en-US" altLang="en-US" sz="1600" dirty="0">
              <a:highlight>
                <a:srgbClr val="FFFF00"/>
              </a:highlight>
            </a:endParaRPr>
          </a:p>
          <a:p>
            <a:pPr>
              <a:spcAft>
                <a:spcPts val="400"/>
              </a:spcAft>
            </a:pPr>
            <a:r>
              <a:rPr lang="en-US" altLang="en-US" sz="1800" dirty="0"/>
              <a:t>Current analysis of phase III LUNAR trial reports efficacy and safety of TTFields + SoC vs SoC alone in patients with metastatic NSCLC and progression on or after platinum-based therapy</a:t>
            </a:r>
            <a:r>
              <a:rPr lang="en-US" altLang="en-US" sz="1800" baseline="30000" dirty="0"/>
              <a:t>13</a:t>
            </a:r>
          </a:p>
        </p:txBody>
      </p:sp>
      <p:sp>
        <p:nvSpPr>
          <p:cNvPr id="2" name="Text Box 15">
            <a:extLst>
              <a:ext uri="{FF2B5EF4-FFF2-40B4-BE49-F238E27FC236}">
                <a16:creationId xmlns:a16="http://schemas.microsoft.com/office/drawing/2014/main" id="{841E05C3-87A5-2085-70AF-64EA75B18ABD}"/>
              </a:ext>
            </a:extLst>
          </p:cNvPr>
          <p:cNvSpPr txBox="1">
            <a:spLocks noChangeArrowheads="1"/>
          </p:cNvSpPr>
          <p:nvPr/>
        </p:nvSpPr>
        <p:spPr bwMode="auto">
          <a:xfrm>
            <a:off x="412751" y="5834917"/>
            <a:ext cx="10048420"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NCCN. Clinical practice guidelines in oncology: NSCLC. v.3.2023. nccn.org. 2. de Castro. JCO. 2023;41:1986. 3. Reck. JCO. 2021;39:2339. 4. Brahmer. JCO. 2023;41:1200. 5. Herbst. J Thorac Oncol. 2021;16:1718. 6. Borghaei. JCO. 2021;39:723. 7. Rittmeyer. Lancet. 2017;389:255. 8. Mun. Clin Cancer Res. 2018;24:266. 9. Barsheshet. Int J Mol Sci. 2022;23:14073. 10. Giladi. Semin Oncol. 2014;41(suppl 6):S35. 11. Tumor Treatment Fields Premarket Approval.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12. Electrical Tumor Treatment Fields Humanitarian Device Exemption. 12. Leal. ASCO 2023. Abstr LBA9005.</a:t>
            </a:r>
          </a:p>
        </p:txBody>
      </p:sp>
    </p:spTree>
    <p:extLst>
      <p:ext uri="{BB962C8B-B14F-4D97-AF65-F5344CB8AC3E}">
        <p14:creationId xmlns:p14="http://schemas.microsoft.com/office/powerpoint/2010/main" val="1743495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523917"/>
          </a:xfrm>
        </p:spPr>
        <p:txBody>
          <a:bodyPr/>
          <a:lstStyle/>
          <a:p>
            <a:r>
              <a:rPr lang="en-US" altLang="en-US" sz="2000" dirty="0"/>
              <a:t>International, randomized, open-label phase III trial (data cutoff: November 26, 2022)</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ASCO 2023. Abstr LBA9005. NCT02973789.</a:t>
            </a:r>
          </a:p>
        </p:txBody>
      </p:sp>
      <p:sp>
        <p:nvSpPr>
          <p:cNvPr id="2" name="Text Box 45">
            <a:extLst>
              <a:ext uri="{FF2B5EF4-FFF2-40B4-BE49-F238E27FC236}">
                <a16:creationId xmlns:a16="http://schemas.microsoft.com/office/drawing/2014/main" id="{26208336-7C80-BFF2-2755-B971D2AB5295}"/>
              </a:ext>
            </a:extLst>
          </p:cNvPr>
          <p:cNvSpPr txBox="1">
            <a:spLocks noChangeArrowheads="1"/>
          </p:cNvSpPr>
          <p:nvPr/>
        </p:nvSpPr>
        <p:spPr bwMode="auto">
          <a:xfrm>
            <a:off x="673719" y="2416664"/>
            <a:ext cx="24290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aged ≥22 yr with metastatic NSCLC and progression on/after platinum-based therapy;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276)</a:t>
            </a:r>
            <a:endParaRPr lang="en-US" altLang="en-US" sz="1600" b="0" dirty="0">
              <a:solidFill>
                <a:schemeClr val="bg1"/>
              </a:solidFill>
              <a:latin typeface="Calibri" panose="020F0502020204030204" pitchFamily="34" charset="0"/>
            </a:endParaRPr>
          </a:p>
        </p:txBody>
      </p:sp>
      <p:sp>
        <p:nvSpPr>
          <p:cNvPr id="3" name="Rectangle 46">
            <a:extLst>
              <a:ext uri="{FF2B5EF4-FFF2-40B4-BE49-F238E27FC236}">
                <a16:creationId xmlns:a16="http://schemas.microsoft.com/office/drawing/2014/main" id="{3D159591-1A9D-F80C-A0A4-A0DC529646BD}"/>
              </a:ext>
            </a:extLst>
          </p:cNvPr>
          <p:cNvSpPr>
            <a:spLocks noChangeArrowheads="1"/>
          </p:cNvSpPr>
          <p:nvPr/>
        </p:nvSpPr>
        <p:spPr bwMode="auto">
          <a:xfrm>
            <a:off x="9397414" y="2539774"/>
            <a:ext cx="22587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Follow-up Q6W until PD; </a:t>
            </a:r>
            <a:br>
              <a:rPr lang="en-US" altLang="en-US" sz="1600" b="0" i="1" dirty="0">
                <a:solidFill>
                  <a:schemeClr val="bg1"/>
                </a:solidFill>
                <a:latin typeface="Calibri" panose="020F0502020204030204" pitchFamily="34" charset="0"/>
              </a:rPr>
            </a:br>
            <a:r>
              <a:rPr lang="en-US" altLang="en-US" sz="1600" b="0" i="1" dirty="0">
                <a:solidFill>
                  <a:schemeClr val="bg1"/>
                </a:solidFill>
                <a:latin typeface="Calibri" panose="020F0502020204030204" pitchFamily="34" charset="0"/>
              </a:rPr>
              <a:t>3 postprogression follow-up visits; </a:t>
            </a:r>
            <a:br>
              <a:rPr lang="en-US" altLang="en-US" sz="1600" b="0" i="1" dirty="0">
                <a:solidFill>
                  <a:schemeClr val="bg1"/>
                </a:solidFill>
                <a:latin typeface="Calibri" panose="020F0502020204030204" pitchFamily="34" charset="0"/>
              </a:rPr>
            </a:br>
            <a:r>
              <a:rPr lang="en-US" altLang="en-US" sz="1600" b="0" i="1" dirty="0">
                <a:solidFill>
                  <a:schemeClr val="bg1"/>
                </a:solidFill>
                <a:latin typeface="Calibri" panose="020F0502020204030204" pitchFamily="34" charset="0"/>
              </a:rPr>
              <a:t>survival follow-up</a:t>
            </a:r>
          </a:p>
        </p:txBody>
      </p:sp>
      <p:sp>
        <p:nvSpPr>
          <p:cNvPr id="5" name="Rectangle 49">
            <a:extLst>
              <a:ext uri="{FF2B5EF4-FFF2-40B4-BE49-F238E27FC236}">
                <a16:creationId xmlns:a16="http://schemas.microsoft.com/office/drawing/2014/main" id="{7FEA1662-E494-F2A7-88DD-CA4EAE4E0E5F}"/>
              </a:ext>
            </a:extLst>
          </p:cNvPr>
          <p:cNvSpPr>
            <a:spLocks noChangeArrowheads="1"/>
          </p:cNvSpPr>
          <p:nvPr/>
        </p:nvSpPr>
        <p:spPr bwMode="auto">
          <a:xfrm>
            <a:off x="3941534" y="2189807"/>
            <a:ext cx="494258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TTFields </a:t>
            </a:r>
            <a:r>
              <a:rPr lang="en-US" altLang="en-US" sz="1600" b="0" dirty="0">
                <a:solidFill>
                  <a:schemeClr val="tx1"/>
                </a:solidFill>
                <a:latin typeface="Calibri" panose="020F0502020204030204" pitchFamily="34" charset="0"/>
              </a:rPr>
              <a:t>150 kHz ≥18 hr/day with NovoTTF-200T device +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SoC Therapy*</a:t>
            </a:r>
            <a:endParaRPr lang="en-US" altLang="en-US" sz="1600" b="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137)</a:t>
            </a:r>
          </a:p>
        </p:txBody>
      </p:sp>
      <p:sp>
        <p:nvSpPr>
          <p:cNvPr id="6" name="Rectangle 50">
            <a:extLst>
              <a:ext uri="{FF2B5EF4-FFF2-40B4-BE49-F238E27FC236}">
                <a16:creationId xmlns:a16="http://schemas.microsoft.com/office/drawing/2014/main" id="{18C4F2E5-0854-85C2-ABB0-DBC93A7172A5}"/>
              </a:ext>
            </a:extLst>
          </p:cNvPr>
          <p:cNvSpPr>
            <a:spLocks noChangeArrowheads="1"/>
          </p:cNvSpPr>
          <p:nvPr/>
        </p:nvSpPr>
        <p:spPr bwMode="auto">
          <a:xfrm>
            <a:off x="3941534" y="3144000"/>
            <a:ext cx="494258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SoC Therapy*</a:t>
            </a:r>
            <a:endParaRPr lang="en-US" altLang="en-US" sz="160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139)</a:t>
            </a:r>
          </a:p>
        </p:txBody>
      </p:sp>
      <p:sp>
        <p:nvSpPr>
          <p:cNvPr id="8" name="Line 52">
            <a:extLst>
              <a:ext uri="{FF2B5EF4-FFF2-40B4-BE49-F238E27FC236}">
                <a16:creationId xmlns:a16="http://schemas.microsoft.com/office/drawing/2014/main" id="{D26574F2-6821-30BF-63C8-97958D2248BF}"/>
              </a:ext>
            </a:extLst>
          </p:cNvPr>
          <p:cNvSpPr>
            <a:spLocks noChangeShapeType="1"/>
          </p:cNvSpPr>
          <p:nvPr/>
        </p:nvSpPr>
        <p:spPr bwMode="auto">
          <a:xfrm>
            <a:off x="8987211" y="3078384"/>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9" name="Line 53">
            <a:extLst>
              <a:ext uri="{FF2B5EF4-FFF2-40B4-BE49-F238E27FC236}">
                <a16:creationId xmlns:a16="http://schemas.microsoft.com/office/drawing/2014/main" id="{1AA2E266-FBD0-9CFF-1A6B-C42113A3276C}"/>
              </a:ext>
            </a:extLst>
          </p:cNvPr>
          <p:cNvSpPr>
            <a:spLocks noChangeShapeType="1"/>
          </p:cNvSpPr>
          <p:nvPr/>
        </p:nvSpPr>
        <p:spPr bwMode="auto">
          <a:xfrm>
            <a:off x="3147184" y="320464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F49A726B-6554-57B0-A3F4-28E692D8882E}"/>
              </a:ext>
            </a:extLst>
          </p:cNvPr>
          <p:cNvSpPr>
            <a:spLocks noChangeShapeType="1"/>
          </p:cNvSpPr>
          <p:nvPr/>
        </p:nvSpPr>
        <p:spPr bwMode="auto">
          <a:xfrm flipV="1">
            <a:off x="3147184" y="260128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1" name="Rectangle 46">
            <a:extLst>
              <a:ext uri="{FF2B5EF4-FFF2-40B4-BE49-F238E27FC236}">
                <a16:creationId xmlns:a16="http://schemas.microsoft.com/office/drawing/2014/main" id="{CBCB60A9-0133-BD6D-5229-9008980069D5}"/>
              </a:ext>
            </a:extLst>
          </p:cNvPr>
          <p:cNvSpPr>
            <a:spLocks noChangeArrowheads="1"/>
          </p:cNvSpPr>
          <p:nvPr/>
        </p:nvSpPr>
        <p:spPr bwMode="auto">
          <a:xfrm>
            <a:off x="1384307" y="1861728"/>
            <a:ext cx="4166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region, SoC therapy, histology</a:t>
            </a:r>
          </a:p>
        </p:txBody>
      </p:sp>
      <p:sp>
        <p:nvSpPr>
          <p:cNvPr id="12" name="Line 52">
            <a:extLst>
              <a:ext uri="{FF2B5EF4-FFF2-40B4-BE49-F238E27FC236}">
                <a16:creationId xmlns:a16="http://schemas.microsoft.com/office/drawing/2014/main" id="{583AAEBB-747D-8045-E467-FEF461D00B8A}"/>
              </a:ext>
            </a:extLst>
          </p:cNvPr>
          <p:cNvSpPr>
            <a:spLocks noChangeShapeType="1"/>
          </p:cNvSpPr>
          <p:nvPr/>
        </p:nvSpPr>
        <p:spPr bwMode="auto">
          <a:xfrm>
            <a:off x="3458334" y="2174008"/>
            <a:ext cx="0" cy="518816"/>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4" name="Content Placeholder 2">
            <a:extLst>
              <a:ext uri="{FF2B5EF4-FFF2-40B4-BE49-F238E27FC236}">
                <a16:creationId xmlns:a16="http://schemas.microsoft.com/office/drawing/2014/main" id="{D08C2215-F3A9-72B5-6C06-B775B825D479}"/>
              </a:ext>
            </a:extLst>
          </p:cNvPr>
          <p:cNvSpPr txBox="1">
            <a:spLocks/>
          </p:cNvSpPr>
          <p:nvPr/>
        </p:nvSpPr>
        <p:spPr bwMode="auto">
          <a:xfrm>
            <a:off x="601819" y="4294306"/>
            <a:ext cx="5868555" cy="202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t>Primary endpoint: </a:t>
            </a:r>
            <a:r>
              <a:rPr lang="en-US" sz="2000" b="0" kern="0" dirty="0"/>
              <a:t>OS</a:t>
            </a:r>
          </a:p>
          <a:p>
            <a:pPr lvl="1">
              <a:spcAft>
                <a:spcPts val="0"/>
              </a:spcAft>
            </a:pPr>
            <a:r>
              <a:rPr lang="en-US" sz="1800" b="0" kern="0" dirty="0"/>
              <a:t>80% power to detect HR &lt;0.75 with 2-sided proportional hazards testing (</a:t>
            </a:r>
            <a:r>
              <a:rPr lang="el-GR" sz="1800" b="0" kern="0" dirty="0"/>
              <a:t>α</a:t>
            </a:r>
            <a:r>
              <a:rPr lang="en-US" sz="1800" b="0" kern="0" dirty="0"/>
              <a:t> = 0.05), stratified by SoC therapy and histology</a:t>
            </a:r>
          </a:p>
          <a:p>
            <a:pPr lvl="1">
              <a:spcAft>
                <a:spcPts val="0"/>
              </a:spcAft>
            </a:pPr>
            <a:r>
              <a:rPr lang="en-US" sz="1800" b="0" kern="0" dirty="0"/>
              <a:t>Per DMC at March 2021 planned IA, reduced accrual (N = 534 to N = 276) and follow-up (18 mo to 12 mo) sufficient to keep statistical power</a:t>
            </a:r>
          </a:p>
          <a:p>
            <a:pPr lvl="1"/>
            <a:endParaRPr lang="en-US" sz="1800" b="0" kern="0" dirty="0"/>
          </a:p>
        </p:txBody>
      </p:sp>
      <p:sp>
        <p:nvSpPr>
          <p:cNvPr id="17" name="Content Placeholder 3">
            <a:extLst>
              <a:ext uri="{FF2B5EF4-FFF2-40B4-BE49-F238E27FC236}">
                <a16:creationId xmlns:a16="http://schemas.microsoft.com/office/drawing/2014/main" id="{E5A58BAF-3BEA-D9D5-BCBE-44258E4C726E}"/>
              </a:ext>
            </a:extLst>
          </p:cNvPr>
          <p:cNvSpPr txBox="1">
            <a:spLocks/>
          </p:cNvSpPr>
          <p:nvPr/>
        </p:nvSpPr>
        <p:spPr>
          <a:xfrm>
            <a:off x="6617197" y="4294306"/>
            <a:ext cx="5229570" cy="202468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Key secondary endpoints: </a:t>
            </a:r>
            <a:r>
              <a:rPr lang="en-US" sz="2000" b="0" kern="0" dirty="0"/>
              <a:t>OS in ICI- and docetaxel-treated subgroups (tested hierarchically if primary endpoint met)</a:t>
            </a:r>
          </a:p>
          <a:p>
            <a:r>
              <a:rPr lang="en-US" sz="2000" kern="0" dirty="0"/>
              <a:t>Other secondary endpoints: </a:t>
            </a:r>
            <a:r>
              <a:rPr lang="en-US" sz="2000" b="0" kern="0" dirty="0"/>
              <a:t>PFS, ORR, PFS/OS by histology, QoL, safety</a:t>
            </a:r>
            <a:endParaRPr lang="en-US" sz="2000" kern="0" dirty="0"/>
          </a:p>
        </p:txBody>
      </p:sp>
      <p:sp>
        <p:nvSpPr>
          <p:cNvPr id="21" name="Text Box 30">
            <a:extLst>
              <a:ext uri="{FF2B5EF4-FFF2-40B4-BE49-F238E27FC236}">
                <a16:creationId xmlns:a16="http://schemas.microsoft.com/office/drawing/2014/main" id="{23ABE3DB-AF53-2546-F371-D67E5526BD9D}"/>
              </a:ext>
            </a:extLst>
          </p:cNvPr>
          <p:cNvSpPr txBox="1">
            <a:spLocks noChangeArrowheads="1"/>
          </p:cNvSpPr>
          <p:nvPr/>
        </p:nvSpPr>
        <p:spPr bwMode="auto">
          <a:xfrm>
            <a:off x="3842141" y="3945587"/>
            <a:ext cx="724992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*Investigator’s choice of ICI (pembrolizumab, nivolumab, or atezolizumab) or docetaxel.</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Baseline Characteristics</a:t>
            </a:r>
            <a:endParaRPr lang="en-US" altLang="en-US" dirty="0"/>
          </a:p>
        </p:txBody>
      </p:sp>
      <p:sp>
        <p:nvSpPr>
          <p:cNvPr id="8" name="Content Placeholder 7">
            <a:extLst>
              <a:ext uri="{FF2B5EF4-FFF2-40B4-BE49-F238E27FC236}">
                <a16:creationId xmlns:a16="http://schemas.microsoft.com/office/drawing/2014/main" id="{8502DC15-273F-B9BA-EF3C-A01665E0E3AF}"/>
              </a:ext>
            </a:extLst>
          </p:cNvPr>
          <p:cNvSpPr>
            <a:spLocks noGrp="1"/>
          </p:cNvSpPr>
          <p:nvPr>
            <p:ph sz="half" idx="1"/>
          </p:nvPr>
        </p:nvSpPr>
        <p:spPr>
          <a:xfrm>
            <a:off x="507230" y="5845635"/>
            <a:ext cx="5309278" cy="643766"/>
          </a:xfrm>
        </p:spPr>
        <p:txBody>
          <a:bodyPr/>
          <a:lstStyle/>
          <a:p>
            <a:r>
              <a:rPr lang="en-US" sz="1600" dirty="0"/>
              <a:t>Prior ICI use in 58% in TTFields + docetaxel subgroup vs 2% in TTFields + ICI subgroup</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ASCO 2023. Abstr LBA9005.</a:t>
            </a:r>
          </a:p>
        </p:txBody>
      </p:sp>
      <p:graphicFrame>
        <p:nvGraphicFramePr>
          <p:cNvPr id="2" name="Group 3">
            <a:extLst>
              <a:ext uri="{FF2B5EF4-FFF2-40B4-BE49-F238E27FC236}">
                <a16:creationId xmlns:a16="http://schemas.microsoft.com/office/drawing/2014/main" id="{F38BAE68-F077-4630-AFD1-8BA5DE6185C3}"/>
              </a:ext>
            </a:extLst>
          </p:cNvPr>
          <p:cNvGraphicFramePr>
            <a:graphicFrameLocks/>
          </p:cNvGraphicFramePr>
          <p:nvPr>
            <p:extLst>
              <p:ext uri="{D42A27DB-BD31-4B8C-83A1-F6EECF244321}">
                <p14:modId xmlns:p14="http://schemas.microsoft.com/office/powerpoint/2010/main" val="1460665719"/>
              </p:ext>
            </p:extLst>
          </p:nvPr>
        </p:nvGraphicFramePr>
        <p:xfrm>
          <a:off x="519303" y="1486867"/>
          <a:ext cx="5376672" cy="4358768"/>
        </p:xfrm>
        <a:graphic>
          <a:graphicData uri="http://schemas.openxmlformats.org/drawingml/2006/table">
            <a:tbl>
              <a:tblPr/>
              <a:tblGrid>
                <a:gridCol w="2460016">
                  <a:extLst>
                    <a:ext uri="{9D8B030D-6E8A-4147-A177-3AD203B41FA5}">
                      <a16:colId xmlns:a16="http://schemas.microsoft.com/office/drawing/2014/main" val="20000"/>
                    </a:ext>
                  </a:extLst>
                </a:gridCol>
                <a:gridCol w="1458328">
                  <a:extLst>
                    <a:ext uri="{9D8B030D-6E8A-4147-A177-3AD203B41FA5}">
                      <a16:colId xmlns:a16="http://schemas.microsoft.com/office/drawing/2014/main" val="20001"/>
                    </a:ext>
                  </a:extLst>
                </a:gridCol>
                <a:gridCol w="145832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TTFields + SoC</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SoC</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(36-85)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(22-86)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Black/African American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 Europe and Israel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 Asia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199751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3912488"/>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 or former smoker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87277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Nonsquamous/squamous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7729309"/>
                  </a:ext>
                </a:extLst>
              </a:tr>
            </a:tbl>
          </a:graphicData>
        </a:graphic>
      </p:graphicFrame>
      <p:graphicFrame>
        <p:nvGraphicFramePr>
          <p:cNvPr id="3" name="Group 3">
            <a:extLst>
              <a:ext uri="{FF2B5EF4-FFF2-40B4-BE49-F238E27FC236}">
                <a16:creationId xmlns:a16="http://schemas.microsoft.com/office/drawing/2014/main" id="{9957A14A-3960-C0F4-E303-B91D36E9BFFF}"/>
              </a:ext>
            </a:extLst>
          </p:cNvPr>
          <p:cNvGraphicFramePr>
            <a:graphicFrameLocks/>
          </p:cNvGraphicFramePr>
          <p:nvPr>
            <p:extLst>
              <p:ext uri="{D42A27DB-BD31-4B8C-83A1-F6EECF244321}">
                <p14:modId xmlns:p14="http://schemas.microsoft.com/office/powerpoint/2010/main" val="880845594"/>
              </p:ext>
            </p:extLst>
          </p:nvPr>
        </p:nvGraphicFramePr>
        <p:xfrm>
          <a:off x="6381942" y="1486867"/>
          <a:ext cx="5376671" cy="4267312"/>
        </p:xfrm>
        <a:graphic>
          <a:graphicData uri="http://schemas.openxmlformats.org/drawingml/2006/table">
            <a:tbl>
              <a:tblPr/>
              <a:tblGrid>
                <a:gridCol w="2437809">
                  <a:extLst>
                    <a:ext uri="{9D8B030D-6E8A-4147-A177-3AD203B41FA5}">
                      <a16:colId xmlns:a16="http://schemas.microsoft.com/office/drawing/2014/main" val="20000"/>
                    </a:ext>
                  </a:extLst>
                </a:gridCol>
                <a:gridCol w="1469431">
                  <a:extLst>
                    <a:ext uri="{9D8B030D-6E8A-4147-A177-3AD203B41FA5}">
                      <a16:colId xmlns:a16="http://schemas.microsoft.com/office/drawing/2014/main" val="20001"/>
                    </a:ext>
                  </a:extLst>
                </a:gridCol>
                <a:gridCol w="146943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TTFields + SoC</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SoC</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prior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ICI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 to any prior tx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19975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metastasis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3912488"/>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CNS metastasis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8727751"/>
                  </a:ext>
                </a:extLst>
              </a:tr>
            </a:tbl>
          </a:graphicData>
        </a:graphic>
      </p:graphicFrame>
      <p:sp>
        <p:nvSpPr>
          <p:cNvPr id="7" name="Text Box 30">
            <a:extLst>
              <a:ext uri="{FF2B5EF4-FFF2-40B4-BE49-F238E27FC236}">
                <a16:creationId xmlns:a16="http://schemas.microsoft.com/office/drawing/2014/main" id="{6BD79501-C528-6284-17A7-96D621C3A15C}"/>
              </a:ext>
            </a:extLst>
          </p:cNvPr>
          <p:cNvSpPr txBox="1">
            <a:spLocks noChangeArrowheads="1"/>
          </p:cNvSpPr>
          <p:nvPr/>
        </p:nvSpPr>
        <p:spPr bwMode="auto">
          <a:xfrm>
            <a:off x="6329391" y="5722292"/>
            <a:ext cx="5376672"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All values rounded to nearest integer, so may not add up to 100%.</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*Reporting PD-L1 status was optional; data were available for 83% of US patients.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Study amended to permit stable CNS metastases.</a:t>
            </a:r>
          </a:p>
        </p:txBody>
      </p:sp>
    </p:spTree>
    <p:extLst>
      <p:ext uri="{BB962C8B-B14F-4D97-AF65-F5344CB8AC3E}">
        <p14:creationId xmlns:p14="http://schemas.microsoft.com/office/powerpoint/2010/main" val="1338427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Overall Survival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ASCO 2023. Abstr LBA9005.</a:t>
            </a:r>
          </a:p>
        </p:txBody>
      </p:sp>
      <p:graphicFrame>
        <p:nvGraphicFramePr>
          <p:cNvPr id="3" name="Group 3">
            <a:extLst>
              <a:ext uri="{FF2B5EF4-FFF2-40B4-BE49-F238E27FC236}">
                <a16:creationId xmlns:a16="http://schemas.microsoft.com/office/drawing/2014/main" id="{3572FAF8-1BA3-6C31-B7C6-75ABDD9D4CFD}"/>
              </a:ext>
            </a:extLst>
          </p:cNvPr>
          <p:cNvGraphicFramePr>
            <a:graphicFrameLocks/>
          </p:cNvGraphicFramePr>
          <p:nvPr>
            <p:extLst>
              <p:ext uri="{D42A27DB-BD31-4B8C-83A1-F6EECF244321}">
                <p14:modId xmlns:p14="http://schemas.microsoft.com/office/powerpoint/2010/main" val="2846772438"/>
              </p:ext>
            </p:extLst>
          </p:nvPr>
        </p:nvGraphicFramePr>
        <p:xfrm>
          <a:off x="727077" y="1475756"/>
          <a:ext cx="10779122" cy="4694016"/>
        </p:xfrm>
        <a:graphic>
          <a:graphicData uri="http://schemas.openxmlformats.org/drawingml/2006/table">
            <a:tbl>
              <a:tblPr/>
              <a:tblGrid>
                <a:gridCol w="3587446">
                  <a:extLst>
                    <a:ext uri="{9D8B030D-6E8A-4147-A177-3AD203B41FA5}">
                      <a16:colId xmlns:a16="http://schemas.microsoft.com/office/drawing/2014/main" val="20000"/>
                    </a:ext>
                  </a:extLst>
                </a:gridCol>
                <a:gridCol w="2037882">
                  <a:extLst>
                    <a:ext uri="{9D8B030D-6E8A-4147-A177-3AD203B41FA5}">
                      <a16:colId xmlns:a16="http://schemas.microsoft.com/office/drawing/2014/main" val="3348960497"/>
                    </a:ext>
                  </a:extLst>
                </a:gridCol>
                <a:gridCol w="1962645">
                  <a:extLst>
                    <a:ext uri="{9D8B030D-6E8A-4147-A177-3AD203B41FA5}">
                      <a16:colId xmlns:a16="http://schemas.microsoft.com/office/drawing/2014/main" val="20002"/>
                    </a:ext>
                  </a:extLst>
                </a:gridCol>
                <a:gridCol w="3191149">
                  <a:extLst>
                    <a:ext uri="{9D8B030D-6E8A-4147-A177-3AD203B41FA5}">
                      <a16:colId xmlns:a16="http://schemas.microsoft.com/office/drawing/2014/main" val="3866506552"/>
                    </a:ext>
                  </a:extLst>
                </a:gridCol>
              </a:tblGrid>
              <a:tr h="1744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OS Outcome by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TTFields + SoC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37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ITT population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1-yr OS,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OS,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 (10.3-15.5)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(44-61)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(8.1-11.5)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(34-50)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0.74 (0.56-0.98;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6980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ICI-treated subgroup</a:t>
                      </a:r>
                    </a:p>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OS, </a:t>
                      </a:r>
                      <a:r>
                        <a:rPr kumimoji="0" lang="en-US" sz="16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mo</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1-yr OS, %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3-yr, OS, %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 (10.6-30.3)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(47-71)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(15-42)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(8.2-18.4)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(33-57)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(0.41-0.96;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1997514"/>
                  </a:ext>
                </a:extLst>
              </a:tr>
              <a:tr h="1515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Docetaxel-treated subgroup</a:t>
                      </a:r>
                    </a:p>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OS, </a:t>
                      </a:r>
                      <a:r>
                        <a:rPr kumimoji="0" lang="en-US" sz="16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mo</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1-yr OS, %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3-yr, OS, %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(8.2-14.1)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(33-57)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(6.3-11.3)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(27-49)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(0-18)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0.81 (0.55-1.19;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8727751"/>
                  </a:ext>
                </a:extLst>
              </a:tr>
              <a:tr h="15155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Nonsquamous subgroup</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79)</a:t>
                      </a:r>
                    </a:p>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 (8.8-19.8)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(6.9-16.4)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0.80 (0.54-1.16;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7729309"/>
                  </a:ext>
                </a:extLst>
              </a:tr>
              <a:tr h="15155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Squamous subgroup</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 (9.7-17.1)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(8.3-14.3)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 (0.44-1.01;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01845798"/>
                  </a:ext>
                </a:extLst>
              </a:tr>
            </a:tbl>
          </a:graphicData>
        </a:graphic>
      </p:graphicFrame>
      <p:sp>
        <p:nvSpPr>
          <p:cNvPr id="4" name="Rectangle 3">
            <a:extLst>
              <a:ext uri="{FF2B5EF4-FFF2-40B4-BE49-F238E27FC236}">
                <a16:creationId xmlns:a16="http://schemas.microsoft.com/office/drawing/2014/main" id="{EEC33A89-200F-2763-3A9B-563176F663FA}"/>
              </a:ext>
            </a:extLst>
          </p:cNvPr>
          <p:cNvSpPr/>
          <p:nvPr/>
        </p:nvSpPr>
        <p:spPr bwMode="auto">
          <a:xfrm>
            <a:off x="717452" y="2103854"/>
            <a:ext cx="10779122" cy="231006"/>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Response and PFS in ITT Population</a:t>
            </a:r>
            <a:endParaRPr lang="en-US" altLang="en-US" dirty="0"/>
          </a:p>
        </p:txBody>
      </p:sp>
      <p:sp>
        <p:nvSpPr>
          <p:cNvPr id="2" name="Content Placeholder 1">
            <a:extLst>
              <a:ext uri="{FF2B5EF4-FFF2-40B4-BE49-F238E27FC236}">
                <a16:creationId xmlns:a16="http://schemas.microsoft.com/office/drawing/2014/main" id="{E83B4F8F-E087-678C-1C1A-608A10AE3ACE}"/>
              </a:ext>
            </a:extLst>
          </p:cNvPr>
          <p:cNvSpPr>
            <a:spLocks noGrp="1"/>
          </p:cNvSpPr>
          <p:nvPr>
            <p:ph sz="half" idx="2"/>
          </p:nvPr>
        </p:nvSpPr>
        <p:spPr/>
        <p:txBody>
          <a:bodyPr/>
          <a:lstStyle/>
          <a:p>
            <a:r>
              <a:rPr lang="en-US" altLang="en-US" sz="2000" dirty="0"/>
              <a:t>No significant difference in ORR with TTFields + SoC vs SoC alone </a:t>
            </a:r>
          </a:p>
          <a:p>
            <a:pPr lvl="1"/>
            <a:r>
              <a:rPr lang="en-US" altLang="en-US" sz="1800" dirty="0"/>
              <a:t>ORR difference: 3% (95% CI: -8.5 to 15.0; </a:t>
            </a:r>
            <a:br>
              <a:rPr lang="en-US" altLang="en-US" sz="1800" dirty="0"/>
            </a:br>
            <a:r>
              <a:rPr lang="en-US" altLang="en-US" sz="1800" i="1" dirty="0"/>
              <a:t>P </a:t>
            </a:r>
            <a:r>
              <a:rPr lang="en-US" altLang="en-US" sz="1800" dirty="0"/>
              <a:t>= .5)</a:t>
            </a:r>
          </a:p>
          <a:p>
            <a:pPr lvl="1"/>
            <a:r>
              <a:rPr lang="en-US" altLang="en-US" sz="1800" dirty="0"/>
              <a:t>All 5 CRs observed in those treated with ICI </a:t>
            </a:r>
            <a:br>
              <a:rPr lang="en-US" altLang="en-US" sz="1800" dirty="0"/>
            </a:br>
            <a:r>
              <a:rPr lang="en-US" altLang="en-US" sz="1800" dirty="0"/>
              <a:t>(4 treated with TTFields + ICI, 1 with ICI alone)</a:t>
            </a:r>
          </a:p>
          <a:p>
            <a:r>
              <a:rPr lang="en-US" altLang="en-US" sz="2000" dirty="0"/>
              <a:t>Analysis of infield (ie, thorax and upper abdomen) vs outfield progression ongoing </a:t>
            </a:r>
          </a:p>
          <a:p>
            <a:r>
              <a:rPr lang="en-US" sz="2000" dirty="0"/>
              <a:t>No significant difference in PFS with TTFields + SoC vs SoC alone </a:t>
            </a:r>
          </a:p>
          <a:p>
            <a:pPr lvl="1"/>
            <a:r>
              <a:rPr lang="en-US" sz="1800" dirty="0"/>
              <a:t>Median PFS: 4.8 </a:t>
            </a:r>
            <a:r>
              <a:rPr lang="en-US" sz="1800" dirty="0" err="1"/>
              <a:t>mo</a:t>
            </a:r>
            <a:r>
              <a:rPr lang="en-US" sz="1800" dirty="0"/>
              <a:t> (95% CI: 4.1-5.7) vs              4.1 </a:t>
            </a:r>
            <a:r>
              <a:rPr lang="en-US" sz="1800" dirty="0" err="1"/>
              <a:t>mo</a:t>
            </a:r>
            <a:r>
              <a:rPr lang="en-US" sz="1800" dirty="0"/>
              <a:t> (95% CI: 3.1-4.6)</a:t>
            </a:r>
          </a:p>
          <a:p>
            <a:pPr lvl="2">
              <a:buFont typeface="Wingdings" panose="05000000000000000000" pitchFamily="2" charset="2"/>
              <a:buChar char="§"/>
            </a:pPr>
            <a:r>
              <a:rPr lang="en-US" sz="1600" dirty="0"/>
              <a:t>HR: 0.85 (95% CI: 0.67-1.11; </a:t>
            </a:r>
            <a:r>
              <a:rPr lang="en-US" sz="1600" i="1" dirty="0"/>
              <a:t>P </a:t>
            </a:r>
            <a:r>
              <a:rPr lang="en-US" sz="1600" dirty="0"/>
              <a:t>= .23)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ASCO 2023. Abstr LBA9005.</a:t>
            </a:r>
          </a:p>
        </p:txBody>
      </p:sp>
      <p:graphicFrame>
        <p:nvGraphicFramePr>
          <p:cNvPr id="3" name="Group 3">
            <a:extLst>
              <a:ext uri="{FF2B5EF4-FFF2-40B4-BE49-F238E27FC236}">
                <a16:creationId xmlns:a16="http://schemas.microsoft.com/office/drawing/2014/main" id="{3572FAF8-1BA3-6C31-B7C6-75ABDD9D4CFD}"/>
              </a:ext>
            </a:extLst>
          </p:cNvPr>
          <p:cNvGraphicFramePr>
            <a:graphicFrameLocks/>
          </p:cNvGraphicFramePr>
          <p:nvPr>
            <p:extLst>
              <p:ext uri="{D42A27DB-BD31-4B8C-83A1-F6EECF244321}">
                <p14:modId xmlns:p14="http://schemas.microsoft.com/office/powerpoint/2010/main" val="3654114861"/>
              </p:ext>
            </p:extLst>
          </p:nvPr>
        </p:nvGraphicFramePr>
        <p:xfrm>
          <a:off x="522288" y="1610437"/>
          <a:ext cx="5376672" cy="4023424"/>
        </p:xfrm>
        <a:graphic>
          <a:graphicData uri="http://schemas.openxmlformats.org/drawingml/2006/table">
            <a:tbl>
              <a:tblPr/>
              <a:tblGrid>
                <a:gridCol w="1792224">
                  <a:extLst>
                    <a:ext uri="{9D8B030D-6E8A-4147-A177-3AD203B41FA5}">
                      <a16:colId xmlns:a16="http://schemas.microsoft.com/office/drawing/2014/main" val="20000"/>
                    </a:ext>
                  </a:extLst>
                </a:gridCol>
                <a:gridCol w="1792224">
                  <a:extLst>
                    <a:ext uri="{9D8B030D-6E8A-4147-A177-3AD203B41FA5}">
                      <a16:colId xmlns:a16="http://schemas.microsoft.com/office/drawing/2014/main" val="3348960497"/>
                    </a:ext>
                  </a:extLst>
                </a:gridCol>
                <a:gridCol w="1792224">
                  <a:extLst>
                    <a:ext uri="{9D8B030D-6E8A-4147-A177-3AD203B41FA5}">
                      <a16:colId xmlns:a16="http://schemas.microsoft.com/office/drawing/2014/main" val="20002"/>
                    </a:ext>
                  </a:extLst>
                </a:gridCol>
              </a:tblGrid>
              <a:tr h="1744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TTFields + SoC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137)</a:t>
                      </a: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SoC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37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With f/u scan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19975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Best overall response,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87113791"/>
                  </a:ext>
                </a:extLst>
              </a:tr>
            </a:tbl>
          </a:graphicData>
        </a:graphic>
      </p:graphicFrame>
    </p:spTree>
    <p:extLst>
      <p:ext uri="{BB962C8B-B14F-4D97-AF65-F5344CB8AC3E}">
        <p14:creationId xmlns:p14="http://schemas.microsoft.com/office/powerpoint/2010/main" val="1269526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Safety</a:t>
            </a:r>
            <a:endParaRPr lang="en-US" altLang="en-US" dirty="0"/>
          </a:p>
        </p:txBody>
      </p:sp>
      <p:sp>
        <p:nvSpPr>
          <p:cNvPr id="7" name="Content Placeholder 6">
            <a:extLst>
              <a:ext uri="{FF2B5EF4-FFF2-40B4-BE49-F238E27FC236}">
                <a16:creationId xmlns:a16="http://schemas.microsoft.com/office/drawing/2014/main" id="{5DBCD3A1-1388-6DF7-C960-578BBDCD438B}"/>
              </a:ext>
            </a:extLst>
          </p:cNvPr>
          <p:cNvSpPr>
            <a:spLocks noGrp="1"/>
          </p:cNvSpPr>
          <p:nvPr>
            <p:ph sz="half" idx="2"/>
          </p:nvPr>
        </p:nvSpPr>
        <p:spPr/>
        <p:txBody>
          <a:bodyPr/>
          <a:lstStyle/>
          <a:p>
            <a:r>
              <a:rPr lang="en-US" sz="2600" dirty="0"/>
              <a:t>With TTFields + SoC vs SoC alone:</a:t>
            </a:r>
          </a:p>
          <a:p>
            <a:pPr lvl="1"/>
            <a:r>
              <a:rPr lang="en-US" sz="2400" dirty="0"/>
              <a:t>Serious AE: 53% vs 38%</a:t>
            </a:r>
          </a:p>
          <a:p>
            <a:pPr lvl="1"/>
            <a:r>
              <a:rPr lang="en-US" sz="2400" dirty="0"/>
              <a:t>AE leading to d/c: 36% vs 20%</a:t>
            </a:r>
          </a:p>
          <a:p>
            <a:pPr lvl="1"/>
            <a:r>
              <a:rPr lang="en-US" sz="2400" dirty="0"/>
              <a:t>AE leading to death: 10% vs 8%</a:t>
            </a:r>
          </a:p>
          <a:p>
            <a:pPr lvl="1"/>
            <a:r>
              <a:rPr lang="en-US" sz="2400" dirty="0"/>
              <a:t>No differences observed in rates of pneumonitis or other irAEs</a:t>
            </a:r>
          </a:p>
          <a:p>
            <a:pPr lvl="1"/>
            <a:r>
              <a:rPr lang="en-US" sz="2400" dirty="0"/>
              <a:t>No marked difference observed in HRQoL—analysis ongoing</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ASCO 2023. Abstr LBA9005.</a:t>
            </a:r>
          </a:p>
        </p:txBody>
      </p:sp>
      <p:graphicFrame>
        <p:nvGraphicFramePr>
          <p:cNvPr id="8" name="Group 3">
            <a:extLst>
              <a:ext uri="{FF2B5EF4-FFF2-40B4-BE49-F238E27FC236}">
                <a16:creationId xmlns:a16="http://schemas.microsoft.com/office/drawing/2014/main" id="{E20B04DD-E752-1DE4-D155-91FA3A4CCD5D}"/>
              </a:ext>
            </a:extLst>
          </p:cNvPr>
          <p:cNvGraphicFramePr>
            <a:graphicFrameLocks/>
          </p:cNvGraphicFramePr>
          <p:nvPr>
            <p:extLst>
              <p:ext uri="{D42A27DB-BD31-4B8C-83A1-F6EECF244321}">
                <p14:modId xmlns:p14="http://schemas.microsoft.com/office/powerpoint/2010/main" val="485229631"/>
              </p:ext>
            </p:extLst>
          </p:nvPr>
        </p:nvGraphicFramePr>
        <p:xfrm>
          <a:off x="522288" y="1610437"/>
          <a:ext cx="5376671" cy="4633024"/>
        </p:xfrm>
        <a:graphic>
          <a:graphicData uri="http://schemas.openxmlformats.org/drawingml/2006/table">
            <a:tbl>
              <a:tblPr/>
              <a:tblGrid>
                <a:gridCol w="1825623">
                  <a:extLst>
                    <a:ext uri="{9D8B030D-6E8A-4147-A177-3AD203B41FA5}">
                      <a16:colId xmlns:a16="http://schemas.microsoft.com/office/drawing/2014/main" val="20000"/>
                    </a:ext>
                  </a:extLst>
                </a:gridCol>
                <a:gridCol w="887762">
                  <a:extLst>
                    <a:ext uri="{9D8B030D-6E8A-4147-A177-3AD203B41FA5}">
                      <a16:colId xmlns:a16="http://schemas.microsoft.com/office/drawing/2014/main" val="20001"/>
                    </a:ext>
                  </a:extLst>
                </a:gridCol>
                <a:gridCol w="887762">
                  <a:extLst>
                    <a:ext uri="{9D8B030D-6E8A-4147-A177-3AD203B41FA5}">
                      <a16:colId xmlns:a16="http://schemas.microsoft.com/office/drawing/2014/main" val="20002"/>
                    </a:ext>
                  </a:extLst>
                </a:gridCol>
                <a:gridCol w="887762">
                  <a:extLst>
                    <a:ext uri="{9D8B030D-6E8A-4147-A177-3AD203B41FA5}">
                      <a16:colId xmlns:a16="http://schemas.microsoft.com/office/drawing/2014/main" val="166360779"/>
                    </a:ext>
                  </a:extLst>
                </a:gridCol>
                <a:gridCol w="887762">
                  <a:extLst>
                    <a:ext uri="{9D8B030D-6E8A-4147-A177-3AD203B41FA5}">
                      <a16:colId xmlns:a16="http://schemas.microsoft.com/office/drawing/2014/main" val="1637580851"/>
                    </a:ext>
                  </a:extLst>
                </a:gridCol>
              </a:tblGrid>
              <a:tr h="19267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SoC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133)</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SoC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134)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19267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2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110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frequent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Dermatitis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Musculoskeletal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Respiratory tract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Localized edema</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Adverse Device Effects With </a:t>
            </a:r>
            <a:r>
              <a:rPr lang="en-US" dirty="0" err="1"/>
              <a:t>TTFields</a:t>
            </a:r>
            <a:endParaRPr lang="en-US" altLang="en-US" dirty="0"/>
          </a:p>
        </p:txBody>
      </p:sp>
      <p:sp>
        <p:nvSpPr>
          <p:cNvPr id="10" name="Content Placeholder 9">
            <a:extLst>
              <a:ext uri="{FF2B5EF4-FFF2-40B4-BE49-F238E27FC236}">
                <a16:creationId xmlns:a16="http://schemas.microsoft.com/office/drawing/2014/main" id="{35C21D6C-81F5-1B27-0CA7-FB965A15701C}"/>
              </a:ext>
            </a:extLst>
          </p:cNvPr>
          <p:cNvSpPr>
            <a:spLocks noGrp="1"/>
          </p:cNvSpPr>
          <p:nvPr>
            <p:ph sz="half" idx="1"/>
          </p:nvPr>
        </p:nvSpPr>
        <p:spPr>
          <a:xfrm>
            <a:off x="601820" y="5372208"/>
            <a:ext cx="5309278" cy="817259"/>
          </a:xfrm>
        </p:spPr>
        <p:txBody>
          <a:bodyPr/>
          <a:lstStyle/>
          <a:p>
            <a:r>
              <a:rPr lang="en-US" altLang="en-US" sz="2000" dirty="0"/>
              <a:t>Median device usage: 15 wk with ICI, </a:t>
            </a:r>
            <a:br>
              <a:rPr lang="en-US" altLang="en-US" sz="2000" dirty="0"/>
            </a:br>
            <a:r>
              <a:rPr lang="en-US" altLang="en-US" sz="2000" dirty="0"/>
              <a:t>13 wk with docetaxel</a:t>
            </a:r>
          </a:p>
        </p:txBody>
      </p:sp>
      <p:sp>
        <p:nvSpPr>
          <p:cNvPr id="7" name="Content Placeholder 6">
            <a:extLst>
              <a:ext uri="{FF2B5EF4-FFF2-40B4-BE49-F238E27FC236}">
                <a16:creationId xmlns:a16="http://schemas.microsoft.com/office/drawing/2014/main" id="{A2AC061B-E68F-F315-8958-06E0845FA6AB}"/>
              </a:ext>
            </a:extLst>
          </p:cNvPr>
          <p:cNvSpPr>
            <a:spLocks noGrp="1"/>
          </p:cNvSpPr>
          <p:nvPr>
            <p:ph sz="half" idx="2"/>
          </p:nvPr>
        </p:nvSpPr>
        <p:spPr>
          <a:xfrm>
            <a:off x="6252634" y="4215864"/>
            <a:ext cx="5229570" cy="1974327"/>
          </a:xfrm>
        </p:spPr>
        <p:txBody>
          <a:bodyPr/>
          <a:lstStyle/>
          <a:p>
            <a:r>
              <a:rPr lang="en-US" sz="2000" dirty="0"/>
              <a:t>No grade 4 ADEs, no deaths due to TTFields</a:t>
            </a:r>
          </a:p>
          <a:p>
            <a:r>
              <a:rPr lang="en-US" sz="2000" dirty="0"/>
              <a:t>Dermatitis was most common ADE, with most events being grade 1/2</a:t>
            </a:r>
          </a:p>
          <a:p>
            <a:pPr lvl="1"/>
            <a:r>
              <a:rPr lang="en-US" sz="1800" dirty="0"/>
              <a:t>Resolved in 87% of cases</a:t>
            </a:r>
          </a:p>
          <a:p>
            <a:pPr lvl="1"/>
            <a:r>
              <a:rPr lang="en-US" sz="1800" dirty="0"/>
              <a:t>Median duration: 3 wk</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ASCO 2023. Abstr LBA9005.</a:t>
            </a:r>
          </a:p>
        </p:txBody>
      </p:sp>
      <p:graphicFrame>
        <p:nvGraphicFramePr>
          <p:cNvPr id="3" name="Group 3">
            <a:extLst>
              <a:ext uri="{FF2B5EF4-FFF2-40B4-BE49-F238E27FC236}">
                <a16:creationId xmlns:a16="http://schemas.microsoft.com/office/drawing/2014/main" id="{E109C4F1-B73C-FAE3-6413-7DEB497C6451}"/>
              </a:ext>
            </a:extLst>
          </p:cNvPr>
          <p:cNvGraphicFramePr>
            <a:graphicFrameLocks/>
          </p:cNvGraphicFramePr>
          <p:nvPr>
            <p:extLst>
              <p:ext uri="{D42A27DB-BD31-4B8C-83A1-F6EECF244321}">
                <p14:modId xmlns:p14="http://schemas.microsoft.com/office/powerpoint/2010/main" val="2437046133"/>
              </p:ext>
            </p:extLst>
          </p:nvPr>
        </p:nvGraphicFramePr>
        <p:xfrm>
          <a:off x="522288" y="1610437"/>
          <a:ext cx="5376673" cy="3566224"/>
        </p:xfrm>
        <a:graphic>
          <a:graphicData uri="http://schemas.openxmlformats.org/drawingml/2006/table">
            <a:tbl>
              <a:tblPr/>
              <a:tblGrid>
                <a:gridCol w="2208628">
                  <a:extLst>
                    <a:ext uri="{9D8B030D-6E8A-4147-A177-3AD203B41FA5}">
                      <a16:colId xmlns:a16="http://schemas.microsoft.com/office/drawing/2014/main" val="20000"/>
                    </a:ext>
                  </a:extLst>
                </a:gridCol>
                <a:gridCol w="1318661">
                  <a:extLst>
                    <a:ext uri="{9D8B030D-6E8A-4147-A177-3AD203B41FA5}">
                      <a16:colId xmlns:a16="http://schemas.microsoft.com/office/drawing/2014/main" val="20001"/>
                    </a:ext>
                  </a:extLst>
                </a:gridCol>
                <a:gridCol w="1849384">
                  <a:extLst>
                    <a:ext uri="{9D8B030D-6E8A-4147-A177-3AD203B41FA5}">
                      <a16:colId xmlns:a16="http://schemas.microsoft.com/office/drawing/2014/main" val="166360779"/>
                    </a:ext>
                  </a:extLst>
                </a:gridCol>
              </a:tblGrid>
              <a:tr h="385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ICI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Docetaxel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19267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3912488"/>
                  </a:ext>
                </a:extLst>
              </a:tr>
              <a:tr h="192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ADEs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Dermatitis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ulcer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Bronchopleural fistula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87277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Dermatitis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ulcer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Bronchopleural fistula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7729309"/>
                  </a:ext>
                </a:extLst>
              </a:tr>
            </a:tbl>
          </a:graphicData>
        </a:graphic>
      </p:graphicFrame>
      <p:graphicFrame>
        <p:nvGraphicFramePr>
          <p:cNvPr id="5" name="Group 3">
            <a:extLst>
              <a:ext uri="{FF2B5EF4-FFF2-40B4-BE49-F238E27FC236}">
                <a16:creationId xmlns:a16="http://schemas.microsoft.com/office/drawing/2014/main" id="{E6A4C128-2C26-65F1-A712-47EE0B01A109}"/>
              </a:ext>
            </a:extLst>
          </p:cNvPr>
          <p:cNvGraphicFramePr>
            <a:graphicFrameLocks/>
          </p:cNvGraphicFramePr>
          <p:nvPr>
            <p:extLst>
              <p:ext uri="{D42A27DB-BD31-4B8C-83A1-F6EECF244321}">
                <p14:modId xmlns:p14="http://schemas.microsoft.com/office/powerpoint/2010/main" val="670861584"/>
              </p:ext>
            </p:extLst>
          </p:nvPr>
        </p:nvGraphicFramePr>
        <p:xfrm>
          <a:off x="6384926" y="1610437"/>
          <a:ext cx="5373687" cy="2194624"/>
        </p:xfrm>
        <a:graphic>
          <a:graphicData uri="http://schemas.openxmlformats.org/drawingml/2006/table">
            <a:tbl>
              <a:tblPr/>
              <a:tblGrid>
                <a:gridCol w="1791229">
                  <a:extLst>
                    <a:ext uri="{9D8B030D-6E8A-4147-A177-3AD203B41FA5}">
                      <a16:colId xmlns:a16="http://schemas.microsoft.com/office/drawing/2014/main" val="20000"/>
                    </a:ext>
                  </a:extLst>
                </a:gridCol>
                <a:gridCol w="1791229">
                  <a:extLst>
                    <a:ext uri="{9D8B030D-6E8A-4147-A177-3AD203B41FA5}">
                      <a16:colId xmlns:a16="http://schemas.microsoft.com/office/drawing/2014/main" val="20001"/>
                    </a:ext>
                  </a:extLst>
                </a:gridCol>
                <a:gridCol w="179122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Left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Year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Year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Bullet 1</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Bullet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Maybe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6" name="Group 3">
            <a:extLst>
              <a:ext uri="{FF2B5EF4-FFF2-40B4-BE49-F238E27FC236}">
                <a16:creationId xmlns:a16="http://schemas.microsoft.com/office/drawing/2014/main" id="{E3254BFC-9E0E-0DAC-610A-4134C13C79E5}"/>
              </a:ext>
            </a:extLst>
          </p:cNvPr>
          <p:cNvGraphicFramePr>
            <a:graphicFrameLocks/>
          </p:cNvGraphicFramePr>
          <p:nvPr>
            <p:extLst>
              <p:ext uri="{D42A27DB-BD31-4B8C-83A1-F6EECF244321}">
                <p14:modId xmlns:p14="http://schemas.microsoft.com/office/powerpoint/2010/main" val="840388793"/>
              </p:ext>
            </p:extLst>
          </p:nvPr>
        </p:nvGraphicFramePr>
        <p:xfrm>
          <a:off x="6381940" y="1610437"/>
          <a:ext cx="5376673" cy="2529872"/>
        </p:xfrm>
        <a:graphic>
          <a:graphicData uri="http://schemas.openxmlformats.org/drawingml/2006/table">
            <a:tbl>
              <a:tblPr/>
              <a:tblGrid>
                <a:gridCol w="2208628">
                  <a:extLst>
                    <a:ext uri="{9D8B030D-6E8A-4147-A177-3AD203B41FA5}">
                      <a16:colId xmlns:a16="http://schemas.microsoft.com/office/drawing/2014/main" val="20000"/>
                    </a:ext>
                  </a:extLst>
                </a:gridCol>
                <a:gridCol w="1318661">
                  <a:extLst>
                    <a:ext uri="{9D8B030D-6E8A-4147-A177-3AD203B41FA5}">
                      <a16:colId xmlns:a16="http://schemas.microsoft.com/office/drawing/2014/main" val="20001"/>
                    </a:ext>
                  </a:extLst>
                </a:gridCol>
                <a:gridCol w="1849384">
                  <a:extLst>
                    <a:ext uri="{9D8B030D-6E8A-4147-A177-3AD203B41FA5}">
                      <a16:colId xmlns:a16="http://schemas.microsoft.com/office/drawing/2014/main" val="166360779"/>
                    </a:ext>
                  </a:extLst>
                </a:gridCol>
              </a:tblGrid>
              <a:tr h="385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ICI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Docetaxel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192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ADEs leading to device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Dermatitis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ulcer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Maculopapular 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Bronchopleural fistula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3912488"/>
                  </a:ext>
                </a:extLst>
              </a:tr>
            </a:tbl>
          </a:graphicData>
        </a:graphic>
      </p:graphicFrame>
    </p:spTree>
    <p:extLst>
      <p:ext uri="{BB962C8B-B14F-4D97-AF65-F5344CB8AC3E}">
        <p14:creationId xmlns:p14="http://schemas.microsoft.com/office/powerpoint/2010/main" val="1422914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The phase III LUNAR trial met its primary endpoint, with TTFields + SoC significantly improving OS compared with SoC alone in patients with metastatic NSCLC and progression on/after platinum-based therapy</a:t>
            </a:r>
            <a:endParaRPr lang="en-US" altLang="en-US" sz="2200" baseline="30000" dirty="0"/>
          </a:p>
          <a:p>
            <a:pPr lvl="1"/>
            <a:r>
              <a:rPr lang="en-US" altLang="en-US" sz="2000" dirty="0"/>
              <a:t>Median OS (ITT): 13.2 mo vs 9.9 mo (HR: 0.74; 95% CI: 0.56-0.98; </a:t>
            </a:r>
            <a:r>
              <a:rPr lang="en-US" altLang="en-US" sz="2000" i="1" dirty="0"/>
              <a:t>P </a:t>
            </a:r>
            <a:r>
              <a:rPr lang="en-US" altLang="en-US" sz="2000" dirty="0"/>
              <a:t>= .035)</a:t>
            </a:r>
          </a:p>
          <a:p>
            <a:pPr lvl="1"/>
            <a:r>
              <a:rPr lang="en-US" altLang="en-US" sz="2000" dirty="0"/>
              <a:t>Median OS significantly increased by 7.7 mo in subgroup treated with TTFields + ICI (HR: 0.63; </a:t>
            </a:r>
            <a:br>
              <a:rPr lang="en-US" altLang="en-US" sz="2000" dirty="0"/>
            </a:br>
            <a:r>
              <a:rPr lang="en-US" altLang="en-US" sz="2000" i="1" dirty="0"/>
              <a:t>P </a:t>
            </a:r>
            <a:r>
              <a:rPr lang="en-US" altLang="en-US" sz="2000" dirty="0"/>
              <a:t>= </a:t>
            </a:r>
            <a:r>
              <a:rPr lang="en-US" altLang="en-US" sz="2000"/>
              <a:t>.03), </a:t>
            </a:r>
            <a:r>
              <a:rPr lang="en-US" altLang="en-US" sz="2000" dirty="0"/>
              <a:t>with nonsignificant numerical improvement of 2.4 mo in those treated with TTFields + docetaxel (HR: 0.81; </a:t>
            </a:r>
            <a:r>
              <a:rPr lang="en-US" altLang="en-US" sz="2000" i="1" dirty="0"/>
              <a:t>P </a:t>
            </a:r>
            <a:r>
              <a:rPr lang="en-US" altLang="en-US" sz="2000" dirty="0"/>
              <a:t>= .28)</a:t>
            </a:r>
          </a:p>
          <a:p>
            <a:r>
              <a:rPr lang="en-US" altLang="en-US" sz="2200" dirty="0"/>
              <a:t>TTFields were associated with localized AEs and no additional systemic toxicities</a:t>
            </a:r>
          </a:p>
          <a:p>
            <a:r>
              <a:rPr lang="en-US" altLang="en-US" sz="2200" dirty="0"/>
              <a:t>Investigators recommended that TTFields be considered in addition to current SoC for metastatic NSCLC following progression on/after platinum-based therapy</a:t>
            </a:r>
          </a:p>
          <a:p>
            <a:r>
              <a:rPr lang="en-US" altLang="en-US" sz="2200" dirty="0"/>
              <a:t>Additional studies ongoing of TTFields + frontline SoC in locally advanced/metastatic NSCLC</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Leal. ASCO 2023. Abstr LBA9005.</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96EF88ECD4769429887D327736A7964" ma:contentTypeVersion="1" ma:contentTypeDescription="Create a new document." ma:contentTypeScope="" ma:versionID="4acc2df674bc9a0051514d34fd0c5fe5">
  <xsd:schema xmlns:xsd="http://www.w3.org/2001/XMLSchema" xmlns:xs="http://www.w3.org/2001/XMLSchema" xmlns:p="http://schemas.microsoft.com/office/2006/metadata/properties" xmlns:ns2="d54cbe69-32bd-412a-b004-9152f949605e" xmlns:ns3="a954fd32-68d0-449d-b44f-57a1a3f7a601" targetNamespace="http://schemas.microsoft.com/office/2006/metadata/properties" ma:root="true" ma:fieldsID="420080a71cb78a6c8c512408d0a2b480" ns2:_="" ns3:_="">
    <xsd:import namespace="d54cbe69-32bd-412a-b004-9152f949605e"/>
    <xsd:import namespace="a954fd32-68d0-449d-b44f-57a1a3f7a60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954fd32-68d0-449d-b44f-57a1a3f7a60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56M7VY3CDVN5-1236617429-2</_dlc_DocId>
    <_dlc_DocIdUrl xmlns="d54cbe69-32bd-412a-b004-9152f949605e">
      <Url>https://intranet.clinicaloptions.com/mews/oncology/ONC_2023_ASCO_CF_(PRP6243)/Lung_LBA9005_Leal/_layouts/15/DocIdRedir.aspx?ID=56M7VY3CDVN5-1236617429-2</Url>
      <Description>56M7VY3CDVN5-1236617429-2</Description>
    </_dlc_DocIdUrl>
    <Document_x0020_Category xmlns="a954fd32-68d0-449d-b44f-57a1a3f7a601">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6FEADD78-1A27-4E31-A391-C378C18149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954fd32-68d0-449d-b44f-57a1a3f7a6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schemas.microsoft.com/office/infopath/2007/PartnerControls"/>
    <ds:schemaRef ds:uri="http://purl.org/dc/elements/1.1/"/>
    <ds:schemaRef ds:uri="http://schemas.openxmlformats.org/package/2006/metadata/core-properties"/>
    <ds:schemaRef ds:uri="d54cbe69-32bd-412a-b004-9152f949605e"/>
    <ds:schemaRef ds:uri="http://schemas.microsoft.com/office/2006/documentManagement/types"/>
    <ds:schemaRef ds:uri="http://purl.org/dc/terms/"/>
    <ds:schemaRef ds:uri="http://www.w3.org/XML/1998/namespace"/>
    <ds:schemaRef ds:uri="http://purl.org/dc/dcmitype/"/>
    <ds:schemaRef ds:uri="http://schemas.microsoft.com/office/2006/metadata/properties"/>
    <ds:schemaRef ds:uri="a954fd32-68d0-449d-b44f-57a1a3f7a601"/>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2065</TotalTime>
  <Words>2520</Words>
  <Application>Microsoft Office PowerPoint</Application>
  <PresentationFormat>Widescreen</PresentationFormat>
  <Paragraphs>475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III LUNAR: Tumor Treating Fields + Standard Second-line Therapy in Metastatic NSCLC With Progression On/After Platinum-Based Therapy</vt:lpstr>
      <vt:lpstr>About These Slides</vt:lpstr>
      <vt:lpstr>LUNAR: Background</vt:lpstr>
      <vt:lpstr>LUNAR: Study Design</vt:lpstr>
      <vt:lpstr>LUNAR: Baseline Characteristics</vt:lpstr>
      <vt:lpstr>LUNAR: Overall Survival (Primary Endpoint)</vt:lpstr>
      <vt:lpstr>LUNAR: Response and PFS in ITT Population</vt:lpstr>
      <vt:lpstr>LUNAR: Safety</vt:lpstr>
      <vt:lpstr>LUNAR: Adverse Device Effects With TTFields</vt:lpstr>
      <vt:lpstr>LUNAR: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LUNAR: Tumor Treating Fields + Standard Second-line Therapy in Metastatic NSCLC With Progression On/After Platinum-Based Therapy</dc:title>
  <dc:creator>Preferred User</dc:creator>
  <cp:lastModifiedBy>vwenzel@clinicaloptions.com</cp:lastModifiedBy>
  <cp:revision>28</cp:revision>
  <cp:lastPrinted>2016-09-26T20:21:49Z</cp:lastPrinted>
  <dcterms:created xsi:type="dcterms:W3CDTF">2005-05-27T15:08:01Z</dcterms:created>
  <dcterms:modified xsi:type="dcterms:W3CDTF">2023-06-16T12:38:15Z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8233db36-c7dc-4a19-a72c-285f6e61cca7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0x010100E96EF88ECD4769429887D327736A7964</vt:lpwstr>
  </property>
  <property fmtid="{D5CDD505-2E9C-101B-9397-08002B2CF9AE}" pid="9" name="MediaServiceImageTags">
    <vt:lpwstr/>
  </property>
</Properties>
</file>